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9"/>
  </p:notesMasterIdLst>
  <p:handoutMasterIdLst>
    <p:handoutMasterId r:id="rId90"/>
  </p:handoutMasterIdLst>
  <p:sldIdLst>
    <p:sldId id="453" r:id="rId2"/>
    <p:sldId id="454" r:id="rId3"/>
    <p:sldId id="523" r:id="rId4"/>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0" r:id="rId30"/>
    <p:sldId id="524" r:id="rId31"/>
    <p:sldId id="525" r:id="rId32"/>
    <p:sldId id="526" r:id="rId33"/>
    <p:sldId id="482" r:id="rId34"/>
    <p:sldId id="483" r:id="rId35"/>
    <p:sldId id="484" r:id="rId36"/>
    <p:sldId id="485" r:id="rId37"/>
    <p:sldId id="486" r:id="rId38"/>
    <p:sldId id="487" r:id="rId39"/>
    <p:sldId id="488" r:id="rId40"/>
    <p:sldId id="489" r:id="rId41"/>
    <p:sldId id="490" r:id="rId42"/>
    <p:sldId id="521" r:id="rId43"/>
    <p:sldId id="491" r:id="rId44"/>
    <p:sldId id="492" r:id="rId45"/>
    <p:sldId id="493" r:id="rId46"/>
    <p:sldId id="494" r:id="rId47"/>
    <p:sldId id="495" r:id="rId48"/>
    <p:sldId id="496" r:id="rId49"/>
    <p:sldId id="497" r:id="rId50"/>
    <p:sldId id="498" r:id="rId51"/>
    <p:sldId id="548" r:id="rId52"/>
    <p:sldId id="549" r:id="rId53"/>
    <p:sldId id="550" r:id="rId54"/>
    <p:sldId id="499" r:id="rId55"/>
    <p:sldId id="500" r:id="rId56"/>
    <p:sldId id="501" r:id="rId57"/>
    <p:sldId id="502" r:id="rId58"/>
    <p:sldId id="503" r:id="rId59"/>
    <p:sldId id="504" r:id="rId60"/>
    <p:sldId id="505" r:id="rId61"/>
    <p:sldId id="506" r:id="rId62"/>
    <p:sldId id="507" r:id="rId63"/>
    <p:sldId id="508" r:id="rId64"/>
    <p:sldId id="509" r:id="rId65"/>
    <p:sldId id="510" r:id="rId66"/>
    <p:sldId id="511" r:id="rId67"/>
    <p:sldId id="512" r:id="rId68"/>
    <p:sldId id="513" r:id="rId69"/>
    <p:sldId id="514" r:id="rId70"/>
    <p:sldId id="530" r:id="rId71"/>
    <p:sldId id="531" r:id="rId72"/>
    <p:sldId id="540" r:id="rId73"/>
    <p:sldId id="534" r:id="rId74"/>
    <p:sldId id="533" r:id="rId75"/>
    <p:sldId id="532" r:id="rId76"/>
    <p:sldId id="535" r:id="rId77"/>
    <p:sldId id="536" r:id="rId78"/>
    <p:sldId id="515" r:id="rId79"/>
    <p:sldId id="516" r:id="rId80"/>
    <p:sldId id="517" r:id="rId81"/>
    <p:sldId id="518" r:id="rId82"/>
    <p:sldId id="519" r:id="rId83"/>
    <p:sldId id="520" r:id="rId84"/>
    <p:sldId id="543" r:id="rId85"/>
    <p:sldId id="544" r:id="rId86"/>
    <p:sldId id="546" r:id="rId87"/>
    <p:sldId id="547" r:id="rId88"/>
  </p:sldIdLst>
  <p:sldSz cx="9144000" cy="6858000" type="screen4x3"/>
  <p:notesSz cx="6858000" cy="9144000"/>
  <p:custDataLst>
    <p:tags r:id="rId91"/>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31"/>
    <p:restoredTop sz="94660"/>
  </p:normalViewPr>
  <p:slideViewPr>
    <p:cSldViewPr showGuides="1">
      <p:cViewPr varScale="1">
        <p:scale>
          <a:sx n="117" d="100"/>
          <a:sy n="117" d="100"/>
        </p:scale>
        <p:origin x="22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6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7284" name="Rectangle 1028"/>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366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367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7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a:t>
            </a:fld>
            <a:endParaRPr lang="en-US" altLang="zh-CN" sz="1200" dirty="0"/>
          </a:p>
        </p:txBody>
      </p:sp>
      <p:sp>
        <p:nvSpPr>
          <p:cNvPr id="98307" name="Rectangle 2"/>
          <p:cNvSpPr>
            <a:spLocks noGrp="1" noRot="1" noChangeAspect="1" noTextEdit="1"/>
          </p:cNvSpPr>
          <p:nvPr>
            <p:ph type="sldImg"/>
          </p:nvPr>
        </p:nvSpPr>
        <p:spPr>
          <a:ln/>
        </p:spPr>
      </p:sp>
      <p:sp>
        <p:nvSpPr>
          <p:cNvPr id="98308"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9</a:t>
            </a:fld>
            <a:endParaRPr lang="en-US" altLang="zh-CN" sz="1200" dirty="0"/>
          </a:p>
        </p:txBody>
      </p:sp>
      <p:sp>
        <p:nvSpPr>
          <p:cNvPr id="99331" name="Rectangle 2"/>
          <p:cNvSpPr>
            <a:spLocks noGrp="1" noRot="1" noChangeAspect="1" noTextEdit="1"/>
          </p:cNvSpPr>
          <p:nvPr>
            <p:ph type="sldImg"/>
          </p:nvPr>
        </p:nvSpPr>
        <p:spPr>
          <a:ln/>
        </p:spPr>
      </p:sp>
      <p:sp>
        <p:nvSpPr>
          <p:cNvPr id="99332"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16</a:t>
            </a:fld>
            <a:endParaRPr lang="en-US" altLang="zh-CN" sz="1200" dirty="0"/>
          </a:p>
        </p:txBody>
      </p:sp>
      <p:sp>
        <p:nvSpPr>
          <p:cNvPr id="100355" name="Rectangle 2"/>
          <p:cNvSpPr>
            <a:spLocks noGrp="1" noRot="1" noChangeAspect="1" noTextEdit="1"/>
          </p:cNvSpPr>
          <p:nvPr>
            <p:ph type="sldImg"/>
          </p:nvPr>
        </p:nvSpPr>
        <p:spPr>
          <a:ln/>
        </p:spPr>
      </p:sp>
      <p:sp>
        <p:nvSpPr>
          <p:cNvPr id="100356"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28</a:t>
            </a:fld>
            <a:endParaRPr lang="en-US" altLang="zh-CN" sz="1200" dirty="0"/>
          </a:p>
        </p:txBody>
      </p:sp>
      <p:sp>
        <p:nvSpPr>
          <p:cNvPr id="101379" name="Rectangle 2"/>
          <p:cNvSpPr>
            <a:spLocks noGrp="1" noRot="1" noChangeAspect="1" noTextEdit="1"/>
          </p:cNvSpPr>
          <p:nvPr>
            <p:ph type="sldImg"/>
          </p:nvPr>
        </p:nvSpPr>
        <p:spPr>
          <a:ln/>
        </p:spPr>
      </p:sp>
      <p:sp>
        <p:nvSpPr>
          <p:cNvPr id="101380"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1031"/>
          <p:cNvSpPr/>
          <p:nvPr/>
        </p:nvSpPr>
        <p:spPr>
          <a:xfrm>
            <a:off x="685800" y="33956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6" name="Text Box 1034"/>
          <p:cNvSpPr txBox="1">
            <a:spLocks noChangeArrowheads="1"/>
          </p:cNvSpPr>
          <p:nvPr/>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052" name="Line 1035"/>
          <p:cNvSpPr/>
          <p:nvPr userDrawn="1"/>
        </p:nvSpPr>
        <p:spPr>
          <a:xfrm>
            <a:off x="0" y="457200"/>
            <a:ext cx="9144000" cy="0"/>
          </a:xfrm>
          <a:prstGeom prst="line">
            <a:avLst/>
          </a:prstGeom>
          <a:ln w="57150" cap="flat" cmpd="thinThick">
            <a:solidFill>
              <a:schemeClr val="accent2"/>
            </a:solidFill>
            <a:prstDash val="soli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ja-JP" altLang="en-US" noProof="0" dirty="0"/>
              <a:t>マスタ タイトルの書式設定</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hangingPunct="1">
              <a:buNone/>
            </a:pPr>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random/>
  </p:transition>
  <p:hf sldNum="0" hdr="0" ftr="0" dt="0"/>
  <p:txStyles>
    <p:titleStyle>
      <a:lvl1pPr indent="176530" algn="l" rtl="0" eaLnBrk="0" fontAlgn="base" hangingPunct="0">
        <a:spcBef>
          <a:spcPct val="0"/>
        </a:spcBef>
        <a:spcAft>
          <a:spcPct val="0"/>
        </a:spcAft>
        <a:defRPr sz="3800" b="1" kern="1200">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4.x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oleObject" Target="../embeddings/oleObject12.bin"/><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5.bin"/><Relationship Id="rId7" Type="http://schemas.openxmlformats.org/officeDocument/2006/relationships/image" Target="../media/image19.wmf"/><Relationship Id="rId12" Type="http://schemas.openxmlformats.org/officeDocument/2006/relationships/image" Target="../media/image21.wmf"/><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oleObject" Target="../embeddings/oleObject16.bin"/><Relationship Id="rId10" Type="http://schemas.openxmlformats.org/officeDocument/2006/relationships/image" Target="../media/image20.wmf"/><Relationship Id="rId4" Type="http://schemas.openxmlformats.org/officeDocument/2006/relationships/image" Target="../media/image18.wmf"/><Relationship Id="rId9"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7.wmf"/><Relationship Id="rId2" Type="http://schemas.openxmlformats.org/officeDocument/2006/relationships/image" Target="../media/image22.png"/><Relationship Id="rId16" Type="http://schemas.openxmlformats.org/officeDocument/2006/relationships/image" Target="../media/image29.wmf"/><Relationship Id="rId1" Type="http://schemas.openxmlformats.org/officeDocument/2006/relationships/slideLayout" Target="../slideLayouts/slideLayout2.xml"/><Relationship Id="rId6" Type="http://schemas.openxmlformats.org/officeDocument/2006/relationships/image" Target="../media/image24.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4.bin"/><Relationship Id="rId14" Type="http://schemas.openxmlformats.org/officeDocument/2006/relationships/image" Target="../media/image2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oleObject" Target="../embeddings/oleObject29.bin"/><Relationship Id="rId4" Type="http://schemas.openxmlformats.org/officeDocument/2006/relationships/image" Target="../media/image23.wmf"/></Relationships>
</file>

<file path=ppt/slides/_rels/slide44.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30.bin"/><Relationship Id="rId1" Type="http://schemas.openxmlformats.org/officeDocument/2006/relationships/slideLayout" Target="../slideLayouts/slideLayout14.xml"/><Relationship Id="rId6" Type="http://schemas.openxmlformats.org/officeDocument/2006/relationships/oleObject" Target="../embeddings/oleObject32.bin"/><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45.xml.rels><?xml version="1.0" encoding="UTF-8" standalone="yes"?>
<Relationships xmlns="http://schemas.openxmlformats.org/package/2006/relationships"><Relationship Id="rId13" Type="http://schemas.openxmlformats.org/officeDocument/2006/relationships/image" Target="../media/image38.w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image" Target="../media/image33.emf"/><Relationship Id="rId21" Type="http://schemas.openxmlformats.org/officeDocument/2006/relationships/image" Target="../media/image42.emf"/><Relationship Id="rId7" Type="http://schemas.openxmlformats.org/officeDocument/2006/relationships/image" Target="../media/image35.wmf"/><Relationship Id="rId12" Type="http://schemas.openxmlformats.org/officeDocument/2006/relationships/oleObject" Target="../embeddings/oleObject38.bin"/><Relationship Id="rId17" Type="http://schemas.openxmlformats.org/officeDocument/2006/relationships/image" Target="../media/image40.wmf"/><Relationship Id="rId25" Type="http://schemas.openxmlformats.org/officeDocument/2006/relationships/image" Target="../media/image44.wmf"/><Relationship Id="rId33" Type="http://schemas.openxmlformats.org/officeDocument/2006/relationships/image" Target="../media/image48.wmf"/><Relationship Id="rId2" Type="http://schemas.openxmlformats.org/officeDocument/2006/relationships/oleObject" Target="../embeddings/oleObject33.bin"/><Relationship Id="rId16" Type="http://schemas.openxmlformats.org/officeDocument/2006/relationships/oleObject" Target="../embeddings/oleObject40.bin"/><Relationship Id="rId20" Type="http://schemas.openxmlformats.org/officeDocument/2006/relationships/oleObject" Target="../embeddings/oleObject42.bin"/><Relationship Id="rId29" Type="http://schemas.openxmlformats.org/officeDocument/2006/relationships/image" Target="../media/image46.wmf"/><Relationship Id="rId1" Type="http://schemas.openxmlformats.org/officeDocument/2006/relationships/slideLayout" Target="../slideLayouts/slideLayout2.xml"/><Relationship Id="rId6" Type="http://schemas.openxmlformats.org/officeDocument/2006/relationships/oleObject" Target="../embeddings/oleObject35.bin"/><Relationship Id="rId11" Type="http://schemas.openxmlformats.org/officeDocument/2006/relationships/image" Target="../media/image37.wmf"/><Relationship Id="rId24" Type="http://schemas.openxmlformats.org/officeDocument/2006/relationships/oleObject" Target="../embeddings/oleObject44.bin"/><Relationship Id="rId32" Type="http://schemas.openxmlformats.org/officeDocument/2006/relationships/oleObject" Target="../embeddings/oleObject48.bin"/><Relationship Id="rId5" Type="http://schemas.openxmlformats.org/officeDocument/2006/relationships/image" Target="../media/image34.emf"/><Relationship Id="rId15" Type="http://schemas.openxmlformats.org/officeDocument/2006/relationships/image" Target="../media/image39.wmf"/><Relationship Id="rId23" Type="http://schemas.openxmlformats.org/officeDocument/2006/relationships/image" Target="../media/image43.emf"/><Relationship Id="rId28" Type="http://schemas.openxmlformats.org/officeDocument/2006/relationships/oleObject" Target="../embeddings/oleObject46.bin"/><Relationship Id="rId10" Type="http://schemas.openxmlformats.org/officeDocument/2006/relationships/oleObject" Target="../embeddings/oleObject37.bin"/><Relationship Id="rId19" Type="http://schemas.openxmlformats.org/officeDocument/2006/relationships/image" Target="../media/image41.emf"/><Relationship Id="rId31" Type="http://schemas.openxmlformats.org/officeDocument/2006/relationships/image" Target="../media/image47.wmf"/><Relationship Id="rId4" Type="http://schemas.openxmlformats.org/officeDocument/2006/relationships/oleObject" Target="../embeddings/oleObject34.bin"/><Relationship Id="rId9" Type="http://schemas.openxmlformats.org/officeDocument/2006/relationships/image" Target="../media/image36.w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45.wmf"/><Relationship Id="rId30" Type="http://schemas.openxmlformats.org/officeDocument/2006/relationships/oleObject" Target="../embeddings/oleObject47.bin"/><Relationship Id="rId8" Type="http://schemas.openxmlformats.org/officeDocument/2006/relationships/oleObject" Target="../embeddings/oleObject36.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11" Type="http://schemas.openxmlformats.org/officeDocument/2006/relationships/image" Target="../media/image48.wmf"/><Relationship Id="rId5" Type="http://schemas.openxmlformats.org/officeDocument/2006/relationships/image" Target="../media/image50.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2.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5.wmf"/><Relationship Id="rId12" Type="http://schemas.openxmlformats.org/officeDocument/2006/relationships/oleObject" Target="../embeddings/oleObject59.bin"/><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6.wmf"/><Relationship Id="rId14" Type="http://schemas.openxmlformats.org/officeDocument/2006/relationships/oleObject" Target="../embeddings/oleObject60.bin"/></Relationships>
</file>

<file path=ppt/slides/_rels/slide4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4.wmf"/><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61.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4.bin"/></Relationships>
</file>

<file path=ppt/slides/_rels/slide49.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1.bin"/><Relationship Id="rId18" Type="http://schemas.openxmlformats.org/officeDocument/2006/relationships/image" Target="../media/image72.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69.wmf"/><Relationship Id="rId17" Type="http://schemas.openxmlformats.org/officeDocument/2006/relationships/oleObject" Target="../embeddings/oleObject73.bin"/><Relationship Id="rId2" Type="http://schemas.openxmlformats.org/officeDocument/2006/relationships/image" Target="../media/image14.png"/><Relationship Id="rId16" Type="http://schemas.openxmlformats.org/officeDocument/2006/relationships/image" Target="../media/image71.wmf"/><Relationship Id="rId20" Type="http://schemas.openxmlformats.org/officeDocument/2006/relationships/image" Target="../media/image73.wmf"/><Relationship Id="rId1" Type="http://schemas.openxmlformats.org/officeDocument/2006/relationships/slideLayout" Target="../slideLayouts/slideLayout7.xml"/><Relationship Id="rId6" Type="http://schemas.openxmlformats.org/officeDocument/2006/relationships/image" Target="../media/image66.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68.wmf"/><Relationship Id="rId19" Type="http://schemas.openxmlformats.org/officeDocument/2006/relationships/oleObject" Target="../embeddings/oleObject74.bin"/><Relationship Id="rId4" Type="http://schemas.openxmlformats.org/officeDocument/2006/relationships/image" Target="../media/image65.wmf"/><Relationship Id="rId9" Type="http://schemas.openxmlformats.org/officeDocument/2006/relationships/oleObject" Target="../embeddings/oleObject69.bin"/><Relationship Id="rId14" Type="http://schemas.openxmlformats.org/officeDocument/2006/relationships/image" Target="../media/image70.wmf"/><Relationship Id="rId22" Type="http://schemas.openxmlformats.org/officeDocument/2006/relationships/image" Target="../media/image7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9.wmf"/><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76.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9.bin"/></Relationships>
</file>

<file path=ppt/slides/_rels/slide51.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4.wmf"/><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81.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4.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8.png"/><Relationship Id="rId4" Type="http://schemas.openxmlformats.org/officeDocument/2006/relationships/image" Target="../media/image8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94.bin"/><Relationship Id="rId18" Type="http://schemas.openxmlformats.org/officeDocument/2006/relationships/image" Target="../media/image97.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4.wmf"/><Relationship Id="rId17" Type="http://schemas.openxmlformats.org/officeDocument/2006/relationships/oleObject" Target="../embeddings/oleObject96.bin"/><Relationship Id="rId2" Type="http://schemas.openxmlformats.org/officeDocument/2006/relationships/image" Target="../media/image89.wmf"/><Relationship Id="rId16" Type="http://schemas.openxmlformats.org/officeDocument/2006/relationships/image" Target="../media/image96.wmf"/><Relationship Id="rId1" Type="http://schemas.openxmlformats.org/officeDocument/2006/relationships/slideLayout" Target="../slideLayouts/slideLayout14.xml"/><Relationship Id="rId6" Type="http://schemas.openxmlformats.org/officeDocument/2006/relationships/image" Target="../media/image91.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92.bin"/><Relationship Id="rId14" Type="http://schemas.openxmlformats.org/officeDocument/2006/relationships/image" Target="../media/image95.wmf"/></Relationships>
</file>

<file path=ppt/slides/_rels/slide58.xml.rels><?xml version="1.0" encoding="UTF-8" standalone="yes"?>
<Relationships xmlns="http://schemas.openxmlformats.org/package/2006/relationships"><Relationship Id="rId3" Type="http://schemas.openxmlformats.org/officeDocument/2006/relationships/image" Target="../media/image98.emf"/><Relationship Id="rId7" Type="http://schemas.openxmlformats.org/officeDocument/2006/relationships/image" Target="../media/image100.emf"/><Relationship Id="rId2" Type="http://schemas.openxmlformats.org/officeDocument/2006/relationships/oleObject" Target="../embeddings/oleObject97.bin"/><Relationship Id="rId1" Type="http://schemas.openxmlformats.org/officeDocument/2006/relationships/slideLayout" Target="../slideLayouts/slideLayout2.xml"/><Relationship Id="rId6" Type="http://schemas.openxmlformats.org/officeDocument/2006/relationships/oleObject" Target="../embeddings/oleObject99.bin"/><Relationship Id="rId5" Type="http://schemas.openxmlformats.org/officeDocument/2006/relationships/image" Target="../media/image99.emf"/><Relationship Id="rId4" Type="http://schemas.openxmlformats.org/officeDocument/2006/relationships/oleObject" Target="../embeddings/oleObject98.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06.emf"/><Relationship Id="rId18" Type="http://schemas.openxmlformats.org/officeDocument/2006/relationships/oleObject" Target="../embeddings/oleObject108.bin"/><Relationship Id="rId26" Type="http://schemas.openxmlformats.org/officeDocument/2006/relationships/oleObject" Target="../embeddings/oleObject112.bin"/><Relationship Id="rId3" Type="http://schemas.openxmlformats.org/officeDocument/2006/relationships/image" Target="../media/image101.wmf"/><Relationship Id="rId21" Type="http://schemas.openxmlformats.org/officeDocument/2006/relationships/image" Target="../media/image110.wmf"/><Relationship Id="rId7" Type="http://schemas.openxmlformats.org/officeDocument/2006/relationships/image" Target="../media/image103.emf"/><Relationship Id="rId12" Type="http://schemas.openxmlformats.org/officeDocument/2006/relationships/oleObject" Target="../embeddings/oleObject105.bin"/><Relationship Id="rId17" Type="http://schemas.openxmlformats.org/officeDocument/2006/relationships/image" Target="../media/image108.wmf"/><Relationship Id="rId25" Type="http://schemas.openxmlformats.org/officeDocument/2006/relationships/image" Target="../media/image112.wmf"/><Relationship Id="rId2" Type="http://schemas.openxmlformats.org/officeDocument/2006/relationships/oleObject" Target="../embeddings/oleObject100.bin"/><Relationship Id="rId16" Type="http://schemas.openxmlformats.org/officeDocument/2006/relationships/oleObject" Target="../embeddings/oleObject107.bin"/><Relationship Id="rId20" Type="http://schemas.openxmlformats.org/officeDocument/2006/relationships/oleObject" Target="../embeddings/oleObject109.bin"/><Relationship Id="rId1" Type="http://schemas.openxmlformats.org/officeDocument/2006/relationships/slideLayout" Target="../slideLayouts/slideLayout2.xml"/><Relationship Id="rId6" Type="http://schemas.openxmlformats.org/officeDocument/2006/relationships/oleObject" Target="../embeddings/oleObject102.bin"/><Relationship Id="rId11" Type="http://schemas.openxmlformats.org/officeDocument/2006/relationships/image" Target="../media/image105.wmf"/><Relationship Id="rId24" Type="http://schemas.openxmlformats.org/officeDocument/2006/relationships/oleObject" Target="../embeddings/oleObject111.bin"/><Relationship Id="rId5" Type="http://schemas.openxmlformats.org/officeDocument/2006/relationships/image" Target="../media/image102.wmf"/><Relationship Id="rId15" Type="http://schemas.openxmlformats.org/officeDocument/2006/relationships/image" Target="../media/image107.wmf"/><Relationship Id="rId23" Type="http://schemas.openxmlformats.org/officeDocument/2006/relationships/image" Target="../media/image111.wmf"/><Relationship Id="rId28" Type="http://schemas.openxmlformats.org/officeDocument/2006/relationships/oleObject" Target="../embeddings/oleObject113.bin"/><Relationship Id="rId10" Type="http://schemas.openxmlformats.org/officeDocument/2006/relationships/oleObject" Target="../embeddings/oleObject104.bin"/><Relationship Id="rId19" Type="http://schemas.openxmlformats.org/officeDocument/2006/relationships/image" Target="../media/image109.wmf"/><Relationship Id="rId4" Type="http://schemas.openxmlformats.org/officeDocument/2006/relationships/oleObject" Target="../embeddings/oleObject101.bin"/><Relationship Id="rId9" Type="http://schemas.openxmlformats.org/officeDocument/2006/relationships/image" Target="../media/image104.wmf"/><Relationship Id="rId14" Type="http://schemas.openxmlformats.org/officeDocument/2006/relationships/oleObject" Target="../embeddings/oleObject106.bin"/><Relationship Id="rId22" Type="http://schemas.openxmlformats.org/officeDocument/2006/relationships/oleObject" Target="../embeddings/oleObject110.bin"/><Relationship Id="rId27" Type="http://schemas.openxmlformats.org/officeDocument/2006/relationships/image" Target="../media/image11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119.wmf"/><Relationship Id="rId18" Type="http://schemas.openxmlformats.org/officeDocument/2006/relationships/oleObject" Target="../embeddings/oleObject122.bin"/><Relationship Id="rId3" Type="http://schemas.openxmlformats.org/officeDocument/2006/relationships/image" Target="../media/image114.wmf"/><Relationship Id="rId7" Type="http://schemas.openxmlformats.org/officeDocument/2006/relationships/image" Target="../media/image116.wmf"/><Relationship Id="rId12" Type="http://schemas.openxmlformats.org/officeDocument/2006/relationships/oleObject" Target="../embeddings/oleObject119.bin"/><Relationship Id="rId17" Type="http://schemas.openxmlformats.org/officeDocument/2006/relationships/image" Target="../media/image121.wmf"/><Relationship Id="rId2" Type="http://schemas.openxmlformats.org/officeDocument/2006/relationships/oleObject" Target="../embeddings/oleObject114.bin"/><Relationship Id="rId16" Type="http://schemas.openxmlformats.org/officeDocument/2006/relationships/oleObject" Target="../embeddings/oleObject121.bin"/><Relationship Id="rId1" Type="http://schemas.openxmlformats.org/officeDocument/2006/relationships/slideLayout" Target="../slideLayouts/slideLayout14.xml"/><Relationship Id="rId6" Type="http://schemas.openxmlformats.org/officeDocument/2006/relationships/oleObject" Target="../embeddings/oleObject116.bin"/><Relationship Id="rId11" Type="http://schemas.openxmlformats.org/officeDocument/2006/relationships/image" Target="../media/image118.wmf"/><Relationship Id="rId5" Type="http://schemas.openxmlformats.org/officeDocument/2006/relationships/image" Target="../media/image115.wmf"/><Relationship Id="rId15" Type="http://schemas.openxmlformats.org/officeDocument/2006/relationships/image" Target="../media/image120.wmf"/><Relationship Id="rId10" Type="http://schemas.openxmlformats.org/officeDocument/2006/relationships/oleObject" Target="../embeddings/oleObject118.bin"/><Relationship Id="rId19" Type="http://schemas.openxmlformats.org/officeDocument/2006/relationships/image" Target="../media/image122.wmf"/><Relationship Id="rId4" Type="http://schemas.openxmlformats.org/officeDocument/2006/relationships/oleObject" Target="../embeddings/oleObject115.bin"/><Relationship Id="rId9" Type="http://schemas.openxmlformats.org/officeDocument/2006/relationships/image" Target="../media/image117.wmf"/><Relationship Id="rId14" Type="http://schemas.openxmlformats.org/officeDocument/2006/relationships/oleObject" Target="../embeddings/oleObject120.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5.wmf"/><Relationship Id="rId12" Type="http://schemas.openxmlformats.org/officeDocument/2006/relationships/oleObject" Target="../embeddings/oleObject128.bin"/><Relationship Id="rId2"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oleObject" Target="../embeddings/oleObject125.bin"/><Relationship Id="rId11" Type="http://schemas.openxmlformats.org/officeDocument/2006/relationships/image" Target="../media/image127.wmf"/><Relationship Id="rId5" Type="http://schemas.openxmlformats.org/officeDocument/2006/relationships/image" Target="../media/image124.wmf"/><Relationship Id="rId15" Type="http://schemas.openxmlformats.org/officeDocument/2006/relationships/image" Target="../media/image129.w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26.wmf"/><Relationship Id="rId14" Type="http://schemas.openxmlformats.org/officeDocument/2006/relationships/oleObject" Target="../embeddings/oleObject129.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oleObject" Target="../embeddings/oleObject130.bin"/><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oleObject" Target="../embeddings/oleObject137.bin"/><Relationship Id="rId3" Type="http://schemas.openxmlformats.org/officeDocument/2006/relationships/image" Target="../media/image131.wmf"/><Relationship Id="rId7" Type="http://schemas.openxmlformats.org/officeDocument/2006/relationships/image" Target="../media/image133.emf"/><Relationship Id="rId12" Type="http://schemas.openxmlformats.org/officeDocument/2006/relationships/oleObject" Target="../embeddings/oleObject136.bin"/><Relationship Id="rId17" Type="http://schemas.openxmlformats.org/officeDocument/2006/relationships/oleObject" Target="../embeddings/oleObject139.bin"/><Relationship Id="rId2" Type="http://schemas.openxmlformats.org/officeDocument/2006/relationships/oleObject" Target="../embeddings/oleObject131.bin"/><Relationship Id="rId16" Type="http://schemas.openxmlformats.org/officeDocument/2006/relationships/image" Target="../media/image137.emf"/><Relationship Id="rId1" Type="http://schemas.openxmlformats.org/officeDocument/2006/relationships/slideLayout" Target="../slideLayouts/slideLayout2.xml"/><Relationship Id="rId6" Type="http://schemas.openxmlformats.org/officeDocument/2006/relationships/oleObject" Target="../embeddings/oleObject133.bin"/><Relationship Id="rId11" Type="http://schemas.openxmlformats.org/officeDocument/2006/relationships/image" Target="../media/image135.wmf"/><Relationship Id="rId5" Type="http://schemas.openxmlformats.org/officeDocument/2006/relationships/image" Target="../media/image132.wmf"/><Relationship Id="rId15" Type="http://schemas.openxmlformats.org/officeDocument/2006/relationships/oleObject" Target="../embeddings/oleObject138.bin"/><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34.emf"/><Relationship Id="rId14" Type="http://schemas.openxmlformats.org/officeDocument/2006/relationships/image" Target="../media/image136.emf"/></Relationships>
</file>

<file path=ppt/slides/_rels/slide67.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8.wmf"/><Relationship Id="rId7" Type="http://schemas.openxmlformats.org/officeDocument/2006/relationships/image" Target="../media/image140.wmf"/><Relationship Id="rId2" Type="http://schemas.openxmlformats.org/officeDocument/2006/relationships/oleObject" Target="../embeddings/oleObject140.bin"/><Relationship Id="rId1" Type="http://schemas.openxmlformats.org/officeDocument/2006/relationships/slideLayout" Target="../slideLayouts/slideLayout2.xml"/><Relationship Id="rId6" Type="http://schemas.openxmlformats.org/officeDocument/2006/relationships/oleObject" Target="../embeddings/oleObject142.bin"/><Relationship Id="rId5" Type="http://schemas.openxmlformats.org/officeDocument/2006/relationships/image" Target="../media/image139.wmf"/><Relationship Id="rId4" Type="http://schemas.openxmlformats.org/officeDocument/2006/relationships/oleObject" Target="../embeddings/oleObject141.bin"/></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oleObject" Target="../embeddings/oleObject148.bin"/><Relationship Id="rId18" Type="http://schemas.openxmlformats.org/officeDocument/2006/relationships/image" Target="../media/image149.wmf"/><Relationship Id="rId3" Type="http://schemas.openxmlformats.org/officeDocument/2006/relationships/oleObject" Target="../embeddings/oleObject143.bin"/><Relationship Id="rId21" Type="http://schemas.openxmlformats.org/officeDocument/2006/relationships/oleObject" Target="../embeddings/oleObject152.bin"/><Relationship Id="rId7" Type="http://schemas.openxmlformats.org/officeDocument/2006/relationships/oleObject" Target="../embeddings/oleObject145.bin"/><Relationship Id="rId12" Type="http://schemas.openxmlformats.org/officeDocument/2006/relationships/image" Target="../media/image146.wmf"/><Relationship Id="rId17" Type="http://schemas.openxmlformats.org/officeDocument/2006/relationships/oleObject" Target="../embeddings/oleObject150.bin"/><Relationship Id="rId2" Type="http://schemas.openxmlformats.org/officeDocument/2006/relationships/image" Target="../media/image14.png"/><Relationship Id="rId16" Type="http://schemas.openxmlformats.org/officeDocument/2006/relationships/image" Target="../media/image148.wmf"/><Relationship Id="rId20" Type="http://schemas.openxmlformats.org/officeDocument/2006/relationships/image" Target="../media/image150.wmf"/><Relationship Id="rId1" Type="http://schemas.openxmlformats.org/officeDocument/2006/relationships/slideLayout" Target="../slideLayouts/slideLayout7.xml"/><Relationship Id="rId6" Type="http://schemas.openxmlformats.org/officeDocument/2006/relationships/image" Target="../media/image143.wmf"/><Relationship Id="rId11" Type="http://schemas.openxmlformats.org/officeDocument/2006/relationships/oleObject" Target="../embeddings/oleObject147.bin"/><Relationship Id="rId24" Type="http://schemas.openxmlformats.org/officeDocument/2006/relationships/image" Target="../media/image152.wmf"/><Relationship Id="rId5" Type="http://schemas.openxmlformats.org/officeDocument/2006/relationships/oleObject" Target="../embeddings/oleObject144.bin"/><Relationship Id="rId15" Type="http://schemas.openxmlformats.org/officeDocument/2006/relationships/oleObject" Target="../embeddings/oleObject149.bin"/><Relationship Id="rId23" Type="http://schemas.openxmlformats.org/officeDocument/2006/relationships/oleObject" Target="../embeddings/oleObject153.bin"/><Relationship Id="rId10" Type="http://schemas.openxmlformats.org/officeDocument/2006/relationships/image" Target="../media/image145.wmf"/><Relationship Id="rId19" Type="http://schemas.openxmlformats.org/officeDocument/2006/relationships/oleObject" Target="../embeddings/oleObject151.bin"/><Relationship Id="rId4" Type="http://schemas.openxmlformats.org/officeDocument/2006/relationships/image" Target="../media/image142.wmf"/><Relationship Id="rId9" Type="http://schemas.openxmlformats.org/officeDocument/2006/relationships/oleObject" Target="../embeddings/oleObject146.bin"/><Relationship Id="rId14" Type="http://schemas.openxmlformats.org/officeDocument/2006/relationships/image" Target="../media/image147.wmf"/><Relationship Id="rId22" Type="http://schemas.openxmlformats.org/officeDocument/2006/relationships/image" Target="../media/image151.w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oleObject" Target="../embeddings/oleObject154.bin"/><Relationship Id="rId1" Type="http://schemas.openxmlformats.org/officeDocument/2006/relationships/slideLayout" Target="../slideLayouts/slideLayout7.xml"/><Relationship Id="rId5" Type="http://schemas.openxmlformats.org/officeDocument/2006/relationships/image" Target="../media/image154.wmf"/><Relationship Id="rId4" Type="http://schemas.openxmlformats.org/officeDocument/2006/relationships/oleObject" Target="../embeddings/oleObject155.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oleObject" Target="../embeddings/oleObject156.bin"/><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oleObject" Target="../embeddings/oleObject157.bin"/><Relationship Id="rId1" Type="http://schemas.openxmlformats.org/officeDocument/2006/relationships/slideLayout" Target="../slideLayouts/slideLayout2.xml"/><Relationship Id="rId5" Type="http://schemas.openxmlformats.org/officeDocument/2006/relationships/image" Target="../media/image157.emf"/><Relationship Id="rId4" Type="http://schemas.openxmlformats.org/officeDocument/2006/relationships/oleObject" Target="../embeddings/oleObject158.bin"/></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3.x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63.wmf"/><Relationship Id="rId3" Type="http://schemas.openxmlformats.org/officeDocument/2006/relationships/image" Target="../media/image158.wmf"/><Relationship Id="rId7" Type="http://schemas.openxmlformats.org/officeDocument/2006/relationships/image" Target="../media/image160.wmf"/><Relationship Id="rId12" Type="http://schemas.openxmlformats.org/officeDocument/2006/relationships/oleObject" Target="../embeddings/oleObject164.bin"/><Relationship Id="rId2" Type="http://schemas.openxmlformats.org/officeDocument/2006/relationships/oleObject" Target="../embeddings/oleObject159.bin"/><Relationship Id="rId1" Type="http://schemas.openxmlformats.org/officeDocument/2006/relationships/slideLayout" Target="../slideLayouts/slideLayout2.xml"/><Relationship Id="rId6" Type="http://schemas.openxmlformats.org/officeDocument/2006/relationships/oleObject" Target="../embeddings/oleObject161.bin"/><Relationship Id="rId11" Type="http://schemas.openxmlformats.org/officeDocument/2006/relationships/image" Target="../media/image162.wmf"/><Relationship Id="rId5" Type="http://schemas.openxmlformats.org/officeDocument/2006/relationships/image" Target="../media/image159.wmf"/><Relationship Id="rId10" Type="http://schemas.openxmlformats.org/officeDocument/2006/relationships/oleObject" Target="../embeddings/oleObject163.bin"/><Relationship Id="rId4" Type="http://schemas.openxmlformats.org/officeDocument/2006/relationships/oleObject" Target="../embeddings/oleObject160.bin"/><Relationship Id="rId9" Type="http://schemas.openxmlformats.org/officeDocument/2006/relationships/image" Target="../media/image161.wmf"/><Relationship Id="rId14" Type="http://schemas.openxmlformats.org/officeDocument/2006/relationships/oleObject" Target="../embeddings/oleObject165.bin"/></Relationships>
</file>

<file path=ppt/slides/_rels/slide81.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72.bin"/><Relationship Id="rId18" Type="http://schemas.openxmlformats.org/officeDocument/2006/relationships/image" Target="../media/image170.w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oleObject" Target="../embeddings/oleObject171.bin"/><Relationship Id="rId17" Type="http://schemas.openxmlformats.org/officeDocument/2006/relationships/oleObject" Target="../embeddings/oleObject174.bin"/><Relationship Id="rId2" Type="http://schemas.openxmlformats.org/officeDocument/2006/relationships/image" Target="../media/image164.png"/><Relationship Id="rId16" Type="http://schemas.openxmlformats.org/officeDocument/2006/relationships/image" Target="../media/image169.wmf"/><Relationship Id="rId20" Type="http://schemas.openxmlformats.org/officeDocument/2006/relationships/image" Target="../media/image171.wmf"/><Relationship Id="rId1" Type="http://schemas.openxmlformats.org/officeDocument/2006/relationships/slideLayout" Target="../slideLayouts/slideLayout2.xml"/><Relationship Id="rId6" Type="http://schemas.openxmlformats.org/officeDocument/2006/relationships/image" Target="../media/image166.emf"/><Relationship Id="rId11" Type="http://schemas.openxmlformats.org/officeDocument/2006/relationships/oleObject" Target="../embeddings/oleObject170.bin"/><Relationship Id="rId5" Type="http://schemas.openxmlformats.org/officeDocument/2006/relationships/oleObject" Target="../embeddings/oleObject167.bin"/><Relationship Id="rId15" Type="http://schemas.openxmlformats.org/officeDocument/2006/relationships/oleObject" Target="../embeddings/oleObject173.bin"/><Relationship Id="rId10" Type="http://schemas.openxmlformats.org/officeDocument/2006/relationships/image" Target="../media/image163.wmf"/><Relationship Id="rId19" Type="http://schemas.openxmlformats.org/officeDocument/2006/relationships/oleObject" Target="../embeddings/oleObject175.bin"/><Relationship Id="rId4" Type="http://schemas.openxmlformats.org/officeDocument/2006/relationships/image" Target="../media/image165.emf"/><Relationship Id="rId9" Type="http://schemas.openxmlformats.org/officeDocument/2006/relationships/oleObject" Target="../embeddings/oleObject169.bin"/><Relationship Id="rId14" Type="http://schemas.openxmlformats.org/officeDocument/2006/relationships/image" Target="../media/image168.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79.bin"/><Relationship Id="rId13" Type="http://schemas.openxmlformats.org/officeDocument/2006/relationships/image" Target="../media/image177.wmf"/><Relationship Id="rId3" Type="http://schemas.openxmlformats.org/officeDocument/2006/relationships/image" Target="../media/image172.wmf"/><Relationship Id="rId7" Type="http://schemas.openxmlformats.org/officeDocument/2006/relationships/image" Target="../media/image174.emf"/><Relationship Id="rId12" Type="http://schemas.openxmlformats.org/officeDocument/2006/relationships/oleObject" Target="../embeddings/oleObject181.bin"/><Relationship Id="rId2" Type="http://schemas.openxmlformats.org/officeDocument/2006/relationships/oleObject" Target="../embeddings/oleObject176.bin"/><Relationship Id="rId1" Type="http://schemas.openxmlformats.org/officeDocument/2006/relationships/slideLayout" Target="../slideLayouts/slideLayout2.xml"/><Relationship Id="rId6" Type="http://schemas.openxmlformats.org/officeDocument/2006/relationships/oleObject" Target="../embeddings/oleObject178.bin"/><Relationship Id="rId11" Type="http://schemas.openxmlformats.org/officeDocument/2006/relationships/image" Target="../media/image176.wmf"/><Relationship Id="rId5" Type="http://schemas.openxmlformats.org/officeDocument/2006/relationships/image" Target="../media/image173.wmf"/><Relationship Id="rId15" Type="http://schemas.openxmlformats.org/officeDocument/2006/relationships/image" Target="../media/image178.w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175.emf"/><Relationship Id="rId14" Type="http://schemas.openxmlformats.org/officeDocument/2006/relationships/oleObject" Target="../embeddings/oleObject182.bin"/></Relationships>
</file>

<file path=ppt/slides/_rels/slide83.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609600" y="1143000"/>
            <a:ext cx="7772400" cy="2019300"/>
          </a:xfrm>
          <a:ln/>
        </p:spPr>
        <p:txBody>
          <a:bodyPr vert="horz" wrap="square" lIns="91440" tIns="45720" rIns="91440" bIns="45720" anchor="b" anchorCtr="0"/>
          <a:lstStyle/>
          <a:p>
            <a:pPr eaLnBrk="1" hangingPunct="1">
              <a:buClrTx/>
              <a:buSzTx/>
              <a:buFontTx/>
            </a:pPr>
            <a:r>
              <a:rPr lang="zh-CN" altLang="en-US" sz="4900" kern="1200" dirty="0">
                <a:solidFill>
                  <a:schemeClr val="tx1"/>
                </a:solidFill>
                <a:latin typeface="Times New Roman" panose="02020603050405020304" pitchFamily="18" charset="0"/>
                <a:ea typeface="黑体" panose="02010609060101010101" pitchFamily="2" charset="-122"/>
                <a:cs typeface="+mj-cs"/>
              </a:rPr>
              <a:t>第 </a:t>
            </a:r>
            <a:r>
              <a:rPr lang="en-US" altLang="zh-CN" sz="4900" kern="1200" dirty="0">
                <a:solidFill>
                  <a:schemeClr val="tx1"/>
                </a:solidFill>
                <a:latin typeface="Times New Roman" panose="02020603050405020304" pitchFamily="18" charset="0"/>
                <a:ea typeface="黑体" panose="02010609060101010101" pitchFamily="2" charset="-122"/>
                <a:cs typeface="+mj-cs"/>
              </a:rPr>
              <a:t>3 </a:t>
            </a:r>
            <a:r>
              <a:rPr lang="zh-CN" altLang="en-US" sz="4900" kern="1200" dirty="0">
                <a:solidFill>
                  <a:schemeClr val="tx1"/>
                </a:solidFill>
                <a:latin typeface="Times New Roman" panose="02020603050405020304" pitchFamily="18" charset="0"/>
                <a:ea typeface="黑体" panose="02010609060101010101" pitchFamily="2" charset="-122"/>
                <a:cs typeface="+mj-cs"/>
              </a:rPr>
              <a:t>章   确定性推理方法</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291" name="Rectangle 2"/>
          <p:cNvSpPr/>
          <p:nvPr/>
        </p:nvSpPr>
        <p:spPr>
          <a:xfrm>
            <a:off x="287338" y="1752600"/>
            <a:ext cx="8534400" cy="3667125"/>
          </a:xfrm>
          <a:prstGeom prst="rect">
            <a:avLst/>
          </a:prstGeom>
          <a:noFill/>
          <a:ln w="9525" cap="flat" cmpd="sng">
            <a:solidFill>
              <a:srgbClr val="666699"/>
            </a:solidFill>
            <a:prstDash val="solid"/>
            <a:miter/>
            <a:headEnd type="none" w="med" len="med"/>
            <a:tailEnd type="none" w="med" len="med"/>
          </a:ln>
        </p:spPr>
        <p:txBody>
          <a:bodyPr anchor="ctr" anchorCtr="0">
            <a:spAutoFit/>
          </a:bodyPr>
          <a:lstStyle/>
          <a:p>
            <a:pPr marL="363855" indent="-363855" eaLnBrk="1" hangingPunct="1">
              <a:spcBef>
                <a:spcPct val="5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a:t>
            </a:r>
            <a:r>
              <a:rPr lang="zh-CN" altLang="en-US" sz="2500" b="1" dirty="0">
                <a:solidFill>
                  <a:schemeClr val="accent2"/>
                </a:solidFill>
                <a:latin typeface="Times New Roman" panose="02020603050405020304" pitchFamily="18" charset="0"/>
              </a:rPr>
              <a:t>演绎推理</a:t>
            </a:r>
            <a:r>
              <a:rPr lang="zh-CN" altLang="en-US" sz="2500" b="1" dirty="0">
                <a:latin typeface="Times New Roman" panose="02020603050405020304" pitchFamily="18" charset="0"/>
              </a:rPr>
              <a:t> </a:t>
            </a:r>
            <a:r>
              <a:rPr lang="en-US" altLang="zh-CN" sz="2500" b="1" dirty="0">
                <a:latin typeface="Times New Roman" panose="02020603050405020304" pitchFamily="18" charset="0"/>
              </a:rPr>
              <a:t>(deductive reasoning) :    </a:t>
            </a:r>
            <a:r>
              <a:rPr lang="zh-CN" altLang="en-US" sz="2400" b="1" dirty="0">
                <a:latin typeface="Times New Roman" panose="02020603050405020304" pitchFamily="18" charset="0"/>
              </a:rPr>
              <a:t>一般   </a:t>
            </a:r>
            <a:r>
              <a:rPr lang="zh-CN" altLang="en-US" sz="3200" b="1" dirty="0">
                <a:latin typeface="Times New Roman" panose="02020603050405020304" pitchFamily="18" charset="0"/>
              </a:rPr>
              <a:t>→</a:t>
            </a:r>
            <a:r>
              <a:rPr lang="zh-CN" altLang="en-US" sz="2400" b="1" dirty="0">
                <a:latin typeface="Times New Roman" panose="02020603050405020304" pitchFamily="18" charset="0"/>
              </a:rPr>
              <a:t>  个别</a:t>
            </a:r>
            <a:endParaRPr lang="en-US" altLang="zh-CN" sz="2400" b="1" dirty="0">
              <a:latin typeface="Times New Roman" panose="02020603050405020304" pitchFamily="18" charset="0"/>
            </a:endParaRPr>
          </a:p>
          <a:p>
            <a:pPr marL="363855" indent="-363855" eaLnBrk="1" hangingPunct="1">
              <a:spcBef>
                <a:spcPct val="50000"/>
              </a:spcBef>
              <a:buClr>
                <a:schemeClr val="accent2"/>
              </a:buClr>
              <a:buFont typeface="Wingdings" panose="05000000000000000000" pitchFamily="2" charset="2"/>
              <a:buNone/>
            </a:pPr>
            <a:r>
              <a:rPr lang="zh-CN" altLang="en-US" sz="2400" b="1" dirty="0">
                <a:latin typeface="Times New Roman" panose="02020603050405020304" pitchFamily="18" charset="0"/>
              </a:rPr>
              <a:t>         由一般性知识推出适合某一具体情况的结论。</a:t>
            </a:r>
          </a:p>
          <a:p>
            <a:pPr marL="363855" indent="-363855" eaLnBrk="1" hangingPunct="1">
              <a:spcBef>
                <a:spcPct val="5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三段论式</a:t>
            </a:r>
            <a:r>
              <a:rPr lang="zh-CN" altLang="en-US" sz="2400" b="1" dirty="0">
                <a:latin typeface="Times New Roman" panose="02020603050405020304" pitchFamily="18" charset="0"/>
              </a:rPr>
              <a:t>（三段论法）</a:t>
            </a:r>
          </a:p>
          <a:p>
            <a:pPr marL="363855" indent="-363855" eaLnBrk="1" hangingPunct="1">
              <a:spcBef>
                <a:spcPct val="50000"/>
              </a:spcBef>
              <a:buAutoNum type="circleNumDbPlain"/>
            </a:pPr>
            <a:r>
              <a:rPr lang="zh-CN" altLang="en-US" sz="2400" b="1" dirty="0">
                <a:latin typeface="Times New Roman" panose="02020603050405020304" pitchFamily="18" charset="0"/>
              </a:rPr>
              <a:t> 足球运动员的身体都是强壮的 ；</a:t>
            </a:r>
          </a:p>
          <a:p>
            <a:pPr marL="363855" indent="-363855" eaLnBrk="1" hangingPunct="1">
              <a:spcBef>
                <a:spcPct val="40000"/>
              </a:spcBef>
              <a:buAutoNum type="circleNumDbPlain"/>
            </a:pPr>
            <a:r>
              <a:rPr lang="zh-CN" altLang="en-US" sz="2400" b="1" dirty="0">
                <a:latin typeface="Times New Roman" panose="02020603050405020304" pitchFamily="18" charset="0"/>
              </a:rPr>
              <a:t> 高波是一名足球运动员；</a:t>
            </a:r>
          </a:p>
          <a:p>
            <a:pPr marL="363855" indent="-363855" eaLnBrk="1" hangingPunct="1">
              <a:spcBef>
                <a:spcPct val="70000"/>
              </a:spcBef>
              <a:spcAft>
                <a:spcPct val="40000"/>
              </a:spcAft>
              <a:buAutoNum type="circleNumDbPlain"/>
            </a:pPr>
            <a:r>
              <a:rPr lang="zh-CN" altLang="en-US" sz="2400" b="1" dirty="0">
                <a:latin typeface="Times New Roman" panose="02020603050405020304" pitchFamily="18" charset="0"/>
              </a:rPr>
              <a:t> 所以，高波的身体是强壮的。</a:t>
            </a:r>
          </a:p>
          <a:p>
            <a:pPr marL="363855" indent="-363855" eaLnBrk="1" hangingPunct="1">
              <a:lnSpc>
                <a:spcPct val="20000"/>
              </a:lnSpc>
              <a:buAutoNum type="circleNumDbPlain"/>
            </a:pPr>
            <a:endParaRPr lang="en-US" altLang="zh-CN" sz="2400" b="1" dirty="0">
              <a:latin typeface="Times New Roman" panose="02020603050405020304" pitchFamily="18" charset="0"/>
            </a:endParaRPr>
          </a:p>
        </p:txBody>
      </p:sp>
      <p:sp>
        <p:nvSpPr>
          <p:cNvPr id="12292"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3.1.2  </a:t>
            </a:r>
            <a:r>
              <a:rPr lang="zh-CN" altLang="en-US" sz="4000" b="0" dirty="0">
                <a:latin typeface="Times New Roman" panose="02020603050405020304" pitchFamily="18" charset="0"/>
                <a:ea typeface="黑体" panose="02010609060101010101" pitchFamily="2" charset="-122"/>
              </a:rPr>
              <a:t>推理方式及其分类</a:t>
            </a:r>
          </a:p>
        </p:txBody>
      </p:sp>
      <p:sp>
        <p:nvSpPr>
          <p:cNvPr id="12293" name="Rectangle 4"/>
          <p:cNvSpPr>
            <a:spLocks noGrp="1"/>
          </p:cNvSpPr>
          <p:nvPr>
            <p:ph idx="1"/>
          </p:nvPr>
        </p:nvSpPr>
        <p:spPr>
          <a:xfrm>
            <a:off x="250825" y="1066800"/>
            <a:ext cx="8893175" cy="457200"/>
          </a:xfrm>
          <a:ln/>
        </p:spPr>
        <p:txBody>
          <a:bodyPr vert="horz" wrap="square" lIns="91440" tIns="45720" rIns="91440" bIns="45720" anchor="t" anchorCtr="0"/>
          <a:lstStyle/>
          <a:p>
            <a:pPr marL="195580" indent="-195580" eaLnBrk="1" hangingPunct="1">
              <a:lnSpc>
                <a:spcPct val="90000"/>
              </a:lnSpc>
              <a:buClr>
                <a:schemeClr val="tx1"/>
              </a:buClr>
              <a:buFont typeface="Wingdings" panose="05000000000000000000" pitchFamily="2" charset="2"/>
              <a:buAutoNum type="arabicPeriod"/>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演绎推理、归纳推理、默认推理   （以逻辑基础分类）</a:t>
            </a:r>
            <a:endParaRPr lang="zh-CN" altLang="en-US" sz="2200" dirty="0">
              <a:latin typeface="Times New Roman" panose="02020603050405020304" pitchFamily="18" charset="0"/>
            </a:endParaRPr>
          </a:p>
        </p:txBody>
      </p:sp>
      <p:sp>
        <p:nvSpPr>
          <p:cNvPr id="281605" name="Line 5"/>
          <p:cNvSpPr/>
          <p:nvPr/>
        </p:nvSpPr>
        <p:spPr>
          <a:xfrm>
            <a:off x="381000" y="4572000"/>
            <a:ext cx="7086600" cy="0"/>
          </a:xfrm>
          <a:prstGeom prst="line">
            <a:avLst/>
          </a:prstGeom>
          <a:ln w="28575" cap="flat" cmpd="sng">
            <a:solidFill>
              <a:schemeClr val="accent2"/>
            </a:solidFill>
            <a:prstDash val="solid"/>
            <a:headEnd type="none" w="med" len="med"/>
            <a:tailEnd type="none" w="med" len="med"/>
          </a:ln>
        </p:spPr>
      </p:sp>
      <p:sp>
        <p:nvSpPr>
          <p:cNvPr id="281606" name="Rectangle 6"/>
          <p:cNvSpPr/>
          <p:nvPr/>
        </p:nvSpPr>
        <p:spPr>
          <a:xfrm>
            <a:off x="5522913" y="3352800"/>
            <a:ext cx="1981200" cy="1844675"/>
          </a:xfrm>
          <a:prstGeom prst="rect">
            <a:avLst/>
          </a:prstGeom>
          <a:noFill/>
          <a:ln w="9525">
            <a:noFill/>
          </a:ln>
        </p:spPr>
        <p:txBody>
          <a:bodyPr>
            <a:spAutoFit/>
          </a:bodyPr>
          <a:lstStyle/>
          <a:p>
            <a:pPr eaLnBrk="1" hangingPunct="1">
              <a:lnSpc>
                <a:spcPct val="150000"/>
              </a:lnSpc>
            </a:pPr>
            <a:r>
              <a:rPr lang="zh-CN" altLang="en-US" sz="2400" b="1" dirty="0">
                <a:latin typeface="Arial" panose="020B0604020202020204" pitchFamily="34" charset="0"/>
              </a:rPr>
              <a:t>（ </a:t>
            </a:r>
            <a:r>
              <a:rPr lang="zh-CN" altLang="en-US" sz="2400" b="1" dirty="0">
                <a:solidFill>
                  <a:srgbClr val="0000FF"/>
                </a:solidFill>
                <a:latin typeface="Arial" panose="020B0604020202020204" pitchFamily="34" charset="0"/>
              </a:rPr>
              <a:t>大前提 </a:t>
            </a:r>
            <a:r>
              <a:rPr lang="zh-CN" altLang="en-US" sz="2400" b="1" dirty="0">
                <a:latin typeface="Arial" panose="020B0604020202020204" pitchFamily="34" charset="0"/>
              </a:rPr>
              <a:t>）</a:t>
            </a:r>
          </a:p>
          <a:p>
            <a:pPr eaLnBrk="1" hangingPunct="1">
              <a:lnSpc>
                <a:spcPct val="150000"/>
              </a:lnSpc>
            </a:pPr>
            <a:r>
              <a:rPr lang="zh-CN" altLang="en-US" sz="2400" b="1" dirty="0">
                <a:latin typeface="Arial" panose="020B0604020202020204" pitchFamily="34" charset="0"/>
              </a:rPr>
              <a:t>（ </a:t>
            </a:r>
            <a:r>
              <a:rPr lang="zh-CN" altLang="en-US" sz="2400" b="1" dirty="0">
                <a:solidFill>
                  <a:srgbClr val="0000FF"/>
                </a:solidFill>
                <a:latin typeface="Arial" panose="020B0604020202020204" pitchFamily="34" charset="0"/>
              </a:rPr>
              <a:t>小前提 </a:t>
            </a:r>
            <a:r>
              <a:rPr lang="zh-CN" altLang="en-US" sz="2400" b="1" dirty="0">
                <a:latin typeface="Arial" panose="020B0604020202020204" pitchFamily="34" charset="0"/>
              </a:rPr>
              <a:t>）</a:t>
            </a:r>
          </a:p>
          <a:p>
            <a:pPr eaLnBrk="1" hangingPunct="1">
              <a:lnSpc>
                <a:spcPct val="150000"/>
              </a:lnSpc>
              <a:spcBef>
                <a:spcPct val="30000"/>
              </a:spcBef>
            </a:pPr>
            <a:r>
              <a:rPr lang="zh-CN" altLang="en-US" sz="2400" b="1" dirty="0">
                <a:latin typeface="Arial" panose="020B0604020202020204" pitchFamily="34" charset="0"/>
              </a:rPr>
              <a:t>（ </a:t>
            </a:r>
            <a:r>
              <a:rPr lang="zh-CN" altLang="en-US" sz="2400" b="1" dirty="0">
                <a:solidFill>
                  <a:srgbClr val="0000FF"/>
                </a:solidFill>
                <a:latin typeface="Arial" panose="020B0604020202020204" pitchFamily="34" charset="0"/>
              </a:rPr>
              <a:t>结   论 </a:t>
            </a:r>
            <a:r>
              <a:rPr lang="zh-CN" altLang="en-US" sz="2400" b="1" dirty="0">
                <a:latin typeface="Arial" panose="020B0604020202020204" pitchFamily="34" charset="0"/>
              </a:rPr>
              <a:t>）</a:t>
            </a:r>
          </a:p>
        </p:txBody>
      </p:sp>
      <p:sp>
        <p:nvSpPr>
          <p:cNvPr id="12296" name="TextBox 1"/>
          <p:cNvSpPr txBox="1"/>
          <p:nvPr/>
        </p:nvSpPr>
        <p:spPr>
          <a:xfrm>
            <a:off x="287338" y="5638800"/>
            <a:ext cx="8704262" cy="892175"/>
          </a:xfrm>
          <a:prstGeom prst="rect">
            <a:avLst/>
          </a:prstGeom>
          <a:noFill/>
          <a:ln w="9525">
            <a:noFill/>
          </a:ln>
        </p:spPr>
        <p:txBody>
          <a:bodyPr>
            <a:spAutoFit/>
          </a:bodyPr>
          <a:lstStyle/>
          <a:p>
            <a:pPr>
              <a:lnSpc>
                <a:spcPct val="130000"/>
              </a:lnSpc>
            </a:pPr>
            <a:r>
              <a:rPr lang="zh-CN" altLang="en-US" sz="2000" b="1" dirty="0">
                <a:latin typeface="Verdana" panose="020B0604030504040204" pitchFamily="34" charset="0"/>
              </a:rPr>
              <a:t>在任何情况下，由演绎推出的结论都是蕴含在大前提的一般性知识之中的。</a:t>
            </a:r>
            <a:endParaRPr lang="en-US" altLang="zh-CN" sz="2000" b="1" dirty="0">
              <a:latin typeface="Verdana" panose="020B0604030504040204" pitchFamily="34" charset="0"/>
            </a:endParaRPr>
          </a:p>
          <a:p>
            <a:pPr>
              <a:lnSpc>
                <a:spcPct val="130000"/>
              </a:lnSpc>
            </a:pPr>
            <a:r>
              <a:rPr lang="zh-CN" altLang="en-US" sz="2000" b="1" dirty="0">
                <a:latin typeface="Verdana" panose="020B0604030504040204" pitchFamily="34" charset="0"/>
              </a:rPr>
              <a:t>只要大前提和小前提是正确的，则由它们推出的结论必然是正确的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1606"/>
                                        </p:tgtEl>
                                        <p:attrNameLst>
                                          <p:attrName>style.visibility</p:attrName>
                                        </p:attrNameLst>
                                      </p:cBhvr>
                                      <p:to>
                                        <p:strVal val="visible"/>
                                      </p:to>
                                    </p:set>
                                    <p:animEffect transition="in" filter="blinds(horizontal)">
                                      <p:cBhvr>
                                        <p:cTn id="7" dur="500"/>
                                        <p:tgtEl>
                                          <p:spTgt spid="28160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81605"/>
                                        </p:tgtEl>
                                        <p:attrNameLst>
                                          <p:attrName>style.visibility</p:attrName>
                                        </p:attrNameLst>
                                      </p:cBhvr>
                                      <p:to>
                                        <p:strVal val="visible"/>
                                      </p:to>
                                    </p:set>
                                    <p:animEffect transition="in" filter="wipe(down)">
                                      <p:cBhvr>
                                        <p:cTn id="11" dur="500"/>
                                        <p:tgtEl>
                                          <p:spTgt spid="281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315"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3.1.2  </a:t>
            </a:r>
            <a:r>
              <a:rPr lang="zh-CN" altLang="en-US" sz="4000" b="0" dirty="0">
                <a:latin typeface="Times New Roman" panose="02020603050405020304" pitchFamily="18" charset="0"/>
                <a:ea typeface="黑体" panose="02010609060101010101" pitchFamily="2" charset="-122"/>
              </a:rPr>
              <a:t>推理方式及其分类</a:t>
            </a:r>
          </a:p>
        </p:txBody>
      </p:sp>
      <p:sp>
        <p:nvSpPr>
          <p:cNvPr id="13316" name="Rectangle 3"/>
          <p:cNvSpPr>
            <a:spLocks noGrp="1"/>
          </p:cNvSpPr>
          <p:nvPr>
            <p:ph idx="1"/>
          </p:nvPr>
        </p:nvSpPr>
        <p:spPr>
          <a:xfrm>
            <a:off x="250825" y="908050"/>
            <a:ext cx="8893175" cy="387350"/>
          </a:xfrm>
          <a:ln/>
        </p:spPr>
        <p:txBody>
          <a:bodyPr vert="horz" wrap="square" lIns="91440" tIns="45720" rIns="91440" bIns="45720" anchor="t" anchorCtr="0"/>
          <a:lstStyle/>
          <a:p>
            <a:pPr marL="195580" indent="-195580" eaLnBrk="1" hangingPunct="1">
              <a:lnSpc>
                <a:spcPct val="90000"/>
              </a:lnSpc>
              <a:buClr>
                <a:schemeClr val="tx1"/>
              </a:buClr>
              <a:buFont typeface="Wingdings" panose="05000000000000000000" pitchFamily="2" charset="2"/>
              <a:buAutoNum type="arabicPeriod"/>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演绎推理、归纳推理、默认推理</a:t>
            </a:r>
            <a:endParaRPr lang="zh-CN" altLang="en-US" sz="2200" dirty="0">
              <a:latin typeface="Times New Roman" panose="02020603050405020304" pitchFamily="18" charset="0"/>
            </a:endParaRPr>
          </a:p>
        </p:txBody>
      </p:sp>
      <p:grpSp>
        <p:nvGrpSpPr>
          <p:cNvPr id="13317" name="Group 4"/>
          <p:cNvGrpSpPr/>
          <p:nvPr/>
        </p:nvGrpSpPr>
        <p:grpSpPr>
          <a:xfrm>
            <a:off x="306388" y="1371600"/>
            <a:ext cx="8534400" cy="2332038"/>
            <a:chOff x="192" y="929"/>
            <a:chExt cx="5376" cy="1469"/>
          </a:xfrm>
        </p:grpSpPr>
        <p:sp>
          <p:nvSpPr>
            <p:cNvPr id="13330" name="Text Box 5"/>
            <p:cNvSpPr txBox="1"/>
            <p:nvPr/>
          </p:nvSpPr>
          <p:spPr>
            <a:xfrm>
              <a:off x="192" y="929"/>
              <a:ext cx="5376" cy="1469"/>
            </a:xfrm>
            <a:prstGeom prst="rect">
              <a:avLst/>
            </a:prstGeom>
            <a:noFill/>
            <a:ln w="9525" cap="flat" cmpd="sng">
              <a:solidFill>
                <a:srgbClr val="666699"/>
              </a:solidFill>
              <a:prstDash val="solid"/>
              <a:miter/>
              <a:headEnd type="none" w="med" len="med"/>
              <a:tailEnd type="none" w="med" len="med"/>
            </a:ln>
          </p:spPr>
          <p:txBody>
            <a:bodyPr>
              <a:spAutoFit/>
            </a:bodyPr>
            <a:lstStyle/>
            <a:p>
              <a:pPr eaLnBrk="1" hangingPunct="1">
                <a:lnSpc>
                  <a:spcPct val="30000"/>
                </a:lnSpc>
                <a:buClr>
                  <a:schemeClr val="accent2"/>
                </a:buClr>
                <a:buFont typeface="Wingdings" panose="05000000000000000000" pitchFamily="2" charset="2"/>
              </a:pPr>
              <a:endParaRPr lang="en-US" altLang="zh-CN" sz="2500" b="1" dirty="0">
                <a:latin typeface="Arial" panose="020B0604020202020204" pitchFamily="34" charset="0"/>
              </a:endParaRPr>
            </a:p>
            <a:p>
              <a:pPr eaLnBrk="1" hangingPunct="1">
                <a:lnSpc>
                  <a:spcPct val="120000"/>
                </a:lnSpc>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a:t>
              </a:r>
              <a:r>
                <a:rPr lang="zh-CN" altLang="en-US" sz="2500" b="1" dirty="0">
                  <a:solidFill>
                    <a:schemeClr val="accent2"/>
                  </a:solidFill>
                  <a:latin typeface="Times New Roman" panose="02020603050405020304" pitchFamily="18" charset="0"/>
                </a:rPr>
                <a:t>归纳推理 </a:t>
              </a:r>
              <a:r>
                <a:rPr lang="en-US" altLang="zh-CN" sz="2500" b="1" dirty="0">
                  <a:latin typeface="Times New Roman" panose="02020603050405020304" pitchFamily="18" charset="0"/>
                </a:rPr>
                <a:t>(inductive reasoning):  </a:t>
              </a:r>
              <a:r>
                <a:rPr lang="zh-CN" altLang="en-US" sz="2400" b="1" dirty="0">
                  <a:latin typeface="Times New Roman" panose="02020603050405020304" pitchFamily="18" charset="0"/>
                </a:rPr>
                <a:t>个别 → 一般</a:t>
              </a:r>
              <a:endParaRPr lang="en-US" altLang="zh-CN" sz="2400" b="1" dirty="0">
                <a:latin typeface="Times New Roman" panose="02020603050405020304" pitchFamily="18" charset="0"/>
              </a:endParaRPr>
            </a:p>
            <a:p>
              <a:pPr eaLnBrk="1" hangingPunct="1">
                <a:lnSpc>
                  <a:spcPct val="120000"/>
                </a:lnSpc>
                <a:buClr>
                  <a:schemeClr val="accent2"/>
                </a:buClr>
                <a:buFont typeface="Wingdings" panose="05000000000000000000" pitchFamily="2" charset="2"/>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从足够多的事例中归纳出一般性结论的推理过程</a:t>
              </a:r>
            </a:p>
            <a:p>
              <a:pPr eaLnBrk="1" hangingPunct="1">
                <a:spcBef>
                  <a:spcPct val="50000"/>
                </a:spcBef>
                <a:buClr>
                  <a:schemeClr val="accent2"/>
                </a:buClr>
                <a:buFont typeface="Wingdings" panose="05000000000000000000" pitchFamily="2" charset="2"/>
              </a:pPr>
              <a:r>
                <a:rPr lang="zh-CN" altLang="en-US" sz="2400" dirty="0">
                  <a:latin typeface="Times New Roman" panose="02020603050405020304" pitchFamily="18" charset="0"/>
                </a:rPr>
                <a:t>         </a:t>
              </a:r>
              <a:r>
                <a:rPr lang="zh-CN" altLang="en-US" sz="2400" b="1" dirty="0">
                  <a:solidFill>
                    <a:srgbClr val="0000FF"/>
                  </a:solidFill>
                  <a:latin typeface="Times New Roman" panose="02020603050405020304" pitchFamily="18" charset="0"/>
                </a:rPr>
                <a:t>完全归纳推理（</a:t>
              </a:r>
              <a:r>
                <a:rPr lang="zh-CN" altLang="en-US" sz="2400" b="1" dirty="0">
                  <a:latin typeface="Times New Roman" panose="02020603050405020304" pitchFamily="18" charset="0"/>
                </a:rPr>
                <a:t>必然性推理）              </a:t>
              </a:r>
            </a:p>
            <a:p>
              <a:pPr eaLnBrk="1" hangingPunct="1">
                <a:spcBef>
                  <a:spcPct val="50000"/>
                </a:spcBef>
                <a:buClr>
                  <a:schemeClr val="accent2"/>
                </a:buClr>
                <a:buFont typeface="Wingdings" panose="05000000000000000000" pitchFamily="2" charset="2"/>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不完全归纳推理</a:t>
              </a:r>
              <a:r>
                <a:rPr lang="zh-CN" altLang="en-US" sz="2400" b="1" dirty="0">
                  <a:latin typeface="Times New Roman" panose="02020603050405020304" pitchFamily="18" charset="0"/>
                </a:rPr>
                <a:t>（非必然性推理）</a:t>
              </a:r>
            </a:p>
            <a:p>
              <a:pPr eaLnBrk="1" hangingPunct="1">
                <a:lnSpc>
                  <a:spcPct val="30000"/>
                </a:lnSpc>
                <a:buClr>
                  <a:schemeClr val="accent2"/>
                </a:buClr>
                <a:buFont typeface="Wingdings" panose="05000000000000000000" pitchFamily="2" charset="2"/>
              </a:pPr>
              <a:endParaRPr lang="en-US" altLang="zh-CN" sz="2400" b="1" dirty="0">
                <a:latin typeface="Times New Roman" panose="02020603050405020304" pitchFamily="18" charset="0"/>
              </a:endParaRPr>
            </a:p>
          </p:txBody>
        </p:sp>
        <p:sp>
          <p:nvSpPr>
            <p:cNvPr id="13331" name="AutoShape 6"/>
            <p:cNvSpPr/>
            <p:nvPr/>
          </p:nvSpPr>
          <p:spPr>
            <a:xfrm>
              <a:off x="517" y="1745"/>
              <a:ext cx="47" cy="480"/>
            </a:xfrm>
            <a:prstGeom prst="leftBrace">
              <a:avLst>
                <a:gd name="adj1" fmla="val 85106"/>
                <a:gd name="adj2" fmla="val 50000"/>
              </a:avLst>
            </a:prstGeom>
            <a:noFill/>
            <a:ln w="508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sp>
        <p:nvSpPr>
          <p:cNvPr id="13318" name="Text Box 7"/>
          <p:cNvSpPr txBox="1"/>
          <p:nvPr/>
        </p:nvSpPr>
        <p:spPr>
          <a:xfrm>
            <a:off x="1104900" y="4329113"/>
            <a:ext cx="2759075" cy="457200"/>
          </a:xfrm>
          <a:prstGeom prst="rect">
            <a:avLst/>
          </a:prstGeom>
          <a:noFill/>
          <a:ln w="9525">
            <a:noFill/>
          </a:ln>
        </p:spPr>
        <p:txBody>
          <a:bodyPr>
            <a:spAutoFit/>
          </a:bodyPr>
          <a:lstStyle/>
          <a:p>
            <a:pPr eaLnBrk="1" hangingPunct="1"/>
            <a:r>
              <a:rPr lang="zh-CN" altLang="en-US" sz="2400" b="1" dirty="0">
                <a:latin typeface="Arial" panose="020B0604020202020204" pitchFamily="34" charset="0"/>
              </a:rPr>
              <a:t>检查全部产品合格</a:t>
            </a:r>
          </a:p>
        </p:txBody>
      </p:sp>
      <p:sp>
        <p:nvSpPr>
          <p:cNvPr id="13319" name="Rectangle 8"/>
          <p:cNvSpPr/>
          <p:nvPr/>
        </p:nvSpPr>
        <p:spPr>
          <a:xfrm>
            <a:off x="1143000" y="4252913"/>
            <a:ext cx="2590800" cy="685800"/>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13320" name="Line 9"/>
          <p:cNvSpPr/>
          <p:nvPr/>
        </p:nvSpPr>
        <p:spPr>
          <a:xfrm>
            <a:off x="3733800" y="4557713"/>
            <a:ext cx="1981200" cy="0"/>
          </a:xfrm>
          <a:prstGeom prst="line">
            <a:avLst/>
          </a:prstGeom>
          <a:ln w="38100" cap="flat" cmpd="sng">
            <a:solidFill>
              <a:schemeClr val="tx1"/>
            </a:solidFill>
            <a:prstDash val="solid"/>
            <a:headEnd type="none" w="med" len="med"/>
            <a:tailEnd type="triangle" w="med" len="med"/>
          </a:ln>
        </p:spPr>
      </p:sp>
      <p:sp>
        <p:nvSpPr>
          <p:cNvPr id="13321" name="Text Box 10"/>
          <p:cNvSpPr txBox="1"/>
          <p:nvPr/>
        </p:nvSpPr>
        <p:spPr>
          <a:xfrm>
            <a:off x="5778500" y="4327525"/>
            <a:ext cx="2149475" cy="457200"/>
          </a:xfrm>
          <a:prstGeom prst="rect">
            <a:avLst/>
          </a:prstGeom>
          <a:noFill/>
          <a:ln w="9525">
            <a:noFill/>
          </a:ln>
        </p:spPr>
        <p:txBody>
          <a:bodyPr>
            <a:spAutoFit/>
          </a:bodyPr>
          <a:lstStyle/>
          <a:p>
            <a:pPr eaLnBrk="1" hangingPunct="1"/>
            <a:r>
              <a:rPr lang="zh-CN" altLang="en-US" sz="2400" b="1" dirty="0">
                <a:latin typeface="Arial" panose="020B0604020202020204" pitchFamily="34" charset="0"/>
              </a:rPr>
              <a:t>该厂产品合格</a:t>
            </a:r>
          </a:p>
        </p:txBody>
      </p:sp>
      <p:sp>
        <p:nvSpPr>
          <p:cNvPr id="13322" name="Rectangle 11"/>
          <p:cNvSpPr/>
          <p:nvPr/>
        </p:nvSpPr>
        <p:spPr>
          <a:xfrm>
            <a:off x="5730875" y="4252913"/>
            <a:ext cx="2117725" cy="685800"/>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13323" name="Text Box 12"/>
          <p:cNvSpPr txBox="1"/>
          <p:nvPr/>
        </p:nvSpPr>
        <p:spPr>
          <a:xfrm>
            <a:off x="3946525" y="4046538"/>
            <a:ext cx="1631950" cy="366712"/>
          </a:xfrm>
          <a:prstGeom prst="rect">
            <a:avLst/>
          </a:prstGeom>
          <a:noFill/>
          <a:ln w="9525">
            <a:noFill/>
          </a:ln>
        </p:spPr>
        <p:txBody>
          <a:bodyPr>
            <a:spAutoFit/>
          </a:bodyPr>
          <a:lstStyle/>
          <a:p>
            <a:pPr eaLnBrk="1" hangingPunct="1"/>
            <a:r>
              <a:rPr lang="zh-CN" altLang="en-US" b="1" dirty="0">
                <a:solidFill>
                  <a:srgbClr val="3366FF"/>
                </a:solidFill>
                <a:latin typeface="Arial" panose="020B0604020202020204" pitchFamily="34" charset="0"/>
              </a:rPr>
              <a:t>完全归纳推理</a:t>
            </a:r>
          </a:p>
        </p:txBody>
      </p:sp>
      <p:sp>
        <p:nvSpPr>
          <p:cNvPr id="13324" name="Text Box 13"/>
          <p:cNvSpPr txBox="1"/>
          <p:nvPr/>
        </p:nvSpPr>
        <p:spPr>
          <a:xfrm>
            <a:off x="1104900" y="5700713"/>
            <a:ext cx="2759075" cy="457200"/>
          </a:xfrm>
          <a:prstGeom prst="rect">
            <a:avLst/>
          </a:prstGeom>
          <a:noFill/>
          <a:ln w="9525">
            <a:noFill/>
          </a:ln>
        </p:spPr>
        <p:txBody>
          <a:bodyPr>
            <a:spAutoFit/>
          </a:bodyPr>
          <a:lstStyle/>
          <a:p>
            <a:pPr eaLnBrk="1" hangingPunct="1"/>
            <a:r>
              <a:rPr lang="zh-CN" altLang="en-US" sz="2400" b="1" dirty="0">
                <a:latin typeface="Arial" panose="020B0604020202020204" pitchFamily="34" charset="0"/>
              </a:rPr>
              <a:t>检查全部样品合格</a:t>
            </a:r>
          </a:p>
        </p:txBody>
      </p:sp>
      <p:sp>
        <p:nvSpPr>
          <p:cNvPr id="13325" name="Rectangle 14"/>
          <p:cNvSpPr/>
          <p:nvPr/>
        </p:nvSpPr>
        <p:spPr>
          <a:xfrm>
            <a:off x="1143000" y="5624513"/>
            <a:ext cx="2590800" cy="685800"/>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13326" name="Line 15"/>
          <p:cNvSpPr/>
          <p:nvPr/>
        </p:nvSpPr>
        <p:spPr>
          <a:xfrm>
            <a:off x="3733800" y="5929313"/>
            <a:ext cx="1981200" cy="0"/>
          </a:xfrm>
          <a:prstGeom prst="line">
            <a:avLst/>
          </a:prstGeom>
          <a:ln w="38100" cap="flat" cmpd="sng">
            <a:solidFill>
              <a:schemeClr val="tx1"/>
            </a:solidFill>
            <a:prstDash val="solid"/>
            <a:headEnd type="none" w="med" len="med"/>
            <a:tailEnd type="triangle" w="med" len="med"/>
          </a:ln>
        </p:spPr>
      </p:sp>
      <p:sp>
        <p:nvSpPr>
          <p:cNvPr id="13327" name="Text Box 16"/>
          <p:cNvSpPr txBox="1"/>
          <p:nvPr/>
        </p:nvSpPr>
        <p:spPr>
          <a:xfrm>
            <a:off x="5791200" y="5699125"/>
            <a:ext cx="2149475" cy="457200"/>
          </a:xfrm>
          <a:prstGeom prst="rect">
            <a:avLst/>
          </a:prstGeom>
          <a:noFill/>
          <a:ln w="9525">
            <a:noFill/>
          </a:ln>
        </p:spPr>
        <p:txBody>
          <a:bodyPr>
            <a:spAutoFit/>
          </a:bodyPr>
          <a:lstStyle/>
          <a:p>
            <a:pPr eaLnBrk="1" hangingPunct="1"/>
            <a:r>
              <a:rPr lang="zh-CN" altLang="en-US" sz="2400" b="1" dirty="0">
                <a:latin typeface="Arial" panose="020B0604020202020204" pitchFamily="34" charset="0"/>
              </a:rPr>
              <a:t>该厂产品合格</a:t>
            </a:r>
          </a:p>
        </p:txBody>
      </p:sp>
      <p:sp>
        <p:nvSpPr>
          <p:cNvPr id="13328" name="Rectangle 17"/>
          <p:cNvSpPr/>
          <p:nvPr/>
        </p:nvSpPr>
        <p:spPr>
          <a:xfrm>
            <a:off x="5730875" y="5624513"/>
            <a:ext cx="2117725" cy="685800"/>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13329" name="Text Box 18"/>
          <p:cNvSpPr txBox="1"/>
          <p:nvPr/>
        </p:nvSpPr>
        <p:spPr>
          <a:xfrm>
            <a:off x="3810000" y="5395913"/>
            <a:ext cx="1920875" cy="366712"/>
          </a:xfrm>
          <a:prstGeom prst="rect">
            <a:avLst/>
          </a:prstGeom>
          <a:noFill/>
          <a:ln w="9525">
            <a:noFill/>
          </a:ln>
        </p:spPr>
        <p:txBody>
          <a:bodyPr>
            <a:spAutoFit/>
          </a:bodyPr>
          <a:lstStyle/>
          <a:p>
            <a:pPr eaLnBrk="1" hangingPunct="1"/>
            <a:r>
              <a:rPr lang="zh-CN" altLang="en-US" b="1" dirty="0">
                <a:solidFill>
                  <a:srgbClr val="3366FF"/>
                </a:solidFill>
                <a:latin typeface="Arial" panose="020B0604020202020204" pitchFamily="34" charset="0"/>
              </a:rPr>
              <a:t>不完全归纳推理</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433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000" dirty="0">
                <a:solidFill>
                  <a:schemeClr val="bg1"/>
                </a:solidFill>
                <a:latin typeface="Times New Roman" panose="02020603050405020304" pitchFamily="18" charset="0"/>
                <a:ea typeface="黑体" panose="02010609060101010101" pitchFamily="2" charset="-122"/>
              </a:rPr>
              <a:t>3.1.2  </a:t>
            </a:r>
            <a:r>
              <a:rPr lang="zh-CN" altLang="en-US" sz="4000" dirty="0">
                <a:solidFill>
                  <a:schemeClr val="bg1"/>
                </a:solidFill>
                <a:latin typeface="Times New Roman" panose="02020603050405020304" pitchFamily="18" charset="0"/>
                <a:ea typeface="黑体" panose="02010609060101010101" pitchFamily="2" charset="-122"/>
              </a:rPr>
              <a:t>推理方式及其分类</a:t>
            </a:r>
          </a:p>
        </p:txBody>
      </p:sp>
      <p:sp>
        <p:nvSpPr>
          <p:cNvPr id="14340" name="Rectangle 3"/>
          <p:cNvSpPr/>
          <p:nvPr/>
        </p:nvSpPr>
        <p:spPr>
          <a:xfrm>
            <a:off x="250825" y="908050"/>
            <a:ext cx="8893175" cy="387350"/>
          </a:xfrm>
          <a:prstGeom prst="rect">
            <a:avLst/>
          </a:prstGeom>
          <a:noFill/>
          <a:ln w="9525">
            <a:noFill/>
          </a:ln>
        </p:spPr>
        <p:txBody>
          <a:bodyPr/>
          <a:lstStyle/>
          <a:p>
            <a:pPr marL="195580" indent="-195580" eaLnBrk="1" hangingPunct="1">
              <a:lnSpc>
                <a:spcPct val="90000"/>
              </a:lnSpc>
              <a:spcBef>
                <a:spcPct val="40000"/>
              </a:spcBef>
              <a:buClr>
                <a:schemeClr val="tx1"/>
              </a:buClr>
              <a:buFont typeface="Wingdings" panose="05000000000000000000" pitchFamily="2" charset="2"/>
              <a:buAutoNum type="arabicPeriod"/>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演绎推理、归纳推理、默认推理</a:t>
            </a:r>
          </a:p>
          <a:p>
            <a:pPr marL="195580" indent="-195580" eaLnBrk="1" hangingPunct="1">
              <a:lnSpc>
                <a:spcPct val="90000"/>
              </a:lnSpc>
              <a:spcBef>
                <a:spcPct val="80000"/>
              </a:spcBef>
              <a:buClr>
                <a:schemeClr val="accent2"/>
              </a:buClr>
              <a:buFont typeface="Wingdings" panose="05000000000000000000" pitchFamily="2" charset="2"/>
              <a:buAutoNum type="arabicPeriod"/>
            </a:pPr>
            <a:endParaRPr lang="en-US" altLang="zh-CN" sz="2200" dirty="0">
              <a:latin typeface="Arial" panose="020B0604020202020204" pitchFamily="34" charset="0"/>
            </a:endParaRPr>
          </a:p>
        </p:txBody>
      </p:sp>
      <p:sp>
        <p:nvSpPr>
          <p:cNvPr id="14341" name="Text Box 4"/>
          <p:cNvSpPr txBox="1"/>
          <p:nvPr/>
        </p:nvSpPr>
        <p:spPr>
          <a:xfrm>
            <a:off x="304800" y="1435100"/>
            <a:ext cx="8534400" cy="2328863"/>
          </a:xfrm>
          <a:prstGeom prst="rect">
            <a:avLst/>
          </a:prstGeom>
          <a:noFill/>
          <a:ln w="9525" cap="flat" cmpd="sng">
            <a:solidFill>
              <a:srgbClr val="666699"/>
            </a:solidFill>
            <a:prstDash val="solid"/>
            <a:miter/>
            <a:headEnd type="none" w="med" len="med"/>
            <a:tailEnd type="none" w="med" len="med"/>
          </a:ln>
        </p:spPr>
        <p:txBody>
          <a:bodyPr>
            <a:spAutoFit/>
          </a:bodyPr>
          <a:lstStyle/>
          <a:p>
            <a:pPr eaLnBrk="1" hangingPunct="1">
              <a:lnSpc>
                <a:spcPct val="10000"/>
              </a:lnSpc>
              <a:buClr>
                <a:schemeClr val="accent2"/>
              </a:buClr>
              <a:buFont typeface="Wingdings" panose="05000000000000000000" pitchFamily="2" charset="2"/>
            </a:pPr>
            <a:endParaRPr lang="en-US" altLang="zh-CN" sz="2500" b="1" dirty="0">
              <a:latin typeface="Arial" panose="020B0604020202020204" pitchFamily="34" charset="0"/>
            </a:endParaRPr>
          </a:p>
          <a:p>
            <a:pPr eaLnBrk="1" hangingPunct="1">
              <a:spcBef>
                <a:spcPct val="20000"/>
              </a:spcBef>
              <a:buClr>
                <a:schemeClr val="accent2"/>
              </a:buClr>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3</a:t>
            </a:r>
            <a:r>
              <a:rPr lang="zh-CN" altLang="en-US" sz="2500" b="1" dirty="0">
                <a:latin typeface="Times New Roman" panose="02020603050405020304" pitchFamily="18" charset="0"/>
              </a:rPr>
              <a:t>）</a:t>
            </a:r>
            <a:r>
              <a:rPr lang="zh-CN" altLang="en-US" sz="2500" b="1" dirty="0">
                <a:solidFill>
                  <a:schemeClr val="accent2"/>
                </a:solidFill>
                <a:latin typeface="Times New Roman" panose="02020603050405020304" pitchFamily="18" charset="0"/>
              </a:rPr>
              <a:t>默认推理</a:t>
            </a:r>
            <a:r>
              <a:rPr lang="zh-CN" altLang="en-US" sz="2500" b="1" dirty="0">
                <a:solidFill>
                  <a:schemeClr val="folHlink"/>
                </a:solidFill>
                <a:latin typeface="Times New Roman" panose="02020603050405020304" pitchFamily="18" charset="0"/>
              </a:rPr>
              <a:t>（</a:t>
            </a:r>
            <a:r>
              <a:rPr lang="en-US" altLang="zh-CN" sz="2500" b="1" dirty="0">
                <a:latin typeface="Times New Roman" panose="02020603050405020304" pitchFamily="18" charset="0"/>
              </a:rPr>
              <a:t>default reasoning</a:t>
            </a:r>
            <a:r>
              <a:rPr lang="zh-CN" altLang="en-US" sz="2500" b="1" dirty="0">
                <a:latin typeface="Times New Roman" panose="02020603050405020304" pitchFamily="18" charset="0"/>
              </a:rPr>
              <a:t>，缺省推理）</a:t>
            </a:r>
          </a:p>
          <a:p>
            <a:pPr eaLnBrk="1" hangingPunct="1">
              <a:spcBef>
                <a:spcPct val="40000"/>
              </a:spcBef>
              <a:buClr>
                <a:schemeClr val="accent2"/>
              </a:buClr>
              <a:buSzPct val="50000"/>
              <a:buFont typeface="Wingdings" panose="05000000000000000000" pitchFamily="2" charset="2"/>
              <a:buChar char="n"/>
            </a:pPr>
            <a:r>
              <a:rPr lang="zh-CN" altLang="en-US" sz="2400" b="1" dirty="0">
                <a:latin typeface="Times New Roman" panose="02020603050405020304" pitchFamily="18" charset="0"/>
              </a:rPr>
              <a:t>  知识不完全的情况下假设某些条件已经具备所进行的推理</a:t>
            </a:r>
            <a:r>
              <a:rPr lang="zh-CN" altLang="en-US" sz="2400" b="1" dirty="0">
                <a:latin typeface="Arial" panose="020B0604020202020204" pitchFamily="34" charset="0"/>
              </a:rPr>
              <a:t>。</a:t>
            </a:r>
            <a:endParaRPr lang="en-US" altLang="zh-CN" sz="2400" b="1" dirty="0">
              <a:latin typeface="Arial" panose="020B0604020202020204" pitchFamily="34" charset="0"/>
            </a:endParaRPr>
          </a:p>
          <a:p>
            <a:pPr eaLnBrk="1" hangingPunct="1">
              <a:lnSpc>
                <a:spcPct val="130000"/>
              </a:lnSpc>
              <a:spcBef>
                <a:spcPct val="40000"/>
              </a:spcBef>
              <a:buClr>
                <a:schemeClr val="accent2"/>
              </a:buClr>
              <a:buSzPct val="50000"/>
            </a:pPr>
            <a:r>
              <a:rPr lang="zh-CN" altLang="en-US" sz="2400" dirty="0">
                <a:latin typeface="Arial" panose="020B0604020202020204" pitchFamily="34" charset="0"/>
              </a:rPr>
              <a:t>    摆脱了需要知道全部事实才能进行推理的需求，使得在知识不完全的情况下也能进行推理</a:t>
            </a:r>
            <a:endParaRPr lang="zh-CN" altLang="en-US" sz="2400" b="1" dirty="0">
              <a:latin typeface="Arial" panose="020B0604020202020204" pitchFamily="34" charset="0"/>
            </a:endParaRPr>
          </a:p>
          <a:p>
            <a:pPr eaLnBrk="1" hangingPunct="1">
              <a:lnSpc>
                <a:spcPct val="30000"/>
              </a:lnSpc>
              <a:buClr>
                <a:schemeClr val="accent2"/>
              </a:buClr>
              <a:buFont typeface="Wingdings" panose="05000000000000000000" pitchFamily="2" charset="2"/>
            </a:pPr>
            <a:endParaRPr lang="en-US" altLang="zh-CN" sz="2400" dirty="0">
              <a:latin typeface="Arial" panose="020B0604020202020204" pitchFamily="34" charset="0"/>
            </a:endParaRPr>
          </a:p>
        </p:txBody>
      </p:sp>
      <p:grpSp>
        <p:nvGrpSpPr>
          <p:cNvPr id="14342" name="Group 5"/>
          <p:cNvGrpSpPr/>
          <p:nvPr/>
        </p:nvGrpSpPr>
        <p:grpSpPr>
          <a:xfrm>
            <a:off x="471488" y="4708525"/>
            <a:ext cx="3795712" cy="1416050"/>
            <a:chOff x="1831" y="2938"/>
            <a:chExt cx="2880" cy="892"/>
          </a:xfrm>
        </p:grpSpPr>
        <p:sp>
          <p:nvSpPr>
            <p:cNvPr id="283654" name="AutoShape 6"/>
            <p:cNvSpPr>
              <a:spLocks noChangeArrowheads="1"/>
            </p:cNvSpPr>
            <p:nvPr/>
          </p:nvSpPr>
          <p:spPr bwMode="auto">
            <a:xfrm>
              <a:off x="3272" y="3293"/>
              <a:ext cx="577" cy="240"/>
            </a:xfrm>
            <a:prstGeom prst="notchedRightArrow">
              <a:avLst>
                <a:gd name="adj1" fmla="val 50000"/>
                <a:gd name="adj2" fmla="val 60000"/>
              </a:avLst>
            </a:prstGeom>
            <a:gradFill rotWithShape="1">
              <a:gsLst>
                <a:gs pos="0">
                  <a:schemeClr val="bg1"/>
                </a:gs>
                <a:gs pos="50000">
                  <a:srgbClr val="FF6600"/>
                </a:gs>
                <a:gs pos="100000">
                  <a:schemeClr val="bg1"/>
                </a:gs>
              </a:gsLst>
              <a:lin ang="5400000" scaled="1"/>
            </a:gra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348" name="Text Box 7"/>
            <p:cNvSpPr txBox="1"/>
            <p:nvPr/>
          </p:nvSpPr>
          <p:spPr>
            <a:xfrm>
              <a:off x="3858" y="3235"/>
              <a:ext cx="768" cy="298"/>
            </a:xfrm>
            <a:prstGeom prst="rect">
              <a:avLst/>
            </a:prstGeom>
            <a:noFill/>
            <a:ln w="9525">
              <a:noFill/>
            </a:ln>
          </p:spPr>
          <p:txBody>
            <a:bodyPr>
              <a:spAutoFit/>
            </a:bodyPr>
            <a:lstStyle/>
            <a:p>
              <a:pPr eaLnBrk="1" hangingPunct="1">
                <a:spcBef>
                  <a:spcPct val="50000"/>
                </a:spcBef>
              </a:pPr>
              <a:r>
                <a:rPr lang="zh-CN" altLang="en-US" sz="2500" b="1" dirty="0">
                  <a:latin typeface="Arial" panose="020B0604020202020204" pitchFamily="34" charset="0"/>
                </a:rPr>
                <a:t>结 论</a:t>
              </a:r>
            </a:p>
          </p:txBody>
        </p:sp>
        <p:sp>
          <p:nvSpPr>
            <p:cNvPr id="14349" name="Rectangle 8"/>
            <p:cNvSpPr/>
            <p:nvPr/>
          </p:nvSpPr>
          <p:spPr>
            <a:xfrm>
              <a:off x="1831" y="2938"/>
              <a:ext cx="2880" cy="892"/>
            </a:xfrm>
            <a:prstGeom prst="rect">
              <a:avLst/>
            </a:prstGeom>
            <a:noFill/>
            <a:ln w="9525" cap="flat" cmpd="sng">
              <a:solidFill>
                <a:srgbClr val="FF6600"/>
              </a:solidFill>
              <a:prstDash val="solid"/>
              <a:miter/>
              <a:headEnd type="none" w="med" len="med"/>
              <a:tailEnd type="none" w="med" len="med"/>
            </a:ln>
          </p:spPr>
          <p:txBody>
            <a:bodyPr>
              <a:spAutoFit/>
            </a:bodyPr>
            <a:lstStyle/>
            <a:p>
              <a:pPr eaLnBrk="1" hangingPunct="1">
                <a:lnSpc>
                  <a:spcPct val="120000"/>
                </a:lnSpc>
              </a:pPr>
              <a:r>
                <a:rPr lang="en-US" altLang="zh-CN" sz="2400" b="1" dirty="0">
                  <a:latin typeface="Arial" panose="020B0604020202020204" pitchFamily="34" charset="0"/>
                </a:rPr>
                <a:t>      </a:t>
              </a:r>
              <a:r>
                <a:rPr lang="en-US" altLang="zh-CN" sz="2400" b="1" i="1" dirty="0">
                  <a:latin typeface="Times New Roman" panose="02020603050405020304" pitchFamily="18" charset="0"/>
                </a:rPr>
                <a:t>A</a:t>
              </a:r>
              <a:r>
                <a:rPr lang="en-US" altLang="zh-CN" sz="2400" b="1" dirty="0">
                  <a:latin typeface="Arial" panose="020B0604020202020204" pitchFamily="34" charset="0"/>
                </a:rPr>
                <a:t> </a:t>
              </a:r>
              <a:r>
                <a:rPr lang="zh-CN" altLang="en-US" sz="2400" b="1" dirty="0">
                  <a:latin typeface="Arial" panose="020B0604020202020204" pitchFamily="34" charset="0"/>
                </a:rPr>
                <a:t>成立</a:t>
              </a:r>
            </a:p>
            <a:p>
              <a:pPr eaLnBrk="1" hangingPunct="1">
                <a:lnSpc>
                  <a:spcPct val="140000"/>
                </a:lnSpc>
              </a:pPr>
              <a:r>
                <a:rPr lang="zh-CN" altLang="en-US" sz="2400" b="1" dirty="0">
                  <a:latin typeface="Arial" panose="020B0604020202020204" pitchFamily="34" charset="0"/>
                </a:rPr>
                <a:t>      </a:t>
              </a:r>
              <a:r>
                <a:rPr lang="en-US" altLang="zh-CN" sz="2400" b="1" i="1" dirty="0">
                  <a:latin typeface="Times New Roman" panose="02020603050405020304" pitchFamily="18" charset="0"/>
                </a:rPr>
                <a:t>B</a:t>
              </a:r>
              <a:r>
                <a:rPr lang="en-US" altLang="zh-CN" sz="2400" b="1" dirty="0">
                  <a:latin typeface="Arial" panose="020B0604020202020204" pitchFamily="34" charset="0"/>
                </a:rPr>
                <a:t> </a:t>
              </a:r>
              <a:r>
                <a:rPr lang="zh-CN" altLang="en-US" sz="2400" b="1" dirty="0">
                  <a:latin typeface="Arial" panose="020B0604020202020204" pitchFamily="34" charset="0"/>
                </a:rPr>
                <a:t>成立？</a:t>
              </a:r>
            </a:p>
            <a:p>
              <a:pPr eaLnBrk="1" hangingPunct="1"/>
              <a:r>
                <a:rPr lang="zh-CN" altLang="en-US" sz="2400" b="1" dirty="0">
                  <a:latin typeface="Arial" panose="020B0604020202020204" pitchFamily="34" charset="0"/>
                </a:rPr>
                <a:t>（默认</a:t>
              </a:r>
              <a:r>
                <a:rPr lang="en-US" altLang="zh-CN" sz="2400" b="1" i="1" dirty="0">
                  <a:latin typeface="Times New Roman" panose="02020603050405020304" pitchFamily="18" charset="0"/>
                </a:rPr>
                <a:t>B</a:t>
              </a:r>
              <a:r>
                <a:rPr lang="zh-CN" altLang="en-US" sz="2400" b="1" dirty="0">
                  <a:latin typeface="Arial" panose="020B0604020202020204" pitchFamily="34" charset="0"/>
                </a:rPr>
                <a:t>成立）</a:t>
              </a:r>
            </a:p>
          </p:txBody>
        </p:sp>
      </p:grpSp>
      <p:grpSp>
        <p:nvGrpSpPr>
          <p:cNvPr id="14343" name="Group 9"/>
          <p:cNvGrpSpPr/>
          <p:nvPr/>
        </p:nvGrpSpPr>
        <p:grpSpPr>
          <a:xfrm>
            <a:off x="4697413" y="4737100"/>
            <a:ext cx="3911600" cy="1416050"/>
            <a:chOff x="1494" y="2956"/>
            <a:chExt cx="2874" cy="892"/>
          </a:xfrm>
        </p:grpSpPr>
        <p:sp>
          <p:nvSpPr>
            <p:cNvPr id="283658" name="AutoShape 10"/>
            <p:cNvSpPr>
              <a:spLocks noChangeArrowheads="1"/>
            </p:cNvSpPr>
            <p:nvPr/>
          </p:nvSpPr>
          <p:spPr bwMode="auto">
            <a:xfrm>
              <a:off x="2921" y="3275"/>
              <a:ext cx="576" cy="240"/>
            </a:xfrm>
            <a:prstGeom prst="notchedRightArrow">
              <a:avLst>
                <a:gd name="adj1" fmla="val 50000"/>
                <a:gd name="adj2" fmla="val 60000"/>
              </a:avLst>
            </a:prstGeom>
            <a:gradFill rotWithShape="1">
              <a:gsLst>
                <a:gs pos="0">
                  <a:schemeClr val="bg1"/>
                </a:gs>
                <a:gs pos="50000">
                  <a:srgbClr val="FF6600"/>
                </a:gs>
                <a:gs pos="100000">
                  <a:schemeClr val="bg1"/>
                </a:gs>
              </a:gsLst>
              <a:lin ang="5400000" scaled="1"/>
            </a:gradFill>
            <a:ln w="9525">
              <a:solidFill>
                <a:srgbClr val="99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345" name="Text Box 11"/>
            <p:cNvSpPr txBox="1"/>
            <p:nvPr/>
          </p:nvSpPr>
          <p:spPr>
            <a:xfrm>
              <a:off x="3600" y="3006"/>
              <a:ext cx="768" cy="538"/>
            </a:xfrm>
            <a:prstGeom prst="rect">
              <a:avLst/>
            </a:prstGeom>
            <a:noFill/>
            <a:ln w="9525">
              <a:noFill/>
            </a:ln>
          </p:spPr>
          <p:txBody>
            <a:bodyPr>
              <a:spAutoFit/>
            </a:bodyPr>
            <a:lstStyle/>
            <a:p>
              <a:pPr eaLnBrk="1" hangingPunct="1">
                <a:spcBef>
                  <a:spcPct val="50000"/>
                </a:spcBef>
              </a:pPr>
              <a:r>
                <a:rPr lang="zh-CN" altLang="en-US" sz="2500" b="1" dirty="0">
                  <a:latin typeface="Arial" panose="020B0604020202020204" pitchFamily="34" charset="0"/>
                </a:rPr>
                <a:t>鸟笼要有盖子</a:t>
              </a:r>
            </a:p>
          </p:txBody>
        </p:sp>
        <p:sp>
          <p:nvSpPr>
            <p:cNvPr id="14346" name="Rectangle 12"/>
            <p:cNvSpPr/>
            <p:nvPr/>
          </p:nvSpPr>
          <p:spPr>
            <a:xfrm>
              <a:off x="1494" y="2956"/>
              <a:ext cx="2874" cy="892"/>
            </a:xfrm>
            <a:prstGeom prst="rect">
              <a:avLst/>
            </a:prstGeom>
            <a:noFill/>
            <a:ln w="9525" cap="flat" cmpd="sng">
              <a:solidFill>
                <a:srgbClr val="FF6600"/>
              </a:solidFill>
              <a:prstDash val="solid"/>
              <a:miter/>
              <a:headEnd type="none" w="med" len="med"/>
              <a:tailEnd type="none" w="med" len="med"/>
            </a:ln>
          </p:spPr>
          <p:txBody>
            <a:bodyPr>
              <a:spAutoFit/>
            </a:bodyPr>
            <a:lstStyle/>
            <a:p>
              <a:pPr eaLnBrk="1" hangingPunct="1">
                <a:lnSpc>
                  <a:spcPct val="120000"/>
                </a:lnSpc>
              </a:pPr>
              <a:r>
                <a:rPr lang="en-US" altLang="zh-CN" sz="2400" b="1" dirty="0">
                  <a:latin typeface="Arial" panose="020B0604020202020204" pitchFamily="34" charset="0"/>
                </a:rPr>
                <a:t>    </a:t>
              </a:r>
              <a:r>
                <a:rPr lang="zh-CN" altLang="en-US" sz="2400" b="1" dirty="0">
                  <a:latin typeface="Arial" panose="020B0604020202020204" pitchFamily="34" charset="0"/>
                </a:rPr>
                <a:t>制造鸟笼</a:t>
              </a:r>
            </a:p>
            <a:p>
              <a:pPr eaLnBrk="1" hangingPunct="1">
                <a:lnSpc>
                  <a:spcPct val="140000"/>
                </a:lnSpc>
              </a:pPr>
              <a:r>
                <a:rPr lang="zh-CN" altLang="en-US" sz="2400" b="1" dirty="0">
                  <a:latin typeface="Arial" panose="020B0604020202020204" pitchFamily="34" charset="0"/>
                </a:rPr>
                <a:t>      鸟会飞？</a:t>
              </a:r>
            </a:p>
            <a:p>
              <a:pPr eaLnBrk="1" hangingPunct="1"/>
              <a:r>
                <a:rPr lang="zh-CN" altLang="en-US" sz="2400" b="1" dirty="0">
                  <a:latin typeface="Arial" panose="020B0604020202020204" pitchFamily="34" charset="0"/>
                </a:rPr>
                <a:t>（默认成立）</a:t>
              </a:r>
            </a:p>
          </p:txBody>
        </p:sp>
      </p:gr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5363"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3.1.2  </a:t>
            </a:r>
            <a:r>
              <a:rPr lang="zh-CN" altLang="en-US" sz="4000" b="0" dirty="0">
                <a:latin typeface="Times New Roman" panose="02020603050405020304" pitchFamily="18" charset="0"/>
                <a:ea typeface="黑体" panose="02010609060101010101" pitchFamily="2" charset="-122"/>
              </a:rPr>
              <a:t>推理方式及其分类</a:t>
            </a:r>
          </a:p>
        </p:txBody>
      </p:sp>
      <p:sp>
        <p:nvSpPr>
          <p:cNvPr id="15364" name="Rectangle 3"/>
          <p:cNvSpPr>
            <a:spLocks noGrp="1"/>
          </p:cNvSpPr>
          <p:nvPr>
            <p:ph idx="1"/>
          </p:nvPr>
        </p:nvSpPr>
        <p:spPr>
          <a:xfrm>
            <a:off x="250825" y="984250"/>
            <a:ext cx="8642350" cy="539750"/>
          </a:xfrm>
          <a:ln/>
        </p:spPr>
        <p:txBody>
          <a:bodyPr vert="horz" wrap="square" lIns="91440" tIns="45720" rIns="91440" bIns="45720" anchor="t" anchorCtr="0"/>
          <a:lstStyle/>
          <a:p>
            <a:pPr marL="195580" indent="-195580" eaLnBrk="1" hangingPunct="1">
              <a:lnSpc>
                <a:spcPct val="90000"/>
              </a:lnSpc>
              <a:buNone/>
            </a:pPr>
            <a:r>
              <a:rPr lang="en-US" altLang="zh-CN" sz="2400" b="1" dirty="0">
                <a:latin typeface="Times New Roman" panose="02020603050405020304" pitchFamily="18" charset="0"/>
              </a:rPr>
              <a:t> 2.</a:t>
            </a:r>
            <a:r>
              <a:rPr lang="en-US" altLang="zh-CN" sz="2400" b="1" dirty="0">
                <a:solidFill>
                  <a:schemeClr val="accent2"/>
                </a:solidFill>
                <a:latin typeface="Times New Roman" panose="02020603050405020304" pitchFamily="18" charset="0"/>
              </a:rPr>
              <a:t>  </a:t>
            </a:r>
            <a:r>
              <a:rPr lang="zh-CN" altLang="en-US" sz="2400" b="1" dirty="0">
                <a:latin typeface="Times New Roman" panose="02020603050405020304" pitchFamily="18" charset="0"/>
              </a:rPr>
              <a:t>确定性推理、不确定性推理   （所用知识的确定性划分）</a:t>
            </a:r>
            <a:endParaRPr lang="zh-CN" altLang="en-US" dirty="0">
              <a:latin typeface="Times New Roman" panose="02020603050405020304" pitchFamily="18" charset="0"/>
            </a:endParaRPr>
          </a:p>
        </p:txBody>
      </p:sp>
      <p:grpSp>
        <p:nvGrpSpPr>
          <p:cNvPr id="15365" name="Group 4"/>
          <p:cNvGrpSpPr/>
          <p:nvPr/>
        </p:nvGrpSpPr>
        <p:grpSpPr>
          <a:xfrm>
            <a:off x="685800" y="4006850"/>
            <a:ext cx="8032750" cy="1555750"/>
            <a:chOff x="432" y="2524"/>
            <a:chExt cx="5060" cy="980"/>
          </a:xfrm>
        </p:grpSpPr>
        <p:sp>
          <p:nvSpPr>
            <p:cNvPr id="284677" name="Rectangle 5"/>
            <p:cNvSpPr>
              <a:spLocks noChangeArrowheads="1"/>
            </p:cNvSpPr>
            <p:nvPr/>
          </p:nvSpPr>
          <p:spPr bwMode="auto">
            <a:xfrm>
              <a:off x="2208" y="2566"/>
              <a:ext cx="954"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似然推理</a:t>
              </a:r>
            </a:p>
          </p:txBody>
        </p:sp>
        <p:sp>
          <p:nvSpPr>
            <p:cNvPr id="284678" name="Rectangle 6"/>
            <p:cNvSpPr>
              <a:spLocks noChangeArrowheads="1"/>
            </p:cNvSpPr>
            <p:nvPr/>
          </p:nvSpPr>
          <p:spPr bwMode="auto">
            <a:xfrm>
              <a:off x="2208" y="3190"/>
              <a:ext cx="1994"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近似推理或模糊推理</a:t>
              </a:r>
            </a:p>
          </p:txBody>
        </p:sp>
        <p:sp>
          <p:nvSpPr>
            <p:cNvPr id="284679" name="Rectangle 7"/>
            <p:cNvSpPr>
              <a:spLocks noChangeArrowheads="1"/>
            </p:cNvSpPr>
            <p:nvPr/>
          </p:nvSpPr>
          <p:spPr bwMode="auto">
            <a:xfrm>
              <a:off x="432" y="2880"/>
              <a:ext cx="1370"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不确定性推理</a:t>
              </a:r>
            </a:p>
          </p:txBody>
        </p:sp>
        <p:cxnSp>
          <p:nvCxnSpPr>
            <p:cNvPr id="15370" name="AutoShape 8"/>
            <p:cNvCxnSpPr>
              <a:stCxn id="284679" idx="3"/>
              <a:endCxn id="284678" idx="1"/>
            </p:cNvCxnSpPr>
            <p:nvPr/>
          </p:nvCxnSpPr>
          <p:spPr>
            <a:xfrm>
              <a:off x="1802" y="3037"/>
              <a:ext cx="406" cy="310"/>
            </a:xfrm>
            <a:prstGeom prst="bentConnector3">
              <a:avLst>
                <a:gd name="adj1" fmla="val 50000"/>
              </a:avLst>
            </a:prstGeom>
            <a:ln w="9525" cap="flat" cmpd="sng">
              <a:solidFill>
                <a:schemeClr val="tx1"/>
              </a:solidFill>
              <a:prstDash val="solid"/>
              <a:miter/>
              <a:headEnd type="none" w="med" len="med"/>
              <a:tailEnd type="none" w="med" len="med"/>
            </a:ln>
          </p:spPr>
        </p:cxnSp>
        <p:cxnSp>
          <p:nvCxnSpPr>
            <p:cNvPr id="15371" name="AutoShape 9"/>
            <p:cNvCxnSpPr>
              <a:stCxn id="284679" idx="3"/>
              <a:endCxn id="284677" idx="1"/>
            </p:cNvCxnSpPr>
            <p:nvPr/>
          </p:nvCxnSpPr>
          <p:spPr>
            <a:xfrm flipV="1">
              <a:off x="1802" y="2723"/>
              <a:ext cx="406" cy="314"/>
            </a:xfrm>
            <a:prstGeom prst="bentConnector3">
              <a:avLst>
                <a:gd name="adj1" fmla="val 50000"/>
              </a:avLst>
            </a:prstGeom>
            <a:ln w="9525" cap="flat" cmpd="sng">
              <a:solidFill>
                <a:schemeClr val="tx1"/>
              </a:solidFill>
              <a:prstDash val="solid"/>
              <a:miter/>
              <a:headEnd type="none" w="med" len="med"/>
              <a:tailEnd type="none" w="med" len="med"/>
            </a:ln>
          </p:spPr>
        </p:cxnSp>
        <p:sp>
          <p:nvSpPr>
            <p:cNvPr id="15372" name="Rectangle 10"/>
            <p:cNvSpPr/>
            <p:nvPr/>
          </p:nvSpPr>
          <p:spPr>
            <a:xfrm>
              <a:off x="3120" y="2524"/>
              <a:ext cx="1156" cy="308"/>
            </a:xfrm>
            <a:prstGeom prst="rect">
              <a:avLst/>
            </a:prstGeom>
            <a:noFill/>
            <a:ln w="9525">
              <a:noFill/>
            </a:ln>
          </p:spPr>
          <p:txBody>
            <a:bodyPr wrap="none">
              <a:spAutoFit/>
            </a:bodyPr>
            <a:lstStyle/>
            <a:p>
              <a:pPr eaLnBrk="1" hangingPunct="1"/>
              <a:r>
                <a:rPr lang="zh-CN" altLang="en-US" sz="2600" dirty="0">
                  <a:latin typeface="Arial" panose="020B0604020202020204" pitchFamily="34" charset="0"/>
                </a:rPr>
                <a:t>（概率论）</a:t>
              </a:r>
            </a:p>
          </p:txBody>
        </p:sp>
        <p:sp>
          <p:nvSpPr>
            <p:cNvPr id="15373" name="Rectangle 11"/>
            <p:cNvSpPr/>
            <p:nvPr/>
          </p:nvSpPr>
          <p:spPr>
            <a:xfrm>
              <a:off x="4128" y="3196"/>
              <a:ext cx="1364" cy="308"/>
            </a:xfrm>
            <a:prstGeom prst="rect">
              <a:avLst/>
            </a:prstGeom>
            <a:noFill/>
            <a:ln w="9525">
              <a:noFill/>
            </a:ln>
          </p:spPr>
          <p:txBody>
            <a:bodyPr wrap="none">
              <a:spAutoFit/>
            </a:bodyPr>
            <a:lstStyle/>
            <a:p>
              <a:pPr eaLnBrk="1" hangingPunct="1"/>
              <a:r>
                <a:rPr lang="zh-CN" altLang="en-US" sz="2600" dirty="0">
                  <a:latin typeface="Arial" panose="020B0604020202020204" pitchFamily="34" charset="0"/>
                </a:rPr>
                <a:t>（模糊逻辑）</a:t>
              </a:r>
            </a:p>
          </p:txBody>
        </p:sp>
      </p:grpSp>
      <p:sp>
        <p:nvSpPr>
          <p:cNvPr id="15366" name="Rectangle 12"/>
          <p:cNvSpPr/>
          <p:nvPr/>
        </p:nvSpPr>
        <p:spPr>
          <a:xfrm>
            <a:off x="381000" y="1600200"/>
            <a:ext cx="8458200" cy="4521200"/>
          </a:xfrm>
          <a:prstGeom prst="rect">
            <a:avLst/>
          </a:prstGeom>
          <a:noFill/>
          <a:ln w="9525" cap="flat" cmpd="sng">
            <a:solidFill>
              <a:srgbClr val="666699"/>
            </a:solidFill>
            <a:prstDash val="solid"/>
            <a:miter/>
            <a:headEnd type="none" w="med" len="med"/>
            <a:tailEnd type="none" w="med" len="med"/>
          </a:ln>
        </p:spPr>
        <p:txBody>
          <a:bodyPr>
            <a:spAutoFit/>
          </a:bodyPr>
          <a:lstStyle/>
          <a:p>
            <a:pPr algn="just" eaLnBrk="1" hangingPunct="1">
              <a:lnSpc>
                <a:spcPct val="120000"/>
              </a:lnSpc>
              <a:spcBef>
                <a:spcPct val="40000"/>
              </a:spcBef>
              <a:buClr>
                <a:schemeClr val="accent2"/>
              </a:buClr>
              <a:buSzPct val="50000"/>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a:t>
            </a:r>
            <a:r>
              <a:rPr lang="zh-CN" altLang="en-US" sz="2500" b="1" dirty="0">
                <a:solidFill>
                  <a:schemeClr val="accent2"/>
                </a:solidFill>
                <a:latin typeface="Times New Roman" panose="02020603050405020304" pitchFamily="18" charset="0"/>
              </a:rPr>
              <a:t>确定性推理</a:t>
            </a:r>
            <a:r>
              <a:rPr lang="zh-CN" altLang="en-US" sz="2500" b="1" dirty="0">
                <a:latin typeface="Times New Roman" panose="02020603050405020304" pitchFamily="18" charset="0"/>
              </a:rPr>
              <a:t>：</a:t>
            </a:r>
            <a:r>
              <a:rPr lang="zh-CN" altLang="en-US" sz="2500" dirty="0">
                <a:latin typeface="Times New Roman" panose="02020603050405020304" pitchFamily="18" charset="0"/>
              </a:rPr>
              <a:t>推理时所用的知识与证据都是确定的，推出的结论也是确定的，其真值或者为真或者为假。 </a:t>
            </a:r>
          </a:p>
          <a:p>
            <a:pPr algn="just" eaLnBrk="1" hangingPunct="1">
              <a:lnSpc>
                <a:spcPct val="120000"/>
              </a:lnSpc>
              <a:spcBef>
                <a:spcPct val="40000"/>
              </a:spcBef>
              <a:buClr>
                <a:schemeClr val="accent2"/>
              </a:buClr>
              <a:buSzPct val="50000"/>
              <a:buFont typeface="Wingdings" panose="05000000000000000000" pitchFamily="2" charset="2"/>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a:t>
            </a:r>
            <a:r>
              <a:rPr lang="zh-CN" altLang="en-US" sz="2500" b="1" dirty="0">
                <a:solidFill>
                  <a:schemeClr val="accent2"/>
                </a:solidFill>
                <a:latin typeface="Times New Roman" panose="02020603050405020304" pitchFamily="18" charset="0"/>
              </a:rPr>
              <a:t>不确定性</a:t>
            </a:r>
            <a:r>
              <a:rPr lang="zh-CN" altLang="en-US" sz="2500" b="1" dirty="0">
                <a:solidFill>
                  <a:schemeClr val="accent2"/>
                </a:solidFill>
                <a:latin typeface="Arial" panose="020B0604020202020204" pitchFamily="34" charset="0"/>
              </a:rPr>
              <a:t>推理</a:t>
            </a:r>
            <a:r>
              <a:rPr lang="zh-CN" altLang="en-US" sz="2500" b="1" dirty="0">
                <a:latin typeface="Arial" panose="020B0604020202020204" pitchFamily="34" charset="0"/>
              </a:rPr>
              <a:t>：</a:t>
            </a:r>
            <a:r>
              <a:rPr lang="zh-CN" altLang="en-US" sz="2500" dirty="0">
                <a:latin typeface="Arial" panose="020B0604020202020204" pitchFamily="34" charset="0"/>
              </a:rPr>
              <a:t>推理时所用的知识与证据不都是确定的，推出的结论也是不确定的。</a:t>
            </a:r>
          </a:p>
          <a:p>
            <a:pPr algn="just" eaLnBrk="1" hangingPunct="1">
              <a:lnSpc>
                <a:spcPct val="120000"/>
              </a:lnSpc>
              <a:spcBef>
                <a:spcPct val="40000"/>
              </a:spcBef>
              <a:buClr>
                <a:schemeClr val="accent2"/>
              </a:buClr>
              <a:buSzPct val="50000"/>
              <a:buFont typeface="Wingdings" panose="05000000000000000000" pitchFamily="2" charset="2"/>
              <a:buChar char="n"/>
            </a:pPr>
            <a:endParaRPr lang="zh-CN" altLang="en-US" sz="2500" dirty="0">
              <a:latin typeface="Arial" panose="020B0604020202020204" pitchFamily="34" charset="0"/>
            </a:endParaRPr>
          </a:p>
          <a:p>
            <a:pPr eaLnBrk="1" hangingPunct="1">
              <a:lnSpc>
                <a:spcPct val="120000"/>
              </a:lnSpc>
              <a:spcBef>
                <a:spcPct val="40000"/>
              </a:spcBef>
              <a:buClr>
                <a:schemeClr val="accent2"/>
              </a:buClr>
              <a:buSzPct val="50000"/>
              <a:buFont typeface="Wingdings" panose="05000000000000000000" pitchFamily="2" charset="2"/>
              <a:buChar char="n"/>
            </a:pPr>
            <a:endParaRPr lang="zh-CN" altLang="en-US" sz="2500" dirty="0">
              <a:latin typeface="Arial" panose="020B0604020202020204" pitchFamily="34" charset="0"/>
            </a:endParaRPr>
          </a:p>
          <a:p>
            <a:pPr eaLnBrk="1" hangingPunct="1">
              <a:lnSpc>
                <a:spcPct val="120000"/>
              </a:lnSpc>
              <a:spcBef>
                <a:spcPct val="40000"/>
              </a:spcBef>
              <a:buClr>
                <a:schemeClr val="accent2"/>
              </a:buClr>
              <a:buSzPct val="50000"/>
              <a:buFont typeface="Wingdings" panose="05000000000000000000" pitchFamily="2" charset="2"/>
              <a:buChar char="n"/>
            </a:pPr>
            <a:endParaRPr lang="zh-CN" altLang="en-US" sz="2500" dirty="0">
              <a:latin typeface="Arial" panose="020B0604020202020204" pitchFamily="34" charset="0"/>
            </a:endParaRPr>
          </a:p>
          <a:p>
            <a:pPr eaLnBrk="1" hangingPunct="1">
              <a:lnSpc>
                <a:spcPct val="120000"/>
              </a:lnSpc>
              <a:spcBef>
                <a:spcPct val="40000"/>
              </a:spcBef>
              <a:buClr>
                <a:schemeClr val="accent2"/>
              </a:buClr>
              <a:buSzPct val="50000"/>
              <a:buFont typeface="Wingdings" panose="05000000000000000000" pitchFamily="2" charset="2"/>
              <a:buChar char="n"/>
            </a:pPr>
            <a:endParaRPr lang="en-US" altLang="zh-CN" sz="2500" dirty="0">
              <a:latin typeface="Arial" panose="020B0604020202020204" pitchFamily="34" charset="0"/>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5698" name="Text Box 2"/>
          <p:cNvSpPr txBox="1"/>
          <p:nvPr/>
        </p:nvSpPr>
        <p:spPr>
          <a:xfrm>
            <a:off x="1676400" y="4627563"/>
            <a:ext cx="4876800" cy="1393825"/>
          </a:xfrm>
          <a:prstGeom prst="rect">
            <a:avLst/>
          </a:prstGeom>
          <a:solidFill>
            <a:srgbClr val="CCFFFF"/>
          </a:solidFill>
          <a:ln w="9525" cap="flat" cmpd="sng">
            <a:solidFill>
              <a:srgbClr val="808080"/>
            </a:solidFill>
            <a:prstDash val="solid"/>
            <a:miter/>
            <a:headEnd type="none" w="med" len="med"/>
            <a:tailEnd type="none" w="med" len="med"/>
          </a:ln>
        </p:spPr>
        <p:txBody>
          <a:bodyPr>
            <a:spAutoFit/>
          </a:bodyPr>
          <a:lstStyle/>
          <a:p>
            <a:pPr eaLnBrk="1" hangingPunct="1">
              <a:spcBef>
                <a:spcPct val="100000"/>
              </a:spcBef>
            </a:pPr>
            <a:r>
              <a:rPr lang="en-US" altLang="zh-CN" sz="2400" b="1" i="1" dirty="0">
                <a:latin typeface="Times New Roman" panose="02020603050405020304" pitchFamily="18" charset="0"/>
              </a:rPr>
              <a:t>X</a:t>
            </a:r>
            <a:r>
              <a:rPr lang="zh-CN" altLang="en-US" sz="2400" b="1" dirty="0">
                <a:latin typeface="Arial" panose="020B0604020202020204" pitchFamily="34" charset="0"/>
              </a:rPr>
              <a:t>：鸟    </a:t>
            </a:r>
            <a:r>
              <a:rPr lang="zh-CN" altLang="en-US" sz="3200" b="1" dirty="0">
                <a:latin typeface="Arial" panose="020B0604020202020204" pitchFamily="34" charset="0"/>
              </a:rPr>
              <a:t>→</a:t>
            </a:r>
            <a:r>
              <a:rPr lang="zh-CN" altLang="en-US" sz="2400" b="1" dirty="0">
                <a:latin typeface="Arial" panose="020B0604020202020204" pitchFamily="34" charset="0"/>
              </a:rPr>
              <a:t>      </a:t>
            </a:r>
            <a:r>
              <a:rPr lang="en-US" altLang="zh-CN" sz="2400" b="1" i="1" dirty="0">
                <a:latin typeface="Times New Roman" panose="02020603050405020304" pitchFamily="18" charset="0"/>
              </a:rPr>
              <a:t>X</a:t>
            </a:r>
            <a:r>
              <a:rPr lang="zh-CN" altLang="en-US" sz="2400" b="1" dirty="0">
                <a:latin typeface="Arial" panose="020B0604020202020204" pitchFamily="34" charset="0"/>
              </a:rPr>
              <a:t>：会飞      </a:t>
            </a:r>
            <a:r>
              <a:rPr lang="zh-CN" altLang="en-US" sz="3200" b="1" dirty="0">
                <a:latin typeface="Arial" panose="020B0604020202020204" pitchFamily="34" charset="0"/>
              </a:rPr>
              <a:t>→</a:t>
            </a:r>
          </a:p>
          <a:p>
            <a:pPr eaLnBrk="1" hangingPunct="1">
              <a:spcBef>
                <a:spcPct val="50000"/>
              </a:spcBef>
            </a:pPr>
            <a:r>
              <a:rPr lang="zh-CN" altLang="en-US" sz="3200" b="1" dirty="0">
                <a:latin typeface="Arial" panose="020B0604020202020204" pitchFamily="34" charset="0"/>
              </a:rPr>
              <a:t>                  </a:t>
            </a:r>
            <a:r>
              <a:rPr lang="en-US" altLang="zh-CN" sz="2400" b="1" i="1" dirty="0">
                <a:solidFill>
                  <a:srgbClr val="0000FF"/>
                </a:solidFill>
                <a:latin typeface="Times New Roman" panose="02020603050405020304" pitchFamily="18" charset="0"/>
              </a:rPr>
              <a:t>X</a:t>
            </a:r>
            <a:r>
              <a:rPr lang="en-US" altLang="zh-CN" sz="2400" b="1" dirty="0">
                <a:solidFill>
                  <a:srgbClr val="0000FF"/>
                </a:solidFill>
                <a:latin typeface="Arial" panose="020B0604020202020204" pitchFamily="34" charset="0"/>
              </a:rPr>
              <a:t>:  </a:t>
            </a:r>
            <a:r>
              <a:rPr lang="zh-CN" altLang="en-US" sz="2400" b="1" dirty="0">
                <a:solidFill>
                  <a:srgbClr val="0000FF"/>
                </a:solidFill>
                <a:latin typeface="Arial" panose="020B0604020202020204" pitchFamily="34" charset="0"/>
              </a:rPr>
              <a:t>企鹅</a:t>
            </a:r>
            <a:r>
              <a:rPr lang="zh-CN" altLang="en-US" sz="2400" b="1" dirty="0">
                <a:latin typeface="Arial" panose="020B0604020202020204" pitchFamily="34" charset="0"/>
              </a:rPr>
              <a:t>                       </a:t>
            </a:r>
          </a:p>
          <a:p>
            <a:pPr eaLnBrk="1" hangingPunct="1">
              <a:lnSpc>
                <a:spcPct val="20000"/>
              </a:lnSpc>
            </a:pPr>
            <a:endParaRPr lang="en-US" altLang="zh-CN" sz="2400" b="1" dirty="0">
              <a:latin typeface="Arial" panose="020B0604020202020204" pitchFamily="34" charset="0"/>
            </a:endParaRPr>
          </a:p>
        </p:txBody>
      </p:sp>
      <p:sp>
        <p:nvSpPr>
          <p:cNvPr id="16388"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3.1.2  </a:t>
            </a:r>
            <a:r>
              <a:rPr lang="zh-CN" altLang="en-US" sz="4000" b="0" dirty="0">
                <a:latin typeface="Times New Roman" panose="02020603050405020304" pitchFamily="18" charset="0"/>
                <a:ea typeface="黑体" panose="02010609060101010101" pitchFamily="2" charset="-122"/>
              </a:rPr>
              <a:t>推理方式及其分类</a:t>
            </a:r>
          </a:p>
        </p:txBody>
      </p:sp>
      <p:sp>
        <p:nvSpPr>
          <p:cNvPr id="285700" name="Rectangle 4"/>
          <p:cNvSpPr>
            <a:spLocks noGrp="1"/>
          </p:cNvSpPr>
          <p:nvPr>
            <p:ph idx="1"/>
          </p:nvPr>
        </p:nvSpPr>
        <p:spPr>
          <a:xfrm>
            <a:off x="250825" y="908050"/>
            <a:ext cx="8642350" cy="3359150"/>
          </a:xfrm>
          <a:ln/>
        </p:spPr>
        <p:txBody>
          <a:bodyPr vert="horz" wrap="square" lIns="91440" tIns="45720" rIns="91440" bIns="45720" anchor="t" anchorCtr="0"/>
          <a:lstStyle/>
          <a:p>
            <a:pPr marL="195580" indent="-195580" eaLnBrk="1" hangingPunct="1">
              <a:buNone/>
            </a:pPr>
            <a:r>
              <a:rPr lang="en-US" altLang="zh-CN" sz="2400" b="1" dirty="0">
                <a:latin typeface="Times New Roman" panose="02020603050405020304" pitchFamily="18" charset="0"/>
              </a:rPr>
              <a:t>   3. </a:t>
            </a:r>
            <a:r>
              <a:rPr lang="zh-CN" altLang="en-US" sz="2400" b="1" dirty="0">
                <a:latin typeface="Times New Roman" panose="02020603050405020304" pitchFamily="18" charset="0"/>
              </a:rPr>
              <a:t>单调推理、非单调推理  （结论是否越来越接近目标划分）</a:t>
            </a:r>
          </a:p>
          <a:p>
            <a:pPr marL="195580" indent="-195580" eaLnBrk="1" hangingPunct="1">
              <a:buNone/>
            </a:pPr>
            <a:r>
              <a:rPr lang="zh-CN" altLang="en-US" sz="2400" b="1" dirty="0">
                <a:solidFill>
                  <a:schemeClr val="accent2"/>
                </a:solidFill>
              </a:rPr>
              <a:t> </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solidFill>
                  <a:schemeClr val="accent2"/>
                </a:solidFill>
                <a:latin typeface="Times New Roman" panose="02020603050405020304" pitchFamily="18" charset="0"/>
              </a:rPr>
              <a:t>单调推理</a:t>
            </a:r>
            <a:r>
              <a:rPr lang="zh-CN" altLang="en-US" sz="2400" b="1" dirty="0">
                <a:latin typeface="Times New Roman" panose="02020603050405020304" pitchFamily="18" charset="0"/>
              </a:rPr>
              <a:t>：</a:t>
            </a:r>
            <a:r>
              <a:rPr lang="zh-CN" altLang="en-US" sz="2400" dirty="0">
                <a:latin typeface="Times New Roman" panose="02020603050405020304" pitchFamily="18" charset="0"/>
              </a:rPr>
              <a:t>随着推理向前推进及新知识的加入，推出的结论越来越接近最终目标。 </a:t>
            </a:r>
          </a:p>
          <a:p>
            <a:pPr marL="195580" indent="-195580" eaLnBrk="1" hangingPunct="1">
              <a:buNone/>
            </a:pPr>
            <a:r>
              <a:rPr lang="zh-CN" altLang="en-US" sz="2400" b="1" dirty="0">
                <a:solidFill>
                  <a:schemeClr val="accent2"/>
                </a:solidFill>
                <a:latin typeface="Times New Roman" panose="02020603050405020304" pitchFamily="18" charset="0"/>
              </a:rPr>
              <a:t> </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zh-CN" altLang="en-US" sz="2400" b="1" dirty="0">
                <a:solidFill>
                  <a:schemeClr val="accent2"/>
                </a:solidFill>
                <a:latin typeface="Times New Roman" panose="02020603050405020304" pitchFamily="18" charset="0"/>
              </a:rPr>
              <a:t>非单调推理</a:t>
            </a:r>
            <a:r>
              <a:rPr lang="zh-CN" altLang="en-US" sz="2400" b="1" dirty="0"/>
              <a:t>：</a:t>
            </a:r>
            <a:r>
              <a:rPr lang="zh-CN" altLang="en-US" sz="2400" dirty="0"/>
              <a:t>由于新知识的加入，不仅没有加强已推出的结论，反而要否定它，使推理退回到前面的某一步，重新开始。 </a:t>
            </a:r>
          </a:p>
          <a:p>
            <a:pPr marL="195580" indent="-195580" eaLnBrk="1" hangingPunct="1">
              <a:buNone/>
            </a:pPr>
            <a:r>
              <a:rPr lang="zh-CN" altLang="en-US" sz="2400" dirty="0"/>
              <a:t>     </a:t>
            </a:r>
          </a:p>
        </p:txBody>
      </p:sp>
      <p:sp>
        <p:nvSpPr>
          <p:cNvPr id="285701" name="AutoShape 5"/>
          <p:cNvSpPr/>
          <p:nvPr/>
        </p:nvSpPr>
        <p:spPr>
          <a:xfrm>
            <a:off x="2611438" y="3784600"/>
            <a:ext cx="3484562" cy="603250"/>
          </a:xfrm>
          <a:prstGeom prst="accentCallout2">
            <a:avLst>
              <a:gd name="adj1" fmla="val 18949"/>
              <a:gd name="adj2" fmla="val -2185"/>
              <a:gd name="adj3" fmla="val 18949"/>
              <a:gd name="adj4" fmla="val -12394"/>
              <a:gd name="adj5" fmla="val -114208"/>
              <a:gd name="adj6" fmla="val -22963"/>
            </a:avLst>
          </a:prstGeom>
          <a:gradFill rotWithShape="1">
            <a:gsLst>
              <a:gs pos="0">
                <a:schemeClr val="bg1"/>
              </a:gs>
              <a:gs pos="100000">
                <a:srgbClr val="C0C0C0"/>
              </a:gs>
            </a:gsLst>
            <a:path path="shape">
              <a:fillToRect l="50000" t="50000" r="50000" b="50000"/>
            </a:path>
            <a:tileRect/>
          </a:gradFill>
          <a:ln w="25400" cap="flat" cmpd="sng">
            <a:solidFill>
              <a:srgbClr val="333333"/>
            </a:solidFill>
            <a:prstDash val="solid"/>
            <a:miter/>
            <a:headEnd type="none" w="med" len="med"/>
            <a:tailEnd type="none" w="med" len="med"/>
          </a:ln>
        </p:spPr>
        <p:txBody>
          <a:bodyPr anchor="ctr" anchorCtr="1"/>
          <a:lstStyle/>
          <a:p>
            <a:pPr eaLnBrk="1" hangingPunct="1">
              <a:spcBef>
                <a:spcPct val="40000"/>
              </a:spcBef>
              <a:buClr>
                <a:schemeClr val="accent2"/>
              </a:buClr>
              <a:buFont typeface="Wingdings" panose="05000000000000000000" pitchFamily="2" charset="2"/>
            </a:pPr>
            <a:r>
              <a:rPr lang="en-US" altLang="zh-CN" sz="2400" dirty="0">
                <a:latin typeface="Arial" panose="020B0604020202020204" pitchFamily="34" charset="0"/>
              </a:rPr>
              <a:t> </a:t>
            </a:r>
            <a:r>
              <a:rPr lang="zh-CN" altLang="en-US" sz="2400" b="1" dirty="0">
                <a:latin typeface="Arial" panose="020B0604020202020204" pitchFamily="34" charset="0"/>
              </a:rPr>
              <a:t>默认推理是非单调推理</a:t>
            </a:r>
            <a:endParaRPr lang="zh-CN" altLang="en-US" sz="2400" dirty="0">
              <a:latin typeface="Arial" panose="020B0604020202020204" pitchFamily="34" charset="0"/>
            </a:endParaRPr>
          </a:p>
        </p:txBody>
      </p:sp>
      <p:sp>
        <p:nvSpPr>
          <p:cNvPr id="285702" name="AutoShape 6"/>
          <p:cNvSpPr/>
          <p:nvPr/>
        </p:nvSpPr>
        <p:spPr>
          <a:xfrm>
            <a:off x="2819400" y="2667000"/>
            <a:ext cx="3733800" cy="533400"/>
          </a:xfrm>
          <a:prstGeom prst="accentCallout2">
            <a:avLst>
              <a:gd name="adj1" fmla="val 21431"/>
              <a:gd name="adj2" fmla="val -2042"/>
              <a:gd name="adj3" fmla="val 21431"/>
              <a:gd name="adj4" fmla="val -14199"/>
              <a:gd name="adj5" fmla="val -115181"/>
              <a:gd name="adj6" fmla="val -26787"/>
            </a:avLst>
          </a:prstGeom>
          <a:gradFill rotWithShape="1">
            <a:gsLst>
              <a:gs pos="0">
                <a:schemeClr val="bg1"/>
              </a:gs>
              <a:gs pos="100000">
                <a:srgbClr val="C0C0C0"/>
              </a:gs>
            </a:gsLst>
            <a:path path="shape">
              <a:fillToRect l="50000" t="50000" r="50000" b="50000"/>
            </a:path>
            <a:tileRect/>
          </a:gradFill>
          <a:ln w="25400" cap="flat" cmpd="sng">
            <a:solidFill>
              <a:srgbClr val="333333"/>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pPr>
            <a:r>
              <a:rPr lang="en-US" altLang="zh-CN" sz="2600" dirty="0">
                <a:latin typeface="Arial" panose="020B0604020202020204" pitchFamily="34" charset="0"/>
              </a:rPr>
              <a:t> </a:t>
            </a:r>
            <a:r>
              <a:rPr lang="zh-CN" altLang="en-US" sz="2400" b="1" dirty="0">
                <a:latin typeface="Arial" panose="020B0604020202020204" pitchFamily="34" charset="0"/>
              </a:rPr>
              <a:t>基于经典逻辑的演绎推理</a:t>
            </a:r>
            <a:r>
              <a:rPr lang="zh-CN" altLang="en-US" sz="2600" dirty="0">
                <a:latin typeface="Arial" panose="020B0604020202020204" pitchFamily="34" charset="0"/>
              </a:rPr>
              <a:t> </a:t>
            </a:r>
            <a:endParaRPr lang="zh-CN" altLang="en-US" dirty="0">
              <a:latin typeface="Arial" panose="020B0604020202020204" pitchFamily="34" charset="0"/>
            </a:endParaRPr>
          </a:p>
        </p:txBody>
      </p:sp>
      <p:grpSp>
        <p:nvGrpSpPr>
          <p:cNvPr id="285703" name="Group 7"/>
          <p:cNvGrpSpPr/>
          <p:nvPr/>
        </p:nvGrpSpPr>
        <p:grpSpPr>
          <a:xfrm>
            <a:off x="3733800" y="4735513"/>
            <a:ext cx="1981200" cy="1187450"/>
            <a:chOff x="2304" y="2983"/>
            <a:chExt cx="1248" cy="748"/>
          </a:xfrm>
        </p:grpSpPr>
        <p:sp>
          <p:nvSpPr>
            <p:cNvPr id="16393" name="Rectangle 8"/>
            <p:cNvSpPr/>
            <p:nvPr/>
          </p:nvSpPr>
          <p:spPr>
            <a:xfrm>
              <a:off x="2304" y="2983"/>
              <a:ext cx="1016" cy="748"/>
            </a:xfrm>
            <a:prstGeom prst="rect">
              <a:avLst/>
            </a:prstGeom>
            <a:solidFill>
              <a:srgbClr val="CCFFFF"/>
            </a:solidFill>
            <a:ln w="9525">
              <a:noFill/>
            </a:ln>
          </p:spPr>
          <p:txBody>
            <a:bodyPr wrap="none">
              <a:spAutoFit/>
            </a:bodyPr>
            <a:lstStyle/>
            <a:p>
              <a:pPr eaLnBrk="1" hangingPunct="1"/>
              <a:r>
                <a:rPr lang="en-US" altLang="zh-CN" sz="2400" b="1" dirty="0">
                  <a:latin typeface="Arial" panose="020B0604020202020204" pitchFamily="34" charset="0"/>
                </a:rPr>
                <a:t>X</a:t>
              </a:r>
              <a:r>
                <a:rPr lang="zh-CN" altLang="en-US" sz="2400" b="1" dirty="0">
                  <a:latin typeface="Arial" panose="020B0604020202020204" pitchFamily="34" charset="0"/>
                </a:rPr>
                <a:t>：</a:t>
              </a:r>
              <a:r>
                <a:rPr lang="zh-CN" altLang="en-US" sz="2400" b="1" dirty="0">
                  <a:solidFill>
                    <a:schemeClr val="accent2"/>
                  </a:solidFill>
                  <a:latin typeface="Arial" panose="020B0604020202020204" pitchFamily="34" charset="0"/>
                </a:rPr>
                <a:t>不会飞</a:t>
              </a:r>
            </a:p>
            <a:p>
              <a:pPr eaLnBrk="1" hangingPunct="1"/>
              <a:endParaRPr lang="zh-CN" altLang="en-US" sz="2400" b="1" dirty="0">
                <a:solidFill>
                  <a:schemeClr val="accent2"/>
                </a:solidFill>
                <a:latin typeface="Arial" panose="020B0604020202020204" pitchFamily="34" charset="0"/>
              </a:endParaRPr>
            </a:p>
            <a:p>
              <a:pPr eaLnBrk="1" hangingPunct="1"/>
              <a:r>
                <a:rPr lang="en-US" altLang="zh-CN" sz="2400" b="1" dirty="0">
                  <a:solidFill>
                    <a:srgbClr val="0000FF"/>
                  </a:solidFill>
                  <a:latin typeface="Arial" panose="020B0604020202020204" pitchFamily="34" charset="0"/>
                </a:rPr>
                <a:t>X</a:t>
              </a:r>
              <a:r>
                <a:rPr lang="zh-CN" altLang="en-US" sz="2400" b="1" dirty="0">
                  <a:solidFill>
                    <a:srgbClr val="0000FF"/>
                  </a:solidFill>
                  <a:latin typeface="Arial" panose="020B0604020202020204" pitchFamily="34" charset="0"/>
                </a:rPr>
                <a:t>：企鹅</a:t>
              </a:r>
            </a:p>
          </p:txBody>
        </p:sp>
        <p:sp>
          <p:nvSpPr>
            <p:cNvPr id="16394" name="Line 9"/>
            <p:cNvSpPr/>
            <p:nvPr/>
          </p:nvSpPr>
          <p:spPr>
            <a:xfrm flipV="1">
              <a:off x="2784" y="3251"/>
              <a:ext cx="0" cy="192"/>
            </a:xfrm>
            <a:prstGeom prst="line">
              <a:avLst/>
            </a:prstGeom>
            <a:ln w="25400" cap="flat" cmpd="sng">
              <a:solidFill>
                <a:schemeClr val="accent2"/>
              </a:solidFill>
              <a:prstDash val="solid"/>
              <a:headEnd type="none" w="med" len="med"/>
              <a:tailEnd type="triangle" w="med" len="med"/>
            </a:ln>
          </p:spPr>
        </p:sp>
        <p:sp>
          <p:nvSpPr>
            <p:cNvPr id="16395" name="Line 10"/>
            <p:cNvSpPr/>
            <p:nvPr/>
          </p:nvSpPr>
          <p:spPr>
            <a:xfrm flipV="1">
              <a:off x="3312" y="3299"/>
              <a:ext cx="240" cy="192"/>
            </a:xfrm>
            <a:prstGeom prst="line">
              <a:avLst/>
            </a:prstGeom>
            <a:ln w="25400" cap="flat" cmpd="sng">
              <a:solidFill>
                <a:schemeClr val="accent2"/>
              </a:solidFill>
              <a:prstDash val="solid"/>
              <a:headEnd type="none" w="med" len="med"/>
              <a:tailEnd type="triangl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5700">
                                            <p:txEl>
                                              <p:pRg st="3" end="3"/>
                                            </p:txEl>
                                          </p:spTgt>
                                        </p:tgtEl>
                                        <p:attrNameLst>
                                          <p:attrName>style.visibility</p:attrName>
                                        </p:attrNameLst>
                                      </p:cBhvr>
                                      <p:to>
                                        <p:strVal val="visible"/>
                                      </p:to>
                                    </p:set>
                                    <p:animEffect transition="in" filter="blinds(horizontal)">
                                      <p:cBhvr>
                                        <p:cTn id="7" dur="1000"/>
                                        <p:tgtEl>
                                          <p:spTgt spid="28570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85702"/>
                                        </p:tgtEl>
                                        <p:attrNameLst>
                                          <p:attrName>style.visibility</p:attrName>
                                        </p:attrNameLst>
                                      </p:cBhvr>
                                      <p:to>
                                        <p:strVal val="visible"/>
                                      </p:to>
                                    </p:set>
                                    <p:anim calcmode="lin" valueType="num">
                                      <p:cBhvr>
                                        <p:cTn id="12" dur="1000" fill="hold"/>
                                        <p:tgtEl>
                                          <p:spTgt spid="285702"/>
                                        </p:tgtEl>
                                        <p:attrNameLst>
                                          <p:attrName>ppt_w</p:attrName>
                                        </p:attrNameLst>
                                      </p:cBhvr>
                                      <p:tavLst>
                                        <p:tav tm="0">
                                          <p:val>
                                            <p:strVal val="#ppt_w*0.70"/>
                                          </p:val>
                                        </p:tav>
                                        <p:tav tm="100000">
                                          <p:val>
                                            <p:strVal val="#ppt_w"/>
                                          </p:val>
                                        </p:tav>
                                      </p:tavLst>
                                    </p:anim>
                                    <p:anim calcmode="lin" valueType="num">
                                      <p:cBhvr>
                                        <p:cTn id="13" dur="1000" fill="hold"/>
                                        <p:tgtEl>
                                          <p:spTgt spid="285702"/>
                                        </p:tgtEl>
                                        <p:attrNameLst>
                                          <p:attrName>ppt_h</p:attrName>
                                        </p:attrNameLst>
                                      </p:cBhvr>
                                      <p:tavLst>
                                        <p:tav tm="0">
                                          <p:val>
                                            <p:strVal val="#ppt_h"/>
                                          </p:val>
                                        </p:tav>
                                        <p:tav tm="100000">
                                          <p:val>
                                            <p:strVal val="#ppt_h"/>
                                          </p:val>
                                        </p:tav>
                                      </p:tavLst>
                                    </p:anim>
                                    <p:animEffect transition="in" filter="fade">
                                      <p:cBhvr>
                                        <p:cTn id="14" dur="1000"/>
                                        <p:tgtEl>
                                          <p:spTgt spid="285702"/>
                                        </p:tgtEl>
                                      </p:cBhvr>
                                    </p:animEffect>
                                  </p:childTnLst>
                                  <p:subTnLst>
                                    <p:set>
                                      <p:cBhvr override="childStyle">
                                        <p:cTn dur="1" fill="hold" display="0" masterRel="nextClick" afterEffect="1"/>
                                        <p:tgtEl>
                                          <p:spTgt spid="28570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85701"/>
                                        </p:tgtEl>
                                        <p:attrNameLst>
                                          <p:attrName>style.visibility</p:attrName>
                                        </p:attrNameLst>
                                      </p:cBhvr>
                                      <p:to>
                                        <p:strVal val="visible"/>
                                      </p:to>
                                    </p:set>
                                    <p:anim calcmode="lin" valueType="num">
                                      <p:cBhvr>
                                        <p:cTn id="19" dur="1000" fill="hold"/>
                                        <p:tgtEl>
                                          <p:spTgt spid="285701"/>
                                        </p:tgtEl>
                                        <p:attrNameLst>
                                          <p:attrName>ppt_w</p:attrName>
                                        </p:attrNameLst>
                                      </p:cBhvr>
                                      <p:tavLst>
                                        <p:tav tm="0">
                                          <p:val>
                                            <p:strVal val="#ppt_w*0.70"/>
                                          </p:val>
                                        </p:tav>
                                        <p:tav tm="100000">
                                          <p:val>
                                            <p:strVal val="#ppt_w"/>
                                          </p:val>
                                        </p:tav>
                                      </p:tavLst>
                                    </p:anim>
                                    <p:anim calcmode="lin" valueType="num">
                                      <p:cBhvr>
                                        <p:cTn id="20" dur="1000" fill="hold"/>
                                        <p:tgtEl>
                                          <p:spTgt spid="285701"/>
                                        </p:tgtEl>
                                        <p:attrNameLst>
                                          <p:attrName>ppt_h</p:attrName>
                                        </p:attrNameLst>
                                      </p:cBhvr>
                                      <p:tavLst>
                                        <p:tav tm="0">
                                          <p:val>
                                            <p:strVal val="#ppt_h"/>
                                          </p:val>
                                        </p:tav>
                                        <p:tav tm="100000">
                                          <p:val>
                                            <p:strVal val="#ppt_h"/>
                                          </p:val>
                                        </p:tav>
                                      </p:tavLst>
                                    </p:anim>
                                    <p:animEffect transition="in" filter="fade">
                                      <p:cBhvr>
                                        <p:cTn id="21" dur="1000"/>
                                        <p:tgtEl>
                                          <p:spTgt spid="285701"/>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285698"/>
                                        </p:tgtEl>
                                        <p:attrNameLst>
                                          <p:attrName>style.visibility</p:attrName>
                                        </p:attrNameLst>
                                      </p:cBhvr>
                                      <p:to>
                                        <p:strVal val="visible"/>
                                      </p:to>
                                    </p:set>
                                    <p:anim calcmode="lin" valueType="num">
                                      <p:cBhvr>
                                        <p:cTn id="25" dur="500" fill="hold"/>
                                        <p:tgtEl>
                                          <p:spTgt spid="285698"/>
                                        </p:tgtEl>
                                        <p:attrNameLst>
                                          <p:attrName>ppt_w</p:attrName>
                                        </p:attrNameLst>
                                      </p:cBhvr>
                                      <p:tavLst>
                                        <p:tav tm="0">
                                          <p:val>
                                            <p:fltVal val="0"/>
                                          </p:val>
                                        </p:tav>
                                        <p:tav tm="100000">
                                          <p:val>
                                            <p:strVal val="#ppt_w"/>
                                          </p:val>
                                        </p:tav>
                                      </p:tavLst>
                                    </p:anim>
                                    <p:anim calcmode="lin" valueType="num">
                                      <p:cBhvr>
                                        <p:cTn id="26" dur="500" fill="hold"/>
                                        <p:tgtEl>
                                          <p:spTgt spid="285698"/>
                                        </p:tgtEl>
                                        <p:attrNameLst>
                                          <p:attrName>ppt_h</p:attrName>
                                        </p:attrNameLst>
                                      </p:cBhvr>
                                      <p:tavLst>
                                        <p:tav tm="0">
                                          <p:val>
                                            <p:fltVal val="0"/>
                                          </p:val>
                                        </p:tav>
                                        <p:tav tm="100000">
                                          <p:val>
                                            <p:strVal val="#ppt_h"/>
                                          </p:val>
                                        </p:tav>
                                      </p:tavLst>
                                    </p:anim>
                                    <p:animEffect transition="in" filter="fade">
                                      <p:cBhvr>
                                        <p:cTn id="27" dur="500"/>
                                        <p:tgtEl>
                                          <p:spTgt spid="28569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85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p:bldP spid="285700" grpId="0" build="p"/>
      <p:bldP spid="285701" grpId="0" animBg="1"/>
      <p:bldP spid="2857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741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3.1.2  </a:t>
            </a:r>
            <a:r>
              <a:rPr lang="zh-CN" altLang="en-US" sz="4000" b="0" dirty="0">
                <a:latin typeface="Times New Roman" panose="02020603050405020304" pitchFamily="18" charset="0"/>
                <a:ea typeface="黑体" panose="02010609060101010101" pitchFamily="2" charset="-122"/>
              </a:rPr>
              <a:t>推理方式及其分类</a:t>
            </a:r>
          </a:p>
        </p:txBody>
      </p:sp>
      <p:sp>
        <p:nvSpPr>
          <p:cNvPr id="17412" name="Rectangle 3"/>
          <p:cNvSpPr>
            <a:spLocks noGrp="1"/>
          </p:cNvSpPr>
          <p:nvPr>
            <p:ph idx="1"/>
          </p:nvPr>
        </p:nvSpPr>
        <p:spPr>
          <a:xfrm>
            <a:off x="250825" y="908050"/>
            <a:ext cx="8664575" cy="5400675"/>
          </a:xfrm>
          <a:ln/>
        </p:spPr>
        <p:txBody>
          <a:bodyPr vert="horz" wrap="square" lIns="91440" tIns="45720" rIns="91440" bIns="45720" anchor="t" anchorCtr="0"/>
          <a:lstStyle/>
          <a:p>
            <a:pPr marL="195580" indent="-195580" eaLnBrk="1" hangingPunct="1">
              <a:buNone/>
            </a:pPr>
            <a:r>
              <a:rPr lang="en-US" altLang="zh-CN" sz="2400" b="1" dirty="0">
                <a:latin typeface="Times New Roman" panose="02020603050405020304" pitchFamily="18" charset="0"/>
              </a:rPr>
              <a:t>4</a:t>
            </a:r>
            <a:r>
              <a:rPr lang="zh-CN" altLang="en-US" sz="2400" b="1" dirty="0">
                <a:latin typeface="Times New Roman" panose="02020603050405020304" pitchFamily="18" charset="0"/>
              </a:rPr>
              <a:t>．启发式推理、非启发式推理  （启发式经验划分）</a:t>
            </a:r>
          </a:p>
          <a:p>
            <a:pPr marL="195580" indent="-195580" eaLnBrk="1" hangingPunct="1">
              <a:buFont typeface="Wingdings" panose="05000000000000000000" pitchFamily="2" charset="2"/>
              <a:buChar char="§"/>
            </a:pPr>
            <a:r>
              <a:rPr lang="zh-CN" altLang="en-US" sz="2400" b="1" dirty="0">
                <a:solidFill>
                  <a:srgbClr val="0000FF"/>
                </a:solidFill>
              </a:rPr>
              <a:t> 启发性知识</a:t>
            </a:r>
            <a:r>
              <a:rPr lang="zh-CN" altLang="en-US" sz="2400" dirty="0"/>
              <a:t>：与问题有关且能加快推理过程、提高搜索效率的知识</a:t>
            </a:r>
            <a:r>
              <a:rPr lang="zh-CN" altLang="en-US" sz="2400" b="1" dirty="0"/>
              <a:t>。</a:t>
            </a:r>
            <a:r>
              <a:rPr lang="zh-CN" altLang="en-US" sz="2400" dirty="0"/>
              <a:t> </a:t>
            </a:r>
          </a:p>
        </p:txBody>
      </p:sp>
      <p:sp>
        <p:nvSpPr>
          <p:cNvPr id="17413" name="Rectangle 4"/>
          <p:cNvSpPr/>
          <p:nvPr/>
        </p:nvSpPr>
        <p:spPr>
          <a:xfrm>
            <a:off x="685800" y="2743200"/>
            <a:ext cx="7848600" cy="3786188"/>
          </a:xfrm>
          <a:prstGeom prst="rect">
            <a:avLst/>
          </a:prstGeom>
          <a:gradFill rotWithShape="1">
            <a:gsLst>
              <a:gs pos="0">
                <a:srgbClr val="FFFF00"/>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20000"/>
              </a:spcBef>
              <a:buClr>
                <a:schemeClr val="accent2"/>
              </a:buClr>
              <a:buSzPct val="80000"/>
              <a:buFont typeface="Wingdings" panose="05000000000000000000" pitchFamily="2" charset="2"/>
              <a:buBlip>
                <a:blip r:embed="rId2"/>
              </a:buBlip>
            </a:pPr>
            <a:r>
              <a:rPr lang="en-US" altLang="zh-CN" sz="2400" dirty="0">
                <a:latin typeface="Arial" panose="020B0604020202020204" pitchFamily="34" charset="0"/>
              </a:rPr>
              <a:t> </a:t>
            </a:r>
            <a:r>
              <a:rPr lang="zh-CN" altLang="en-US" sz="2500" b="1" dirty="0">
                <a:latin typeface="Arial" panose="020B0604020202020204" pitchFamily="34" charset="0"/>
              </a:rPr>
              <a:t>目标：在脑膜炎、肺炎、流感中选择一个</a:t>
            </a:r>
          </a:p>
          <a:p>
            <a:pPr eaLnBrk="1" hangingPunct="1">
              <a:lnSpc>
                <a:spcPct val="120000"/>
              </a:lnSpc>
              <a:spcBef>
                <a:spcPct val="20000"/>
              </a:spcBef>
              <a:buClr>
                <a:schemeClr val="accent2"/>
              </a:buClr>
              <a:buSzPct val="80000"/>
              <a:buFont typeface="Wingdings" panose="05000000000000000000" pitchFamily="2" charset="2"/>
              <a:buBlip>
                <a:blip r:embed="rId2"/>
              </a:buBlip>
            </a:pPr>
            <a:r>
              <a:rPr lang="zh-CN" altLang="en-US" sz="2500" b="1" dirty="0">
                <a:latin typeface="Arial" panose="020B0604020202020204" pitchFamily="34" charset="0"/>
              </a:rPr>
              <a:t> 产生式规则</a:t>
            </a:r>
          </a:p>
          <a:p>
            <a:pPr eaLnBrk="1" hangingPunct="1">
              <a:lnSpc>
                <a:spcPct val="120000"/>
              </a:lnSpc>
              <a:spcBef>
                <a:spcPct val="20000"/>
              </a:spcBef>
              <a:buClr>
                <a:schemeClr val="accent2"/>
              </a:buClr>
              <a:buSzPct val="80000"/>
              <a:buFont typeface="Wingdings" panose="05000000000000000000" pitchFamily="2" charset="2"/>
              <a:buNone/>
            </a:pPr>
            <a:r>
              <a:rPr lang="zh-CN" altLang="en-US" sz="2500" b="1" dirty="0">
                <a:latin typeface="Arial" panose="020B0604020202020204" pitchFamily="34" charset="0"/>
              </a:rPr>
              <a:t>                </a:t>
            </a:r>
            <a:r>
              <a:rPr lang="en-US" altLang="zh-CN" sz="2500" b="1" i="1" dirty="0">
                <a:latin typeface="Times New Roman" panose="02020603050405020304" pitchFamily="18" charset="0"/>
              </a:rPr>
              <a:t>r</a:t>
            </a:r>
            <a:r>
              <a:rPr lang="en-US" altLang="zh-CN" sz="2500" b="1" baseline="-25000" dirty="0">
                <a:latin typeface="Arial" panose="020B0604020202020204" pitchFamily="34" charset="0"/>
              </a:rPr>
              <a:t>1</a:t>
            </a:r>
            <a:r>
              <a:rPr lang="zh-CN" altLang="en-US" sz="2500" b="1" dirty="0">
                <a:latin typeface="Arial" panose="020B0604020202020204" pitchFamily="34" charset="0"/>
              </a:rPr>
              <a:t>：脑膜炎</a:t>
            </a:r>
          </a:p>
          <a:p>
            <a:pPr eaLnBrk="1" hangingPunct="1">
              <a:lnSpc>
                <a:spcPct val="120000"/>
              </a:lnSpc>
              <a:spcBef>
                <a:spcPct val="20000"/>
              </a:spcBef>
              <a:buClr>
                <a:schemeClr val="accent2"/>
              </a:buClr>
              <a:buFont typeface="Wingdings" panose="05000000000000000000" pitchFamily="2" charset="2"/>
              <a:buNone/>
            </a:pPr>
            <a:r>
              <a:rPr lang="zh-CN" altLang="en-US" sz="2500" b="1" dirty="0">
                <a:latin typeface="Arial" panose="020B0604020202020204" pitchFamily="34" charset="0"/>
              </a:rPr>
              <a:t>                </a:t>
            </a:r>
            <a:r>
              <a:rPr lang="en-US" altLang="zh-CN" sz="2500" b="1" i="1" dirty="0">
                <a:latin typeface="Times New Roman" panose="02020603050405020304" pitchFamily="18" charset="0"/>
              </a:rPr>
              <a:t>r</a:t>
            </a:r>
            <a:r>
              <a:rPr lang="en-US" altLang="zh-CN" sz="2500" b="1" baseline="-25000" dirty="0">
                <a:latin typeface="Arial" panose="020B0604020202020204" pitchFamily="34" charset="0"/>
              </a:rPr>
              <a:t>2</a:t>
            </a:r>
            <a:r>
              <a:rPr lang="zh-CN" altLang="en-US" sz="2500" b="1" dirty="0">
                <a:latin typeface="Arial" panose="020B0604020202020204" pitchFamily="34" charset="0"/>
              </a:rPr>
              <a:t>：肺 炎</a:t>
            </a:r>
          </a:p>
          <a:p>
            <a:pPr eaLnBrk="1" hangingPunct="1">
              <a:lnSpc>
                <a:spcPct val="120000"/>
              </a:lnSpc>
              <a:spcBef>
                <a:spcPct val="20000"/>
              </a:spcBef>
              <a:buClr>
                <a:schemeClr val="accent2"/>
              </a:buClr>
              <a:buFont typeface="Wingdings" panose="05000000000000000000" pitchFamily="2" charset="2"/>
              <a:buNone/>
            </a:pPr>
            <a:r>
              <a:rPr lang="zh-CN" altLang="en-US" sz="2500" b="1" dirty="0">
                <a:latin typeface="Arial" panose="020B0604020202020204" pitchFamily="34" charset="0"/>
              </a:rPr>
              <a:t>                </a:t>
            </a:r>
            <a:r>
              <a:rPr lang="en-US" altLang="zh-CN" sz="2500" b="1" i="1" dirty="0">
                <a:latin typeface="Times New Roman" panose="02020603050405020304" pitchFamily="18" charset="0"/>
              </a:rPr>
              <a:t>r</a:t>
            </a:r>
            <a:r>
              <a:rPr lang="en-US" altLang="zh-CN" sz="2500" b="1" baseline="-25000" dirty="0">
                <a:latin typeface="Arial" panose="020B0604020202020204" pitchFamily="34" charset="0"/>
              </a:rPr>
              <a:t>3</a:t>
            </a:r>
            <a:r>
              <a:rPr lang="zh-CN" altLang="en-US" sz="2500" b="1" dirty="0">
                <a:latin typeface="Arial" panose="020B0604020202020204" pitchFamily="34" charset="0"/>
              </a:rPr>
              <a:t>：流 感  </a:t>
            </a:r>
          </a:p>
          <a:p>
            <a:pPr eaLnBrk="1" hangingPunct="1">
              <a:lnSpc>
                <a:spcPct val="120000"/>
              </a:lnSpc>
              <a:spcBef>
                <a:spcPct val="20000"/>
              </a:spcBef>
              <a:buClr>
                <a:schemeClr val="accent2"/>
              </a:buClr>
              <a:buSzPct val="80000"/>
              <a:buFont typeface="Wingdings" panose="05000000000000000000" pitchFamily="2" charset="2"/>
              <a:buBlip>
                <a:blip r:embed="rId2"/>
              </a:buBlip>
            </a:pPr>
            <a:r>
              <a:rPr lang="zh-CN" altLang="en-US" sz="2500" b="1" dirty="0">
                <a:latin typeface="Arial" panose="020B0604020202020204" pitchFamily="34" charset="0"/>
              </a:rPr>
              <a:t> 启发式知识：“脑膜炎危险”、“目前正在盛行流</a:t>
            </a:r>
            <a:endParaRPr lang="en-US" altLang="zh-CN" sz="2500" b="1" dirty="0">
              <a:latin typeface="Arial" panose="020B0604020202020204" pitchFamily="34" charset="0"/>
            </a:endParaRPr>
          </a:p>
          <a:p>
            <a:pPr eaLnBrk="1" hangingPunct="1">
              <a:lnSpc>
                <a:spcPct val="120000"/>
              </a:lnSpc>
              <a:spcBef>
                <a:spcPct val="20000"/>
              </a:spcBef>
              <a:buClr>
                <a:schemeClr val="accent2"/>
              </a:buClr>
              <a:buSzPct val="80000"/>
              <a:buNone/>
            </a:pPr>
            <a:r>
              <a:rPr lang="en-US" altLang="zh-CN" sz="2500" b="1" dirty="0">
                <a:latin typeface="Arial" panose="020B0604020202020204" pitchFamily="34" charset="0"/>
              </a:rPr>
              <a:t>    </a:t>
            </a:r>
            <a:r>
              <a:rPr lang="zh-CN" altLang="en-US" sz="2500" b="1" dirty="0">
                <a:latin typeface="Arial" panose="020B0604020202020204" pitchFamily="34" charset="0"/>
              </a:rPr>
              <a:t>感”。</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8435"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  </a:t>
            </a:r>
            <a:r>
              <a:rPr lang="zh-CN" altLang="en-US" sz="4000" b="0" dirty="0">
                <a:latin typeface="Times New Roman" panose="02020603050405020304" pitchFamily="18" charset="0"/>
                <a:ea typeface="黑体" panose="02010609060101010101" pitchFamily="2" charset="-122"/>
              </a:rPr>
              <a:t>推理的基本概念</a:t>
            </a:r>
          </a:p>
        </p:txBody>
      </p:sp>
      <p:sp>
        <p:nvSpPr>
          <p:cNvPr id="18436" name="Rectangle 3"/>
          <p:cNvSpPr>
            <a:spLocks noGrp="1"/>
          </p:cNvSpPr>
          <p:nvPr>
            <p:ph idx="1"/>
          </p:nvPr>
        </p:nvSpPr>
        <p:spPr>
          <a:xfrm>
            <a:off x="533400" y="1000125"/>
            <a:ext cx="8283575"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b="1" dirty="0">
                <a:latin typeface="Times New Roman" panose="02020603050405020304" pitchFamily="18" charset="0"/>
              </a:rPr>
              <a:t>3.1.1  </a:t>
            </a:r>
            <a:r>
              <a:rPr lang="zh-CN" altLang="en-US" b="1" dirty="0">
                <a:latin typeface="Times New Roman" panose="02020603050405020304" pitchFamily="18" charset="0"/>
              </a:rPr>
              <a:t>推理的定义</a:t>
            </a:r>
          </a:p>
          <a:p>
            <a:pPr eaLnBrk="1" hangingPunct="1">
              <a:lnSpc>
                <a:spcPct val="140000"/>
              </a:lnSpc>
              <a:buSzPct val="60000"/>
              <a:buFontTx/>
              <a:buBlip>
                <a:blip r:embed="rId3"/>
              </a:buBlip>
            </a:pPr>
            <a:r>
              <a:rPr lang="en-US" altLang="zh-CN" b="1" dirty="0">
                <a:latin typeface="Times New Roman" panose="02020603050405020304" pitchFamily="18" charset="0"/>
              </a:rPr>
              <a:t>3.1.2  </a:t>
            </a:r>
            <a:r>
              <a:rPr lang="zh-CN" altLang="en-US" b="1" dirty="0">
                <a:latin typeface="Times New Roman" panose="02020603050405020304" pitchFamily="18" charset="0"/>
              </a:rPr>
              <a:t>推理方式及其分类</a:t>
            </a:r>
          </a:p>
          <a:p>
            <a:pPr eaLnBrk="1" hangingPunct="1">
              <a:lnSpc>
                <a:spcPct val="140000"/>
              </a:lnSpc>
              <a:buSzPct val="60000"/>
              <a:buFontTx/>
              <a:buBlip>
                <a:blip r:embed="rId3"/>
              </a:buBlip>
            </a:pPr>
            <a:r>
              <a:rPr lang="en-US" altLang="zh-CN" b="1" dirty="0">
                <a:solidFill>
                  <a:srgbClr val="0000FF"/>
                </a:solidFill>
                <a:latin typeface="Times New Roman" panose="02020603050405020304" pitchFamily="18" charset="0"/>
              </a:rPr>
              <a:t>3.1.3  </a:t>
            </a:r>
            <a:r>
              <a:rPr lang="zh-CN" altLang="en-US" b="1" dirty="0">
                <a:solidFill>
                  <a:srgbClr val="0000FF"/>
                </a:solidFill>
                <a:latin typeface="Times New Roman" panose="02020603050405020304" pitchFamily="18" charset="0"/>
              </a:rPr>
              <a:t>推理的方向</a:t>
            </a:r>
          </a:p>
          <a:p>
            <a:pPr eaLnBrk="1" hangingPunct="1">
              <a:lnSpc>
                <a:spcPct val="140000"/>
              </a:lnSpc>
              <a:buSzPct val="60000"/>
              <a:buFontTx/>
              <a:buBlip>
                <a:blip r:embed="rId3"/>
              </a:buBlip>
            </a:pPr>
            <a:r>
              <a:rPr lang="en-US" altLang="zh-CN" b="1" dirty="0">
                <a:latin typeface="Times New Roman" panose="02020603050405020304" pitchFamily="18" charset="0"/>
              </a:rPr>
              <a:t>3.1.4  </a:t>
            </a:r>
            <a:r>
              <a:rPr lang="zh-CN" altLang="en-US" b="1" dirty="0">
                <a:latin typeface="Times New Roman" panose="02020603050405020304" pitchFamily="18" charset="0"/>
              </a:rPr>
              <a:t>冲突消解策略</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945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3.1.3  </a:t>
            </a:r>
            <a:r>
              <a:rPr lang="zh-CN" altLang="en-US" sz="4000" b="0" dirty="0">
                <a:latin typeface="Times New Roman" panose="02020603050405020304" pitchFamily="18" charset="0"/>
                <a:ea typeface="黑体" panose="02010609060101010101" pitchFamily="2" charset="-122"/>
              </a:rPr>
              <a:t>推理的方向</a:t>
            </a:r>
          </a:p>
        </p:txBody>
      </p:sp>
      <p:graphicFrame>
        <p:nvGraphicFramePr>
          <p:cNvPr id="19460" name="Object 3"/>
          <p:cNvGraphicFramePr>
            <a:graphicFrameLocks noGrp="1" noChangeAspect="1"/>
          </p:cNvGraphicFramePr>
          <p:nvPr>
            <p:ph sz="half" idx="1"/>
          </p:nvPr>
        </p:nvGraphicFramePr>
        <p:xfrm>
          <a:off x="381000" y="1219200"/>
          <a:ext cx="3263900" cy="4572000"/>
        </p:xfrm>
        <a:graphic>
          <a:graphicData uri="http://schemas.openxmlformats.org/presentationml/2006/ole">
            <mc:AlternateContent xmlns:mc="http://schemas.openxmlformats.org/markup-compatibility/2006">
              <mc:Choice xmlns:v="urn:schemas-microsoft-com:vml" Requires="v">
                <p:oleObj r:id="rId2" imgW="2193290" imgH="3072130" progId="SmartDraw.2">
                  <p:embed/>
                </p:oleObj>
              </mc:Choice>
              <mc:Fallback>
                <p:oleObj r:id="rId2" imgW="2193290" imgH="3072130" progId="SmartDraw.2">
                  <p:embed/>
                  <p:pic>
                    <p:nvPicPr>
                      <p:cNvPr id="0" name="图片 3076"/>
                      <p:cNvPicPr/>
                      <p:nvPr/>
                    </p:nvPicPr>
                    <p:blipFill>
                      <a:blip r:embed="rId3"/>
                      <a:srcRect/>
                      <a:stretch>
                        <a:fillRect/>
                      </a:stretch>
                    </p:blipFill>
                    <p:spPr>
                      <a:xfrm>
                        <a:off x="381000" y="1219200"/>
                        <a:ext cx="3263900" cy="4572000"/>
                      </a:xfrm>
                      <a:prstGeom prst="rect">
                        <a:avLst/>
                      </a:prstGeom>
                      <a:noFill/>
                      <a:ln w="38100">
                        <a:miter/>
                      </a:ln>
                    </p:spPr>
                  </p:pic>
                </p:oleObj>
              </mc:Fallback>
            </mc:AlternateContent>
          </a:graphicData>
        </a:graphic>
      </p:graphicFrame>
      <p:graphicFrame>
        <p:nvGraphicFramePr>
          <p:cNvPr id="19461" name="Object 4"/>
          <p:cNvGraphicFramePr>
            <a:graphicFrameLocks noGrp="1" noChangeAspect="1"/>
          </p:cNvGraphicFramePr>
          <p:nvPr>
            <p:ph sz="half" idx="2"/>
          </p:nvPr>
        </p:nvGraphicFramePr>
        <p:xfrm>
          <a:off x="4748213" y="2290763"/>
          <a:ext cx="4217987" cy="2808287"/>
        </p:xfrm>
        <a:graphic>
          <a:graphicData uri="http://schemas.openxmlformats.org/presentationml/2006/ole">
            <mc:AlternateContent xmlns:mc="http://schemas.openxmlformats.org/markup-compatibility/2006">
              <mc:Choice xmlns:v="urn:schemas-microsoft-com:vml" Requires="v">
                <p:oleObj r:id="rId4" imgW="3154680" imgH="2099945" progId="SmartDraw.2">
                  <p:embed/>
                </p:oleObj>
              </mc:Choice>
              <mc:Fallback>
                <p:oleObj r:id="rId4" imgW="3154680" imgH="2099945" progId="SmartDraw.2">
                  <p:embed/>
                  <p:pic>
                    <p:nvPicPr>
                      <p:cNvPr id="0" name="图片 3077"/>
                      <p:cNvPicPr/>
                      <p:nvPr/>
                    </p:nvPicPr>
                    <p:blipFill>
                      <a:blip r:embed="rId5"/>
                      <a:srcRect/>
                      <a:stretch>
                        <a:fillRect/>
                      </a:stretch>
                    </p:blipFill>
                    <p:spPr>
                      <a:xfrm>
                        <a:off x="4748213" y="2290763"/>
                        <a:ext cx="4217987" cy="2808287"/>
                      </a:xfrm>
                      <a:prstGeom prst="rect">
                        <a:avLst/>
                      </a:prstGeom>
                      <a:noFill/>
                      <a:ln w="38100">
                        <a:miter/>
                      </a:ln>
                    </p:spPr>
                  </p:pic>
                </p:oleObj>
              </mc:Fallback>
            </mc:AlternateContent>
          </a:graphicData>
        </a:graphic>
      </p:graphicFrame>
      <p:sp>
        <p:nvSpPr>
          <p:cNvPr id="19462" name="Line 5"/>
          <p:cNvSpPr/>
          <p:nvPr/>
        </p:nvSpPr>
        <p:spPr>
          <a:xfrm>
            <a:off x="4191000" y="914400"/>
            <a:ext cx="0" cy="5486400"/>
          </a:xfrm>
          <a:prstGeom prst="line">
            <a:avLst/>
          </a:prstGeom>
          <a:ln w="76200" cap="flat" cmpd="tri">
            <a:solidFill>
              <a:schemeClr val="tx1"/>
            </a:solidFill>
            <a:prstDash val="solid"/>
            <a:headEnd type="none" w="med" len="med"/>
            <a:tailEnd type="none" w="med" len="med"/>
          </a:ln>
        </p:spPr>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0483"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3.1.3  </a:t>
            </a:r>
            <a:r>
              <a:rPr lang="zh-CN" altLang="en-US" sz="4000" b="0" dirty="0">
                <a:latin typeface="Times New Roman" panose="02020603050405020304" pitchFamily="18" charset="0"/>
                <a:ea typeface="黑体" panose="02010609060101010101" pitchFamily="2" charset="-122"/>
              </a:rPr>
              <a:t>推理的方向</a:t>
            </a:r>
          </a:p>
        </p:txBody>
      </p:sp>
      <p:sp>
        <p:nvSpPr>
          <p:cNvPr id="20484" name="Rectangle 3"/>
          <p:cNvSpPr>
            <a:spLocks noGrp="1"/>
          </p:cNvSpPr>
          <p:nvPr>
            <p:ph idx="1"/>
          </p:nvPr>
        </p:nvSpPr>
        <p:spPr>
          <a:xfrm>
            <a:off x="381000" y="1524000"/>
            <a:ext cx="8523288" cy="4953000"/>
          </a:xfrm>
          <a:gradFill rotWithShape="1">
            <a:gsLst>
              <a:gs pos="0">
                <a:srgbClr val="00FFFF">
                  <a:alpha val="100000"/>
                </a:srgbClr>
              </a:gs>
              <a:gs pos="100000">
                <a:schemeClr val="bg1">
                  <a:alpha val="100000"/>
                </a:schemeClr>
              </a:gs>
            </a:gsLst>
            <a:path path="shape">
              <a:fillToRect l="50000" t="50000" r="50000" b="50000"/>
            </a:path>
            <a:tileRect/>
          </a:gradFill>
          <a:ln>
            <a:solidFill>
              <a:srgbClr val="000080">
                <a:alpha val="100000"/>
              </a:srgbClr>
            </a:solidFill>
            <a:miter lim="800000"/>
          </a:ln>
        </p:spPr>
        <p:txBody>
          <a:bodyPr vert="horz" wrap="square" lIns="91440" tIns="45720" rIns="91440" bIns="45720" anchor="t" anchorCtr="0"/>
          <a:lstStyle/>
          <a:p>
            <a:pPr marL="0" indent="0" eaLnBrk="1" hangingPunct="1">
              <a:buSzPct val="50000"/>
              <a:buFont typeface="Wingdings" panose="05000000000000000000" pitchFamily="2" charset="2"/>
              <a:buChar char="n"/>
            </a:pPr>
            <a:r>
              <a:rPr lang="en-US" altLang="zh-CN" sz="2400" b="1" dirty="0"/>
              <a:t>  </a:t>
            </a:r>
            <a:r>
              <a:rPr lang="zh-CN" altLang="en-US" sz="2400" b="1" dirty="0"/>
              <a:t>正向推理（事实驱动推理）</a:t>
            </a:r>
            <a:r>
              <a:rPr lang="en-US" altLang="zh-CN" sz="2400" b="1" dirty="0"/>
              <a:t>:  </a:t>
            </a:r>
            <a:r>
              <a:rPr lang="zh-CN" altLang="en-US" sz="2400" dirty="0">
                <a:solidFill>
                  <a:schemeClr val="accent2"/>
                </a:solidFill>
              </a:rPr>
              <a:t>已知事实  </a:t>
            </a:r>
            <a:r>
              <a:rPr lang="zh-CN" altLang="en-US" sz="2400" dirty="0"/>
              <a:t>→   结论</a:t>
            </a:r>
          </a:p>
          <a:p>
            <a:pPr marL="0" indent="0" algn="just" eaLnBrk="1" hangingPunct="1">
              <a:buFont typeface="Wingdings" panose="05000000000000000000" pitchFamily="2" charset="2"/>
              <a:buChar char="§"/>
            </a:pPr>
            <a:r>
              <a:rPr lang="zh-CN" altLang="en-US" sz="2400" b="1" dirty="0"/>
              <a:t>  基本思想</a:t>
            </a:r>
          </a:p>
          <a:p>
            <a:pPr marL="0" indent="0" algn="just" eaLnBrk="1" hangingPunct="1">
              <a:spcBef>
                <a:spcPct val="30000"/>
              </a:spcBef>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）从初始已知事实出发，在知识库</a:t>
            </a:r>
            <a:r>
              <a:rPr lang="en-US" altLang="zh-CN" sz="2400" i="1" dirty="0">
                <a:latin typeface="Times New Roman" panose="02020603050405020304" pitchFamily="18" charset="0"/>
              </a:rPr>
              <a:t>KB</a:t>
            </a:r>
            <a:r>
              <a:rPr lang="zh-CN" altLang="en-US" sz="2400" dirty="0">
                <a:latin typeface="Times New Roman" panose="02020603050405020304" pitchFamily="18" charset="0"/>
              </a:rPr>
              <a:t>中找出当前可适用的知识，构成可适用知识集</a:t>
            </a:r>
            <a:r>
              <a:rPr lang="en-US" altLang="zh-CN" sz="2400" i="1" dirty="0">
                <a:latin typeface="Times New Roman" panose="02020603050405020304" pitchFamily="18" charset="0"/>
              </a:rPr>
              <a:t>KS</a:t>
            </a:r>
            <a:r>
              <a:rPr lang="zh-CN" altLang="en-US" sz="2400" dirty="0">
                <a:latin typeface="Times New Roman" panose="02020603050405020304" pitchFamily="18" charset="0"/>
              </a:rPr>
              <a:t>。</a:t>
            </a:r>
          </a:p>
          <a:p>
            <a:pPr marL="0" indent="0" algn="just" eaLnBrk="1" hangingPunct="1">
              <a:spcBef>
                <a:spcPct val="30000"/>
              </a:spcBef>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）按某种冲突消解策略从</a:t>
            </a:r>
            <a:r>
              <a:rPr lang="en-US" altLang="zh-CN" sz="2400" i="1" dirty="0">
                <a:latin typeface="Times New Roman" panose="02020603050405020304" pitchFamily="18" charset="0"/>
              </a:rPr>
              <a:t>KS</a:t>
            </a:r>
            <a:r>
              <a:rPr lang="zh-CN" altLang="en-US" sz="2400" dirty="0">
                <a:latin typeface="Times New Roman" panose="02020603050405020304" pitchFamily="18" charset="0"/>
              </a:rPr>
              <a:t>中选出一条知识进行推理，并将推出的新事实加入到数据库</a:t>
            </a:r>
            <a:r>
              <a:rPr lang="en-US" altLang="zh-CN" sz="2400" i="1" dirty="0">
                <a:latin typeface="Times New Roman" panose="02020603050405020304" pitchFamily="18" charset="0"/>
              </a:rPr>
              <a:t>DB</a:t>
            </a:r>
            <a:r>
              <a:rPr lang="zh-CN" altLang="en-US" sz="2400" dirty="0">
                <a:latin typeface="Times New Roman" panose="02020603050405020304" pitchFamily="18" charset="0"/>
              </a:rPr>
              <a:t>中作为下一步推理的已知事实，再在</a:t>
            </a:r>
            <a:r>
              <a:rPr lang="en-US" altLang="zh-CN" sz="2400" i="1" dirty="0">
                <a:latin typeface="Times New Roman" panose="02020603050405020304" pitchFamily="18" charset="0"/>
              </a:rPr>
              <a:t>KB</a:t>
            </a:r>
            <a:r>
              <a:rPr lang="zh-CN" altLang="en-US" sz="2400" dirty="0">
                <a:latin typeface="Times New Roman" panose="02020603050405020304" pitchFamily="18" charset="0"/>
              </a:rPr>
              <a:t>中选取可适用知识构成</a:t>
            </a:r>
            <a:r>
              <a:rPr lang="en-US" altLang="zh-CN" sz="2400" i="1" dirty="0">
                <a:latin typeface="Times New Roman" panose="02020603050405020304" pitchFamily="18" charset="0"/>
              </a:rPr>
              <a:t>KS </a:t>
            </a:r>
            <a:r>
              <a:rPr lang="zh-CN" altLang="en-US" sz="2400" dirty="0">
                <a:latin typeface="Times New Roman" panose="02020603050405020304" pitchFamily="18" charset="0"/>
              </a:rPr>
              <a:t>。</a:t>
            </a:r>
          </a:p>
          <a:p>
            <a:pPr marL="0" indent="0" algn="just" eaLnBrk="1" hangingPunct="1">
              <a:spcBef>
                <a:spcPct val="30000"/>
              </a:spcBef>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）重复（</a:t>
            </a:r>
            <a:r>
              <a:rPr lang="en-US" altLang="zh-CN" sz="2400" dirty="0">
                <a:latin typeface="Times New Roman" panose="02020603050405020304" pitchFamily="18" charset="0"/>
              </a:rPr>
              <a:t>2</a:t>
            </a:r>
            <a:r>
              <a:rPr lang="zh-CN" altLang="en-US" sz="2400" dirty="0">
                <a:latin typeface="Times New Roman" panose="02020603050405020304" pitchFamily="18" charset="0"/>
              </a:rPr>
              <a:t>），直到求得问题的解或</a:t>
            </a:r>
            <a:r>
              <a:rPr lang="en-US" altLang="zh-CN" sz="2400" i="1" dirty="0">
                <a:latin typeface="Times New Roman" panose="02020603050405020304" pitchFamily="18" charset="0"/>
              </a:rPr>
              <a:t>KB</a:t>
            </a:r>
            <a:r>
              <a:rPr lang="zh-CN" altLang="en-US" sz="2400" dirty="0">
                <a:latin typeface="Times New Roman" panose="02020603050405020304" pitchFamily="18" charset="0"/>
              </a:rPr>
              <a:t>中再无可适用的知识。</a:t>
            </a:r>
          </a:p>
        </p:txBody>
      </p:sp>
      <p:sp>
        <p:nvSpPr>
          <p:cNvPr id="20485" name="Rectangle 4"/>
          <p:cNvSpPr/>
          <p:nvPr/>
        </p:nvSpPr>
        <p:spPr>
          <a:xfrm>
            <a:off x="457200" y="944563"/>
            <a:ext cx="2057400" cy="519112"/>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1.  </a:t>
            </a:r>
            <a:r>
              <a:rPr lang="zh-CN" altLang="en-US" sz="2800" b="1" dirty="0">
                <a:latin typeface="Times New Roman" panose="02020603050405020304" pitchFamily="18" charset="0"/>
              </a:rPr>
              <a:t>正向推理</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19</a:t>
            </a:fld>
            <a:endParaRPr lang="ja-JP" altLang="en-US" dirty="0">
              <a:solidFill>
                <a:srgbClr val="A50021"/>
              </a:solidFill>
              <a:latin typeface="Arial" panose="020B0604020202020204" pitchFamily="34" charset="0"/>
              <a:ea typeface="MS PGothic" panose="020B0600070205080204" pitchFamily="34" charset="-128"/>
            </a:endParaRPr>
          </a:p>
        </p:txBody>
      </p:sp>
      <p:graphicFrame>
        <p:nvGraphicFramePr>
          <p:cNvPr id="21507" name="Object 2"/>
          <p:cNvGraphicFramePr>
            <a:graphicFrameLocks noChangeAspect="1"/>
          </p:cNvGraphicFramePr>
          <p:nvPr/>
        </p:nvGraphicFramePr>
        <p:xfrm>
          <a:off x="990600" y="0"/>
          <a:ext cx="6418263" cy="6858000"/>
        </p:xfrm>
        <a:graphic>
          <a:graphicData uri="http://schemas.openxmlformats.org/presentationml/2006/ole">
            <mc:AlternateContent xmlns:mc="http://schemas.openxmlformats.org/markup-compatibility/2006">
              <mc:Choice xmlns:v="urn:schemas-microsoft-com:vml" Requires="v">
                <p:oleObj r:id="rId2" imgW="4867910" imgH="5201285" progId="SmartDraw.2">
                  <p:embed/>
                </p:oleObj>
              </mc:Choice>
              <mc:Fallback>
                <p:oleObj r:id="rId2" imgW="4867910" imgH="5201285" progId="SmartDraw.2">
                  <p:embed/>
                  <p:pic>
                    <p:nvPicPr>
                      <p:cNvPr id="0" name="图片 3078"/>
                      <p:cNvPicPr/>
                      <p:nvPr/>
                    </p:nvPicPr>
                    <p:blipFill>
                      <a:blip r:embed="rId3"/>
                      <a:stretch>
                        <a:fillRect/>
                      </a:stretch>
                    </p:blipFill>
                    <p:spPr>
                      <a:xfrm>
                        <a:off x="990600" y="0"/>
                        <a:ext cx="6418263" cy="68580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099" name="Rectangle 2"/>
          <p:cNvSpPr/>
          <p:nvPr/>
        </p:nvSpPr>
        <p:spPr>
          <a:xfrm>
            <a:off x="0" y="152400"/>
            <a:ext cx="9144000" cy="765175"/>
          </a:xfrm>
          <a:prstGeom prst="rect">
            <a:avLst/>
          </a:prstGeom>
          <a:solidFill>
            <a:srgbClr val="A50021"/>
          </a:solidFill>
          <a:ln w="9525">
            <a:noFill/>
          </a:ln>
        </p:spPr>
        <p:txBody>
          <a:bodyPr anchor="b" anchorCtr="0"/>
          <a:lstStyle/>
          <a:p>
            <a:pPr indent="176530" eaLnBrk="1" hangingPunct="1"/>
            <a:r>
              <a:rPr lang="zh-CN" altLang="en-US" sz="4000" dirty="0">
                <a:solidFill>
                  <a:schemeClr val="bg1"/>
                </a:solidFill>
                <a:latin typeface="Times New Roman" panose="02020603050405020304" pitchFamily="18" charset="0"/>
                <a:ea typeface="黑体" panose="02010609060101010101" pitchFamily="2" charset="-122"/>
              </a:rPr>
              <a:t>第</a:t>
            </a:r>
            <a:r>
              <a:rPr lang="en-US" altLang="zh-CN" sz="4000" dirty="0">
                <a:solidFill>
                  <a:schemeClr val="bg1"/>
                </a:solidFill>
                <a:latin typeface="Times New Roman" panose="02020603050405020304" pitchFamily="18" charset="0"/>
                <a:ea typeface="黑体" panose="02010609060101010101" pitchFamily="2" charset="-122"/>
              </a:rPr>
              <a:t>3</a:t>
            </a:r>
            <a:r>
              <a:rPr lang="zh-CN" altLang="en-US" sz="4000" dirty="0">
                <a:solidFill>
                  <a:schemeClr val="bg1"/>
                </a:solidFill>
                <a:latin typeface="Times New Roman" panose="02020603050405020304" pitchFamily="18" charset="0"/>
                <a:ea typeface="黑体" panose="02010609060101010101" pitchFamily="2" charset="-122"/>
              </a:rPr>
              <a:t>章  确定性推理方法</a:t>
            </a:r>
          </a:p>
        </p:txBody>
      </p:sp>
      <p:sp>
        <p:nvSpPr>
          <p:cNvPr id="4100" name="Rectangle 3"/>
          <p:cNvSpPr/>
          <p:nvPr/>
        </p:nvSpPr>
        <p:spPr>
          <a:xfrm>
            <a:off x="304800" y="1066800"/>
            <a:ext cx="8566150" cy="5400675"/>
          </a:xfrm>
          <a:prstGeom prst="rect">
            <a:avLst/>
          </a:prstGeom>
          <a:noFill/>
          <a:ln w="9525">
            <a:noFill/>
          </a:ln>
        </p:spPr>
        <p:txBody>
          <a:bodyPr/>
          <a:lstStyle/>
          <a:p>
            <a:pPr marL="469900" indent="-469900" eaLnBrk="1" hangingPunct="1">
              <a:lnSpc>
                <a:spcPct val="120000"/>
              </a:lnSpc>
              <a:spcBef>
                <a:spcPct val="20000"/>
              </a:spcBef>
              <a:buClr>
                <a:schemeClr val="accent2"/>
              </a:buClr>
              <a:buFont typeface="Wingdings" panose="05000000000000000000" pitchFamily="2" charset="2"/>
              <a:buChar char="o"/>
            </a:pPr>
            <a:r>
              <a:rPr lang="zh-CN" altLang="en-US" sz="2600" b="1" dirty="0">
                <a:latin typeface="Times New Roman" panose="02020603050405020304" pitchFamily="18" charset="0"/>
              </a:rPr>
              <a:t>前面讨论了把知识用某种模式表示出来存储到计算机中去。但是，为使计算机具有智能，还必须使它具有思维能力。推理是求解问题的一种重要方法。因此，推理方法成为人工智能的一个重要研究课题。</a:t>
            </a:r>
          </a:p>
          <a:p>
            <a:pPr marL="469900" indent="-469900" eaLnBrk="1" hangingPunct="1">
              <a:lnSpc>
                <a:spcPct val="120000"/>
              </a:lnSpc>
              <a:spcBef>
                <a:spcPct val="20000"/>
              </a:spcBef>
              <a:buClr>
                <a:schemeClr val="accent2"/>
              </a:buClr>
              <a:buFont typeface="Wingdings" panose="05000000000000000000" pitchFamily="2" charset="2"/>
              <a:buChar char="o"/>
            </a:pPr>
            <a:r>
              <a:rPr lang="zh-CN" altLang="en-US" sz="2600" b="1" dirty="0">
                <a:latin typeface="Times New Roman" panose="02020603050405020304" pitchFamily="18" charset="0"/>
              </a:rPr>
              <a:t>下面首先讨论关于推理的基本概念，然后着重介绍鲁宾逊归结原理及其在机器定理证明和问题求解中的应用。鲁宾逊归结原理使定理证明能够在计算机上实现。</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253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3.1.3  </a:t>
            </a:r>
            <a:r>
              <a:rPr lang="zh-CN" altLang="en-US" sz="4000" b="0" dirty="0">
                <a:latin typeface="Times New Roman" panose="02020603050405020304" pitchFamily="18" charset="0"/>
                <a:ea typeface="黑体" panose="02010609060101010101" pitchFamily="2" charset="-122"/>
              </a:rPr>
              <a:t>推理的方向</a:t>
            </a:r>
          </a:p>
        </p:txBody>
      </p:sp>
      <p:sp>
        <p:nvSpPr>
          <p:cNvPr id="22532" name="Rectangle 3"/>
          <p:cNvSpPr>
            <a:spLocks noGrp="1"/>
          </p:cNvSpPr>
          <p:nvPr>
            <p:ph idx="1"/>
          </p:nvPr>
        </p:nvSpPr>
        <p:spPr>
          <a:xfrm>
            <a:off x="392113" y="1676400"/>
            <a:ext cx="8359775" cy="3124200"/>
          </a:xfrm>
          <a:gradFill rotWithShape="1">
            <a:gsLst>
              <a:gs pos="0">
                <a:srgbClr val="00FF00">
                  <a:alpha val="100000"/>
                </a:srgbClr>
              </a:gs>
              <a:gs pos="100000">
                <a:schemeClr val="bg1">
                  <a:alpha val="100000"/>
                </a:schemeClr>
              </a:gs>
            </a:gsLst>
            <a:path path="rect">
              <a:fillToRect l="100000" b="100000"/>
            </a:path>
            <a:tileRect/>
          </a:gradFill>
          <a:ln>
            <a:solidFill>
              <a:srgbClr val="000080">
                <a:alpha val="100000"/>
              </a:srgbClr>
            </a:solidFill>
            <a:miter lim="800000"/>
          </a:ln>
        </p:spPr>
        <p:txBody>
          <a:bodyPr vert="horz" wrap="square" lIns="91440" tIns="45720" rIns="91440" bIns="45720" anchor="t" anchorCtr="0"/>
          <a:lstStyle/>
          <a:p>
            <a:pPr marL="0" indent="0" eaLnBrk="1" hangingPunct="1">
              <a:buSzPct val="50000"/>
              <a:buFont typeface="Wingdings" panose="05000000000000000000" pitchFamily="2" charset="2"/>
              <a:buChar char="n"/>
            </a:pPr>
            <a:r>
              <a:rPr lang="en-US" altLang="zh-CN" sz="2400" b="1" dirty="0"/>
              <a:t>  </a:t>
            </a:r>
            <a:r>
              <a:rPr lang="zh-CN" altLang="en-US" sz="2400" b="1" dirty="0"/>
              <a:t>实现正向推理需要解决的问题：</a:t>
            </a:r>
          </a:p>
          <a:p>
            <a:pPr marL="900430" lvl="1" indent="-227330" eaLnBrk="1" hangingPunct="1">
              <a:lnSpc>
                <a:spcPct val="130000"/>
              </a:lnSpc>
              <a:buSzPct val="50000"/>
              <a:buFont typeface="Wingdings" panose="05000000000000000000" pitchFamily="2" charset="2"/>
              <a:buChar char="l"/>
            </a:pPr>
            <a:r>
              <a:rPr lang="zh-CN" altLang="en-US" b="1" dirty="0"/>
              <a:t> </a:t>
            </a:r>
            <a:r>
              <a:rPr lang="zh-CN" altLang="en-US" b="1" dirty="0">
                <a:solidFill>
                  <a:schemeClr val="tx1"/>
                </a:solidFill>
              </a:rPr>
              <a:t>确定匹配（知识与已知事实）的方法。</a:t>
            </a:r>
            <a:endParaRPr lang="zh-CN" altLang="en-US" dirty="0">
              <a:solidFill>
                <a:schemeClr val="tx1"/>
              </a:solidFill>
            </a:endParaRPr>
          </a:p>
          <a:p>
            <a:pPr marL="900430" lvl="1" indent="-227330" algn="just" eaLnBrk="1" hangingPunct="1">
              <a:lnSpc>
                <a:spcPct val="130000"/>
              </a:lnSpc>
              <a:buSzPct val="50000"/>
              <a:buFont typeface="Wingdings" panose="05000000000000000000" pitchFamily="2" charset="2"/>
              <a:buChar char="l"/>
            </a:pPr>
            <a:r>
              <a:rPr lang="zh-CN" altLang="en-US" b="1" dirty="0">
                <a:solidFill>
                  <a:schemeClr val="tx1"/>
                </a:solidFill>
              </a:rPr>
              <a:t> 按什么策略搜索知识库。</a:t>
            </a:r>
          </a:p>
          <a:p>
            <a:pPr marL="900430" lvl="1" indent="-227330" algn="just" eaLnBrk="1" hangingPunct="1">
              <a:lnSpc>
                <a:spcPct val="130000"/>
              </a:lnSpc>
              <a:buSzPct val="50000"/>
              <a:buFont typeface="Wingdings" panose="05000000000000000000" pitchFamily="2" charset="2"/>
              <a:buChar char="l"/>
            </a:pPr>
            <a:r>
              <a:rPr lang="zh-CN" altLang="en-US" b="1" dirty="0">
                <a:solidFill>
                  <a:schemeClr val="tx1"/>
                </a:solidFill>
              </a:rPr>
              <a:t> 冲突消解策略。</a:t>
            </a:r>
          </a:p>
          <a:p>
            <a:pPr marL="0" indent="0" algn="just" eaLnBrk="1" hangingPunct="1">
              <a:buFont typeface="Wingdings" panose="05000000000000000000" pitchFamily="2" charset="2"/>
              <a:buChar char="§"/>
            </a:pPr>
            <a:r>
              <a:rPr lang="zh-CN" altLang="en-US" sz="2400" b="1" dirty="0"/>
              <a:t> 正向推理简单，易实现，但目的性不强，效率低。</a:t>
            </a:r>
            <a:endParaRPr lang="zh-CN" altLang="en-US" sz="2400" dirty="0"/>
          </a:p>
        </p:txBody>
      </p:sp>
      <p:sp>
        <p:nvSpPr>
          <p:cNvPr id="22533" name="Rectangle 4"/>
          <p:cNvSpPr/>
          <p:nvPr/>
        </p:nvSpPr>
        <p:spPr>
          <a:xfrm>
            <a:off x="381000" y="1004888"/>
            <a:ext cx="2057400" cy="519112"/>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1.  </a:t>
            </a:r>
            <a:r>
              <a:rPr lang="zh-CN" altLang="en-US" sz="2800" b="1" dirty="0">
                <a:latin typeface="Times New Roman" panose="02020603050405020304" pitchFamily="18" charset="0"/>
              </a:rPr>
              <a:t>正向推理</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3555"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3.1.3  </a:t>
            </a:r>
            <a:r>
              <a:rPr lang="zh-CN" altLang="en-US" sz="4000" b="0" dirty="0">
                <a:latin typeface="Times New Roman" panose="02020603050405020304" pitchFamily="18" charset="0"/>
                <a:ea typeface="黑体" panose="02010609060101010101" pitchFamily="2" charset="-122"/>
              </a:rPr>
              <a:t>推理的方向</a:t>
            </a:r>
          </a:p>
        </p:txBody>
      </p:sp>
      <p:sp>
        <p:nvSpPr>
          <p:cNvPr id="23556" name="Rectangle 3"/>
          <p:cNvSpPr>
            <a:spLocks noGrp="1"/>
          </p:cNvSpPr>
          <p:nvPr>
            <p:ph idx="1"/>
          </p:nvPr>
        </p:nvSpPr>
        <p:spPr>
          <a:xfrm>
            <a:off x="381000" y="1609725"/>
            <a:ext cx="8382000" cy="4638675"/>
          </a:xfrm>
          <a:gradFill rotWithShape="1">
            <a:gsLst>
              <a:gs pos="0">
                <a:srgbClr val="00FFFF">
                  <a:alpha val="100000"/>
                </a:srgbClr>
              </a:gs>
              <a:gs pos="100000">
                <a:schemeClr val="bg1">
                  <a:alpha val="100000"/>
                </a:schemeClr>
              </a:gs>
            </a:gsLst>
            <a:path path="shape">
              <a:fillToRect l="50000" t="50000" r="50000" b="50000"/>
            </a:path>
            <a:tileRect/>
          </a:gradFill>
          <a:ln>
            <a:solidFill>
              <a:schemeClr val="folHlink">
                <a:alpha val="100000"/>
              </a:schemeClr>
            </a:solidFill>
            <a:miter lim="800000"/>
          </a:ln>
        </p:spPr>
        <p:txBody>
          <a:bodyPr vert="horz" wrap="square" lIns="91440" tIns="45720" rIns="91440" bIns="45720" anchor="t" anchorCtr="0"/>
          <a:lstStyle/>
          <a:p>
            <a:pPr marL="0" indent="0" algn="just" eaLnBrk="1" hangingPunct="1">
              <a:lnSpc>
                <a:spcPct val="90000"/>
              </a:lnSpc>
              <a:buSzPct val="50000"/>
              <a:buFont typeface="Wingdings" panose="05000000000000000000" pitchFamily="2" charset="2"/>
              <a:buChar char="n"/>
            </a:pPr>
            <a:r>
              <a:rPr lang="en-US" altLang="zh-CN" sz="2400" b="1" dirty="0"/>
              <a:t>  </a:t>
            </a:r>
            <a:r>
              <a:rPr lang="zh-CN" altLang="en-US" sz="2400" b="1" dirty="0"/>
              <a:t>逆向推理（目标驱动推理）：</a:t>
            </a:r>
            <a:r>
              <a:rPr lang="zh-CN" altLang="en-US" sz="2400" dirty="0"/>
              <a:t>以</a:t>
            </a:r>
            <a:r>
              <a:rPr lang="zh-CN" altLang="en-US" sz="2400" dirty="0">
                <a:solidFill>
                  <a:schemeClr val="accent2"/>
                </a:solidFill>
              </a:rPr>
              <a:t>某个假设目标</a:t>
            </a:r>
            <a:r>
              <a:rPr lang="zh-CN" altLang="en-US" sz="2400" dirty="0"/>
              <a:t>作为出发点。</a:t>
            </a:r>
            <a:r>
              <a:rPr lang="zh-CN" altLang="en-US" sz="2400" b="1" dirty="0"/>
              <a:t> </a:t>
            </a:r>
          </a:p>
          <a:p>
            <a:pPr marL="0" indent="0" algn="just" eaLnBrk="1" hangingPunct="1">
              <a:lnSpc>
                <a:spcPct val="90000"/>
              </a:lnSpc>
              <a:buFont typeface="Wingdings" panose="05000000000000000000" pitchFamily="2" charset="2"/>
              <a:buChar char="§"/>
            </a:pPr>
            <a:r>
              <a:rPr lang="zh-CN" altLang="en-US" sz="2400" b="1" dirty="0"/>
              <a:t>  基本思想：</a:t>
            </a:r>
          </a:p>
          <a:p>
            <a:pPr marL="0" indent="0" algn="just" eaLnBrk="1" hangingPunct="1">
              <a:lnSpc>
                <a:spcPct val="90000"/>
              </a:lnSpc>
              <a:buClr>
                <a:srgbClr val="0000FF"/>
              </a:buClr>
              <a:buSzPct val="70000"/>
              <a:buFont typeface="Wingdings" panose="05000000000000000000" pitchFamily="2" charset="2"/>
              <a:buChar char="Ø"/>
            </a:pPr>
            <a:r>
              <a:rPr lang="zh-CN" altLang="en-US" sz="2400" dirty="0"/>
              <a:t> 选定一个假设目标。</a:t>
            </a:r>
          </a:p>
          <a:p>
            <a:pPr marL="0" indent="0" algn="just" eaLnBrk="1" hangingPunct="1">
              <a:lnSpc>
                <a:spcPct val="100000"/>
              </a:lnSpc>
              <a:buClr>
                <a:srgbClr val="0000FF"/>
              </a:buClr>
              <a:buSzPct val="70000"/>
              <a:buFont typeface="Wingdings" panose="05000000000000000000" pitchFamily="2" charset="2"/>
              <a:buChar char="Ø"/>
            </a:pPr>
            <a:r>
              <a:rPr lang="zh-CN" altLang="en-US" sz="2400" dirty="0"/>
              <a:t> 寻找支持该假设的证据，若所需的证据都能找到，则原假设成立；若无论如何都找不到所需要的证据，说明原假设不成立的；为此需要另作新的假设。</a:t>
            </a:r>
          </a:p>
          <a:p>
            <a:pPr marL="0" indent="0" algn="just" eaLnBrk="1" hangingPunct="1">
              <a:lnSpc>
                <a:spcPct val="100000"/>
              </a:lnSpc>
              <a:buFont typeface="Wingdings" panose="05000000000000000000" pitchFamily="2" charset="2"/>
              <a:buChar char="§"/>
            </a:pPr>
            <a:r>
              <a:rPr lang="zh-CN" altLang="en-US" sz="2400" b="1" dirty="0"/>
              <a:t>  主要优点：</a:t>
            </a:r>
            <a:r>
              <a:rPr lang="zh-CN" altLang="en-US" sz="2400" dirty="0"/>
              <a:t>不必使用与目标无关的知识，目的性强，同时它还有利于向用户提供解释。</a:t>
            </a:r>
          </a:p>
          <a:p>
            <a:pPr marL="0" indent="0" algn="just" eaLnBrk="1" hangingPunct="1">
              <a:lnSpc>
                <a:spcPct val="90000"/>
              </a:lnSpc>
              <a:buFont typeface="Wingdings" panose="05000000000000000000" pitchFamily="2" charset="2"/>
              <a:buChar char="§"/>
            </a:pPr>
            <a:r>
              <a:rPr lang="zh-CN" altLang="en-US" sz="2400" b="1" dirty="0"/>
              <a:t>  主要缺点：</a:t>
            </a:r>
            <a:r>
              <a:rPr lang="zh-CN" altLang="en-US" sz="2400" dirty="0"/>
              <a:t>起始目标的选择有盲目性。</a:t>
            </a:r>
            <a:endParaRPr lang="zh-CN" altLang="en-US" sz="2400" b="1" dirty="0"/>
          </a:p>
        </p:txBody>
      </p:sp>
      <p:sp>
        <p:nvSpPr>
          <p:cNvPr id="23557" name="Rectangle 4"/>
          <p:cNvSpPr/>
          <p:nvPr/>
        </p:nvSpPr>
        <p:spPr>
          <a:xfrm>
            <a:off x="381000" y="944563"/>
            <a:ext cx="2057400" cy="519112"/>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2.  </a:t>
            </a:r>
            <a:r>
              <a:rPr lang="zh-CN" altLang="en-US" sz="2800" b="1" dirty="0">
                <a:latin typeface="Times New Roman" panose="02020603050405020304" pitchFamily="18" charset="0"/>
              </a:rPr>
              <a:t>逆向推理</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22</a:t>
            </a:fld>
            <a:endParaRPr lang="ja-JP" altLang="en-US" dirty="0">
              <a:solidFill>
                <a:srgbClr val="A50021"/>
              </a:solidFill>
              <a:latin typeface="Arial" panose="020B0604020202020204" pitchFamily="34" charset="0"/>
              <a:ea typeface="MS PGothic" panose="020B0600070205080204" pitchFamily="34" charset="-128"/>
            </a:endParaRPr>
          </a:p>
        </p:txBody>
      </p:sp>
      <p:pic>
        <p:nvPicPr>
          <p:cNvPr id="24579" name="Picture 2"/>
          <p:cNvPicPr>
            <a:picLocks noChangeAspect="1"/>
          </p:cNvPicPr>
          <p:nvPr/>
        </p:nvPicPr>
        <p:blipFill>
          <a:blip r:embed="rId2"/>
          <a:stretch>
            <a:fillRect/>
          </a:stretch>
        </p:blipFill>
        <p:spPr>
          <a:xfrm>
            <a:off x="1295400" y="0"/>
            <a:ext cx="6567488" cy="6858000"/>
          </a:xfrm>
          <a:prstGeom prst="rect">
            <a:avLst/>
          </a:prstGeom>
          <a:noFill/>
          <a:ln w="9525">
            <a:noFill/>
          </a:ln>
        </p:spPr>
      </p:pic>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5603"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3.1.3  </a:t>
            </a:r>
            <a:r>
              <a:rPr lang="zh-CN" altLang="en-US" sz="4000" b="0" dirty="0">
                <a:latin typeface="Times New Roman" panose="02020603050405020304" pitchFamily="18" charset="0"/>
                <a:ea typeface="黑体" panose="02010609060101010101" pitchFamily="2" charset="-122"/>
              </a:rPr>
              <a:t>推理的方向</a:t>
            </a:r>
          </a:p>
        </p:txBody>
      </p:sp>
      <p:sp>
        <p:nvSpPr>
          <p:cNvPr id="25604" name="Rectangle 3"/>
          <p:cNvSpPr>
            <a:spLocks noGrp="1"/>
          </p:cNvSpPr>
          <p:nvPr>
            <p:ph idx="1"/>
          </p:nvPr>
        </p:nvSpPr>
        <p:spPr>
          <a:xfrm>
            <a:off x="392113" y="1600200"/>
            <a:ext cx="8359775" cy="4419600"/>
          </a:xfrm>
          <a:gradFill rotWithShape="1">
            <a:gsLst>
              <a:gs pos="0">
                <a:srgbClr val="FFFF00">
                  <a:alpha val="100000"/>
                </a:srgbClr>
              </a:gs>
              <a:gs pos="100000">
                <a:schemeClr val="bg1">
                  <a:alpha val="100000"/>
                </a:schemeClr>
              </a:gs>
            </a:gsLst>
            <a:path path="rect">
              <a:fillToRect l="100000" t="100000"/>
            </a:path>
            <a:tileRect/>
          </a:gradFill>
          <a:ln>
            <a:solidFill>
              <a:srgbClr val="000080">
                <a:alpha val="100000"/>
              </a:srgbClr>
            </a:solidFill>
            <a:miter lim="800000"/>
          </a:ln>
        </p:spPr>
        <p:txBody>
          <a:bodyPr vert="horz" wrap="square" lIns="91440" tIns="45720" rIns="91440" bIns="45720" anchor="t" anchorCtr="0"/>
          <a:lstStyle/>
          <a:p>
            <a:pPr marL="0" indent="0" eaLnBrk="1" hangingPunct="1">
              <a:buSzPct val="50000"/>
              <a:buFont typeface="Wingdings" panose="05000000000000000000" pitchFamily="2" charset="2"/>
              <a:buChar char="n"/>
            </a:pPr>
            <a:r>
              <a:rPr lang="en-US" altLang="zh-CN" sz="2300" b="1" dirty="0"/>
              <a:t> </a:t>
            </a:r>
            <a:r>
              <a:rPr lang="zh-CN" altLang="en-US" sz="2300" b="1" dirty="0"/>
              <a:t>逆向推理需要解决的问题：</a:t>
            </a:r>
          </a:p>
          <a:p>
            <a:pPr marL="900430" lvl="1" indent="-227330" eaLnBrk="1" hangingPunct="1">
              <a:lnSpc>
                <a:spcPct val="130000"/>
              </a:lnSpc>
              <a:buClr>
                <a:srgbClr val="0000FF"/>
              </a:buClr>
              <a:buSzPct val="50000"/>
              <a:buFont typeface="Wingdings" panose="05000000000000000000" pitchFamily="2" charset="2"/>
              <a:buChar char="u"/>
            </a:pPr>
            <a:r>
              <a:rPr lang="zh-CN" altLang="en-US" sz="2400" b="1" dirty="0"/>
              <a:t> 如何判断一个假设是否是证据？</a:t>
            </a:r>
            <a:endParaRPr lang="zh-CN" altLang="en-US" sz="2400" dirty="0"/>
          </a:p>
          <a:p>
            <a:pPr marL="900430" lvl="1" indent="-227330" algn="just" eaLnBrk="1" hangingPunct="1">
              <a:lnSpc>
                <a:spcPct val="130000"/>
              </a:lnSpc>
              <a:buClr>
                <a:srgbClr val="0000FF"/>
              </a:buClr>
              <a:buSzPct val="50000"/>
              <a:buFont typeface="Wingdings" panose="05000000000000000000" pitchFamily="2" charset="2"/>
              <a:buChar char="u"/>
            </a:pPr>
            <a:r>
              <a:rPr lang="zh-CN" altLang="en-US" sz="2400" b="1" dirty="0"/>
              <a:t> 当导出假设的知识有多条时，如何确定先选哪一条？</a:t>
            </a:r>
            <a:r>
              <a:rPr lang="zh-CN" altLang="en-US" sz="2400" dirty="0"/>
              <a:t> </a:t>
            </a:r>
            <a:endParaRPr lang="zh-CN" altLang="en-US" sz="2400" b="1" dirty="0"/>
          </a:p>
          <a:p>
            <a:pPr marL="900430" lvl="1" indent="-227330" algn="just" eaLnBrk="1" hangingPunct="1">
              <a:lnSpc>
                <a:spcPct val="130000"/>
              </a:lnSpc>
              <a:buClr>
                <a:srgbClr val="0000FF"/>
              </a:buClr>
              <a:buSzPct val="50000"/>
              <a:buFont typeface="Wingdings" panose="05000000000000000000" pitchFamily="2" charset="2"/>
              <a:buChar char="u"/>
            </a:pPr>
            <a:r>
              <a:rPr lang="zh-CN" altLang="en-US" sz="2400" b="1" dirty="0"/>
              <a:t>一条知识的运用条件一般都有多个，当其中的一个经验证成立后，如何自动地换为对另一个的验证？</a:t>
            </a:r>
          </a:p>
          <a:p>
            <a:pPr marL="900430" lvl="1" indent="-227330" algn="just" eaLnBrk="1" hangingPunct="1">
              <a:lnSpc>
                <a:spcPct val="130000"/>
              </a:lnSpc>
              <a:buClr>
                <a:srgbClr val="0000FF"/>
              </a:buClr>
              <a:buSzPct val="50000"/>
              <a:buFont typeface="Wingdings" panose="05000000000000000000" pitchFamily="2" charset="2"/>
              <a:buChar char="u"/>
            </a:pPr>
            <a:r>
              <a:rPr lang="zh-CN" altLang="en-US" dirty="0"/>
              <a:t> </a:t>
            </a:r>
            <a:r>
              <a:rPr lang="en-US" altLang="zh-CN" dirty="0"/>
              <a:t>……..</a:t>
            </a:r>
            <a:endParaRPr lang="en-US" altLang="zh-CN" sz="2500" b="1" dirty="0"/>
          </a:p>
          <a:p>
            <a:pPr marL="0" indent="0" algn="just" eaLnBrk="1" hangingPunct="1">
              <a:buFont typeface="Wingdings" panose="05000000000000000000" pitchFamily="2" charset="2"/>
              <a:buChar char="§"/>
            </a:pPr>
            <a:r>
              <a:rPr lang="en-US" altLang="zh-CN" sz="2300" b="1" dirty="0"/>
              <a:t> </a:t>
            </a:r>
            <a:r>
              <a:rPr lang="zh-CN" altLang="en-US" sz="2300" b="1" dirty="0"/>
              <a:t>逆向推理：目的性强，利于向用户提供解释，但选择初始目标时具有盲目性，比正向推理复杂。</a:t>
            </a:r>
          </a:p>
        </p:txBody>
      </p:sp>
      <p:sp>
        <p:nvSpPr>
          <p:cNvPr id="25605" name="Rectangle 4"/>
          <p:cNvSpPr/>
          <p:nvPr/>
        </p:nvSpPr>
        <p:spPr>
          <a:xfrm>
            <a:off x="381000" y="1004888"/>
            <a:ext cx="2057400" cy="519112"/>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2.  </a:t>
            </a:r>
            <a:r>
              <a:rPr lang="zh-CN" altLang="en-US" sz="2800" b="1" dirty="0">
                <a:latin typeface="Times New Roman" panose="02020603050405020304" pitchFamily="18" charset="0"/>
              </a:rPr>
              <a:t>逆向推理</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6627"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3.1.3  </a:t>
            </a:r>
            <a:r>
              <a:rPr lang="zh-CN" altLang="en-US" sz="4000" b="0" dirty="0">
                <a:latin typeface="Times New Roman" panose="02020603050405020304" pitchFamily="18" charset="0"/>
                <a:ea typeface="黑体" panose="02010609060101010101" pitchFamily="2" charset="-122"/>
              </a:rPr>
              <a:t>推理的方向</a:t>
            </a:r>
          </a:p>
        </p:txBody>
      </p:sp>
      <p:sp>
        <p:nvSpPr>
          <p:cNvPr id="26628" name="Rectangle 3"/>
          <p:cNvSpPr>
            <a:spLocks noGrp="1"/>
          </p:cNvSpPr>
          <p:nvPr>
            <p:ph idx="1"/>
          </p:nvPr>
        </p:nvSpPr>
        <p:spPr>
          <a:xfrm>
            <a:off x="304800" y="1524000"/>
            <a:ext cx="8610600" cy="4419600"/>
          </a:xfrm>
          <a:gradFill rotWithShape="1">
            <a:gsLst>
              <a:gs pos="0">
                <a:srgbClr val="00FFFF">
                  <a:alpha val="100000"/>
                </a:srgbClr>
              </a:gs>
              <a:gs pos="100000">
                <a:schemeClr val="bg1">
                  <a:alpha val="100000"/>
                </a:schemeClr>
              </a:gs>
            </a:gsLst>
            <a:path path="shape">
              <a:fillToRect l="50000" t="50000" r="50000" b="50000"/>
            </a:path>
            <a:tileRect/>
          </a:gradFill>
          <a:ln>
            <a:solidFill>
              <a:schemeClr val="folHlink">
                <a:alpha val="100000"/>
              </a:schemeClr>
            </a:solidFill>
            <a:miter lim="800000"/>
          </a:ln>
        </p:spPr>
        <p:txBody>
          <a:bodyPr vert="horz" wrap="square" lIns="91440" tIns="45720" rIns="91440" bIns="45720" anchor="t" anchorCtr="0"/>
          <a:lstStyle/>
          <a:p>
            <a:pPr marL="0" indent="0" eaLnBrk="1" hangingPunct="1">
              <a:buSzPct val="50000"/>
              <a:buFont typeface="Wingdings" panose="05000000000000000000" pitchFamily="2" charset="2"/>
              <a:buChar char="n"/>
            </a:pPr>
            <a:r>
              <a:rPr lang="en-US" altLang="zh-CN" sz="2400" b="1" dirty="0"/>
              <a:t>  </a:t>
            </a:r>
            <a:r>
              <a:rPr lang="zh-CN" altLang="en-US" sz="2400" b="1" dirty="0"/>
              <a:t>正向推理</a:t>
            </a:r>
            <a:r>
              <a:rPr lang="en-US" altLang="zh-CN" sz="2400" b="1" dirty="0"/>
              <a:t>:  </a:t>
            </a:r>
            <a:r>
              <a:rPr lang="zh-CN" altLang="en-US" sz="2400" dirty="0"/>
              <a:t>盲目、效率低。</a:t>
            </a:r>
          </a:p>
          <a:p>
            <a:pPr marL="0" indent="0" algn="just" eaLnBrk="1" hangingPunct="1">
              <a:buFont typeface="Wingdings" panose="05000000000000000000" pitchFamily="2" charset="2"/>
              <a:buChar char="§"/>
            </a:pPr>
            <a:r>
              <a:rPr lang="zh-CN" altLang="en-US" sz="2400" b="1" dirty="0"/>
              <a:t>  逆向推理</a:t>
            </a:r>
            <a:r>
              <a:rPr lang="en-US" altLang="zh-CN" sz="2400" b="1" dirty="0"/>
              <a:t>: </a:t>
            </a:r>
            <a:r>
              <a:rPr lang="zh-CN" altLang="en-US" sz="2400" dirty="0"/>
              <a:t>若提出的假设目标不符合实际，会降低效率。</a:t>
            </a:r>
          </a:p>
          <a:p>
            <a:pPr marL="0" indent="0" algn="just" eaLnBrk="1" hangingPunct="1">
              <a:buFont typeface="Wingdings" panose="05000000000000000000" pitchFamily="2" charset="2"/>
              <a:buChar char="§"/>
            </a:pPr>
            <a:r>
              <a:rPr lang="zh-CN" altLang="en-US" sz="2400" b="1" dirty="0">
                <a:latin typeface="宋体" panose="02010600030101010101" pitchFamily="2" charset="-122"/>
              </a:rPr>
              <a:t> 正反向混合推理：</a:t>
            </a:r>
          </a:p>
          <a:p>
            <a:pPr marL="0" indent="0" algn="just" eaLnBrk="1" hangingPunct="1">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zh-CN" altLang="en-US" sz="2400" b="1" dirty="0"/>
              <a:t>先正向后逆向：</a:t>
            </a:r>
            <a:r>
              <a:rPr lang="zh-CN" altLang="en-US" sz="2200" dirty="0">
                <a:latin typeface="宋体" panose="02010600030101010101" pitchFamily="2" charset="-122"/>
              </a:rPr>
              <a:t>先进行正向推理，帮助选择某个目标，即从已知事实演绎出部分结果，然后再用逆向推理证实该目标或提高其可信度；</a:t>
            </a:r>
          </a:p>
          <a:p>
            <a:pPr marL="0" indent="0" algn="just" eaLnBrk="1" hangingPunct="1">
              <a:spcBef>
                <a:spcPct val="0"/>
              </a:spcBef>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zh-CN" altLang="en-US" sz="2400" b="1" dirty="0"/>
              <a:t>先逆向后正向：</a:t>
            </a:r>
            <a:r>
              <a:rPr lang="zh-CN" altLang="en-US" sz="2200" dirty="0">
                <a:latin typeface="宋体" panose="02010600030101010101" pitchFamily="2" charset="-122"/>
              </a:rPr>
              <a:t>先假设一个目标进行逆向推理，然后再利用逆向推理中得到的信息进行正向推理，以推出更多的结论。</a:t>
            </a:r>
          </a:p>
        </p:txBody>
      </p:sp>
      <p:sp>
        <p:nvSpPr>
          <p:cNvPr id="26629" name="Rectangle 4"/>
          <p:cNvSpPr/>
          <p:nvPr/>
        </p:nvSpPr>
        <p:spPr>
          <a:xfrm>
            <a:off x="304800" y="852488"/>
            <a:ext cx="2057400" cy="519112"/>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3.  </a:t>
            </a:r>
            <a:r>
              <a:rPr lang="zh-CN" altLang="en-US" sz="2800" b="1" dirty="0">
                <a:latin typeface="Times New Roman" panose="02020603050405020304" pitchFamily="18" charset="0"/>
              </a:rPr>
              <a:t>混合推理</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25</a:t>
            </a:fld>
            <a:endParaRPr lang="ja-JP" altLang="en-US" dirty="0">
              <a:solidFill>
                <a:srgbClr val="A50021"/>
              </a:solidFill>
              <a:latin typeface="Arial" panose="020B0604020202020204" pitchFamily="34" charset="0"/>
              <a:ea typeface="MS PGothic" panose="020B0600070205080204" pitchFamily="34" charset="-128"/>
            </a:endParaRPr>
          </a:p>
        </p:txBody>
      </p:sp>
      <p:pic>
        <p:nvPicPr>
          <p:cNvPr id="27651" name="Picture 2"/>
          <p:cNvPicPr>
            <a:picLocks noChangeAspect="1"/>
          </p:cNvPicPr>
          <p:nvPr/>
        </p:nvPicPr>
        <p:blipFill>
          <a:blip r:embed="rId2"/>
          <a:stretch>
            <a:fillRect/>
          </a:stretch>
        </p:blipFill>
        <p:spPr>
          <a:xfrm>
            <a:off x="1752600" y="463550"/>
            <a:ext cx="5791200" cy="6089650"/>
          </a:xfrm>
          <a:prstGeom prst="rect">
            <a:avLst/>
          </a:prstGeom>
          <a:noFill/>
          <a:ln w="9525">
            <a:noFill/>
          </a:ln>
        </p:spPr>
      </p:pic>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26</a:t>
            </a:fld>
            <a:endParaRPr lang="ja-JP" altLang="en-US" dirty="0">
              <a:solidFill>
                <a:srgbClr val="A50021"/>
              </a:solidFill>
              <a:latin typeface="Arial" panose="020B0604020202020204" pitchFamily="34" charset="0"/>
              <a:ea typeface="MS PGothic" panose="020B0600070205080204" pitchFamily="34" charset="-128"/>
            </a:endParaRPr>
          </a:p>
        </p:txBody>
      </p:sp>
      <p:pic>
        <p:nvPicPr>
          <p:cNvPr id="28675" name="Picture 2"/>
          <p:cNvPicPr>
            <a:picLocks noChangeAspect="1"/>
          </p:cNvPicPr>
          <p:nvPr/>
        </p:nvPicPr>
        <p:blipFill>
          <a:blip r:embed="rId2"/>
          <a:stretch>
            <a:fillRect/>
          </a:stretch>
        </p:blipFill>
        <p:spPr>
          <a:xfrm>
            <a:off x="1219200" y="185738"/>
            <a:ext cx="6629400" cy="6596062"/>
          </a:xfrm>
          <a:prstGeom prst="rect">
            <a:avLst/>
          </a:prstGeom>
          <a:noFill/>
          <a:ln w="9525">
            <a:noFill/>
          </a:ln>
        </p:spPr>
      </p:pic>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9699" name="Rectangle 2"/>
          <p:cNvSpPr>
            <a:spLocks noGrp="1"/>
          </p:cNvSpPr>
          <p:nvPr>
            <p:ph idx="1"/>
          </p:nvPr>
        </p:nvSpPr>
        <p:spPr>
          <a:xfrm>
            <a:off x="381000" y="1676400"/>
            <a:ext cx="8512175" cy="4495800"/>
          </a:xfrm>
          <a:solidFill>
            <a:srgbClr val="FFFFFF">
              <a:alpha val="100000"/>
            </a:srgbClr>
          </a:solidFill>
          <a:ln>
            <a:solidFill>
              <a:schemeClr val="folHlink">
                <a:alpha val="100000"/>
              </a:schemeClr>
            </a:solidFill>
            <a:miter lim="800000"/>
          </a:ln>
        </p:spPr>
        <p:txBody>
          <a:bodyPr vert="horz" wrap="square" lIns="91440" tIns="45720" rIns="91440" bIns="45720" anchor="t" anchorCtr="0"/>
          <a:lstStyle/>
          <a:p>
            <a:pPr marL="0" indent="0" algn="just" eaLnBrk="1" hangingPunct="1">
              <a:buSzPct val="50000"/>
              <a:buFont typeface="Wingdings" panose="05000000000000000000" pitchFamily="2" charset="2"/>
              <a:buChar char="n"/>
            </a:pPr>
            <a:r>
              <a:rPr lang="en-US" altLang="zh-CN" sz="2300" dirty="0"/>
              <a:t>  </a:t>
            </a:r>
            <a:r>
              <a:rPr lang="zh-CN" altLang="en-US" sz="2300" b="1" dirty="0"/>
              <a:t>双向推理</a:t>
            </a:r>
            <a:r>
              <a:rPr lang="zh-CN" altLang="en-US" sz="2300" dirty="0"/>
              <a:t>：正向推理与逆向推理同时进行，且在推理过程中的某一步骤上“</a:t>
            </a:r>
            <a:r>
              <a:rPr lang="zh-CN" altLang="en-US" sz="2300" b="1" dirty="0">
                <a:solidFill>
                  <a:schemeClr val="accent2"/>
                </a:solidFill>
              </a:rPr>
              <a:t>碰头</a:t>
            </a:r>
            <a:r>
              <a:rPr lang="zh-CN" altLang="en-US" sz="2300" dirty="0"/>
              <a:t>”的一种推理。</a:t>
            </a:r>
          </a:p>
        </p:txBody>
      </p:sp>
      <p:grpSp>
        <p:nvGrpSpPr>
          <p:cNvPr id="29700" name="Group 3"/>
          <p:cNvGrpSpPr/>
          <p:nvPr/>
        </p:nvGrpSpPr>
        <p:grpSpPr>
          <a:xfrm>
            <a:off x="990600" y="2968625"/>
            <a:ext cx="7162800" cy="2914650"/>
            <a:chOff x="816" y="2256"/>
            <a:chExt cx="4272" cy="1333"/>
          </a:xfrm>
        </p:grpSpPr>
        <p:sp>
          <p:nvSpPr>
            <p:cNvPr id="29704" name="Text Box 4"/>
            <p:cNvSpPr txBox="1"/>
            <p:nvPr/>
          </p:nvSpPr>
          <p:spPr>
            <a:xfrm>
              <a:off x="816" y="2256"/>
              <a:ext cx="4272" cy="1333"/>
            </a:xfrm>
            <a:prstGeom prst="rect">
              <a:avLst/>
            </a:prstGeom>
            <a:solidFill>
              <a:srgbClr val="CCFFFF"/>
            </a:solidFill>
            <a:ln w="9525" cap="flat" cmpd="sng">
              <a:solidFill>
                <a:srgbClr val="0000FF"/>
              </a:solidFill>
              <a:prstDash val="solid"/>
              <a:miter/>
              <a:headEnd type="none" w="med" len="med"/>
              <a:tailEnd type="none" w="med" len="med"/>
            </a:ln>
          </p:spPr>
          <p:txBody>
            <a:bodyPr>
              <a:spAutoFit/>
            </a:bodyPr>
            <a:lstStyle/>
            <a:p>
              <a:pPr eaLnBrk="1" hangingPunct="1">
                <a:lnSpc>
                  <a:spcPct val="30000"/>
                </a:lnSpc>
              </a:pPr>
              <a:endParaRPr lang="en-US" altLang="zh-CN" sz="2400" b="1" dirty="0">
                <a:latin typeface="Arial" panose="020B0604020202020204" pitchFamily="34" charset="0"/>
              </a:endParaRPr>
            </a:p>
            <a:p>
              <a:pPr eaLnBrk="1" hangingPunct="1">
                <a:spcBef>
                  <a:spcPct val="50000"/>
                </a:spcBef>
              </a:pPr>
              <a:endParaRPr lang="en-US" altLang="zh-CN" sz="2400" b="1" dirty="0">
                <a:solidFill>
                  <a:srgbClr val="0000FF"/>
                </a:solidFill>
                <a:latin typeface="Arial" panose="020B0604020202020204" pitchFamily="34" charset="0"/>
              </a:endParaRPr>
            </a:p>
            <a:p>
              <a:pPr eaLnBrk="1" hangingPunct="1">
                <a:spcBef>
                  <a:spcPct val="30000"/>
                </a:spcBef>
              </a:pPr>
              <a:endParaRPr lang="en-US" altLang="zh-CN" sz="2400" b="1" dirty="0">
                <a:solidFill>
                  <a:srgbClr val="0000FF"/>
                </a:solidFill>
                <a:latin typeface="Arial" panose="020B0604020202020204" pitchFamily="34" charset="0"/>
              </a:endParaRPr>
            </a:p>
            <a:p>
              <a:pPr eaLnBrk="1" hangingPunct="1">
                <a:spcBef>
                  <a:spcPct val="30000"/>
                </a:spcBef>
              </a:pPr>
              <a:r>
                <a:rPr lang="zh-CN" altLang="en-US" sz="2400" b="1" dirty="0">
                  <a:latin typeface="Arial" panose="020B0604020202020204" pitchFamily="34" charset="0"/>
                </a:rPr>
                <a:t>已知事实                                                    假设目标</a:t>
              </a:r>
            </a:p>
            <a:p>
              <a:pPr eaLnBrk="1" hangingPunct="1">
                <a:spcBef>
                  <a:spcPct val="50000"/>
                </a:spcBef>
              </a:pPr>
              <a:endParaRPr lang="zh-CN" altLang="en-US" sz="2400" b="1" dirty="0">
                <a:latin typeface="Arial" panose="020B0604020202020204" pitchFamily="34" charset="0"/>
              </a:endParaRPr>
            </a:p>
            <a:p>
              <a:pPr eaLnBrk="1" hangingPunct="1">
                <a:spcBef>
                  <a:spcPct val="50000"/>
                </a:spcBef>
              </a:pPr>
              <a:endParaRPr lang="zh-CN" altLang="en-US" sz="2400" b="1" dirty="0">
                <a:latin typeface="Arial" panose="020B0604020202020204" pitchFamily="34" charset="0"/>
              </a:endParaRPr>
            </a:p>
            <a:p>
              <a:pPr eaLnBrk="1" hangingPunct="1">
                <a:lnSpc>
                  <a:spcPct val="30000"/>
                </a:lnSpc>
              </a:pPr>
              <a:endParaRPr lang="en-US" altLang="zh-CN" sz="2400" b="1" dirty="0">
                <a:solidFill>
                  <a:srgbClr val="0000FF"/>
                </a:solidFill>
                <a:latin typeface="Arial" panose="020B0604020202020204" pitchFamily="34" charset="0"/>
              </a:endParaRPr>
            </a:p>
          </p:txBody>
        </p:sp>
        <p:sp>
          <p:nvSpPr>
            <p:cNvPr id="29705" name="AutoShape 5"/>
            <p:cNvSpPr/>
            <p:nvPr/>
          </p:nvSpPr>
          <p:spPr>
            <a:xfrm rot="10800000">
              <a:off x="2928" y="2736"/>
              <a:ext cx="1152" cy="336"/>
            </a:xfrm>
            <a:custGeom>
              <a:avLst/>
              <a:gdLst>
                <a:gd name="txL" fmla="*/ 3375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chemeClr val="bg1"/>
                </a:gs>
                <a:gs pos="100000">
                  <a:srgbClr val="FFCC00"/>
                </a:gs>
              </a:gsLst>
              <a:path path="rect">
                <a:fillToRect l="50000" t="50000" r="50000" b="50000"/>
              </a:path>
              <a:tileRect/>
            </a:gradFill>
            <a:ln w="9525" cap="flat" cmpd="sng">
              <a:solidFill>
                <a:srgbClr val="969696"/>
              </a:solidFill>
              <a:prstDash val="solid"/>
              <a:miter/>
              <a:headEnd type="none" w="med" len="med"/>
              <a:tailEnd type="none" w="med" len="med"/>
            </a:ln>
          </p:spPr>
          <p:txBody>
            <a:bodyPr rot="10800000" wrap="none" anchor="ctr" anchorCtr="0"/>
            <a:lstStyle/>
            <a:p>
              <a:pPr algn="r" eaLnBrk="1" hangingPunct="1"/>
              <a:r>
                <a:rPr lang="zh-CN" altLang="en-US" sz="2000" b="1" dirty="0">
                  <a:latin typeface="Arial" panose="020B0604020202020204" pitchFamily="34" charset="0"/>
                </a:rPr>
                <a:t>反向推理</a:t>
              </a:r>
            </a:p>
          </p:txBody>
        </p:sp>
        <p:sp>
          <p:nvSpPr>
            <p:cNvPr id="29706" name="AutoShape 6"/>
            <p:cNvSpPr/>
            <p:nvPr/>
          </p:nvSpPr>
          <p:spPr>
            <a:xfrm rot="-10800000" flipH="1">
              <a:off x="1728" y="2736"/>
              <a:ext cx="1152" cy="336"/>
            </a:xfrm>
            <a:custGeom>
              <a:avLst/>
              <a:gdLst>
                <a:gd name="txL" fmla="*/ 3375 w 21600"/>
                <a:gd name="txT" fmla="*/ 5400 h 21600"/>
                <a:gd name="txR" fmla="*/ 18900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chemeClr val="bg1"/>
                </a:gs>
                <a:gs pos="100000">
                  <a:srgbClr val="FFCC00"/>
                </a:gs>
              </a:gsLst>
              <a:path path="rect">
                <a:fillToRect l="50000" t="50000" r="50000" b="50000"/>
              </a:path>
              <a:tileRect/>
            </a:gradFill>
            <a:ln w="9525" cap="flat" cmpd="sng">
              <a:solidFill>
                <a:srgbClr val="808080"/>
              </a:solidFill>
              <a:prstDash val="solid"/>
              <a:miter/>
              <a:headEnd type="none" w="med" len="med"/>
              <a:tailEnd type="none" w="med" len="med"/>
            </a:ln>
          </p:spPr>
          <p:txBody>
            <a:bodyPr rot="10800000" wrap="none" anchor="ctr" anchorCtr="0"/>
            <a:lstStyle/>
            <a:p>
              <a:pPr eaLnBrk="1" hangingPunct="1"/>
              <a:r>
                <a:rPr lang="zh-CN" altLang="en-US" sz="2000" b="1" dirty="0">
                  <a:latin typeface="Arial" panose="020B0604020202020204" pitchFamily="34" charset="0"/>
                </a:rPr>
                <a:t>正向推理</a:t>
              </a:r>
            </a:p>
          </p:txBody>
        </p:sp>
      </p:grpSp>
      <p:sp>
        <p:nvSpPr>
          <p:cNvPr id="29701" name="Rectangle 7"/>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3.1.3  </a:t>
            </a:r>
            <a:r>
              <a:rPr lang="zh-CN" altLang="en-US" sz="4000" b="0" dirty="0">
                <a:latin typeface="Times New Roman" panose="02020603050405020304" pitchFamily="18" charset="0"/>
                <a:ea typeface="黑体" panose="02010609060101010101" pitchFamily="2" charset="-122"/>
              </a:rPr>
              <a:t>推理的方向</a:t>
            </a:r>
          </a:p>
        </p:txBody>
      </p:sp>
      <p:sp>
        <p:nvSpPr>
          <p:cNvPr id="29702" name="Rectangle 8"/>
          <p:cNvSpPr/>
          <p:nvPr/>
        </p:nvSpPr>
        <p:spPr>
          <a:xfrm>
            <a:off x="381000" y="1004888"/>
            <a:ext cx="2057400" cy="519112"/>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4.  </a:t>
            </a:r>
            <a:r>
              <a:rPr lang="zh-CN" altLang="en-US" sz="2800" b="1" dirty="0">
                <a:latin typeface="Times New Roman" panose="02020603050405020304" pitchFamily="18" charset="0"/>
              </a:rPr>
              <a:t>双向推理</a:t>
            </a:r>
          </a:p>
        </p:txBody>
      </p:sp>
      <p:sp>
        <p:nvSpPr>
          <p:cNvPr id="300041" name="Text Box 9"/>
          <p:cNvSpPr txBox="1"/>
          <p:nvPr/>
        </p:nvSpPr>
        <p:spPr>
          <a:xfrm>
            <a:off x="3810000" y="3200400"/>
            <a:ext cx="1447800" cy="2100263"/>
          </a:xfrm>
          <a:prstGeom prst="rect">
            <a:avLst/>
          </a:prstGeom>
          <a:noFill/>
          <a:ln w="9525">
            <a:noFill/>
          </a:ln>
        </p:spPr>
        <p:txBody>
          <a:bodyPr>
            <a:spAutoFit/>
          </a:bodyPr>
          <a:lstStyle/>
          <a:p>
            <a:pPr algn="ctr" eaLnBrk="1" hangingPunct="1">
              <a:spcBef>
                <a:spcPct val="50000"/>
              </a:spcBef>
            </a:pPr>
            <a:r>
              <a:rPr lang="zh-CN" altLang="en-US" sz="2400" b="1" dirty="0">
                <a:solidFill>
                  <a:srgbClr val="0000FF"/>
                </a:solidFill>
                <a:latin typeface="Arial" panose="020B0604020202020204" pitchFamily="34" charset="0"/>
              </a:rPr>
              <a:t>中间结论</a:t>
            </a:r>
          </a:p>
          <a:p>
            <a:pPr algn="ctr" eaLnBrk="1" hangingPunct="1">
              <a:spcBef>
                <a:spcPct val="50000"/>
              </a:spcBef>
            </a:pPr>
            <a:endParaRPr lang="zh-CN" altLang="en-US" sz="2400" b="1" dirty="0">
              <a:solidFill>
                <a:srgbClr val="0000FF"/>
              </a:solidFill>
              <a:latin typeface="Arial" panose="020B0604020202020204" pitchFamily="34" charset="0"/>
            </a:endParaRPr>
          </a:p>
          <a:p>
            <a:pPr algn="ctr" eaLnBrk="1" hangingPunct="1">
              <a:spcBef>
                <a:spcPct val="50000"/>
              </a:spcBef>
            </a:pPr>
            <a:endParaRPr lang="zh-CN" altLang="en-US" sz="2400" b="1" dirty="0">
              <a:solidFill>
                <a:srgbClr val="0000FF"/>
              </a:solidFill>
              <a:latin typeface="Arial" panose="020B0604020202020204" pitchFamily="34" charset="0"/>
            </a:endParaRPr>
          </a:p>
          <a:p>
            <a:pPr algn="ctr" eaLnBrk="1" hangingPunct="1">
              <a:spcBef>
                <a:spcPct val="50000"/>
              </a:spcBef>
            </a:pPr>
            <a:r>
              <a:rPr lang="zh-CN" altLang="en-US" sz="2400" b="1" dirty="0">
                <a:solidFill>
                  <a:srgbClr val="0000FF"/>
                </a:solidFill>
                <a:latin typeface="Arial" panose="020B0604020202020204" pitchFamily="34" charset="0"/>
              </a:rPr>
              <a:t>证      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0041"/>
                                        </p:tgtEl>
                                        <p:attrNameLst>
                                          <p:attrName>style.visibility</p:attrName>
                                        </p:attrNameLst>
                                      </p:cBhvr>
                                      <p:to>
                                        <p:strVal val="visible"/>
                                      </p:to>
                                    </p:set>
                                    <p:anim calcmode="lin" valueType="num">
                                      <p:cBhvr>
                                        <p:cTn id="7" dur="500" fill="hold"/>
                                        <p:tgtEl>
                                          <p:spTgt spid="300041"/>
                                        </p:tgtEl>
                                        <p:attrNameLst>
                                          <p:attrName>ppt_w</p:attrName>
                                        </p:attrNameLst>
                                      </p:cBhvr>
                                      <p:tavLst>
                                        <p:tav tm="0">
                                          <p:val>
                                            <p:fltVal val="0"/>
                                          </p:val>
                                        </p:tav>
                                        <p:tav tm="100000">
                                          <p:val>
                                            <p:strVal val="#ppt_w"/>
                                          </p:val>
                                        </p:tav>
                                      </p:tavLst>
                                    </p:anim>
                                    <p:anim calcmode="lin" valueType="num">
                                      <p:cBhvr>
                                        <p:cTn id="8" dur="500" fill="hold"/>
                                        <p:tgtEl>
                                          <p:spTgt spid="300041"/>
                                        </p:tgtEl>
                                        <p:attrNameLst>
                                          <p:attrName>ppt_h</p:attrName>
                                        </p:attrNameLst>
                                      </p:cBhvr>
                                      <p:tavLst>
                                        <p:tav tm="0">
                                          <p:val>
                                            <p:fltVal val="0"/>
                                          </p:val>
                                        </p:tav>
                                        <p:tav tm="100000">
                                          <p:val>
                                            <p:strVal val="#ppt_h"/>
                                          </p:val>
                                        </p:tav>
                                      </p:tavLst>
                                    </p:anim>
                                    <p:animEffect transition="in" filter="fade">
                                      <p:cBhvr>
                                        <p:cTn id="9" dur="500"/>
                                        <p:tgtEl>
                                          <p:spTgt spid="300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0723"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  </a:t>
            </a:r>
            <a:r>
              <a:rPr lang="zh-CN" altLang="en-US" sz="4000" b="0" dirty="0">
                <a:latin typeface="Times New Roman" panose="02020603050405020304" pitchFamily="18" charset="0"/>
                <a:ea typeface="黑体" panose="02010609060101010101" pitchFamily="2" charset="-122"/>
              </a:rPr>
              <a:t>推理的基本概念</a:t>
            </a:r>
          </a:p>
        </p:txBody>
      </p:sp>
      <p:sp>
        <p:nvSpPr>
          <p:cNvPr id="30724" name="Rectangle 3"/>
          <p:cNvSpPr>
            <a:spLocks noGrp="1"/>
          </p:cNvSpPr>
          <p:nvPr>
            <p:ph idx="1"/>
          </p:nvPr>
        </p:nvSpPr>
        <p:spPr>
          <a:xfrm>
            <a:off x="479425" y="923925"/>
            <a:ext cx="8435975"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b="1" dirty="0">
                <a:latin typeface="Times New Roman" panose="02020603050405020304" pitchFamily="18" charset="0"/>
              </a:rPr>
              <a:t>3.1.1  </a:t>
            </a:r>
            <a:r>
              <a:rPr lang="zh-CN" altLang="en-US" b="1" dirty="0">
                <a:latin typeface="Times New Roman" panose="02020603050405020304" pitchFamily="18" charset="0"/>
              </a:rPr>
              <a:t>推理的定义</a:t>
            </a:r>
          </a:p>
          <a:p>
            <a:pPr eaLnBrk="1" hangingPunct="1">
              <a:lnSpc>
                <a:spcPct val="140000"/>
              </a:lnSpc>
              <a:buSzPct val="60000"/>
              <a:buFontTx/>
              <a:buBlip>
                <a:blip r:embed="rId3"/>
              </a:buBlip>
            </a:pPr>
            <a:r>
              <a:rPr lang="en-US" altLang="zh-CN" b="1" dirty="0">
                <a:latin typeface="Times New Roman" panose="02020603050405020304" pitchFamily="18" charset="0"/>
              </a:rPr>
              <a:t>3.1.2  </a:t>
            </a:r>
            <a:r>
              <a:rPr lang="zh-CN" altLang="en-US" b="1" dirty="0">
                <a:latin typeface="Times New Roman" panose="02020603050405020304" pitchFamily="18" charset="0"/>
              </a:rPr>
              <a:t>推理方式及其分类</a:t>
            </a:r>
          </a:p>
          <a:p>
            <a:pPr eaLnBrk="1" hangingPunct="1">
              <a:lnSpc>
                <a:spcPct val="140000"/>
              </a:lnSpc>
              <a:buSzPct val="60000"/>
              <a:buFontTx/>
              <a:buBlip>
                <a:blip r:embed="rId3"/>
              </a:buBlip>
            </a:pPr>
            <a:r>
              <a:rPr lang="en-US" altLang="zh-CN" b="1" dirty="0">
                <a:latin typeface="Times New Roman" panose="02020603050405020304" pitchFamily="18" charset="0"/>
              </a:rPr>
              <a:t>3.1.3  </a:t>
            </a:r>
            <a:r>
              <a:rPr lang="zh-CN" altLang="en-US" b="1" dirty="0">
                <a:latin typeface="Times New Roman" panose="02020603050405020304" pitchFamily="18" charset="0"/>
              </a:rPr>
              <a:t>推理的方向</a:t>
            </a:r>
          </a:p>
          <a:p>
            <a:pPr eaLnBrk="1" hangingPunct="1">
              <a:lnSpc>
                <a:spcPct val="140000"/>
              </a:lnSpc>
              <a:buSzPct val="60000"/>
              <a:buFontTx/>
              <a:buBlip>
                <a:blip r:embed="rId3"/>
              </a:buBlip>
            </a:pPr>
            <a:r>
              <a:rPr lang="en-US" altLang="zh-CN" b="1" dirty="0">
                <a:solidFill>
                  <a:srgbClr val="0000FF"/>
                </a:solidFill>
                <a:latin typeface="Times New Roman" panose="02020603050405020304" pitchFamily="18" charset="0"/>
              </a:rPr>
              <a:t>3.1.4  </a:t>
            </a:r>
            <a:r>
              <a:rPr lang="zh-CN" altLang="en-US" b="1" dirty="0">
                <a:solidFill>
                  <a:srgbClr val="0000FF"/>
                </a:solidFill>
                <a:latin typeface="Times New Roman" panose="02020603050405020304" pitchFamily="18" charset="0"/>
              </a:rPr>
              <a:t>冲突消解策略</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747"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3.1.4  </a:t>
            </a:r>
            <a:r>
              <a:rPr lang="zh-CN" altLang="en-US" sz="4000" b="0" dirty="0">
                <a:latin typeface="Times New Roman" panose="02020603050405020304" pitchFamily="18" charset="0"/>
                <a:ea typeface="黑体" panose="02010609060101010101" pitchFamily="2" charset="-122"/>
              </a:rPr>
              <a:t>冲突消解策略</a:t>
            </a:r>
          </a:p>
        </p:txBody>
      </p:sp>
      <p:sp>
        <p:nvSpPr>
          <p:cNvPr id="31748" name="Rectangle 3"/>
          <p:cNvSpPr>
            <a:spLocks noGrp="1"/>
          </p:cNvSpPr>
          <p:nvPr>
            <p:ph idx="1"/>
          </p:nvPr>
        </p:nvSpPr>
        <p:spPr>
          <a:ln/>
        </p:spPr>
        <p:txBody>
          <a:bodyPr vert="horz" wrap="square" lIns="91440" tIns="45720" rIns="91440" bIns="45720" anchor="t" anchorCtr="0"/>
          <a:lstStyle/>
          <a:p>
            <a:pPr marL="0" indent="0" algn="just" defTabSz="914400" eaLnBrk="1" hangingPunct="1">
              <a:buFont typeface="Wingdings" panose="05000000000000000000" pitchFamily="2" charset="2"/>
              <a:buChar char="§"/>
              <a:tabLst>
                <a:tab pos="482600" algn="l"/>
              </a:tabLst>
            </a:pPr>
            <a:r>
              <a:rPr lang="en-US" altLang="zh-CN" sz="3000" b="1" dirty="0">
                <a:latin typeface="Times New Roman" panose="02020603050405020304" pitchFamily="18" charset="0"/>
              </a:rPr>
              <a:t> </a:t>
            </a:r>
            <a:r>
              <a:rPr lang="zh-CN" altLang="en-US" sz="2600" b="1" dirty="0">
                <a:latin typeface="Times New Roman" panose="02020603050405020304" pitchFamily="18" charset="0"/>
              </a:rPr>
              <a:t>已知事实与知识的三种匹配情况</a:t>
            </a:r>
            <a:r>
              <a:rPr lang="zh-CN" altLang="en-US" sz="2600" dirty="0">
                <a:latin typeface="Times New Roman" panose="02020603050405020304" pitchFamily="18" charset="0"/>
              </a:rPr>
              <a:t>：</a:t>
            </a:r>
          </a:p>
          <a:p>
            <a:pPr marL="0" indent="0" algn="just" defTabSz="914400" eaLnBrk="1" hangingPunct="1">
              <a:buNone/>
              <a:tabLst>
                <a:tab pos="482600" algn="l"/>
              </a:tabLst>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）恰好匹配成功（一对一）；</a:t>
            </a:r>
          </a:p>
          <a:p>
            <a:pPr marL="0" indent="0" algn="just" defTabSz="914400" eaLnBrk="1" hangingPunct="1">
              <a:buNone/>
              <a:tabLst>
                <a:tab pos="482600" algn="l"/>
              </a:tabLst>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）不能匹配成功；</a:t>
            </a:r>
          </a:p>
          <a:p>
            <a:pPr marL="0" indent="0" algn="just" defTabSz="914400" eaLnBrk="1" hangingPunct="1">
              <a:spcBef>
                <a:spcPct val="50000"/>
              </a:spcBef>
              <a:buNone/>
              <a:tabLst>
                <a:tab pos="482600" algn="l"/>
              </a:tabLst>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3</a:t>
            </a:r>
            <a:r>
              <a:rPr lang="zh-CN" altLang="en-US" sz="2500" b="1" dirty="0">
                <a:latin typeface="Times New Roman" panose="02020603050405020304" pitchFamily="18" charset="0"/>
              </a:rPr>
              <a:t>）</a:t>
            </a:r>
            <a:r>
              <a:rPr lang="zh-CN" altLang="en-US" sz="2500" b="1" dirty="0">
                <a:solidFill>
                  <a:srgbClr val="0000FF"/>
                </a:solidFill>
                <a:latin typeface="Times New Roman" panose="02020603050405020304" pitchFamily="18" charset="0"/>
              </a:rPr>
              <a:t>多种匹配成功</a:t>
            </a:r>
            <a:r>
              <a:rPr lang="zh-CN" altLang="en-US" sz="2500" b="1" dirty="0">
                <a:latin typeface="Times New Roman" panose="02020603050405020304" pitchFamily="18" charset="0"/>
              </a:rPr>
              <a:t>（一对多、多对一、多对多）</a:t>
            </a:r>
          </a:p>
        </p:txBody>
      </p:sp>
      <p:sp>
        <p:nvSpPr>
          <p:cNvPr id="303108" name="AutoShape 4"/>
          <p:cNvSpPr/>
          <p:nvPr/>
        </p:nvSpPr>
        <p:spPr>
          <a:xfrm>
            <a:off x="2590800" y="4191000"/>
            <a:ext cx="3352800" cy="1219200"/>
          </a:xfrm>
          <a:prstGeom prst="cloudCallout">
            <a:avLst>
              <a:gd name="adj1" fmla="val -49764"/>
              <a:gd name="adj2" fmla="val -91796"/>
            </a:avLst>
          </a:prstGeom>
          <a:gradFill rotWithShape="1">
            <a:gsLst>
              <a:gs pos="0">
                <a:schemeClr val="bg1"/>
              </a:gs>
              <a:gs pos="100000">
                <a:srgbClr val="0000FF"/>
              </a:gs>
            </a:gsLst>
            <a:path path="rect">
              <a:fillToRect l="50000" t="50000" r="50000" b="50000"/>
            </a:path>
            <a:tileRect/>
          </a:gradFill>
          <a:ln w="9525" cap="flat" cmpd="sng">
            <a:solidFill>
              <a:schemeClr val="tx1"/>
            </a:solidFill>
            <a:prstDash val="solid"/>
            <a:headEnd type="none" w="med" len="med"/>
            <a:tailEnd type="none" w="med" len="med"/>
          </a:ln>
        </p:spPr>
        <p:txBody>
          <a:bodyPr/>
          <a:lstStyle/>
          <a:p>
            <a:pPr algn="ctr" eaLnBrk="1" hangingPunct="1">
              <a:lnSpc>
                <a:spcPct val="150000"/>
              </a:lnSpc>
            </a:pPr>
            <a:r>
              <a:rPr lang="zh-CN" altLang="en-US" sz="2600" b="1" dirty="0">
                <a:latin typeface="Arial" panose="020B0604020202020204" pitchFamily="34" charset="0"/>
              </a:rPr>
              <a:t>冲突消解</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03108"/>
                                        </p:tgtEl>
                                        <p:attrNameLst>
                                          <p:attrName>style.visibility</p:attrName>
                                        </p:attrNameLst>
                                      </p:cBhvr>
                                      <p:to>
                                        <p:strVal val="visible"/>
                                      </p:to>
                                    </p:set>
                                    <p:anim calcmode="lin" valueType="num">
                                      <p:cBhvr>
                                        <p:cTn id="7" dur="1000" fill="hold"/>
                                        <p:tgtEl>
                                          <p:spTgt spid="303108"/>
                                        </p:tgtEl>
                                        <p:attrNameLst>
                                          <p:attrName>ppt_w</p:attrName>
                                        </p:attrNameLst>
                                      </p:cBhvr>
                                      <p:tavLst>
                                        <p:tav tm="0">
                                          <p:val>
                                            <p:strVal val="#ppt_w*0.70"/>
                                          </p:val>
                                        </p:tav>
                                        <p:tav tm="100000">
                                          <p:val>
                                            <p:strVal val="#ppt_w"/>
                                          </p:val>
                                        </p:tav>
                                      </p:tavLst>
                                    </p:anim>
                                    <p:anim calcmode="lin" valueType="num">
                                      <p:cBhvr>
                                        <p:cTn id="8" dur="1000" fill="hold"/>
                                        <p:tgtEl>
                                          <p:spTgt spid="303108"/>
                                        </p:tgtEl>
                                        <p:attrNameLst>
                                          <p:attrName>ppt_h</p:attrName>
                                        </p:attrNameLst>
                                      </p:cBhvr>
                                      <p:tavLst>
                                        <p:tav tm="0">
                                          <p:val>
                                            <p:strVal val="#ppt_h"/>
                                          </p:val>
                                        </p:tav>
                                        <p:tav tm="100000">
                                          <p:val>
                                            <p:strVal val="#ppt_h"/>
                                          </p:val>
                                        </p:tav>
                                      </p:tavLst>
                                    </p:anim>
                                    <p:animEffect transition="in" filter="fade">
                                      <p:cBhvr>
                                        <p:cTn id="9" dur="1000"/>
                                        <p:tgtEl>
                                          <p:spTgt spid="303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3" name="Rectangle 2"/>
          <p:cNvSpPr/>
          <p:nvPr/>
        </p:nvSpPr>
        <p:spPr>
          <a:xfrm>
            <a:off x="152400" y="152400"/>
            <a:ext cx="9144000" cy="765175"/>
          </a:xfrm>
          <a:prstGeom prst="rect">
            <a:avLst/>
          </a:prstGeom>
          <a:solidFill>
            <a:srgbClr val="A50021"/>
          </a:solidFill>
          <a:ln w="9525">
            <a:noFill/>
          </a:ln>
        </p:spPr>
        <p:txBody>
          <a:bodyPr anchor="b" anchorCtr="0"/>
          <a:lstStyle/>
          <a:p>
            <a:pPr indent="176530" eaLnBrk="1" hangingPunct="1"/>
            <a:r>
              <a:rPr lang="zh-CN" altLang="en-US" sz="4000" dirty="0">
                <a:solidFill>
                  <a:schemeClr val="bg1"/>
                </a:solidFill>
                <a:latin typeface="Times New Roman" panose="02020603050405020304" pitchFamily="18" charset="0"/>
                <a:ea typeface="黑体" panose="02010609060101010101" pitchFamily="2" charset="-122"/>
              </a:rPr>
              <a:t>第</a:t>
            </a:r>
            <a:r>
              <a:rPr lang="en-US" altLang="zh-CN" sz="4000" dirty="0">
                <a:solidFill>
                  <a:schemeClr val="bg1"/>
                </a:solidFill>
                <a:latin typeface="Times New Roman" panose="02020603050405020304" pitchFamily="18" charset="0"/>
                <a:ea typeface="黑体" panose="02010609060101010101" pitchFamily="2" charset="-122"/>
              </a:rPr>
              <a:t>3</a:t>
            </a:r>
            <a:r>
              <a:rPr lang="zh-CN" altLang="en-US" sz="4000" dirty="0">
                <a:solidFill>
                  <a:schemeClr val="bg1"/>
                </a:solidFill>
                <a:latin typeface="Times New Roman" panose="02020603050405020304" pitchFamily="18" charset="0"/>
                <a:ea typeface="黑体" panose="02010609060101010101" pitchFamily="2" charset="-122"/>
              </a:rPr>
              <a:t>章  确定性推理方法</a:t>
            </a:r>
          </a:p>
        </p:txBody>
      </p:sp>
      <p:sp>
        <p:nvSpPr>
          <p:cNvPr id="4100" name="Rectangle 3"/>
          <p:cNvSpPr>
            <a:spLocks noChangeArrowheads="1"/>
          </p:cNvSpPr>
          <p:nvPr/>
        </p:nvSpPr>
        <p:spPr bwMode="auto">
          <a:xfrm>
            <a:off x="441325" y="1423988"/>
            <a:ext cx="85661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30000"/>
              </a:lnSpc>
              <a:spcBef>
                <a:spcPts val="600"/>
              </a:spcBef>
              <a:spcAft>
                <a:spcPct val="0"/>
              </a:spcAft>
              <a:buClr>
                <a:schemeClr val="accent2"/>
              </a:buClr>
              <a:buSzTx/>
              <a:buFontTx/>
              <a:buNone/>
              <a:defRPr/>
            </a:pPr>
            <a:r>
              <a:rPr kumimoji="0" lang="zh-CN" altLang="en-US" sz="32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推理</a:t>
            </a:r>
            <a:endParaRPr kumimoji="0" lang="en-US" altLang="zh-CN" sz="32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469900" marR="0" lvl="0" indent="-46990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所谓推理就是按某种策略由已知判断推出另一判断的思维过程。</a:t>
            </a:r>
          </a:p>
          <a:p>
            <a:pPr marL="469900" marR="0" lvl="0" indent="-46990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一般来说，推理都包括两种判断：一种是已知的判断，包括已知的知识和已知事实；另一种是由已知判断推出的新判断，即推理的结论。</a:t>
            </a:r>
          </a:p>
          <a:p>
            <a:pPr marL="469900" marR="0" lvl="0" indent="-46990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在人工智能中，推理是由程序实现的，称为推理机。</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277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3.1.4  </a:t>
            </a:r>
            <a:r>
              <a:rPr lang="zh-CN" altLang="en-US" sz="4000" b="0" dirty="0">
                <a:latin typeface="Times New Roman" panose="02020603050405020304" pitchFamily="18" charset="0"/>
                <a:ea typeface="黑体" panose="02010609060101010101" pitchFamily="2" charset="-122"/>
              </a:rPr>
              <a:t>冲突消解策略</a:t>
            </a:r>
          </a:p>
        </p:txBody>
      </p:sp>
      <p:sp>
        <p:nvSpPr>
          <p:cNvPr id="32772" name="Rectangle 3"/>
          <p:cNvSpPr>
            <a:spLocks noGrp="1" noChangeArrowheads="1"/>
          </p:cNvSpPr>
          <p:nvPr>
            <p:ph idx="1"/>
          </p:nvPr>
        </p:nvSpPr>
        <p:spPr>
          <a:xfrm>
            <a:off x="457200" y="1143000"/>
            <a:ext cx="8229600" cy="4654550"/>
          </a:xfrm>
        </p:spPr>
        <p:txBody>
          <a:bodyPr vert="horz" wrap="square" lIns="91440" tIns="45720" rIns="91440" bIns="45720" numCol="1" anchor="t" anchorCtr="0" compatLnSpc="1"/>
          <a:lstStyle/>
          <a:p>
            <a:pPr marL="377825" marR="0" lvl="0" indent="-377825"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
              <a:defRPr/>
            </a:pPr>
            <a:r>
              <a:rPr kumimoji="0" lang="zh-CN" altLang="en-US" sz="3000" b="1" i="0" u="none" strike="noStrike" kern="1200" cap="none" spc="0" normalizeH="0" baseline="0" noProof="0" dirty="0">
                <a:ln>
                  <a:noFill/>
                </a:ln>
                <a:solidFill>
                  <a:schemeClr val="tx1"/>
                </a:solidFill>
                <a:effectLst/>
                <a:uLnTx/>
                <a:uFillTx/>
                <a:latin typeface="+mn-lt"/>
                <a:ea typeface="+mn-ea"/>
                <a:cs typeface="+mn-cs"/>
              </a:rPr>
              <a:t>多种冲突消解策略：</a:t>
            </a:r>
            <a:endParaRPr kumimoji="0" lang="en-US" altLang="zh-CN" sz="3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按就近原则排序：该策略把最近被使用过的规则赋予较高的优先级</a:t>
            </a: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按已知事实的新鲜性排序：后生成的事实比先生成的事实具有较大的优先性</a:t>
            </a: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3.</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按匹配度排序：根据匹配程度来决定哪一个产生式规则优先被应用</a:t>
            </a:r>
            <a:endParaRPr kumimoji="0" lang="zh-CN" altLang="en-US" sz="30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3795"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3.1.4  </a:t>
            </a:r>
            <a:r>
              <a:rPr lang="zh-CN" altLang="en-US" sz="4000" b="0" dirty="0">
                <a:latin typeface="Times New Roman" panose="02020603050405020304" pitchFamily="18" charset="0"/>
                <a:ea typeface="黑体" panose="02010609060101010101" pitchFamily="2" charset="-122"/>
              </a:rPr>
              <a:t>冲突消解策略</a:t>
            </a:r>
          </a:p>
        </p:txBody>
      </p:sp>
      <p:sp>
        <p:nvSpPr>
          <p:cNvPr id="33796" name="Rectangle 3"/>
          <p:cNvSpPr>
            <a:spLocks noGrp="1"/>
          </p:cNvSpPr>
          <p:nvPr>
            <p:ph idx="1"/>
          </p:nvPr>
        </p:nvSpPr>
        <p:spPr>
          <a:xfrm>
            <a:off x="533400" y="1066800"/>
            <a:ext cx="8153400" cy="5035550"/>
          </a:xfrm>
          <a:ln/>
        </p:spPr>
        <p:txBody>
          <a:bodyPr vert="horz" wrap="square" lIns="91440" tIns="45720" rIns="91440" bIns="45720" anchor="t" anchorCtr="0"/>
          <a:lstStyle/>
          <a:p>
            <a:pPr marL="0" indent="0" eaLnBrk="1" hangingPunct="1">
              <a:lnSpc>
                <a:spcPct val="130000"/>
              </a:lnSpc>
              <a:spcBef>
                <a:spcPts val="600"/>
              </a:spcBef>
              <a:buNone/>
            </a:pPr>
            <a:r>
              <a:rPr lang="en-US" altLang="zh-CN" dirty="0"/>
              <a:t>4.</a:t>
            </a:r>
            <a:r>
              <a:rPr lang="zh-CN" altLang="en-US" dirty="0"/>
              <a:t>按领域问题特点排序：按照求解问题领域的特点将知识排成固定的次序</a:t>
            </a:r>
          </a:p>
          <a:p>
            <a:pPr marL="0" indent="0" eaLnBrk="1" hangingPunct="1">
              <a:lnSpc>
                <a:spcPct val="130000"/>
              </a:lnSpc>
              <a:spcBef>
                <a:spcPts val="600"/>
              </a:spcBef>
              <a:buNone/>
            </a:pPr>
            <a:r>
              <a:rPr lang="en-US" altLang="zh-CN" dirty="0"/>
              <a:t>5.</a:t>
            </a:r>
            <a:r>
              <a:rPr lang="zh-CN" altLang="en-US" dirty="0"/>
              <a:t>按上下文限制排序：根据当前数据库的已知事实与上下文的匹配情况确定</a:t>
            </a:r>
          </a:p>
          <a:p>
            <a:pPr marL="0" indent="0" eaLnBrk="1" hangingPunct="1">
              <a:lnSpc>
                <a:spcPct val="130000"/>
              </a:lnSpc>
              <a:spcBef>
                <a:spcPts val="600"/>
              </a:spcBef>
              <a:buNone/>
            </a:pPr>
            <a:r>
              <a:rPr lang="en-US" altLang="zh-CN" dirty="0"/>
              <a:t>6.</a:t>
            </a:r>
            <a:r>
              <a:rPr lang="zh-CN" altLang="en-US" dirty="0"/>
              <a:t>按条件个数排序：将条件少的规则赋予较高的优先级，优先被启用</a:t>
            </a:r>
          </a:p>
          <a:p>
            <a:pPr marL="0" indent="0" eaLnBrk="1" hangingPunct="1">
              <a:lnSpc>
                <a:spcPct val="130000"/>
              </a:lnSpc>
              <a:spcBef>
                <a:spcPts val="600"/>
              </a:spcBef>
              <a:buNone/>
            </a:pPr>
            <a:r>
              <a:rPr lang="en-US" altLang="zh-CN" dirty="0"/>
              <a:t>7.</a:t>
            </a:r>
            <a:r>
              <a:rPr lang="zh-CN" altLang="en-US" dirty="0"/>
              <a:t>按规则的次序排序 ：以知识库中预先存入规则的排列顺序作为知识排序的依据</a:t>
            </a:r>
            <a:endParaRPr lang="zh-CN" altLang="en-US" sz="3000" b="1" dirty="0"/>
          </a:p>
        </p:txBody>
      </p:sp>
      <p:sp>
        <p:nvSpPr>
          <p:cNvPr id="5" name="AutoShape 4"/>
          <p:cNvSpPr/>
          <p:nvPr/>
        </p:nvSpPr>
        <p:spPr>
          <a:xfrm>
            <a:off x="3581400" y="2895600"/>
            <a:ext cx="5257800" cy="838200"/>
          </a:xfrm>
          <a:prstGeom prst="accentBorderCallout2">
            <a:avLst>
              <a:gd name="adj1" fmla="val 13634"/>
              <a:gd name="adj2" fmla="val -1449"/>
              <a:gd name="adj3" fmla="val 13634"/>
              <a:gd name="adj4" fmla="val -14463"/>
              <a:gd name="adj5" fmla="val 86931"/>
              <a:gd name="adj6" fmla="val -28051"/>
            </a:avLst>
          </a:prstGeom>
          <a:solidFill>
            <a:srgbClr val="FFFF99"/>
          </a:solidFill>
          <a:ln w="15875" cap="flat" cmpd="sng">
            <a:solidFill>
              <a:srgbClr val="993300"/>
            </a:solidFill>
            <a:prstDash val="solid"/>
            <a:miter/>
            <a:headEnd type="none" w="med" len="med"/>
            <a:tailEnd type="none" w="med" len="med"/>
          </a:ln>
        </p:spPr>
        <p:txBody>
          <a:bodyPr/>
          <a:lstStyle/>
          <a:p>
            <a:pPr eaLnBrk="1" hangingPunct="1">
              <a:lnSpc>
                <a:spcPct val="120000"/>
              </a:lnSpc>
            </a:pPr>
            <a:r>
              <a:rPr lang="en-US" altLang="zh-CN" b="1" i="1" dirty="0">
                <a:latin typeface="Times New Roman" panose="02020603050405020304" pitchFamily="18" charset="0"/>
              </a:rPr>
              <a:t>r</a:t>
            </a:r>
            <a:r>
              <a:rPr lang="en-US" altLang="zh-CN" b="1" dirty="0">
                <a:latin typeface="Arial" panose="020B0604020202020204" pitchFamily="34" charset="0"/>
              </a:rPr>
              <a:t>1:  IF  </a:t>
            </a:r>
            <a:r>
              <a:rPr lang="en-US" altLang="zh-CN" b="1" i="1" dirty="0">
                <a:latin typeface="Times New Roman" panose="02020603050405020304" pitchFamily="18" charset="0"/>
              </a:rPr>
              <a:t>A</a:t>
            </a:r>
            <a:r>
              <a:rPr lang="en-US" altLang="zh-CN" b="1" dirty="0">
                <a:latin typeface="Arial" panose="020B0604020202020204" pitchFamily="34" charset="0"/>
              </a:rPr>
              <a:t>1  AND  </a:t>
            </a:r>
            <a:r>
              <a:rPr lang="en-US" altLang="zh-CN" b="1" i="1" dirty="0">
                <a:latin typeface="Times New Roman" panose="02020603050405020304" pitchFamily="18" charset="0"/>
              </a:rPr>
              <a:t>A</a:t>
            </a:r>
            <a:r>
              <a:rPr lang="en-US" altLang="zh-CN" b="1" dirty="0">
                <a:latin typeface="Arial" panose="020B0604020202020204" pitchFamily="34" charset="0"/>
              </a:rPr>
              <a:t>2                             THEN  </a:t>
            </a:r>
            <a:r>
              <a:rPr lang="en-US" altLang="zh-CN" b="1" i="1" dirty="0">
                <a:latin typeface="Times New Roman" panose="02020603050405020304" pitchFamily="18" charset="0"/>
              </a:rPr>
              <a:t>H</a:t>
            </a:r>
            <a:r>
              <a:rPr lang="en-US" altLang="zh-CN" b="1" dirty="0">
                <a:latin typeface="Arial" panose="020B0604020202020204" pitchFamily="34" charset="0"/>
              </a:rPr>
              <a:t>1</a:t>
            </a:r>
          </a:p>
          <a:p>
            <a:pPr eaLnBrk="1" hangingPunct="1">
              <a:lnSpc>
                <a:spcPct val="120000"/>
              </a:lnSpc>
            </a:pPr>
            <a:r>
              <a:rPr lang="en-US" altLang="zh-CN" b="1" i="1" dirty="0">
                <a:latin typeface="Times New Roman" panose="02020603050405020304" pitchFamily="18" charset="0"/>
              </a:rPr>
              <a:t>r</a:t>
            </a:r>
            <a:r>
              <a:rPr lang="en-US" altLang="zh-CN" b="1" dirty="0">
                <a:latin typeface="Arial" panose="020B0604020202020204" pitchFamily="34" charset="0"/>
              </a:rPr>
              <a:t>2:  IF  </a:t>
            </a:r>
            <a:r>
              <a:rPr lang="en-US" altLang="zh-CN" b="1" i="1" dirty="0">
                <a:latin typeface="Times New Roman" panose="02020603050405020304" pitchFamily="18" charset="0"/>
              </a:rPr>
              <a:t>A</a:t>
            </a:r>
            <a:r>
              <a:rPr lang="en-US" altLang="zh-CN" b="1" dirty="0">
                <a:latin typeface="Arial" panose="020B0604020202020204" pitchFamily="34" charset="0"/>
              </a:rPr>
              <a:t>1 AND </a:t>
            </a:r>
            <a:r>
              <a:rPr lang="en-US" altLang="zh-CN" b="1" i="1" dirty="0">
                <a:latin typeface="Times New Roman" panose="02020603050405020304" pitchFamily="18" charset="0"/>
              </a:rPr>
              <a:t>A</a:t>
            </a:r>
            <a:r>
              <a:rPr lang="en-US" altLang="zh-CN" b="1" dirty="0">
                <a:latin typeface="Arial" panose="020B0604020202020204" pitchFamily="34" charset="0"/>
              </a:rPr>
              <a:t>2 AND </a:t>
            </a:r>
            <a:r>
              <a:rPr lang="en-US" altLang="zh-CN" b="1" i="1" dirty="0">
                <a:latin typeface="Times New Roman" panose="02020603050405020304" pitchFamily="18" charset="0"/>
              </a:rPr>
              <a:t>A</a:t>
            </a:r>
            <a:r>
              <a:rPr lang="en-US" altLang="zh-CN" b="1" dirty="0">
                <a:latin typeface="Arial" panose="020B0604020202020204" pitchFamily="34" charset="0"/>
              </a:rPr>
              <a:t>3 AND </a:t>
            </a:r>
            <a:r>
              <a:rPr lang="en-US" altLang="zh-CN" b="1" i="1" dirty="0">
                <a:latin typeface="Times New Roman" panose="02020603050405020304" pitchFamily="18" charset="0"/>
              </a:rPr>
              <a:t>A</a:t>
            </a:r>
            <a:r>
              <a:rPr lang="en-US" altLang="zh-CN" b="1" dirty="0">
                <a:latin typeface="Arial" panose="020B0604020202020204" pitchFamily="34" charset="0"/>
              </a:rPr>
              <a:t>4   THEN  </a:t>
            </a:r>
            <a:r>
              <a:rPr lang="en-US" altLang="zh-CN" b="1" i="1" dirty="0">
                <a:latin typeface="Times New Roman" panose="02020603050405020304" pitchFamily="18" charset="0"/>
              </a:rPr>
              <a:t>H</a:t>
            </a:r>
            <a:r>
              <a:rPr lang="en-US" altLang="zh-CN" b="1" dirty="0">
                <a:latin typeface="Arial" panose="020B0604020202020204" pitchFamily="34" charset="0"/>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481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3.1.5  </a:t>
            </a:r>
            <a:r>
              <a:rPr lang="zh-CN" altLang="en-US" sz="4000" b="0" dirty="0">
                <a:latin typeface="Times New Roman" panose="02020603050405020304" pitchFamily="18" charset="0"/>
                <a:ea typeface="黑体" panose="02010609060101010101" pitchFamily="2" charset="-122"/>
              </a:rPr>
              <a:t>知识匹配</a:t>
            </a:r>
          </a:p>
        </p:txBody>
      </p:sp>
      <p:sp>
        <p:nvSpPr>
          <p:cNvPr id="33796" name="Rectangle 3"/>
          <p:cNvSpPr>
            <a:spLocks noGrp="1" noChangeArrowheads="1"/>
          </p:cNvSpPr>
          <p:nvPr>
            <p:ph idx="1"/>
          </p:nvPr>
        </p:nvSpPr>
        <p:spPr>
          <a:xfrm>
            <a:off x="533400" y="1066800"/>
            <a:ext cx="8153400" cy="5486400"/>
          </a:xfrm>
        </p:spPr>
        <p:txBody>
          <a:bodyPr vert="horz" wrap="square" lIns="91440" tIns="45720" rIns="91440" bIns="45720" numCol="1" anchor="t" anchorCtr="0" compatLnSpc="1"/>
          <a:lstStyle/>
          <a:p>
            <a:pPr marL="469900" marR="0" lvl="0" indent="-469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p"/>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所谓知识匹配是指对两个知识模式</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cs"/>
              </a:rPr>
              <a:t>例如两个谓词公式、框架片断、语义网络片断</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cs"/>
              </a:rPr>
              <a:t>的比较与耦合，及检查这两个知识模式是否完全一致或者近似一致。</a:t>
            </a:r>
          </a:p>
          <a:p>
            <a:pPr marL="469900" marR="0" lvl="0" indent="-469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p"/>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按匹配时两个知识模式的相似程度，模式匹配可分为确定性匹配与不确定性匹配。</a:t>
            </a:r>
          </a:p>
          <a:p>
            <a:pPr marL="469900" marR="0" lvl="0" indent="-469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p"/>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确定性匹配是指两个知识模式完全一致，或者经过变量代换后变得完全一致。</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	例如：</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P1:	father(</a:t>
            </a:r>
            <a:r>
              <a:rPr kumimoji="0" lang="zh-CN" altLang="en-US" sz="2200" b="0" i="0" u="none" strike="noStrike" kern="1200" cap="none" spc="0" normalizeH="0" baseline="0" noProof="0" dirty="0">
                <a:ln>
                  <a:noFill/>
                </a:ln>
                <a:solidFill>
                  <a:schemeClr val="tx1"/>
                </a:solidFill>
                <a:effectLst/>
                <a:uLnTx/>
                <a:uFillTx/>
                <a:latin typeface="+mn-lt"/>
                <a:ea typeface="+mn-ea"/>
                <a:cs typeface="+mn-cs"/>
              </a:rPr>
              <a:t>李四，李小四</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and man(</a:t>
            </a:r>
            <a:r>
              <a:rPr kumimoji="0" lang="zh-CN" altLang="en-US" sz="2200" b="0" i="0" u="none" strike="noStrike" kern="1200" cap="none" spc="0" normalizeH="0" baseline="0" noProof="0" dirty="0">
                <a:ln>
                  <a:noFill/>
                </a:ln>
                <a:solidFill>
                  <a:schemeClr val="tx1"/>
                </a:solidFill>
                <a:effectLst/>
                <a:uLnTx/>
                <a:uFillTx/>
                <a:latin typeface="+mn-lt"/>
                <a:ea typeface="+mn-ea"/>
                <a:cs typeface="+mn-cs"/>
              </a:rPr>
              <a:t>李小四</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P2:	father(</a:t>
            </a:r>
            <a:r>
              <a:rPr kumimoji="0" lang="en-US" altLang="zh-CN" sz="2200" b="0" i="0" u="none" strike="noStrike" kern="1200" cap="none" spc="0" normalizeH="0" baseline="0" noProof="0" dirty="0" err="1">
                <a:ln>
                  <a:noFill/>
                </a:ln>
                <a:solidFill>
                  <a:schemeClr val="tx1"/>
                </a:solidFill>
                <a:effectLst/>
                <a:uLnTx/>
                <a:uFillTx/>
                <a:latin typeface="+mn-lt"/>
                <a:ea typeface="+mn-ea"/>
                <a:cs typeface="+mn-cs"/>
              </a:rPr>
              <a:t>x,y</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and man(y)</a:t>
            </a:r>
          </a:p>
          <a:p>
            <a:pPr marL="469900" marR="0" lvl="0" indent="-46990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Char char="p"/>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不确定性匹配是指两个知识模式不完全一致，但是它们的相似程度又在规定的限度内。</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8915" name="Rectangle 2"/>
          <p:cNvSpPr>
            <a:spLocks noGrp="1"/>
          </p:cNvSpPr>
          <p:nvPr>
            <p:ph type="title"/>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sp>
        <p:nvSpPr>
          <p:cNvPr id="38916" name="Rectangle 3"/>
          <p:cNvSpPr>
            <a:spLocks noGrp="1"/>
          </p:cNvSpPr>
          <p:nvPr>
            <p:ph idx="1"/>
          </p:nvPr>
        </p:nvSpPr>
        <p:spPr>
          <a:xfrm>
            <a:off x="609600" y="908050"/>
            <a:ext cx="8458200" cy="5400675"/>
          </a:xfrm>
          <a:ln/>
        </p:spPr>
        <p:txBody>
          <a:bodyPr vert="horz" wrap="square" lIns="91440" tIns="45720" rIns="91440" bIns="45720" anchor="t" anchorCtr="0"/>
          <a:lstStyle/>
          <a:p>
            <a:pPr eaLnBrk="1" hangingPunct="1"/>
            <a:r>
              <a:rPr lang="en-US" altLang="zh-CN" sz="2600" b="1" dirty="0">
                <a:latin typeface="Times New Roman" panose="02020603050405020304" pitchFamily="18" charset="0"/>
              </a:rPr>
              <a:t>3.1  </a:t>
            </a:r>
            <a:r>
              <a:rPr lang="zh-CN" altLang="en-US" sz="2600" b="1" dirty="0">
                <a:latin typeface="Times New Roman" panose="02020603050405020304" pitchFamily="18" charset="0"/>
              </a:rPr>
              <a:t>推理的基本概念 </a:t>
            </a:r>
          </a:p>
          <a:p>
            <a:pPr eaLnBrk="1" hangingPunct="1">
              <a:buClr>
                <a:srgbClr val="0000FF"/>
              </a:buClr>
              <a:buSzPct val="150000"/>
              <a:buFont typeface="Wingdings" panose="05000000000000000000" pitchFamily="2" charset="2"/>
              <a:buChar char="ü"/>
            </a:pPr>
            <a:r>
              <a:rPr lang="en-US" altLang="zh-CN" sz="2600" b="1" dirty="0">
                <a:solidFill>
                  <a:srgbClr val="0000FF"/>
                </a:solidFill>
                <a:latin typeface="Times New Roman" panose="02020603050405020304" pitchFamily="18" charset="0"/>
              </a:rPr>
              <a:t>3.2  </a:t>
            </a:r>
            <a:r>
              <a:rPr lang="zh-CN" altLang="en-US" sz="2600" b="1" dirty="0">
                <a:solidFill>
                  <a:srgbClr val="0000FF"/>
                </a:solidFill>
                <a:latin typeface="Times New Roman" panose="02020603050405020304" pitchFamily="18" charset="0"/>
              </a:rPr>
              <a:t>自然演绎推理 </a:t>
            </a:r>
          </a:p>
          <a:p>
            <a:pPr eaLnBrk="1" hangingPunct="1"/>
            <a:r>
              <a:rPr lang="en-US" altLang="zh-CN" sz="2600" b="1" dirty="0">
                <a:latin typeface="Times New Roman" panose="02020603050405020304" pitchFamily="18" charset="0"/>
              </a:rPr>
              <a:t>3.3  </a:t>
            </a:r>
            <a:r>
              <a:rPr lang="zh-CN" altLang="en-US" sz="2600" b="1" dirty="0">
                <a:latin typeface="Times New Roman" panose="02020603050405020304" pitchFamily="18" charset="0"/>
              </a:rPr>
              <a:t>谓词公式化为子句集的方法</a:t>
            </a:r>
          </a:p>
          <a:p>
            <a:pPr eaLnBrk="1" hangingPunct="1"/>
            <a:r>
              <a:rPr lang="en-US" altLang="zh-CN" sz="2600" b="1" dirty="0">
                <a:latin typeface="Times New Roman" panose="02020603050405020304" pitchFamily="18" charset="0"/>
              </a:rPr>
              <a:t>3.4  </a:t>
            </a:r>
            <a:r>
              <a:rPr lang="zh-CN" altLang="en-US" sz="2600" b="1" dirty="0">
                <a:latin typeface="Times New Roman" panose="02020603050405020304" pitchFamily="18" charset="0"/>
              </a:rPr>
              <a:t>鲁宾逊归结原理</a:t>
            </a:r>
          </a:p>
          <a:p>
            <a:pPr eaLnBrk="1" hangingPunct="1"/>
            <a:r>
              <a:rPr lang="en-US" altLang="zh-CN" sz="2600" b="1" dirty="0">
                <a:latin typeface="Times New Roman" panose="02020603050405020304" pitchFamily="18" charset="0"/>
              </a:rPr>
              <a:t>3.5  </a:t>
            </a:r>
            <a:r>
              <a:rPr lang="zh-CN" altLang="en-US" sz="2600" b="1" dirty="0">
                <a:latin typeface="Times New Roman" panose="02020603050405020304" pitchFamily="18" charset="0"/>
              </a:rPr>
              <a:t>归结反演</a:t>
            </a:r>
            <a:endParaRPr lang="en-US" altLang="zh-CN" sz="2600" b="1" dirty="0">
              <a:latin typeface="Times New Roman" panose="02020603050405020304" pitchFamily="18" charset="0"/>
            </a:endParaRPr>
          </a:p>
          <a:p>
            <a:pPr eaLnBrk="1" hangingPunct="1"/>
            <a:r>
              <a:rPr lang="en-US" altLang="zh-CN" sz="2600" b="1" dirty="0">
                <a:latin typeface="Times New Roman" panose="02020603050405020304" pitchFamily="18" charset="0"/>
              </a:rPr>
              <a:t>3.6  </a:t>
            </a:r>
            <a:r>
              <a:rPr lang="zh-CN" altLang="en-US" sz="2600" b="1" dirty="0">
                <a:latin typeface="Times New Roman" panose="02020603050405020304" pitchFamily="18" charset="0"/>
              </a:rPr>
              <a:t>归结策略</a:t>
            </a:r>
          </a:p>
          <a:p>
            <a:pPr eaLnBrk="1" hangingPunct="1"/>
            <a:r>
              <a:rPr lang="en-US" altLang="zh-CN" sz="2600" b="1" dirty="0">
                <a:latin typeface="Times New Roman" panose="02020603050405020304" pitchFamily="18" charset="0"/>
              </a:rPr>
              <a:t>3.7  </a:t>
            </a:r>
            <a:r>
              <a:rPr lang="zh-CN" altLang="en-US" sz="2600" b="1" dirty="0">
                <a:latin typeface="Times New Roman" panose="02020603050405020304" pitchFamily="18" charset="0"/>
              </a:rPr>
              <a:t>应用归结反演求解问题 </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9939" name="Rectangle 2"/>
          <p:cNvSpPr/>
          <p:nvPr/>
        </p:nvSpPr>
        <p:spPr>
          <a:xfrm>
            <a:off x="0"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9940" name="Rectangle 3"/>
          <p:cNvSpPr>
            <a:spLocks noGrp="1"/>
          </p:cNvSpPr>
          <p:nvPr>
            <p:ph idx="1"/>
          </p:nvPr>
        </p:nvSpPr>
        <p:spPr>
          <a:xfrm>
            <a:off x="250825" y="908050"/>
            <a:ext cx="8642350" cy="3511550"/>
          </a:xfrm>
          <a:ln/>
        </p:spPr>
        <p:txBody>
          <a:bodyPr vert="horz" wrap="square" lIns="91440" tIns="45720" rIns="91440" bIns="45720" anchor="t" anchorCtr="0"/>
          <a:lstStyle/>
          <a:p>
            <a:pPr marL="363855" indent="-363855" eaLnBrk="1" hangingPunct="1">
              <a:lnSpc>
                <a:spcPct val="110000"/>
              </a:lnSpc>
              <a:buBlip>
                <a:blip r:embed="rId2"/>
              </a:buBlip>
            </a:pPr>
            <a:r>
              <a:rPr lang="zh-CN" altLang="en-US" sz="2400" b="1" dirty="0"/>
              <a:t>自然演绎推理</a:t>
            </a:r>
            <a:r>
              <a:rPr lang="zh-CN" altLang="en-US" sz="2400" dirty="0"/>
              <a:t>：</a:t>
            </a:r>
            <a:r>
              <a:rPr lang="zh-CN" altLang="en-US" sz="2400" b="1" dirty="0"/>
              <a:t>从一组已知为真的事实出发，运用</a:t>
            </a:r>
            <a:r>
              <a:rPr lang="zh-CN" altLang="en-US" sz="2400" b="1" dirty="0">
                <a:solidFill>
                  <a:srgbClr val="0000FF"/>
                </a:solidFill>
              </a:rPr>
              <a:t>经典逻辑的推理规则</a:t>
            </a:r>
            <a:r>
              <a:rPr lang="zh-CN" altLang="en-US" sz="2400" b="1" dirty="0"/>
              <a:t>推出结论的过程。</a:t>
            </a:r>
          </a:p>
          <a:p>
            <a:pPr marL="363855" indent="-363855" eaLnBrk="1" hangingPunct="1">
              <a:lnSpc>
                <a:spcPct val="110000"/>
              </a:lnSpc>
              <a:buBlip>
                <a:blip r:embed="rId2"/>
              </a:buBlip>
            </a:pPr>
            <a:r>
              <a:rPr lang="zh-CN" altLang="en-US" sz="2400" b="1" dirty="0"/>
              <a:t>推理规则</a:t>
            </a:r>
            <a:r>
              <a:rPr lang="zh-CN" altLang="en-US" sz="2400" dirty="0"/>
              <a:t>：</a:t>
            </a:r>
            <a:r>
              <a:rPr lang="en-US" altLang="zh-CN" sz="2400" b="1" i="1" dirty="0">
                <a:latin typeface="Times New Roman" panose="02020603050405020304" pitchFamily="18" charset="0"/>
              </a:rPr>
              <a:t>P</a:t>
            </a:r>
            <a:r>
              <a:rPr lang="zh-CN" altLang="en-US" sz="2400" b="1" dirty="0"/>
              <a:t>规则、</a:t>
            </a:r>
            <a:r>
              <a:rPr lang="en-US" altLang="zh-CN" sz="2400" b="1" i="1" dirty="0">
                <a:latin typeface="Times New Roman" panose="02020603050405020304" pitchFamily="18" charset="0"/>
              </a:rPr>
              <a:t>T</a:t>
            </a:r>
            <a:r>
              <a:rPr lang="zh-CN" altLang="en-US" sz="2400" b="1" dirty="0"/>
              <a:t>规则、假言推理、拒取式推理</a:t>
            </a:r>
            <a:r>
              <a:rPr lang="zh-CN" altLang="en-US" dirty="0"/>
              <a:t>                    </a:t>
            </a:r>
          </a:p>
        </p:txBody>
      </p:sp>
      <p:sp>
        <p:nvSpPr>
          <p:cNvPr id="39941" name="Rectangle 4"/>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3.2  </a:t>
            </a:r>
            <a:r>
              <a:rPr lang="zh-CN" altLang="en-US" sz="4000" b="0" dirty="0">
                <a:latin typeface="Times New Roman" panose="02020603050405020304" pitchFamily="18" charset="0"/>
                <a:ea typeface="黑体" panose="02010609060101010101" pitchFamily="2" charset="-122"/>
              </a:rPr>
              <a:t>自然演绎推理</a:t>
            </a:r>
          </a:p>
        </p:txBody>
      </p:sp>
      <p:sp>
        <p:nvSpPr>
          <p:cNvPr id="39942"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9943"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nvGrpSpPr>
          <p:cNvPr id="39944" name="Group 7"/>
          <p:cNvGrpSpPr/>
          <p:nvPr/>
        </p:nvGrpSpPr>
        <p:grpSpPr>
          <a:xfrm>
            <a:off x="0" y="2819400"/>
            <a:ext cx="9144000" cy="1468438"/>
            <a:chOff x="0" y="1776"/>
            <a:chExt cx="5760" cy="925"/>
          </a:xfrm>
        </p:grpSpPr>
        <p:sp>
          <p:nvSpPr>
            <p:cNvPr id="39952" name="Rectangle 8"/>
            <p:cNvSpPr/>
            <p:nvPr/>
          </p:nvSpPr>
          <p:spPr>
            <a:xfrm>
              <a:off x="288" y="1776"/>
              <a:ext cx="5328" cy="925"/>
            </a:xfrm>
            <a:prstGeom prst="rect">
              <a:avLst/>
            </a:prstGeom>
            <a:gradFill rotWithShape="1">
              <a:gsLst>
                <a:gs pos="0">
                  <a:srgbClr val="CCFFCC"/>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20000"/>
                </a:lnSpc>
                <a:buClr>
                  <a:srgbClr val="0000FF"/>
                </a:buClr>
                <a:buSzPct val="50000"/>
                <a:buFont typeface="Wingdings" panose="05000000000000000000" pitchFamily="2" charset="2"/>
              </a:pPr>
              <a:endParaRPr lang="en-US" altLang="zh-CN" sz="2500" b="1" dirty="0">
                <a:solidFill>
                  <a:schemeClr val="accent2"/>
                </a:solidFill>
                <a:latin typeface="Times New Roman" panose="02020603050405020304" pitchFamily="18" charset="0"/>
              </a:endParaRPr>
            </a:p>
            <a:p>
              <a:pPr eaLnBrk="1" hangingPunct="1">
                <a:lnSpc>
                  <a:spcPct val="110000"/>
                </a:lnSpc>
                <a:spcBef>
                  <a:spcPct val="20000"/>
                </a:spcBef>
                <a:buClr>
                  <a:srgbClr val="0000FF"/>
                </a:buClr>
                <a:buSzPct val="50000"/>
                <a:buFont typeface="Wingdings" panose="05000000000000000000" pitchFamily="2" charset="2"/>
                <a:buChar char="n"/>
              </a:pPr>
              <a:r>
                <a:rPr lang="en-US" altLang="zh-CN" sz="2500" b="1" dirty="0">
                  <a:solidFill>
                    <a:schemeClr val="accent2"/>
                  </a:solidFill>
                  <a:latin typeface="Times New Roman" panose="02020603050405020304" pitchFamily="18" charset="0"/>
                </a:rPr>
                <a:t> </a:t>
              </a:r>
              <a:r>
                <a:rPr lang="zh-CN" altLang="en-US" sz="2500" b="1" dirty="0">
                  <a:solidFill>
                    <a:schemeClr val="accent2"/>
                  </a:solidFill>
                  <a:latin typeface="Times New Roman" panose="02020603050405020304" pitchFamily="18" charset="0"/>
                </a:rPr>
                <a:t>假言推理</a:t>
              </a:r>
              <a:r>
                <a:rPr lang="zh-CN" altLang="en-US" sz="2500" b="1" dirty="0">
                  <a:latin typeface="Times New Roman" panose="02020603050405020304" pitchFamily="18" charset="0"/>
                </a:rPr>
                <a:t>：  </a:t>
              </a:r>
              <a:r>
                <a:rPr lang="en-US" altLang="zh-CN" sz="2500" b="1" i="1" dirty="0">
                  <a:solidFill>
                    <a:schemeClr val="folHlink"/>
                  </a:solidFill>
                  <a:latin typeface="Times New Roman" panose="02020603050405020304" pitchFamily="18" charset="0"/>
                </a:rPr>
                <a:t>P</a:t>
              </a:r>
              <a:r>
                <a:rPr lang="en-US" altLang="zh-CN" sz="2500" b="1" dirty="0">
                  <a:latin typeface="Times New Roman" panose="02020603050405020304" pitchFamily="18" charset="0"/>
                </a:rPr>
                <a:t>,   </a:t>
              </a:r>
              <a:r>
                <a:rPr lang="en-US" altLang="zh-CN" sz="2500" b="1" i="1" dirty="0">
                  <a:solidFill>
                    <a:schemeClr val="folHlink"/>
                  </a:solidFill>
                  <a:latin typeface="Times New Roman" panose="02020603050405020304" pitchFamily="18" charset="0"/>
                </a:rPr>
                <a:t>P</a:t>
              </a:r>
              <a:r>
                <a:rPr lang="en-US" altLang="zh-CN" sz="2500" b="1" dirty="0">
                  <a:solidFill>
                    <a:schemeClr val="folHlink"/>
                  </a:solidFill>
                  <a:latin typeface="Times New Roman" panose="02020603050405020304" pitchFamily="18" charset="0"/>
                </a:rPr>
                <a:t>→</a:t>
              </a:r>
              <a:r>
                <a:rPr lang="en-US" altLang="zh-CN" sz="2500" b="1" i="1" dirty="0">
                  <a:solidFill>
                    <a:schemeClr val="folHlink"/>
                  </a:solidFill>
                  <a:latin typeface="Times New Roman" panose="02020603050405020304" pitchFamily="18" charset="0"/>
                </a:rPr>
                <a:t>Q</a:t>
              </a:r>
              <a:r>
                <a:rPr lang="en-US" altLang="zh-CN" sz="2500" b="1" dirty="0">
                  <a:latin typeface="Times New Roman" panose="02020603050405020304" pitchFamily="18" charset="0"/>
                </a:rPr>
                <a:t>         </a:t>
              </a:r>
              <a:r>
                <a:rPr lang="en-US" altLang="zh-CN" sz="2500" b="1" i="1" dirty="0">
                  <a:solidFill>
                    <a:schemeClr val="folHlink"/>
                  </a:solidFill>
                  <a:latin typeface="Times New Roman" panose="02020603050405020304" pitchFamily="18" charset="0"/>
                </a:rPr>
                <a:t>Q</a:t>
              </a:r>
              <a:r>
                <a:rPr lang="en-US" altLang="zh-CN" sz="2500" b="1" dirty="0">
                  <a:latin typeface="Times New Roman" panose="02020603050405020304" pitchFamily="18" charset="0"/>
                </a:rPr>
                <a:t> </a:t>
              </a:r>
            </a:p>
            <a:p>
              <a:pPr eaLnBrk="1" hangingPunct="1">
                <a:lnSpc>
                  <a:spcPct val="110000"/>
                </a:lnSpc>
                <a:spcBef>
                  <a:spcPct val="70000"/>
                </a:spcBef>
                <a:buClr>
                  <a:srgbClr val="0000FF"/>
                </a:buClr>
                <a:buSzPct val="50000"/>
                <a:buFont typeface="Wingdings" panose="05000000000000000000" pitchFamily="2" charset="2"/>
                <a:buChar char="n"/>
              </a:pPr>
              <a:r>
                <a:rPr lang="en-US" altLang="zh-CN" sz="2400" b="1" dirty="0">
                  <a:latin typeface="Times New Roman" panose="02020603050405020304" pitchFamily="18" charset="0"/>
                </a:rPr>
                <a:t> “</a:t>
              </a:r>
              <a:r>
                <a:rPr lang="zh-CN" altLang="en-US" sz="2400" b="1" dirty="0">
                  <a:solidFill>
                    <a:schemeClr val="folHlink"/>
                  </a:solidFill>
                  <a:latin typeface="Times New Roman" panose="02020603050405020304" pitchFamily="18" charset="0"/>
                </a:rPr>
                <a:t>如果</a:t>
              </a:r>
              <a:r>
                <a:rPr lang="en-US" altLang="zh-CN" sz="2500" b="1" i="1" dirty="0">
                  <a:solidFill>
                    <a:schemeClr val="folHlink"/>
                  </a:solidFill>
                  <a:latin typeface="Times New Roman" panose="02020603050405020304" pitchFamily="18" charset="0"/>
                </a:rPr>
                <a:t>x</a:t>
              </a:r>
              <a:r>
                <a:rPr lang="zh-CN" altLang="en-US" sz="2400" b="1" dirty="0">
                  <a:solidFill>
                    <a:schemeClr val="folHlink"/>
                  </a:solidFill>
                  <a:latin typeface="Times New Roman" panose="02020603050405020304" pitchFamily="18" charset="0"/>
                </a:rPr>
                <a:t>是金属，则</a:t>
              </a:r>
              <a:r>
                <a:rPr lang="en-US" altLang="zh-CN" sz="2500" b="1" i="1" dirty="0">
                  <a:solidFill>
                    <a:schemeClr val="folHlink"/>
                  </a:solidFill>
                  <a:latin typeface="Times New Roman" panose="02020603050405020304" pitchFamily="18" charset="0"/>
                </a:rPr>
                <a:t>x</a:t>
              </a:r>
              <a:r>
                <a:rPr lang="zh-CN" altLang="en-US" sz="2400" b="1" dirty="0">
                  <a:solidFill>
                    <a:schemeClr val="folHlink"/>
                  </a:solidFill>
                  <a:latin typeface="Times New Roman" panose="02020603050405020304" pitchFamily="18" charset="0"/>
                </a:rPr>
                <a:t>能导电</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solidFill>
                    <a:schemeClr val="folHlink"/>
                  </a:solidFill>
                  <a:latin typeface="Times New Roman" panose="02020603050405020304" pitchFamily="18" charset="0"/>
                </a:rPr>
                <a:t>铜是金属</a:t>
              </a:r>
              <a:r>
                <a:rPr lang="zh-CN" altLang="en-US" sz="2400" b="1" dirty="0">
                  <a:latin typeface="Times New Roman" panose="02020603050405020304" pitchFamily="18" charset="0"/>
                </a:rPr>
                <a:t>” 推出 “</a:t>
              </a:r>
              <a:r>
                <a:rPr lang="zh-CN" altLang="en-US" sz="2400" b="1" dirty="0">
                  <a:solidFill>
                    <a:srgbClr val="660066"/>
                  </a:solidFill>
                  <a:latin typeface="Times New Roman" panose="02020603050405020304" pitchFamily="18" charset="0"/>
                </a:rPr>
                <a:t>铜能导电</a:t>
              </a:r>
              <a:r>
                <a:rPr lang="zh-CN" altLang="en-US" sz="2400" b="1" dirty="0">
                  <a:latin typeface="Times New Roman" panose="02020603050405020304" pitchFamily="18" charset="0"/>
                </a:rPr>
                <a:t>”</a:t>
              </a:r>
            </a:p>
            <a:p>
              <a:pPr eaLnBrk="1" hangingPunct="1">
                <a:lnSpc>
                  <a:spcPct val="30000"/>
                </a:lnSpc>
                <a:buClr>
                  <a:srgbClr val="0000FF"/>
                </a:buClr>
                <a:buSzPct val="50000"/>
                <a:buFont typeface="Wingdings" panose="05000000000000000000" pitchFamily="2" charset="2"/>
              </a:pPr>
              <a:r>
                <a:rPr lang="zh-CN" altLang="en-US" sz="2400" b="1" dirty="0">
                  <a:latin typeface="Times New Roman" panose="02020603050405020304" pitchFamily="18" charset="0"/>
                </a:rPr>
                <a:t>                    </a:t>
              </a:r>
              <a:endParaRPr lang="zh-CN" altLang="en-US" sz="2400" b="1" dirty="0">
                <a:solidFill>
                  <a:srgbClr val="0000FF"/>
                </a:solidFill>
                <a:latin typeface="Times New Roman" panose="02020603050405020304" pitchFamily="18" charset="0"/>
              </a:endParaRPr>
            </a:p>
          </p:txBody>
        </p:sp>
        <p:graphicFrame>
          <p:nvGraphicFramePr>
            <p:cNvPr id="39953" name="Object 9"/>
            <p:cNvGraphicFramePr>
              <a:graphicFrameLocks noChangeAspect="1"/>
            </p:cNvGraphicFramePr>
            <p:nvPr/>
          </p:nvGraphicFramePr>
          <p:xfrm>
            <a:off x="2544" y="1968"/>
            <a:ext cx="240" cy="192"/>
          </p:xfrm>
          <a:graphic>
            <a:graphicData uri="http://schemas.openxmlformats.org/presentationml/2006/ole">
              <mc:AlternateContent xmlns:mc="http://schemas.openxmlformats.org/markup-compatibility/2006">
                <mc:Choice xmlns:v="urn:schemas-microsoft-com:vml" Requires="v">
                  <p:oleObj r:id="rId3" imgW="190500" imgH="152400" progId="Equation.3">
                    <p:embed/>
                  </p:oleObj>
                </mc:Choice>
                <mc:Fallback>
                  <p:oleObj r:id="rId3" imgW="190500" imgH="152400" progId="Equation.3">
                    <p:embed/>
                    <p:pic>
                      <p:nvPicPr>
                        <p:cNvPr id="0" name="图片 3081"/>
                        <p:cNvPicPr/>
                        <p:nvPr/>
                      </p:nvPicPr>
                      <p:blipFill>
                        <a:blip r:embed="rId4"/>
                        <a:stretch>
                          <a:fillRect/>
                        </a:stretch>
                      </p:blipFill>
                      <p:spPr>
                        <a:xfrm>
                          <a:off x="2544" y="1968"/>
                          <a:ext cx="240" cy="192"/>
                        </a:xfrm>
                        <a:prstGeom prst="rect">
                          <a:avLst/>
                        </a:prstGeom>
                        <a:noFill/>
                        <a:ln w="38100">
                          <a:noFill/>
                          <a:miter/>
                        </a:ln>
                      </p:spPr>
                    </p:pic>
                  </p:oleObj>
                </mc:Fallback>
              </mc:AlternateContent>
            </a:graphicData>
          </a:graphic>
        </p:graphicFrame>
        <p:sp>
          <p:nvSpPr>
            <p:cNvPr id="39954" name="Rectangle 10"/>
            <p:cNvSpPr/>
            <p:nvPr/>
          </p:nvSpPr>
          <p:spPr>
            <a:xfrm>
              <a:off x="0" y="2127"/>
              <a:ext cx="576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grpSp>
        <p:nvGrpSpPr>
          <p:cNvPr id="306187" name="Group 11"/>
          <p:cNvGrpSpPr/>
          <p:nvPr/>
        </p:nvGrpSpPr>
        <p:grpSpPr>
          <a:xfrm>
            <a:off x="457200" y="4651375"/>
            <a:ext cx="8229600" cy="1444625"/>
            <a:chOff x="288" y="2930"/>
            <a:chExt cx="5184" cy="910"/>
          </a:xfrm>
        </p:grpSpPr>
        <p:sp>
          <p:nvSpPr>
            <p:cNvPr id="39950" name="Rectangle 12"/>
            <p:cNvSpPr/>
            <p:nvPr/>
          </p:nvSpPr>
          <p:spPr>
            <a:xfrm>
              <a:off x="288" y="2930"/>
              <a:ext cx="5184" cy="910"/>
            </a:xfrm>
            <a:prstGeom prst="rect">
              <a:avLst/>
            </a:prstGeom>
            <a:gradFill rotWithShape="1">
              <a:gsLst>
                <a:gs pos="0">
                  <a:srgbClr val="FFFF99"/>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30000"/>
                </a:lnSpc>
                <a:buClr>
                  <a:srgbClr val="0000FF"/>
                </a:buClr>
                <a:buSzPct val="50000"/>
                <a:buFont typeface="Wingdings" panose="05000000000000000000" pitchFamily="2" charset="2"/>
              </a:pPr>
              <a:r>
                <a:rPr lang="en-US" altLang="zh-CN" sz="2500" b="1" dirty="0">
                  <a:solidFill>
                    <a:schemeClr val="accent2"/>
                  </a:solidFill>
                  <a:latin typeface="Times New Roman" panose="02020603050405020304" pitchFamily="18" charset="0"/>
                </a:rPr>
                <a:t> </a:t>
              </a:r>
            </a:p>
            <a:p>
              <a:pPr eaLnBrk="1" hangingPunct="1">
                <a:lnSpc>
                  <a:spcPct val="150000"/>
                </a:lnSpc>
                <a:buClr>
                  <a:srgbClr val="0000FF"/>
                </a:buClr>
                <a:buSzPct val="50000"/>
                <a:buFont typeface="Wingdings" panose="05000000000000000000" pitchFamily="2" charset="2"/>
                <a:buChar char="n"/>
              </a:pPr>
              <a:r>
                <a:rPr lang="en-US" altLang="zh-CN" sz="2500" b="1" dirty="0">
                  <a:solidFill>
                    <a:schemeClr val="accent2"/>
                  </a:solidFill>
                  <a:latin typeface="Times New Roman" panose="02020603050405020304" pitchFamily="18" charset="0"/>
                </a:rPr>
                <a:t> </a:t>
              </a:r>
              <a:r>
                <a:rPr lang="zh-CN" altLang="en-US" sz="2500" b="1" dirty="0">
                  <a:solidFill>
                    <a:schemeClr val="accent2"/>
                  </a:solidFill>
                  <a:latin typeface="Times New Roman" panose="02020603050405020304" pitchFamily="18" charset="0"/>
                </a:rPr>
                <a:t>拒取式推理</a:t>
              </a:r>
              <a:r>
                <a:rPr lang="zh-CN" altLang="en-US" sz="2500" b="1" dirty="0">
                  <a:latin typeface="Times New Roman" panose="02020603050405020304" pitchFamily="18" charset="0"/>
                </a:rPr>
                <a:t>： </a:t>
              </a:r>
              <a:r>
                <a:rPr lang="en-US" altLang="zh-CN" sz="2500" b="1" i="1" dirty="0">
                  <a:solidFill>
                    <a:schemeClr val="folHlink"/>
                  </a:solidFill>
                  <a:latin typeface="Times New Roman" panose="02020603050405020304" pitchFamily="18" charset="0"/>
                </a:rPr>
                <a:t>P</a:t>
              </a:r>
              <a:r>
                <a:rPr lang="en-US" altLang="zh-CN" sz="2500" b="1" dirty="0">
                  <a:solidFill>
                    <a:schemeClr val="folHlink"/>
                  </a:solidFill>
                  <a:latin typeface="Times New Roman" panose="02020603050405020304" pitchFamily="18" charset="0"/>
                </a:rPr>
                <a:t>→</a:t>
              </a:r>
              <a:r>
                <a:rPr lang="en-US" altLang="zh-CN" sz="2500" b="1" i="1" dirty="0">
                  <a:solidFill>
                    <a:schemeClr val="folHlink"/>
                  </a:solidFill>
                  <a:latin typeface="Times New Roman" panose="02020603050405020304" pitchFamily="18" charset="0"/>
                </a:rPr>
                <a:t>Q</a:t>
              </a:r>
              <a:r>
                <a:rPr lang="en-US" altLang="zh-CN" sz="2500" b="1" dirty="0">
                  <a:latin typeface="Times New Roman" panose="02020603050405020304" pitchFamily="18" charset="0"/>
                </a:rPr>
                <a:t>,  </a:t>
              </a:r>
              <a:r>
                <a:rPr lang="en-US" altLang="zh-CN" b="1" dirty="0">
                  <a:solidFill>
                    <a:schemeClr val="folHlink"/>
                  </a:solidFill>
                  <a:latin typeface="Times New Roman" panose="02020603050405020304" pitchFamily="18" charset="0"/>
                </a:rPr>
                <a:t>﹁</a:t>
              </a:r>
              <a:r>
                <a:rPr lang="en-US" altLang="zh-CN" sz="2500" b="1" i="1" dirty="0">
                  <a:solidFill>
                    <a:schemeClr val="folHlink"/>
                  </a:solidFill>
                  <a:latin typeface="Times New Roman" panose="02020603050405020304" pitchFamily="18" charset="0"/>
                </a:rPr>
                <a:t>Q</a:t>
              </a:r>
              <a:r>
                <a:rPr lang="en-US" altLang="zh-CN" sz="2500" b="1" dirty="0">
                  <a:latin typeface="Times New Roman" panose="02020603050405020304" pitchFamily="18" charset="0"/>
                </a:rPr>
                <a:t>          </a:t>
              </a:r>
              <a:r>
                <a:rPr lang="en-US" altLang="zh-CN" b="1" dirty="0">
                  <a:solidFill>
                    <a:srgbClr val="660066"/>
                  </a:solidFill>
                  <a:latin typeface="Times New Roman" panose="02020603050405020304" pitchFamily="18" charset="0"/>
                </a:rPr>
                <a:t>﹁</a:t>
              </a:r>
              <a:r>
                <a:rPr lang="en-US" altLang="zh-CN" sz="2500" b="1" i="1" dirty="0">
                  <a:solidFill>
                    <a:schemeClr val="folHlink"/>
                  </a:solidFill>
                  <a:latin typeface="Times New Roman" panose="02020603050405020304" pitchFamily="18" charset="0"/>
                </a:rPr>
                <a:t>P</a:t>
              </a:r>
            </a:p>
            <a:p>
              <a:pPr eaLnBrk="1" hangingPunct="1">
                <a:lnSpc>
                  <a:spcPct val="150000"/>
                </a:lnSpc>
                <a:spcBef>
                  <a:spcPct val="30000"/>
                </a:spcBef>
                <a:buClr>
                  <a:srgbClr val="0000FF"/>
                </a:buClr>
                <a:buSzPct val="50000"/>
                <a:buFont typeface="Wingdings" panose="05000000000000000000" pitchFamily="2" charset="2"/>
                <a:buChar char="n"/>
              </a:pPr>
              <a:r>
                <a:rPr lang="en-US" altLang="zh-CN" sz="2400" b="1" dirty="0">
                  <a:latin typeface="Times New Roman" panose="02020603050405020304" pitchFamily="18" charset="0"/>
                </a:rPr>
                <a:t> “</a:t>
              </a:r>
              <a:r>
                <a:rPr lang="zh-CN" altLang="en-US" sz="2400" b="1" dirty="0">
                  <a:solidFill>
                    <a:schemeClr val="folHlink"/>
                  </a:solidFill>
                  <a:latin typeface="Times New Roman" panose="02020603050405020304" pitchFamily="18" charset="0"/>
                </a:rPr>
                <a:t>如果下雨，则地下就湿</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solidFill>
                    <a:schemeClr val="folHlink"/>
                  </a:solidFill>
                  <a:latin typeface="Times New Roman" panose="02020603050405020304" pitchFamily="18" charset="0"/>
                </a:rPr>
                <a:t>地上不湿</a:t>
              </a:r>
              <a:r>
                <a:rPr lang="zh-CN" altLang="en-US" sz="2400" b="1" dirty="0">
                  <a:latin typeface="Times New Roman" panose="02020603050405020304" pitchFamily="18" charset="0"/>
                </a:rPr>
                <a:t>” 推出 “</a:t>
              </a:r>
              <a:r>
                <a:rPr lang="zh-CN" altLang="en-US" sz="2400" b="1" dirty="0">
                  <a:solidFill>
                    <a:srgbClr val="660066"/>
                  </a:solidFill>
                  <a:latin typeface="Times New Roman" panose="02020603050405020304" pitchFamily="18" charset="0"/>
                </a:rPr>
                <a:t>没有下雨</a:t>
              </a:r>
              <a:r>
                <a:rPr lang="zh-CN" altLang="en-US" sz="2400" b="1" dirty="0">
                  <a:latin typeface="Times New Roman" panose="02020603050405020304" pitchFamily="18" charset="0"/>
                </a:rPr>
                <a:t>”</a:t>
              </a:r>
            </a:p>
          </p:txBody>
        </p:sp>
        <p:graphicFrame>
          <p:nvGraphicFramePr>
            <p:cNvPr id="39951" name="Object 13"/>
            <p:cNvGraphicFramePr>
              <a:graphicFrameLocks noChangeAspect="1"/>
            </p:cNvGraphicFramePr>
            <p:nvPr/>
          </p:nvGraphicFramePr>
          <p:xfrm>
            <a:off x="2784" y="3168"/>
            <a:ext cx="240" cy="192"/>
          </p:xfrm>
          <a:graphic>
            <a:graphicData uri="http://schemas.openxmlformats.org/presentationml/2006/ole">
              <mc:AlternateContent xmlns:mc="http://schemas.openxmlformats.org/markup-compatibility/2006">
                <mc:Choice xmlns:v="urn:schemas-microsoft-com:vml" Requires="v">
                  <p:oleObj r:id="rId5" imgW="190500" imgH="152400" progId="Equation.3">
                    <p:embed/>
                  </p:oleObj>
                </mc:Choice>
                <mc:Fallback>
                  <p:oleObj r:id="rId5" imgW="190500" imgH="152400" progId="Equation.3">
                    <p:embed/>
                    <p:pic>
                      <p:nvPicPr>
                        <p:cNvPr id="0" name="图片 3082"/>
                        <p:cNvPicPr/>
                        <p:nvPr/>
                      </p:nvPicPr>
                      <p:blipFill>
                        <a:blip r:embed="rId4"/>
                        <a:stretch>
                          <a:fillRect/>
                        </a:stretch>
                      </p:blipFill>
                      <p:spPr>
                        <a:xfrm>
                          <a:off x="2784" y="3168"/>
                          <a:ext cx="240" cy="192"/>
                        </a:xfrm>
                        <a:prstGeom prst="rect">
                          <a:avLst/>
                        </a:prstGeom>
                        <a:noFill/>
                        <a:ln w="38100">
                          <a:noFill/>
                          <a:miter/>
                        </a:ln>
                      </p:spPr>
                    </p:pic>
                  </p:oleObj>
                </mc:Fallback>
              </mc:AlternateContent>
            </a:graphicData>
          </a:graphic>
        </p:graphicFrame>
      </p:grpSp>
      <p:sp>
        <p:nvSpPr>
          <p:cNvPr id="306190" name="Line 14"/>
          <p:cNvSpPr/>
          <p:nvPr/>
        </p:nvSpPr>
        <p:spPr>
          <a:xfrm flipV="1">
            <a:off x="2819400" y="3352800"/>
            <a:ext cx="609600" cy="381000"/>
          </a:xfrm>
          <a:prstGeom prst="line">
            <a:avLst/>
          </a:prstGeom>
          <a:ln w="38100" cap="flat" cmpd="sng">
            <a:solidFill>
              <a:schemeClr val="accent2"/>
            </a:solidFill>
            <a:prstDash val="solid"/>
            <a:headEnd type="triangle" w="med" len="med"/>
            <a:tailEnd type="triangle" w="med" len="med"/>
          </a:ln>
        </p:spPr>
      </p:sp>
      <p:sp>
        <p:nvSpPr>
          <p:cNvPr id="306191" name="Line 15"/>
          <p:cNvSpPr/>
          <p:nvPr/>
        </p:nvSpPr>
        <p:spPr>
          <a:xfrm flipV="1">
            <a:off x="2286000" y="5257800"/>
            <a:ext cx="838200" cy="457200"/>
          </a:xfrm>
          <a:prstGeom prst="line">
            <a:avLst/>
          </a:prstGeom>
          <a:ln w="38100" cap="flat" cmpd="sng">
            <a:solidFill>
              <a:schemeClr val="accent2"/>
            </a:solidFill>
            <a:prstDash val="solid"/>
            <a:headEnd type="triangle" w="med" len="med"/>
            <a:tailEnd type="triangle" w="med" len="med"/>
          </a:ln>
        </p:spPr>
      </p:sp>
      <p:sp>
        <p:nvSpPr>
          <p:cNvPr id="306192" name="Line 16"/>
          <p:cNvSpPr/>
          <p:nvPr/>
        </p:nvSpPr>
        <p:spPr>
          <a:xfrm rot="-7849286" flipV="1">
            <a:off x="5018088" y="2713038"/>
            <a:ext cx="2073275" cy="1595437"/>
          </a:xfrm>
          <a:prstGeom prst="line">
            <a:avLst/>
          </a:prstGeom>
          <a:ln w="38100" cap="flat" cmpd="sng">
            <a:solidFill>
              <a:schemeClr val="accent2"/>
            </a:solidFill>
            <a:prstDash val="solid"/>
            <a:headEnd type="triangle" w="med" len="med"/>
            <a:tailEnd type="triangle" w="med" len="med"/>
          </a:ln>
        </p:spPr>
      </p:sp>
      <p:sp>
        <p:nvSpPr>
          <p:cNvPr id="306193" name="Line 17"/>
          <p:cNvSpPr/>
          <p:nvPr/>
        </p:nvSpPr>
        <p:spPr>
          <a:xfrm rot="-7849286" flipV="1">
            <a:off x="5495925" y="4708525"/>
            <a:ext cx="1855788" cy="1546225"/>
          </a:xfrm>
          <a:prstGeom prst="line">
            <a:avLst/>
          </a:prstGeom>
          <a:ln w="38100" cap="flat" cmpd="sng">
            <a:solidFill>
              <a:schemeClr val="accent2"/>
            </a:solidFill>
            <a:prstDash val="solid"/>
            <a:headEnd type="triangle" w="med" len="med"/>
            <a:tailEnd type="triangl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6190"/>
                                        </p:tgtEl>
                                        <p:attrNameLst>
                                          <p:attrName>style.visibility</p:attrName>
                                        </p:attrNameLst>
                                      </p:cBhvr>
                                      <p:to>
                                        <p:strVal val="visible"/>
                                      </p:to>
                                    </p:set>
                                    <p:anim calcmode="lin" valueType="num">
                                      <p:cBhvr>
                                        <p:cTn id="7" dur="1000" fill="hold"/>
                                        <p:tgtEl>
                                          <p:spTgt spid="306190"/>
                                        </p:tgtEl>
                                        <p:attrNameLst>
                                          <p:attrName>ppt_w</p:attrName>
                                        </p:attrNameLst>
                                      </p:cBhvr>
                                      <p:tavLst>
                                        <p:tav tm="0">
                                          <p:val>
                                            <p:strVal val="#ppt_w*0.70"/>
                                          </p:val>
                                        </p:tav>
                                        <p:tav tm="100000">
                                          <p:val>
                                            <p:strVal val="#ppt_w"/>
                                          </p:val>
                                        </p:tav>
                                      </p:tavLst>
                                    </p:anim>
                                    <p:anim calcmode="lin" valueType="num">
                                      <p:cBhvr>
                                        <p:cTn id="8" dur="1000" fill="hold"/>
                                        <p:tgtEl>
                                          <p:spTgt spid="306190"/>
                                        </p:tgtEl>
                                        <p:attrNameLst>
                                          <p:attrName>ppt_h</p:attrName>
                                        </p:attrNameLst>
                                      </p:cBhvr>
                                      <p:tavLst>
                                        <p:tav tm="0">
                                          <p:val>
                                            <p:strVal val="#ppt_h"/>
                                          </p:val>
                                        </p:tav>
                                        <p:tav tm="100000">
                                          <p:val>
                                            <p:strVal val="#ppt_h"/>
                                          </p:val>
                                        </p:tav>
                                      </p:tavLst>
                                    </p:anim>
                                    <p:animEffect transition="in" filter="fade">
                                      <p:cBhvr>
                                        <p:cTn id="9" dur="1000"/>
                                        <p:tgtEl>
                                          <p:spTgt spid="306190"/>
                                        </p:tgtEl>
                                      </p:cBhvr>
                                    </p:animEffect>
                                  </p:childTnLst>
                                  <p:subTnLst>
                                    <p:set>
                                      <p:cBhvr override="childStyle">
                                        <p:cTn dur="1" fill="hold" display="0" masterRel="nextClick" afterEffect="1"/>
                                        <p:tgtEl>
                                          <p:spTgt spid="306190"/>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6192"/>
                                        </p:tgtEl>
                                        <p:attrNameLst>
                                          <p:attrName>style.visibility</p:attrName>
                                        </p:attrNameLst>
                                      </p:cBhvr>
                                      <p:to>
                                        <p:strVal val="visible"/>
                                      </p:to>
                                    </p:set>
                                    <p:anim calcmode="lin" valueType="num">
                                      <p:cBhvr>
                                        <p:cTn id="14" dur="1000" fill="hold"/>
                                        <p:tgtEl>
                                          <p:spTgt spid="306192"/>
                                        </p:tgtEl>
                                        <p:attrNameLst>
                                          <p:attrName>ppt_w</p:attrName>
                                        </p:attrNameLst>
                                      </p:cBhvr>
                                      <p:tavLst>
                                        <p:tav tm="0">
                                          <p:val>
                                            <p:strVal val="#ppt_w*0.70"/>
                                          </p:val>
                                        </p:tav>
                                        <p:tav tm="100000">
                                          <p:val>
                                            <p:strVal val="#ppt_w"/>
                                          </p:val>
                                        </p:tav>
                                      </p:tavLst>
                                    </p:anim>
                                    <p:anim calcmode="lin" valueType="num">
                                      <p:cBhvr>
                                        <p:cTn id="15" dur="1000" fill="hold"/>
                                        <p:tgtEl>
                                          <p:spTgt spid="306192"/>
                                        </p:tgtEl>
                                        <p:attrNameLst>
                                          <p:attrName>ppt_h</p:attrName>
                                        </p:attrNameLst>
                                      </p:cBhvr>
                                      <p:tavLst>
                                        <p:tav tm="0">
                                          <p:val>
                                            <p:strVal val="#ppt_h"/>
                                          </p:val>
                                        </p:tav>
                                        <p:tav tm="100000">
                                          <p:val>
                                            <p:strVal val="#ppt_h"/>
                                          </p:val>
                                        </p:tav>
                                      </p:tavLst>
                                    </p:anim>
                                    <p:animEffect transition="in" filter="fade">
                                      <p:cBhvr>
                                        <p:cTn id="16" dur="1000"/>
                                        <p:tgtEl>
                                          <p:spTgt spid="306192"/>
                                        </p:tgtEl>
                                      </p:cBhvr>
                                    </p:animEffect>
                                  </p:childTnLst>
                                  <p:subTnLst>
                                    <p:set>
                                      <p:cBhvr override="childStyle">
                                        <p:cTn dur="1" fill="hold" display="0" masterRel="nextClick" afterEffect="1"/>
                                        <p:tgtEl>
                                          <p:spTgt spid="30619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06187"/>
                                        </p:tgtEl>
                                        <p:attrNameLst>
                                          <p:attrName>style.visibility</p:attrName>
                                        </p:attrNameLst>
                                      </p:cBhvr>
                                      <p:to>
                                        <p:strVal val="visible"/>
                                      </p:to>
                                    </p:set>
                                    <p:anim calcmode="lin" valueType="num">
                                      <p:cBhvr>
                                        <p:cTn id="21" dur="1000" fill="hold"/>
                                        <p:tgtEl>
                                          <p:spTgt spid="306187"/>
                                        </p:tgtEl>
                                        <p:attrNameLst>
                                          <p:attrName>ppt_w</p:attrName>
                                        </p:attrNameLst>
                                      </p:cBhvr>
                                      <p:tavLst>
                                        <p:tav tm="0">
                                          <p:val>
                                            <p:strVal val="#ppt_w*0.70"/>
                                          </p:val>
                                        </p:tav>
                                        <p:tav tm="100000">
                                          <p:val>
                                            <p:strVal val="#ppt_w"/>
                                          </p:val>
                                        </p:tav>
                                      </p:tavLst>
                                    </p:anim>
                                    <p:anim calcmode="lin" valueType="num">
                                      <p:cBhvr>
                                        <p:cTn id="22" dur="1000" fill="hold"/>
                                        <p:tgtEl>
                                          <p:spTgt spid="306187"/>
                                        </p:tgtEl>
                                        <p:attrNameLst>
                                          <p:attrName>ppt_h</p:attrName>
                                        </p:attrNameLst>
                                      </p:cBhvr>
                                      <p:tavLst>
                                        <p:tav tm="0">
                                          <p:val>
                                            <p:strVal val="#ppt_h"/>
                                          </p:val>
                                        </p:tav>
                                        <p:tav tm="100000">
                                          <p:val>
                                            <p:strVal val="#ppt_h"/>
                                          </p:val>
                                        </p:tav>
                                      </p:tavLst>
                                    </p:anim>
                                    <p:animEffect transition="in" filter="fade">
                                      <p:cBhvr>
                                        <p:cTn id="23" dur="1000"/>
                                        <p:tgtEl>
                                          <p:spTgt spid="306187"/>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06191"/>
                                        </p:tgtEl>
                                        <p:attrNameLst>
                                          <p:attrName>style.visibility</p:attrName>
                                        </p:attrNameLst>
                                      </p:cBhvr>
                                      <p:to>
                                        <p:strVal val="visible"/>
                                      </p:to>
                                    </p:set>
                                    <p:anim calcmode="lin" valueType="num">
                                      <p:cBhvr>
                                        <p:cTn id="28" dur="1000" fill="hold"/>
                                        <p:tgtEl>
                                          <p:spTgt spid="306191"/>
                                        </p:tgtEl>
                                        <p:attrNameLst>
                                          <p:attrName>ppt_w</p:attrName>
                                        </p:attrNameLst>
                                      </p:cBhvr>
                                      <p:tavLst>
                                        <p:tav tm="0">
                                          <p:val>
                                            <p:strVal val="#ppt_w*0.70"/>
                                          </p:val>
                                        </p:tav>
                                        <p:tav tm="100000">
                                          <p:val>
                                            <p:strVal val="#ppt_w"/>
                                          </p:val>
                                        </p:tav>
                                      </p:tavLst>
                                    </p:anim>
                                    <p:anim calcmode="lin" valueType="num">
                                      <p:cBhvr>
                                        <p:cTn id="29" dur="1000" fill="hold"/>
                                        <p:tgtEl>
                                          <p:spTgt spid="306191"/>
                                        </p:tgtEl>
                                        <p:attrNameLst>
                                          <p:attrName>ppt_h</p:attrName>
                                        </p:attrNameLst>
                                      </p:cBhvr>
                                      <p:tavLst>
                                        <p:tav tm="0">
                                          <p:val>
                                            <p:strVal val="#ppt_h"/>
                                          </p:val>
                                        </p:tav>
                                        <p:tav tm="100000">
                                          <p:val>
                                            <p:strVal val="#ppt_h"/>
                                          </p:val>
                                        </p:tav>
                                      </p:tavLst>
                                    </p:anim>
                                    <p:animEffect transition="in" filter="fade">
                                      <p:cBhvr>
                                        <p:cTn id="30" dur="1000"/>
                                        <p:tgtEl>
                                          <p:spTgt spid="306191"/>
                                        </p:tgtEl>
                                      </p:cBhvr>
                                    </p:animEffect>
                                  </p:childTnLst>
                                  <p:subTnLst>
                                    <p:set>
                                      <p:cBhvr override="childStyle">
                                        <p:cTn dur="1" fill="hold" display="0" masterRel="nextClick" afterEffect="1"/>
                                        <p:tgtEl>
                                          <p:spTgt spid="30619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306193"/>
                                        </p:tgtEl>
                                        <p:attrNameLst>
                                          <p:attrName>style.visibility</p:attrName>
                                        </p:attrNameLst>
                                      </p:cBhvr>
                                      <p:to>
                                        <p:strVal val="visible"/>
                                      </p:to>
                                    </p:set>
                                    <p:anim calcmode="lin" valueType="num">
                                      <p:cBhvr>
                                        <p:cTn id="35" dur="1000" fill="hold"/>
                                        <p:tgtEl>
                                          <p:spTgt spid="306193"/>
                                        </p:tgtEl>
                                        <p:attrNameLst>
                                          <p:attrName>ppt_w</p:attrName>
                                        </p:attrNameLst>
                                      </p:cBhvr>
                                      <p:tavLst>
                                        <p:tav tm="0">
                                          <p:val>
                                            <p:strVal val="#ppt_w*0.70"/>
                                          </p:val>
                                        </p:tav>
                                        <p:tav tm="100000">
                                          <p:val>
                                            <p:strVal val="#ppt_w"/>
                                          </p:val>
                                        </p:tav>
                                      </p:tavLst>
                                    </p:anim>
                                    <p:anim calcmode="lin" valueType="num">
                                      <p:cBhvr>
                                        <p:cTn id="36" dur="1000" fill="hold"/>
                                        <p:tgtEl>
                                          <p:spTgt spid="306193"/>
                                        </p:tgtEl>
                                        <p:attrNameLst>
                                          <p:attrName>ppt_h</p:attrName>
                                        </p:attrNameLst>
                                      </p:cBhvr>
                                      <p:tavLst>
                                        <p:tav tm="0">
                                          <p:val>
                                            <p:strVal val="#ppt_h"/>
                                          </p:val>
                                        </p:tav>
                                        <p:tav tm="100000">
                                          <p:val>
                                            <p:strVal val="#ppt_h"/>
                                          </p:val>
                                        </p:tav>
                                      </p:tavLst>
                                    </p:anim>
                                    <p:animEffect transition="in" filter="fade">
                                      <p:cBhvr>
                                        <p:cTn id="37" dur="1000"/>
                                        <p:tgtEl>
                                          <p:spTgt spid="306193"/>
                                        </p:tgtEl>
                                      </p:cBhvr>
                                    </p:animEffect>
                                  </p:childTnLst>
                                  <p:subTnLst>
                                    <p:set>
                                      <p:cBhvr override="childStyle">
                                        <p:cTn dur="1" fill="hold" display="0" masterRel="nextClick" afterEffect="1"/>
                                        <p:tgtEl>
                                          <p:spTgt spid="3061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0963" name="AutoShape 2"/>
          <p:cNvSpPr/>
          <p:nvPr/>
        </p:nvSpPr>
        <p:spPr>
          <a:xfrm>
            <a:off x="1905000" y="1676400"/>
            <a:ext cx="6096000" cy="1676400"/>
          </a:xfrm>
          <a:prstGeom prst="borderCallout2">
            <a:avLst>
              <a:gd name="adj1" fmla="val 6819"/>
              <a:gd name="adj2" fmla="val -1250"/>
              <a:gd name="adj3" fmla="val 6819"/>
              <a:gd name="adj4" fmla="val -6537"/>
              <a:gd name="adj5" fmla="val -21875"/>
              <a:gd name="adj6" fmla="val -12111"/>
            </a:avLst>
          </a:prstGeom>
          <a:gradFill rotWithShape="0">
            <a:gsLst>
              <a:gs pos="0">
                <a:srgbClr val="FFFFFF"/>
              </a:gs>
              <a:gs pos="50000">
                <a:srgbClr val="99CCFF"/>
              </a:gs>
              <a:gs pos="100000">
                <a:srgbClr val="FFFFFF"/>
              </a:gs>
            </a:gsLst>
            <a:lin ang="5400000" scaled="1"/>
            <a:tileRect/>
          </a:gradFill>
          <a:ln w="25400" cap="flat" cmpd="sng">
            <a:solidFill>
              <a:srgbClr val="3366FF"/>
            </a:solidFill>
            <a:prstDash val="solid"/>
            <a:miter/>
            <a:headEnd type="none" w="med" len="med"/>
            <a:tailEnd type="none" w="med" len="med"/>
          </a:ln>
        </p:spPr>
        <p:txBody>
          <a:bodyPr/>
          <a:lstStyle/>
          <a:p>
            <a:pPr algn="just" eaLnBrk="1" hangingPunct="1">
              <a:lnSpc>
                <a:spcPct val="120000"/>
              </a:lnSpc>
              <a:spcBef>
                <a:spcPct val="2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 如果下雨，则地上是湿的（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Q</a:t>
            </a:r>
            <a:r>
              <a:rPr lang="en-US" altLang="zh-CN" b="1" dirty="0">
                <a:latin typeface="Arial" panose="020B0604020202020204" pitchFamily="34" charset="0"/>
              </a:rPr>
              <a:t> </a:t>
            </a:r>
            <a:r>
              <a:rPr lang="zh-CN" altLang="en-US" b="1" dirty="0">
                <a:latin typeface="Arial" panose="020B0604020202020204" pitchFamily="34" charset="0"/>
              </a:rPr>
              <a:t>）</a:t>
            </a:r>
            <a:r>
              <a:rPr lang="zh-CN" altLang="en-US" sz="2400" b="1" dirty="0">
                <a:latin typeface="Times New Roman" panose="02020603050405020304" pitchFamily="18" charset="0"/>
              </a:rPr>
              <a:t>；</a:t>
            </a:r>
          </a:p>
          <a:p>
            <a:pPr algn="just" eaLnBrk="1" hangingPunct="1">
              <a:lnSpc>
                <a:spcPct val="120000"/>
              </a:lnSpc>
              <a:spcBef>
                <a:spcPct val="2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）没有下雨（</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P</a:t>
            </a:r>
            <a:r>
              <a:rPr lang="en-US" altLang="zh-CN" b="1" dirty="0">
                <a:latin typeface="Arial" panose="020B0604020202020204" pitchFamily="34" charset="0"/>
              </a:rPr>
              <a:t> </a:t>
            </a:r>
            <a:r>
              <a:rPr lang="zh-CN" altLang="en-US" sz="2400" b="1" dirty="0">
                <a:latin typeface="Times New Roman" panose="02020603050405020304" pitchFamily="18" charset="0"/>
              </a:rPr>
              <a:t>）； </a:t>
            </a:r>
          </a:p>
          <a:p>
            <a:pPr algn="just" eaLnBrk="1" hangingPunct="1">
              <a:lnSpc>
                <a:spcPct val="120000"/>
              </a:lnSpc>
              <a:spcBef>
                <a:spcPct val="2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zh-CN" altLang="en-US" sz="2400" b="1" dirty="0">
                <a:latin typeface="宋体" panose="02010600030101010101" pitchFamily="2" charset="-122"/>
              </a:rPr>
              <a:t>所以，地上不湿（</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Q</a:t>
            </a:r>
            <a:r>
              <a:rPr lang="en-US" altLang="zh-CN" b="1" dirty="0">
                <a:latin typeface="Arial" panose="020B0604020202020204" pitchFamily="34" charset="0"/>
              </a:rPr>
              <a:t> </a:t>
            </a:r>
            <a:r>
              <a:rPr lang="zh-CN" altLang="en-US" b="1" dirty="0">
                <a:latin typeface="Arial" panose="020B0604020202020204" pitchFamily="34" charset="0"/>
              </a:rPr>
              <a:t>）</a:t>
            </a:r>
            <a:r>
              <a:rPr lang="zh-CN" altLang="en-US" sz="2400" b="1" dirty="0">
                <a:latin typeface="宋体" panose="02010600030101010101" pitchFamily="2" charset="-122"/>
              </a:rPr>
              <a:t>。</a:t>
            </a:r>
            <a:r>
              <a:rPr lang="zh-CN" altLang="en-US"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ea typeface="Times New Roman" panose="02020603050405020304" pitchFamily="18" charset="0"/>
            </a:endParaRPr>
          </a:p>
        </p:txBody>
      </p:sp>
      <p:sp>
        <p:nvSpPr>
          <p:cNvPr id="40964"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3.2  </a:t>
            </a:r>
            <a:r>
              <a:rPr lang="zh-CN" altLang="en-US" sz="4000" b="0" dirty="0">
                <a:latin typeface="Times New Roman" panose="02020603050405020304" pitchFamily="18" charset="0"/>
                <a:ea typeface="黑体" panose="02010609060101010101" pitchFamily="2" charset="-122"/>
              </a:rPr>
              <a:t>自然演绎推理</a:t>
            </a:r>
          </a:p>
        </p:txBody>
      </p:sp>
      <p:sp>
        <p:nvSpPr>
          <p:cNvPr id="40965" name="Rectangle 4"/>
          <p:cNvSpPr>
            <a:spLocks noGrp="1"/>
          </p:cNvSpPr>
          <p:nvPr>
            <p:ph type="body" sz="half" idx="1"/>
          </p:nvPr>
        </p:nvSpPr>
        <p:spPr>
          <a:xfrm>
            <a:off x="250825" y="923925"/>
            <a:ext cx="8207375" cy="5400675"/>
          </a:xfrm>
          <a:ln/>
        </p:spPr>
        <p:txBody>
          <a:bodyPr vert="horz" wrap="square" lIns="91440" tIns="45720" rIns="91440" bIns="45720" anchor="t" anchorCtr="0"/>
          <a:lstStyle/>
          <a:p>
            <a:pPr eaLnBrk="1" hangingPunct="1">
              <a:buClr>
                <a:schemeClr val="accent2"/>
              </a:buClr>
              <a:buSzTx/>
              <a:buFont typeface="Wingdings" panose="05000000000000000000" pitchFamily="2" charset="2"/>
              <a:buBlip>
                <a:blip r:embed="rId2"/>
              </a:buBlip>
            </a:pPr>
            <a:r>
              <a:rPr lang="zh-CN" altLang="en-US" sz="2300" b="1" dirty="0">
                <a:solidFill>
                  <a:schemeClr val="accent2"/>
                </a:solidFill>
                <a:latin typeface="Times New Roman" panose="02020603050405020304" pitchFamily="18" charset="0"/>
              </a:rPr>
              <a:t>错误</a:t>
            </a:r>
            <a:r>
              <a:rPr lang="en-US" altLang="zh-CN" sz="2300" b="1" dirty="0">
                <a:solidFill>
                  <a:schemeClr val="accent2"/>
                </a:solidFill>
                <a:latin typeface="Times New Roman" panose="02020603050405020304" pitchFamily="18" charset="0"/>
              </a:rPr>
              <a:t>1</a:t>
            </a:r>
            <a:r>
              <a:rPr lang="en-US" altLang="zh-CN" sz="2300" b="1" dirty="0">
                <a:latin typeface="Times New Roman" panose="02020603050405020304" pitchFamily="18" charset="0"/>
              </a:rPr>
              <a:t>——</a:t>
            </a:r>
            <a:r>
              <a:rPr lang="zh-CN" altLang="en-US" sz="2300" b="1" dirty="0">
                <a:latin typeface="Times New Roman" panose="02020603050405020304" pitchFamily="18" charset="0"/>
              </a:rPr>
              <a:t>否定前件</a:t>
            </a:r>
            <a:r>
              <a:rPr lang="zh-CN" altLang="en-US" sz="2300" dirty="0">
                <a:latin typeface="Times New Roman" panose="02020603050405020304" pitchFamily="18" charset="0"/>
              </a:rPr>
              <a:t>： </a:t>
            </a:r>
            <a:r>
              <a:rPr lang="en-US" altLang="zh-CN" sz="2300" b="1" i="1" dirty="0">
                <a:solidFill>
                  <a:schemeClr val="folHlink"/>
                </a:solidFill>
                <a:latin typeface="Times New Roman" panose="02020603050405020304" pitchFamily="18" charset="0"/>
              </a:rPr>
              <a:t>P</a:t>
            </a:r>
            <a:r>
              <a:rPr lang="en-US" altLang="zh-CN" sz="2300" b="1" dirty="0">
                <a:solidFill>
                  <a:schemeClr val="folHlink"/>
                </a:solidFill>
                <a:latin typeface="Times New Roman" panose="02020603050405020304" pitchFamily="18" charset="0"/>
              </a:rPr>
              <a:t>→</a:t>
            </a:r>
            <a:r>
              <a:rPr lang="en-US" altLang="zh-CN" sz="2300" b="1" i="1" dirty="0">
                <a:solidFill>
                  <a:schemeClr val="folHlink"/>
                </a:solidFill>
                <a:latin typeface="Times New Roman" panose="02020603050405020304" pitchFamily="18" charset="0"/>
              </a:rPr>
              <a:t>Q</a:t>
            </a:r>
            <a:r>
              <a:rPr lang="en-US" altLang="zh-CN" sz="2300" b="1" dirty="0">
                <a:latin typeface="Times New Roman" panose="02020603050405020304" pitchFamily="18" charset="0"/>
              </a:rPr>
              <a:t>,   </a:t>
            </a:r>
            <a:r>
              <a:rPr lang="en-US" altLang="zh-CN" sz="2300" b="1" dirty="0">
                <a:solidFill>
                  <a:schemeClr val="folHlink"/>
                </a:solidFill>
                <a:latin typeface="Times New Roman" panose="02020603050405020304" pitchFamily="18" charset="0"/>
              </a:rPr>
              <a:t>﹁</a:t>
            </a:r>
            <a:r>
              <a:rPr lang="en-US" altLang="zh-CN" sz="2300" b="1" i="1" dirty="0">
                <a:solidFill>
                  <a:schemeClr val="folHlink"/>
                </a:solidFill>
                <a:latin typeface="Times New Roman" panose="02020603050405020304" pitchFamily="18" charset="0"/>
              </a:rPr>
              <a:t>P</a:t>
            </a:r>
            <a:r>
              <a:rPr lang="en-US" altLang="zh-CN" sz="2300" b="1" dirty="0">
                <a:solidFill>
                  <a:schemeClr val="folHlink"/>
                </a:solidFill>
              </a:rPr>
              <a:t>      </a:t>
            </a:r>
            <a:r>
              <a:rPr lang="en-US" altLang="zh-CN" sz="2300" b="1" dirty="0"/>
              <a:t>          </a:t>
            </a:r>
            <a:r>
              <a:rPr lang="en-US" altLang="zh-CN" sz="2300" b="1" dirty="0">
                <a:solidFill>
                  <a:srgbClr val="660066"/>
                </a:solidFill>
              </a:rPr>
              <a:t>﹁</a:t>
            </a:r>
            <a:r>
              <a:rPr lang="en-US" altLang="zh-CN" sz="2300" b="1" i="1" dirty="0">
                <a:solidFill>
                  <a:schemeClr val="folHlink"/>
                </a:solidFill>
                <a:latin typeface="Times New Roman" panose="02020603050405020304" pitchFamily="18" charset="0"/>
              </a:rPr>
              <a:t>Q</a:t>
            </a:r>
            <a:endParaRPr lang="en-US" altLang="zh-CN" sz="2300" b="1" dirty="0">
              <a:solidFill>
                <a:srgbClr val="660066"/>
              </a:solidFill>
            </a:endParaRPr>
          </a:p>
        </p:txBody>
      </p:sp>
      <p:sp>
        <p:nvSpPr>
          <p:cNvPr id="40966"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0967"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0968" name="Rectangle 7"/>
          <p:cNvSpPr/>
          <p:nvPr/>
        </p:nvSpPr>
        <p:spPr>
          <a:xfrm>
            <a:off x="0"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0969" name="Rectangle 8"/>
          <p:cNvSpPr/>
          <p:nvPr/>
        </p:nvSpPr>
        <p:spPr>
          <a:xfrm>
            <a:off x="0"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0970" name="AutoShape 9"/>
          <p:cNvSpPr/>
          <p:nvPr/>
        </p:nvSpPr>
        <p:spPr>
          <a:xfrm>
            <a:off x="1447800" y="4114800"/>
            <a:ext cx="7302500" cy="2286000"/>
          </a:xfrm>
          <a:prstGeom prst="borderCallout2">
            <a:avLst>
              <a:gd name="adj1" fmla="val 5000"/>
              <a:gd name="adj2" fmla="val -1042"/>
              <a:gd name="adj3" fmla="val 5000"/>
              <a:gd name="adj4" fmla="val -2718"/>
              <a:gd name="adj5" fmla="val -7917"/>
              <a:gd name="adj6" fmla="val -4500"/>
            </a:avLst>
          </a:prstGeom>
          <a:gradFill rotWithShape="0">
            <a:gsLst>
              <a:gs pos="0">
                <a:srgbClr val="FFFFFF"/>
              </a:gs>
              <a:gs pos="50000">
                <a:srgbClr val="CCFFFF"/>
              </a:gs>
              <a:gs pos="100000">
                <a:srgbClr val="FFFFFF"/>
              </a:gs>
            </a:gsLst>
            <a:lin ang="5400000" scaled="1"/>
            <a:tileRect/>
          </a:gradFill>
          <a:ln w="25400" cap="flat" cmpd="sng">
            <a:solidFill>
              <a:srgbClr val="33CCCC"/>
            </a:solidFill>
            <a:prstDash val="solid"/>
            <a:miter/>
            <a:headEnd type="none" w="med" len="med"/>
            <a:tailEnd type="none" w="med" len="med"/>
          </a:ln>
        </p:spPr>
        <p:txBody>
          <a:bodyPr/>
          <a:lstStyle/>
          <a:p>
            <a:pPr algn="just" eaLnBrk="1" hangingPunct="1">
              <a:lnSpc>
                <a:spcPct val="130000"/>
              </a:lnSpc>
              <a:spcBef>
                <a:spcPct val="2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latin typeface="宋体" panose="02010600030101010101" pitchFamily="2" charset="-122"/>
              </a:rPr>
              <a:t>如果行星系统是以太阳为中心的，则金星会显示出位相变化（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Q</a:t>
            </a:r>
            <a:r>
              <a:rPr lang="en-US" altLang="zh-CN" b="1" dirty="0">
                <a:latin typeface="Arial" panose="020B0604020202020204" pitchFamily="34" charset="0"/>
              </a:rPr>
              <a:t> </a:t>
            </a:r>
            <a:r>
              <a:rPr lang="zh-CN" altLang="en-US" b="1" dirty="0">
                <a:latin typeface="Arial" panose="020B0604020202020204" pitchFamily="34" charset="0"/>
              </a:rPr>
              <a:t>）</a:t>
            </a:r>
            <a:r>
              <a:rPr lang="zh-CN" altLang="en-US" sz="2400" b="1" dirty="0">
                <a:latin typeface="宋体" panose="02010600030101010101" pitchFamily="2" charset="-122"/>
              </a:rPr>
              <a:t>；</a:t>
            </a:r>
            <a:endParaRPr lang="zh-CN" altLang="en-US" sz="2400" b="1" dirty="0">
              <a:latin typeface="Times New Roman" panose="02020603050405020304" pitchFamily="18" charset="0"/>
              <a:cs typeface="Times New Roman" panose="02020603050405020304" pitchFamily="18" charset="0"/>
            </a:endParaRPr>
          </a:p>
          <a:p>
            <a:pPr algn="just" eaLnBrk="1" hangingPunct="1">
              <a:lnSpc>
                <a:spcPct val="130000"/>
              </a:lnSpc>
              <a:spcBef>
                <a:spcPct val="2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zh-CN" altLang="en-US" sz="2400" b="1" dirty="0">
                <a:latin typeface="宋体" panose="02010600030101010101" pitchFamily="2" charset="-122"/>
              </a:rPr>
              <a:t>金星显示出位相变化（</a:t>
            </a:r>
            <a:r>
              <a:rPr lang="zh-CN" altLang="en-US" b="1" dirty="0">
                <a:solidFill>
                  <a:schemeClr val="folHlink"/>
                </a:solidFill>
                <a:latin typeface="Arial" panose="020B0604020202020204" pitchFamily="34" charset="0"/>
              </a:rPr>
              <a:t> </a:t>
            </a:r>
            <a:r>
              <a:rPr lang="en-US" altLang="zh-CN" sz="2400" b="1" i="1" dirty="0">
                <a:latin typeface="Times New Roman" panose="02020603050405020304" pitchFamily="18" charset="0"/>
              </a:rPr>
              <a:t>Q</a:t>
            </a:r>
            <a:r>
              <a:rPr lang="en-US" altLang="zh-CN" b="1" dirty="0">
                <a:solidFill>
                  <a:schemeClr val="folHlink"/>
                </a:solidFill>
                <a:latin typeface="Arial" panose="020B0604020202020204" pitchFamily="34" charset="0"/>
              </a:rPr>
              <a:t> </a:t>
            </a:r>
            <a:r>
              <a:rPr lang="zh-CN" altLang="en-US" sz="2400" b="1" dirty="0">
                <a:latin typeface="宋体" panose="02010600030101010101" pitchFamily="2" charset="-122"/>
              </a:rPr>
              <a:t>）；</a:t>
            </a:r>
            <a:endParaRPr lang="zh-CN" altLang="en-US" sz="2400" b="1" dirty="0">
              <a:latin typeface="Times New Roman" panose="02020603050405020304" pitchFamily="18" charset="0"/>
              <a:cs typeface="Times New Roman" panose="02020603050405020304" pitchFamily="18" charset="0"/>
            </a:endParaRPr>
          </a:p>
          <a:p>
            <a:pPr algn="just" eaLnBrk="1" hangingPunct="1">
              <a:lnSpc>
                <a:spcPct val="130000"/>
              </a:lnSpc>
              <a:spcBef>
                <a:spcPct val="2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宋体" panose="02010600030101010101" pitchFamily="2" charset="-122"/>
              </a:rPr>
              <a:t>所以，行星系统是以太阳为中心（</a:t>
            </a:r>
            <a:r>
              <a:rPr lang="zh-CN" altLang="en-US" sz="2400" b="1" i="1" dirty="0">
                <a:latin typeface="Times New Roman" panose="02020603050405020304" pitchFamily="18" charset="0"/>
              </a:rPr>
              <a:t> </a:t>
            </a:r>
            <a:r>
              <a:rPr lang="en-US" altLang="zh-CN" sz="2500" b="1" i="1" dirty="0">
                <a:latin typeface="Times New Roman" panose="02020603050405020304" pitchFamily="18" charset="0"/>
              </a:rPr>
              <a:t>P</a:t>
            </a:r>
            <a:r>
              <a:rPr lang="en-US" altLang="zh-CN" sz="2500" b="1" dirty="0">
                <a:solidFill>
                  <a:srgbClr val="660066"/>
                </a:solidFill>
                <a:latin typeface="Arial" panose="020B0604020202020204" pitchFamily="34" charset="0"/>
              </a:rPr>
              <a:t> </a:t>
            </a:r>
            <a:r>
              <a:rPr lang="zh-CN" altLang="en-US" b="1" dirty="0">
                <a:solidFill>
                  <a:schemeClr val="folHlink"/>
                </a:solidFill>
                <a:latin typeface="Arial" panose="020B0604020202020204" pitchFamily="34" charset="0"/>
              </a:rPr>
              <a:t>）</a:t>
            </a:r>
            <a:r>
              <a:rPr lang="zh-CN" altLang="en-US" sz="2400" b="1" dirty="0">
                <a:latin typeface="宋体" panose="02010600030101010101" pitchFamily="2" charset="-122"/>
              </a:rPr>
              <a:t>。</a:t>
            </a:r>
          </a:p>
        </p:txBody>
      </p:sp>
      <p:graphicFrame>
        <p:nvGraphicFramePr>
          <p:cNvPr id="40971" name="Object 10"/>
          <p:cNvGraphicFramePr>
            <a:graphicFrameLocks noGrp="1" noChangeAspect="1"/>
          </p:cNvGraphicFramePr>
          <p:nvPr>
            <p:ph sz="quarter" idx="3"/>
          </p:nvPr>
        </p:nvGraphicFramePr>
        <p:xfrm>
          <a:off x="5562600" y="885825"/>
          <a:ext cx="914400" cy="790575"/>
        </p:xfrm>
        <a:graphic>
          <a:graphicData uri="http://schemas.openxmlformats.org/presentationml/2006/ole">
            <mc:AlternateContent xmlns:mc="http://schemas.openxmlformats.org/markup-compatibility/2006">
              <mc:Choice xmlns:v="urn:schemas-microsoft-com:vml" Requires="v">
                <p:oleObj r:id="rId3" imgW="518160" imgH="448310" progId="SmartDraw.2">
                  <p:embed/>
                </p:oleObj>
              </mc:Choice>
              <mc:Fallback>
                <p:oleObj r:id="rId3" imgW="518160" imgH="448310" progId="SmartDraw.2">
                  <p:embed/>
                  <p:pic>
                    <p:nvPicPr>
                      <p:cNvPr id="0" name="图片 3084"/>
                      <p:cNvPicPr/>
                      <p:nvPr/>
                    </p:nvPicPr>
                    <p:blipFill>
                      <a:blip r:embed="rId4"/>
                      <a:srcRect/>
                      <a:stretch>
                        <a:fillRect/>
                      </a:stretch>
                    </p:blipFill>
                    <p:spPr>
                      <a:xfrm>
                        <a:off x="5562600" y="885825"/>
                        <a:ext cx="914400" cy="790575"/>
                      </a:xfrm>
                      <a:prstGeom prst="rect">
                        <a:avLst/>
                      </a:prstGeom>
                      <a:noFill/>
                      <a:ln w="38100">
                        <a:miter/>
                      </a:ln>
                    </p:spPr>
                  </p:pic>
                </p:oleObj>
              </mc:Fallback>
            </mc:AlternateContent>
          </a:graphicData>
        </a:graphic>
      </p:graphicFrame>
      <p:grpSp>
        <p:nvGrpSpPr>
          <p:cNvPr id="40972" name="Group 11"/>
          <p:cNvGrpSpPr/>
          <p:nvPr/>
        </p:nvGrpSpPr>
        <p:grpSpPr>
          <a:xfrm>
            <a:off x="304800" y="3276600"/>
            <a:ext cx="7239000" cy="942975"/>
            <a:chOff x="192" y="2064"/>
            <a:chExt cx="4560" cy="594"/>
          </a:xfrm>
        </p:grpSpPr>
        <p:sp>
          <p:nvSpPr>
            <p:cNvPr id="40973" name="Rectangle 12"/>
            <p:cNvSpPr/>
            <p:nvPr/>
          </p:nvSpPr>
          <p:spPr>
            <a:xfrm>
              <a:off x="192" y="2064"/>
              <a:ext cx="4560" cy="471"/>
            </a:xfrm>
            <a:prstGeom prst="rect">
              <a:avLst/>
            </a:prstGeom>
            <a:noFill/>
            <a:ln w="9525">
              <a:noFill/>
            </a:ln>
          </p:spPr>
          <p:txBody>
            <a:bodyPr>
              <a:spAutoFit/>
            </a:bodyPr>
            <a:lstStyle/>
            <a:p>
              <a:pPr eaLnBrk="1" hangingPunct="1">
                <a:buNone/>
              </a:pPr>
              <a:endParaRPr lang="en-US" altLang="zh-CN" b="1" dirty="0">
                <a:latin typeface="Arial" panose="020B0604020202020204" pitchFamily="34" charset="0"/>
              </a:endParaRPr>
            </a:p>
            <a:p>
              <a:pPr eaLnBrk="1" hangingPunct="1">
                <a:buBlip>
                  <a:blip r:embed="rId2"/>
                </a:buBlip>
              </a:pPr>
              <a:r>
                <a:rPr lang="en-US" altLang="zh-CN" sz="2500" b="1" dirty="0">
                  <a:latin typeface="Times New Roman" panose="02020603050405020304" pitchFamily="18" charset="0"/>
                </a:rPr>
                <a:t>   </a:t>
              </a:r>
              <a:r>
                <a:rPr lang="zh-CN" altLang="en-US" sz="2500" b="1" dirty="0">
                  <a:solidFill>
                    <a:schemeClr val="accent2"/>
                  </a:solidFill>
                  <a:latin typeface="Times New Roman" panose="02020603050405020304" pitchFamily="18" charset="0"/>
                </a:rPr>
                <a:t>错误</a:t>
              </a:r>
              <a:r>
                <a:rPr lang="en-US" altLang="zh-CN" sz="2500" b="1" dirty="0">
                  <a:solidFill>
                    <a:schemeClr val="accent2"/>
                  </a:solidFill>
                  <a:latin typeface="Times New Roman" panose="02020603050405020304" pitchFamily="18" charset="0"/>
                </a:rPr>
                <a:t>2</a:t>
              </a:r>
              <a:r>
                <a:rPr lang="en-US" altLang="zh-CN" sz="2500" b="1" dirty="0">
                  <a:latin typeface="Times New Roman" panose="02020603050405020304" pitchFamily="18" charset="0"/>
                </a:rPr>
                <a:t>——</a:t>
              </a:r>
              <a:r>
                <a:rPr lang="zh-CN" altLang="en-US" sz="2500" b="1" dirty="0">
                  <a:latin typeface="Times New Roman" panose="02020603050405020304" pitchFamily="18" charset="0"/>
                </a:rPr>
                <a:t>肯定后件</a:t>
              </a:r>
              <a:r>
                <a:rPr lang="zh-CN" altLang="en-US" sz="2500" dirty="0">
                  <a:latin typeface="Arial" panose="020B0604020202020204" pitchFamily="34" charset="0"/>
                </a:rPr>
                <a:t>： </a:t>
              </a:r>
              <a:r>
                <a:rPr lang="en-US" altLang="zh-CN" sz="2500" b="1" i="1" dirty="0">
                  <a:solidFill>
                    <a:schemeClr val="folHlink"/>
                  </a:solidFill>
                  <a:latin typeface="Times New Roman" panose="02020603050405020304" pitchFamily="18" charset="0"/>
                </a:rPr>
                <a:t>P</a:t>
              </a:r>
              <a:r>
                <a:rPr lang="en-US" altLang="zh-CN" sz="2500" b="1" dirty="0">
                  <a:solidFill>
                    <a:schemeClr val="folHlink"/>
                  </a:solidFill>
                  <a:latin typeface="Arial" panose="020B0604020202020204" pitchFamily="34" charset="0"/>
                </a:rPr>
                <a:t>→</a:t>
              </a:r>
              <a:r>
                <a:rPr lang="en-US" altLang="zh-CN" sz="2500" b="1" i="1" dirty="0">
                  <a:solidFill>
                    <a:schemeClr val="folHlink"/>
                  </a:solidFill>
                  <a:latin typeface="Times New Roman" panose="02020603050405020304" pitchFamily="18" charset="0"/>
                </a:rPr>
                <a:t>Q</a:t>
              </a:r>
              <a:r>
                <a:rPr lang="en-US" altLang="zh-CN" sz="2500" b="1" dirty="0">
                  <a:latin typeface="Arial" panose="020B0604020202020204" pitchFamily="34" charset="0"/>
                </a:rPr>
                <a:t>,    </a:t>
              </a:r>
              <a:r>
                <a:rPr lang="en-US" altLang="zh-CN" sz="2500" b="1" i="1" dirty="0">
                  <a:solidFill>
                    <a:schemeClr val="folHlink"/>
                  </a:solidFill>
                  <a:latin typeface="Times New Roman" panose="02020603050405020304" pitchFamily="18" charset="0"/>
                </a:rPr>
                <a:t>Q</a:t>
              </a:r>
              <a:r>
                <a:rPr lang="en-US" altLang="zh-CN" sz="2500" b="1" dirty="0">
                  <a:solidFill>
                    <a:schemeClr val="folHlink"/>
                  </a:solidFill>
                  <a:latin typeface="Arial" panose="020B0604020202020204" pitchFamily="34" charset="0"/>
                </a:rPr>
                <a:t>                  </a:t>
              </a:r>
              <a:r>
                <a:rPr lang="en-US" altLang="zh-CN" sz="2500" b="1" i="1" dirty="0">
                  <a:solidFill>
                    <a:schemeClr val="folHlink"/>
                  </a:solidFill>
                  <a:latin typeface="Times New Roman" panose="02020603050405020304" pitchFamily="18" charset="0"/>
                </a:rPr>
                <a:t>P</a:t>
              </a:r>
            </a:p>
          </p:txBody>
        </p:sp>
        <p:graphicFrame>
          <p:nvGraphicFramePr>
            <p:cNvPr id="40974" name="Object 13"/>
            <p:cNvGraphicFramePr>
              <a:graphicFrameLocks noChangeAspect="1"/>
            </p:cNvGraphicFramePr>
            <p:nvPr/>
          </p:nvGraphicFramePr>
          <p:xfrm>
            <a:off x="3648" y="2160"/>
            <a:ext cx="576" cy="498"/>
          </p:xfrm>
          <a:graphic>
            <a:graphicData uri="http://schemas.openxmlformats.org/presentationml/2006/ole">
              <mc:AlternateContent xmlns:mc="http://schemas.openxmlformats.org/markup-compatibility/2006">
                <mc:Choice xmlns:v="urn:schemas-microsoft-com:vml" Requires="v">
                  <p:oleObj r:id="rId5" imgW="518160" imgH="448310" progId="SmartDraw.2">
                    <p:embed/>
                  </p:oleObj>
                </mc:Choice>
                <mc:Fallback>
                  <p:oleObj r:id="rId5" imgW="518160" imgH="448310" progId="SmartDraw.2">
                    <p:embed/>
                    <p:pic>
                      <p:nvPicPr>
                        <p:cNvPr id="0" name="图片 3083"/>
                        <p:cNvPicPr/>
                        <p:nvPr/>
                      </p:nvPicPr>
                      <p:blipFill>
                        <a:blip r:embed="rId4"/>
                        <a:stretch>
                          <a:fillRect/>
                        </a:stretch>
                      </p:blipFill>
                      <p:spPr>
                        <a:xfrm>
                          <a:off x="3648" y="2160"/>
                          <a:ext cx="576" cy="498"/>
                        </a:xfrm>
                        <a:prstGeom prst="rect">
                          <a:avLst/>
                        </a:prstGeom>
                        <a:noFill/>
                        <a:ln w="38100">
                          <a:noFill/>
                          <a:miter/>
                        </a:ln>
                      </p:spPr>
                    </p:pic>
                  </p:oleObj>
                </mc:Fallback>
              </mc:AlternateContent>
            </a:graphicData>
          </a:graphic>
        </p:graphicFrame>
      </p:gr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08226" name="Rectangle 2"/>
          <p:cNvSpPr>
            <a:spLocks noChangeArrowheads="1"/>
          </p:cNvSpPr>
          <p:nvPr/>
        </p:nvSpPr>
        <p:spPr bwMode="auto">
          <a:xfrm>
            <a:off x="457200" y="1143000"/>
            <a:ext cx="8305800" cy="39624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1988"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3.2  </a:t>
            </a:r>
            <a:r>
              <a:rPr lang="zh-CN" altLang="en-US" sz="4000" b="0" dirty="0">
                <a:latin typeface="Times New Roman" panose="02020603050405020304" pitchFamily="18" charset="0"/>
                <a:ea typeface="黑体" panose="02010609060101010101" pitchFamily="2" charset="-122"/>
              </a:rPr>
              <a:t>自然演绎推理</a:t>
            </a:r>
          </a:p>
        </p:txBody>
      </p:sp>
      <p:sp>
        <p:nvSpPr>
          <p:cNvPr id="41989" name="Rectangle 4"/>
          <p:cNvSpPr>
            <a:spLocks noGrp="1"/>
          </p:cNvSpPr>
          <p:nvPr>
            <p:ph idx="1"/>
          </p:nvPr>
        </p:nvSpPr>
        <p:spPr>
          <a:xfrm>
            <a:off x="609600" y="1143000"/>
            <a:ext cx="7848600" cy="3962400"/>
          </a:xfrm>
          <a:ln/>
        </p:spPr>
        <p:txBody>
          <a:bodyPr vert="horz" wrap="square" lIns="91440" tIns="45720" rIns="91440" bIns="45720" anchor="t" anchorCtr="0"/>
          <a:lstStyle/>
          <a:p>
            <a:pPr marL="0" indent="0" algn="just" eaLnBrk="1" hangingPunct="1">
              <a:buBlip>
                <a:blip r:embed="rId2"/>
              </a:buBlip>
            </a:pPr>
            <a:r>
              <a:rPr lang="en-US" altLang="zh-CN" sz="2400" b="1" dirty="0">
                <a:latin typeface="宋体" panose="02010600030101010101" pitchFamily="2" charset="-122"/>
              </a:rPr>
              <a:t> </a:t>
            </a:r>
            <a:r>
              <a:rPr lang="zh-CN" altLang="en-US" sz="2400" b="1" dirty="0">
                <a:latin typeface="宋体" panose="02010600030101010101" pitchFamily="2" charset="-122"/>
              </a:rPr>
              <a:t>例</a:t>
            </a:r>
            <a:r>
              <a:rPr lang="en-US" altLang="zh-CN" sz="2400" b="1" dirty="0">
                <a:latin typeface="宋体" panose="02010600030101010101" pitchFamily="2" charset="-122"/>
              </a:rPr>
              <a:t>3.</a:t>
            </a:r>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宋体" panose="02010600030101010101" pitchFamily="2" charset="-122"/>
              </a:rPr>
              <a:t>已知事实：</a:t>
            </a:r>
            <a:endParaRPr lang="zh-CN" altLang="en-US" sz="2400" b="1" dirty="0">
              <a:latin typeface="Times New Roman" panose="02020603050405020304" pitchFamily="18" charset="0"/>
              <a:cs typeface="Times New Roman" panose="02020603050405020304" pitchFamily="18" charset="0"/>
            </a:endParaRPr>
          </a:p>
          <a:p>
            <a:pPr marL="0" indent="0" algn="just" eaLnBrk="1" hangingPunct="1">
              <a:buNone/>
            </a:pPr>
            <a:r>
              <a:rPr lang="zh-CN" altLang="en-US" sz="2400" b="1" dirty="0">
                <a:latin typeface="宋体" panose="02010600030101010101" pitchFamily="2" charset="-122"/>
              </a:rPr>
              <a:t>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latin typeface="宋体" panose="02010600030101010101" pitchFamily="2" charset="-122"/>
              </a:rPr>
              <a:t>凡是容易的课程小王</a:t>
            </a:r>
            <a:r>
              <a:rPr lang="en-US" altLang="zh-CN" sz="2400" b="1" dirty="0">
                <a:latin typeface="Times New Roman" panose="02020603050405020304" pitchFamily="18" charset="0"/>
                <a:cs typeface="Times New Roman" panose="02020603050405020304" pitchFamily="18" charset="0"/>
              </a:rPr>
              <a:t>( Wang )</a:t>
            </a:r>
            <a:r>
              <a:rPr lang="zh-CN" altLang="en-US" sz="2400" b="1" dirty="0">
                <a:latin typeface="宋体" panose="02010600030101010101" pitchFamily="2" charset="-122"/>
              </a:rPr>
              <a:t>都喜欢；</a:t>
            </a:r>
            <a:endParaRPr lang="zh-CN" altLang="en-US" sz="2400" b="1" dirty="0">
              <a:latin typeface="Times New Roman" panose="02020603050405020304" pitchFamily="18" charset="0"/>
              <a:cs typeface="Times New Roman" panose="02020603050405020304" pitchFamily="18" charset="0"/>
            </a:endParaRPr>
          </a:p>
          <a:p>
            <a:pPr marL="0" indent="0" algn="just" eaLnBrk="1" hangingPunct="1">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C </a:t>
            </a:r>
            <a:r>
              <a:rPr lang="zh-CN" altLang="en-US" sz="2400" b="1" dirty="0">
                <a:latin typeface="宋体" panose="02010600030101010101" pitchFamily="2" charset="-122"/>
              </a:rPr>
              <a:t>班的课程都是容易的；</a:t>
            </a:r>
            <a:endParaRPr lang="zh-CN" altLang="en-US" sz="2400" b="1" dirty="0">
              <a:latin typeface="Times New Roman" panose="02020603050405020304" pitchFamily="18" charset="0"/>
              <a:cs typeface="Times New Roman" panose="02020603050405020304" pitchFamily="18" charset="0"/>
            </a:endParaRPr>
          </a:p>
          <a:p>
            <a:pPr marL="0" indent="0" algn="just" eaLnBrk="1" hangingPunct="1">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ds </a:t>
            </a:r>
            <a:r>
              <a:rPr lang="zh-CN" altLang="en-US" sz="2400" b="1" dirty="0">
                <a:latin typeface="宋体" panose="02010600030101010101" pitchFamily="2" charset="-122"/>
              </a:rPr>
              <a:t>是 </a:t>
            </a:r>
            <a:r>
              <a:rPr lang="en-US" altLang="zh-CN" sz="2400" b="1" dirty="0">
                <a:latin typeface="Times New Roman" panose="02020603050405020304" pitchFamily="18" charset="0"/>
                <a:cs typeface="Times New Roman" panose="02020603050405020304" pitchFamily="18" charset="0"/>
              </a:rPr>
              <a:t>C </a:t>
            </a:r>
            <a:r>
              <a:rPr lang="zh-CN" altLang="en-US" sz="2400" b="1" dirty="0">
                <a:latin typeface="宋体" panose="02010600030101010101" pitchFamily="2" charset="-122"/>
              </a:rPr>
              <a:t>班的一门课程。</a:t>
            </a:r>
            <a:endParaRPr lang="zh-CN" altLang="en-US" sz="2400" b="1" dirty="0">
              <a:latin typeface="Times New Roman" panose="02020603050405020304" pitchFamily="18" charset="0"/>
              <a:cs typeface="Times New Roman" panose="02020603050405020304" pitchFamily="18" charset="0"/>
            </a:endParaRPr>
          </a:p>
          <a:p>
            <a:pPr marL="0" indent="0" algn="just" eaLnBrk="1" hangingPunct="1">
              <a:buSzPct val="60000"/>
              <a:buBlip>
                <a:blip r:embed="rId3"/>
              </a:buBlip>
            </a:pPr>
            <a:r>
              <a:rPr lang="zh-CN" altLang="en-US" sz="2400" b="1" dirty="0">
                <a:latin typeface="宋体" panose="02010600030101010101" pitchFamily="2" charset="-122"/>
              </a:rPr>
              <a:t> 求证：小王喜欢 </a:t>
            </a:r>
            <a:r>
              <a:rPr lang="en-US" altLang="zh-CN" sz="2400" b="1" dirty="0">
                <a:latin typeface="Times New Roman" panose="02020603050405020304" pitchFamily="18" charset="0"/>
                <a:cs typeface="Times New Roman" panose="02020603050405020304" pitchFamily="18" charset="0"/>
              </a:rPr>
              <a:t>ds </a:t>
            </a:r>
            <a:r>
              <a:rPr lang="zh-CN" altLang="en-US" sz="2400" b="1" dirty="0">
                <a:latin typeface="宋体" panose="02010600030101010101" pitchFamily="2" charset="-122"/>
              </a:rPr>
              <a:t>这门课程。</a:t>
            </a:r>
            <a:endParaRPr lang="zh-CN" altLang="en-US" sz="2400" b="1" dirty="0"/>
          </a:p>
        </p:txBody>
      </p:sp>
      <p:sp>
        <p:nvSpPr>
          <p:cNvPr id="41990"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1991"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1992" name="Rectangle 7"/>
          <p:cNvSpPr/>
          <p:nvPr/>
        </p:nvSpPr>
        <p:spPr>
          <a:xfrm>
            <a:off x="0"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1993" name="Rectangle 8"/>
          <p:cNvSpPr/>
          <p:nvPr/>
        </p:nvSpPr>
        <p:spPr>
          <a:xfrm>
            <a:off x="0"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09250" name="Rectangle 2"/>
          <p:cNvSpPr>
            <a:spLocks noChangeArrowheads="1"/>
          </p:cNvSpPr>
          <p:nvPr/>
        </p:nvSpPr>
        <p:spPr bwMode="auto">
          <a:xfrm>
            <a:off x="381000" y="914400"/>
            <a:ext cx="8382000" cy="5562600"/>
          </a:xfrm>
          <a:prstGeom prst="rect">
            <a:avLst/>
          </a:prstGeom>
          <a:gradFill rotWithShape="0">
            <a:gsLst>
              <a:gs pos="0">
                <a:schemeClr val="bg1"/>
              </a:gs>
              <a:gs pos="50000">
                <a:srgbClr val="CCFFFF"/>
              </a:gs>
              <a:gs pos="100000">
                <a:schemeClr val="bg1"/>
              </a:gs>
            </a:gsLst>
            <a:lin ang="5400000" scaled="1"/>
          </a:gra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3012"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3.2  </a:t>
            </a:r>
            <a:r>
              <a:rPr lang="zh-CN" altLang="en-US" sz="4000" b="0" dirty="0">
                <a:latin typeface="Times New Roman" panose="02020603050405020304" pitchFamily="18" charset="0"/>
                <a:ea typeface="黑体" panose="02010609060101010101" pitchFamily="2" charset="-122"/>
              </a:rPr>
              <a:t>自然演绎推理</a:t>
            </a:r>
          </a:p>
        </p:txBody>
      </p:sp>
      <p:sp>
        <p:nvSpPr>
          <p:cNvPr id="43013" name="Rectangle 4"/>
          <p:cNvSpPr>
            <a:spLocks noGrp="1"/>
          </p:cNvSpPr>
          <p:nvPr>
            <p:ph idx="1"/>
          </p:nvPr>
        </p:nvSpPr>
        <p:spPr>
          <a:xfrm>
            <a:off x="609600" y="1066800"/>
            <a:ext cx="8435975" cy="2667000"/>
          </a:xfrm>
          <a:ln/>
        </p:spPr>
        <p:txBody>
          <a:bodyPr vert="horz" wrap="square" lIns="91440" tIns="45720" rIns="91440" bIns="45720" anchor="t" anchorCtr="0"/>
          <a:lstStyle/>
          <a:p>
            <a:pPr algn="just" eaLnBrk="1" hangingPunct="1">
              <a:lnSpc>
                <a:spcPct val="90000"/>
              </a:lnSpc>
              <a:buBlip>
                <a:blip r:embed="rId2"/>
              </a:buBlip>
            </a:pPr>
            <a:r>
              <a:rPr lang="zh-CN" altLang="en-US" sz="2400" b="1" dirty="0">
                <a:latin typeface="宋体" panose="02010600030101010101" pitchFamily="2" charset="-122"/>
              </a:rPr>
              <a:t>证明：</a:t>
            </a:r>
          </a:p>
          <a:p>
            <a:pPr algn="just" eaLnBrk="1" hangingPunct="1">
              <a:lnSpc>
                <a:spcPct val="90000"/>
              </a:lnSpc>
              <a:buSzPct val="60000"/>
              <a:buBlip>
                <a:blip r:embed="rId3"/>
              </a:buBlip>
            </a:pPr>
            <a:r>
              <a:rPr lang="zh-CN" altLang="en-US" sz="2400" b="1" dirty="0">
                <a:latin typeface="宋体" panose="02010600030101010101" pitchFamily="2" charset="-122"/>
              </a:rPr>
              <a:t>定义谓词</a:t>
            </a:r>
            <a:r>
              <a:rPr lang="zh-CN" altLang="en-US" sz="2400" dirty="0">
                <a:latin typeface="宋体" panose="02010600030101010101" pitchFamily="2" charset="-122"/>
              </a:rPr>
              <a:t>：</a:t>
            </a:r>
            <a:endParaRPr lang="zh-CN" altLang="en-US" sz="2400" dirty="0">
              <a:latin typeface="Times New Roman" panose="02020603050405020304" pitchFamily="18" charset="0"/>
              <a:cs typeface="Times New Roman" panose="02020603050405020304" pitchFamily="18" charset="0"/>
            </a:endParaRPr>
          </a:p>
          <a:p>
            <a:pPr algn="just" eaLnBrk="1" hangingPunct="1">
              <a:lnSpc>
                <a:spcPct val="90000"/>
              </a:lnSpc>
              <a:buNone/>
            </a:pPr>
            <a:r>
              <a:rPr lang="zh-CN" altLang="en-US" sz="2400" b="1" dirty="0">
                <a:latin typeface="Times New Roman" panose="02020603050405020304" pitchFamily="18" charset="0"/>
                <a:cs typeface="Times New Roman" panose="02020603050405020304" pitchFamily="18" charset="0"/>
              </a:rPr>
              <a:t>       </a:t>
            </a:r>
            <a:r>
              <a:rPr lang="en-US" altLang="zh-CN" sz="2400" b="1" i="1" dirty="0">
                <a:solidFill>
                  <a:srgbClr val="660066"/>
                </a:solidFill>
                <a:latin typeface="Times New Roman" panose="02020603050405020304" pitchFamily="18" charset="0"/>
                <a:cs typeface="Times New Roman" panose="02020603050405020304" pitchFamily="18" charset="0"/>
              </a:rPr>
              <a:t>EASY</a:t>
            </a:r>
            <a:r>
              <a:rPr lang="en-US" altLang="zh-CN" sz="2400" b="1" dirty="0">
                <a:solidFill>
                  <a:srgbClr val="660066"/>
                </a:solidFill>
                <a:latin typeface="Times New Roman" panose="02020603050405020304" pitchFamily="18" charset="0"/>
                <a:cs typeface="Times New Roman" panose="02020603050405020304" pitchFamily="18" charset="0"/>
              </a:rPr>
              <a:t> ( </a:t>
            </a:r>
            <a:r>
              <a:rPr lang="en-US" altLang="zh-CN" sz="2400" b="1" i="1" dirty="0">
                <a:solidFill>
                  <a:srgbClr val="660066"/>
                </a:solidFill>
                <a:latin typeface="Times New Roman" panose="02020603050405020304" pitchFamily="18" charset="0"/>
                <a:cs typeface="Times New Roman" panose="02020603050405020304" pitchFamily="18" charset="0"/>
              </a:rPr>
              <a:t>x </a:t>
            </a:r>
            <a:r>
              <a:rPr lang="en-US" altLang="zh-CN" sz="2400" b="1" dirty="0">
                <a:solidFill>
                  <a:srgbClr val="660066"/>
                </a:solidFill>
                <a:latin typeface="Times New Roman" panose="02020603050405020304" pitchFamily="18" charset="0"/>
                <a:cs typeface="Times New Roman" panose="02020603050405020304" pitchFamily="18" charset="0"/>
              </a:rPr>
              <a:t>)</a:t>
            </a:r>
            <a:r>
              <a:rPr lang="zh-CN" altLang="en-US" sz="2400" dirty="0">
                <a:latin typeface="宋体" panose="02010600030101010101" pitchFamily="2" charset="-122"/>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是容易的</a:t>
            </a:r>
            <a:endParaRPr lang="zh-CN" altLang="en-US" sz="2400" dirty="0">
              <a:latin typeface="Times New Roman" panose="02020603050405020304" pitchFamily="18" charset="0"/>
              <a:cs typeface="Times New Roman" panose="02020603050405020304" pitchFamily="18" charset="0"/>
            </a:endParaRPr>
          </a:p>
          <a:p>
            <a:pPr algn="just" eaLnBrk="1" hangingPunct="1">
              <a:lnSpc>
                <a:spcPct val="90000"/>
              </a:lnSpc>
              <a:buNone/>
            </a:pPr>
            <a:r>
              <a:rPr lang="zh-CN" altLang="en-US" sz="2400" b="1" dirty="0">
                <a:latin typeface="Times New Roman" panose="02020603050405020304" pitchFamily="18" charset="0"/>
                <a:cs typeface="Times New Roman" panose="02020603050405020304" pitchFamily="18" charset="0"/>
              </a:rPr>
              <a:t>       </a:t>
            </a:r>
            <a:r>
              <a:rPr lang="en-US" altLang="zh-CN" sz="2400" b="1" i="1" dirty="0">
                <a:solidFill>
                  <a:srgbClr val="660066"/>
                </a:solidFill>
                <a:latin typeface="Times New Roman" panose="02020603050405020304" pitchFamily="18" charset="0"/>
                <a:cs typeface="Times New Roman" panose="02020603050405020304" pitchFamily="18" charset="0"/>
              </a:rPr>
              <a:t>LIKE</a:t>
            </a:r>
            <a:r>
              <a:rPr lang="en-US" altLang="zh-CN" sz="2400" b="1" dirty="0">
                <a:solidFill>
                  <a:srgbClr val="660066"/>
                </a:solidFill>
                <a:latin typeface="Times New Roman" panose="02020603050405020304" pitchFamily="18" charset="0"/>
                <a:cs typeface="Times New Roman" panose="02020603050405020304" pitchFamily="18" charset="0"/>
              </a:rPr>
              <a:t> ( </a:t>
            </a:r>
            <a:r>
              <a:rPr lang="en-US" altLang="zh-CN" sz="2400" b="1" i="1" dirty="0">
                <a:solidFill>
                  <a:srgbClr val="660066"/>
                </a:solidFill>
                <a:latin typeface="Times New Roman" panose="02020603050405020304" pitchFamily="18" charset="0"/>
                <a:cs typeface="Times New Roman" panose="02020603050405020304" pitchFamily="18" charset="0"/>
              </a:rPr>
              <a:t>x</a:t>
            </a:r>
            <a:r>
              <a:rPr lang="en-US" altLang="zh-CN" sz="2400" b="1" dirty="0">
                <a:solidFill>
                  <a:srgbClr val="660066"/>
                </a:solidFill>
                <a:latin typeface="Times New Roman" panose="02020603050405020304" pitchFamily="18" charset="0"/>
                <a:cs typeface="Times New Roman" panose="02020603050405020304" pitchFamily="18" charset="0"/>
              </a:rPr>
              <a:t>,  </a:t>
            </a:r>
            <a:r>
              <a:rPr lang="en-US" altLang="zh-CN" sz="2400" b="1" i="1" dirty="0">
                <a:solidFill>
                  <a:srgbClr val="660066"/>
                </a:solidFill>
                <a:latin typeface="Times New Roman" panose="02020603050405020304" pitchFamily="18" charset="0"/>
                <a:cs typeface="Times New Roman" panose="02020603050405020304" pitchFamily="18" charset="0"/>
              </a:rPr>
              <a:t>y </a:t>
            </a:r>
            <a:r>
              <a:rPr lang="en-US" altLang="zh-CN" sz="2400" b="1" dirty="0">
                <a:solidFill>
                  <a:srgbClr val="660066"/>
                </a:solidFill>
                <a:latin typeface="Times New Roman" panose="02020603050405020304" pitchFamily="18" charset="0"/>
                <a:cs typeface="Times New Roman" panose="02020603050405020304" pitchFamily="18" charset="0"/>
              </a:rPr>
              <a:t>)</a:t>
            </a:r>
            <a:r>
              <a:rPr lang="zh-CN" altLang="en-US" sz="2400" dirty="0">
                <a:latin typeface="宋体" panose="02010600030101010101" pitchFamily="2" charset="-122"/>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喜欢 </a:t>
            </a:r>
            <a:r>
              <a:rPr lang="en-US" altLang="zh-CN" sz="2400" i="1" dirty="0">
                <a:latin typeface="Times New Roman" panose="02020603050405020304" pitchFamily="18" charset="0"/>
                <a:cs typeface="Times New Roman" panose="02020603050405020304" pitchFamily="18" charset="0"/>
              </a:rPr>
              <a:t>y</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buNone/>
            </a:pPr>
            <a:r>
              <a:rPr lang="en-US" altLang="zh-CN" sz="2400" dirty="0">
                <a:latin typeface="Times New Roman" panose="02020603050405020304" pitchFamily="18" charset="0"/>
                <a:cs typeface="Times New Roman" panose="02020603050405020304" pitchFamily="18" charset="0"/>
              </a:rPr>
              <a:t>       </a:t>
            </a:r>
            <a:r>
              <a:rPr lang="en-US" altLang="zh-CN" sz="2400" b="1" i="1" dirty="0">
                <a:solidFill>
                  <a:srgbClr val="660066"/>
                </a:solidFill>
                <a:latin typeface="Times New Roman" panose="02020603050405020304" pitchFamily="18" charset="0"/>
                <a:cs typeface="Times New Roman" panose="02020603050405020304" pitchFamily="18" charset="0"/>
              </a:rPr>
              <a:t>C</a:t>
            </a:r>
            <a:r>
              <a:rPr lang="en-US" altLang="zh-CN" sz="2400" b="1" dirty="0">
                <a:solidFill>
                  <a:srgbClr val="660066"/>
                </a:solidFill>
                <a:latin typeface="Times New Roman" panose="02020603050405020304" pitchFamily="18" charset="0"/>
                <a:cs typeface="Times New Roman" panose="02020603050405020304" pitchFamily="18" charset="0"/>
              </a:rPr>
              <a:t> ( </a:t>
            </a:r>
            <a:r>
              <a:rPr lang="en-US" altLang="zh-CN" sz="2400" b="1" i="1" dirty="0">
                <a:solidFill>
                  <a:srgbClr val="660066"/>
                </a:solidFill>
                <a:latin typeface="Times New Roman" panose="02020603050405020304" pitchFamily="18" charset="0"/>
                <a:cs typeface="Times New Roman" panose="02020603050405020304" pitchFamily="18" charset="0"/>
              </a:rPr>
              <a:t>x </a:t>
            </a:r>
            <a:r>
              <a:rPr lang="en-US" altLang="zh-CN" sz="2400" b="1" dirty="0">
                <a:solidFill>
                  <a:srgbClr val="660066"/>
                </a:solidFill>
                <a:latin typeface="Times New Roman" panose="02020603050405020304" pitchFamily="18" charset="0"/>
                <a:cs typeface="Times New Roman" panose="02020603050405020304" pitchFamily="18" charset="0"/>
              </a:rPr>
              <a:t>)</a:t>
            </a:r>
            <a:r>
              <a:rPr lang="zh-CN" altLang="en-US" sz="2400" dirty="0">
                <a:latin typeface="宋体" panose="02010600030101010101" pitchFamily="2" charset="-122"/>
              </a:rPr>
              <a:t>：</a:t>
            </a:r>
            <a:r>
              <a:rPr lang="en-US" altLang="zh-CN" sz="2400" i="1" dirty="0">
                <a:latin typeface="Times New Roman" panose="02020603050405020304" pitchFamily="18" charset="0"/>
                <a:cs typeface="Times New Roman" panose="02020603050405020304" pitchFamily="18" charset="0"/>
              </a:rPr>
              <a:t>x </a:t>
            </a:r>
            <a:r>
              <a:rPr lang="zh-CN" altLang="en-US" sz="2400" dirty="0">
                <a:latin typeface="宋体" panose="02010600030101010101" pitchFamily="2" charset="-122"/>
              </a:rPr>
              <a:t>是 </a:t>
            </a:r>
            <a:r>
              <a:rPr lang="en-US" altLang="zh-CN" sz="2400" i="1"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班的一门课程</a:t>
            </a:r>
            <a:endParaRPr lang="zh-CN" altLang="en-US" sz="2400" dirty="0"/>
          </a:p>
        </p:txBody>
      </p:sp>
      <p:sp>
        <p:nvSpPr>
          <p:cNvPr id="43014" name="Rectangle 5"/>
          <p:cNvSpPr/>
          <p:nvPr/>
        </p:nvSpPr>
        <p:spPr>
          <a:xfrm>
            <a:off x="566738"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3015" name="Rectangle 6"/>
          <p:cNvSpPr/>
          <p:nvPr/>
        </p:nvSpPr>
        <p:spPr>
          <a:xfrm>
            <a:off x="566738"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3016" name="Rectangle 7"/>
          <p:cNvSpPr/>
          <p:nvPr/>
        </p:nvSpPr>
        <p:spPr>
          <a:xfrm>
            <a:off x="566738"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3017" name="Rectangle 8"/>
          <p:cNvSpPr/>
          <p:nvPr/>
        </p:nvSpPr>
        <p:spPr>
          <a:xfrm>
            <a:off x="566738"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3018" name="Rectangle 9"/>
          <p:cNvSpPr/>
          <p:nvPr/>
        </p:nvSpPr>
        <p:spPr>
          <a:xfrm>
            <a:off x="5029200" y="3338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43019" name="Rectangle 10"/>
          <p:cNvSpPr/>
          <p:nvPr/>
        </p:nvSpPr>
        <p:spPr>
          <a:xfrm>
            <a:off x="609600" y="3689350"/>
            <a:ext cx="8305800" cy="2711450"/>
          </a:xfrm>
          <a:prstGeom prst="rect">
            <a:avLst/>
          </a:prstGeom>
          <a:noFill/>
          <a:ln w="9525">
            <a:noFill/>
          </a:ln>
        </p:spPr>
        <p:txBody>
          <a:bodyPr>
            <a:spAutoFit/>
          </a:bodyPr>
          <a:lstStyle/>
          <a:p>
            <a:pPr eaLnBrk="1" hangingPunct="1">
              <a:spcBef>
                <a:spcPct val="50000"/>
              </a:spcBef>
              <a:buClr>
                <a:schemeClr val="accent2"/>
              </a:buClr>
              <a:buSzPct val="60000"/>
              <a:buFont typeface="Wingdings" panose="05000000000000000000" pitchFamily="2" charset="2"/>
              <a:buBlip>
                <a:blip r:embed="rId3"/>
              </a:buBlip>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已知事实和结论用谓词公式表示</a:t>
            </a:r>
            <a:r>
              <a:rPr lang="zh-CN" altLang="en-US" sz="2600" dirty="0">
                <a:latin typeface="Times New Roman" panose="02020603050405020304" pitchFamily="18" charset="0"/>
              </a:rPr>
              <a:t>：</a:t>
            </a:r>
          </a:p>
          <a:p>
            <a:pPr eaLnBrk="1" hangingPunct="1">
              <a:spcBef>
                <a:spcPct val="40000"/>
              </a:spcBef>
              <a:buClr>
                <a:schemeClr val="accent2"/>
              </a:buClr>
              <a:buSzPct val="60000"/>
              <a:buFont typeface="Wingdings" panose="05000000000000000000" pitchFamily="2" charset="2"/>
              <a:buNone/>
            </a:pPr>
            <a:r>
              <a:rPr lang="zh-CN" altLang="en-US" sz="2600" dirty="0">
                <a:solidFill>
                  <a:srgbClr val="660066"/>
                </a:solidFill>
                <a:latin typeface="Times New Roman" panose="02020603050405020304" pitchFamily="18" charset="0"/>
              </a:rPr>
              <a:t>      </a:t>
            </a:r>
            <a:r>
              <a:rPr lang="en-US" altLang="zh-CN" sz="2600" b="1" dirty="0">
                <a:solidFill>
                  <a:srgbClr val="660066"/>
                </a:solidFill>
                <a:latin typeface="Times New Roman" panose="02020603050405020304" pitchFamily="18" charset="0"/>
                <a:cs typeface="Times New Roman" panose="02020603050405020304" pitchFamily="18" charset="0"/>
              </a:rPr>
              <a:t>(     ) ( </a:t>
            </a:r>
            <a:r>
              <a:rPr lang="en-US" altLang="zh-CN" sz="2600" b="1" i="1" dirty="0">
                <a:solidFill>
                  <a:srgbClr val="660066"/>
                </a:solidFill>
                <a:latin typeface="Times New Roman" panose="02020603050405020304" pitchFamily="18" charset="0"/>
                <a:cs typeface="Times New Roman" panose="02020603050405020304" pitchFamily="18" charset="0"/>
              </a:rPr>
              <a:t>EASY</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rPr>
              <a:t>x </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cs typeface="Times New Roman" panose="02020603050405020304" pitchFamily="18" charset="0"/>
              </a:rPr>
              <a:t>LIKE</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cs typeface="Times New Roman" panose="02020603050405020304" pitchFamily="18" charset="0"/>
              </a:rPr>
              <a:t>Wang</a:t>
            </a:r>
            <a:r>
              <a:rPr lang="en-US" altLang="zh-CN" sz="2600" b="1" dirty="0">
                <a:solidFill>
                  <a:srgbClr val="660066"/>
                </a:solidFill>
                <a:latin typeface="Times New Roman" panose="02020603050405020304" pitchFamily="18" charset="0"/>
                <a:cs typeface="Times New Roman" panose="02020603050405020304" pitchFamily="18" charset="0"/>
              </a:rPr>
              <a:t>,  </a:t>
            </a:r>
            <a:r>
              <a:rPr lang="en-US" altLang="zh-CN" sz="2600" b="1" i="1" dirty="0">
                <a:solidFill>
                  <a:srgbClr val="660066"/>
                </a:solidFill>
                <a:latin typeface="Times New Roman" panose="02020603050405020304" pitchFamily="18" charset="0"/>
                <a:cs typeface="Times New Roman" panose="02020603050405020304" pitchFamily="18" charset="0"/>
              </a:rPr>
              <a:t>x </a:t>
            </a:r>
            <a:r>
              <a:rPr lang="en-US" altLang="zh-CN" sz="2600" b="1" dirty="0">
                <a:solidFill>
                  <a:srgbClr val="660066"/>
                </a:solidFill>
                <a:latin typeface="Times New Roman" panose="02020603050405020304" pitchFamily="18" charset="0"/>
                <a:cs typeface="Times New Roman" panose="02020603050405020304" pitchFamily="18" charset="0"/>
              </a:rPr>
              <a:t>) ) </a:t>
            </a:r>
          </a:p>
          <a:p>
            <a:pPr eaLnBrk="1" hangingPunct="1">
              <a:spcBef>
                <a:spcPct val="40000"/>
              </a:spcBef>
              <a:buClr>
                <a:schemeClr val="accent2"/>
              </a:buClr>
              <a:buSzPct val="60000"/>
              <a:buFont typeface="Wingdings" panose="05000000000000000000" pitchFamily="2" charset="2"/>
              <a:buNone/>
            </a:pPr>
            <a:r>
              <a:rPr lang="en-US" altLang="zh-CN" sz="2600" b="1" dirty="0">
                <a:solidFill>
                  <a:srgbClr val="660066"/>
                </a:solidFill>
                <a:latin typeface="Times New Roman" panose="02020603050405020304" pitchFamily="18" charset="0"/>
                <a:cs typeface="Times New Roman" panose="02020603050405020304" pitchFamily="18" charset="0"/>
              </a:rPr>
              <a:t>      (     ) ( </a:t>
            </a:r>
            <a:r>
              <a:rPr lang="en-US" altLang="zh-CN" sz="2600" b="1" i="1" dirty="0">
                <a:solidFill>
                  <a:srgbClr val="660066"/>
                </a:solidFill>
                <a:latin typeface="Times New Roman" panose="02020603050405020304" pitchFamily="18" charset="0"/>
                <a:cs typeface="Times New Roman" panose="02020603050405020304" pitchFamily="18" charset="0"/>
              </a:rPr>
              <a:t>C</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cs typeface="Times New Roman" panose="02020603050405020304" pitchFamily="18" charset="0"/>
              </a:rPr>
              <a:t>x </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cs typeface="Times New Roman" panose="02020603050405020304" pitchFamily="18" charset="0"/>
              </a:rPr>
              <a:t>EASY</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cs typeface="Times New Roman" panose="02020603050405020304" pitchFamily="18" charset="0"/>
              </a:rPr>
              <a:t>x </a:t>
            </a:r>
            <a:r>
              <a:rPr lang="en-US" altLang="zh-CN" sz="2600" b="1" dirty="0">
                <a:solidFill>
                  <a:srgbClr val="660066"/>
                </a:solidFill>
                <a:latin typeface="Times New Roman" panose="02020603050405020304" pitchFamily="18" charset="0"/>
                <a:cs typeface="Times New Roman" panose="02020603050405020304" pitchFamily="18" charset="0"/>
              </a:rPr>
              <a:t>)) </a:t>
            </a:r>
          </a:p>
          <a:p>
            <a:pPr eaLnBrk="1" hangingPunct="1">
              <a:spcBef>
                <a:spcPct val="40000"/>
              </a:spcBef>
              <a:buClr>
                <a:schemeClr val="accent2"/>
              </a:buClr>
              <a:buFont typeface="Wingdings" panose="05000000000000000000" pitchFamily="2" charset="2"/>
              <a:buNone/>
            </a:pPr>
            <a:r>
              <a:rPr lang="en-US" altLang="zh-CN" sz="2600" b="1" dirty="0">
                <a:solidFill>
                  <a:srgbClr val="660066"/>
                </a:solidFill>
                <a:latin typeface="Times New Roman" panose="02020603050405020304" pitchFamily="18" charset="0"/>
                <a:cs typeface="Times New Roman" panose="02020603050405020304" pitchFamily="18" charset="0"/>
              </a:rPr>
              <a:t>      </a:t>
            </a:r>
            <a:r>
              <a:rPr lang="en-US" altLang="zh-CN" sz="2600" b="1" i="1" dirty="0">
                <a:solidFill>
                  <a:srgbClr val="660066"/>
                </a:solidFill>
                <a:latin typeface="Times New Roman" panose="02020603050405020304" pitchFamily="18" charset="0"/>
                <a:cs typeface="Times New Roman" panose="02020603050405020304" pitchFamily="18" charset="0"/>
              </a:rPr>
              <a:t>C</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cs typeface="Times New Roman" panose="02020603050405020304" pitchFamily="18" charset="0"/>
              </a:rPr>
              <a:t>ds</a:t>
            </a:r>
            <a:r>
              <a:rPr lang="en-US" altLang="zh-CN" sz="2600" b="1" dirty="0">
                <a:solidFill>
                  <a:srgbClr val="660066"/>
                </a:solidFill>
                <a:latin typeface="Times New Roman" panose="02020603050405020304" pitchFamily="18" charset="0"/>
                <a:cs typeface="Times New Roman" panose="02020603050405020304" pitchFamily="18" charset="0"/>
              </a:rPr>
              <a:t> ) </a:t>
            </a:r>
          </a:p>
          <a:p>
            <a:pPr eaLnBrk="1" hangingPunct="1">
              <a:spcBef>
                <a:spcPct val="40000"/>
              </a:spcBef>
              <a:buClr>
                <a:schemeClr val="accent2"/>
              </a:buClr>
              <a:buFont typeface="Wingdings" panose="05000000000000000000" pitchFamily="2" charset="2"/>
              <a:buNone/>
            </a:pPr>
            <a:r>
              <a:rPr lang="en-US" altLang="zh-CN" sz="2600" b="1" dirty="0">
                <a:solidFill>
                  <a:srgbClr val="0000FF"/>
                </a:solidFill>
                <a:latin typeface="Times New Roman" panose="02020603050405020304" pitchFamily="18" charset="0"/>
                <a:cs typeface="Times New Roman" panose="02020603050405020304" pitchFamily="18" charset="0"/>
              </a:rPr>
              <a:t>      </a:t>
            </a:r>
            <a:r>
              <a:rPr lang="en-US" altLang="zh-CN" sz="2600" b="1" i="1" dirty="0">
                <a:solidFill>
                  <a:srgbClr val="0000FF"/>
                </a:solidFill>
                <a:latin typeface="Times New Roman" panose="02020603050405020304" pitchFamily="18" charset="0"/>
                <a:cs typeface="Times New Roman" panose="02020603050405020304" pitchFamily="18" charset="0"/>
              </a:rPr>
              <a:t>LIKE</a:t>
            </a:r>
            <a:r>
              <a:rPr lang="en-US" altLang="zh-CN" sz="2600" b="1" dirty="0">
                <a:solidFill>
                  <a:srgbClr val="0000FF"/>
                </a:solidFill>
                <a:latin typeface="Times New Roman" panose="02020603050405020304" pitchFamily="18" charset="0"/>
                <a:cs typeface="Times New Roman" panose="02020603050405020304" pitchFamily="18" charset="0"/>
              </a:rPr>
              <a:t> ( </a:t>
            </a:r>
            <a:r>
              <a:rPr lang="en-US" altLang="zh-CN" sz="2600" b="1" i="1" dirty="0">
                <a:solidFill>
                  <a:srgbClr val="0000FF"/>
                </a:solidFill>
                <a:latin typeface="Times New Roman" panose="02020603050405020304" pitchFamily="18" charset="0"/>
                <a:cs typeface="Times New Roman" panose="02020603050405020304" pitchFamily="18" charset="0"/>
              </a:rPr>
              <a:t>Wang</a:t>
            </a:r>
            <a:r>
              <a:rPr lang="en-US" altLang="zh-CN" sz="2600" b="1" dirty="0">
                <a:solidFill>
                  <a:srgbClr val="0000FF"/>
                </a:solidFill>
                <a:latin typeface="Times New Roman" panose="02020603050405020304" pitchFamily="18" charset="0"/>
                <a:cs typeface="Times New Roman" panose="02020603050405020304" pitchFamily="18" charset="0"/>
              </a:rPr>
              <a:t>,  </a:t>
            </a:r>
            <a:r>
              <a:rPr lang="en-US" altLang="zh-CN" sz="2600" b="1" i="1" dirty="0">
                <a:solidFill>
                  <a:srgbClr val="0000FF"/>
                </a:solidFill>
                <a:latin typeface="Times New Roman" panose="02020603050405020304" pitchFamily="18" charset="0"/>
                <a:cs typeface="Times New Roman" panose="02020603050405020304" pitchFamily="18" charset="0"/>
              </a:rPr>
              <a:t>ds</a:t>
            </a:r>
            <a:r>
              <a:rPr lang="en-US" altLang="zh-CN" sz="2600" b="1" dirty="0">
                <a:solidFill>
                  <a:srgbClr val="0000FF"/>
                </a:solidFill>
                <a:latin typeface="Times New Roman" panose="02020603050405020304" pitchFamily="18" charset="0"/>
                <a:cs typeface="Times New Roman" panose="02020603050405020304" pitchFamily="18" charset="0"/>
              </a:rPr>
              <a:t> )</a:t>
            </a:r>
            <a:r>
              <a:rPr lang="en-US" altLang="zh-CN" sz="2600" dirty="0">
                <a:latin typeface="宋体" panose="02010600030101010101" pitchFamily="2" charset="-122"/>
              </a:rPr>
              <a:t> </a:t>
            </a:r>
          </a:p>
        </p:txBody>
      </p:sp>
      <p:graphicFrame>
        <p:nvGraphicFramePr>
          <p:cNvPr id="43020" name="Object 11"/>
          <p:cNvGraphicFramePr>
            <a:graphicFrameLocks noChangeAspect="1"/>
          </p:cNvGraphicFramePr>
          <p:nvPr/>
        </p:nvGraphicFramePr>
        <p:xfrm>
          <a:off x="1295400" y="4343400"/>
          <a:ext cx="457200" cy="377825"/>
        </p:xfrm>
        <a:graphic>
          <a:graphicData uri="http://schemas.openxmlformats.org/presentationml/2006/ole">
            <mc:AlternateContent xmlns:mc="http://schemas.openxmlformats.org/markup-compatibility/2006">
              <mc:Choice xmlns:v="urn:schemas-microsoft-com:vml" Requires="v">
                <p:oleObj r:id="rId4" imgW="215900" imgH="177800" progId="Equation.3">
                  <p:embed/>
                </p:oleObj>
              </mc:Choice>
              <mc:Fallback>
                <p:oleObj r:id="rId4" imgW="215900" imgH="177800" progId="Equation.3">
                  <p:embed/>
                  <p:pic>
                    <p:nvPicPr>
                      <p:cNvPr id="0" name="图片 3080"/>
                      <p:cNvPicPr/>
                      <p:nvPr/>
                    </p:nvPicPr>
                    <p:blipFill>
                      <a:blip r:embed="rId5"/>
                      <a:stretch>
                        <a:fillRect/>
                      </a:stretch>
                    </p:blipFill>
                    <p:spPr>
                      <a:xfrm>
                        <a:off x="1295400" y="4343400"/>
                        <a:ext cx="457200" cy="377825"/>
                      </a:xfrm>
                      <a:prstGeom prst="rect">
                        <a:avLst/>
                      </a:prstGeom>
                      <a:noFill/>
                      <a:ln w="38100">
                        <a:noFill/>
                        <a:miter/>
                      </a:ln>
                    </p:spPr>
                  </p:pic>
                </p:oleObj>
              </mc:Fallback>
            </mc:AlternateContent>
          </a:graphicData>
        </a:graphic>
      </p:graphicFrame>
      <p:graphicFrame>
        <p:nvGraphicFramePr>
          <p:cNvPr id="43021" name="Object 12"/>
          <p:cNvGraphicFramePr>
            <a:graphicFrameLocks noChangeAspect="1"/>
          </p:cNvGraphicFramePr>
          <p:nvPr/>
        </p:nvGraphicFramePr>
        <p:xfrm>
          <a:off x="1295400" y="4908550"/>
          <a:ext cx="457200" cy="377825"/>
        </p:xfrm>
        <a:graphic>
          <a:graphicData uri="http://schemas.openxmlformats.org/presentationml/2006/ole">
            <mc:AlternateContent xmlns:mc="http://schemas.openxmlformats.org/markup-compatibility/2006">
              <mc:Choice xmlns:v="urn:schemas-microsoft-com:vml" Requires="v">
                <p:oleObj r:id="rId6" imgW="215900" imgH="177800" progId="Equation.3">
                  <p:embed/>
                </p:oleObj>
              </mc:Choice>
              <mc:Fallback>
                <p:oleObj r:id="rId6" imgW="215900" imgH="177800" progId="Equation.3">
                  <p:embed/>
                  <p:pic>
                    <p:nvPicPr>
                      <p:cNvPr id="0" name="图片 3079"/>
                      <p:cNvPicPr/>
                      <p:nvPr/>
                    </p:nvPicPr>
                    <p:blipFill>
                      <a:blip r:embed="rId5"/>
                      <a:stretch>
                        <a:fillRect/>
                      </a:stretch>
                    </p:blipFill>
                    <p:spPr>
                      <a:xfrm>
                        <a:off x="1295400" y="4908550"/>
                        <a:ext cx="457200" cy="3778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0274" name="Rectangle 2"/>
          <p:cNvSpPr>
            <a:spLocks noChangeArrowheads="1"/>
          </p:cNvSpPr>
          <p:nvPr/>
        </p:nvSpPr>
        <p:spPr bwMode="auto">
          <a:xfrm>
            <a:off x="152400" y="914400"/>
            <a:ext cx="8686800" cy="5562600"/>
          </a:xfrm>
          <a:prstGeom prst="rect">
            <a:avLst/>
          </a:prstGeom>
          <a:gradFill rotWithShape="0">
            <a:gsLst>
              <a:gs pos="0">
                <a:schemeClr val="bg1"/>
              </a:gs>
              <a:gs pos="50000">
                <a:srgbClr val="CCFFFF"/>
              </a:gs>
              <a:gs pos="100000">
                <a:schemeClr val="bg1"/>
              </a:gs>
            </a:gsLst>
            <a:lin ang="5400000" scaled="1"/>
          </a:gra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4036"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3.2  </a:t>
            </a:r>
            <a:r>
              <a:rPr lang="zh-CN" altLang="en-US" sz="4000" b="0" dirty="0">
                <a:latin typeface="Times New Roman" panose="02020603050405020304" pitchFamily="18" charset="0"/>
                <a:ea typeface="黑体" panose="02010609060101010101" pitchFamily="2" charset="-122"/>
              </a:rPr>
              <a:t>自然演绎推理</a:t>
            </a:r>
          </a:p>
        </p:txBody>
      </p:sp>
      <p:sp>
        <p:nvSpPr>
          <p:cNvPr id="44037" name="Rectangle 4"/>
          <p:cNvSpPr>
            <a:spLocks noGrp="1"/>
          </p:cNvSpPr>
          <p:nvPr>
            <p:ph type="body" sz="half" idx="1"/>
          </p:nvPr>
        </p:nvSpPr>
        <p:spPr>
          <a:xfrm>
            <a:off x="250825" y="1000125"/>
            <a:ext cx="4244975" cy="5400675"/>
          </a:xfrm>
          <a:ln/>
        </p:spPr>
        <p:txBody>
          <a:bodyPr vert="horz" wrap="square" lIns="91440" tIns="45720" rIns="91440" bIns="45720" anchor="t" anchorCtr="0"/>
          <a:lstStyle/>
          <a:p>
            <a:pPr marL="187325" indent="-187325" algn="just" eaLnBrk="1" hangingPunct="1">
              <a:buClr>
                <a:schemeClr val="accent2"/>
              </a:buClr>
              <a:buSzPct val="60000"/>
              <a:buFont typeface="Wingdings" panose="05000000000000000000" pitchFamily="2" charset="2"/>
              <a:buBlip>
                <a:blip r:embed="rId2"/>
              </a:buBlip>
            </a:pPr>
            <a:r>
              <a:rPr lang="en-US" altLang="zh-CN" sz="2400" b="1" dirty="0">
                <a:latin typeface="宋体" panose="02010600030101010101" pitchFamily="2" charset="-122"/>
              </a:rPr>
              <a:t> </a:t>
            </a:r>
            <a:r>
              <a:rPr lang="zh-CN" altLang="en-US" sz="2400" b="1" dirty="0">
                <a:latin typeface="宋体" panose="02010600030101010101" pitchFamily="2" charset="-122"/>
              </a:rPr>
              <a:t>应用推理规则进行推理：</a:t>
            </a:r>
            <a:endParaRPr lang="zh-CN" altLang="en-US" sz="2400" b="1" dirty="0">
              <a:latin typeface="Times New Roman" panose="02020603050405020304" pitchFamily="18" charset="0"/>
              <a:cs typeface="Times New Roman" panose="02020603050405020304" pitchFamily="18" charset="0"/>
            </a:endParaRPr>
          </a:p>
          <a:p>
            <a:pPr marL="187325" indent="-187325" eaLnBrk="1" hangingPunct="1">
              <a:buClr>
                <a:schemeClr val="accent2"/>
              </a:buClr>
              <a:buSzTx/>
              <a:buFont typeface="Wingdings" panose="05000000000000000000" pitchFamily="2" charset="2"/>
              <a:buNone/>
            </a:pPr>
            <a:endParaRPr lang="en-US" altLang="zh-CN" sz="2400" dirty="0"/>
          </a:p>
        </p:txBody>
      </p:sp>
      <p:sp>
        <p:nvSpPr>
          <p:cNvPr id="44038" name="Rectangle 5"/>
          <p:cNvSpPr/>
          <p:nvPr/>
        </p:nvSpPr>
        <p:spPr>
          <a:xfrm>
            <a:off x="32385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4039" name="Rectangle 6"/>
          <p:cNvSpPr/>
          <p:nvPr/>
        </p:nvSpPr>
        <p:spPr>
          <a:xfrm>
            <a:off x="32385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4040" name="Rectangle 7"/>
          <p:cNvSpPr/>
          <p:nvPr/>
        </p:nvSpPr>
        <p:spPr>
          <a:xfrm>
            <a:off x="323850"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4041" name="Rectangle 8"/>
          <p:cNvSpPr/>
          <p:nvPr/>
        </p:nvSpPr>
        <p:spPr>
          <a:xfrm>
            <a:off x="323850" y="33766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4042" name="Rectangle 9"/>
          <p:cNvSpPr/>
          <p:nvPr/>
        </p:nvSpPr>
        <p:spPr>
          <a:xfrm>
            <a:off x="4786313" y="3338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44043" name="Group 10"/>
          <p:cNvGrpSpPr/>
          <p:nvPr/>
        </p:nvGrpSpPr>
        <p:grpSpPr>
          <a:xfrm>
            <a:off x="762000" y="1582738"/>
            <a:ext cx="6705600" cy="1084262"/>
            <a:chOff x="864" y="997"/>
            <a:chExt cx="3456" cy="683"/>
          </a:xfrm>
        </p:grpSpPr>
        <p:sp>
          <p:nvSpPr>
            <p:cNvPr id="44054" name="Rectangle 11"/>
            <p:cNvSpPr/>
            <p:nvPr/>
          </p:nvSpPr>
          <p:spPr>
            <a:xfrm>
              <a:off x="912" y="997"/>
              <a:ext cx="3408" cy="683"/>
            </a:xfrm>
            <a:prstGeom prst="rect">
              <a:avLst/>
            </a:prstGeom>
            <a:noFill/>
            <a:ln w="9525">
              <a:noFill/>
            </a:ln>
          </p:spPr>
          <p:txBody>
            <a:bodyPr>
              <a:spAutoFit/>
            </a:bodyPr>
            <a:lstStyle/>
            <a:p>
              <a:pPr eaLnBrk="1" hangingPunct="1">
                <a:spcBef>
                  <a:spcPct val="50000"/>
                </a:spcBef>
                <a:buClr>
                  <a:schemeClr val="accent2"/>
                </a:buClr>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 </a:t>
              </a:r>
              <a:r>
                <a:rPr lang="en-US" altLang="zh-CN" sz="2600" b="1" dirty="0">
                  <a:solidFill>
                    <a:srgbClr val="660066"/>
                  </a:solidFill>
                  <a:latin typeface="Times New Roman" panose="02020603050405020304" pitchFamily="18" charset="0"/>
                  <a:cs typeface="Times New Roman" panose="02020603050405020304" pitchFamily="18" charset="0"/>
                </a:rPr>
                <a:t>(      )</a:t>
              </a:r>
              <a:r>
                <a:rPr lang="zh-CN" altLang="en-US" sz="2600" b="1" dirty="0">
                  <a:solidFill>
                    <a:srgbClr val="660066"/>
                  </a:solidFill>
                  <a:latin typeface="宋体" panose="02010600030101010101" pitchFamily="2" charset="-122"/>
                </a:rPr>
                <a:t>（</a:t>
              </a:r>
              <a:r>
                <a:rPr lang="en-US" altLang="zh-CN" sz="2600" b="1" i="1" dirty="0">
                  <a:solidFill>
                    <a:srgbClr val="660066"/>
                  </a:solidFill>
                  <a:latin typeface="Times New Roman" panose="02020603050405020304" pitchFamily="18" charset="0"/>
                  <a:cs typeface="Times New Roman" panose="02020603050405020304" pitchFamily="18" charset="0"/>
                </a:rPr>
                <a:t>EASY</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cs typeface="Times New Roman" panose="02020603050405020304" pitchFamily="18" charset="0"/>
                </a:rPr>
                <a:t>x </a:t>
              </a:r>
              <a:r>
                <a:rPr lang="en-US" altLang="zh-CN" sz="2600" b="1" dirty="0">
                  <a:solidFill>
                    <a:srgbClr val="660066"/>
                  </a:solidFill>
                  <a:latin typeface="Times New Roman" panose="02020603050405020304" pitchFamily="18" charset="0"/>
                  <a:cs typeface="Times New Roman" panose="02020603050405020304" pitchFamily="18" charset="0"/>
                </a:rPr>
                <a:t>)  </a:t>
              </a:r>
              <a:r>
                <a:rPr lang="en-US" altLang="zh-CN" sz="2600" b="1" dirty="0">
                  <a:solidFill>
                    <a:srgbClr val="660066"/>
                  </a:solidFill>
                  <a:latin typeface="宋体" panose="02010600030101010101" pitchFamily="2" charset="-122"/>
                </a:rPr>
                <a:t>→</a:t>
              </a:r>
              <a:r>
                <a:rPr lang="en-US" altLang="zh-CN" sz="2600" b="1" i="1" dirty="0">
                  <a:solidFill>
                    <a:srgbClr val="660066"/>
                  </a:solidFill>
                  <a:latin typeface="Times New Roman" panose="02020603050405020304" pitchFamily="18" charset="0"/>
                  <a:cs typeface="Times New Roman" panose="02020603050405020304" pitchFamily="18" charset="0"/>
                </a:rPr>
                <a:t>LIKE</a:t>
              </a:r>
              <a:r>
                <a:rPr lang="en-US" altLang="zh-CN" sz="2600" b="1" dirty="0">
                  <a:solidFill>
                    <a:srgbClr val="660066"/>
                  </a:solidFill>
                  <a:latin typeface="Times New Roman" panose="02020603050405020304" pitchFamily="18" charset="0"/>
                  <a:cs typeface="Times New Roman" panose="02020603050405020304" pitchFamily="18" charset="0"/>
                </a:rPr>
                <a:t> ( </a:t>
              </a:r>
              <a:r>
                <a:rPr lang="en-US" altLang="zh-CN" sz="2600" b="1" i="1" dirty="0">
                  <a:solidFill>
                    <a:srgbClr val="660066"/>
                  </a:solidFill>
                  <a:latin typeface="Times New Roman" panose="02020603050405020304" pitchFamily="18" charset="0"/>
                  <a:cs typeface="Times New Roman" panose="02020603050405020304" pitchFamily="18" charset="0"/>
                </a:rPr>
                <a:t>Wang</a:t>
              </a:r>
              <a:r>
                <a:rPr lang="en-US" altLang="zh-CN" sz="2600" b="1" dirty="0">
                  <a:solidFill>
                    <a:srgbClr val="660066"/>
                  </a:solidFill>
                  <a:latin typeface="Times New Roman" panose="02020603050405020304" pitchFamily="18" charset="0"/>
                  <a:cs typeface="Times New Roman" panose="02020603050405020304" pitchFamily="18" charset="0"/>
                </a:rPr>
                <a:t>,  </a:t>
              </a:r>
              <a:r>
                <a:rPr lang="en-US" altLang="zh-CN" sz="2600" b="1" i="1" dirty="0">
                  <a:solidFill>
                    <a:srgbClr val="660066"/>
                  </a:solidFill>
                  <a:latin typeface="Times New Roman" panose="02020603050405020304" pitchFamily="18" charset="0"/>
                  <a:cs typeface="Times New Roman" panose="02020603050405020304" pitchFamily="18" charset="0"/>
                </a:rPr>
                <a:t>x </a:t>
              </a:r>
              <a:r>
                <a:rPr lang="en-US" altLang="zh-CN" sz="2600" b="1" dirty="0">
                  <a:solidFill>
                    <a:srgbClr val="660066"/>
                  </a:solidFill>
                  <a:latin typeface="Times New Roman" panose="02020603050405020304" pitchFamily="18" charset="0"/>
                  <a:cs typeface="Times New Roman" panose="02020603050405020304" pitchFamily="18" charset="0"/>
                </a:rPr>
                <a:t>)</a:t>
              </a:r>
              <a:r>
                <a:rPr lang="en-US" altLang="zh-CN" sz="2600" b="1" dirty="0">
                  <a:solidFill>
                    <a:srgbClr val="660066"/>
                  </a:solidFill>
                  <a:latin typeface="Times New Roman" panose="02020603050405020304" pitchFamily="18" charset="0"/>
                </a:rPr>
                <a:t>)</a:t>
              </a:r>
              <a:endParaRPr lang="en-US" altLang="zh-CN" sz="2600" b="1" dirty="0">
                <a:solidFill>
                  <a:srgbClr val="660066"/>
                </a:solidFill>
                <a:latin typeface="Times New Roman" panose="02020603050405020304" pitchFamily="18" charset="0"/>
                <a:cs typeface="Times New Roman" panose="02020603050405020304" pitchFamily="18" charset="0"/>
              </a:endParaRPr>
            </a:p>
            <a:p>
              <a:pPr eaLnBrk="1" hangingPunct="1">
                <a:spcBef>
                  <a:spcPct val="50000"/>
                </a:spcBef>
                <a:buClr>
                  <a:schemeClr val="accent2"/>
                </a:buClr>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 </a:t>
              </a:r>
              <a:r>
                <a:rPr lang="en-US" altLang="zh-CN" sz="2600" b="1" i="1" dirty="0">
                  <a:solidFill>
                    <a:srgbClr val="0000FF"/>
                  </a:solidFill>
                  <a:latin typeface="Times New Roman" panose="02020603050405020304" pitchFamily="18" charset="0"/>
                  <a:cs typeface="Times New Roman" panose="02020603050405020304" pitchFamily="18" charset="0"/>
                </a:rPr>
                <a:t>EASY</a:t>
              </a:r>
              <a:r>
                <a:rPr lang="en-US" altLang="zh-CN" sz="2600" b="1" dirty="0">
                  <a:solidFill>
                    <a:srgbClr val="0000FF"/>
                  </a:solidFill>
                  <a:latin typeface="Times New Roman" panose="02020603050405020304" pitchFamily="18" charset="0"/>
                  <a:cs typeface="Times New Roman" panose="02020603050405020304" pitchFamily="18" charset="0"/>
                </a:rPr>
                <a:t> (</a:t>
              </a:r>
              <a:r>
                <a:rPr lang="en-US" altLang="zh-CN" sz="2600" b="1" i="1" dirty="0">
                  <a:solidFill>
                    <a:srgbClr val="0000FF"/>
                  </a:solidFill>
                  <a:latin typeface="Times New Roman" panose="02020603050405020304" pitchFamily="18" charset="0"/>
                  <a:cs typeface="Times New Roman" panose="02020603050405020304" pitchFamily="18" charset="0"/>
                </a:rPr>
                <a:t>z</a:t>
              </a:r>
              <a:r>
                <a:rPr lang="en-US" altLang="zh-CN" sz="2600" b="1" dirty="0">
                  <a:solidFill>
                    <a:srgbClr val="0000FF"/>
                  </a:solidFill>
                  <a:latin typeface="Times New Roman" panose="02020603050405020304" pitchFamily="18" charset="0"/>
                  <a:cs typeface="Times New Roman" panose="02020603050405020304" pitchFamily="18" charset="0"/>
                </a:rPr>
                <a:t>) </a:t>
              </a:r>
              <a:r>
                <a:rPr lang="en-US" altLang="zh-CN" sz="2600" b="1" dirty="0">
                  <a:solidFill>
                    <a:srgbClr val="0000FF"/>
                  </a:solidFill>
                  <a:latin typeface="宋体" panose="02010600030101010101" pitchFamily="2" charset="-122"/>
                </a:rPr>
                <a:t>→</a:t>
              </a:r>
              <a:r>
                <a:rPr lang="en-US" altLang="zh-CN" sz="2600" b="1" i="1" dirty="0">
                  <a:solidFill>
                    <a:srgbClr val="0000FF"/>
                  </a:solidFill>
                  <a:latin typeface="Times New Roman" panose="02020603050405020304" pitchFamily="18" charset="0"/>
                  <a:cs typeface="Times New Roman" panose="02020603050405020304" pitchFamily="18" charset="0"/>
                </a:rPr>
                <a:t>LIKE</a:t>
              </a:r>
              <a:r>
                <a:rPr lang="en-US" altLang="zh-CN" sz="2600" b="1" dirty="0">
                  <a:solidFill>
                    <a:srgbClr val="0000FF"/>
                  </a:solidFill>
                  <a:latin typeface="Times New Roman" panose="02020603050405020304" pitchFamily="18" charset="0"/>
                  <a:cs typeface="Times New Roman" panose="02020603050405020304" pitchFamily="18" charset="0"/>
                </a:rPr>
                <a:t> ( </a:t>
              </a:r>
              <a:r>
                <a:rPr lang="en-US" altLang="zh-CN" sz="2600" b="1" i="1" dirty="0">
                  <a:solidFill>
                    <a:srgbClr val="0000FF"/>
                  </a:solidFill>
                  <a:latin typeface="Times New Roman" panose="02020603050405020304" pitchFamily="18" charset="0"/>
                  <a:cs typeface="Times New Roman" panose="02020603050405020304" pitchFamily="18" charset="0"/>
                </a:rPr>
                <a:t>Wang</a:t>
              </a:r>
              <a:r>
                <a:rPr lang="en-US" altLang="zh-CN" sz="2600" b="1" dirty="0">
                  <a:solidFill>
                    <a:srgbClr val="0000FF"/>
                  </a:solidFill>
                  <a:latin typeface="Times New Roman" panose="02020603050405020304" pitchFamily="18" charset="0"/>
                  <a:cs typeface="Times New Roman" panose="02020603050405020304" pitchFamily="18" charset="0"/>
                </a:rPr>
                <a:t>,  </a:t>
              </a:r>
              <a:r>
                <a:rPr lang="en-US" altLang="zh-CN" sz="2600" b="1" i="1" dirty="0">
                  <a:solidFill>
                    <a:srgbClr val="0000FF"/>
                  </a:solidFill>
                  <a:latin typeface="Times New Roman" panose="02020603050405020304" pitchFamily="18" charset="0"/>
                  <a:cs typeface="Times New Roman" panose="02020603050405020304" pitchFamily="18" charset="0"/>
                </a:rPr>
                <a:t>z </a:t>
              </a:r>
              <a:r>
                <a:rPr lang="en-US" altLang="zh-CN" sz="2600" b="1" dirty="0">
                  <a:solidFill>
                    <a:srgbClr val="0000FF"/>
                  </a:solidFill>
                  <a:latin typeface="Times New Roman" panose="02020603050405020304" pitchFamily="18" charset="0"/>
                  <a:cs typeface="Times New Roman" panose="02020603050405020304" pitchFamily="18" charset="0"/>
                </a:rPr>
                <a:t>)       </a:t>
              </a:r>
              <a:r>
                <a:rPr lang="zh-CN" altLang="en-US" sz="2500" b="1" dirty="0">
                  <a:latin typeface="宋体" panose="02010600030101010101" pitchFamily="2" charset="-122"/>
                </a:rPr>
                <a:t>全称固化</a:t>
              </a:r>
            </a:p>
          </p:txBody>
        </p:sp>
        <p:graphicFrame>
          <p:nvGraphicFramePr>
            <p:cNvPr id="44055" name="Object 12"/>
            <p:cNvGraphicFramePr>
              <a:graphicFrameLocks noChangeAspect="1"/>
            </p:cNvGraphicFramePr>
            <p:nvPr/>
          </p:nvGraphicFramePr>
          <p:xfrm>
            <a:off x="1104" y="1056"/>
            <a:ext cx="261" cy="216"/>
          </p:xfrm>
          <a:graphic>
            <a:graphicData uri="http://schemas.openxmlformats.org/presentationml/2006/ole">
              <mc:AlternateContent xmlns:mc="http://schemas.openxmlformats.org/markup-compatibility/2006">
                <mc:Choice xmlns:v="urn:schemas-microsoft-com:vml" Requires="v">
                  <p:oleObj r:id="rId3" imgW="215900" imgH="177800" progId="Equation.3">
                    <p:embed/>
                  </p:oleObj>
                </mc:Choice>
                <mc:Fallback>
                  <p:oleObj r:id="rId3" imgW="215900" imgH="177800" progId="Equation.3">
                    <p:embed/>
                    <p:pic>
                      <p:nvPicPr>
                        <p:cNvPr id="0" name="图片 3090"/>
                        <p:cNvPicPr/>
                        <p:nvPr/>
                      </p:nvPicPr>
                      <p:blipFill>
                        <a:blip r:embed="rId4"/>
                        <a:stretch>
                          <a:fillRect/>
                        </a:stretch>
                      </p:blipFill>
                      <p:spPr>
                        <a:xfrm>
                          <a:off x="1104" y="1056"/>
                          <a:ext cx="261" cy="216"/>
                        </a:xfrm>
                        <a:prstGeom prst="rect">
                          <a:avLst/>
                        </a:prstGeom>
                        <a:noFill/>
                        <a:ln w="38100">
                          <a:noFill/>
                          <a:miter/>
                        </a:ln>
                      </p:spPr>
                    </p:pic>
                  </p:oleObj>
                </mc:Fallback>
              </mc:AlternateContent>
            </a:graphicData>
          </a:graphic>
        </p:graphicFrame>
        <p:sp>
          <p:nvSpPr>
            <p:cNvPr id="44056" name="AutoShape 13"/>
            <p:cNvSpPr/>
            <p:nvPr/>
          </p:nvSpPr>
          <p:spPr>
            <a:xfrm>
              <a:off x="864" y="1104"/>
              <a:ext cx="96" cy="432"/>
            </a:xfrm>
            <a:prstGeom prst="curvedRightArrow">
              <a:avLst>
                <a:gd name="adj1" fmla="val 90000"/>
                <a:gd name="adj2" fmla="val 180000"/>
                <a:gd name="adj3" fmla="val 33333"/>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sp>
        <p:nvSpPr>
          <p:cNvPr id="44044" name="Rectangle 14"/>
          <p:cNvSpPr/>
          <p:nvPr/>
        </p:nvSpPr>
        <p:spPr>
          <a:xfrm>
            <a:off x="936625" y="2819400"/>
            <a:ext cx="6378575" cy="1084263"/>
          </a:xfrm>
          <a:prstGeom prst="rect">
            <a:avLst/>
          </a:prstGeom>
          <a:noFill/>
          <a:ln w="9525">
            <a:noFill/>
          </a:ln>
        </p:spPr>
        <p:txBody>
          <a:bodyPr>
            <a:spAutoFit/>
          </a:bodyPr>
          <a:lstStyle/>
          <a:p>
            <a:pPr eaLnBrk="1" hangingPunct="1">
              <a:spcBef>
                <a:spcPct val="50000"/>
              </a:spcBef>
              <a:buClr>
                <a:schemeClr val="accent2"/>
              </a:buClr>
              <a:buFont typeface="Wingdings" panose="05000000000000000000" pitchFamily="2" charset="2"/>
            </a:pPr>
            <a:r>
              <a:rPr lang="en-US" altLang="zh-CN" sz="2600" b="1" dirty="0">
                <a:solidFill>
                  <a:srgbClr val="FF0000"/>
                </a:solidFill>
                <a:latin typeface="Times New Roman" panose="02020603050405020304" pitchFamily="18" charset="0"/>
              </a:rPr>
              <a:t> </a:t>
            </a:r>
            <a:r>
              <a:rPr lang="en-US" altLang="zh-CN" sz="2600" b="1" dirty="0">
                <a:solidFill>
                  <a:srgbClr val="660066"/>
                </a:solidFill>
                <a:latin typeface="Times New Roman" panose="02020603050405020304" pitchFamily="18" charset="0"/>
              </a:rPr>
              <a:t>(     ) (</a:t>
            </a:r>
            <a:r>
              <a:rPr lang="en-US" altLang="zh-CN" sz="2600" b="1" i="1" dirty="0">
                <a:solidFill>
                  <a:srgbClr val="660066"/>
                </a:solidFill>
                <a:latin typeface="Times New Roman" panose="02020603050405020304" pitchFamily="18" charset="0"/>
              </a:rPr>
              <a:t>C</a:t>
            </a:r>
            <a:r>
              <a:rPr lang="en-US" altLang="zh-CN" sz="2600" b="1" dirty="0">
                <a:solidFill>
                  <a:srgbClr val="660066"/>
                </a:solidFill>
                <a:latin typeface="Times New Roman" panose="02020603050405020304" pitchFamily="18" charset="0"/>
              </a:rPr>
              <a:t> ( </a:t>
            </a:r>
            <a:r>
              <a:rPr lang="en-US" altLang="zh-CN" sz="2600" b="1" i="1" dirty="0">
                <a:solidFill>
                  <a:srgbClr val="660066"/>
                </a:solidFill>
                <a:latin typeface="Times New Roman" panose="02020603050405020304" pitchFamily="18" charset="0"/>
              </a:rPr>
              <a:t>x </a:t>
            </a:r>
            <a:r>
              <a:rPr lang="en-US" altLang="zh-CN" sz="2600" b="1" dirty="0">
                <a:solidFill>
                  <a:srgbClr val="660066"/>
                </a:solidFill>
                <a:latin typeface="Times New Roman" panose="02020603050405020304" pitchFamily="18" charset="0"/>
              </a:rPr>
              <a:t>) → </a:t>
            </a:r>
            <a:r>
              <a:rPr lang="en-US" altLang="zh-CN" sz="2600" b="1" i="1" dirty="0">
                <a:solidFill>
                  <a:srgbClr val="660066"/>
                </a:solidFill>
                <a:latin typeface="Times New Roman" panose="02020603050405020304" pitchFamily="18" charset="0"/>
              </a:rPr>
              <a:t>EASY</a:t>
            </a:r>
            <a:r>
              <a:rPr lang="en-US" altLang="zh-CN" sz="2600" b="1" dirty="0">
                <a:solidFill>
                  <a:srgbClr val="660066"/>
                </a:solidFill>
                <a:latin typeface="Times New Roman" panose="02020603050405020304" pitchFamily="18" charset="0"/>
              </a:rPr>
              <a:t> ( </a:t>
            </a:r>
            <a:r>
              <a:rPr lang="en-US" altLang="zh-CN" sz="2600" b="1" i="1" dirty="0">
                <a:solidFill>
                  <a:srgbClr val="660066"/>
                </a:solidFill>
                <a:latin typeface="Times New Roman" panose="02020603050405020304" pitchFamily="18" charset="0"/>
              </a:rPr>
              <a:t>x </a:t>
            </a:r>
            <a:r>
              <a:rPr lang="en-US" altLang="zh-CN" sz="2600" b="1" dirty="0">
                <a:solidFill>
                  <a:srgbClr val="660066"/>
                </a:solidFill>
                <a:latin typeface="Times New Roman" panose="02020603050405020304" pitchFamily="18" charset="0"/>
              </a:rPr>
              <a:t>))</a:t>
            </a:r>
          </a:p>
          <a:p>
            <a:pPr eaLnBrk="1" hangingPunct="1">
              <a:spcBef>
                <a:spcPct val="50000"/>
              </a:spcBef>
              <a:buClr>
                <a:schemeClr val="accent2"/>
              </a:buClr>
              <a:buFont typeface="Wingdings" panose="05000000000000000000" pitchFamily="2" charset="2"/>
            </a:pPr>
            <a:r>
              <a:rPr lang="en-US" altLang="zh-CN" sz="2600" b="1" dirty="0">
                <a:solidFill>
                  <a:srgbClr val="0000FF"/>
                </a:solidFill>
                <a:latin typeface="Times New Roman" panose="02020603050405020304" pitchFamily="18" charset="0"/>
              </a:rPr>
              <a:t> </a:t>
            </a:r>
            <a:r>
              <a:rPr lang="en-US" altLang="zh-CN" sz="2600" b="1" i="1" dirty="0">
                <a:solidFill>
                  <a:srgbClr val="0000FF"/>
                </a:solidFill>
                <a:latin typeface="Times New Roman" panose="02020603050405020304" pitchFamily="18" charset="0"/>
              </a:rPr>
              <a:t>C</a:t>
            </a:r>
            <a:r>
              <a:rPr lang="en-US" altLang="zh-CN" sz="2600" b="1" dirty="0">
                <a:solidFill>
                  <a:srgbClr val="0000FF"/>
                </a:solidFill>
                <a:latin typeface="Times New Roman" panose="02020603050405020304" pitchFamily="18" charset="0"/>
              </a:rPr>
              <a:t> ( </a:t>
            </a:r>
            <a:r>
              <a:rPr lang="en-US" altLang="zh-CN" sz="2600" b="1" i="1" dirty="0">
                <a:solidFill>
                  <a:srgbClr val="0000FF"/>
                </a:solidFill>
                <a:latin typeface="Times New Roman" panose="02020603050405020304" pitchFamily="18" charset="0"/>
              </a:rPr>
              <a:t>y </a:t>
            </a:r>
            <a:r>
              <a:rPr lang="en-US" altLang="zh-CN" sz="2600" b="1" dirty="0">
                <a:solidFill>
                  <a:srgbClr val="0000FF"/>
                </a:solidFill>
                <a:latin typeface="Times New Roman" panose="02020603050405020304" pitchFamily="18" charset="0"/>
              </a:rPr>
              <a:t>)  </a:t>
            </a:r>
            <a:r>
              <a:rPr lang="en-US" altLang="zh-CN" sz="2600" b="1" dirty="0">
                <a:solidFill>
                  <a:srgbClr val="0000FF"/>
                </a:solidFill>
                <a:latin typeface="宋体" panose="02010600030101010101" pitchFamily="2" charset="-122"/>
              </a:rPr>
              <a:t>→</a:t>
            </a:r>
            <a:r>
              <a:rPr lang="en-US" altLang="zh-CN" sz="2600" b="1" i="1" dirty="0">
                <a:solidFill>
                  <a:srgbClr val="0000FF"/>
                </a:solidFill>
                <a:latin typeface="Times New Roman" panose="02020603050405020304" pitchFamily="18" charset="0"/>
              </a:rPr>
              <a:t>EASY</a:t>
            </a:r>
            <a:r>
              <a:rPr lang="en-US" altLang="zh-CN" sz="2600" b="1" dirty="0">
                <a:solidFill>
                  <a:srgbClr val="0000FF"/>
                </a:solidFill>
                <a:latin typeface="Times New Roman" panose="02020603050405020304" pitchFamily="18" charset="0"/>
              </a:rPr>
              <a:t> ( </a:t>
            </a:r>
            <a:r>
              <a:rPr lang="en-US" altLang="zh-CN" sz="2600" b="1" i="1" dirty="0">
                <a:solidFill>
                  <a:srgbClr val="0000FF"/>
                </a:solidFill>
                <a:latin typeface="Times New Roman" panose="02020603050405020304" pitchFamily="18" charset="0"/>
              </a:rPr>
              <a:t>y </a:t>
            </a:r>
            <a:r>
              <a:rPr lang="en-US" altLang="zh-CN" sz="2600" b="1" dirty="0">
                <a:solidFill>
                  <a:srgbClr val="0000FF"/>
                </a:solidFill>
                <a:latin typeface="Times New Roman" panose="02020603050405020304" pitchFamily="18" charset="0"/>
              </a:rPr>
              <a:t>)</a:t>
            </a:r>
            <a:r>
              <a:rPr lang="en-US" altLang="zh-CN" sz="2600" b="1" dirty="0">
                <a:solidFill>
                  <a:srgbClr val="660066"/>
                </a:solidFill>
                <a:latin typeface="Times New Roman" panose="02020603050405020304" pitchFamily="18" charset="0"/>
              </a:rPr>
              <a:t>                      </a:t>
            </a:r>
            <a:r>
              <a:rPr lang="zh-CN" altLang="en-US" sz="2500" b="1" dirty="0">
                <a:latin typeface="宋体" panose="02010600030101010101" pitchFamily="2" charset="-122"/>
              </a:rPr>
              <a:t>全称固化</a:t>
            </a:r>
          </a:p>
        </p:txBody>
      </p:sp>
      <p:graphicFrame>
        <p:nvGraphicFramePr>
          <p:cNvPr id="44045" name="Object 15"/>
          <p:cNvGraphicFramePr>
            <a:graphicFrameLocks noChangeAspect="1"/>
          </p:cNvGraphicFramePr>
          <p:nvPr/>
        </p:nvGraphicFramePr>
        <p:xfrm>
          <a:off x="1219200" y="2933700"/>
          <a:ext cx="476250" cy="342900"/>
        </p:xfrm>
        <a:graphic>
          <a:graphicData uri="http://schemas.openxmlformats.org/presentationml/2006/ole">
            <mc:AlternateContent xmlns:mc="http://schemas.openxmlformats.org/markup-compatibility/2006">
              <mc:Choice xmlns:v="urn:schemas-microsoft-com:vml" Requires="v">
                <p:oleObj r:id="rId5" imgW="215900" imgH="177800" progId="Equation.3">
                  <p:embed/>
                </p:oleObj>
              </mc:Choice>
              <mc:Fallback>
                <p:oleObj r:id="rId5" imgW="215900" imgH="177800" progId="Equation.3">
                  <p:embed/>
                  <p:pic>
                    <p:nvPicPr>
                      <p:cNvPr id="0" name="图片 3088"/>
                      <p:cNvPicPr/>
                      <p:nvPr/>
                    </p:nvPicPr>
                    <p:blipFill>
                      <a:blip r:embed="rId4"/>
                      <a:stretch>
                        <a:fillRect/>
                      </a:stretch>
                    </p:blipFill>
                    <p:spPr>
                      <a:xfrm>
                        <a:off x="1219200" y="2933700"/>
                        <a:ext cx="476250" cy="342900"/>
                      </a:xfrm>
                      <a:prstGeom prst="rect">
                        <a:avLst/>
                      </a:prstGeom>
                      <a:noFill/>
                      <a:ln w="38100">
                        <a:noFill/>
                        <a:miter/>
                      </a:ln>
                    </p:spPr>
                  </p:pic>
                </p:oleObj>
              </mc:Fallback>
            </mc:AlternateContent>
          </a:graphicData>
        </a:graphic>
      </p:graphicFrame>
      <p:sp>
        <p:nvSpPr>
          <p:cNvPr id="44046" name="AutoShape 16"/>
          <p:cNvSpPr/>
          <p:nvPr/>
        </p:nvSpPr>
        <p:spPr>
          <a:xfrm>
            <a:off x="762000" y="2971800"/>
            <a:ext cx="174625" cy="685800"/>
          </a:xfrm>
          <a:prstGeom prst="curvedRightArrow">
            <a:avLst>
              <a:gd name="adj1" fmla="val 78545"/>
              <a:gd name="adj2" fmla="val 157090"/>
              <a:gd name="adj3" fmla="val 33333"/>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44047" name="Rectangle 17"/>
          <p:cNvSpPr/>
          <p:nvPr/>
        </p:nvSpPr>
        <p:spPr>
          <a:xfrm>
            <a:off x="4800600" y="33528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44048" name="Group 18"/>
          <p:cNvGrpSpPr/>
          <p:nvPr/>
        </p:nvGrpSpPr>
        <p:grpSpPr>
          <a:xfrm>
            <a:off x="152400" y="4114800"/>
            <a:ext cx="8229600" cy="1600200"/>
            <a:chOff x="336" y="2629"/>
            <a:chExt cx="5088" cy="1008"/>
          </a:xfrm>
        </p:grpSpPr>
        <p:sp>
          <p:nvSpPr>
            <p:cNvPr id="44052" name="Rectangle 19"/>
            <p:cNvSpPr/>
            <p:nvPr/>
          </p:nvSpPr>
          <p:spPr>
            <a:xfrm>
              <a:off x="336" y="2629"/>
              <a:ext cx="5088" cy="1008"/>
            </a:xfrm>
            <a:prstGeom prst="rect">
              <a:avLst/>
            </a:prstGeom>
            <a:noFill/>
            <a:ln w="9525">
              <a:noFill/>
            </a:ln>
          </p:spPr>
          <p:txBody>
            <a:bodyPr>
              <a:spAutoFit/>
            </a:bodyPr>
            <a:lstStyle/>
            <a:p>
              <a:pPr eaLnBrk="1" hangingPunct="1">
                <a:spcBef>
                  <a:spcPct val="30000"/>
                </a:spcBef>
                <a:buClr>
                  <a:schemeClr val="accent2"/>
                </a:buClr>
                <a:buFont typeface="Wingdings" panose="05000000000000000000" pitchFamily="2" charset="2"/>
              </a:pPr>
              <a:r>
                <a:rPr lang="en-US" altLang="zh-CN" sz="2400" dirty="0">
                  <a:latin typeface="Times New Roman" panose="02020603050405020304" pitchFamily="18" charset="0"/>
                </a:rPr>
                <a:t>      </a:t>
              </a:r>
              <a:r>
                <a:rPr lang="zh-CN" altLang="en-US" sz="2400" dirty="0">
                  <a:latin typeface="Arial" panose="020B0604020202020204" pitchFamily="34" charset="0"/>
                </a:rPr>
                <a:t>所以</a:t>
              </a:r>
              <a:r>
                <a:rPr lang="zh-CN" altLang="en-US" dirty="0">
                  <a:latin typeface="Arial" panose="020B0604020202020204" pitchFamily="34" charset="0"/>
                </a:rPr>
                <a:t> </a:t>
              </a:r>
              <a:r>
                <a:rPr lang="en-US" altLang="zh-CN" sz="2600" b="1" i="1" dirty="0">
                  <a:solidFill>
                    <a:srgbClr val="660066"/>
                  </a:solidFill>
                  <a:latin typeface="Times New Roman" panose="02020603050405020304" pitchFamily="18" charset="0"/>
                </a:rPr>
                <a:t>C</a:t>
              </a:r>
              <a:r>
                <a:rPr lang="en-US" altLang="zh-CN" sz="2600" b="1" dirty="0">
                  <a:solidFill>
                    <a:srgbClr val="660066"/>
                  </a:solidFill>
                  <a:latin typeface="Times New Roman" panose="02020603050405020304" pitchFamily="18" charset="0"/>
                </a:rPr>
                <a:t> (</a:t>
              </a:r>
              <a:r>
                <a:rPr lang="en-US" altLang="zh-CN" sz="2600" b="1" i="1" dirty="0">
                  <a:solidFill>
                    <a:srgbClr val="660066"/>
                  </a:solidFill>
                  <a:latin typeface="Times New Roman" panose="02020603050405020304" pitchFamily="18" charset="0"/>
                </a:rPr>
                <a:t>ds</a:t>
              </a:r>
              <a:r>
                <a:rPr lang="en-US" altLang="zh-CN" sz="2600" b="1" dirty="0">
                  <a:solidFill>
                    <a:srgbClr val="660066"/>
                  </a:solidFill>
                  <a:latin typeface="Times New Roman" panose="02020603050405020304" pitchFamily="18" charset="0"/>
                </a:rPr>
                <a:t>), </a:t>
              </a:r>
              <a:r>
                <a:rPr lang="en-US" altLang="zh-CN" sz="2600" b="1" i="1" dirty="0">
                  <a:solidFill>
                    <a:srgbClr val="660066"/>
                  </a:solidFill>
                  <a:latin typeface="Times New Roman" panose="02020603050405020304" pitchFamily="18" charset="0"/>
                </a:rPr>
                <a:t>C</a:t>
              </a:r>
              <a:r>
                <a:rPr lang="en-US" altLang="zh-CN" sz="2600" b="1" dirty="0">
                  <a:solidFill>
                    <a:srgbClr val="660066"/>
                  </a:solidFill>
                  <a:latin typeface="Times New Roman" panose="02020603050405020304" pitchFamily="18" charset="0"/>
                </a:rPr>
                <a:t> (</a:t>
              </a:r>
              <a:r>
                <a:rPr lang="en-US" altLang="zh-CN" sz="2600" b="1" i="1" dirty="0">
                  <a:solidFill>
                    <a:srgbClr val="660066"/>
                  </a:solidFill>
                  <a:latin typeface="Times New Roman" panose="02020603050405020304" pitchFamily="18" charset="0"/>
                </a:rPr>
                <a:t>y</a:t>
              </a:r>
              <a:r>
                <a:rPr lang="en-US" altLang="zh-CN" sz="2600" b="1" dirty="0">
                  <a:solidFill>
                    <a:srgbClr val="660066"/>
                  </a:solidFill>
                  <a:latin typeface="Times New Roman" panose="02020603050405020304" pitchFamily="18" charset="0"/>
                </a:rPr>
                <a:t>) →</a:t>
              </a:r>
              <a:r>
                <a:rPr lang="en-US" altLang="zh-CN" sz="2600" b="1" i="1" dirty="0">
                  <a:solidFill>
                    <a:srgbClr val="660066"/>
                  </a:solidFill>
                  <a:latin typeface="Times New Roman" panose="02020603050405020304" pitchFamily="18" charset="0"/>
                </a:rPr>
                <a:t>EASY</a:t>
              </a:r>
              <a:r>
                <a:rPr lang="en-US" altLang="zh-CN" sz="2600" b="1" dirty="0">
                  <a:solidFill>
                    <a:srgbClr val="660066"/>
                  </a:solidFill>
                  <a:latin typeface="Times New Roman" panose="02020603050405020304" pitchFamily="18" charset="0"/>
                </a:rPr>
                <a:t> (</a:t>
              </a:r>
              <a:r>
                <a:rPr lang="en-US" altLang="zh-CN" sz="2600" b="1" i="1" dirty="0">
                  <a:solidFill>
                    <a:srgbClr val="660066"/>
                  </a:solidFill>
                  <a:latin typeface="Times New Roman" panose="02020603050405020304" pitchFamily="18" charset="0"/>
                </a:rPr>
                <a:t>y</a:t>
              </a:r>
              <a:r>
                <a:rPr lang="en-US" altLang="zh-CN" sz="2600" b="1" dirty="0">
                  <a:solidFill>
                    <a:srgbClr val="660066"/>
                  </a:solidFill>
                  <a:latin typeface="Times New Roman" panose="02020603050405020304" pitchFamily="18" charset="0"/>
                </a:rPr>
                <a:t>)  </a:t>
              </a:r>
            </a:p>
            <a:p>
              <a:pPr eaLnBrk="1" hangingPunct="1">
                <a:spcBef>
                  <a:spcPct val="30000"/>
                </a:spcBef>
                <a:buClr>
                  <a:schemeClr val="accent2"/>
                </a:buClr>
                <a:buFont typeface="Wingdings" panose="05000000000000000000" pitchFamily="2" charset="2"/>
              </a:pPr>
              <a:r>
                <a:rPr lang="en-US" altLang="zh-CN" sz="2600" b="1" dirty="0">
                  <a:solidFill>
                    <a:srgbClr val="660066"/>
                  </a:solidFill>
                  <a:latin typeface="Times New Roman" panose="02020603050405020304" pitchFamily="18" charset="0"/>
                </a:rPr>
                <a:t>                                 </a:t>
              </a:r>
              <a:r>
                <a:rPr lang="en-US" altLang="zh-CN" sz="2600" b="1" i="1" dirty="0">
                  <a:solidFill>
                    <a:srgbClr val="0000FF"/>
                  </a:solidFill>
                  <a:latin typeface="Times New Roman" panose="02020603050405020304" pitchFamily="18" charset="0"/>
                </a:rPr>
                <a:t>EASY</a:t>
              </a:r>
              <a:r>
                <a:rPr lang="en-US" altLang="zh-CN" sz="2600" b="1" dirty="0">
                  <a:solidFill>
                    <a:srgbClr val="0000FF"/>
                  </a:solidFill>
                  <a:latin typeface="Times New Roman" panose="02020603050405020304" pitchFamily="18" charset="0"/>
                </a:rPr>
                <a:t> (</a:t>
              </a:r>
              <a:r>
                <a:rPr lang="en-US" altLang="zh-CN" sz="2600" b="1" i="1" dirty="0">
                  <a:solidFill>
                    <a:srgbClr val="0000FF"/>
                  </a:solidFill>
                  <a:latin typeface="Times New Roman" panose="02020603050405020304" pitchFamily="18" charset="0"/>
                </a:rPr>
                <a:t>ds</a:t>
              </a:r>
              <a:r>
                <a:rPr lang="en-US" altLang="zh-CN" sz="2600" b="1" dirty="0">
                  <a:solidFill>
                    <a:srgbClr val="0000FF"/>
                  </a:solidFill>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 </a:t>
              </a:r>
              <a:r>
                <a:rPr lang="en-US" altLang="zh-CN" sz="2500" b="1" i="1" dirty="0">
                  <a:latin typeface="Times New Roman" panose="02020603050405020304" pitchFamily="18" charset="0"/>
                </a:rPr>
                <a:t>P</a:t>
              </a:r>
              <a:r>
                <a:rPr lang="zh-CN" altLang="en-US" sz="2500" b="1" dirty="0">
                  <a:latin typeface="Arial" panose="020B0604020202020204" pitchFamily="34" charset="0"/>
                </a:rPr>
                <a:t>规则及假言推理</a:t>
              </a:r>
              <a:endParaRPr lang="zh-CN" altLang="en-US" sz="2500" b="1" dirty="0">
                <a:latin typeface="Times New Roman" panose="02020603050405020304" pitchFamily="18" charset="0"/>
              </a:endParaRPr>
            </a:p>
            <a:p>
              <a:pPr eaLnBrk="1" hangingPunct="1">
                <a:spcBef>
                  <a:spcPct val="50000"/>
                </a:spcBef>
                <a:buClr>
                  <a:schemeClr val="accent2"/>
                </a:buClr>
                <a:buFont typeface="Wingdings" panose="05000000000000000000" pitchFamily="2" charset="2"/>
              </a:pPr>
              <a:r>
                <a:rPr lang="zh-CN" altLang="en-US" sz="2600" b="1" dirty="0">
                  <a:latin typeface="Times New Roman" panose="02020603050405020304" pitchFamily="18" charset="0"/>
                </a:rPr>
                <a:t>   </a:t>
              </a:r>
            </a:p>
          </p:txBody>
        </p:sp>
        <p:graphicFrame>
          <p:nvGraphicFramePr>
            <p:cNvPr id="44053" name="Object 20"/>
            <p:cNvGraphicFramePr>
              <a:graphicFrameLocks noChangeAspect="1"/>
            </p:cNvGraphicFramePr>
            <p:nvPr/>
          </p:nvGraphicFramePr>
          <p:xfrm>
            <a:off x="1728" y="2976"/>
            <a:ext cx="366" cy="240"/>
          </p:xfrm>
          <a:graphic>
            <a:graphicData uri="http://schemas.openxmlformats.org/presentationml/2006/ole">
              <mc:AlternateContent xmlns:mc="http://schemas.openxmlformats.org/markup-compatibility/2006">
                <mc:Choice xmlns:v="urn:schemas-microsoft-com:vml" Requires="v">
                  <p:oleObj r:id="rId6" imgW="190500" imgH="152400" progId="Equation.3">
                    <p:embed/>
                  </p:oleObj>
                </mc:Choice>
                <mc:Fallback>
                  <p:oleObj r:id="rId6" imgW="190500" imgH="152400" progId="Equation.3">
                    <p:embed/>
                    <p:pic>
                      <p:nvPicPr>
                        <p:cNvPr id="0" name="图片 3091"/>
                        <p:cNvPicPr/>
                        <p:nvPr/>
                      </p:nvPicPr>
                      <p:blipFill>
                        <a:blip r:embed="rId7"/>
                        <a:stretch>
                          <a:fillRect/>
                        </a:stretch>
                      </p:blipFill>
                      <p:spPr>
                        <a:xfrm>
                          <a:off x="1728" y="2976"/>
                          <a:ext cx="366" cy="240"/>
                        </a:xfrm>
                        <a:prstGeom prst="rect">
                          <a:avLst/>
                        </a:prstGeom>
                        <a:noFill/>
                        <a:ln w="38100">
                          <a:noFill/>
                          <a:miter/>
                        </a:ln>
                      </p:spPr>
                    </p:pic>
                  </p:oleObj>
                </mc:Fallback>
              </mc:AlternateContent>
            </a:graphicData>
          </a:graphic>
        </p:graphicFrame>
      </p:grpSp>
      <p:grpSp>
        <p:nvGrpSpPr>
          <p:cNvPr id="44049" name="Group 21"/>
          <p:cNvGrpSpPr/>
          <p:nvPr/>
        </p:nvGrpSpPr>
        <p:grpSpPr>
          <a:xfrm>
            <a:off x="152400" y="5410200"/>
            <a:ext cx="8382000" cy="933450"/>
            <a:chOff x="336" y="3456"/>
            <a:chExt cx="5136" cy="588"/>
          </a:xfrm>
        </p:grpSpPr>
        <p:sp>
          <p:nvSpPr>
            <p:cNvPr id="44050" name="Rectangle 22"/>
            <p:cNvSpPr/>
            <p:nvPr/>
          </p:nvSpPr>
          <p:spPr>
            <a:xfrm>
              <a:off x="336" y="3456"/>
              <a:ext cx="5136" cy="588"/>
            </a:xfrm>
            <a:prstGeom prst="rect">
              <a:avLst/>
            </a:prstGeom>
            <a:noFill/>
            <a:ln w="9525">
              <a:noFill/>
            </a:ln>
          </p:spPr>
          <p:txBody>
            <a:bodyPr>
              <a:spAutoFit/>
            </a:bodyPr>
            <a:lstStyle/>
            <a:p>
              <a:pPr eaLnBrk="1" hangingPunct="1"/>
              <a:r>
                <a:rPr lang="en-US" altLang="zh-CN" sz="2400" b="1" dirty="0">
                  <a:solidFill>
                    <a:srgbClr val="660066"/>
                  </a:solidFill>
                  <a:latin typeface="Times New Roman" panose="02020603050405020304" pitchFamily="18" charset="0"/>
                </a:rPr>
                <a:t>      </a:t>
              </a:r>
              <a:r>
                <a:rPr lang="zh-CN" altLang="en-US" sz="2400" dirty="0">
                  <a:latin typeface="Arial" panose="020B0604020202020204" pitchFamily="34" charset="0"/>
                </a:rPr>
                <a:t>所以</a:t>
              </a:r>
              <a:r>
                <a:rPr lang="zh-CN" altLang="en-US" b="1" dirty="0">
                  <a:latin typeface="Arial" panose="020B0604020202020204" pitchFamily="34" charset="0"/>
                </a:rPr>
                <a:t>  </a:t>
              </a:r>
              <a:r>
                <a:rPr lang="en-US" altLang="zh-CN" sz="2400" b="1" i="1" dirty="0">
                  <a:solidFill>
                    <a:srgbClr val="660066"/>
                  </a:solidFill>
                  <a:latin typeface="Times New Roman" panose="02020603050405020304" pitchFamily="18" charset="0"/>
                </a:rPr>
                <a:t>EASY</a:t>
              </a:r>
              <a:r>
                <a:rPr lang="en-US" altLang="zh-CN" sz="2400" b="1" dirty="0">
                  <a:solidFill>
                    <a:srgbClr val="660066"/>
                  </a:solidFill>
                  <a:latin typeface="Times New Roman" panose="02020603050405020304" pitchFamily="18" charset="0"/>
                </a:rPr>
                <a:t> (</a:t>
              </a:r>
              <a:r>
                <a:rPr lang="en-US" altLang="zh-CN" sz="2400" b="1" i="1" dirty="0">
                  <a:solidFill>
                    <a:srgbClr val="660066"/>
                  </a:solidFill>
                  <a:latin typeface="Times New Roman" panose="02020603050405020304" pitchFamily="18" charset="0"/>
                </a:rPr>
                <a:t>ds</a:t>
              </a:r>
              <a:r>
                <a:rPr lang="en-US" altLang="zh-CN" sz="2400" b="1" dirty="0">
                  <a:solidFill>
                    <a:srgbClr val="660066"/>
                  </a:solidFill>
                  <a:latin typeface="Times New Roman" panose="02020603050405020304" pitchFamily="18" charset="0"/>
                </a:rPr>
                <a:t>),</a:t>
              </a:r>
              <a:r>
                <a:rPr lang="en-US" altLang="zh-CN" sz="2400" b="1" dirty="0">
                  <a:latin typeface="Times New Roman" panose="02020603050405020304" pitchFamily="18" charset="0"/>
                </a:rPr>
                <a:t> </a:t>
              </a:r>
              <a:r>
                <a:rPr lang="en-US" altLang="zh-CN" sz="2400" b="1" i="1" dirty="0">
                  <a:solidFill>
                    <a:srgbClr val="0000FF"/>
                  </a:solidFill>
                  <a:latin typeface="Times New Roman" panose="02020603050405020304" pitchFamily="18" charset="0"/>
                </a:rPr>
                <a:t>EASY</a:t>
              </a:r>
              <a:r>
                <a:rPr lang="en-US" altLang="zh-CN" sz="2400" b="1" dirty="0">
                  <a:solidFill>
                    <a:srgbClr val="0000FF"/>
                  </a:solidFill>
                  <a:latin typeface="Times New Roman" panose="02020603050405020304" pitchFamily="18" charset="0"/>
                </a:rPr>
                <a:t> (</a:t>
              </a:r>
              <a:r>
                <a:rPr lang="en-US" altLang="zh-CN" sz="2400" b="1" i="1" dirty="0">
                  <a:solidFill>
                    <a:srgbClr val="0000FF"/>
                  </a:solidFill>
                  <a:latin typeface="Times New Roman" panose="02020603050405020304" pitchFamily="18" charset="0"/>
                </a:rPr>
                <a:t>z</a:t>
              </a:r>
              <a:r>
                <a:rPr lang="en-US" altLang="zh-CN" sz="2400" b="1" dirty="0">
                  <a:solidFill>
                    <a:srgbClr val="0000FF"/>
                  </a:solidFill>
                  <a:latin typeface="Times New Roman" panose="02020603050405020304" pitchFamily="18" charset="0"/>
                </a:rPr>
                <a:t>)  </a:t>
              </a:r>
              <a:r>
                <a:rPr lang="en-US" altLang="zh-CN" sz="2400" b="1" i="1" dirty="0">
                  <a:solidFill>
                    <a:srgbClr val="0000FF"/>
                  </a:solidFill>
                  <a:latin typeface="Times New Roman" panose="02020603050405020304" pitchFamily="18" charset="0"/>
                </a:rPr>
                <a:t>→LIKE</a:t>
              </a:r>
              <a:r>
                <a:rPr lang="en-US" altLang="zh-CN" sz="2400" b="1" dirty="0">
                  <a:solidFill>
                    <a:srgbClr val="0000FF"/>
                  </a:solidFill>
                  <a:latin typeface="Times New Roman" panose="02020603050405020304" pitchFamily="18" charset="0"/>
                </a:rPr>
                <a:t> (</a:t>
              </a:r>
              <a:r>
                <a:rPr lang="en-US" altLang="zh-CN" sz="2400" b="1" i="1" dirty="0">
                  <a:solidFill>
                    <a:srgbClr val="0000FF"/>
                  </a:solidFill>
                  <a:latin typeface="Times New Roman" panose="02020603050405020304" pitchFamily="18" charset="0"/>
                </a:rPr>
                <a:t>Wang</a:t>
              </a:r>
              <a:r>
                <a:rPr lang="zh-CN" altLang="en-US" sz="2400" b="1" dirty="0">
                  <a:solidFill>
                    <a:srgbClr val="0000FF"/>
                  </a:solidFill>
                  <a:latin typeface="Times New Roman" panose="02020603050405020304" pitchFamily="18" charset="0"/>
                </a:rPr>
                <a:t>，</a:t>
              </a:r>
              <a:r>
                <a:rPr lang="en-US" altLang="zh-CN" sz="2400" b="1" i="1" dirty="0">
                  <a:solidFill>
                    <a:srgbClr val="0000FF"/>
                  </a:solidFill>
                  <a:latin typeface="Times New Roman" panose="02020603050405020304" pitchFamily="18" charset="0"/>
                </a:rPr>
                <a:t>z</a:t>
              </a:r>
              <a:r>
                <a:rPr lang="en-US" altLang="zh-CN" sz="2400" b="1" dirty="0">
                  <a:solidFill>
                    <a:srgbClr val="0000FF"/>
                  </a:solidFill>
                  <a:latin typeface="Times New Roman" panose="02020603050405020304" pitchFamily="18" charset="0"/>
                </a:rPr>
                <a:t>)</a:t>
              </a:r>
              <a:r>
                <a:rPr lang="en-US" altLang="zh-CN" b="1" dirty="0">
                  <a:latin typeface="Arial" panose="020B0604020202020204" pitchFamily="34" charset="0"/>
                </a:rPr>
                <a:t> </a:t>
              </a:r>
            </a:p>
            <a:p>
              <a:pPr eaLnBrk="1" hangingPunct="1">
                <a:lnSpc>
                  <a:spcPct val="120000"/>
                </a:lnSpc>
              </a:pPr>
              <a:r>
                <a:rPr lang="en-US" altLang="zh-CN" sz="2600" b="1" dirty="0">
                  <a:solidFill>
                    <a:schemeClr val="accent2"/>
                  </a:solidFill>
                  <a:latin typeface="Times New Roman" panose="02020603050405020304" pitchFamily="18" charset="0"/>
                </a:rPr>
                <a:t>                            </a:t>
              </a:r>
              <a:r>
                <a:rPr lang="en-US" altLang="zh-CN" sz="2600" b="1" i="1" dirty="0">
                  <a:solidFill>
                    <a:schemeClr val="accent2"/>
                  </a:solidFill>
                  <a:latin typeface="Times New Roman" panose="02020603050405020304" pitchFamily="18" charset="0"/>
                </a:rPr>
                <a:t>LIKE</a:t>
              </a:r>
              <a:r>
                <a:rPr lang="en-US" altLang="zh-CN" sz="2600" b="1" dirty="0">
                  <a:solidFill>
                    <a:schemeClr val="accent2"/>
                  </a:solidFill>
                  <a:latin typeface="Times New Roman" panose="02020603050405020304" pitchFamily="18" charset="0"/>
                </a:rPr>
                <a:t> ( </a:t>
              </a:r>
              <a:r>
                <a:rPr lang="en-US" altLang="zh-CN" sz="2600" b="1" i="1" dirty="0">
                  <a:solidFill>
                    <a:schemeClr val="accent2"/>
                  </a:solidFill>
                  <a:latin typeface="Times New Roman" panose="02020603050405020304" pitchFamily="18" charset="0"/>
                </a:rPr>
                <a:t>Wang</a:t>
              </a:r>
              <a:r>
                <a:rPr lang="en-US" altLang="zh-CN" sz="2600" b="1" dirty="0">
                  <a:solidFill>
                    <a:schemeClr val="accent2"/>
                  </a:solidFill>
                  <a:latin typeface="Times New Roman" panose="02020603050405020304" pitchFamily="18" charset="0"/>
                </a:rPr>
                <a:t>,  </a:t>
              </a:r>
              <a:r>
                <a:rPr lang="en-US" altLang="zh-CN" sz="2600" b="1" i="1" dirty="0">
                  <a:solidFill>
                    <a:schemeClr val="accent2"/>
                  </a:solidFill>
                  <a:latin typeface="Times New Roman" panose="02020603050405020304" pitchFamily="18" charset="0"/>
                </a:rPr>
                <a:t>ds</a:t>
              </a:r>
              <a:r>
                <a:rPr lang="en-US" altLang="zh-CN" sz="2600" b="1" dirty="0">
                  <a:solidFill>
                    <a:schemeClr val="accent2"/>
                  </a:solidFill>
                  <a:latin typeface="Times New Roman" panose="02020603050405020304" pitchFamily="18" charset="0"/>
                </a:rPr>
                <a:t> )</a:t>
              </a:r>
              <a:r>
                <a:rPr lang="en-US" altLang="zh-CN" sz="2600" b="1" dirty="0">
                  <a:latin typeface="宋体" panose="02010600030101010101" pitchFamily="2" charset="-122"/>
                </a:rPr>
                <a:t>   </a:t>
              </a:r>
              <a:r>
                <a:rPr lang="en-US" altLang="zh-CN" sz="2500" b="1" i="1" dirty="0">
                  <a:latin typeface="Times New Roman" panose="02020603050405020304" pitchFamily="18" charset="0"/>
                </a:rPr>
                <a:t>T</a:t>
              </a:r>
              <a:r>
                <a:rPr lang="zh-CN" altLang="en-US" sz="2500" b="1" dirty="0">
                  <a:latin typeface="宋体" panose="02010600030101010101" pitchFamily="2" charset="-122"/>
                </a:rPr>
                <a:t>规则及假言推理</a:t>
              </a:r>
            </a:p>
          </p:txBody>
        </p:sp>
        <p:graphicFrame>
          <p:nvGraphicFramePr>
            <p:cNvPr id="44051" name="Object 23"/>
            <p:cNvGraphicFramePr>
              <a:graphicFrameLocks noChangeAspect="1"/>
            </p:cNvGraphicFramePr>
            <p:nvPr/>
          </p:nvGraphicFramePr>
          <p:xfrm>
            <a:off x="1536" y="3744"/>
            <a:ext cx="288" cy="230"/>
          </p:xfrm>
          <a:graphic>
            <a:graphicData uri="http://schemas.openxmlformats.org/presentationml/2006/ole">
              <mc:AlternateContent xmlns:mc="http://schemas.openxmlformats.org/markup-compatibility/2006">
                <mc:Choice xmlns:v="urn:schemas-microsoft-com:vml" Requires="v">
                  <p:oleObj r:id="rId8" imgW="190500" imgH="152400" progId="Equation.3">
                    <p:embed/>
                  </p:oleObj>
                </mc:Choice>
                <mc:Fallback>
                  <p:oleObj r:id="rId8" imgW="190500" imgH="152400" progId="Equation.3">
                    <p:embed/>
                    <p:pic>
                      <p:nvPicPr>
                        <p:cNvPr id="0" name="图片 3089"/>
                        <p:cNvPicPr/>
                        <p:nvPr/>
                      </p:nvPicPr>
                      <p:blipFill>
                        <a:blip r:embed="rId7"/>
                        <a:stretch>
                          <a:fillRect/>
                        </a:stretch>
                      </p:blipFill>
                      <p:spPr>
                        <a:xfrm>
                          <a:off x="1536" y="3744"/>
                          <a:ext cx="288" cy="230"/>
                        </a:xfrm>
                        <a:prstGeom prst="rect">
                          <a:avLst/>
                        </a:prstGeom>
                        <a:noFill/>
                        <a:ln w="38100">
                          <a:noFill/>
                          <a:miter/>
                        </a:ln>
                      </p:spPr>
                    </p:pic>
                  </p:oleObj>
                </mc:Fallback>
              </mc:AlternateContent>
            </a:graphicData>
          </a:graphic>
        </p:graphicFrame>
      </p:grpSp>
      <p:sp>
        <p:nvSpPr>
          <p:cNvPr id="2" name="矩形 1"/>
          <p:cNvSpPr/>
          <p:nvPr/>
        </p:nvSpPr>
        <p:spPr>
          <a:xfrm>
            <a:off x="4685892" y="2765475"/>
            <a:ext cx="4381907" cy="1532727"/>
          </a:xfrm>
          <a:prstGeom prst="rect">
            <a:avLst/>
          </a:prstGeom>
          <a:solidFill>
            <a:srgbClr val="00B0F0"/>
          </a:solidFill>
        </p:spPr>
        <p:txBody>
          <a:bodyPr wrap="square">
            <a:spAutoFit/>
          </a:bodyPr>
          <a:lstStyle/>
          <a:p>
            <a:pPr lvl="0" eaLnBrk="1" hangingPunct="1">
              <a:spcBef>
                <a:spcPct val="40000"/>
              </a:spcBef>
              <a:buClr>
                <a:srgbClr val="CC0000"/>
              </a:buClr>
              <a:buSzPct val="60000"/>
            </a:pPr>
            <a:r>
              <a:rPr lang="en-US" altLang="zh-CN" b="1" dirty="0">
                <a:solidFill>
                  <a:srgbClr val="FF0000"/>
                </a:solidFill>
                <a:latin typeface="Times New Roman" panose="02020603050405020304" pitchFamily="18" charset="0"/>
                <a:cs typeface="Times New Roman" panose="02020603050405020304" pitchFamily="18" charset="0"/>
              </a:rPr>
              <a:t>(     ) ( </a:t>
            </a:r>
            <a:r>
              <a:rPr lang="en-US" altLang="zh-CN" b="1" i="1" dirty="0">
                <a:solidFill>
                  <a:srgbClr val="FF0000"/>
                </a:solidFill>
                <a:latin typeface="Times New Roman" panose="02020603050405020304" pitchFamily="18" charset="0"/>
                <a:cs typeface="Times New Roman" panose="02020603050405020304" pitchFamily="18" charset="0"/>
              </a:rPr>
              <a:t>EASY</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rPr>
              <a:t>x </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cs typeface="Times New Roman" panose="02020603050405020304" pitchFamily="18" charset="0"/>
              </a:rPr>
              <a:t>LIKE</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cs typeface="Times New Roman" panose="02020603050405020304" pitchFamily="18" charset="0"/>
              </a:rPr>
              <a:t>Wang</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x </a:t>
            </a:r>
            <a:r>
              <a:rPr lang="en-US" altLang="zh-CN" b="1" dirty="0">
                <a:solidFill>
                  <a:srgbClr val="FF0000"/>
                </a:solidFill>
                <a:latin typeface="Times New Roman" panose="02020603050405020304" pitchFamily="18" charset="0"/>
                <a:cs typeface="Times New Roman" panose="02020603050405020304" pitchFamily="18" charset="0"/>
              </a:rPr>
              <a:t>) ) </a:t>
            </a:r>
            <a:r>
              <a:rPr lang="zh-CN" altLang="en-US" b="1" dirty="0">
                <a:solidFill>
                  <a:srgbClr val="FF0000"/>
                </a:solidFill>
                <a:latin typeface="宋体" panose="02010600030101010101" pitchFamily="2" charset="-122"/>
              </a:rPr>
              <a:t>①</a:t>
            </a:r>
            <a:r>
              <a:rPr lang="en-US" altLang="zh-CN" b="1" dirty="0">
                <a:solidFill>
                  <a:srgbClr val="FF0000"/>
                </a:solidFill>
                <a:latin typeface="Times New Roman" panose="02020603050405020304" pitchFamily="18" charset="0"/>
                <a:cs typeface="Times New Roman" panose="02020603050405020304" pitchFamily="18" charset="0"/>
              </a:rPr>
              <a:t> </a:t>
            </a:r>
          </a:p>
          <a:p>
            <a:pPr lvl="0" eaLnBrk="1" hangingPunct="1">
              <a:spcBef>
                <a:spcPct val="40000"/>
              </a:spcBef>
              <a:buClr>
                <a:srgbClr val="CC0000"/>
              </a:buClr>
              <a:buSzPct val="60000"/>
            </a:pPr>
            <a:r>
              <a:rPr lang="en-US" altLang="zh-CN" b="1" dirty="0">
                <a:solidFill>
                  <a:srgbClr val="FF0000"/>
                </a:solidFill>
                <a:latin typeface="Times New Roman" panose="02020603050405020304" pitchFamily="18" charset="0"/>
                <a:cs typeface="Times New Roman" panose="02020603050405020304" pitchFamily="18" charset="0"/>
              </a:rPr>
              <a:t>(     ) ( </a:t>
            </a:r>
            <a:r>
              <a:rPr lang="en-US" altLang="zh-CN" b="1" i="1" dirty="0">
                <a:solidFill>
                  <a:srgbClr val="FF0000"/>
                </a:solidFill>
                <a:latin typeface="Times New Roman" panose="02020603050405020304" pitchFamily="18" charset="0"/>
                <a:cs typeface="Times New Roman" panose="02020603050405020304" pitchFamily="18" charset="0"/>
              </a:rPr>
              <a:t>C</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cs typeface="Times New Roman" panose="02020603050405020304" pitchFamily="18" charset="0"/>
              </a:rPr>
              <a:t>x </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cs typeface="Times New Roman" panose="02020603050405020304" pitchFamily="18" charset="0"/>
              </a:rPr>
              <a:t>EASY</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cs typeface="Times New Roman" panose="02020603050405020304" pitchFamily="18" charset="0"/>
              </a:rPr>
              <a:t>x </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宋体" panose="02010600030101010101" pitchFamily="2" charset="-122"/>
              </a:rPr>
              <a:t>②</a:t>
            </a:r>
            <a:endParaRPr lang="en-US" altLang="zh-CN" b="1" dirty="0">
              <a:solidFill>
                <a:srgbClr val="FF0000"/>
              </a:solidFill>
              <a:latin typeface="Times New Roman" panose="02020603050405020304" pitchFamily="18" charset="0"/>
              <a:cs typeface="Times New Roman" panose="02020603050405020304" pitchFamily="18" charset="0"/>
            </a:endParaRPr>
          </a:p>
          <a:p>
            <a:pPr lvl="0" eaLnBrk="1" hangingPunct="1">
              <a:spcBef>
                <a:spcPct val="40000"/>
              </a:spcBef>
              <a:buClr>
                <a:srgbClr val="CC0000"/>
              </a:buClr>
            </a:pP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C</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cs typeface="Times New Roman" panose="02020603050405020304" pitchFamily="18" charset="0"/>
              </a:rPr>
              <a:t>ds</a:t>
            </a:r>
            <a:r>
              <a:rPr lang="en-US" altLang="zh-CN" b="1" dirty="0">
                <a:solidFill>
                  <a:srgbClr val="FF0000"/>
                </a:solidFill>
                <a:latin typeface="Times New Roman" panose="02020603050405020304" pitchFamily="18" charset="0"/>
                <a:cs typeface="Times New Roman" panose="02020603050405020304" pitchFamily="18" charset="0"/>
              </a:rPr>
              <a:t> ) </a:t>
            </a:r>
            <a:r>
              <a:rPr lang="zh-CN" altLang="en-US" b="1" dirty="0">
                <a:solidFill>
                  <a:srgbClr val="FF0000"/>
                </a:solidFill>
                <a:latin typeface="宋体" panose="02010600030101010101" pitchFamily="2" charset="-122"/>
              </a:rPr>
              <a:t>③</a:t>
            </a:r>
            <a:endParaRPr lang="en-US" altLang="zh-CN" b="1" dirty="0">
              <a:solidFill>
                <a:srgbClr val="FF0000"/>
              </a:solidFill>
              <a:latin typeface="Times New Roman" panose="02020603050405020304" pitchFamily="18" charset="0"/>
              <a:cs typeface="Times New Roman" panose="02020603050405020304" pitchFamily="18" charset="0"/>
            </a:endParaRPr>
          </a:p>
          <a:p>
            <a:pPr lvl="0" eaLnBrk="1" hangingPunct="1">
              <a:spcBef>
                <a:spcPct val="40000"/>
              </a:spcBef>
              <a:buClr>
                <a:srgbClr val="CC0000"/>
              </a:buClr>
            </a:pP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LIKE</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cs typeface="Times New Roman" panose="02020603050405020304" pitchFamily="18" charset="0"/>
              </a:rPr>
              <a:t>Wang</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ds</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宋体" panose="02010600030101010101" pitchFamily="2" charset="-122"/>
              </a:rPr>
              <a:t> </a:t>
            </a:r>
            <a:r>
              <a:rPr lang="zh-CN" altLang="en-US" b="1" dirty="0">
                <a:solidFill>
                  <a:srgbClr val="FF0000"/>
                </a:solidFill>
                <a:latin typeface="宋体" panose="02010600030101010101" pitchFamily="2" charset="-122"/>
              </a:rPr>
              <a:t>④</a:t>
            </a:r>
            <a:endParaRPr lang="en-US" altLang="zh-CN" dirty="0">
              <a:solidFill>
                <a:srgbClr val="FF0000"/>
              </a:solidFill>
              <a:latin typeface="宋体" panose="02010600030101010101" pitchFamily="2" charset="-122"/>
            </a:endParaRPr>
          </a:p>
        </p:txBody>
      </p:sp>
      <p:graphicFrame>
        <p:nvGraphicFramePr>
          <p:cNvPr id="26" name="Object 11"/>
          <p:cNvGraphicFramePr>
            <a:graphicFrameLocks noChangeAspect="1"/>
          </p:cNvGraphicFramePr>
          <p:nvPr>
            <p:extLst>
              <p:ext uri="{D42A27DB-BD31-4B8C-83A1-F6EECF244321}">
                <p14:modId xmlns:p14="http://schemas.microsoft.com/office/powerpoint/2010/main" val="801076900"/>
              </p:ext>
            </p:extLst>
          </p:nvPr>
        </p:nvGraphicFramePr>
        <p:xfrm>
          <a:off x="4819650" y="2846388"/>
          <a:ext cx="430213" cy="296862"/>
        </p:xfrm>
        <a:graphic>
          <a:graphicData uri="http://schemas.openxmlformats.org/presentationml/2006/ole">
            <mc:AlternateContent xmlns:mc="http://schemas.openxmlformats.org/markup-compatibility/2006">
              <mc:Choice xmlns:v="urn:schemas-microsoft-com:vml" Requires="v">
                <p:oleObj name="公式" r:id="rId9" imgW="203040" imgH="139680" progId="Equation.3">
                  <p:embed/>
                </p:oleObj>
              </mc:Choice>
              <mc:Fallback>
                <p:oleObj name="公式" r:id="rId9" imgW="203040" imgH="139680" progId="Equation.3">
                  <p:embed/>
                  <p:pic>
                    <p:nvPicPr>
                      <p:cNvPr id="43020" name="Object 11"/>
                      <p:cNvPicPr/>
                      <p:nvPr/>
                    </p:nvPicPr>
                    <p:blipFill>
                      <a:blip r:embed="rId10"/>
                      <a:stretch>
                        <a:fillRect/>
                      </a:stretch>
                    </p:blipFill>
                    <p:spPr>
                      <a:xfrm>
                        <a:off x="4819650" y="2846388"/>
                        <a:ext cx="430213" cy="296862"/>
                      </a:xfrm>
                      <a:prstGeom prst="rect">
                        <a:avLst/>
                      </a:prstGeom>
                      <a:noFill/>
                      <a:ln w="38100">
                        <a:noFill/>
                        <a:miter/>
                      </a:ln>
                    </p:spPr>
                  </p:pic>
                </p:oleObj>
              </mc:Fallback>
            </mc:AlternateContent>
          </a:graphicData>
        </a:graphic>
      </p:graphicFrame>
      <p:graphicFrame>
        <p:nvGraphicFramePr>
          <p:cNvPr id="27" name="Object 12"/>
          <p:cNvGraphicFramePr>
            <a:graphicFrameLocks noChangeAspect="1"/>
          </p:cNvGraphicFramePr>
          <p:nvPr>
            <p:extLst>
              <p:ext uri="{D42A27DB-BD31-4B8C-83A1-F6EECF244321}">
                <p14:modId xmlns:p14="http://schemas.microsoft.com/office/powerpoint/2010/main" val="2521077091"/>
              </p:ext>
            </p:extLst>
          </p:nvPr>
        </p:nvGraphicFramePr>
        <p:xfrm>
          <a:off x="4819650" y="3257550"/>
          <a:ext cx="430213" cy="296863"/>
        </p:xfrm>
        <a:graphic>
          <a:graphicData uri="http://schemas.openxmlformats.org/presentationml/2006/ole">
            <mc:AlternateContent xmlns:mc="http://schemas.openxmlformats.org/markup-compatibility/2006">
              <mc:Choice xmlns:v="urn:schemas-microsoft-com:vml" Requires="v">
                <p:oleObj name="公式" r:id="rId11" imgW="203040" imgH="139680" progId="Equation.3">
                  <p:embed/>
                </p:oleObj>
              </mc:Choice>
              <mc:Fallback>
                <p:oleObj name="公式" r:id="rId11" imgW="203040" imgH="139680" progId="Equation.3">
                  <p:embed/>
                  <p:pic>
                    <p:nvPicPr>
                      <p:cNvPr id="43021" name="Object 12"/>
                      <p:cNvPicPr/>
                      <p:nvPr/>
                    </p:nvPicPr>
                    <p:blipFill>
                      <a:blip r:embed="rId12"/>
                      <a:stretch>
                        <a:fillRect/>
                      </a:stretch>
                    </p:blipFill>
                    <p:spPr>
                      <a:xfrm>
                        <a:off x="4819650" y="3257550"/>
                        <a:ext cx="430213" cy="296863"/>
                      </a:xfrm>
                      <a:prstGeom prst="rect">
                        <a:avLst/>
                      </a:prstGeom>
                      <a:noFill/>
                      <a:ln w="38100">
                        <a:noFill/>
                        <a:miter/>
                      </a:ln>
                    </p:spPr>
                  </p:pic>
                </p:oleObj>
              </mc:Fallback>
            </mc:AlternateContent>
          </a:graphicData>
        </a:graphic>
      </p:graphicFrame>
      <p:sp>
        <p:nvSpPr>
          <p:cNvPr id="4" name="矩形 3"/>
          <p:cNvSpPr/>
          <p:nvPr/>
        </p:nvSpPr>
        <p:spPr>
          <a:xfrm>
            <a:off x="5099135" y="2190612"/>
            <a:ext cx="545342" cy="523220"/>
          </a:xfrm>
          <a:prstGeom prst="rect">
            <a:avLst/>
          </a:prstGeom>
        </p:spPr>
        <p:txBody>
          <a:bodyPr wrap="none">
            <a:spAutoFit/>
          </a:bodyPr>
          <a:lstStyle/>
          <a:p>
            <a:pPr lvl="0"/>
            <a:r>
              <a:rPr lang="zh-CN" altLang="en-US" sz="2800" b="1" dirty="0">
                <a:solidFill>
                  <a:srgbClr val="FF0000"/>
                </a:solidFill>
                <a:latin typeface="宋体" panose="02010600030101010101" pitchFamily="2" charset="-122"/>
              </a:rPr>
              <a:t>⑤</a:t>
            </a:r>
            <a:endParaRPr lang="zh-CN" altLang="en-US" sz="2800" dirty="0">
              <a:solidFill>
                <a:srgbClr val="FF0000"/>
              </a:solidFill>
            </a:endParaRPr>
          </a:p>
        </p:txBody>
      </p:sp>
      <p:sp>
        <p:nvSpPr>
          <p:cNvPr id="5" name="矩形 4"/>
          <p:cNvSpPr/>
          <p:nvPr/>
        </p:nvSpPr>
        <p:spPr>
          <a:xfrm>
            <a:off x="4013367" y="3362980"/>
            <a:ext cx="726481" cy="523220"/>
          </a:xfrm>
          <a:prstGeom prst="rect">
            <a:avLst/>
          </a:prstGeom>
        </p:spPr>
        <p:txBody>
          <a:bodyPr wrap="none">
            <a:spAutoFit/>
          </a:bodyPr>
          <a:lstStyle/>
          <a:p>
            <a:r>
              <a:rPr lang="zh-CN" altLang="en-US" sz="2800" b="1" dirty="0">
                <a:solidFill>
                  <a:srgbClr val="FF0000"/>
                </a:solidFill>
                <a:latin typeface="宋体" panose="02010600030101010101" pitchFamily="2" charset="-122"/>
              </a:rPr>
              <a:t>⑥ </a:t>
            </a:r>
            <a:endParaRPr lang="zh-CN" altLang="en-US" sz="2800" dirty="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1298" name="Rectangle 2"/>
          <p:cNvSpPr>
            <a:spLocks noChangeArrowheads="1"/>
          </p:cNvSpPr>
          <p:nvPr/>
        </p:nvSpPr>
        <p:spPr bwMode="auto">
          <a:xfrm>
            <a:off x="304800" y="1143000"/>
            <a:ext cx="8305800" cy="2438400"/>
          </a:xfrm>
          <a:prstGeom prst="rect">
            <a:avLst/>
          </a:prstGeom>
          <a:gradFill rotWithShape="0">
            <a:gsLst>
              <a:gs pos="0">
                <a:srgbClr val="E7FFE7"/>
              </a:gs>
              <a:gs pos="50000">
                <a:schemeClr val="bg1"/>
              </a:gs>
              <a:gs pos="100000">
                <a:srgbClr val="E7FFE7"/>
              </a:gs>
            </a:gsLst>
            <a:lin ang="540000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060" name="Rectangle 3"/>
          <p:cNvSpPr>
            <a:spLocks noGrp="1"/>
          </p:cNvSpPr>
          <p:nvPr>
            <p:ph idx="1"/>
          </p:nvPr>
        </p:nvSpPr>
        <p:spPr>
          <a:xfrm>
            <a:off x="403225" y="1228725"/>
            <a:ext cx="8131175" cy="2124075"/>
          </a:xfrm>
          <a:ln/>
        </p:spPr>
        <p:txBody>
          <a:bodyPr vert="horz" wrap="square" lIns="91440" tIns="45720" rIns="91440" bIns="45720" anchor="t" anchorCtr="0"/>
          <a:lstStyle/>
          <a:p>
            <a:pPr eaLnBrk="1" hangingPunct="1">
              <a:buBlip>
                <a:blip r:embed="rId2"/>
              </a:buBlip>
            </a:pPr>
            <a:r>
              <a:rPr lang="zh-CN" altLang="en-US" sz="2400" b="1" dirty="0"/>
              <a:t>优点</a:t>
            </a:r>
            <a:r>
              <a:rPr lang="zh-CN" altLang="en-US" sz="2400" dirty="0"/>
              <a:t>：</a:t>
            </a:r>
          </a:p>
          <a:p>
            <a:pPr eaLnBrk="1" hangingPunct="1">
              <a:buClr>
                <a:srgbClr val="0000FF"/>
              </a:buClr>
              <a:buSzPct val="50000"/>
              <a:buFont typeface="Wingdings" panose="05000000000000000000" pitchFamily="2" charset="2"/>
              <a:buChar char="n"/>
            </a:pPr>
            <a:r>
              <a:rPr lang="zh-CN" altLang="en-US" sz="2400" dirty="0"/>
              <a:t>表达定理证明过程自然，易理解。</a:t>
            </a:r>
          </a:p>
          <a:p>
            <a:pPr eaLnBrk="1" hangingPunct="1">
              <a:buClr>
                <a:srgbClr val="0000FF"/>
              </a:buClr>
              <a:buSzPct val="50000"/>
              <a:buFont typeface="Wingdings" panose="05000000000000000000" pitchFamily="2" charset="2"/>
              <a:buChar char="n"/>
            </a:pPr>
            <a:r>
              <a:rPr lang="zh-CN" altLang="en-US" sz="2400" dirty="0"/>
              <a:t>拥有丰富的推理规则，推理过程灵活。</a:t>
            </a:r>
          </a:p>
          <a:p>
            <a:pPr eaLnBrk="1" hangingPunct="1">
              <a:buClr>
                <a:srgbClr val="0000FF"/>
              </a:buClr>
              <a:buSzPct val="50000"/>
              <a:buFont typeface="Wingdings" panose="05000000000000000000" pitchFamily="2" charset="2"/>
              <a:buChar char="n"/>
            </a:pPr>
            <a:r>
              <a:rPr lang="zh-CN" altLang="en-US" sz="2400" dirty="0"/>
              <a:t>便于嵌入领域启发式知识。</a:t>
            </a:r>
          </a:p>
          <a:p>
            <a:pPr eaLnBrk="1" hangingPunct="1">
              <a:buNone/>
            </a:pPr>
            <a:endParaRPr lang="en-US" altLang="zh-CN" sz="2400" dirty="0"/>
          </a:p>
        </p:txBody>
      </p:sp>
      <p:sp>
        <p:nvSpPr>
          <p:cNvPr id="45061" name="Rectangle 4"/>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3.2  </a:t>
            </a:r>
            <a:r>
              <a:rPr lang="zh-CN" altLang="en-US" sz="4000" b="0" dirty="0">
                <a:latin typeface="Times New Roman" panose="02020603050405020304" pitchFamily="18" charset="0"/>
                <a:ea typeface="黑体" panose="02010609060101010101" pitchFamily="2" charset="-122"/>
              </a:rPr>
              <a:t>自然演绎推理</a:t>
            </a:r>
          </a:p>
        </p:txBody>
      </p:sp>
      <p:sp>
        <p:nvSpPr>
          <p:cNvPr id="45062" name="Rectangle 5"/>
          <p:cNvSpPr/>
          <p:nvPr/>
        </p:nvSpPr>
        <p:spPr>
          <a:xfrm>
            <a:off x="-76200" y="85725"/>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5063" name="Rectangle 6"/>
          <p:cNvSpPr/>
          <p:nvPr/>
        </p:nvSpPr>
        <p:spPr>
          <a:xfrm>
            <a:off x="-76200" y="85725"/>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5064" name="Rectangle 7"/>
          <p:cNvSpPr/>
          <p:nvPr/>
        </p:nvSpPr>
        <p:spPr>
          <a:xfrm>
            <a:off x="-76200" y="34623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5065" name="Rectangle 8"/>
          <p:cNvSpPr/>
          <p:nvPr/>
        </p:nvSpPr>
        <p:spPr>
          <a:xfrm>
            <a:off x="-76200" y="34623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nvGrpSpPr>
          <p:cNvPr id="45066" name="Group 9"/>
          <p:cNvGrpSpPr/>
          <p:nvPr/>
        </p:nvGrpSpPr>
        <p:grpSpPr>
          <a:xfrm>
            <a:off x="304800" y="4114800"/>
            <a:ext cx="8305800" cy="1295400"/>
            <a:chOff x="192" y="2550"/>
            <a:chExt cx="5232" cy="816"/>
          </a:xfrm>
        </p:grpSpPr>
        <p:sp>
          <p:nvSpPr>
            <p:cNvPr id="311306" name="Rectangle 10"/>
            <p:cNvSpPr>
              <a:spLocks noChangeArrowheads="1"/>
            </p:cNvSpPr>
            <p:nvPr/>
          </p:nvSpPr>
          <p:spPr bwMode="auto">
            <a:xfrm>
              <a:off x="192" y="2550"/>
              <a:ext cx="5232" cy="816"/>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5068" name="Rectangle 11"/>
            <p:cNvSpPr/>
            <p:nvPr/>
          </p:nvSpPr>
          <p:spPr>
            <a:xfrm>
              <a:off x="258" y="2688"/>
              <a:ext cx="5166" cy="658"/>
            </a:xfrm>
            <a:prstGeom prst="rect">
              <a:avLst/>
            </a:prstGeom>
            <a:noFill/>
            <a:ln w="9525">
              <a:noFill/>
            </a:ln>
          </p:spPr>
          <p:txBody>
            <a:bodyPr>
              <a:spAutoFit/>
            </a:bodyPr>
            <a:lstStyle/>
            <a:p>
              <a:pPr marL="363855" indent="-363855" algn="just" eaLnBrk="1" hangingPunct="1">
                <a:lnSpc>
                  <a:spcPct val="120000"/>
                </a:lnSpc>
                <a:spcBef>
                  <a:spcPct val="80000"/>
                </a:spcBef>
                <a:buClr>
                  <a:schemeClr val="accent2"/>
                </a:buClr>
                <a:buFont typeface="Wingdings" panose="05000000000000000000" pitchFamily="2" charset="2"/>
                <a:buBlip>
                  <a:blip r:embed="rId2"/>
                </a:buBlip>
              </a:pPr>
              <a:r>
                <a:rPr lang="en-US" altLang="zh-CN" sz="2600" b="1" dirty="0">
                  <a:latin typeface="Arial" panose="020B0604020202020204" pitchFamily="34" charset="0"/>
                </a:rPr>
                <a:t> </a:t>
              </a:r>
              <a:r>
                <a:rPr lang="zh-CN" altLang="en-US" sz="2600" b="1" dirty="0">
                  <a:latin typeface="Arial" panose="020B0604020202020204" pitchFamily="34" charset="0"/>
                </a:rPr>
                <a:t>缺点</a:t>
              </a:r>
              <a:r>
                <a:rPr lang="zh-CN" altLang="en-US" sz="2600" dirty="0">
                  <a:latin typeface="Arial" panose="020B0604020202020204" pitchFamily="34" charset="0"/>
                </a:rPr>
                <a:t>：易产生组合爆炸，得到的中间结论一般呈指数形式递增。</a:t>
              </a:r>
            </a:p>
          </p:txBody>
        </p:sp>
      </p:gr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6"/>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a:t>
            </a:fld>
            <a:endParaRPr lang="ja-JP" altLang="en-US" dirty="0">
              <a:solidFill>
                <a:srgbClr val="A50021"/>
              </a:solidFill>
              <a:latin typeface="Arial" panose="020B0604020202020204" pitchFamily="34" charset="0"/>
              <a:ea typeface="MS PGothic" panose="020B0600070205080204" pitchFamily="34" charset="-128"/>
            </a:endParaRPr>
          </a:p>
        </p:txBody>
      </p:sp>
      <p:graphicFrame>
        <p:nvGraphicFramePr>
          <p:cNvPr id="6147" name="Object 2"/>
          <p:cNvGraphicFramePr>
            <a:graphicFrameLocks noGrp="1" noChangeAspect="1"/>
          </p:cNvGraphicFramePr>
          <p:nvPr>
            <p:ph sz="quarter" idx="4"/>
          </p:nvPr>
        </p:nvGraphicFramePr>
        <p:xfrm>
          <a:off x="2368550" y="1004888"/>
          <a:ext cx="3727450" cy="2424112"/>
        </p:xfrm>
        <a:graphic>
          <a:graphicData uri="http://schemas.openxmlformats.org/presentationml/2006/ole">
            <mc:AlternateContent xmlns:mc="http://schemas.openxmlformats.org/markup-compatibility/2006">
              <mc:Choice xmlns:v="urn:schemas-microsoft-com:vml" Requires="v">
                <p:oleObj r:id="rId2" imgW="3346450" imgH="2176145" progId="SmartDraw.2">
                  <p:embed/>
                </p:oleObj>
              </mc:Choice>
              <mc:Fallback>
                <p:oleObj r:id="rId2" imgW="3346450" imgH="2176145" progId="SmartDraw.2">
                  <p:embed/>
                  <p:pic>
                    <p:nvPicPr>
                      <p:cNvPr id="0" name="图片 3077"/>
                      <p:cNvPicPr/>
                      <p:nvPr/>
                    </p:nvPicPr>
                    <p:blipFill>
                      <a:blip r:embed="rId3"/>
                      <a:srcRect/>
                      <a:stretch>
                        <a:fillRect/>
                      </a:stretch>
                    </p:blipFill>
                    <p:spPr>
                      <a:xfrm>
                        <a:off x="2368550" y="1004888"/>
                        <a:ext cx="3727450" cy="2424112"/>
                      </a:xfrm>
                      <a:prstGeom prst="rect">
                        <a:avLst/>
                      </a:prstGeom>
                      <a:noFill/>
                      <a:ln w="38100">
                        <a:miter/>
                      </a:ln>
                    </p:spPr>
                  </p:pic>
                </p:oleObj>
              </mc:Fallback>
            </mc:AlternateContent>
          </a:graphicData>
        </a:graphic>
      </p:graphicFrame>
      <p:sp>
        <p:nvSpPr>
          <p:cNvPr id="6148"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800" b="1" dirty="0">
                <a:solidFill>
                  <a:schemeClr val="bg1"/>
                </a:solidFill>
                <a:latin typeface="Arial" panose="020B0604020202020204" pitchFamily="34" charset="0"/>
              </a:rPr>
              <a:t>第</a:t>
            </a:r>
            <a:r>
              <a:rPr lang="en-US" altLang="zh-CN" sz="3800" b="1" dirty="0">
                <a:solidFill>
                  <a:schemeClr val="bg1"/>
                </a:solidFill>
                <a:latin typeface="Arial" panose="020B0604020202020204" pitchFamily="34" charset="0"/>
              </a:rPr>
              <a:t>3</a:t>
            </a:r>
            <a:r>
              <a:rPr lang="zh-CN" altLang="en-US" sz="3800" b="1" dirty="0">
                <a:solidFill>
                  <a:schemeClr val="bg1"/>
                </a:solidFill>
                <a:latin typeface="Arial" panose="020B0604020202020204" pitchFamily="34" charset="0"/>
              </a:rPr>
              <a:t>章  确定性推理方法</a:t>
            </a:r>
          </a:p>
        </p:txBody>
      </p:sp>
      <p:sp>
        <p:nvSpPr>
          <p:cNvPr id="6149" name="Rectangle 4"/>
          <p:cNvSpPr>
            <a:spLocks noGrp="1"/>
          </p:cNvSpPr>
          <p:nvPr>
            <p:ph type="title" sz="quarter"/>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graphicFrame>
        <p:nvGraphicFramePr>
          <p:cNvPr id="273413" name="Object 5"/>
          <p:cNvGraphicFramePr>
            <a:graphicFrameLocks noGrp="1" noChangeAspect="1"/>
          </p:cNvGraphicFramePr>
          <p:nvPr>
            <p:ph sz="quarter" idx="1"/>
          </p:nvPr>
        </p:nvGraphicFramePr>
        <p:xfrm>
          <a:off x="1295400" y="2971800"/>
          <a:ext cx="6781800" cy="3505200"/>
        </p:xfrm>
        <a:graphic>
          <a:graphicData uri="http://schemas.openxmlformats.org/presentationml/2006/ole">
            <mc:AlternateContent xmlns:mc="http://schemas.openxmlformats.org/markup-compatibility/2006">
              <mc:Choice xmlns:v="urn:schemas-microsoft-com:vml" Requires="v">
                <p:oleObj r:id="rId4" imgW="3597910" imgH="1988820" progId="SmartDraw.2">
                  <p:embed/>
                </p:oleObj>
              </mc:Choice>
              <mc:Fallback>
                <p:oleObj r:id="rId4" imgW="3597910" imgH="1988820" progId="SmartDraw.2">
                  <p:embed/>
                  <p:pic>
                    <p:nvPicPr>
                      <p:cNvPr id="0" name="图片 3076"/>
                      <p:cNvPicPr/>
                      <p:nvPr/>
                    </p:nvPicPr>
                    <p:blipFill>
                      <a:blip r:embed="rId5"/>
                      <a:srcRect/>
                      <a:stretch>
                        <a:fillRect/>
                      </a:stretch>
                    </p:blipFill>
                    <p:spPr>
                      <a:xfrm>
                        <a:off x="1295400" y="2971800"/>
                        <a:ext cx="6781800" cy="3505200"/>
                      </a:xfrm>
                      <a:prstGeom prst="rect">
                        <a:avLst/>
                      </a:prstGeom>
                      <a:noFill/>
                      <a:ln w="38100">
                        <a:miter/>
                      </a:ln>
                    </p:spPr>
                  </p:pic>
                </p:oleObj>
              </mc:Fallback>
            </mc:AlternateContent>
          </a:graphicData>
        </a:graphic>
      </p:graphicFrame>
      <p:graphicFrame>
        <p:nvGraphicFramePr>
          <p:cNvPr id="273414" name="Object 6"/>
          <p:cNvGraphicFramePr>
            <a:graphicFrameLocks noGrp="1" noChangeAspect="1"/>
          </p:cNvGraphicFramePr>
          <p:nvPr>
            <p:ph sz="quarter" idx="3"/>
          </p:nvPr>
        </p:nvGraphicFramePr>
        <p:xfrm>
          <a:off x="2286000" y="955675"/>
          <a:ext cx="3803650" cy="2473325"/>
        </p:xfrm>
        <a:graphic>
          <a:graphicData uri="http://schemas.openxmlformats.org/presentationml/2006/ole">
            <mc:AlternateContent xmlns:mc="http://schemas.openxmlformats.org/markup-compatibility/2006">
              <mc:Choice xmlns:v="urn:schemas-microsoft-com:vml" Requires="v">
                <p:oleObj r:id="rId6" imgW="3346450" imgH="2176145" progId="SmartDraw.2">
                  <p:embed/>
                </p:oleObj>
              </mc:Choice>
              <mc:Fallback>
                <p:oleObj r:id="rId6" imgW="3346450" imgH="2176145" progId="SmartDraw.2">
                  <p:embed/>
                  <p:pic>
                    <p:nvPicPr>
                      <p:cNvPr id="0" name="图片 3075"/>
                      <p:cNvPicPr/>
                      <p:nvPr/>
                    </p:nvPicPr>
                    <p:blipFill>
                      <a:blip r:embed="rId7"/>
                      <a:srcRect/>
                      <a:stretch>
                        <a:fillRect/>
                      </a:stretch>
                    </p:blipFill>
                    <p:spPr>
                      <a:xfrm>
                        <a:off x="2286000" y="955675"/>
                        <a:ext cx="3803650" cy="2473325"/>
                      </a:xfrm>
                      <a:prstGeom prst="rect">
                        <a:avLst/>
                      </a:prstGeom>
                      <a:noFill/>
                      <a:ln w="38100">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414"/>
                                        </p:tgtEl>
                                        <p:attrNameLst>
                                          <p:attrName>style.visibility</p:attrName>
                                        </p:attrNameLst>
                                      </p:cBhvr>
                                      <p:to>
                                        <p:strVal val="visible"/>
                                      </p:to>
                                    </p:set>
                                  </p:childTnLst>
                                </p:cTn>
                              </p:par>
                            </p:childTnLst>
                          </p:cTn>
                        </p:par>
                        <p:par>
                          <p:cTn id="7" fill="hold">
                            <p:stCondLst>
                              <p:cond delay="0"/>
                            </p:stCondLst>
                            <p:childTnLst>
                              <p:par>
                                <p:cTn id="8" presetID="4" presetClass="entr" presetSubtype="16" fill="hold" nodeType="afterEffect">
                                  <p:stCondLst>
                                    <p:cond delay="0"/>
                                  </p:stCondLst>
                                  <p:childTnLst>
                                    <p:set>
                                      <p:cBhvr>
                                        <p:cTn id="9" dur="1" fill="hold">
                                          <p:stCondLst>
                                            <p:cond delay="0"/>
                                          </p:stCondLst>
                                        </p:cTn>
                                        <p:tgtEl>
                                          <p:spTgt spid="273413"/>
                                        </p:tgtEl>
                                        <p:attrNameLst>
                                          <p:attrName>style.visibility</p:attrName>
                                        </p:attrNameLst>
                                      </p:cBhvr>
                                      <p:to>
                                        <p:strVal val="visible"/>
                                      </p:to>
                                    </p:set>
                                    <p:animEffect transition="in" filter="box(in)">
                                      <p:cBhvr>
                                        <p:cTn id="10"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40</a:t>
            </a:fld>
            <a:endParaRPr lang="ja-JP" altLang="en-US" dirty="0">
              <a:solidFill>
                <a:srgbClr val="A50021"/>
              </a:solidFill>
              <a:latin typeface="Arial" panose="020B0604020202020204" pitchFamily="34" charset="0"/>
              <a:ea typeface="MS PGothic" panose="020B0600070205080204" pitchFamily="34" charset="-128"/>
            </a:endParaRPr>
          </a:p>
        </p:txBody>
      </p:sp>
      <p:grpSp>
        <p:nvGrpSpPr>
          <p:cNvPr id="46083" name="Group 2"/>
          <p:cNvGrpSpPr/>
          <p:nvPr/>
        </p:nvGrpSpPr>
        <p:grpSpPr>
          <a:xfrm>
            <a:off x="457200" y="2362200"/>
            <a:ext cx="8001000" cy="3429000"/>
            <a:chOff x="576" y="1488"/>
            <a:chExt cx="4512" cy="2160"/>
          </a:xfrm>
        </p:grpSpPr>
        <p:sp>
          <p:nvSpPr>
            <p:cNvPr id="46086" name="AutoShape 3"/>
            <p:cNvSpPr/>
            <p:nvPr/>
          </p:nvSpPr>
          <p:spPr>
            <a:xfrm>
              <a:off x="576" y="1488"/>
              <a:ext cx="3888" cy="2064"/>
            </a:xfrm>
            <a:prstGeom prst="rightArrowCallout">
              <a:avLst>
                <a:gd name="adj1" fmla="val 18796"/>
                <a:gd name="adj2" fmla="val 24564"/>
                <a:gd name="adj3" fmla="val 19238"/>
                <a:gd name="adj4" fmla="val 84130"/>
              </a:avLst>
            </a:prstGeom>
            <a:solidFill>
              <a:srgbClr val="CCFFCC"/>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46087" name="Text Box 4"/>
            <p:cNvSpPr txBox="1"/>
            <p:nvPr/>
          </p:nvSpPr>
          <p:spPr>
            <a:xfrm>
              <a:off x="4560" y="1501"/>
              <a:ext cx="528" cy="2147"/>
            </a:xfrm>
            <a:prstGeom prst="rect">
              <a:avLst/>
            </a:prstGeom>
            <a:solidFill>
              <a:srgbClr val="FFFF99"/>
            </a:solidFill>
            <a:ln w="9525" cap="flat" cmpd="sng">
              <a:solidFill>
                <a:srgbClr val="808080"/>
              </a:solidFill>
              <a:prstDash val="solid"/>
              <a:miter/>
              <a:headEnd type="none" w="med" len="med"/>
              <a:tailEnd type="none" w="med" len="med"/>
            </a:ln>
          </p:spPr>
          <p:txBody>
            <a:bodyPr anchor="ctr" anchorCtr="1">
              <a:spAutoFit/>
            </a:bodyPr>
            <a:lstStyle/>
            <a:p>
              <a:pPr eaLnBrk="1" hangingPunct="1">
                <a:spcBef>
                  <a:spcPct val="30000"/>
                </a:spcBef>
              </a:pPr>
              <a:r>
                <a:rPr lang="zh-CN" altLang="en-US" sz="2900" b="1" dirty="0">
                  <a:latin typeface="Arial" panose="020B0604020202020204" pitchFamily="34" charset="0"/>
                </a:rPr>
                <a:t>归</a:t>
              </a:r>
            </a:p>
            <a:p>
              <a:pPr eaLnBrk="1" hangingPunct="1">
                <a:spcBef>
                  <a:spcPct val="30000"/>
                </a:spcBef>
              </a:pPr>
              <a:r>
                <a:rPr lang="zh-CN" altLang="en-US" sz="2900" b="1" dirty="0">
                  <a:latin typeface="Arial" panose="020B0604020202020204" pitchFamily="34" charset="0"/>
                </a:rPr>
                <a:t>结</a:t>
              </a:r>
            </a:p>
            <a:p>
              <a:pPr eaLnBrk="1" hangingPunct="1">
                <a:spcBef>
                  <a:spcPct val="30000"/>
                </a:spcBef>
              </a:pPr>
              <a:r>
                <a:rPr lang="zh-CN" altLang="en-US" sz="2900" b="1" dirty="0">
                  <a:latin typeface="Arial" panose="020B0604020202020204" pitchFamily="34" charset="0"/>
                </a:rPr>
                <a:t>演</a:t>
              </a:r>
            </a:p>
            <a:p>
              <a:pPr eaLnBrk="1" hangingPunct="1">
                <a:spcBef>
                  <a:spcPct val="30000"/>
                </a:spcBef>
              </a:pPr>
              <a:r>
                <a:rPr lang="zh-CN" altLang="en-US" sz="2900" b="1" dirty="0">
                  <a:latin typeface="Arial" panose="020B0604020202020204" pitchFamily="34" charset="0"/>
                </a:rPr>
                <a:t>绎</a:t>
              </a:r>
            </a:p>
            <a:p>
              <a:pPr eaLnBrk="1" hangingPunct="1">
                <a:spcBef>
                  <a:spcPct val="30000"/>
                </a:spcBef>
              </a:pPr>
              <a:r>
                <a:rPr lang="zh-CN" altLang="en-US" sz="2900" b="1" dirty="0">
                  <a:latin typeface="Arial" panose="020B0604020202020204" pitchFamily="34" charset="0"/>
                </a:rPr>
                <a:t>推</a:t>
              </a:r>
            </a:p>
            <a:p>
              <a:pPr eaLnBrk="1" hangingPunct="1">
                <a:spcBef>
                  <a:spcPct val="30000"/>
                </a:spcBef>
              </a:pPr>
              <a:r>
                <a:rPr lang="zh-CN" altLang="en-US" sz="2900" b="1" dirty="0">
                  <a:latin typeface="Arial" panose="020B0604020202020204" pitchFamily="34" charset="0"/>
                </a:rPr>
                <a:t>理</a:t>
              </a:r>
            </a:p>
          </p:txBody>
        </p:sp>
      </p:grpSp>
      <p:sp>
        <p:nvSpPr>
          <p:cNvPr id="46084" name="Rectangle 5"/>
          <p:cNvSpPr>
            <a:spLocks noGrp="1"/>
          </p:cNvSpPr>
          <p:nvPr>
            <p:ph type="title"/>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sp>
        <p:nvSpPr>
          <p:cNvPr id="46085" name="Rectangle 6"/>
          <p:cNvSpPr>
            <a:spLocks noGrp="1"/>
          </p:cNvSpPr>
          <p:nvPr>
            <p:ph idx="1"/>
          </p:nvPr>
        </p:nvSpPr>
        <p:spPr>
          <a:xfrm>
            <a:off x="431800" y="1219200"/>
            <a:ext cx="8642350" cy="5400675"/>
          </a:xfrm>
          <a:ln/>
        </p:spPr>
        <p:txBody>
          <a:bodyPr vert="horz" wrap="square" lIns="91440" tIns="45720" rIns="91440" bIns="45720" anchor="t" anchorCtr="0"/>
          <a:lstStyle/>
          <a:p>
            <a:pPr eaLnBrk="1" hangingPunct="1"/>
            <a:r>
              <a:rPr lang="en-US" altLang="zh-CN" sz="2600" b="1" dirty="0">
                <a:latin typeface="Times New Roman" panose="02020603050405020304" pitchFamily="18" charset="0"/>
              </a:rPr>
              <a:t>3.1  </a:t>
            </a:r>
            <a:r>
              <a:rPr lang="zh-CN" altLang="en-US" sz="2600" b="1" dirty="0">
                <a:latin typeface="Times New Roman" panose="02020603050405020304" pitchFamily="18" charset="0"/>
              </a:rPr>
              <a:t>推理的基本概念 </a:t>
            </a:r>
          </a:p>
          <a:p>
            <a:pPr eaLnBrk="1" hangingPunct="1"/>
            <a:r>
              <a:rPr lang="en-US" altLang="zh-CN" sz="2600" b="1" dirty="0">
                <a:latin typeface="Times New Roman" panose="02020603050405020304" pitchFamily="18" charset="0"/>
              </a:rPr>
              <a:t>3.2  </a:t>
            </a:r>
            <a:r>
              <a:rPr lang="zh-CN" altLang="en-US" sz="2600" b="1" dirty="0">
                <a:latin typeface="Times New Roman" panose="02020603050405020304" pitchFamily="18" charset="0"/>
              </a:rPr>
              <a:t>自然演绎推理</a:t>
            </a:r>
          </a:p>
          <a:p>
            <a:pPr eaLnBrk="1" hangingPunct="1"/>
            <a:r>
              <a:rPr lang="en-US" altLang="zh-CN" sz="2600" b="1" dirty="0">
                <a:solidFill>
                  <a:srgbClr val="0000FF"/>
                </a:solidFill>
                <a:latin typeface="Times New Roman" panose="02020603050405020304" pitchFamily="18" charset="0"/>
              </a:rPr>
              <a:t>3.3  </a:t>
            </a:r>
            <a:r>
              <a:rPr lang="zh-CN" altLang="en-US" sz="2600" b="1" dirty="0">
                <a:solidFill>
                  <a:srgbClr val="0000FF"/>
                </a:solidFill>
                <a:latin typeface="Times New Roman" panose="02020603050405020304" pitchFamily="18" charset="0"/>
              </a:rPr>
              <a:t>谓词公式化为子句集的方法</a:t>
            </a:r>
          </a:p>
          <a:p>
            <a:pPr eaLnBrk="1" hangingPunct="1"/>
            <a:r>
              <a:rPr lang="en-US" altLang="zh-CN" sz="2600" b="1" dirty="0">
                <a:latin typeface="Times New Roman" panose="02020603050405020304" pitchFamily="18" charset="0"/>
              </a:rPr>
              <a:t>3.4  </a:t>
            </a:r>
            <a:r>
              <a:rPr lang="zh-CN" altLang="en-US" sz="2600" b="1" dirty="0">
                <a:latin typeface="Times New Roman" panose="02020603050405020304" pitchFamily="18" charset="0"/>
              </a:rPr>
              <a:t>鲁宾逊归结原理</a:t>
            </a:r>
          </a:p>
          <a:p>
            <a:pPr eaLnBrk="1" hangingPunct="1"/>
            <a:r>
              <a:rPr lang="en-US" altLang="zh-CN" sz="2600" b="1" dirty="0">
                <a:latin typeface="Times New Roman" panose="02020603050405020304" pitchFamily="18" charset="0"/>
              </a:rPr>
              <a:t>3.5  </a:t>
            </a:r>
            <a:r>
              <a:rPr lang="zh-CN" altLang="en-US" sz="2600" b="1" dirty="0">
                <a:latin typeface="Times New Roman" panose="02020603050405020304" pitchFamily="18" charset="0"/>
              </a:rPr>
              <a:t>归结反演</a:t>
            </a:r>
            <a:endParaRPr lang="en-US" altLang="zh-CN" sz="2600" b="1" dirty="0">
              <a:latin typeface="Times New Roman" panose="02020603050405020304" pitchFamily="18" charset="0"/>
            </a:endParaRPr>
          </a:p>
          <a:p>
            <a:pPr eaLnBrk="1" hangingPunct="1"/>
            <a:r>
              <a:rPr lang="en-US" altLang="zh-CN" sz="2600" b="1" dirty="0">
                <a:latin typeface="Times New Roman" panose="02020603050405020304" pitchFamily="18" charset="0"/>
              </a:rPr>
              <a:t>3.6  </a:t>
            </a:r>
            <a:r>
              <a:rPr lang="zh-CN" altLang="en-US" sz="2600" b="1" dirty="0">
                <a:latin typeface="Times New Roman" panose="02020603050405020304" pitchFamily="18" charset="0"/>
              </a:rPr>
              <a:t>归结策略</a:t>
            </a:r>
          </a:p>
          <a:p>
            <a:pPr eaLnBrk="1" hangingPunct="1"/>
            <a:r>
              <a:rPr lang="en-US" altLang="zh-CN" sz="2600" b="1" dirty="0">
                <a:latin typeface="Times New Roman" panose="02020603050405020304" pitchFamily="18" charset="0"/>
              </a:rPr>
              <a:t>3.7  </a:t>
            </a:r>
            <a:r>
              <a:rPr lang="zh-CN" altLang="en-US" sz="2600" b="1" dirty="0">
                <a:latin typeface="Times New Roman" panose="02020603050405020304" pitchFamily="18" charset="0"/>
              </a:rPr>
              <a:t>应用归结反演求解问题</a:t>
            </a:r>
            <a:r>
              <a:rPr lang="zh-CN" altLang="en-US" sz="2600" b="1" dirty="0"/>
              <a: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7107" name="Rectangle 2"/>
          <p:cNvSpPr>
            <a:spLocks noGrp="1"/>
          </p:cNvSpPr>
          <p:nvPr>
            <p:ph type="title"/>
          </p:nvPr>
        </p:nvSpPr>
        <p:spPr>
          <a:ln/>
        </p:spPr>
        <p:txBody>
          <a:bodyPr vert="horz" wrap="square" lIns="91440" tIns="45720" rIns="91440" bIns="45720" anchor="b" anchorCtr="0"/>
          <a:lstStyle/>
          <a:p>
            <a:pPr algn="ctr" eaLnBrk="1" hangingPunct="1"/>
            <a:r>
              <a:rPr lang="zh-CN" altLang="en-US" sz="4000" b="0" dirty="0">
                <a:latin typeface="黑体" panose="02010609060101010101" pitchFamily="2" charset="-122"/>
                <a:ea typeface="黑体" panose="02010609060101010101" pitchFamily="2" charset="-122"/>
              </a:rPr>
              <a:t>归 结 演 绎 推 理</a:t>
            </a:r>
          </a:p>
        </p:txBody>
      </p:sp>
      <p:sp>
        <p:nvSpPr>
          <p:cNvPr id="313347" name="Rectangle 3"/>
          <p:cNvSpPr>
            <a:spLocks noChangeArrowheads="1"/>
          </p:cNvSpPr>
          <p:nvPr/>
        </p:nvSpPr>
        <p:spPr bwMode="auto">
          <a:xfrm>
            <a:off x="250825" y="1152525"/>
            <a:ext cx="8642350" cy="2352675"/>
          </a:xfrm>
          <a:prstGeom prst="rect">
            <a:avLst/>
          </a:prstGeom>
          <a:gradFill rotWithShape="1">
            <a:gsLst>
              <a:gs pos="0">
                <a:srgbClr val="00FFFF"/>
              </a:gs>
              <a:gs pos="50000">
                <a:schemeClr val="bg1"/>
              </a:gs>
              <a:gs pos="100000">
                <a:srgbClr val="00FFFF"/>
              </a:gs>
            </a:gsLst>
            <a:lin ang="18900000" scaled="1"/>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967105" indent="-49530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348105" indent="-43815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94180" indent="-38735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94230" indent="-39878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5143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300863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6583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92303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571500" marR="0" lvl="0" indent="-571500" algn="l" defTabSz="914400" rtl="0" eaLnBrk="1" fontAlgn="base" latinLnBrk="0" hangingPunct="1">
              <a:lnSpc>
                <a:spcPct val="160000"/>
              </a:lnSpc>
              <a:spcBef>
                <a:spcPct val="40000"/>
              </a:spcBef>
              <a:spcAft>
                <a:spcPct val="0"/>
              </a:spcAft>
              <a:buClr>
                <a:schemeClr val="accent2"/>
              </a:buClr>
              <a:buSzTx/>
              <a:buFont typeface="Wingdings" panose="05000000000000000000" pitchFamily="2" charset="2"/>
              <a:buBlip>
                <a:blip r:embed="rId2"/>
              </a:buBlip>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反证法：                ，</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当且仅当                           ，</a:t>
            </a:r>
          </a:p>
          <a:p>
            <a:pPr marL="571500" marR="0" lvl="0" indent="-571500" algn="l" defTabSz="914400" rtl="0" eaLnBrk="1" fontAlgn="base" latinLnBrk="0" hangingPunct="1">
              <a:lnSpc>
                <a:spcPct val="160000"/>
              </a:lnSpc>
              <a:spcBef>
                <a:spcPct val="40000"/>
              </a:spcBef>
              <a:spcAft>
                <a:spcPct val="0"/>
              </a:spcAft>
              <a:buClr>
                <a:schemeClr val="accent2"/>
              </a:buClr>
              <a:buSzTx/>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即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Q</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为 </a:t>
            </a:r>
            <a:r>
              <a:rPr kumimoji="0" lang="en-US" altLang="zh-CN" sz="2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的逻辑结论，当且仅当                 是不可满足的。</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9"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47110" name="Object 5"/>
          <p:cNvGraphicFramePr>
            <a:graphicFrameLocks noChangeAspect="1"/>
          </p:cNvGraphicFramePr>
          <p:nvPr/>
        </p:nvGraphicFramePr>
        <p:xfrm>
          <a:off x="2286000" y="1371600"/>
          <a:ext cx="1219200" cy="503238"/>
        </p:xfrm>
        <a:graphic>
          <a:graphicData uri="http://schemas.openxmlformats.org/presentationml/2006/ole">
            <mc:AlternateContent xmlns:mc="http://schemas.openxmlformats.org/markup-compatibility/2006">
              <mc:Choice xmlns:v="urn:schemas-microsoft-com:vml" Requires="v">
                <p:oleObj r:id="rId3" imgW="482600" imgH="203200" progId="Equation.3">
                  <p:embed/>
                </p:oleObj>
              </mc:Choice>
              <mc:Fallback>
                <p:oleObj r:id="rId3" imgW="482600" imgH="203200" progId="Equation.3">
                  <p:embed/>
                  <p:pic>
                    <p:nvPicPr>
                      <p:cNvPr id="0" name="图片 3096"/>
                      <p:cNvPicPr/>
                      <p:nvPr/>
                    </p:nvPicPr>
                    <p:blipFill>
                      <a:blip r:embed="rId4"/>
                      <a:stretch>
                        <a:fillRect/>
                      </a:stretch>
                    </p:blipFill>
                    <p:spPr>
                      <a:xfrm>
                        <a:off x="2286000" y="1371600"/>
                        <a:ext cx="1219200" cy="503238"/>
                      </a:xfrm>
                      <a:prstGeom prst="rect">
                        <a:avLst/>
                      </a:prstGeom>
                      <a:noFill/>
                      <a:ln w="38100">
                        <a:noFill/>
                        <a:miter/>
                      </a:ln>
                    </p:spPr>
                  </p:pic>
                </p:oleObj>
              </mc:Fallback>
            </mc:AlternateContent>
          </a:graphicData>
        </a:graphic>
      </p:graphicFrame>
      <p:sp>
        <p:nvSpPr>
          <p:cNvPr id="47111" name="Rectangle 6"/>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47112" name="Object 7"/>
          <p:cNvGraphicFramePr>
            <a:graphicFrameLocks noChangeAspect="1"/>
          </p:cNvGraphicFramePr>
          <p:nvPr/>
        </p:nvGraphicFramePr>
        <p:xfrm>
          <a:off x="5334000" y="1371600"/>
          <a:ext cx="2057400" cy="469900"/>
        </p:xfrm>
        <a:graphic>
          <a:graphicData uri="http://schemas.openxmlformats.org/presentationml/2006/ole">
            <mc:AlternateContent xmlns:mc="http://schemas.openxmlformats.org/markup-compatibility/2006">
              <mc:Choice xmlns:v="urn:schemas-microsoft-com:vml" Requires="v">
                <p:oleObj r:id="rId5" imgW="876300" imgH="203200" progId="Equation.3">
                  <p:embed/>
                </p:oleObj>
              </mc:Choice>
              <mc:Fallback>
                <p:oleObj r:id="rId5" imgW="876300" imgH="203200" progId="Equation.3">
                  <p:embed/>
                  <p:pic>
                    <p:nvPicPr>
                      <p:cNvPr id="0" name="图片 3097"/>
                      <p:cNvPicPr/>
                      <p:nvPr/>
                    </p:nvPicPr>
                    <p:blipFill>
                      <a:blip r:embed="rId6"/>
                      <a:stretch>
                        <a:fillRect/>
                      </a:stretch>
                    </p:blipFill>
                    <p:spPr>
                      <a:xfrm>
                        <a:off x="5334000" y="1371600"/>
                        <a:ext cx="2057400" cy="469900"/>
                      </a:xfrm>
                      <a:prstGeom prst="rect">
                        <a:avLst/>
                      </a:prstGeom>
                      <a:noFill/>
                      <a:ln w="38100">
                        <a:noFill/>
                        <a:miter/>
                      </a:ln>
                    </p:spPr>
                  </p:pic>
                </p:oleObj>
              </mc:Fallback>
            </mc:AlternateContent>
          </a:graphicData>
        </a:graphic>
      </p:graphicFrame>
      <p:sp>
        <p:nvSpPr>
          <p:cNvPr id="47113" name="Rectangle 8"/>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47114" name="Object 9"/>
          <p:cNvGraphicFramePr>
            <a:graphicFrameLocks noChangeAspect="1"/>
          </p:cNvGraphicFramePr>
          <p:nvPr/>
        </p:nvGraphicFramePr>
        <p:xfrm>
          <a:off x="5715000" y="2081213"/>
          <a:ext cx="1295400" cy="495300"/>
        </p:xfrm>
        <a:graphic>
          <a:graphicData uri="http://schemas.openxmlformats.org/presentationml/2006/ole">
            <mc:AlternateContent xmlns:mc="http://schemas.openxmlformats.org/markup-compatibility/2006">
              <mc:Choice xmlns:v="urn:schemas-microsoft-com:vml" Requires="v">
                <p:oleObj r:id="rId7" imgW="520700" imgH="203200" progId="Equation.3">
                  <p:embed/>
                </p:oleObj>
              </mc:Choice>
              <mc:Fallback>
                <p:oleObj r:id="rId7" imgW="520700" imgH="203200" progId="Equation.3">
                  <p:embed/>
                  <p:pic>
                    <p:nvPicPr>
                      <p:cNvPr id="0" name="图片 3095"/>
                      <p:cNvPicPr/>
                      <p:nvPr/>
                    </p:nvPicPr>
                    <p:blipFill>
                      <a:blip r:embed="rId8"/>
                      <a:stretch>
                        <a:fillRect/>
                      </a:stretch>
                    </p:blipFill>
                    <p:spPr>
                      <a:xfrm>
                        <a:off x="5715000" y="2081213"/>
                        <a:ext cx="1295400" cy="495300"/>
                      </a:xfrm>
                      <a:prstGeom prst="rect">
                        <a:avLst/>
                      </a:prstGeom>
                      <a:noFill/>
                      <a:ln w="38100">
                        <a:noFill/>
                        <a:miter/>
                      </a:ln>
                    </p:spPr>
                  </p:pic>
                </p:oleObj>
              </mc:Fallback>
            </mc:AlternateContent>
          </a:graphicData>
        </a:graphic>
      </p:graphicFrame>
      <p:sp>
        <p:nvSpPr>
          <p:cNvPr id="47115" name="Rectangle 10"/>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7116" name="Rectangle 11"/>
          <p:cNvSpPr/>
          <p:nvPr/>
        </p:nvSpPr>
        <p:spPr>
          <a:xfrm>
            <a:off x="-3505200" y="27432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7117"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7118" name="Rectangle 13"/>
          <p:cNvSpPr/>
          <p:nvPr/>
        </p:nvSpPr>
        <p:spPr>
          <a:xfrm>
            <a:off x="266700" y="3798888"/>
            <a:ext cx="8667750" cy="1298575"/>
          </a:xfrm>
          <a:prstGeom prst="rect">
            <a:avLst/>
          </a:prstGeom>
          <a:gradFill rotWithShape="1">
            <a:gsLst>
              <a:gs pos="0">
                <a:srgbClr val="FFFF00"/>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40000"/>
              </a:spcBef>
              <a:buClr>
                <a:schemeClr val="accent2"/>
              </a:buClr>
              <a:buFont typeface="Wingdings" panose="05000000000000000000" pitchFamily="2" charset="2"/>
              <a:buBlip>
                <a:blip r:embed="rId2"/>
              </a:buBlip>
            </a:pPr>
            <a:r>
              <a:rPr lang="en-US" altLang="zh-CN" sz="2800" b="1" dirty="0">
                <a:latin typeface="Arial" panose="020B0604020202020204" pitchFamily="34" charset="0"/>
              </a:rPr>
              <a:t>  </a:t>
            </a:r>
            <a:r>
              <a:rPr lang="zh-CN" altLang="en-US" sz="2800" b="1" dirty="0">
                <a:latin typeface="Arial" panose="020B0604020202020204" pitchFamily="34" charset="0"/>
              </a:rPr>
              <a:t>定理：</a:t>
            </a:r>
            <a:r>
              <a:rPr lang="en-US" altLang="zh-CN" sz="2700" b="1" i="1" dirty="0">
                <a:latin typeface="Times New Roman" panose="02020603050405020304" pitchFamily="18" charset="0"/>
              </a:rPr>
              <a:t>Q </a:t>
            </a:r>
            <a:r>
              <a:rPr lang="zh-CN" altLang="en-US" sz="2700" b="1" dirty="0">
                <a:latin typeface="Arial" panose="020B0604020202020204" pitchFamily="34" charset="0"/>
              </a:rPr>
              <a:t>为     ，    ，</a:t>
            </a:r>
            <a:r>
              <a:rPr lang="en-US" altLang="zh-CN" sz="2700" b="1" baseline="34000" dirty="0">
                <a:latin typeface="Arial" panose="020B0604020202020204" pitchFamily="34" charset="0"/>
              </a:rPr>
              <a:t>…</a:t>
            </a:r>
            <a:r>
              <a:rPr lang="zh-CN" altLang="en-US" sz="2700" b="1" dirty="0">
                <a:latin typeface="Arial" panose="020B0604020202020204" pitchFamily="34" charset="0"/>
              </a:rPr>
              <a:t>，    的逻辑结论，当且仅当</a:t>
            </a:r>
          </a:p>
          <a:p>
            <a:pPr eaLnBrk="1" hangingPunct="1">
              <a:lnSpc>
                <a:spcPct val="120000"/>
              </a:lnSpc>
              <a:spcBef>
                <a:spcPct val="40000"/>
              </a:spcBef>
              <a:buClr>
                <a:schemeClr val="accent2"/>
              </a:buClr>
              <a:buFont typeface="Wingdings" panose="05000000000000000000" pitchFamily="2" charset="2"/>
              <a:buNone/>
            </a:pPr>
            <a:r>
              <a:rPr lang="zh-CN" altLang="en-US" sz="2800" b="1" dirty="0">
                <a:latin typeface="Arial" panose="020B0604020202020204" pitchFamily="34" charset="0"/>
              </a:rPr>
              <a:t>                                               </a:t>
            </a:r>
            <a:r>
              <a:rPr lang="zh-CN" altLang="en-US" sz="2700" b="1" dirty="0">
                <a:latin typeface="Arial" panose="020B0604020202020204" pitchFamily="34" charset="0"/>
              </a:rPr>
              <a:t>是不可满足的。</a:t>
            </a:r>
          </a:p>
        </p:txBody>
      </p:sp>
      <p:graphicFrame>
        <p:nvGraphicFramePr>
          <p:cNvPr id="47119" name="Object 14"/>
          <p:cNvGraphicFramePr>
            <a:graphicFrameLocks noChangeAspect="1"/>
          </p:cNvGraphicFramePr>
          <p:nvPr/>
        </p:nvGraphicFramePr>
        <p:xfrm>
          <a:off x="2622550" y="3867150"/>
          <a:ext cx="393700" cy="533400"/>
        </p:xfrm>
        <a:graphic>
          <a:graphicData uri="http://schemas.openxmlformats.org/presentationml/2006/ole">
            <mc:AlternateContent xmlns:mc="http://schemas.openxmlformats.org/markup-compatibility/2006">
              <mc:Choice xmlns:v="urn:schemas-microsoft-com:vml" Requires="v">
                <p:oleObj r:id="rId9" imgW="165100" imgH="215900" progId="Equation.3">
                  <p:embed/>
                </p:oleObj>
              </mc:Choice>
              <mc:Fallback>
                <p:oleObj r:id="rId9" imgW="165100" imgH="215900" progId="Equation.3">
                  <p:embed/>
                  <p:pic>
                    <p:nvPicPr>
                      <p:cNvPr id="0" name="图片 3094"/>
                      <p:cNvPicPr/>
                      <p:nvPr/>
                    </p:nvPicPr>
                    <p:blipFill>
                      <a:blip r:embed="rId10"/>
                      <a:stretch>
                        <a:fillRect/>
                      </a:stretch>
                    </p:blipFill>
                    <p:spPr>
                      <a:xfrm>
                        <a:off x="2622550" y="3867150"/>
                        <a:ext cx="393700" cy="533400"/>
                      </a:xfrm>
                      <a:prstGeom prst="rect">
                        <a:avLst/>
                      </a:prstGeom>
                      <a:noFill/>
                      <a:ln w="38100">
                        <a:noFill/>
                        <a:miter/>
                      </a:ln>
                    </p:spPr>
                  </p:pic>
                </p:oleObj>
              </mc:Fallback>
            </mc:AlternateContent>
          </a:graphicData>
        </a:graphic>
      </p:graphicFrame>
      <p:graphicFrame>
        <p:nvGraphicFramePr>
          <p:cNvPr id="47120" name="Object 15"/>
          <p:cNvGraphicFramePr>
            <a:graphicFrameLocks noChangeAspect="1"/>
          </p:cNvGraphicFramePr>
          <p:nvPr/>
        </p:nvGraphicFramePr>
        <p:xfrm>
          <a:off x="3190875" y="3881438"/>
          <a:ext cx="441325" cy="533400"/>
        </p:xfrm>
        <a:graphic>
          <a:graphicData uri="http://schemas.openxmlformats.org/presentationml/2006/ole">
            <mc:AlternateContent xmlns:mc="http://schemas.openxmlformats.org/markup-compatibility/2006">
              <mc:Choice xmlns:v="urn:schemas-microsoft-com:vml" Requires="v">
                <p:oleObj r:id="rId11" imgW="177800" imgH="215900" progId="Equation.3">
                  <p:embed/>
                </p:oleObj>
              </mc:Choice>
              <mc:Fallback>
                <p:oleObj r:id="rId11" imgW="177800" imgH="215900" progId="Equation.3">
                  <p:embed/>
                  <p:pic>
                    <p:nvPicPr>
                      <p:cNvPr id="0" name="图片 3099"/>
                      <p:cNvPicPr/>
                      <p:nvPr/>
                    </p:nvPicPr>
                    <p:blipFill>
                      <a:blip r:embed="rId12"/>
                      <a:stretch>
                        <a:fillRect/>
                      </a:stretch>
                    </p:blipFill>
                    <p:spPr>
                      <a:xfrm>
                        <a:off x="3190875" y="3881438"/>
                        <a:ext cx="441325" cy="533400"/>
                      </a:xfrm>
                      <a:prstGeom prst="rect">
                        <a:avLst/>
                      </a:prstGeom>
                      <a:noFill/>
                      <a:ln w="38100">
                        <a:noFill/>
                        <a:miter/>
                      </a:ln>
                    </p:spPr>
                  </p:pic>
                </p:oleObj>
              </mc:Fallback>
            </mc:AlternateContent>
          </a:graphicData>
        </a:graphic>
      </p:graphicFrame>
      <p:graphicFrame>
        <p:nvGraphicFramePr>
          <p:cNvPr id="47121" name="Object 16"/>
          <p:cNvGraphicFramePr>
            <a:graphicFrameLocks noChangeAspect="1"/>
          </p:cNvGraphicFramePr>
          <p:nvPr/>
        </p:nvGraphicFramePr>
        <p:xfrm>
          <a:off x="4737100" y="3908425"/>
          <a:ext cx="423863" cy="504825"/>
        </p:xfrm>
        <a:graphic>
          <a:graphicData uri="http://schemas.openxmlformats.org/presentationml/2006/ole">
            <mc:AlternateContent xmlns:mc="http://schemas.openxmlformats.org/markup-compatibility/2006">
              <mc:Choice xmlns:v="urn:schemas-microsoft-com:vml" Requires="v">
                <p:oleObj r:id="rId13" imgW="177800" imgH="215900" progId="Equation.3">
                  <p:embed/>
                </p:oleObj>
              </mc:Choice>
              <mc:Fallback>
                <p:oleObj r:id="rId13" imgW="177800" imgH="215900" progId="Equation.3">
                  <p:embed/>
                  <p:pic>
                    <p:nvPicPr>
                      <p:cNvPr id="0" name="图片 3092"/>
                      <p:cNvPicPr/>
                      <p:nvPr/>
                    </p:nvPicPr>
                    <p:blipFill>
                      <a:blip r:embed="rId14"/>
                      <a:stretch>
                        <a:fillRect/>
                      </a:stretch>
                    </p:blipFill>
                    <p:spPr>
                      <a:xfrm>
                        <a:off x="4737100" y="3908425"/>
                        <a:ext cx="423863" cy="504825"/>
                      </a:xfrm>
                      <a:prstGeom prst="rect">
                        <a:avLst/>
                      </a:prstGeom>
                      <a:noFill/>
                      <a:ln w="38100">
                        <a:noFill/>
                        <a:miter/>
                      </a:ln>
                    </p:spPr>
                  </p:pic>
                </p:oleObj>
              </mc:Fallback>
            </mc:AlternateContent>
          </a:graphicData>
        </a:graphic>
      </p:graphicFrame>
      <p:graphicFrame>
        <p:nvGraphicFramePr>
          <p:cNvPr id="47122" name="Object 17"/>
          <p:cNvGraphicFramePr>
            <a:graphicFrameLocks noChangeAspect="1"/>
          </p:cNvGraphicFramePr>
          <p:nvPr/>
        </p:nvGraphicFramePr>
        <p:xfrm>
          <a:off x="1447800" y="4554538"/>
          <a:ext cx="3552825" cy="550862"/>
        </p:xfrm>
        <a:graphic>
          <a:graphicData uri="http://schemas.openxmlformats.org/presentationml/2006/ole">
            <mc:AlternateContent xmlns:mc="http://schemas.openxmlformats.org/markup-compatibility/2006">
              <mc:Choice xmlns:v="urn:schemas-microsoft-com:vml" Requires="v">
                <p:oleObj r:id="rId15" imgW="1473200" imgH="228600" progId="Equation.3">
                  <p:embed/>
                </p:oleObj>
              </mc:Choice>
              <mc:Fallback>
                <p:oleObj r:id="rId15" imgW="1473200" imgH="228600" progId="Equation.3">
                  <p:embed/>
                  <p:pic>
                    <p:nvPicPr>
                      <p:cNvPr id="0" name="图片 3093"/>
                      <p:cNvPicPr/>
                      <p:nvPr/>
                    </p:nvPicPr>
                    <p:blipFill>
                      <a:blip r:embed="rId16"/>
                      <a:stretch>
                        <a:fillRect/>
                      </a:stretch>
                    </p:blipFill>
                    <p:spPr>
                      <a:xfrm>
                        <a:off x="1447800" y="4554538"/>
                        <a:ext cx="3552825" cy="55086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8131" name="Rectangle 2"/>
          <p:cNvSpPr>
            <a:spLocks noGrp="1"/>
          </p:cNvSpPr>
          <p:nvPr>
            <p:ph type="title"/>
          </p:nvPr>
        </p:nvSpPr>
        <p:spPr>
          <a:ln/>
        </p:spPr>
        <p:txBody>
          <a:bodyPr vert="horz" wrap="square" lIns="91440" tIns="45720" rIns="91440" bIns="45720" anchor="b" anchorCtr="0"/>
          <a:lstStyle/>
          <a:p>
            <a:pPr algn="ctr" eaLnBrk="1" hangingPunct="1"/>
            <a:r>
              <a:rPr lang="zh-CN" altLang="en-US" sz="4000" b="0" dirty="0">
                <a:latin typeface="黑体" panose="02010609060101010101" pitchFamily="2" charset="-122"/>
                <a:ea typeface="黑体" panose="02010609060101010101" pitchFamily="2" charset="-122"/>
              </a:rPr>
              <a:t>归 结 演 绎 推 理</a:t>
            </a:r>
          </a:p>
        </p:txBody>
      </p:sp>
      <p:sp>
        <p:nvSpPr>
          <p:cNvPr id="48132" name="Rectangle 3"/>
          <p:cNvSpPr/>
          <p:nvPr/>
        </p:nvSpPr>
        <p:spPr>
          <a:xfrm>
            <a:off x="152400" y="1152525"/>
            <a:ext cx="8839200" cy="5400675"/>
          </a:xfrm>
          <a:prstGeom prst="rect">
            <a:avLst/>
          </a:prstGeom>
          <a:solidFill>
            <a:schemeClr val="bg1"/>
          </a:solidFill>
          <a:ln w="9525" cap="flat" cmpd="sng">
            <a:solidFill>
              <a:srgbClr val="808080"/>
            </a:solidFill>
            <a:prstDash val="solid"/>
            <a:miter/>
            <a:headEnd type="none" w="med" len="med"/>
            <a:tailEnd type="none" w="med" len="med"/>
          </a:ln>
        </p:spPr>
        <p:txBody>
          <a:bodyPr/>
          <a:lstStyle/>
          <a:p>
            <a:pPr eaLnBrk="1" hangingPunct="1">
              <a:lnSpc>
                <a:spcPct val="160000"/>
              </a:lnSpc>
              <a:spcBef>
                <a:spcPct val="40000"/>
              </a:spcBef>
              <a:buClr>
                <a:schemeClr val="accent2"/>
              </a:buClr>
              <a:buFont typeface="Wingdings" panose="05000000000000000000" pitchFamily="2" charset="2"/>
            </a:pPr>
            <a:endParaRPr lang="zh-CN" altLang="en-US" sz="2400" dirty="0">
              <a:latin typeface="Arial" panose="020B0604020202020204" pitchFamily="34" charset="0"/>
            </a:endParaRPr>
          </a:p>
        </p:txBody>
      </p:sp>
      <p:sp>
        <p:nvSpPr>
          <p:cNvPr id="48133"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8134" name="Rectangle 6"/>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8135" name="Rectangle 8"/>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8136" name="Rectangle 10"/>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8137" name="Rectangle 11"/>
          <p:cNvSpPr/>
          <p:nvPr/>
        </p:nvSpPr>
        <p:spPr>
          <a:xfrm>
            <a:off x="-3505200" y="27432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8138"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 name="TextBox 1"/>
          <p:cNvSpPr txBox="1"/>
          <p:nvPr/>
        </p:nvSpPr>
        <p:spPr>
          <a:xfrm>
            <a:off x="381000" y="1198563"/>
            <a:ext cx="8153400" cy="5373688"/>
          </a:xfrm>
          <a:prstGeom prst="rect">
            <a:avLst/>
          </a:prstGeom>
          <a:noFill/>
        </p:spPr>
        <p:txBody>
          <a:bodyPr wrap="square">
            <a:spAutoFit/>
          </a:bodyPr>
          <a:lstStyle/>
          <a:p>
            <a:pPr marL="342900" marR="0" indent="-342900" defTabSz="914400">
              <a:lnSpc>
                <a:spcPct val="120000"/>
              </a:lnSpc>
              <a:buClr>
                <a:schemeClr val="accent2">
                  <a:lumMod val="40000"/>
                  <a:lumOff val="60000"/>
                </a:schemeClr>
              </a:buClr>
              <a:buSzTx/>
              <a:buFont typeface="Wingdings" panose="05000000000000000000" pitchFamily="2" charset="2"/>
              <a:buChar char="n"/>
              <a:defRPr/>
            </a:pPr>
            <a:r>
              <a:rPr kumimoji="0" lang="zh-CN" altLang="en-US" sz="2600" b="1" kern="1200" cap="none" spc="0" normalizeH="0" baseline="0" noProof="0" dirty="0">
                <a:latin typeface="+mn-ea"/>
                <a:ea typeface="+mn-ea"/>
                <a:cs typeface="+mn-cs"/>
              </a:rPr>
              <a:t>归结演绎推理是一种基于鲁滨逊归结原理的推理技术。鲁滨逊归结原理也称为消解原理，是一种基于逻辑的“反证法”。</a:t>
            </a:r>
            <a:endParaRPr kumimoji="0" lang="en-US" altLang="zh-CN" sz="2600" b="1" kern="1200" cap="none" spc="0" normalizeH="0" baseline="0" noProof="0" dirty="0">
              <a:latin typeface="+mn-ea"/>
              <a:ea typeface="+mn-ea"/>
              <a:cs typeface="+mn-cs"/>
            </a:endParaRPr>
          </a:p>
          <a:p>
            <a:pPr marL="342900" marR="0" indent="-342900" defTabSz="914400">
              <a:lnSpc>
                <a:spcPct val="120000"/>
              </a:lnSpc>
              <a:buClr>
                <a:schemeClr val="accent2">
                  <a:lumMod val="40000"/>
                  <a:lumOff val="60000"/>
                </a:schemeClr>
              </a:buClr>
              <a:buSzTx/>
              <a:buFont typeface="Wingdings" panose="05000000000000000000" pitchFamily="2" charset="2"/>
              <a:buChar char="n"/>
              <a:defRPr/>
            </a:pPr>
            <a:r>
              <a:rPr kumimoji="0" lang="zh-CN" altLang="en-US" sz="2600" b="1" kern="1200" cap="none" spc="0" normalizeH="0" baseline="0" noProof="0" dirty="0">
                <a:latin typeface="+mn-ea"/>
                <a:ea typeface="+mn-ea"/>
                <a:cs typeface="+mn-cs"/>
              </a:rPr>
              <a:t>在人工智能中，几乎所有问题都可以转化为一个定理证明问题。定理证明的实质，证明</a:t>
            </a:r>
            <a:r>
              <a:rPr kumimoji="0" lang="en-US" altLang="zh-CN" sz="2600" b="1" kern="1200" cap="none" spc="0" normalizeH="0" baseline="0" noProof="0" dirty="0">
                <a:latin typeface="+mn-ea"/>
                <a:ea typeface="+mn-ea"/>
                <a:cs typeface="+mn-cs"/>
              </a:rPr>
              <a:t>P→Q</a:t>
            </a:r>
            <a:r>
              <a:rPr kumimoji="0" lang="zh-CN" altLang="en-US" sz="2600" b="1" kern="1200" cap="none" spc="0" normalizeH="0" baseline="0" noProof="0" dirty="0">
                <a:latin typeface="+mn-ea"/>
                <a:ea typeface="+mn-ea"/>
                <a:cs typeface="+mn-cs"/>
              </a:rPr>
              <a:t>永真。</a:t>
            </a:r>
            <a:endParaRPr kumimoji="0" lang="en-US" altLang="zh-CN" sz="2600" b="1" kern="1200" cap="none" spc="0" normalizeH="0" baseline="0" noProof="0" dirty="0">
              <a:latin typeface="+mn-ea"/>
              <a:ea typeface="+mn-ea"/>
              <a:cs typeface="+mn-cs"/>
            </a:endParaRPr>
          </a:p>
          <a:p>
            <a:pPr marL="342900" marR="0" indent="-342900" defTabSz="914400">
              <a:lnSpc>
                <a:spcPct val="120000"/>
              </a:lnSpc>
              <a:buClr>
                <a:schemeClr val="accent2">
                  <a:lumMod val="40000"/>
                  <a:lumOff val="60000"/>
                </a:schemeClr>
              </a:buClr>
              <a:buSzTx/>
              <a:buFont typeface="Wingdings" panose="05000000000000000000" pitchFamily="2" charset="2"/>
              <a:buChar char="n"/>
              <a:defRPr/>
            </a:pPr>
            <a:r>
              <a:rPr kumimoji="0" lang="zh-CN" altLang="en-US" sz="2600" b="1" kern="1200" cap="none" spc="0" normalizeH="0" baseline="0" noProof="0" dirty="0">
                <a:latin typeface="+mn-ea"/>
                <a:ea typeface="+mn-ea"/>
                <a:cs typeface="+mn-cs"/>
              </a:rPr>
              <a:t>要证明</a:t>
            </a:r>
            <a:r>
              <a:rPr kumimoji="0" lang="en-US" altLang="zh-CN" sz="2600" b="1" kern="1200" cap="none" spc="0" normalizeH="0" baseline="0" noProof="0" dirty="0">
                <a:latin typeface="+mn-ea"/>
                <a:ea typeface="+mn-ea"/>
                <a:cs typeface="+mn-cs"/>
              </a:rPr>
              <a:t>P→Q</a:t>
            </a:r>
            <a:r>
              <a:rPr kumimoji="0" lang="zh-CN" altLang="en-US" sz="2600" b="1" kern="1200" cap="none" spc="0" normalizeH="0" baseline="0" noProof="0" dirty="0">
                <a:latin typeface="+mn-ea"/>
                <a:ea typeface="+mn-ea"/>
                <a:cs typeface="+mn-cs"/>
              </a:rPr>
              <a:t>永真，就要证明</a:t>
            </a:r>
            <a:r>
              <a:rPr kumimoji="0" lang="en-US" altLang="zh-CN" sz="2600" b="1" kern="1200" cap="none" spc="0" normalizeH="0" baseline="0" noProof="0" dirty="0">
                <a:latin typeface="+mn-ea"/>
                <a:ea typeface="+mn-ea"/>
                <a:cs typeface="+mn-cs"/>
              </a:rPr>
              <a:t>P→Q</a:t>
            </a:r>
            <a:r>
              <a:rPr kumimoji="0" lang="zh-CN" altLang="en-US" sz="2600" b="1" kern="1200" cap="none" spc="0" normalizeH="0" baseline="0" noProof="0" dirty="0">
                <a:latin typeface="+mn-ea"/>
                <a:ea typeface="+mn-ea"/>
                <a:cs typeface="+mn-cs"/>
              </a:rPr>
              <a:t>在任何一个非空的个体域上都是永真，这是不可实现的。</a:t>
            </a:r>
            <a:endParaRPr kumimoji="0" lang="en-US" altLang="zh-CN" sz="2600" b="1" kern="1200" cap="none" spc="0" normalizeH="0" baseline="0" noProof="0" dirty="0">
              <a:latin typeface="+mn-ea"/>
              <a:ea typeface="+mn-ea"/>
              <a:cs typeface="+mn-cs"/>
            </a:endParaRPr>
          </a:p>
          <a:p>
            <a:pPr marL="342900" marR="0" indent="-342900" defTabSz="914400">
              <a:lnSpc>
                <a:spcPct val="120000"/>
              </a:lnSpc>
              <a:buClr>
                <a:schemeClr val="accent2">
                  <a:lumMod val="40000"/>
                  <a:lumOff val="60000"/>
                </a:schemeClr>
              </a:buClr>
              <a:buSzTx/>
              <a:buFont typeface="Wingdings" panose="05000000000000000000" pitchFamily="2" charset="2"/>
              <a:buChar char="n"/>
              <a:defRPr/>
            </a:pPr>
            <a:r>
              <a:rPr kumimoji="0" lang="zh-CN" altLang="en-US" sz="2600" b="1" kern="1200" cap="none" spc="0" normalizeH="0" baseline="0" noProof="0" dirty="0">
                <a:latin typeface="+mn-ea"/>
                <a:ea typeface="+mn-ea"/>
                <a:cs typeface="+mn-cs"/>
              </a:rPr>
              <a:t>采用反证法的思想，把永真性证明转化为不可满足性的证明。</a:t>
            </a:r>
            <a:endParaRPr kumimoji="0" lang="en-US" altLang="zh-CN" sz="2600" b="1" kern="1200" cap="none" spc="0" normalizeH="0" baseline="0" noProof="0" dirty="0">
              <a:latin typeface="+mn-ea"/>
              <a:ea typeface="+mn-ea"/>
              <a:cs typeface="+mn-cs"/>
            </a:endParaRPr>
          </a:p>
          <a:p>
            <a:pPr marL="342900" marR="0" indent="-342900" defTabSz="914400">
              <a:lnSpc>
                <a:spcPct val="120000"/>
              </a:lnSpc>
              <a:buClr>
                <a:schemeClr val="accent2">
                  <a:lumMod val="40000"/>
                  <a:lumOff val="60000"/>
                </a:schemeClr>
              </a:buClr>
              <a:buSzTx/>
              <a:buFont typeface="Wingdings" panose="05000000000000000000" pitchFamily="2" charset="2"/>
              <a:buChar char="n"/>
              <a:defRPr/>
            </a:pPr>
            <a:r>
              <a:rPr kumimoji="0" lang="zh-CN" altLang="en-US" sz="2600" b="1" kern="1200" cap="none" spc="0" normalizeH="0" baseline="0" noProof="0" dirty="0">
                <a:latin typeface="+mn-ea"/>
                <a:ea typeface="+mn-ea"/>
                <a:cs typeface="+mn-cs"/>
              </a:rPr>
              <a:t>即要证明</a:t>
            </a:r>
            <a:r>
              <a:rPr kumimoji="0" lang="en-US" altLang="zh-CN" sz="2600" b="1" kern="1200" cap="none" spc="0" normalizeH="0" baseline="0" noProof="0" dirty="0">
                <a:latin typeface="+mn-ea"/>
                <a:ea typeface="+mn-ea"/>
                <a:cs typeface="+mn-cs"/>
              </a:rPr>
              <a:t>P→Q</a:t>
            </a:r>
            <a:r>
              <a:rPr kumimoji="0" lang="zh-CN" altLang="en-US" sz="2600" b="1" kern="1200" cap="none" spc="0" normalizeH="0" baseline="0" noProof="0" dirty="0">
                <a:latin typeface="+mn-ea"/>
                <a:ea typeface="+mn-ea"/>
                <a:cs typeface="+mn-cs"/>
              </a:rPr>
              <a:t>永真，只要能够证明</a:t>
            </a:r>
            <a:r>
              <a:rPr kumimoji="0" lang="en-US" altLang="zh-CN" sz="2600" b="1" kern="1200" cap="none" spc="0" normalizeH="0" baseline="0" noProof="0" dirty="0">
                <a:latin typeface="+mn-ea"/>
                <a:ea typeface="+mn-ea"/>
                <a:cs typeface="+mn-cs"/>
              </a:rPr>
              <a:t>P∧﹁Q</a:t>
            </a:r>
            <a:r>
              <a:rPr kumimoji="0" lang="zh-CN" altLang="en-US" sz="2600" b="1" kern="1200" cap="none" spc="0" normalizeH="0" baseline="0" noProof="0" dirty="0">
                <a:latin typeface="+mn-ea"/>
                <a:ea typeface="+mn-ea"/>
                <a:cs typeface="+mn-cs"/>
              </a:rPr>
              <a:t>是不可满足即可。原因是</a:t>
            </a:r>
            <a:r>
              <a:rPr kumimoji="0" lang="en-US" altLang="zh-CN" sz="2600" b="1" kern="1200" cap="none" spc="0" normalizeH="0" baseline="0" noProof="0" dirty="0">
                <a:latin typeface="+mn-ea"/>
                <a:ea typeface="+mn-ea"/>
                <a:cs typeface="+mn-cs"/>
              </a:rPr>
              <a:t>  ﹁(P→Q)</a:t>
            </a:r>
            <a:r>
              <a:rPr kumimoji="0" lang="en-US" altLang="zh-CN" sz="2600" b="1" kern="1200" cap="none" spc="0" normalizeH="0" baseline="0" noProof="0" dirty="0">
                <a:latin typeface="+mn-ea"/>
                <a:ea typeface="+mn-ea"/>
                <a:cs typeface="+mn-cs"/>
                <a:sym typeface="Wingdings" panose="05000000000000000000" pitchFamily="2" charset="2"/>
              </a:rPr>
              <a:t>﹁(﹁P∨Q)P∧﹁Q</a:t>
            </a:r>
            <a:endParaRPr kumimoji="0" lang="zh-CN" altLang="en-US" sz="2600" b="1" kern="1200" cap="none" spc="0" normalizeH="0" baseline="0" noProof="0" dirty="0">
              <a:latin typeface="+mn-ea"/>
              <a:ea typeface="+mn-ea"/>
              <a:cs typeface="+mn-cs"/>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9155" name="Rectangle 2"/>
          <p:cNvSpPr/>
          <p:nvPr/>
        </p:nvSpPr>
        <p:spPr>
          <a:xfrm>
            <a:off x="0" y="0"/>
            <a:ext cx="9144000" cy="765175"/>
          </a:xfrm>
          <a:prstGeom prst="rect">
            <a:avLst/>
          </a:prstGeom>
          <a:solidFill>
            <a:srgbClr val="A50021"/>
          </a:solidFill>
          <a:ln w="9525">
            <a:noFill/>
          </a:ln>
        </p:spPr>
        <p:txBody>
          <a:bodyPr anchor="b" anchorCtr="0"/>
          <a:lstStyle/>
          <a:p>
            <a:pPr indent="176530" algn="ctr" eaLnBrk="1" hangingPunct="1"/>
            <a:r>
              <a:rPr lang="zh-CN" altLang="en-US" sz="4000" dirty="0">
                <a:solidFill>
                  <a:schemeClr val="bg1"/>
                </a:solidFill>
                <a:latin typeface="黑体" panose="02010609060101010101" pitchFamily="2" charset="-122"/>
                <a:ea typeface="黑体" panose="02010609060101010101" pitchFamily="2" charset="-122"/>
              </a:rPr>
              <a:t>归 结 演 绎 推 理</a:t>
            </a:r>
          </a:p>
        </p:txBody>
      </p:sp>
      <p:sp>
        <p:nvSpPr>
          <p:cNvPr id="49156"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9157"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314373" name="Rectangle 5"/>
          <p:cNvSpPr>
            <a:spLocks noChangeArrowheads="1"/>
          </p:cNvSpPr>
          <p:nvPr/>
        </p:nvSpPr>
        <p:spPr bwMode="auto">
          <a:xfrm>
            <a:off x="250825" y="1152525"/>
            <a:ext cx="8642350" cy="3724275"/>
          </a:xfrm>
          <a:prstGeom prst="rect">
            <a:avLst/>
          </a:prstGeom>
          <a:gradFill rotWithShape="1">
            <a:gsLst>
              <a:gs pos="0">
                <a:srgbClr val="00FFFF"/>
              </a:gs>
              <a:gs pos="50000">
                <a:schemeClr val="bg1"/>
              </a:gs>
              <a:gs pos="100000">
                <a:srgbClr val="00FFFF"/>
              </a:gs>
            </a:gsLst>
            <a:lin ang="18900000" scaled="1"/>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967105" indent="-49530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348105" indent="-43815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94180" indent="-38735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94230" indent="-39878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5143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300863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6583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92303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571500" marR="0" lvl="0" indent="-571500" algn="l" defTabSz="914400" rtl="0" eaLnBrk="1" fontAlgn="base" latinLnBrk="0" hangingPunct="1">
              <a:lnSpc>
                <a:spcPct val="160000"/>
              </a:lnSpc>
              <a:spcBef>
                <a:spcPct val="40000"/>
              </a:spcBef>
              <a:spcAft>
                <a:spcPct val="0"/>
              </a:spcAft>
              <a:buClr>
                <a:schemeClr val="accent2"/>
              </a:buClr>
              <a:buSzTx/>
              <a:buFont typeface="Wingdings" panose="05000000000000000000" pitchFamily="2" charset="2"/>
              <a:buBlip>
                <a:blip r:embed="rId2"/>
              </a:buBlip>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思路：定理                         </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不可满足</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p>
          <a:p>
            <a:pPr marL="571500" marR="0" lvl="0" indent="-571500" algn="l" defTabSz="914400" rtl="0" eaLnBrk="1" fontAlgn="base" latinLnBrk="0" hangingPunct="1">
              <a:lnSpc>
                <a:spcPct val="160000"/>
              </a:lnSpc>
              <a:spcBef>
                <a:spcPct val="400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子句集不可满足              </a:t>
            </a:r>
            <a:r>
              <a:rPr kumimoji="0" lang="zh-CN" altLang="en-US" sz="26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海伯伦定理</a:t>
            </a:r>
          </a:p>
          <a:p>
            <a:pPr marL="571500" marR="0" lvl="0" indent="-571500" algn="l" defTabSz="914400" rtl="0" eaLnBrk="1" fontAlgn="base" latinLnBrk="0" hangingPunct="1">
              <a:lnSpc>
                <a:spcPct val="160000"/>
              </a:lnSpc>
              <a:spcBef>
                <a:spcPct val="40000"/>
              </a:spcBef>
              <a:spcAft>
                <a:spcPct val="0"/>
              </a:spcAft>
              <a:buClr>
                <a:schemeClr val="accent2"/>
              </a:buClr>
              <a:buSzTx/>
              <a:buFont typeface="Wingdings" panose="05000000000000000000" pitchFamily="2" charset="2"/>
              <a:buNone/>
              <a:defRPr/>
            </a:pPr>
            <a:endParaRPr kumimoji="0" lang="zh-CN" altLang="en-US" sz="26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571500" marR="0" lvl="0" indent="-571500" algn="l" defTabSz="914400" rtl="0" eaLnBrk="1" fontAlgn="base" latinLnBrk="0" hangingPunct="1">
              <a:lnSpc>
                <a:spcPct val="160000"/>
              </a:lnSpc>
              <a:spcBef>
                <a:spcPct val="40000"/>
              </a:spcBef>
              <a:spcAft>
                <a:spcPct val="0"/>
              </a:spcAft>
              <a:buClr>
                <a:schemeClr val="accent2"/>
              </a:buClr>
              <a:buSzTx/>
              <a:buFont typeface="Wingdings" panose="05000000000000000000" pitchFamily="2" charset="2"/>
              <a:buNone/>
              <a:defRPr/>
            </a:pPr>
            <a:r>
              <a:rPr kumimoji="0" lang="zh-CN" altLang="en-US" sz="2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6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鲁宾逊归结原理</a:t>
            </a:r>
          </a:p>
        </p:txBody>
      </p:sp>
      <p:graphicFrame>
        <p:nvGraphicFramePr>
          <p:cNvPr id="49159" name="Object 6"/>
          <p:cNvGraphicFramePr>
            <a:graphicFrameLocks noChangeAspect="1"/>
          </p:cNvGraphicFramePr>
          <p:nvPr/>
        </p:nvGraphicFramePr>
        <p:xfrm>
          <a:off x="2667000" y="1347788"/>
          <a:ext cx="1219200" cy="504825"/>
        </p:xfrm>
        <a:graphic>
          <a:graphicData uri="http://schemas.openxmlformats.org/presentationml/2006/ole">
            <mc:AlternateContent xmlns:mc="http://schemas.openxmlformats.org/markup-compatibility/2006">
              <mc:Choice xmlns:v="urn:schemas-microsoft-com:vml" Requires="v">
                <p:oleObj r:id="rId3" imgW="482600" imgH="203200" progId="Equation.3">
                  <p:embed/>
                </p:oleObj>
              </mc:Choice>
              <mc:Fallback>
                <p:oleObj r:id="rId3" imgW="482600" imgH="203200" progId="Equation.3">
                  <p:embed/>
                  <p:pic>
                    <p:nvPicPr>
                      <p:cNvPr id="0" name="图片 3103"/>
                      <p:cNvPicPr/>
                      <p:nvPr/>
                    </p:nvPicPr>
                    <p:blipFill>
                      <a:blip r:embed="rId4"/>
                      <a:stretch>
                        <a:fillRect/>
                      </a:stretch>
                    </p:blipFill>
                    <p:spPr>
                      <a:xfrm>
                        <a:off x="2667000" y="1347788"/>
                        <a:ext cx="1219200" cy="504825"/>
                      </a:xfrm>
                      <a:prstGeom prst="rect">
                        <a:avLst/>
                      </a:prstGeom>
                      <a:noFill/>
                      <a:ln w="38100">
                        <a:noFill/>
                        <a:miter/>
                      </a:ln>
                    </p:spPr>
                  </p:pic>
                </p:oleObj>
              </mc:Fallback>
            </mc:AlternateContent>
          </a:graphicData>
        </a:graphic>
      </p:graphicFrame>
      <p:sp>
        <p:nvSpPr>
          <p:cNvPr id="49160" name="Rectangle 7"/>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9161" name="Rectangle 8"/>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49162" name="Object 9"/>
          <p:cNvGraphicFramePr>
            <a:graphicFrameLocks noChangeAspect="1"/>
          </p:cNvGraphicFramePr>
          <p:nvPr/>
        </p:nvGraphicFramePr>
        <p:xfrm>
          <a:off x="5029200" y="1352550"/>
          <a:ext cx="1295400" cy="495300"/>
        </p:xfrm>
        <a:graphic>
          <a:graphicData uri="http://schemas.openxmlformats.org/presentationml/2006/ole">
            <mc:AlternateContent xmlns:mc="http://schemas.openxmlformats.org/markup-compatibility/2006">
              <mc:Choice xmlns:v="urn:schemas-microsoft-com:vml" Requires="v">
                <p:oleObj r:id="rId5" imgW="520700" imgH="203200" progId="Equation.3">
                  <p:embed/>
                </p:oleObj>
              </mc:Choice>
              <mc:Fallback>
                <p:oleObj r:id="rId5" imgW="520700" imgH="203200" progId="Equation.3">
                  <p:embed/>
                  <p:pic>
                    <p:nvPicPr>
                      <p:cNvPr id="0" name="图片 3104"/>
                      <p:cNvPicPr/>
                      <p:nvPr/>
                    </p:nvPicPr>
                    <p:blipFill>
                      <a:blip r:embed="rId6"/>
                      <a:stretch>
                        <a:fillRect/>
                      </a:stretch>
                    </p:blipFill>
                    <p:spPr>
                      <a:xfrm>
                        <a:off x="5029200" y="1352550"/>
                        <a:ext cx="1295400" cy="495300"/>
                      </a:xfrm>
                      <a:prstGeom prst="rect">
                        <a:avLst/>
                      </a:prstGeom>
                      <a:noFill/>
                      <a:ln w="38100">
                        <a:noFill/>
                        <a:miter/>
                      </a:ln>
                    </p:spPr>
                  </p:pic>
                </p:oleObj>
              </mc:Fallback>
            </mc:AlternateContent>
          </a:graphicData>
        </a:graphic>
      </p:graphicFrame>
      <p:sp>
        <p:nvSpPr>
          <p:cNvPr id="49163" name="Rectangle 10"/>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9164" name="Line 11"/>
          <p:cNvSpPr/>
          <p:nvPr/>
        </p:nvSpPr>
        <p:spPr>
          <a:xfrm>
            <a:off x="4040188" y="1600200"/>
            <a:ext cx="914400" cy="0"/>
          </a:xfrm>
          <a:prstGeom prst="line">
            <a:avLst/>
          </a:prstGeom>
          <a:ln w="76200" cap="flat" cmpd="sng">
            <a:solidFill>
              <a:schemeClr val="tx1"/>
            </a:solidFill>
            <a:prstDash val="solid"/>
            <a:headEnd type="none" w="med" len="med"/>
            <a:tailEnd type="triangle" w="med" len="med"/>
          </a:ln>
        </p:spPr>
      </p:sp>
      <p:sp>
        <p:nvSpPr>
          <p:cNvPr id="49165" name="Line 12"/>
          <p:cNvSpPr/>
          <p:nvPr/>
        </p:nvSpPr>
        <p:spPr>
          <a:xfrm>
            <a:off x="1828800" y="2362200"/>
            <a:ext cx="914400" cy="0"/>
          </a:xfrm>
          <a:prstGeom prst="line">
            <a:avLst/>
          </a:prstGeom>
          <a:ln w="76200" cap="flat" cmpd="sng">
            <a:solidFill>
              <a:schemeClr val="tx1"/>
            </a:solidFill>
            <a:prstDash val="solid"/>
            <a:headEnd type="none" w="med" len="med"/>
            <a:tailEnd type="triangle" w="med" len="med"/>
          </a:ln>
        </p:spPr>
      </p:sp>
      <p:sp>
        <p:nvSpPr>
          <p:cNvPr id="49166" name="Line 13"/>
          <p:cNvSpPr/>
          <p:nvPr/>
        </p:nvSpPr>
        <p:spPr>
          <a:xfrm>
            <a:off x="5292725" y="2362200"/>
            <a:ext cx="914400" cy="0"/>
          </a:xfrm>
          <a:prstGeom prst="line">
            <a:avLst/>
          </a:prstGeom>
          <a:ln w="76200" cap="flat" cmpd="sng">
            <a:solidFill>
              <a:schemeClr val="tx1"/>
            </a:solidFill>
            <a:prstDash val="solid"/>
            <a:headEnd type="none" w="med" len="med"/>
            <a:tailEnd type="triangle" w="med" len="med"/>
          </a:ln>
        </p:spPr>
      </p:sp>
      <p:sp>
        <p:nvSpPr>
          <p:cNvPr id="49167" name="Line 14"/>
          <p:cNvSpPr/>
          <p:nvPr/>
        </p:nvSpPr>
        <p:spPr>
          <a:xfrm>
            <a:off x="4343400" y="2971800"/>
            <a:ext cx="0" cy="685800"/>
          </a:xfrm>
          <a:prstGeom prst="line">
            <a:avLst/>
          </a:prstGeom>
          <a:ln w="76200" cap="flat" cmpd="sng">
            <a:solidFill>
              <a:schemeClr val="tx1"/>
            </a:solidFill>
            <a:prstDash val="solid"/>
            <a:headEnd type="none" w="med" len="med"/>
            <a:tailEnd type="triangle" w="med" len="med"/>
          </a:ln>
        </p:spPr>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017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3.3  </a:t>
            </a:r>
            <a:r>
              <a:rPr lang="zh-CN" altLang="en-US" sz="4000" b="0" dirty="0">
                <a:latin typeface="Times New Roman" panose="02020603050405020304" pitchFamily="18" charset="0"/>
                <a:ea typeface="黑体" panose="02010609060101010101" pitchFamily="2" charset="-122"/>
              </a:rPr>
              <a:t>谓词公式化为子句集的方法</a:t>
            </a:r>
          </a:p>
        </p:txBody>
      </p:sp>
      <p:sp>
        <p:nvSpPr>
          <p:cNvPr id="50180" name="Rectangle 3"/>
          <p:cNvSpPr>
            <a:spLocks noGrp="1"/>
          </p:cNvSpPr>
          <p:nvPr>
            <p:ph type="body" sz="half" idx="1"/>
          </p:nvPr>
        </p:nvSpPr>
        <p:spPr>
          <a:xfrm>
            <a:off x="304800" y="1060450"/>
            <a:ext cx="8686800" cy="5645150"/>
          </a:xfrm>
          <a:ln/>
        </p:spPr>
        <p:txBody>
          <a:bodyPr vert="horz" wrap="square" lIns="91440" tIns="45720" rIns="91440" bIns="45720" anchor="t" anchorCtr="0"/>
          <a:lstStyle/>
          <a:p>
            <a:pPr marL="0" indent="0" eaLnBrk="1" hangingPunct="1">
              <a:spcBef>
                <a:spcPct val="50000"/>
              </a:spcBef>
              <a:buClr>
                <a:schemeClr val="accent2"/>
              </a:buClr>
              <a:buSzTx/>
              <a:buFont typeface="Wingdings" panose="05000000000000000000" pitchFamily="2" charset="2"/>
            </a:pPr>
            <a:r>
              <a:rPr lang="en-US" altLang="zh-CN" sz="2400" dirty="0"/>
              <a:t>  </a:t>
            </a:r>
            <a:r>
              <a:rPr lang="zh-CN" altLang="en-US" sz="2600" b="1" dirty="0">
                <a:latin typeface="Times New Roman" panose="02020603050405020304" pitchFamily="18" charset="0"/>
              </a:rPr>
              <a:t>原子（</a:t>
            </a:r>
            <a:r>
              <a:rPr lang="en-US" altLang="zh-CN" sz="2600" b="1" dirty="0">
                <a:latin typeface="Times New Roman" panose="02020603050405020304" pitchFamily="18" charset="0"/>
              </a:rPr>
              <a:t>atom</a:t>
            </a:r>
            <a:r>
              <a:rPr lang="zh-CN" altLang="en-US" sz="2600" b="1" dirty="0">
                <a:latin typeface="Times New Roman" panose="02020603050405020304" pitchFamily="18" charset="0"/>
              </a:rPr>
              <a:t>）谓词公式</a:t>
            </a:r>
            <a:r>
              <a:rPr lang="zh-CN" altLang="en-US" sz="2600" dirty="0">
                <a:latin typeface="Times New Roman" panose="02020603050405020304" pitchFamily="18" charset="0"/>
              </a:rPr>
              <a:t>： 一个不能再分解的命题。</a:t>
            </a:r>
          </a:p>
          <a:p>
            <a:pPr marL="0" indent="0" eaLnBrk="1" hangingPunct="1">
              <a:spcBef>
                <a:spcPct val="50000"/>
              </a:spcBef>
              <a:buClr>
                <a:schemeClr val="accent2"/>
              </a:buClr>
              <a:buSzTx/>
              <a:buFont typeface="Wingdings" panose="05000000000000000000" pitchFamily="2" charset="2"/>
            </a:pPr>
            <a:r>
              <a:rPr lang="zh-CN" altLang="en-US" sz="2600" dirty="0">
                <a:latin typeface="Times New Roman" panose="02020603050405020304" pitchFamily="18" charset="0"/>
              </a:rPr>
              <a:t>  </a:t>
            </a:r>
            <a:r>
              <a:rPr lang="zh-CN" altLang="en-US" sz="2600" b="1" dirty="0">
                <a:latin typeface="Times New Roman" panose="02020603050405020304" pitchFamily="18" charset="0"/>
              </a:rPr>
              <a:t>文字（</a:t>
            </a:r>
            <a:r>
              <a:rPr lang="en-US" altLang="zh-CN" sz="2600" b="1" dirty="0">
                <a:latin typeface="Times New Roman" panose="02020603050405020304" pitchFamily="18" charset="0"/>
              </a:rPr>
              <a:t>literal</a:t>
            </a:r>
            <a:r>
              <a:rPr lang="zh-CN" altLang="en-US" sz="2600" b="1" dirty="0">
                <a:latin typeface="Times New Roman" panose="02020603050405020304" pitchFamily="18" charset="0"/>
              </a:rPr>
              <a:t>）</a:t>
            </a:r>
            <a:r>
              <a:rPr lang="zh-CN" altLang="en-US" sz="2600" dirty="0">
                <a:latin typeface="Times New Roman" panose="02020603050405020304" pitchFamily="18" charset="0"/>
              </a:rPr>
              <a:t>：原子谓词公式及其否定。</a:t>
            </a:r>
          </a:p>
          <a:p>
            <a:pPr marL="0" indent="0" eaLnBrk="1" hangingPunct="1">
              <a:spcBef>
                <a:spcPct val="50000"/>
              </a:spcBef>
              <a:buClr>
                <a:schemeClr val="accent2"/>
              </a:buClr>
              <a:buSzTx/>
              <a:buFont typeface="Wingdings" panose="05000000000000000000" pitchFamily="2" charset="2"/>
            </a:pPr>
            <a:r>
              <a:rPr lang="zh-CN" altLang="en-US" sz="2600" dirty="0">
                <a:latin typeface="Times New Roman" panose="02020603050405020304" pitchFamily="18" charset="0"/>
              </a:rPr>
              <a:t>       ：正文字，        ：负文字。</a:t>
            </a:r>
          </a:p>
          <a:p>
            <a:pPr marL="0" indent="0" eaLnBrk="1" hangingPunct="1">
              <a:spcBef>
                <a:spcPct val="50000"/>
              </a:spcBef>
              <a:buClr>
                <a:schemeClr val="accent2"/>
              </a:buClr>
              <a:buSzTx/>
              <a:buFont typeface="Wingdings" panose="05000000000000000000" pitchFamily="2" charset="2"/>
            </a:pPr>
            <a:r>
              <a:rPr lang="zh-CN" altLang="en-US" sz="2600" dirty="0">
                <a:latin typeface="Times New Roman" panose="02020603050405020304" pitchFamily="18" charset="0"/>
              </a:rPr>
              <a:t>  </a:t>
            </a:r>
            <a:r>
              <a:rPr lang="zh-CN" altLang="en-US" sz="2600" b="1" dirty="0">
                <a:latin typeface="Times New Roman" panose="02020603050405020304" pitchFamily="18" charset="0"/>
              </a:rPr>
              <a:t>子句（</a:t>
            </a:r>
            <a:r>
              <a:rPr lang="en-US" altLang="zh-CN" sz="2600" b="1" dirty="0">
                <a:latin typeface="Times New Roman" panose="02020603050405020304" pitchFamily="18" charset="0"/>
              </a:rPr>
              <a:t>clause</a:t>
            </a:r>
            <a:r>
              <a:rPr lang="zh-CN" altLang="en-US" sz="2600" b="1" dirty="0">
                <a:latin typeface="Times New Roman" panose="02020603050405020304" pitchFamily="18" charset="0"/>
              </a:rPr>
              <a:t>）</a:t>
            </a:r>
            <a:r>
              <a:rPr lang="zh-CN" altLang="en-US" sz="2600" dirty="0">
                <a:latin typeface="Times New Roman" panose="02020603050405020304" pitchFamily="18" charset="0"/>
              </a:rPr>
              <a:t>：任何文字的</a:t>
            </a:r>
            <a:r>
              <a:rPr lang="zh-CN" altLang="en-US" sz="2600" dirty="0">
                <a:solidFill>
                  <a:schemeClr val="accent2"/>
                </a:solidFill>
                <a:latin typeface="Times New Roman" panose="02020603050405020304" pitchFamily="18" charset="0"/>
              </a:rPr>
              <a:t>析取式</a:t>
            </a:r>
            <a:r>
              <a:rPr lang="zh-CN" altLang="en-US" sz="2600" dirty="0">
                <a:latin typeface="Times New Roman" panose="02020603050405020304" pitchFamily="18" charset="0"/>
              </a:rPr>
              <a:t>。任何文字本身也都是子句。</a:t>
            </a:r>
          </a:p>
          <a:p>
            <a:pPr marL="0" indent="0" eaLnBrk="1" hangingPunct="1">
              <a:spcBef>
                <a:spcPct val="50000"/>
              </a:spcBef>
              <a:buClr>
                <a:schemeClr val="accent2"/>
              </a:buClr>
              <a:buSzTx/>
              <a:buFont typeface="Wingdings" panose="05000000000000000000" pitchFamily="2" charset="2"/>
            </a:pPr>
            <a:r>
              <a:rPr lang="zh-CN" altLang="en-US" sz="2600" b="1" dirty="0">
                <a:latin typeface="Times New Roman" panose="02020603050405020304" pitchFamily="18" charset="0"/>
              </a:rPr>
              <a:t>  空子句（</a:t>
            </a:r>
            <a:r>
              <a:rPr lang="en-US" altLang="zh-CN" sz="2600" b="1" dirty="0">
                <a:latin typeface="Times New Roman" panose="02020603050405020304" pitchFamily="18" charset="0"/>
              </a:rPr>
              <a:t>NIL</a:t>
            </a:r>
            <a:r>
              <a:rPr lang="zh-CN" altLang="en-US" sz="2600" b="1" dirty="0">
                <a:latin typeface="Times New Roman" panose="02020603050405020304" pitchFamily="18" charset="0"/>
              </a:rPr>
              <a:t>）</a:t>
            </a:r>
            <a:r>
              <a:rPr lang="zh-CN" altLang="en-US" sz="2600" dirty="0">
                <a:latin typeface="Times New Roman" panose="02020603050405020304" pitchFamily="18" charset="0"/>
              </a:rPr>
              <a:t>：不包含任何文字的子句。</a:t>
            </a:r>
            <a:r>
              <a:rPr lang="zh-CN" altLang="en-US" sz="2600" b="1" dirty="0">
                <a:latin typeface="Times New Roman" panose="02020603050405020304" pitchFamily="18" charset="0"/>
              </a:rPr>
              <a:t>   </a:t>
            </a:r>
          </a:p>
          <a:p>
            <a:pPr marL="0" indent="0" eaLnBrk="1" hangingPunct="1">
              <a:spcBef>
                <a:spcPct val="50000"/>
              </a:spcBef>
              <a:buClr>
                <a:schemeClr val="accent2"/>
              </a:buClr>
              <a:buSzTx/>
              <a:buFont typeface="Wingdings" panose="05000000000000000000" pitchFamily="2" charset="2"/>
            </a:pPr>
            <a:r>
              <a:rPr lang="zh-CN" altLang="en-US" sz="2600" b="1" dirty="0">
                <a:latin typeface="Times New Roman" panose="02020603050405020304" pitchFamily="18" charset="0"/>
              </a:rPr>
              <a:t>  子句集</a:t>
            </a:r>
            <a:r>
              <a:rPr lang="zh-CN" altLang="en-US" sz="2600" dirty="0">
                <a:latin typeface="Times New Roman" panose="02020603050405020304" pitchFamily="18" charset="0"/>
              </a:rPr>
              <a:t>：由子句</a:t>
            </a:r>
            <a:r>
              <a:rPr lang="zh-CN" altLang="en-US" sz="2600" dirty="0"/>
              <a:t>构成的集合。</a:t>
            </a:r>
          </a:p>
          <a:p>
            <a:pPr marL="0" indent="0" eaLnBrk="1" hangingPunct="1">
              <a:buClr>
                <a:schemeClr val="accent2"/>
              </a:buClr>
              <a:buSzTx/>
              <a:buFont typeface="Wingdings" panose="05000000000000000000" pitchFamily="2" charset="2"/>
              <a:buNone/>
            </a:pPr>
            <a:endParaRPr lang="en-US" altLang="zh-CN" sz="2200" dirty="0"/>
          </a:p>
        </p:txBody>
      </p:sp>
      <p:sp>
        <p:nvSpPr>
          <p:cNvPr id="5018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0182"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50183" name="Object 6"/>
          <p:cNvGraphicFramePr>
            <a:graphicFrameLocks noChangeAspect="1"/>
          </p:cNvGraphicFramePr>
          <p:nvPr/>
        </p:nvGraphicFramePr>
        <p:xfrm>
          <a:off x="838200" y="2514600"/>
          <a:ext cx="422275" cy="457200"/>
        </p:xfrm>
        <a:graphic>
          <a:graphicData uri="http://schemas.openxmlformats.org/presentationml/2006/ole">
            <mc:AlternateContent xmlns:mc="http://schemas.openxmlformats.org/markup-compatibility/2006">
              <mc:Choice xmlns:v="urn:schemas-microsoft-com:vml" Requires="v">
                <p:oleObj r:id="rId2" imgW="152400" imgH="165100" progId="Equation.3">
                  <p:embed/>
                </p:oleObj>
              </mc:Choice>
              <mc:Fallback>
                <p:oleObj r:id="rId2" imgW="152400" imgH="165100" progId="Equation.3">
                  <p:embed/>
                  <p:pic>
                    <p:nvPicPr>
                      <p:cNvPr id="0" name="图片 3101"/>
                      <p:cNvPicPr/>
                      <p:nvPr/>
                    </p:nvPicPr>
                    <p:blipFill>
                      <a:blip r:embed="rId3"/>
                      <a:stretch>
                        <a:fillRect/>
                      </a:stretch>
                    </p:blipFill>
                    <p:spPr>
                      <a:xfrm>
                        <a:off x="838200" y="2514600"/>
                        <a:ext cx="422275" cy="457200"/>
                      </a:xfrm>
                      <a:prstGeom prst="rect">
                        <a:avLst/>
                      </a:prstGeom>
                      <a:noFill/>
                      <a:ln w="38100">
                        <a:noFill/>
                        <a:miter/>
                      </a:ln>
                    </p:spPr>
                  </p:pic>
                </p:oleObj>
              </mc:Fallback>
            </mc:AlternateContent>
          </a:graphicData>
        </a:graphic>
      </p:graphicFrame>
      <p:graphicFrame>
        <p:nvGraphicFramePr>
          <p:cNvPr id="50184" name="Object 7"/>
          <p:cNvGraphicFramePr>
            <a:graphicFrameLocks noChangeAspect="1"/>
          </p:cNvGraphicFramePr>
          <p:nvPr/>
        </p:nvGraphicFramePr>
        <p:xfrm>
          <a:off x="2895600" y="2514600"/>
          <a:ext cx="685800" cy="447675"/>
        </p:xfrm>
        <a:graphic>
          <a:graphicData uri="http://schemas.openxmlformats.org/presentationml/2006/ole">
            <mc:AlternateContent xmlns:mc="http://schemas.openxmlformats.org/markup-compatibility/2006">
              <mc:Choice xmlns:v="urn:schemas-microsoft-com:vml" Requires="v">
                <p:oleObj r:id="rId4" imgW="254000" imgH="165100" progId="Equation.3">
                  <p:embed/>
                </p:oleObj>
              </mc:Choice>
              <mc:Fallback>
                <p:oleObj r:id="rId4" imgW="254000" imgH="165100" progId="Equation.3">
                  <p:embed/>
                  <p:pic>
                    <p:nvPicPr>
                      <p:cNvPr id="0" name="图片 3102"/>
                      <p:cNvPicPr/>
                      <p:nvPr/>
                    </p:nvPicPr>
                    <p:blipFill>
                      <a:blip r:embed="rId5"/>
                      <a:stretch>
                        <a:fillRect/>
                      </a:stretch>
                    </p:blipFill>
                    <p:spPr>
                      <a:xfrm>
                        <a:off x="2895600" y="2514600"/>
                        <a:ext cx="685800" cy="447675"/>
                      </a:xfrm>
                      <a:prstGeom prst="rect">
                        <a:avLst/>
                      </a:prstGeom>
                      <a:noFill/>
                      <a:ln w="38100">
                        <a:noFill/>
                        <a:miter/>
                      </a:ln>
                    </p:spPr>
                  </p:pic>
                </p:oleObj>
              </mc:Fallback>
            </mc:AlternateContent>
          </a:graphicData>
        </a:graphic>
      </p:graphicFrame>
      <p:grpSp>
        <p:nvGrpSpPr>
          <p:cNvPr id="315400" name="Group 8"/>
          <p:cNvGrpSpPr/>
          <p:nvPr/>
        </p:nvGrpSpPr>
        <p:grpSpPr>
          <a:xfrm>
            <a:off x="1752600" y="4000500"/>
            <a:ext cx="7162800" cy="876300"/>
            <a:chOff x="1104" y="2376"/>
            <a:chExt cx="4512" cy="552"/>
          </a:xfrm>
        </p:grpSpPr>
        <p:sp>
          <p:nvSpPr>
            <p:cNvPr id="315401" name="AutoShape 9"/>
            <p:cNvSpPr/>
            <p:nvPr/>
          </p:nvSpPr>
          <p:spPr bwMode="auto">
            <a:xfrm>
              <a:off x="1104" y="2376"/>
              <a:ext cx="4512" cy="552"/>
            </a:xfrm>
            <a:prstGeom prst="borderCallout2">
              <a:avLst>
                <a:gd name="adj1" fmla="val 13042"/>
                <a:gd name="adj2" fmla="val -1065"/>
                <a:gd name="adj3" fmla="val 13042"/>
                <a:gd name="adj4" fmla="val -5343"/>
                <a:gd name="adj5" fmla="val -28259"/>
                <a:gd name="adj6" fmla="val -9773"/>
              </a:avLst>
            </a:prstGeom>
            <a:gradFill rotWithShape="1">
              <a:gsLst>
                <a:gs pos="0">
                  <a:schemeClr val="accent1"/>
                </a:gs>
                <a:gs pos="50000">
                  <a:schemeClr val="bg1"/>
                </a:gs>
                <a:gs pos="100000">
                  <a:schemeClr val="accent1"/>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50188" name="Object 10"/>
            <p:cNvGraphicFramePr>
              <a:graphicFrameLocks noChangeAspect="1"/>
            </p:cNvGraphicFramePr>
            <p:nvPr/>
          </p:nvGraphicFramePr>
          <p:xfrm>
            <a:off x="1296" y="2496"/>
            <a:ext cx="4176" cy="354"/>
          </p:xfrm>
          <a:graphic>
            <a:graphicData uri="http://schemas.openxmlformats.org/presentationml/2006/ole">
              <mc:AlternateContent xmlns:mc="http://schemas.openxmlformats.org/markup-compatibility/2006">
                <mc:Choice xmlns:v="urn:schemas-microsoft-com:vml" Requires="v">
                  <p:oleObj r:id="rId6" imgW="2552700" imgH="215900" progId="Equation.3">
                    <p:embed/>
                  </p:oleObj>
                </mc:Choice>
                <mc:Fallback>
                  <p:oleObj r:id="rId6" imgW="2552700" imgH="215900" progId="Equation.3">
                    <p:embed/>
                    <p:pic>
                      <p:nvPicPr>
                        <p:cNvPr id="0" name="图片 3105"/>
                        <p:cNvPicPr/>
                        <p:nvPr/>
                      </p:nvPicPr>
                      <p:blipFill>
                        <a:blip r:embed="rId7"/>
                        <a:stretch>
                          <a:fillRect/>
                        </a:stretch>
                      </p:blipFill>
                      <p:spPr>
                        <a:xfrm>
                          <a:off x="1296" y="2496"/>
                          <a:ext cx="4176" cy="354"/>
                        </a:xfrm>
                        <a:prstGeom prst="rect">
                          <a:avLst/>
                        </a:prstGeom>
                        <a:noFill/>
                        <a:ln w="38100">
                          <a:noFill/>
                          <a:miter/>
                        </a:ln>
                      </p:spPr>
                    </p:pic>
                  </p:oleObj>
                </mc:Fallback>
              </mc:AlternateContent>
            </a:graphicData>
          </a:graphic>
        </p:graphicFrame>
      </p:grpSp>
      <p:sp>
        <p:nvSpPr>
          <p:cNvPr id="315403" name="AutoShape 11"/>
          <p:cNvSpPr/>
          <p:nvPr/>
        </p:nvSpPr>
        <p:spPr bwMode="auto">
          <a:xfrm>
            <a:off x="2133600" y="5257800"/>
            <a:ext cx="5410200" cy="647700"/>
          </a:xfrm>
          <a:prstGeom prst="borderCallout2">
            <a:avLst>
              <a:gd name="adj1" fmla="val 17648"/>
              <a:gd name="adj2" fmla="val -1407"/>
              <a:gd name="adj3" fmla="val 17648"/>
              <a:gd name="adj4" fmla="val -7069"/>
              <a:gd name="adj5" fmla="val -73528"/>
              <a:gd name="adj6" fmla="val -12940"/>
            </a:avLst>
          </a:prstGeom>
          <a:gradFill rotWithShape="1">
            <a:gsLst>
              <a:gs pos="0">
                <a:schemeClr val="accent1"/>
              </a:gs>
              <a:gs pos="50000">
                <a:schemeClr val="bg1"/>
              </a:gs>
              <a:gs pos="100000">
                <a:schemeClr val="accent1"/>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7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空子句是永假的，不可满足的。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15400"/>
                                        </p:tgtEl>
                                        <p:attrNameLst>
                                          <p:attrName>style.visibility</p:attrName>
                                        </p:attrNameLst>
                                      </p:cBhvr>
                                      <p:to>
                                        <p:strVal val="visible"/>
                                      </p:to>
                                    </p:set>
                                    <p:anim calcmode="lin" valueType="num">
                                      <p:cBhvr>
                                        <p:cTn id="7" dur="1000" fill="hold"/>
                                        <p:tgtEl>
                                          <p:spTgt spid="315400"/>
                                        </p:tgtEl>
                                        <p:attrNameLst>
                                          <p:attrName>ppt_w</p:attrName>
                                        </p:attrNameLst>
                                      </p:cBhvr>
                                      <p:tavLst>
                                        <p:tav tm="0">
                                          <p:val>
                                            <p:strVal val="#ppt_w*0.70"/>
                                          </p:val>
                                        </p:tav>
                                        <p:tav tm="100000">
                                          <p:val>
                                            <p:strVal val="#ppt_w"/>
                                          </p:val>
                                        </p:tav>
                                      </p:tavLst>
                                    </p:anim>
                                    <p:anim calcmode="lin" valueType="num">
                                      <p:cBhvr>
                                        <p:cTn id="8" dur="1000" fill="hold"/>
                                        <p:tgtEl>
                                          <p:spTgt spid="315400"/>
                                        </p:tgtEl>
                                        <p:attrNameLst>
                                          <p:attrName>ppt_h</p:attrName>
                                        </p:attrNameLst>
                                      </p:cBhvr>
                                      <p:tavLst>
                                        <p:tav tm="0">
                                          <p:val>
                                            <p:strVal val="#ppt_h"/>
                                          </p:val>
                                        </p:tav>
                                        <p:tav tm="100000">
                                          <p:val>
                                            <p:strVal val="#ppt_h"/>
                                          </p:val>
                                        </p:tav>
                                      </p:tavLst>
                                    </p:anim>
                                    <p:animEffect transition="in" filter="fade">
                                      <p:cBhvr>
                                        <p:cTn id="9" dur="1000"/>
                                        <p:tgtEl>
                                          <p:spTgt spid="315400"/>
                                        </p:tgtEl>
                                      </p:cBhvr>
                                    </p:animEffect>
                                  </p:childTnLst>
                                  <p:subTnLst>
                                    <p:set>
                                      <p:cBhvr override="childStyle">
                                        <p:cTn dur="1" fill="hold" display="0" masterRel="nextClick" afterEffect="1"/>
                                        <p:tgtEl>
                                          <p:spTgt spid="315400"/>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15403"/>
                                        </p:tgtEl>
                                        <p:attrNameLst>
                                          <p:attrName>style.visibility</p:attrName>
                                        </p:attrNameLst>
                                      </p:cBhvr>
                                      <p:to>
                                        <p:strVal val="visible"/>
                                      </p:to>
                                    </p:set>
                                    <p:anim calcmode="lin" valueType="num">
                                      <p:cBhvr>
                                        <p:cTn id="14" dur="1000" fill="hold"/>
                                        <p:tgtEl>
                                          <p:spTgt spid="315403"/>
                                        </p:tgtEl>
                                        <p:attrNameLst>
                                          <p:attrName>ppt_w</p:attrName>
                                        </p:attrNameLst>
                                      </p:cBhvr>
                                      <p:tavLst>
                                        <p:tav tm="0">
                                          <p:val>
                                            <p:strVal val="#ppt_w*0.70"/>
                                          </p:val>
                                        </p:tav>
                                        <p:tav tm="100000">
                                          <p:val>
                                            <p:strVal val="#ppt_w"/>
                                          </p:val>
                                        </p:tav>
                                      </p:tavLst>
                                    </p:anim>
                                    <p:anim calcmode="lin" valueType="num">
                                      <p:cBhvr>
                                        <p:cTn id="15" dur="1000" fill="hold"/>
                                        <p:tgtEl>
                                          <p:spTgt spid="315403"/>
                                        </p:tgtEl>
                                        <p:attrNameLst>
                                          <p:attrName>ppt_h</p:attrName>
                                        </p:attrNameLst>
                                      </p:cBhvr>
                                      <p:tavLst>
                                        <p:tav tm="0">
                                          <p:val>
                                            <p:strVal val="#ppt_h"/>
                                          </p:val>
                                        </p:tav>
                                        <p:tav tm="100000">
                                          <p:val>
                                            <p:strVal val="#ppt_h"/>
                                          </p:val>
                                        </p:tav>
                                      </p:tavLst>
                                    </p:anim>
                                    <p:animEffect transition="in" filter="fade">
                                      <p:cBhvr>
                                        <p:cTn id="16" dur="1000"/>
                                        <p:tgtEl>
                                          <p:spTgt spid="315403"/>
                                        </p:tgtEl>
                                      </p:cBhvr>
                                    </p:animEffect>
                                  </p:childTnLst>
                                  <p:subTnLst>
                                    <p:set>
                                      <p:cBhvr override="childStyle">
                                        <p:cTn dur="1" fill="hold" display="0" masterRel="nextClick" afterEffect="1"/>
                                        <p:tgtEl>
                                          <p:spTgt spid="3154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6418" name="Rectangle 2"/>
          <p:cNvSpPr>
            <a:spLocks noChangeArrowheads="1"/>
          </p:cNvSpPr>
          <p:nvPr/>
        </p:nvSpPr>
        <p:spPr bwMode="auto">
          <a:xfrm>
            <a:off x="304800" y="2057400"/>
            <a:ext cx="8534400" cy="44196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1204" name="Rectangle 3"/>
          <p:cNvSpPr>
            <a:spLocks noGrp="1"/>
          </p:cNvSpPr>
          <p:nvPr>
            <p:ph type="title"/>
          </p:nvPr>
        </p:nvSpPr>
        <p:spPr>
          <a:ln/>
        </p:spPr>
        <p:txBody>
          <a:bodyPr vert="horz" wrap="square" lIns="91440" tIns="45720" rIns="91440" bIns="45720" anchor="b" anchorCtr="0"/>
          <a:lstStyle/>
          <a:p>
            <a:pPr eaLnBrk="1" hangingPunct="1"/>
            <a:r>
              <a:rPr lang="en-US" altLang="zh-CN" dirty="0"/>
              <a:t>3.3  </a:t>
            </a:r>
            <a:r>
              <a:rPr lang="zh-CN" altLang="en-US" dirty="0"/>
              <a:t>谓词公式化为子句集的方法</a:t>
            </a:r>
          </a:p>
        </p:txBody>
      </p:sp>
      <p:sp>
        <p:nvSpPr>
          <p:cNvPr id="51205" name="Rectangle 4"/>
          <p:cNvSpPr>
            <a:spLocks noGrp="1"/>
          </p:cNvSpPr>
          <p:nvPr>
            <p:ph idx="1"/>
          </p:nvPr>
        </p:nvSpPr>
        <p:spPr>
          <a:xfrm>
            <a:off x="250825" y="908050"/>
            <a:ext cx="8642350" cy="3511550"/>
          </a:xfrm>
          <a:ln/>
        </p:spPr>
        <p:txBody>
          <a:bodyPr vert="horz" wrap="square" lIns="91440" tIns="45720" rIns="91440" bIns="45720" anchor="t" anchorCtr="0"/>
          <a:lstStyle/>
          <a:p>
            <a:pPr marL="0" indent="0" eaLnBrk="1" hangingPunct="1"/>
            <a:r>
              <a:rPr lang="en-US" altLang="zh-CN" sz="2200" b="1" dirty="0"/>
              <a:t>  </a:t>
            </a:r>
            <a:r>
              <a:rPr lang="zh-CN" altLang="en-US" sz="2200" b="1" dirty="0">
                <a:latin typeface="Times New Roman" panose="02020603050405020304" pitchFamily="18" charset="0"/>
              </a:rPr>
              <a:t>例</a:t>
            </a:r>
            <a:r>
              <a:rPr lang="en-US" altLang="zh-CN" sz="2200" b="1" dirty="0">
                <a:latin typeface="Times New Roman" panose="02020603050405020304" pitchFamily="18" charset="0"/>
              </a:rPr>
              <a:t>3.2</a:t>
            </a:r>
            <a:r>
              <a:rPr lang="en-US" altLang="zh-CN" sz="2200" dirty="0">
                <a:latin typeface="Times New Roman" panose="02020603050405020304" pitchFamily="18" charset="0"/>
              </a:rPr>
              <a:t>  </a:t>
            </a:r>
            <a:r>
              <a:rPr lang="zh-CN" altLang="en-US" sz="2200" b="1" dirty="0">
                <a:latin typeface="Times New Roman" panose="02020603050405020304" pitchFamily="18" charset="0"/>
              </a:rPr>
              <a:t>将下列</a:t>
            </a:r>
            <a:r>
              <a:rPr lang="zh-CN" altLang="en-US" sz="2200" b="1" dirty="0"/>
              <a:t>谓词公式化为子句集。</a:t>
            </a:r>
          </a:p>
          <a:p>
            <a:pPr marL="0" indent="0" eaLnBrk="1" hangingPunct="1">
              <a:buNone/>
            </a:pPr>
            <a:endParaRPr lang="zh-CN" altLang="en-US" sz="2600" dirty="0"/>
          </a:p>
          <a:p>
            <a:pPr marL="0" indent="0" eaLnBrk="1" hangingPunct="1">
              <a:buClr>
                <a:srgbClr val="0000FF"/>
              </a:buClr>
              <a:buFont typeface="Wingdings" panose="05000000000000000000" pitchFamily="2" charset="2"/>
              <a:buChar char="§"/>
            </a:pPr>
            <a:r>
              <a:rPr lang="zh-CN" altLang="en-US" sz="2600" dirty="0"/>
              <a:t> </a:t>
            </a:r>
            <a:r>
              <a:rPr lang="zh-CN" altLang="en-US" sz="2200" b="1" dirty="0"/>
              <a:t>解</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1</a:t>
            </a:r>
            <a:r>
              <a:rPr lang="zh-CN" altLang="en-US" sz="2200" b="1" dirty="0">
                <a:latin typeface="Times New Roman" panose="02020603050405020304" pitchFamily="18" charset="0"/>
              </a:rPr>
              <a:t>）消</a:t>
            </a:r>
            <a:r>
              <a:rPr lang="zh-CN" altLang="en-US" sz="2200" b="1" dirty="0"/>
              <a:t>去谓词公式中的“       ”和“         ”符号</a:t>
            </a:r>
          </a:p>
          <a:p>
            <a:pPr marL="0" indent="0" algn="just" eaLnBrk="1" hangingPunct="1">
              <a:buNone/>
            </a:pPr>
            <a:endParaRPr lang="en-US" altLang="zh-CN" sz="2200" b="1" dirty="0"/>
          </a:p>
        </p:txBody>
      </p:sp>
      <p:graphicFrame>
        <p:nvGraphicFramePr>
          <p:cNvPr id="51206" name="Object 5"/>
          <p:cNvGraphicFramePr>
            <a:graphicFrameLocks noChangeAspect="1"/>
          </p:cNvGraphicFramePr>
          <p:nvPr/>
        </p:nvGraphicFramePr>
        <p:xfrm>
          <a:off x="4414838" y="2209800"/>
          <a:ext cx="498475" cy="285750"/>
        </p:xfrm>
        <a:graphic>
          <a:graphicData uri="http://schemas.openxmlformats.org/presentationml/2006/ole">
            <mc:AlternateContent xmlns:mc="http://schemas.openxmlformats.org/markup-compatibility/2006">
              <mc:Choice xmlns:v="urn:schemas-microsoft-com:vml" Requires="v">
                <p:oleObj r:id="rId2" imgW="92710" imgH="40640" progId="Equation.3">
                  <p:embed/>
                </p:oleObj>
              </mc:Choice>
              <mc:Fallback>
                <p:oleObj r:id="rId2" imgW="92710" imgH="40640" progId="Equation.3">
                  <p:embed/>
                  <p:pic>
                    <p:nvPicPr>
                      <p:cNvPr id="0" name="图片 3108"/>
                      <p:cNvPicPr/>
                      <p:nvPr/>
                    </p:nvPicPr>
                    <p:blipFill>
                      <a:blip r:embed="rId3">
                        <a:clrChange>
                          <a:clrFrom>
                            <a:srgbClr val="000000"/>
                          </a:clrFrom>
                          <a:clrTo>
                            <a:srgbClr val="CC0000"/>
                          </a:clrTo>
                        </a:clrChange>
                      </a:blip>
                      <a:stretch>
                        <a:fillRect/>
                      </a:stretch>
                    </p:blipFill>
                    <p:spPr>
                      <a:xfrm>
                        <a:off x="4414838" y="2209800"/>
                        <a:ext cx="498475" cy="285750"/>
                      </a:xfrm>
                      <a:prstGeom prst="rect">
                        <a:avLst/>
                      </a:prstGeom>
                      <a:noFill/>
                      <a:ln w="38100">
                        <a:noFill/>
                        <a:miter/>
                      </a:ln>
                    </p:spPr>
                  </p:pic>
                </p:oleObj>
              </mc:Fallback>
            </mc:AlternateContent>
          </a:graphicData>
        </a:graphic>
      </p:graphicFrame>
      <p:graphicFrame>
        <p:nvGraphicFramePr>
          <p:cNvPr id="51207" name="Object 6"/>
          <p:cNvGraphicFramePr>
            <a:graphicFrameLocks noChangeAspect="1"/>
          </p:cNvGraphicFramePr>
          <p:nvPr/>
        </p:nvGraphicFramePr>
        <p:xfrm>
          <a:off x="5791200" y="2209800"/>
          <a:ext cx="762000" cy="304800"/>
        </p:xfrm>
        <a:graphic>
          <a:graphicData uri="http://schemas.openxmlformats.org/presentationml/2006/ole">
            <mc:AlternateContent xmlns:mc="http://schemas.openxmlformats.org/markup-compatibility/2006">
              <mc:Choice xmlns:v="urn:schemas-microsoft-com:vml" Requires="v">
                <p:oleObj r:id="rId4" imgW="104140" imgH="40640" progId="Equation.3">
                  <p:embed/>
                </p:oleObj>
              </mc:Choice>
              <mc:Fallback>
                <p:oleObj r:id="rId4" imgW="104140" imgH="40640" progId="Equation.3">
                  <p:embed/>
                  <p:pic>
                    <p:nvPicPr>
                      <p:cNvPr id="0" name="图片 3098"/>
                      <p:cNvPicPr/>
                      <p:nvPr/>
                    </p:nvPicPr>
                    <p:blipFill>
                      <a:blip r:embed="rId5">
                        <a:clrChange>
                          <a:clrFrom>
                            <a:srgbClr val="000000"/>
                          </a:clrFrom>
                          <a:clrTo>
                            <a:srgbClr val="CC0000"/>
                          </a:clrTo>
                        </a:clrChange>
                      </a:blip>
                      <a:stretch>
                        <a:fillRect/>
                      </a:stretch>
                    </p:blipFill>
                    <p:spPr>
                      <a:xfrm>
                        <a:off x="5791200" y="2209800"/>
                        <a:ext cx="762000" cy="304800"/>
                      </a:xfrm>
                      <a:prstGeom prst="rect">
                        <a:avLst/>
                      </a:prstGeom>
                      <a:noFill/>
                      <a:ln w="38100">
                        <a:noFill/>
                        <a:miter/>
                      </a:ln>
                    </p:spPr>
                  </p:pic>
                </p:oleObj>
              </mc:Fallback>
            </mc:AlternateContent>
          </a:graphicData>
        </a:graphic>
      </p:graphicFrame>
      <p:sp>
        <p:nvSpPr>
          <p:cNvPr id="51208" name="Rectangle 7"/>
          <p:cNvSpPr/>
          <p:nvPr/>
        </p:nvSpPr>
        <p:spPr>
          <a:xfrm>
            <a:off x="31003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1209" name="Object 8"/>
          <p:cNvGraphicFramePr>
            <a:graphicFrameLocks noChangeAspect="1"/>
          </p:cNvGraphicFramePr>
          <p:nvPr/>
        </p:nvGraphicFramePr>
        <p:xfrm>
          <a:off x="990600" y="1436688"/>
          <a:ext cx="6934200" cy="471487"/>
        </p:xfrm>
        <a:graphic>
          <a:graphicData uri="http://schemas.openxmlformats.org/presentationml/2006/ole">
            <mc:AlternateContent xmlns:mc="http://schemas.openxmlformats.org/markup-compatibility/2006">
              <mc:Choice xmlns:v="urn:schemas-microsoft-com:vml" Requires="v">
                <p:oleObj r:id="rId6" imgW="2946400" imgH="203200" progId="Equation.3">
                  <p:embed/>
                </p:oleObj>
              </mc:Choice>
              <mc:Fallback>
                <p:oleObj r:id="rId6" imgW="2946400" imgH="203200" progId="Equation.3">
                  <p:embed/>
                  <p:pic>
                    <p:nvPicPr>
                      <p:cNvPr id="0" name="图片 3100"/>
                      <p:cNvPicPr/>
                      <p:nvPr/>
                    </p:nvPicPr>
                    <p:blipFill>
                      <a:blip r:embed="rId7"/>
                      <a:stretch>
                        <a:fillRect/>
                      </a:stretch>
                    </p:blipFill>
                    <p:spPr>
                      <a:xfrm>
                        <a:off x="990600" y="1436688"/>
                        <a:ext cx="6934200" cy="471487"/>
                      </a:xfrm>
                      <a:prstGeom prst="rect">
                        <a:avLst/>
                      </a:prstGeom>
                      <a:noFill/>
                      <a:ln w="38100">
                        <a:noFill/>
                        <a:miter/>
                      </a:ln>
                    </p:spPr>
                  </p:pic>
                </p:oleObj>
              </mc:Fallback>
            </mc:AlternateContent>
          </a:graphicData>
        </a:graphic>
      </p:graphicFrame>
      <p:sp>
        <p:nvSpPr>
          <p:cNvPr id="51210" name="Rectangle 9"/>
          <p:cNvSpPr/>
          <p:nvPr/>
        </p:nvSpPr>
        <p:spPr>
          <a:xfrm>
            <a:off x="30622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1211" name="Rectangle 10"/>
          <p:cNvSpPr/>
          <p:nvPr/>
        </p:nvSpPr>
        <p:spPr>
          <a:xfrm>
            <a:off x="0" y="3298825"/>
            <a:ext cx="9144000" cy="260350"/>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r>
              <a:rPr lang="en-US" altLang="zh-CN" sz="1100" dirty="0">
                <a:latin typeface="Arial" panose="020B0604020202020204" pitchFamily="34" charset="0"/>
              </a:rPr>
              <a:t> </a:t>
            </a:r>
            <a:endParaRPr lang="en-US" altLang="zh-CN" dirty="0">
              <a:latin typeface="Arial" panose="020B0604020202020204" pitchFamily="34" charset="0"/>
            </a:endParaRPr>
          </a:p>
        </p:txBody>
      </p:sp>
      <p:sp>
        <p:nvSpPr>
          <p:cNvPr id="51212" name="Rectangle 11"/>
          <p:cNvSpPr/>
          <p:nvPr/>
        </p:nvSpPr>
        <p:spPr>
          <a:xfrm>
            <a:off x="0" y="3298825"/>
            <a:ext cx="9144000" cy="260350"/>
          </a:xfrm>
          <a:prstGeom prst="rect">
            <a:avLst/>
          </a:prstGeom>
          <a:noFill/>
          <a:ln w="9525">
            <a:noFill/>
          </a:ln>
        </p:spPr>
        <p:txBody>
          <a:bodyPr>
            <a:spAutoFit/>
          </a:bodyPr>
          <a:lstStyle/>
          <a:p>
            <a:pPr eaLnBrk="1" hangingPunct="1"/>
            <a:r>
              <a:rPr lang="en-US" altLang="zh-CN" sz="1000" dirty="0">
                <a:latin typeface="Times New Roman" panose="02020603050405020304" pitchFamily="18" charset="0"/>
                <a:cs typeface="Times New Roman" panose="02020603050405020304" pitchFamily="18" charset="0"/>
              </a:rPr>
              <a:t>                    </a:t>
            </a:r>
            <a:r>
              <a:rPr lang="en-US" altLang="zh-CN" sz="1100" dirty="0">
                <a:latin typeface="Arial" panose="020B0604020202020204" pitchFamily="34" charset="0"/>
              </a:rPr>
              <a:t> </a:t>
            </a:r>
            <a:endParaRPr lang="en-US" altLang="zh-CN" dirty="0">
              <a:latin typeface="Arial" panose="020B0604020202020204" pitchFamily="34" charset="0"/>
            </a:endParaRPr>
          </a:p>
        </p:txBody>
      </p:sp>
      <p:grpSp>
        <p:nvGrpSpPr>
          <p:cNvPr id="316428" name="Group 12"/>
          <p:cNvGrpSpPr/>
          <p:nvPr/>
        </p:nvGrpSpPr>
        <p:grpSpPr>
          <a:xfrm>
            <a:off x="685800" y="4038600"/>
            <a:ext cx="7620000" cy="1524000"/>
            <a:chOff x="432" y="2976"/>
            <a:chExt cx="4800" cy="960"/>
          </a:xfrm>
        </p:grpSpPr>
        <p:sp>
          <p:nvSpPr>
            <p:cNvPr id="316429" name="Rectangle 13"/>
            <p:cNvSpPr>
              <a:spLocks noChangeArrowheads="1"/>
            </p:cNvSpPr>
            <p:nvPr/>
          </p:nvSpPr>
          <p:spPr bwMode="auto">
            <a:xfrm>
              <a:off x="432" y="2976"/>
              <a:ext cx="4800" cy="960"/>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1240" name="Rectangle 14"/>
            <p:cNvSpPr/>
            <p:nvPr/>
          </p:nvSpPr>
          <p:spPr>
            <a:xfrm>
              <a:off x="672" y="2986"/>
              <a:ext cx="960" cy="902"/>
            </a:xfrm>
            <a:prstGeom prst="rect">
              <a:avLst/>
            </a:prstGeom>
            <a:noFill/>
            <a:ln w="9525">
              <a:noFill/>
            </a:ln>
          </p:spPr>
          <p:txBody>
            <a:bodyPr>
              <a:spAutoFit/>
            </a:bodyPr>
            <a:lstStyle/>
            <a:p>
              <a:pPr algn="just" eaLnBrk="1" hangingPunct="1">
                <a:lnSpc>
                  <a:spcPct val="120000"/>
                </a:lnSpc>
                <a:spcBef>
                  <a:spcPct val="40000"/>
                </a:spcBef>
              </a:pPr>
              <a:r>
                <a:rPr lang="zh-CN" altLang="en-US" sz="2000" b="1" dirty="0">
                  <a:latin typeface="宋体" panose="02010600030101010101" pitchFamily="2" charset="-122"/>
                </a:rPr>
                <a:t>双重否定律</a:t>
              </a:r>
              <a:r>
                <a:rPr lang="zh-CN" altLang="en-US" sz="2000" b="1" dirty="0">
                  <a:latin typeface="Times New Roman" panose="02020603050405020304" pitchFamily="18" charset="0"/>
                  <a:cs typeface="Times New Roman" panose="02020603050405020304" pitchFamily="18" charset="0"/>
                </a:rPr>
                <a:t>  </a:t>
              </a:r>
            </a:p>
            <a:p>
              <a:pPr algn="just">
                <a:lnSpc>
                  <a:spcPct val="120000"/>
                </a:lnSpc>
                <a:spcBef>
                  <a:spcPct val="40000"/>
                </a:spcBef>
              </a:pPr>
              <a:r>
                <a:rPr lang="zh-CN" altLang="en-US" sz="2000" b="1" dirty="0">
                  <a:latin typeface="宋体" panose="02010600030101010101" pitchFamily="2" charset="-122"/>
                </a:rPr>
                <a:t>德</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宋体" panose="02010600030101010101" pitchFamily="2" charset="-122"/>
                </a:rPr>
                <a:t>摩根律</a:t>
              </a:r>
              <a:r>
                <a:rPr lang="zh-CN" altLang="en-US" sz="2000" b="1" dirty="0">
                  <a:latin typeface="Times New Roman" panose="02020603050405020304" pitchFamily="18" charset="0"/>
                  <a:cs typeface="Times New Roman" panose="02020603050405020304" pitchFamily="18" charset="0"/>
                </a:rPr>
                <a:t>   </a:t>
              </a:r>
            </a:p>
            <a:p>
              <a:pPr algn="just">
                <a:lnSpc>
                  <a:spcPct val="120000"/>
                </a:lnSpc>
                <a:spcBef>
                  <a:spcPct val="40000"/>
                </a:spcBef>
              </a:pPr>
              <a:r>
                <a:rPr lang="zh-CN" altLang="en-US" sz="2000" b="1" dirty="0">
                  <a:latin typeface="宋体" panose="02010600030101010101" pitchFamily="2" charset="-122"/>
                </a:rPr>
                <a:t>量词转换律</a:t>
              </a:r>
              <a:r>
                <a:rPr lang="zh-CN" altLang="en-US" sz="2000" dirty="0">
                  <a:latin typeface="Arial" panose="020B0604020202020204" pitchFamily="34" charset="0"/>
                </a:rPr>
                <a:t> </a:t>
              </a:r>
            </a:p>
          </p:txBody>
        </p:sp>
        <p:graphicFrame>
          <p:nvGraphicFramePr>
            <p:cNvPr id="51241" name="Object 15"/>
            <p:cNvGraphicFramePr>
              <a:graphicFrameLocks noChangeAspect="1"/>
            </p:cNvGraphicFramePr>
            <p:nvPr/>
          </p:nvGraphicFramePr>
          <p:xfrm>
            <a:off x="1584" y="3034"/>
            <a:ext cx="960" cy="240"/>
          </p:xfrm>
          <a:graphic>
            <a:graphicData uri="http://schemas.openxmlformats.org/presentationml/2006/ole">
              <mc:AlternateContent xmlns:mc="http://schemas.openxmlformats.org/markup-compatibility/2006">
                <mc:Choice xmlns:v="urn:schemas-microsoft-com:vml" Requires="v">
                  <p:oleObj r:id="rId8" imgW="800100" imgH="203200" progId="Equation.3">
                    <p:embed/>
                  </p:oleObj>
                </mc:Choice>
                <mc:Fallback>
                  <p:oleObj r:id="rId8" imgW="800100" imgH="203200" progId="Equation.3">
                    <p:embed/>
                    <p:pic>
                      <p:nvPicPr>
                        <p:cNvPr id="0" name="图片 3106"/>
                        <p:cNvPicPr/>
                        <p:nvPr/>
                      </p:nvPicPr>
                      <p:blipFill>
                        <a:blip r:embed="rId9"/>
                        <a:stretch>
                          <a:fillRect/>
                        </a:stretch>
                      </p:blipFill>
                      <p:spPr>
                        <a:xfrm>
                          <a:off x="1584" y="3034"/>
                          <a:ext cx="960" cy="240"/>
                        </a:xfrm>
                        <a:prstGeom prst="rect">
                          <a:avLst/>
                        </a:prstGeom>
                        <a:noFill/>
                        <a:ln w="38100">
                          <a:noFill/>
                          <a:miter/>
                        </a:ln>
                      </p:spPr>
                    </p:pic>
                  </p:oleObj>
                </mc:Fallback>
              </mc:AlternateContent>
            </a:graphicData>
          </a:graphic>
        </p:graphicFrame>
        <p:graphicFrame>
          <p:nvGraphicFramePr>
            <p:cNvPr id="51242" name="Object 16"/>
            <p:cNvGraphicFramePr>
              <a:graphicFrameLocks noChangeAspect="1"/>
            </p:cNvGraphicFramePr>
            <p:nvPr/>
          </p:nvGraphicFramePr>
          <p:xfrm>
            <a:off x="1583" y="3318"/>
            <a:ext cx="1825" cy="252"/>
          </p:xfrm>
          <a:graphic>
            <a:graphicData uri="http://schemas.openxmlformats.org/presentationml/2006/ole">
              <mc:AlternateContent xmlns:mc="http://schemas.openxmlformats.org/markup-compatibility/2006">
                <mc:Choice xmlns:v="urn:schemas-microsoft-com:vml" Requires="v">
                  <p:oleObj r:id="rId10" imgW="1447165" imgH="203200" progId="Equation.3">
                    <p:embed/>
                  </p:oleObj>
                </mc:Choice>
                <mc:Fallback>
                  <p:oleObj r:id="rId10" imgW="1447165" imgH="203200" progId="Equation.3">
                    <p:embed/>
                    <p:pic>
                      <p:nvPicPr>
                        <p:cNvPr id="0" name="图片 3107"/>
                        <p:cNvPicPr/>
                        <p:nvPr/>
                      </p:nvPicPr>
                      <p:blipFill>
                        <a:blip r:embed="rId11"/>
                        <a:stretch>
                          <a:fillRect/>
                        </a:stretch>
                      </p:blipFill>
                      <p:spPr>
                        <a:xfrm>
                          <a:off x="1583" y="3318"/>
                          <a:ext cx="1825" cy="252"/>
                        </a:xfrm>
                        <a:prstGeom prst="rect">
                          <a:avLst/>
                        </a:prstGeom>
                        <a:noFill/>
                        <a:ln w="38100">
                          <a:noFill/>
                          <a:miter/>
                        </a:ln>
                      </p:spPr>
                    </p:pic>
                  </p:oleObj>
                </mc:Fallback>
              </mc:AlternateContent>
            </a:graphicData>
          </a:graphic>
        </p:graphicFrame>
        <p:graphicFrame>
          <p:nvGraphicFramePr>
            <p:cNvPr id="51243" name="Object 17"/>
            <p:cNvGraphicFramePr>
              <a:graphicFrameLocks noChangeAspect="1"/>
            </p:cNvGraphicFramePr>
            <p:nvPr/>
          </p:nvGraphicFramePr>
          <p:xfrm>
            <a:off x="3360" y="3337"/>
            <a:ext cx="1680" cy="233"/>
          </p:xfrm>
          <a:graphic>
            <a:graphicData uri="http://schemas.openxmlformats.org/presentationml/2006/ole">
              <mc:AlternateContent xmlns:mc="http://schemas.openxmlformats.org/markup-compatibility/2006">
                <mc:Choice xmlns:v="urn:schemas-microsoft-com:vml" Requires="v">
                  <p:oleObj r:id="rId12" imgW="1435100" imgH="203200" progId="Equation.3">
                    <p:embed/>
                  </p:oleObj>
                </mc:Choice>
                <mc:Fallback>
                  <p:oleObj r:id="rId12" imgW="1435100" imgH="203200" progId="Equation.3">
                    <p:embed/>
                    <p:pic>
                      <p:nvPicPr>
                        <p:cNvPr id="0" name="图片 3111"/>
                        <p:cNvPicPr/>
                        <p:nvPr/>
                      </p:nvPicPr>
                      <p:blipFill>
                        <a:blip r:embed="rId13"/>
                        <a:stretch>
                          <a:fillRect/>
                        </a:stretch>
                      </p:blipFill>
                      <p:spPr>
                        <a:xfrm>
                          <a:off x="3360" y="3337"/>
                          <a:ext cx="1680" cy="233"/>
                        </a:xfrm>
                        <a:prstGeom prst="rect">
                          <a:avLst/>
                        </a:prstGeom>
                        <a:noFill/>
                        <a:ln w="38100">
                          <a:noFill/>
                          <a:miter/>
                        </a:ln>
                      </p:spPr>
                    </p:pic>
                  </p:oleObj>
                </mc:Fallback>
              </mc:AlternateContent>
            </a:graphicData>
          </a:graphic>
        </p:graphicFrame>
        <p:graphicFrame>
          <p:nvGraphicFramePr>
            <p:cNvPr id="51244" name="Object 18"/>
            <p:cNvGraphicFramePr>
              <a:graphicFrameLocks noChangeAspect="1"/>
            </p:cNvGraphicFramePr>
            <p:nvPr/>
          </p:nvGraphicFramePr>
          <p:xfrm>
            <a:off x="3264" y="3658"/>
            <a:ext cx="1392" cy="224"/>
          </p:xfrm>
          <a:graphic>
            <a:graphicData uri="http://schemas.openxmlformats.org/presentationml/2006/ole">
              <mc:AlternateContent xmlns:mc="http://schemas.openxmlformats.org/markup-compatibility/2006">
                <mc:Choice xmlns:v="urn:schemas-microsoft-com:vml" Requires="v">
                  <p:oleObj r:id="rId14" imgW="1244600" imgH="203200" progId="Equation.3">
                    <p:embed/>
                  </p:oleObj>
                </mc:Choice>
                <mc:Fallback>
                  <p:oleObj r:id="rId14" imgW="1244600" imgH="203200" progId="Equation.3">
                    <p:embed/>
                    <p:pic>
                      <p:nvPicPr>
                        <p:cNvPr id="0" name="图片 3109"/>
                        <p:cNvPicPr/>
                        <p:nvPr/>
                      </p:nvPicPr>
                      <p:blipFill>
                        <a:blip r:embed="rId15"/>
                        <a:stretch>
                          <a:fillRect/>
                        </a:stretch>
                      </p:blipFill>
                      <p:spPr>
                        <a:xfrm>
                          <a:off x="3264" y="3658"/>
                          <a:ext cx="1392" cy="224"/>
                        </a:xfrm>
                        <a:prstGeom prst="rect">
                          <a:avLst/>
                        </a:prstGeom>
                        <a:noFill/>
                        <a:ln w="38100">
                          <a:noFill/>
                          <a:miter/>
                        </a:ln>
                      </p:spPr>
                    </p:pic>
                  </p:oleObj>
                </mc:Fallback>
              </mc:AlternateContent>
            </a:graphicData>
          </a:graphic>
        </p:graphicFrame>
        <p:graphicFrame>
          <p:nvGraphicFramePr>
            <p:cNvPr id="51245" name="Object 19"/>
            <p:cNvGraphicFramePr>
              <a:graphicFrameLocks noChangeAspect="1"/>
            </p:cNvGraphicFramePr>
            <p:nvPr/>
          </p:nvGraphicFramePr>
          <p:xfrm>
            <a:off x="1618" y="3658"/>
            <a:ext cx="1421" cy="224"/>
          </p:xfrm>
          <a:graphic>
            <a:graphicData uri="http://schemas.openxmlformats.org/presentationml/2006/ole">
              <mc:AlternateContent xmlns:mc="http://schemas.openxmlformats.org/markup-compatibility/2006">
                <mc:Choice xmlns:v="urn:schemas-microsoft-com:vml" Requires="v">
                  <p:oleObj r:id="rId16" imgW="1269365" imgH="203200" progId="Equation.3">
                    <p:embed/>
                  </p:oleObj>
                </mc:Choice>
                <mc:Fallback>
                  <p:oleObj r:id="rId16" imgW="1269365" imgH="203200" progId="Equation.3">
                    <p:embed/>
                    <p:pic>
                      <p:nvPicPr>
                        <p:cNvPr id="0" name="图片 3110"/>
                        <p:cNvPicPr/>
                        <p:nvPr/>
                      </p:nvPicPr>
                      <p:blipFill>
                        <a:blip r:embed="rId17"/>
                        <a:stretch>
                          <a:fillRect/>
                        </a:stretch>
                      </p:blipFill>
                      <p:spPr>
                        <a:xfrm>
                          <a:off x="1618" y="3658"/>
                          <a:ext cx="1421" cy="224"/>
                        </a:xfrm>
                        <a:prstGeom prst="rect">
                          <a:avLst/>
                        </a:prstGeom>
                        <a:noFill/>
                        <a:ln w="38100">
                          <a:noFill/>
                          <a:miter/>
                        </a:ln>
                      </p:spPr>
                    </p:pic>
                  </p:oleObj>
                </mc:Fallback>
              </mc:AlternateContent>
            </a:graphicData>
          </a:graphic>
        </p:graphicFrame>
      </p:grpSp>
      <p:grpSp>
        <p:nvGrpSpPr>
          <p:cNvPr id="316436" name="Group 20"/>
          <p:cNvGrpSpPr/>
          <p:nvPr/>
        </p:nvGrpSpPr>
        <p:grpSpPr>
          <a:xfrm>
            <a:off x="990600" y="3505200"/>
            <a:ext cx="6553200" cy="457200"/>
            <a:chOff x="624" y="2256"/>
            <a:chExt cx="4068" cy="288"/>
          </a:xfrm>
        </p:grpSpPr>
        <p:sp>
          <p:nvSpPr>
            <p:cNvPr id="51237" name="Rectangle 21"/>
            <p:cNvSpPr/>
            <p:nvPr/>
          </p:nvSpPr>
          <p:spPr>
            <a:xfrm>
              <a:off x="624" y="2256"/>
              <a:ext cx="4068" cy="288"/>
            </a:xfrm>
            <a:prstGeom prst="rect">
              <a:avLst/>
            </a:prstGeom>
            <a:noFill/>
            <a:ln w="9525">
              <a:noFill/>
            </a:ln>
          </p:spPr>
          <p:txBody>
            <a:bodyPr>
              <a:spAutoFit/>
            </a:bodyPr>
            <a:lstStyle/>
            <a:p>
              <a:pPr eaLnBrk="1" hangingPunct="1"/>
              <a:r>
                <a:rPr lang="en-US" altLang="zh-CN" sz="2400"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）把否定符号</a:t>
              </a:r>
              <a:r>
                <a:rPr lang="zh-CN" altLang="en-US" sz="2400" b="1" dirty="0">
                  <a:latin typeface="Arial" panose="020B0604020202020204" pitchFamily="34" charset="0"/>
                </a:rPr>
                <a:t>     移到紧靠谓词的位置上</a:t>
              </a:r>
            </a:p>
          </p:txBody>
        </p:sp>
        <p:graphicFrame>
          <p:nvGraphicFramePr>
            <p:cNvPr id="51238" name="Object 22"/>
            <p:cNvGraphicFramePr>
              <a:graphicFrameLocks noChangeAspect="1"/>
            </p:cNvGraphicFramePr>
            <p:nvPr/>
          </p:nvGraphicFramePr>
          <p:xfrm>
            <a:off x="2208" y="2352"/>
            <a:ext cx="240" cy="160"/>
          </p:xfrm>
          <a:graphic>
            <a:graphicData uri="http://schemas.openxmlformats.org/presentationml/2006/ole">
              <mc:AlternateContent xmlns:mc="http://schemas.openxmlformats.org/markup-compatibility/2006">
                <mc:Choice xmlns:v="urn:schemas-microsoft-com:vml" Requires="v">
                  <p:oleObj r:id="rId18" imgW="5715" imgH="5715" progId="Equation.3">
                    <p:embed/>
                  </p:oleObj>
                </mc:Choice>
                <mc:Fallback>
                  <p:oleObj r:id="rId18" imgW="5715" imgH="5715" progId="Equation.3">
                    <p:embed/>
                    <p:pic>
                      <p:nvPicPr>
                        <p:cNvPr id="0" name="图片 3119"/>
                        <p:cNvPicPr/>
                        <p:nvPr/>
                      </p:nvPicPr>
                      <p:blipFill>
                        <a:blip r:embed="rId19">
                          <a:clrChange>
                            <a:clrFrom>
                              <a:srgbClr val="000000"/>
                            </a:clrFrom>
                            <a:clrTo>
                              <a:srgbClr val="CC0000"/>
                            </a:clrTo>
                          </a:clrChange>
                        </a:blip>
                        <a:stretch>
                          <a:fillRect/>
                        </a:stretch>
                      </p:blipFill>
                      <p:spPr>
                        <a:xfrm>
                          <a:off x="2208" y="2352"/>
                          <a:ext cx="240" cy="160"/>
                        </a:xfrm>
                        <a:prstGeom prst="rect">
                          <a:avLst/>
                        </a:prstGeom>
                        <a:noFill/>
                        <a:ln w="38100">
                          <a:noFill/>
                          <a:miter/>
                        </a:ln>
                      </p:spPr>
                    </p:pic>
                  </p:oleObj>
                </mc:Fallback>
              </mc:AlternateContent>
            </a:graphicData>
          </a:graphic>
        </p:graphicFrame>
      </p:grpSp>
      <p:grpSp>
        <p:nvGrpSpPr>
          <p:cNvPr id="316439" name="Group 23"/>
          <p:cNvGrpSpPr/>
          <p:nvPr/>
        </p:nvGrpSpPr>
        <p:grpSpPr>
          <a:xfrm>
            <a:off x="1219200" y="2819400"/>
            <a:ext cx="6400800" cy="533400"/>
            <a:chOff x="720" y="1824"/>
            <a:chExt cx="4032" cy="336"/>
          </a:xfrm>
        </p:grpSpPr>
        <p:sp>
          <p:nvSpPr>
            <p:cNvPr id="51234" name="Rectangle 24"/>
            <p:cNvSpPr/>
            <p:nvPr/>
          </p:nvSpPr>
          <p:spPr>
            <a:xfrm>
              <a:off x="720" y="1824"/>
              <a:ext cx="4032" cy="336"/>
            </a:xfrm>
            <a:prstGeom prst="rect">
              <a:avLst/>
            </a:prstGeom>
            <a:gradFill rotWithShape="0">
              <a:gsLst>
                <a:gs pos="0">
                  <a:schemeClr val="bg1"/>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51235" name="Object 25"/>
            <p:cNvGraphicFramePr>
              <a:graphicFrameLocks noChangeAspect="1"/>
            </p:cNvGraphicFramePr>
            <p:nvPr/>
          </p:nvGraphicFramePr>
          <p:xfrm>
            <a:off x="816" y="1864"/>
            <a:ext cx="1392" cy="234"/>
          </p:xfrm>
          <a:graphic>
            <a:graphicData uri="http://schemas.openxmlformats.org/presentationml/2006/ole">
              <mc:AlternateContent xmlns:mc="http://schemas.openxmlformats.org/markup-compatibility/2006">
                <mc:Choice xmlns:v="urn:schemas-microsoft-com:vml" Requires="v">
                  <p:oleObj r:id="rId20" imgW="1007110" imgH="104140" progId="Equation.3">
                    <p:embed/>
                  </p:oleObj>
                </mc:Choice>
                <mc:Fallback>
                  <p:oleObj r:id="rId20" imgW="1007110" imgH="104140" progId="Equation.3">
                    <p:embed/>
                    <p:pic>
                      <p:nvPicPr>
                        <p:cNvPr id="0" name="图片 3113"/>
                        <p:cNvPicPr/>
                        <p:nvPr/>
                      </p:nvPicPr>
                      <p:blipFill>
                        <a:blip r:embed="rId21">
                          <a:clrChange>
                            <a:clrFrom>
                              <a:srgbClr val="000000"/>
                            </a:clrFrom>
                            <a:clrTo>
                              <a:srgbClr val="0000FF"/>
                            </a:clrTo>
                          </a:clrChange>
                        </a:blip>
                        <a:stretch>
                          <a:fillRect/>
                        </a:stretch>
                      </p:blipFill>
                      <p:spPr>
                        <a:xfrm>
                          <a:off x="816" y="1864"/>
                          <a:ext cx="1392" cy="234"/>
                        </a:xfrm>
                        <a:prstGeom prst="rect">
                          <a:avLst/>
                        </a:prstGeom>
                        <a:noFill/>
                        <a:ln w="38100">
                          <a:noFill/>
                          <a:miter/>
                        </a:ln>
                      </p:spPr>
                    </p:pic>
                  </p:oleObj>
                </mc:Fallback>
              </mc:AlternateContent>
            </a:graphicData>
          </a:graphic>
        </p:graphicFrame>
        <p:graphicFrame>
          <p:nvGraphicFramePr>
            <p:cNvPr id="51236" name="Object 26"/>
            <p:cNvGraphicFramePr>
              <a:graphicFrameLocks noChangeAspect="1"/>
            </p:cNvGraphicFramePr>
            <p:nvPr/>
          </p:nvGraphicFramePr>
          <p:xfrm>
            <a:off x="2400" y="1872"/>
            <a:ext cx="2304" cy="224"/>
          </p:xfrm>
          <a:graphic>
            <a:graphicData uri="http://schemas.openxmlformats.org/presentationml/2006/ole">
              <mc:AlternateContent xmlns:mc="http://schemas.openxmlformats.org/markup-compatibility/2006">
                <mc:Choice xmlns:v="urn:schemas-microsoft-com:vml" Requires="v">
                  <p:oleObj r:id="rId22" imgW="1776730" imgH="104140" progId="Equation.3">
                    <p:embed/>
                  </p:oleObj>
                </mc:Choice>
                <mc:Fallback>
                  <p:oleObj r:id="rId22" imgW="1776730" imgH="104140" progId="Equation.3">
                    <p:embed/>
                    <p:pic>
                      <p:nvPicPr>
                        <p:cNvPr id="0" name="图片 3118"/>
                        <p:cNvPicPr/>
                        <p:nvPr/>
                      </p:nvPicPr>
                      <p:blipFill>
                        <a:blip r:embed="rId23">
                          <a:clrChange>
                            <a:clrFrom>
                              <a:srgbClr val="000000"/>
                            </a:clrFrom>
                            <a:clrTo>
                              <a:srgbClr val="0000FF"/>
                            </a:clrTo>
                          </a:clrChange>
                        </a:blip>
                        <a:stretch>
                          <a:fillRect/>
                        </a:stretch>
                      </p:blipFill>
                      <p:spPr>
                        <a:xfrm>
                          <a:off x="2400" y="1872"/>
                          <a:ext cx="2304" cy="224"/>
                        </a:xfrm>
                        <a:prstGeom prst="rect">
                          <a:avLst/>
                        </a:prstGeom>
                        <a:noFill/>
                        <a:ln w="38100">
                          <a:noFill/>
                          <a:miter/>
                        </a:ln>
                      </p:spPr>
                    </p:pic>
                  </p:oleObj>
                </mc:Fallback>
              </mc:AlternateContent>
            </a:graphicData>
          </a:graphic>
        </p:graphicFrame>
      </p:grpSp>
      <p:sp>
        <p:nvSpPr>
          <p:cNvPr id="51216" name="Rectangle 27"/>
          <p:cNvSpPr/>
          <p:nvPr/>
        </p:nvSpPr>
        <p:spPr>
          <a:xfrm>
            <a:off x="31432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6444" name="Group 28"/>
          <p:cNvGrpSpPr/>
          <p:nvPr/>
        </p:nvGrpSpPr>
        <p:grpSpPr>
          <a:xfrm>
            <a:off x="1230313" y="2895600"/>
            <a:ext cx="6694487" cy="457200"/>
            <a:chOff x="864" y="3445"/>
            <a:chExt cx="4114" cy="357"/>
          </a:xfrm>
        </p:grpSpPr>
        <p:graphicFrame>
          <p:nvGraphicFramePr>
            <p:cNvPr id="51232" name="Object 29"/>
            <p:cNvGraphicFramePr>
              <a:graphicFrameLocks noChangeAspect="1"/>
            </p:cNvGraphicFramePr>
            <p:nvPr/>
          </p:nvGraphicFramePr>
          <p:xfrm>
            <a:off x="1356" y="3445"/>
            <a:ext cx="3622" cy="357"/>
          </p:xfrm>
          <a:graphic>
            <a:graphicData uri="http://schemas.openxmlformats.org/presentationml/2006/ole">
              <mc:AlternateContent xmlns:mc="http://schemas.openxmlformats.org/markup-compatibility/2006">
                <mc:Choice xmlns:v="urn:schemas-microsoft-com:vml" Requires="v">
                  <p:oleObj r:id="rId24" imgW="2997200" imgH="203200" progId="Equation.3">
                    <p:embed/>
                  </p:oleObj>
                </mc:Choice>
                <mc:Fallback>
                  <p:oleObj r:id="rId24" imgW="2997200" imgH="203200" progId="Equation.3">
                    <p:embed/>
                    <p:pic>
                      <p:nvPicPr>
                        <p:cNvPr id="0" name="图片 3115"/>
                        <p:cNvPicPr/>
                        <p:nvPr/>
                      </p:nvPicPr>
                      <p:blipFill>
                        <a:blip r:embed="rId25"/>
                        <a:stretch>
                          <a:fillRect/>
                        </a:stretch>
                      </p:blipFill>
                      <p:spPr>
                        <a:xfrm>
                          <a:off x="1356" y="3445"/>
                          <a:ext cx="3622" cy="357"/>
                        </a:xfrm>
                        <a:prstGeom prst="rect">
                          <a:avLst/>
                        </a:prstGeom>
                        <a:noFill/>
                        <a:ln w="38100">
                          <a:noFill/>
                          <a:miter/>
                        </a:ln>
                      </p:spPr>
                    </p:pic>
                  </p:oleObj>
                </mc:Fallback>
              </mc:AlternateContent>
            </a:graphicData>
          </a:graphic>
        </p:graphicFrame>
        <p:sp>
          <p:nvSpPr>
            <p:cNvPr id="51233" name="AutoShape 30"/>
            <p:cNvSpPr/>
            <p:nvPr/>
          </p:nvSpPr>
          <p:spPr>
            <a:xfrm>
              <a:off x="864" y="3552"/>
              <a:ext cx="432" cy="144"/>
            </a:xfrm>
            <a:prstGeom prst="leftRightArrow">
              <a:avLst>
                <a:gd name="adj1" fmla="val 50000"/>
                <a:gd name="adj2" fmla="val 60000"/>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grpSp>
        <p:nvGrpSpPr>
          <p:cNvPr id="316447" name="Group 31"/>
          <p:cNvGrpSpPr/>
          <p:nvPr/>
        </p:nvGrpSpPr>
        <p:grpSpPr>
          <a:xfrm>
            <a:off x="1219200" y="4191000"/>
            <a:ext cx="6934200" cy="431800"/>
            <a:chOff x="1008" y="3888"/>
            <a:chExt cx="4368" cy="272"/>
          </a:xfrm>
        </p:grpSpPr>
        <p:graphicFrame>
          <p:nvGraphicFramePr>
            <p:cNvPr id="51230" name="Object 32"/>
            <p:cNvGraphicFramePr>
              <a:graphicFrameLocks noChangeAspect="1"/>
            </p:cNvGraphicFramePr>
            <p:nvPr/>
          </p:nvGraphicFramePr>
          <p:xfrm>
            <a:off x="1488" y="3888"/>
            <a:ext cx="3888" cy="272"/>
          </p:xfrm>
          <a:graphic>
            <a:graphicData uri="http://schemas.openxmlformats.org/presentationml/2006/ole">
              <mc:AlternateContent xmlns:mc="http://schemas.openxmlformats.org/markup-compatibility/2006">
                <mc:Choice xmlns:v="urn:schemas-microsoft-com:vml" Requires="v">
                  <p:oleObj r:id="rId26" imgW="2857500" imgH="203200" progId="Equation.3">
                    <p:embed/>
                  </p:oleObj>
                </mc:Choice>
                <mc:Fallback>
                  <p:oleObj r:id="rId26" imgW="2857500" imgH="203200" progId="Equation.3">
                    <p:embed/>
                    <p:pic>
                      <p:nvPicPr>
                        <p:cNvPr id="0" name="图片 3116"/>
                        <p:cNvPicPr/>
                        <p:nvPr/>
                      </p:nvPicPr>
                      <p:blipFill>
                        <a:blip r:embed="rId27"/>
                        <a:stretch>
                          <a:fillRect/>
                        </a:stretch>
                      </p:blipFill>
                      <p:spPr>
                        <a:xfrm>
                          <a:off x="1488" y="3888"/>
                          <a:ext cx="3888" cy="272"/>
                        </a:xfrm>
                        <a:prstGeom prst="rect">
                          <a:avLst/>
                        </a:prstGeom>
                        <a:noFill/>
                        <a:ln w="38100">
                          <a:noFill/>
                          <a:miter/>
                        </a:ln>
                      </p:spPr>
                    </p:pic>
                  </p:oleObj>
                </mc:Fallback>
              </mc:AlternateContent>
            </a:graphicData>
          </a:graphic>
        </p:graphicFrame>
        <p:sp>
          <p:nvSpPr>
            <p:cNvPr id="51231" name="AutoShape 33"/>
            <p:cNvSpPr/>
            <p:nvPr/>
          </p:nvSpPr>
          <p:spPr>
            <a:xfrm>
              <a:off x="1008" y="3936"/>
              <a:ext cx="432" cy="144"/>
            </a:xfrm>
            <a:prstGeom prst="leftRightArrow">
              <a:avLst>
                <a:gd name="adj1" fmla="val 50000"/>
                <a:gd name="adj2" fmla="val 60000"/>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sp>
        <p:nvSpPr>
          <p:cNvPr id="316450" name="Rectangle 34"/>
          <p:cNvSpPr/>
          <p:nvPr/>
        </p:nvSpPr>
        <p:spPr>
          <a:xfrm>
            <a:off x="1066800" y="4953000"/>
            <a:ext cx="3124200" cy="457200"/>
          </a:xfrm>
          <a:prstGeom prst="rect">
            <a:avLst/>
          </a:prstGeom>
          <a:noFill/>
          <a:ln w="9525">
            <a:noFill/>
          </a:ln>
        </p:spPr>
        <p:txBody>
          <a:bodyPr>
            <a:spAutoFit/>
          </a:bodyPr>
          <a:lstStyle/>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rPr>
              <a:t>）变量标准化</a:t>
            </a:r>
            <a:r>
              <a:rPr lang="zh-CN" altLang="en-US" sz="2400" dirty="0">
                <a:latin typeface="Arial" panose="020B0604020202020204" pitchFamily="34" charset="0"/>
              </a:rPr>
              <a:t> </a:t>
            </a:r>
          </a:p>
        </p:txBody>
      </p:sp>
      <p:sp>
        <p:nvSpPr>
          <p:cNvPr id="51220" name="Rectangle 35"/>
          <p:cNvSpPr/>
          <p:nvPr/>
        </p:nvSpPr>
        <p:spPr>
          <a:xfrm>
            <a:off x="38909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6452" name="Group 36"/>
          <p:cNvGrpSpPr/>
          <p:nvPr/>
        </p:nvGrpSpPr>
        <p:grpSpPr>
          <a:xfrm>
            <a:off x="1981200" y="5629275"/>
            <a:ext cx="4572000" cy="390525"/>
            <a:chOff x="1248" y="3552"/>
            <a:chExt cx="2880" cy="246"/>
          </a:xfrm>
        </p:grpSpPr>
        <p:sp>
          <p:nvSpPr>
            <p:cNvPr id="51227" name="Rectangle 37"/>
            <p:cNvSpPr/>
            <p:nvPr/>
          </p:nvSpPr>
          <p:spPr>
            <a:xfrm>
              <a:off x="1248" y="3552"/>
              <a:ext cx="2880" cy="240"/>
            </a:xfrm>
            <a:prstGeom prst="rect">
              <a:avLst/>
            </a:prstGeom>
            <a:gradFill rotWithShape="0">
              <a:gsLst>
                <a:gs pos="0">
                  <a:schemeClr val="bg1"/>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51228" name="Object 38"/>
            <p:cNvGraphicFramePr>
              <a:graphicFrameLocks noChangeAspect="1"/>
            </p:cNvGraphicFramePr>
            <p:nvPr/>
          </p:nvGraphicFramePr>
          <p:xfrm>
            <a:off x="2784" y="3600"/>
            <a:ext cx="1344" cy="198"/>
          </p:xfrm>
          <a:graphic>
            <a:graphicData uri="http://schemas.openxmlformats.org/presentationml/2006/ole">
              <mc:AlternateContent xmlns:mc="http://schemas.openxmlformats.org/markup-compatibility/2006">
                <mc:Choice xmlns:v="urn:schemas-microsoft-com:vml" Requires="v">
                  <p:oleObj r:id="rId28" imgW="1358900" imgH="203200" progId="Equation.3">
                    <p:embed/>
                  </p:oleObj>
                </mc:Choice>
                <mc:Fallback>
                  <p:oleObj r:id="rId28" imgW="1358900" imgH="203200" progId="Equation.3">
                    <p:embed/>
                    <p:pic>
                      <p:nvPicPr>
                        <p:cNvPr id="0" name="图片 3114"/>
                        <p:cNvPicPr/>
                        <p:nvPr/>
                      </p:nvPicPr>
                      <p:blipFill>
                        <a:blip r:embed="rId29"/>
                        <a:stretch>
                          <a:fillRect/>
                        </a:stretch>
                      </p:blipFill>
                      <p:spPr>
                        <a:xfrm>
                          <a:off x="2784" y="3600"/>
                          <a:ext cx="1344" cy="198"/>
                        </a:xfrm>
                        <a:prstGeom prst="rect">
                          <a:avLst/>
                        </a:prstGeom>
                        <a:noFill/>
                        <a:ln w="38100">
                          <a:noFill/>
                          <a:miter/>
                        </a:ln>
                      </p:spPr>
                    </p:pic>
                  </p:oleObj>
                </mc:Fallback>
              </mc:AlternateContent>
            </a:graphicData>
          </a:graphic>
        </p:graphicFrame>
        <p:graphicFrame>
          <p:nvGraphicFramePr>
            <p:cNvPr id="51229" name="Object 39"/>
            <p:cNvGraphicFramePr>
              <a:graphicFrameLocks noChangeAspect="1"/>
            </p:cNvGraphicFramePr>
            <p:nvPr/>
          </p:nvGraphicFramePr>
          <p:xfrm>
            <a:off x="1332" y="3600"/>
            <a:ext cx="1321" cy="195"/>
          </p:xfrm>
          <a:graphic>
            <a:graphicData uri="http://schemas.openxmlformats.org/presentationml/2006/ole">
              <mc:AlternateContent xmlns:mc="http://schemas.openxmlformats.org/markup-compatibility/2006">
                <mc:Choice xmlns:v="urn:schemas-microsoft-com:vml" Requires="v">
                  <p:oleObj r:id="rId30" imgW="1346200" imgH="203200" progId="Equation.3">
                    <p:embed/>
                  </p:oleObj>
                </mc:Choice>
                <mc:Fallback>
                  <p:oleObj r:id="rId30" imgW="1346200" imgH="203200" progId="Equation.3">
                    <p:embed/>
                    <p:pic>
                      <p:nvPicPr>
                        <p:cNvPr id="0" name="图片 3117"/>
                        <p:cNvPicPr/>
                        <p:nvPr/>
                      </p:nvPicPr>
                      <p:blipFill>
                        <a:blip r:embed="rId31"/>
                        <a:stretch>
                          <a:fillRect/>
                        </a:stretch>
                      </p:blipFill>
                      <p:spPr>
                        <a:xfrm>
                          <a:off x="1332" y="3600"/>
                          <a:ext cx="1321" cy="195"/>
                        </a:xfrm>
                        <a:prstGeom prst="rect">
                          <a:avLst/>
                        </a:prstGeom>
                        <a:noFill/>
                        <a:ln w="38100">
                          <a:noFill/>
                          <a:miter/>
                        </a:ln>
                      </p:spPr>
                    </p:pic>
                  </p:oleObj>
                </mc:Fallback>
              </mc:AlternateContent>
            </a:graphicData>
          </a:graphic>
        </p:graphicFrame>
      </p:grpSp>
      <p:sp>
        <p:nvSpPr>
          <p:cNvPr id="51222" name="Rectangle 40"/>
          <p:cNvSpPr/>
          <p:nvPr/>
        </p:nvSpPr>
        <p:spPr>
          <a:xfrm>
            <a:off x="316230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6457" name="Group 41"/>
          <p:cNvGrpSpPr/>
          <p:nvPr/>
        </p:nvGrpSpPr>
        <p:grpSpPr>
          <a:xfrm>
            <a:off x="1219200" y="5715000"/>
            <a:ext cx="6705600" cy="381000"/>
            <a:chOff x="1008" y="3817"/>
            <a:chExt cx="3552" cy="215"/>
          </a:xfrm>
        </p:grpSpPr>
        <p:graphicFrame>
          <p:nvGraphicFramePr>
            <p:cNvPr id="51225" name="Object 42"/>
            <p:cNvGraphicFramePr>
              <a:graphicFrameLocks noChangeAspect="1"/>
            </p:cNvGraphicFramePr>
            <p:nvPr/>
          </p:nvGraphicFramePr>
          <p:xfrm>
            <a:off x="1536" y="3817"/>
            <a:ext cx="3024" cy="215"/>
          </p:xfrm>
          <a:graphic>
            <a:graphicData uri="http://schemas.openxmlformats.org/presentationml/2006/ole">
              <mc:AlternateContent xmlns:mc="http://schemas.openxmlformats.org/markup-compatibility/2006">
                <mc:Choice xmlns:v="urn:schemas-microsoft-com:vml" Requires="v">
                  <p:oleObj r:id="rId32" imgW="2819400" imgH="203200" progId="Equation.3">
                    <p:embed/>
                  </p:oleObj>
                </mc:Choice>
                <mc:Fallback>
                  <p:oleObj r:id="rId32" imgW="2819400" imgH="203200" progId="Equation.3">
                    <p:embed/>
                    <p:pic>
                      <p:nvPicPr>
                        <p:cNvPr id="0" name="图片 3112"/>
                        <p:cNvPicPr/>
                        <p:nvPr/>
                      </p:nvPicPr>
                      <p:blipFill>
                        <a:blip r:embed="rId33"/>
                        <a:stretch>
                          <a:fillRect/>
                        </a:stretch>
                      </p:blipFill>
                      <p:spPr>
                        <a:xfrm>
                          <a:off x="1536" y="3817"/>
                          <a:ext cx="3024" cy="215"/>
                        </a:xfrm>
                        <a:prstGeom prst="rect">
                          <a:avLst/>
                        </a:prstGeom>
                        <a:noFill/>
                        <a:ln w="38100">
                          <a:noFill/>
                          <a:miter/>
                        </a:ln>
                      </p:spPr>
                    </p:pic>
                  </p:oleObj>
                </mc:Fallback>
              </mc:AlternateContent>
            </a:graphicData>
          </a:graphic>
        </p:graphicFrame>
        <p:sp>
          <p:nvSpPr>
            <p:cNvPr id="51226" name="AutoShape 43"/>
            <p:cNvSpPr/>
            <p:nvPr/>
          </p:nvSpPr>
          <p:spPr>
            <a:xfrm>
              <a:off x="1008" y="3840"/>
              <a:ext cx="432" cy="144"/>
            </a:xfrm>
            <a:prstGeom prst="leftRightArrow">
              <a:avLst>
                <a:gd name="adj1" fmla="val 50000"/>
                <a:gd name="adj2" fmla="val 60000"/>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sp>
        <p:nvSpPr>
          <p:cNvPr id="51224" name="Rectangle 4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000" dirty="0">
                <a:solidFill>
                  <a:schemeClr val="bg1"/>
                </a:solidFill>
                <a:latin typeface="Times New Roman" panose="02020603050405020304" pitchFamily="18" charset="0"/>
                <a:ea typeface="黑体" panose="02010609060101010101" pitchFamily="2" charset="-122"/>
              </a:rPr>
              <a:t>3.3  </a:t>
            </a:r>
            <a:r>
              <a:rPr lang="zh-CN" altLang="en-US" sz="4000" dirty="0">
                <a:solidFill>
                  <a:schemeClr val="bg1"/>
                </a:solidFill>
                <a:latin typeface="Times New Roman" panose="02020603050405020304" pitchFamily="18" charset="0"/>
                <a:ea typeface="黑体" panose="02010609060101010101" pitchFamily="2" charset="-122"/>
              </a:rPr>
              <a:t>谓词公式化为子句集的方法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16439"/>
                                        </p:tgtEl>
                                        <p:attrNameLst>
                                          <p:attrName>style.visibility</p:attrName>
                                        </p:attrNameLst>
                                      </p:cBhvr>
                                      <p:to>
                                        <p:strVal val="visible"/>
                                      </p:to>
                                    </p:set>
                                    <p:anim calcmode="lin" valueType="num">
                                      <p:cBhvr additive="base">
                                        <p:cTn id="7" dur="500" fill="hold"/>
                                        <p:tgtEl>
                                          <p:spTgt spid="316439"/>
                                        </p:tgtEl>
                                        <p:attrNameLst>
                                          <p:attrName>ppt_x</p:attrName>
                                        </p:attrNameLst>
                                      </p:cBhvr>
                                      <p:tavLst>
                                        <p:tav tm="0">
                                          <p:val>
                                            <p:strVal val="0-#ppt_w/2"/>
                                          </p:val>
                                        </p:tav>
                                        <p:tav tm="100000">
                                          <p:val>
                                            <p:strVal val="#ppt_x"/>
                                          </p:val>
                                        </p:tav>
                                      </p:tavLst>
                                    </p:anim>
                                    <p:anim calcmode="lin" valueType="num">
                                      <p:cBhvr additive="base">
                                        <p:cTn id="8" dur="500" fill="hold"/>
                                        <p:tgtEl>
                                          <p:spTgt spid="31643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643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44"/>
                                        </p:tgtEl>
                                        <p:attrNameLst>
                                          <p:attrName>style.visibility</p:attrName>
                                        </p:attrNameLst>
                                      </p:cBhvr>
                                      <p:to>
                                        <p:strVal val="visible"/>
                                      </p:to>
                                    </p:set>
                                    <p:anim calcmode="lin" valueType="num">
                                      <p:cBhvr additive="base">
                                        <p:cTn id="13" dur="500" fill="hold"/>
                                        <p:tgtEl>
                                          <p:spTgt spid="316444"/>
                                        </p:tgtEl>
                                        <p:attrNameLst>
                                          <p:attrName>ppt_x</p:attrName>
                                        </p:attrNameLst>
                                      </p:cBhvr>
                                      <p:tavLst>
                                        <p:tav tm="0">
                                          <p:val>
                                            <p:strVal val="0-#ppt_w/2"/>
                                          </p:val>
                                        </p:tav>
                                        <p:tav tm="100000">
                                          <p:val>
                                            <p:strVal val="#ppt_x"/>
                                          </p:val>
                                        </p:tav>
                                      </p:tavLst>
                                    </p:anim>
                                    <p:anim calcmode="lin" valueType="num">
                                      <p:cBhvr additive="base">
                                        <p:cTn id="14" dur="500" fill="hold"/>
                                        <p:tgtEl>
                                          <p:spTgt spid="3164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6436"/>
                                        </p:tgtEl>
                                        <p:attrNameLst>
                                          <p:attrName>style.visibility</p:attrName>
                                        </p:attrNameLst>
                                      </p:cBhvr>
                                      <p:to>
                                        <p:strVal val="visible"/>
                                      </p:to>
                                    </p:set>
                                    <p:anim calcmode="lin" valueType="num">
                                      <p:cBhvr additive="base">
                                        <p:cTn id="19" dur="500" fill="hold"/>
                                        <p:tgtEl>
                                          <p:spTgt spid="316436"/>
                                        </p:tgtEl>
                                        <p:attrNameLst>
                                          <p:attrName>ppt_x</p:attrName>
                                        </p:attrNameLst>
                                      </p:cBhvr>
                                      <p:tavLst>
                                        <p:tav tm="0">
                                          <p:val>
                                            <p:strVal val="0-#ppt_w/2"/>
                                          </p:val>
                                        </p:tav>
                                        <p:tav tm="100000">
                                          <p:val>
                                            <p:strVal val="#ppt_x"/>
                                          </p:val>
                                        </p:tav>
                                      </p:tavLst>
                                    </p:anim>
                                    <p:anim calcmode="lin" valueType="num">
                                      <p:cBhvr additive="base">
                                        <p:cTn id="20" dur="500" fill="hold"/>
                                        <p:tgtEl>
                                          <p:spTgt spid="31643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316428"/>
                                        </p:tgtEl>
                                        <p:attrNameLst>
                                          <p:attrName>style.visibility</p:attrName>
                                        </p:attrNameLst>
                                      </p:cBhvr>
                                      <p:to>
                                        <p:strVal val="visible"/>
                                      </p:to>
                                    </p:set>
                                    <p:anim calcmode="lin" valueType="num">
                                      <p:cBhvr additive="base">
                                        <p:cTn id="24" dur="500" fill="hold"/>
                                        <p:tgtEl>
                                          <p:spTgt spid="316428"/>
                                        </p:tgtEl>
                                        <p:attrNameLst>
                                          <p:attrName>ppt_x</p:attrName>
                                        </p:attrNameLst>
                                      </p:cBhvr>
                                      <p:tavLst>
                                        <p:tav tm="0">
                                          <p:val>
                                            <p:strVal val="0-#ppt_w/2"/>
                                          </p:val>
                                        </p:tav>
                                        <p:tav tm="100000">
                                          <p:val>
                                            <p:strVal val="#ppt_x"/>
                                          </p:val>
                                        </p:tav>
                                      </p:tavLst>
                                    </p:anim>
                                    <p:anim calcmode="lin" valueType="num">
                                      <p:cBhvr additive="base">
                                        <p:cTn id="25" dur="500" fill="hold"/>
                                        <p:tgtEl>
                                          <p:spTgt spid="31642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642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16447"/>
                                        </p:tgtEl>
                                        <p:attrNameLst>
                                          <p:attrName>style.visibility</p:attrName>
                                        </p:attrNameLst>
                                      </p:cBhvr>
                                      <p:to>
                                        <p:strVal val="visible"/>
                                      </p:to>
                                    </p:set>
                                    <p:anim calcmode="lin" valueType="num">
                                      <p:cBhvr additive="base">
                                        <p:cTn id="30" dur="500" fill="hold"/>
                                        <p:tgtEl>
                                          <p:spTgt spid="316447"/>
                                        </p:tgtEl>
                                        <p:attrNameLst>
                                          <p:attrName>ppt_x</p:attrName>
                                        </p:attrNameLst>
                                      </p:cBhvr>
                                      <p:tavLst>
                                        <p:tav tm="0">
                                          <p:val>
                                            <p:strVal val="0-#ppt_w/2"/>
                                          </p:val>
                                        </p:tav>
                                        <p:tav tm="100000">
                                          <p:val>
                                            <p:strVal val="#ppt_x"/>
                                          </p:val>
                                        </p:tav>
                                      </p:tavLst>
                                    </p:anim>
                                    <p:anim calcmode="lin" valueType="num">
                                      <p:cBhvr additive="base">
                                        <p:cTn id="31" dur="500" fill="hold"/>
                                        <p:tgtEl>
                                          <p:spTgt spid="31644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16450"/>
                                        </p:tgtEl>
                                        <p:attrNameLst>
                                          <p:attrName>style.visibility</p:attrName>
                                        </p:attrNameLst>
                                      </p:cBhvr>
                                      <p:to>
                                        <p:strVal val="visible"/>
                                      </p:to>
                                    </p:set>
                                    <p:anim calcmode="lin" valueType="num">
                                      <p:cBhvr additive="base">
                                        <p:cTn id="36" dur="500" fill="hold"/>
                                        <p:tgtEl>
                                          <p:spTgt spid="316450"/>
                                        </p:tgtEl>
                                        <p:attrNameLst>
                                          <p:attrName>ppt_x</p:attrName>
                                        </p:attrNameLst>
                                      </p:cBhvr>
                                      <p:tavLst>
                                        <p:tav tm="0">
                                          <p:val>
                                            <p:strVal val="0-#ppt_w/2"/>
                                          </p:val>
                                        </p:tav>
                                        <p:tav tm="100000">
                                          <p:val>
                                            <p:strVal val="#ppt_x"/>
                                          </p:val>
                                        </p:tav>
                                      </p:tavLst>
                                    </p:anim>
                                    <p:anim calcmode="lin" valueType="num">
                                      <p:cBhvr additive="base">
                                        <p:cTn id="37" dur="500" fill="hold"/>
                                        <p:tgtEl>
                                          <p:spTgt spid="316450"/>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16452"/>
                                        </p:tgtEl>
                                        <p:attrNameLst>
                                          <p:attrName>style.visibility</p:attrName>
                                        </p:attrNameLst>
                                      </p:cBhvr>
                                      <p:to>
                                        <p:strVal val="visible"/>
                                      </p:to>
                                    </p:set>
                                    <p:anim calcmode="lin" valueType="num">
                                      <p:cBhvr additive="base">
                                        <p:cTn id="41" dur="500" fill="hold"/>
                                        <p:tgtEl>
                                          <p:spTgt spid="316452"/>
                                        </p:tgtEl>
                                        <p:attrNameLst>
                                          <p:attrName>ppt_x</p:attrName>
                                        </p:attrNameLst>
                                      </p:cBhvr>
                                      <p:tavLst>
                                        <p:tav tm="0">
                                          <p:val>
                                            <p:strVal val="0-#ppt_w/2"/>
                                          </p:val>
                                        </p:tav>
                                        <p:tav tm="100000">
                                          <p:val>
                                            <p:strVal val="#ppt_x"/>
                                          </p:val>
                                        </p:tav>
                                      </p:tavLst>
                                    </p:anim>
                                    <p:anim calcmode="lin" valueType="num">
                                      <p:cBhvr additive="base">
                                        <p:cTn id="42" dur="500" fill="hold"/>
                                        <p:tgtEl>
                                          <p:spTgt spid="31645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6452"/>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16457"/>
                                        </p:tgtEl>
                                        <p:attrNameLst>
                                          <p:attrName>style.visibility</p:attrName>
                                        </p:attrNameLst>
                                      </p:cBhvr>
                                      <p:to>
                                        <p:strVal val="visible"/>
                                      </p:to>
                                    </p:set>
                                    <p:anim calcmode="lin" valueType="num">
                                      <p:cBhvr additive="base">
                                        <p:cTn id="47" dur="500" fill="hold"/>
                                        <p:tgtEl>
                                          <p:spTgt spid="316457"/>
                                        </p:tgtEl>
                                        <p:attrNameLst>
                                          <p:attrName>ppt_x</p:attrName>
                                        </p:attrNameLst>
                                      </p:cBhvr>
                                      <p:tavLst>
                                        <p:tav tm="0">
                                          <p:val>
                                            <p:strVal val="0-#ppt_w/2"/>
                                          </p:val>
                                        </p:tav>
                                        <p:tav tm="100000">
                                          <p:val>
                                            <p:strVal val="#ppt_x"/>
                                          </p:val>
                                        </p:tav>
                                      </p:tavLst>
                                    </p:anim>
                                    <p:anim calcmode="lin" valueType="num">
                                      <p:cBhvr additive="base">
                                        <p:cTn id="48" dur="500" fill="hold"/>
                                        <p:tgtEl>
                                          <p:spTgt spid="3164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5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7442" name="Rectangle 2"/>
          <p:cNvSpPr>
            <a:spLocks noChangeArrowheads="1"/>
          </p:cNvSpPr>
          <p:nvPr/>
        </p:nvSpPr>
        <p:spPr bwMode="auto">
          <a:xfrm>
            <a:off x="381000" y="990600"/>
            <a:ext cx="8382000" cy="55626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2228" name="Rectangle 3"/>
          <p:cNvSpPr>
            <a:spLocks noGrp="1"/>
          </p:cNvSpPr>
          <p:nvPr>
            <p:ph idx="1"/>
          </p:nvPr>
        </p:nvSpPr>
        <p:spPr>
          <a:xfrm>
            <a:off x="457200" y="1600200"/>
            <a:ext cx="7804150" cy="4937125"/>
          </a:xfrm>
          <a:ln/>
        </p:spPr>
        <p:txBody>
          <a:bodyPr vert="horz" wrap="square" lIns="91440" tIns="45720" rIns="91440" bIns="45720" anchor="t" anchorCtr="0"/>
          <a:lstStyle/>
          <a:p>
            <a:pPr marL="571500" indent="-571500" algn="just" eaLnBrk="1" hangingPunct="1">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4</a:t>
            </a:r>
            <a:r>
              <a:rPr lang="zh-CN" altLang="en-US" sz="2200" b="1" dirty="0">
                <a:latin typeface="Times New Roman" panose="02020603050405020304" pitchFamily="18" charset="0"/>
              </a:rPr>
              <a:t>）消去存在量词</a:t>
            </a:r>
          </a:p>
          <a:p>
            <a:pPr marL="571500" indent="-571500" eaLnBrk="1" hangingPunct="1">
              <a:buNone/>
            </a:pPr>
            <a:r>
              <a:rPr lang="zh-CN" altLang="en-US" sz="2200" dirty="0"/>
              <a:t>    </a:t>
            </a:r>
            <a:r>
              <a:rPr lang="en-US" altLang="zh-CN" sz="2200" dirty="0">
                <a:latin typeface="Times New Roman" panose="02020603050405020304" pitchFamily="18" charset="0"/>
              </a:rPr>
              <a:t>a. </a:t>
            </a:r>
            <a:r>
              <a:rPr lang="zh-CN" altLang="en-US" sz="2200" dirty="0">
                <a:latin typeface="Times New Roman" panose="02020603050405020304" pitchFamily="18" charset="0"/>
              </a:rPr>
              <a:t>存在量词不出现在全称量词的辖域内。</a:t>
            </a:r>
          </a:p>
          <a:p>
            <a:pPr marL="571500" indent="-571500" eaLnBrk="1" hangingPunct="1">
              <a:buNone/>
            </a:pPr>
            <a:r>
              <a:rPr lang="zh-CN" altLang="en-US" sz="2200" dirty="0">
                <a:latin typeface="Times New Roman" panose="02020603050405020304" pitchFamily="18" charset="0"/>
              </a:rPr>
              <a:t>    </a:t>
            </a:r>
            <a:r>
              <a:rPr lang="en-US" altLang="zh-CN" sz="2200" dirty="0">
                <a:latin typeface="Times New Roman" panose="02020603050405020304" pitchFamily="18" charset="0"/>
              </a:rPr>
              <a:t>b. </a:t>
            </a:r>
            <a:r>
              <a:rPr lang="zh-CN" altLang="en-US" sz="2200" dirty="0">
                <a:latin typeface="Times New Roman" panose="02020603050405020304" pitchFamily="18" charset="0"/>
              </a:rPr>
              <a:t>存在量词出现</a:t>
            </a:r>
            <a:r>
              <a:rPr lang="zh-CN" altLang="en-US" sz="2200" dirty="0"/>
              <a:t>在一个或者多个全称量词的辖域内。</a:t>
            </a:r>
          </a:p>
        </p:txBody>
      </p:sp>
      <p:grpSp>
        <p:nvGrpSpPr>
          <p:cNvPr id="317444" name="Group 4"/>
          <p:cNvGrpSpPr/>
          <p:nvPr/>
        </p:nvGrpSpPr>
        <p:grpSpPr>
          <a:xfrm>
            <a:off x="838200" y="3182938"/>
            <a:ext cx="6632575" cy="931862"/>
            <a:chOff x="615" y="3253"/>
            <a:chExt cx="4178" cy="587"/>
          </a:xfrm>
        </p:grpSpPr>
        <p:grpSp>
          <p:nvGrpSpPr>
            <p:cNvPr id="52245" name="Group 5"/>
            <p:cNvGrpSpPr/>
            <p:nvPr/>
          </p:nvGrpSpPr>
          <p:grpSpPr>
            <a:xfrm>
              <a:off x="615" y="3596"/>
              <a:ext cx="4178" cy="244"/>
              <a:chOff x="1008" y="3548"/>
              <a:chExt cx="4178" cy="244"/>
            </a:xfrm>
          </p:grpSpPr>
          <p:graphicFrame>
            <p:nvGraphicFramePr>
              <p:cNvPr id="52247" name="Object 6"/>
              <p:cNvGraphicFramePr>
                <a:graphicFrameLocks noChangeAspect="1"/>
              </p:cNvGraphicFramePr>
              <p:nvPr/>
            </p:nvGraphicFramePr>
            <p:xfrm>
              <a:off x="1639" y="3548"/>
              <a:ext cx="3547" cy="244"/>
            </p:xfrm>
            <a:graphic>
              <a:graphicData uri="http://schemas.openxmlformats.org/presentationml/2006/ole">
                <mc:AlternateContent xmlns:mc="http://schemas.openxmlformats.org/markup-compatibility/2006">
                  <mc:Choice xmlns:v="urn:schemas-microsoft-com:vml" Requires="v">
                    <p:oleObj r:id="rId2" imgW="2908300" imgH="203200" progId="Equation.3">
                      <p:embed/>
                    </p:oleObj>
                  </mc:Choice>
                  <mc:Fallback>
                    <p:oleObj r:id="rId2" imgW="2908300" imgH="203200" progId="Equation.3">
                      <p:embed/>
                      <p:pic>
                        <p:nvPicPr>
                          <p:cNvPr id="0" name="图片 3120"/>
                          <p:cNvPicPr/>
                          <p:nvPr/>
                        </p:nvPicPr>
                        <p:blipFill>
                          <a:blip r:embed="rId3"/>
                          <a:stretch>
                            <a:fillRect/>
                          </a:stretch>
                        </p:blipFill>
                        <p:spPr>
                          <a:xfrm>
                            <a:off x="1639" y="3548"/>
                            <a:ext cx="3547" cy="244"/>
                          </a:xfrm>
                          <a:prstGeom prst="rect">
                            <a:avLst/>
                          </a:prstGeom>
                          <a:noFill/>
                          <a:ln w="38100">
                            <a:noFill/>
                            <a:miter/>
                          </a:ln>
                        </p:spPr>
                      </p:pic>
                    </p:oleObj>
                  </mc:Fallback>
                </mc:AlternateContent>
              </a:graphicData>
            </a:graphic>
          </p:graphicFrame>
          <p:sp>
            <p:nvSpPr>
              <p:cNvPr id="52248" name="AutoShape 7"/>
              <p:cNvSpPr/>
              <p:nvPr/>
            </p:nvSpPr>
            <p:spPr>
              <a:xfrm>
                <a:off x="1008" y="3600"/>
                <a:ext cx="576" cy="144"/>
              </a:xfrm>
              <a:prstGeom prst="leftRightArrow">
                <a:avLst>
                  <a:gd name="adj1" fmla="val 50000"/>
                  <a:gd name="adj2" fmla="val 80000"/>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graphicFrame>
          <p:nvGraphicFramePr>
            <p:cNvPr id="52246" name="Object 8"/>
            <p:cNvGraphicFramePr>
              <a:graphicFrameLocks noChangeAspect="1"/>
            </p:cNvGraphicFramePr>
            <p:nvPr/>
          </p:nvGraphicFramePr>
          <p:xfrm>
            <a:off x="672" y="3253"/>
            <a:ext cx="615" cy="428"/>
          </p:xfrm>
          <a:graphic>
            <a:graphicData uri="http://schemas.openxmlformats.org/presentationml/2006/ole">
              <mc:AlternateContent xmlns:mc="http://schemas.openxmlformats.org/markup-compatibility/2006">
                <mc:Choice xmlns:v="urn:schemas-microsoft-com:vml" Requires="v">
                  <p:oleObj r:id="rId4" imgW="622300" imgH="431800" progId="Equation.3">
                    <p:embed/>
                  </p:oleObj>
                </mc:Choice>
                <mc:Fallback>
                  <p:oleObj r:id="rId4" imgW="622300" imgH="431800" progId="Equation.3">
                    <p:embed/>
                    <p:pic>
                      <p:nvPicPr>
                        <p:cNvPr id="0" name="图片 3121"/>
                        <p:cNvPicPr/>
                        <p:nvPr/>
                      </p:nvPicPr>
                      <p:blipFill>
                        <a:blip r:embed="rId5"/>
                        <a:stretch>
                          <a:fillRect/>
                        </a:stretch>
                      </p:blipFill>
                      <p:spPr>
                        <a:xfrm>
                          <a:off x="672" y="3253"/>
                          <a:ext cx="615" cy="428"/>
                        </a:xfrm>
                        <a:prstGeom prst="rect">
                          <a:avLst/>
                        </a:prstGeom>
                        <a:noFill/>
                        <a:ln w="38100">
                          <a:noFill/>
                          <a:miter/>
                        </a:ln>
                      </p:spPr>
                    </p:pic>
                  </p:oleObj>
                </mc:Fallback>
              </mc:AlternateContent>
            </a:graphicData>
          </a:graphic>
        </p:graphicFrame>
      </p:grpSp>
      <p:sp>
        <p:nvSpPr>
          <p:cNvPr id="52230" name="Rectangle 9"/>
          <p:cNvSpPr/>
          <p:nvPr/>
        </p:nvSpPr>
        <p:spPr>
          <a:xfrm>
            <a:off x="32766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2231" name="Rectangle 10"/>
          <p:cNvSpPr/>
          <p:nvPr/>
        </p:nvSpPr>
        <p:spPr>
          <a:xfrm>
            <a:off x="394811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7451" name="Group 11"/>
          <p:cNvGrpSpPr/>
          <p:nvPr/>
        </p:nvGrpSpPr>
        <p:grpSpPr>
          <a:xfrm>
            <a:off x="914400" y="3124200"/>
            <a:ext cx="7426325" cy="2286000"/>
            <a:chOff x="576" y="1776"/>
            <a:chExt cx="4678" cy="1440"/>
          </a:xfrm>
        </p:grpSpPr>
        <p:grpSp>
          <p:nvGrpSpPr>
            <p:cNvPr id="52240" name="Group 12"/>
            <p:cNvGrpSpPr/>
            <p:nvPr/>
          </p:nvGrpSpPr>
          <p:grpSpPr>
            <a:xfrm>
              <a:off x="576" y="1776"/>
              <a:ext cx="4630" cy="1440"/>
              <a:chOff x="842" y="1728"/>
              <a:chExt cx="4630" cy="1440"/>
            </a:xfrm>
          </p:grpSpPr>
          <p:sp>
            <p:nvSpPr>
              <p:cNvPr id="52242" name="Rectangle 13"/>
              <p:cNvSpPr/>
              <p:nvPr/>
            </p:nvSpPr>
            <p:spPr>
              <a:xfrm>
                <a:off x="842" y="1728"/>
                <a:ext cx="4630" cy="1440"/>
              </a:xfrm>
              <a:prstGeom prst="rect">
                <a:avLst/>
              </a:prstGeom>
              <a:gradFill rotWithShape="0">
                <a:gsLst>
                  <a:gs pos="0">
                    <a:schemeClr val="bg1"/>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52243" name="Object 14"/>
              <p:cNvGraphicFramePr>
                <a:graphicFrameLocks noChangeAspect="1"/>
              </p:cNvGraphicFramePr>
              <p:nvPr/>
            </p:nvGraphicFramePr>
            <p:xfrm>
              <a:off x="890" y="1755"/>
              <a:ext cx="4246" cy="837"/>
            </p:xfrm>
            <a:graphic>
              <a:graphicData uri="http://schemas.openxmlformats.org/presentationml/2006/ole">
                <mc:AlternateContent xmlns:mc="http://schemas.openxmlformats.org/markup-compatibility/2006">
                  <mc:Choice xmlns:v="urn:schemas-microsoft-com:vml" Requires="v">
                    <p:oleObj r:id="rId6" imgW="3238500" imgH="685800" progId="Equation.3">
                      <p:embed/>
                    </p:oleObj>
                  </mc:Choice>
                  <mc:Fallback>
                    <p:oleObj r:id="rId6" imgW="3238500" imgH="685800" progId="Equation.3">
                      <p:embed/>
                      <p:pic>
                        <p:nvPicPr>
                          <p:cNvPr id="0" name="图片 3085"/>
                          <p:cNvPicPr/>
                          <p:nvPr/>
                        </p:nvPicPr>
                        <p:blipFill>
                          <a:blip r:embed="rId7"/>
                          <a:stretch>
                            <a:fillRect/>
                          </a:stretch>
                        </p:blipFill>
                        <p:spPr>
                          <a:xfrm>
                            <a:off x="890" y="1755"/>
                            <a:ext cx="4246" cy="837"/>
                          </a:xfrm>
                          <a:prstGeom prst="rect">
                            <a:avLst/>
                          </a:prstGeom>
                          <a:noFill/>
                          <a:ln w="38100">
                            <a:noFill/>
                            <a:miter/>
                          </a:ln>
                        </p:spPr>
                      </p:pic>
                    </p:oleObj>
                  </mc:Fallback>
                </mc:AlternateContent>
              </a:graphicData>
            </a:graphic>
          </p:graphicFrame>
          <p:graphicFrame>
            <p:nvGraphicFramePr>
              <p:cNvPr id="52244" name="Object 15"/>
              <p:cNvGraphicFramePr>
                <a:graphicFrameLocks noChangeAspect="1"/>
              </p:cNvGraphicFramePr>
              <p:nvPr/>
            </p:nvGraphicFramePr>
            <p:xfrm>
              <a:off x="3228" y="2309"/>
              <a:ext cx="1505" cy="283"/>
            </p:xfrm>
            <a:graphic>
              <a:graphicData uri="http://schemas.openxmlformats.org/presentationml/2006/ole">
                <mc:AlternateContent xmlns:mc="http://schemas.openxmlformats.org/markup-compatibility/2006">
                  <mc:Choice xmlns:v="urn:schemas-microsoft-com:vml" Requires="v">
                    <p:oleObj r:id="rId8" imgW="1206500" imgH="228600" progId="Equation.3">
                      <p:embed/>
                    </p:oleObj>
                  </mc:Choice>
                  <mc:Fallback>
                    <p:oleObj r:id="rId8" imgW="1206500" imgH="228600" progId="Equation.3">
                      <p:embed/>
                      <p:pic>
                        <p:nvPicPr>
                          <p:cNvPr id="0" name="图片 3086"/>
                          <p:cNvPicPr/>
                          <p:nvPr/>
                        </p:nvPicPr>
                        <p:blipFill>
                          <a:blip r:embed="rId9"/>
                          <a:stretch>
                            <a:fillRect/>
                          </a:stretch>
                        </p:blipFill>
                        <p:spPr>
                          <a:xfrm>
                            <a:off x="3228" y="2309"/>
                            <a:ext cx="1505" cy="283"/>
                          </a:xfrm>
                          <a:prstGeom prst="rect">
                            <a:avLst/>
                          </a:prstGeom>
                          <a:noFill/>
                          <a:ln w="38100">
                            <a:noFill/>
                            <a:miter/>
                          </a:ln>
                        </p:spPr>
                      </p:pic>
                    </p:oleObj>
                  </mc:Fallback>
                </mc:AlternateContent>
              </a:graphicData>
            </a:graphic>
          </p:graphicFrame>
        </p:grpSp>
        <p:sp>
          <p:nvSpPr>
            <p:cNvPr id="52241" name="Rectangle 16"/>
            <p:cNvSpPr/>
            <p:nvPr/>
          </p:nvSpPr>
          <p:spPr>
            <a:xfrm>
              <a:off x="624" y="2688"/>
              <a:ext cx="4630" cy="518"/>
            </a:xfrm>
            <a:prstGeom prst="rect">
              <a:avLst/>
            </a:prstGeom>
            <a:noFill/>
            <a:ln w="9525">
              <a:noFill/>
            </a:ln>
          </p:spPr>
          <p:txBody>
            <a:bodyPr>
              <a:spAutoFit/>
            </a:bodyPr>
            <a:lstStyle/>
            <a:p>
              <a:pPr eaLnBrk="1" hangingPunct="1"/>
              <a:r>
                <a:rPr lang="en-US" altLang="zh-CN" sz="2400" dirty="0">
                  <a:latin typeface="Times New Roman" panose="02020603050405020304" pitchFamily="18" charset="0"/>
                </a:rPr>
                <a:t>Skolem</a:t>
              </a:r>
              <a:r>
                <a:rPr lang="zh-CN" altLang="en-US" sz="2400" dirty="0">
                  <a:latin typeface="Times New Roman" panose="02020603050405020304" pitchFamily="18" charset="0"/>
                </a:rPr>
                <a:t>化：用</a:t>
              </a:r>
              <a:r>
                <a:rPr lang="en-US" altLang="zh-CN" sz="2400" dirty="0">
                  <a:latin typeface="Times New Roman" panose="02020603050405020304" pitchFamily="18" charset="0"/>
                </a:rPr>
                <a:t>Skolem</a:t>
              </a:r>
              <a:r>
                <a:rPr lang="zh-CN" altLang="en-US" sz="2400" dirty="0">
                  <a:latin typeface="Times New Roman" panose="02020603050405020304" pitchFamily="18" charset="0"/>
                </a:rPr>
                <a:t>函数代替每个存在量词量化的变量的过程。</a:t>
              </a:r>
              <a:r>
                <a:rPr lang="zh-CN" altLang="en-US" sz="1100" dirty="0">
                  <a:latin typeface="Times New Roman" panose="02020603050405020304" pitchFamily="18" charset="0"/>
                </a:rPr>
                <a:t> </a:t>
              </a:r>
            </a:p>
          </p:txBody>
        </p:sp>
      </p:grpSp>
      <p:sp>
        <p:nvSpPr>
          <p:cNvPr id="52233" name="Rectangle 17"/>
          <p:cNvSpPr/>
          <p:nvPr/>
        </p:nvSpPr>
        <p:spPr>
          <a:xfrm>
            <a:off x="310991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317458" name="Rectangle 18"/>
          <p:cNvSpPr/>
          <p:nvPr/>
        </p:nvSpPr>
        <p:spPr>
          <a:xfrm>
            <a:off x="603250" y="4213225"/>
            <a:ext cx="3476625" cy="968375"/>
          </a:xfrm>
          <a:prstGeom prst="rect">
            <a:avLst/>
          </a:prstGeom>
          <a:noFill/>
          <a:ln w="9525">
            <a:noFill/>
          </a:ln>
        </p:spPr>
        <p:txBody>
          <a:bodyPr wrap="none">
            <a:spAutoFit/>
          </a:bodyPr>
          <a:lstStyle/>
          <a:p>
            <a:pPr eaLnBrk="1" hangingPunct="1">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）化为前束形</a:t>
            </a:r>
          </a:p>
          <a:p>
            <a:pPr eaLnBrk="1" hangingPunct="1">
              <a:spcBef>
                <a:spcPct val="40000"/>
              </a:spcBef>
              <a:buClr>
                <a:schemeClr val="accent2"/>
              </a:buClr>
              <a:buFont typeface="Wingdings" panose="05000000000000000000" pitchFamily="2" charset="2"/>
            </a:pPr>
            <a:r>
              <a:rPr lang="zh-CN" altLang="en-US" sz="2400" dirty="0">
                <a:latin typeface="Arial" panose="020B0604020202020204" pitchFamily="34" charset="0"/>
              </a:rPr>
              <a:t>  前束形</a:t>
            </a:r>
            <a:r>
              <a:rPr lang="en-US" altLang="zh-CN" sz="2400" dirty="0">
                <a:latin typeface="Arial" panose="020B0604020202020204" pitchFamily="34" charset="0"/>
              </a:rPr>
              <a:t>=</a:t>
            </a:r>
            <a:r>
              <a:rPr lang="zh-CN" altLang="en-US" sz="2400" dirty="0">
                <a:latin typeface="Arial" panose="020B0604020202020204" pitchFamily="34" charset="0"/>
              </a:rPr>
              <a:t>（前缀）</a:t>
            </a:r>
            <a:r>
              <a:rPr lang="en-US" altLang="zh-CN" sz="2400" dirty="0">
                <a:latin typeface="Arial" panose="020B0604020202020204" pitchFamily="34" charset="0"/>
              </a:rPr>
              <a:t>{</a:t>
            </a:r>
            <a:r>
              <a:rPr lang="zh-CN" altLang="en-US" sz="2400" dirty="0">
                <a:latin typeface="Arial" panose="020B0604020202020204" pitchFamily="34" charset="0"/>
              </a:rPr>
              <a:t>母式</a:t>
            </a:r>
            <a:r>
              <a:rPr lang="en-US" altLang="zh-CN" sz="2400" dirty="0">
                <a:latin typeface="Arial" panose="020B0604020202020204" pitchFamily="34" charset="0"/>
              </a:rPr>
              <a:t>}</a:t>
            </a:r>
          </a:p>
        </p:txBody>
      </p:sp>
      <p:sp>
        <p:nvSpPr>
          <p:cNvPr id="317459" name="AutoShape 19"/>
          <p:cNvSpPr/>
          <p:nvPr/>
        </p:nvSpPr>
        <p:spPr>
          <a:xfrm>
            <a:off x="1803400" y="5449888"/>
            <a:ext cx="4673600" cy="909637"/>
          </a:xfrm>
          <a:prstGeom prst="accentCallout2">
            <a:avLst>
              <a:gd name="adj1" fmla="val 12565"/>
              <a:gd name="adj2" fmla="val -1630"/>
              <a:gd name="adj3" fmla="val 12565"/>
              <a:gd name="adj4" fmla="val -6352"/>
              <a:gd name="adj5" fmla="val -33681"/>
              <a:gd name="adj6" fmla="val -11245"/>
            </a:avLst>
          </a:prstGeom>
          <a:gradFill rotWithShape="1">
            <a:gsLst>
              <a:gs pos="0">
                <a:schemeClr val="bg1"/>
              </a:gs>
              <a:gs pos="100000">
                <a:schemeClr val="accent1"/>
              </a:gs>
            </a:gsLst>
            <a:path path="shape">
              <a:fillToRect l="50000" t="50000" r="50000" b="50000"/>
            </a:path>
            <a:tileRect/>
          </a:gradFill>
          <a:ln w="9525" cap="flat" cmpd="sng">
            <a:solidFill>
              <a:schemeClr val="tx1"/>
            </a:solidFill>
            <a:prstDash val="solid"/>
            <a:miter/>
            <a:headEnd type="none" w="med" len="med"/>
            <a:tailEnd type="none" w="med" len="med"/>
          </a:ln>
        </p:spPr>
        <p:txBody>
          <a:bodyPr/>
          <a:lstStyle/>
          <a:p>
            <a:pPr algn="just" eaLnBrk="1" hangingPunct="1"/>
            <a:r>
              <a:rPr lang="zh-CN" altLang="en-US" sz="2400" dirty="0">
                <a:latin typeface="宋体" panose="02010600030101010101" pitchFamily="2" charset="-122"/>
              </a:rPr>
              <a:t>（前缀）：全称量词串。</a:t>
            </a:r>
          </a:p>
          <a:p>
            <a:pPr algn="just" eaLnBrk="1" hangingPunct="1"/>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宋体" panose="02010600030101010101" pitchFamily="2" charset="-122"/>
              </a:rPr>
              <a:t>母式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宋体" panose="02010600030101010101" pitchFamily="2" charset="-122"/>
              </a:rPr>
              <a:t>：不含量词的谓词公式。</a:t>
            </a:r>
            <a:r>
              <a:rPr lang="zh-CN" altLang="en-US" dirty="0">
                <a:latin typeface="Arial" panose="020B0604020202020204" pitchFamily="34" charset="0"/>
              </a:rPr>
              <a:t> </a:t>
            </a:r>
          </a:p>
        </p:txBody>
      </p:sp>
      <p:sp>
        <p:nvSpPr>
          <p:cNvPr id="52236" name="Rectangle 20"/>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3.3  </a:t>
            </a:r>
            <a:r>
              <a:rPr lang="zh-CN" altLang="en-US" sz="4000" b="0" dirty="0">
                <a:latin typeface="Times New Roman" panose="02020603050405020304" pitchFamily="18" charset="0"/>
                <a:ea typeface="黑体" panose="02010609060101010101" pitchFamily="2" charset="-122"/>
              </a:rPr>
              <a:t>谓词公式化为子句集的方法</a:t>
            </a:r>
          </a:p>
        </p:txBody>
      </p:sp>
      <p:grpSp>
        <p:nvGrpSpPr>
          <p:cNvPr id="52237" name="Group 21"/>
          <p:cNvGrpSpPr/>
          <p:nvPr/>
        </p:nvGrpSpPr>
        <p:grpSpPr>
          <a:xfrm>
            <a:off x="838200" y="1143000"/>
            <a:ext cx="6705600" cy="381000"/>
            <a:chOff x="1008" y="3817"/>
            <a:chExt cx="3552" cy="215"/>
          </a:xfrm>
        </p:grpSpPr>
        <p:graphicFrame>
          <p:nvGraphicFramePr>
            <p:cNvPr id="52238" name="Object 22"/>
            <p:cNvGraphicFramePr>
              <a:graphicFrameLocks noChangeAspect="1"/>
            </p:cNvGraphicFramePr>
            <p:nvPr/>
          </p:nvGraphicFramePr>
          <p:xfrm>
            <a:off x="1536" y="3817"/>
            <a:ext cx="3024" cy="215"/>
          </p:xfrm>
          <a:graphic>
            <a:graphicData uri="http://schemas.openxmlformats.org/presentationml/2006/ole">
              <mc:AlternateContent xmlns:mc="http://schemas.openxmlformats.org/markup-compatibility/2006">
                <mc:Choice xmlns:v="urn:schemas-microsoft-com:vml" Requires="v">
                  <p:oleObj r:id="rId10" imgW="2819400" imgH="203200" progId="Equation.3">
                    <p:embed/>
                  </p:oleObj>
                </mc:Choice>
                <mc:Fallback>
                  <p:oleObj r:id="rId10" imgW="2819400" imgH="203200" progId="Equation.3">
                    <p:embed/>
                    <p:pic>
                      <p:nvPicPr>
                        <p:cNvPr id="0" name="图片 3087"/>
                        <p:cNvPicPr/>
                        <p:nvPr/>
                      </p:nvPicPr>
                      <p:blipFill>
                        <a:blip r:embed="rId11"/>
                        <a:stretch>
                          <a:fillRect/>
                        </a:stretch>
                      </p:blipFill>
                      <p:spPr>
                        <a:xfrm>
                          <a:off x="1536" y="3817"/>
                          <a:ext cx="3024" cy="215"/>
                        </a:xfrm>
                        <a:prstGeom prst="rect">
                          <a:avLst/>
                        </a:prstGeom>
                        <a:noFill/>
                        <a:ln w="38100">
                          <a:noFill/>
                          <a:miter/>
                        </a:ln>
                      </p:spPr>
                    </p:pic>
                  </p:oleObj>
                </mc:Fallback>
              </mc:AlternateContent>
            </a:graphicData>
          </a:graphic>
        </p:graphicFrame>
        <p:sp>
          <p:nvSpPr>
            <p:cNvPr id="52239" name="AutoShape 23"/>
            <p:cNvSpPr/>
            <p:nvPr/>
          </p:nvSpPr>
          <p:spPr>
            <a:xfrm>
              <a:off x="1008" y="3840"/>
              <a:ext cx="432" cy="144"/>
            </a:xfrm>
            <a:prstGeom prst="leftRightArrow">
              <a:avLst>
                <a:gd name="adj1" fmla="val 50000"/>
                <a:gd name="adj2" fmla="val 60000"/>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7451"/>
                                        </p:tgtEl>
                                        <p:attrNameLst>
                                          <p:attrName>style.visibility</p:attrName>
                                        </p:attrNameLst>
                                      </p:cBhvr>
                                      <p:to>
                                        <p:strVal val="visible"/>
                                      </p:to>
                                    </p:set>
                                    <p:animEffect transition="in" filter="wipe(up)">
                                      <p:cBhvr>
                                        <p:cTn id="7" dur="500"/>
                                        <p:tgtEl>
                                          <p:spTgt spid="317451"/>
                                        </p:tgtEl>
                                      </p:cBhvr>
                                    </p:animEffect>
                                  </p:childTnLst>
                                  <p:subTnLst>
                                    <p:set>
                                      <p:cBhvr override="childStyle">
                                        <p:cTn dur="1" fill="hold" display="0" masterRel="nextClick" afterEffect="1"/>
                                        <p:tgtEl>
                                          <p:spTgt spid="31745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7444"/>
                                        </p:tgtEl>
                                        <p:attrNameLst>
                                          <p:attrName>style.visibility</p:attrName>
                                        </p:attrNameLst>
                                      </p:cBhvr>
                                      <p:to>
                                        <p:strVal val="visible"/>
                                      </p:to>
                                    </p:set>
                                    <p:anim calcmode="lin" valueType="num">
                                      <p:cBhvr additive="base">
                                        <p:cTn id="12" dur="500" fill="hold"/>
                                        <p:tgtEl>
                                          <p:spTgt spid="317444"/>
                                        </p:tgtEl>
                                        <p:attrNameLst>
                                          <p:attrName>ppt_x</p:attrName>
                                        </p:attrNameLst>
                                      </p:cBhvr>
                                      <p:tavLst>
                                        <p:tav tm="0">
                                          <p:val>
                                            <p:strVal val="0-#ppt_w/2"/>
                                          </p:val>
                                        </p:tav>
                                        <p:tav tm="100000">
                                          <p:val>
                                            <p:strVal val="#ppt_x"/>
                                          </p:val>
                                        </p:tav>
                                      </p:tavLst>
                                    </p:anim>
                                    <p:anim calcmode="lin" valueType="num">
                                      <p:cBhvr additive="base">
                                        <p:cTn id="13" dur="500" fill="hold"/>
                                        <p:tgtEl>
                                          <p:spTgt spid="31744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17458"/>
                                        </p:tgtEl>
                                        <p:attrNameLst>
                                          <p:attrName>style.visibility</p:attrName>
                                        </p:attrNameLst>
                                      </p:cBhvr>
                                      <p:to>
                                        <p:strVal val="visible"/>
                                      </p:to>
                                    </p:set>
                                    <p:anim calcmode="lin" valueType="num">
                                      <p:cBhvr additive="base">
                                        <p:cTn id="18" dur="500" fill="hold"/>
                                        <p:tgtEl>
                                          <p:spTgt spid="317458"/>
                                        </p:tgtEl>
                                        <p:attrNameLst>
                                          <p:attrName>ppt_x</p:attrName>
                                        </p:attrNameLst>
                                      </p:cBhvr>
                                      <p:tavLst>
                                        <p:tav tm="0">
                                          <p:val>
                                            <p:strVal val="0-#ppt_w/2"/>
                                          </p:val>
                                        </p:tav>
                                        <p:tav tm="100000">
                                          <p:val>
                                            <p:strVal val="#ppt_x"/>
                                          </p:val>
                                        </p:tav>
                                      </p:tavLst>
                                    </p:anim>
                                    <p:anim calcmode="lin" valueType="num">
                                      <p:cBhvr additive="base">
                                        <p:cTn id="19" dur="500" fill="hold"/>
                                        <p:tgtEl>
                                          <p:spTgt spid="317458"/>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317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8" grpId="0"/>
      <p:bldP spid="3174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8466" name="Rectangle 2"/>
          <p:cNvSpPr>
            <a:spLocks noChangeArrowheads="1"/>
          </p:cNvSpPr>
          <p:nvPr/>
        </p:nvSpPr>
        <p:spPr bwMode="auto">
          <a:xfrm>
            <a:off x="304800" y="914400"/>
            <a:ext cx="8534400" cy="53340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3252"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3.3  </a:t>
            </a:r>
            <a:r>
              <a:rPr lang="zh-CN" altLang="en-US" sz="4000" b="0" dirty="0">
                <a:latin typeface="Times New Roman" panose="02020603050405020304" pitchFamily="18" charset="0"/>
                <a:ea typeface="黑体" panose="02010609060101010101" pitchFamily="2" charset="-122"/>
              </a:rPr>
              <a:t>谓词公式化为子句集的方法</a:t>
            </a:r>
          </a:p>
        </p:txBody>
      </p:sp>
      <p:sp>
        <p:nvSpPr>
          <p:cNvPr id="53253" name="Rectangle 4"/>
          <p:cNvSpPr>
            <a:spLocks noGrp="1"/>
          </p:cNvSpPr>
          <p:nvPr>
            <p:ph idx="1"/>
          </p:nvPr>
        </p:nvSpPr>
        <p:spPr>
          <a:xfrm>
            <a:off x="152400" y="984250"/>
            <a:ext cx="8642350" cy="1606550"/>
          </a:xfrm>
          <a:ln/>
        </p:spPr>
        <p:txBody>
          <a:bodyPr vert="horz" wrap="square" lIns="91440" tIns="45720" rIns="91440" bIns="45720" anchor="t" anchorCtr="0"/>
          <a:lstStyle/>
          <a:p>
            <a:pPr eaLnBrk="1" hangingPunct="1">
              <a:buNone/>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6</a:t>
            </a:r>
            <a:r>
              <a:rPr lang="zh-CN" altLang="en-US" sz="2200" b="1" dirty="0">
                <a:latin typeface="Times New Roman" panose="02020603050405020304" pitchFamily="18" charset="0"/>
              </a:rPr>
              <a:t>）化为 </a:t>
            </a:r>
            <a:r>
              <a:rPr lang="en-US" altLang="zh-CN" sz="2200" b="1" dirty="0">
                <a:solidFill>
                  <a:schemeClr val="accent2"/>
                </a:solidFill>
                <a:latin typeface="Times New Roman" panose="02020603050405020304" pitchFamily="18" charset="0"/>
              </a:rPr>
              <a:t>Skolem </a:t>
            </a:r>
            <a:r>
              <a:rPr lang="zh-CN" altLang="en-US" sz="2200" b="1" dirty="0">
                <a:solidFill>
                  <a:schemeClr val="accent2"/>
                </a:solidFill>
                <a:latin typeface="Times New Roman" panose="02020603050405020304" pitchFamily="18" charset="0"/>
              </a:rPr>
              <a:t>标准形</a:t>
            </a:r>
            <a:r>
              <a:rPr lang="zh-CN" altLang="en-US" sz="2200" b="1" dirty="0"/>
              <a:t> </a:t>
            </a:r>
          </a:p>
        </p:txBody>
      </p:sp>
      <p:sp>
        <p:nvSpPr>
          <p:cNvPr id="53254" name="Rectangle 5"/>
          <p:cNvSpPr/>
          <p:nvPr/>
        </p:nvSpPr>
        <p:spPr>
          <a:xfrm>
            <a:off x="387191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8470" name="Group 6"/>
          <p:cNvGrpSpPr/>
          <p:nvPr/>
        </p:nvGrpSpPr>
        <p:grpSpPr>
          <a:xfrm>
            <a:off x="3225800" y="1524000"/>
            <a:ext cx="5461000" cy="1235075"/>
            <a:chOff x="2032" y="960"/>
            <a:chExt cx="3440" cy="778"/>
          </a:xfrm>
        </p:grpSpPr>
        <p:sp>
          <p:nvSpPr>
            <p:cNvPr id="318471" name="AutoShape 7"/>
            <p:cNvSpPr/>
            <p:nvPr/>
          </p:nvSpPr>
          <p:spPr bwMode="auto">
            <a:xfrm>
              <a:off x="2032" y="960"/>
              <a:ext cx="3440" cy="768"/>
            </a:xfrm>
            <a:prstGeom prst="borderCallout2">
              <a:avLst>
                <a:gd name="adj1" fmla="val 9375"/>
                <a:gd name="adj2" fmla="val -1394"/>
                <a:gd name="adj3" fmla="val 9375"/>
                <a:gd name="adj4" fmla="val -6745"/>
                <a:gd name="adj5" fmla="val -11847"/>
                <a:gd name="adj6" fmla="val -12296"/>
              </a:avLst>
            </a:prstGeom>
            <a:gradFill rotWithShape="0">
              <a:gsLst>
                <a:gs pos="0">
                  <a:schemeClr val="bg1"/>
                </a:gs>
                <a:gs pos="50000">
                  <a:schemeClr val="accent1"/>
                </a:gs>
                <a:gs pos="100000">
                  <a:schemeClr val="bg1"/>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3281" name="Group 8"/>
            <p:cNvGrpSpPr/>
            <p:nvPr/>
          </p:nvGrpSpPr>
          <p:grpSpPr>
            <a:xfrm>
              <a:off x="2256" y="980"/>
              <a:ext cx="3120" cy="758"/>
              <a:chOff x="2448" y="576"/>
              <a:chExt cx="3120" cy="758"/>
            </a:xfrm>
          </p:grpSpPr>
          <p:sp>
            <p:nvSpPr>
              <p:cNvPr id="53282" name="Rectangle 9"/>
              <p:cNvSpPr/>
              <p:nvPr/>
            </p:nvSpPr>
            <p:spPr>
              <a:xfrm>
                <a:off x="2448" y="576"/>
                <a:ext cx="3120" cy="758"/>
              </a:xfrm>
              <a:prstGeom prst="rect">
                <a:avLst/>
              </a:prstGeom>
              <a:noFill/>
              <a:ln w="9525">
                <a:noFill/>
              </a:ln>
            </p:spPr>
            <p:txBody>
              <a:bodyPr>
                <a:spAutoFit/>
              </a:bodyPr>
              <a:lstStyle/>
              <a:p>
                <a:pPr eaLnBrk="1" hangingPunct="1"/>
                <a:r>
                  <a:rPr lang="en-US" altLang="zh-CN" sz="2400" dirty="0">
                    <a:latin typeface="Times New Roman" panose="02020603050405020304" pitchFamily="18" charset="0"/>
                  </a:rPr>
                  <a:t>Skolem </a:t>
                </a:r>
                <a:r>
                  <a:rPr lang="zh-CN" altLang="en-US" sz="2400" dirty="0">
                    <a:latin typeface="Times New Roman" panose="02020603050405020304" pitchFamily="18" charset="0"/>
                  </a:rPr>
                  <a:t>标准形：</a:t>
                </a:r>
                <a:endParaRPr lang="zh-CN" altLang="en-US" sz="2400" i="1" dirty="0">
                  <a:latin typeface="Times New Roman" panose="02020603050405020304" pitchFamily="18" charset="0"/>
                </a:endParaRPr>
              </a:p>
              <a:p>
                <a:pPr eaLnBrk="1" hangingPunct="1"/>
                <a:r>
                  <a:rPr lang="en-US" altLang="zh-CN" sz="2500" i="1" dirty="0">
                    <a:latin typeface="Times New Roman" panose="02020603050405020304" pitchFamily="18" charset="0"/>
                  </a:rPr>
                  <a:t>M</a:t>
                </a:r>
                <a:r>
                  <a:rPr lang="zh-CN" altLang="en-US" sz="2400" dirty="0">
                    <a:latin typeface="Times New Roman" panose="02020603050405020304" pitchFamily="18" charset="0"/>
                  </a:rPr>
                  <a:t>：子句的合取式，称为</a:t>
                </a:r>
                <a:r>
                  <a:rPr lang="en-US" altLang="zh-CN" sz="2400" dirty="0">
                    <a:latin typeface="Times New Roman" panose="02020603050405020304" pitchFamily="18" charset="0"/>
                  </a:rPr>
                  <a:t>Skolem</a:t>
                </a:r>
                <a:r>
                  <a:rPr lang="zh-CN" altLang="en-US" sz="2400" dirty="0">
                    <a:latin typeface="Times New Roman" panose="02020603050405020304" pitchFamily="18" charset="0"/>
                  </a:rPr>
                  <a:t>标准</a:t>
                </a:r>
                <a:r>
                  <a:rPr lang="zh-CN" altLang="en-US" sz="2400" dirty="0">
                    <a:latin typeface="宋体" panose="02010600030101010101" pitchFamily="2" charset="-122"/>
                  </a:rPr>
                  <a:t>形的母式。</a:t>
                </a:r>
                <a:r>
                  <a:rPr lang="zh-CN" altLang="en-US" sz="1100" dirty="0">
                    <a:latin typeface="Arial" panose="020B0604020202020204" pitchFamily="34" charset="0"/>
                  </a:rPr>
                  <a:t> </a:t>
                </a:r>
              </a:p>
            </p:txBody>
          </p:sp>
          <p:graphicFrame>
            <p:nvGraphicFramePr>
              <p:cNvPr id="53283" name="Object 10"/>
              <p:cNvGraphicFramePr>
                <a:graphicFrameLocks noChangeAspect="1"/>
              </p:cNvGraphicFramePr>
              <p:nvPr/>
            </p:nvGraphicFramePr>
            <p:xfrm>
              <a:off x="3888" y="576"/>
              <a:ext cx="1536" cy="251"/>
            </p:xfrm>
            <a:graphic>
              <a:graphicData uri="http://schemas.openxmlformats.org/presentationml/2006/ole">
                <mc:AlternateContent xmlns:mc="http://schemas.openxmlformats.org/markup-compatibility/2006">
                  <mc:Choice xmlns:v="urn:schemas-microsoft-com:vml" Requires="v">
                    <p:oleObj r:id="rId2" imgW="1397000" imgH="228600" progId="Equation.3">
                      <p:embed/>
                    </p:oleObj>
                  </mc:Choice>
                  <mc:Fallback>
                    <p:oleObj r:id="rId2" imgW="1397000" imgH="228600" progId="Equation.3">
                      <p:embed/>
                      <p:pic>
                        <p:nvPicPr>
                          <p:cNvPr id="0" name="图片 3131"/>
                          <p:cNvPicPr/>
                          <p:nvPr/>
                        </p:nvPicPr>
                        <p:blipFill>
                          <a:blip r:embed="rId3"/>
                          <a:stretch>
                            <a:fillRect/>
                          </a:stretch>
                        </p:blipFill>
                        <p:spPr>
                          <a:xfrm>
                            <a:off x="3888" y="576"/>
                            <a:ext cx="1536" cy="251"/>
                          </a:xfrm>
                          <a:prstGeom prst="rect">
                            <a:avLst/>
                          </a:prstGeom>
                          <a:noFill/>
                          <a:ln w="38100">
                            <a:noFill/>
                            <a:miter/>
                          </a:ln>
                        </p:spPr>
                      </p:pic>
                    </p:oleObj>
                  </mc:Fallback>
                </mc:AlternateContent>
              </a:graphicData>
            </a:graphic>
          </p:graphicFrame>
        </p:grpSp>
      </p:grpSp>
      <p:sp>
        <p:nvSpPr>
          <p:cNvPr id="53256" name="Rectangle 11"/>
          <p:cNvSpPr/>
          <p:nvPr/>
        </p:nvSpPr>
        <p:spPr>
          <a:xfrm>
            <a:off x="35242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3257" name="Rectangle 12"/>
          <p:cNvSpPr/>
          <p:nvPr/>
        </p:nvSpPr>
        <p:spPr>
          <a:xfrm>
            <a:off x="35242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8477" name="Group 13"/>
          <p:cNvGrpSpPr/>
          <p:nvPr/>
        </p:nvGrpSpPr>
        <p:grpSpPr>
          <a:xfrm>
            <a:off x="1371600" y="1600200"/>
            <a:ext cx="4724400" cy="908050"/>
            <a:chOff x="624" y="1104"/>
            <a:chExt cx="2976" cy="572"/>
          </a:xfrm>
        </p:grpSpPr>
        <p:graphicFrame>
          <p:nvGraphicFramePr>
            <p:cNvPr id="53278" name="Object 14"/>
            <p:cNvGraphicFramePr>
              <a:graphicFrameLocks noChangeAspect="1"/>
            </p:cNvGraphicFramePr>
            <p:nvPr/>
          </p:nvGraphicFramePr>
          <p:xfrm>
            <a:off x="624" y="1104"/>
            <a:ext cx="2964" cy="283"/>
          </p:xfrm>
          <a:graphic>
            <a:graphicData uri="http://schemas.openxmlformats.org/presentationml/2006/ole">
              <mc:AlternateContent xmlns:mc="http://schemas.openxmlformats.org/markup-compatibility/2006">
                <mc:Choice xmlns:v="urn:schemas-microsoft-com:vml" Requires="v">
                  <p:oleObj r:id="rId4" imgW="2095500" imgH="203200" progId="Equation.3">
                    <p:embed/>
                  </p:oleObj>
                </mc:Choice>
                <mc:Fallback>
                  <p:oleObj r:id="rId4" imgW="2095500" imgH="203200" progId="Equation.3">
                    <p:embed/>
                    <p:pic>
                      <p:nvPicPr>
                        <p:cNvPr id="0" name="图片 3132"/>
                        <p:cNvPicPr/>
                        <p:nvPr/>
                      </p:nvPicPr>
                      <p:blipFill>
                        <a:blip r:embed="rId5"/>
                        <a:stretch>
                          <a:fillRect/>
                        </a:stretch>
                      </p:blipFill>
                      <p:spPr>
                        <a:xfrm>
                          <a:off x="624" y="1104"/>
                          <a:ext cx="2964" cy="283"/>
                        </a:xfrm>
                        <a:prstGeom prst="rect">
                          <a:avLst/>
                        </a:prstGeom>
                        <a:solidFill>
                          <a:schemeClr val="bg2"/>
                        </a:solidFill>
                        <a:ln w="38100">
                          <a:noFill/>
                          <a:miter/>
                        </a:ln>
                      </p:spPr>
                    </p:pic>
                  </p:oleObj>
                </mc:Fallback>
              </mc:AlternateContent>
            </a:graphicData>
          </a:graphic>
        </p:graphicFrame>
        <p:graphicFrame>
          <p:nvGraphicFramePr>
            <p:cNvPr id="53279" name="Object 15"/>
            <p:cNvGraphicFramePr>
              <a:graphicFrameLocks noChangeAspect="1"/>
            </p:cNvGraphicFramePr>
            <p:nvPr/>
          </p:nvGraphicFramePr>
          <p:xfrm>
            <a:off x="624" y="1392"/>
            <a:ext cx="2976" cy="284"/>
          </p:xfrm>
          <a:graphic>
            <a:graphicData uri="http://schemas.openxmlformats.org/presentationml/2006/ole">
              <mc:AlternateContent xmlns:mc="http://schemas.openxmlformats.org/markup-compatibility/2006">
                <mc:Choice xmlns:v="urn:schemas-microsoft-com:vml" Requires="v">
                  <p:oleObj r:id="rId6" imgW="2095500" imgH="203200" progId="Equation.3">
                    <p:embed/>
                  </p:oleObj>
                </mc:Choice>
                <mc:Fallback>
                  <p:oleObj r:id="rId6" imgW="2095500" imgH="203200" progId="Equation.3">
                    <p:embed/>
                    <p:pic>
                      <p:nvPicPr>
                        <p:cNvPr id="0" name="图片 3127"/>
                        <p:cNvPicPr/>
                        <p:nvPr/>
                      </p:nvPicPr>
                      <p:blipFill>
                        <a:blip r:embed="rId7"/>
                        <a:stretch>
                          <a:fillRect/>
                        </a:stretch>
                      </p:blipFill>
                      <p:spPr>
                        <a:xfrm>
                          <a:off x="624" y="1392"/>
                          <a:ext cx="2976" cy="284"/>
                        </a:xfrm>
                        <a:prstGeom prst="rect">
                          <a:avLst/>
                        </a:prstGeom>
                        <a:solidFill>
                          <a:schemeClr val="bg2"/>
                        </a:solidFill>
                        <a:ln w="38100">
                          <a:noFill/>
                          <a:miter/>
                        </a:ln>
                      </p:spPr>
                    </p:pic>
                  </p:oleObj>
                </mc:Fallback>
              </mc:AlternateContent>
            </a:graphicData>
          </a:graphic>
        </p:graphicFrame>
      </p:grpSp>
      <p:sp>
        <p:nvSpPr>
          <p:cNvPr id="53259" name="Rectangle 16"/>
          <p:cNvSpPr/>
          <p:nvPr/>
        </p:nvSpPr>
        <p:spPr>
          <a:xfrm>
            <a:off x="261461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8481" name="Group 17"/>
          <p:cNvGrpSpPr/>
          <p:nvPr/>
        </p:nvGrpSpPr>
        <p:grpSpPr>
          <a:xfrm>
            <a:off x="457200" y="1752600"/>
            <a:ext cx="8382000" cy="384175"/>
            <a:chOff x="288" y="1728"/>
            <a:chExt cx="5280" cy="242"/>
          </a:xfrm>
        </p:grpSpPr>
        <p:sp>
          <p:nvSpPr>
            <p:cNvPr id="53276" name="AutoShape 18"/>
            <p:cNvSpPr/>
            <p:nvPr/>
          </p:nvSpPr>
          <p:spPr>
            <a:xfrm>
              <a:off x="288" y="1776"/>
              <a:ext cx="384" cy="144"/>
            </a:xfrm>
            <a:prstGeom prst="leftRightArrow">
              <a:avLst>
                <a:gd name="adj1" fmla="val 50000"/>
                <a:gd name="adj2" fmla="val 53333"/>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53277" name="Object 19"/>
            <p:cNvGraphicFramePr>
              <a:graphicFrameLocks noChangeAspect="1"/>
            </p:cNvGraphicFramePr>
            <p:nvPr/>
          </p:nvGraphicFramePr>
          <p:xfrm>
            <a:off x="672" y="1728"/>
            <a:ext cx="4896" cy="242"/>
          </p:xfrm>
          <a:graphic>
            <a:graphicData uri="http://schemas.openxmlformats.org/presentationml/2006/ole">
              <mc:AlternateContent xmlns:mc="http://schemas.openxmlformats.org/markup-compatibility/2006">
                <mc:Choice xmlns:v="urn:schemas-microsoft-com:vml" Requires="v">
                  <p:oleObj r:id="rId8" imgW="3911600" imgH="203200" progId="Equation.3">
                    <p:embed/>
                  </p:oleObj>
                </mc:Choice>
                <mc:Fallback>
                  <p:oleObj r:id="rId8" imgW="3911600" imgH="203200" progId="Equation.3">
                    <p:embed/>
                    <p:pic>
                      <p:nvPicPr>
                        <p:cNvPr id="0" name="图片 3129"/>
                        <p:cNvPicPr/>
                        <p:nvPr/>
                      </p:nvPicPr>
                      <p:blipFill>
                        <a:blip r:embed="rId9"/>
                        <a:stretch>
                          <a:fillRect/>
                        </a:stretch>
                      </p:blipFill>
                      <p:spPr>
                        <a:xfrm>
                          <a:off x="672" y="1728"/>
                          <a:ext cx="4896" cy="242"/>
                        </a:xfrm>
                        <a:prstGeom prst="rect">
                          <a:avLst/>
                        </a:prstGeom>
                        <a:noFill/>
                        <a:ln w="38100">
                          <a:noFill/>
                          <a:miter/>
                        </a:ln>
                      </p:spPr>
                    </p:pic>
                  </p:oleObj>
                </mc:Fallback>
              </mc:AlternateContent>
            </a:graphicData>
          </a:graphic>
        </p:graphicFrame>
      </p:grpSp>
      <p:sp>
        <p:nvSpPr>
          <p:cNvPr id="53261" name="Rectangle 20"/>
          <p:cNvSpPr/>
          <p:nvPr/>
        </p:nvSpPr>
        <p:spPr>
          <a:xfrm>
            <a:off x="228600" y="2438400"/>
            <a:ext cx="6934200" cy="457200"/>
          </a:xfrm>
          <a:prstGeom prst="rect">
            <a:avLst/>
          </a:prstGeom>
          <a:noFill/>
          <a:ln w="9525">
            <a:noFill/>
          </a:ln>
        </p:spPr>
        <p:txBody>
          <a:bodyPr>
            <a:spAutoFit/>
          </a:bodyPr>
          <a:lstStyle/>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7</a:t>
            </a:r>
            <a:r>
              <a:rPr lang="zh-CN" altLang="en-US" sz="2400" b="1" dirty="0">
                <a:latin typeface="Times New Roman" panose="02020603050405020304" pitchFamily="18" charset="0"/>
              </a:rPr>
              <a:t>）略去全称量词</a:t>
            </a:r>
            <a:r>
              <a:rPr lang="zh-CN" altLang="en-US" sz="2400" dirty="0">
                <a:latin typeface="Arial" panose="020B0604020202020204" pitchFamily="34" charset="0"/>
              </a:rPr>
              <a:t> </a:t>
            </a:r>
          </a:p>
        </p:txBody>
      </p:sp>
      <p:sp>
        <p:nvSpPr>
          <p:cNvPr id="53262" name="Rectangle 21"/>
          <p:cNvSpPr/>
          <p:nvPr/>
        </p:nvSpPr>
        <p:spPr>
          <a:xfrm>
            <a:off x="280511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8486" name="Group 22"/>
          <p:cNvGrpSpPr/>
          <p:nvPr/>
        </p:nvGrpSpPr>
        <p:grpSpPr>
          <a:xfrm>
            <a:off x="457200" y="3048000"/>
            <a:ext cx="7543800" cy="388938"/>
            <a:chOff x="240" y="2400"/>
            <a:chExt cx="4752" cy="245"/>
          </a:xfrm>
        </p:grpSpPr>
        <p:sp>
          <p:nvSpPr>
            <p:cNvPr id="53274" name="AutoShape 23"/>
            <p:cNvSpPr/>
            <p:nvPr/>
          </p:nvSpPr>
          <p:spPr>
            <a:xfrm>
              <a:off x="240" y="2448"/>
              <a:ext cx="384" cy="144"/>
            </a:xfrm>
            <a:prstGeom prst="leftRightArrow">
              <a:avLst>
                <a:gd name="adj1" fmla="val 50000"/>
                <a:gd name="adj2" fmla="val 53333"/>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53275" name="Object 24"/>
            <p:cNvGraphicFramePr>
              <a:graphicFrameLocks noChangeAspect="1"/>
            </p:cNvGraphicFramePr>
            <p:nvPr/>
          </p:nvGraphicFramePr>
          <p:xfrm>
            <a:off x="672" y="2400"/>
            <a:ext cx="4320" cy="245"/>
          </p:xfrm>
          <a:graphic>
            <a:graphicData uri="http://schemas.openxmlformats.org/presentationml/2006/ole">
              <mc:AlternateContent xmlns:mc="http://schemas.openxmlformats.org/markup-compatibility/2006">
                <mc:Choice xmlns:v="urn:schemas-microsoft-com:vml" Requires="v">
                  <p:oleObj r:id="rId10" imgW="3530600" imgH="203200" progId="Equation.3">
                    <p:embed/>
                  </p:oleObj>
                </mc:Choice>
                <mc:Fallback>
                  <p:oleObj r:id="rId10" imgW="3530600" imgH="203200" progId="Equation.3">
                    <p:embed/>
                    <p:pic>
                      <p:nvPicPr>
                        <p:cNvPr id="0" name="图片 3130"/>
                        <p:cNvPicPr/>
                        <p:nvPr/>
                      </p:nvPicPr>
                      <p:blipFill>
                        <a:blip r:embed="rId11"/>
                        <a:stretch>
                          <a:fillRect/>
                        </a:stretch>
                      </p:blipFill>
                      <p:spPr>
                        <a:xfrm>
                          <a:off x="672" y="2400"/>
                          <a:ext cx="4320" cy="245"/>
                        </a:xfrm>
                        <a:prstGeom prst="rect">
                          <a:avLst/>
                        </a:prstGeom>
                        <a:noFill/>
                        <a:ln w="38100">
                          <a:noFill/>
                          <a:miter/>
                        </a:ln>
                      </p:spPr>
                    </p:pic>
                  </p:oleObj>
                </mc:Fallback>
              </mc:AlternateContent>
            </a:graphicData>
          </a:graphic>
        </p:graphicFrame>
      </p:grpSp>
      <p:sp>
        <p:nvSpPr>
          <p:cNvPr id="53264" name="Rectangle 25"/>
          <p:cNvSpPr/>
          <p:nvPr/>
        </p:nvSpPr>
        <p:spPr>
          <a:xfrm>
            <a:off x="304800" y="3733800"/>
            <a:ext cx="4114800" cy="457200"/>
          </a:xfrm>
          <a:prstGeom prst="rect">
            <a:avLst/>
          </a:prstGeom>
          <a:noFill/>
          <a:ln w="9525">
            <a:noFill/>
          </a:ln>
        </p:spPr>
        <p:txBody>
          <a:bodyPr>
            <a:spAutoFit/>
          </a:bodyPr>
          <a:lstStyle/>
          <a:p>
            <a:pPr eaLnBrk="1" hangingPunct="1"/>
            <a:r>
              <a:rPr lang="zh-CN" altLang="en-US" sz="2400" b="1" dirty="0">
                <a:latin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8</a:t>
            </a:r>
            <a:r>
              <a:rPr lang="zh-CN" altLang="en-US" sz="2400" b="1" dirty="0">
                <a:latin typeface="Times New Roman" panose="02020603050405020304" pitchFamily="18" charset="0"/>
              </a:rPr>
              <a:t>）消去合取词</a:t>
            </a:r>
            <a:r>
              <a:rPr lang="zh-CN" altLang="en-US" sz="2400" dirty="0">
                <a:latin typeface="Arial" panose="020B0604020202020204" pitchFamily="34" charset="0"/>
              </a:rPr>
              <a:t> </a:t>
            </a:r>
          </a:p>
        </p:txBody>
      </p:sp>
      <p:sp>
        <p:nvSpPr>
          <p:cNvPr id="53265" name="Rectangle 26"/>
          <p:cNvSpPr/>
          <p:nvPr/>
        </p:nvSpPr>
        <p:spPr>
          <a:xfrm>
            <a:off x="37909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8491" name="Group 27"/>
          <p:cNvGrpSpPr/>
          <p:nvPr/>
        </p:nvGrpSpPr>
        <p:grpSpPr>
          <a:xfrm>
            <a:off x="457200" y="4419600"/>
            <a:ext cx="7581900" cy="422275"/>
            <a:chOff x="288" y="3072"/>
            <a:chExt cx="4776" cy="266"/>
          </a:xfrm>
        </p:grpSpPr>
        <p:graphicFrame>
          <p:nvGraphicFramePr>
            <p:cNvPr id="53272" name="Object 28"/>
            <p:cNvGraphicFramePr>
              <a:graphicFrameLocks noChangeAspect="1"/>
            </p:cNvGraphicFramePr>
            <p:nvPr/>
          </p:nvGraphicFramePr>
          <p:xfrm>
            <a:off x="743" y="3072"/>
            <a:ext cx="4321" cy="266"/>
          </p:xfrm>
          <a:graphic>
            <a:graphicData uri="http://schemas.openxmlformats.org/presentationml/2006/ole">
              <mc:AlternateContent xmlns:mc="http://schemas.openxmlformats.org/markup-compatibility/2006">
                <mc:Choice xmlns:v="urn:schemas-microsoft-com:vml" Requires="v">
                  <p:oleObj r:id="rId12" imgW="3467100" imgH="215900" progId="Equation.3">
                    <p:embed/>
                  </p:oleObj>
                </mc:Choice>
                <mc:Fallback>
                  <p:oleObj r:id="rId12" imgW="3467100" imgH="215900" progId="Equation.3">
                    <p:embed/>
                    <p:pic>
                      <p:nvPicPr>
                        <p:cNvPr id="0" name="图片 3128"/>
                        <p:cNvPicPr/>
                        <p:nvPr/>
                      </p:nvPicPr>
                      <p:blipFill>
                        <a:blip r:embed="rId13"/>
                        <a:stretch>
                          <a:fillRect/>
                        </a:stretch>
                      </p:blipFill>
                      <p:spPr>
                        <a:xfrm>
                          <a:off x="743" y="3072"/>
                          <a:ext cx="4321" cy="266"/>
                        </a:xfrm>
                        <a:prstGeom prst="rect">
                          <a:avLst/>
                        </a:prstGeom>
                        <a:noFill/>
                        <a:ln w="38100">
                          <a:noFill/>
                          <a:miter/>
                        </a:ln>
                      </p:spPr>
                    </p:pic>
                  </p:oleObj>
                </mc:Fallback>
              </mc:AlternateContent>
            </a:graphicData>
          </a:graphic>
        </p:graphicFrame>
        <p:sp>
          <p:nvSpPr>
            <p:cNvPr id="53273" name="AutoShape 29"/>
            <p:cNvSpPr/>
            <p:nvPr/>
          </p:nvSpPr>
          <p:spPr>
            <a:xfrm>
              <a:off x="288" y="3120"/>
              <a:ext cx="384" cy="144"/>
            </a:xfrm>
            <a:prstGeom prst="leftRightArrow">
              <a:avLst>
                <a:gd name="adj1" fmla="val 50000"/>
                <a:gd name="adj2" fmla="val 53333"/>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sp>
        <p:nvSpPr>
          <p:cNvPr id="53267" name="Text Box 30"/>
          <p:cNvSpPr txBox="1"/>
          <p:nvPr/>
        </p:nvSpPr>
        <p:spPr>
          <a:xfrm>
            <a:off x="304800" y="5029200"/>
            <a:ext cx="3276600" cy="457200"/>
          </a:xfrm>
          <a:prstGeom prst="rect">
            <a:avLst/>
          </a:prstGeom>
          <a:noFill/>
          <a:ln w="9525">
            <a:noFill/>
          </a:ln>
        </p:spPr>
        <p:txBody>
          <a:bodyPr>
            <a:spAutoFit/>
          </a:bodyPr>
          <a:lstStyle/>
          <a:p>
            <a:pPr eaLnBrk="1" hangingPunct="1">
              <a:spcBef>
                <a:spcPct val="50000"/>
              </a:spcBef>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9</a:t>
            </a:r>
            <a:r>
              <a:rPr lang="zh-CN" altLang="en-US" sz="2400" b="1" dirty="0">
                <a:latin typeface="宋体" panose="02010600030101010101" pitchFamily="2" charset="-122"/>
              </a:rPr>
              <a:t>）子句变量标准化</a:t>
            </a:r>
            <a:r>
              <a:rPr lang="zh-CN" altLang="en-US" sz="2400" dirty="0">
                <a:latin typeface="Arial" panose="020B0604020202020204" pitchFamily="34" charset="0"/>
              </a:rPr>
              <a:t> </a:t>
            </a:r>
          </a:p>
        </p:txBody>
      </p:sp>
      <p:sp>
        <p:nvSpPr>
          <p:cNvPr id="53268" name="Rectangle 31"/>
          <p:cNvSpPr/>
          <p:nvPr/>
        </p:nvSpPr>
        <p:spPr>
          <a:xfrm>
            <a:off x="37909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18496" name="Group 32"/>
          <p:cNvGrpSpPr/>
          <p:nvPr/>
        </p:nvGrpSpPr>
        <p:grpSpPr>
          <a:xfrm>
            <a:off x="533400" y="5715000"/>
            <a:ext cx="6750050" cy="366713"/>
            <a:chOff x="336" y="3744"/>
            <a:chExt cx="4252" cy="231"/>
          </a:xfrm>
        </p:grpSpPr>
        <p:graphicFrame>
          <p:nvGraphicFramePr>
            <p:cNvPr id="53270" name="Object 33"/>
            <p:cNvGraphicFramePr>
              <a:graphicFrameLocks noChangeAspect="1"/>
            </p:cNvGraphicFramePr>
            <p:nvPr/>
          </p:nvGraphicFramePr>
          <p:xfrm>
            <a:off x="789" y="3744"/>
            <a:ext cx="3799" cy="231"/>
          </p:xfrm>
          <a:graphic>
            <a:graphicData uri="http://schemas.openxmlformats.org/presentationml/2006/ole">
              <mc:AlternateContent xmlns:mc="http://schemas.openxmlformats.org/markup-compatibility/2006">
                <mc:Choice xmlns:v="urn:schemas-microsoft-com:vml" Requires="v">
                  <p:oleObj r:id="rId14" imgW="3505200" imgH="215900" progId="Equation.3">
                    <p:embed/>
                  </p:oleObj>
                </mc:Choice>
                <mc:Fallback>
                  <p:oleObj r:id="rId14" imgW="3505200" imgH="215900" progId="Equation.3">
                    <p:embed/>
                    <p:pic>
                      <p:nvPicPr>
                        <p:cNvPr id="0" name="图片 3135"/>
                        <p:cNvPicPr/>
                        <p:nvPr/>
                      </p:nvPicPr>
                      <p:blipFill>
                        <a:blip r:embed="rId15"/>
                        <a:stretch>
                          <a:fillRect/>
                        </a:stretch>
                      </p:blipFill>
                      <p:spPr>
                        <a:xfrm>
                          <a:off x="789" y="3744"/>
                          <a:ext cx="3799" cy="231"/>
                        </a:xfrm>
                        <a:prstGeom prst="rect">
                          <a:avLst/>
                        </a:prstGeom>
                        <a:noFill/>
                        <a:ln w="38100">
                          <a:noFill/>
                          <a:miter/>
                        </a:ln>
                      </p:spPr>
                    </p:pic>
                  </p:oleObj>
                </mc:Fallback>
              </mc:AlternateContent>
            </a:graphicData>
          </a:graphic>
        </p:graphicFrame>
        <p:sp>
          <p:nvSpPr>
            <p:cNvPr id="53271" name="AutoShape 34"/>
            <p:cNvSpPr/>
            <p:nvPr/>
          </p:nvSpPr>
          <p:spPr>
            <a:xfrm>
              <a:off x="336" y="3792"/>
              <a:ext cx="384" cy="144"/>
            </a:xfrm>
            <a:prstGeom prst="leftRightArrow">
              <a:avLst>
                <a:gd name="adj1" fmla="val 50000"/>
                <a:gd name="adj2" fmla="val 53333"/>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18470"/>
                                        </p:tgtEl>
                                        <p:attrNameLst>
                                          <p:attrName>style.visibility</p:attrName>
                                        </p:attrNameLst>
                                      </p:cBhvr>
                                      <p:to>
                                        <p:strVal val="visible"/>
                                      </p:to>
                                    </p:set>
                                    <p:anim calcmode="lin" valueType="num">
                                      <p:cBhvr>
                                        <p:cTn id="7" dur="500" fill="hold"/>
                                        <p:tgtEl>
                                          <p:spTgt spid="318470"/>
                                        </p:tgtEl>
                                        <p:attrNameLst>
                                          <p:attrName>ppt_x</p:attrName>
                                        </p:attrNameLst>
                                      </p:cBhvr>
                                      <p:tavLst>
                                        <p:tav tm="0">
                                          <p:val>
                                            <p:strVal val="#ppt_x"/>
                                          </p:val>
                                        </p:tav>
                                        <p:tav tm="100000">
                                          <p:val>
                                            <p:strVal val="#ppt_x"/>
                                          </p:val>
                                        </p:tav>
                                      </p:tavLst>
                                    </p:anim>
                                    <p:anim calcmode="lin" valueType="num">
                                      <p:cBhvr>
                                        <p:cTn id="8" dur="500" fill="hold"/>
                                        <p:tgtEl>
                                          <p:spTgt spid="318470"/>
                                        </p:tgtEl>
                                        <p:attrNameLst>
                                          <p:attrName>ppt_y</p:attrName>
                                        </p:attrNameLst>
                                      </p:cBhvr>
                                      <p:tavLst>
                                        <p:tav tm="0">
                                          <p:val>
                                            <p:strVal val="#ppt_y-#ppt_h/2"/>
                                          </p:val>
                                        </p:tav>
                                        <p:tav tm="100000">
                                          <p:val>
                                            <p:strVal val="#ppt_y"/>
                                          </p:val>
                                        </p:tav>
                                      </p:tavLst>
                                    </p:anim>
                                    <p:anim calcmode="lin" valueType="num">
                                      <p:cBhvr>
                                        <p:cTn id="9" dur="500" fill="hold"/>
                                        <p:tgtEl>
                                          <p:spTgt spid="318470"/>
                                        </p:tgtEl>
                                        <p:attrNameLst>
                                          <p:attrName>ppt_w</p:attrName>
                                        </p:attrNameLst>
                                      </p:cBhvr>
                                      <p:tavLst>
                                        <p:tav tm="0">
                                          <p:val>
                                            <p:strVal val="#ppt_w"/>
                                          </p:val>
                                        </p:tav>
                                        <p:tav tm="100000">
                                          <p:val>
                                            <p:strVal val="#ppt_w"/>
                                          </p:val>
                                        </p:tav>
                                      </p:tavLst>
                                    </p:anim>
                                    <p:anim calcmode="lin" valueType="num">
                                      <p:cBhvr>
                                        <p:cTn id="10" dur="500" fill="hold"/>
                                        <p:tgtEl>
                                          <p:spTgt spid="31847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1847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18477"/>
                                        </p:tgtEl>
                                        <p:attrNameLst>
                                          <p:attrName>style.visibility</p:attrName>
                                        </p:attrNameLst>
                                      </p:cBhvr>
                                      <p:to>
                                        <p:strVal val="visible"/>
                                      </p:to>
                                    </p:set>
                                    <p:anim calcmode="lin" valueType="num">
                                      <p:cBhvr additive="base">
                                        <p:cTn id="15" dur="500" fill="hold"/>
                                        <p:tgtEl>
                                          <p:spTgt spid="318477"/>
                                        </p:tgtEl>
                                        <p:attrNameLst>
                                          <p:attrName>ppt_x</p:attrName>
                                        </p:attrNameLst>
                                      </p:cBhvr>
                                      <p:tavLst>
                                        <p:tav tm="0">
                                          <p:val>
                                            <p:strVal val="0-#ppt_w/2"/>
                                          </p:val>
                                        </p:tav>
                                        <p:tav tm="100000">
                                          <p:val>
                                            <p:strVal val="#ppt_x"/>
                                          </p:val>
                                        </p:tav>
                                      </p:tavLst>
                                    </p:anim>
                                    <p:anim calcmode="lin" valueType="num">
                                      <p:cBhvr additive="base">
                                        <p:cTn id="16" dur="500" fill="hold"/>
                                        <p:tgtEl>
                                          <p:spTgt spid="31847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847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18481"/>
                                        </p:tgtEl>
                                        <p:attrNameLst>
                                          <p:attrName>style.visibility</p:attrName>
                                        </p:attrNameLst>
                                      </p:cBhvr>
                                      <p:to>
                                        <p:strVal val="visible"/>
                                      </p:to>
                                    </p:set>
                                    <p:anim calcmode="lin" valueType="num">
                                      <p:cBhvr additive="base">
                                        <p:cTn id="21" dur="500" fill="hold"/>
                                        <p:tgtEl>
                                          <p:spTgt spid="318481"/>
                                        </p:tgtEl>
                                        <p:attrNameLst>
                                          <p:attrName>ppt_x</p:attrName>
                                        </p:attrNameLst>
                                      </p:cBhvr>
                                      <p:tavLst>
                                        <p:tav tm="0">
                                          <p:val>
                                            <p:strVal val="0-#ppt_w/2"/>
                                          </p:val>
                                        </p:tav>
                                        <p:tav tm="100000">
                                          <p:val>
                                            <p:strVal val="#ppt_x"/>
                                          </p:val>
                                        </p:tav>
                                      </p:tavLst>
                                    </p:anim>
                                    <p:anim calcmode="lin" valueType="num">
                                      <p:cBhvr additive="base">
                                        <p:cTn id="22" dur="500" fill="hold"/>
                                        <p:tgtEl>
                                          <p:spTgt spid="31848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18486"/>
                                        </p:tgtEl>
                                        <p:attrNameLst>
                                          <p:attrName>style.visibility</p:attrName>
                                        </p:attrNameLst>
                                      </p:cBhvr>
                                      <p:to>
                                        <p:strVal val="visible"/>
                                      </p:to>
                                    </p:set>
                                    <p:anim calcmode="lin" valueType="num">
                                      <p:cBhvr additive="base">
                                        <p:cTn id="27" dur="500" fill="hold"/>
                                        <p:tgtEl>
                                          <p:spTgt spid="318486"/>
                                        </p:tgtEl>
                                        <p:attrNameLst>
                                          <p:attrName>ppt_x</p:attrName>
                                        </p:attrNameLst>
                                      </p:cBhvr>
                                      <p:tavLst>
                                        <p:tav tm="0">
                                          <p:val>
                                            <p:strVal val="0-#ppt_w/2"/>
                                          </p:val>
                                        </p:tav>
                                        <p:tav tm="100000">
                                          <p:val>
                                            <p:strVal val="#ppt_x"/>
                                          </p:val>
                                        </p:tav>
                                      </p:tavLst>
                                    </p:anim>
                                    <p:anim calcmode="lin" valueType="num">
                                      <p:cBhvr additive="base">
                                        <p:cTn id="28" dur="500" fill="hold"/>
                                        <p:tgtEl>
                                          <p:spTgt spid="31848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318491"/>
                                        </p:tgtEl>
                                        <p:attrNameLst>
                                          <p:attrName>style.visibility</p:attrName>
                                        </p:attrNameLst>
                                      </p:cBhvr>
                                      <p:to>
                                        <p:strVal val="visible"/>
                                      </p:to>
                                    </p:set>
                                    <p:anim calcmode="lin" valueType="num">
                                      <p:cBhvr additive="base">
                                        <p:cTn id="33" dur="500" fill="hold"/>
                                        <p:tgtEl>
                                          <p:spTgt spid="318491"/>
                                        </p:tgtEl>
                                        <p:attrNameLst>
                                          <p:attrName>ppt_x</p:attrName>
                                        </p:attrNameLst>
                                      </p:cBhvr>
                                      <p:tavLst>
                                        <p:tav tm="0">
                                          <p:val>
                                            <p:strVal val="0-#ppt_w/2"/>
                                          </p:val>
                                        </p:tav>
                                        <p:tav tm="100000">
                                          <p:val>
                                            <p:strVal val="#ppt_x"/>
                                          </p:val>
                                        </p:tav>
                                      </p:tavLst>
                                    </p:anim>
                                    <p:anim calcmode="lin" valueType="num">
                                      <p:cBhvr additive="base">
                                        <p:cTn id="34" dur="500" fill="hold"/>
                                        <p:tgtEl>
                                          <p:spTgt spid="31849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318496"/>
                                        </p:tgtEl>
                                        <p:attrNameLst>
                                          <p:attrName>style.visibility</p:attrName>
                                        </p:attrNameLst>
                                      </p:cBhvr>
                                      <p:to>
                                        <p:strVal val="visible"/>
                                      </p:to>
                                    </p:set>
                                    <p:anim calcmode="lin" valueType="num">
                                      <p:cBhvr additive="base">
                                        <p:cTn id="39" dur="500" fill="hold"/>
                                        <p:tgtEl>
                                          <p:spTgt spid="318496"/>
                                        </p:tgtEl>
                                        <p:attrNameLst>
                                          <p:attrName>ppt_x</p:attrName>
                                        </p:attrNameLst>
                                      </p:cBhvr>
                                      <p:tavLst>
                                        <p:tav tm="0">
                                          <p:val>
                                            <p:strVal val="0-#ppt_w/2"/>
                                          </p:val>
                                        </p:tav>
                                        <p:tav tm="100000">
                                          <p:val>
                                            <p:strVal val="#ppt_x"/>
                                          </p:val>
                                        </p:tav>
                                      </p:tavLst>
                                    </p:anim>
                                    <p:anim calcmode="lin" valueType="num">
                                      <p:cBhvr additive="base">
                                        <p:cTn id="40" dur="500" fill="hold"/>
                                        <p:tgtEl>
                                          <p:spTgt spid="3184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427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3.3  </a:t>
            </a:r>
            <a:r>
              <a:rPr lang="zh-CN" altLang="en-US" sz="3600" dirty="0">
                <a:solidFill>
                  <a:schemeClr val="bg1"/>
                </a:solidFill>
                <a:latin typeface="Times New Roman" panose="02020603050405020304" pitchFamily="18" charset="0"/>
                <a:ea typeface="黑体" panose="02010609060101010101" pitchFamily="2" charset="-122"/>
              </a:rPr>
              <a:t>谓词公式化为子句集的方法</a:t>
            </a:r>
          </a:p>
        </p:txBody>
      </p:sp>
      <p:sp>
        <p:nvSpPr>
          <p:cNvPr id="54276" name="Rectangle 3"/>
          <p:cNvSpPr/>
          <p:nvPr/>
        </p:nvSpPr>
        <p:spPr>
          <a:xfrm>
            <a:off x="250825" y="984250"/>
            <a:ext cx="8642350" cy="5492750"/>
          </a:xfrm>
          <a:prstGeom prst="rect">
            <a:avLst/>
          </a:prstGeom>
          <a:gradFill rotWithShape="1">
            <a:gsLst>
              <a:gs pos="0">
                <a:schemeClr val="bg1"/>
              </a:gs>
              <a:gs pos="100000">
                <a:srgbClr val="CCFFFF"/>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buBlip>
                <a:blip r:embed="rId2"/>
              </a:buBlip>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3.3</a:t>
            </a:r>
            <a:r>
              <a:rPr lang="en-US" altLang="zh-CN" sz="2400" dirty="0">
                <a:latin typeface="Times New Roman" panose="02020603050405020304" pitchFamily="18" charset="0"/>
              </a:rPr>
              <a:t>  </a:t>
            </a:r>
            <a:r>
              <a:rPr lang="zh-CN" altLang="en-US" sz="2400" b="1" dirty="0">
                <a:latin typeface="Times New Roman" panose="02020603050405020304" pitchFamily="18" charset="0"/>
              </a:rPr>
              <a:t>将下列谓词公式化为子句集。</a:t>
            </a:r>
          </a:p>
          <a:p>
            <a:pPr eaLnBrk="1" hangingPunct="1">
              <a:spcBef>
                <a:spcPct val="40000"/>
              </a:spcBef>
              <a:buClr>
                <a:schemeClr val="accent2"/>
              </a:buClr>
              <a:buFont typeface="Wingdings" panose="05000000000000000000" pitchFamily="2" charset="2"/>
              <a:buNone/>
            </a:pPr>
            <a:endParaRPr lang="zh-CN" altLang="en-US" sz="2800" b="1" dirty="0">
              <a:latin typeface="Times New Roman" panose="02020603050405020304" pitchFamily="18" charset="0"/>
            </a:endParaRPr>
          </a:p>
          <a:p>
            <a:pPr eaLnBrk="1" hangingPunct="1">
              <a:spcBef>
                <a:spcPct val="40000"/>
              </a:spcBef>
              <a:buClr>
                <a:srgbClr val="0000FF"/>
              </a:buClr>
              <a:buFont typeface="Wingdings" panose="05000000000000000000" pitchFamily="2" charset="2"/>
              <a:buChar char="§"/>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）消去蕴含符号</a:t>
            </a:r>
          </a:p>
          <a:p>
            <a:pPr eaLnBrk="1" hangingPunct="1">
              <a:spcBef>
                <a:spcPct val="40000"/>
              </a:spcBef>
              <a:buClr>
                <a:srgbClr val="0000FF"/>
              </a:buClr>
              <a:buFont typeface="Wingdings" panose="05000000000000000000" pitchFamily="2" charset="2"/>
              <a:buChar char="§"/>
            </a:pPr>
            <a:endParaRPr lang="zh-CN" altLang="en-US" sz="2400" b="1" dirty="0">
              <a:latin typeface="Times New Roman" panose="02020603050405020304" pitchFamily="18" charset="0"/>
            </a:endParaRPr>
          </a:p>
          <a:p>
            <a:pPr eaLnBrk="1" hangingPunct="1">
              <a:spcBef>
                <a:spcPct val="40000"/>
              </a:spcBef>
              <a:buClr>
                <a:srgbClr val="0000FF"/>
              </a:buClr>
              <a:buFont typeface="Wingdings" panose="05000000000000000000" pitchFamily="2" charset="2"/>
              <a:buChar char="§"/>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）把否定符号移到每个谓词前面 </a:t>
            </a:r>
          </a:p>
          <a:p>
            <a:pPr eaLnBrk="1" hangingPunct="1">
              <a:spcBef>
                <a:spcPct val="40000"/>
              </a:spcBef>
              <a:buClr>
                <a:srgbClr val="0000FF"/>
              </a:buClr>
              <a:buFont typeface="Wingdings" panose="05000000000000000000" pitchFamily="2" charset="2"/>
              <a:buChar char="§"/>
            </a:pPr>
            <a:endParaRPr lang="zh-CN" altLang="en-US" sz="2400" b="1" dirty="0">
              <a:latin typeface="Times New Roman" panose="02020603050405020304" pitchFamily="18" charset="0"/>
            </a:endParaRPr>
          </a:p>
          <a:p>
            <a:pPr eaLnBrk="1" hangingPunct="1">
              <a:spcBef>
                <a:spcPct val="40000"/>
              </a:spcBef>
              <a:buClr>
                <a:srgbClr val="0000FF"/>
              </a:buClr>
              <a:buFont typeface="Wingdings" panose="05000000000000000000" pitchFamily="2" charset="2"/>
              <a:buChar char="§"/>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）变量标准化 </a:t>
            </a:r>
          </a:p>
          <a:p>
            <a:pPr eaLnBrk="1" hangingPunct="1">
              <a:spcBef>
                <a:spcPct val="40000"/>
              </a:spcBef>
              <a:buClr>
                <a:srgbClr val="0000FF"/>
              </a:buClr>
              <a:buFont typeface="Wingdings" panose="05000000000000000000" pitchFamily="2" charset="2"/>
              <a:buChar char="§"/>
            </a:pPr>
            <a:endParaRPr lang="zh-CN" altLang="en-US" sz="2400" b="1" dirty="0">
              <a:latin typeface="Times New Roman" panose="02020603050405020304" pitchFamily="18" charset="0"/>
            </a:endParaRPr>
          </a:p>
          <a:p>
            <a:pPr eaLnBrk="1" hangingPunct="1">
              <a:spcBef>
                <a:spcPct val="40000"/>
              </a:spcBef>
              <a:buClr>
                <a:srgbClr val="0000FF"/>
              </a:buClr>
              <a:buFont typeface="Wingdings" panose="05000000000000000000" pitchFamily="2" charset="2"/>
              <a:buChar char="§"/>
            </a:pPr>
            <a:r>
              <a:rPr lang="zh-CN" altLang="en-US" sz="2400" b="1" dirty="0">
                <a:latin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rPr>
              <a:t>）消去存在量词，设</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的函数是</a:t>
            </a:r>
            <a:r>
              <a:rPr lang="en-US" altLang="zh-CN" sz="2400" b="1" i="1" dirty="0">
                <a:latin typeface="Times New Roman" panose="02020603050405020304" pitchFamily="18" charset="0"/>
              </a:rPr>
              <a:t>f(x)</a:t>
            </a:r>
            <a:r>
              <a:rPr lang="zh-CN" altLang="en-US" sz="2400" b="1" dirty="0">
                <a:latin typeface="Times New Roman" panose="02020603050405020304" pitchFamily="18" charset="0"/>
              </a:rPr>
              <a:t>，则 </a:t>
            </a:r>
          </a:p>
          <a:p>
            <a:pPr algn="just" eaLnBrk="1" hangingPunct="1">
              <a:spcBef>
                <a:spcPct val="40000"/>
              </a:spcBef>
              <a:buClr>
                <a:schemeClr val="accent2"/>
              </a:buClr>
              <a:buFont typeface="Wingdings" panose="05000000000000000000" pitchFamily="2" charset="2"/>
              <a:buNone/>
            </a:pPr>
            <a:endParaRPr lang="en-US" altLang="zh-CN" sz="2400" b="1" dirty="0">
              <a:latin typeface="Times New Roman" panose="02020603050405020304" pitchFamily="18" charset="0"/>
            </a:endParaRPr>
          </a:p>
        </p:txBody>
      </p:sp>
      <p:sp>
        <p:nvSpPr>
          <p:cNvPr id="54277" name="Rectangle 4"/>
          <p:cNvSpPr/>
          <p:nvPr/>
        </p:nvSpPr>
        <p:spPr>
          <a:xfrm>
            <a:off x="2462213"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4278" name="Object 5"/>
          <p:cNvGraphicFramePr>
            <a:graphicFrameLocks noChangeAspect="1"/>
          </p:cNvGraphicFramePr>
          <p:nvPr/>
        </p:nvGraphicFramePr>
        <p:xfrm>
          <a:off x="228600" y="1600200"/>
          <a:ext cx="8610600" cy="407988"/>
        </p:xfrm>
        <a:graphic>
          <a:graphicData uri="http://schemas.openxmlformats.org/presentationml/2006/ole">
            <mc:AlternateContent xmlns:mc="http://schemas.openxmlformats.org/markup-compatibility/2006">
              <mc:Choice xmlns:v="urn:schemas-microsoft-com:vml" Requires="v">
                <p:oleObj r:id="rId3" imgW="4216400" imgH="203200" progId="Equation.3">
                  <p:embed/>
                </p:oleObj>
              </mc:Choice>
              <mc:Fallback>
                <p:oleObj r:id="rId3" imgW="4216400" imgH="203200" progId="Equation.3">
                  <p:embed/>
                  <p:pic>
                    <p:nvPicPr>
                      <p:cNvPr id="0" name="图片 3137"/>
                      <p:cNvPicPr/>
                      <p:nvPr/>
                    </p:nvPicPr>
                    <p:blipFill>
                      <a:blip r:embed="rId4"/>
                      <a:stretch>
                        <a:fillRect/>
                      </a:stretch>
                    </p:blipFill>
                    <p:spPr>
                      <a:xfrm>
                        <a:off x="228600" y="1600200"/>
                        <a:ext cx="8610600" cy="407988"/>
                      </a:xfrm>
                      <a:prstGeom prst="rect">
                        <a:avLst/>
                      </a:prstGeom>
                      <a:noFill/>
                      <a:ln w="38100">
                        <a:noFill/>
                        <a:miter/>
                      </a:ln>
                    </p:spPr>
                  </p:pic>
                </p:oleObj>
              </mc:Fallback>
            </mc:AlternateContent>
          </a:graphicData>
        </a:graphic>
      </p:graphicFrame>
      <p:sp>
        <p:nvSpPr>
          <p:cNvPr id="54279" name="Rectangle 6"/>
          <p:cNvSpPr/>
          <p:nvPr/>
        </p:nvSpPr>
        <p:spPr>
          <a:xfrm>
            <a:off x="2457450"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4280" name="Object 7"/>
          <p:cNvGraphicFramePr>
            <a:graphicFrameLocks noChangeAspect="1"/>
          </p:cNvGraphicFramePr>
          <p:nvPr/>
        </p:nvGraphicFramePr>
        <p:xfrm>
          <a:off x="457200" y="2667000"/>
          <a:ext cx="8077200" cy="382588"/>
        </p:xfrm>
        <a:graphic>
          <a:graphicData uri="http://schemas.openxmlformats.org/presentationml/2006/ole">
            <mc:AlternateContent xmlns:mc="http://schemas.openxmlformats.org/markup-compatibility/2006">
              <mc:Choice xmlns:v="urn:schemas-microsoft-com:vml" Requires="v">
                <p:oleObj r:id="rId5" imgW="4229100" imgH="203200" progId="Equation.3">
                  <p:embed/>
                </p:oleObj>
              </mc:Choice>
              <mc:Fallback>
                <p:oleObj r:id="rId5" imgW="4229100" imgH="203200" progId="Equation.3">
                  <p:embed/>
                  <p:pic>
                    <p:nvPicPr>
                      <p:cNvPr id="0" name="图片 3133"/>
                      <p:cNvPicPr/>
                      <p:nvPr/>
                    </p:nvPicPr>
                    <p:blipFill>
                      <a:blip r:embed="rId6"/>
                      <a:stretch>
                        <a:fillRect/>
                      </a:stretch>
                    </p:blipFill>
                    <p:spPr>
                      <a:xfrm>
                        <a:off x="457200" y="2667000"/>
                        <a:ext cx="8077200" cy="382588"/>
                      </a:xfrm>
                      <a:prstGeom prst="rect">
                        <a:avLst/>
                      </a:prstGeom>
                      <a:noFill/>
                      <a:ln w="38100">
                        <a:noFill/>
                        <a:miter/>
                      </a:ln>
                    </p:spPr>
                  </p:pic>
                </p:oleObj>
              </mc:Fallback>
            </mc:AlternateContent>
          </a:graphicData>
        </a:graphic>
      </p:graphicFrame>
      <p:sp>
        <p:nvSpPr>
          <p:cNvPr id="54281" name="Rectangle 8"/>
          <p:cNvSpPr/>
          <p:nvPr/>
        </p:nvSpPr>
        <p:spPr>
          <a:xfrm>
            <a:off x="2609850"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4282" name="Object 9"/>
          <p:cNvGraphicFramePr>
            <a:graphicFrameLocks noChangeAspect="1"/>
          </p:cNvGraphicFramePr>
          <p:nvPr/>
        </p:nvGraphicFramePr>
        <p:xfrm>
          <a:off x="685800" y="3657600"/>
          <a:ext cx="7696200" cy="392113"/>
        </p:xfrm>
        <a:graphic>
          <a:graphicData uri="http://schemas.openxmlformats.org/presentationml/2006/ole">
            <mc:AlternateContent xmlns:mc="http://schemas.openxmlformats.org/markup-compatibility/2006">
              <mc:Choice xmlns:v="urn:schemas-microsoft-com:vml" Requires="v">
                <p:oleObj r:id="rId7" imgW="3924300" imgH="203200" progId="Equation.3">
                  <p:embed/>
                </p:oleObj>
              </mc:Choice>
              <mc:Fallback>
                <p:oleObj r:id="rId7" imgW="3924300" imgH="203200" progId="Equation.3">
                  <p:embed/>
                  <p:pic>
                    <p:nvPicPr>
                      <p:cNvPr id="0" name="图片 3136"/>
                      <p:cNvPicPr/>
                      <p:nvPr/>
                    </p:nvPicPr>
                    <p:blipFill>
                      <a:blip r:embed="rId8"/>
                      <a:stretch>
                        <a:fillRect/>
                      </a:stretch>
                    </p:blipFill>
                    <p:spPr>
                      <a:xfrm>
                        <a:off x="685800" y="3657600"/>
                        <a:ext cx="7696200" cy="392113"/>
                      </a:xfrm>
                      <a:prstGeom prst="rect">
                        <a:avLst/>
                      </a:prstGeom>
                      <a:noFill/>
                      <a:ln w="38100">
                        <a:noFill/>
                        <a:miter/>
                      </a:ln>
                    </p:spPr>
                  </p:pic>
                </p:oleObj>
              </mc:Fallback>
            </mc:AlternateContent>
          </a:graphicData>
        </a:graphic>
      </p:graphicFrame>
      <p:sp>
        <p:nvSpPr>
          <p:cNvPr id="54283" name="Rectangle 10"/>
          <p:cNvSpPr/>
          <p:nvPr/>
        </p:nvSpPr>
        <p:spPr>
          <a:xfrm>
            <a:off x="2571750"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4284" name="Object 11"/>
          <p:cNvGraphicFramePr>
            <a:graphicFrameLocks noChangeAspect="1"/>
          </p:cNvGraphicFramePr>
          <p:nvPr/>
        </p:nvGraphicFramePr>
        <p:xfrm>
          <a:off x="609600" y="4724400"/>
          <a:ext cx="7924800" cy="396875"/>
        </p:xfrm>
        <a:graphic>
          <a:graphicData uri="http://schemas.openxmlformats.org/presentationml/2006/ole">
            <mc:AlternateContent xmlns:mc="http://schemas.openxmlformats.org/markup-compatibility/2006">
              <mc:Choice xmlns:v="urn:schemas-microsoft-com:vml" Requires="v">
                <p:oleObj r:id="rId9" imgW="4000500" imgH="203200" progId="Equation.3">
                  <p:embed/>
                </p:oleObj>
              </mc:Choice>
              <mc:Fallback>
                <p:oleObj r:id="rId9" imgW="4000500" imgH="203200" progId="Equation.3">
                  <p:embed/>
                  <p:pic>
                    <p:nvPicPr>
                      <p:cNvPr id="0" name="图片 3138"/>
                      <p:cNvPicPr/>
                      <p:nvPr/>
                    </p:nvPicPr>
                    <p:blipFill>
                      <a:blip r:embed="rId10"/>
                      <a:stretch>
                        <a:fillRect/>
                      </a:stretch>
                    </p:blipFill>
                    <p:spPr>
                      <a:xfrm>
                        <a:off x="609600" y="4724400"/>
                        <a:ext cx="7924800" cy="396875"/>
                      </a:xfrm>
                      <a:prstGeom prst="rect">
                        <a:avLst/>
                      </a:prstGeom>
                      <a:noFill/>
                      <a:ln w="38100">
                        <a:noFill/>
                        <a:miter/>
                      </a:ln>
                    </p:spPr>
                  </p:pic>
                </p:oleObj>
              </mc:Fallback>
            </mc:AlternateContent>
          </a:graphicData>
        </a:graphic>
      </p:graphicFrame>
      <p:sp>
        <p:nvSpPr>
          <p:cNvPr id="54285" name="Rectangle 12"/>
          <p:cNvSpPr/>
          <p:nvPr/>
        </p:nvSpPr>
        <p:spPr>
          <a:xfrm>
            <a:off x="2605088"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4286" name="Object 13"/>
          <p:cNvGraphicFramePr>
            <a:graphicFrameLocks noChangeAspect="1"/>
          </p:cNvGraphicFramePr>
          <p:nvPr/>
        </p:nvGraphicFramePr>
        <p:xfrm>
          <a:off x="609600" y="5791200"/>
          <a:ext cx="7924800" cy="403225"/>
        </p:xfrm>
        <a:graphic>
          <a:graphicData uri="http://schemas.openxmlformats.org/presentationml/2006/ole">
            <mc:AlternateContent xmlns:mc="http://schemas.openxmlformats.org/markup-compatibility/2006">
              <mc:Choice xmlns:v="urn:schemas-microsoft-com:vml" Requires="v">
                <p:oleObj r:id="rId11" imgW="3937000" imgH="203200" progId="Equation.3">
                  <p:embed/>
                </p:oleObj>
              </mc:Choice>
              <mc:Fallback>
                <p:oleObj r:id="rId11" imgW="3937000" imgH="203200" progId="Equation.3">
                  <p:embed/>
                  <p:pic>
                    <p:nvPicPr>
                      <p:cNvPr id="0" name="图片 3134"/>
                      <p:cNvPicPr/>
                      <p:nvPr/>
                    </p:nvPicPr>
                    <p:blipFill>
                      <a:blip r:embed="rId12"/>
                      <a:stretch>
                        <a:fillRect/>
                      </a:stretch>
                    </p:blipFill>
                    <p:spPr>
                      <a:xfrm>
                        <a:off x="609600" y="5791200"/>
                        <a:ext cx="7924800" cy="4032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2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27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529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3.3  </a:t>
            </a:r>
            <a:r>
              <a:rPr lang="zh-CN" altLang="en-US" sz="3600" dirty="0">
                <a:solidFill>
                  <a:schemeClr val="bg1"/>
                </a:solidFill>
                <a:latin typeface="Times New Roman" panose="02020603050405020304" pitchFamily="18" charset="0"/>
                <a:ea typeface="黑体" panose="02010609060101010101" pitchFamily="2" charset="-122"/>
              </a:rPr>
              <a:t>谓词公式化为子句集的方法</a:t>
            </a:r>
          </a:p>
        </p:txBody>
      </p:sp>
      <p:sp>
        <p:nvSpPr>
          <p:cNvPr id="55300" name="Rectangle 3"/>
          <p:cNvSpPr/>
          <p:nvPr/>
        </p:nvSpPr>
        <p:spPr>
          <a:xfrm>
            <a:off x="250825" y="984250"/>
            <a:ext cx="8642350" cy="5568950"/>
          </a:xfrm>
          <a:prstGeom prst="rect">
            <a:avLst/>
          </a:prstGeom>
          <a:gradFill rotWithShape="1">
            <a:gsLst>
              <a:gs pos="0">
                <a:schemeClr val="bg1"/>
              </a:gs>
              <a:gs pos="100000">
                <a:srgbClr val="CCFFFF"/>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buBlip>
                <a:blip r:embed="rId2"/>
              </a:buBlip>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3</a:t>
            </a:r>
            <a:r>
              <a:rPr lang="en-US" altLang="zh-CN" sz="2400" dirty="0">
                <a:latin typeface="Times New Roman" panose="02020603050405020304" pitchFamily="18" charset="0"/>
              </a:rPr>
              <a:t>.3 </a:t>
            </a:r>
            <a:r>
              <a:rPr lang="zh-CN" altLang="en-US" sz="2400" b="1" dirty="0">
                <a:latin typeface="Times New Roman" panose="02020603050405020304" pitchFamily="18" charset="0"/>
              </a:rPr>
              <a:t>将下列</a:t>
            </a:r>
            <a:r>
              <a:rPr lang="zh-CN" altLang="en-US" sz="2400" b="1" dirty="0">
                <a:latin typeface="Arial" panose="020B0604020202020204" pitchFamily="34" charset="0"/>
              </a:rPr>
              <a:t>谓词公式化为子句集。（续）</a:t>
            </a:r>
          </a:p>
          <a:p>
            <a:pPr eaLnBrk="1" hangingPunct="1">
              <a:spcBef>
                <a:spcPct val="40000"/>
              </a:spcBef>
              <a:buClr>
                <a:schemeClr val="accent2"/>
              </a:buClr>
              <a:buFont typeface="Wingdings" panose="05000000000000000000" pitchFamily="2" charset="2"/>
              <a:buNone/>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宋体" panose="02010600030101010101" pitchFamily="2" charset="-122"/>
              </a:rPr>
              <a:t>）化为前束形</a:t>
            </a:r>
            <a:r>
              <a:rPr lang="zh-CN" altLang="en-US" sz="2400" b="1" dirty="0">
                <a:latin typeface="Arial" panose="020B0604020202020204" pitchFamily="34" charset="0"/>
              </a:rPr>
              <a:t> </a:t>
            </a:r>
          </a:p>
          <a:p>
            <a:pPr eaLnBrk="1" hangingPunct="1">
              <a:spcBef>
                <a:spcPct val="40000"/>
              </a:spcBef>
              <a:buClr>
                <a:schemeClr val="accent2"/>
              </a:buClr>
              <a:buFont typeface="Wingdings" panose="05000000000000000000" pitchFamily="2" charset="2"/>
              <a:buNone/>
            </a:pPr>
            <a:endParaRPr lang="zh-CN" altLang="en-US" sz="2400" b="1" dirty="0">
              <a:latin typeface="Arial" panose="020B0604020202020204" pitchFamily="34" charset="0"/>
            </a:endParaRPr>
          </a:p>
          <a:p>
            <a:pPr eaLnBrk="1" hangingPunct="1">
              <a:spcBef>
                <a:spcPct val="40000"/>
              </a:spcBef>
              <a:buClr>
                <a:schemeClr val="accent2"/>
              </a:buClr>
              <a:buFont typeface="Wingdings" panose="05000000000000000000" pitchFamily="2" charset="2"/>
              <a:buNone/>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6</a:t>
            </a:r>
            <a:r>
              <a:rPr lang="zh-CN" altLang="en-US" sz="2400" b="1" dirty="0">
                <a:latin typeface="宋体" panose="02010600030101010101" pitchFamily="2" charset="-122"/>
              </a:rPr>
              <a:t>）化为标准形</a:t>
            </a:r>
            <a:r>
              <a:rPr lang="zh-CN" altLang="en-US" sz="2400" b="1" dirty="0">
                <a:latin typeface="Arial" panose="020B0604020202020204" pitchFamily="34" charset="0"/>
              </a:rPr>
              <a:t> </a:t>
            </a:r>
          </a:p>
          <a:p>
            <a:pPr eaLnBrk="1" hangingPunct="1">
              <a:spcBef>
                <a:spcPct val="40000"/>
              </a:spcBef>
              <a:buClr>
                <a:schemeClr val="accent2"/>
              </a:buClr>
              <a:buFont typeface="Wingdings" panose="05000000000000000000" pitchFamily="2" charset="2"/>
              <a:buNone/>
            </a:pPr>
            <a:endParaRPr lang="zh-CN" altLang="en-US" sz="2400" b="1" dirty="0">
              <a:latin typeface="Arial" panose="020B0604020202020204" pitchFamily="34" charset="0"/>
            </a:endParaRPr>
          </a:p>
          <a:p>
            <a:pPr eaLnBrk="1" hangingPunct="1">
              <a:spcBef>
                <a:spcPct val="40000"/>
              </a:spcBef>
              <a:buClr>
                <a:schemeClr val="accent2"/>
              </a:buClr>
              <a:buFont typeface="Wingdings" panose="05000000000000000000" pitchFamily="2" charset="2"/>
              <a:buNone/>
            </a:pPr>
            <a:endParaRPr lang="zh-CN" altLang="en-US" sz="2400" b="1" dirty="0">
              <a:latin typeface="Arial" panose="020B0604020202020204" pitchFamily="34" charset="0"/>
            </a:endParaRPr>
          </a:p>
          <a:p>
            <a:pPr eaLnBrk="1" hangingPunct="1">
              <a:spcBef>
                <a:spcPct val="40000"/>
              </a:spcBef>
              <a:buClr>
                <a:schemeClr val="accent2"/>
              </a:buClr>
              <a:buFont typeface="Wingdings" panose="05000000000000000000" pitchFamily="2" charset="2"/>
              <a:buNone/>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7</a:t>
            </a:r>
            <a:r>
              <a:rPr lang="zh-CN" altLang="en-US" sz="2400" b="1" dirty="0">
                <a:latin typeface="宋体" panose="02010600030101010101" pitchFamily="2" charset="-122"/>
              </a:rPr>
              <a:t>）略去全称量词</a:t>
            </a:r>
            <a:r>
              <a:rPr lang="zh-CN" altLang="en-US" sz="2400" b="1" dirty="0">
                <a:latin typeface="Arial" panose="020B0604020202020204" pitchFamily="34" charset="0"/>
              </a:rPr>
              <a:t> </a:t>
            </a:r>
          </a:p>
          <a:p>
            <a:pPr eaLnBrk="1" hangingPunct="1">
              <a:spcBef>
                <a:spcPct val="40000"/>
              </a:spcBef>
              <a:buClr>
                <a:schemeClr val="accent2"/>
              </a:buClr>
              <a:buFont typeface="Wingdings" panose="05000000000000000000" pitchFamily="2" charset="2"/>
              <a:buNone/>
            </a:pPr>
            <a:endParaRPr lang="zh-CN" altLang="en-US" sz="2400" b="1" dirty="0">
              <a:latin typeface="Arial" panose="020B0604020202020204" pitchFamily="34" charset="0"/>
            </a:endParaRPr>
          </a:p>
          <a:p>
            <a:pPr algn="just" eaLnBrk="1" hangingPunct="1">
              <a:spcBef>
                <a:spcPct val="40000"/>
              </a:spcBef>
              <a:buClr>
                <a:schemeClr val="accent2"/>
              </a:buClr>
              <a:buFont typeface="Wingdings" panose="05000000000000000000" pitchFamily="2" charset="2"/>
              <a:buNone/>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8</a:t>
            </a:r>
            <a:r>
              <a:rPr lang="zh-CN" altLang="en-US" sz="2400" b="1" dirty="0">
                <a:latin typeface="宋体" panose="02010600030101010101" pitchFamily="2" charset="-122"/>
              </a:rPr>
              <a:t>）消去合取词，把母式用子句集表示</a:t>
            </a:r>
            <a:r>
              <a:rPr lang="zh-CN" altLang="en-US" sz="2400" b="1" dirty="0">
                <a:latin typeface="Arial" panose="020B0604020202020204" pitchFamily="34" charset="0"/>
              </a:rPr>
              <a:t> </a:t>
            </a:r>
          </a:p>
          <a:p>
            <a:pPr algn="just" eaLnBrk="1" hangingPunct="1">
              <a:spcBef>
                <a:spcPct val="40000"/>
              </a:spcBef>
              <a:buClr>
                <a:schemeClr val="accent2"/>
              </a:buClr>
              <a:buFont typeface="Wingdings" panose="05000000000000000000" pitchFamily="2" charset="2"/>
              <a:buNone/>
            </a:pPr>
            <a:endParaRPr lang="zh-CN" altLang="en-US" sz="2400" b="1" dirty="0">
              <a:latin typeface="Arial" panose="020B0604020202020204" pitchFamily="34" charset="0"/>
            </a:endParaRPr>
          </a:p>
          <a:p>
            <a:pPr algn="just" eaLnBrk="1" hangingPunct="1">
              <a:spcBef>
                <a:spcPct val="40000"/>
              </a:spcBef>
              <a:buClr>
                <a:schemeClr val="accent2"/>
              </a:buClr>
              <a:buFont typeface="Wingdings" panose="05000000000000000000" pitchFamily="2" charset="2"/>
              <a:buNone/>
            </a:pPr>
            <a:r>
              <a:rPr lang="zh-CN" altLang="en-US" sz="2400" b="1" dirty="0">
                <a:latin typeface="宋体" panose="02010600030101010101" pitchFamily="2" charset="-122"/>
              </a:rPr>
              <a:t>（</a:t>
            </a:r>
            <a:r>
              <a:rPr lang="en-US" altLang="zh-CN" sz="2400" b="1" dirty="0">
                <a:latin typeface="Times New Roman" panose="02020603050405020304" pitchFamily="18" charset="0"/>
                <a:cs typeface="Times New Roman" panose="02020603050405020304" pitchFamily="18" charset="0"/>
              </a:rPr>
              <a:t>9</a:t>
            </a:r>
            <a:r>
              <a:rPr lang="zh-CN" altLang="en-US" sz="2400" b="1" dirty="0">
                <a:latin typeface="宋体" panose="02010600030101010101" pitchFamily="2" charset="-122"/>
              </a:rPr>
              <a:t>）子句变量标准化</a:t>
            </a:r>
            <a:r>
              <a:rPr lang="zh-CN" altLang="en-US" sz="2400" b="1" dirty="0">
                <a:latin typeface="Arial" panose="020B0604020202020204" pitchFamily="34" charset="0"/>
              </a:rPr>
              <a:t> </a:t>
            </a:r>
          </a:p>
        </p:txBody>
      </p:sp>
      <p:sp>
        <p:nvSpPr>
          <p:cNvPr id="55301" name="Rectangle 4"/>
          <p:cNvSpPr/>
          <p:nvPr/>
        </p:nvSpPr>
        <p:spPr>
          <a:xfrm>
            <a:off x="2605088"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5302" name="Rectangle 5"/>
          <p:cNvSpPr/>
          <p:nvPr/>
        </p:nvSpPr>
        <p:spPr>
          <a:xfrm>
            <a:off x="2533650"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5303" name="Object 6"/>
          <p:cNvGraphicFramePr>
            <a:graphicFrameLocks noChangeAspect="1"/>
          </p:cNvGraphicFramePr>
          <p:nvPr/>
        </p:nvGraphicFramePr>
        <p:xfrm>
          <a:off x="838200" y="1981200"/>
          <a:ext cx="8001000" cy="392113"/>
        </p:xfrm>
        <a:graphic>
          <a:graphicData uri="http://schemas.openxmlformats.org/presentationml/2006/ole">
            <mc:AlternateContent xmlns:mc="http://schemas.openxmlformats.org/markup-compatibility/2006">
              <mc:Choice xmlns:v="urn:schemas-microsoft-com:vml" Requires="v">
                <p:oleObj r:id="rId3" imgW="4076700" imgH="203200" progId="Equation.3">
                  <p:embed/>
                </p:oleObj>
              </mc:Choice>
              <mc:Fallback>
                <p:oleObj r:id="rId3" imgW="4076700" imgH="203200" progId="Equation.3">
                  <p:embed/>
                  <p:pic>
                    <p:nvPicPr>
                      <p:cNvPr id="0" name="图片 3143"/>
                      <p:cNvPicPr/>
                      <p:nvPr/>
                    </p:nvPicPr>
                    <p:blipFill>
                      <a:blip r:embed="rId4"/>
                      <a:stretch>
                        <a:fillRect/>
                      </a:stretch>
                    </p:blipFill>
                    <p:spPr>
                      <a:xfrm>
                        <a:off x="838200" y="1981200"/>
                        <a:ext cx="8001000" cy="392113"/>
                      </a:xfrm>
                      <a:prstGeom prst="rect">
                        <a:avLst/>
                      </a:prstGeom>
                      <a:noFill/>
                      <a:ln w="38100">
                        <a:noFill/>
                        <a:miter/>
                      </a:ln>
                    </p:spPr>
                  </p:pic>
                </p:oleObj>
              </mc:Fallback>
            </mc:AlternateContent>
          </a:graphicData>
        </a:graphic>
      </p:graphicFrame>
      <p:sp>
        <p:nvSpPr>
          <p:cNvPr id="55304" name="Rectangle 7"/>
          <p:cNvSpPr/>
          <p:nvPr/>
        </p:nvSpPr>
        <p:spPr>
          <a:xfrm>
            <a:off x="2533650"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5305" name="Object 8"/>
          <p:cNvGraphicFramePr>
            <a:graphicFrameLocks noChangeAspect="1"/>
          </p:cNvGraphicFramePr>
          <p:nvPr/>
        </p:nvGraphicFramePr>
        <p:xfrm>
          <a:off x="838200" y="2971800"/>
          <a:ext cx="7924800" cy="388938"/>
        </p:xfrm>
        <a:graphic>
          <a:graphicData uri="http://schemas.openxmlformats.org/presentationml/2006/ole">
            <mc:AlternateContent xmlns:mc="http://schemas.openxmlformats.org/markup-compatibility/2006">
              <mc:Choice xmlns:v="urn:schemas-microsoft-com:vml" Requires="v">
                <p:oleObj r:id="rId5" imgW="4076700" imgH="203200" progId="Equation.3">
                  <p:embed/>
                </p:oleObj>
              </mc:Choice>
              <mc:Fallback>
                <p:oleObj r:id="rId5" imgW="4076700" imgH="203200" progId="Equation.3">
                  <p:embed/>
                  <p:pic>
                    <p:nvPicPr>
                      <p:cNvPr id="0" name="图片 3144"/>
                      <p:cNvPicPr/>
                      <p:nvPr/>
                    </p:nvPicPr>
                    <p:blipFill>
                      <a:blip r:embed="rId6"/>
                      <a:stretch>
                        <a:fillRect/>
                      </a:stretch>
                    </p:blipFill>
                    <p:spPr>
                      <a:xfrm>
                        <a:off x="838200" y="2971800"/>
                        <a:ext cx="7924800" cy="388938"/>
                      </a:xfrm>
                      <a:prstGeom prst="rect">
                        <a:avLst/>
                      </a:prstGeom>
                      <a:noFill/>
                      <a:ln w="38100">
                        <a:noFill/>
                        <a:miter/>
                      </a:ln>
                    </p:spPr>
                  </p:pic>
                </p:oleObj>
              </mc:Fallback>
            </mc:AlternateContent>
          </a:graphicData>
        </a:graphic>
      </p:graphicFrame>
      <p:sp>
        <p:nvSpPr>
          <p:cNvPr id="55306" name="Rectangle 9"/>
          <p:cNvSpPr/>
          <p:nvPr/>
        </p:nvSpPr>
        <p:spPr>
          <a:xfrm>
            <a:off x="2909888"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5307" name="Object 10"/>
          <p:cNvGraphicFramePr>
            <a:graphicFrameLocks noChangeAspect="1"/>
          </p:cNvGraphicFramePr>
          <p:nvPr/>
        </p:nvGraphicFramePr>
        <p:xfrm>
          <a:off x="838200" y="3505200"/>
          <a:ext cx="7115175" cy="425450"/>
        </p:xfrm>
        <a:graphic>
          <a:graphicData uri="http://schemas.openxmlformats.org/presentationml/2006/ole">
            <mc:AlternateContent xmlns:mc="http://schemas.openxmlformats.org/markup-compatibility/2006">
              <mc:Choice xmlns:v="urn:schemas-microsoft-com:vml" Requires="v">
                <p:oleObj r:id="rId7" imgW="3340100" imgH="203200" progId="Equation.3">
                  <p:embed/>
                </p:oleObj>
              </mc:Choice>
              <mc:Fallback>
                <p:oleObj r:id="rId7" imgW="3340100" imgH="203200" progId="Equation.3">
                  <p:embed/>
                  <p:pic>
                    <p:nvPicPr>
                      <p:cNvPr id="0" name="图片 3145"/>
                      <p:cNvPicPr/>
                      <p:nvPr/>
                    </p:nvPicPr>
                    <p:blipFill>
                      <a:blip r:embed="rId8"/>
                      <a:stretch>
                        <a:fillRect/>
                      </a:stretch>
                    </p:blipFill>
                    <p:spPr>
                      <a:xfrm>
                        <a:off x="838200" y="3505200"/>
                        <a:ext cx="7115175" cy="425450"/>
                      </a:xfrm>
                      <a:prstGeom prst="rect">
                        <a:avLst/>
                      </a:prstGeom>
                      <a:noFill/>
                      <a:ln w="38100">
                        <a:noFill/>
                        <a:miter/>
                      </a:ln>
                    </p:spPr>
                  </p:pic>
                </p:oleObj>
              </mc:Fallback>
            </mc:AlternateContent>
          </a:graphicData>
        </a:graphic>
      </p:graphicFrame>
      <p:sp>
        <p:nvSpPr>
          <p:cNvPr id="55308" name="Rectangle 11"/>
          <p:cNvSpPr/>
          <p:nvPr/>
        </p:nvSpPr>
        <p:spPr>
          <a:xfrm>
            <a:off x="3271838"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5309" name="Object 12"/>
          <p:cNvGraphicFramePr>
            <a:graphicFrameLocks noChangeAspect="1"/>
          </p:cNvGraphicFramePr>
          <p:nvPr/>
        </p:nvGraphicFramePr>
        <p:xfrm>
          <a:off x="889000" y="4572000"/>
          <a:ext cx="5283200" cy="404813"/>
        </p:xfrm>
        <a:graphic>
          <a:graphicData uri="http://schemas.openxmlformats.org/presentationml/2006/ole">
            <mc:AlternateContent xmlns:mc="http://schemas.openxmlformats.org/markup-compatibility/2006">
              <mc:Choice xmlns:v="urn:schemas-microsoft-com:vml" Requires="v">
                <p:oleObj r:id="rId9" imgW="2616200" imgH="203200" progId="Equation.3">
                  <p:embed/>
                </p:oleObj>
              </mc:Choice>
              <mc:Fallback>
                <p:oleObj r:id="rId9" imgW="2616200" imgH="203200" progId="Equation.3">
                  <p:embed/>
                  <p:pic>
                    <p:nvPicPr>
                      <p:cNvPr id="0" name="图片 3146"/>
                      <p:cNvPicPr/>
                      <p:nvPr/>
                    </p:nvPicPr>
                    <p:blipFill>
                      <a:blip r:embed="rId10"/>
                      <a:stretch>
                        <a:fillRect/>
                      </a:stretch>
                    </p:blipFill>
                    <p:spPr>
                      <a:xfrm>
                        <a:off x="889000" y="4572000"/>
                        <a:ext cx="5283200" cy="404813"/>
                      </a:xfrm>
                      <a:prstGeom prst="rect">
                        <a:avLst/>
                      </a:prstGeom>
                      <a:noFill/>
                      <a:ln w="38100">
                        <a:noFill/>
                        <a:miter/>
                      </a:ln>
                    </p:spPr>
                  </p:pic>
                </p:oleObj>
              </mc:Fallback>
            </mc:AlternateContent>
          </a:graphicData>
        </a:graphic>
      </p:graphicFrame>
      <p:graphicFrame>
        <p:nvGraphicFramePr>
          <p:cNvPr id="55310" name="Object 13"/>
          <p:cNvGraphicFramePr>
            <a:graphicFrameLocks noChangeAspect="1"/>
          </p:cNvGraphicFramePr>
          <p:nvPr/>
        </p:nvGraphicFramePr>
        <p:xfrm>
          <a:off x="1054100" y="5619750"/>
          <a:ext cx="863600" cy="400050"/>
        </p:xfrm>
        <a:graphic>
          <a:graphicData uri="http://schemas.openxmlformats.org/presentationml/2006/ole">
            <mc:AlternateContent xmlns:mc="http://schemas.openxmlformats.org/markup-compatibility/2006">
              <mc:Choice xmlns:v="urn:schemas-microsoft-com:vml" Requires="v">
                <p:oleObj r:id="rId11" imgW="431800" imgH="203200" progId="Equation.3">
                  <p:embed/>
                </p:oleObj>
              </mc:Choice>
              <mc:Fallback>
                <p:oleObj r:id="rId11" imgW="431800" imgH="203200" progId="Equation.3">
                  <p:embed/>
                  <p:pic>
                    <p:nvPicPr>
                      <p:cNvPr id="0" name="图片 3142"/>
                      <p:cNvPicPr/>
                      <p:nvPr/>
                    </p:nvPicPr>
                    <p:blipFill>
                      <a:blip r:embed="rId12"/>
                      <a:stretch>
                        <a:fillRect/>
                      </a:stretch>
                    </p:blipFill>
                    <p:spPr>
                      <a:xfrm>
                        <a:off x="1054100" y="5619750"/>
                        <a:ext cx="863600" cy="400050"/>
                      </a:xfrm>
                      <a:prstGeom prst="rect">
                        <a:avLst/>
                      </a:prstGeom>
                      <a:noFill/>
                      <a:ln w="38100">
                        <a:noFill/>
                        <a:miter/>
                      </a:ln>
                    </p:spPr>
                  </p:pic>
                </p:oleObj>
              </mc:Fallback>
            </mc:AlternateContent>
          </a:graphicData>
        </a:graphic>
      </p:graphicFrame>
      <p:graphicFrame>
        <p:nvGraphicFramePr>
          <p:cNvPr id="55311" name="Object 14"/>
          <p:cNvGraphicFramePr>
            <a:graphicFrameLocks noChangeAspect="1"/>
          </p:cNvGraphicFramePr>
          <p:nvPr/>
        </p:nvGraphicFramePr>
        <p:xfrm>
          <a:off x="1931988" y="5624513"/>
          <a:ext cx="2259012" cy="471487"/>
        </p:xfrm>
        <a:graphic>
          <a:graphicData uri="http://schemas.openxmlformats.org/presentationml/2006/ole">
            <mc:AlternateContent xmlns:mc="http://schemas.openxmlformats.org/markup-compatibility/2006">
              <mc:Choice xmlns:v="urn:schemas-microsoft-com:vml" Requires="v">
                <p:oleObj r:id="rId13" imgW="1143000" imgH="203200" progId="Equation.3">
                  <p:embed/>
                </p:oleObj>
              </mc:Choice>
              <mc:Fallback>
                <p:oleObj r:id="rId13" imgW="1143000" imgH="203200" progId="Equation.3">
                  <p:embed/>
                  <p:pic>
                    <p:nvPicPr>
                      <p:cNvPr id="0" name="图片 3147"/>
                      <p:cNvPicPr/>
                      <p:nvPr/>
                    </p:nvPicPr>
                    <p:blipFill>
                      <a:blip r:embed="rId14"/>
                      <a:stretch>
                        <a:fillRect/>
                      </a:stretch>
                    </p:blipFill>
                    <p:spPr>
                      <a:xfrm>
                        <a:off x="1931988" y="5624513"/>
                        <a:ext cx="2259012" cy="471487"/>
                      </a:xfrm>
                      <a:prstGeom prst="rect">
                        <a:avLst/>
                      </a:prstGeom>
                      <a:noFill/>
                      <a:ln w="38100">
                        <a:noFill/>
                        <a:miter/>
                      </a:ln>
                    </p:spPr>
                  </p:pic>
                </p:oleObj>
              </mc:Fallback>
            </mc:AlternateContent>
          </a:graphicData>
        </a:graphic>
      </p:graphicFrame>
      <p:graphicFrame>
        <p:nvGraphicFramePr>
          <p:cNvPr id="55312" name="Object 15"/>
          <p:cNvGraphicFramePr>
            <a:graphicFrameLocks noChangeAspect="1"/>
          </p:cNvGraphicFramePr>
          <p:nvPr/>
        </p:nvGraphicFramePr>
        <p:xfrm>
          <a:off x="4267200" y="5672138"/>
          <a:ext cx="1860550" cy="423862"/>
        </p:xfrm>
        <a:graphic>
          <a:graphicData uri="http://schemas.openxmlformats.org/presentationml/2006/ole">
            <mc:AlternateContent xmlns:mc="http://schemas.openxmlformats.org/markup-compatibility/2006">
              <mc:Choice xmlns:v="urn:schemas-microsoft-com:vml" Requires="v">
                <p:oleObj r:id="rId15" imgW="876300" imgH="203200" progId="Equation.3">
                  <p:embed/>
                </p:oleObj>
              </mc:Choice>
              <mc:Fallback>
                <p:oleObj r:id="rId15" imgW="876300" imgH="203200" progId="Equation.3">
                  <p:embed/>
                  <p:pic>
                    <p:nvPicPr>
                      <p:cNvPr id="0" name="图片 3139"/>
                      <p:cNvPicPr/>
                      <p:nvPr/>
                    </p:nvPicPr>
                    <p:blipFill>
                      <a:blip r:embed="rId16"/>
                      <a:stretch>
                        <a:fillRect/>
                      </a:stretch>
                    </p:blipFill>
                    <p:spPr>
                      <a:xfrm>
                        <a:off x="4267200" y="5672138"/>
                        <a:ext cx="1860550" cy="423862"/>
                      </a:xfrm>
                      <a:prstGeom prst="rect">
                        <a:avLst/>
                      </a:prstGeom>
                      <a:noFill/>
                      <a:ln w="38100">
                        <a:noFill/>
                        <a:miter/>
                      </a:ln>
                    </p:spPr>
                  </p:pic>
                </p:oleObj>
              </mc:Fallback>
            </mc:AlternateContent>
          </a:graphicData>
        </a:graphic>
      </p:graphicFrame>
      <p:sp>
        <p:nvSpPr>
          <p:cNvPr id="55313" name="Rectangle 16"/>
          <p:cNvSpPr/>
          <p:nvPr/>
        </p:nvSpPr>
        <p:spPr>
          <a:xfrm>
            <a:off x="4400550"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5314" name="Object 17"/>
          <p:cNvGraphicFramePr>
            <a:graphicFrameLocks noChangeAspect="1"/>
          </p:cNvGraphicFramePr>
          <p:nvPr/>
        </p:nvGraphicFramePr>
        <p:xfrm>
          <a:off x="3340100" y="6121400"/>
          <a:ext cx="863600" cy="400050"/>
        </p:xfrm>
        <a:graphic>
          <a:graphicData uri="http://schemas.openxmlformats.org/presentationml/2006/ole">
            <mc:AlternateContent xmlns:mc="http://schemas.openxmlformats.org/markup-compatibility/2006">
              <mc:Choice xmlns:v="urn:schemas-microsoft-com:vml" Requires="v">
                <p:oleObj r:id="rId17" imgW="431800" imgH="203200" progId="Equation.3">
                  <p:embed/>
                </p:oleObj>
              </mc:Choice>
              <mc:Fallback>
                <p:oleObj r:id="rId17" imgW="431800" imgH="203200" progId="Equation.3">
                  <p:embed/>
                  <p:pic>
                    <p:nvPicPr>
                      <p:cNvPr id="0" name="图片 3141"/>
                      <p:cNvPicPr/>
                      <p:nvPr/>
                    </p:nvPicPr>
                    <p:blipFill>
                      <a:blip r:embed="rId18"/>
                      <a:stretch>
                        <a:fillRect/>
                      </a:stretch>
                    </p:blipFill>
                    <p:spPr>
                      <a:xfrm>
                        <a:off x="3340100" y="6121400"/>
                        <a:ext cx="863600" cy="400050"/>
                      </a:xfrm>
                      <a:prstGeom prst="rect">
                        <a:avLst/>
                      </a:prstGeom>
                      <a:noFill/>
                      <a:ln w="38100">
                        <a:noFill/>
                        <a:miter/>
                      </a:ln>
                    </p:spPr>
                  </p:pic>
                </p:oleObj>
              </mc:Fallback>
            </mc:AlternateContent>
          </a:graphicData>
        </a:graphic>
      </p:graphicFrame>
      <p:sp>
        <p:nvSpPr>
          <p:cNvPr id="55315" name="Rectangle 18"/>
          <p:cNvSpPr/>
          <p:nvPr/>
        </p:nvSpPr>
        <p:spPr>
          <a:xfrm>
            <a:off x="4000500"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5316" name="Object 19"/>
          <p:cNvGraphicFramePr>
            <a:graphicFrameLocks noChangeAspect="1"/>
          </p:cNvGraphicFramePr>
          <p:nvPr/>
        </p:nvGraphicFramePr>
        <p:xfrm>
          <a:off x="4222750" y="6127750"/>
          <a:ext cx="2101850" cy="425450"/>
        </p:xfrm>
        <a:graphic>
          <a:graphicData uri="http://schemas.openxmlformats.org/presentationml/2006/ole">
            <mc:AlternateContent xmlns:mc="http://schemas.openxmlformats.org/markup-compatibility/2006">
              <mc:Choice xmlns:v="urn:schemas-microsoft-com:vml" Requires="v">
                <p:oleObj r:id="rId19" imgW="1167765" imgH="203200" progId="Equation.3">
                  <p:embed/>
                </p:oleObj>
              </mc:Choice>
              <mc:Fallback>
                <p:oleObj r:id="rId19" imgW="1167765" imgH="203200" progId="Equation.3">
                  <p:embed/>
                  <p:pic>
                    <p:nvPicPr>
                      <p:cNvPr id="0" name="图片 3140"/>
                      <p:cNvPicPr/>
                      <p:nvPr/>
                    </p:nvPicPr>
                    <p:blipFill>
                      <a:blip r:embed="rId20"/>
                      <a:stretch>
                        <a:fillRect/>
                      </a:stretch>
                    </p:blipFill>
                    <p:spPr>
                      <a:xfrm>
                        <a:off x="4222750" y="6127750"/>
                        <a:ext cx="2101850" cy="425450"/>
                      </a:xfrm>
                      <a:prstGeom prst="rect">
                        <a:avLst/>
                      </a:prstGeom>
                      <a:noFill/>
                      <a:ln w="38100">
                        <a:noFill/>
                        <a:miter/>
                      </a:ln>
                    </p:spPr>
                  </p:pic>
                </p:oleObj>
              </mc:Fallback>
            </mc:AlternateContent>
          </a:graphicData>
        </a:graphic>
      </p:graphicFrame>
      <p:sp>
        <p:nvSpPr>
          <p:cNvPr id="55317" name="Rectangle 20"/>
          <p:cNvSpPr/>
          <p:nvPr/>
        </p:nvSpPr>
        <p:spPr>
          <a:xfrm>
            <a:off x="4157663" y="34051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5318" name="Object 21"/>
          <p:cNvGraphicFramePr>
            <a:graphicFrameLocks noChangeAspect="1"/>
          </p:cNvGraphicFramePr>
          <p:nvPr/>
        </p:nvGraphicFramePr>
        <p:xfrm>
          <a:off x="6426200" y="6148388"/>
          <a:ext cx="1779588" cy="404812"/>
        </p:xfrm>
        <a:graphic>
          <a:graphicData uri="http://schemas.openxmlformats.org/presentationml/2006/ole">
            <mc:AlternateContent xmlns:mc="http://schemas.openxmlformats.org/markup-compatibility/2006">
              <mc:Choice xmlns:v="urn:schemas-microsoft-com:vml" Requires="v">
                <p:oleObj r:id="rId21" imgW="876300" imgH="203200" progId="Equation.3">
                  <p:embed/>
                </p:oleObj>
              </mc:Choice>
              <mc:Fallback>
                <p:oleObj r:id="rId21" imgW="876300" imgH="203200" progId="Equation.3">
                  <p:embed/>
                  <p:pic>
                    <p:nvPicPr>
                      <p:cNvPr id="0" name="图片 3149"/>
                      <p:cNvPicPr/>
                      <p:nvPr/>
                    </p:nvPicPr>
                    <p:blipFill>
                      <a:blip r:embed="rId22"/>
                      <a:stretch>
                        <a:fillRect/>
                      </a:stretch>
                    </p:blipFill>
                    <p:spPr>
                      <a:xfrm>
                        <a:off x="6426200" y="6148388"/>
                        <a:ext cx="1779588" cy="40481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3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30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3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300">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3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3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3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5300">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53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53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a:t>
            </a:fld>
            <a:endParaRPr lang="ja-JP" altLang="en-US" dirty="0">
              <a:solidFill>
                <a:srgbClr val="A50021"/>
              </a:solidFill>
              <a:latin typeface="Arial" panose="020B0604020202020204" pitchFamily="34" charset="0"/>
              <a:ea typeface="MS PGothic" panose="020B0600070205080204" pitchFamily="34" charset="-128"/>
            </a:endParaRPr>
          </a:p>
        </p:txBody>
      </p:sp>
      <p:grpSp>
        <p:nvGrpSpPr>
          <p:cNvPr id="274434" name="Group 2"/>
          <p:cNvGrpSpPr/>
          <p:nvPr/>
        </p:nvGrpSpPr>
        <p:grpSpPr>
          <a:xfrm>
            <a:off x="457200" y="2362200"/>
            <a:ext cx="8001000" cy="3429000"/>
            <a:chOff x="576" y="1488"/>
            <a:chExt cx="4512" cy="2160"/>
          </a:xfrm>
        </p:grpSpPr>
        <p:sp>
          <p:nvSpPr>
            <p:cNvPr id="7174" name="AutoShape 3"/>
            <p:cNvSpPr/>
            <p:nvPr/>
          </p:nvSpPr>
          <p:spPr>
            <a:xfrm>
              <a:off x="576" y="1488"/>
              <a:ext cx="3888" cy="2064"/>
            </a:xfrm>
            <a:prstGeom prst="rightArrowCallout">
              <a:avLst>
                <a:gd name="adj1" fmla="val 18796"/>
                <a:gd name="adj2" fmla="val 24564"/>
                <a:gd name="adj3" fmla="val 19238"/>
                <a:gd name="adj4" fmla="val 84130"/>
              </a:avLst>
            </a:prstGeom>
            <a:solidFill>
              <a:srgbClr val="CCFFCC"/>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7175" name="Text Box 4"/>
            <p:cNvSpPr txBox="1"/>
            <p:nvPr/>
          </p:nvSpPr>
          <p:spPr>
            <a:xfrm>
              <a:off x="4560" y="1501"/>
              <a:ext cx="528" cy="2147"/>
            </a:xfrm>
            <a:prstGeom prst="rect">
              <a:avLst/>
            </a:prstGeom>
            <a:solidFill>
              <a:srgbClr val="FFFF99"/>
            </a:solidFill>
            <a:ln w="9525" cap="flat" cmpd="sng">
              <a:solidFill>
                <a:srgbClr val="808080"/>
              </a:solidFill>
              <a:prstDash val="solid"/>
              <a:miter/>
              <a:headEnd type="none" w="med" len="med"/>
              <a:tailEnd type="none" w="med" len="med"/>
            </a:ln>
          </p:spPr>
          <p:txBody>
            <a:bodyPr anchor="ctr" anchorCtr="1">
              <a:spAutoFit/>
            </a:bodyPr>
            <a:lstStyle/>
            <a:p>
              <a:pPr eaLnBrk="1" hangingPunct="1">
                <a:spcBef>
                  <a:spcPct val="30000"/>
                </a:spcBef>
              </a:pPr>
              <a:r>
                <a:rPr lang="zh-CN" altLang="en-US" sz="2900" b="1" dirty="0">
                  <a:latin typeface="Arial" panose="020B0604020202020204" pitchFamily="34" charset="0"/>
                </a:rPr>
                <a:t>归</a:t>
              </a:r>
            </a:p>
            <a:p>
              <a:pPr eaLnBrk="1" hangingPunct="1">
                <a:spcBef>
                  <a:spcPct val="30000"/>
                </a:spcBef>
              </a:pPr>
              <a:r>
                <a:rPr lang="zh-CN" altLang="en-US" sz="2900" b="1" dirty="0">
                  <a:latin typeface="Arial" panose="020B0604020202020204" pitchFamily="34" charset="0"/>
                </a:rPr>
                <a:t>结</a:t>
              </a:r>
            </a:p>
            <a:p>
              <a:pPr eaLnBrk="1" hangingPunct="1">
                <a:spcBef>
                  <a:spcPct val="30000"/>
                </a:spcBef>
              </a:pPr>
              <a:r>
                <a:rPr lang="zh-CN" altLang="en-US" sz="2900" b="1" dirty="0">
                  <a:latin typeface="Arial" panose="020B0604020202020204" pitchFamily="34" charset="0"/>
                </a:rPr>
                <a:t>演</a:t>
              </a:r>
            </a:p>
            <a:p>
              <a:pPr eaLnBrk="1" hangingPunct="1">
                <a:spcBef>
                  <a:spcPct val="30000"/>
                </a:spcBef>
              </a:pPr>
              <a:r>
                <a:rPr lang="zh-CN" altLang="en-US" sz="2900" b="1" dirty="0">
                  <a:latin typeface="Arial" panose="020B0604020202020204" pitchFamily="34" charset="0"/>
                </a:rPr>
                <a:t>绎</a:t>
              </a:r>
            </a:p>
            <a:p>
              <a:pPr eaLnBrk="1" hangingPunct="1">
                <a:spcBef>
                  <a:spcPct val="30000"/>
                </a:spcBef>
              </a:pPr>
              <a:r>
                <a:rPr lang="zh-CN" altLang="en-US" sz="2900" b="1" dirty="0">
                  <a:latin typeface="Arial" panose="020B0604020202020204" pitchFamily="34" charset="0"/>
                </a:rPr>
                <a:t>推</a:t>
              </a:r>
            </a:p>
            <a:p>
              <a:pPr eaLnBrk="1" hangingPunct="1">
                <a:spcBef>
                  <a:spcPct val="30000"/>
                </a:spcBef>
              </a:pPr>
              <a:r>
                <a:rPr lang="zh-CN" altLang="en-US" sz="2900" b="1" dirty="0">
                  <a:latin typeface="Arial" panose="020B0604020202020204" pitchFamily="34" charset="0"/>
                </a:rPr>
                <a:t>理</a:t>
              </a:r>
            </a:p>
          </p:txBody>
        </p:sp>
      </p:grpSp>
      <p:sp>
        <p:nvSpPr>
          <p:cNvPr id="7172" name="Rectangle 5"/>
          <p:cNvSpPr>
            <a:spLocks noGrp="1"/>
          </p:cNvSpPr>
          <p:nvPr>
            <p:ph type="title"/>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sp>
        <p:nvSpPr>
          <p:cNvPr id="7173" name="Rectangle 6"/>
          <p:cNvSpPr>
            <a:spLocks noGrp="1"/>
          </p:cNvSpPr>
          <p:nvPr>
            <p:ph idx="1"/>
          </p:nvPr>
        </p:nvSpPr>
        <p:spPr>
          <a:xfrm>
            <a:off x="457200" y="1143000"/>
            <a:ext cx="8642350" cy="5400675"/>
          </a:xfrm>
          <a:ln/>
        </p:spPr>
        <p:txBody>
          <a:bodyPr vert="horz" wrap="square" lIns="91440" tIns="45720" rIns="91440" bIns="45720" anchor="t" anchorCtr="0"/>
          <a:lstStyle/>
          <a:p>
            <a:pPr eaLnBrk="1" hangingPunct="1"/>
            <a:r>
              <a:rPr lang="en-US" altLang="zh-CN" sz="2600" b="1" dirty="0">
                <a:latin typeface="Times New Roman" panose="02020603050405020304" pitchFamily="18" charset="0"/>
              </a:rPr>
              <a:t>3.1  </a:t>
            </a:r>
            <a:r>
              <a:rPr lang="zh-CN" altLang="en-US" sz="2600" b="1" dirty="0">
                <a:latin typeface="Times New Roman" panose="02020603050405020304" pitchFamily="18" charset="0"/>
              </a:rPr>
              <a:t>推理的基本概念 </a:t>
            </a:r>
          </a:p>
          <a:p>
            <a:pPr eaLnBrk="1" hangingPunct="1"/>
            <a:r>
              <a:rPr lang="en-US" altLang="zh-CN" sz="2600" b="1" dirty="0">
                <a:latin typeface="Times New Roman" panose="02020603050405020304" pitchFamily="18" charset="0"/>
              </a:rPr>
              <a:t>3.2  </a:t>
            </a:r>
            <a:r>
              <a:rPr lang="zh-CN" altLang="en-US" sz="2600" b="1" dirty="0">
                <a:latin typeface="Times New Roman" panose="02020603050405020304" pitchFamily="18" charset="0"/>
              </a:rPr>
              <a:t>自然演绎推理 </a:t>
            </a:r>
          </a:p>
          <a:p>
            <a:pPr eaLnBrk="1" hangingPunct="1"/>
            <a:r>
              <a:rPr lang="en-US" altLang="zh-CN" sz="2600" b="1" dirty="0">
                <a:latin typeface="Times New Roman" panose="02020603050405020304" pitchFamily="18" charset="0"/>
              </a:rPr>
              <a:t>3.3  </a:t>
            </a:r>
            <a:r>
              <a:rPr lang="zh-CN" altLang="en-US" sz="2600" b="1" dirty="0">
                <a:latin typeface="Times New Roman" panose="02020603050405020304" pitchFamily="18" charset="0"/>
              </a:rPr>
              <a:t>谓词公式化为子句集的方法</a:t>
            </a:r>
          </a:p>
          <a:p>
            <a:pPr eaLnBrk="1" hangingPunct="1"/>
            <a:r>
              <a:rPr lang="en-US" altLang="zh-CN" sz="2600" b="1" dirty="0">
                <a:latin typeface="Times New Roman" panose="02020603050405020304" pitchFamily="18" charset="0"/>
              </a:rPr>
              <a:t>3.4  </a:t>
            </a:r>
            <a:r>
              <a:rPr lang="zh-CN" altLang="en-US" sz="2600" b="1" dirty="0">
                <a:latin typeface="Times New Roman" panose="02020603050405020304" pitchFamily="18" charset="0"/>
              </a:rPr>
              <a:t>鲁宾逊归结原理</a:t>
            </a:r>
          </a:p>
          <a:p>
            <a:pPr eaLnBrk="1" hangingPunct="1"/>
            <a:r>
              <a:rPr lang="en-US" altLang="zh-CN" sz="2600" b="1" dirty="0">
                <a:latin typeface="Times New Roman" panose="02020603050405020304" pitchFamily="18" charset="0"/>
              </a:rPr>
              <a:t>3.5  </a:t>
            </a:r>
            <a:r>
              <a:rPr lang="zh-CN" altLang="en-US" sz="2600" b="1" dirty="0">
                <a:latin typeface="Times New Roman" panose="02020603050405020304" pitchFamily="18" charset="0"/>
              </a:rPr>
              <a:t>归结反演</a:t>
            </a:r>
          </a:p>
          <a:p>
            <a:pPr eaLnBrk="1" hangingPunct="1"/>
            <a:r>
              <a:rPr lang="en-US" altLang="zh-CN" sz="2600" b="1" dirty="0">
                <a:latin typeface="Times New Roman" panose="02020603050405020304" pitchFamily="18" charset="0"/>
              </a:rPr>
              <a:t>3.6  </a:t>
            </a:r>
            <a:r>
              <a:rPr lang="zh-CN" altLang="en-US" sz="2600" b="1" dirty="0">
                <a:latin typeface="Times New Roman" panose="02020603050405020304" pitchFamily="18" charset="0"/>
              </a:rPr>
              <a:t>应用归结反演求解问题 </a:t>
            </a:r>
            <a:endParaRPr lang="en-US" altLang="zh-CN" sz="26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blinds(horizontal)">
                                      <p:cBhvr>
                                        <p:cTn id="7" dur="500"/>
                                        <p:tgtEl>
                                          <p:spTgt spid="274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632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3.3  </a:t>
            </a:r>
            <a:r>
              <a:rPr lang="zh-CN" altLang="en-US" sz="3600" dirty="0">
                <a:solidFill>
                  <a:schemeClr val="bg1"/>
                </a:solidFill>
                <a:latin typeface="Times New Roman" panose="02020603050405020304" pitchFamily="18" charset="0"/>
                <a:ea typeface="黑体" panose="02010609060101010101" pitchFamily="2" charset="-122"/>
              </a:rPr>
              <a:t>谓词公式化为子句集的方法</a:t>
            </a:r>
          </a:p>
        </p:txBody>
      </p:sp>
      <p:sp>
        <p:nvSpPr>
          <p:cNvPr id="56324" name="Rectangle 3"/>
          <p:cNvSpPr/>
          <p:nvPr/>
        </p:nvSpPr>
        <p:spPr>
          <a:xfrm>
            <a:off x="250825" y="1066800"/>
            <a:ext cx="8512175" cy="4806950"/>
          </a:xfrm>
          <a:prstGeom prst="rect">
            <a:avLst/>
          </a:prstGeom>
          <a:gradFill rotWithShape="1">
            <a:gsLst>
              <a:gs pos="0">
                <a:srgbClr val="FFFF99"/>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buBlip>
                <a:blip r:embed="rId2"/>
              </a:buBlip>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3.5</a:t>
            </a:r>
            <a:r>
              <a:rPr lang="en-US" altLang="zh-CN" sz="2400" dirty="0">
                <a:latin typeface="Times New Roman" panose="02020603050405020304" pitchFamily="18" charset="0"/>
              </a:rPr>
              <a:t>  </a:t>
            </a:r>
            <a:r>
              <a:rPr lang="zh-CN" altLang="en-US" sz="2400" dirty="0">
                <a:latin typeface="Times New Roman" panose="02020603050405020304" pitchFamily="18" charset="0"/>
              </a:rPr>
              <a:t>将下列</a:t>
            </a:r>
            <a:r>
              <a:rPr lang="zh-CN" altLang="en-US" sz="2400" dirty="0">
                <a:latin typeface="Arial" panose="020B0604020202020204" pitchFamily="34" charset="0"/>
              </a:rPr>
              <a:t>谓词公式化为不含存在量词的前束形。</a:t>
            </a:r>
          </a:p>
          <a:p>
            <a:pPr eaLnBrk="1" hangingPunct="1">
              <a:spcBef>
                <a:spcPct val="40000"/>
              </a:spcBef>
              <a:buClr>
                <a:schemeClr val="accent2"/>
              </a:buClr>
              <a:buFont typeface="Wingdings" panose="05000000000000000000" pitchFamily="2" charset="2"/>
              <a:buNone/>
            </a:pPr>
            <a:endParaRPr lang="zh-CN" altLang="en-US" sz="2800" dirty="0">
              <a:latin typeface="Arial" panose="020B0604020202020204" pitchFamily="34" charset="0"/>
            </a:endParaRPr>
          </a:p>
          <a:p>
            <a:pPr eaLnBrk="1" hangingPunct="1">
              <a:spcBef>
                <a:spcPct val="100000"/>
              </a:spcBef>
              <a:buClr>
                <a:srgbClr val="0000FF"/>
              </a:buClr>
              <a:buFont typeface="Wingdings" panose="05000000000000000000" pitchFamily="2" charset="2"/>
              <a:buChar char="§"/>
            </a:pPr>
            <a:endParaRPr lang="en-US" altLang="zh-CN" sz="2400" b="1" dirty="0">
              <a:latin typeface="Times New Roman" panose="02020603050405020304" pitchFamily="18" charset="0"/>
            </a:endParaRPr>
          </a:p>
        </p:txBody>
      </p:sp>
      <p:sp>
        <p:nvSpPr>
          <p:cNvPr id="56325" name="Rectangle 4"/>
          <p:cNvSpPr/>
          <p:nvPr/>
        </p:nvSpPr>
        <p:spPr>
          <a:xfrm>
            <a:off x="305276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6326" name="Object 5"/>
          <p:cNvGraphicFramePr>
            <a:graphicFrameLocks noChangeAspect="1"/>
          </p:cNvGraphicFramePr>
          <p:nvPr/>
        </p:nvGraphicFramePr>
        <p:xfrm>
          <a:off x="914400" y="1606550"/>
          <a:ext cx="6629400" cy="436563"/>
        </p:xfrm>
        <a:graphic>
          <a:graphicData uri="http://schemas.openxmlformats.org/presentationml/2006/ole">
            <mc:AlternateContent xmlns:mc="http://schemas.openxmlformats.org/markup-compatibility/2006">
              <mc:Choice xmlns:v="urn:schemas-microsoft-com:vml" Requires="v">
                <p:oleObj r:id="rId3" imgW="3035300" imgH="203200" progId="Equation.3">
                  <p:embed/>
                </p:oleObj>
              </mc:Choice>
              <mc:Fallback>
                <p:oleObj r:id="rId3" imgW="3035300" imgH="203200" progId="Equation.3">
                  <p:embed/>
                  <p:pic>
                    <p:nvPicPr>
                      <p:cNvPr id="0" name="图片 3148"/>
                      <p:cNvPicPr/>
                      <p:nvPr/>
                    </p:nvPicPr>
                    <p:blipFill>
                      <a:blip r:embed="rId4"/>
                      <a:stretch>
                        <a:fillRect/>
                      </a:stretch>
                    </p:blipFill>
                    <p:spPr>
                      <a:xfrm>
                        <a:off x="914400" y="1606550"/>
                        <a:ext cx="6629400" cy="436563"/>
                      </a:xfrm>
                      <a:prstGeom prst="rect">
                        <a:avLst/>
                      </a:prstGeom>
                      <a:noFill/>
                      <a:ln w="38100">
                        <a:noFill/>
                        <a:miter/>
                      </a:ln>
                    </p:spPr>
                  </p:pic>
                </p:oleObj>
              </mc:Fallback>
            </mc:AlternateContent>
          </a:graphicData>
        </a:graphic>
      </p:graphicFrame>
      <p:sp>
        <p:nvSpPr>
          <p:cNvPr id="56327" name="Rectangle 6"/>
          <p:cNvSpPr/>
          <p:nvPr/>
        </p:nvSpPr>
        <p:spPr>
          <a:xfrm>
            <a:off x="318611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6328" name="Object 7"/>
          <p:cNvGraphicFramePr>
            <a:graphicFrameLocks noChangeAspect="1"/>
          </p:cNvGraphicFramePr>
          <p:nvPr/>
        </p:nvGraphicFramePr>
        <p:xfrm>
          <a:off x="1066800" y="2673350"/>
          <a:ext cx="5867400" cy="423863"/>
        </p:xfrm>
        <a:graphic>
          <a:graphicData uri="http://schemas.openxmlformats.org/presentationml/2006/ole">
            <mc:AlternateContent xmlns:mc="http://schemas.openxmlformats.org/markup-compatibility/2006">
              <mc:Choice xmlns:v="urn:schemas-microsoft-com:vml" Requires="v">
                <p:oleObj r:id="rId5" imgW="2768600" imgH="203200" progId="Equation.3">
                  <p:embed/>
                </p:oleObj>
              </mc:Choice>
              <mc:Fallback>
                <p:oleObj r:id="rId5" imgW="2768600" imgH="203200" progId="Equation.3">
                  <p:embed/>
                  <p:pic>
                    <p:nvPicPr>
                      <p:cNvPr id="0" name="图片 3152"/>
                      <p:cNvPicPr/>
                      <p:nvPr/>
                    </p:nvPicPr>
                    <p:blipFill>
                      <a:blip r:embed="rId6"/>
                      <a:stretch>
                        <a:fillRect/>
                      </a:stretch>
                    </p:blipFill>
                    <p:spPr>
                      <a:xfrm>
                        <a:off x="1066800" y="2673350"/>
                        <a:ext cx="5867400" cy="423863"/>
                      </a:xfrm>
                      <a:prstGeom prst="rect">
                        <a:avLst/>
                      </a:prstGeom>
                      <a:noFill/>
                      <a:ln w="38100">
                        <a:noFill/>
                        <a:miter/>
                      </a:ln>
                    </p:spPr>
                  </p:pic>
                </p:oleObj>
              </mc:Fallback>
            </mc:AlternateContent>
          </a:graphicData>
        </a:graphic>
      </p:graphicFrame>
      <p:sp>
        <p:nvSpPr>
          <p:cNvPr id="56329" name="Rectangle 8"/>
          <p:cNvSpPr/>
          <p:nvPr/>
        </p:nvSpPr>
        <p:spPr>
          <a:xfrm>
            <a:off x="316706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6330" name="Object 9"/>
          <p:cNvGraphicFramePr>
            <a:graphicFrameLocks noChangeAspect="1"/>
          </p:cNvGraphicFramePr>
          <p:nvPr/>
        </p:nvGraphicFramePr>
        <p:xfrm>
          <a:off x="1143000" y="3740150"/>
          <a:ext cx="5410200" cy="385763"/>
        </p:xfrm>
        <a:graphic>
          <a:graphicData uri="http://schemas.openxmlformats.org/presentationml/2006/ole">
            <mc:AlternateContent xmlns:mc="http://schemas.openxmlformats.org/markup-compatibility/2006">
              <mc:Choice xmlns:v="urn:schemas-microsoft-com:vml" Requires="v">
                <p:oleObj r:id="rId7" imgW="2806700" imgH="203200" progId="Equation.3">
                  <p:embed/>
                </p:oleObj>
              </mc:Choice>
              <mc:Fallback>
                <p:oleObj r:id="rId7" imgW="2806700" imgH="203200" progId="Equation.3">
                  <p:embed/>
                  <p:pic>
                    <p:nvPicPr>
                      <p:cNvPr id="0" name="图片 3153"/>
                      <p:cNvPicPr/>
                      <p:nvPr/>
                    </p:nvPicPr>
                    <p:blipFill>
                      <a:blip r:embed="rId8"/>
                      <a:stretch>
                        <a:fillRect/>
                      </a:stretch>
                    </p:blipFill>
                    <p:spPr>
                      <a:xfrm>
                        <a:off x="1143000" y="3740150"/>
                        <a:ext cx="5410200" cy="385763"/>
                      </a:xfrm>
                      <a:prstGeom prst="rect">
                        <a:avLst/>
                      </a:prstGeom>
                      <a:noFill/>
                      <a:ln w="38100">
                        <a:noFill/>
                        <a:miter/>
                      </a:ln>
                    </p:spPr>
                  </p:pic>
                </p:oleObj>
              </mc:Fallback>
            </mc:AlternateContent>
          </a:graphicData>
        </a:graphic>
      </p:graphicFrame>
      <p:sp>
        <p:nvSpPr>
          <p:cNvPr id="56331" name="Rectangle 10"/>
          <p:cNvSpPr/>
          <p:nvPr/>
        </p:nvSpPr>
        <p:spPr>
          <a:xfrm>
            <a:off x="3133725" y="34686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6332" name="Object 11"/>
          <p:cNvGraphicFramePr>
            <a:graphicFrameLocks noChangeAspect="1"/>
          </p:cNvGraphicFramePr>
          <p:nvPr/>
        </p:nvGraphicFramePr>
        <p:xfrm>
          <a:off x="1219200" y="4273550"/>
          <a:ext cx="5257800" cy="434975"/>
        </p:xfrm>
        <a:graphic>
          <a:graphicData uri="http://schemas.openxmlformats.org/presentationml/2006/ole">
            <mc:AlternateContent xmlns:mc="http://schemas.openxmlformats.org/markup-compatibility/2006">
              <mc:Choice xmlns:v="urn:schemas-microsoft-com:vml" Requires="v">
                <p:oleObj r:id="rId9" imgW="2019300" imgH="165100" progId="Equation.3">
                  <p:embed/>
                </p:oleObj>
              </mc:Choice>
              <mc:Fallback>
                <p:oleObj r:id="rId9" imgW="2019300" imgH="165100" progId="Equation.3">
                  <p:embed/>
                  <p:pic>
                    <p:nvPicPr>
                      <p:cNvPr id="0" name="图片 3151"/>
                      <p:cNvPicPr/>
                      <p:nvPr/>
                    </p:nvPicPr>
                    <p:blipFill>
                      <a:blip r:embed="rId10"/>
                      <a:stretch>
                        <a:fillRect/>
                      </a:stretch>
                    </p:blipFill>
                    <p:spPr>
                      <a:xfrm>
                        <a:off x="1219200" y="4273550"/>
                        <a:ext cx="5257800" cy="434975"/>
                      </a:xfrm>
                      <a:prstGeom prst="rect">
                        <a:avLst/>
                      </a:prstGeom>
                      <a:noFill/>
                      <a:ln w="38100">
                        <a:noFill/>
                        <a:miter/>
                      </a:ln>
                    </p:spPr>
                  </p:pic>
                </p:oleObj>
              </mc:Fallback>
            </mc:AlternateContent>
          </a:graphicData>
        </a:graphic>
      </p:graphicFrame>
      <p:sp>
        <p:nvSpPr>
          <p:cNvPr id="56333" name="Rectangle 12"/>
          <p:cNvSpPr/>
          <p:nvPr/>
        </p:nvSpPr>
        <p:spPr>
          <a:xfrm>
            <a:off x="3133725" y="347345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6334" name="Object 13"/>
          <p:cNvGraphicFramePr>
            <a:graphicFrameLocks noChangeAspect="1"/>
          </p:cNvGraphicFramePr>
          <p:nvPr/>
        </p:nvGraphicFramePr>
        <p:xfrm>
          <a:off x="1143000" y="5340350"/>
          <a:ext cx="5486400" cy="434975"/>
        </p:xfrm>
        <a:graphic>
          <a:graphicData uri="http://schemas.openxmlformats.org/presentationml/2006/ole">
            <mc:AlternateContent xmlns:mc="http://schemas.openxmlformats.org/markup-compatibility/2006">
              <mc:Choice xmlns:v="urn:schemas-microsoft-com:vml" Requires="v">
                <p:oleObj r:id="rId11" imgW="2070100" imgH="165100" progId="Equation.3">
                  <p:embed/>
                </p:oleObj>
              </mc:Choice>
              <mc:Fallback>
                <p:oleObj r:id="rId11" imgW="2070100" imgH="165100" progId="Equation.3">
                  <p:embed/>
                  <p:pic>
                    <p:nvPicPr>
                      <p:cNvPr id="0" name="图片 3150"/>
                      <p:cNvPicPr/>
                      <p:nvPr/>
                    </p:nvPicPr>
                    <p:blipFill>
                      <a:blip r:embed="rId12"/>
                      <a:stretch>
                        <a:fillRect/>
                      </a:stretch>
                    </p:blipFill>
                    <p:spPr>
                      <a:xfrm>
                        <a:off x="1143000" y="5340350"/>
                        <a:ext cx="5486400" cy="434975"/>
                      </a:xfrm>
                      <a:prstGeom prst="rect">
                        <a:avLst/>
                      </a:prstGeom>
                      <a:noFill/>
                      <a:ln w="38100">
                        <a:noFill/>
                        <a:miter/>
                      </a:ln>
                    </p:spPr>
                  </p:pic>
                </p:oleObj>
              </mc:Fallback>
            </mc:AlternateContent>
          </a:graphicData>
        </a:graphic>
      </p:graphicFrame>
      <p:sp>
        <p:nvSpPr>
          <p:cNvPr id="3" name="文本框 2">
            <a:extLst>
              <a:ext uri="{FF2B5EF4-FFF2-40B4-BE49-F238E27FC236}">
                <a16:creationId xmlns:a16="http://schemas.microsoft.com/office/drawing/2014/main" id="{86898D92-3CA5-62B5-1842-0C43260D76D4}"/>
              </a:ext>
            </a:extLst>
          </p:cNvPr>
          <p:cNvSpPr txBox="1"/>
          <p:nvPr/>
        </p:nvSpPr>
        <p:spPr>
          <a:xfrm>
            <a:off x="787854" y="2142550"/>
            <a:ext cx="4577442" cy="3046988"/>
          </a:xfrm>
          <a:prstGeom prst="rect">
            <a:avLst/>
          </a:prstGeom>
          <a:noFill/>
        </p:spPr>
        <p:txBody>
          <a:bodyPr wrap="square">
            <a:spAutoFit/>
          </a:bodyPr>
          <a:lstStyle/>
          <a:p>
            <a:pPr marL="0" marR="0" lvl="0" indent="0" algn="l" defTabSz="914400" rtl="0" eaLnBrk="1" fontAlgn="base" latinLnBrk="0" hangingPunct="1">
              <a:lnSpc>
                <a:spcPct val="100000"/>
              </a:lnSpc>
              <a:spcBef>
                <a:spcPct val="40000"/>
              </a:spcBef>
              <a:spcAft>
                <a:spcPct val="0"/>
              </a:spcAft>
              <a:buClr>
                <a:srgbClr val="0000FF"/>
              </a:buClr>
              <a:buSzTx/>
              <a:buFont typeface="Wingdings" panose="05000000000000000000" pitchFamily="2" charset="2"/>
              <a:buChar char="§"/>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）消去存在量词</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p>
          <a:p>
            <a:pPr marL="0" marR="0" lvl="0" indent="0" algn="l" defTabSz="914400" rtl="0" eaLnBrk="1" fontAlgn="base" latinLnBrk="0" hangingPunct="1">
              <a:lnSpc>
                <a:spcPct val="100000"/>
              </a:lnSpc>
              <a:spcBef>
                <a:spcPct val="40000"/>
              </a:spcBef>
              <a:spcAft>
                <a:spcPct val="0"/>
              </a:spcAft>
              <a:buClr>
                <a:srgbClr val="0000FF"/>
              </a:buClr>
              <a:buSzTx/>
              <a:buFont typeface="Wingdings" panose="05000000000000000000" pitchFamily="2" charset="2"/>
              <a:buChar char="§"/>
              <a:tabLst/>
              <a:defRPr/>
            </a:pPr>
            <a:endPar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40000"/>
              </a:spcBef>
              <a:spcAft>
                <a:spcPct val="0"/>
              </a:spcAft>
              <a:buClr>
                <a:srgbClr val="0000FF"/>
              </a:buClr>
              <a:buSzTx/>
              <a:buFont typeface="Wingdings" panose="05000000000000000000" pitchFamily="2" charset="2"/>
              <a:buChar char="§"/>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）消去蕴含符号 </a:t>
            </a:r>
          </a:p>
          <a:p>
            <a:pPr marL="0" marR="0" lvl="0" indent="0" algn="l" defTabSz="914400" rtl="0" eaLnBrk="1" fontAlgn="base" latinLnBrk="0" hangingPunct="1">
              <a:lnSpc>
                <a:spcPct val="100000"/>
              </a:lnSpc>
              <a:spcBef>
                <a:spcPct val="40000"/>
              </a:spcBef>
              <a:spcAft>
                <a:spcPct val="0"/>
              </a:spcAft>
              <a:buClr>
                <a:srgbClr val="0000FF"/>
              </a:buClr>
              <a:buSzTx/>
              <a:buFont typeface="Wingdings" panose="05000000000000000000" pitchFamily="2" charset="2"/>
              <a:buChar char="§"/>
              <a:tabLst/>
              <a:defRPr/>
            </a:pP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40000"/>
              </a:spcBef>
              <a:spcAft>
                <a:spcPct val="0"/>
              </a:spcAft>
              <a:buClr>
                <a:srgbClr val="0000FF"/>
              </a:buClr>
              <a:buSzTx/>
              <a:buFont typeface="Wingdings" panose="05000000000000000000" pitchFamily="2" charset="2"/>
              <a:buChar char="§"/>
              <a:tabLst/>
              <a:defRPr/>
            </a:pP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40000"/>
              </a:spcBef>
              <a:spcAft>
                <a:spcPct val="0"/>
              </a:spcAft>
              <a:buClr>
                <a:srgbClr val="0000FF"/>
              </a:buClr>
              <a:buSzTx/>
              <a:buFont typeface="Wingdings" panose="05000000000000000000" pitchFamily="2" charset="2"/>
              <a:buChar char="§"/>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）设</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的函数是</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y</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38896-76FF-DE4D-4BE3-2BD3EFB2118B}"/>
            </a:ext>
          </a:extLst>
        </p:cNvPr>
        <p:cNvGrpSpPr/>
        <p:nvPr/>
      </p:nvGrpSpPr>
      <p:grpSpPr>
        <a:xfrm>
          <a:off x="0" y="0"/>
          <a:ext cx="0" cy="0"/>
          <a:chOff x="0" y="0"/>
          <a:chExt cx="0" cy="0"/>
        </a:xfrm>
      </p:grpSpPr>
      <p:sp>
        <p:nvSpPr>
          <p:cNvPr id="56322" name="灯片编号占位符 1">
            <a:extLst>
              <a:ext uri="{FF2B5EF4-FFF2-40B4-BE49-F238E27FC236}">
                <a16:creationId xmlns:a16="http://schemas.microsoft.com/office/drawing/2014/main" id="{F6CB88A4-C973-6315-7C10-988BBED63B72}"/>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6323" name="Rectangle 2">
            <a:extLst>
              <a:ext uri="{FF2B5EF4-FFF2-40B4-BE49-F238E27FC236}">
                <a16:creationId xmlns:a16="http://schemas.microsoft.com/office/drawing/2014/main" id="{B437AF44-03EA-FEDB-4FBC-9109D1BEA2EA}"/>
              </a:ext>
            </a:extLst>
          </p:cNvPr>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3.3  </a:t>
            </a:r>
            <a:r>
              <a:rPr lang="zh-CN" altLang="en-US" sz="3600" dirty="0">
                <a:solidFill>
                  <a:schemeClr val="bg1"/>
                </a:solidFill>
                <a:latin typeface="Times New Roman" panose="02020603050405020304" pitchFamily="18" charset="0"/>
                <a:ea typeface="黑体" panose="02010609060101010101" pitchFamily="2" charset="-122"/>
              </a:rPr>
              <a:t>谓词公式化为子句集的方法</a:t>
            </a:r>
          </a:p>
        </p:txBody>
      </p:sp>
      <p:sp>
        <p:nvSpPr>
          <p:cNvPr id="56324" name="Rectangle 3">
            <a:extLst>
              <a:ext uri="{FF2B5EF4-FFF2-40B4-BE49-F238E27FC236}">
                <a16:creationId xmlns:a16="http://schemas.microsoft.com/office/drawing/2014/main" id="{425B3D36-080B-78BF-2297-884D8627A572}"/>
              </a:ext>
            </a:extLst>
          </p:cNvPr>
          <p:cNvSpPr/>
          <p:nvPr/>
        </p:nvSpPr>
        <p:spPr>
          <a:xfrm>
            <a:off x="315912" y="1065213"/>
            <a:ext cx="8512175" cy="4806950"/>
          </a:xfrm>
          <a:prstGeom prst="rect">
            <a:avLst/>
          </a:prstGeom>
          <a:gradFill rotWithShape="1">
            <a:gsLst>
              <a:gs pos="0">
                <a:srgbClr val="FFFF99"/>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buBlip>
                <a:blip r:embed="rId2"/>
              </a:buBlip>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求下列谓词公式的子句集</a:t>
            </a:r>
            <a:endParaRPr lang="en-US" altLang="zh-CN" sz="2400" b="1" dirty="0">
              <a:latin typeface="Times New Roman" panose="02020603050405020304" pitchFamily="18" charset="0"/>
            </a:endParaRPr>
          </a:p>
          <a:p>
            <a:pPr eaLnBrk="1" hangingPunct="1">
              <a:spcBef>
                <a:spcPct val="40000"/>
              </a:spcBef>
              <a:buClr>
                <a:schemeClr val="accent2"/>
              </a:buClr>
            </a:pPr>
            <a:r>
              <a:rPr lang="en-US" altLang="zh-CN" sz="2400" b="1" dirty="0">
                <a:latin typeface="Times New Roman" panose="02020603050405020304" pitchFamily="18" charset="0"/>
              </a:rPr>
              <a:t>     1.</a:t>
            </a:r>
          </a:p>
          <a:p>
            <a:pPr eaLnBrk="1" hangingPunct="1">
              <a:spcBef>
                <a:spcPct val="40000"/>
              </a:spcBef>
              <a:buClr>
                <a:schemeClr val="accent2"/>
              </a:buClr>
            </a:pPr>
            <a:endParaRPr lang="en-US" altLang="zh-CN" sz="2400" b="1" dirty="0">
              <a:latin typeface="Times New Roman" panose="02020603050405020304" pitchFamily="18" charset="0"/>
            </a:endParaRPr>
          </a:p>
          <a:p>
            <a:pPr eaLnBrk="1" hangingPunct="1">
              <a:spcBef>
                <a:spcPct val="40000"/>
              </a:spcBef>
              <a:buClr>
                <a:schemeClr val="accent2"/>
              </a:buClr>
            </a:pPr>
            <a:endParaRPr lang="en-US" altLang="zh-CN" sz="2400" b="1" dirty="0">
              <a:latin typeface="Times New Roman" panose="02020603050405020304" pitchFamily="18" charset="0"/>
            </a:endParaRPr>
          </a:p>
          <a:p>
            <a:pPr eaLnBrk="1" hangingPunct="1">
              <a:spcBef>
                <a:spcPct val="40000"/>
              </a:spcBef>
              <a:buClr>
                <a:schemeClr val="accent2"/>
              </a:buClr>
            </a:pPr>
            <a:r>
              <a:rPr lang="en-US" altLang="zh-CN" sz="2400" b="1" dirty="0">
                <a:latin typeface="Times New Roman" panose="02020603050405020304" pitchFamily="18" charset="0"/>
              </a:rPr>
              <a:t>     2.</a:t>
            </a:r>
          </a:p>
          <a:p>
            <a:pPr eaLnBrk="1" hangingPunct="1">
              <a:spcBef>
                <a:spcPct val="100000"/>
              </a:spcBef>
              <a:buClr>
                <a:srgbClr val="0000FF"/>
              </a:buClr>
              <a:buFont typeface="Wingdings" panose="05000000000000000000" pitchFamily="2" charset="2"/>
              <a:buChar char="§"/>
            </a:pPr>
            <a:endParaRPr lang="en-US" altLang="zh-CN" sz="2400" b="1" dirty="0">
              <a:latin typeface="Times New Roman" panose="02020603050405020304" pitchFamily="18" charset="0"/>
            </a:endParaRPr>
          </a:p>
        </p:txBody>
      </p:sp>
      <p:sp>
        <p:nvSpPr>
          <p:cNvPr id="56325" name="Rectangle 4">
            <a:extLst>
              <a:ext uri="{FF2B5EF4-FFF2-40B4-BE49-F238E27FC236}">
                <a16:creationId xmlns:a16="http://schemas.microsoft.com/office/drawing/2014/main" id="{AAF0DE68-A9FC-C904-7F2F-2157807ACD6A}"/>
              </a:ext>
            </a:extLst>
          </p:cNvPr>
          <p:cNvSpPr/>
          <p:nvPr/>
        </p:nvSpPr>
        <p:spPr>
          <a:xfrm>
            <a:off x="305276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6326" name="Object 5">
            <a:extLst>
              <a:ext uri="{FF2B5EF4-FFF2-40B4-BE49-F238E27FC236}">
                <a16:creationId xmlns:a16="http://schemas.microsoft.com/office/drawing/2014/main" id="{11B6F465-6D02-8710-6DFD-C81BED3E5919}"/>
              </a:ext>
            </a:extLst>
          </p:cNvPr>
          <p:cNvGraphicFramePr>
            <a:graphicFrameLocks noChangeAspect="1"/>
          </p:cNvGraphicFramePr>
          <p:nvPr>
            <p:extLst>
              <p:ext uri="{D42A27DB-BD31-4B8C-83A1-F6EECF244321}">
                <p14:modId xmlns:p14="http://schemas.microsoft.com/office/powerpoint/2010/main" val="248976936"/>
              </p:ext>
            </p:extLst>
          </p:nvPr>
        </p:nvGraphicFramePr>
        <p:xfrm>
          <a:off x="1274763" y="1597025"/>
          <a:ext cx="3217862" cy="436563"/>
        </p:xfrm>
        <a:graphic>
          <a:graphicData uri="http://schemas.openxmlformats.org/presentationml/2006/ole">
            <mc:AlternateContent xmlns:mc="http://schemas.openxmlformats.org/markup-compatibility/2006">
              <mc:Choice xmlns:v="urn:schemas-microsoft-com:vml" Requires="v">
                <p:oleObj name="Equation" r:id="rId3" imgW="1473120" imgH="203040" progId="Equation.DSMT4">
                  <p:embed/>
                </p:oleObj>
              </mc:Choice>
              <mc:Fallback>
                <p:oleObj name="Equation" r:id="rId3" imgW="1473120" imgH="203040" progId="Equation.DSMT4">
                  <p:embed/>
                  <p:pic>
                    <p:nvPicPr>
                      <p:cNvPr id="56326" name="Object 5"/>
                      <p:cNvPicPr/>
                      <p:nvPr/>
                    </p:nvPicPr>
                    <p:blipFill>
                      <a:blip r:embed="rId4"/>
                      <a:stretch>
                        <a:fillRect/>
                      </a:stretch>
                    </p:blipFill>
                    <p:spPr>
                      <a:xfrm>
                        <a:off x="1274763" y="1597025"/>
                        <a:ext cx="3217862" cy="436563"/>
                      </a:xfrm>
                      <a:prstGeom prst="rect">
                        <a:avLst/>
                      </a:prstGeom>
                      <a:noFill/>
                      <a:ln w="38100">
                        <a:noFill/>
                        <a:miter/>
                      </a:ln>
                    </p:spPr>
                  </p:pic>
                </p:oleObj>
              </mc:Fallback>
            </mc:AlternateContent>
          </a:graphicData>
        </a:graphic>
      </p:graphicFrame>
      <p:sp>
        <p:nvSpPr>
          <p:cNvPr id="56327" name="Rectangle 6">
            <a:extLst>
              <a:ext uri="{FF2B5EF4-FFF2-40B4-BE49-F238E27FC236}">
                <a16:creationId xmlns:a16="http://schemas.microsoft.com/office/drawing/2014/main" id="{C876F8F1-AACE-B6F1-AFEA-EAD2D092DC9D}"/>
              </a:ext>
            </a:extLst>
          </p:cNvPr>
          <p:cNvSpPr/>
          <p:nvPr/>
        </p:nvSpPr>
        <p:spPr>
          <a:xfrm>
            <a:off x="318611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29" name="Rectangle 8">
            <a:extLst>
              <a:ext uri="{FF2B5EF4-FFF2-40B4-BE49-F238E27FC236}">
                <a16:creationId xmlns:a16="http://schemas.microsoft.com/office/drawing/2014/main" id="{E1519606-C976-33DB-3D42-42871143A8F1}"/>
              </a:ext>
            </a:extLst>
          </p:cNvPr>
          <p:cNvSpPr/>
          <p:nvPr/>
        </p:nvSpPr>
        <p:spPr>
          <a:xfrm>
            <a:off x="316706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31" name="Rectangle 10">
            <a:extLst>
              <a:ext uri="{FF2B5EF4-FFF2-40B4-BE49-F238E27FC236}">
                <a16:creationId xmlns:a16="http://schemas.microsoft.com/office/drawing/2014/main" id="{ACFD38C9-31C3-C855-B502-92F9E213F724}"/>
              </a:ext>
            </a:extLst>
          </p:cNvPr>
          <p:cNvSpPr/>
          <p:nvPr/>
        </p:nvSpPr>
        <p:spPr>
          <a:xfrm>
            <a:off x="3133725" y="34686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33" name="Rectangle 12">
            <a:extLst>
              <a:ext uri="{FF2B5EF4-FFF2-40B4-BE49-F238E27FC236}">
                <a16:creationId xmlns:a16="http://schemas.microsoft.com/office/drawing/2014/main" id="{50645E4E-F155-DCA6-D290-8FEABB5A7064}"/>
              </a:ext>
            </a:extLst>
          </p:cNvPr>
          <p:cNvSpPr/>
          <p:nvPr/>
        </p:nvSpPr>
        <p:spPr>
          <a:xfrm>
            <a:off x="3133725" y="347345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9" name="对象 8">
            <a:extLst>
              <a:ext uri="{FF2B5EF4-FFF2-40B4-BE49-F238E27FC236}">
                <a16:creationId xmlns:a16="http://schemas.microsoft.com/office/drawing/2014/main" id="{204FBC11-D2AC-62E4-B235-56678CDE0042}"/>
              </a:ext>
            </a:extLst>
          </p:cNvPr>
          <p:cNvGraphicFramePr>
            <a:graphicFrameLocks noChangeAspect="1"/>
          </p:cNvGraphicFramePr>
          <p:nvPr>
            <p:extLst>
              <p:ext uri="{D42A27DB-BD31-4B8C-83A1-F6EECF244321}">
                <p14:modId xmlns:p14="http://schemas.microsoft.com/office/powerpoint/2010/main" val="2618208889"/>
              </p:ext>
            </p:extLst>
          </p:nvPr>
        </p:nvGraphicFramePr>
        <p:xfrm>
          <a:off x="1109020" y="3107681"/>
          <a:ext cx="3868436" cy="495160"/>
        </p:xfrm>
        <a:graphic>
          <a:graphicData uri="http://schemas.openxmlformats.org/presentationml/2006/ole">
            <mc:AlternateContent xmlns:mc="http://schemas.openxmlformats.org/markup-compatibility/2006">
              <mc:Choice xmlns:v="urn:schemas-microsoft-com:vml" Requires="v">
                <p:oleObj name="Equation" r:id="rId5" imgW="1587240" imgH="203040" progId="Equation.DSMT4">
                  <p:embed/>
                </p:oleObj>
              </mc:Choice>
              <mc:Fallback>
                <p:oleObj name="Equation" r:id="rId5" imgW="1587240" imgH="203040" progId="Equation.DSMT4">
                  <p:embed/>
                  <p:pic>
                    <p:nvPicPr>
                      <p:cNvPr id="0" name=""/>
                      <p:cNvPicPr/>
                      <p:nvPr/>
                    </p:nvPicPr>
                    <p:blipFill>
                      <a:blip r:embed="rId6"/>
                      <a:stretch>
                        <a:fillRect/>
                      </a:stretch>
                    </p:blipFill>
                    <p:spPr>
                      <a:xfrm>
                        <a:off x="1109020" y="3107681"/>
                        <a:ext cx="3868436" cy="495160"/>
                      </a:xfrm>
                      <a:prstGeom prst="rect">
                        <a:avLst/>
                      </a:prstGeom>
                    </p:spPr>
                  </p:pic>
                </p:oleObj>
              </mc:Fallback>
            </mc:AlternateContent>
          </a:graphicData>
        </a:graphic>
      </p:graphicFrame>
      <p:grpSp>
        <p:nvGrpSpPr>
          <p:cNvPr id="10" name="组合 9">
            <a:extLst>
              <a:ext uri="{FF2B5EF4-FFF2-40B4-BE49-F238E27FC236}">
                <a16:creationId xmlns:a16="http://schemas.microsoft.com/office/drawing/2014/main" id="{0FF56CB1-E553-69AD-AA5C-89C58FADABB8}"/>
              </a:ext>
            </a:extLst>
          </p:cNvPr>
          <p:cNvGrpSpPr/>
          <p:nvPr/>
        </p:nvGrpSpPr>
        <p:grpSpPr>
          <a:xfrm>
            <a:off x="345025" y="2003478"/>
            <a:ext cx="5951770" cy="1581972"/>
            <a:chOff x="2278025" y="2680544"/>
            <a:chExt cx="5951770" cy="1581972"/>
          </a:xfrm>
        </p:grpSpPr>
        <p:graphicFrame>
          <p:nvGraphicFramePr>
            <p:cNvPr id="11" name="对象 10">
              <a:extLst>
                <a:ext uri="{FF2B5EF4-FFF2-40B4-BE49-F238E27FC236}">
                  <a16:creationId xmlns:a16="http://schemas.microsoft.com/office/drawing/2014/main" id="{FE6F5539-0CED-50ED-EEC8-B71205A8F418}"/>
                </a:ext>
              </a:extLst>
            </p:cNvPr>
            <p:cNvGraphicFramePr>
              <a:graphicFrameLocks noChangeAspect="1"/>
            </p:cNvGraphicFramePr>
            <p:nvPr>
              <p:extLst>
                <p:ext uri="{D42A27DB-BD31-4B8C-83A1-F6EECF244321}">
                  <p14:modId xmlns:p14="http://schemas.microsoft.com/office/powerpoint/2010/main" val="2977180258"/>
                </p:ext>
              </p:extLst>
            </p:nvPr>
          </p:nvGraphicFramePr>
          <p:xfrm>
            <a:off x="5791200" y="2733024"/>
            <a:ext cx="2438595" cy="475823"/>
          </p:xfrm>
          <a:graphic>
            <a:graphicData uri="http://schemas.openxmlformats.org/presentationml/2006/ole">
              <mc:AlternateContent xmlns:mc="http://schemas.openxmlformats.org/markup-compatibility/2006">
                <mc:Choice xmlns:v="urn:schemas-microsoft-com:vml" Requires="v">
                  <p:oleObj name="Equation" r:id="rId7" imgW="1041120" imgH="203040" progId="Equation.DSMT4">
                    <p:embed/>
                  </p:oleObj>
                </mc:Choice>
                <mc:Fallback>
                  <p:oleObj name="Equation" r:id="rId7" imgW="1041120" imgH="203040" progId="Equation.DSMT4">
                    <p:embed/>
                    <p:pic>
                      <p:nvPicPr>
                        <p:cNvPr id="5" name="对象 4">
                          <a:extLst>
                            <a:ext uri="{FF2B5EF4-FFF2-40B4-BE49-F238E27FC236}">
                              <a16:creationId xmlns:a16="http://schemas.microsoft.com/office/drawing/2014/main" id="{52885D8D-D405-243A-9CF0-8043D22D558B}"/>
                            </a:ext>
                          </a:extLst>
                        </p:cNvPr>
                        <p:cNvPicPr/>
                        <p:nvPr/>
                      </p:nvPicPr>
                      <p:blipFill>
                        <a:blip r:embed="rId8"/>
                        <a:stretch>
                          <a:fillRect/>
                        </a:stretch>
                      </p:blipFill>
                      <p:spPr>
                        <a:xfrm>
                          <a:off x="5791200" y="2733024"/>
                          <a:ext cx="2438595" cy="475823"/>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12C5ED21-3F8F-B678-C81C-903F61192CB6}"/>
                </a:ext>
              </a:extLst>
            </p:cNvPr>
            <p:cNvSpPr txBox="1"/>
            <p:nvPr/>
          </p:nvSpPr>
          <p:spPr>
            <a:xfrm>
              <a:off x="2278025" y="2680544"/>
              <a:ext cx="4577316" cy="1581972"/>
            </a:xfrm>
            <a:prstGeom prst="rect">
              <a:avLst/>
            </a:prstGeom>
            <a:noFill/>
          </p:spPr>
          <p:txBody>
            <a:bodyPr wrap="square">
              <a:spAutoFit/>
            </a:bodyPr>
            <a:lstStyle/>
            <a:p>
              <a:pPr marL="720000" marR="0" lvl="0" indent="0" algn="l" defTabSz="914400" rtl="0" eaLnBrk="1" fontAlgn="base" latinLnBrk="0" hangingPunct="1">
                <a:lnSpc>
                  <a:spcPct val="100000"/>
                </a:lnSpc>
                <a:spcBef>
                  <a:spcPct val="40000"/>
                </a:spcBef>
                <a:spcAft>
                  <a:spcPct val="0"/>
                </a:spcAft>
                <a:buClr>
                  <a:srgbClr val="CC0000"/>
                </a:buClr>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去掉存在量词变为：</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720000" marR="0" lvl="0" indent="0" algn="l" defTabSz="914400" rtl="0" eaLnBrk="1" fontAlgn="base" latinLnBrk="0" hangingPunct="1">
                <a:lnSpc>
                  <a:spcPct val="100000"/>
                </a:lnSpc>
                <a:spcBef>
                  <a:spcPct val="40000"/>
                </a:spcBef>
                <a:spcAft>
                  <a:spcPct val="0"/>
                </a:spcAft>
                <a:buClr>
                  <a:srgbClr val="CC0000"/>
                </a:buClr>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变成子句集</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P(</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a,b</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),Q(</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a,b</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40000"/>
                </a:spcBef>
                <a:spcAft>
                  <a:spcPct val="0"/>
                </a:spcAft>
                <a:buClr>
                  <a:srgbClr val="CC0000"/>
                </a:buClr>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9" name="组合 18">
            <a:extLst>
              <a:ext uri="{FF2B5EF4-FFF2-40B4-BE49-F238E27FC236}">
                <a16:creationId xmlns:a16="http://schemas.microsoft.com/office/drawing/2014/main" id="{F59C6916-035F-25A6-17DA-58B828D6183A}"/>
              </a:ext>
            </a:extLst>
          </p:cNvPr>
          <p:cNvGrpSpPr/>
          <p:nvPr/>
        </p:nvGrpSpPr>
        <p:grpSpPr>
          <a:xfrm>
            <a:off x="152400" y="3577563"/>
            <a:ext cx="8512175" cy="2099036"/>
            <a:chOff x="152400" y="3577563"/>
            <a:chExt cx="8512175" cy="2099036"/>
          </a:xfrm>
        </p:grpSpPr>
        <p:grpSp>
          <p:nvGrpSpPr>
            <p:cNvPr id="8" name="组合 7">
              <a:extLst>
                <a:ext uri="{FF2B5EF4-FFF2-40B4-BE49-F238E27FC236}">
                  <a16:creationId xmlns:a16="http://schemas.microsoft.com/office/drawing/2014/main" id="{7C40D549-1C33-EF01-B241-912C70A05999}"/>
                </a:ext>
              </a:extLst>
            </p:cNvPr>
            <p:cNvGrpSpPr/>
            <p:nvPr/>
          </p:nvGrpSpPr>
          <p:grpSpPr>
            <a:xfrm>
              <a:off x="152400" y="3577563"/>
              <a:ext cx="8512175" cy="2099036"/>
              <a:chOff x="2278025" y="2680544"/>
              <a:chExt cx="6621463" cy="2099036"/>
            </a:xfrm>
          </p:grpSpPr>
          <p:graphicFrame>
            <p:nvGraphicFramePr>
              <p:cNvPr id="5" name="对象 4">
                <a:extLst>
                  <a:ext uri="{FF2B5EF4-FFF2-40B4-BE49-F238E27FC236}">
                    <a16:creationId xmlns:a16="http://schemas.microsoft.com/office/drawing/2014/main" id="{52885D8D-D405-243A-9CF0-8043D22D558B}"/>
                  </a:ext>
                </a:extLst>
              </p:cNvPr>
              <p:cNvGraphicFramePr>
                <a:graphicFrameLocks noChangeAspect="1"/>
              </p:cNvGraphicFramePr>
              <p:nvPr>
                <p:extLst>
                  <p:ext uri="{D42A27DB-BD31-4B8C-83A1-F6EECF244321}">
                    <p14:modId xmlns:p14="http://schemas.microsoft.com/office/powerpoint/2010/main" val="3347945472"/>
                  </p:ext>
                </p:extLst>
              </p:nvPr>
            </p:nvGraphicFramePr>
            <p:xfrm>
              <a:off x="5122825" y="2733343"/>
              <a:ext cx="3776663" cy="476250"/>
            </p:xfrm>
            <a:graphic>
              <a:graphicData uri="http://schemas.openxmlformats.org/presentationml/2006/ole">
                <mc:AlternateContent xmlns:mc="http://schemas.openxmlformats.org/markup-compatibility/2006">
                  <mc:Choice xmlns:v="urn:schemas-microsoft-com:vml" Requires="v">
                    <p:oleObj name="Equation" r:id="rId9" imgW="1612800" imgH="203040" progId="Equation.DSMT4">
                      <p:embed/>
                    </p:oleObj>
                  </mc:Choice>
                  <mc:Fallback>
                    <p:oleObj name="Equation" r:id="rId9" imgW="1612800" imgH="203040" progId="Equation.DSMT4">
                      <p:embed/>
                      <p:pic>
                        <p:nvPicPr>
                          <p:cNvPr id="0" name=""/>
                          <p:cNvPicPr/>
                          <p:nvPr/>
                        </p:nvPicPr>
                        <p:blipFill>
                          <a:blip r:embed="rId10"/>
                          <a:stretch>
                            <a:fillRect/>
                          </a:stretch>
                        </p:blipFill>
                        <p:spPr>
                          <a:xfrm>
                            <a:off x="5122825" y="2733343"/>
                            <a:ext cx="3776663" cy="47625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D4718C34-C941-CC23-32EE-7E851D4E52B5}"/>
                  </a:ext>
                </a:extLst>
              </p:cNvPr>
              <p:cNvSpPr txBox="1"/>
              <p:nvPr/>
            </p:nvSpPr>
            <p:spPr>
              <a:xfrm>
                <a:off x="2278025" y="2680544"/>
                <a:ext cx="4577316" cy="2099036"/>
              </a:xfrm>
              <a:prstGeom prst="rect">
                <a:avLst/>
              </a:prstGeom>
              <a:noFill/>
            </p:spPr>
            <p:txBody>
              <a:bodyPr wrap="square">
                <a:spAutoFit/>
              </a:bodyPr>
              <a:lstStyle/>
              <a:p>
                <a:pPr marL="720000" marR="0" lvl="0" indent="0" algn="l" defTabSz="914400" rtl="0" eaLnBrk="1" fontAlgn="base" latinLnBrk="0" hangingPunct="1">
                  <a:lnSpc>
                    <a:spcPct val="100000"/>
                  </a:lnSpc>
                  <a:spcBef>
                    <a:spcPct val="40000"/>
                  </a:spcBef>
                  <a:spcAft>
                    <a:spcPct val="0"/>
                  </a:spcAft>
                  <a:buClr>
                    <a:srgbClr val="CC0000"/>
                  </a:buClr>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去掉蕴含符号变为：</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720000" eaLnBrk="1" hangingPunct="1">
                  <a:spcBef>
                    <a:spcPct val="40000"/>
                  </a:spcBef>
                  <a:buClr>
                    <a:srgbClr val="CC0000"/>
                  </a:buClr>
                  <a:defRPr/>
                </a:pPr>
                <a:r>
                  <a:rPr lang="zh-CN" altLang="en-US" sz="2400" b="1" dirty="0">
                    <a:solidFill>
                      <a:srgbClr val="000000"/>
                    </a:solidFill>
                    <a:latin typeface="Times New Roman" panose="02020603050405020304" pitchFamily="18" charset="0"/>
                  </a:rPr>
                  <a:t>去掉全称量词变为：</a:t>
                </a:r>
                <a:endParaRPr lang="en-US" altLang="zh-CN" sz="2400" b="1" dirty="0">
                  <a:solidFill>
                    <a:srgbClr val="000000"/>
                  </a:solidFill>
                  <a:latin typeface="Times New Roman" panose="02020603050405020304" pitchFamily="18" charset="0"/>
                </a:endParaRPr>
              </a:p>
              <a:p>
                <a:pPr marL="720000" marR="0" lvl="0" indent="0" algn="l" defTabSz="914400" rtl="0" eaLnBrk="1" fontAlgn="base" latinLnBrk="0" hangingPunct="1">
                  <a:lnSpc>
                    <a:spcPct val="100000"/>
                  </a:lnSpc>
                  <a:spcBef>
                    <a:spcPct val="40000"/>
                  </a:spcBef>
                  <a:spcAft>
                    <a:spcPct val="0"/>
                  </a:spcAft>
                  <a:buClr>
                    <a:srgbClr val="CC0000"/>
                  </a:buClr>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变成子句集</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40000"/>
                  </a:spcBef>
                  <a:spcAft>
                    <a:spcPct val="0"/>
                  </a:spcAft>
                  <a:buClr>
                    <a:srgbClr val="CC0000"/>
                  </a:buClr>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15" name="对象 14">
              <a:extLst>
                <a:ext uri="{FF2B5EF4-FFF2-40B4-BE49-F238E27FC236}">
                  <a16:creationId xmlns:a16="http://schemas.microsoft.com/office/drawing/2014/main" id="{C0FDD982-C8B4-E9AD-EC45-96A72E43E540}"/>
                </a:ext>
              </a:extLst>
            </p:cNvPr>
            <p:cNvGraphicFramePr>
              <a:graphicFrameLocks noChangeAspect="1"/>
            </p:cNvGraphicFramePr>
            <p:nvPr>
              <p:extLst>
                <p:ext uri="{D42A27DB-BD31-4B8C-83A1-F6EECF244321}">
                  <p14:modId xmlns:p14="http://schemas.microsoft.com/office/powerpoint/2010/main" val="2992013060"/>
                </p:ext>
              </p:extLst>
            </p:nvPr>
          </p:nvGraphicFramePr>
          <p:xfrm>
            <a:off x="3657600" y="4125909"/>
            <a:ext cx="2899254" cy="509759"/>
          </p:xfrm>
          <a:graphic>
            <a:graphicData uri="http://schemas.openxmlformats.org/presentationml/2006/ole">
              <mc:AlternateContent xmlns:mc="http://schemas.openxmlformats.org/markup-compatibility/2006">
                <mc:Choice xmlns:v="urn:schemas-microsoft-com:vml" Requires="v">
                  <p:oleObj name="Equation" r:id="rId11" imgW="1155600" imgH="203040" progId="Equation.DSMT4">
                    <p:embed/>
                  </p:oleObj>
                </mc:Choice>
                <mc:Fallback>
                  <p:oleObj name="Equation" r:id="rId11" imgW="1155600" imgH="203040" progId="Equation.DSMT4">
                    <p:embed/>
                    <p:pic>
                      <p:nvPicPr>
                        <p:cNvPr id="0" name=""/>
                        <p:cNvPicPr/>
                        <p:nvPr/>
                      </p:nvPicPr>
                      <p:blipFill>
                        <a:blip r:embed="rId12"/>
                        <a:stretch>
                          <a:fillRect/>
                        </a:stretch>
                      </p:blipFill>
                      <p:spPr>
                        <a:xfrm>
                          <a:off x="3657600" y="4125909"/>
                          <a:ext cx="2899254" cy="509759"/>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88A0717-5636-5FB2-E667-1E21DCFE1416}"/>
                </a:ext>
              </a:extLst>
            </p:cNvPr>
            <p:cNvGraphicFramePr>
              <a:graphicFrameLocks noChangeAspect="1"/>
            </p:cNvGraphicFramePr>
            <p:nvPr>
              <p:extLst>
                <p:ext uri="{D42A27DB-BD31-4B8C-83A1-F6EECF244321}">
                  <p14:modId xmlns:p14="http://schemas.microsoft.com/office/powerpoint/2010/main" val="2194363774"/>
                </p:ext>
              </p:extLst>
            </p:nvPr>
          </p:nvGraphicFramePr>
          <p:xfrm>
            <a:off x="2651902" y="4677120"/>
            <a:ext cx="2315221" cy="407072"/>
          </p:xfrm>
          <a:graphic>
            <a:graphicData uri="http://schemas.openxmlformats.org/presentationml/2006/ole">
              <mc:AlternateContent xmlns:mc="http://schemas.openxmlformats.org/markup-compatibility/2006">
                <mc:Choice xmlns:v="urn:schemas-microsoft-com:vml" Requires="v">
                  <p:oleObj name="Equation" r:id="rId13" imgW="1155600" imgH="203040" progId="Equation.DSMT4">
                    <p:embed/>
                  </p:oleObj>
                </mc:Choice>
                <mc:Fallback>
                  <p:oleObj name="Equation" r:id="rId13" imgW="1155600" imgH="203040" progId="Equation.DSMT4">
                    <p:embed/>
                    <p:pic>
                      <p:nvPicPr>
                        <p:cNvPr id="15" name="对象 14">
                          <a:extLst>
                            <a:ext uri="{FF2B5EF4-FFF2-40B4-BE49-F238E27FC236}">
                              <a16:creationId xmlns:a16="http://schemas.microsoft.com/office/drawing/2014/main" id="{C0FDD982-C8B4-E9AD-EC45-96A72E43E540}"/>
                            </a:ext>
                          </a:extLst>
                        </p:cNvPr>
                        <p:cNvPicPr/>
                        <p:nvPr/>
                      </p:nvPicPr>
                      <p:blipFill>
                        <a:blip r:embed="rId12"/>
                        <a:stretch>
                          <a:fillRect/>
                        </a:stretch>
                      </p:blipFill>
                      <p:spPr>
                        <a:xfrm>
                          <a:off x="2651902" y="4677120"/>
                          <a:ext cx="2315221" cy="407072"/>
                        </a:xfrm>
                        <a:prstGeom prst="rect">
                          <a:avLst/>
                        </a:prstGeom>
                      </p:spPr>
                    </p:pic>
                  </p:oleObj>
                </mc:Fallback>
              </mc:AlternateContent>
            </a:graphicData>
          </a:graphic>
        </p:graphicFrame>
      </p:grpSp>
    </p:spTree>
    <p:extLst>
      <p:ext uri="{BB962C8B-B14F-4D97-AF65-F5344CB8AC3E}">
        <p14:creationId xmlns:p14="http://schemas.microsoft.com/office/powerpoint/2010/main" val="17407341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99762-021B-7ACC-ABCB-EE31FECF3A85}"/>
            </a:ext>
          </a:extLst>
        </p:cNvPr>
        <p:cNvGrpSpPr/>
        <p:nvPr/>
      </p:nvGrpSpPr>
      <p:grpSpPr>
        <a:xfrm>
          <a:off x="0" y="0"/>
          <a:ext cx="0" cy="0"/>
          <a:chOff x="0" y="0"/>
          <a:chExt cx="0" cy="0"/>
        </a:xfrm>
      </p:grpSpPr>
      <p:sp>
        <p:nvSpPr>
          <p:cNvPr id="56322" name="灯片编号占位符 1">
            <a:extLst>
              <a:ext uri="{FF2B5EF4-FFF2-40B4-BE49-F238E27FC236}">
                <a16:creationId xmlns:a16="http://schemas.microsoft.com/office/drawing/2014/main" id="{824C6A8C-F47C-D250-84DB-9873379E4DAD}"/>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6323" name="Rectangle 2">
            <a:extLst>
              <a:ext uri="{FF2B5EF4-FFF2-40B4-BE49-F238E27FC236}">
                <a16:creationId xmlns:a16="http://schemas.microsoft.com/office/drawing/2014/main" id="{27B62D19-3138-553A-36FC-493A221D6503}"/>
              </a:ext>
            </a:extLst>
          </p:cNvPr>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3.3  </a:t>
            </a:r>
            <a:r>
              <a:rPr lang="zh-CN" altLang="en-US" sz="3600" dirty="0">
                <a:solidFill>
                  <a:schemeClr val="bg1"/>
                </a:solidFill>
                <a:latin typeface="Times New Roman" panose="02020603050405020304" pitchFamily="18" charset="0"/>
                <a:ea typeface="黑体" panose="02010609060101010101" pitchFamily="2" charset="-122"/>
              </a:rPr>
              <a:t>谓词公式化为子句集的方法</a:t>
            </a:r>
          </a:p>
        </p:txBody>
      </p:sp>
      <p:sp>
        <p:nvSpPr>
          <p:cNvPr id="56324" name="Rectangle 3">
            <a:extLst>
              <a:ext uri="{FF2B5EF4-FFF2-40B4-BE49-F238E27FC236}">
                <a16:creationId xmlns:a16="http://schemas.microsoft.com/office/drawing/2014/main" id="{47DAA79F-B89D-82CA-EF54-5F04E6AF2436}"/>
              </a:ext>
            </a:extLst>
          </p:cNvPr>
          <p:cNvSpPr/>
          <p:nvPr/>
        </p:nvSpPr>
        <p:spPr>
          <a:xfrm>
            <a:off x="315912" y="1065212"/>
            <a:ext cx="8751888" cy="5259385"/>
          </a:xfrm>
          <a:prstGeom prst="rect">
            <a:avLst/>
          </a:prstGeom>
          <a:gradFill rotWithShape="1">
            <a:gsLst>
              <a:gs pos="0">
                <a:srgbClr val="FFFF99"/>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buBlip>
                <a:blip r:embed="rId2"/>
              </a:buBlip>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求下列谓词公式的子句集</a:t>
            </a:r>
            <a:endParaRPr lang="en-US" altLang="zh-CN" sz="2400" b="1" dirty="0">
              <a:latin typeface="Times New Roman" panose="02020603050405020304" pitchFamily="18" charset="0"/>
            </a:endParaRPr>
          </a:p>
          <a:p>
            <a:pPr eaLnBrk="1" hangingPunct="1">
              <a:spcBef>
                <a:spcPct val="40000"/>
              </a:spcBef>
              <a:buClr>
                <a:schemeClr val="accent2"/>
              </a:buClr>
            </a:pPr>
            <a:r>
              <a:rPr lang="en-US" altLang="zh-CN" sz="2400" b="1" dirty="0">
                <a:latin typeface="Times New Roman" panose="02020603050405020304" pitchFamily="18" charset="0"/>
              </a:rPr>
              <a:t>     3.</a:t>
            </a:r>
          </a:p>
          <a:p>
            <a:pPr eaLnBrk="1" hangingPunct="1">
              <a:spcBef>
                <a:spcPct val="40000"/>
              </a:spcBef>
              <a:buClr>
                <a:schemeClr val="accent2"/>
              </a:buClr>
            </a:pPr>
            <a:endParaRPr lang="en-US" altLang="zh-CN" sz="2400" b="1" dirty="0">
              <a:latin typeface="Times New Roman" panose="02020603050405020304" pitchFamily="18" charset="0"/>
            </a:endParaRPr>
          </a:p>
          <a:p>
            <a:pPr eaLnBrk="1" hangingPunct="1">
              <a:spcBef>
                <a:spcPct val="40000"/>
              </a:spcBef>
              <a:buClr>
                <a:schemeClr val="accent2"/>
              </a:buClr>
            </a:pPr>
            <a:endParaRPr lang="en-US" altLang="zh-CN" sz="2400" b="1" dirty="0">
              <a:latin typeface="Times New Roman" panose="02020603050405020304" pitchFamily="18" charset="0"/>
            </a:endParaRPr>
          </a:p>
          <a:p>
            <a:pPr eaLnBrk="1" hangingPunct="1">
              <a:spcBef>
                <a:spcPct val="40000"/>
              </a:spcBef>
              <a:buClr>
                <a:schemeClr val="accent2"/>
              </a:buClr>
            </a:pPr>
            <a:r>
              <a:rPr lang="en-US" altLang="zh-CN" sz="2400" b="1" dirty="0">
                <a:latin typeface="Times New Roman" panose="02020603050405020304" pitchFamily="18" charset="0"/>
              </a:rPr>
              <a:t>     </a:t>
            </a:r>
          </a:p>
          <a:p>
            <a:pPr eaLnBrk="1" hangingPunct="1">
              <a:spcBef>
                <a:spcPct val="100000"/>
              </a:spcBef>
              <a:buClr>
                <a:srgbClr val="0000FF"/>
              </a:buClr>
              <a:buFont typeface="Wingdings" panose="05000000000000000000" pitchFamily="2" charset="2"/>
              <a:buChar char="§"/>
            </a:pPr>
            <a:endParaRPr lang="en-US" altLang="zh-CN" sz="2400" b="1" dirty="0">
              <a:latin typeface="Times New Roman" panose="02020603050405020304" pitchFamily="18" charset="0"/>
            </a:endParaRPr>
          </a:p>
        </p:txBody>
      </p:sp>
      <p:sp>
        <p:nvSpPr>
          <p:cNvPr id="56325" name="Rectangle 4">
            <a:extLst>
              <a:ext uri="{FF2B5EF4-FFF2-40B4-BE49-F238E27FC236}">
                <a16:creationId xmlns:a16="http://schemas.microsoft.com/office/drawing/2014/main" id="{B33CC528-B4B7-45A6-A0BA-E516B7C3D6A3}"/>
              </a:ext>
            </a:extLst>
          </p:cNvPr>
          <p:cNvSpPr/>
          <p:nvPr/>
        </p:nvSpPr>
        <p:spPr>
          <a:xfrm>
            <a:off x="305276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6326" name="Object 5">
            <a:extLst>
              <a:ext uri="{FF2B5EF4-FFF2-40B4-BE49-F238E27FC236}">
                <a16:creationId xmlns:a16="http://schemas.microsoft.com/office/drawing/2014/main" id="{41EE5A4A-B641-CBF0-C559-E8FEA6637D10}"/>
              </a:ext>
            </a:extLst>
          </p:cNvPr>
          <p:cNvGraphicFramePr>
            <a:graphicFrameLocks noChangeAspect="1"/>
          </p:cNvGraphicFramePr>
          <p:nvPr>
            <p:extLst>
              <p:ext uri="{D42A27DB-BD31-4B8C-83A1-F6EECF244321}">
                <p14:modId xmlns:p14="http://schemas.microsoft.com/office/powerpoint/2010/main" val="3611443398"/>
              </p:ext>
            </p:extLst>
          </p:nvPr>
        </p:nvGraphicFramePr>
        <p:xfrm>
          <a:off x="1100160" y="1627909"/>
          <a:ext cx="4879975" cy="436563"/>
        </p:xfrm>
        <a:graphic>
          <a:graphicData uri="http://schemas.openxmlformats.org/presentationml/2006/ole">
            <mc:AlternateContent xmlns:mc="http://schemas.openxmlformats.org/markup-compatibility/2006">
              <mc:Choice xmlns:v="urn:schemas-microsoft-com:vml" Requires="v">
                <p:oleObj name="Equation" r:id="rId3" imgW="2234880" imgH="203040" progId="Equation.DSMT4">
                  <p:embed/>
                </p:oleObj>
              </mc:Choice>
              <mc:Fallback>
                <p:oleObj name="Equation" r:id="rId3" imgW="2234880" imgH="203040" progId="Equation.DSMT4">
                  <p:embed/>
                  <p:pic>
                    <p:nvPicPr>
                      <p:cNvPr id="56326" name="Object 5">
                        <a:extLst>
                          <a:ext uri="{FF2B5EF4-FFF2-40B4-BE49-F238E27FC236}">
                            <a16:creationId xmlns:a16="http://schemas.microsoft.com/office/drawing/2014/main" id="{11B6F465-6D02-8710-6DFD-C81BED3E5919}"/>
                          </a:ext>
                        </a:extLst>
                      </p:cNvPr>
                      <p:cNvPicPr/>
                      <p:nvPr/>
                    </p:nvPicPr>
                    <p:blipFill>
                      <a:blip r:embed="rId4"/>
                      <a:stretch>
                        <a:fillRect/>
                      </a:stretch>
                    </p:blipFill>
                    <p:spPr>
                      <a:xfrm>
                        <a:off x="1100160" y="1627909"/>
                        <a:ext cx="4879975" cy="436563"/>
                      </a:xfrm>
                      <a:prstGeom prst="rect">
                        <a:avLst/>
                      </a:prstGeom>
                      <a:noFill/>
                      <a:ln w="38100">
                        <a:noFill/>
                        <a:miter/>
                      </a:ln>
                    </p:spPr>
                  </p:pic>
                </p:oleObj>
              </mc:Fallback>
            </mc:AlternateContent>
          </a:graphicData>
        </a:graphic>
      </p:graphicFrame>
      <p:sp>
        <p:nvSpPr>
          <p:cNvPr id="56327" name="Rectangle 6">
            <a:extLst>
              <a:ext uri="{FF2B5EF4-FFF2-40B4-BE49-F238E27FC236}">
                <a16:creationId xmlns:a16="http://schemas.microsoft.com/office/drawing/2014/main" id="{FFE080C5-A905-0E34-6AEB-3EE00BC1A147}"/>
              </a:ext>
            </a:extLst>
          </p:cNvPr>
          <p:cNvSpPr/>
          <p:nvPr/>
        </p:nvSpPr>
        <p:spPr>
          <a:xfrm>
            <a:off x="318611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29" name="Rectangle 8">
            <a:extLst>
              <a:ext uri="{FF2B5EF4-FFF2-40B4-BE49-F238E27FC236}">
                <a16:creationId xmlns:a16="http://schemas.microsoft.com/office/drawing/2014/main" id="{14EDB679-8818-C9B9-AE57-F01224CC3159}"/>
              </a:ext>
            </a:extLst>
          </p:cNvPr>
          <p:cNvSpPr/>
          <p:nvPr/>
        </p:nvSpPr>
        <p:spPr>
          <a:xfrm>
            <a:off x="316706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31" name="Rectangle 10">
            <a:extLst>
              <a:ext uri="{FF2B5EF4-FFF2-40B4-BE49-F238E27FC236}">
                <a16:creationId xmlns:a16="http://schemas.microsoft.com/office/drawing/2014/main" id="{5AB60D8C-92C7-7BB5-B6A5-A1962106C5C5}"/>
              </a:ext>
            </a:extLst>
          </p:cNvPr>
          <p:cNvSpPr/>
          <p:nvPr/>
        </p:nvSpPr>
        <p:spPr>
          <a:xfrm>
            <a:off x="3133725" y="34686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33" name="Rectangle 12">
            <a:extLst>
              <a:ext uri="{FF2B5EF4-FFF2-40B4-BE49-F238E27FC236}">
                <a16:creationId xmlns:a16="http://schemas.microsoft.com/office/drawing/2014/main" id="{7BDC5A30-A278-F8FF-8074-988009DBF612}"/>
              </a:ext>
            </a:extLst>
          </p:cNvPr>
          <p:cNvSpPr/>
          <p:nvPr/>
        </p:nvSpPr>
        <p:spPr>
          <a:xfrm>
            <a:off x="3133725" y="347345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pic>
        <p:nvPicPr>
          <p:cNvPr id="6" name="图片 5">
            <a:extLst>
              <a:ext uri="{FF2B5EF4-FFF2-40B4-BE49-F238E27FC236}">
                <a16:creationId xmlns:a16="http://schemas.microsoft.com/office/drawing/2014/main" id="{2567DA10-77D3-6CFE-3BB4-BFAE7DC5BE0A}"/>
              </a:ext>
            </a:extLst>
          </p:cNvPr>
          <p:cNvPicPr>
            <a:picLocks noChangeAspect="1"/>
          </p:cNvPicPr>
          <p:nvPr/>
        </p:nvPicPr>
        <p:blipFill>
          <a:blip r:embed="rId5"/>
          <a:stretch>
            <a:fillRect/>
          </a:stretch>
        </p:blipFill>
        <p:spPr>
          <a:xfrm>
            <a:off x="1219200" y="2064472"/>
            <a:ext cx="5918294" cy="4130765"/>
          </a:xfrm>
          <a:prstGeom prst="rect">
            <a:avLst/>
          </a:prstGeom>
        </p:spPr>
      </p:pic>
    </p:spTree>
    <p:extLst>
      <p:ext uri="{BB962C8B-B14F-4D97-AF65-F5344CB8AC3E}">
        <p14:creationId xmlns:p14="http://schemas.microsoft.com/office/powerpoint/2010/main" val="18519529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92275-A8BA-AD92-C20A-2361D0B95223}"/>
            </a:ext>
          </a:extLst>
        </p:cNvPr>
        <p:cNvGrpSpPr/>
        <p:nvPr/>
      </p:nvGrpSpPr>
      <p:grpSpPr>
        <a:xfrm>
          <a:off x="0" y="0"/>
          <a:ext cx="0" cy="0"/>
          <a:chOff x="0" y="0"/>
          <a:chExt cx="0" cy="0"/>
        </a:xfrm>
      </p:grpSpPr>
      <p:sp>
        <p:nvSpPr>
          <p:cNvPr id="56322" name="灯片编号占位符 1">
            <a:extLst>
              <a:ext uri="{FF2B5EF4-FFF2-40B4-BE49-F238E27FC236}">
                <a16:creationId xmlns:a16="http://schemas.microsoft.com/office/drawing/2014/main" id="{8E38B29E-39BC-8FD7-AD7E-CCD6C90D72CE}"/>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6323" name="Rectangle 2">
            <a:extLst>
              <a:ext uri="{FF2B5EF4-FFF2-40B4-BE49-F238E27FC236}">
                <a16:creationId xmlns:a16="http://schemas.microsoft.com/office/drawing/2014/main" id="{7FF58AFB-4214-7F1B-F25B-B805A485CB06}"/>
              </a:ext>
            </a:extLst>
          </p:cNvPr>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3.3  </a:t>
            </a:r>
            <a:r>
              <a:rPr lang="zh-CN" altLang="en-US" sz="3600" dirty="0">
                <a:solidFill>
                  <a:schemeClr val="bg1"/>
                </a:solidFill>
                <a:latin typeface="Times New Roman" panose="02020603050405020304" pitchFamily="18" charset="0"/>
                <a:ea typeface="黑体" panose="02010609060101010101" pitchFamily="2" charset="-122"/>
              </a:rPr>
              <a:t>谓词公式化为子句集的方法</a:t>
            </a:r>
          </a:p>
        </p:txBody>
      </p:sp>
      <p:sp>
        <p:nvSpPr>
          <p:cNvPr id="56324" name="Rectangle 3">
            <a:extLst>
              <a:ext uri="{FF2B5EF4-FFF2-40B4-BE49-F238E27FC236}">
                <a16:creationId xmlns:a16="http://schemas.microsoft.com/office/drawing/2014/main" id="{480E266B-153E-AD94-320A-DB45BE384357}"/>
              </a:ext>
            </a:extLst>
          </p:cNvPr>
          <p:cNvSpPr/>
          <p:nvPr/>
        </p:nvSpPr>
        <p:spPr>
          <a:xfrm>
            <a:off x="304800" y="1096217"/>
            <a:ext cx="8229600" cy="5380784"/>
          </a:xfrm>
          <a:prstGeom prst="rect">
            <a:avLst/>
          </a:prstGeom>
          <a:gradFill rotWithShape="1">
            <a:gsLst>
              <a:gs pos="0">
                <a:srgbClr val="FFFF99"/>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buBlip>
                <a:blip r:embed="rId2"/>
              </a:buBlip>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求下列谓词公式的子句集</a:t>
            </a:r>
            <a:endParaRPr lang="en-US" altLang="zh-CN" sz="2400" b="1" dirty="0">
              <a:latin typeface="Times New Roman" panose="02020603050405020304" pitchFamily="18" charset="0"/>
            </a:endParaRPr>
          </a:p>
          <a:p>
            <a:pPr eaLnBrk="1" hangingPunct="1">
              <a:spcBef>
                <a:spcPct val="40000"/>
              </a:spcBef>
              <a:buClr>
                <a:schemeClr val="accent2"/>
              </a:buClr>
            </a:pPr>
            <a:r>
              <a:rPr lang="en-US" altLang="zh-CN" sz="2400" b="1" dirty="0">
                <a:latin typeface="Times New Roman" panose="02020603050405020304" pitchFamily="18" charset="0"/>
              </a:rPr>
              <a:t>     4.</a:t>
            </a:r>
          </a:p>
          <a:p>
            <a:pPr eaLnBrk="1" hangingPunct="1">
              <a:spcBef>
                <a:spcPct val="40000"/>
              </a:spcBef>
              <a:buClr>
                <a:schemeClr val="accent2"/>
              </a:buClr>
            </a:pPr>
            <a:endParaRPr lang="en-US" altLang="zh-CN" sz="2400" b="1" dirty="0">
              <a:latin typeface="Times New Roman" panose="02020603050405020304" pitchFamily="18" charset="0"/>
            </a:endParaRPr>
          </a:p>
          <a:p>
            <a:pPr eaLnBrk="1" hangingPunct="1">
              <a:spcBef>
                <a:spcPct val="40000"/>
              </a:spcBef>
              <a:buClr>
                <a:schemeClr val="accent2"/>
              </a:buClr>
            </a:pPr>
            <a:endParaRPr lang="en-US" altLang="zh-CN" sz="2400" b="1" dirty="0">
              <a:latin typeface="Times New Roman" panose="02020603050405020304" pitchFamily="18" charset="0"/>
            </a:endParaRPr>
          </a:p>
          <a:p>
            <a:pPr eaLnBrk="1" hangingPunct="1">
              <a:spcBef>
                <a:spcPct val="40000"/>
              </a:spcBef>
              <a:buClr>
                <a:schemeClr val="accent2"/>
              </a:buClr>
            </a:pPr>
            <a:r>
              <a:rPr lang="en-US" altLang="zh-CN" sz="2400" b="1" dirty="0">
                <a:latin typeface="Times New Roman" panose="02020603050405020304" pitchFamily="18" charset="0"/>
              </a:rPr>
              <a:t>     </a:t>
            </a:r>
          </a:p>
          <a:p>
            <a:pPr eaLnBrk="1" hangingPunct="1">
              <a:spcBef>
                <a:spcPct val="100000"/>
              </a:spcBef>
              <a:buClr>
                <a:srgbClr val="0000FF"/>
              </a:buClr>
              <a:buFont typeface="Wingdings" panose="05000000000000000000" pitchFamily="2" charset="2"/>
              <a:buChar char="§"/>
            </a:pPr>
            <a:endParaRPr lang="en-US" altLang="zh-CN" sz="2400" b="1" dirty="0">
              <a:latin typeface="Times New Roman" panose="02020603050405020304" pitchFamily="18" charset="0"/>
            </a:endParaRPr>
          </a:p>
        </p:txBody>
      </p:sp>
      <p:sp>
        <p:nvSpPr>
          <p:cNvPr id="56325" name="Rectangle 4">
            <a:extLst>
              <a:ext uri="{FF2B5EF4-FFF2-40B4-BE49-F238E27FC236}">
                <a16:creationId xmlns:a16="http://schemas.microsoft.com/office/drawing/2014/main" id="{C8AE7144-8F90-3098-4D35-5EA1E8098CDC}"/>
              </a:ext>
            </a:extLst>
          </p:cNvPr>
          <p:cNvSpPr/>
          <p:nvPr/>
        </p:nvSpPr>
        <p:spPr>
          <a:xfrm>
            <a:off x="305276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56326" name="Object 5">
            <a:extLst>
              <a:ext uri="{FF2B5EF4-FFF2-40B4-BE49-F238E27FC236}">
                <a16:creationId xmlns:a16="http://schemas.microsoft.com/office/drawing/2014/main" id="{E33FFAD3-5A96-5D6C-6C5E-B5D800CB3D52}"/>
              </a:ext>
            </a:extLst>
          </p:cNvPr>
          <p:cNvGraphicFramePr>
            <a:graphicFrameLocks noChangeAspect="1"/>
          </p:cNvGraphicFramePr>
          <p:nvPr>
            <p:extLst>
              <p:ext uri="{D42A27DB-BD31-4B8C-83A1-F6EECF244321}">
                <p14:modId xmlns:p14="http://schemas.microsoft.com/office/powerpoint/2010/main" val="3765902997"/>
              </p:ext>
            </p:extLst>
          </p:nvPr>
        </p:nvGraphicFramePr>
        <p:xfrm>
          <a:off x="1474788" y="1627188"/>
          <a:ext cx="4130675" cy="436562"/>
        </p:xfrm>
        <a:graphic>
          <a:graphicData uri="http://schemas.openxmlformats.org/presentationml/2006/ole">
            <mc:AlternateContent xmlns:mc="http://schemas.openxmlformats.org/markup-compatibility/2006">
              <mc:Choice xmlns:v="urn:schemas-microsoft-com:vml" Requires="v">
                <p:oleObj name="Equation" r:id="rId3" imgW="1892160" imgH="203040" progId="Equation.DSMT4">
                  <p:embed/>
                </p:oleObj>
              </mc:Choice>
              <mc:Fallback>
                <p:oleObj name="Equation" r:id="rId3" imgW="1892160" imgH="203040" progId="Equation.DSMT4">
                  <p:embed/>
                  <p:pic>
                    <p:nvPicPr>
                      <p:cNvPr id="56326" name="Object 5">
                        <a:extLst>
                          <a:ext uri="{FF2B5EF4-FFF2-40B4-BE49-F238E27FC236}">
                            <a16:creationId xmlns:a16="http://schemas.microsoft.com/office/drawing/2014/main" id="{41EE5A4A-B641-CBF0-C559-E8FEA6637D10}"/>
                          </a:ext>
                        </a:extLst>
                      </p:cNvPr>
                      <p:cNvPicPr/>
                      <p:nvPr/>
                    </p:nvPicPr>
                    <p:blipFill>
                      <a:blip r:embed="rId4"/>
                      <a:stretch>
                        <a:fillRect/>
                      </a:stretch>
                    </p:blipFill>
                    <p:spPr>
                      <a:xfrm>
                        <a:off x="1474788" y="1627188"/>
                        <a:ext cx="4130675" cy="436562"/>
                      </a:xfrm>
                      <a:prstGeom prst="rect">
                        <a:avLst/>
                      </a:prstGeom>
                      <a:noFill/>
                      <a:ln w="38100">
                        <a:noFill/>
                        <a:miter/>
                      </a:ln>
                    </p:spPr>
                  </p:pic>
                </p:oleObj>
              </mc:Fallback>
            </mc:AlternateContent>
          </a:graphicData>
        </a:graphic>
      </p:graphicFrame>
      <p:sp>
        <p:nvSpPr>
          <p:cNvPr id="56327" name="Rectangle 6">
            <a:extLst>
              <a:ext uri="{FF2B5EF4-FFF2-40B4-BE49-F238E27FC236}">
                <a16:creationId xmlns:a16="http://schemas.microsoft.com/office/drawing/2014/main" id="{2F4B3256-6E94-0DE3-B7BA-B803E3A7D4FA}"/>
              </a:ext>
            </a:extLst>
          </p:cNvPr>
          <p:cNvSpPr/>
          <p:nvPr/>
        </p:nvSpPr>
        <p:spPr>
          <a:xfrm>
            <a:off x="318611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29" name="Rectangle 8">
            <a:extLst>
              <a:ext uri="{FF2B5EF4-FFF2-40B4-BE49-F238E27FC236}">
                <a16:creationId xmlns:a16="http://schemas.microsoft.com/office/drawing/2014/main" id="{BF87376F-D717-2B68-2CAC-B0541EE9DC36}"/>
              </a:ext>
            </a:extLst>
          </p:cNvPr>
          <p:cNvSpPr/>
          <p:nvPr/>
        </p:nvSpPr>
        <p:spPr>
          <a:xfrm>
            <a:off x="3167063" y="3487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31" name="Rectangle 10">
            <a:extLst>
              <a:ext uri="{FF2B5EF4-FFF2-40B4-BE49-F238E27FC236}">
                <a16:creationId xmlns:a16="http://schemas.microsoft.com/office/drawing/2014/main" id="{B84DA1EE-989F-9906-E673-1AFDE9D3D646}"/>
              </a:ext>
            </a:extLst>
          </p:cNvPr>
          <p:cNvSpPr/>
          <p:nvPr/>
        </p:nvSpPr>
        <p:spPr>
          <a:xfrm>
            <a:off x="3133725" y="34686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56333" name="Rectangle 12">
            <a:extLst>
              <a:ext uri="{FF2B5EF4-FFF2-40B4-BE49-F238E27FC236}">
                <a16:creationId xmlns:a16="http://schemas.microsoft.com/office/drawing/2014/main" id="{7173EDB1-66CA-0FDA-6FA4-FC05715037D8}"/>
              </a:ext>
            </a:extLst>
          </p:cNvPr>
          <p:cNvSpPr/>
          <p:nvPr/>
        </p:nvSpPr>
        <p:spPr>
          <a:xfrm>
            <a:off x="3133725" y="347345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pic>
        <p:nvPicPr>
          <p:cNvPr id="8" name="图片 7">
            <a:extLst>
              <a:ext uri="{FF2B5EF4-FFF2-40B4-BE49-F238E27FC236}">
                <a16:creationId xmlns:a16="http://schemas.microsoft.com/office/drawing/2014/main" id="{41A9E7EA-FB8E-07E5-9F56-893E11CCE9FE}"/>
              </a:ext>
            </a:extLst>
          </p:cNvPr>
          <p:cNvPicPr>
            <a:picLocks noChangeAspect="1"/>
          </p:cNvPicPr>
          <p:nvPr/>
        </p:nvPicPr>
        <p:blipFill>
          <a:blip r:embed="rId5"/>
          <a:stretch>
            <a:fillRect/>
          </a:stretch>
        </p:blipFill>
        <p:spPr>
          <a:xfrm>
            <a:off x="990599" y="2313559"/>
            <a:ext cx="5974643" cy="3020441"/>
          </a:xfrm>
          <a:prstGeom prst="rect">
            <a:avLst/>
          </a:prstGeom>
        </p:spPr>
      </p:pic>
    </p:spTree>
    <p:extLst>
      <p:ext uri="{BB962C8B-B14F-4D97-AF65-F5344CB8AC3E}">
        <p14:creationId xmlns:p14="http://schemas.microsoft.com/office/powerpoint/2010/main" val="2633742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734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3.3  </a:t>
            </a:r>
            <a:r>
              <a:rPr lang="zh-CN" altLang="en-US" sz="3600" dirty="0">
                <a:solidFill>
                  <a:schemeClr val="bg1"/>
                </a:solidFill>
                <a:latin typeface="Times New Roman" panose="02020603050405020304" pitchFamily="18" charset="0"/>
                <a:ea typeface="黑体" panose="02010609060101010101" pitchFamily="2" charset="-122"/>
              </a:rPr>
              <a:t>谓词公式化为子句集的方法</a:t>
            </a:r>
          </a:p>
        </p:txBody>
      </p:sp>
      <p:sp>
        <p:nvSpPr>
          <p:cNvPr id="322563" name="Text Box 3"/>
          <p:cNvSpPr txBox="1"/>
          <p:nvPr/>
        </p:nvSpPr>
        <p:spPr>
          <a:xfrm>
            <a:off x="304800" y="2895600"/>
            <a:ext cx="8610600" cy="1336675"/>
          </a:xfrm>
          <a:prstGeom prst="rect">
            <a:avLst/>
          </a:prstGeom>
          <a:gradFill rotWithShape="1">
            <a:gsLst>
              <a:gs pos="0">
                <a:srgbClr val="00FF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50000"/>
              </a:lnSpc>
            </a:pPr>
            <a:r>
              <a:rPr lang="zh-CN" altLang="en-US" sz="2700" b="1" dirty="0">
                <a:latin typeface="宋体" panose="02010600030101010101" pitchFamily="2" charset="-122"/>
              </a:rPr>
              <a:t>定理 </a:t>
            </a:r>
            <a:r>
              <a:rPr lang="en-US" altLang="zh-CN" sz="2700" b="1" dirty="0">
                <a:latin typeface="Times New Roman" panose="02020603050405020304" pitchFamily="18" charset="0"/>
                <a:cs typeface="Times New Roman" panose="02020603050405020304" pitchFamily="18" charset="0"/>
              </a:rPr>
              <a:t>3.1:   </a:t>
            </a:r>
          </a:p>
          <a:p>
            <a:pPr eaLnBrk="1" hangingPunct="1">
              <a:lnSpc>
                <a:spcPct val="150000"/>
              </a:lnSpc>
              <a:spcAft>
                <a:spcPct val="30000"/>
              </a:spcAft>
            </a:pPr>
            <a:r>
              <a:rPr lang="en-US" altLang="zh-CN" sz="2700" b="1" dirty="0">
                <a:latin typeface="Times New Roman" panose="02020603050405020304" pitchFamily="18" charset="0"/>
                <a:cs typeface="Times New Roman" panose="02020603050405020304" pitchFamily="18" charset="0"/>
              </a:rPr>
              <a:t>     </a:t>
            </a:r>
            <a:r>
              <a:rPr lang="zh-CN" altLang="en-US" sz="2700" b="1" dirty="0">
                <a:latin typeface="宋体" panose="02010600030101010101" pitchFamily="2" charset="-122"/>
              </a:rPr>
              <a:t>谓词公式不可满足的充要条件是其子句集不可满足。</a:t>
            </a:r>
          </a:p>
        </p:txBody>
      </p:sp>
      <p:grpSp>
        <p:nvGrpSpPr>
          <p:cNvPr id="322564" name="Group 4"/>
          <p:cNvGrpSpPr/>
          <p:nvPr/>
        </p:nvGrpSpPr>
        <p:grpSpPr>
          <a:xfrm>
            <a:off x="1828800" y="1371600"/>
            <a:ext cx="5915025" cy="977900"/>
            <a:chOff x="422" y="1612"/>
            <a:chExt cx="3726" cy="616"/>
          </a:xfrm>
        </p:grpSpPr>
        <p:sp>
          <p:nvSpPr>
            <p:cNvPr id="57350" name="Text Box 5"/>
            <p:cNvSpPr txBox="1"/>
            <p:nvPr/>
          </p:nvSpPr>
          <p:spPr>
            <a:xfrm>
              <a:off x="422" y="1612"/>
              <a:ext cx="1258" cy="596"/>
            </a:xfrm>
            <a:prstGeom prst="rect">
              <a:avLst/>
            </a:prstGeom>
            <a:noFill/>
            <a:ln w="9525">
              <a:noFill/>
            </a:ln>
          </p:spPr>
          <p:txBody>
            <a:bodyPr>
              <a:spAutoFit/>
            </a:bodyPr>
            <a:lstStyle/>
            <a:p>
              <a:pPr algn="ctr" eaLnBrk="1" hangingPunct="1"/>
              <a:r>
                <a:rPr lang="zh-CN" altLang="en-US" sz="2800" b="1" dirty="0">
                  <a:latin typeface="宋体" panose="02010600030101010101" pitchFamily="2" charset="-122"/>
                </a:rPr>
                <a:t>谓词公式</a:t>
              </a:r>
            </a:p>
            <a:p>
              <a:pPr algn="ctr" eaLnBrk="1" hangingPunct="1"/>
              <a:r>
                <a:rPr lang="zh-CN" altLang="en-US" sz="2800" b="1" dirty="0">
                  <a:latin typeface="宋体" panose="02010600030101010101" pitchFamily="2" charset="-122"/>
                </a:rPr>
                <a:t>不可满足性</a:t>
              </a:r>
            </a:p>
          </p:txBody>
        </p:sp>
        <p:sp>
          <p:nvSpPr>
            <p:cNvPr id="57351" name="Text Box 6"/>
            <p:cNvSpPr txBox="1"/>
            <p:nvPr/>
          </p:nvSpPr>
          <p:spPr>
            <a:xfrm>
              <a:off x="2304" y="1632"/>
              <a:ext cx="1344" cy="596"/>
            </a:xfrm>
            <a:prstGeom prst="rect">
              <a:avLst/>
            </a:prstGeom>
            <a:noFill/>
            <a:ln w="9525">
              <a:noFill/>
            </a:ln>
          </p:spPr>
          <p:txBody>
            <a:bodyPr>
              <a:spAutoFit/>
            </a:bodyPr>
            <a:lstStyle/>
            <a:p>
              <a:pPr algn="ctr" eaLnBrk="1" hangingPunct="1"/>
              <a:r>
                <a:rPr lang="zh-CN" altLang="en-US" sz="2800" b="1" dirty="0">
                  <a:latin typeface="宋体" panose="02010600030101010101" pitchFamily="2" charset="-122"/>
                </a:rPr>
                <a:t>子句集</a:t>
              </a:r>
            </a:p>
            <a:p>
              <a:pPr algn="ctr" eaLnBrk="1" hangingPunct="1"/>
              <a:r>
                <a:rPr lang="zh-CN" altLang="en-US" sz="2800" b="1" dirty="0">
                  <a:latin typeface="宋体" panose="02010600030101010101" pitchFamily="2" charset="-122"/>
                </a:rPr>
                <a:t>不可满足性</a:t>
              </a:r>
            </a:p>
          </p:txBody>
        </p:sp>
        <p:sp>
          <p:nvSpPr>
            <p:cNvPr id="57352" name="Line 7"/>
            <p:cNvSpPr/>
            <p:nvPr/>
          </p:nvSpPr>
          <p:spPr>
            <a:xfrm>
              <a:off x="1728" y="1968"/>
              <a:ext cx="528" cy="0"/>
            </a:xfrm>
            <a:prstGeom prst="line">
              <a:avLst/>
            </a:prstGeom>
            <a:ln w="38100" cap="flat" cmpd="sng">
              <a:solidFill>
                <a:schemeClr val="accent2"/>
              </a:solidFill>
              <a:prstDash val="solid"/>
              <a:headEnd type="triangle" w="med" len="med"/>
              <a:tailEnd type="triangle" w="med" len="med"/>
            </a:ln>
          </p:spPr>
        </p:sp>
        <p:sp>
          <p:nvSpPr>
            <p:cNvPr id="57353" name="Text Box 8"/>
            <p:cNvSpPr txBox="1"/>
            <p:nvPr/>
          </p:nvSpPr>
          <p:spPr>
            <a:xfrm>
              <a:off x="3648" y="1680"/>
              <a:ext cx="500" cy="519"/>
            </a:xfrm>
            <a:prstGeom prst="rect">
              <a:avLst/>
            </a:prstGeom>
            <a:noFill/>
            <a:ln w="9525">
              <a:noFill/>
            </a:ln>
          </p:spPr>
          <p:txBody>
            <a:bodyPr wrap="none">
              <a:spAutoFit/>
            </a:bodyPr>
            <a:lstStyle/>
            <a:p>
              <a:pPr eaLnBrk="1" hangingPunct="1"/>
              <a:r>
                <a:rPr lang="zh-CN" altLang="en-US" sz="4800" dirty="0">
                  <a:solidFill>
                    <a:schemeClr val="accent2"/>
                  </a:solidFill>
                  <a:latin typeface="Arial" panose="020B0604020202020204" pitchFamily="34" charset="0"/>
                </a:rPr>
                <a: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22564"/>
                                        </p:tgtEl>
                                        <p:attrNameLst>
                                          <p:attrName>style.visibility</p:attrName>
                                        </p:attrNameLst>
                                      </p:cBhvr>
                                      <p:to>
                                        <p:strVal val="visible"/>
                                      </p:to>
                                    </p:set>
                                    <p:anim calcmode="lin" valueType="num">
                                      <p:cBhvr>
                                        <p:cTn id="7" dur="500" fill="hold"/>
                                        <p:tgtEl>
                                          <p:spTgt spid="32256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2256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2256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22564"/>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22563"/>
                                        </p:tgtEl>
                                        <p:attrNameLst>
                                          <p:attrName>style.visibility</p:attrName>
                                        </p:attrNameLst>
                                      </p:cBhvr>
                                      <p:to>
                                        <p:strVal val="visible"/>
                                      </p:to>
                                    </p:set>
                                    <p:animEffect transition="in" filter="wipe(down)">
                                      <p:cBhvr>
                                        <p:cTn id="15" dur="500"/>
                                        <p:tgtEl>
                                          <p:spTgt spid="32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55</a:t>
            </a:fld>
            <a:endParaRPr lang="ja-JP" altLang="en-US" dirty="0">
              <a:solidFill>
                <a:srgbClr val="A50021"/>
              </a:solidFill>
              <a:latin typeface="Arial" panose="020B0604020202020204" pitchFamily="34" charset="0"/>
              <a:ea typeface="MS PGothic" panose="020B0600070205080204" pitchFamily="34" charset="-128"/>
            </a:endParaRPr>
          </a:p>
        </p:txBody>
      </p:sp>
      <p:grpSp>
        <p:nvGrpSpPr>
          <p:cNvPr id="58371" name="Group 2"/>
          <p:cNvGrpSpPr/>
          <p:nvPr/>
        </p:nvGrpSpPr>
        <p:grpSpPr>
          <a:xfrm>
            <a:off x="457200" y="2362200"/>
            <a:ext cx="8001000" cy="3429000"/>
            <a:chOff x="576" y="1488"/>
            <a:chExt cx="4512" cy="2160"/>
          </a:xfrm>
        </p:grpSpPr>
        <p:sp>
          <p:nvSpPr>
            <p:cNvPr id="58374" name="AutoShape 3"/>
            <p:cNvSpPr/>
            <p:nvPr/>
          </p:nvSpPr>
          <p:spPr>
            <a:xfrm>
              <a:off x="576" y="1488"/>
              <a:ext cx="3888" cy="2064"/>
            </a:xfrm>
            <a:prstGeom prst="rightArrowCallout">
              <a:avLst>
                <a:gd name="adj1" fmla="val 18796"/>
                <a:gd name="adj2" fmla="val 24564"/>
                <a:gd name="adj3" fmla="val 19238"/>
                <a:gd name="adj4" fmla="val 84130"/>
              </a:avLst>
            </a:prstGeom>
            <a:solidFill>
              <a:srgbClr val="CCFFCC"/>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58375" name="Text Box 4"/>
            <p:cNvSpPr txBox="1"/>
            <p:nvPr/>
          </p:nvSpPr>
          <p:spPr>
            <a:xfrm>
              <a:off x="4560" y="1501"/>
              <a:ext cx="528" cy="2147"/>
            </a:xfrm>
            <a:prstGeom prst="rect">
              <a:avLst/>
            </a:prstGeom>
            <a:solidFill>
              <a:srgbClr val="FFFF99"/>
            </a:solidFill>
            <a:ln w="9525" cap="flat" cmpd="sng">
              <a:solidFill>
                <a:srgbClr val="808080"/>
              </a:solidFill>
              <a:prstDash val="solid"/>
              <a:miter/>
              <a:headEnd type="none" w="med" len="med"/>
              <a:tailEnd type="none" w="med" len="med"/>
            </a:ln>
          </p:spPr>
          <p:txBody>
            <a:bodyPr anchor="ctr" anchorCtr="1">
              <a:spAutoFit/>
            </a:bodyPr>
            <a:lstStyle/>
            <a:p>
              <a:pPr eaLnBrk="1" hangingPunct="1">
                <a:spcBef>
                  <a:spcPct val="30000"/>
                </a:spcBef>
              </a:pPr>
              <a:r>
                <a:rPr lang="zh-CN" altLang="en-US" sz="2900" b="1" dirty="0">
                  <a:latin typeface="Arial" panose="020B0604020202020204" pitchFamily="34" charset="0"/>
                </a:rPr>
                <a:t>归</a:t>
              </a:r>
            </a:p>
            <a:p>
              <a:pPr eaLnBrk="1" hangingPunct="1">
                <a:spcBef>
                  <a:spcPct val="30000"/>
                </a:spcBef>
              </a:pPr>
              <a:r>
                <a:rPr lang="zh-CN" altLang="en-US" sz="2900" b="1" dirty="0">
                  <a:latin typeface="Arial" panose="020B0604020202020204" pitchFamily="34" charset="0"/>
                </a:rPr>
                <a:t>结</a:t>
              </a:r>
            </a:p>
            <a:p>
              <a:pPr eaLnBrk="1" hangingPunct="1">
                <a:spcBef>
                  <a:spcPct val="30000"/>
                </a:spcBef>
              </a:pPr>
              <a:r>
                <a:rPr lang="zh-CN" altLang="en-US" sz="2900" b="1" dirty="0">
                  <a:latin typeface="Arial" panose="020B0604020202020204" pitchFamily="34" charset="0"/>
                </a:rPr>
                <a:t>演</a:t>
              </a:r>
            </a:p>
            <a:p>
              <a:pPr eaLnBrk="1" hangingPunct="1">
                <a:spcBef>
                  <a:spcPct val="30000"/>
                </a:spcBef>
              </a:pPr>
              <a:r>
                <a:rPr lang="zh-CN" altLang="en-US" sz="2900" b="1" dirty="0">
                  <a:latin typeface="Arial" panose="020B0604020202020204" pitchFamily="34" charset="0"/>
                </a:rPr>
                <a:t>绎</a:t>
              </a:r>
            </a:p>
            <a:p>
              <a:pPr eaLnBrk="1" hangingPunct="1">
                <a:spcBef>
                  <a:spcPct val="30000"/>
                </a:spcBef>
              </a:pPr>
              <a:r>
                <a:rPr lang="zh-CN" altLang="en-US" sz="2900" b="1" dirty="0">
                  <a:latin typeface="Arial" panose="020B0604020202020204" pitchFamily="34" charset="0"/>
                </a:rPr>
                <a:t>推</a:t>
              </a:r>
            </a:p>
            <a:p>
              <a:pPr eaLnBrk="1" hangingPunct="1">
                <a:spcBef>
                  <a:spcPct val="30000"/>
                </a:spcBef>
              </a:pPr>
              <a:r>
                <a:rPr lang="zh-CN" altLang="en-US" sz="2900" b="1" dirty="0">
                  <a:latin typeface="Arial" panose="020B0604020202020204" pitchFamily="34" charset="0"/>
                </a:rPr>
                <a:t>理</a:t>
              </a:r>
            </a:p>
          </p:txBody>
        </p:sp>
      </p:grpSp>
      <p:sp>
        <p:nvSpPr>
          <p:cNvPr id="58372" name="Rectangle 5"/>
          <p:cNvSpPr>
            <a:spLocks noGrp="1"/>
          </p:cNvSpPr>
          <p:nvPr>
            <p:ph type="title"/>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sp>
        <p:nvSpPr>
          <p:cNvPr id="58373" name="Rectangle 6"/>
          <p:cNvSpPr>
            <a:spLocks noGrp="1"/>
          </p:cNvSpPr>
          <p:nvPr>
            <p:ph idx="1"/>
          </p:nvPr>
        </p:nvSpPr>
        <p:spPr>
          <a:xfrm>
            <a:off x="457200" y="1143000"/>
            <a:ext cx="8642350" cy="5400675"/>
          </a:xfrm>
          <a:ln/>
        </p:spPr>
        <p:txBody>
          <a:bodyPr vert="horz" wrap="square" lIns="91440" tIns="45720" rIns="91440" bIns="45720" anchor="t" anchorCtr="0"/>
          <a:lstStyle/>
          <a:p>
            <a:pPr eaLnBrk="1" hangingPunct="1"/>
            <a:r>
              <a:rPr lang="en-US" altLang="zh-CN" sz="2600" b="1" dirty="0">
                <a:latin typeface="Times New Roman" panose="02020603050405020304" pitchFamily="18" charset="0"/>
              </a:rPr>
              <a:t>3.1  </a:t>
            </a:r>
            <a:r>
              <a:rPr lang="zh-CN" altLang="en-US" sz="2600" b="1" dirty="0">
                <a:latin typeface="Times New Roman" panose="02020603050405020304" pitchFamily="18" charset="0"/>
              </a:rPr>
              <a:t>推理的基本概念 </a:t>
            </a:r>
          </a:p>
          <a:p>
            <a:pPr eaLnBrk="1" hangingPunct="1"/>
            <a:r>
              <a:rPr lang="en-US" altLang="zh-CN" sz="2600" b="1" dirty="0">
                <a:latin typeface="Times New Roman" panose="02020603050405020304" pitchFamily="18" charset="0"/>
              </a:rPr>
              <a:t>3.2  </a:t>
            </a:r>
            <a:r>
              <a:rPr lang="zh-CN" altLang="en-US" sz="2600" b="1" dirty="0">
                <a:latin typeface="Times New Roman" panose="02020603050405020304" pitchFamily="18" charset="0"/>
              </a:rPr>
              <a:t>自然演绎推理</a:t>
            </a:r>
          </a:p>
          <a:p>
            <a:pPr eaLnBrk="1" hangingPunct="1"/>
            <a:r>
              <a:rPr lang="en-US" altLang="zh-CN" sz="2600" b="1" dirty="0">
                <a:latin typeface="Times New Roman" panose="02020603050405020304" pitchFamily="18" charset="0"/>
              </a:rPr>
              <a:t>3.3  </a:t>
            </a:r>
            <a:r>
              <a:rPr lang="zh-CN" altLang="en-US" sz="2600" b="1" dirty="0">
                <a:latin typeface="Times New Roman" panose="02020603050405020304" pitchFamily="18" charset="0"/>
              </a:rPr>
              <a:t>谓词公式化为子句集的方法</a:t>
            </a:r>
          </a:p>
          <a:p>
            <a:pPr eaLnBrk="1" hangingPunct="1"/>
            <a:r>
              <a:rPr lang="en-US" altLang="zh-CN" sz="2600" b="1" dirty="0">
                <a:solidFill>
                  <a:srgbClr val="0000FF"/>
                </a:solidFill>
                <a:latin typeface="Times New Roman" panose="02020603050405020304" pitchFamily="18" charset="0"/>
              </a:rPr>
              <a:t>3.4  </a:t>
            </a:r>
            <a:r>
              <a:rPr lang="zh-CN" altLang="en-US" sz="2600" b="1" dirty="0">
                <a:solidFill>
                  <a:srgbClr val="0000FF"/>
                </a:solidFill>
                <a:latin typeface="Times New Roman" panose="02020603050405020304" pitchFamily="18" charset="0"/>
              </a:rPr>
              <a:t>鲁宾逊归结原理</a:t>
            </a:r>
          </a:p>
          <a:p>
            <a:pPr eaLnBrk="1" hangingPunct="1"/>
            <a:r>
              <a:rPr lang="en-US" altLang="zh-CN" sz="2600" b="1" dirty="0">
                <a:latin typeface="Times New Roman" panose="02020603050405020304" pitchFamily="18" charset="0"/>
              </a:rPr>
              <a:t>3.5  </a:t>
            </a:r>
            <a:r>
              <a:rPr lang="zh-CN" altLang="en-US" sz="2600" b="1" dirty="0">
                <a:latin typeface="Times New Roman" panose="02020603050405020304" pitchFamily="18" charset="0"/>
              </a:rPr>
              <a:t>归结反演</a:t>
            </a:r>
            <a:endParaRPr lang="en-US" altLang="zh-CN" sz="2600" b="1" dirty="0">
              <a:latin typeface="Times New Roman" panose="02020603050405020304" pitchFamily="18" charset="0"/>
            </a:endParaRPr>
          </a:p>
          <a:p>
            <a:pPr eaLnBrk="1" hangingPunct="1"/>
            <a:r>
              <a:rPr lang="en-US" altLang="zh-CN" sz="2600" b="1" dirty="0">
                <a:latin typeface="Times New Roman" panose="02020603050405020304" pitchFamily="18" charset="0"/>
              </a:rPr>
              <a:t>3.6  </a:t>
            </a:r>
            <a:r>
              <a:rPr lang="zh-CN" altLang="en-US" sz="2600" b="1" dirty="0">
                <a:latin typeface="Times New Roman" panose="02020603050405020304" pitchFamily="18" charset="0"/>
              </a:rPr>
              <a:t>归结策略</a:t>
            </a:r>
          </a:p>
          <a:p>
            <a:pPr eaLnBrk="1" hangingPunct="1"/>
            <a:r>
              <a:rPr lang="en-US" altLang="zh-CN" sz="2600" b="1" dirty="0">
                <a:latin typeface="Times New Roman" panose="02020603050405020304" pitchFamily="18" charset="0"/>
              </a:rPr>
              <a:t>3.7  </a:t>
            </a:r>
            <a:r>
              <a:rPr lang="zh-CN" altLang="en-US" sz="2600" b="1" dirty="0">
                <a:latin typeface="Times New Roman" panose="02020603050405020304" pitchFamily="18" charset="0"/>
              </a:rPr>
              <a:t>应用归结反演求解问题</a:t>
            </a:r>
            <a:r>
              <a:rPr lang="zh-CN" altLang="en-US" sz="2600" b="1" dirty="0"/>
              <a: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9395"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3.4  </a:t>
            </a:r>
            <a:r>
              <a:rPr lang="zh-CN" altLang="en-US" sz="4000" b="0" dirty="0">
                <a:latin typeface="Times New Roman" panose="02020603050405020304" pitchFamily="18" charset="0"/>
                <a:ea typeface="黑体" panose="02010609060101010101" pitchFamily="2" charset="-122"/>
              </a:rPr>
              <a:t>鲁宾逊归结原理</a:t>
            </a:r>
          </a:p>
        </p:txBody>
      </p:sp>
      <p:sp>
        <p:nvSpPr>
          <p:cNvPr id="59396" name="Rectangle 3"/>
          <p:cNvSpPr>
            <a:spLocks noGrp="1"/>
          </p:cNvSpPr>
          <p:nvPr>
            <p:ph idx="1"/>
          </p:nvPr>
        </p:nvSpPr>
        <p:spPr>
          <a:xfrm>
            <a:off x="327025" y="2819400"/>
            <a:ext cx="8588375" cy="2362200"/>
          </a:xfrm>
          <a:gradFill rotWithShape="1">
            <a:gsLst>
              <a:gs pos="0">
                <a:srgbClr val="00FFFF">
                  <a:alpha val="100000"/>
                </a:srgbClr>
              </a:gs>
              <a:gs pos="100000">
                <a:schemeClr val="bg1">
                  <a:alpha val="100000"/>
                </a:schemeClr>
              </a:gs>
            </a:gsLst>
            <a:path path="shape">
              <a:fillToRect l="50000" t="50000" r="50000" b="50000"/>
            </a:path>
            <a:tileRect/>
          </a:gradFill>
          <a:ln>
            <a:solidFill>
              <a:srgbClr val="808080">
                <a:alpha val="100000"/>
              </a:srgbClr>
            </a:solidFill>
            <a:miter lim="800000"/>
          </a:ln>
        </p:spPr>
        <p:txBody>
          <a:bodyPr vert="horz" wrap="square" lIns="91440" tIns="45720" rIns="91440" bIns="45720" anchor="t" anchorCtr="0"/>
          <a:lstStyle/>
          <a:p>
            <a:pPr marL="292100" indent="-292100" algn="just" eaLnBrk="1" hangingPunct="1">
              <a:buFont typeface="Wingdings" panose="05000000000000000000" pitchFamily="2" charset="2"/>
              <a:buChar char="u"/>
            </a:pPr>
            <a:r>
              <a:rPr lang="en-US" altLang="zh-CN" sz="2200" b="1" dirty="0"/>
              <a:t> </a:t>
            </a:r>
            <a:r>
              <a:rPr lang="zh-CN" altLang="en-US" sz="2200" b="1" dirty="0"/>
              <a:t>鲁宾逊归结原理（消解原理）</a:t>
            </a:r>
            <a:r>
              <a:rPr lang="zh-CN" altLang="en-US" sz="2200" dirty="0"/>
              <a:t>的</a:t>
            </a:r>
            <a:r>
              <a:rPr lang="zh-CN" altLang="en-US" sz="2200" b="1" dirty="0">
                <a:latin typeface="Times New Roman" panose="02020603050405020304" pitchFamily="18" charset="0"/>
              </a:rPr>
              <a:t>基本思想：</a:t>
            </a:r>
          </a:p>
          <a:p>
            <a:pPr marL="292100" indent="-292100" algn="just" eaLnBrk="1" hangingPunct="1">
              <a:buSzPct val="60000"/>
              <a:buFont typeface="Wingdings" panose="05000000000000000000" pitchFamily="2" charset="2"/>
              <a:buChar char="p"/>
            </a:pPr>
            <a:r>
              <a:rPr lang="zh-CN" altLang="en-US" sz="2200" b="1" dirty="0">
                <a:latin typeface="Times New Roman" panose="02020603050405020304" pitchFamily="18" charset="0"/>
              </a:rPr>
              <a:t>检查子句集</a:t>
            </a:r>
            <a:r>
              <a:rPr lang="zh-CN" altLang="en-US" sz="2200" b="1" i="1" dirty="0">
                <a:latin typeface="Times New Roman" panose="02020603050405020304" pitchFamily="18" charset="0"/>
              </a:rPr>
              <a:t> </a:t>
            </a:r>
            <a:r>
              <a:rPr lang="en-US" altLang="zh-CN" sz="2200" b="1" i="1" dirty="0">
                <a:latin typeface="Times New Roman" panose="02020603050405020304" pitchFamily="18" charset="0"/>
              </a:rPr>
              <a:t>S</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中是否包含空子句，若包含，则 </a:t>
            </a:r>
            <a:r>
              <a:rPr lang="en-US" altLang="zh-CN" sz="2200" b="1" i="1" dirty="0">
                <a:latin typeface="Times New Roman" panose="02020603050405020304" pitchFamily="18" charset="0"/>
              </a:rPr>
              <a:t>S</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不可满足。</a:t>
            </a:r>
          </a:p>
          <a:p>
            <a:pPr marL="292100" indent="-292100" algn="just" eaLnBrk="1" hangingPunct="1">
              <a:buSzPct val="60000"/>
              <a:buFont typeface="Wingdings" panose="05000000000000000000" pitchFamily="2" charset="2"/>
              <a:buChar char="p"/>
            </a:pPr>
            <a:r>
              <a:rPr lang="zh-CN" altLang="en-US" sz="2200" b="1" dirty="0">
                <a:latin typeface="Times New Roman" panose="02020603050405020304" pitchFamily="18" charset="0"/>
              </a:rPr>
              <a:t>若不包含，在 </a:t>
            </a:r>
            <a:r>
              <a:rPr lang="en-US" altLang="zh-CN" sz="2200" b="1" i="1" dirty="0">
                <a:latin typeface="Times New Roman" panose="02020603050405020304" pitchFamily="18" charset="0"/>
              </a:rPr>
              <a:t>S</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中选择合适的子句进行归结，一旦归结出空子句，就说明 </a:t>
            </a:r>
            <a:r>
              <a:rPr lang="en-US" altLang="zh-CN" sz="2200" b="1" i="1" dirty="0">
                <a:latin typeface="Times New Roman" panose="02020603050405020304" pitchFamily="18" charset="0"/>
              </a:rPr>
              <a:t>S</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是不可满足的。</a:t>
            </a:r>
          </a:p>
        </p:txBody>
      </p:sp>
      <p:sp>
        <p:nvSpPr>
          <p:cNvPr id="59397"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398"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399"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0"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1"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2"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3" name="Rectangle 10"/>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4" name="Rectangle 11"/>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5"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6" name="Rectangle 1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7" name="Rectangle 1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8" name="Rectangle 15"/>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09" name="Rectangle 16"/>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0" name="Rectangle 17"/>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1" name="Rectangle 18"/>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2" name="Rectangle 19"/>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3" name="Rectangle 20"/>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4" name="Rectangle 21"/>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5" name="Rectangle 22"/>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6" name="Rectangle 23"/>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7" name="Rectangle 24"/>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8" name="Rectangle 25"/>
          <p:cNvSpPr/>
          <p:nvPr/>
        </p:nvSpPr>
        <p:spPr>
          <a:xfrm>
            <a:off x="0" y="32004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419" name="Rectangle 26"/>
          <p:cNvSpPr/>
          <p:nvPr/>
        </p:nvSpPr>
        <p:spPr>
          <a:xfrm>
            <a:off x="304800" y="1219200"/>
            <a:ext cx="8610600" cy="122078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marL="363855" indent="-363855" algn="just" eaLnBrk="1" hangingPunct="1">
              <a:lnSpc>
                <a:spcPct val="150000"/>
              </a:lnSpc>
              <a:spcBef>
                <a:spcPct val="40000"/>
              </a:spcBef>
              <a:buClr>
                <a:schemeClr val="accent2"/>
              </a:buClr>
              <a:buFont typeface="Wingdings" panose="05000000000000000000" pitchFamily="2" charset="2"/>
              <a:buChar char="u"/>
            </a:pPr>
            <a:r>
              <a:rPr lang="zh-CN" altLang="en-US" sz="2400" b="1" dirty="0">
                <a:latin typeface="Arial" panose="020B0604020202020204" pitchFamily="34" charset="0"/>
              </a:rPr>
              <a:t>子句集中子句之间是合取关系，只要有一个子句不可满足，  则子句集就不可满足。</a:t>
            </a:r>
            <a:r>
              <a:rPr lang="zh-CN" altLang="en-US" sz="2500" b="1" dirty="0">
                <a:latin typeface="Arial" panose="020B0604020202020204" pitchFamily="34" charset="0"/>
              </a:rPr>
              <a:t> </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041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3.4  </a:t>
            </a:r>
            <a:r>
              <a:rPr lang="zh-CN" altLang="en-US" sz="4000" b="0" dirty="0">
                <a:latin typeface="Times New Roman" panose="02020603050405020304" pitchFamily="18" charset="0"/>
                <a:ea typeface="黑体" panose="02010609060101010101" pitchFamily="2" charset="-122"/>
              </a:rPr>
              <a:t>鲁宾逊归结原理</a:t>
            </a:r>
          </a:p>
        </p:txBody>
      </p:sp>
      <p:sp>
        <p:nvSpPr>
          <p:cNvPr id="60420" name="Rectangle 3"/>
          <p:cNvSpPr>
            <a:spLocks noGrp="1"/>
          </p:cNvSpPr>
          <p:nvPr>
            <p:ph type="body" sz="half" idx="1"/>
          </p:nvPr>
        </p:nvSpPr>
        <p:spPr>
          <a:xfrm>
            <a:off x="250825" y="908050"/>
            <a:ext cx="8588375" cy="2444750"/>
          </a:xfrm>
          <a:ln>
            <a:solidFill>
              <a:schemeClr val="accent2">
                <a:alpha val="100000"/>
              </a:schemeClr>
            </a:solidFill>
            <a:miter lim="800000"/>
          </a:ln>
        </p:spPr>
        <p:txBody>
          <a:bodyPr vert="horz" wrap="square" lIns="91440" tIns="45720" rIns="91440" bIns="45720" anchor="t" anchorCtr="0"/>
          <a:lstStyle/>
          <a:p>
            <a:pPr marL="292100" indent="-292100" algn="just" eaLnBrk="1" hangingPunct="1">
              <a:buClr>
                <a:schemeClr val="accent2"/>
              </a:buClr>
              <a:buSzTx/>
              <a:buFont typeface="Wingdings" panose="05000000000000000000" pitchFamily="2" charset="2"/>
              <a:buNone/>
            </a:pPr>
            <a:r>
              <a:rPr lang="en-US" altLang="zh-CN" sz="2200" b="1" dirty="0">
                <a:latin typeface="Times New Roman" panose="02020603050405020304" pitchFamily="18" charset="0"/>
              </a:rPr>
              <a:t>1. </a:t>
            </a:r>
            <a:r>
              <a:rPr lang="zh-CN" altLang="en-US" sz="2200" b="1" dirty="0">
                <a:latin typeface="Times New Roman" panose="02020603050405020304" pitchFamily="18" charset="0"/>
              </a:rPr>
              <a:t>命题逻辑中的归结原理（基子句的归结）</a:t>
            </a:r>
            <a:endParaRPr lang="zh-CN" altLang="en-US" sz="2200" dirty="0">
              <a:latin typeface="Times New Roman" panose="02020603050405020304" pitchFamily="18" charset="0"/>
            </a:endParaRPr>
          </a:p>
          <a:p>
            <a:pPr marL="292100" indent="-292100" algn="just" eaLnBrk="1" hangingPunct="1">
              <a:buClr>
                <a:schemeClr val="accent2"/>
              </a:buClr>
              <a:buSzTx/>
              <a:buFont typeface="Wingdings" panose="05000000000000000000" pitchFamily="2" charset="2"/>
              <a:buNone/>
            </a:pPr>
            <a:r>
              <a:rPr lang="zh-CN" altLang="en-US" sz="2200" dirty="0">
                <a:latin typeface="Times New Roman" panose="02020603050405020304" pitchFamily="18" charset="0"/>
              </a:rPr>
              <a:t>   </a:t>
            </a:r>
            <a:r>
              <a:rPr lang="zh-CN" altLang="en-US" sz="2200" b="1" dirty="0">
                <a:latin typeface="Times New Roman" panose="02020603050405020304" pitchFamily="18" charset="0"/>
              </a:rPr>
              <a:t>定义</a:t>
            </a:r>
            <a:r>
              <a:rPr lang="en-US" altLang="zh-CN" sz="2200" b="1" dirty="0">
                <a:latin typeface="Times New Roman" panose="02020603050405020304" pitchFamily="18" charset="0"/>
              </a:rPr>
              <a:t>3.1</a:t>
            </a:r>
            <a:r>
              <a:rPr lang="zh-CN" altLang="en-US" sz="2200" b="1" dirty="0">
                <a:latin typeface="Times New Roman" panose="02020603050405020304" pitchFamily="18" charset="0"/>
              </a:rPr>
              <a:t>（</a:t>
            </a:r>
            <a:r>
              <a:rPr lang="zh-CN" altLang="en-US" sz="2200" b="1" dirty="0">
                <a:solidFill>
                  <a:schemeClr val="accent2"/>
                </a:solidFill>
                <a:latin typeface="Times New Roman" panose="02020603050405020304" pitchFamily="18" charset="0"/>
              </a:rPr>
              <a:t>归结</a:t>
            </a:r>
            <a:r>
              <a:rPr lang="zh-CN" altLang="en-US" sz="2200" b="1" dirty="0">
                <a:latin typeface="Times New Roman" panose="02020603050405020304" pitchFamily="18" charset="0"/>
              </a:rPr>
              <a:t>）</a:t>
            </a:r>
            <a:r>
              <a:rPr lang="zh-CN" altLang="en-US" sz="2200" dirty="0">
                <a:latin typeface="Times New Roman" panose="02020603050405020304" pitchFamily="18" charset="0"/>
              </a:rPr>
              <a:t>：设</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与</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2</a:t>
            </a:r>
            <a:r>
              <a:rPr lang="zh-CN" altLang="en-US" sz="2200" dirty="0">
                <a:latin typeface="Times New Roman" panose="02020603050405020304" pitchFamily="18" charset="0"/>
              </a:rPr>
              <a:t>是子句集中的任意两个子句，如果 </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中的文字</a:t>
            </a:r>
            <a:r>
              <a:rPr lang="en-US" altLang="zh-CN" sz="2200" i="1" dirty="0">
                <a:latin typeface="Times New Roman" panose="02020603050405020304" pitchFamily="18" charset="0"/>
              </a:rPr>
              <a:t>L</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与 </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2</a:t>
            </a:r>
            <a:r>
              <a:rPr lang="zh-CN" altLang="en-US" sz="2200" dirty="0">
                <a:latin typeface="Times New Roman" panose="02020603050405020304" pitchFamily="18" charset="0"/>
              </a:rPr>
              <a:t>中的文字</a:t>
            </a:r>
            <a:r>
              <a:rPr lang="en-US" altLang="zh-CN" sz="2200" i="1" dirty="0">
                <a:latin typeface="Times New Roman" panose="02020603050405020304" pitchFamily="18" charset="0"/>
              </a:rPr>
              <a:t>L</a:t>
            </a:r>
            <a:r>
              <a:rPr lang="en-US" altLang="zh-CN" sz="2200" baseline="-25000" dirty="0">
                <a:latin typeface="Times New Roman" panose="02020603050405020304" pitchFamily="18" charset="0"/>
              </a:rPr>
              <a:t>2</a:t>
            </a:r>
            <a:r>
              <a:rPr lang="zh-CN" altLang="en-US" sz="2200" dirty="0">
                <a:latin typeface="Times New Roman" panose="02020603050405020304" pitchFamily="18" charset="0"/>
              </a:rPr>
              <a:t>互补，那么从</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和 </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2</a:t>
            </a:r>
            <a:r>
              <a:rPr lang="zh-CN" altLang="en-US" sz="2200" dirty="0">
                <a:latin typeface="Times New Roman" panose="02020603050405020304" pitchFamily="18" charset="0"/>
              </a:rPr>
              <a:t>中分别消去</a:t>
            </a:r>
            <a:r>
              <a:rPr lang="en-US" altLang="zh-CN" sz="2200" i="1" dirty="0">
                <a:latin typeface="Times New Roman" panose="02020603050405020304" pitchFamily="18" charset="0"/>
              </a:rPr>
              <a:t>L</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和</a:t>
            </a:r>
            <a:r>
              <a:rPr lang="en-US" altLang="zh-CN" sz="2200" i="1" dirty="0">
                <a:latin typeface="Times New Roman" panose="02020603050405020304" pitchFamily="18" charset="0"/>
              </a:rPr>
              <a:t>L</a:t>
            </a:r>
            <a:r>
              <a:rPr lang="en-US" altLang="zh-CN" sz="2200" baseline="-25000" dirty="0">
                <a:latin typeface="Times New Roman" panose="02020603050405020304" pitchFamily="18" charset="0"/>
              </a:rPr>
              <a:t>2</a:t>
            </a:r>
            <a:r>
              <a:rPr lang="zh-CN" altLang="en-US" sz="2200" dirty="0">
                <a:latin typeface="Times New Roman" panose="02020603050405020304" pitchFamily="18" charset="0"/>
              </a:rPr>
              <a:t>，并将二个子句中余下的部分</a:t>
            </a:r>
            <a:r>
              <a:rPr lang="zh-CN" altLang="en-US" sz="2200" dirty="0">
                <a:solidFill>
                  <a:srgbClr val="0000FF"/>
                </a:solidFill>
                <a:latin typeface="Times New Roman" panose="02020603050405020304" pitchFamily="18" charset="0"/>
              </a:rPr>
              <a:t>析取</a:t>
            </a:r>
            <a:r>
              <a:rPr lang="zh-CN" altLang="en-US" sz="2200" dirty="0">
                <a:latin typeface="Times New Roman" panose="02020603050405020304" pitchFamily="18" charset="0"/>
              </a:rPr>
              <a:t>，构成一个新子句</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12</a:t>
            </a:r>
            <a:r>
              <a:rPr lang="en-US" altLang="zh-CN" sz="2200" dirty="0">
                <a:latin typeface="Times New Roman" panose="02020603050405020304" pitchFamily="18" charset="0"/>
              </a:rPr>
              <a:t> </a:t>
            </a:r>
            <a:r>
              <a:rPr lang="zh-CN" altLang="en-US" sz="2200" dirty="0">
                <a:latin typeface="Times New Roman" panose="02020603050405020304" pitchFamily="18" charset="0"/>
              </a:rPr>
              <a:t>。</a:t>
            </a:r>
          </a:p>
        </p:txBody>
      </p:sp>
      <p:pic>
        <p:nvPicPr>
          <p:cNvPr id="60421" name="Picture 4"/>
          <p:cNvPicPr>
            <a:picLocks noChangeAspect="1"/>
          </p:cNvPicPr>
          <p:nvPr/>
        </p:nvPicPr>
        <p:blipFill>
          <a:blip r:embed="rId2"/>
          <a:srcRect l="-1482" t="-6026" r="4002" b="23300"/>
          <a:stretch>
            <a:fillRect/>
          </a:stretch>
        </p:blipFill>
        <p:spPr>
          <a:xfrm>
            <a:off x="3887788" y="3506788"/>
            <a:ext cx="4951412" cy="3122612"/>
          </a:xfrm>
          <a:prstGeom prst="rect">
            <a:avLst/>
          </a:prstGeom>
          <a:solidFill>
            <a:schemeClr val="bg2"/>
          </a:solidFill>
          <a:ln w="9525" cap="flat" cmpd="sng">
            <a:solidFill>
              <a:srgbClr val="808080"/>
            </a:solidFill>
            <a:prstDash val="dash"/>
            <a:miter/>
            <a:headEnd type="none" w="med" len="med"/>
            <a:tailEnd type="none" w="med" len="med"/>
          </a:ln>
        </p:spPr>
      </p:pic>
      <p:graphicFrame>
        <p:nvGraphicFramePr>
          <p:cNvPr id="60422" name="Object 5"/>
          <p:cNvGraphicFramePr>
            <a:graphicFrameLocks noChangeAspect="1"/>
          </p:cNvGraphicFramePr>
          <p:nvPr/>
        </p:nvGraphicFramePr>
        <p:xfrm>
          <a:off x="5411788" y="3962400"/>
          <a:ext cx="312737" cy="360363"/>
        </p:xfrm>
        <a:graphic>
          <a:graphicData uri="http://schemas.openxmlformats.org/presentationml/2006/ole">
            <mc:AlternateContent xmlns:mc="http://schemas.openxmlformats.org/markup-compatibility/2006">
              <mc:Choice xmlns:v="urn:schemas-microsoft-com:vml" Requires="v">
                <p:oleObj r:id="rId3" imgW="177800" imgH="215900" progId="Equation.3">
                  <p:embed/>
                </p:oleObj>
              </mc:Choice>
              <mc:Fallback>
                <p:oleObj r:id="rId3" imgW="177800" imgH="215900" progId="Equation.3">
                  <p:embed/>
                  <p:pic>
                    <p:nvPicPr>
                      <p:cNvPr id="0" name="图片 3123"/>
                      <p:cNvPicPr/>
                      <p:nvPr/>
                    </p:nvPicPr>
                    <p:blipFill>
                      <a:blip r:embed="rId4"/>
                      <a:stretch>
                        <a:fillRect/>
                      </a:stretch>
                    </p:blipFill>
                    <p:spPr>
                      <a:xfrm>
                        <a:off x="5411788" y="3962400"/>
                        <a:ext cx="312737" cy="360363"/>
                      </a:xfrm>
                      <a:prstGeom prst="rect">
                        <a:avLst/>
                      </a:prstGeom>
                      <a:solidFill>
                        <a:schemeClr val="bg1"/>
                      </a:solidFill>
                      <a:ln w="38100">
                        <a:noFill/>
                        <a:miter/>
                      </a:ln>
                    </p:spPr>
                  </p:pic>
                </p:oleObj>
              </mc:Fallback>
            </mc:AlternateContent>
          </a:graphicData>
        </a:graphic>
      </p:graphicFrame>
      <p:graphicFrame>
        <p:nvGraphicFramePr>
          <p:cNvPr id="60423" name="Object 6"/>
          <p:cNvGraphicFramePr>
            <a:graphicFrameLocks noChangeAspect="1"/>
          </p:cNvGraphicFramePr>
          <p:nvPr/>
        </p:nvGraphicFramePr>
        <p:xfrm>
          <a:off x="7608888" y="3962400"/>
          <a:ext cx="336550" cy="360363"/>
        </p:xfrm>
        <a:graphic>
          <a:graphicData uri="http://schemas.openxmlformats.org/presentationml/2006/ole">
            <mc:AlternateContent xmlns:mc="http://schemas.openxmlformats.org/markup-compatibility/2006">
              <mc:Choice xmlns:v="urn:schemas-microsoft-com:vml" Requires="v">
                <p:oleObj r:id="rId5" imgW="190500" imgH="215900" progId="Equation.3">
                  <p:embed/>
                </p:oleObj>
              </mc:Choice>
              <mc:Fallback>
                <p:oleObj r:id="rId5" imgW="190500" imgH="215900" progId="Equation.3">
                  <p:embed/>
                  <p:pic>
                    <p:nvPicPr>
                      <p:cNvPr id="0" name="图片 3122"/>
                      <p:cNvPicPr/>
                      <p:nvPr/>
                    </p:nvPicPr>
                    <p:blipFill>
                      <a:blip r:embed="rId6"/>
                      <a:stretch>
                        <a:fillRect/>
                      </a:stretch>
                    </p:blipFill>
                    <p:spPr>
                      <a:xfrm>
                        <a:off x="7608888" y="3962400"/>
                        <a:ext cx="336550" cy="360363"/>
                      </a:xfrm>
                      <a:prstGeom prst="rect">
                        <a:avLst/>
                      </a:prstGeom>
                      <a:solidFill>
                        <a:schemeClr val="bg1"/>
                      </a:solidFill>
                      <a:ln w="38100">
                        <a:noFill/>
                        <a:miter/>
                      </a:ln>
                    </p:spPr>
                  </p:pic>
                </p:oleObj>
              </mc:Fallback>
            </mc:AlternateContent>
          </a:graphicData>
        </a:graphic>
      </p:graphicFrame>
      <p:graphicFrame>
        <p:nvGraphicFramePr>
          <p:cNvPr id="60424" name="Object 7"/>
          <p:cNvGraphicFramePr>
            <a:graphicFrameLocks noChangeAspect="1"/>
          </p:cNvGraphicFramePr>
          <p:nvPr/>
        </p:nvGraphicFramePr>
        <p:xfrm>
          <a:off x="8316913" y="5322888"/>
          <a:ext cx="325437" cy="403225"/>
        </p:xfrm>
        <a:graphic>
          <a:graphicData uri="http://schemas.openxmlformats.org/presentationml/2006/ole">
            <mc:AlternateContent xmlns:mc="http://schemas.openxmlformats.org/markup-compatibility/2006">
              <mc:Choice xmlns:v="urn:schemas-microsoft-com:vml" Requires="v">
                <p:oleObj r:id="rId7" imgW="190500" imgH="228600" progId="Equation.3">
                  <p:embed/>
                </p:oleObj>
              </mc:Choice>
              <mc:Fallback>
                <p:oleObj r:id="rId7" imgW="190500" imgH="228600" progId="Equation.3">
                  <p:embed/>
                  <p:pic>
                    <p:nvPicPr>
                      <p:cNvPr id="0" name="图片 3124"/>
                      <p:cNvPicPr/>
                      <p:nvPr/>
                    </p:nvPicPr>
                    <p:blipFill>
                      <a:blip r:embed="rId8"/>
                      <a:stretch>
                        <a:fillRect/>
                      </a:stretch>
                    </p:blipFill>
                    <p:spPr>
                      <a:xfrm>
                        <a:off x="8316913" y="5322888"/>
                        <a:ext cx="325437" cy="403225"/>
                      </a:xfrm>
                      <a:prstGeom prst="rect">
                        <a:avLst/>
                      </a:prstGeom>
                      <a:solidFill>
                        <a:srgbClr val="FFFFFF"/>
                      </a:solidFill>
                      <a:ln w="38100">
                        <a:noFill/>
                        <a:miter/>
                      </a:ln>
                    </p:spPr>
                  </p:pic>
                </p:oleObj>
              </mc:Fallback>
            </mc:AlternateContent>
          </a:graphicData>
        </a:graphic>
      </p:graphicFrame>
      <p:sp>
        <p:nvSpPr>
          <p:cNvPr id="60425"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26"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27"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28" name="Rectangle 11"/>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29"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30" name="Rectangle 1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31" name="Rectangle 14"/>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32" name="Rectangle 15"/>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33" name="Rectangle 1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34" name="Rectangle 1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35" name="Rectangle 1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36" name="Rectangle 19"/>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37" name="Rectangle 20"/>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60438" name="Object 21"/>
          <p:cNvGraphicFramePr>
            <a:graphicFrameLocks noChangeAspect="1"/>
          </p:cNvGraphicFramePr>
          <p:nvPr/>
        </p:nvGraphicFramePr>
        <p:xfrm>
          <a:off x="228600" y="3886200"/>
          <a:ext cx="2895600" cy="454025"/>
        </p:xfrm>
        <a:graphic>
          <a:graphicData uri="http://schemas.openxmlformats.org/presentationml/2006/ole">
            <mc:AlternateContent xmlns:mc="http://schemas.openxmlformats.org/markup-compatibility/2006">
              <mc:Choice xmlns:v="urn:schemas-microsoft-com:vml" Requires="v">
                <p:oleObj r:id="rId9" imgW="1396365" imgH="215900" progId="Equation.3">
                  <p:embed/>
                </p:oleObj>
              </mc:Choice>
              <mc:Fallback>
                <p:oleObj r:id="rId9" imgW="1396365" imgH="215900" progId="Equation.3">
                  <p:embed/>
                  <p:pic>
                    <p:nvPicPr>
                      <p:cNvPr id="0" name="图片 3125"/>
                      <p:cNvPicPr/>
                      <p:nvPr/>
                    </p:nvPicPr>
                    <p:blipFill>
                      <a:blip r:embed="rId10"/>
                      <a:stretch>
                        <a:fillRect/>
                      </a:stretch>
                    </p:blipFill>
                    <p:spPr>
                      <a:xfrm>
                        <a:off x="228600" y="3886200"/>
                        <a:ext cx="2895600" cy="454025"/>
                      </a:xfrm>
                      <a:prstGeom prst="rect">
                        <a:avLst/>
                      </a:prstGeom>
                      <a:solidFill>
                        <a:srgbClr val="CCFFFF"/>
                      </a:solidFill>
                      <a:ln w="38100">
                        <a:noFill/>
                        <a:miter/>
                      </a:ln>
                    </p:spPr>
                  </p:pic>
                </p:oleObj>
              </mc:Fallback>
            </mc:AlternateContent>
          </a:graphicData>
        </a:graphic>
      </p:graphicFrame>
      <p:sp>
        <p:nvSpPr>
          <p:cNvPr id="60439" name="Rectangle 22"/>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40" name="Rectangle 23"/>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41" name="Rectangle 24"/>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42" name="Rectangle 25"/>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43" name="Rectangle 26"/>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44" name="Rectangle 27"/>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45" name="Rectangle 28"/>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46" name="Rectangle 29"/>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0447" name="Rectangle 30"/>
          <p:cNvSpPr/>
          <p:nvPr/>
        </p:nvSpPr>
        <p:spPr>
          <a:xfrm>
            <a:off x="0" y="32004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60448" name="Object 31"/>
          <p:cNvGraphicFramePr>
            <a:graphicFrameLocks noChangeAspect="1"/>
          </p:cNvGraphicFramePr>
          <p:nvPr/>
        </p:nvGraphicFramePr>
        <p:xfrm>
          <a:off x="228600" y="4572000"/>
          <a:ext cx="3276600" cy="454025"/>
        </p:xfrm>
        <a:graphic>
          <a:graphicData uri="http://schemas.openxmlformats.org/presentationml/2006/ole">
            <mc:AlternateContent xmlns:mc="http://schemas.openxmlformats.org/markup-compatibility/2006">
              <mc:Choice xmlns:v="urn:schemas-microsoft-com:vml" Requires="v">
                <p:oleObj r:id="rId11" imgW="1536065" imgH="215900" progId="Equation.3">
                  <p:embed/>
                </p:oleObj>
              </mc:Choice>
              <mc:Fallback>
                <p:oleObj r:id="rId11" imgW="1536065" imgH="215900" progId="Equation.3">
                  <p:embed/>
                  <p:pic>
                    <p:nvPicPr>
                      <p:cNvPr id="0" name="图片 3126"/>
                      <p:cNvPicPr/>
                      <p:nvPr/>
                    </p:nvPicPr>
                    <p:blipFill>
                      <a:blip r:embed="rId12"/>
                      <a:stretch>
                        <a:fillRect/>
                      </a:stretch>
                    </p:blipFill>
                    <p:spPr>
                      <a:xfrm>
                        <a:off x="228600" y="4572000"/>
                        <a:ext cx="3276600" cy="454025"/>
                      </a:xfrm>
                      <a:prstGeom prst="rect">
                        <a:avLst/>
                      </a:prstGeom>
                      <a:solidFill>
                        <a:srgbClr val="CCFFCC"/>
                      </a:solidFill>
                      <a:ln w="38100">
                        <a:noFill/>
                        <a:miter/>
                      </a:ln>
                    </p:spPr>
                  </p:pic>
                </p:oleObj>
              </mc:Fallback>
            </mc:AlternateContent>
          </a:graphicData>
        </a:graphic>
      </p:graphicFrame>
      <p:sp>
        <p:nvSpPr>
          <p:cNvPr id="60449" name="Rectangle 32"/>
          <p:cNvSpPr/>
          <p:nvPr/>
        </p:nvSpPr>
        <p:spPr>
          <a:xfrm>
            <a:off x="3533775" y="2543175"/>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25665" name="Group 33"/>
          <p:cNvGrpSpPr/>
          <p:nvPr/>
        </p:nvGrpSpPr>
        <p:grpSpPr>
          <a:xfrm>
            <a:off x="4495800" y="4227513"/>
            <a:ext cx="3276600" cy="1106487"/>
            <a:chOff x="2832" y="2663"/>
            <a:chExt cx="2064" cy="697"/>
          </a:xfrm>
        </p:grpSpPr>
        <p:sp>
          <p:nvSpPr>
            <p:cNvPr id="60457" name="Line 34"/>
            <p:cNvSpPr/>
            <p:nvPr/>
          </p:nvSpPr>
          <p:spPr>
            <a:xfrm>
              <a:off x="2832" y="2678"/>
              <a:ext cx="720" cy="409"/>
            </a:xfrm>
            <a:prstGeom prst="line">
              <a:avLst/>
            </a:prstGeom>
            <a:ln w="38100" cap="flat" cmpd="sng">
              <a:solidFill>
                <a:srgbClr val="FF0000"/>
              </a:solidFill>
              <a:prstDash val="solid"/>
              <a:headEnd type="none" w="med" len="med"/>
              <a:tailEnd type="none" w="med" len="med"/>
            </a:ln>
          </p:spPr>
        </p:sp>
        <p:sp>
          <p:nvSpPr>
            <p:cNvPr id="60458" name="Line 35"/>
            <p:cNvSpPr/>
            <p:nvPr/>
          </p:nvSpPr>
          <p:spPr>
            <a:xfrm flipH="1">
              <a:off x="3504" y="2663"/>
              <a:ext cx="816" cy="409"/>
            </a:xfrm>
            <a:prstGeom prst="line">
              <a:avLst/>
            </a:prstGeom>
            <a:ln w="38100" cap="flat" cmpd="sng">
              <a:solidFill>
                <a:srgbClr val="FF0000"/>
              </a:solidFill>
              <a:prstDash val="solid"/>
              <a:headEnd type="none" w="med" len="med"/>
              <a:tailEnd type="none" w="med" len="med"/>
            </a:ln>
          </p:spPr>
        </p:sp>
        <p:sp>
          <p:nvSpPr>
            <p:cNvPr id="60459" name="Text Box 36"/>
            <p:cNvSpPr txBox="1"/>
            <p:nvPr/>
          </p:nvSpPr>
          <p:spPr>
            <a:xfrm>
              <a:off x="4176" y="2769"/>
              <a:ext cx="720" cy="231"/>
            </a:xfrm>
            <a:prstGeom prst="rect">
              <a:avLst/>
            </a:prstGeom>
            <a:noFill/>
            <a:ln w="9525">
              <a:noFill/>
            </a:ln>
          </p:spPr>
          <p:txBody>
            <a:bodyPr>
              <a:spAutoFit/>
            </a:bodyPr>
            <a:lstStyle/>
            <a:p>
              <a:pPr eaLnBrk="1" hangingPunct="1">
                <a:spcBef>
                  <a:spcPct val="50000"/>
                </a:spcBef>
              </a:pPr>
              <a:r>
                <a:rPr lang="zh-CN" altLang="en-US" b="1" dirty="0">
                  <a:solidFill>
                    <a:schemeClr val="accent2"/>
                  </a:solidFill>
                  <a:latin typeface="Arial" panose="020B0604020202020204" pitchFamily="34" charset="0"/>
                </a:rPr>
                <a:t>（归结）</a:t>
              </a:r>
            </a:p>
          </p:txBody>
        </p:sp>
        <p:graphicFrame>
          <p:nvGraphicFramePr>
            <p:cNvPr id="60460" name="Object 37"/>
            <p:cNvGraphicFramePr>
              <a:graphicFrameLocks noChangeAspect="1"/>
            </p:cNvGraphicFramePr>
            <p:nvPr/>
          </p:nvGraphicFramePr>
          <p:xfrm>
            <a:off x="4031" y="3133"/>
            <a:ext cx="254" cy="227"/>
          </p:xfrm>
          <a:graphic>
            <a:graphicData uri="http://schemas.openxmlformats.org/presentationml/2006/ole">
              <mc:AlternateContent xmlns:mc="http://schemas.openxmlformats.org/markup-compatibility/2006">
                <mc:Choice xmlns:v="urn:schemas-microsoft-com:vml" Requires="v">
                  <p:oleObj r:id="rId13" imgW="228600" imgH="215900" progId="Equation.3">
                    <p:embed/>
                  </p:oleObj>
                </mc:Choice>
                <mc:Fallback>
                  <p:oleObj r:id="rId13" imgW="228600" imgH="215900" progId="Equation.3">
                    <p:embed/>
                    <p:pic>
                      <p:nvPicPr>
                        <p:cNvPr id="0" name="图片 3075"/>
                        <p:cNvPicPr/>
                        <p:nvPr/>
                      </p:nvPicPr>
                      <p:blipFill>
                        <a:blip r:embed="rId14"/>
                        <a:stretch>
                          <a:fillRect/>
                        </a:stretch>
                      </p:blipFill>
                      <p:spPr>
                        <a:xfrm>
                          <a:off x="4031" y="3133"/>
                          <a:ext cx="254" cy="227"/>
                        </a:xfrm>
                        <a:prstGeom prst="rect">
                          <a:avLst/>
                        </a:prstGeom>
                        <a:solidFill>
                          <a:schemeClr val="bg1"/>
                        </a:solidFill>
                        <a:ln w="38100">
                          <a:noFill/>
                          <a:miter/>
                        </a:ln>
                      </p:spPr>
                    </p:pic>
                  </p:oleObj>
                </mc:Fallback>
              </mc:AlternateContent>
            </a:graphicData>
          </a:graphic>
        </p:graphicFrame>
      </p:grpSp>
      <p:grpSp>
        <p:nvGrpSpPr>
          <p:cNvPr id="325670" name="Group 38"/>
          <p:cNvGrpSpPr/>
          <p:nvPr/>
        </p:nvGrpSpPr>
        <p:grpSpPr>
          <a:xfrm>
            <a:off x="5562600" y="5348288"/>
            <a:ext cx="2743200" cy="1154112"/>
            <a:chOff x="3504" y="3360"/>
            <a:chExt cx="1728" cy="727"/>
          </a:xfrm>
        </p:grpSpPr>
        <p:sp>
          <p:nvSpPr>
            <p:cNvPr id="60453" name="Text Box 39"/>
            <p:cNvSpPr txBox="1"/>
            <p:nvPr/>
          </p:nvSpPr>
          <p:spPr>
            <a:xfrm>
              <a:off x="4512" y="3600"/>
              <a:ext cx="720" cy="231"/>
            </a:xfrm>
            <a:prstGeom prst="rect">
              <a:avLst/>
            </a:prstGeom>
            <a:noFill/>
            <a:ln w="9525">
              <a:noFill/>
            </a:ln>
          </p:spPr>
          <p:txBody>
            <a:bodyPr>
              <a:spAutoFit/>
            </a:bodyPr>
            <a:lstStyle/>
            <a:p>
              <a:pPr eaLnBrk="1" hangingPunct="1">
                <a:spcBef>
                  <a:spcPct val="50000"/>
                </a:spcBef>
              </a:pPr>
              <a:r>
                <a:rPr lang="zh-CN" altLang="en-US" b="1" dirty="0">
                  <a:solidFill>
                    <a:schemeClr val="accent2"/>
                  </a:solidFill>
                  <a:latin typeface="Arial" panose="020B0604020202020204" pitchFamily="34" charset="0"/>
                </a:rPr>
                <a:t>（归结）</a:t>
              </a:r>
            </a:p>
          </p:txBody>
        </p:sp>
        <p:sp>
          <p:nvSpPr>
            <p:cNvPr id="60454" name="Line 40"/>
            <p:cNvSpPr/>
            <p:nvPr/>
          </p:nvSpPr>
          <p:spPr>
            <a:xfrm flipH="1">
              <a:off x="4320" y="3360"/>
              <a:ext cx="816" cy="408"/>
            </a:xfrm>
            <a:prstGeom prst="line">
              <a:avLst/>
            </a:prstGeom>
            <a:ln w="38100" cap="flat" cmpd="sng">
              <a:solidFill>
                <a:srgbClr val="FF0000"/>
              </a:solidFill>
              <a:prstDash val="solid"/>
              <a:headEnd type="none" w="med" len="med"/>
              <a:tailEnd type="none" w="med" len="med"/>
            </a:ln>
          </p:spPr>
        </p:sp>
        <p:sp>
          <p:nvSpPr>
            <p:cNvPr id="60455" name="Line 41"/>
            <p:cNvSpPr/>
            <p:nvPr/>
          </p:nvSpPr>
          <p:spPr>
            <a:xfrm>
              <a:off x="3504" y="3360"/>
              <a:ext cx="816" cy="408"/>
            </a:xfrm>
            <a:prstGeom prst="line">
              <a:avLst/>
            </a:prstGeom>
            <a:ln w="38100" cap="flat" cmpd="sng">
              <a:solidFill>
                <a:schemeClr val="accent2"/>
              </a:solidFill>
              <a:prstDash val="solid"/>
              <a:headEnd type="none" w="med" len="med"/>
              <a:tailEnd type="none" w="med" len="med"/>
            </a:ln>
          </p:spPr>
        </p:sp>
        <p:graphicFrame>
          <p:nvGraphicFramePr>
            <p:cNvPr id="60456" name="Object 42"/>
            <p:cNvGraphicFramePr>
              <a:graphicFrameLocks noChangeAspect="1"/>
            </p:cNvGraphicFramePr>
            <p:nvPr/>
          </p:nvGraphicFramePr>
          <p:xfrm>
            <a:off x="4623" y="3833"/>
            <a:ext cx="287" cy="254"/>
          </p:xfrm>
          <a:graphic>
            <a:graphicData uri="http://schemas.openxmlformats.org/presentationml/2006/ole">
              <mc:AlternateContent xmlns:mc="http://schemas.openxmlformats.org/markup-compatibility/2006">
                <mc:Choice xmlns:v="urn:schemas-microsoft-com:vml" Requires="v">
                  <p:oleObj r:id="rId15" imgW="266700" imgH="228600" progId="Equation.3">
                    <p:embed/>
                  </p:oleObj>
                </mc:Choice>
                <mc:Fallback>
                  <p:oleObj r:id="rId15" imgW="266700" imgH="228600" progId="Equation.3">
                    <p:embed/>
                    <p:pic>
                      <p:nvPicPr>
                        <p:cNvPr id="0" name="图片 3164"/>
                        <p:cNvPicPr/>
                        <p:nvPr/>
                      </p:nvPicPr>
                      <p:blipFill>
                        <a:blip r:embed="rId16"/>
                        <a:stretch>
                          <a:fillRect/>
                        </a:stretch>
                      </p:blipFill>
                      <p:spPr>
                        <a:xfrm>
                          <a:off x="4623" y="3833"/>
                          <a:ext cx="287" cy="254"/>
                        </a:xfrm>
                        <a:prstGeom prst="rect">
                          <a:avLst/>
                        </a:prstGeom>
                        <a:solidFill>
                          <a:srgbClr val="FFFFFF"/>
                        </a:solidFill>
                        <a:ln w="38100">
                          <a:noFill/>
                          <a:miter/>
                        </a:ln>
                      </p:spPr>
                    </p:pic>
                  </p:oleObj>
                </mc:Fallback>
              </mc:AlternateContent>
            </a:graphicData>
          </a:graphic>
        </p:graphicFrame>
      </p:grpSp>
      <p:graphicFrame>
        <p:nvGraphicFramePr>
          <p:cNvPr id="60452" name="Object 43"/>
          <p:cNvGraphicFramePr>
            <a:graphicFrameLocks noGrp="1" noChangeAspect="1"/>
          </p:cNvGraphicFramePr>
          <p:nvPr>
            <p:ph sz="half" idx="2"/>
          </p:nvPr>
        </p:nvGraphicFramePr>
        <p:xfrm>
          <a:off x="228600" y="5238750"/>
          <a:ext cx="3267075" cy="933450"/>
        </p:xfrm>
        <a:graphic>
          <a:graphicData uri="http://schemas.openxmlformats.org/presentationml/2006/ole">
            <mc:AlternateContent xmlns:mc="http://schemas.openxmlformats.org/markup-compatibility/2006">
              <mc:Choice xmlns:v="urn:schemas-microsoft-com:vml" Requires="v">
                <p:oleObj r:id="rId17" imgW="1600200" imgH="457200" progId="Equation.3">
                  <p:embed/>
                </p:oleObj>
              </mc:Choice>
              <mc:Fallback>
                <p:oleObj r:id="rId17" imgW="1600200" imgH="457200" progId="Equation.3">
                  <p:embed/>
                  <p:pic>
                    <p:nvPicPr>
                      <p:cNvPr id="0" name="图片 3165"/>
                      <p:cNvPicPr/>
                      <p:nvPr/>
                    </p:nvPicPr>
                    <p:blipFill>
                      <a:blip r:embed="rId18"/>
                      <a:srcRect/>
                      <a:stretch>
                        <a:fillRect/>
                      </a:stretch>
                    </p:blipFill>
                    <p:spPr>
                      <a:xfrm>
                        <a:off x="228600" y="5238750"/>
                        <a:ext cx="3267075" cy="933450"/>
                      </a:xfrm>
                      <a:prstGeom prst="rect">
                        <a:avLst/>
                      </a:prstGeom>
                      <a:solidFill>
                        <a:schemeClr val="bg2">
                          <a:alpha val="100000"/>
                        </a:schemeClr>
                      </a:solidFill>
                      <a:ln>
                        <a:solidFill>
                          <a:srgbClr val="808080">
                            <a:alpha val="100000"/>
                          </a:srgbClr>
                        </a:solidFill>
                        <a:prstDash val="dash"/>
                        <a:miter lim="800000"/>
                        <a:headEnd/>
                        <a:tailEn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5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43" name="Rectangle 2"/>
          <p:cNvSpPr/>
          <p:nvPr/>
        </p:nvSpPr>
        <p:spPr>
          <a:xfrm>
            <a:off x="228600" y="2371725"/>
            <a:ext cx="8686800" cy="1819275"/>
          </a:xfrm>
          <a:prstGeom prst="rect">
            <a:avLst/>
          </a:prstGeom>
          <a:gradFill rotWithShape="1">
            <a:gsLst>
              <a:gs pos="0">
                <a:srgbClr val="FFFF99"/>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buClr>
                <a:schemeClr val="accent2"/>
              </a:buClr>
              <a:buSzPct val="80000"/>
              <a:buFont typeface="Wingdings" panose="05000000000000000000" pitchFamily="2" charset="2"/>
              <a:buChar char="u"/>
            </a:pPr>
            <a:r>
              <a:rPr lang="en-US" altLang="zh-CN" sz="2300" b="1" dirty="0">
                <a:latin typeface="Times New Roman" panose="02020603050405020304" pitchFamily="18" charset="0"/>
              </a:rPr>
              <a:t> </a:t>
            </a:r>
            <a:r>
              <a:rPr lang="zh-CN" altLang="en-US" sz="2300" b="1" dirty="0">
                <a:latin typeface="Times New Roman" panose="02020603050405020304" pitchFamily="18" charset="0"/>
              </a:rPr>
              <a:t>推论</a:t>
            </a:r>
            <a:r>
              <a:rPr lang="en-US" altLang="zh-CN" sz="2300" b="1" dirty="0">
                <a:latin typeface="Times New Roman" panose="02020603050405020304" pitchFamily="18" charset="0"/>
              </a:rPr>
              <a:t>1</a:t>
            </a:r>
            <a:r>
              <a:rPr lang="zh-CN" altLang="en-US" sz="2300" b="1" dirty="0">
                <a:latin typeface="Times New Roman" panose="02020603050405020304" pitchFamily="18" charset="0"/>
              </a:rPr>
              <a:t>：</a:t>
            </a:r>
            <a:r>
              <a:rPr lang="zh-CN" altLang="en-US" sz="2300" dirty="0">
                <a:latin typeface="Times New Roman" panose="02020603050405020304" pitchFamily="18" charset="0"/>
              </a:rPr>
              <a:t>设</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1</a:t>
            </a:r>
            <a:r>
              <a:rPr lang="zh-CN" altLang="en-US" sz="2300" dirty="0">
                <a:latin typeface="Times New Roman" panose="02020603050405020304" pitchFamily="18" charset="0"/>
              </a:rPr>
              <a:t>与</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2</a:t>
            </a:r>
            <a:r>
              <a:rPr lang="zh-CN" altLang="en-US" sz="2300" dirty="0">
                <a:latin typeface="Times New Roman" panose="02020603050405020304" pitchFamily="18" charset="0"/>
              </a:rPr>
              <a:t>是子句集</a:t>
            </a:r>
            <a:r>
              <a:rPr lang="en-US" altLang="zh-CN" sz="2300" i="1" dirty="0">
                <a:latin typeface="Times New Roman" panose="02020603050405020304" pitchFamily="18" charset="0"/>
              </a:rPr>
              <a:t>S</a:t>
            </a:r>
            <a:r>
              <a:rPr lang="zh-CN" altLang="en-US" sz="2300" dirty="0">
                <a:latin typeface="Times New Roman" panose="02020603050405020304" pitchFamily="18" charset="0"/>
              </a:rPr>
              <a:t>中的两个子句，</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12</a:t>
            </a:r>
            <a:r>
              <a:rPr lang="zh-CN" altLang="en-US" sz="2300" dirty="0">
                <a:latin typeface="Times New Roman" panose="02020603050405020304" pitchFamily="18" charset="0"/>
              </a:rPr>
              <a:t>是它们的归结式，若用</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12</a:t>
            </a:r>
            <a:r>
              <a:rPr lang="zh-CN" altLang="en-US" sz="2300" dirty="0">
                <a:latin typeface="Times New Roman" panose="02020603050405020304" pitchFamily="18" charset="0"/>
              </a:rPr>
              <a:t>代替</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1</a:t>
            </a:r>
            <a:r>
              <a:rPr lang="zh-CN" altLang="en-US" sz="2300" dirty="0">
                <a:latin typeface="Times New Roman" panose="02020603050405020304" pitchFamily="18" charset="0"/>
              </a:rPr>
              <a:t>与</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2</a:t>
            </a:r>
            <a:r>
              <a:rPr lang="zh-CN" altLang="en-US" sz="2300" dirty="0">
                <a:latin typeface="Times New Roman" panose="02020603050405020304" pitchFamily="18" charset="0"/>
              </a:rPr>
              <a:t>后得到新子句集</a:t>
            </a:r>
            <a:r>
              <a:rPr lang="en-US" altLang="zh-CN" sz="2300" i="1" dirty="0">
                <a:latin typeface="Times New Roman" panose="02020603050405020304" pitchFamily="18" charset="0"/>
              </a:rPr>
              <a:t>S</a:t>
            </a:r>
            <a:r>
              <a:rPr lang="en-US" altLang="zh-CN" sz="2300" baseline="-25000" dirty="0">
                <a:latin typeface="Times New Roman" panose="02020603050405020304" pitchFamily="18" charset="0"/>
              </a:rPr>
              <a:t>1</a:t>
            </a:r>
            <a:r>
              <a:rPr lang="zh-CN" altLang="en-US" sz="2300" dirty="0">
                <a:latin typeface="Times New Roman" panose="02020603050405020304" pitchFamily="18" charset="0"/>
              </a:rPr>
              <a:t>，则由</a:t>
            </a:r>
            <a:r>
              <a:rPr lang="en-US" altLang="zh-CN" sz="2300" i="1" dirty="0">
                <a:latin typeface="Times New Roman" panose="02020603050405020304" pitchFamily="18" charset="0"/>
              </a:rPr>
              <a:t>S</a:t>
            </a:r>
            <a:r>
              <a:rPr lang="en-US" altLang="zh-CN" sz="2300" baseline="-25000" dirty="0">
                <a:latin typeface="Times New Roman" panose="02020603050405020304" pitchFamily="18" charset="0"/>
              </a:rPr>
              <a:t>1</a:t>
            </a:r>
            <a:r>
              <a:rPr lang="zh-CN" altLang="en-US" sz="2300" dirty="0">
                <a:latin typeface="Times New Roman" panose="02020603050405020304" pitchFamily="18" charset="0"/>
              </a:rPr>
              <a:t>不可满足性可推出原子句集</a:t>
            </a:r>
            <a:r>
              <a:rPr lang="en-US" altLang="zh-CN" sz="2300" i="1" dirty="0">
                <a:latin typeface="Times New Roman" panose="02020603050405020304" pitchFamily="18" charset="0"/>
              </a:rPr>
              <a:t>S</a:t>
            </a:r>
            <a:r>
              <a:rPr lang="zh-CN" altLang="en-US" sz="2300" dirty="0">
                <a:latin typeface="Times New Roman" panose="02020603050405020304" pitchFamily="18" charset="0"/>
              </a:rPr>
              <a:t>的不可满足性，即：</a:t>
            </a:r>
            <a:r>
              <a:rPr lang="zh-CN" altLang="en-US" sz="2400" b="1" dirty="0">
                <a:latin typeface="Times New Roman" panose="02020603050405020304" pitchFamily="18" charset="0"/>
              </a:rPr>
              <a:t> </a:t>
            </a:r>
          </a:p>
          <a:p>
            <a:pPr algn="just" eaLnBrk="1" hangingPunct="1">
              <a:lnSpc>
                <a:spcPct val="120000"/>
              </a:lnSpc>
            </a:pPr>
            <a:endParaRPr lang="en-US" altLang="zh-CN" sz="2400" b="1" dirty="0">
              <a:latin typeface="Times New Roman" panose="02020603050405020304" pitchFamily="18" charset="0"/>
            </a:endParaRPr>
          </a:p>
        </p:txBody>
      </p:sp>
      <p:sp>
        <p:nvSpPr>
          <p:cNvPr id="61444" name="Rectangle 3"/>
          <p:cNvSpPr/>
          <p:nvPr/>
        </p:nvSpPr>
        <p:spPr>
          <a:xfrm>
            <a:off x="228600" y="4495800"/>
            <a:ext cx="8686800" cy="1928813"/>
          </a:xfrm>
          <a:prstGeom prst="rect">
            <a:avLst/>
          </a:prstGeom>
          <a:gradFill rotWithShape="1">
            <a:gsLst>
              <a:gs pos="0">
                <a:srgbClr val="CCFFCC"/>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buClr>
                <a:schemeClr val="accent2"/>
              </a:buClr>
              <a:buSzPct val="80000"/>
              <a:buFont typeface="Wingdings" panose="05000000000000000000" pitchFamily="2" charset="2"/>
              <a:buChar char="u"/>
            </a:pPr>
            <a:r>
              <a:rPr lang="en-US" altLang="zh-CN" sz="2400" b="1" dirty="0">
                <a:latin typeface="Arial" panose="020B0604020202020204" pitchFamily="34" charset="0"/>
              </a:rPr>
              <a:t> </a:t>
            </a:r>
            <a:r>
              <a:rPr lang="zh-CN" altLang="en-US" sz="2400" b="1" dirty="0">
                <a:latin typeface="Times New Roman" panose="02020603050405020304" pitchFamily="18" charset="0"/>
              </a:rPr>
              <a:t>推论</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zh-CN" altLang="en-US" sz="2300" dirty="0">
                <a:latin typeface="Times New Roman" panose="02020603050405020304" pitchFamily="18" charset="0"/>
              </a:rPr>
              <a:t>设</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1</a:t>
            </a:r>
            <a:r>
              <a:rPr lang="zh-CN" altLang="en-US" sz="2300" dirty="0">
                <a:latin typeface="Times New Roman" panose="02020603050405020304" pitchFamily="18" charset="0"/>
              </a:rPr>
              <a:t>与</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2</a:t>
            </a:r>
            <a:r>
              <a:rPr lang="zh-CN" altLang="en-US" sz="2300" dirty="0">
                <a:latin typeface="Times New Roman" panose="02020603050405020304" pitchFamily="18" charset="0"/>
              </a:rPr>
              <a:t>是子句集</a:t>
            </a:r>
            <a:r>
              <a:rPr lang="en-US" altLang="zh-CN" sz="2300" i="1" dirty="0">
                <a:latin typeface="Times New Roman" panose="02020603050405020304" pitchFamily="18" charset="0"/>
              </a:rPr>
              <a:t>S</a:t>
            </a:r>
            <a:r>
              <a:rPr lang="zh-CN" altLang="en-US" sz="2300" dirty="0">
                <a:latin typeface="Times New Roman" panose="02020603050405020304" pitchFamily="18" charset="0"/>
              </a:rPr>
              <a:t>中的两个子句，</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12</a:t>
            </a:r>
            <a:r>
              <a:rPr lang="zh-CN" altLang="en-US" sz="2300" dirty="0">
                <a:latin typeface="Times New Roman" panose="02020603050405020304" pitchFamily="18" charset="0"/>
              </a:rPr>
              <a:t>是它们的归结式，若</a:t>
            </a:r>
            <a:r>
              <a:rPr lang="en-US" altLang="zh-CN" sz="2300" i="1" dirty="0">
                <a:latin typeface="Times New Roman" panose="02020603050405020304" pitchFamily="18" charset="0"/>
              </a:rPr>
              <a:t>C</a:t>
            </a:r>
            <a:r>
              <a:rPr lang="en-US" altLang="zh-CN" sz="2300" baseline="-25000" dirty="0">
                <a:latin typeface="Times New Roman" panose="02020603050405020304" pitchFamily="18" charset="0"/>
              </a:rPr>
              <a:t>12</a:t>
            </a:r>
            <a:r>
              <a:rPr lang="en-US" altLang="zh-CN" sz="2300" i="1" baseline="-25000" dirty="0">
                <a:latin typeface="Times New Roman" panose="02020603050405020304" pitchFamily="18" charset="0"/>
              </a:rPr>
              <a:t> </a:t>
            </a:r>
            <a:r>
              <a:rPr lang="zh-CN" altLang="en-US" sz="2300" dirty="0">
                <a:latin typeface="Times New Roman" panose="02020603050405020304" pitchFamily="18" charset="0"/>
              </a:rPr>
              <a:t>加入原子句集</a:t>
            </a:r>
            <a:r>
              <a:rPr lang="en-US" altLang="zh-CN" sz="2300" i="1" dirty="0">
                <a:latin typeface="Times New Roman" panose="02020603050405020304" pitchFamily="18" charset="0"/>
              </a:rPr>
              <a:t>S</a:t>
            </a:r>
            <a:r>
              <a:rPr lang="zh-CN" altLang="en-US" sz="2300" dirty="0">
                <a:latin typeface="Times New Roman" panose="02020603050405020304" pitchFamily="18" charset="0"/>
              </a:rPr>
              <a:t>，得到新子句集</a:t>
            </a:r>
            <a:r>
              <a:rPr lang="en-US" altLang="zh-CN" sz="2300" i="1" dirty="0">
                <a:latin typeface="Times New Roman" panose="02020603050405020304" pitchFamily="18" charset="0"/>
              </a:rPr>
              <a:t>S</a:t>
            </a:r>
            <a:r>
              <a:rPr lang="en-US" altLang="zh-CN" sz="2300" baseline="-25000" dirty="0">
                <a:latin typeface="Times New Roman" panose="02020603050405020304" pitchFamily="18" charset="0"/>
              </a:rPr>
              <a:t>1</a:t>
            </a:r>
            <a:r>
              <a:rPr lang="zh-CN" altLang="en-US" sz="2300" dirty="0">
                <a:latin typeface="Times New Roman" panose="02020603050405020304" pitchFamily="18" charset="0"/>
              </a:rPr>
              <a:t>，则</a:t>
            </a:r>
            <a:r>
              <a:rPr lang="en-US" altLang="zh-CN" sz="2300" i="1" dirty="0">
                <a:latin typeface="Times New Roman" panose="02020603050405020304" pitchFamily="18" charset="0"/>
              </a:rPr>
              <a:t>S</a:t>
            </a:r>
            <a:r>
              <a:rPr lang="zh-CN" altLang="en-US" sz="2300" dirty="0">
                <a:latin typeface="Times New Roman" panose="02020603050405020304" pitchFamily="18" charset="0"/>
              </a:rPr>
              <a:t>与</a:t>
            </a:r>
            <a:r>
              <a:rPr lang="en-US" altLang="zh-CN" sz="2300" i="1" dirty="0">
                <a:latin typeface="Times New Roman" panose="02020603050405020304" pitchFamily="18" charset="0"/>
              </a:rPr>
              <a:t>S</a:t>
            </a:r>
            <a:r>
              <a:rPr lang="en-US" altLang="zh-CN" sz="2300" baseline="-25000" dirty="0">
                <a:latin typeface="Times New Roman" panose="02020603050405020304" pitchFamily="18" charset="0"/>
              </a:rPr>
              <a:t>1</a:t>
            </a:r>
            <a:r>
              <a:rPr lang="zh-CN" altLang="en-US" sz="2300" dirty="0">
                <a:latin typeface="Times New Roman" panose="02020603050405020304" pitchFamily="18" charset="0"/>
              </a:rPr>
              <a:t>在不可满足的意义上是等价的，即：</a:t>
            </a:r>
          </a:p>
          <a:p>
            <a:pPr eaLnBrk="1" hangingPunct="1">
              <a:lnSpc>
                <a:spcPct val="150000"/>
              </a:lnSpc>
            </a:pPr>
            <a:r>
              <a:rPr lang="zh-CN" altLang="en-US" sz="2400" b="1" dirty="0">
                <a:latin typeface="Times New Roman" panose="02020603050405020304" pitchFamily="18" charset="0"/>
              </a:rPr>
              <a:t> </a:t>
            </a:r>
          </a:p>
        </p:txBody>
      </p:sp>
      <p:sp>
        <p:nvSpPr>
          <p:cNvPr id="61445" name="Rectangle 4"/>
          <p:cNvSpPr>
            <a:spLocks noGrp="1"/>
          </p:cNvSpPr>
          <p:nvPr>
            <p:ph idx="1"/>
          </p:nvPr>
        </p:nvSpPr>
        <p:spPr>
          <a:xfrm>
            <a:off x="228600" y="990600"/>
            <a:ext cx="8642350" cy="1066800"/>
          </a:xfrm>
          <a:gradFill rotWithShape="1">
            <a:gsLst>
              <a:gs pos="0">
                <a:srgbClr val="99CCFF">
                  <a:alpha val="100000"/>
                </a:srgbClr>
              </a:gs>
              <a:gs pos="100000">
                <a:schemeClr val="bg1">
                  <a:alpha val="100000"/>
                </a:schemeClr>
              </a:gs>
            </a:gsLst>
            <a:path path="shape">
              <a:fillToRect l="50000" t="50000" r="50000" b="50000"/>
            </a:path>
            <a:tileRect/>
          </a:gradFill>
          <a:ln>
            <a:solidFill>
              <a:srgbClr val="808080">
                <a:alpha val="100000"/>
              </a:srgbClr>
            </a:solidFill>
            <a:miter lim="800000"/>
          </a:ln>
        </p:spPr>
        <p:txBody>
          <a:bodyPr vert="horz" wrap="square" lIns="91440" tIns="45720" rIns="91440" bIns="45720" anchor="t" anchorCtr="0"/>
          <a:lstStyle/>
          <a:p>
            <a:pPr marL="0" indent="0" algn="just" eaLnBrk="1" hangingPunct="1">
              <a:buSzPct val="80000"/>
              <a:buFont typeface="Wingdings" panose="05000000000000000000" pitchFamily="2" charset="2"/>
              <a:buChar char="u"/>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定理</a:t>
            </a:r>
            <a:r>
              <a:rPr lang="en-US" altLang="zh-CN" sz="2200" b="1" dirty="0">
                <a:latin typeface="Times New Roman" panose="02020603050405020304" pitchFamily="18" charset="0"/>
              </a:rPr>
              <a:t>3.2</a:t>
            </a:r>
            <a:r>
              <a:rPr lang="zh-CN" altLang="en-US" sz="2200" b="1" dirty="0">
                <a:latin typeface="Times New Roman" panose="02020603050405020304" pitchFamily="18" charset="0"/>
              </a:rPr>
              <a:t>：</a:t>
            </a:r>
            <a:r>
              <a:rPr lang="zh-CN" altLang="en-US" sz="2200" dirty="0">
                <a:latin typeface="Times New Roman" panose="02020603050405020304" pitchFamily="18" charset="0"/>
              </a:rPr>
              <a:t>归结式</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12</a:t>
            </a:r>
            <a:r>
              <a:rPr lang="zh-CN" altLang="en-US" sz="2200" dirty="0">
                <a:latin typeface="Times New Roman" panose="02020603050405020304" pitchFamily="18" charset="0"/>
              </a:rPr>
              <a:t>是其亲本子句</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与</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2</a:t>
            </a:r>
            <a:r>
              <a:rPr lang="zh-CN" altLang="en-US" sz="2200" dirty="0">
                <a:latin typeface="Times New Roman" panose="02020603050405020304" pitchFamily="18" charset="0"/>
              </a:rPr>
              <a:t>的逻辑结论。即如果 </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与</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2</a:t>
            </a:r>
            <a:r>
              <a:rPr lang="zh-CN" altLang="en-US" sz="2200" dirty="0">
                <a:latin typeface="Times New Roman" panose="02020603050405020304" pitchFamily="18" charset="0"/>
              </a:rPr>
              <a:t>为真，则</a:t>
            </a:r>
            <a:r>
              <a:rPr lang="en-US" altLang="zh-CN" sz="2200" i="1" dirty="0">
                <a:latin typeface="Times New Roman" panose="02020603050405020304" pitchFamily="18" charset="0"/>
              </a:rPr>
              <a:t>C</a:t>
            </a:r>
            <a:r>
              <a:rPr lang="en-US" altLang="zh-CN" sz="2200" baseline="-25000" dirty="0">
                <a:latin typeface="Times New Roman" panose="02020603050405020304" pitchFamily="18" charset="0"/>
              </a:rPr>
              <a:t>12</a:t>
            </a:r>
            <a:r>
              <a:rPr lang="zh-CN" altLang="en-US" sz="2200" dirty="0">
                <a:latin typeface="Times New Roman" panose="02020603050405020304" pitchFamily="18" charset="0"/>
              </a:rPr>
              <a:t>为真。</a:t>
            </a:r>
            <a:endParaRPr lang="zh-CN" altLang="en-US" sz="2600" b="1" dirty="0">
              <a:solidFill>
                <a:schemeClr val="accent2"/>
              </a:solidFill>
              <a:latin typeface="Times New Roman" panose="02020603050405020304" pitchFamily="18" charset="0"/>
            </a:endParaRPr>
          </a:p>
        </p:txBody>
      </p:sp>
      <p:sp>
        <p:nvSpPr>
          <p:cNvPr id="61446" name="Rectangle 5"/>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3.4  </a:t>
            </a:r>
            <a:r>
              <a:rPr lang="zh-CN" altLang="en-US" sz="4000" b="0" dirty="0">
                <a:latin typeface="Times New Roman" panose="02020603050405020304" pitchFamily="18" charset="0"/>
                <a:ea typeface="黑体" panose="02010609060101010101" pitchFamily="2" charset="-122"/>
              </a:rPr>
              <a:t>鲁宾逊归结原理</a:t>
            </a:r>
          </a:p>
        </p:txBody>
      </p:sp>
      <p:sp>
        <p:nvSpPr>
          <p:cNvPr id="61447"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48"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49"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0"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1"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2" name="Rectangle 11"/>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3" name="Rectangle 12"/>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4" name="Rectangle 13"/>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5" name="Rectangle 1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6" name="Rectangle 1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7" name="Rectangle 1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8" name="Rectangle 17"/>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59" name="Rectangle 18"/>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0" name="Rectangle 19"/>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1" name="Rectangle 20"/>
          <p:cNvSpPr/>
          <p:nvPr/>
        </p:nvSpPr>
        <p:spPr>
          <a:xfrm>
            <a:off x="0" y="50292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2" name="Rectangle 21"/>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3" name="Rectangle 22"/>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4" name="Rectangle 23"/>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5" name="Rectangle 24"/>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6" name="Rectangle 25"/>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7" name="Rectangle 26"/>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8" name="Rectangle 27"/>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1469" name="Rectangle 28"/>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nvGrpSpPr>
          <p:cNvPr id="326685" name="Group 29"/>
          <p:cNvGrpSpPr/>
          <p:nvPr/>
        </p:nvGrpSpPr>
        <p:grpSpPr>
          <a:xfrm>
            <a:off x="1973263" y="3657600"/>
            <a:ext cx="5341937" cy="533400"/>
            <a:chOff x="988" y="2112"/>
            <a:chExt cx="3365" cy="336"/>
          </a:xfrm>
        </p:grpSpPr>
        <p:sp>
          <p:nvSpPr>
            <p:cNvPr id="61474" name="Rectangle 30"/>
            <p:cNvSpPr/>
            <p:nvPr/>
          </p:nvSpPr>
          <p:spPr>
            <a:xfrm>
              <a:off x="1248" y="2112"/>
              <a:ext cx="3105" cy="334"/>
            </a:xfrm>
            <a:prstGeom prst="rect">
              <a:avLst/>
            </a:prstGeom>
            <a:noFill/>
            <a:ln w="9525">
              <a:noFill/>
            </a:ln>
          </p:spPr>
          <p:txBody>
            <a:bodyPr wrap="none">
              <a:spAutoFit/>
            </a:bodyPr>
            <a:lstStyle/>
            <a:p>
              <a:pPr eaLnBrk="1" hangingPunct="1">
                <a:lnSpc>
                  <a:spcPct val="120000"/>
                </a:lnSpc>
                <a:spcBef>
                  <a:spcPct val="40000"/>
                </a:spcBef>
                <a:buClr>
                  <a:schemeClr val="accent2"/>
                </a:buClr>
                <a:buFont typeface="Wingdings" panose="05000000000000000000" pitchFamily="2" charset="2"/>
              </a:pPr>
              <a:r>
                <a:rPr lang="zh-CN" altLang="en-US" sz="2400" b="1" dirty="0">
                  <a:solidFill>
                    <a:schemeClr val="accent2"/>
                  </a:solidFill>
                  <a:latin typeface="Arial" panose="020B0604020202020204" pitchFamily="34" charset="0"/>
                </a:rPr>
                <a:t>的不可满足性          </a:t>
              </a:r>
              <a:r>
                <a:rPr lang="en-US" altLang="zh-CN" sz="2400" b="1" i="1" dirty="0">
                  <a:solidFill>
                    <a:schemeClr val="accent2"/>
                  </a:solidFill>
                  <a:latin typeface="Times New Roman" panose="02020603050405020304" pitchFamily="18" charset="0"/>
                  <a:ea typeface="隶书" panose="02010509060101010101" pitchFamily="49" charset="-122"/>
                </a:rPr>
                <a:t>S </a:t>
              </a:r>
              <a:r>
                <a:rPr lang="zh-CN" altLang="en-US" sz="2400" b="1" dirty="0">
                  <a:solidFill>
                    <a:schemeClr val="accent2"/>
                  </a:solidFill>
                  <a:latin typeface="Arial" panose="020B0604020202020204" pitchFamily="34" charset="0"/>
                </a:rPr>
                <a:t>的不可满足性</a:t>
              </a:r>
            </a:p>
          </p:txBody>
        </p:sp>
        <p:graphicFrame>
          <p:nvGraphicFramePr>
            <p:cNvPr id="61475" name="Object 31"/>
            <p:cNvGraphicFramePr>
              <a:graphicFrameLocks noChangeAspect="1"/>
            </p:cNvGraphicFramePr>
            <p:nvPr/>
          </p:nvGraphicFramePr>
          <p:xfrm>
            <a:off x="988" y="2160"/>
            <a:ext cx="212" cy="288"/>
          </p:xfrm>
          <a:graphic>
            <a:graphicData uri="http://schemas.openxmlformats.org/presentationml/2006/ole">
              <mc:AlternateContent xmlns:mc="http://schemas.openxmlformats.org/markup-compatibility/2006">
                <mc:Choice xmlns:v="urn:schemas-microsoft-com:vml" Requires="v">
                  <p:oleObj r:id="rId2" imgW="69215" imgH="109855" progId="Equation.3">
                    <p:embed/>
                  </p:oleObj>
                </mc:Choice>
                <mc:Fallback>
                  <p:oleObj r:id="rId2" imgW="69215" imgH="109855" progId="Equation.3">
                    <p:embed/>
                    <p:pic>
                      <p:nvPicPr>
                        <p:cNvPr id="0" name="图片 3171"/>
                        <p:cNvPicPr/>
                        <p:nvPr/>
                      </p:nvPicPr>
                      <p:blipFill>
                        <a:blip r:embed="rId3">
                          <a:clrChange>
                            <a:clrFrom>
                              <a:srgbClr val="000000"/>
                            </a:clrFrom>
                            <a:clrTo>
                              <a:srgbClr val="CC0000"/>
                            </a:clrTo>
                          </a:clrChange>
                        </a:blip>
                        <a:stretch>
                          <a:fillRect/>
                        </a:stretch>
                      </p:blipFill>
                      <p:spPr>
                        <a:xfrm>
                          <a:off x="988" y="2160"/>
                          <a:ext cx="212" cy="288"/>
                        </a:xfrm>
                        <a:prstGeom prst="rect">
                          <a:avLst/>
                        </a:prstGeom>
                        <a:noFill/>
                        <a:ln w="38100">
                          <a:noFill/>
                          <a:miter/>
                        </a:ln>
                      </p:spPr>
                    </p:pic>
                  </p:oleObj>
                </mc:Fallback>
              </mc:AlternateContent>
            </a:graphicData>
          </a:graphic>
        </p:graphicFrame>
        <p:graphicFrame>
          <p:nvGraphicFramePr>
            <p:cNvPr id="61476" name="Object 32"/>
            <p:cNvGraphicFramePr>
              <a:graphicFrameLocks noChangeAspect="1"/>
            </p:cNvGraphicFramePr>
            <p:nvPr/>
          </p:nvGraphicFramePr>
          <p:xfrm>
            <a:off x="2592" y="2160"/>
            <a:ext cx="288" cy="230"/>
          </p:xfrm>
          <a:graphic>
            <a:graphicData uri="http://schemas.openxmlformats.org/presentationml/2006/ole">
              <mc:AlternateContent xmlns:mc="http://schemas.openxmlformats.org/markup-compatibility/2006">
                <mc:Choice xmlns:v="urn:schemas-microsoft-com:vml" Requires="v">
                  <p:oleObj r:id="rId4" imgW="92710" imgH="57785" progId="Equation.3">
                    <p:embed/>
                  </p:oleObj>
                </mc:Choice>
                <mc:Fallback>
                  <p:oleObj r:id="rId4" imgW="92710" imgH="57785" progId="Equation.3">
                    <p:embed/>
                    <p:pic>
                      <p:nvPicPr>
                        <p:cNvPr id="0" name="图片 3166"/>
                        <p:cNvPicPr/>
                        <p:nvPr/>
                      </p:nvPicPr>
                      <p:blipFill>
                        <a:blip r:embed="rId5">
                          <a:clrChange>
                            <a:clrFrom>
                              <a:srgbClr val="000000"/>
                            </a:clrFrom>
                            <a:clrTo>
                              <a:srgbClr val="CC0000"/>
                            </a:clrTo>
                          </a:clrChange>
                        </a:blip>
                        <a:stretch>
                          <a:fillRect/>
                        </a:stretch>
                      </p:blipFill>
                      <p:spPr>
                        <a:xfrm>
                          <a:off x="2592" y="2160"/>
                          <a:ext cx="288" cy="230"/>
                        </a:xfrm>
                        <a:prstGeom prst="rect">
                          <a:avLst/>
                        </a:prstGeom>
                        <a:noFill/>
                        <a:ln w="38100">
                          <a:noFill/>
                          <a:miter/>
                        </a:ln>
                      </p:spPr>
                    </p:pic>
                  </p:oleObj>
                </mc:Fallback>
              </mc:AlternateContent>
            </a:graphicData>
          </a:graphic>
        </p:graphicFrame>
      </p:grpSp>
      <p:grpSp>
        <p:nvGrpSpPr>
          <p:cNvPr id="326689" name="Group 33"/>
          <p:cNvGrpSpPr/>
          <p:nvPr/>
        </p:nvGrpSpPr>
        <p:grpSpPr>
          <a:xfrm>
            <a:off x="1981200" y="5943600"/>
            <a:ext cx="5124450" cy="457200"/>
            <a:chOff x="1322" y="3744"/>
            <a:chExt cx="3228" cy="288"/>
          </a:xfrm>
        </p:grpSpPr>
        <p:sp>
          <p:nvSpPr>
            <p:cNvPr id="61472" name="Rectangle 34"/>
            <p:cNvSpPr/>
            <p:nvPr/>
          </p:nvSpPr>
          <p:spPr>
            <a:xfrm>
              <a:off x="1322" y="3744"/>
              <a:ext cx="3228" cy="288"/>
            </a:xfrm>
            <a:prstGeom prst="rect">
              <a:avLst/>
            </a:prstGeom>
            <a:noFill/>
            <a:ln w="9525">
              <a:noFill/>
            </a:ln>
          </p:spPr>
          <p:txBody>
            <a:bodyPr wrap="none">
              <a:spAutoFit/>
            </a:bodyPr>
            <a:lstStyle/>
            <a:p>
              <a:pPr eaLnBrk="1" hangingPunct="1"/>
              <a:r>
                <a:rPr lang="en-US" altLang="zh-CN" sz="2400" b="1" i="1" dirty="0">
                  <a:solidFill>
                    <a:schemeClr val="accent2"/>
                  </a:solidFill>
                  <a:latin typeface="Times New Roman" panose="02020603050405020304" pitchFamily="18" charset="0"/>
                </a:rPr>
                <a:t>S</a:t>
              </a:r>
              <a:r>
                <a:rPr lang="en-US" altLang="zh-CN" sz="2400" b="1" i="1" baseline="-25000" dirty="0">
                  <a:solidFill>
                    <a:schemeClr val="accent2"/>
                  </a:solidFill>
                  <a:latin typeface="Times New Roman" panose="02020603050405020304" pitchFamily="18" charset="0"/>
                </a:rPr>
                <a:t>1</a:t>
              </a:r>
              <a:r>
                <a:rPr lang="zh-CN" altLang="en-US" sz="2400" b="1" dirty="0">
                  <a:solidFill>
                    <a:schemeClr val="accent2"/>
                  </a:solidFill>
                  <a:latin typeface="Arial" panose="020B0604020202020204" pitchFamily="34" charset="0"/>
                </a:rPr>
                <a:t>的不可满足性          </a:t>
              </a:r>
              <a:r>
                <a:rPr lang="en-US" altLang="zh-CN" sz="2400" b="1" i="1" dirty="0">
                  <a:solidFill>
                    <a:schemeClr val="accent2"/>
                  </a:solidFill>
                  <a:latin typeface="Times New Roman" panose="02020603050405020304" pitchFamily="18" charset="0"/>
                  <a:ea typeface="隶书" panose="02010509060101010101" pitchFamily="49" charset="-122"/>
                </a:rPr>
                <a:t>S</a:t>
              </a:r>
              <a:r>
                <a:rPr lang="zh-CN" altLang="en-US" sz="2400" b="1" dirty="0">
                  <a:solidFill>
                    <a:schemeClr val="accent2"/>
                  </a:solidFill>
                  <a:latin typeface="Arial" panose="020B0604020202020204" pitchFamily="34" charset="0"/>
                </a:rPr>
                <a:t>的不可满足性</a:t>
              </a:r>
            </a:p>
          </p:txBody>
        </p:sp>
        <p:graphicFrame>
          <p:nvGraphicFramePr>
            <p:cNvPr id="61473" name="Object 35"/>
            <p:cNvGraphicFramePr>
              <a:graphicFrameLocks noChangeAspect="1"/>
            </p:cNvGraphicFramePr>
            <p:nvPr/>
          </p:nvGraphicFramePr>
          <p:xfrm>
            <a:off x="2842" y="3754"/>
            <a:ext cx="326" cy="230"/>
          </p:xfrm>
          <a:graphic>
            <a:graphicData uri="http://schemas.openxmlformats.org/presentationml/2006/ole">
              <mc:AlternateContent xmlns:mc="http://schemas.openxmlformats.org/markup-compatibility/2006">
                <mc:Choice xmlns:v="urn:schemas-microsoft-com:vml" Requires="v">
                  <p:oleObj r:id="rId6" imgW="109855" imgH="57785" progId="Equation.3">
                    <p:embed/>
                  </p:oleObj>
                </mc:Choice>
                <mc:Fallback>
                  <p:oleObj r:id="rId6" imgW="109855" imgH="57785" progId="Equation.3">
                    <p:embed/>
                    <p:pic>
                      <p:nvPicPr>
                        <p:cNvPr id="0" name="图片 3172"/>
                        <p:cNvPicPr/>
                        <p:nvPr/>
                      </p:nvPicPr>
                      <p:blipFill>
                        <a:blip r:embed="rId7">
                          <a:clrChange>
                            <a:clrFrom>
                              <a:srgbClr val="000000"/>
                            </a:clrFrom>
                            <a:clrTo>
                              <a:srgbClr val="CC0000"/>
                            </a:clrTo>
                          </a:clrChange>
                        </a:blip>
                        <a:stretch>
                          <a:fillRect/>
                        </a:stretch>
                      </p:blipFill>
                      <p:spPr>
                        <a:xfrm>
                          <a:off x="2842" y="3754"/>
                          <a:ext cx="326" cy="230"/>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26685"/>
                                        </p:tgtEl>
                                        <p:attrNameLst>
                                          <p:attrName>style.visibility</p:attrName>
                                        </p:attrNameLst>
                                      </p:cBhvr>
                                      <p:to>
                                        <p:strVal val="visible"/>
                                      </p:to>
                                    </p:set>
                                    <p:animEffect transition="in" filter="box(in)">
                                      <p:cBhvr>
                                        <p:cTn id="7" dur="500"/>
                                        <p:tgtEl>
                                          <p:spTgt spid="326685"/>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26689"/>
                                        </p:tgtEl>
                                        <p:attrNameLst>
                                          <p:attrName>style.visibility</p:attrName>
                                        </p:attrNameLst>
                                      </p:cBhvr>
                                      <p:to>
                                        <p:strVal val="visible"/>
                                      </p:to>
                                    </p:set>
                                    <p:animEffect transition="in" filter="box(in)">
                                      <p:cBhvr>
                                        <p:cTn id="11"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2467"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3.4  </a:t>
            </a:r>
            <a:r>
              <a:rPr lang="zh-CN" altLang="en-US" sz="4000" b="0" dirty="0">
                <a:latin typeface="Times New Roman" panose="02020603050405020304" pitchFamily="18" charset="0"/>
                <a:ea typeface="黑体" panose="02010609060101010101" pitchFamily="2" charset="-122"/>
              </a:rPr>
              <a:t>鲁宾逊归结原理</a:t>
            </a:r>
          </a:p>
        </p:txBody>
      </p:sp>
      <p:sp>
        <p:nvSpPr>
          <p:cNvPr id="62468" name="Rectangle 3"/>
          <p:cNvSpPr>
            <a:spLocks noGrp="1"/>
          </p:cNvSpPr>
          <p:nvPr>
            <p:ph idx="1"/>
          </p:nvPr>
        </p:nvSpPr>
        <p:spPr>
          <a:ln/>
        </p:spPr>
        <p:txBody>
          <a:bodyPr vert="horz" wrap="square" lIns="91440" tIns="45720" rIns="91440" bIns="45720" anchor="t" anchorCtr="0"/>
          <a:lstStyle/>
          <a:p>
            <a:pPr marL="571500" indent="-571500" eaLnBrk="1" hangingPunct="1">
              <a:buNone/>
            </a:pPr>
            <a:r>
              <a:rPr lang="en-US" altLang="zh-CN" sz="2400" b="1" dirty="0">
                <a:latin typeface="Times New Roman" panose="02020603050405020304" pitchFamily="18" charset="0"/>
              </a:rPr>
              <a:t>2.</a:t>
            </a:r>
            <a:r>
              <a:rPr lang="en-US" altLang="zh-CN" sz="2400" b="1" dirty="0"/>
              <a:t> </a:t>
            </a:r>
            <a:r>
              <a:rPr lang="zh-CN" altLang="en-US" sz="2400" b="1" dirty="0"/>
              <a:t>谓词逻辑中的归结原理（含有变量的子句的归结）</a:t>
            </a:r>
            <a:r>
              <a:rPr lang="zh-CN" altLang="en-US" sz="2600" b="1" dirty="0"/>
              <a:t> </a:t>
            </a:r>
          </a:p>
          <a:p>
            <a:pPr marL="571500" indent="-571500" eaLnBrk="1" hangingPunct="1">
              <a:buNone/>
            </a:pPr>
            <a:r>
              <a:rPr lang="zh-CN" altLang="en-US" sz="2600" b="1" dirty="0"/>
              <a:t>例：</a:t>
            </a:r>
          </a:p>
        </p:txBody>
      </p:sp>
      <p:sp>
        <p:nvSpPr>
          <p:cNvPr id="62469" name="Rectangle 4"/>
          <p:cNvSpPr/>
          <p:nvPr/>
        </p:nvSpPr>
        <p:spPr>
          <a:xfrm>
            <a:off x="3962400" y="3319463"/>
            <a:ext cx="9144000" cy="0"/>
          </a:xfrm>
          <a:prstGeom prst="rect">
            <a:avLst/>
          </a:prstGeom>
          <a:noFill/>
          <a:ln w="9525">
            <a:noFill/>
          </a:ln>
        </p:spPr>
        <p:txBody>
          <a:bodyPr>
            <a:spAutoFit/>
          </a:bodyPr>
          <a:lstStyle/>
          <a:p>
            <a:pPr eaLnBrk="1" hangingPunct="1"/>
            <a:endParaRPr lang="zh-CN" altLang="zh-CN" dirty="0">
              <a:latin typeface="Arial" panose="020B0604020202020204" pitchFamily="34" charset="0"/>
            </a:endParaRPr>
          </a:p>
        </p:txBody>
      </p:sp>
      <p:graphicFrame>
        <p:nvGraphicFramePr>
          <p:cNvPr id="62470" name="Object 5"/>
          <p:cNvGraphicFramePr>
            <a:graphicFrameLocks noChangeAspect="1"/>
          </p:cNvGraphicFramePr>
          <p:nvPr/>
        </p:nvGraphicFramePr>
        <p:xfrm>
          <a:off x="1066800" y="1600200"/>
          <a:ext cx="2514600" cy="498475"/>
        </p:xfrm>
        <a:graphic>
          <a:graphicData uri="http://schemas.openxmlformats.org/presentationml/2006/ole">
            <mc:AlternateContent xmlns:mc="http://schemas.openxmlformats.org/markup-compatibility/2006">
              <mc:Choice xmlns:v="urn:schemas-microsoft-com:vml" Requires="v">
                <p:oleObj r:id="rId2" imgW="1104265" imgH="215900" progId="Equation.3">
                  <p:embed/>
                </p:oleObj>
              </mc:Choice>
              <mc:Fallback>
                <p:oleObj r:id="rId2" imgW="1104265" imgH="215900" progId="Equation.3">
                  <p:embed/>
                  <p:pic>
                    <p:nvPicPr>
                      <p:cNvPr id="0" name="图片 3167"/>
                      <p:cNvPicPr/>
                      <p:nvPr/>
                    </p:nvPicPr>
                    <p:blipFill>
                      <a:blip r:embed="rId3"/>
                      <a:stretch>
                        <a:fillRect/>
                      </a:stretch>
                    </p:blipFill>
                    <p:spPr>
                      <a:xfrm>
                        <a:off x="1066800" y="1600200"/>
                        <a:ext cx="2514600" cy="498475"/>
                      </a:xfrm>
                      <a:prstGeom prst="rect">
                        <a:avLst/>
                      </a:prstGeom>
                      <a:noFill/>
                      <a:ln w="38100">
                        <a:noFill/>
                        <a:miter/>
                      </a:ln>
                    </p:spPr>
                  </p:pic>
                </p:oleObj>
              </mc:Fallback>
            </mc:AlternateContent>
          </a:graphicData>
        </a:graphic>
      </p:graphicFrame>
      <p:graphicFrame>
        <p:nvGraphicFramePr>
          <p:cNvPr id="62471" name="Object 6"/>
          <p:cNvGraphicFramePr>
            <a:graphicFrameLocks noChangeAspect="1"/>
          </p:cNvGraphicFramePr>
          <p:nvPr/>
        </p:nvGraphicFramePr>
        <p:xfrm>
          <a:off x="1066800" y="2417763"/>
          <a:ext cx="2438400" cy="438150"/>
        </p:xfrm>
        <a:graphic>
          <a:graphicData uri="http://schemas.openxmlformats.org/presentationml/2006/ole">
            <mc:AlternateContent xmlns:mc="http://schemas.openxmlformats.org/markup-compatibility/2006">
              <mc:Choice xmlns:v="urn:schemas-microsoft-com:vml" Requires="v">
                <p:oleObj r:id="rId4" imgW="1218565" imgH="215900" progId="Equation.3">
                  <p:embed/>
                </p:oleObj>
              </mc:Choice>
              <mc:Fallback>
                <p:oleObj r:id="rId4" imgW="1218565" imgH="215900" progId="Equation.3">
                  <p:embed/>
                  <p:pic>
                    <p:nvPicPr>
                      <p:cNvPr id="0" name="图片 3168"/>
                      <p:cNvPicPr/>
                      <p:nvPr/>
                    </p:nvPicPr>
                    <p:blipFill>
                      <a:blip r:embed="rId5"/>
                      <a:stretch>
                        <a:fillRect/>
                      </a:stretch>
                    </p:blipFill>
                    <p:spPr>
                      <a:xfrm>
                        <a:off x="1066800" y="2417763"/>
                        <a:ext cx="2438400" cy="438150"/>
                      </a:xfrm>
                      <a:prstGeom prst="rect">
                        <a:avLst/>
                      </a:prstGeom>
                      <a:noFill/>
                      <a:ln w="38100">
                        <a:noFill/>
                        <a:miter/>
                      </a:ln>
                    </p:spPr>
                  </p:pic>
                </p:oleObj>
              </mc:Fallback>
            </mc:AlternateContent>
          </a:graphicData>
        </a:graphic>
      </p:graphicFrame>
      <p:sp>
        <p:nvSpPr>
          <p:cNvPr id="327687" name="Oval 7"/>
          <p:cNvSpPr/>
          <p:nvPr/>
        </p:nvSpPr>
        <p:spPr>
          <a:xfrm>
            <a:off x="1752600" y="1600200"/>
            <a:ext cx="762000" cy="533400"/>
          </a:xfrm>
          <a:prstGeom prst="ellipse">
            <a:avLst/>
          </a:prstGeom>
          <a:noFill/>
          <a:ln w="19050" cap="flat" cmpd="sng">
            <a:solidFill>
              <a:srgbClr val="FF0000"/>
            </a:solidFill>
            <a:prstDash val="solid"/>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327688" name="Oval 8"/>
          <p:cNvSpPr/>
          <p:nvPr/>
        </p:nvSpPr>
        <p:spPr>
          <a:xfrm>
            <a:off x="1981200" y="2286000"/>
            <a:ext cx="609600" cy="685800"/>
          </a:xfrm>
          <a:prstGeom prst="ellipse">
            <a:avLst/>
          </a:prstGeom>
          <a:noFill/>
          <a:ln w="19050" cap="flat" cmpd="sng">
            <a:solidFill>
              <a:srgbClr val="FF0000"/>
            </a:solidFill>
            <a:prstDash val="solid"/>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327689" name="Object 9"/>
          <p:cNvGraphicFramePr>
            <a:graphicFrameLocks noChangeAspect="1"/>
          </p:cNvGraphicFramePr>
          <p:nvPr/>
        </p:nvGraphicFramePr>
        <p:xfrm>
          <a:off x="3810000" y="2743200"/>
          <a:ext cx="1328738" cy="457200"/>
        </p:xfrm>
        <a:graphic>
          <a:graphicData uri="http://schemas.openxmlformats.org/presentationml/2006/ole">
            <mc:AlternateContent xmlns:mc="http://schemas.openxmlformats.org/markup-compatibility/2006">
              <mc:Choice xmlns:v="urn:schemas-microsoft-com:vml" Requires="v">
                <p:oleObj r:id="rId6" imgW="526415" imgH="104140" progId="Equation.3">
                  <p:embed/>
                </p:oleObj>
              </mc:Choice>
              <mc:Fallback>
                <p:oleObj r:id="rId6" imgW="526415" imgH="104140" progId="Equation.3">
                  <p:embed/>
                  <p:pic>
                    <p:nvPicPr>
                      <p:cNvPr id="0" name="图片 3169"/>
                      <p:cNvPicPr/>
                      <p:nvPr/>
                    </p:nvPicPr>
                    <p:blipFill>
                      <a:blip r:embed="rId7">
                        <a:clrChange>
                          <a:clrFrom>
                            <a:srgbClr val="000000"/>
                          </a:clrFrom>
                          <a:clrTo>
                            <a:srgbClr val="CC0000"/>
                          </a:clrTo>
                        </a:clrChange>
                      </a:blip>
                      <a:stretch>
                        <a:fillRect/>
                      </a:stretch>
                    </p:blipFill>
                    <p:spPr>
                      <a:xfrm>
                        <a:off x="3810000" y="2743200"/>
                        <a:ext cx="1328738" cy="457200"/>
                      </a:xfrm>
                      <a:prstGeom prst="rect">
                        <a:avLst/>
                      </a:prstGeom>
                      <a:noFill/>
                      <a:ln w="38100">
                        <a:noFill/>
                        <a:miter/>
                      </a:ln>
                    </p:spPr>
                  </p:pic>
                </p:oleObj>
              </mc:Fallback>
            </mc:AlternateContent>
          </a:graphicData>
        </a:graphic>
      </p:graphicFrame>
      <p:sp>
        <p:nvSpPr>
          <p:cNvPr id="327690" name="AutoShape 10"/>
          <p:cNvSpPr>
            <a:spLocks noChangeArrowheads="1"/>
          </p:cNvSpPr>
          <p:nvPr/>
        </p:nvSpPr>
        <p:spPr bwMode="auto">
          <a:xfrm>
            <a:off x="3810000" y="2286000"/>
            <a:ext cx="1524000" cy="457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bg1"/>
              </a:gs>
              <a:gs pos="50000">
                <a:schemeClr val="accent1"/>
              </a:gs>
              <a:gs pos="100000">
                <a:schemeClr val="bg1"/>
              </a:gs>
            </a:gsLst>
            <a:lin ang="5400000" scaled="1"/>
          </a:gra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2476" name="Rectangle 11"/>
          <p:cNvSpPr/>
          <p:nvPr/>
        </p:nvSpPr>
        <p:spPr>
          <a:xfrm>
            <a:off x="396716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327692" name="Object 12"/>
          <p:cNvGraphicFramePr>
            <a:graphicFrameLocks noChangeAspect="1"/>
          </p:cNvGraphicFramePr>
          <p:nvPr/>
        </p:nvGraphicFramePr>
        <p:xfrm>
          <a:off x="5562600" y="1663700"/>
          <a:ext cx="2590800" cy="469900"/>
        </p:xfrm>
        <a:graphic>
          <a:graphicData uri="http://schemas.openxmlformats.org/presentationml/2006/ole">
            <mc:AlternateContent xmlns:mc="http://schemas.openxmlformats.org/markup-compatibility/2006">
              <mc:Choice xmlns:v="urn:schemas-microsoft-com:vml" Requires="v">
                <p:oleObj r:id="rId8" imgW="1205865" imgH="215900" progId="Equation.3">
                  <p:embed/>
                </p:oleObj>
              </mc:Choice>
              <mc:Fallback>
                <p:oleObj r:id="rId8" imgW="1205865" imgH="215900" progId="Equation.3">
                  <p:embed/>
                  <p:pic>
                    <p:nvPicPr>
                      <p:cNvPr id="0" name="图片 3170"/>
                      <p:cNvPicPr/>
                      <p:nvPr/>
                    </p:nvPicPr>
                    <p:blipFill>
                      <a:blip r:embed="rId9"/>
                      <a:stretch>
                        <a:fillRect/>
                      </a:stretch>
                    </p:blipFill>
                    <p:spPr>
                      <a:xfrm>
                        <a:off x="5562600" y="1663700"/>
                        <a:ext cx="2590800" cy="469900"/>
                      </a:xfrm>
                      <a:prstGeom prst="rect">
                        <a:avLst/>
                      </a:prstGeom>
                      <a:noFill/>
                      <a:ln w="38100">
                        <a:noFill/>
                        <a:miter/>
                      </a:ln>
                    </p:spPr>
                  </p:pic>
                </p:oleObj>
              </mc:Fallback>
            </mc:AlternateContent>
          </a:graphicData>
        </a:graphic>
      </p:graphicFrame>
      <p:sp>
        <p:nvSpPr>
          <p:cNvPr id="62478" name="Rectangle 13"/>
          <p:cNvSpPr/>
          <p:nvPr/>
        </p:nvSpPr>
        <p:spPr>
          <a:xfrm>
            <a:off x="39100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327694" name="Object 14"/>
          <p:cNvGraphicFramePr>
            <a:graphicFrameLocks noChangeAspect="1"/>
          </p:cNvGraphicFramePr>
          <p:nvPr/>
        </p:nvGraphicFramePr>
        <p:xfrm>
          <a:off x="5486400" y="2390775"/>
          <a:ext cx="3048000" cy="504825"/>
        </p:xfrm>
        <a:graphic>
          <a:graphicData uri="http://schemas.openxmlformats.org/presentationml/2006/ole">
            <mc:AlternateContent xmlns:mc="http://schemas.openxmlformats.org/markup-compatibility/2006">
              <mc:Choice xmlns:v="urn:schemas-microsoft-com:vml" Requires="v">
                <p:oleObj r:id="rId10" imgW="1320165" imgH="215900" progId="Equation.3">
                  <p:embed/>
                </p:oleObj>
              </mc:Choice>
              <mc:Fallback>
                <p:oleObj r:id="rId10" imgW="1320165" imgH="215900" progId="Equation.3">
                  <p:embed/>
                  <p:pic>
                    <p:nvPicPr>
                      <p:cNvPr id="0" name="图片 3174"/>
                      <p:cNvPicPr/>
                      <p:nvPr/>
                    </p:nvPicPr>
                    <p:blipFill>
                      <a:blip r:embed="rId11"/>
                      <a:stretch>
                        <a:fillRect/>
                      </a:stretch>
                    </p:blipFill>
                    <p:spPr>
                      <a:xfrm>
                        <a:off x="5486400" y="2390775"/>
                        <a:ext cx="3048000" cy="504825"/>
                      </a:xfrm>
                      <a:prstGeom prst="rect">
                        <a:avLst/>
                      </a:prstGeom>
                      <a:noFill/>
                      <a:ln w="38100">
                        <a:noFill/>
                        <a:miter/>
                      </a:ln>
                    </p:spPr>
                  </p:pic>
                </p:oleObj>
              </mc:Fallback>
            </mc:AlternateContent>
          </a:graphicData>
        </a:graphic>
      </p:graphicFrame>
      <p:sp>
        <p:nvSpPr>
          <p:cNvPr id="327695" name="AutoShape 15"/>
          <p:cNvSpPr/>
          <p:nvPr/>
        </p:nvSpPr>
        <p:spPr>
          <a:xfrm>
            <a:off x="8534400" y="1905000"/>
            <a:ext cx="304800" cy="1752600"/>
          </a:xfrm>
          <a:prstGeom prst="curvedLeftArrow">
            <a:avLst>
              <a:gd name="adj1" fmla="val 115000"/>
              <a:gd name="adj2" fmla="val 230000"/>
              <a:gd name="adj3" fmla="val 41666"/>
            </a:avLst>
          </a:prstGeom>
          <a:gradFill rotWithShape="0">
            <a:gsLst>
              <a:gs pos="0">
                <a:schemeClr val="accent1"/>
              </a:gs>
              <a:gs pos="100000">
                <a:schemeClr val="bg1"/>
              </a:gs>
            </a:gsLst>
            <a:lin ang="5400000" scaled="1"/>
            <a:tileRect/>
          </a:gradFill>
          <a:ln w="9525"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62481" name="Rectangle 16"/>
          <p:cNvSpPr/>
          <p:nvPr/>
        </p:nvSpPr>
        <p:spPr>
          <a:xfrm>
            <a:off x="41719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327697" name="Object 17"/>
          <p:cNvGraphicFramePr>
            <a:graphicFrameLocks noChangeAspect="1"/>
          </p:cNvGraphicFramePr>
          <p:nvPr/>
        </p:nvGraphicFramePr>
        <p:xfrm>
          <a:off x="5486400" y="3108325"/>
          <a:ext cx="2906713" cy="546100"/>
        </p:xfrm>
        <a:graphic>
          <a:graphicData uri="http://schemas.openxmlformats.org/presentationml/2006/ole">
            <mc:AlternateContent xmlns:mc="http://schemas.openxmlformats.org/markup-compatibility/2006">
              <mc:Choice xmlns:v="urn:schemas-microsoft-com:vml" Requires="v">
                <p:oleObj r:id="rId12" imgW="943610" imgH="109855" progId="Equation.3">
                  <p:embed/>
                </p:oleObj>
              </mc:Choice>
              <mc:Fallback>
                <p:oleObj r:id="rId12" imgW="943610" imgH="109855" progId="Equation.3">
                  <p:embed/>
                  <p:pic>
                    <p:nvPicPr>
                      <p:cNvPr id="0" name="图片 3176"/>
                      <p:cNvPicPr/>
                      <p:nvPr/>
                    </p:nvPicPr>
                    <p:blipFill>
                      <a:blip r:embed="rId13">
                        <a:clrChange>
                          <a:clrFrom>
                            <a:srgbClr val="000000"/>
                          </a:clrFrom>
                          <a:clrTo>
                            <a:srgbClr val="CC0000"/>
                          </a:clrTo>
                        </a:clrChange>
                      </a:blip>
                      <a:stretch>
                        <a:fillRect/>
                      </a:stretch>
                    </p:blipFill>
                    <p:spPr>
                      <a:xfrm>
                        <a:off x="5486400" y="3108325"/>
                        <a:ext cx="2906713" cy="546100"/>
                      </a:xfrm>
                      <a:prstGeom prst="rect">
                        <a:avLst/>
                      </a:prstGeom>
                      <a:noFill/>
                      <a:ln w="38100">
                        <a:noFill/>
                        <a:miter/>
                      </a:ln>
                    </p:spPr>
                  </p:pic>
                </p:oleObj>
              </mc:Fallback>
            </mc:AlternateContent>
          </a:graphicData>
        </a:graphic>
      </p:graphicFrame>
      <p:sp>
        <p:nvSpPr>
          <p:cNvPr id="327698" name="AutoShape 18"/>
          <p:cNvSpPr/>
          <p:nvPr/>
        </p:nvSpPr>
        <p:spPr>
          <a:xfrm>
            <a:off x="762000" y="1905000"/>
            <a:ext cx="228600" cy="1752600"/>
          </a:xfrm>
          <a:prstGeom prst="curvedRightArrow">
            <a:avLst>
              <a:gd name="adj1" fmla="val 153333"/>
              <a:gd name="adj2" fmla="val 306666"/>
              <a:gd name="adj3" fmla="val 33333"/>
            </a:avLst>
          </a:prstGeom>
          <a:gradFill rotWithShape="0">
            <a:gsLst>
              <a:gs pos="0">
                <a:schemeClr val="bg1"/>
              </a:gs>
              <a:gs pos="100000">
                <a:schemeClr val="accent1"/>
              </a:gs>
            </a:gsLst>
            <a:lin ang="0" scaled="1"/>
            <a:tileRect/>
          </a:gra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327699" name="Text Box 19"/>
          <p:cNvSpPr txBox="1"/>
          <p:nvPr/>
        </p:nvSpPr>
        <p:spPr>
          <a:xfrm>
            <a:off x="1371600" y="3048000"/>
            <a:ext cx="1066800" cy="701675"/>
          </a:xfrm>
          <a:prstGeom prst="rect">
            <a:avLst/>
          </a:prstGeom>
          <a:noFill/>
          <a:ln w="9525">
            <a:noFill/>
          </a:ln>
        </p:spPr>
        <p:txBody>
          <a:bodyPr>
            <a:spAutoFit/>
          </a:bodyPr>
          <a:lstStyle/>
          <a:p>
            <a:pPr eaLnBrk="1" hangingPunct="1">
              <a:spcBef>
                <a:spcPct val="50000"/>
              </a:spcBef>
            </a:pPr>
            <a:r>
              <a:rPr lang="zh-CN" altLang="en-US" sz="4000" b="1" dirty="0">
                <a:solidFill>
                  <a:schemeClr val="accent2"/>
                </a:solidFill>
                <a:latin typeface="Arial" panose="020B0604020202020204" pitchFamily="34" charset="0"/>
              </a:rPr>
              <a:t>？</a:t>
            </a:r>
          </a:p>
        </p:txBody>
      </p:sp>
      <p:sp>
        <p:nvSpPr>
          <p:cNvPr id="62485" name="Rectangle 20"/>
          <p:cNvSpPr/>
          <p:nvPr/>
        </p:nvSpPr>
        <p:spPr>
          <a:xfrm>
            <a:off x="43243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62486" name="Rectangle 21"/>
          <p:cNvSpPr/>
          <p:nvPr/>
        </p:nvSpPr>
        <p:spPr>
          <a:xfrm>
            <a:off x="442436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27702" name="Group 22"/>
          <p:cNvGrpSpPr/>
          <p:nvPr/>
        </p:nvGrpSpPr>
        <p:grpSpPr>
          <a:xfrm>
            <a:off x="228600" y="3962400"/>
            <a:ext cx="8610600" cy="2165350"/>
            <a:chOff x="144" y="2496"/>
            <a:chExt cx="5424" cy="1364"/>
          </a:xfrm>
        </p:grpSpPr>
        <p:sp>
          <p:nvSpPr>
            <p:cNvPr id="62489" name="Text Box 23"/>
            <p:cNvSpPr txBox="1"/>
            <p:nvPr/>
          </p:nvSpPr>
          <p:spPr>
            <a:xfrm>
              <a:off x="144" y="2496"/>
              <a:ext cx="5424" cy="1364"/>
            </a:xfrm>
            <a:prstGeom prst="rect">
              <a:avLst/>
            </a:prstGeom>
            <a:gradFill rotWithShape="1">
              <a:gsLst>
                <a:gs pos="0">
                  <a:srgbClr val="FFFF99"/>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40000"/>
                </a:spcBef>
              </a:pPr>
              <a:r>
                <a:rPr lang="zh-CN" altLang="en-US" sz="2600" b="1" dirty="0">
                  <a:latin typeface="Times New Roman" panose="02020603050405020304" pitchFamily="18" charset="0"/>
                </a:rPr>
                <a:t>定义 </a:t>
              </a:r>
              <a:r>
                <a:rPr lang="en-US" altLang="zh-CN" sz="2600" b="1" dirty="0">
                  <a:latin typeface="Times New Roman" panose="02020603050405020304" pitchFamily="18" charset="0"/>
                </a:rPr>
                <a:t>3.2</a:t>
              </a:r>
              <a:r>
                <a:rPr lang="en-US" altLang="zh-CN" sz="2600" dirty="0">
                  <a:latin typeface="Arial" panose="020B0604020202020204" pitchFamily="34" charset="0"/>
                </a:rPr>
                <a:t> </a:t>
              </a:r>
              <a:r>
                <a:rPr lang="zh-CN" altLang="en-US" sz="2600" dirty="0">
                  <a:latin typeface="Arial" panose="020B0604020202020204" pitchFamily="34" charset="0"/>
                </a:rPr>
                <a:t>：</a:t>
              </a:r>
              <a:r>
                <a:rPr lang="zh-CN" altLang="en-US" sz="2600" dirty="0">
                  <a:latin typeface="宋体" panose="02010600030101010101" pitchFamily="2" charset="-122"/>
                </a:rPr>
                <a:t>设是       两个没有相同变元的子句，  和  分别是      中的文字，若   是       的</a:t>
              </a:r>
              <a:r>
                <a:rPr lang="zh-CN" altLang="en-US" sz="2600" dirty="0">
                  <a:solidFill>
                    <a:schemeClr val="accent2"/>
                  </a:solidFill>
                  <a:latin typeface="宋体" panose="02010600030101010101" pitchFamily="2" charset="-122"/>
                </a:rPr>
                <a:t>最一般合一</a:t>
              </a:r>
              <a:r>
                <a:rPr lang="zh-CN" altLang="en-US" sz="2600" dirty="0">
                  <a:latin typeface="宋体" panose="02010600030101010101" pitchFamily="2" charset="-122"/>
                </a:rPr>
                <a:t>，则称</a:t>
              </a:r>
              <a:r>
                <a:rPr lang="zh-CN" altLang="en-US" sz="2600" dirty="0">
                  <a:latin typeface="Arial" panose="020B0604020202020204" pitchFamily="34" charset="0"/>
                </a:rPr>
                <a:t> </a:t>
              </a:r>
            </a:p>
            <a:p>
              <a:pPr eaLnBrk="1" hangingPunct="1">
                <a:lnSpc>
                  <a:spcPct val="120000"/>
                </a:lnSpc>
                <a:spcBef>
                  <a:spcPct val="40000"/>
                </a:spcBef>
              </a:pPr>
              <a:r>
                <a:rPr lang="zh-CN" altLang="en-US" sz="2600" dirty="0">
                  <a:latin typeface="宋体" panose="02010600030101010101" pitchFamily="2" charset="-122"/>
                </a:rPr>
                <a:t>为      的二元归结式。</a:t>
              </a:r>
              <a:r>
                <a:rPr lang="zh-CN" altLang="en-US" sz="2600" dirty="0">
                  <a:latin typeface="Arial" panose="020B0604020202020204" pitchFamily="34" charset="0"/>
                </a:rPr>
                <a:t> </a:t>
              </a:r>
            </a:p>
          </p:txBody>
        </p:sp>
        <p:graphicFrame>
          <p:nvGraphicFramePr>
            <p:cNvPr id="62490" name="Object 24"/>
            <p:cNvGraphicFramePr>
              <a:graphicFrameLocks noChangeAspect="1"/>
            </p:cNvGraphicFramePr>
            <p:nvPr/>
          </p:nvGraphicFramePr>
          <p:xfrm>
            <a:off x="3216" y="2832"/>
            <a:ext cx="695" cy="269"/>
          </p:xfrm>
          <a:graphic>
            <a:graphicData uri="http://schemas.openxmlformats.org/presentationml/2006/ole">
              <mc:AlternateContent xmlns:mc="http://schemas.openxmlformats.org/markup-compatibility/2006">
                <mc:Choice xmlns:v="urn:schemas-microsoft-com:vml" Requires="v">
                  <p:oleObj r:id="rId14" imgW="558800" imgH="215900" progId="Equation.3">
                    <p:embed/>
                  </p:oleObj>
                </mc:Choice>
                <mc:Fallback>
                  <p:oleObj r:id="rId14" imgW="558800" imgH="215900" progId="Equation.3">
                    <p:embed/>
                    <p:pic>
                      <p:nvPicPr>
                        <p:cNvPr id="0" name="图片 3177"/>
                        <p:cNvPicPr/>
                        <p:nvPr/>
                      </p:nvPicPr>
                      <p:blipFill>
                        <a:blip r:embed="rId15"/>
                        <a:stretch>
                          <a:fillRect/>
                        </a:stretch>
                      </p:blipFill>
                      <p:spPr>
                        <a:xfrm>
                          <a:off x="3216" y="2832"/>
                          <a:ext cx="695" cy="269"/>
                        </a:xfrm>
                        <a:prstGeom prst="rect">
                          <a:avLst/>
                        </a:prstGeom>
                        <a:noFill/>
                        <a:ln w="38100">
                          <a:noFill/>
                          <a:miter/>
                        </a:ln>
                      </p:spPr>
                    </p:pic>
                  </p:oleObj>
                </mc:Fallback>
              </mc:AlternateContent>
            </a:graphicData>
          </a:graphic>
        </p:graphicFrame>
        <p:graphicFrame>
          <p:nvGraphicFramePr>
            <p:cNvPr id="62491" name="Object 25"/>
            <p:cNvGraphicFramePr>
              <a:graphicFrameLocks noChangeAspect="1"/>
            </p:cNvGraphicFramePr>
            <p:nvPr/>
          </p:nvGraphicFramePr>
          <p:xfrm>
            <a:off x="1641" y="2544"/>
            <a:ext cx="624" cy="275"/>
          </p:xfrm>
          <a:graphic>
            <a:graphicData uri="http://schemas.openxmlformats.org/presentationml/2006/ole">
              <mc:AlternateContent xmlns:mc="http://schemas.openxmlformats.org/markup-compatibility/2006">
                <mc:Choice xmlns:v="urn:schemas-microsoft-com:vml" Requires="v">
                  <p:oleObj r:id="rId16" imgW="494665" imgH="215900" progId="Equation.3">
                    <p:embed/>
                  </p:oleObj>
                </mc:Choice>
                <mc:Fallback>
                  <p:oleObj r:id="rId16" imgW="494665" imgH="215900" progId="Equation.3">
                    <p:embed/>
                    <p:pic>
                      <p:nvPicPr>
                        <p:cNvPr id="0" name="图片 3178"/>
                        <p:cNvPicPr/>
                        <p:nvPr/>
                      </p:nvPicPr>
                      <p:blipFill>
                        <a:blip r:embed="rId17"/>
                        <a:stretch>
                          <a:fillRect/>
                        </a:stretch>
                      </p:blipFill>
                      <p:spPr>
                        <a:xfrm>
                          <a:off x="1641" y="2544"/>
                          <a:ext cx="624" cy="275"/>
                        </a:xfrm>
                        <a:prstGeom prst="rect">
                          <a:avLst/>
                        </a:prstGeom>
                        <a:noFill/>
                        <a:ln w="38100">
                          <a:noFill/>
                          <a:miter/>
                        </a:ln>
                      </p:spPr>
                    </p:pic>
                  </p:oleObj>
                </mc:Fallback>
              </mc:AlternateContent>
            </a:graphicData>
          </a:graphic>
        </p:graphicFrame>
        <p:graphicFrame>
          <p:nvGraphicFramePr>
            <p:cNvPr id="62492" name="Object 26"/>
            <p:cNvGraphicFramePr>
              <a:graphicFrameLocks noChangeAspect="1"/>
            </p:cNvGraphicFramePr>
            <p:nvPr/>
          </p:nvGraphicFramePr>
          <p:xfrm>
            <a:off x="4752" y="2544"/>
            <a:ext cx="284" cy="255"/>
          </p:xfrm>
          <a:graphic>
            <a:graphicData uri="http://schemas.openxmlformats.org/presentationml/2006/ole">
              <mc:AlternateContent xmlns:mc="http://schemas.openxmlformats.org/markup-compatibility/2006">
                <mc:Choice xmlns:v="urn:schemas-microsoft-com:vml" Requires="v">
                  <p:oleObj r:id="rId18" imgW="165100" imgH="215900" progId="Equation.3">
                    <p:embed/>
                  </p:oleObj>
                </mc:Choice>
                <mc:Fallback>
                  <p:oleObj r:id="rId18" imgW="165100" imgH="215900" progId="Equation.3">
                    <p:embed/>
                    <p:pic>
                      <p:nvPicPr>
                        <p:cNvPr id="0" name="图片 3175"/>
                        <p:cNvPicPr/>
                        <p:nvPr/>
                      </p:nvPicPr>
                      <p:blipFill>
                        <a:blip r:embed="rId19"/>
                        <a:stretch>
                          <a:fillRect/>
                        </a:stretch>
                      </p:blipFill>
                      <p:spPr>
                        <a:xfrm>
                          <a:off x="4752" y="2544"/>
                          <a:ext cx="284" cy="255"/>
                        </a:xfrm>
                        <a:prstGeom prst="rect">
                          <a:avLst/>
                        </a:prstGeom>
                        <a:noFill/>
                        <a:ln w="38100">
                          <a:noFill/>
                          <a:miter/>
                        </a:ln>
                      </p:spPr>
                    </p:pic>
                  </p:oleObj>
                </mc:Fallback>
              </mc:AlternateContent>
            </a:graphicData>
          </a:graphic>
        </p:graphicFrame>
        <p:graphicFrame>
          <p:nvGraphicFramePr>
            <p:cNvPr id="62493" name="Object 27"/>
            <p:cNvGraphicFramePr>
              <a:graphicFrameLocks noChangeAspect="1"/>
            </p:cNvGraphicFramePr>
            <p:nvPr/>
          </p:nvGraphicFramePr>
          <p:xfrm>
            <a:off x="5269" y="2544"/>
            <a:ext cx="299" cy="249"/>
          </p:xfrm>
          <a:graphic>
            <a:graphicData uri="http://schemas.openxmlformats.org/presentationml/2006/ole">
              <mc:AlternateContent xmlns:mc="http://schemas.openxmlformats.org/markup-compatibility/2006">
                <mc:Choice xmlns:v="urn:schemas-microsoft-com:vml" Requires="v">
                  <p:oleObj r:id="rId20" imgW="177800" imgH="215900" progId="Equation.3">
                    <p:embed/>
                  </p:oleObj>
                </mc:Choice>
                <mc:Fallback>
                  <p:oleObj r:id="rId20" imgW="177800" imgH="215900" progId="Equation.3">
                    <p:embed/>
                    <p:pic>
                      <p:nvPicPr>
                        <p:cNvPr id="0" name="图片 3182"/>
                        <p:cNvPicPr/>
                        <p:nvPr/>
                      </p:nvPicPr>
                      <p:blipFill>
                        <a:blip r:embed="rId21"/>
                        <a:stretch>
                          <a:fillRect/>
                        </a:stretch>
                      </p:blipFill>
                      <p:spPr>
                        <a:xfrm>
                          <a:off x="5269" y="2544"/>
                          <a:ext cx="299" cy="249"/>
                        </a:xfrm>
                        <a:prstGeom prst="rect">
                          <a:avLst/>
                        </a:prstGeom>
                        <a:noFill/>
                        <a:ln w="38100">
                          <a:noFill/>
                          <a:miter/>
                        </a:ln>
                      </p:spPr>
                    </p:pic>
                  </p:oleObj>
                </mc:Fallback>
              </mc:AlternateContent>
            </a:graphicData>
          </a:graphic>
        </p:graphicFrame>
        <p:graphicFrame>
          <p:nvGraphicFramePr>
            <p:cNvPr id="62494" name="Object 28"/>
            <p:cNvGraphicFramePr>
              <a:graphicFrameLocks noChangeAspect="1"/>
            </p:cNvGraphicFramePr>
            <p:nvPr/>
          </p:nvGraphicFramePr>
          <p:xfrm>
            <a:off x="819" y="2832"/>
            <a:ext cx="608" cy="275"/>
          </p:xfrm>
          <a:graphic>
            <a:graphicData uri="http://schemas.openxmlformats.org/presentationml/2006/ole">
              <mc:AlternateContent xmlns:mc="http://schemas.openxmlformats.org/markup-compatibility/2006">
                <mc:Choice xmlns:v="urn:schemas-microsoft-com:vml" Requires="v">
                  <p:oleObj r:id="rId22" imgW="481965" imgH="215900" progId="Equation.3">
                    <p:embed/>
                  </p:oleObj>
                </mc:Choice>
                <mc:Fallback>
                  <p:oleObj r:id="rId22" imgW="481965" imgH="215900" progId="Equation.3">
                    <p:embed/>
                    <p:pic>
                      <p:nvPicPr>
                        <p:cNvPr id="0" name="图片 3179"/>
                        <p:cNvPicPr/>
                        <p:nvPr/>
                      </p:nvPicPr>
                      <p:blipFill>
                        <a:blip r:embed="rId23"/>
                        <a:stretch>
                          <a:fillRect/>
                        </a:stretch>
                      </p:blipFill>
                      <p:spPr>
                        <a:xfrm>
                          <a:off x="819" y="2832"/>
                          <a:ext cx="608" cy="275"/>
                        </a:xfrm>
                        <a:prstGeom prst="rect">
                          <a:avLst/>
                        </a:prstGeom>
                        <a:noFill/>
                        <a:ln w="38100">
                          <a:noFill/>
                          <a:miter/>
                        </a:ln>
                      </p:spPr>
                    </p:pic>
                  </p:oleObj>
                </mc:Fallback>
              </mc:AlternateContent>
            </a:graphicData>
          </a:graphic>
        </p:graphicFrame>
        <p:graphicFrame>
          <p:nvGraphicFramePr>
            <p:cNvPr id="62495" name="Object 29"/>
            <p:cNvGraphicFramePr>
              <a:graphicFrameLocks noChangeAspect="1"/>
            </p:cNvGraphicFramePr>
            <p:nvPr/>
          </p:nvGraphicFramePr>
          <p:xfrm>
            <a:off x="2770" y="2880"/>
            <a:ext cx="192" cy="176"/>
          </p:xfrm>
          <a:graphic>
            <a:graphicData uri="http://schemas.openxmlformats.org/presentationml/2006/ole">
              <mc:AlternateContent xmlns:mc="http://schemas.openxmlformats.org/markup-compatibility/2006">
                <mc:Choice xmlns:v="urn:schemas-microsoft-com:vml" Requires="v">
                  <p:oleObj r:id="rId24" imgW="152400" imgH="139700" progId="Equation.3">
                    <p:embed/>
                  </p:oleObj>
                </mc:Choice>
                <mc:Fallback>
                  <p:oleObj r:id="rId24" imgW="152400" imgH="139700" progId="Equation.3">
                    <p:embed/>
                    <p:pic>
                      <p:nvPicPr>
                        <p:cNvPr id="0" name="图片 3180"/>
                        <p:cNvPicPr/>
                        <p:nvPr/>
                      </p:nvPicPr>
                      <p:blipFill>
                        <a:blip r:embed="rId25"/>
                        <a:stretch>
                          <a:fillRect/>
                        </a:stretch>
                      </p:blipFill>
                      <p:spPr>
                        <a:xfrm>
                          <a:off x="2770" y="2880"/>
                          <a:ext cx="192" cy="176"/>
                        </a:xfrm>
                        <a:prstGeom prst="rect">
                          <a:avLst/>
                        </a:prstGeom>
                        <a:noFill/>
                        <a:ln w="38100">
                          <a:noFill/>
                          <a:miter/>
                        </a:ln>
                      </p:spPr>
                    </p:pic>
                  </p:oleObj>
                </mc:Fallback>
              </mc:AlternateContent>
            </a:graphicData>
          </a:graphic>
        </p:graphicFrame>
        <p:graphicFrame>
          <p:nvGraphicFramePr>
            <p:cNvPr id="62496" name="Object 30"/>
            <p:cNvGraphicFramePr>
              <a:graphicFrameLocks noChangeAspect="1"/>
            </p:cNvGraphicFramePr>
            <p:nvPr/>
          </p:nvGraphicFramePr>
          <p:xfrm>
            <a:off x="984" y="3165"/>
            <a:ext cx="3024" cy="289"/>
          </p:xfrm>
          <a:graphic>
            <a:graphicData uri="http://schemas.openxmlformats.org/presentationml/2006/ole">
              <mc:AlternateContent xmlns:mc="http://schemas.openxmlformats.org/markup-compatibility/2006">
                <mc:Choice xmlns:v="urn:schemas-microsoft-com:vml" Requires="v">
                  <p:oleObj r:id="rId26" imgW="2298700" imgH="215900" progId="Equation.3">
                    <p:embed/>
                  </p:oleObj>
                </mc:Choice>
                <mc:Fallback>
                  <p:oleObj r:id="rId26" imgW="2298700" imgH="215900" progId="Equation.3">
                    <p:embed/>
                    <p:pic>
                      <p:nvPicPr>
                        <p:cNvPr id="0" name="图片 3181"/>
                        <p:cNvPicPr/>
                        <p:nvPr/>
                      </p:nvPicPr>
                      <p:blipFill>
                        <a:blip r:embed="rId27"/>
                        <a:stretch>
                          <a:fillRect/>
                        </a:stretch>
                      </p:blipFill>
                      <p:spPr>
                        <a:xfrm>
                          <a:off x="984" y="3165"/>
                          <a:ext cx="3024" cy="289"/>
                        </a:xfrm>
                        <a:prstGeom prst="rect">
                          <a:avLst/>
                        </a:prstGeom>
                        <a:noFill/>
                        <a:ln w="38100">
                          <a:noFill/>
                          <a:miter/>
                        </a:ln>
                      </p:spPr>
                    </p:pic>
                  </p:oleObj>
                </mc:Fallback>
              </mc:AlternateContent>
            </a:graphicData>
          </a:graphic>
        </p:graphicFrame>
        <p:graphicFrame>
          <p:nvGraphicFramePr>
            <p:cNvPr id="62497" name="Object 31"/>
            <p:cNvGraphicFramePr>
              <a:graphicFrameLocks noChangeAspect="1"/>
            </p:cNvGraphicFramePr>
            <p:nvPr/>
          </p:nvGraphicFramePr>
          <p:xfrm>
            <a:off x="432" y="3565"/>
            <a:ext cx="608" cy="275"/>
          </p:xfrm>
          <a:graphic>
            <a:graphicData uri="http://schemas.openxmlformats.org/presentationml/2006/ole">
              <mc:AlternateContent xmlns:mc="http://schemas.openxmlformats.org/markup-compatibility/2006">
                <mc:Choice xmlns:v="urn:schemas-microsoft-com:vml" Requires="v">
                  <p:oleObj r:id="rId28" imgW="481965" imgH="215900" progId="Equation.3">
                    <p:embed/>
                  </p:oleObj>
                </mc:Choice>
                <mc:Fallback>
                  <p:oleObj r:id="rId28" imgW="481965" imgH="215900" progId="Equation.3">
                    <p:embed/>
                    <p:pic>
                      <p:nvPicPr>
                        <p:cNvPr id="0" name="图片 3173"/>
                        <p:cNvPicPr/>
                        <p:nvPr/>
                      </p:nvPicPr>
                      <p:blipFill>
                        <a:blip r:embed="rId23"/>
                        <a:stretch>
                          <a:fillRect/>
                        </a:stretch>
                      </p:blipFill>
                      <p:spPr>
                        <a:xfrm>
                          <a:off x="432" y="3565"/>
                          <a:ext cx="608" cy="275"/>
                        </a:xfrm>
                        <a:prstGeom prst="rect">
                          <a:avLst/>
                        </a:prstGeom>
                        <a:noFill/>
                        <a:ln w="38100">
                          <a:noFill/>
                          <a:miter/>
                        </a:ln>
                      </p:spPr>
                    </p:pic>
                  </p:oleObj>
                </mc:Fallback>
              </mc:AlternateContent>
            </a:graphicData>
          </a:graphic>
        </p:graphicFrame>
      </p:grpSp>
      <p:sp>
        <p:nvSpPr>
          <p:cNvPr id="62488" name="Text Box 32"/>
          <p:cNvSpPr txBox="1"/>
          <p:nvPr/>
        </p:nvSpPr>
        <p:spPr>
          <a:xfrm>
            <a:off x="3810000" y="1828800"/>
            <a:ext cx="1454150" cy="396875"/>
          </a:xfrm>
          <a:prstGeom prst="rect">
            <a:avLst/>
          </a:prstGeom>
          <a:noFill/>
          <a:ln w="9525">
            <a:noFill/>
          </a:ln>
        </p:spPr>
        <p:txBody>
          <a:bodyPr wrap="none">
            <a:spAutoFit/>
          </a:bodyPr>
          <a:lstStyle/>
          <a:p>
            <a:pPr eaLnBrk="1" hangingPunct="1"/>
            <a:r>
              <a:rPr lang="zh-CN" altLang="en-US" sz="2000" b="1" dirty="0">
                <a:solidFill>
                  <a:schemeClr val="accent2"/>
                </a:solidFill>
                <a:latin typeface="Arial" panose="020B0604020202020204" pitchFamily="34" charset="0"/>
              </a:rPr>
              <a:t>最一般合一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768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276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7" presetClass="entr" presetSubtype="1" fill="hold" grpId="0" nodeType="clickEffect">
                                  <p:stCondLst>
                                    <p:cond delay="0"/>
                                  </p:stCondLst>
                                  <p:childTnLst>
                                    <p:set>
                                      <p:cBhvr>
                                        <p:cTn id="13" dur="1" fill="hold">
                                          <p:stCondLst>
                                            <p:cond delay="0"/>
                                          </p:stCondLst>
                                        </p:cTn>
                                        <p:tgtEl>
                                          <p:spTgt spid="327698"/>
                                        </p:tgtEl>
                                        <p:attrNameLst>
                                          <p:attrName>style.visibility</p:attrName>
                                        </p:attrNameLst>
                                      </p:cBhvr>
                                      <p:to>
                                        <p:strVal val="visible"/>
                                      </p:to>
                                    </p:set>
                                    <p:anim calcmode="lin" valueType="num">
                                      <p:cBhvr>
                                        <p:cTn id="14" dur="500" fill="hold"/>
                                        <p:tgtEl>
                                          <p:spTgt spid="327698"/>
                                        </p:tgtEl>
                                        <p:attrNameLst>
                                          <p:attrName>ppt_x</p:attrName>
                                        </p:attrNameLst>
                                      </p:cBhvr>
                                      <p:tavLst>
                                        <p:tav tm="0">
                                          <p:val>
                                            <p:strVal val="#ppt_x"/>
                                          </p:val>
                                        </p:tav>
                                        <p:tav tm="100000">
                                          <p:val>
                                            <p:strVal val="#ppt_x"/>
                                          </p:val>
                                        </p:tav>
                                      </p:tavLst>
                                    </p:anim>
                                    <p:anim calcmode="lin" valueType="num">
                                      <p:cBhvr>
                                        <p:cTn id="15" dur="500" fill="hold"/>
                                        <p:tgtEl>
                                          <p:spTgt spid="327698"/>
                                        </p:tgtEl>
                                        <p:attrNameLst>
                                          <p:attrName>ppt_y</p:attrName>
                                        </p:attrNameLst>
                                      </p:cBhvr>
                                      <p:tavLst>
                                        <p:tav tm="0">
                                          <p:val>
                                            <p:strVal val="#ppt_y-#ppt_h/2"/>
                                          </p:val>
                                        </p:tav>
                                        <p:tav tm="100000">
                                          <p:val>
                                            <p:strVal val="#ppt_y"/>
                                          </p:val>
                                        </p:tav>
                                      </p:tavLst>
                                    </p:anim>
                                    <p:anim calcmode="lin" valueType="num">
                                      <p:cBhvr>
                                        <p:cTn id="16" dur="500" fill="hold"/>
                                        <p:tgtEl>
                                          <p:spTgt spid="327698"/>
                                        </p:tgtEl>
                                        <p:attrNameLst>
                                          <p:attrName>ppt_w</p:attrName>
                                        </p:attrNameLst>
                                      </p:cBhvr>
                                      <p:tavLst>
                                        <p:tav tm="0">
                                          <p:val>
                                            <p:strVal val="#ppt_w"/>
                                          </p:val>
                                        </p:tav>
                                        <p:tav tm="100000">
                                          <p:val>
                                            <p:strVal val="#ppt_w"/>
                                          </p:val>
                                        </p:tav>
                                      </p:tavLst>
                                    </p:anim>
                                    <p:anim calcmode="lin" valueType="num">
                                      <p:cBhvr>
                                        <p:cTn id="17" dur="500" fill="hold"/>
                                        <p:tgtEl>
                                          <p:spTgt spid="327698"/>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19" presetClass="entr" presetSubtype="10" fill="hold" grpId="0" nodeType="afterEffect">
                                  <p:stCondLst>
                                    <p:cond delay="0"/>
                                  </p:stCondLst>
                                  <p:childTnLst>
                                    <p:set>
                                      <p:cBhvr>
                                        <p:cTn id="20" dur="1" fill="hold">
                                          <p:stCondLst>
                                            <p:cond delay="0"/>
                                          </p:stCondLst>
                                        </p:cTn>
                                        <p:tgtEl>
                                          <p:spTgt spid="327699"/>
                                        </p:tgtEl>
                                        <p:attrNameLst>
                                          <p:attrName>style.visibility</p:attrName>
                                        </p:attrNameLst>
                                      </p:cBhvr>
                                      <p:to>
                                        <p:strVal val="visible"/>
                                      </p:to>
                                    </p:set>
                                    <p:anim calcmode="lin" valueType="num">
                                      <p:cBhvr>
                                        <p:cTn id="21" dur="1000" fill="hold"/>
                                        <p:tgtEl>
                                          <p:spTgt spid="327699"/>
                                        </p:tgtEl>
                                        <p:attrNameLst>
                                          <p:attrName>ppt_w</p:attrName>
                                        </p:attrNameLst>
                                      </p:cBhvr>
                                      <p:tavLst>
                                        <p:tav tm="0" fmla="#ppt_w*sin(2.5*pi*$)">
                                          <p:val>
                                            <p:fltVal val="0"/>
                                          </p:val>
                                        </p:tav>
                                        <p:tav tm="100000">
                                          <p:val>
                                            <p:fltVal val="1"/>
                                          </p:val>
                                        </p:tav>
                                      </p:tavLst>
                                    </p:anim>
                                    <p:anim calcmode="lin" valueType="num">
                                      <p:cBhvr>
                                        <p:cTn id="22" dur="1000" fill="hold"/>
                                        <p:tgtEl>
                                          <p:spTgt spid="327699"/>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327690"/>
                                        </p:tgtEl>
                                        <p:attrNameLst>
                                          <p:attrName>style.visibility</p:attrName>
                                        </p:attrNameLst>
                                      </p:cBhvr>
                                      <p:to>
                                        <p:strVal val="visible"/>
                                      </p:to>
                                    </p:set>
                                    <p:anim calcmode="lin" valueType="num">
                                      <p:cBhvr>
                                        <p:cTn id="27" dur="500" fill="hold"/>
                                        <p:tgtEl>
                                          <p:spTgt spid="327690"/>
                                        </p:tgtEl>
                                        <p:attrNameLst>
                                          <p:attrName>ppt_x</p:attrName>
                                        </p:attrNameLst>
                                      </p:cBhvr>
                                      <p:tavLst>
                                        <p:tav tm="0">
                                          <p:val>
                                            <p:strVal val="#ppt_x-#ppt_w/2"/>
                                          </p:val>
                                        </p:tav>
                                        <p:tav tm="100000">
                                          <p:val>
                                            <p:strVal val="#ppt_x"/>
                                          </p:val>
                                        </p:tav>
                                      </p:tavLst>
                                    </p:anim>
                                    <p:anim calcmode="lin" valueType="num">
                                      <p:cBhvr>
                                        <p:cTn id="28" dur="500" fill="hold"/>
                                        <p:tgtEl>
                                          <p:spTgt spid="327690"/>
                                        </p:tgtEl>
                                        <p:attrNameLst>
                                          <p:attrName>ppt_y</p:attrName>
                                        </p:attrNameLst>
                                      </p:cBhvr>
                                      <p:tavLst>
                                        <p:tav tm="0">
                                          <p:val>
                                            <p:strVal val="#ppt_y"/>
                                          </p:val>
                                        </p:tav>
                                        <p:tav tm="100000">
                                          <p:val>
                                            <p:strVal val="#ppt_y"/>
                                          </p:val>
                                        </p:tav>
                                      </p:tavLst>
                                    </p:anim>
                                    <p:anim calcmode="lin" valueType="num">
                                      <p:cBhvr>
                                        <p:cTn id="29" dur="500" fill="hold"/>
                                        <p:tgtEl>
                                          <p:spTgt spid="327690"/>
                                        </p:tgtEl>
                                        <p:attrNameLst>
                                          <p:attrName>ppt_w</p:attrName>
                                        </p:attrNameLst>
                                      </p:cBhvr>
                                      <p:tavLst>
                                        <p:tav tm="0">
                                          <p:val>
                                            <p:fltVal val="0"/>
                                          </p:val>
                                        </p:tav>
                                        <p:tav tm="100000">
                                          <p:val>
                                            <p:strVal val="#ppt_w"/>
                                          </p:val>
                                        </p:tav>
                                      </p:tavLst>
                                    </p:anim>
                                    <p:anim calcmode="lin" valueType="num">
                                      <p:cBhvr>
                                        <p:cTn id="30" dur="500" fill="hold"/>
                                        <p:tgtEl>
                                          <p:spTgt spid="327690"/>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327689"/>
                                        </p:tgtEl>
                                        <p:attrNameLst>
                                          <p:attrName>style.visibility</p:attrName>
                                        </p:attrNameLst>
                                      </p:cBhvr>
                                      <p:to>
                                        <p:strVal val="visible"/>
                                      </p:to>
                                    </p:set>
                                  </p:childTnLst>
                                </p:cTn>
                              </p:par>
                            </p:childTnLst>
                          </p:cTn>
                        </p:par>
                        <p:par>
                          <p:cTn id="34" fill="hold">
                            <p:stCondLst>
                              <p:cond delay="1000"/>
                            </p:stCondLst>
                            <p:childTnLst>
                              <p:par>
                                <p:cTn id="35" presetID="2" presetClass="entr" presetSubtype="2" fill="hold" nodeType="afterEffect">
                                  <p:stCondLst>
                                    <p:cond delay="0"/>
                                  </p:stCondLst>
                                  <p:childTnLst>
                                    <p:set>
                                      <p:cBhvr>
                                        <p:cTn id="36" dur="1" fill="hold">
                                          <p:stCondLst>
                                            <p:cond delay="0"/>
                                          </p:stCondLst>
                                        </p:cTn>
                                        <p:tgtEl>
                                          <p:spTgt spid="327692"/>
                                        </p:tgtEl>
                                        <p:attrNameLst>
                                          <p:attrName>style.visibility</p:attrName>
                                        </p:attrNameLst>
                                      </p:cBhvr>
                                      <p:to>
                                        <p:strVal val="visible"/>
                                      </p:to>
                                    </p:set>
                                    <p:anim calcmode="lin" valueType="num">
                                      <p:cBhvr additive="base">
                                        <p:cTn id="37" dur="2000" fill="hold"/>
                                        <p:tgtEl>
                                          <p:spTgt spid="327692"/>
                                        </p:tgtEl>
                                        <p:attrNameLst>
                                          <p:attrName>ppt_x</p:attrName>
                                        </p:attrNameLst>
                                      </p:cBhvr>
                                      <p:tavLst>
                                        <p:tav tm="0">
                                          <p:val>
                                            <p:strVal val="1+#ppt_w/2"/>
                                          </p:val>
                                        </p:tav>
                                        <p:tav tm="100000">
                                          <p:val>
                                            <p:strVal val="#ppt_x"/>
                                          </p:val>
                                        </p:tav>
                                      </p:tavLst>
                                    </p:anim>
                                    <p:anim calcmode="lin" valueType="num">
                                      <p:cBhvr additive="base">
                                        <p:cTn id="38" dur="2000" fill="hold"/>
                                        <p:tgtEl>
                                          <p:spTgt spid="327692"/>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2" fill="hold" nodeType="afterEffect">
                                  <p:stCondLst>
                                    <p:cond delay="0"/>
                                  </p:stCondLst>
                                  <p:childTnLst>
                                    <p:set>
                                      <p:cBhvr>
                                        <p:cTn id="41" dur="1" fill="hold">
                                          <p:stCondLst>
                                            <p:cond delay="0"/>
                                          </p:stCondLst>
                                        </p:cTn>
                                        <p:tgtEl>
                                          <p:spTgt spid="327694"/>
                                        </p:tgtEl>
                                        <p:attrNameLst>
                                          <p:attrName>style.visibility</p:attrName>
                                        </p:attrNameLst>
                                      </p:cBhvr>
                                      <p:to>
                                        <p:strVal val="visible"/>
                                      </p:to>
                                    </p:set>
                                    <p:anim calcmode="lin" valueType="num">
                                      <p:cBhvr additive="base">
                                        <p:cTn id="42" dur="2000" fill="hold"/>
                                        <p:tgtEl>
                                          <p:spTgt spid="327694"/>
                                        </p:tgtEl>
                                        <p:attrNameLst>
                                          <p:attrName>ppt_x</p:attrName>
                                        </p:attrNameLst>
                                      </p:cBhvr>
                                      <p:tavLst>
                                        <p:tav tm="0">
                                          <p:val>
                                            <p:strVal val="1+#ppt_w/2"/>
                                          </p:val>
                                        </p:tav>
                                        <p:tav tm="100000">
                                          <p:val>
                                            <p:strVal val="#ppt_x"/>
                                          </p:val>
                                        </p:tav>
                                      </p:tavLst>
                                    </p:anim>
                                    <p:anim calcmode="lin" valueType="num">
                                      <p:cBhvr additive="base">
                                        <p:cTn id="43" dur="2000" fill="hold"/>
                                        <p:tgtEl>
                                          <p:spTgt spid="32769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327695"/>
                                        </p:tgtEl>
                                        <p:attrNameLst>
                                          <p:attrName>style.visibility</p:attrName>
                                        </p:attrNameLst>
                                      </p:cBhvr>
                                      <p:to>
                                        <p:strVal val="visible"/>
                                      </p:to>
                                    </p:set>
                                    <p:anim calcmode="lin" valueType="num">
                                      <p:cBhvr>
                                        <p:cTn id="48" dur="500" fill="hold"/>
                                        <p:tgtEl>
                                          <p:spTgt spid="327695"/>
                                        </p:tgtEl>
                                        <p:attrNameLst>
                                          <p:attrName>ppt_x</p:attrName>
                                        </p:attrNameLst>
                                      </p:cBhvr>
                                      <p:tavLst>
                                        <p:tav tm="0">
                                          <p:val>
                                            <p:strVal val="#ppt_x"/>
                                          </p:val>
                                        </p:tav>
                                        <p:tav tm="100000">
                                          <p:val>
                                            <p:strVal val="#ppt_x"/>
                                          </p:val>
                                        </p:tav>
                                      </p:tavLst>
                                    </p:anim>
                                    <p:anim calcmode="lin" valueType="num">
                                      <p:cBhvr>
                                        <p:cTn id="49" dur="500" fill="hold"/>
                                        <p:tgtEl>
                                          <p:spTgt spid="327695"/>
                                        </p:tgtEl>
                                        <p:attrNameLst>
                                          <p:attrName>ppt_y</p:attrName>
                                        </p:attrNameLst>
                                      </p:cBhvr>
                                      <p:tavLst>
                                        <p:tav tm="0">
                                          <p:val>
                                            <p:strVal val="#ppt_y-#ppt_h/2"/>
                                          </p:val>
                                        </p:tav>
                                        <p:tav tm="100000">
                                          <p:val>
                                            <p:strVal val="#ppt_y"/>
                                          </p:val>
                                        </p:tav>
                                      </p:tavLst>
                                    </p:anim>
                                    <p:anim calcmode="lin" valueType="num">
                                      <p:cBhvr>
                                        <p:cTn id="50" dur="500" fill="hold"/>
                                        <p:tgtEl>
                                          <p:spTgt spid="327695"/>
                                        </p:tgtEl>
                                        <p:attrNameLst>
                                          <p:attrName>ppt_w</p:attrName>
                                        </p:attrNameLst>
                                      </p:cBhvr>
                                      <p:tavLst>
                                        <p:tav tm="0">
                                          <p:val>
                                            <p:strVal val="#ppt_w"/>
                                          </p:val>
                                        </p:tav>
                                        <p:tav tm="100000">
                                          <p:val>
                                            <p:strVal val="#ppt_w"/>
                                          </p:val>
                                        </p:tav>
                                      </p:tavLst>
                                    </p:anim>
                                    <p:anim calcmode="lin" valueType="num">
                                      <p:cBhvr>
                                        <p:cTn id="51" dur="500" fill="hold"/>
                                        <p:tgtEl>
                                          <p:spTgt spid="327695"/>
                                        </p:tgtEl>
                                        <p:attrNameLst>
                                          <p:attrName>ppt_h</p:attrName>
                                        </p:attrNameLst>
                                      </p:cBhvr>
                                      <p:tavLst>
                                        <p:tav tm="0">
                                          <p:val>
                                            <p:fltVal val="0"/>
                                          </p:val>
                                        </p:tav>
                                        <p:tav tm="100000">
                                          <p:val>
                                            <p:strVal val="#ppt_h"/>
                                          </p:val>
                                        </p:tav>
                                      </p:tavLst>
                                    </p:anim>
                                  </p:childTnLst>
                                </p:cTn>
                              </p:par>
                            </p:childTnLst>
                          </p:cTn>
                        </p:par>
                        <p:par>
                          <p:cTn id="52" fill="hold">
                            <p:stCondLst>
                              <p:cond delay="500"/>
                            </p:stCondLst>
                            <p:childTnLst>
                              <p:par>
                                <p:cTn id="53" presetID="2" presetClass="entr" presetSubtype="2" fill="hold" nodeType="afterEffect">
                                  <p:stCondLst>
                                    <p:cond delay="0"/>
                                  </p:stCondLst>
                                  <p:childTnLst>
                                    <p:set>
                                      <p:cBhvr>
                                        <p:cTn id="54" dur="1" fill="hold">
                                          <p:stCondLst>
                                            <p:cond delay="0"/>
                                          </p:stCondLst>
                                        </p:cTn>
                                        <p:tgtEl>
                                          <p:spTgt spid="327697"/>
                                        </p:tgtEl>
                                        <p:attrNameLst>
                                          <p:attrName>style.visibility</p:attrName>
                                        </p:attrNameLst>
                                      </p:cBhvr>
                                      <p:to>
                                        <p:strVal val="visible"/>
                                      </p:to>
                                    </p:set>
                                    <p:anim calcmode="lin" valueType="num">
                                      <p:cBhvr additive="base">
                                        <p:cTn id="55" dur="500" fill="hold"/>
                                        <p:tgtEl>
                                          <p:spTgt spid="327697"/>
                                        </p:tgtEl>
                                        <p:attrNameLst>
                                          <p:attrName>ppt_x</p:attrName>
                                        </p:attrNameLst>
                                      </p:cBhvr>
                                      <p:tavLst>
                                        <p:tav tm="0">
                                          <p:val>
                                            <p:strVal val="1+#ppt_w/2"/>
                                          </p:val>
                                        </p:tav>
                                        <p:tav tm="100000">
                                          <p:val>
                                            <p:strVal val="#ppt_x"/>
                                          </p:val>
                                        </p:tav>
                                      </p:tavLst>
                                    </p:anim>
                                    <p:anim calcmode="lin" valueType="num">
                                      <p:cBhvr additive="base">
                                        <p:cTn id="56" dur="500" fill="hold"/>
                                        <p:tgtEl>
                                          <p:spTgt spid="327697"/>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55" presetClass="entr" presetSubtype="0" fill="hold" nodeType="afterEffect">
                                  <p:stCondLst>
                                    <p:cond delay="0"/>
                                  </p:stCondLst>
                                  <p:childTnLst>
                                    <p:set>
                                      <p:cBhvr>
                                        <p:cTn id="59" dur="1" fill="hold">
                                          <p:stCondLst>
                                            <p:cond delay="0"/>
                                          </p:stCondLst>
                                        </p:cTn>
                                        <p:tgtEl>
                                          <p:spTgt spid="327702"/>
                                        </p:tgtEl>
                                        <p:attrNameLst>
                                          <p:attrName>style.visibility</p:attrName>
                                        </p:attrNameLst>
                                      </p:cBhvr>
                                      <p:to>
                                        <p:strVal val="visible"/>
                                      </p:to>
                                    </p:set>
                                    <p:anim calcmode="lin" valueType="num">
                                      <p:cBhvr>
                                        <p:cTn id="60" dur="1000" fill="hold"/>
                                        <p:tgtEl>
                                          <p:spTgt spid="327702"/>
                                        </p:tgtEl>
                                        <p:attrNameLst>
                                          <p:attrName>ppt_w</p:attrName>
                                        </p:attrNameLst>
                                      </p:cBhvr>
                                      <p:tavLst>
                                        <p:tav tm="0">
                                          <p:val>
                                            <p:strVal val="#ppt_w*0.70"/>
                                          </p:val>
                                        </p:tav>
                                        <p:tav tm="100000">
                                          <p:val>
                                            <p:strVal val="#ppt_w"/>
                                          </p:val>
                                        </p:tav>
                                      </p:tavLst>
                                    </p:anim>
                                    <p:anim calcmode="lin" valueType="num">
                                      <p:cBhvr>
                                        <p:cTn id="61" dur="1000" fill="hold"/>
                                        <p:tgtEl>
                                          <p:spTgt spid="327702"/>
                                        </p:tgtEl>
                                        <p:attrNameLst>
                                          <p:attrName>ppt_h</p:attrName>
                                        </p:attrNameLst>
                                      </p:cBhvr>
                                      <p:tavLst>
                                        <p:tav tm="0">
                                          <p:val>
                                            <p:strVal val="#ppt_h"/>
                                          </p:val>
                                        </p:tav>
                                        <p:tav tm="100000">
                                          <p:val>
                                            <p:strVal val="#ppt_h"/>
                                          </p:val>
                                        </p:tav>
                                      </p:tavLst>
                                    </p:anim>
                                    <p:animEffect transition="in" filter="fade">
                                      <p:cBhvr>
                                        <p:cTn id="62" dur="1000"/>
                                        <p:tgtEl>
                                          <p:spTgt spid="327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7" grpId="0" animBg="1"/>
      <p:bldP spid="327688" grpId="0" animBg="1"/>
      <p:bldP spid="327695" grpId="0" animBg="1"/>
      <p:bldP spid="327698" grpId="0" animBg="1"/>
      <p:bldP spid="3276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a:t>
            </a:fld>
            <a:endParaRPr lang="ja-JP" altLang="en-US" dirty="0">
              <a:solidFill>
                <a:srgbClr val="A50021"/>
              </a:solidFill>
              <a:latin typeface="Arial" panose="020B0604020202020204" pitchFamily="34" charset="0"/>
              <a:ea typeface="MS PGothic" panose="020B0600070205080204" pitchFamily="34" charset="-128"/>
            </a:endParaRPr>
          </a:p>
        </p:txBody>
      </p:sp>
      <p:grpSp>
        <p:nvGrpSpPr>
          <p:cNvPr id="8195" name="Group 2"/>
          <p:cNvGrpSpPr/>
          <p:nvPr/>
        </p:nvGrpSpPr>
        <p:grpSpPr>
          <a:xfrm>
            <a:off x="457200" y="2362200"/>
            <a:ext cx="8001000" cy="3429000"/>
            <a:chOff x="576" y="1488"/>
            <a:chExt cx="4512" cy="2160"/>
          </a:xfrm>
        </p:grpSpPr>
        <p:sp>
          <p:nvSpPr>
            <p:cNvPr id="8198" name="AutoShape 3"/>
            <p:cNvSpPr/>
            <p:nvPr/>
          </p:nvSpPr>
          <p:spPr>
            <a:xfrm>
              <a:off x="576" y="1488"/>
              <a:ext cx="3888" cy="2064"/>
            </a:xfrm>
            <a:prstGeom prst="rightArrowCallout">
              <a:avLst>
                <a:gd name="adj1" fmla="val 18796"/>
                <a:gd name="adj2" fmla="val 24564"/>
                <a:gd name="adj3" fmla="val 19238"/>
                <a:gd name="adj4" fmla="val 84130"/>
              </a:avLst>
            </a:prstGeom>
            <a:solidFill>
              <a:srgbClr val="CCFFCC"/>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8199" name="Text Box 4"/>
            <p:cNvSpPr txBox="1"/>
            <p:nvPr/>
          </p:nvSpPr>
          <p:spPr>
            <a:xfrm>
              <a:off x="4560" y="1501"/>
              <a:ext cx="528" cy="2147"/>
            </a:xfrm>
            <a:prstGeom prst="rect">
              <a:avLst/>
            </a:prstGeom>
            <a:solidFill>
              <a:srgbClr val="FFFF99"/>
            </a:solidFill>
            <a:ln w="9525" cap="flat" cmpd="sng">
              <a:solidFill>
                <a:srgbClr val="808080"/>
              </a:solidFill>
              <a:prstDash val="solid"/>
              <a:miter/>
              <a:headEnd type="none" w="med" len="med"/>
              <a:tailEnd type="none" w="med" len="med"/>
            </a:ln>
          </p:spPr>
          <p:txBody>
            <a:bodyPr anchor="ctr" anchorCtr="1">
              <a:spAutoFit/>
            </a:bodyPr>
            <a:lstStyle/>
            <a:p>
              <a:pPr eaLnBrk="1" hangingPunct="1">
                <a:spcBef>
                  <a:spcPct val="30000"/>
                </a:spcBef>
              </a:pPr>
              <a:r>
                <a:rPr lang="zh-CN" altLang="en-US" sz="2900" b="1" dirty="0">
                  <a:latin typeface="Arial" panose="020B0604020202020204" pitchFamily="34" charset="0"/>
                </a:rPr>
                <a:t>归</a:t>
              </a:r>
            </a:p>
            <a:p>
              <a:pPr eaLnBrk="1" hangingPunct="1">
                <a:spcBef>
                  <a:spcPct val="30000"/>
                </a:spcBef>
              </a:pPr>
              <a:r>
                <a:rPr lang="zh-CN" altLang="en-US" sz="2900" b="1" dirty="0">
                  <a:latin typeface="Arial" panose="020B0604020202020204" pitchFamily="34" charset="0"/>
                </a:rPr>
                <a:t>结</a:t>
              </a:r>
            </a:p>
            <a:p>
              <a:pPr eaLnBrk="1" hangingPunct="1">
                <a:spcBef>
                  <a:spcPct val="30000"/>
                </a:spcBef>
              </a:pPr>
              <a:r>
                <a:rPr lang="zh-CN" altLang="en-US" sz="2900" b="1" dirty="0">
                  <a:latin typeface="Arial" panose="020B0604020202020204" pitchFamily="34" charset="0"/>
                </a:rPr>
                <a:t>演</a:t>
              </a:r>
            </a:p>
            <a:p>
              <a:pPr eaLnBrk="1" hangingPunct="1">
                <a:spcBef>
                  <a:spcPct val="30000"/>
                </a:spcBef>
              </a:pPr>
              <a:r>
                <a:rPr lang="zh-CN" altLang="en-US" sz="2900" b="1" dirty="0">
                  <a:latin typeface="Arial" panose="020B0604020202020204" pitchFamily="34" charset="0"/>
                </a:rPr>
                <a:t>绎</a:t>
              </a:r>
            </a:p>
            <a:p>
              <a:pPr eaLnBrk="1" hangingPunct="1">
                <a:spcBef>
                  <a:spcPct val="30000"/>
                </a:spcBef>
              </a:pPr>
              <a:r>
                <a:rPr lang="zh-CN" altLang="en-US" sz="2900" b="1" dirty="0">
                  <a:latin typeface="Arial" panose="020B0604020202020204" pitchFamily="34" charset="0"/>
                </a:rPr>
                <a:t>推</a:t>
              </a:r>
            </a:p>
            <a:p>
              <a:pPr eaLnBrk="1" hangingPunct="1">
                <a:spcBef>
                  <a:spcPct val="30000"/>
                </a:spcBef>
              </a:pPr>
              <a:r>
                <a:rPr lang="zh-CN" altLang="en-US" sz="2900" b="1" dirty="0">
                  <a:latin typeface="Arial" panose="020B0604020202020204" pitchFamily="34" charset="0"/>
                </a:rPr>
                <a:t>理</a:t>
              </a:r>
            </a:p>
          </p:txBody>
        </p:sp>
      </p:grpSp>
      <p:sp>
        <p:nvSpPr>
          <p:cNvPr id="8196" name="Rectangle 5"/>
          <p:cNvSpPr>
            <a:spLocks noGrp="1"/>
          </p:cNvSpPr>
          <p:nvPr>
            <p:ph type="title"/>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sp>
        <p:nvSpPr>
          <p:cNvPr id="8197" name="Rectangle 6"/>
          <p:cNvSpPr>
            <a:spLocks noGrp="1"/>
          </p:cNvSpPr>
          <p:nvPr>
            <p:ph idx="1"/>
          </p:nvPr>
        </p:nvSpPr>
        <p:spPr>
          <a:xfrm>
            <a:off x="461963" y="1143000"/>
            <a:ext cx="8642350" cy="5400675"/>
          </a:xfrm>
          <a:ln/>
        </p:spPr>
        <p:txBody>
          <a:bodyPr vert="horz" wrap="square" lIns="91440" tIns="45720" rIns="91440" bIns="45720" anchor="t" anchorCtr="0"/>
          <a:lstStyle/>
          <a:p>
            <a:pPr eaLnBrk="1" hangingPunct="1">
              <a:buClr>
                <a:srgbClr val="0000FF"/>
              </a:buClr>
              <a:buSzPct val="150000"/>
              <a:buFont typeface="Wingdings" panose="05000000000000000000" pitchFamily="2" charset="2"/>
              <a:buChar char="ü"/>
            </a:pPr>
            <a:r>
              <a:rPr lang="en-US" altLang="zh-CN" sz="2600" b="1" dirty="0">
                <a:solidFill>
                  <a:srgbClr val="0000FF"/>
                </a:solidFill>
                <a:latin typeface="Times New Roman" panose="02020603050405020304" pitchFamily="18" charset="0"/>
              </a:rPr>
              <a:t>3.1  </a:t>
            </a:r>
            <a:r>
              <a:rPr lang="zh-CN" altLang="en-US" sz="2600" b="1" dirty="0">
                <a:solidFill>
                  <a:srgbClr val="0000FF"/>
                </a:solidFill>
                <a:latin typeface="Times New Roman" panose="02020603050405020304" pitchFamily="18" charset="0"/>
              </a:rPr>
              <a:t>推理的基本概念</a:t>
            </a:r>
            <a:r>
              <a:rPr lang="zh-CN" altLang="en-US" sz="2600" b="1" dirty="0">
                <a:latin typeface="Times New Roman" panose="02020603050405020304" pitchFamily="18" charset="0"/>
              </a:rPr>
              <a:t> </a:t>
            </a:r>
          </a:p>
          <a:p>
            <a:pPr eaLnBrk="1" hangingPunct="1">
              <a:buFont typeface="Wingdings" panose="05000000000000000000" pitchFamily="2" charset="2"/>
              <a:buChar char="o"/>
            </a:pPr>
            <a:r>
              <a:rPr lang="en-US" altLang="zh-CN" sz="2600" b="1" dirty="0">
                <a:latin typeface="Times New Roman" panose="02020603050405020304" pitchFamily="18" charset="0"/>
              </a:rPr>
              <a:t>3.2  </a:t>
            </a:r>
            <a:r>
              <a:rPr lang="zh-CN" altLang="en-US" sz="2600" b="1" dirty="0">
                <a:latin typeface="Times New Roman" panose="02020603050405020304" pitchFamily="18" charset="0"/>
              </a:rPr>
              <a:t>自然演绎推理 </a:t>
            </a:r>
          </a:p>
          <a:p>
            <a:pPr eaLnBrk="1" hangingPunct="1">
              <a:buFont typeface="Wingdings" panose="05000000000000000000" pitchFamily="2" charset="2"/>
              <a:buChar char="o"/>
            </a:pPr>
            <a:r>
              <a:rPr lang="en-US" altLang="zh-CN" sz="2600" b="1" dirty="0">
                <a:latin typeface="Times New Roman" panose="02020603050405020304" pitchFamily="18" charset="0"/>
              </a:rPr>
              <a:t>3.3  </a:t>
            </a:r>
            <a:r>
              <a:rPr lang="zh-CN" altLang="en-US" sz="2600" b="1" dirty="0">
                <a:latin typeface="Times New Roman" panose="02020603050405020304" pitchFamily="18" charset="0"/>
              </a:rPr>
              <a:t>谓词公式化为子句集的方法</a:t>
            </a:r>
          </a:p>
          <a:p>
            <a:pPr eaLnBrk="1" hangingPunct="1">
              <a:buFont typeface="Wingdings" panose="05000000000000000000" pitchFamily="2" charset="2"/>
              <a:buChar char="o"/>
            </a:pPr>
            <a:r>
              <a:rPr lang="en-US" altLang="zh-CN" sz="2600" b="1" dirty="0">
                <a:latin typeface="Times New Roman" panose="02020603050405020304" pitchFamily="18" charset="0"/>
              </a:rPr>
              <a:t>3.4  </a:t>
            </a:r>
            <a:r>
              <a:rPr lang="zh-CN" altLang="en-US" sz="2600" b="1" dirty="0">
                <a:latin typeface="Times New Roman" panose="02020603050405020304" pitchFamily="18" charset="0"/>
              </a:rPr>
              <a:t>鲁宾逊归结原理</a:t>
            </a:r>
          </a:p>
          <a:p>
            <a:pPr eaLnBrk="1" hangingPunct="1">
              <a:buFont typeface="Wingdings" panose="05000000000000000000" pitchFamily="2" charset="2"/>
              <a:buChar char="o"/>
            </a:pPr>
            <a:r>
              <a:rPr lang="en-US" altLang="zh-CN" sz="2600" b="1" dirty="0">
                <a:latin typeface="Times New Roman" panose="02020603050405020304" pitchFamily="18" charset="0"/>
              </a:rPr>
              <a:t>3.5  </a:t>
            </a:r>
            <a:r>
              <a:rPr lang="zh-CN" altLang="en-US" sz="2600" b="1" dirty="0">
                <a:latin typeface="Times New Roman" panose="02020603050405020304" pitchFamily="18" charset="0"/>
              </a:rPr>
              <a:t>归结反演</a:t>
            </a:r>
            <a:endParaRPr lang="en-US" altLang="zh-CN" sz="2600" b="1" dirty="0">
              <a:latin typeface="Times New Roman" panose="02020603050405020304" pitchFamily="18" charset="0"/>
            </a:endParaRPr>
          </a:p>
          <a:p>
            <a:pPr eaLnBrk="1" hangingPunct="1">
              <a:buFont typeface="Wingdings" panose="05000000000000000000" pitchFamily="2" charset="2"/>
              <a:buChar char="o"/>
            </a:pPr>
            <a:r>
              <a:rPr lang="en-US" altLang="zh-CN" sz="2600" b="1" dirty="0">
                <a:latin typeface="Times New Roman" panose="02020603050405020304" pitchFamily="18" charset="0"/>
              </a:rPr>
              <a:t>3.6  </a:t>
            </a:r>
            <a:r>
              <a:rPr lang="zh-CN" altLang="en-US" sz="2600" b="1" dirty="0">
                <a:latin typeface="Times New Roman" panose="02020603050405020304" pitchFamily="18" charset="0"/>
              </a:rPr>
              <a:t>归结策略</a:t>
            </a:r>
          </a:p>
          <a:p>
            <a:pPr eaLnBrk="1" hangingPunct="1">
              <a:buFont typeface="Wingdings" panose="05000000000000000000" pitchFamily="2" charset="2"/>
              <a:buChar char="o"/>
            </a:pPr>
            <a:r>
              <a:rPr lang="en-US" altLang="zh-CN" sz="2600" b="1" dirty="0">
                <a:latin typeface="Times New Roman" panose="02020603050405020304" pitchFamily="18" charset="0"/>
              </a:rPr>
              <a:t>3.7  </a:t>
            </a:r>
            <a:r>
              <a:rPr lang="zh-CN" altLang="en-US" sz="2600" b="1" dirty="0">
                <a:latin typeface="Times New Roman" panose="02020603050405020304" pitchFamily="18" charset="0"/>
              </a:rPr>
              <a:t>应用归结反演求解问题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349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3.4  </a:t>
            </a:r>
            <a:r>
              <a:rPr lang="zh-CN" altLang="en-US" sz="4000" b="0" dirty="0">
                <a:latin typeface="Times New Roman" panose="02020603050405020304" pitchFamily="18" charset="0"/>
                <a:ea typeface="黑体" panose="02010609060101010101" pitchFamily="2" charset="-122"/>
              </a:rPr>
              <a:t>鲁宾逊归结原理</a:t>
            </a:r>
          </a:p>
        </p:txBody>
      </p:sp>
      <p:sp>
        <p:nvSpPr>
          <p:cNvPr id="63492" name="Rectangle 3"/>
          <p:cNvSpPr>
            <a:spLocks noGrp="1"/>
          </p:cNvSpPr>
          <p:nvPr>
            <p:ph type="body" sz="half" idx="1"/>
          </p:nvPr>
        </p:nvSpPr>
        <p:spPr>
          <a:xfrm>
            <a:off x="304800" y="908050"/>
            <a:ext cx="4244975" cy="5400675"/>
          </a:xfrm>
          <a:ln/>
        </p:spPr>
        <p:txBody>
          <a:bodyPr vert="horz" wrap="square" lIns="91440" tIns="45720" rIns="91440" bIns="45720" anchor="t" anchorCtr="0"/>
          <a:lstStyle/>
          <a:p>
            <a:pPr eaLnBrk="1" hangingPunct="1">
              <a:buClr>
                <a:schemeClr val="accent2"/>
              </a:buClr>
              <a:buSzTx/>
              <a:buFont typeface="Wingdings" panose="05000000000000000000" pitchFamily="2" charset="2"/>
            </a:pPr>
            <a:r>
              <a:rPr lang="zh-CN" altLang="en-US" sz="2200" b="1" dirty="0">
                <a:latin typeface="Times New Roman" panose="02020603050405020304" pitchFamily="18" charset="0"/>
              </a:rPr>
              <a:t>例</a:t>
            </a:r>
            <a:r>
              <a:rPr lang="en-US" altLang="zh-CN" sz="2200" b="1" dirty="0">
                <a:latin typeface="Times New Roman" panose="02020603050405020304" pitchFamily="18" charset="0"/>
              </a:rPr>
              <a:t>3.7 </a:t>
            </a:r>
            <a:r>
              <a:rPr lang="zh-CN" altLang="en-US" sz="2200" b="1" dirty="0">
                <a:latin typeface="Times New Roman" panose="02020603050405020304" pitchFamily="18" charset="0"/>
              </a:rPr>
              <a:t>设：</a:t>
            </a:r>
            <a:r>
              <a:rPr lang="zh-CN" altLang="en-US" sz="2200" dirty="0"/>
              <a:t> </a:t>
            </a:r>
          </a:p>
        </p:txBody>
      </p:sp>
      <p:sp>
        <p:nvSpPr>
          <p:cNvPr id="63493" name="Rectangle 4"/>
          <p:cNvSpPr/>
          <p:nvPr/>
        </p:nvSpPr>
        <p:spPr>
          <a:xfrm>
            <a:off x="374808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63494" name="Rectangle 5"/>
          <p:cNvSpPr/>
          <p:nvPr/>
        </p:nvSpPr>
        <p:spPr>
          <a:xfrm>
            <a:off x="396240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63495" name="Text Box 6"/>
          <p:cNvSpPr txBox="1"/>
          <p:nvPr/>
        </p:nvSpPr>
        <p:spPr>
          <a:xfrm>
            <a:off x="685800" y="2057400"/>
            <a:ext cx="3810000" cy="457200"/>
          </a:xfrm>
          <a:prstGeom prst="rect">
            <a:avLst/>
          </a:prstGeom>
          <a:noFill/>
          <a:ln w="9525">
            <a:noFill/>
          </a:ln>
        </p:spPr>
        <p:txBody>
          <a:bodyPr>
            <a:spAutoFit/>
          </a:bodyPr>
          <a:lstStyle/>
          <a:p>
            <a:pPr eaLnBrk="1" hangingPunct="1">
              <a:spcBef>
                <a:spcPct val="50000"/>
              </a:spcBef>
            </a:pPr>
            <a:r>
              <a:rPr lang="zh-CN" altLang="en-US" sz="2400" b="1" dirty="0">
                <a:latin typeface="Arial" panose="020B0604020202020204" pitchFamily="34" charset="0"/>
              </a:rPr>
              <a:t>求其二元归结式。</a:t>
            </a:r>
          </a:p>
        </p:txBody>
      </p:sp>
      <p:sp>
        <p:nvSpPr>
          <p:cNvPr id="63496" name="Rectangle 7"/>
          <p:cNvSpPr/>
          <p:nvPr/>
        </p:nvSpPr>
        <p:spPr>
          <a:xfrm>
            <a:off x="38671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63497" name="Rectangle 8"/>
          <p:cNvSpPr/>
          <p:nvPr/>
        </p:nvSpPr>
        <p:spPr>
          <a:xfrm>
            <a:off x="422910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328713" name="Text Box 9"/>
          <p:cNvSpPr txBox="1"/>
          <p:nvPr/>
        </p:nvSpPr>
        <p:spPr>
          <a:xfrm>
            <a:off x="609600" y="3733800"/>
            <a:ext cx="2590800" cy="457200"/>
          </a:xfrm>
          <a:prstGeom prst="rect">
            <a:avLst/>
          </a:prstGeom>
          <a:noFill/>
          <a:ln w="9525">
            <a:noFill/>
          </a:ln>
        </p:spPr>
        <p:txBody>
          <a:bodyPr>
            <a:spAutoFit/>
          </a:bodyPr>
          <a:lstStyle/>
          <a:p>
            <a:pPr eaLnBrk="1" hangingPunct="1">
              <a:spcBef>
                <a:spcPct val="50000"/>
              </a:spcBef>
            </a:pPr>
            <a:r>
              <a:rPr lang="zh-CN" altLang="en-US" sz="2400" b="1" dirty="0">
                <a:latin typeface="Arial" panose="020B0604020202020204" pitchFamily="34" charset="0"/>
              </a:rPr>
              <a:t>得：</a:t>
            </a:r>
          </a:p>
        </p:txBody>
      </p:sp>
      <p:sp>
        <p:nvSpPr>
          <p:cNvPr id="63499" name="Rectangle 10"/>
          <p:cNvSpPr/>
          <p:nvPr/>
        </p:nvSpPr>
        <p:spPr>
          <a:xfrm>
            <a:off x="40195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63500" name="Object 11"/>
          <p:cNvGraphicFramePr>
            <a:graphicFrameLocks noChangeAspect="1"/>
          </p:cNvGraphicFramePr>
          <p:nvPr/>
        </p:nvGraphicFramePr>
        <p:xfrm>
          <a:off x="1524000" y="1524000"/>
          <a:ext cx="2133600" cy="423863"/>
        </p:xfrm>
        <a:graphic>
          <a:graphicData uri="http://schemas.openxmlformats.org/presentationml/2006/ole">
            <mc:AlternateContent xmlns:mc="http://schemas.openxmlformats.org/markup-compatibility/2006">
              <mc:Choice xmlns:v="urn:schemas-microsoft-com:vml" Requires="v">
                <p:oleObj r:id="rId2" imgW="1104265" imgH="215900" progId="Equation.3">
                  <p:embed/>
                </p:oleObj>
              </mc:Choice>
              <mc:Fallback>
                <p:oleObj r:id="rId2" imgW="1104265" imgH="215900" progId="Equation.3">
                  <p:embed/>
                  <p:pic>
                    <p:nvPicPr>
                      <p:cNvPr id="0" name="图片 3187"/>
                      <p:cNvPicPr/>
                      <p:nvPr/>
                    </p:nvPicPr>
                    <p:blipFill>
                      <a:blip r:embed="rId3"/>
                      <a:stretch>
                        <a:fillRect/>
                      </a:stretch>
                    </p:blipFill>
                    <p:spPr>
                      <a:xfrm>
                        <a:off x="1524000" y="1524000"/>
                        <a:ext cx="2133600" cy="423863"/>
                      </a:xfrm>
                      <a:prstGeom prst="rect">
                        <a:avLst/>
                      </a:prstGeom>
                      <a:noFill/>
                      <a:ln w="38100">
                        <a:noFill/>
                        <a:miter/>
                      </a:ln>
                    </p:spPr>
                  </p:pic>
                </p:oleObj>
              </mc:Fallback>
            </mc:AlternateContent>
          </a:graphicData>
        </a:graphic>
      </p:graphicFrame>
      <p:sp>
        <p:nvSpPr>
          <p:cNvPr id="63501" name="Rectangle 12"/>
          <p:cNvSpPr/>
          <p:nvPr/>
        </p:nvSpPr>
        <p:spPr>
          <a:xfrm>
            <a:off x="396716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63502" name="Object 13"/>
          <p:cNvGraphicFramePr>
            <a:graphicFrameLocks noChangeAspect="1"/>
          </p:cNvGraphicFramePr>
          <p:nvPr/>
        </p:nvGraphicFramePr>
        <p:xfrm>
          <a:off x="3973354" y="1524000"/>
          <a:ext cx="2259330" cy="412750"/>
        </p:xfrm>
        <a:graphic>
          <a:graphicData uri="http://schemas.openxmlformats.org/presentationml/2006/ole">
            <mc:AlternateContent xmlns:mc="http://schemas.openxmlformats.org/markup-compatibility/2006">
              <mc:Choice xmlns:v="urn:schemas-microsoft-com:vml" Requires="v">
                <p:oleObj r:id="rId4" imgW="1193800" imgH="215900" progId="Equation.3">
                  <p:embed/>
                </p:oleObj>
              </mc:Choice>
              <mc:Fallback>
                <p:oleObj r:id="rId4" imgW="1193800" imgH="215900" progId="Equation.3">
                  <p:embed/>
                  <p:pic>
                    <p:nvPicPr>
                      <p:cNvPr id="0" name="图片 3183"/>
                      <p:cNvPicPr/>
                      <p:nvPr/>
                    </p:nvPicPr>
                    <p:blipFill>
                      <a:blip r:embed="rId5"/>
                      <a:stretch>
                        <a:fillRect/>
                      </a:stretch>
                    </p:blipFill>
                    <p:spPr>
                      <a:xfrm>
                        <a:off x="3973354" y="1524000"/>
                        <a:ext cx="2259330" cy="412750"/>
                      </a:xfrm>
                      <a:prstGeom prst="rect">
                        <a:avLst/>
                      </a:prstGeom>
                      <a:noFill/>
                      <a:ln w="38100">
                        <a:noFill/>
                        <a:miter/>
                      </a:ln>
                    </p:spPr>
                  </p:pic>
                </p:oleObj>
              </mc:Fallback>
            </mc:AlternateContent>
          </a:graphicData>
        </a:graphic>
      </p:graphicFrame>
      <p:graphicFrame>
        <p:nvGraphicFramePr>
          <p:cNvPr id="328718" name="Object 14"/>
          <p:cNvGraphicFramePr>
            <a:graphicFrameLocks noChangeAspect="1"/>
          </p:cNvGraphicFramePr>
          <p:nvPr/>
        </p:nvGraphicFramePr>
        <p:xfrm>
          <a:off x="762000" y="4191000"/>
          <a:ext cx="7543800" cy="457200"/>
        </p:xfrm>
        <a:graphic>
          <a:graphicData uri="http://schemas.openxmlformats.org/presentationml/2006/ole">
            <mc:AlternateContent xmlns:mc="http://schemas.openxmlformats.org/markup-compatibility/2006">
              <mc:Choice xmlns:v="urn:schemas-microsoft-com:vml" Requires="v">
                <p:oleObj r:id="rId6" imgW="3606800" imgH="215900" progId="Equation.3">
                  <p:embed/>
                </p:oleObj>
              </mc:Choice>
              <mc:Fallback>
                <p:oleObj r:id="rId6" imgW="3606800" imgH="215900" progId="Equation.3">
                  <p:embed/>
                  <p:pic>
                    <p:nvPicPr>
                      <p:cNvPr id="0" name="图片 3184"/>
                      <p:cNvPicPr/>
                      <p:nvPr/>
                    </p:nvPicPr>
                    <p:blipFill>
                      <a:blip r:embed="rId7"/>
                      <a:stretch>
                        <a:fillRect/>
                      </a:stretch>
                    </p:blipFill>
                    <p:spPr>
                      <a:xfrm>
                        <a:off x="762000" y="4191000"/>
                        <a:ext cx="7543800" cy="457200"/>
                      </a:xfrm>
                      <a:prstGeom prst="rect">
                        <a:avLst/>
                      </a:prstGeom>
                      <a:noFill/>
                      <a:ln w="38100">
                        <a:noFill/>
                        <a:miter/>
                      </a:ln>
                    </p:spPr>
                  </p:pic>
                </p:oleObj>
              </mc:Fallback>
            </mc:AlternateContent>
          </a:graphicData>
        </a:graphic>
      </p:graphicFrame>
      <p:graphicFrame>
        <p:nvGraphicFramePr>
          <p:cNvPr id="328719" name="Object 15"/>
          <p:cNvGraphicFramePr>
            <a:graphicFrameLocks noChangeAspect="1"/>
          </p:cNvGraphicFramePr>
          <p:nvPr/>
        </p:nvGraphicFramePr>
        <p:xfrm>
          <a:off x="1295400" y="4800600"/>
          <a:ext cx="2133600" cy="412750"/>
        </p:xfrm>
        <a:graphic>
          <a:graphicData uri="http://schemas.openxmlformats.org/presentationml/2006/ole">
            <mc:AlternateContent xmlns:mc="http://schemas.openxmlformats.org/markup-compatibility/2006">
              <mc:Choice xmlns:v="urn:schemas-microsoft-com:vml" Requires="v">
                <p:oleObj r:id="rId8" imgW="926465" imgH="203200" progId="Equation.3">
                  <p:embed/>
                </p:oleObj>
              </mc:Choice>
              <mc:Fallback>
                <p:oleObj r:id="rId8" imgW="926465" imgH="203200" progId="Equation.3">
                  <p:embed/>
                  <p:pic>
                    <p:nvPicPr>
                      <p:cNvPr id="0" name="图片 3188"/>
                      <p:cNvPicPr/>
                      <p:nvPr/>
                    </p:nvPicPr>
                    <p:blipFill>
                      <a:blip r:embed="rId9"/>
                      <a:stretch>
                        <a:fillRect/>
                      </a:stretch>
                    </p:blipFill>
                    <p:spPr>
                      <a:xfrm>
                        <a:off x="1295400" y="4800600"/>
                        <a:ext cx="2133600" cy="412750"/>
                      </a:xfrm>
                      <a:prstGeom prst="rect">
                        <a:avLst/>
                      </a:prstGeom>
                      <a:noFill/>
                      <a:ln w="38100">
                        <a:noFill/>
                        <a:miter/>
                      </a:ln>
                    </p:spPr>
                  </p:pic>
                </p:oleObj>
              </mc:Fallback>
            </mc:AlternateContent>
          </a:graphicData>
        </a:graphic>
      </p:graphicFrame>
      <p:graphicFrame>
        <p:nvGraphicFramePr>
          <p:cNvPr id="328720" name="Object 16"/>
          <p:cNvGraphicFramePr>
            <a:graphicFrameLocks noChangeAspect="1"/>
          </p:cNvGraphicFramePr>
          <p:nvPr/>
        </p:nvGraphicFramePr>
        <p:xfrm>
          <a:off x="1295400" y="5257800"/>
          <a:ext cx="2133600" cy="434975"/>
        </p:xfrm>
        <a:graphic>
          <a:graphicData uri="http://schemas.openxmlformats.org/presentationml/2006/ole">
            <mc:AlternateContent xmlns:mc="http://schemas.openxmlformats.org/markup-compatibility/2006">
              <mc:Choice xmlns:v="urn:schemas-microsoft-com:vml" Requires="v">
                <p:oleObj r:id="rId10" imgW="901065" imgH="203200" progId="Equation.3">
                  <p:embed/>
                </p:oleObj>
              </mc:Choice>
              <mc:Fallback>
                <p:oleObj r:id="rId10" imgW="901065" imgH="203200" progId="Equation.3">
                  <p:embed/>
                  <p:pic>
                    <p:nvPicPr>
                      <p:cNvPr id="0" name="图片 3186"/>
                      <p:cNvPicPr/>
                      <p:nvPr/>
                    </p:nvPicPr>
                    <p:blipFill>
                      <a:blip r:embed="rId11"/>
                      <a:stretch>
                        <a:fillRect/>
                      </a:stretch>
                    </p:blipFill>
                    <p:spPr>
                      <a:xfrm>
                        <a:off x="1295400" y="5257800"/>
                        <a:ext cx="2133600" cy="434975"/>
                      </a:xfrm>
                      <a:prstGeom prst="rect">
                        <a:avLst/>
                      </a:prstGeom>
                      <a:noFill/>
                      <a:ln w="38100">
                        <a:noFill/>
                        <a:miter/>
                      </a:ln>
                    </p:spPr>
                  </p:pic>
                </p:oleObj>
              </mc:Fallback>
            </mc:AlternateContent>
          </a:graphicData>
        </a:graphic>
      </p:graphicFrame>
      <p:grpSp>
        <p:nvGrpSpPr>
          <p:cNvPr id="328721" name="Group 17"/>
          <p:cNvGrpSpPr/>
          <p:nvPr/>
        </p:nvGrpSpPr>
        <p:grpSpPr>
          <a:xfrm>
            <a:off x="228600" y="2667000"/>
            <a:ext cx="6477000" cy="1004888"/>
            <a:chOff x="192" y="1680"/>
            <a:chExt cx="4080" cy="633"/>
          </a:xfrm>
        </p:grpSpPr>
        <p:sp>
          <p:nvSpPr>
            <p:cNvPr id="63511" name="Text Box 18"/>
            <p:cNvSpPr txBox="1"/>
            <p:nvPr/>
          </p:nvSpPr>
          <p:spPr>
            <a:xfrm>
              <a:off x="192" y="1680"/>
              <a:ext cx="4080" cy="633"/>
            </a:xfrm>
            <a:prstGeom prst="rect">
              <a:avLst/>
            </a:prstGeom>
            <a:noFill/>
            <a:ln w="9525">
              <a:noFill/>
            </a:ln>
          </p:spPr>
          <p:txBody>
            <a:bodyPr>
              <a:spAutoFit/>
            </a:bodyPr>
            <a:lstStyle/>
            <a:p>
              <a:pPr eaLnBrk="1" hangingPunct="1">
                <a:spcBef>
                  <a:spcPct val="50000"/>
                </a:spcBef>
                <a:buClr>
                  <a:srgbClr val="0000FF"/>
                </a:buClr>
                <a:buFont typeface="Wingdings" panose="05000000000000000000" pitchFamily="2" charset="2"/>
                <a:buChar char="§"/>
              </a:pPr>
              <a:r>
                <a:rPr lang="en-US" altLang="zh-CN" sz="2400" b="1" dirty="0">
                  <a:latin typeface="Arial" panose="020B0604020202020204" pitchFamily="34" charset="0"/>
                </a:rPr>
                <a:t>   </a:t>
              </a:r>
              <a:r>
                <a:rPr lang="zh-CN" altLang="en-US" sz="2400" b="1" dirty="0">
                  <a:latin typeface="Arial" panose="020B0604020202020204" pitchFamily="34" charset="0"/>
                </a:rPr>
                <a:t>解：令</a:t>
              </a:r>
            </a:p>
            <a:p>
              <a:pPr eaLnBrk="1" hangingPunct="1">
                <a:spcBef>
                  <a:spcPct val="50000"/>
                </a:spcBef>
                <a:buClr>
                  <a:srgbClr val="0000FF"/>
                </a:buClr>
                <a:buFont typeface="Wingdings" panose="05000000000000000000" pitchFamily="2" charset="2"/>
              </a:pPr>
              <a:r>
                <a:rPr lang="zh-CN" altLang="en-US" sz="2400" b="1" dirty="0">
                  <a:latin typeface="Arial" panose="020B0604020202020204" pitchFamily="34" charset="0"/>
                </a:rPr>
                <a:t>    选                                   则</a:t>
              </a:r>
            </a:p>
          </p:txBody>
        </p:sp>
        <p:graphicFrame>
          <p:nvGraphicFramePr>
            <p:cNvPr id="63512" name="Object 19"/>
            <p:cNvGraphicFramePr>
              <a:graphicFrameLocks noChangeAspect="1"/>
            </p:cNvGraphicFramePr>
            <p:nvPr/>
          </p:nvGraphicFramePr>
          <p:xfrm>
            <a:off x="768" y="2035"/>
            <a:ext cx="1667" cy="269"/>
          </p:xfrm>
          <a:graphic>
            <a:graphicData uri="http://schemas.openxmlformats.org/presentationml/2006/ole">
              <mc:AlternateContent xmlns:mc="http://schemas.openxmlformats.org/markup-compatibility/2006">
                <mc:Choice xmlns:v="urn:schemas-microsoft-com:vml" Requires="v">
                  <p:oleObj r:id="rId12" imgW="1358265" imgH="215900" progId="Equation.3">
                    <p:embed/>
                  </p:oleObj>
                </mc:Choice>
                <mc:Fallback>
                  <p:oleObj r:id="rId12" imgW="1358265" imgH="215900" progId="Equation.3">
                    <p:embed/>
                    <p:pic>
                      <p:nvPicPr>
                        <p:cNvPr id="0" name="图片 3185"/>
                        <p:cNvPicPr/>
                        <p:nvPr/>
                      </p:nvPicPr>
                      <p:blipFill>
                        <a:blip r:embed="rId13"/>
                        <a:stretch>
                          <a:fillRect/>
                        </a:stretch>
                      </p:blipFill>
                      <p:spPr>
                        <a:xfrm>
                          <a:off x="768" y="2035"/>
                          <a:ext cx="1667" cy="269"/>
                        </a:xfrm>
                        <a:prstGeom prst="rect">
                          <a:avLst/>
                        </a:prstGeom>
                        <a:noFill/>
                        <a:ln w="38100">
                          <a:noFill/>
                          <a:miter/>
                        </a:ln>
                      </p:spPr>
                    </p:pic>
                  </p:oleObj>
                </mc:Fallback>
              </mc:AlternateContent>
            </a:graphicData>
          </a:graphic>
        </p:graphicFrame>
        <p:graphicFrame>
          <p:nvGraphicFramePr>
            <p:cNvPr id="63513" name="Object 20"/>
            <p:cNvGraphicFramePr>
              <a:graphicFrameLocks noChangeAspect="1"/>
            </p:cNvGraphicFramePr>
            <p:nvPr/>
          </p:nvGraphicFramePr>
          <p:xfrm>
            <a:off x="2784" y="2064"/>
            <a:ext cx="786" cy="238"/>
          </p:xfrm>
          <a:graphic>
            <a:graphicData uri="http://schemas.openxmlformats.org/presentationml/2006/ole">
              <mc:AlternateContent xmlns:mc="http://schemas.openxmlformats.org/markup-compatibility/2006">
                <mc:Choice xmlns:v="urn:schemas-microsoft-com:vml" Requires="v">
                  <p:oleObj r:id="rId14" imgW="660400" imgH="203200" progId="Equation.3">
                    <p:embed/>
                  </p:oleObj>
                </mc:Choice>
                <mc:Fallback>
                  <p:oleObj r:id="rId14" imgW="660400" imgH="203200" progId="Equation.3">
                    <p:embed/>
                    <p:pic>
                      <p:nvPicPr>
                        <p:cNvPr id="0" name="图片 3189"/>
                        <p:cNvPicPr/>
                        <p:nvPr/>
                      </p:nvPicPr>
                      <p:blipFill>
                        <a:blip r:embed="rId15"/>
                        <a:stretch>
                          <a:fillRect/>
                        </a:stretch>
                      </p:blipFill>
                      <p:spPr>
                        <a:xfrm>
                          <a:off x="2784" y="2064"/>
                          <a:ext cx="786" cy="238"/>
                        </a:xfrm>
                        <a:prstGeom prst="rect">
                          <a:avLst/>
                        </a:prstGeom>
                        <a:noFill/>
                        <a:ln w="38100">
                          <a:noFill/>
                          <a:miter/>
                        </a:ln>
                      </p:spPr>
                    </p:pic>
                  </p:oleObj>
                </mc:Fallback>
              </mc:AlternateContent>
            </a:graphicData>
          </a:graphic>
        </p:graphicFrame>
        <p:graphicFrame>
          <p:nvGraphicFramePr>
            <p:cNvPr id="63514" name="Object 21"/>
            <p:cNvGraphicFramePr>
              <a:graphicFrameLocks noChangeAspect="1"/>
            </p:cNvGraphicFramePr>
            <p:nvPr/>
          </p:nvGraphicFramePr>
          <p:xfrm>
            <a:off x="1111" y="1680"/>
            <a:ext cx="1422" cy="260"/>
          </p:xfrm>
          <a:graphic>
            <a:graphicData uri="http://schemas.openxmlformats.org/presentationml/2006/ole">
              <mc:AlternateContent xmlns:mc="http://schemas.openxmlformats.org/markup-compatibility/2006">
                <mc:Choice xmlns:v="urn:schemas-microsoft-com:vml" Requires="v">
                  <p:oleObj r:id="rId16" imgW="1193800" imgH="215900" progId="Equation.3">
                    <p:embed/>
                  </p:oleObj>
                </mc:Choice>
                <mc:Fallback>
                  <p:oleObj r:id="rId16" imgW="1193800" imgH="215900" progId="Equation.3">
                    <p:embed/>
                    <p:pic>
                      <p:nvPicPr>
                        <p:cNvPr id="0" name="图片 3198"/>
                        <p:cNvPicPr/>
                        <p:nvPr/>
                      </p:nvPicPr>
                      <p:blipFill>
                        <a:blip r:embed="rId17"/>
                        <a:stretch>
                          <a:fillRect/>
                        </a:stretch>
                      </p:blipFill>
                      <p:spPr>
                        <a:xfrm>
                          <a:off x="1111" y="1680"/>
                          <a:ext cx="1422" cy="260"/>
                        </a:xfrm>
                        <a:prstGeom prst="rect">
                          <a:avLst/>
                        </a:prstGeom>
                        <a:noFill/>
                        <a:ln w="38100">
                          <a:noFill/>
                          <a:miter/>
                        </a:ln>
                      </p:spPr>
                    </p:pic>
                  </p:oleObj>
                </mc:Fallback>
              </mc:AlternateContent>
            </a:graphicData>
          </a:graphic>
        </p:graphicFrame>
      </p:grpSp>
      <p:sp>
        <p:nvSpPr>
          <p:cNvPr id="328726" name="Oval 22"/>
          <p:cNvSpPr/>
          <p:nvPr/>
        </p:nvSpPr>
        <p:spPr>
          <a:xfrm>
            <a:off x="3886200" y="1447800"/>
            <a:ext cx="2514600" cy="609600"/>
          </a:xfrm>
          <a:prstGeom prst="ellipse">
            <a:avLst/>
          </a:prstGeom>
          <a:noFill/>
          <a:ln w="9525" cap="flat" cmpd="sng">
            <a:solidFill>
              <a:srgbClr val="FF0000"/>
            </a:solidFill>
            <a:prstDash val="solid"/>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328727" name="Oval 23"/>
          <p:cNvSpPr/>
          <p:nvPr/>
        </p:nvSpPr>
        <p:spPr>
          <a:xfrm>
            <a:off x="1676400" y="2590800"/>
            <a:ext cx="2514600" cy="609600"/>
          </a:xfrm>
          <a:prstGeom prst="ellipse">
            <a:avLst/>
          </a:prstGeom>
          <a:noFill/>
          <a:ln w="9525" cap="flat" cmpd="sng">
            <a:solidFill>
              <a:srgbClr val="FF0000"/>
            </a:solidFill>
            <a:prstDash val="solid"/>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328728" name="AutoShape 24"/>
          <p:cNvSpPr/>
          <p:nvPr/>
        </p:nvSpPr>
        <p:spPr>
          <a:xfrm rot="1434368">
            <a:off x="4572000" y="2133600"/>
            <a:ext cx="381000" cy="838200"/>
          </a:xfrm>
          <a:prstGeom prst="curvedLeftArrow">
            <a:avLst>
              <a:gd name="adj1" fmla="val 44000"/>
              <a:gd name="adj2" fmla="val 88000"/>
              <a:gd name="adj3" fmla="val 33333"/>
            </a:avLst>
          </a:prstGeom>
          <a:solidFill>
            <a:srgbClr val="FFFFFF"/>
          </a:solidFill>
          <a:ln w="9525"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328729" name="Object 25"/>
          <p:cNvGraphicFramePr>
            <a:graphicFrameLocks noGrp="1" noChangeAspect="1"/>
          </p:cNvGraphicFramePr>
          <p:nvPr>
            <p:ph sz="half" idx="2"/>
          </p:nvPr>
        </p:nvGraphicFramePr>
        <p:xfrm>
          <a:off x="4953000" y="2057400"/>
          <a:ext cx="4166235" cy="2459355"/>
        </p:xfrm>
        <a:graphic>
          <a:graphicData uri="http://schemas.openxmlformats.org/presentationml/2006/ole">
            <mc:AlternateContent xmlns:mc="http://schemas.openxmlformats.org/markup-compatibility/2006">
              <mc:Choice xmlns:v="urn:schemas-microsoft-com:vml" Requires="v">
                <p:oleObj r:id="rId18" imgW="4215130" imgH="2486660" progId="SmartDraw.2">
                  <p:embed/>
                </p:oleObj>
              </mc:Choice>
              <mc:Fallback>
                <p:oleObj r:id="rId18" imgW="4215130" imgH="2486660" progId="SmartDraw.2">
                  <p:embed/>
                  <p:pic>
                    <p:nvPicPr>
                      <p:cNvPr id="0" name="图片 3193"/>
                      <p:cNvPicPr/>
                      <p:nvPr/>
                    </p:nvPicPr>
                    <p:blipFill>
                      <a:blip r:embed="rId19"/>
                      <a:srcRect/>
                      <a:stretch>
                        <a:fillRect/>
                      </a:stretch>
                    </p:blipFill>
                    <p:spPr>
                      <a:xfrm>
                        <a:off x="4953000" y="2057400"/>
                        <a:ext cx="4166235" cy="2459355"/>
                      </a:xfrm>
                      <a:prstGeom prst="rect">
                        <a:avLst/>
                      </a:prstGeom>
                      <a:solidFill>
                        <a:srgbClr val="FFFFFF">
                          <a:alpha val="100000"/>
                        </a:srgbClr>
                      </a:solidFill>
                      <a:ln>
                        <a:solidFill>
                          <a:schemeClr val="folHlink">
                            <a:alpha val="100000"/>
                          </a:schemeClr>
                        </a:solidFill>
                        <a:miter lim="800000"/>
                        <a:headEnd/>
                        <a:tailEn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8721"/>
                                        </p:tgtEl>
                                        <p:attrNameLst>
                                          <p:attrName>style.visibility</p:attrName>
                                        </p:attrNameLst>
                                      </p:cBhvr>
                                      <p:to>
                                        <p:strVal val="visible"/>
                                      </p:to>
                                    </p:set>
                                    <p:anim calcmode="lin" valueType="num">
                                      <p:cBhvr additive="base">
                                        <p:cTn id="7" dur="500" fill="hold"/>
                                        <p:tgtEl>
                                          <p:spTgt spid="328721"/>
                                        </p:tgtEl>
                                        <p:attrNameLst>
                                          <p:attrName>ppt_x</p:attrName>
                                        </p:attrNameLst>
                                      </p:cBhvr>
                                      <p:tavLst>
                                        <p:tav tm="0">
                                          <p:val>
                                            <p:strVal val="0-#ppt_w/2"/>
                                          </p:val>
                                        </p:tav>
                                        <p:tav tm="100000">
                                          <p:val>
                                            <p:strVal val="#ppt_x"/>
                                          </p:val>
                                        </p:tav>
                                      </p:tavLst>
                                    </p:anim>
                                    <p:anim calcmode="lin" valueType="num">
                                      <p:cBhvr additive="base">
                                        <p:cTn id="8" dur="500" fill="hold"/>
                                        <p:tgtEl>
                                          <p:spTgt spid="3287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28726"/>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328727"/>
                                        </p:tgtEl>
                                        <p:attrNameLst>
                                          <p:attrName>style.visibility</p:attrName>
                                        </p:attrNameLst>
                                      </p:cBhvr>
                                      <p:to>
                                        <p:strVal val="visible"/>
                                      </p:to>
                                    </p:set>
                                  </p:childTnLst>
                                </p:cTn>
                              </p:par>
                            </p:childTnLst>
                          </p:cTn>
                        </p:par>
                        <p:par>
                          <p:cTn id="15" fill="hold">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328728"/>
                                        </p:tgtEl>
                                        <p:attrNameLst>
                                          <p:attrName>style.visibility</p:attrName>
                                        </p:attrNameLst>
                                      </p:cBhvr>
                                      <p:to>
                                        <p:strVal val="visible"/>
                                      </p:to>
                                    </p:set>
                                    <p:animEffect transition="in" filter="dissolve">
                                      <p:cBhvr>
                                        <p:cTn id="18" dur="500"/>
                                        <p:tgtEl>
                                          <p:spTgt spid="32872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28713"/>
                                        </p:tgtEl>
                                        <p:attrNameLst>
                                          <p:attrName>style.visibility</p:attrName>
                                        </p:attrNameLst>
                                      </p:cBhvr>
                                      <p:to>
                                        <p:strVal val="visible"/>
                                      </p:to>
                                    </p:set>
                                    <p:anim calcmode="lin" valueType="num">
                                      <p:cBhvr additive="base">
                                        <p:cTn id="23" dur="500" fill="hold"/>
                                        <p:tgtEl>
                                          <p:spTgt spid="328713"/>
                                        </p:tgtEl>
                                        <p:attrNameLst>
                                          <p:attrName>ppt_x</p:attrName>
                                        </p:attrNameLst>
                                      </p:cBhvr>
                                      <p:tavLst>
                                        <p:tav tm="0">
                                          <p:val>
                                            <p:strVal val="0-#ppt_w/2"/>
                                          </p:val>
                                        </p:tav>
                                        <p:tav tm="100000">
                                          <p:val>
                                            <p:strVal val="#ppt_x"/>
                                          </p:val>
                                        </p:tav>
                                      </p:tavLst>
                                    </p:anim>
                                    <p:anim calcmode="lin" valueType="num">
                                      <p:cBhvr additive="base">
                                        <p:cTn id="24" dur="500" fill="hold"/>
                                        <p:tgtEl>
                                          <p:spTgt spid="328713"/>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328718"/>
                                        </p:tgtEl>
                                        <p:attrNameLst>
                                          <p:attrName>style.visibility</p:attrName>
                                        </p:attrNameLst>
                                      </p:cBhvr>
                                      <p:to>
                                        <p:strVal val="visible"/>
                                      </p:to>
                                    </p:set>
                                    <p:anim calcmode="lin" valueType="num">
                                      <p:cBhvr additive="base">
                                        <p:cTn id="28" dur="500" fill="hold"/>
                                        <p:tgtEl>
                                          <p:spTgt spid="328718"/>
                                        </p:tgtEl>
                                        <p:attrNameLst>
                                          <p:attrName>ppt_x</p:attrName>
                                        </p:attrNameLst>
                                      </p:cBhvr>
                                      <p:tavLst>
                                        <p:tav tm="0">
                                          <p:val>
                                            <p:strVal val="0-#ppt_w/2"/>
                                          </p:val>
                                        </p:tav>
                                        <p:tav tm="100000">
                                          <p:val>
                                            <p:strVal val="#ppt_x"/>
                                          </p:val>
                                        </p:tav>
                                      </p:tavLst>
                                    </p:anim>
                                    <p:anim calcmode="lin" valueType="num">
                                      <p:cBhvr additive="base">
                                        <p:cTn id="29" dur="500" fill="hold"/>
                                        <p:tgtEl>
                                          <p:spTgt spid="328718"/>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328719"/>
                                        </p:tgtEl>
                                        <p:attrNameLst>
                                          <p:attrName>style.visibility</p:attrName>
                                        </p:attrNameLst>
                                      </p:cBhvr>
                                      <p:to>
                                        <p:strVal val="visible"/>
                                      </p:to>
                                    </p:set>
                                    <p:anim calcmode="lin" valueType="num">
                                      <p:cBhvr additive="base">
                                        <p:cTn id="33" dur="500" fill="hold"/>
                                        <p:tgtEl>
                                          <p:spTgt spid="328719"/>
                                        </p:tgtEl>
                                        <p:attrNameLst>
                                          <p:attrName>ppt_x</p:attrName>
                                        </p:attrNameLst>
                                      </p:cBhvr>
                                      <p:tavLst>
                                        <p:tav tm="0">
                                          <p:val>
                                            <p:strVal val="0-#ppt_w/2"/>
                                          </p:val>
                                        </p:tav>
                                        <p:tav tm="100000">
                                          <p:val>
                                            <p:strVal val="#ppt_x"/>
                                          </p:val>
                                        </p:tav>
                                      </p:tavLst>
                                    </p:anim>
                                    <p:anim calcmode="lin" valueType="num">
                                      <p:cBhvr additive="base">
                                        <p:cTn id="34" dur="500" fill="hold"/>
                                        <p:tgtEl>
                                          <p:spTgt spid="328719"/>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8" fill="hold" nodeType="afterEffect">
                                  <p:stCondLst>
                                    <p:cond delay="0"/>
                                  </p:stCondLst>
                                  <p:childTnLst>
                                    <p:set>
                                      <p:cBhvr>
                                        <p:cTn id="37" dur="1" fill="hold">
                                          <p:stCondLst>
                                            <p:cond delay="0"/>
                                          </p:stCondLst>
                                        </p:cTn>
                                        <p:tgtEl>
                                          <p:spTgt spid="328720"/>
                                        </p:tgtEl>
                                        <p:attrNameLst>
                                          <p:attrName>style.visibility</p:attrName>
                                        </p:attrNameLst>
                                      </p:cBhvr>
                                      <p:to>
                                        <p:strVal val="visible"/>
                                      </p:to>
                                    </p:set>
                                    <p:anim calcmode="lin" valueType="num">
                                      <p:cBhvr additive="base">
                                        <p:cTn id="38" dur="500" fill="hold"/>
                                        <p:tgtEl>
                                          <p:spTgt spid="328720"/>
                                        </p:tgtEl>
                                        <p:attrNameLst>
                                          <p:attrName>ppt_x</p:attrName>
                                        </p:attrNameLst>
                                      </p:cBhvr>
                                      <p:tavLst>
                                        <p:tav tm="0">
                                          <p:val>
                                            <p:strVal val="0-#ppt_w/2"/>
                                          </p:val>
                                        </p:tav>
                                        <p:tav tm="100000">
                                          <p:val>
                                            <p:strVal val="#ppt_x"/>
                                          </p:val>
                                        </p:tav>
                                      </p:tavLst>
                                    </p:anim>
                                    <p:anim calcmode="lin" valueType="num">
                                      <p:cBhvr additive="base">
                                        <p:cTn id="39" dur="500" fill="hold"/>
                                        <p:tgtEl>
                                          <p:spTgt spid="32872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nodeType="clickEffect">
                                  <p:stCondLst>
                                    <p:cond delay="0"/>
                                  </p:stCondLst>
                                  <p:childTnLst>
                                    <p:set>
                                      <p:cBhvr>
                                        <p:cTn id="43" dur="1" fill="hold">
                                          <p:stCondLst>
                                            <p:cond delay="0"/>
                                          </p:stCondLst>
                                        </p:cTn>
                                        <p:tgtEl>
                                          <p:spTgt spid="328729"/>
                                        </p:tgtEl>
                                        <p:attrNameLst>
                                          <p:attrName>style.visibility</p:attrName>
                                        </p:attrNameLst>
                                      </p:cBhvr>
                                      <p:to>
                                        <p:strVal val="visible"/>
                                      </p:to>
                                    </p:set>
                                    <p:anim calcmode="lin" valueType="num">
                                      <p:cBhvr>
                                        <p:cTn id="44" dur="1000" fill="hold"/>
                                        <p:tgtEl>
                                          <p:spTgt spid="328729"/>
                                        </p:tgtEl>
                                        <p:attrNameLst>
                                          <p:attrName>ppt_w</p:attrName>
                                        </p:attrNameLst>
                                      </p:cBhvr>
                                      <p:tavLst>
                                        <p:tav tm="0">
                                          <p:val>
                                            <p:strVal val="#ppt_w*0.70"/>
                                          </p:val>
                                        </p:tav>
                                        <p:tav tm="100000">
                                          <p:val>
                                            <p:strVal val="#ppt_w"/>
                                          </p:val>
                                        </p:tav>
                                      </p:tavLst>
                                    </p:anim>
                                    <p:anim calcmode="lin" valueType="num">
                                      <p:cBhvr>
                                        <p:cTn id="45" dur="1000" fill="hold"/>
                                        <p:tgtEl>
                                          <p:spTgt spid="328729"/>
                                        </p:tgtEl>
                                        <p:attrNameLst>
                                          <p:attrName>ppt_h</p:attrName>
                                        </p:attrNameLst>
                                      </p:cBhvr>
                                      <p:tavLst>
                                        <p:tav tm="0">
                                          <p:val>
                                            <p:strVal val="#ppt_h"/>
                                          </p:val>
                                        </p:tav>
                                        <p:tav tm="100000">
                                          <p:val>
                                            <p:strVal val="#ppt_h"/>
                                          </p:val>
                                        </p:tav>
                                      </p:tavLst>
                                    </p:anim>
                                    <p:animEffect transition="in" filter="fade">
                                      <p:cBhvr>
                                        <p:cTn id="46" dur="1000"/>
                                        <p:tgtEl>
                                          <p:spTgt spid="328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p:bldP spid="328726" grpId="0" animBg="1"/>
      <p:bldP spid="328727" grpId="0" animBg="1"/>
      <p:bldP spid="3287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451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000" dirty="0">
                <a:solidFill>
                  <a:schemeClr val="bg1"/>
                </a:solidFill>
                <a:latin typeface="Times New Roman" panose="02020603050405020304" pitchFamily="18" charset="0"/>
                <a:ea typeface="黑体" panose="02010609060101010101" pitchFamily="2" charset="-122"/>
              </a:rPr>
              <a:t>3.4  </a:t>
            </a:r>
            <a:r>
              <a:rPr lang="zh-CN" altLang="en-US" sz="4000" dirty="0">
                <a:solidFill>
                  <a:schemeClr val="bg1"/>
                </a:solidFill>
                <a:latin typeface="Times New Roman" panose="02020603050405020304" pitchFamily="18" charset="0"/>
                <a:ea typeface="黑体" panose="02010609060101010101" pitchFamily="2" charset="-122"/>
              </a:rPr>
              <a:t>鲁宾逊归结原理</a:t>
            </a:r>
          </a:p>
        </p:txBody>
      </p:sp>
      <p:sp>
        <p:nvSpPr>
          <p:cNvPr id="64516" name="Rectangle 3"/>
          <p:cNvSpPr/>
          <p:nvPr/>
        </p:nvSpPr>
        <p:spPr>
          <a:xfrm>
            <a:off x="304800" y="908050"/>
            <a:ext cx="4244975"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200" b="1" dirty="0">
                <a:latin typeface="宋体" panose="02010600030101010101" pitchFamily="2" charset="-122"/>
              </a:rPr>
              <a:t>例</a:t>
            </a:r>
            <a:r>
              <a:rPr lang="en-US" altLang="zh-CN" sz="2200" b="1" dirty="0">
                <a:latin typeface="宋体" panose="02010600030101010101" pitchFamily="2" charset="-122"/>
              </a:rPr>
              <a:t>3.</a:t>
            </a:r>
            <a:r>
              <a:rPr lang="en-US" altLang="zh-CN" sz="2200" b="1" dirty="0">
                <a:latin typeface="Times New Roman" panose="02020603050405020304" pitchFamily="18" charset="0"/>
              </a:rPr>
              <a:t>8  </a:t>
            </a:r>
            <a:r>
              <a:rPr lang="zh-CN" altLang="en-US" sz="2200" b="1" dirty="0">
                <a:latin typeface="宋体" panose="02010600030101010101" pitchFamily="2" charset="-122"/>
              </a:rPr>
              <a:t>设：</a:t>
            </a:r>
            <a:r>
              <a:rPr lang="zh-CN" altLang="en-US" sz="2200" dirty="0">
                <a:latin typeface="Arial" panose="020B0604020202020204" pitchFamily="34" charset="0"/>
              </a:rPr>
              <a:t> </a:t>
            </a:r>
          </a:p>
        </p:txBody>
      </p:sp>
      <p:sp>
        <p:nvSpPr>
          <p:cNvPr id="64517" name="Text Box 4"/>
          <p:cNvSpPr txBox="1"/>
          <p:nvPr/>
        </p:nvSpPr>
        <p:spPr>
          <a:xfrm>
            <a:off x="685800" y="2057400"/>
            <a:ext cx="3810000" cy="457200"/>
          </a:xfrm>
          <a:prstGeom prst="rect">
            <a:avLst/>
          </a:prstGeom>
          <a:noFill/>
          <a:ln w="9525">
            <a:noFill/>
          </a:ln>
        </p:spPr>
        <p:txBody>
          <a:bodyPr>
            <a:spAutoFit/>
          </a:bodyPr>
          <a:lstStyle/>
          <a:p>
            <a:pPr eaLnBrk="1" hangingPunct="1">
              <a:spcBef>
                <a:spcPct val="50000"/>
              </a:spcBef>
            </a:pPr>
            <a:r>
              <a:rPr lang="zh-CN" altLang="en-US" sz="2400" b="1" dirty="0">
                <a:latin typeface="Arial" panose="020B0604020202020204" pitchFamily="34" charset="0"/>
              </a:rPr>
              <a:t>求其二元归结式。</a:t>
            </a:r>
          </a:p>
        </p:txBody>
      </p:sp>
      <p:sp>
        <p:nvSpPr>
          <p:cNvPr id="329733" name="Text Box 5"/>
          <p:cNvSpPr txBox="1"/>
          <p:nvPr/>
        </p:nvSpPr>
        <p:spPr>
          <a:xfrm>
            <a:off x="990600" y="3810000"/>
            <a:ext cx="1676400" cy="457200"/>
          </a:xfrm>
          <a:prstGeom prst="rect">
            <a:avLst/>
          </a:prstGeom>
          <a:noFill/>
          <a:ln w="9525">
            <a:noFill/>
          </a:ln>
        </p:spPr>
        <p:txBody>
          <a:bodyPr>
            <a:spAutoFit/>
          </a:bodyPr>
          <a:lstStyle/>
          <a:p>
            <a:pPr eaLnBrk="1" hangingPunct="1">
              <a:spcBef>
                <a:spcPct val="50000"/>
              </a:spcBef>
            </a:pPr>
            <a:r>
              <a:rPr lang="zh-CN" altLang="en-US" sz="2400" b="1" dirty="0">
                <a:latin typeface="Arial" panose="020B0604020202020204" pitchFamily="34" charset="0"/>
              </a:rPr>
              <a:t>则得：</a:t>
            </a:r>
          </a:p>
        </p:txBody>
      </p:sp>
      <p:graphicFrame>
        <p:nvGraphicFramePr>
          <p:cNvPr id="64519" name="Object 6"/>
          <p:cNvGraphicFramePr>
            <a:graphicFrameLocks noChangeAspect="1"/>
          </p:cNvGraphicFramePr>
          <p:nvPr/>
        </p:nvGraphicFramePr>
        <p:xfrm>
          <a:off x="1371600" y="1430338"/>
          <a:ext cx="3581400" cy="468312"/>
        </p:xfrm>
        <a:graphic>
          <a:graphicData uri="http://schemas.openxmlformats.org/presentationml/2006/ole">
            <mc:AlternateContent xmlns:mc="http://schemas.openxmlformats.org/markup-compatibility/2006">
              <mc:Choice xmlns:v="urn:schemas-microsoft-com:vml" Requires="v">
                <p:oleObj r:id="rId2" imgW="1485900" imgH="190500" progId="Equation.3">
                  <p:embed/>
                </p:oleObj>
              </mc:Choice>
              <mc:Fallback>
                <p:oleObj r:id="rId2" imgW="1485900" imgH="190500" progId="Equation.3">
                  <p:embed/>
                  <p:pic>
                    <p:nvPicPr>
                      <p:cNvPr id="0" name="图片 3194"/>
                      <p:cNvPicPr/>
                      <p:nvPr/>
                    </p:nvPicPr>
                    <p:blipFill>
                      <a:blip r:embed="rId3"/>
                      <a:stretch>
                        <a:fillRect/>
                      </a:stretch>
                    </p:blipFill>
                    <p:spPr>
                      <a:xfrm>
                        <a:off x="1371600" y="1430338"/>
                        <a:ext cx="3581400" cy="468312"/>
                      </a:xfrm>
                      <a:prstGeom prst="rect">
                        <a:avLst/>
                      </a:prstGeom>
                      <a:noFill/>
                      <a:ln w="38100">
                        <a:noFill/>
                        <a:miter/>
                      </a:ln>
                    </p:spPr>
                  </p:pic>
                </p:oleObj>
              </mc:Fallback>
            </mc:AlternateContent>
          </a:graphicData>
        </a:graphic>
      </p:graphicFrame>
      <p:graphicFrame>
        <p:nvGraphicFramePr>
          <p:cNvPr id="64520" name="Object 7"/>
          <p:cNvGraphicFramePr>
            <a:graphicFrameLocks noChangeAspect="1"/>
          </p:cNvGraphicFramePr>
          <p:nvPr/>
        </p:nvGraphicFramePr>
        <p:xfrm>
          <a:off x="5105400" y="1400175"/>
          <a:ext cx="2438400" cy="460375"/>
        </p:xfrm>
        <a:graphic>
          <a:graphicData uri="http://schemas.openxmlformats.org/presentationml/2006/ole">
            <mc:AlternateContent xmlns:mc="http://schemas.openxmlformats.org/markup-compatibility/2006">
              <mc:Choice xmlns:v="urn:schemas-microsoft-com:vml" Requires="v">
                <p:oleObj r:id="rId4" imgW="1016000" imgH="190500" progId="Equation.3">
                  <p:embed/>
                </p:oleObj>
              </mc:Choice>
              <mc:Fallback>
                <p:oleObj r:id="rId4" imgW="1016000" imgH="190500" progId="Equation.3">
                  <p:embed/>
                  <p:pic>
                    <p:nvPicPr>
                      <p:cNvPr id="0" name="图片 3190"/>
                      <p:cNvPicPr/>
                      <p:nvPr/>
                    </p:nvPicPr>
                    <p:blipFill>
                      <a:blip r:embed="rId5"/>
                      <a:stretch>
                        <a:fillRect/>
                      </a:stretch>
                    </p:blipFill>
                    <p:spPr>
                      <a:xfrm>
                        <a:off x="5105400" y="1400175"/>
                        <a:ext cx="2438400" cy="460375"/>
                      </a:xfrm>
                      <a:prstGeom prst="rect">
                        <a:avLst/>
                      </a:prstGeom>
                      <a:noFill/>
                      <a:ln w="38100">
                        <a:noFill/>
                        <a:miter/>
                      </a:ln>
                    </p:spPr>
                  </p:pic>
                </p:oleObj>
              </mc:Fallback>
            </mc:AlternateContent>
          </a:graphicData>
        </a:graphic>
      </p:graphicFrame>
      <p:graphicFrame>
        <p:nvGraphicFramePr>
          <p:cNvPr id="329736" name="Object 8"/>
          <p:cNvGraphicFramePr>
            <a:graphicFrameLocks noChangeAspect="1"/>
          </p:cNvGraphicFramePr>
          <p:nvPr/>
        </p:nvGraphicFramePr>
        <p:xfrm>
          <a:off x="1981200" y="3776663"/>
          <a:ext cx="2895600" cy="490537"/>
        </p:xfrm>
        <a:graphic>
          <a:graphicData uri="http://schemas.openxmlformats.org/presentationml/2006/ole">
            <mc:AlternateContent xmlns:mc="http://schemas.openxmlformats.org/markup-compatibility/2006">
              <mc:Choice xmlns:v="urn:schemas-microsoft-com:vml" Requires="v">
                <p:oleObj r:id="rId6" imgW="1143000" imgH="190500" progId="Equation.3">
                  <p:embed/>
                </p:oleObj>
              </mc:Choice>
              <mc:Fallback>
                <p:oleObj r:id="rId6" imgW="1143000" imgH="190500" progId="Equation.3">
                  <p:embed/>
                  <p:pic>
                    <p:nvPicPr>
                      <p:cNvPr id="0" name="图片 3197"/>
                      <p:cNvPicPr/>
                      <p:nvPr/>
                    </p:nvPicPr>
                    <p:blipFill>
                      <a:blip r:embed="rId7"/>
                      <a:stretch>
                        <a:fillRect/>
                      </a:stretch>
                    </p:blipFill>
                    <p:spPr>
                      <a:xfrm>
                        <a:off x="1981200" y="3776663"/>
                        <a:ext cx="2895600" cy="490537"/>
                      </a:xfrm>
                      <a:prstGeom prst="rect">
                        <a:avLst/>
                      </a:prstGeom>
                      <a:noFill/>
                      <a:ln w="38100">
                        <a:noFill/>
                        <a:miter/>
                      </a:ln>
                    </p:spPr>
                  </p:pic>
                </p:oleObj>
              </mc:Fallback>
            </mc:AlternateContent>
          </a:graphicData>
        </a:graphic>
      </p:graphicFrame>
      <p:sp>
        <p:nvSpPr>
          <p:cNvPr id="64522" name="Text Box 9"/>
          <p:cNvSpPr txBox="1"/>
          <p:nvPr/>
        </p:nvSpPr>
        <p:spPr>
          <a:xfrm>
            <a:off x="609600" y="2667000"/>
            <a:ext cx="6477000" cy="1004888"/>
          </a:xfrm>
          <a:prstGeom prst="rect">
            <a:avLst/>
          </a:prstGeom>
          <a:noFill/>
          <a:ln w="9525">
            <a:noFill/>
          </a:ln>
        </p:spPr>
        <p:txBody>
          <a:bodyPr>
            <a:spAutoFit/>
          </a:bodyPr>
          <a:lstStyle/>
          <a:p>
            <a:pPr eaLnBrk="1" hangingPunct="1">
              <a:spcBef>
                <a:spcPct val="50000"/>
              </a:spcBef>
              <a:buClr>
                <a:srgbClr val="0000FF"/>
              </a:buClr>
              <a:buFont typeface="Wingdings" panose="05000000000000000000" pitchFamily="2" charset="2"/>
              <a:buChar char="§"/>
            </a:pPr>
            <a:r>
              <a:rPr lang="en-US" altLang="zh-CN" sz="2400" b="1" dirty="0">
                <a:latin typeface="Arial" panose="020B0604020202020204" pitchFamily="34" charset="0"/>
              </a:rPr>
              <a:t>   </a:t>
            </a:r>
            <a:r>
              <a:rPr lang="zh-CN" altLang="en-US" sz="2400" b="1" dirty="0">
                <a:latin typeface="Arial" panose="020B0604020202020204" pitchFamily="34" charset="0"/>
              </a:rPr>
              <a:t>解：</a:t>
            </a:r>
          </a:p>
          <a:p>
            <a:pPr eaLnBrk="1" hangingPunct="1">
              <a:spcBef>
                <a:spcPct val="50000"/>
              </a:spcBef>
              <a:buClr>
                <a:srgbClr val="0000FF"/>
              </a:buClr>
              <a:buFont typeface="Wingdings" panose="05000000000000000000" pitchFamily="2" charset="2"/>
            </a:pPr>
            <a:r>
              <a:rPr lang="zh-CN" altLang="en-US" sz="2400" b="1" dirty="0">
                <a:latin typeface="Arial" panose="020B0604020202020204" pitchFamily="34" charset="0"/>
              </a:rPr>
              <a:t>    选</a:t>
            </a:r>
          </a:p>
        </p:txBody>
      </p:sp>
      <p:graphicFrame>
        <p:nvGraphicFramePr>
          <p:cNvPr id="64523" name="Object 10"/>
          <p:cNvGraphicFramePr>
            <a:graphicFrameLocks noChangeAspect="1"/>
          </p:cNvGraphicFramePr>
          <p:nvPr/>
        </p:nvGraphicFramePr>
        <p:xfrm>
          <a:off x="1524000" y="3200400"/>
          <a:ext cx="3429000" cy="487363"/>
        </p:xfrm>
        <a:graphic>
          <a:graphicData uri="http://schemas.openxmlformats.org/presentationml/2006/ole">
            <mc:AlternateContent xmlns:mc="http://schemas.openxmlformats.org/markup-compatibility/2006">
              <mc:Choice xmlns:v="urn:schemas-microsoft-com:vml" Requires="v">
                <p:oleObj r:id="rId8" imgW="1358900" imgH="190500" progId="Equation.3">
                  <p:embed/>
                </p:oleObj>
              </mc:Choice>
              <mc:Fallback>
                <p:oleObj r:id="rId8" imgW="1358900" imgH="190500" progId="Equation.3">
                  <p:embed/>
                  <p:pic>
                    <p:nvPicPr>
                      <p:cNvPr id="0" name="图片 3191"/>
                      <p:cNvPicPr/>
                      <p:nvPr/>
                    </p:nvPicPr>
                    <p:blipFill>
                      <a:blip r:embed="rId9"/>
                      <a:stretch>
                        <a:fillRect/>
                      </a:stretch>
                    </p:blipFill>
                    <p:spPr>
                      <a:xfrm>
                        <a:off x="1524000" y="3200400"/>
                        <a:ext cx="3429000" cy="487363"/>
                      </a:xfrm>
                      <a:prstGeom prst="rect">
                        <a:avLst/>
                      </a:prstGeom>
                      <a:noFill/>
                      <a:ln w="38100">
                        <a:noFill/>
                        <a:miter/>
                      </a:ln>
                    </p:spPr>
                  </p:pic>
                </p:oleObj>
              </mc:Fallback>
            </mc:AlternateContent>
          </a:graphicData>
        </a:graphic>
      </p:graphicFrame>
      <p:graphicFrame>
        <p:nvGraphicFramePr>
          <p:cNvPr id="64524" name="Object 11"/>
          <p:cNvGraphicFramePr>
            <a:graphicFrameLocks noChangeAspect="1"/>
          </p:cNvGraphicFramePr>
          <p:nvPr/>
        </p:nvGraphicFramePr>
        <p:xfrm>
          <a:off x="1744663" y="2640013"/>
          <a:ext cx="1912937" cy="477837"/>
        </p:xfrm>
        <a:graphic>
          <a:graphicData uri="http://schemas.openxmlformats.org/presentationml/2006/ole">
            <mc:AlternateContent xmlns:mc="http://schemas.openxmlformats.org/markup-compatibility/2006">
              <mc:Choice xmlns:v="urn:schemas-microsoft-com:vml" Requires="v">
                <p:oleObj r:id="rId10" imgW="749300" imgH="190500" progId="Equation.3">
                  <p:embed/>
                </p:oleObj>
              </mc:Choice>
              <mc:Fallback>
                <p:oleObj r:id="rId10" imgW="749300" imgH="190500" progId="Equation.3">
                  <p:embed/>
                  <p:pic>
                    <p:nvPicPr>
                      <p:cNvPr id="0" name="图片 3192"/>
                      <p:cNvPicPr/>
                      <p:nvPr/>
                    </p:nvPicPr>
                    <p:blipFill>
                      <a:blip r:embed="rId11"/>
                      <a:stretch>
                        <a:fillRect/>
                      </a:stretch>
                    </p:blipFill>
                    <p:spPr>
                      <a:xfrm>
                        <a:off x="1744663" y="2640013"/>
                        <a:ext cx="1912937" cy="477837"/>
                      </a:xfrm>
                      <a:prstGeom prst="rect">
                        <a:avLst/>
                      </a:prstGeom>
                      <a:noFill/>
                      <a:ln w="38100">
                        <a:noFill/>
                        <a:miter/>
                      </a:ln>
                    </p:spPr>
                  </p:pic>
                </p:oleObj>
              </mc:Fallback>
            </mc:AlternateContent>
          </a:graphicData>
        </a:graphic>
      </p:graphicFrame>
      <p:graphicFrame>
        <p:nvGraphicFramePr>
          <p:cNvPr id="64525" name="Object 12"/>
          <p:cNvGraphicFramePr>
            <a:graphicFrameLocks noChangeAspect="1"/>
          </p:cNvGraphicFramePr>
          <p:nvPr/>
        </p:nvGraphicFramePr>
        <p:xfrm>
          <a:off x="4267200" y="2657475"/>
          <a:ext cx="3124200" cy="438150"/>
        </p:xfrm>
        <a:graphic>
          <a:graphicData uri="http://schemas.openxmlformats.org/presentationml/2006/ole">
            <mc:AlternateContent xmlns:mc="http://schemas.openxmlformats.org/markup-compatibility/2006">
              <mc:Choice xmlns:v="urn:schemas-microsoft-com:vml" Requires="v">
                <p:oleObj r:id="rId12" imgW="1384300" imgH="190500" progId="Equation.3">
                  <p:embed/>
                </p:oleObj>
              </mc:Choice>
              <mc:Fallback>
                <p:oleObj r:id="rId12" imgW="1384300" imgH="190500" progId="Equation.3">
                  <p:embed/>
                  <p:pic>
                    <p:nvPicPr>
                      <p:cNvPr id="0" name="图片 3195"/>
                      <p:cNvPicPr/>
                      <p:nvPr/>
                    </p:nvPicPr>
                    <p:blipFill>
                      <a:blip r:embed="rId13"/>
                      <a:stretch>
                        <a:fillRect/>
                      </a:stretch>
                    </p:blipFill>
                    <p:spPr>
                      <a:xfrm>
                        <a:off x="4267200" y="2657475"/>
                        <a:ext cx="3124200" cy="438150"/>
                      </a:xfrm>
                      <a:prstGeom prst="rect">
                        <a:avLst/>
                      </a:prstGeom>
                      <a:noFill/>
                      <a:ln w="38100">
                        <a:noFill/>
                        <a:miter/>
                      </a:ln>
                    </p:spPr>
                  </p:pic>
                </p:oleObj>
              </mc:Fallback>
            </mc:AlternateContent>
          </a:graphicData>
        </a:graphic>
      </p:graphicFrame>
      <p:graphicFrame>
        <p:nvGraphicFramePr>
          <p:cNvPr id="64526" name="Object 13"/>
          <p:cNvGraphicFramePr>
            <a:graphicFrameLocks noChangeAspect="1"/>
          </p:cNvGraphicFramePr>
          <p:nvPr/>
        </p:nvGraphicFramePr>
        <p:xfrm>
          <a:off x="5334000" y="3162300"/>
          <a:ext cx="1981200" cy="495300"/>
        </p:xfrm>
        <a:graphic>
          <a:graphicData uri="http://schemas.openxmlformats.org/presentationml/2006/ole">
            <mc:AlternateContent xmlns:mc="http://schemas.openxmlformats.org/markup-compatibility/2006">
              <mc:Choice xmlns:v="urn:schemas-microsoft-com:vml" Requires="v">
                <p:oleObj r:id="rId14" imgW="749300" imgH="190500" progId="Equation.3">
                  <p:embed/>
                </p:oleObj>
              </mc:Choice>
              <mc:Fallback>
                <p:oleObj r:id="rId14" imgW="749300" imgH="190500" progId="Equation.3">
                  <p:embed/>
                  <p:pic>
                    <p:nvPicPr>
                      <p:cNvPr id="0" name="图片 3196"/>
                      <p:cNvPicPr/>
                      <p:nvPr/>
                    </p:nvPicPr>
                    <p:blipFill>
                      <a:blip r:embed="rId15"/>
                      <a:stretch>
                        <a:fillRect/>
                      </a:stretch>
                    </p:blipFill>
                    <p:spPr>
                      <a:xfrm>
                        <a:off x="5334000" y="3162300"/>
                        <a:ext cx="1981200" cy="4953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9733"/>
                                        </p:tgtEl>
                                        <p:attrNameLst>
                                          <p:attrName>style.visibility</p:attrName>
                                        </p:attrNameLst>
                                      </p:cBhvr>
                                      <p:to>
                                        <p:strVal val="visible"/>
                                      </p:to>
                                    </p:set>
                                    <p:anim calcmode="lin" valueType="num">
                                      <p:cBhvr additive="base">
                                        <p:cTn id="7" dur="500" fill="hold"/>
                                        <p:tgtEl>
                                          <p:spTgt spid="329733"/>
                                        </p:tgtEl>
                                        <p:attrNameLst>
                                          <p:attrName>ppt_x</p:attrName>
                                        </p:attrNameLst>
                                      </p:cBhvr>
                                      <p:tavLst>
                                        <p:tav tm="0">
                                          <p:val>
                                            <p:strVal val="0-#ppt_w/2"/>
                                          </p:val>
                                        </p:tav>
                                        <p:tav tm="100000">
                                          <p:val>
                                            <p:strVal val="#ppt_x"/>
                                          </p:val>
                                        </p:tav>
                                      </p:tavLst>
                                    </p:anim>
                                    <p:anim calcmode="lin" valueType="num">
                                      <p:cBhvr additive="base">
                                        <p:cTn id="8" dur="500" fill="hold"/>
                                        <p:tgtEl>
                                          <p:spTgt spid="3297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29736"/>
                                        </p:tgtEl>
                                        <p:attrNameLst>
                                          <p:attrName>style.visibility</p:attrName>
                                        </p:attrNameLst>
                                      </p:cBhvr>
                                      <p:to>
                                        <p:strVal val="visible"/>
                                      </p:to>
                                    </p:set>
                                    <p:anim calcmode="lin" valueType="num">
                                      <p:cBhvr additive="base">
                                        <p:cTn id="12" dur="500" fill="hold"/>
                                        <p:tgtEl>
                                          <p:spTgt spid="329736"/>
                                        </p:tgtEl>
                                        <p:attrNameLst>
                                          <p:attrName>ppt_x</p:attrName>
                                        </p:attrNameLst>
                                      </p:cBhvr>
                                      <p:tavLst>
                                        <p:tav tm="0">
                                          <p:val>
                                            <p:strVal val="0-#ppt_w/2"/>
                                          </p:val>
                                        </p:tav>
                                        <p:tav tm="100000">
                                          <p:val>
                                            <p:strVal val="#ppt_x"/>
                                          </p:val>
                                        </p:tav>
                                      </p:tavLst>
                                    </p:anim>
                                    <p:anim calcmode="lin" valueType="num">
                                      <p:cBhvr additive="base">
                                        <p:cTn id="13" dur="500" fill="hold"/>
                                        <p:tgtEl>
                                          <p:spTgt spid="329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553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3.4  </a:t>
            </a:r>
            <a:r>
              <a:rPr lang="zh-CN" altLang="en-US" sz="4000" b="0" dirty="0">
                <a:latin typeface="Times New Roman" panose="02020603050405020304" pitchFamily="18" charset="0"/>
                <a:ea typeface="黑体" panose="02010609060101010101" pitchFamily="2" charset="-122"/>
              </a:rPr>
              <a:t>鲁宾逊归结原理</a:t>
            </a:r>
          </a:p>
        </p:txBody>
      </p:sp>
      <p:sp>
        <p:nvSpPr>
          <p:cNvPr id="65540" name="Rectangle 3"/>
          <p:cNvSpPr>
            <a:spLocks noGrp="1"/>
          </p:cNvSpPr>
          <p:nvPr>
            <p:ph idx="1"/>
          </p:nvPr>
        </p:nvSpPr>
        <p:spPr>
          <a:xfrm>
            <a:off x="250825" y="1000125"/>
            <a:ext cx="8642350" cy="5400675"/>
          </a:xfrm>
          <a:ln/>
        </p:spPr>
        <p:txBody>
          <a:bodyPr vert="horz" wrap="square" lIns="91440" tIns="45720" rIns="91440" bIns="45720" anchor="t" anchorCtr="0"/>
          <a:lstStyle/>
          <a:p>
            <a:pPr algn="just" eaLnBrk="1" hangingPunct="1"/>
            <a:r>
              <a:rPr lang="zh-CN" altLang="en-US" sz="2600" dirty="0">
                <a:latin typeface="Times New Roman" panose="02020603050405020304" pitchFamily="18" charset="0"/>
              </a:rPr>
              <a:t>对于谓词逻辑，归结式是其亲本子句的逻辑结论。 </a:t>
            </a:r>
          </a:p>
          <a:p>
            <a:pPr algn="just" eaLnBrk="1" hangingPunct="1"/>
            <a:r>
              <a:rPr lang="zh-CN" altLang="en-US" sz="2600" dirty="0">
                <a:latin typeface="Times New Roman" panose="02020603050405020304" pitchFamily="18" charset="0"/>
              </a:rPr>
              <a:t>对于一阶谓词逻辑，即若子句集是不可满足的，则必存在一个从该子句集到空子句的归结演绎；若从子句集存在一个到空子句的演绎，则该子句集是不可满足的。</a:t>
            </a:r>
          </a:p>
          <a:p>
            <a:pPr algn="just" eaLnBrk="1" hangingPunct="1"/>
            <a:r>
              <a:rPr lang="zh-CN" altLang="en-US" sz="2600" dirty="0">
                <a:latin typeface="Times New Roman" panose="02020603050405020304" pitchFamily="18" charset="0"/>
              </a:rPr>
              <a:t>如果没有归结出空子句，则既不能说 </a:t>
            </a:r>
            <a:r>
              <a:rPr lang="en-US" altLang="zh-CN" sz="2600" i="1" dirty="0">
                <a:latin typeface="Times New Roman" panose="02020603050405020304" pitchFamily="18" charset="0"/>
              </a:rPr>
              <a:t>S </a:t>
            </a:r>
            <a:r>
              <a:rPr lang="zh-CN" altLang="en-US" sz="2600" dirty="0">
                <a:latin typeface="Times New Roman" panose="02020603050405020304" pitchFamily="18" charset="0"/>
              </a:rPr>
              <a:t>不可满足，也不能说 </a:t>
            </a:r>
            <a:r>
              <a:rPr lang="en-US" altLang="zh-CN" sz="2600" i="1" dirty="0">
                <a:latin typeface="Times New Roman" panose="02020603050405020304" pitchFamily="18" charset="0"/>
              </a:rPr>
              <a:t>S </a:t>
            </a:r>
            <a:r>
              <a:rPr lang="zh-CN" altLang="en-US" sz="2600" dirty="0">
                <a:latin typeface="Times New Roman" panose="02020603050405020304" pitchFamily="18" charset="0"/>
              </a:rPr>
              <a:t>是可满足的。</a:t>
            </a:r>
            <a:r>
              <a:rPr lang="zh-CN" altLang="en-US" dirty="0"/>
              <a:t>  </a:t>
            </a: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63</a:t>
            </a:fld>
            <a:endParaRPr lang="ja-JP" altLang="en-US" dirty="0">
              <a:solidFill>
                <a:srgbClr val="A50021"/>
              </a:solidFill>
              <a:latin typeface="Arial" panose="020B0604020202020204" pitchFamily="34" charset="0"/>
              <a:ea typeface="MS PGothic" panose="020B0600070205080204" pitchFamily="34" charset="-128"/>
            </a:endParaRPr>
          </a:p>
        </p:txBody>
      </p:sp>
      <p:grpSp>
        <p:nvGrpSpPr>
          <p:cNvPr id="66563" name="Group 2"/>
          <p:cNvGrpSpPr/>
          <p:nvPr/>
        </p:nvGrpSpPr>
        <p:grpSpPr>
          <a:xfrm>
            <a:off x="457200" y="2362200"/>
            <a:ext cx="8001000" cy="3429000"/>
            <a:chOff x="576" y="1488"/>
            <a:chExt cx="4512" cy="2160"/>
          </a:xfrm>
        </p:grpSpPr>
        <p:sp>
          <p:nvSpPr>
            <p:cNvPr id="66566" name="AutoShape 3"/>
            <p:cNvSpPr/>
            <p:nvPr/>
          </p:nvSpPr>
          <p:spPr>
            <a:xfrm>
              <a:off x="576" y="1488"/>
              <a:ext cx="3888" cy="2064"/>
            </a:xfrm>
            <a:prstGeom prst="rightArrowCallout">
              <a:avLst>
                <a:gd name="adj1" fmla="val 18796"/>
                <a:gd name="adj2" fmla="val 24564"/>
                <a:gd name="adj3" fmla="val 19238"/>
                <a:gd name="adj4" fmla="val 84130"/>
              </a:avLst>
            </a:prstGeom>
            <a:solidFill>
              <a:srgbClr val="CCFFCC"/>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66567" name="Text Box 4"/>
            <p:cNvSpPr txBox="1"/>
            <p:nvPr/>
          </p:nvSpPr>
          <p:spPr>
            <a:xfrm>
              <a:off x="4560" y="1501"/>
              <a:ext cx="528" cy="2147"/>
            </a:xfrm>
            <a:prstGeom prst="rect">
              <a:avLst/>
            </a:prstGeom>
            <a:solidFill>
              <a:srgbClr val="FFFF99"/>
            </a:solidFill>
            <a:ln w="9525" cap="flat" cmpd="sng">
              <a:solidFill>
                <a:srgbClr val="808080"/>
              </a:solidFill>
              <a:prstDash val="solid"/>
              <a:miter/>
              <a:headEnd type="none" w="med" len="med"/>
              <a:tailEnd type="none" w="med" len="med"/>
            </a:ln>
          </p:spPr>
          <p:txBody>
            <a:bodyPr anchor="ctr" anchorCtr="1">
              <a:spAutoFit/>
            </a:bodyPr>
            <a:lstStyle/>
            <a:p>
              <a:pPr eaLnBrk="1" hangingPunct="1">
                <a:spcBef>
                  <a:spcPct val="30000"/>
                </a:spcBef>
              </a:pPr>
              <a:r>
                <a:rPr lang="zh-CN" altLang="en-US" sz="2900" b="1" dirty="0">
                  <a:latin typeface="Arial" panose="020B0604020202020204" pitchFamily="34" charset="0"/>
                </a:rPr>
                <a:t>归</a:t>
              </a:r>
            </a:p>
            <a:p>
              <a:pPr eaLnBrk="1" hangingPunct="1">
                <a:spcBef>
                  <a:spcPct val="30000"/>
                </a:spcBef>
              </a:pPr>
              <a:r>
                <a:rPr lang="zh-CN" altLang="en-US" sz="2900" b="1" dirty="0">
                  <a:latin typeface="Arial" panose="020B0604020202020204" pitchFamily="34" charset="0"/>
                </a:rPr>
                <a:t>结</a:t>
              </a:r>
            </a:p>
            <a:p>
              <a:pPr eaLnBrk="1" hangingPunct="1">
                <a:spcBef>
                  <a:spcPct val="30000"/>
                </a:spcBef>
              </a:pPr>
              <a:r>
                <a:rPr lang="zh-CN" altLang="en-US" sz="2900" b="1" dirty="0">
                  <a:latin typeface="Arial" panose="020B0604020202020204" pitchFamily="34" charset="0"/>
                </a:rPr>
                <a:t>演</a:t>
              </a:r>
            </a:p>
            <a:p>
              <a:pPr eaLnBrk="1" hangingPunct="1">
                <a:spcBef>
                  <a:spcPct val="30000"/>
                </a:spcBef>
              </a:pPr>
              <a:r>
                <a:rPr lang="zh-CN" altLang="en-US" sz="2900" b="1" dirty="0">
                  <a:latin typeface="Arial" panose="020B0604020202020204" pitchFamily="34" charset="0"/>
                </a:rPr>
                <a:t>绎</a:t>
              </a:r>
            </a:p>
            <a:p>
              <a:pPr eaLnBrk="1" hangingPunct="1">
                <a:spcBef>
                  <a:spcPct val="30000"/>
                </a:spcBef>
              </a:pPr>
              <a:r>
                <a:rPr lang="zh-CN" altLang="en-US" sz="2900" b="1" dirty="0">
                  <a:latin typeface="Arial" panose="020B0604020202020204" pitchFamily="34" charset="0"/>
                </a:rPr>
                <a:t>推</a:t>
              </a:r>
            </a:p>
            <a:p>
              <a:pPr eaLnBrk="1" hangingPunct="1">
                <a:spcBef>
                  <a:spcPct val="30000"/>
                </a:spcBef>
              </a:pPr>
              <a:r>
                <a:rPr lang="zh-CN" altLang="en-US" sz="2900" b="1" dirty="0">
                  <a:latin typeface="Arial" panose="020B0604020202020204" pitchFamily="34" charset="0"/>
                </a:rPr>
                <a:t>理</a:t>
              </a:r>
            </a:p>
          </p:txBody>
        </p:sp>
      </p:grpSp>
      <p:sp>
        <p:nvSpPr>
          <p:cNvPr id="66564" name="Rectangle 5"/>
          <p:cNvSpPr>
            <a:spLocks noGrp="1"/>
          </p:cNvSpPr>
          <p:nvPr>
            <p:ph type="title"/>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sp>
        <p:nvSpPr>
          <p:cNvPr id="66565" name="Rectangle 6"/>
          <p:cNvSpPr>
            <a:spLocks noGrp="1"/>
          </p:cNvSpPr>
          <p:nvPr>
            <p:ph idx="1"/>
          </p:nvPr>
        </p:nvSpPr>
        <p:spPr>
          <a:xfrm>
            <a:off x="457200" y="1143000"/>
            <a:ext cx="8642350" cy="5400675"/>
          </a:xfrm>
          <a:ln/>
        </p:spPr>
        <p:txBody>
          <a:bodyPr vert="horz" wrap="square" lIns="91440" tIns="45720" rIns="91440" bIns="45720" anchor="t" anchorCtr="0"/>
          <a:lstStyle/>
          <a:p>
            <a:pPr eaLnBrk="1" hangingPunct="1"/>
            <a:r>
              <a:rPr lang="en-US" altLang="zh-CN" sz="2600" b="1" dirty="0">
                <a:latin typeface="Times New Roman" panose="02020603050405020304" pitchFamily="18" charset="0"/>
              </a:rPr>
              <a:t>3.1  </a:t>
            </a:r>
            <a:r>
              <a:rPr lang="zh-CN" altLang="en-US" sz="2600" b="1" dirty="0">
                <a:latin typeface="Times New Roman" panose="02020603050405020304" pitchFamily="18" charset="0"/>
              </a:rPr>
              <a:t>推理的基本概念 </a:t>
            </a:r>
          </a:p>
          <a:p>
            <a:pPr eaLnBrk="1" hangingPunct="1"/>
            <a:r>
              <a:rPr lang="en-US" altLang="zh-CN" sz="2600" b="1" dirty="0">
                <a:latin typeface="Times New Roman" panose="02020603050405020304" pitchFamily="18" charset="0"/>
              </a:rPr>
              <a:t>3.2  </a:t>
            </a:r>
            <a:r>
              <a:rPr lang="zh-CN" altLang="en-US" sz="2600" b="1" dirty="0">
                <a:latin typeface="Times New Roman" panose="02020603050405020304" pitchFamily="18" charset="0"/>
              </a:rPr>
              <a:t>自然演绎推理</a:t>
            </a:r>
          </a:p>
          <a:p>
            <a:pPr eaLnBrk="1" hangingPunct="1"/>
            <a:r>
              <a:rPr lang="en-US" altLang="zh-CN" sz="2600" b="1" dirty="0">
                <a:latin typeface="Times New Roman" panose="02020603050405020304" pitchFamily="18" charset="0"/>
              </a:rPr>
              <a:t>3.3  </a:t>
            </a:r>
            <a:r>
              <a:rPr lang="zh-CN" altLang="en-US" sz="2600" b="1" dirty="0">
                <a:latin typeface="Times New Roman" panose="02020603050405020304" pitchFamily="18" charset="0"/>
              </a:rPr>
              <a:t>谓词公式化为子句集的方法</a:t>
            </a:r>
          </a:p>
          <a:p>
            <a:pPr eaLnBrk="1" hangingPunct="1"/>
            <a:r>
              <a:rPr lang="en-US" altLang="zh-CN" sz="2600" b="1" dirty="0">
                <a:latin typeface="Times New Roman" panose="02020603050405020304" pitchFamily="18" charset="0"/>
              </a:rPr>
              <a:t>3.4  </a:t>
            </a:r>
            <a:r>
              <a:rPr lang="zh-CN" altLang="en-US" sz="2600" b="1" dirty="0">
                <a:latin typeface="Times New Roman" panose="02020603050405020304" pitchFamily="18" charset="0"/>
              </a:rPr>
              <a:t>鲁宾逊归结原理</a:t>
            </a:r>
          </a:p>
          <a:p>
            <a:pPr eaLnBrk="1" hangingPunct="1"/>
            <a:r>
              <a:rPr lang="en-US" altLang="zh-CN" sz="2600" b="1" dirty="0">
                <a:solidFill>
                  <a:srgbClr val="0000FF"/>
                </a:solidFill>
                <a:latin typeface="Times New Roman" panose="02020603050405020304" pitchFamily="18" charset="0"/>
              </a:rPr>
              <a:t>3.5  </a:t>
            </a:r>
            <a:r>
              <a:rPr lang="zh-CN" altLang="en-US" sz="2600" b="1" dirty="0">
                <a:solidFill>
                  <a:srgbClr val="0000FF"/>
                </a:solidFill>
                <a:latin typeface="Times New Roman" panose="02020603050405020304" pitchFamily="18" charset="0"/>
              </a:rPr>
              <a:t>归结反演</a:t>
            </a:r>
            <a:endParaRPr lang="en-US" altLang="zh-CN" sz="2600" b="1" dirty="0">
              <a:solidFill>
                <a:srgbClr val="0000FF"/>
              </a:solidFill>
              <a:latin typeface="Times New Roman" panose="02020603050405020304" pitchFamily="18" charset="0"/>
            </a:endParaRPr>
          </a:p>
          <a:p>
            <a:pPr eaLnBrk="1" hangingPunct="1"/>
            <a:r>
              <a:rPr lang="en-US" altLang="zh-CN" sz="2600" b="1" dirty="0">
                <a:latin typeface="Times New Roman" panose="02020603050405020304" pitchFamily="18" charset="0"/>
              </a:rPr>
              <a:t>3.6  </a:t>
            </a:r>
            <a:r>
              <a:rPr lang="zh-CN" altLang="en-US" sz="2600" b="1" dirty="0">
                <a:latin typeface="Times New Roman" panose="02020603050405020304" pitchFamily="18" charset="0"/>
              </a:rPr>
              <a:t>归结策略</a:t>
            </a:r>
          </a:p>
          <a:p>
            <a:pPr eaLnBrk="1" hangingPunct="1"/>
            <a:r>
              <a:rPr lang="en-US" altLang="zh-CN" sz="2600" b="1" dirty="0">
                <a:latin typeface="Times New Roman" panose="02020603050405020304" pitchFamily="18" charset="0"/>
              </a:rPr>
              <a:t>3.7  </a:t>
            </a:r>
            <a:r>
              <a:rPr lang="zh-CN" altLang="en-US" sz="2600" b="1" dirty="0">
                <a:latin typeface="Times New Roman" panose="02020603050405020304" pitchFamily="18" charset="0"/>
              </a:rPr>
              <a:t>应用归结反演求解问题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758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000" dirty="0">
                <a:solidFill>
                  <a:schemeClr val="bg1"/>
                </a:solidFill>
                <a:latin typeface="Times New Roman" panose="02020603050405020304" pitchFamily="18" charset="0"/>
                <a:ea typeface="黑体" panose="02010609060101010101" pitchFamily="2" charset="-122"/>
              </a:rPr>
              <a:t>3.5  </a:t>
            </a:r>
            <a:r>
              <a:rPr lang="zh-CN" altLang="en-US" sz="4000" dirty="0">
                <a:solidFill>
                  <a:schemeClr val="bg1"/>
                </a:solidFill>
                <a:latin typeface="Times New Roman" panose="02020603050405020304" pitchFamily="18" charset="0"/>
                <a:ea typeface="黑体" panose="02010609060101010101" pitchFamily="2" charset="-122"/>
              </a:rPr>
              <a:t>归结反演</a:t>
            </a:r>
          </a:p>
        </p:txBody>
      </p:sp>
      <p:sp>
        <p:nvSpPr>
          <p:cNvPr id="67588" name="Rectangle 3"/>
          <p:cNvSpPr/>
          <p:nvPr/>
        </p:nvSpPr>
        <p:spPr>
          <a:xfrm>
            <a:off x="342900" y="1020763"/>
            <a:ext cx="8458200" cy="5400675"/>
          </a:xfrm>
          <a:prstGeom prst="rect">
            <a:avLst/>
          </a:prstGeom>
          <a:gradFill rotWithShape="1">
            <a:gsLst>
              <a:gs pos="0">
                <a:srgbClr val="00FFFF"/>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marL="495300" indent="-495300" eaLnBrk="1" hangingPunct="1">
              <a:lnSpc>
                <a:spcPct val="120000"/>
              </a:lnSpc>
              <a:spcBef>
                <a:spcPct val="40000"/>
              </a:spcBef>
              <a:buClr>
                <a:schemeClr val="accent2"/>
              </a:buClr>
              <a:buFont typeface="Wingdings" panose="05000000000000000000" pitchFamily="2" charset="2"/>
              <a:buChar char="o"/>
            </a:pPr>
            <a:r>
              <a:rPr lang="zh-CN" altLang="en-US" sz="2400" b="1" dirty="0">
                <a:latin typeface="Arial" panose="020B0604020202020204" pitchFamily="34" charset="0"/>
              </a:rPr>
              <a:t>应用归结原理证明定理的过程称为归结反演。</a:t>
            </a:r>
          </a:p>
          <a:p>
            <a:pPr marL="495300" indent="-495300" eaLnBrk="1" hangingPunct="1">
              <a:lnSpc>
                <a:spcPct val="120000"/>
              </a:lnSpc>
              <a:spcBef>
                <a:spcPct val="40000"/>
              </a:spcBef>
              <a:buClr>
                <a:schemeClr val="accent2"/>
              </a:buClr>
              <a:buFont typeface="Wingdings" panose="05000000000000000000" pitchFamily="2" charset="2"/>
              <a:buChar char="o"/>
            </a:pPr>
            <a:r>
              <a:rPr lang="zh-CN" altLang="en-US" sz="2400" b="1" dirty="0">
                <a:latin typeface="Arial" panose="020B0604020202020204" pitchFamily="34" charset="0"/>
              </a:rPr>
              <a:t>用归结反演证明的步骤是：</a:t>
            </a:r>
          </a:p>
          <a:p>
            <a:pPr marL="495300" indent="-4953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）将已知前提表示为谓词公式</a:t>
            </a:r>
            <a:r>
              <a:rPr lang="en-US" altLang="zh-CN" sz="2400" b="1" i="1" dirty="0">
                <a:latin typeface="Times New Roman" panose="02020603050405020304" pitchFamily="18" charset="0"/>
              </a:rPr>
              <a:t>F</a:t>
            </a:r>
            <a:r>
              <a:rPr lang="zh-CN" altLang="en-US" sz="2400" b="1" dirty="0">
                <a:latin typeface="Times New Roman" panose="02020603050405020304" pitchFamily="18" charset="0"/>
              </a:rPr>
              <a:t>。</a:t>
            </a:r>
          </a:p>
          <a:p>
            <a:pPr marL="495300" indent="-4953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）将待证明的结论表示为谓词公式</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，并否定得到</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Q</a:t>
            </a:r>
            <a:r>
              <a:rPr lang="en-US" altLang="zh-CN" sz="2400" b="1" i="1" dirty="0">
                <a:solidFill>
                  <a:schemeClr val="accent2"/>
                </a:solidFill>
                <a:latin typeface="Times New Roman" panose="02020603050405020304" pitchFamily="18" charset="0"/>
              </a:rPr>
              <a:t> </a:t>
            </a:r>
            <a:r>
              <a:rPr lang="zh-CN" altLang="en-US" sz="2400" b="1" dirty="0">
                <a:latin typeface="Times New Roman" panose="02020603050405020304" pitchFamily="18" charset="0"/>
              </a:rPr>
              <a:t>。</a:t>
            </a:r>
          </a:p>
          <a:p>
            <a:pPr marL="495300" indent="-4953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）把谓词公式集</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F</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Q</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化为子句集</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a:t>
            </a:r>
          </a:p>
          <a:p>
            <a:pPr marL="495300" indent="-4953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）应用归结原理对子句集</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中的子句进行归结，并把每次   </a:t>
            </a:r>
          </a:p>
          <a:p>
            <a:pPr marL="495300" indent="-4953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          归结得到的归结式都并入到</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中。如此反复进行，若出 </a:t>
            </a:r>
          </a:p>
          <a:p>
            <a:pPr marL="495300" indent="-495300"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          现了空子句，则停止归结，此时就证明了</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为真。</a:t>
            </a:r>
          </a:p>
        </p:txBody>
      </p:sp>
      <p:graphicFrame>
        <p:nvGraphicFramePr>
          <p:cNvPr id="67589" name="Object 4"/>
          <p:cNvGraphicFramePr>
            <a:graphicFrameLocks noChangeAspect="1"/>
          </p:cNvGraphicFramePr>
          <p:nvPr/>
        </p:nvGraphicFramePr>
        <p:xfrm>
          <a:off x="3505200" y="3465513"/>
          <a:ext cx="457200" cy="290512"/>
        </p:xfrm>
        <a:graphic>
          <a:graphicData uri="http://schemas.openxmlformats.org/presentationml/2006/ole">
            <mc:AlternateContent xmlns:mc="http://schemas.openxmlformats.org/markup-compatibility/2006">
              <mc:Choice xmlns:v="urn:schemas-microsoft-com:vml" Requires="v">
                <p:oleObj r:id="rId2" imgW="139700" imgH="88900" progId="Equation.3">
                  <p:embed/>
                </p:oleObj>
              </mc:Choice>
              <mc:Fallback>
                <p:oleObj r:id="rId2" imgW="139700" imgH="88900" progId="Equation.3">
                  <p:embed/>
                  <p:pic>
                    <p:nvPicPr>
                      <p:cNvPr id="0" name="图片 3154"/>
                      <p:cNvPicPr/>
                      <p:nvPr/>
                    </p:nvPicPr>
                    <p:blipFill>
                      <a:blip r:embed="rId3"/>
                      <a:stretch>
                        <a:fillRect/>
                      </a:stretch>
                    </p:blipFill>
                    <p:spPr>
                      <a:xfrm>
                        <a:off x="3505200" y="3465513"/>
                        <a:ext cx="457200" cy="29051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861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3.5  </a:t>
            </a:r>
            <a:r>
              <a:rPr lang="zh-CN" altLang="en-US" sz="4000" b="0" dirty="0">
                <a:latin typeface="Times New Roman" panose="02020603050405020304" pitchFamily="18" charset="0"/>
                <a:ea typeface="黑体" panose="02010609060101010101" pitchFamily="2" charset="-122"/>
              </a:rPr>
              <a:t>归结反演</a:t>
            </a:r>
          </a:p>
        </p:txBody>
      </p:sp>
      <p:sp>
        <p:nvSpPr>
          <p:cNvPr id="68612" name="Rectangle 3"/>
          <p:cNvSpPr>
            <a:spLocks noGrp="1"/>
          </p:cNvSpPr>
          <p:nvPr>
            <p:ph idx="1"/>
          </p:nvPr>
        </p:nvSpPr>
        <p:spPr>
          <a:xfrm>
            <a:off x="250825" y="1060450"/>
            <a:ext cx="8642350" cy="3587750"/>
          </a:xfrm>
          <a:gradFill rotWithShape="1">
            <a:gsLst>
              <a:gs pos="0">
                <a:srgbClr val="00FFFF">
                  <a:alpha val="100000"/>
                </a:srgbClr>
              </a:gs>
              <a:gs pos="100000">
                <a:schemeClr val="bg1">
                  <a:alpha val="100000"/>
                </a:schemeClr>
              </a:gs>
            </a:gsLst>
            <a:path path="shape">
              <a:fillToRect l="50000" t="50000" r="50000" b="50000"/>
            </a:path>
            <a:tileRect/>
          </a:gradFill>
          <a:ln>
            <a:solidFill>
              <a:srgbClr val="808080">
                <a:alpha val="100000"/>
              </a:srgbClr>
            </a:solidFill>
            <a:miter lim="800000"/>
          </a:ln>
        </p:spPr>
        <p:txBody>
          <a:bodyPr vert="horz" wrap="square" lIns="91440" tIns="45720" rIns="91440" bIns="45720" anchor="t" anchorCtr="0"/>
          <a:lstStyle/>
          <a:p>
            <a:pPr marL="0" indent="0" algn="just" eaLnBrk="1" hangingPunct="1"/>
            <a:r>
              <a:rPr lang="en-US" altLang="zh-CN" sz="2500" dirty="0">
                <a:latin typeface="宋体" panose="02010600030101010101" pitchFamily="2" charset="-122"/>
              </a:rPr>
              <a:t> </a:t>
            </a:r>
            <a:r>
              <a:rPr lang="zh-CN" altLang="en-US" sz="2500" dirty="0">
                <a:latin typeface="Times New Roman" panose="02020603050405020304" pitchFamily="18" charset="0"/>
              </a:rPr>
              <a:t>例</a:t>
            </a:r>
            <a:r>
              <a:rPr lang="en-US" altLang="zh-CN" sz="2500" dirty="0">
                <a:latin typeface="Times New Roman" panose="02020603050405020304" pitchFamily="18" charset="0"/>
              </a:rPr>
              <a:t>3.9  </a:t>
            </a:r>
            <a:r>
              <a:rPr lang="zh-CN" altLang="en-US" sz="2500" dirty="0">
                <a:latin typeface="Times New Roman" panose="02020603050405020304" pitchFamily="18" charset="0"/>
              </a:rPr>
              <a:t>某公司招聘工作人员，</a:t>
            </a:r>
            <a:r>
              <a:rPr lang="en-US" altLang="zh-CN" sz="2500" i="1" dirty="0">
                <a:latin typeface="Times New Roman" panose="02020603050405020304" pitchFamily="18" charset="0"/>
              </a:rPr>
              <a:t>A</a:t>
            </a:r>
            <a:r>
              <a:rPr lang="zh-CN" altLang="en-US" sz="2500" i="1" dirty="0">
                <a:latin typeface="Times New Roman" panose="02020603050405020304" pitchFamily="18" charset="0"/>
              </a:rPr>
              <a:t>，</a:t>
            </a:r>
            <a:r>
              <a:rPr lang="en-US" altLang="zh-CN" sz="2500" i="1" dirty="0">
                <a:latin typeface="Times New Roman" panose="02020603050405020304" pitchFamily="18" charset="0"/>
              </a:rPr>
              <a:t>B </a:t>
            </a:r>
            <a:r>
              <a:rPr lang="zh-CN" altLang="en-US" sz="2500" i="1" dirty="0">
                <a:latin typeface="Times New Roman" panose="02020603050405020304" pitchFamily="18" charset="0"/>
              </a:rPr>
              <a:t>，</a:t>
            </a:r>
            <a:r>
              <a:rPr lang="en-US" altLang="zh-CN" sz="2500" i="1" dirty="0">
                <a:latin typeface="Times New Roman" panose="02020603050405020304" pitchFamily="18" charset="0"/>
              </a:rPr>
              <a:t>C </a:t>
            </a:r>
            <a:r>
              <a:rPr lang="zh-CN" altLang="en-US" sz="2500" dirty="0">
                <a:latin typeface="Times New Roman" panose="02020603050405020304" pitchFamily="18" charset="0"/>
              </a:rPr>
              <a:t>三人应试，经面试后公司表示如下想法：</a:t>
            </a:r>
          </a:p>
          <a:p>
            <a:pPr marL="0" indent="0" algn="just" eaLnBrk="1" hangingPunct="1">
              <a:buNone/>
            </a:pPr>
            <a:r>
              <a:rPr lang="zh-CN" altLang="en-US" sz="2500" dirty="0">
                <a:latin typeface="Times New Roman" panose="02020603050405020304" pitchFamily="18" charset="0"/>
              </a:rPr>
              <a:t>（</a:t>
            </a:r>
            <a:r>
              <a:rPr lang="en-US" altLang="zh-CN" sz="2500" dirty="0">
                <a:latin typeface="Times New Roman" panose="02020603050405020304" pitchFamily="18" charset="0"/>
              </a:rPr>
              <a:t>1</a:t>
            </a:r>
            <a:r>
              <a:rPr lang="zh-CN" altLang="en-US" sz="2500" dirty="0">
                <a:latin typeface="Times New Roman" panose="02020603050405020304" pitchFamily="18" charset="0"/>
              </a:rPr>
              <a:t>）</a:t>
            </a:r>
            <a:r>
              <a:rPr lang="zh-CN" altLang="en-US" sz="2500" dirty="0">
                <a:latin typeface="Times New Roman" panose="02020603050405020304" pitchFamily="18" charset="0"/>
                <a:cs typeface="Times New Roman" panose="02020603050405020304" pitchFamily="18" charset="0"/>
              </a:rPr>
              <a:t> </a:t>
            </a:r>
            <a:r>
              <a:rPr lang="zh-CN" altLang="en-US" sz="2500" dirty="0">
                <a:latin typeface="Times New Roman" panose="02020603050405020304" pitchFamily="18" charset="0"/>
              </a:rPr>
              <a:t>三人中至少录取一人。</a:t>
            </a:r>
          </a:p>
          <a:p>
            <a:pPr marL="0" indent="0" algn="just" eaLnBrk="1" hangingPunct="1">
              <a:buNone/>
            </a:pPr>
            <a:r>
              <a:rPr lang="zh-CN" altLang="en-US" sz="2500" dirty="0">
                <a:latin typeface="Times New Roman" panose="02020603050405020304" pitchFamily="18" charset="0"/>
              </a:rPr>
              <a:t>（</a:t>
            </a:r>
            <a:r>
              <a:rPr lang="en-US" altLang="zh-CN" sz="2500" dirty="0">
                <a:latin typeface="Times New Roman" panose="02020603050405020304" pitchFamily="18" charset="0"/>
              </a:rPr>
              <a:t>2</a:t>
            </a:r>
            <a:r>
              <a:rPr lang="zh-CN" altLang="en-US" sz="2500" dirty="0">
                <a:latin typeface="Times New Roman" panose="02020603050405020304" pitchFamily="18" charset="0"/>
              </a:rPr>
              <a:t>）</a:t>
            </a:r>
            <a:r>
              <a:rPr lang="zh-CN" altLang="en-US" sz="2500" dirty="0">
                <a:latin typeface="Times New Roman" panose="02020603050405020304" pitchFamily="18" charset="0"/>
                <a:cs typeface="Times New Roman" panose="02020603050405020304" pitchFamily="18" charset="0"/>
              </a:rPr>
              <a:t> </a:t>
            </a:r>
            <a:r>
              <a:rPr lang="zh-CN" altLang="en-US" sz="2500" dirty="0">
                <a:latin typeface="Times New Roman" panose="02020603050405020304" pitchFamily="18" charset="0"/>
              </a:rPr>
              <a:t>如果录取 </a:t>
            </a:r>
            <a:r>
              <a:rPr lang="en-US" altLang="zh-CN" sz="2500" i="1" dirty="0">
                <a:latin typeface="Times New Roman" panose="02020603050405020304" pitchFamily="18" charset="0"/>
              </a:rPr>
              <a:t>A</a:t>
            </a:r>
            <a:r>
              <a:rPr lang="en-US" altLang="zh-CN" sz="2500" dirty="0">
                <a:latin typeface="Times New Roman" panose="02020603050405020304" pitchFamily="18" charset="0"/>
              </a:rPr>
              <a:t> </a:t>
            </a:r>
            <a:r>
              <a:rPr lang="zh-CN" altLang="en-US" sz="2500" dirty="0">
                <a:latin typeface="Times New Roman" panose="02020603050405020304" pitchFamily="18" charset="0"/>
              </a:rPr>
              <a:t>而不录取 </a:t>
            </a:r>
            <a:r>
              <a:rPr lang="en-US" altLang="zh-CN" sz="2500" i="1" dirty="0">
                <a:latin typeface="Times New Roman" panose="02020603050405020304" pitchFamily="18" charset="0"/>
              </a:rPr>
              <a:t>B</a:t>
            </a:r>
            <a:r>
              <a:rPr lang="en-US" altLang="zh-CN" sz="2500" dirty="0">
                <a:latin typeface="Times New Roman" panose="02020603050405020304" pitchFamily="18" charset="0"/>
              </a:rPr>
              <a:t> </a:t>
            </a:r>
            <a:r>
              <a:rPr lang="zh-CN" altLang="en-US" sz="2500" dirty="0">
                <a:latin typeface="Times New Roman" panose="02020603050405020304" pitchFamily="18" charset="0"/>
              </a:rPr>
              <a:t>，则一定录取 </a:t>
            </a:r>
            <a:r>
              <a:rPr lang="en-US" altLang="zh-CN" sz="2500" i="1" dirty="0">
                <a:latin typeface="Times New Roman" panose="02020603050405020304" pitchFamily="18" charset="0"/>
              </a:rPr>
              <a:t>C</a:t>
            </a:r>
            <a:r>
              <a:rPr lang="zh-CN" altLang="en-US" sz="2500" dirty="0">
                <a:latin typeface="Times New Roman" panose="02020603050405020304" pitchFamily="18" charset="0"/>
              </a:rPr>
              <a:t>。</a:t>
            </a:r>
          </a:p>
          <a:p>
            <a:pPr marL="0" indent="0" algn="just" eaLnBrk="1" hangingPunct="1">
              <a:buNone/>
            </a:pPr>
            <a:r>
              <a:rPr lang="zh-CN" altLang="en-US" sz="2500" dirty="0">
                <a:latin typeface="Times New Roman" panose="02020603050405020304" pitchFamily="18" charset="0"/>
              </a:rPr>
              <a:t>（</a:t>
            </a:r>
            <a:r>
              <a:rPr lang="en-US" altLang="zh-CN" sz="2500" dirty="0">
                <a:latin typeface="Times New Roman" panose="02020603050405020304" pitchFamily="18" charset="0"/>
              </a:rPr>
              <a:t>3</a:t>
            </a:r>
            <a:r>
              <a:rPr lang="zh-CN" altLang="en-US" sz="2500" dirty="0">
                <a:latin typeface="Times New Roman" panose="02020603050405020304" pitchFamily="18" charset="0"/>
              </a:rPr>
              <a:t>） 如果录取 </a:t>
            </a:r>
            <a:r>
              <a:rPr lang="en-US" altLang="zh-CN" sz="2500" i="1" dirty="0">
                <a:latin typeface="Times New Roman" panose="02020603050405020304" pitchFamily="18" charset="0"/>
              </a:rPr>
              <a:t>B</a:t>
            </a:r>
            <a:r>
              <a:rPr lang="en-US" altLang="zh-CN" sz="2500" dirty="0">
                <a:latin typeface="Times New Roman" panose="02020603050405020304" pitchFamily="18" charset="0"/>
              </a:rPr>
              <a:t> </a:t>
            </a:r>
            <a:r>
              <a:rPr lang="zh-CN" altLang="en-US" sz="2500" dirty="0">
                <a:latin typeface="Times New Roman" panose="02020603050405020304" pitchFamily="18" charset="0"/>
              </a:rPr>
              <a:t>，则一定录取 </a:t>
            </a:r>
            <a:r>
              <a:rPr lang="en-US" altLang="zh-CN" sz="2500" i="1" dirty="0">
                <a:latin typeface="Times New Roman" panose="02020603050405020304" pitchFamily="18" charset="0"/>
              </a:rPr>
              <a:t>C</a:t>
            </a:r>
            <a:r>
              <a:rPr lang="en-US" altLang="zh-CN" sz="2500" dirty="0">
                <a:latin typeface="Times New Roman" panose="02020603050405020304" pitchFamily="18" charset="0"/>
              </a:rPr>
              <a:t> </a:t>
            </a:r>
            <a:r>
              <a:rPr lang="zh-CN" altLang="en-US" sz="2500" dirty="0">
                <a:latin typeface="Times New Roman" panose="02020603050405020304" pitchFamily="18" charset="0"/>
              </a:rPr>
              <a:t>。</a:t>
            </a:r>
            <a:r>
              <a:rPr lang="zh-CN" altLang="en-US" sz="2600" dirty="0">
                <a:latin typeface="Times New Roman" panose="02020603050405020304" pitchFamily="18" charset="0"/>
              </a:rPr>
              <a:t> </a:t>
            </a:r>
          </a:p>
        </p:txBody>
      </p:sp>
      <p:sp>
        <p:nvSpPr>
          <p:cNvPr id="68613" name="Text Box 4"/>
          <p:cNvSpPr txBox="1"/>
          <p:nvPr/>
        </p:nvSpPr>
        <p:spPr>
          <a:xfrm>
            <a:off x="381000" y="3962400"/>
            <a:ext cx="4724400" cy="519113"/>
          </a:xfrm>
          <a:prstGeom prst="rect">
            <a:avLst/>
          </a:prstGeom>
          <a:noFill/>
          <a:ln w="9525">
            <a:noFill/>
          </a:ln>
        </p:spPr>
        <p:txBody>
          <a:bodyPr>
            <a:spAutoFit/>
          </a:bodyPr>
          <a:lstStyle/>
          <a:p>
            <a:pPr eaLnBrk="1" hangingPunct="1">
              <a:spcBef>
                <a:spcPct val="50000"/>
              </a:spcBef>
              <a:buClr>
                <a:schemeClr val="accent2"/>
              </a:buClr>
              <a:buSzPct val="60000"/>
              <a:buFont typeface="Wingdings" panose="05000000000000000000" pitchFamily="2" charset="2"/>
              <a:buChar char="n"/>
            </a:pPr>
            <a:r>
              <a:rPr lang="en-US" altLang="zh-CN" sz="2700" b="1" dirty="0">
                <a:latin typeface="Times New Roman" panose="02020603050405020304" pitchFamily="18" charset="0"/>
              </a:rPr>
              <a:t>  </a:t>
            </a:r>
            <a:r>
              <a:rPr lang="zh-CN" altLang="en-US" sz="2700" b="1" dirty="0">
                <a:latin typeface="Times New Roman" panose="02020603050405020304" pitchFamily="18" charset="0"/>
              </a:rPr>
              <a:t>求证：公司一定录取 </a:t>
            </a:r>
            <a:r>
              <a:rPr lang="en-US" altLang="zh-CN" sz="2700" b="1" i="1" dirty="0">
                <a:latin typeface="Times New Roman" panose="02020603050405020304" pitchFamily="18" charset="0"/>
              </a:rPr>
              <a:t>C</a:t>
            </a:r>
            <a:r>
              <a:rPr lang="zh-CN" altLang="en-US" sz="2700" b="1" dirty="0">
                <a:latin typeface="Times New Roman" panose="02020603050405020304" pitchFamily="18" charset="0"/>
              </a:rPr>
              <a:t>。</a:t>
            </a:r>
            <a:r>
              <a:rPr lang="zh-CN" altLang="en-US" sz="2800" b="1" dirty="0">
                <a:latin typeface="Arial" panose="020B0604020202020204" pitchFamily="34" charset="0"/>
              </a:rPr>
              <a:t>   </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9635" name="Rectangle 2"/>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69636"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000" dirty="0">
                <a:solidFill>
                  <a:schemeClr val="bg1"/>
                </a:solidFill>
                <a:latin typeface="Times New Roman" panose="02020603050405020304" pitchFamily="18" charset="0"/>
                <a:ea typeface="黑体" panose="02010609060101010101" pitchFamily="2" charset="-122"/>
              </a:rPr>
              <a:t>3.5  </a:t>
            </a:r>
            <a:r>
              <a:rPr lang="zh-CN" altLang="en-US" sz="4000" dirty="0">
                <a:solidFill>
                  <a:schemeClr val="bg1"/>
                </a:solidFill>
                <a:latin typeface="Times New Roman" panose="02020603050405020304" pitchFamily="18" charset="0"/>
                <a:ea typeface="黑体" panose="02010609060101010101" pitchFamily="2" charset="-122"/>
              </a:rPr>
              <a:t>归结反演</a:t>
            </a:r>
          </a:p>
        </p:txBody>
      </p:sp>
      <p:sp>
        <p:nvSpPr>
          <p:cNvPr id="69637" name="Rectangle 5"/>
          <p:cNvSpPr/>
          <p:nvPr/>
        </p:nvSpPr>
        <p:spPr>
          <a:xfrm>
            <a:off x="457200" y="914400"/>
            <a:ext cx="8642350" cy="5400675"/>
          </a:xfrm>
          <a:prstGeom prst="rect">
            <a:avLst/>
          </a:prstGeom>
          <a:noFill/>
          <a:ln w="9525">
            <a:noFill/>
          </a:ln>
        </p:spPr>
        <p:txBody>
          <a:bodyPr/>
          <a:lstStyle/>
          <a:p>
            <a:pPr marL="469900" indent="-469900" algn="just" eaLnBrk="1" hangingPunct="1">
              <a:lnSpc>
                <a:spcPct val="120000"/>
              </a:lnSpc>
              <a:spcBef>
                <a:spcPct val="40000"/>
              </a:spcBef>
              <a:buClr>
                <a:schemeClr val="accent2"/>
              </a:buClr>
              <a:buFont typeface="Wingdings" panose="05000000000000000000" pitchFamily="2" charset="2"/>
              <a:buChar char="o"/>
            </a:pPr>
            <a:r>
              <a:rPr lang="zh-CN" altLang="en-US" sz="2200" dirty="0">
                <a:latin typeface="宋体" panose="02010600030101010101" pitchFamily="2" charset="-122"/>
              </a:rPr>
              <a:t>证明：公司的想法用谓词公式表示：             。         </a:t>
            </a:r>
            <a:endParaRPr lang="zh-CN" altLang="en-US" sz="2200" dirty="0">
              <a:latin typeface="Times New Roman" panose="02020603050405020304" pitchFamily="18" charset="0"/>
              <a:cs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pPr>
            <a:endParaRPr lang="en-US" altLang="zh-CN" sz="2800" dirty="0">
              <a:latin typeface="Arial" panose="020B0604020202020204" pitchFamily="34" charset="0"/>
            </a:endParaRPr>
          </a:p>
        </p:txBody>
      </p:sp>
      <p:graphicFrame>
        <p:nvGraphicFramePr>
          <p:cNvPr id="334854" name="Object 6"/>
          <p:cNvGraphicFramePr>
            <a:graphicFrameLocks noChangeAspect="1"/>
          </p:cNvGraphicFramePr>
          <p:nvPr/>
        </p:nvGraphicFramePr>
        <p:xfrm>
          <a:off x="5767388" y="990600"/>
          <a:ext cx="1793875" cy="447675"/>
        </p:xfrm>
        <a:graphic>
          <a:graphicData uri="http://schemas.openxmlformats.org/presentationml/2006/ole">
            <mc:AlternateContent xmlns:mc="http://schemas.openxmlformats.org/markup-compatibility/2006">
              <mc:Choice xmlns:v="urn:schemas-microsoft-com:vml" Requires="v">
                <p:oleObj r:id="rId2" imgW="850265" imgH="215900" progId="Equation.3">
                  <p:embed/>
                </p:oleObj>
              </mc:Choice>
              <mc:Fallback>
                <p:oleObj r:id="rId2" imgW="850265" imgH="215900" progId="Equation.3">
                  <p:embed/>
                  <p:pic>
                    <p:nvPicPr>
                      <p:cNvPr id="0" name="图片 3162"/>
                      <p:cNvPicPr/>
                      <p:nvPr/>
                    </p:nvPicPr>
                    <p:blipFill>
                      <a:blip r:embed="rId3"/>
                      <a:stretch>
                        <a:fillRect/>
                      </a:stretch>
                    </p:blipFill>
                    <p:spPr>
                      <a:xfrm>
                        <a:off x="5767388" y="990600"/>
                        <a:ext cx="1793875" cy="447675"/>
                      </a:xfrm>
                      <a:prstGeom prst="rect">
                        <a:avLst/>
                      </a:prstGeom>
                      <a:solidFill>
                        <a:schemeClr val="accent1"/>
                      </a:solidFill>
                      <a:ln w="38100">
                        <a:noFill/>
                        <a:miter/>
                      </a:ln>
                    </p:spPr>
                  </p:pic>
                </p:oleObj>
              </mc:Fallback>
            </mc:AlternateContent>
          </a:graphicData>
        </a:graphic>
      </p:graphicFrame>
      <p:sp>
        <p:nvSpPr>
          <p:cNvPr id="334855" name="Rectangle 7"/>
          <p:cNvSpPr/>
          <p:nvPr/>
        </p:nvSpPr>
        <p:spPr>
          <a:xfrm>
            <a:off x="304800" y="2971800"/>
            <a:ext cx="7848600" cy="457200"/>
          </a:xfrm>
          <a:prstGeom prst="rect">
            <a:avLst/>
          </a:prstGeom>
          <a:noFill/>
          <a:ln w="9525">
            <a:noFill/>
          </a:ln>
        </p:spPr>
        <p:txBody>
          <a:bodyPr>
            <a:spAutoFit/>
          </a:bodyPr>
          <a:lstStyle/>
          <a:p>
            <a:pPr algn="just" eaLnBrk="1" hangingPunct="1">
              <a:buClr>
                <a:srgbClr val="0000FF"/>
              </a:buClr>
              <a:buFont typeface="Wingdings" panose="05000000000000000000" pitchFamily="2" charset="2"/>
              <a:buChar char="§"/>
            </a:pPr>
            <a:r>
              <a:rPr lang="en-US" altLang="zh-CN" sz="2400" dirty="0">
                <a:latin typeface="宋体" panose="02010600030101010101" pitchFamily="2" charset="-122"/>
              </a:rPr>
              <a:t>  </a:t>
            </a:r>
            <a:r>
              <a:rPr lang="zh-CN" altLang="en-US" sz="2400" dirty="0">
                <a:latin typeface="宋体" panose="02010600030101010101" pitchFamily="2" charset="-122"/>
              </a:rPr>
              <a:t>把要求证的结论用谓词公式表示出来并否定，得：</a:t>
            </a:r>
            <a:endParaRPr lang="zh-CN" altLang="en-US" sz="2400" dirty="0">
              <a:latin typeface="Arial" panose="020B0604020202020204" pitchFamily="34" charset="0"/>
            </a:endParaRPr>
          </a:p>
        </p:txBody>
      </p:sp>
      <p:grpSp>
        <p:nvGrpSpPr>
          <p:cNvPr id="334856" name="Group 8"/>
          <p:cNvGrpSpPr/>
          <p:nvPr/>
        </p:nvGrpSpPr>
        <p:grpSpPr>
          <a:xfrm>
            <a:off x="381000" y="1371600"/>
            <a:ext cx="3962400" cy="1557338"/>
            <a:chOff x="240" y="864"/>
            <a:chExt cx="2496" cy="981"/>
          </a:xfrm>
        </p:grpSpPr>
        <p:graphicFrame>
          <p:nvGraphicFramePr>
            <p:cNvPr id="69652" name="Object 9"/>
            <p:cNvGraphicFramePr>
              <a:graphicFrameLocks noChangeAspect="1"/>
            </p:cNvGraphicFramePr>
            <p:nvPr/>
          </p:nvGraphicFramePr>
          <p:xfrm>
            <a:off x="768" y="919"/>
            <a:ext cx="1680" cy="259"/>
          </p:xfrm>
          <a:graphic>
            <a:graphicData uri="http://schemas.openxmlformats.org/presentationml/2006/ole">
              <mc:AlternateContent xmlns:mc="http://schemas.openxmlformats.org/markup-compatibility/2006">
                <mc:Choice xmlns:v="urn:schemas-microsoft-com:vml" Requires="v">
                  <p:oleObj r:id="rId4" imgW="1295400" imgH="203200" progId="Equation.3">
                    <p:embed/>
                  </p:oleObj>
                </mc:Choice>
                <mc:Fallback>
                  <p:oleObj r:id="rId4" imgW="1295400" imgH="203200" progId="Equation.3">
                    <p:embed/>
                    <p:pic>
                      <p:nvPicPr>
                        <p:cNvPr id="0" name="图片 3163"/>
                        <p:cNvPicPr/>
                        <p:nvPr/>
                      </p:nvPicPr>
                      <p:blipFill>
                        <a:blip r:embed="rId5"/>
                        <a:stretch>
                          <a:fillRect/>
                        </a:stretch>
                      </p:blipFill>
                      <p:spPr>
                        <a:xfrm>
                          <a:off x="768" y="919"/>
                          <a:ext cx="1680" cy="259"/>
                        </a:xfrm>
                        <a:prstGeom prst="rect">
                          <a:avLst/>
                        </a:prstGeom>
                        <a:noFill/>
                        <a:ln w="38100">
                          <a:noFill/>
                          <a:miter/>
                        </a:ln>
                      </p:spPr>
                    </p:pic>
                  </p:oleObj>
                </mc:Fallback>
              </mc:AlternateContent>
            </a:graphicData>
          </a:graphic>
        </p:graphicFrame>
        <p:graphicFrame>
          <p:nvGraphicFramePr>
            <p:cNvPr id="69653" name="Object 10"/>
            <p:cNvGraphicFramePr>
              <a:graphicFrameLocks noChangeAspect="1"/>
            </p:cNvGraphicFramePr>
            <p:nvPr/>
          </p:nvGraphicFramePr>
          <p:xfrm>
            <a:off x="768" y="1214"/>
            <a:ext cx="1776" cy="261"/>
          </p:xfrm>
          <a:graphic>
            <a:graphicData uri="http://schemas.openxmlformats.org/presentationml/2006/ole">
              <mc:AlternateContent xmlns:mc="http://schemas.openxmlformats.org/markup-compatibility/2006">
                <mc:Choice xmlns:v="urn:schemas-microsoft-com:vml" Requires="v">
                  <p:oleObj r:id="rId6" imgW="1250315" imgH="104140" progId="Equation.3">
                    <p:embed/>
                  </p:oleObj>
                </mc:Choice>
                <mc:Fallback>
                  <p:oleObj r:id="rId6" imgW="1250315" imgH="104140" progId="Equation.3">
                    <p:embed/>
                    <p:pic>
                      <p:nvPicPr>
                        <p:cNvPr id="0" name="图片 3161"/>
                        <p:cNvPicPr/>
                        <p:nvPr/>
                      </p:nvPicPr>
                      <p:blipFill>
                        <a:blip r:embed="rId7">
                          <a:clrChange>
                            <a:clrFrom>
                              <a:srgbClr val="000000"/>
                            </a:clrFrom>
                            <a:clrTo>
                              <a:srgbClr val="0000FF"/>
                            </a:clrTo>
                          </a:clrChange>
                        </a:blip>
                        <a:stretch>
                          <a:fillRect/>
                        </a:stretch>
                      </p:blipFill>
                      <p:spPr>
                        <a:xfrm>
                          <a:off x="768" y="1214"/>
                          <a:ext cx="1776" cy="261"/>
                        </a:xfrm>
                        <a:prstGeom prst="rect">
                          <a:avLst/>
                        </a:prstGeom>
                        <a:noFill/>
                        <a:ln w="38100">
                          <a:noFill/>
                          <a:miter/>
                        </a:ln>
                      </p:spPr>
                    </p:pic>
                  </p:oleObj>
                </mc:Fallback>
              </mc:AlternateContent>
            </a:graphicData>
          </a:graphic>
        </p:graphicFrame>
        <p:graphicFrame>
          <p:nvGraphicFramePr>
            <p:cNvPr id="69654" name="Object 11"/>
            <p:cNvGraphicFramePr>
              <a:graphicFrameLocks noChangeAspect="1"/>
            </p:cNvGraphicFramePr>
            <p:nvPr/>
          </p:nvGraphicFramePr>
          <p:xfrm>
            <a:off x="771" y="1580"/>
            <a:ext cx="1197" cy="265"/>
          </p:xfrm>
          <a:graphic>
            <a:graphicData uri="http://schemas.openxmlformats.org/presentationml/2006/ole">
              <mc:AlternateContent xmlns:mc="http://schemas.openxmlformats.org/markup-compatibility/2006">
                <mc:Choice xmlns:v="urn:schemas-microsoft-com:vml" Requires="v">
                  <p:oleObj r:id="rId8" imgW="734695" imgH="104140" progId="Equation.3">
                    <p:embed/>
                  </p:oleObj>
                </mc:Choice>
                <mc:Fallback>
                  <p:oleObj r:id="rId8" imgW="734695" imgH="104140" progId="Equation.3">
                    <p:embed/>
                    <p:pic>
                      <p:nvPicPr>
                        <p:cNvPr id="0" name="图片 3156"/>
                        <p:cNvPicPr/>
                        <p:nvPr/>
                      </p:nvPicPr>
                      <p:blipFill>
                        <a:blip r:embed="rId9">
                          <a:clrChange>
                            <a:clrFrom>
                              <a:srgbClr val="000000"/>
                            </a:clrFrom>
                            <a:clrTo>
                              <a:srgbClr val="0000FF"/>
                            </a:clrTo>
                          </a:clrChange>
                        </a:blip>
                        <a:stretch>
                          <a:fillRect/>
                        </a:stretch>
                      </p:blipFill>
                      <p:spPr>
                        <a:xfrm>
                          <a:off x="771" y="1580"/>
                          <a:ext cx="1197" cy="265"/>
                        </a:xfrm>
                        <a:prstGeom prst="rect">
                          <a:avLst/>
                        </a:prstGeom>
                        <a:noFill/>
                        <a:ln w="38100">
                          <a:noFill/>
                          <a:miter/>
                        </a:ln>
                      </p:spPr>
                    </p:pic>
                  </p:oleObj>
                </mc:Fallback>
              </mc:AlternateContent>
            </a:graphicData>
          </a:graphic>
        </p:graphicFrame>
        <p:sp>
          <p:nvSpPr>
            <p:cNvPr id="69655" name="Text Box 12"/>
            <p:cNvSpPr txBox="1"/>
            <p:nvPr/>
          </p:nvSpPr>
          <p:spPr>
            <a:xfrm>
              <a:off x="240" y="864"/>
              <a:ext cx="2496" cy="978"/>
            </a:xfrm>
            <a:prstGeom prst="rect">
              <a:avLst/>
            </a:prstGeom>
            <a:noFill/>
            <a:ln w="9525">
              <a:noFill/>
            </a:ln>
          </p:spPr>
          <p:txBody>
            <a:bodyPr>
              <a:spAutoFit/>
            </a:bodyPr>
            <a:lstStyle/>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p>
          </p:txBody>
        </p:sp>
      </p:grpSp>
      <p:grpSp>
        <p:nvGrpSpPr>
          <p:cNvPr id="334861" name="Group 13"/>
          <p:cNvGrpSpPr/>
          <p:nvPr/>
        </p:nvGrpSpPr>
        <p:grpSpPr>
          <a:xfrm>
            <a:off x="381000" y="3505200"/>
            <a:ext cx="3962400" cy="457200"/>
            <a:chOff x="240" y="2208"/>
            <a:chExt cx="2496" cy="288"/>
          </a:xfrm>
        </p:grpSpPr>
        <p:sp>
          <p:nvSpPr>
            <p:cNvPr id="69650" name="Text Box 14"/>
            <p:cNvSpPr txBox="1"/>
            <p:nvPr/>
          </p:nvSpPr>
          <p:spPr>
            <a:xfrm>
              <a:off x="240" y="2208"/>
              <a:ext cx="2496" cy="288"/>
            </a:xfrm>
            <a:prstGeom prst="rect">
              <a:avLst/>
            </a:prstGeom>
            <a:noFill/>
            <a:ln w="9525">
              <a:noFill/>
            </a:ln>
          </p:spPr>
          <p:txBody>
            <a:bodyPr>
              <a:spAutoFit/>
            </a:bodyPr>
            <a:lstStyle/>
            <a:p>
              <a:pPr eaLnBrk="1" hangingPunct="1">
                <a:spcBef>
                  <a:spcPct val="50000"/>
                </a:spcBef>
              </a:pPr>
              <a:r>
                <a:rPr lang="en-US" altLang="zh-CN" sz="2400" dirty="0">
                  <a:latin typeface="Arial" panose="020B0604020202020204" pitchFamily="34"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a:t>
              </a:r>
            </a:p>
          </p:txBody>
        </p:sp>
        <p:graphicFrame>
          <p:nvGraphicFramePr>
            <p:cNvPr id="69651" name="Object 15"/>
            <p:cNvGraphicFramePr>
              <a:graphicFrameLocks noChangeAspect="1"/>
            </p:cNvGraphicFramePr>
            <p:nvPr/>
          </p:nvGraphicFramePr>
          <p:xfrm>
            <a:off x="768" y="2249"/>
            <a:ext cx="576" cy="247"/>
          </p:xfrm>
          <a:graphic>
            <a:graphicData uri="http://schemas.openxmlformats.org/presentationml/2006/ole">
              <mc:AlternateContent xmlns:mc="http://schemas.openxmlformats.org/markup-compatibility/2006">
                <mc:Choice xmlns:v="urn:schemas-microsoft-com:vml" Requires="v">
                  <p:oleObj r:id="rId10" imgW="469900" imgH="203200" progId="Equation.3">
                    <p:embed/>
                  </p:oleObj>
                </mc:Choice>
                <mc:Fallback>
                  <p:oleObj r:id="rId10" imgW="469900" imgH="203200" progId="Equation.3">
                    <p:embed/>
                    <p:pic>
                      <p:nvPicPr>
                        <p:cNvPr id="0" name="图片 3160"/>
                        <p:cNvPicPr/>
                        <p:nvPr/>
                      </p:nvPicPr>
                      <p:blipFill>
                        <a:blip r:embed="rId11"/>
                        <a:stretch>
                          <a:fillRect/>
                        </a:stretch>
                      </p:blipFill>
                      <p:spPr>
                        <a:xfrm>
                          <a:off x="768" y="2249"/>
                          <a:ext cx="576" cy="247"/>
                        </a:xfrm>
                        <a:prstGeom prst="rect">
                          <a:avLst/>
                        </a:prstGeom>
                        <a:noFill/>
                        <a:ln w="38100">
                          <a:noFill/>
                          <a:miter/>
                        </a:ln>
                      </p:spPr>
                    </p:pic>
                  </p:oleObj>
                </mc:Fallback>
              </mc:AlternateContent>
            </a:graphicData>
          </a:graphic>
        </p:graphicFrame>
      </p:grpSp>
      <p:sp>
        <p:nvSpPr>
          <p:cNvPr id="334864" name="Text Box 16"/>
          <p:cNvSpPr txBox="1"/>
          <p:nvPr/>
        </p:nvSpPr>
        <p:spPr>
          <a:xfrm>
            <a:off x="304800" y="3962400"/>
            <a:ext cx="4495800" cy="457200"/>
          </a:xfrm>
          <a:prstGeom prst="rect">
            <a:avLst/>
          </a:prstGeom>
          <a:noFill/>
          <a:ln w="9525">
            <a:noFill/>
          </a:ln>
        </p:spPr>
        <p:txBody>
          <a:bodyPr>
            <a:spAutoFit/>
          </a:bodyPr>
          <a:lstStyle/>
          <a:p>
            <a:pPr eaLnBrk="1" hangingPunct="1">
              <a:spcBef>
                <a:spcPct val="50000"/>
              </a:spcBef>
              <a:buClr>
                <a:srgbClr val="0000FF"/>
              </a:buClr>
              <a:buFont typeface="Wingdings" panose="05000000000000000000" pitchFamily="2" charset="2"/>
              <a:buChar char="§"/>
            </a:pPr>
            <a:r>
              <a:rPr lang="en-US" altLang="zh-CN" sz="2400" dirty="0">
                <a:latin typeface="宋体" panose="02010600030101010101" pitchFamily="2" charset="-122"/>
              </a:rPr>
              <a:t>  </a:t>
            </a:r>
            <a:r>
              <a:rPr lang="zh-CN" altLang="en-US" sz="2400" dirty="0">
                <a:latin typeface="宋体" panose="02010600030101010101" pitchFamily="2" charset="-122"/>
              </a:rPr>
              <a:t>把上述公式化成子句集：</a:t>
            </a:r>
            <a:r>
              <a:rPr lang="zh-CN" altLang="en-US" dirty="0">
                <a:latin typeface="Arial" panose="020B0604020202020204" pitchFamily="34" charset="0"/>
              </a:rPr>
              <a:t> </a:t>
            </a:r>
          </a:p>
        </p:txBody>
      </p:sp>
      <p:grpSp>
        <p:nvGrpSpPr>
          <p:cNvPr id="334865" name="Group 17"/>
          <p:cNvGrpSpPr/>
          <p:nvPr/>
        </p:nvGrpSpPr>
        <p:grpSpPr>
          <a:xfrm>
            <a:off x="457200" y="4343400"/>
            <a:ext cx="3962400" cy="2100263"/>
            <a:chOff x="288" y="2736"/>
            <a:chExt cx="2496" cy="1323"/>
          </a:xfrm>
        </p:grpSpPr>
        <p:sp>
          <p:nvSpPr>
            <p:cNvPr id="69645" name="Text Box 18"/>
            <p:cNvSpPr txBox="1"/>
            <p:nvPr/>
          </p:nvSpPr>
          <p:spPr>
            <a:xfrm>
              <a:off x="288" y="2736"/>
              <a:ext cx="2496" cy="1323"/>
            </a:xfrm>
            <a:prstGeom prst="rect">
              <a:avLst/>
            </a:prstGeom>
            <a:noFill/>
            <a:ln w="9525">
              <a:noFill/>
            </a:ln>
          </p:spPr>
          <p:txBody>
            <a:bodyPr>
              <a:spAutoFit/>
            </a:bodyPr>
            <a:lstStyle/>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a:t>
              </a:r>
            </a:p>
          </p:txBody>
        </p:sp>
        <p:graphicFrame>
          <p:nvGraphicFramePr>
            <p:cNvPr id="69646" name="Object 19"/>
            <p:cNvGraphicFramePr>
              <a:graphicFrameLocks noChangeAspect="1"/>
            </p:cNvGraphicFramePr>
            <p:nvPr/>
          </p:nvGraphicFramePr>
          <p:xfrm>
            <a:off x="816" y="2784"/>
            <a:ext cx="1680" cy="260"/>
          </p:xfrm>
          <a:graphic>
            <a:graphicData uri="http://schemas.openxmlformats.org/presentationml/2006/ole">
              <mc:AlternateContent xmlns:mc="http://schemas.openxmlformats.org/markup-compatibility/2006">
                <mc:Choice xmlns:v="urn:schemas-microsoft-com:vml" Requires="v">
                  <p:oleObj r:id="rId12" imgW="1295400" imgH="203200" progId="Equation.3">
                    <p:embed/>
                  </p:oleObj>
                </mc:Choice>
                <mc:Fallback>
                  <p:oleObj r:id="rId12" imgW="1295400" imgH="203200" progId="Equation.3">
                    <p:embed/>
                    <p:pic>
                      <p:nvPicPr>
                        <p:cNvPr id="0" name="图片 3157"/>
                        <p:cNvPicPr/>
                        <p:nvPr/>
                      </p:nvPicPr>
                      <p:blipFill>
                        <a:blip r:embed="rId5"/>
                        <a:stretch>
                          <a:fillRect/>
                        </a:stretch>
                      </p:blipFill>
                      <p:spPr>
                        <a:xfrm>
                          <a:off x="816" y="2784"/>
                          <a:ext cx="1680" cy="260"/>
                        </a:xfrm>
                        <a:prstGeom prst="rect">
                          <a:avLst/>
                        </a:prstGeom>
                        <a:noFill/>
                        <a:ln w="38100">
                          <a:noFill/>
                          <a:miter/>
                        </a:ln>
                      </p:spPr>
                    </p:pic>
                  </p:oleObj>
                </mc:Fallback>
              </mc:AlternateContent>
            </a:graphicData>
          </a:graphic>
        </p:graphicFrame>
        <p:graphicFrame>
          <p:nvGraphicFramePr>
            <p:cNvPr id="69647" name="Object 20"/>
            <p:cNvGraphicFramePr>
              <a:graphicFrameLocks noChangeAspect="1"/>
            </p:cNvGraphicFramePr>
            <p:nvPr/>
          </p:nvGraphicFramePr>
          <p:xfrm>
            <a:off x="816" y="3120"/>
            <a:ext cx="1728" cy="247"/>
          </p:xfrm>
          <a:graphic>
            <a:graphicData uri="http://schemas.openxmlformats.org/presentationml/2006/ole">
              <mc:AlternateContent xmlns:mc="http://schemas.openxmlformats.org/markup-compatibility/2006">
                <mc:Choice xmlns:v="urn:schemas-microsoft-com:vml" Requires="v">
                  <p:oleObj r:id="rId13" imgW="1186180" imgH="104140" progId="Equation.3">
                    <p:embed/>
                  </p:oleObj>
                </mc:Choice>
                <mc:Fallback>
                  <p:oleObj r:id="rId13" imgW="1186180" imgH="104140" progId="Equation.3">
                    <p:embed/>
                    <p:pic>
                      <p:nvPicPr>
                        <p:cNvPr id="0" name="图片 3159"/>
                        <p:cNvPicPr/>
                        <p:nvPr/>
                      </p:nvPicPr>
                      <p:blipFill>
                        <a:blip r:embed="rId14">
                          <a:clrChange>
                            <a:clrFrom>
                              <a:srgbClr val="000000"/>
                            </a:clrFrom>
                            <a:clrTo>
                              <a:srgbClr val="0000FF"/>
                            </a:clrTo>
                          </a:clrChange>
                        </a:blip>
                        <a:stretch>
                          <a:fillRect/>
                        </a:stretch>
                      </p:blipFill>
                      <p:spPr>
                        <a:xfrm>
                          <a:off x="816" y="3120"/>
                          <a:ext cx="1728" cy="247"/>
                        </a:xfrm>
                        <a:prstGeom prst="rect">
                          <a:avLst/>
                        </a:prstGeom>
                        <a:noFill/>
                        <a:ln w="38100">
                          <a:noFill/>
                          <a:miter/>
                        </a:ln>
                      </p:spPr>
                    </p:pic>
                  </p:oleObj>
                </mc:Fallback>
              </mc:AlternateContent>
            </a:graphicData>
          </a:graphic>
        </p:graphicFrame>
        <p:graphicFrame>
          <p:nvGraphicFramePr>
            <p:cNvPr id="69648" name="Object 21"/>
            <p:cNvGraphicFramePr>
              <a:graphicFrameLocks noChangeAspect="1"/>
            </p:cNvGraphicFramePr>
            <p:nvPr/>
          </p:nvGraphicFramePr>
          <p:xfrm>
            <a:off x="816" y="3408"/>
            <a:ext cx="1248" cy="271"/>
          </p:xfrm>
          <a:graphic>
            <a:graphicData uri="http://schemas.openxmlformats.org/presentationml/2006/ole">
              <mc:AlternateContent xmlns:mc="http://schemas.openxmlformats.org/markup-compatibility/2006">
                <mc:Choice xmlns:v="urn:schemas-microsoft-com:vml" Requires="v">
                  <p:oleObj r:id="rId15" imgW="763905" imgH="104140" progId="Equation.3">
                    <p:embed/>
                  </p:oleObj>
                </mc:Choice>
                <mc:Fallback>
                  <p:oleObj r:id="rId15" imgW="763905" imgH="104140" progId="Equation.3">
                    <p:embed/>
                    <p:pic>
                      <p:nvPicPr>
                        <p:cNvPr id="0" name="图片 3158"/>
                        <p:cNvPicPr/>
                        <p:nvPr/>
                      </p:nvPicPr>
                      <p:blipFill>
                        <a:blip r:embed="rId16">
                          <a:clrChange>
                            <a:clrFrom>
                              <a:srgbClr val="000000"/>
                            </a:clrFrom>
                            <a:clrTo>
                              <a:srgbClr val="0000FF"/>
                            </a:clrTo>
                          </a:clrChange>
                        </a:blip>
                        <a:stretch>
                          <a:fillRect/>
                        </a:stretch>
                      </p:blipFill>
                      <p:spPr>
                        <a:xfrm>
                          <a:off x="816" y="3408"/>
                          <a:ext cx="1248" cy="271"/>
                        </a:xfrm>
                        <a:prstGeom prst="rect">
                          <a:avLst/>
                        </a:prstGeom>
                        <a:noFill/>
                        <a:ln w="38100">
                          <a:noFill/>
                          <a:miter/>
                        </a:ln>
                      </p:spPr>
                    </p:pic>
                  </p:oleObj>
                </mc:Fallback>
              </mc:AlternateContent>
            </a:graphicData>
          </a:graphic>
        </p:graphicFrame>
        <p:graphicFrame>
          <p:nvGraphicFramePr>
            <p:cNvPr id="69649" name="Object 22"/>
            <p:cNvGraphicFramePr>
              <a:graphicFrameLocks noChangeAspect="1"/>
            </p:cNvGraphicFramePr>
            <p:nvPr/>
          </p:nvGraphicFramePr>
          <p:xfrm>
            <a:off x="864" y="3792"/>
            <a:ext cx="576" cy="247"/>
          </p:xfrm>
          <a:graphic>
            <a:graphicData uri="http://schemas.openxmlformats.org/presentationml/2006/ole">
              <mc:AlternateContent xmlns:mc="http://schemas.openxmlformats.org/markup-compatibility/2006">
                <mc:Choice xmlns:v="urn:schemas-microsoft-com:vml" Requires="v">
                  <p:oleObj r:id="rId17" imgW="469900" imgH="203200" progId="Equation.3">
                    <p:embed/>
                  </p:oleObj>
                </mc:Choice>
                <mc:Fallback>
                  <p:oleObj r:id="rId17" imgW="469900" imgH="203200" progId="Equation.3">
                    <p:embed/>
                    <p:pic>
                      <p:nvPicPr>
                        <p:cNvPr id="0" name="图片 3155"/>
                        <p:cNvPicPr/>
                        <p:nvPr/>
                      </p:nvPicPr>
                      <p:blipFill>
                        <a:blip r:embed="rId11"/>
                        <a:stretch>
                          <a:fillRect/>
                        </a:stretch>
                      </p:blipFill>
                      <p:spPr>
                        <a:xfrm>
                          <a:off x="864" y="3792"/>
                          <a:ext cx="576" cy="247"/>
                        </a:xfrm>
                        <a:prstGeom prst="rect">
                          <a:avLst/>
                        </a:prstGeom>
                        <a:noFill/>
                        <a:ln w="38100">
                          <a:noFill/>
                          <a:miter/>
                        </a:ln>
                      </p:spPr>
                    </p:pic>
                  </p:oleObj>
                </mc:Fallback>
              </mc:AlternateContent>
            </a:graphicData>
          </a:graphic>
        </p:graphicFrame>
      </p:grpSp>
      <p:sp>
        <p:nvSpPr>
          <p:cNvPr id="334871" name="AutoShape 23"/>
          <p:cNvSpPr/>
          <p:nvPr/>
        </p:nvSpPr>
        <p:spPr>
          <a:xfrm>
            <a:off x="4267200" y="2133600"/>
            <a:ext cx="609600" cy="3962400"/>
          </a:xfrm>
          <a:prstGeom prst="curvedLeftArrow">
            <a:avLst>
              <a:gd name="adj1" fmla="val 130000"/>
              <a:gd name="adj2" fmla="val 260000"/>
              <a:gd name="adj3" fmla="val 33333"/>
            </a:avLst>
          </a:prstGeom>
          <a:gradFill rotWithShape="0">
            <a:gsLst>
              <a:gs pos="0">
                <a:srgbClr val="FF99CC"/>
              </a:gs>
              <a:gs pos="100000">
                <a:schemeClr val="bg1"/>
              </a:gs>
            </a:gsLst>
            <a:path path="rect">
              <a:fillToRect l="50000" t="50000" r="50000" b="50000"/>
            </a:path>
            <a:tileRect/>
          </a:gradFill>
          <a:ln w="9525" cap="flat" cmpd="sng">
            <a:solidFill>
              <a:srgbClr val="FF000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500" fill="hold"/>
                                        <p:tgtEl>
                                          <p:spTgt spid="334854"/>
                                        </p:tgtEl>
                                        <p:attrNameLst>
                                          <p:attrName>ppt_x</p:attrName>
                                        </p:attrNameLst>
                                      </p:cBhvr>
                                      <p:tavLst>
                                        <p:tav tm="0">
                                          <p:val>
                                            <p:strVal val="1+#ppt_w/2"/>
                                          </p:val>
                                        </p:tav>
                                        <p:tav tm="100000">
                                          <p:val>
                                            <p:strVal val="#ppt_x"/>
                                          </p:val>
                                        </p:tav>
                                      </p:tavLst>
                                    </p:anim>
                                    <p:anim calcmode="lin" valueType="num">
                                      <p:cBhvr additive="base">
                                        <p:cTn id="8" dur="500" fill="hold"/>
                                        <p:tgtEl>
                                          <p:spTgt spid="3348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34856"/>
                                        </p:tgtEl>
                                        <p:attrNameLst>
                                          <p:attrName>style.visibility</p:attrName>
                                        </p:attrNameLst>
                                      </p:cBhvr>
                                      <p:to>
                                        <p:strVal val="visible"/>
                                      </p:to>
                                    </p:set>
                                    <p:animEffect transition="in" filter="slide(fromBottom)">
                                      <p:cBhvr>
                                        <p:cTn id="12" dur="500"/>
                                        <p:tgtEl>
                                          <p:spTgt spid="334856"/>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34855"/>
                                        </p:tgtEl>
                                        <p:attrNameLst>
                                          <p:attrName>style.visibility</p:attrName>
                                        </p:attrNameLst>
                                      </p:cBhvr>
                                      <p:to>
                                        <p:strVal val="visible"/>
                                      </p:to>
                                    </p:set>
                                    <p:anim calcmode="lin" valueType="num">
                                      <p:cBhvr additive="base">
                                        <p:cTn id="16" dur="500" fill="hold"/>
                                        <p:tgtEl>
                                          <p:spTgt spid="334855"/>
                                        </p:tgtEl>
                                        <p:attrNameLst>
                                          <p:attrName>ppt_x</p:attrName>
                                        </p:attrNameLst>
                                      </p:cBhvr>
                                      <p:tavLst>
                                        <p:tav tm="0">
                                          <p:val>
                                            <p:strVal val="0-#ppt_w/2"/>
                                          </p:val>
                                        </p:tav>
                                        <p:tav tm="100000">
                                          <p:val>
                                            <p:strVal val="#ppt_x"/>
                                          </p:val>
                                        </p:tav>
                                      </p:tavLst>
                                    </p:anim>
                                    <p:anim calcmode="lin" valueType="num">
                                      <p:cBhvr additive="base">
                                        <p:cTn id="17" dur="500" fill="hold"/>
                                        <p:tgtEl>
                                          <p:spTgt spid="33485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34861"/>
                                        </p:tgtEl>
                                        <p:attrNameLst>
                                          <p:attrName>style.visibility</p:attrName>
                                        </p:attrNameLst>
                                      </p:cBhvr>
                                      <p:to>
                                        <p:strVal val="visible"/>
                                      </p:to>
                                    </p:set>
                                    <p:anim calcmode="lin" valueType="num">
                                      <p:cBhvr additive="base">
                                        <p:cTn id="21" dur="500" fill="hold"/>
                                        <p:tgtEl>
                                          <p:spTgt spid="334861"/>
                                        </p:tgtEl>
                                        <p:attrNameLst>
                                          <p:attrName>ppt_x</p:attrName>
                                        </p:attrNameLst>
                                      </p:cBhvr>
                                      <p:tavLst>
                                        <p:tav tm="0">
                                          <p:val>
                                            <p:strVal val="0-#ppt_w/2"/>
                                          </p:val>
                                        </p:tav>
                                        <p:tav tm="100000">
                                          <p:val>
                                            <p:strVal val="#ppt_x"/>
                                          </p:val>
                                        </p:tav>
                                      </p:tavLst>
                                    </p:anim>
                                    <p:anim calcmode="lin" valueType="num">
                                      <p:cBhvr additive="base">
                                        <p:cTn id="22" dur="500" fill="hold"/>
                                        <p:tgtEl>
                                          <p:spTgt spid="33486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34864"/>
                                        </p:tgtEl>
                                        <p:attrNameLst>
                                          <p:attrName>style.visibility</p:attrName>
                                        </p:attrNameLst>
                                      </p:cBhvr>
                                      <p:to>
                                        <p:strVal val="visible"/>
                                      </p:to>
                                    </p:set>
                                    <p:anim calcmode="lin" valueType="num">
                                      <p:cBhvr additive="base">
                                        <p:cTn id="27" dur="500" fill="hold"/>
                                        <p:tgtEl>
                                          <p:spTgt spid="334864"/>
                                        </p:tgtEl>
                                        <p:attrNameLst>
                                          <p:attrName>ppt_x</p:attrName>
                                        </p:attrNameLst>
                                      </p:cBhvr>
                                      <p:tavLst>
                                        <p:tav tm="0">
                                          <p:val>
                                            <p:strVal val="0-#ppt_w/2"/>
                                          </p:val>
                                        </p:tav>
                                        <p:tav tm="100000">
                                          <p:val>
                                            <p:strVal val="#ppt_x"/>
                                          </p:val>
                                        </p:tav>
                                      </p:tavLst>
                                    </p:anim>
                                    <p:anim calcmode="lin" valueType="num">
                                      <p:cBhvr additive="base">
                                        <p:cTn id="28" dur="500" fill="hold"/>
                                        <p:tgtEl>
                                          <p:spTgt spid="33486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334871"/>
                                        </p:tgtEl>
                                        <p:attrNameLst>
                                          <p:attrName>style.visibility</p:attrName>
                                        </p:attrNameLst>
                                      </p:cBhvr>
                                      <p:to>
                                        <p:strVal val="visible"/>
                                      </p:to>
                                    </p:set>
                                    <p:anim calcmode="lin" valueType="num">
                                      <p:cBhvr>
                                        <p:cTn id="33" dur="500" fill="hold"/>
                                        <p:tgtEl>
                                          <p:spTgt spid="334871"/>
                                        </p:tgtEl>
                                        <p:attrNameLst>
                                          <p:attrName>ppt_x</p:attrName>
                                        </p:attrNameLst>
                                      </p:cBhvr>
                                      <p:tavLst>
                                        <p:tav tm="0">
                                          <p:val>
                                            <p:strVal val="#ppt_x"/>
                                          </p:val>
                                        </p:tav>
                                        <p:tav tm="100000">
                                          <p:val>
                                            <p:strVal val="#ppt_x"/>
                                          </p:val>
                                        </p:tav>
                                      </p:tavLst>
                                    </p:anim>
                                    <p:anim calcmode="lin" valueType="num">
                                      <p:cBhvr>
                                        <p:cTn id="34" dur="500" fill="hold"/>
                                        <p:tgtEl>
                                          <p:spTgt spid="334871"/>
                                        </p:tgtEl>
                                        <p:attrNameLst>
                                          <p:attrName>ppt_y</p:attrName>
                                        </p:attrNameLst>
                                      </p:cBhvr>
                                      <p:tavLst>
                                        <p:tav tm="0">
                                          <p:val>
                                            <p:strVal val="#ppt_y-#ppt_h/2"/>
                                          </p:val>
                                        </p:tav>
                                        <p:tav tm="100000">
                                          <p:val>
                                            <p:strVal val="#ppt_y"/>
                                          </p:val>
                                        </p:tav>
                                      </p:tavLst>
                                    </p:anim>
                                    <p:anim calcmode="lin" valueType="num">
                                      <p:cBhvr>
                                        <p:cTn id="35" dur="500" fill="hold"/>
                                        <p:tgtEl>
                                          <p:spTgt spid="334871"/>
                                        </p:tgtEl>
                                        <p:attrNameLst>
                                          <p:attrName>ppt_w</p:attrName>
                                        </p:attrNameLst>
                                      </p:cBhvr>
                                      <p:tavLst>
                                        <p:tav tm="0">
                                          <p:val>
                                            <p:strVal val="#ppt_w"/>
                                          </p:val>
                                        </p:tav>
                                        <p:tav tm="100000">
                                          <p:val>
                                            <p:strVal val="#ppt_w"/>
                                          </p:val>
                                        </p:tav>
                                      </p:tavLst>
                                    </p:anim>
                                    <p:anim calcmode="lin" valueType="num">
                                      <p:cBhvr>
                                        <p:cTn id="36" dur="500" fill="hold"/>
                                        <p:tgtEl>
                                          <p:spTgt spid="334871"/>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4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5" grpId="0"/>
      <p:bldP spid="334864" grpId="0"/>
      <p:bldP spid="33487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3.5  </a:t>
            </a:r>
            <a:r>
              <a:rPr lang="zh-CN" altLang="en-US" sz="4000" b="0" dirty="0">
                <a:latin typeface="Times New Roman" panose="02020603050405020304" pitchFamily="18" charset="0"/>
                <a:ea typeface="黑体" panose="02010609060101010101" pitchFamily="2" charset="-122"/>
              </a:rPr>
              <a:t>归结反演</a:t>
            </a:r>
          </a:p>
        </p:txBody>
      </p:sp>
      <p:sp>
        <p:nvSpPr>
          <p:cNvPr id="70660" name="Rectangle 3"/>
          <p:cNvSpPr>
            <a:spLocks noGrp="1"/>
          </p:cNvSpPr>
          <p:nvPr>
            <p:ph idx="1"/>
          </p:nvPr>
        </p:nvSpPr>
        <p:spPr>
          <a:ln/>
        </p:spPr>
        <p:txBody>
          <a:bodyPr vert="horz" wrap="square" lIns="91440" tIns="45720" rIns="91440" bIns="45720" anchor="t" anchorCtr="0"/>
          <a:lstStyle/>
          <a:p>
            <a:pPr eaLnBrk="1" hangingPunct="1">
              <a:buClr>
                <a:srgbClr val="0000FF"/>
              </a:buClr>
              <a:buFont typeface="Wingdings" panose="05000000000000000000" pitchFamily="2" charset="2"/>
              <a:buChar char="§"/>
            </a:pPr>
            <a:r>
              <a:rPr lang="zh-CN" altLang="en-US" sz="2200" b="1" dirty="0">
                <a:latin typeface="宋体" panose="02010600030101010101" pitchFamily="2" charset="-122"/>
              </a:rPr>
              <a:t>应用归结原理进行归结：</a:t>
            </a:r>
            <a:r>
              <a:rPr lang="zh-CN" altLang="en-US" dirty="0"/>
              <a:t> </a:t>
            </a:r>
          </a:p>
        </p:txBody>
      </p:sp>
      <p:sp>
        <p:nvSpPr>
          <p:cNvPr id="70661" name="Rectangle 4"/>
          <p:cNvSpPr/>
          <p:nvPr/>
        </p:nvSpPr>
        <p:spPr>
          <a:xfrm>
            <a:off x="41576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0662" name="Rectangle 5"/>
          <p:cNvSpPr/>
          <p:nvPr/>
        </p:nvSpPr>
        <p:spPr>
          <a:xfrm>
            <a:off x="4386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0663" name="Rectangle 6"/>
          <p:cNvSpPr/>
          <p:nvPr/>
        </p:nvSpPr>
        <p:spPr>
          <a:xfrm>
            <a:off x="4424363" y="3338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70664" name="Group 7"/>
          <p:cNvGrpSpPr/>
          <p:nvPr/>
        </p:nvGrpSpPr>
        <p:grpSpPr>
          <a:xfrm>
            <a:off x="609600" y="1571625"/>
            <a:ext cx="8001000" cy="1406525"/>
            <a:chOff x="384" y="990"/>
            <a:chExt cx="5040" cy="886"/>
          </a:xfrm>
        </p:grpSpPr>
        <p:sp>
          <p:nvSpPr>
            <p:cNvPr id="70676" name="Text Box 8"/>
            <p:cNvSpPr txBox="1"/>
            <p:nvPr/>
          </p:nvSpPr>
          <p:spPr>
            <a:xfrm>
              <a:off x="384" y="990"/>
              <a:ext cx="5040" cy="886"/>
            </a:xfrm>
            <a:prstGeom prst="rect">
              <a:avLst/>
            </a:prstGeom>
            <a:noFill/>
            <a:ln w="9525">
              <a:noFill/>
            </a:ln>
          </p:spPr>
          <p:txBody>
            <a:bodyPr>
              <a:spAutoFit/>
            </a:bodyPr>
            <a:lstStyle/>
            <a:p>
              <a:pPr algn="just" eaLnBrk="1" hangingPunct="1">
                <a:spcBef>
                  <a:spcPct val="30000"/>
                </a:spcBef>
              </a:pPr>
              <a:r>
                <a:rPr lang="zh-CN" altLang="en-US" sz="2400" dirty="0">
                  <a:latin typeface="宋体" panose="02010600030101010101" pitchFamily="2" charset="-122"/>
                </a:rPr>
                <a:t>（</a:t>
              </a:r>
              <a:r>
                <a:rPr lang="en-US" altLang="zh-CN" sz="2400" dirty="0">
                  <a:latin typeface="宋体" panose="02010600030101010101" pitchFamily="2" charset="-122"/>
                </a:rPr>
                <a:t>5</a:t>
              </a: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）与（</a:t>
              </a:r>
              <a:r>
                <a:rPr lang="en-US" altLang="zh-CN" sz="2400" dirty="0">
                  <a:latin typeface="宋体" panose="02010600030101010101" pitchFamily="2" charset="-122"/>
                </a:rPr>
                <a:t>2</a:t>
              </a:r>
              <a:r>
                <a:rPr lang="zh-CN" altLang="en-US" sz="2400" dirty="0">
                  <a:latin typeface="宋体" panose="02010600030101010101" pitchFamily="2" charset="-122"/>
                </a:rPr>
                <a:t>）归结</a:t>
              </a:r>
              <a:endParaRPr lang="zh-CN" altLang="en-US" sz="2400" dirty="0">
                <a:latin typeface="Times New Roman" panose="02020603050405020304" pitchFamily="18" charset="0"/>
                <a:cs typeface="Times New Roman" panose="02020603050405020304" pitchFamily="18" charset="0"/>
              </a:endParaRPr>
            </a:p>
            <a:p>
              <a:pPr algn="just" eaLnBrk="1" hangingPunct="1">
                <a:spcBef>
                  <a:spcPct val="30000"/>
                </a:spcBef>
              </a:pPr>
              <a:r>
                <a:rPr lang="zh-CN" altLang="en-US" sz="2400" dirty="0">
                  <a:latin typeface="宋体" panose="02010600030101010101" pitchFamily="2" charset="-122"/>
                </a:rPr>
                <a:t>（</a:t>
              </a:r>
              <a:r>
                <a:rPr lang="en-US" altLang="zh-CN" sz="2400" dirty="0">
                  <a:latin typeface="宋体" panose="02010600030101010101" pitchFamily="2" charset="-122"/>
                </a:rPr>
                <a:t>6</a:t>
              </a:r>
              <a:r>
                <a:rPr lang="zh-CN" altLang="en-US" sz="2400" dirty="0">
                  <a:latin typeface="宋体" panose="02010600030101010101" pitchFamily="2" charset="-122"/>
                </a:rPr>
                <a:t>）                            （</a:t>
              </a:r>
              <a:r>
                <a:rPr lang="en-US" altLang="zh-CN" sz="2400" dirty="0">
                  <a:latin typeface="宋体" panose="02010600030101010101" pitchFamily="2" charset="-122"/>
                </a:rPr>
                <a:t>3</a:t>
              </a:r>
              <a:r>
                <a:rPr lang="zh-CN" altLang="en-US" sz="2400" dirty="0">
                  <a:latin typeface="宋体" panose="02010600030101010101" pitchFamily="2" charset="-122"/>
                </a:rPr>
                <a:t>）与（</a:t>
              </a:r>
              <a:r>
                <a:rPr lang="en-US" altLang="zh-CN" sz="2400" dirty="0">
                  <a:latin typeface="宋体" panose="02010600030101010101" pitchFamily="2" charset="-122"/>
                </a:rPr>
                <a:t>5</a:t>
              </a:r>
              <a:r>
                <a:rPr lang="zh-CN" altLang="en-US" sz="2400" dirty="0">
                  <a:latin typeface="宋体" panose="02010600030101010101" pitchFamily="2" charset="-122"/>
                </a:rPr>
                <a:t>）归结</a:t>
              </a:r>
              <a:endParaRPr lang="zh-CN" altLang="en-US" sz="2400" dirty="0">
                <a:latin typeface="Times New Roman" panose="02020603050405020304" pitchFamily="18" charset="0"/>
                <a:cs typeface="Times New Roman" panose="02020603050405020304" pitchFamily="18" charset="0"/>
              </a:endParaRPr>
            </a:p>
            <a:p>
              <a:pPr eaLnBrk="1" hangingPunct="1">
                <a:spcBef>
                  <a:spcPct val="30000"/>
                </a:spcBef>
              </a:pPr>
              <a:r>
                <a:rPr lang="zh-CN" altLang="en-US" sz="2400" dirty="0">
                  <a:latin typeface="宋体" panose="02010600030101010101" pitchFamily="2" charset="-122"/>
                </a:rPr>
                <a:t>（</a:t>
              </a:r>
              <a:r>
                <a:rPr lang="en-US" altLang="zh-CN" sz="2400" dirty="0">
                  <a:latin typeface="宋体" panose="02010600030101010101" pitchFamily="2" charset="-122"/>
                </a:rPr>
                <a:t>7</a:t>
              </a:r>
              <a:r>
                <a:rPr lang="zh-CN" altLang="en-US" sz="2400" dirty="0">
                  <a:latin typeface="宋体" panose="02010600030101010101" pitchFamily="2" charset="-122"/>
                </a:rPr>
                <a:t>）                            （</a:t>
              </a:r>
              <a:r>
                <a:rPr lang="en-US" altLang="zh-CN" sz="2400" dirty="0">
                  <a:latin typeface="宋体" panose="02010600030101010101" pitchFamily="2" charset="-122"/>
                </a:rPr>
                <a:t>4</a:t>
              </a:r>
              <a:r>
                <a:rPr lang="zh-CN" altLang="en-US" sz="2400" dirty="0">
                  <a:latin typeface="宋体" panose="02010600030101010101" pitchFamily="2" charset="-122"/>
                </a:rPr>
                <a:t>）与（</a:t>
              </a:r>
              <a:r>
                <a:rPr lang="en-US" altLang="zh-CN" sz="2400" dirty="0">
                  <a:latin typeface="宋体" panose="02010600030101010101" pitchFamily="2" charset="-122"/>
                </a:rPr>
                <a:t>6</a:t>
              </a:r>
              <a:r>
                <a:rPr lang="zh-CN" altLang="en-US" sz="2400" dirty="0">
                  <a:latin typeface="宋体" panose="02010600030101010101" pitchFamily="2" charset="-122"/>
                </a:rPr>
                <a:t>）归结</a:t>
              </a:r>
              <a:r>
                <a:rPr lang="zh-CN" altLang="en-US" sz="2400" dirty="0">
                  <a:latin typeface="Arial" panose="020B0604020202020204" pitchFamily="34" charset="0"/>
                </a:rPr>
                <a:t> </a:t>
              </a:r>
            </a:p>
          </p:txBody>
        </p:sp>
        <p:graphicFrame>
          <p:nvGraphicFramePr>
            <p:cNvPr id="70677" name="Object 9"/>
            <p:cNvGraphicFramePr>
              <a:graphicFrameLocks noChangeAspect="1"/>
            </p:cNvGraphicFramePr>
            <p:nvPr/>
          </p:nvGraphicFramePr>
          <p:xfrm>
            <a:off x="1008" y="1028"/>
            <a:ext cx="1056" cy="255"/>
          </p:xfrm>
          <a:graphic>
            <a:graphicData uri="http://schemas.openxmlformats.org/presentationml/2006/ole">
              <mc:AlternateContent xmlns:mc="http://schemas.openxmlformats.org/markup-compatibility/2006">
                <mc:Choice xmlns:v="urn:schemas-microsoft-com:vml" Requires="v">
                  <p:oleObj r:id="rId2" imgW="825500" imgH="203200" progId="Equation.3">
                    <p:embed/>
                  </p:oleObj>
                </mc:Choice>
                <mc:Fallback>
                  <p:oleObj r:id="rId2" imgW="825500" imgH="203200" progId="Equation.3">
                    <p:embed/>
                    <p:pic>
                      <p:nvPicPr>
                        <p:cNvPr id="0" name="图片 3199"/>
                        <p:cNvPicPr/>
                        <p:nvPr/>
                      </p:nvPicPr>
                      <p:blipFill>
                        <a:blip r:embed="rId3"/>
                        <a:stretch>
                          <a:fillRect/>
                        </a:stretch>
                      </p:blipFill>
                      <p:spPr>
                        <a:xfrm>
                          <a:off x="1008" y="1028"/>
                          <a:ext cx="1056" cy="255"/>
                        </a:xfrm>
                        <a:prstGeom prst="rect">
                          <a:avLst/>
                        </a:prstGeom>
                        <a:noFill/>
                        <a:ln w="38100">
                          <a:noFill/>
                          <a:miter/>
                        </a:ln>
                      </p:spPr>
                    </p:pic>
                  </p:oleObj>
                </mc:Fallback>
              </mc:AlternateContent>
            </a:graphicData>
          </a:graphic>
        </p:graphicFrame>
        <p:graphicFrame>
          <p:nvGraphicFramePr>
            <p:cNvPr id="70678" name="Object 10"/>
            <p:cNvGraphicFramePr>
              <a:graphicFrameLocks noChangeAspect="1"/>
            </p:cNvGraphicFramePr>
            <p:nvPr/>
          </p:nvGraphicFramePr>
          <p:xfrm>
            <a:off x="1008" y="1344"/>
            <a:ext cx="480" cy="259"/>
          </p:xfrm>
          <a:graphic>
            <a:graphicData uri="http://schemas.openxmlformats.org/presentationml/2006/ole">
              <mc:AlternateContent xmlns:mc="http://schemas.openxmlformats.org/markup-compatibility/2006">
                <mc:Choice xmlns:v="urn:schemas-microsoft-com:vml" Requires="v">
                  <p:oleObj r:id="rId4" imgW="368300" imgH="203200" progId="Equation.3">
                    <p:embed/>
                  </p:oleObj>
                </mc:Choice>
                <mc:Fallback>
                  <p:oleObj r:id="rId4" imgW="368300" imgH="203200" progId="Equation.3">
                    <p:embed/>
                    <p:pic>
                      <p:nvPicPr>
                        <p:cNvPr id="0" name="图片 3201"/>
                        <p:cNvPicPr/>
                        <p:nvPr/>
                      </p:nvPicPr>
                      <p:blipFill>
                        <a:blip r:embed="rId5"/>
                        <a:stretch>
                          <a:fillRect/>
                        </a:stretch>
                      </p:blipFill>
                      <p:spPr>
                        <a:xfrm>
                          <a:off x="1008" y="1344"/>
                          <a:ext cx="480" cy="259"/>
                        </a:xfrm>
                        <a:prstGeom prst="rect">
                          <a:avLst/>
                        </a:prstGeom>
                        <a:noFill/>
                        <a:ln w="38100">
                          <a:noFill/>
                          <a:miter/>
                        </a:ln>
                      </p:spPr>
                    </p:pic>
                  </p:oleObj>
                </mc:Fallback>
              </mc:AlternateContent>
            </a:graphicData>
          </a:graphic>
        </p:graphicFrame>
        <p:graphicFrame>
          <p:nvGraphicFramePr>
            <p:cNvPr id="70679" name="Object 11"/>
            <p:cNvGraphicFramePr>
              <a:graphicFrameLocks noChangeAspect="1"/>
            </p:cNvGraphicFramePr>
            <p:nvPr/>
          </p:nvGraphicFramePr>
          <p:xfrm>
            <a:off x="1056" y="1632"/>
            <a:ext cx="384" cy="235"/>
          </p:xfrm>
          <a:graphic>
            <a:graphicData uri="http://schemas.openxmlformats.org/presentationml/2006/ole">
              <mc:AlternateContent xmlns:mc="http://schemas.openxmlformats.org/markup-compatibility/2006">
                <mc:Choice xmlns:v="urn:schemas-microsoft-com:vml" Requires="v">
                  <p:oleObj r:id="rId6" imgW="292100" imgH="177800" progId="Equation.3">
                    <p:embed/>
                  </p:oleObj>
                </mc:Choice>
                <mc:Fallback>
                  <p:oleObj r:id="rId6" imgW="292100" imgH="177800" progId="Equation.3">
                    <p:embed/>
                    <p:pic>
                      <p:nvPicPr>
                        <p:cNvPr id="0" name="图片 3200"/>
                        <p:cNvPicPr/>
                        <p:nvPr/>
                      </p:nvPicPr>
                      <p:blipFill>
                        <a:blip r:embed="rId7"/>
                        <a:stretch>
                          <a:fillRect/>
                        </a:stretch>
                      </p:blipFill>
                      <p:spPr>
                        <a:xfrm>
                          <a:off x="1056" y="1632"/>
                          <a:ext cx="384" cy="235"/>
                        </a:xfrm>
                        <a:prstGeom prst="rect">
                          <a:avLst/>
                        </a:prstGeom>
                        <a:noFill/>
                        <a:ln w="38100">
                          <a:noFill/>
                          <a:miter/>
                        </a:ln>
                      </p:spPr>
                    </p:pic>
                  </p:oleObj>
                </mc:Fallback>
              </mc:AlternateContent>
            </a:graphicData>
          </a:graphic>
        </p:graphicFrame>
      </p:grpSp>
      <p:sp>
        <p:nvSpPr>
          <p:cNvPr id="70665" name="Rectangle 12"/>
          <p:cNvSpPr/>
          <p:nvPr/>
        </p:nvSpPr>
        <p:spPr>
          <a:xfrm>
            <a:off x="2447925" y="2066925"/>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pic>
        <p:nvPicPr>
          <p:cNvPr id="335885" name="Picture 13"/>
          <p:cNvPicPr>
            <a:picLocks noChangeAspect="1"/>
          </p:cNvPicPr>
          <p:nvPr/>
        </p:nvPicPr>
        <p:blipFill>
          <a:blip r:embed="rId8"/>
          <a:stretch>
            <a:fillRect/>
          </a:stretch>
        </p:blipFill>
        <p:spPr>
          <a:xfrm>
            <a:off x="838200" y="1657350"/>
            <a:ext cx="7323138" cy="4591050"/>
          </a:xfrm>
          <a:prstGeom prst="rect">
            <a:avLst/>
          </a:prstGeom>
          <a:noFill/>
          <a:ln w="9525">
            <a:noFill/>
          </a:ln>
        </p:spPr>
      </p:pic>
      <p:grpSp>
        <p:nvGrpSpPr>
          <p:cNvPr id="335886" name="Group 14"/>
          <p:cNvGrpSpPr/>
          <p:nvPr/>
        </p:nvGrpSpPr>
        <p:grpSpPr>
          <a:xfrm>
            <a:off x="3200400" y="3581400"/>
            <a:ext cx="3048000" cy="914400"/>
            <a:chOff x="2064" y="2256"/>
            <a:chExt cx="1920" cy="576"/>
          </a:xfrm>
        </p:grpSpPr>
        <p:sp>
          <p:nvSpPr>
            <p:cNvPr id="70674" name="Line 15"/>
            <p:cNvSpPr/>
            <p:nvPr/>
          </p:nvSpPr>
          <p:spPr>
            <a:xfrm>
              <a:off x="2064" y="2256"/>
              <a:ext cx="384" cy="576"/>
            </a:xfrm>
            <a:prstGeom prst="line">
              <a:avLst/>
            </a:prstGeom>
            <a:ln w="38100" cap="flat" cmpd="sng">
              <a:solidFill>
                <a:srgbClr val="FF0000"/>
              </a:solidFill>
              <a:prstDash val="solid"/>
              <a:headEnd type="none" w="med" len="med"/>
              <a:tailEnd type="none" w="med" len="med"/>
            </a:ln>
          </p:spPr>
        </p:sp>
        <p:sp>
          <p:nvSpPr>
            <p:cNvPr id="70675" name="Line 16"/>
            <p:cNvSpPr/>
            <p:nvPr/>
          </p:nvSpPr>
          <p:spPr>
            <a:xfrm flipH="1">
              <a:off x="2448" y="2256"/>
              <a:ext cx="1536" cy="576"/>
            </a:xfrm>
            <a:prstGeom prst="line">
              <a:avLst/>
            </a:prstGeom>
            <a:ln w="38100" cap="flat" cmpd="sng">
              <a:solidFill>
                <a:srgbClr val="FF0000"/>
              </a:solidFill>
              <a:prstDash val="solid"/>
              <a:headEnd type="none" w="med" len="med"/>
              <a:tailEnd type="none" w="med" len="med"/>
            </a:ln>
          </p:spPr>
        </p:sp>
      </p:grpSp>
      <p:grpSp>
        <p:nvGrpSpPr>
          <p:cNvPr id="335889" name="Group 17"/>
          <p:cNvGrpSpPr/>
          <p:nvPr/>
        </p:nvGrpSpPr>
        <p:grpSpPr>
          <a:xfrm>
            <a:off x="3733800" y="5029200"/>
            <a:ext cx="2438400" cy="685800"/>
            <a:chOff x="2352" y="3168"/>
            <a:chExt cx="1536" cy="432"/>
          </a:xfrm>
        </p:grpSpPr>
        <p:sp>
          <p:nvSpPr>
            <p:cNvPr id="70672" name="Line 18"/>
            <p:cNvSpPr/>
            <p:nvPr/>
          </p:nvSpPr>
          <p:spPr>
            <a:xfrm>
              <a:off x="2352" y="3168"/>
              <a:ext cx="816" cy="432"/>
            </a:xfrm>
            <a:prstGeom prst="line">
              <a:avLst/>
            </a:prstGeom>
            <a:ln w="38100" cap="flat" cmpd="sng">
              <a:solidFill>
                <a:schemeClr val="accent2"/>
              </a:solidFill>
              <a:prstDash val="solid"/>
              <a:headEnd type="none" w="med" len="med"/>
              <a:tailEnd type="none" w="med" len="med"/>
            </a:ln>
          </p:spPr>
        </p:sp>
        <p:sp>
          <p:nvSpPr>
            <p:cNvPr id="70673" name="Line 19"/>
            <p:cNvSpPr/>
            <p:nvPr/>
          </p:nvSpPr>
          <p:spPr>
            <a:xfrm flipH="1">
              <a:off x="3168" y="3168"/>
              <a:ext cx="720" cy="432"/>
            </a:xfrm>
            <a:prstGeom prst="line">
              <a:avLst/>
            </a:prstGeom>
            <a:ln w="38100" cap="flat" cmpd="sng">
              <a:solidFill>
                <a:srgbClr val="FF0000"/>
              </a:solidFill>
              <a:prstDash val="solid"/>
              <a:headEnd type="none" w="med" len="med"/>
              <a:tailEnd type="none" w="med" len="med"/>
            </a:ln>
          </p:spPr>
        </p:sp>
      </p:grpSp>
      <p:grpSp>
        <p:nvGrpSpPr>
          <p:cNvPr id="335892" name="Group 20"/>
          <p:cNvGrpSpPr/>
          <p:nvPr/>
        </p:nvGrpSpPr>
        <p:grpSpPr>
          <a:xfrm>
            <a:off x="2362200" y="2209800"/>
            <a:ext cx="3886200" cy="838200"/>
            <a:chOff x="1536" y="1392"/>
            <a:chExt cx="2448" cy="528"/>
          </a:xfrm>
        </p:grpSpPr>
        <p:sp>
          <p:nvSpPr>
            <p:cNvPr id="70670" name="Line 21"/>
            <p:cNvSpPr/>
            <p:nvPr/>
          </p:nvSpPr>
          <p:spPr>
            <a:xfrm>
              <a:off x="1536" y="1392"/>
              <a:ext cx="432" cy="528"/>
            </a:xfrm>
            <a:prstGeom prst="line">
              <a:avLst/>
            </a:prstGeom>
            <a:ln w="38100" cap="flat" cmpd="sng">
              <a:solidFill>
                <a:srgbClr val="FF0000"/>
              </a:solidFill>
              <a:prstDash val="solid"/>
              <a:headEnd type="none" w="med" len="med"/>
              <a:tailEnd type="none" w="med" len="med"/>
            </a:ln>
          </p:spPr>
        </p:sp>
        <p:sp>
          <p:nvSpPr>
            <p:cNvPr id="70671" name="Line 22"/>
            <p:cNvSpPr/>
            <p:nvPr/>
          </p:nvSpPr>
          <p:spPr>
            <a:xfrm flipH="1">
              <a:off x="1968" y="1392"/>
              <a:ext cx="2016" cy="528"/>
            </a:xfrm>
            <a:prstGeom prst="line">
              <a:avLst/>
            </a:prstGeom>
            <a:ln w="38100" cap="flat" cmpd="sng">
              <a:solidFill>
                <a:srgbClr val="FF0000"/>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5885"/>
                                        </p:tgtEl>
                                        <p:attrNameLst>
                                          <p:attrName>style.visibility</p:attrName>
                                        </p:attrNameLst>
                                      </p:cBhvr>
                                      <p:to>
                                        <p:strVal val="visible"/>
                                      </p:to>
                                    </p:set>
                                    <p:anim calcmode="lin" valueType="num">
                                      <p:cBhvr>
                                        <p:cTn id="7" dur="500" fill="hold"/>
                                        <p:tgtEl>
                                          <p:spTgt spid="335885"/>
                                        </p:tgtEl>
                                        <p:attrNameLst>
                                          <p:attrName>ppt_w</p:attrName>
                                        </p:attrNameLst>
                                      </p:cBhvr>
                                      <p:tavLst>
                                        <p:tav tm="0">
                                          <p:val>
                                            <p:fltVal val="0"/>
                                          </p:val>
                                        </p:tav>
                                        <p:tav tm="100000">
                                          <p:val>
                                            <p:strVal val="#ppt_w"/>
                                          </p:val>
                                        </p:tav>
                                      </p:tavLst>
                                    </p:anim>
                                    <p:anim calcmode="lin" valueType="num">
                                      <p:cBhvr>
                                        <p:cTn id="8" dur="500" fill="hold"/>
                                        <p:tgtEl>
                                          <p:spTgt spid="335885"/>
                                        </p:tgtEl>
                                        <p:attrNameLst>
                                          <p:attrName>ppt_h</p:attrName>
                                        </p:attrNameLst>
                                      </p:cBhvr>
                                      <p:tavLst>
                                        <p:tav tm="0">
                                          <p:val>
                                            <p:fltVal val="0"/>
                                          </p:val>
                                        </p:tav>
                                        <p:tav tm="100000">
                                          <p:val>
                                            <p:strVal val="#ppt_h"/>
                                          </p:val>
                                        </p:tav>
                                      </p:tavLst>
                                    </p:anim>
                                    <p:animEffect transition="in" filter="fade">
                                      <p:cBhvr>
                                        <p:cTn id="9" dur="500"/>
                                        <p:tgtEl>
                                          <p:spTgt spid="33588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335892"/>
                                        </p:tgtEl>
                                        <p:attrNameLst>
                                          <p:attrName>style.visibility</p:attrName>
                                        </p:attrNameLst>
                                      </p:cBhvr>
                                      <p:to>
                                        <p:strVal val="visible"/>
                                      </p:to>
                                    </p:set>
                                  </p:childTnLst>
                                  <p:subTnLst>
                                    <p:set>
                                      <p:cBhvr override="childStyle">
                                        <p:cTn dur="1" fill="hold" display="0" masterRel="nextClick" afterEffect="1"/>
                                        <p:tgtEl>
                                          <p:spTgt spid="33589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335886"/>
                                        </p:tgtEl>
                                        <p:attrNameLst>
                                          <p:attrName>style.visibility</p:attrName>
                                        </p:attrNameLst>
                                      </p:cBhvr>
                                      <p:to>
                                        <p:strVal val="visible"/>
                                      </p:to>
                                    </p:set>
                                  </p:childTnLst>
                                  <p:subTnLst>
                                    <p:set>
                                      <p:cBhvr override="childStyle">
                                        <p:cTn dur="1" fill="hold" display="0" masterRel="nextClick" afterEffect="1"/>
                                        <p:tgtEl>
                                          <p:spTgt spid="33588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35889"/>
                                        </p:tgtEl>
                                        <p:attrNameLst>
                                          <p:attrName>style.visibility</p:attrName>
                                        </p:attrNameLst>
                                      </p:cBhvr>
                                      <p:to>
                                        <p:strVal val="visible"/>
                                      </p:to>
                                    </p:set>
                                  </p:childTnLst>
                                  <p:subTnLst>
                                    <p:set>
                                      <p:cBhvr override="childStyle">
                                        <p:cTn dur="1" fill="hold" display="0" masterRel="nextClick" afterEffect="1"/>
                                        <p:tgtEl>
                                          <p:spTgt spid="33588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68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3.5  </a:t>
            </a:r>
            <a:r>
              <a:rPr lang="zh-CN" altLang="en-US" sz="3600" dirty="0">
                <a:solidFill>
                  <a:schemeClr val="bg1"/>
                </a:solidFill>
                <a:latin typeface="Times New Roman" panose="02020603050405020304" pitchFamily="18" charset="0"/>
                <a:ea typeface="黑体" panose="02010609060101010101" pitchFamily="2" charset="-122"/>
              </a:rPr>
              <a:t>归结反演</a:t>
            </a:r>
          </a:p>
        </p:txBody>
      </p:sp>
      <p:sp>
        <p:nvSpPr>
          <p:cNvPr id="336899" name="Rectangle 3"/>
          <p:cNvSpPr/>
          <p:nvPr/>
        </p:nvSpPr>
        <p:spPr>
          <a:xfrm>
            <a:off x="250825" y="908050"/>
            <a:ext cx="8642350" cy="5645150"/>
          </a:xfrm>
          <a:prstGeom prst="rect">
            <a:avLst/>
          </a:prstGeom>
          <a:gradFill rotWithShape="1">
            <a:gsLst>
              <a:gs pos="0">
                <a:srgbClr val="FFFF00"/>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algn="just" eaLnBrk="1" hangingPunct="1">
              <a:lnSpc>
                <a:spcPct val="120000"/>
              </a:lnSpc>
              <a:spcBef>
                <a:spcPct val="40000"/>
              </a:spcBef>
              <a:buClr>
                <a:schemeClr val="accent2"/>
              </a:buClr>
              <a:buFont typeface="Wingdings" panose="05000000000000000000" pitchFamily="2" charset="2"/>
              <a:buBlip>
                <a:blip r:embed="rId2"/>
              </a:buBlip>
            </a:pPr>
            <a:r>
              <a:rPr lang="en-US" altLang="zh-CN" sz="2600" b="1" dirty="0">
                <a:latin typeface="宋体" panose="02010600030101010101" pitchFamily="2" charset="-122"/>
              </a:rPr>
              <a:t> </a:t>
            </a:r>
            <a:r>
              <a:rPr lang="zh-CN" altLang="en-US" sz="2500" b="1" dirty="0">
                <a:latin typeface="Times New Roman" panose="02020603050405020304" pitchFamily="18" charset="0"/>
              </a:rPr>
              <a:t>例</a:t>
            </a:r>
            <a:r>
              <a:rPr lang="en-US" altLang="zh-CN" sz="2500" b="1" dirty="0">
                <a:latin typeface="Times New Roman" panose="02020603050405020304" pitchFamily="18" charset="0"/>
              </a:rPr>
              <a:t>3.10  </a:t>
            </a:r>
            <a:r>
              <a:rPr lang="zh-CN" altLang="en-US" sz="2500" b="1" dirty="0">
                <a:latin typeface="Times New Roman" panose="02020603050405020304" pitchFamily="18" charset="0"/>
              </a:rPr>
              <a:t>已知：</a:t>
            </a:r>
            <a:r>
              <a:rPr lang="zh-CN" altLang="en-US" sz="2500" b="1" dirty="0">
                <a:latin typeface="Times New Roman" panose="02020603050405020304" pitchFamily="18" charset="0"/>
                <a:cs typeface="Times New Roman" panose="02020603050405020304" pitchFamily="18" charset="0"/>
              </a:rPr>
              <a:t> </a:t>
            </a:r>
          </a:p>
          <a:p>
            <a:pPr algn="just" eaLnBrk="1" hangingPunct="1">
              <a:lnSpc>
                <a:spcPct val="120000"/>
              </a:lnSpc>
              <a:spcBef>
                <a:spcPct val="40000"/>
              </a:spcBef>
              <a:buClr>
                <a:schemeClr val="accent2"/>
              </a:buClr>
              <a:buFont typeface="Wingdings" panose="05000000000000000000" pitchFamily="2" charset="2"/>
              <a:buNone/>
            </a:pPr>
            <a:r>
              <a:rPr lang="zh-CN" altLang="en-US" sz="2500" b="1" dirty="0">
                <a:latin typeface="Times New Roman" panose="02020603050405020304" pitchFamily="18" charset="0"/>
              </a:rPr>
              <a:t>           规则</a:t>
            </a:r>
            <a:r>
              <a:rPr lang="en-US" altLang="zh-CN" sz="2500" b="1" dirty="0">
                <a:latin typeface="Times New Roman" panose="02020603050405020304" pitchFamily="18" charset="0"/>
                <a:cs typeface="Times New Roman" panose="02020603050405020304" pitchFamily="18" charset="0"/>
              </a:rPr>
              <a:t>1</a:t>
            </a:r>
            <a:r>
              <a:rPr lang="zh-CN" altLang="en-US" sz="2500" b="1" dirty="0">
                <a:latin typeface="Times New Roman" panose="02020603050405020304" pitchFamily="18" charset="0"/>
              </a:rPr>
              <a:t>：任何人的兄弟不是女性；</a:t>
            </a:r>
            <a:endParaRPr lang="zh-CN" altLang="en-US" sz="2500" b="1" dirty="0">
              <a:latin typeface="Times New Roman" panose="02020603050405020304" pitchFamily="18" charset="0"/>
              <a:cs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None/>
            </a:pPr>
            <a:r>
              <a:rPr lang="zh-CN" altLang="en-US" sz="2500" b="1" dirty="0">
                <a:latin typeface="Times New Roman" panose="02020603050405020304" pitchFamily="18" charset="0"/>
              </a:rPr>
              <a:t>           规则</a:t>
            </a:r>
            <a:r>
              <a:rPr lang="en-US" altLang="zh-CN" sz="2500" b="1" dirty="0">
                <a:latin typeface="Times New Roman" panose="02020603050405020304" pitchFamily="18" charset="0"/>
                <a:cs typeface="Times New Roman" panose="02020603050405020304" pitchFamily="18" charset="0"/>
              </a:rPr>
              <a:t>2</a:t>
            </a:r>
            <a:r>
              <a:rPr lang="zh-CN" altLang="en-US" sz="2500" b="1" dirty="0">
                <a:latin typeface="Times New Roman" panose="02020603050405020304" pitchFamily="18" charset="0"/>
              </a:rPr>
              <a:t>：任何人的姐妹必是女性。</a:t>
            </a:r>
            <a:endParaRPr lang="zh-CN" altLang="en-US" sz="2500" b="1" dirty="0">
              <a:latin typeface="Times New Roman" panose="02020603050405020304" pitchFamily="18" charset="0"/>
              <a:cs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None/>
            </a:pPr>
            <a:r>
              <a:rPr lang="zh-CN" altLang="en-US" sz="2500" b="1" dirty="0">
                <a:latin typeface="Times New Roman" panose="02020603050405020304" pitchFamily="18" charset="0"/>
              </a:rPr>
              <a:t>           事 实：</a:t>
            </a:r>
            <a:r>
              <a:rPr lang="en-US" altLang="zh-CN" sz="2500" b="1" i="1" dirty="0">
                <a:latin typeface="Times New Roman" panose="02020603050405020304" pitchFamily="18" charset="0"/>
                <a:cs typeface="Times New Roman" panose="02020603050405020304" pitchFamily="18" charset="0"/>
              </a:rPr>
              <a:t>Mary</a:t>
            </a:r>
            <a:r>
              <a:rPr lang="en-US" altLang="zh-CN" sz="2500" b="1" dirty="0">
                <a:latin typeface="Times New Roman" panose="02020603050405020304" pitchFamily="18" charset="0"/>
                <a:cs typeface="Times New Roman" panose="02020603050405020304" pitchFamily="18" charset="0"/>
              </a:rPr>
              <a:t> </a:t>
            </a:r>
            <a:r>
              <a:rPr lang="zh-CN" altLang="en-US" sz="2500" b="1" dirty="0">
                <a:latin typeface="Times New Roman" panose="02020603050405020304" pitchFamily="18" charset="0"/>
              </a:rPr>
              <a:t>是</a:t>
            </a:r>
            <a:r>
              <a:rPr lang="zh-CN" altLang="en-US" sz="2500" b="1" i="1" dirty="0">
                <a:latin typeface="Times New Roman" panose="02020603050405020304" pitchFamily="18" charset="0"/>
              </a:rPr>
              <a:t> </a:t>
            </a:r>
            <a:r>
              <a:rPr lang="en-US" altLang="zh-CN" sz="2500" b="1" i="1" dirty="0">
                <a:latin typeface="Times New Roman" panose="02020603050405020304" pitchFamily="18" charset="0"/>
                <a:cs typeface="Times New Roman" panose="02020603050405020304" pitchFamily="18" charset="0"/>
              </a:rPr>
              <a:t>Bill </a:t>
            </a:r>
            <a:r>
              <a:rPr lang="zh-CN" altLang="en-US" sz="2500" b="1" dirty="0">
                <a:latin typeface="Times New Roman" panose="02020603050405020304" pitchFamily="18" charset="0"/>
              </a:rPr>
              <a:t>的姐妹。</a:t>
            </a:r>
          </a:p>
          <a:p>
            <a:pPr algn="just" eaLnBrk="1" hangingPunct="1">
              <a:lnSpc>
                <a:spcPct val="120000"/>
              </a:lnSpc>
              <a:spcBef>
                <a:spcPct val="40000"/>
              </a:spcBef>
              <a:buClr>
                <a:schemeClr val="accent2"/>
              </a:buClr>
              <a:buFont typeface="Wingdings" panose="05000000000000000000" pitchFamily="2" charset="2"/>
              <a:buNone/>
            </a:pPr>
            <a:r>
              <a:rPr lang="zh-CN" altLang="en-US" sz="2500" b="1" dirty="0">
                <a:latin typeface="Times New Roman" panose="02020603050405020304" pitchFamily="18" charset="0"/>
              </a:rPr>
              <a:t>     求证：</a:t>
            </a:r>
            <a:r>
              <a:rPr lang="zh-CN" altLang="en-US" sz="2500" b="1" dirty="0">
                <a:latin typeface="Times New Roman" panose="02020603050405020304" pitchFamily="18" charset="0"/>
                <a:cs typeface="Times New Roman" panose="02020603050405020304" pitchFamily="18" charset="0"/>
              </a:rPr>
              <a:t> </a:t>
            </a:r>
            <a:r>
              <a:rPr lang="en-US" altLang="zh-CN" sz="2500" b="1" i="1" dirty="0">
                <a:latin typeface="Times New Roman" panose="02020603050405020304" pitchFamily="18" charset="0"/>
                <a:cs typeface="Times New Roman" panose="02020603050405020304" pitchFamily="18" charset="0"/>
              </a:rPr>
              <a:t>Mary</a:t>
            </a:r>
            <a:r>
              <a:rPr lang="en-US" altLang="zh-CN" sz="2500" b="1" dirty="0">
                <a:latin typeface="Times New Roman" panose="02020603050405020304" pitchFamily="18" charset="0"/>
                <a:cs typeface="Times New Roman" panose="02020603050405020304" pitchFamily="18" charset="0"/>
              </a:rPr>
              <a:t> </a:t>
            </a:r>
            <a:r>
              <a:rPr lang="zh-CN" altLang="en-US" sz="2500" b="1" dirty="0">
                <a:latin typeface="Times New Roman" panose="02020603050405020304" pitchFamily="18" charset="0"/>
              </a:rPr>
              <a:t>不是 </a:t>
            </a:r>
            <a:r>
              <a:rPr lang="en-US" altLang="zh-CN" sz="2500" b="1" i="1" dirty="0">
                <a:latin typeface="Times New Roman" panose="02020603050405020304" pitchFamily="18" charset="0"/>
                <a:cs typeface="Times New Roman" panose="02020603050405020304" pitchFamily="18" charset="0"/>
              </a:rPr>
              <a:t>Tom </a:t>
            </a:r>
            <a:r>
              <a:rPr lang="zh-CN" altLang="en-US" sz="2500" b="1" dirty="0">
                <a:latin typeface="Times New Roman" panose="02020603050405020304" pitchFamily="18" charset="0"/>
              </a:rPr>
              <a:t>的兄弟。</a:t>
            </a:r>
            <a:endParaRPr lang="zh-CN" altLang="en-US" sz="2500" b="1" dirty="0">
              <a:latin typeface="Times New Roman" panose="02020603050405020304" pitchFamily="18" charset="0"/>
              <a:cs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Blip>
                <a:blip r:embed="rId2"/>
              </a:buBlip>
            </a:pPr>
            <a:r>
              <a:rPr lang="zh-CN" altLang="en-US" sz="2500" b="1" dirty="0">
                <a:latin typeface="Times New Roman" panose="02020603050405020304" pitchFamily="18" charset="0"/>
              </a:rPr>
              <a:t>  证明：定义谓词</a:t>
            </a:r>
          </a:p>
          <a:p>
            <a:pPr algn="just" eaLnBrk="1" hangingPunct="1">
              <a:lnSpc>
                <a:spcPct val="120000"/>
              </a:lnSpc>
              <a:spcBef>
                <a:spcPct val="40000"/>
              </a:spcBef>
              <a:buClr>
                <a:schemeClr val="accent2"/>
              </a:buClr>
              <a:buFont typeface="Wingdings" panose="05000000000000000000" pitchFamily="2" charset="2"/>
              <a:buNone/>
            </a:pPr>
            <a:r>
              <a:rPr lang="zh-CN" altLang="en-US" sz="2500" b="1" dirty="0">
                <a:latin typeface="Times New Roman" panose="02020603050405020304" pitchFamily="18" charset="0"/>
                <a:cs typeface="Times New Roman" panose="02020603050405020304" pitchFamily="18" charset="0"/>
              </a:rPr>
              <a:t>               </a:t>
            </a:r>
            <a:r>
              <a:rPr lang="en-US" altLang="zh-CN" sz="2500" b="1" i="1" dirty="0">
                <a:latin typeface="Times New Roman" panose="02020603050405020304" pitchFamily="18" charset="0"/>
                <a:cs typeface="Times New Roman" panose="02020603050405020304" pitchFamily="18" charset="0"/>
              </a:rPr>
              <a:t>brother</a:t>
            </a:r>
            <a:r>
              <a:rPr lang="en-US" altLang="zh-CN" sz="2500" b="1" dirty="0">
                <a:latin typeface="Times New Roman" panose="02020603050405020304" pitchFamily="18" charset="0"/>
                <a:cs typeface="Times New Roman" panose="02020603050405020304" pitchFamily="18" charset="0"/>
              </a:rPr>
              <a:t> ( </a:t>
            </a:r>
            <a:r>
              <a:rPr lang="en-US" altLang="zh-CN" sz="2500" b="1" i="1" dirty="0">
                <a:latin typeface="Times New Roman" panose="02020603050405020304" pitchFamily="18" charset="0"/>
                <a:cs typeface="Times New Roman" panose="02020603050405020304" pitchFamily="18" charset="0"/>
              </a:rPr>
              <a:t>x</a:t>
            </a:r>
            <a:r>
              <a:rPr lang="en-US" altLang="zh-CN" sz="2500" b="1" dirty="0">
                <a:latin typeface="Times New Roman" panose="02020603050405020304" pitchFamily="18" charset="0"/>
                <a:cs typeface="Times New Roman" panose="02020603050405020304" pitchFamily="18" charset="0"/>
              </a:rPr>
              <a:t>, </a:t>
            </a:r>
            <a:r>
              <a:rPr lang="en-US" altLang="zh-CN" sz="2500" b="1" i="1" dirty="0">
                <a:latin typeface="Times New Roman" panose="02020603050405020304" pitchFamily="18" charset="0"/>
                <a:cs typeface="Times New Roman" panose="02020603050405020304" pitchFamily="18" charset="0"/>
              </a:rPr>
              <a:t>y</a:t>
            </a:r>
            <a:r>
              <a:rPr lang="en-US" altLang="zh-CN" sz="2500" b="1" dirty="0">
                <a:latin typeface="Times New Roman" panose="02020603050405020304" pitchFamily="18" charset="0"/>
                <a:cs typeface="Times New Roman" panose="02020603050405020304" pitchFamily="18" charset="0"/>
              </a:rPr>
              <a:t> ) :  </a:t>
            </a:r>
            <a:r>
              <a:rPr lang="en-US" altLang="zh-CN" sz="2500" b="1" i="1" dirty="0">
                <a:latin typeface="Times New Roman" panose="02020603050405020304" pitchFamily="18" charset="0"/>
                <a:cs typeface="Times New Roman" panose="02020603050405020304" pitchFamily="18" charset="0"/>
              </a:rPr>
              <a:t>x </a:t>
            </a:r>
            <a:r>
              <a:rPr lang="zh-CN" altLang="en-US" sz="2500" b="1" dirty="0">
                <a:latin typeface="Times New Roman" panose="02020603050405020304" pitchFamily="18" charset="0"/>
              </a:rPr>
              <a:t>是 </a:t>
            </a:r>
            <a:r>
              <a:rPr lang="en-US" altLang="zh-CN" sz="2500" b="1" i="1" dirty="0">
                <a:latin typeface="Times New Roman" panose="02020603050405020304" pitchFamily="18" charset="0"/>
              </a:rPr>
              <a:t>y</a:t>
            </a:r>
            <a:r>
              <a:rPr lang="en-US" altLang="zh-CN" sz="2500" b="1" dirty="0">
                <a:latin typeface="Times New Roman" panose="02020603050405020304" pitchFamily="18" charset="0"/>
              </a:rPr>
              <a:t>  </a:t>
            </a:r>
            <a:r>
              <a:rPr lang="zh-CN" altLang="en-US" sz="2500" b="1" dirty="0">
                <a:latin typeface="Times New Roman" panose="02020603050405020304" pitchFamily="18" charset="0"/>
              </a:rPr>
              <a:t>的兄弟  </a:t>
            </a:r>
            <a:endParaRPr lang="zh-CN" altLang="en-US" sz="2500" b="1" dirty="0">
              <a:latin typeface="Times New Roman" panose="02020603050405020304" pitchFamily="18" charset="0"/>
              <a:cs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None/>
            </a:pPr>
            <a:r>
              <a:rPr lang="zh-CN" altLang="en-US" sz="2500" b="1" dirty="0">
                <a:latin typeface="Times New Roman" panose="02020603050405020304" pitchFamily="18" charset="0"/>
                <a:cs typeface="Times New Roman" panose="02020603050405020304" pitchFamily="18" charset="0"/>
              </a:rPr>
              <a:t>               </a:t>
            </a:r>
            <a:r>
              <a:rPr lang="en-US" altLang="zh-CN" sz="2500" b="1" i="1" dirty="0">
                <a:latin typeface="Times New Roman" panose="02020603050405020304" pitchFamily="18" charset="0"/>
                <a:cs typeface="Times New Roman" panose="02020603050405020304" pitchFamily="18" charset="0"/>
              </a:rPr>
              <a:t>sister</a:t>
            </a:r>
            <a:r>
              <a:rPr lang="en-US" altLang="zh-CN" sz="2500" b="1" dirty="0">
                <a:latin typeface="Times New Roman" panose="02020603050405020304" pitchFamily="18" charset="0"/>
                <a:cs typeface="Times New Roman" panose="02020603050405020304" pitchFamily="18" charset="0"/>
              </a:rPr>
              <a:t> ( </a:t>
            </a:r>
            <a:r>
              <a:rPr lang="en-US" altLang="zh-CN" sz="2500" b="1" i="1" dirty="0">
                <a:latin typeface="Times New Roman" panose="02020603050405020304" pitchFamily="18" charset="0"/>
                <a:cs typeface="Times New Roman" panose="02020603050405020304" pitchFamily="18" charset="0"/>
              </a:rPr>
              <a:t>x</a:t>
            </a:r>
            <a:r>
              <a:rPr lang="en-US" altLang="zh-CN" sz="2500" b="1" dirty="0">
                <a:latin typeface="Times New Roman" panose="02020603050405020304" pitchFamily="18" charset="0"/>
                <a:cs typeface="Times New Roman" panose="02020603050405020304" pitchFamily="18" charset="0"/>
              </a:rPr>
              <a:t>, </a:t>
            </a:r>
            <a:r>
              <a:rPr lang="en-US" altLang="zh-CN" sz="2500" b="1" i="1" dirty="0">
                <a:latin typeface="Times New Roman" panose="02020603050405020304" pitchFamily="18" charset="0"/>
                <a:cs typeface="Times New Roman" panose="02020603050405020304" pitchFamily="18" charset="0"/>
              </a:rPr>
              <a:t>y</a:t>
            </a:r>
            <a:r>
              <a:rPr lang="en-US" altLang="zh-CN" sz="2500" b="1" dirty="0">
                <a:latin typeface="Times New Roman" panose="02020603050405020304" pitchFamily="18" charset="0"/>
                <a:cs typeface="Times New Roman" panose="02020603050405020304" pitchFamily="18" charset="0"/>
              </a:rPr>
              <a:t> ) :   </a:t>
            </a:r>
            <a:r>
              <a:rPr lang="en-US" altLang="zh-CN" sz="2500" b="1" i="1" dirty="0">
                <a:latin typeface="Times New Roman" panose="02020603050405020304" pitchFamily="18" charset="0"/>
                <a:cs typeface="Times New Roman" panose="02020603050405020304" pitchFamily="18" charset="0"/>
              </a:rPr>
              <a:t>x</a:t>
            </a:r>
            <a:r>
              <a:rPr lang="en-US" altLang="zh-CN" sz="2500" b="1" dirty="0">
                <a:latin typeface="Times New Roman" panose="02020603050405020304" pitchFamily="18" charset="0"/>
                <a:cs typeface="Times New Roman" panose="02020603050405020304" pitchFamily="18" charset="0"/>
              </a:rPr>
              <a:t> </a:t>
            </a:r>
            <a:r>
              <a:rPr lang="zh-CN" altLang="en-US" sz="2500" b="1" dirty="0">
                <a:latin typeface="Times New Roman" panose="02020603050405020304" pitchFamily="18" charset="0"/>
              </a:rPr>
              <a:t>是 </a:t>
            </a:r>
            <a:r>
              <a:rPr lang="en-US" altLang="zh-CN" sz="2500" b="1" i="1" dirty="0">
                <a:latin typeface="Times New Roman" panose="02020603050405020304" pitchFamily="18" charset="0"/>
              </a:rPr>
              <a:t>y</a:t>
            </a:r>
            <a:r>
              <a:rPr lang="en-US" altLang="zh-CN" sz="2500" b="1" dirty="0">
                <a:latin typeface="Times New Roman" panose="02020603050405020304" pitchFamily="18" charset="0"/>
              </a:rPr>
              <a:t>  </a:t>
            </a:r>
            <a:r>
              <a:rPr lang="zh-CN" altLang="en-US" sz="2500" b="1" dirty="0">
                <a:latin typeface="Times New Roman" panose="02020603050405020304" pitchFamily="18" charset="0"/>
              </a:rPr>
              <a:t>的姐妹</a:t>
            </a:r>
            <a:endParaRPr lang="zh-CN" altLang="en-US" sz="2500" b="1" dirty="0">
              <a:latin typeface="Times New Roman" panose="02020603050405020304" pitchFamily="18" charset="0"/>
              <a:cs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None/>
            </a:pPr>
            <a:r>
              <a:rPr lang="zh-CN" altLang="en-US" sz="2500" b="1" dirty="0">
                <a:latin typeface="Times New Roman" panose="02020603050405020304" pitchFamily="18" charset="0"/>
                <a:cs typeface="Times New Roman" panose="02020603050405020304" pitchFamily="18" charset="0"/>
              </a:rPr>
              <a:t>               </a:t>
            </a:r>
            <a:r>
              <a:rPr lang="en-US" altLang="zh-CN" sz="2500" b="1" i="1" dirty="0">
                <a:latin typeface="Times New Roman" panose="02020603050405020304" pitchFamily="18" charset="0"/>
                <a:cs typeface="Times New Roman" panose="02020603050405020304" pitchFamily="18" charset="0"/>
              </a:rPr>
              <a:t>woman </a:t>
            </a:r>
            <a:r>
              <a:rPr lang="en-US" altLang="zh-CN" sz="2500" b="1" dirty="0">
                <a:latin typeface="Times New Roman" panose="02020603050405020304" pitchFamily="18" charset="0"/>
                <a:cs typeface="Times New Roman" panose="02020603050405020304" pitchFamily="18" charset="0"/>
              </a:rPr>
              <a:t>( </a:t>
            </a:r>
            <a:r>
              <a:rPr lang="en-US" altLang="zh-CN" sz="2500" b="1" i="1" dirty="0">
                <a:latin typeface="Times New Roman" panose="02020603050405020304" pitchFamily="18" charset="0"/>
                <a:cs typeface="Times New Roman" panose="02020603050405020304" pitchFamily="18" charset="0"/>
              </a:rPr>
              <a:t>x</a:t>
            </a:r>
            <a:r>
              <a:rPr lang="en-US" altLang="zh-CN" sz="2500" b="1" dirty="0">
                <a:latin typeface="Times New Roman" panose="02020603050405020304" pitchFamily="18" charset="0"/>
                <a:cs typeface="Times New Roman" panose="02020603050405020304" pitchFamily="18" charset="0"/>
              </a:rPr>
              <a:t> ) :  </a:t>
            </a:r>
            <a:r>
              <a:rPr lang="en-US" altLang="zh-CN" sz="2500" b="1" i="1" dirty="0">
                <a:latin typeface="Times New Roman" panose="02020603050405020304" pitchFamily="18" charset="0"/>
                <a:cs typeface="Times New Roman" panose="02020603050405020304" pitchFamily="18" charset="0"/>
              </a:rPr>
              <a:t>x </a:t>
            </a:r>
            <a:r>
              <a:rPr lang="zh-CN" altLang="en-US" sz="2500" b="1" dirty="0">
                <a:latin typeface="Times New Roman" panose="02020603050405020304" pitchFamily="18" charset="0"/>
              </a:rPr>
              <a:t>是女性</a:t>
            </a:r>
          </a:p>
        </p:txBody>
      </p:sp>
      <p:sp>
        <p:nvSpPr>
          <p:cNvPr id="71685" name="Rectangle 4"/>
          <p:cNvSpPr/>
          <p:nvPr/>
        </p:nvSpPr>
        <p:spPr>
          <a:xfrm>
            <a:off x="415290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1686" name="Rectangle 5"/>
          <p:cNvSpPr/>
          <p:nvPr/>
        </p:nvSpPr>
        <p:spPr>
          <a:xfrm>
            <a:off x="4510088" y="33575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1687" name="Rectangle 6"/>
          <p:cNvSpPr/>
          <p:nvPr/>
        </p:nvSpPr>
        <p:spPr>
          <a:xfrm>
            <a:off x="4500563" y="33480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1688" name="Rectangle 7"/>
          <p:cNvSpPr/>
          <p:nvPr/>
        </p:nvSpPr>
        <p:spPr>
          <a:xfrm>
            <a:off x="4210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1689" name="Rectangle 8"/>
          <p:cNvSpPr/>
          <p:nvPr/>
        </p:nvSpPr>
        <p:spPr>
          <a:xfrm>
            <a:off x="42338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6899">
                                            <p:txEl>
                                              <p:pRg st="5" end="5"/>
                                            </p:txEl>
                                          </p:spTgt>
                                        </p:tgtEl>
                                        <p:attrNameLst>
                                          <p:attrName>style.visibility</p:attrName>
                                        </p:attrNameLst>
                                      </p:cBhvr>
                                      <p:to>
                                        <p:strVal val="visible"/>
                                      </p:to>
                                    </p:set>
                                    <p:anim calcmode="lin" valueType="num">
                                      <p:cBhvr additive="base">
                                        <p:cTn id="7" dur="500" fill="hold"/>
                                        <p:tgtEl>
                                          <p:spTgt spid="336899">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6899">
                                            <p:txEl>
                                              <p:pRg st="5" end="5"/>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6899">
                                            <p:txEl>
                                              <p:pRg st="6" end="6"/>
                                            </p:txEl>
                                          </p:spTgt>
                                        </p:tgtEl>
                                        <p:attrNameLst>
                                          <p:attrName>style.visibility</p:attrName>
                                        </p:attrNameLst>
                                      </p:cBhvr>
                                      <p:to>
                                        <p:strVal val="visible"/>
                                      </p:to>
                                    </p:set>
                                    <p:anim calcmode="lin" valueType="num">
                                      <p:cBhvr additive="base">
                                        <p:cTn id="12" dur="500" fill="hold"/>
                                        <p:tgtEl>
                                          <p:spTgt spid="336899">
                                            <p:txEl>
                                              <p:pRg st="6" end="6"/>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36899">
                                            <p:txEl>
                                              <p:pRg st="6" end="6"/>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6899">
                                            <p:txEl>
                                              <p:pRg st="7" end="7"/>
                                            </p:txEl>
                                          </p:spTgt>
                                        </p:tgtEl>
                                        <p:attrNameLst>
                                          <p:attrName>style.visibility</p:attrName>
                                        </p:attrNameLst>
                                      </p:cBhvr>
                                      <p:to>
                                        <p:strVal val="visible"/>
                                      </p:to>
                                    </p:set>
                                    <p:anim calcmode="lin" valueType="num">
                                      <p:cBhvr additive="base">
                                        <p:cTn id="17" dur="500" fill="hold"/>
                                        <p:tgtEl>
                                          <p:spTgt spid="336899">
                                            <p:txEl>
                                              <p:pRg st="7" end="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6899">
                                            <p:txEl>
                                              <p:pRg st="7" end="7"/>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36899">
                                            <p:txEl>
                                              <p:pRg st="8" end="8"/>
                                            </p:txEl>
                                          </p:spTgt>
                                        </p:tgtEl>
                                        <p:attrNameLst>
                                          <p:attrName>style.visibility</p:attrName>
                                        </p:attrNameLst>
                                      </p:cBhvr>
                                      <p:to>
                                        <p:strVal val="visible"/>
                                      </p:to>
                                    </p:set>
                                    <p:anim calcmode="lin" valueType="num">
                                      <p:cBhvr additive="base">
                                        <p:cTn id="22" dur="500" fill="hold"/>
                                        <p:tgtEl>
                                          <p:spTgt spid="336899">
                                            <p:txEl>
                                              <p:pRg st="8" end="8"/>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368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270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3.5  </a:t>
            </a:r>
            <a:r>
              <a:rPr lang="zh-CN" altLang="en-US" sz="3600" dirty="0">
                <a:solidFill>
                  <a:schemeClr val="bg1"/>
                </a:solidFill>
                <a:latin typeface="Times New Roman" panose="02020603050405020304" pitchFamily="18" charset="0"/>
                <a:ea typeface="黑体" panose="02010609060101010101" pitchFamily="2" charset="-122"/>
              </a:rPr>
              <a:t>归结反演</a:t>
            </a:r>
          </a:p>
        </p:txBody>
      </p:sp>
      <p:sp>
        <p:nvSpPr>
          <p:cNvPr id="337923" name="Rectangle 3"/>
          <p:cNvSpPr/>
          <p:nvPr/>
        </p:nvSpPr>
        <p:spPr>
          <a:xfrm>
            <a:off x="250825" y="908050"/>
            <a:ext cx="8740775" cy="5721350"/>
          </a:xfrm>
          <a:prstGeom prst="rect">
            <a:avLst/>
          </a:prstGeom>
          <a:gradFill rotWithShape="1">
            <a:gsLst>
              <a:gs pos="0">
                <a:srgbClr val="FFFF99"/>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marL="469900" indent="-469900" algn="just" eaLnBrk="1" hangingPunct="1">
              <a:spcBef>
                <a:spcPct val="40000"/>
              </a:spcBef>
              <a:buClr>
                <a:schemeClr val="accent2"/>
              </a:buClr>
              <a:buFont typeface="Wingdings" panose="05000000000000000000" pitchFamily="2" charset="2"/>
              <a:buBlip>
                <a:blip r:embed="rId2"/>
              </a:buBlip>
            </a:pPr>
            <a:r>
              <a:rPr lang="zh-CN" altLang="en-US" sz="2400" b="1" dirty="0">
                <a:latin typeface="宋体" panose="02010600030101010101" pitchFamily="2" charset="-122"/>
              </a:rPr>
              <a:t>证明：将规则与事实用谓词公式表示：</a:t>
            </a:r>
            <a:endParaRPr lang="zh-CN" altLang="en-US" sz="2400" b="1" dirty="0">
              <a:latin typeface="Times New Roman" panose="02020603050405020304" pitchFamily="18" charset="0"/>
              <a:cs typeface="Times New Roman" panose="02020603050405020304" pitchFamily="18" charset="0"/>
            </a:endParaRPr>
          </a:p>
          <a:p>
            <a:pPr marL="469900" indent="-469900" eaLnBrk="1" hangingPunct="1">
              <a:spcBef>
                <a:spcPct val="40000"/>
              </a:spcBef>
              <a:buClr>
                <a:schemeClr val="accent2"/>
              </a:buClr>
              <a:buFont typeface="Wingdings" panose="05000000000000000000" pitchFamily="2" charset="2"/>
              <a:buNone/>
            </a:pPr>
            <a:endParaRPr lang="en-US" altLang="zh-CN" sz="3000" dirty="0">
              <a:latin typeface="Arial" panose="020B0604020202020204" pitchFamily="34" charset="0"/>
            </a:endParaRPr>
          </a:p>
        </p:txBody>
      </p:sp>
      <p:sp>
        <p:nvSpPr>
          <p:cNvPr id="337924" name="Rectangle 4"/>
          <p:cNvSpPr/>
          <p:nvPr/>
        </p:nvSpPr>
        <p:spPr>
          <a:xfrm>
            <a:off x="304800" y="2971800"/>
            <a:ext cx="8001000" cy="457200"/>
          </a:xfrm>
          <a:prstGeom prst="rect">
            <a:avLst/>
          </a:prstGeom>
          <a:noFill/>
          <a:ln w="9525">
            <a:noFill/>
          </a:ln>
        </p:spPr>
        <p:txBody>
          <a:bodyPr>
            <a:spAutoFit/>
          </a:bodyPr>
          <a:lstStyle/>
          <a:p>
            <a:pPr algn="just" eaLnBrk="1" hangingPunct="1">
              <a:buClr>
                <a:srgbClr val="0000FF"/>
              </a:buClr>
              <a:buFont typeface="Wingdings" panose="05000000000000000000" pitchFamily="2" charset="2"/>
              <a:buChar char="§"/>
            </a:pPr>
            <a:r>
              <a:rPr lang="en-US" altLang="zh-CN" sz="2400" dirty="0">
                <a:latin typeface="宋体" panose="02010600030101010101" pitchFamily="2" charset="-122"/>
              </a:rPr>
              <a:t> </a:t>
            </a:r>
            <a:r>
              <a:rPr lang="zh-CN" altLang="en-US" sz="2400" b="1" dirty="0">
                <a:latin typeface="宋体" panose="02010600030101010101" pitchFamily="2" charset="-122"/>
              </a:rPr>
              <a:t>把要求证的结论用谓词公式表示出来并否定，得：</a:t>
            </a:r>
            <a:endParaRPr lang="zh-CN" altLang="en-US" sz="2400" b="1" dirty="0">
              <a:latin typeface="Arial" panose="020B0604020202020204" pitchFamily="34" charset="0"/>
            </a:endParaRPr>
          </a:p>
        </p:txBody>
      </p:sp>
      <p:sp>
        <p:nvSpPr>
          <p:cNvPr id="337925" name="Text Box 5"/>
          <p:cNvSpPr txBox="1"/>
          <p:nvPr/>
        </p:nvSpPr>
        <p:spPr>
          <a:xfrm>
            <a:off x="304800" y="3962400"/>
            <a:ext cx="4495800" cy="457200"/>
          </a:xfrm>
          <a:prstGeom prst="rect">
            <a:avLst/>
          </a:prstGeom>
          <a:noFill/>
          <a:ln w="9525">
            <a:noFill/>
          </a:ln>
        </p:spPr>
        <p:txBody>
          <a:bodyPr>
            <a:spAutoFit/>
          </a:bodyPr>
          <a:lstStyle/>
          <a:p>
            <a:pPr eaLnBrk="1" hangingPunct="1">
              <a:spcBef>
                <a:spcPct val="50000"/>
              </a:spcBef>
              <a:buClr>
                <a:srgbClr val="0000FF"/>
              </a:buClr>
              <a:buFont typeface="Wingdings" panose="05000000000000000000" pitchFamily="2" charset="2"/>
              <a:buChar char="§"/>
            </a:pPr>
            <a:r>
              <a:rPr lang="en-US" altLang="zh-CN" sz="2400" dirty="0">
                <a:latin typeface="宋体" panose="02010600030101010101" pitchFamily="2" charset="-122"/>
              </a:rPr>
              <a:t> </a:t>
            </a:r>
            <a:r>
              <a:rPr lang="zh-CN" altLang="en-US" sz="2400" b="1" dirty="0">
                <a:latin typeface="宋体" panose="02010600030101010101" pitchFamily="2" charset="-122"/>
              </a:rPr>
              <a:t>把上述公式化成子句集：</a:t>
            </a:r>
            <a:r>
              <a:rPr lang="zh-CN" altLang="en-US" dirty="0">
                <a:latin typeface="Arial" panose="020B0604020202020204" pitchFamily="34" charset="0"/>
              </a:rPr>
              <a:t> </a:t>
            </a:r>
          </a:p>
        </p:txBody>
      </p:sp>
      <p:sp>
        <p:nvSpPr>
          <p:cNvPr id="337926" name="AutoShape 6"/>
          <p:cNvSpPr/>
          <p:nvPr/>
        </p:nvSpPr>
        <p:spPr>
          <a:xfrm>
            <a:off x="4267200" y="1600200"/>
            <a:ext cx="609600" cy="3962400"/>
          </a:xfrm>
          <a:prstGeom prst="curvedLeftArrow">
            <a:avLst>
              <a:gd name="adj1" fmla="val 130000"/>
              <a:gd name="adj2" fmla="val 260000"/>
              <a:gd name="adj3" fmla="val 33333"/>
            </a:avLst>
          </a:prstGeom>
          <a:gradFill rotWithShape="0">
            <a:gsLst>
              <a:gs pos="0">
                <a:srgbClr val="FF99CC"/>
              </a:gs>
              <a:gs pos="100000">
                <a:schemeClr val="bg1"/>
              </a:gs>
            </a:gsLst>
            <a:path path="rect">
              <a:fillToRect l="50000" t="50000" r="50000" b="50000"/>
            </a:path>
            <a:tileRect/>
          </a:gradFill>
          <a:ln w="9525" cap="flat" cmpd="sng">
            <a:solidFill>
              <a:srgbClr val="FF000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72712" name="Rectangle 7"/>
          <p:cNvSpPr/>
          <p:nvPr/>
        </p:nvSpPr>
        <p:spPr>
          <a:xfrm>
            <a:off x="3448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2713" name="Rectangle 8"/>
          <p:cNvSpPr/>
          <p:nvPr/>
        </p:nvSpPr>
        <p:spPr>
          <a:xfrm>
            <a:off x="35575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2714" name="Rectangle 9"/>
          <p:cNvSpPr/>
          <p:nvPr/>
        </p:nvSpPr>
        <p:spPr>
          <a:xfrm>
            <a:off x="4005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2715" name="Text Box 10"/>
          <p:cNvSpPr txBox="1"/>
          <p:nvPr/>
        </p:nvSpPr>
        <p:spPr>
          <a:xfrm>
            <a:off x="381000" y="1371600"/>
            <a:ext cx="3962400" cy="1552575"/>
          </a:xfrm>
          <a:prstGeom prst="rect">
            <a:avLst/>
          </a:prstGeom>
          <a:noFill/>
          <a:ln w="9525">
            <a:noFill/>
          </a:ln>
        </p:spPr>
        <p:txBody>
          <a:bodyPr>
            <a:spAutoFit/>
          </a:bodyPr>
          <a:lstStyle/>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p>
        </p:txBody>
      </p:sp>
      <p:graphicFrame>
        <p:nvGraphicFramePr>
          <p:cNvPr id="72716" name="Object 11"/>
          <p:cNvGraphicFramePr>
            <a:graphicFrameLocks noChangeAspect="1"/>
          </p:cNvGraphicFramePr>
          <p:nvPr/>
        </p:nvGraphicFramePr>
        <p:xfrm>
          <a:off x="1103313" y="1371600"/>
          <a:ext cx="5068887" cy="414338"/>
        </p:xfrm>
        <a:graphic>
          <a:graphicData uri="http://schemas.openxmlformats.org/presentationml/2006/ole">
            <mc:AlternateContent xmlns:mc="http://schemas.openxmlformats.org/markup-compatibility/2006">
              <mc:Choice xmlns:v="urn:schemas-microsoft-com:vml" Requires="v">
                <p:oleObj r:id="rId3" imgW="2451100" imgH="203200" progId="Equation.3">
                  <p:embed/>
                </p:oleObj>
              </mc:Choice>
              <mc:Fallback>
                <p:oleObj r:id="rId3" imgW="2451100" imgH="203200" progId="Equation.3">
                  <p:embed/>
                  <p:pic>
                    <p:nvPicPr>
                      <p:cNvPr id="0" name="图片 3202"/>
                      <p:cNvPicPr/>
                      <p:nvPr/>
                    </p:nvPicPr>
                    <p:blipFill>
                      <a:blip r:embed="rId4"/>
                      <a:stretch>
                        <a:fillRect/>
                      </a:stretch>
                    </p:blipFill>
                    <p:spPr>
                      <a:xfrm>
                        <a:off x="1103313" y="1371600"/>
                        <a:ext cx="5068887" cy="414338"/>
                      </a:xfrm>
                      <a:prstGeom prst="rect">
                        <a:avLst/>
                      </a:prstGeom>
                      <a:noFill/>
                      <a:ln w="38100">
                        <a:noFill/>
                        <a:miter/>
                      </a:ln>
                    </p:spPr>
                  </p:pic>
                </p:oleObj>
              </mc:Fallback>
            </mc:AlternateContent>
          </a:graphicData>
        </a:graphic>
      </p:graphicFrame>
      <p:graphicFrame>
        <p:nvGraphicFramePr>
          <p:cNvPr id="72717" name="Object 12"/>
          <p:cNvGraphicFramePr>
            <a:graphicFrameLocks noChangeAspect="1"/>
          </p:cNvGraphicFramePr>
          <p:nvPr/>
        </p:nvGraphicFramePr>
        <p:xfrm>
          <a:off x="1100138" y="1981200"/>
          <a:ext cx="4583112" cy="412750"/>
        </p:xfrm>
        <a:graphic>
          <a:graphicData uri="http://schemas.openxmlformats.org/presentationml/2006/ole">
            <mc:AlternateContent xmlns:mc="http://schemas.openxmlformats.org/markup-compatibility/2006">
              <mc:Choice xmlns:v="urn:schemas-microsoft-com:vml" Requires="v">
                <p:oleObj r:id="rId5" imgW="2222500" imgH="203200" progId="Equation.3">
                  <p:embed/>
                </p:oleObj>
              </mc:Choice>
              <mc:Fallback>
                <p:oleObj r:id="rId5" imgW="2222500" imgH="203200" progId="Equation.3">
                  <p:embed/>
                  <p:pic>
                    <p:nvPicPr>
                      <p:cNvPr id="0" name="图片 3204"/>
                      <p:cNvPicPr/>
                      <p:nvPr/>
                    </p:nvPicPr>
                    <p:blipFill>
                      <a:blip r:embed="rId6"/>
                      <a:stretch>
                        <a:fillRect/>
                      </a:stretch>
                    </p:blipFill>
                    <p:spPr>
                      <a:xfrm>
                        <a:off x="1100138" y="1981200"/>
                        <a:ext cx="4583112" cy="412750"/>
                      </a:xfrm>
                      <a:prstGeom prst="rect">
                        <a:avLst/>
                      </a:prstGeom>
                      <a:noFill/>
                      <a:ln w="38100">
                        <a:noFill/>
                        <a:miter/>
                      </a:ln>
                    </p:spPr>
                  </p:pic>
                </p:oleObj>
              </mc:Fallback>
            </mc:AlternateContent>
          </a:graphicData>
        </a:graphic>
      </p:graphicFrame>
      <p:graphicFrame>
        <p:nvGraphicFramePr>
          <p:cNvPr id="72718" name="Object 13"/>
          <p:cNvGraphicFramePr>
            <a:graphicFrameLocks noChangeAspect="1"/>
          </p:cNvGraphicFramePr>
          <p:nvPr/>
        </p:nvGraphicFramePr>
        <p:xfrm>
          <a:off x="1143000" y="2514600"/>
          <a:ext cx="2286000" cy="401638"/>
        </p:xfrm>
        <a:graphic>
          <a:graphicData uri="http://schemas.openxmlformats.org/presentationml/2006/ole">
            <mc:AlternateContent xmlns:mc="http://schemas.openxmlformats.org/markup-compatibility/2006">
              <mc:Choice xmlns:v="urn:schemas-microsoft-com:vml" Requires="v">
                <p:oleObj r:id="rId7" imgW="1130300" imgH="203200" progId="Equation.3">
                  <p:embed/>
                </p:oleObj>
              </mc:Choice>
              <mc:Fallback>
                <p:oleObj r:id="rId7" imgW="1130300" imgH="203200" progId="Equation.3">
                  <p:embed/>
                  <p:pic>
                    <p:nvPicPr>
                      <p:cNvPr id="0" name="图片 3203"/>
                      <p:cNvPicPr/>
                      <p:nvPr/>
                    </p:nvPicPr>
                    <p:blipFill>
                      <a:blip r:embed="rId8"/>
                      <a:stretch>
                        <a:fillRect/>
                      </a:stretch>
                    </p:blipFill>
                    <p:spPr>
                      <a:xfrm>
                        <a:off x="1143000" y="2514600"/>
                        <a:ext cx="2286000" cy="401638"/>
                      </a:xfrm>
                      <a:prstGeom prst="rect">
                        <a:avLst/>
                      </a:prstGeom>
                      <a:noFill/>
                      <a:ln w="38100">
                        <a:noFill/>
                        <a:miter/>
                      </a:ln>
                    </p:spPr>
                  </p:pic>
                </p:oleObj>
              </mc:Fallback>
            </mc:AlternateContent>
          </a:graphicData>
        </a:graphic>
      </p:graphicFrame>
      <p:sp>
        <p:nvSpPr>
          <p:cNvPr id="72719" name="Rectangle 14"/>
          <p:cNvSpPr/>
          <p:nvPr/>
        </p:nvSpPr>
        <p:spPr>
          <a:xfrm>
            <a:off x="38814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2720" name="Text Box 15"/>
          <p:cNvSpPr txBox="1"/>
          <p:nvPr/>
        </p:nvSpPr>
        <p:spPr>
          <a:xfrm>
            <a:off x="381000" y="3505200"/>
            <a:ext cx="3962400" cy="457200"/>
          </a:xfrm>
          <a:prstGeom prst="rect">
            <a:avLst/>
          </a:prstGeom>
          <a:noFill/>
          <a:ln w="9525">
            <a:noFill/>
          </a:ln>
        </p:spPr>
        <p:txBody>
          <a:bodyPr>
            <a:spAutoFit/>
          </a:bodyPr>
          <a:lstStyle/>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a:t>
            </a:r>
          </a:p>
        </p:txBody>
      </p:sp>
      <p:graphicFrame>
        <p:nvGraphicFramePr>
          <p:cNvPr id="72721" name="Object 16"/>
          <p:cNvGraphicFramePr>
            <a:graphicFrameLocks noChangeAspect="1"/>
          </p:cNvGraphicFramePr>
          <p:nvPr/>
        </p:nvGraphicFramePr>
        <p:xfrm>
          <a:off x="1143000" y="3505200"/>
          <a:ext cx="2795588" cy="441325"/>
        </p:xfrm>
        <a:graphic>
          <a:graphicData uri="http://schemas.openxmlformats.org/presentationml/2006/ole">
            <mc:AlternateContent xmlns:mc="http://schemas.openxmlformats.org/markup-compatibility/2006">
              <mc:Choice xmlns:v="urn:schemas-microsoft-com:vml" Requires="v">
                <p:oleObj r:id="rId9" imgW="1269365" imgH="203200" progId="Equation.3">
                  <p:embed/>
                </p:oleObj>
              </mc:Choice>
              <mc:Fallback>
                <p:oleObj r:id="rId9" imgW="1269365" imgH="203200" progId="Equation.3">
                  <p:embed/>
                  <p:pic>
                    <p:nvPicPr>
                      <p:cNvPr id="0" name="图片 3205"/>
                      <p:cNvPicPr/>
                      <p:nvPr/>
                    </p:nvPicPr>
                    <p:blipFill>
                      <a:blip r:embed="rId10"/>
                      <a:stretch>
                        <a:fillRect/>
                      </a:stretch>
                    </p:blipFill>
                    <p:spPr>
                      <a:xfrm>
                        <a:off x="1143000" y="3505200"/>
                        <a:ext cx="2795588" cy="441325"/>
                      </a:xfrm>
                      <a:prstGeom prst="rect">
                        <a:avLst/>
                      </a:prstGeom>
                      <a:noFill/>
                      <a:ln w="38100">
                        <a:noFill/>
                        <a:miter/>
                      </a:ln>
                    </p:spPr>
                  </p:pic>
                </p:oleObj>
              </mc:Fallback>
            </mc:AlternateContent>
          </a:graphicData>
        </a:graphic>
      </p:graphicFrame>
      <p:sp>
        <p:nvSpPr>
          <p:cNvPr id="72722" name="Rectangle 17"/>
          <p:cNvSpPr/>
          <p:nvPr/>
        </p:nvSpPr>
        <p:spPr>
          <a:xfrm>
            <a:off x="34909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2723" name="Rectangle 18"/>
          <p:cNvSpPr/>
          <p:nvPr/>
        </p:nvSpPr>
        <p:spPr>
          <a:xfrm>
            <a:off x="36004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2724" name="Rectangle 19"/>
          <p:cNvSpPr/>
          <p:nvPr/>
        </p:nvSpPr>
        <p:spPr>
          <a:xfrm>
            <a:off x="38481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2725" name="Rectangle 20"/>
          <p:cNvSpPr/>
          <p:nvPr/>
        </p:nvSpPr>
        <p:spPr>
          <a:xfrm>
            <a:off x="37671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37941" name="Group 21"/>
          <p:cNvGrpSpPr/>
          <p:nvPr/>
        </p:nvGrpSpPr>
        <p:grpSpPr>
          <a:xfrm>
            <a:off x="457200" y="4419600"/>
            <a:ext cx="4724400" cy="2055813"/>
            <a:chOff x="288" y="2784"/>
            <a:chExt cx="2976" cy="1295"/>
          </a:xfrm>
        </p:grpSpPr>
        <p:graphicFrame>
          <p:nvGraphicFramePr>
            <p:cNvPr id="72735" name="Object 22"/>
            <p:cNvGraphicFramePr>
              <a:graphicFrameLocks noChangeAspect="1"/>
            </p:cNvGraphicFramePr>
            <p:nvPr/>
          </p:nvGraphicFramePr>
          <p:xfrm>
            <a:off x="288" y="2784"/>
            <a:ext cx="2976" cy="301"/>
          </p:xfrm>
          <a:graphic>
            <a:graphicData uri="http://schemas.openxmlformats.org/presentationml/2006/ole">
              <mc:AlternateContent xmlns:mc="http://schemas.openxmlformats.org/markup-compatibility/2006">
                <mc:Choice xmlns:v="urn:schemas-microsoft-com:vml" Requires="v">
                  <p:oleObj r:id="rId11" imgW="2159000" imgH="215900" progId="Equation.3">
                    <p:embed/>
                  </p:oleObj>
                </mc:Choice>
                <mc:Fallback>
                  <p:oleObj r:id="rId11" imgW="2159000" imgH="215900" progId="Equation.3">
                    <p:embed/>
                    <p:pic>
                      <p:nvPicPr>
                        <p:cNvPr id="0" name="图片 3210"/>
                        <p:cNvPicPr/>
                        <p:nvPr/>
                      </p:nvPicPr>
                      <p:blipFill>
                        <a:blip r:embed="rId12"/>
                        <a:stretch>
                          <a:fillRect/>
                        </a:stretch>
                      </p:blipFill>
                      <p:spPr>
                        <a:xfrm>
                          <a:off x="288" y="2784"/>
                          <a:ext cx="2976" cy="301"/>
                        </a:xfrm>
                        <a:prstGeom prst="rect">
                          <a:avLst/>
                        </a:prstGeom>
                        <a:noFill/>
                        <a:ln w="38100">
                          <a:noFill/>
                          <a:miter/>
                        </a:ln>
                      </p:spPr>
                    </p:pic>
                  </p:oleObj>
                </mc:Fallback>
              </mc:AlternateContent>
            </a:graphicData>
          </a:graphic>
        </p:graphicFrame>
        <p:graphicFrame>
          <p:nvGraphicFramePr>
            <p:cNvPr id="72736" name="Object 23"/>
            <p:cNvGraphicFramePr>
              <a:graphicFrameLocks noChangeAspect="1"/>
            </p:cNvGraphicFramePr>
            <p:nvPr/>
          </p:nvGraphicFramePr>
          <p:xfrm>
            <a:off x="288" y="3120"/>
            <a:ext cx="2832" cy="319"/>
          </p:xfrm>
          <a:graphic>
            <a:graphicData uri="http://schemas.openxmlformats.org/presentationml/2006/ole">
              <mc:AlternateContent xmlns:mc="http://schemas.openxmlformats.org/markup-compatibility/2006">
                <mc:Choice xmlns:v="urn:schemas-microsoft-com:vml" Requires="v">
                  <p:oleObj r:id="rId13" imgW="1943100" imgH="215900" progId="Equation.3">
                    <p:embed/>
                  </p:oleObj>
                </mc:Choice>
                <mc:Fallback>
                  <p:oleObj r:id="rId13" imgW="1943100" imgH="215900" progId="Equation.3">
                    <p:embed/>
                    <p:pic>
                      <p:nvPicPr>
                        <p:cNvPr id="0" name="图片 3207"/>
                        <p:cNvPicPr/>
                        <p:nvPr/>
                      </p:nvPicPr>
                      <p:blipFill>
                        <a:blip r:embed="rId14"/>
                        <a:stretch>
                          <a:fillRect/>
                        </a:stretch>
                      </p:blipFill>
                      <p:spPr>
                        <a:xfrm>
                          <a:off x="288" y="3120"/>
                          <a:ext cx="2832" cy="319"/>
                        </a:xfrm>
                        <a:prstGeom prst="rect">
                          <a:avLst/>
                        </a:prstGeom>
                        <a:noFill/>
                        <a:ln w="38100">
                          <a:noFill/>
                          <a:miter/>
                        </a:ln>
                      </p:spPr>
                    </p:pic>
                  </p:oleObj>
                </mc:Fallback>
              </mc:AlternateContent>
            </a:graphicData>
          </a:graphic>
        </p:graphicFrame>
        <p:graphicFrame>
          <p:nvGraphicFramePr>
            <p:cNvPr id="72737" name="Object 24"/>
            <p:cNvGraphicFramePr>
              <a:graphicFrameLocks noChangeAspect="1"/>
            </p:cNvGraphicFramePr>
            <p:nvPr/>
          </p:nvGraphicFramePr>
          <p:xfrm>
            <a:off x="288" y="3456"/>
            <a:ext cx="1968" cy="310"/>
          </p:xfrm>
          <a:graphic>
            <a:graphicData uri="http://schemas.openxmlformats.org/presentationml/2006/ole">
              <mc:AlternateContent xmlns:mc="http://schemas.openxmlformats.org/markup-compatibility/2006">
                <mc:Choice xmlns:v="urn:schemas-microsoft-com:vml" Requires="v">
                  <p:oleObj r:id="rId15" imgW="1447800" imgH="228600" progId="Equation.3">
                    <p:embed/>
                  </p:oleObj>
                </mc:Choice>
                <mc:Fallback>
                  <p:oleObj r:id="rId15" imgW="1447800" imgH="228600" progId="Equation.3">
                    <p:embed/>
                    <p:pic>
                      <p:nvPicPr>
                        <p:cNvPr id="0" name="图片 3206"/>
                        <p:cNvPicPr/>
                        <p:nvPr/>
                      </p:nvPicPr>
                      <p:blipFill>
                        <a:blip r:embed="rId16"/>
                        <a:stretch>
                          <a:fillRect/>
                        </a:stretch>
                      </p:blipFill>
                      <p:spPr>
                        <a:xfrm>
                          <a:off x="288" y="3456"/>
                          <a:ext cx="1968" cy="310"/>
                        </a:xfrm>
                        <a:prstGeom prst="rect">
                          <a:avLst/>
                        </a:prstGeom>
                        <a:noFill/>
                        <a:ln w="38100">
                          <a:noFill/>
                          <a:miter/>
                        </a:ln>
                      </p:spPr>
                    </p:pic>
                  </p:oleObj>
                </mc:Fallback>
              </mc:AlternateContent>
            </a:graphicData>
          </a:graphic>
        </p:graphicFrame>
        <p:graphicFrame>
          <p:nvGraphicFramePr>
            <p:cNvPr id="72738" name="Object 25"/>
            <p:cNvGraphicFramePr>
              <a:graphicFrameLocks noChangeAspect="1"/>
            </p:cNvGraphicFramePr>
            <p:nvPr/>
          </p:nvGraphicFramePr>
          <p:xfrm>
            <a:off x="305" y="3792"/>
            <a:ext cx="2078" cy="287"/>
          </p:xfrm>
          <a:graphic>
            <a:graphicData uri="http://schemas.openxmlformats.org/presentationml/2006/ole">
              <mc:AlternateContent xmlns:mc="http://schemas.openxmlformats.org/markup-compatibility/2006">
                <mc:Choice xmlns:v="urn:schemas-microsoft-com:vml" Requires="v">
                  <p:oleObj r:id="rId17" imgW="1586865" imgH="215900" progId="Equation.3">
                    <p:embed/>
                  </p:oleObj>
                </mc:Choice>
                <mc:Fallback>
                  <p:oleObj r:id="rId17" imgW="1586865" imgH="215900" progId="Equation.3">
                    <p:embed/>
                    <p:pic>
                      <p:nvPicPr>
                        <p:cNvPr id="0" name="图片 3211"/>
                        <p:cNvPicPr/>
                        <p:nvPr/>
                      </p:nvPicPr>
                      <p:blipFill>
                        <a:blip r:embed="rId18"/>
                        <a:stretch>
                          <a:fillRect/>
                        </a:stretch>
                      </p:blipFill>
                      <p:spPr>
                        <a:xfrm>
                          <a:off x="305" y="3792"/>
                          <a:ext cx="2078" cy="287"/>
                        </a:xfrm>
                        <a:prstGeom prst="rect">
                          <a:avLst/>
                        </a:prstGeom>
                        <a:noFill/>
                        <a:ln w="38100">
                          <a:noFill/>
                          <a:miter/>
                        </a:ln>
                      </p:spPr>
                    </p:pic>
                  </p:oleObj>
                </mc:Fallback>
              </mc:AlternateContent>
            </a:graphicData>
          </a:graphic>
        </p:graphicFrame>
      </p:grpSp>
      <p:sp>
        <p:nvSpPr>
          <p:cNvPr id="337946" name="Text Box 26"/>
          <p:cNvSpPr txBox="1"/>
          <p:nvPr/>
        </p:nvSpPr>
        <p:spPr>
          <a:xfrm>
            <a:off x="5410200" y="3962400"/>
            <a:ext cx="4495800" cy="457200"/>
          </a:xfrm>
          <a:prstGeom prst="rect">
            <a:avLst/>
          </a:prstGeom>
          <a:noFill/>
          <a:ln w="9525">
            <a:noFill/>
          </a:ln>
        </p:spPr>
        <p:txBody>
          <a:bodyPr>
            <a:spAutoFit/>
          </a:bodyPr>
          <a:lstStyle/>
          <a:p>
            <a:pPr eaLnBrk="1" hangingPunct="1">
              <a:spcBef>
                <a:spcPct val="50000"/>
              </a:spcBef>
              <a:buClr>
                <a:srgbClr val="0000FF"/>
              </a:buClr>
              <a:buFont typeface="Wingdings" panose="05000000000000000000" pitchFamily="2" charset="2"/>
              <a:buChar char="§"/>
            </a:pPr>
            <a:r>
              <a:rPr lang="en-US" altLang="zh-CN" sz="2400" b="1" dirty="0">
                <a:latin typeface="宋体" panose="02010600030101010101" pitchFamily="2" charset="-122"/>
              </a:rPr>
              <a:t> </a:t>
            </a:r>
            <a:r>
              <a:rPr lang="zh-CN" altLang="en-US" sz="2400" b="1" dirty="0">
                <a:latin typeface="宋体" panose="02010600030101010101" pitchFamily="2" charset="-122"/>
              </a:rPr>
              <a:t>将子句集进行归结：</a:t>
            </a:r>
            <a:r>
              <a:rPr lang="zh-CN" altLang="en-US" dirty="0">
                <a:latin typeface="Arial" panose="020B0604020202020204" pitchFamily="34" charset="0"/>
              </a:rPr>
              <a:t> </a:t>
            </a:r>
          </a:p>
        </p:txBody>
      </p:sp>
      <p:sp>
        <p:nvSpPr>
          <p:cNvPr id="72728" name="Rectangle 27"/>
          <p:cNvSpPr/>
          <p:nvPr/>
        </p:nvSpPr>
        <p:spPr>
          <a:xfrm>
            <a:off x="39195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2729" name="Rectangle 28"/>
          <p:cNvSpPr/>
          <p:nvPr/>
        </p:nvSpPr>
        <p:spPr>
          <a:xfrm>
            <a:off x="37671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37950" name="Group 30"/>
          <p:cNvGrpSpPr/>
          <p:nvPr/>
        </p:nvGrpSpPr>
        <p:grpSpPr>
          <a:xfrm>
            <a:off x="5486400" y="4419600"/>
            <a:ext cx="3429000" cy="1774825"/>
            <a:chOff x="3456" y="2784"/>
            <a:chExt cx="2160" cy="1118"/>
          </a:xfrm>
        </p:grpSpPr>
        <p:graphicFrame>
          <p:nvGraphicFramePr>
            <p:cNvPr id="72732" name="Object 31"/>
            <p:cNvGraphicFramePr>
              <a:graphicFrameLocks noChangeAspect="1"/>
            </p:cNvGraphicFramePr>
            <p:nvPr/>
          </p:nvGraphicFramePr>
          <p:xfrm>
            <a:off x="3456" y="2784"/>
            <a:ext cx="1824" cy="319"/>
          </p:xfrm>
          <a:graphic>
            <a:graphicData uri="http://schemas.openxmlformats.org/presentationml/2006/ole">
              <mc:AlternateContent xmlns:mc="http://schemas.openxmlformats.org/markup-compatibility/2006">
                <mc:Choice xmlns:v="urn:schemas-microsoft-com:vml" Requires="v">
                  <p:oleObj r:id="rId19" imgW="1308100" imgH="228600" progId="Equation.3">
                    <p:embed/>
                  </p:oleObj>
                </mc:Choice>
                <mc:Fallback>
                  <p:oleObj r:id="rId19" imgW="1308100" imgH="228600" progId="Equation.3">
                    <p:embed/>
                    <p:pic>
                      <p:nvPicPr>
                        <p:cNvPr id="0" name="图片 3212"/>
                        <p:cNvPicPr/>
                        <p:nvPr/>
                      </p:nvPicPr>
                      <p:blipFill>
                        <a:blip r:embed="rId20"/>
                        <a:stretch>
                          <a:fillRect/>
                        </a:stretch>
                      </p:blipFill>
                      <p:spPr>
                        <a:xfrm>
                          <a:off x="3456" y="2784"/>
                          <a:ext cx="1824" cy="319"/>
                        </a:xfrm>
                        <a:prstGeom prst="rect">
                          <a:avLst/>
                        </a:prstGeom>
                        <a:noFill/>
                        <a:ln w="38100">
                          <a:noFill/>
                          <a:miter/>
                        </a:ln>
                      </p:spPr>
                    </p:pic>
                  </p:oleObj>
                </mc:Fallback>
              </mc:AlternateContent>
            </a:graphicData>
          </a:graphic>
        </p:graphicFrame>
        <p:graphicFrame>
          <p:nvGraphicFramePr>
            <p:cNvPr id="72733" name="Object 32"/>
            <p:cNvGraphicFramePr>
              <a:graphicFrameLocks noChangeAspect="1"/>
            </p:cNvGraphicFramePr>
            <p:nvPr/>
          </p:nvGraphicFramePr>
          <p:xfrm>
            <a:off x="3456" y="3168"/>
            <a:ext cx="2160" cy="307"/>
          </p:xfrm>
          <a:graphic>
            <a:graphicData uri="http://schemas.openxmlformats.org/presentationml/2006/ole">
              <mc:AlternateContent xmlns:mc="http://schemas.openxmlformats.org/markup-compatibility/2006">
                <mc:Choice xmlns:v="urn:schemas-microsoft-com:vml" Requires="v">
                  <p:oleObj r:id="rId21" imgW="1612900" imgH="228600" progId="Equation.3">
                    <p:embed/>
                  </p:oleObj>
                </mc:Choice>
                <mc:Fallback>
                  <p:oleObj r:id="rId21" imgW="1612900" imgH="228600" progId="Equation.3">
                    <p:embed/>
                    <p:pic>
                      <p:nvPicPr>
                        <p:cNvPr id="0" name="图片 3209"/>
                        <p:cNvPicPr/>
                        <p:nvPr/>
                      </p:nvPicPr>
                      <p:blipFill>
                        <a:blip r:embed="rId22"/>
                        <a:stretch>
                          <a:fillRect/>
                        </a:stretch>
                      </p:blipFill>
                      <p:spPr>
                        <a:xfrm>
                          <a:off x="3456" y="3168"/>
                          <a:ext cx="2160" cy="307"/>
                        </a:xfrm>
                        <a:prstGeom prst="rect">
                          <a:avLst/>
                        </a:prstGeom>
                        <a:noFill/>
                        <a:ln w="38100">
                          <a:noFill/>
                          <a:miter/>
                        </a:ln>
                      </p:spPr>
                    </p:pic>
                  </p:oleObj>
                </mc:Fallback>
              </mc:AlternateContent>
            </a:graphicData>
          </a:graphic>
        </p:graphicFrame>
        <p:graphicFrame>
          <p:nvGraphicFramePr>
            <p:cNvPr id="72734" name="Object 33"/>
            <p:cNvGraphicFramePr>
              <a:graphicFrameLocks noChangeAspect="1"/>
            </p:cNvGraphicFramePr>
            <p:nvPr/>
          </p:nvGraphicFramePr>
          <p:xfrm>
            <a:off x="3456" y="3552"/>
            <a:ext cx="1152" cy="350"/>
          </p:xfrm>
          <a:graphic>
            <a:graphicData uri="http://schemas.openxmlformats.org/presentationml/2006/ole">
              <mc:AlternateContent xmlns:mc="http://schemas.openxmlformats.org/markup-compatibility/2006">
                <mc:Choice xmlns:v="urn:schemas-microsoft-com:vml" Requires="v">
                  <p:oleObj r:id="rId23" imgW="749300" imgH="228600" progId="Equation.3">
                    <p:embed/>
                  </p:oleObj>
                </mc:Choice>
                <mc:Fallback>
                  <p:oleObj r:id="rId23" imgW="749300" imgH="228600" progId="Equation.3">
                    <p:embed/>
                    <p:pic>
                      <p:nvPicPr>
                        <p:cNvPr id="0" name="图片 3208"/>
                        <p:cNvPicPr/>
                        <p:nvPr/>
                      </p:nvPicPr>
                      <p:blipFill>
                        <a:blip r:embed="rId24"/>
                        <a:stretch>
                          <a:fillRect/>
                        </a:stretch>
                      </p:blipFill>
                      <p:spPr>
                        <a:xfrm>
                          <a:off x="3456" y="3552"/>
                          <a:ext cx="1152" cy="350"/>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7924"/>
                                        </p:tgtEl>
                                        <p:attrNameLst>
                                          <p:attrName>style.visibility</p:attrName>
                                        </p:attrNameLst>
                                      </p:cBhvr>
                                      <p:to>
                                        <p:strVal val="visible"/>
                                      </p:to>
                                    </p:set>
                                    <p:anim calcmode="lin" valueType="num">
                                      <p:cBhvr additive="base">
                                        <p:cTn id="12" dur="500" fill="hold"/>
                                        <p:tgtEl>
                                          <p:spTgt spid="337924"/>
                                        </p:tgtEl>
                                        <p:attrNameLst>
                                          <p:attrName>ppt_x</p:attrName>
                                        </p:attrNameLst>
                                      </p:cBhvr>
                                      <p:tavLst>
                                        <p:tav tm="0">
                                          <p:val>
                                            <p:strVal val="0-#ppt_w/2"/>
                                          </p:val>
                                        </p:tav>
                                        <p:tav tm="100000">
                                          <p:val>
                                            <p:strVal val="#ppt_x"/>
                                          </p:val>
                                        </p:tav>
                                      </p:tavLst>
                                    </p:anim>
                                    <p:anim calcmode="lin" valueType="num">
                                      <p:cBhvr additive="base">
                                        <p:cTn id="13" dur="500" fill="hold"/>
                                        <p:tgtEl>
                                          <p:spTgt spid="33792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37925"/>
                                        </p:tgtEl>
                                        <p:attrNameLst>
                                          <p:attrName>style.visibility</p:attrName>
                                        </p:attrNameLst>
                                      </p:cBhvr>
                                      <p:to>
                                        <p:strVal val="visible"/>
                                      </p:to>
                                    </p:set>
                                    <p:anim calcmode="lin" valueType="num">
                                      <p:cBhvr additive="base">
                                        <p:cTn id="18" dur="500" fill="hold"/>
                                        <p:tgtEl>
                                          <p:spTgt spid="337925"/>
                                        </p:tgtEl>
                                        <p:attrNameLst>
                                          <p:attrName>ppt_x</p:attrName>
                                        </p:attrNameLst>
                                      </p:cBhvr>
                                      <p:tavLst>
                                        <p:tav tm="0">
                                          <p:val>
                                            <p:strVal val="0-#ppt_w/2"/>
                                          </p:val>
                                        </p:tav>
                                        <p:tav tm="100000">
                                          <p:val>
                                            <p:strVal val="#ppt_x"/>
                                          </p:val>
                                        </p:tav>
                                      </p:tavLst>
                                    </p:anim>
                                    <p:anim calcmode="lin" valueType="num">
                                      <p:cBhvr additive="base">
                                        <p:cTn id="19" dur="500" fill="hold"/>
                                        <p:tgtEl>
                                          <p:spTgt spid="33792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337926"/>
                                        </p:tgtEl>
                                        <p:attrNameLst>
                                          <p:attrName>style.visibility</p:attrName>
                                        </p:attrNameLst>
                                      </p:cBhvr>
                                      <p:to>
                                        <p:strVal val="visible"/>
                                      </p:to>
                                    </p:set>
                                    <p:anim calcmode="lin" valueType="num">
                                      <p:cBhvr>
                                        <p:cTn id="23" dur="500" fill="hold"/>
                                        <p:tgtEl>
                                          <p:spTgt spid="337926"/>
                                        </p:tgtEl>
                                        <p:attrNameLst>
                                          <p:attrName>ppt_x</p:attrName>
                                        </p:attrNameLst>
                                      </p:cBhvr>
                                      <p:tavLst>
                                        <p:tav tm="0">
                                          <p:val>
                                            <p:strVal val="#ppt_x"/>
                                          </p:val>
                                        </p:tav>
                                        <p:tav tm="100000">
                                          <p:val>
                                            <p:strVal val="#ppt_x"/>
                                          </p:val>
                                        </p:tav>
                                      </p:tavLst>
                                    </p:anim>
                                    <p:anim calcmode="lin" valueType="num">
                                      <p:cBhvr>
                                        <p:cTn id="24" dur="500" fill="hold"/>
                                        <p:tgtEl>
                                          <p:spTgt spid="337926"/>
                                        </p:tgtEl>
                                        <p:attrNameLst>
                                          <p:attrName>ppt_y</p:attrName>
                                        </p:attrNameLst>
                                      </p:cBhvr>
                                      <p:tavLst>
                                        <p:tav tm="0">
                                          <p:val>
                                            <p:strVal val="#ppt_y-#ppt_h/2"/>
                                          </p:val>
                                        </p:tav>
                                        <p:tav tm="100000">
                                          <p:val>
                                            <p:strVal val="#ppt_y"/>
                                          </p:val>
                                        </p:tav>
                                      </p:tavLst>
                                    </p:anim>
                                    <p:anim calcmode="lin" valueType="num">
                                      <p:cBhvr>
                                        <p:cTn id="25" dur="500" fill="hold"/>
                                        <p:tgtEl>
                                          <p:spTgt spid="337926"/>
                                        </p:tgtEl>
                                        <p:attrNameLst>
                                          <p:attrName>ppt_w</p:attrName>
                                        </p:attrNameLst>
                                      </p:cBhvr>
                                      <p:tavLst>
                                        <p:tav tm="0">
                                          <p:val>
                                            <p:strVal val="#ppt_w"/>
                                          </p:val>
                                        </p:tav>
                                        <p:tav tm="100000">
                                          <p:val>
                                            <p:strVal val="#ppt_w"/>
                                          </p:val>
                                        </p:tav>
                                      </p:tavLst>
                                    </p:anim>
                                    <p:anim calcmode="lin" valueType="num">
                                      <p:cBhvr>
                                        <p:cTn id="26" dur="500" fill="hold"/>
                                        <p:tgtEl>
                                          <p:spTgt spid="337926"/>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55" presetClass="entr" presetSubtype="0" fill="hold" nodeType="afterEffect">
                                  <p:stCondLst>
                                    <p:cond delay="0"/>
                                  </p:stCondLst>
                                  <p:childTnLst>
                                    <p:set>
                                      <p:cBhvr>
                                        <p:cTn id="29" dur="1" fill="hold">
                                          <p:stCondLst>
                                            <p:cond delay="0"/>
                                          </p:stCondLst>
                                        </p:cTn>
                                        <p:tgtEl>
                                          <p:spTgt spid="337941"/>
                                        </p:tgtEl>
                                        <p:attrNameLst>
                                          <p:attrName>style.visibility</p:attrName>
                                        </p:attrNameLst>
                                      </p:cBhvr>
                                      <p:to>
                                        <p:strVal val="visible"/>
                                      </p:to>
                                    </p:set>
                                    <p:anim calcmode="lin" valueType="num">
                                      <p:cBhvr>
                                        <p:cTn id="30" dur="1000" fill="hold"/>
                                        <p:tgtEl>
                                          <p:spTgt spid="337941"/>
                                        </p:tgtEl>
                                        <p:attrNameLst>
                                          <p:attrName>ppt_w</p:attrName>
                                        </p:attrNameLst>
                                      </p:cBhvr>
                                      <p:tavLst>
                                        <p:tav tm="0">
                                          <p:val>
                                            <p:strVal val="#ppt_w*0.70"/>
                                          </p:val>
                                        </p:tav>
                                        <p:tav tm="100000">
                                          <p:val>
                                            <p:strVal val="#ppt_w"/>
                                          </p:val>
                                        </p:tav>
                                      </p:tavLst>
                                    </p:anim>
                                    <p:anim calcmode="lin" valueType="num">
                                      <p:cBhvr>
                                        <p:cTn id="31" dur="1000" fill="hold"/>
                                        <p:tgtEl>
                                          <p:spTgt spid="337941"/>
                                        </p:tgtEl>
                                        <p:attrNameLst>
                                          <p:attrName>ppt_h</p:attrName>
                                        </p:attrNameLst>
                                      </p:cBhvr>
                                      <p:tavLst>
                                        <p:tav tm="0">
                                          <p:val>
                                            <p:strVal val="#ppt_h"/>
                                          </p:val>
                                        </p:tav>
                                        <p:tav tm="100000">
                                          <p:val>
                                            <p:strVal val="#ppt_h"/>
                                          </p:val>
                                        </p:tav>
                                      </p:tavLst>
                                    </p:anim>
                                    <p:animEffect transition="in" filter="fade">
                                      <p:cBhvr>
                                        <p:cTn id="32" dur="1000"/>
                                        <p:tgtEl>
                                          <p:spTgt spid="33794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46"/>
                                        </p:tgtEl>
                                        <p:attrNameLst>
                                          <p:attrName>style.visibility</p:attrName>
                                        </p:attrNameLst>
                                      </p:cBhvr>
                                      <p:to>
                                        <p:strVal val="visible"/>
                                      </p:to>
                                    </p:set>
                                    <p:anim calcmode="lin" valueType="num">
                                      <p:cBhvr additive="base">
                                        <p:cTn id="37" dur="500" fill="hold"/>
                                        <p:tgtEl>
                                          <p:spTgt spid="337946"/>
                                        </p:tgtEl>
                                        <p:attrNameLst>
                                          <p:attrName>ppt_x</p:attrName>
                                        </p:attrNameLst>
                                      </p:cBhvr>
                                      <p:tavLst>
                                        <p:tav tm="0">
                                          <p:val>
                                            <p:strVal val="0-#ppt_w/2"/>
                                          </p:val>
                                        </p:tav>
                                        <p:tav tm="100000">
                                          <p:val>
                                            <p:strVal val="#ppt_x"/>
                                          </p:val>
                                        </p:tav>
                                      </p:tavLst>
                                    </p:anim>
                                    <p:anim calcmode="lin" valueType="num">
                                      <p:cBhvr additive="base">
                                        <p:cTn id="38" dur="500" fill="hold"/>
                                        <p:tgtEl>
                                          <p:spTgt spid="33794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55" presetClass="entr" presetSubtype="0" fill="hold" nodeType="afterEffect">
                                  <p:stCondLst>
                                    <p:cond delay="0"/>
                                  </p:stCondLst>
                                  <p:childTnLst>
                                    <p:set>
                                      <p:cBhvr>
                                        <p:cTn id="41" dur="1" fill="hold">
                                          <p:stCondLst>
                                            <p:cond delay="0"/>
                                          </p:stCondLst>
                                        </p:cTn>
                                        <p:tgtEl>
                                          <p:spTgt spid="337950"/>
                                        </p:tgtEl>
                                        <p:attrNameLst>
                                          <p:attrName>style.visibility</p:attrName>
                                        </p:attrNameLst>
                                      </p:cBhvr>
                                      <p:to>
                                        <p:strVal val="visible"/>
                                      </p:to>
                                    </p:set>
                                    <p:anim calcmode="lin" valueType="num">
                                      <p:cBhvr>
                                        <p:cTn id="42" dur="1000" fill="hold"/>
                                        <p:tgtEl>
                                          <p:spTgt spid="337950"/>
                                        </p:tgtEl>
                                        <p:attrNameLst>
                                          <p:attrName>ppt_w</p:attrName>
                                        </p:attrNameLst>
                                      </p:cBhvr>
                                      <p:tavLst>
                                        <p:tav tm="0">
                                          <p:val>
                                            <p:strVal val="#ppt_w*0.70"/>
                                          </p:val>
                                        </p:tav>
                                        <p:tav tm="100000">
                                          <p:val>
                                            <p:strVal val="#ppt_w"/>
                                          </p:val>
                                        </p:tav>
                                      </p:tavLst>
                                    </p:anim>
                                    <p:anim calcmode="lin" valueType="num">
                                      <p:cBhvr>
                                        <p:cTn id="43" dur="1000" fill="hold"/>
                                        <p:tgtEl>
                                          <p:spTgt spid="337950"/>
                                        </p:tgtEl>
                                        <p:attrNameLst>
                                          <p:attrName>ppt_h</p:attrName>
                                        </p:attrNameLst>
                                      </p:cBhvr>
                                      <p:tavLst>
                                        <p:tav tm="0">
                                          <p:val>
                                            <p:strVal val="#ppt_h"/>
                                          </p:val>
                                        </p:tav>
                                        <p:tav tm="100000">
                                          <p:val>
                                            <p:strVal val="#ppt_h"/>
                                          </p:val>
                                        </p:tav>
                                      </p:tavLst>
                                    </p:anim>
                                    <p:animEffect transition="in" filter="fade">
                                      <p:cBhvr>
                                        <p:cTn id="44" dur="1000"/>
                                        <p:tgtEl>
                                          <p:spTgt spid="337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P spid="337924" grpId="0"/>
      <p:bldP spid="337925" grpId="0"/>
      <p:bldP spid="337926" grpId="0" animBg="1"/>
      <p:bldP spid="3379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  </a:t>
            </a:r>
            <a:r>
              <a:rPr lang="zh-CN" altLang="en-US" sz="4000" b="0" dirty="0">
                <a:latin typeface="Times New Roman" panose="02020603050405020304" pitchFamily="18" charset="0"/>
                <a:ea typeface="黑体" panose="02010609060101010101" pitchFamily="2" charset="-122"/>
              </a:rPr>
              <a:t>推理的基本概念</a:t>
            </a:r>
          </a:p>
        </p:txBody>
      </p:sp>
      <p:sp>
        <p:nvSpPr>
          <p:cNvPr id="9220" name="Rectangle 3"/>
          <p:cNvSpPr>
            <a:spLocks noGrp="1"/>
          </p:cNvSpPr>
          <p:nvPr>
            <p:ph idx="1"/>
          </p:nvPr>
        </p:nvSpPr>
        <p:spPr>
          <a:xfrm>
            <a:off x="381000" y="908050"/>
            <a:ext cx="8512175"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b="1" dirty="0">
                <a:latin typeface="Times New Roman" panose="02020603050405020304" pitchFamily="18" charset="0"/>
              </a:rPr>
              <a:t>3.1.1  </a:t>
            </a:r>
            <a:r>
              <a:rPr lang="zh-CN" altLang="en-US" b="1" dirty="0">
                <a:latin typeface="Times New Roman" panose="02020603050405020304" pitchFamily="18" charset="0"/>
              </a:rPr>
              <a:t>推理的定义</a:t>
            </a:r>
          </a:p>
          <a:p>
            <a:pPr eaLnBrk="1" hangingPunct="1">
              <a:lnSpc>
                <a:spcPct val="140000"/>
              </a:lnSpc>
              <a:buSzPct val="60000"/>
              <a:buFontTx/>
              <a:buBlip>
                <a:blip r:embed="rId3"/>
              </a:buBlip>
            </a:pPr>
            <a:r>
              <a:rPr lang="en-US" altLang="zh-CN" b="1" dirty="0">
                <a:latin typeface="Times New Roman" panose="02020603050405020304" pitchFamily="18" charset="0"/>
              </a:rPr>
              <a:t>3.1.2  </a:t>
            </a:r>
            <a:r>
              <a:rPr lang="zh-CN" altLang="en-US" b="1" dirty="0">
                <a:latin typeface="Times New Roman" panose="02020603050405020304" pitchFamily="18" charset="0"/>
              </a:rPr>
              <a:t>推理方式及其分类</a:t>
            </a:r>
          </a:p>
          <a:p>
            <a:pPr eaLnBrk="1" hangingPunct="1">
              <a:lnSpc>
                <a:spcPct val="140000"/>
              </a:lnSpc>
              <a:buSzPct val="60000"/>
              <a:buFontTx/>
              <a:buBlip>
                <a:blip r:embed="rId3"/>
              </a:buBlip>
            </a:pPr>
            <a:r>
              <a:rPr lang="en-US" altLang="zh-CN" b="1" dirty="0">
                <a:latin typeface="Times New Roman" panose="02020603050405020304" pitchFamily="18" charset="0"/>
              </a:rPr>
              <a:t>3.1.3  </a:t>
            </a:r>
            <a:r>
              <a:rPr lang="zh-CN" altLang="en-US" b="1" dirty="0">
                <a:latin typeface="Times New Roman" panose="02020603050405020304" pitchFamily="18" charset="0"/>
              </a:rPr>
              <a:t>推理的方向</a:t>
            </a:r>
          </a:p>
          <a:p>
            <a:pPr eaLnBrk="1" hangingPunct="1">
              <a:lnSpc>
                <a:spcPct val="140000"/>
              </a:lnSpc>
              <a:buSzPct val="60000"/>
              <a:buFontTx/>
              <a:buBlip>
                <a:blip r:embed="rId3"/>
              </a:buBlip>
            </a:pPr>
            <a:r>
              <a:rPr lang="en-US" altLang="zh-CN" b="1" dirty="0">
                <a:latin typeface="Times New Roman" panose="02020603050405020304" pitchFamily="18" charset="0"/>
              </a:rPr>
              <a:t>3.1.4  </a:t>
            </a:r>
            <a:r>
              <a:rPr lang="zh-CN" altLang="en-US" b="1" dirty="0">
                <a:latin typeface="Times New Roman" panose="02020603050405020304" pitchFamily="18" charset="0"/>
              </a:rPr>
              <a:t>冲突消解策略</a:t>
            </a: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373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3.5  </a:t>
            </a:r>
            <a:r>
              <a:rPr lang="zh-CN" altLang="en-US" sz="3600" dirty="0">
                <a:solidFill>
                  <a:schemeClr val="bg1"/>
                </a:solidFill>
                <a:latin typeface="Times New Roman" panose="02020603050405020304" pitchFamily="18" charset="0"/>
                <a:ea typeface="黑体" panose="02010609060101010101" pitchFamily="2" charset="-122"/>
              </a:rPr>
              <a:t>归结反演</a:t>
            </a:r>
          </a:p>
        </p:txBody>
      </p:sp>
      <p:sp>
        <p:nvSpPr>
          <p:cNvPr id="337923" name="Rectangle 3"/>
          <p:cNvSpPr>
            <a:spLocks noChangeArrowheads="1"/>
          </p:cNvSpPr>
          <p:nvPr/>
        </p:nvSpPr>
        <p:spPr bwMode="auto">
          <a:xfrm>
            <a:off x="250825" y="1066800"/>
            <a:ext cx="8740775" cy="556895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just" defTabSz="914400" rtl="0" eaLnBrk="1" fontAlgn="base" latinLnBrk="0" hangingPunct="1">
              <a:lnSpc>
                <a:spcPct val="100000"/>
              </a:lnSpc>
              <a:spcBef>
                <a:spcPct val="40000"/>
              </a:spcBef>
              <a:spcAft>
                <a:spcPct val="0"/>
              </a:spcAft>
              <a:buClr>
                <a:schemeClr val="accent2"/>
              </a:buClr>
              <a:buSzTx/>
              <a:buFontTx/>
              <a:buNone/>
              <a:defRPr/>
            </a:pP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例</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已知</a:t>
            </a:r>
          </a:p>
          <a:p>
            <a:pPr marL="0" marR="0" lvl="0" indent="0" algn="just" defTabSz="914400" rtl="0" eaLnBrk="1" fontAlgn="base" latinLnBrk="0" hangingPunct="1">
              <a:lnSpc>
                <a:spcPct val="100000"/>
              </a:lnSpc>
              <a:spcBef>
                <a:spcPct val="40000"/>
              </a:spcBef>
              <a:spcAft>
                <a:spcPct val="0"/>
              </a:spcAft>
              <a:buClr>
                <a:schemeClr val="accent2"/>
              </a:buClr>
              <a:buSzTx/>
              <a:buFontTx/>
              <a:buNone/>
              <a:defRPr/>
            </a:pP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40000"/>
              </a:spcBef>
              <a:spcAft>
                <a:spcPct val="0"/>
              </a:spcAft>
              <a:buClr>
                <a:schemeClr val="accent2"/>
              </a:buClr>
              <a:buSzTx/>
              <a:buFontTx/>
              <a:buNone/>
              <a:defRPr/>
            </a:pPr>
            <a:endPar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ts val="0"/>
              </a:spcBef>
              <a:spcAft>
                <a:spcPct val="0"/>
              </a:spcAft>
              <a:buClr>
                <a:schemeClr val="accent2"/>
              </a:buClr>
              <a:buSzTx/>
              <a:buFontTx/>
              <a:buNone/>
              <a:defRPr/>
            </a:pP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求证：</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G</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是</a:t>
            </a: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F</a:t>
            </a:r>
            <a:r>
              <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的逻辑结论。</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证明：首先把</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F</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¬G</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化为子句集：</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然后进行归结：</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(6)¬A(</a:t>
            </a:r>
            <a:r>
              <a:rPr kumimoji="0"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x,y</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)∨¬B(y)	</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由</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归结，</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{f(x)/z}</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(7)¬B(b)		</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由</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归结，</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{a/x, b/y}</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(8)NIL		             </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由</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(7)</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归结</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所以</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G</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F</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的逻辑结论。</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endParaRPr kumimoji="0" lang="en-US" altLang="zh-CN" sz="3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3" name="Rectangle 7"/>
          <p:cNvSpPr/>
          <p:nvPr/>
        </p:nvSpPr>
        <p:spPr>
          <a:xfrm>
            <a:off x="3448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34" name="Rectangle 8"/>
          <p:cNvSpPr/>
          <p:nvPr/>
        </p:nvSpPr>
        <p:spPr>
          <a:xfrm>
            <a:off x="35575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35" name="Rectangle 9"/>
          <p:cNvSpPr/>
          <p:nvPr/>
        </p:nvSpPr>
        <p:spPr>
          <a:xfrm>
            <a:off x="4005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36" name="Rectangle 14"/>
          <p:cNvSpPr/>
          <p:nvPr/>
        </p:nvSpPr>
        <p:spPr>
          <a:xfrm>
            <a:off x="38814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37" name="Rectangle 17"/>
          <p:cNvSpPr/>
          <p:nvPr/>
        </p:nvSpPr>
        <p:spPr>
          <a:xfrm>
            <a:off x="34909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38" name="Rectangle 18"/>
          <p:cNvSpPr/>
          <p:nvPr/>
        </p:nvSpPr>
        <p:spPr>
          <a:xfrm>
            <a:off x="36004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39" name="Rectangle 19"/>
          <p:cNvSpPr/>
          <p:nvPr/>
        </p:nvSpPr>
        <p:spPr>
          <a:xfrm>
            <a:off x="38481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40" name="Rectangle 20"/>
          <p:cNvSpPr/>
          <p:nvPr/>
        </p:nvSpPr>
        <p:spPr>
          <a:xfrm>
            <a:off x="37671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41" name="Rectangle 27"/>
          <p:cNvSpPr/>
          <p:nvPr/>
        </p:nvSpPr>
        <p:spPr>
          <a:xfrm>
            <a:off x="39195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42" name="Rectangle 28"/>
          <p:cNvSpPr/>
          <p:nvPr/>
        </p:nvSpPr>
        <p:spPr>
          <a:xfrm>
            <a:off x="37671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3743" name="Rectangle 29"/>
          <p:cNvSpPr/>
          <p:nvPr/>
        </p:nvSpPr>
        <p:spPr>
          <a:xfrm>
            <a:off x="419576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2" name="对象 1"/>
          <p:cNvGraphicFramePr>
            <a:graphicFrameLocks noChangeAspect="1"/>
          </p:cNvGraphicFramePr>
          <p:nvPr/>
        </p:nvGraphicFramePr>
        <p:xfrm>
          <a:off x="1219200" y="1524000"/>
          <a:ext cx="6186488" cy="609600"/>
        </p:xfrm>
        <a:graphic>
          <a:graphicData uri="http://schemas.openxmlformats.org/presentationml/2006/ole">
            <mc:AlternateContent xmlns:mc="http://schemas.openxmlformats.org/markup-compatibility/2006">
              <mc:Choice xmlns:v="urn:schemas-microsoft-com:vml" Requires="v">
                <p:oleObj r:id="rId2" imgW="5219700" imgH="596900" progId="Equation.DSMT4">
                  <p:embed/>
                </p:oleObj>
              </mc:Choice>
              <mc:Fallback>
                <p:oleObj r:id="rId2" imgW="5219700" imgH="596900" progId="Equation.DSMT4">
                  <p:embed/>
                  <p:pic>
                    <p:nvPicPr>
                      <p:cNvPr id="0" name="图片 3213"/>
                      <p:cNvPicPr/>
                      <p:nvPr/>
                    </p:nvPicPr>
                    <p:blipFill>
                      <a:blip r:embed="rId3"/>
                      <a:stretch>
                        <a:fillRect/>
                      </a:stretch>
                    </p:blipFill>
                    <p:spPr>
                      <a:xfrm>
                        <a:off x="1219200" y="1524000"/>
                        <a:ext cx="6186488" cy="609600"/>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05437016"/>
              </p:ext>
            </p:extLst>
          </p:nvPr>
        </p:nvGraphicFramePr>
        <p:xfrm>
          <a:off x="762000" y="3657600"/>
          <a:ext cx="8005763" cy="609600"/>
        </p:xfrm>
        <a:graphic>
          <a:graphicData uri="http://schemas.openxmlformats.org/presentationml/2006/ole">
            <mc:AlternateContent xmlns:mc="http://schemas.openxmlformats.org/markup-compatibility/2006">
              <mc:Choice xmlns:v="urn:schemas-microsoft-com:vml" Requires="v">
                <p:oleObj r:id="rId4" imgW="6197600" imgH="596900" progId="Equation.DSMT4">
                  <p:embed/>
                </p:oleObj>
              </mc:Choice>
              <mc:Fallback>
                <p:oleObj r:id="rId4" imgW="6197600" imgH="596900" progId="Equation.DSMT4">
                  <p:embed/>
                  <p:pic>
                    <p:nvPicPr>
                      <p:cNvPr id="0" name="图片 3214"/>
                      <p:cNvPicPr/>
                      <p:nvPr/>
                    </p:nvPicPr>
                    <p:blipFill>
                      <a:blip r:embed="rId5"/>
                      <a:stretch>
                        <a:fillRect/>
                      </a:stretch>
                    </p:blipFill>
                    <p:spPr>
                      <a:xfrm>
                        <a:off x="762000" y="3657600"/>
                        <a:ext cx="8005763" cy="609600"/>
                      </a:xfrm>
                      <a:prstGeom prst="rect">
                        <a:avLst/>
                      </a:prstGeom>
                      <a:noFill/>
                      <a:ln w="38100">
                        <a:noFill/>
                        <a:miter/>
                      </a:ln>
                    </p:spPr>
                  </p:pic>
                </p:oleObj>
              </mc:Fallback>
            </mc:AlternateContent>
          </a:graphicData>
        </a:graphic>
      </p:graphicFrame>
      <p:sp>
        <p:nvSpPr>
          <p:cNvPr id="4" name="矩形 3"/>
          <p:cNvSpPr/>
          <p:nvPr/>
        </p:nvSpPr>
        <p:spPr>
          <a:xfrm>
            <a:off x="2654243" y="3378899"/>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1</a:t>
            </a:r>
            <a:r>
              <a:rPr lang="zh-CN" altLang="en-US" dirty="0">
                <a:solidFill>
                  <a:srgbClr val="FF0000"/>
                </a:solidFill>
              </a:rPr>
              <a:t>）</a:t>
            </a:r>
          </a:p>
        </p:txBody>
      </p:sp>
      <p:sp>
        <p:nvSpPr>
          <p:cNvPr id="19" name="矩形 18"/>
          <p:cNvSpPr/>
          <p:nvPr/>
        </p:nvSpPr>
        <p:spPr>
          <a:xfrm>
            <a:off x="6781800" y="3378899"/>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2</a:t>
            </a:r>
            <a:r>
              <a:rPr lang="zh-CN" altLang="en-US" dirty="0">
                <a:solidFill>
                  <a:srgbClr val="FF0000"/>
                </a:solidFill>
              </a:rPr>
              <a:t>）</a:t>
            </a:r>
          </a:p>
        </p:txBody>
      </p:sp>
      <p:sp>
        <p:nvSpPr>
          <p:cNvPr id="20" name="矩形 19"/>
          <p:cNvSpPr/>
          <p:nvPr/>
        </p:nvSpPr>
        <p:spPr>
          <a:xfrm>
            <a:off x="1600200" y="4199493"/>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3</a:t>
            </a:r>
            <a:r>
              <a:rPr lang="zh-CN" altLang="en-US" dirty="0">
                <a:solidFill>
                  <a:srgbClr val="FF0000"/>
                </a:solidFill>
              </a:rPr>
              <a:t>）</a:t>
            </a:r>
          </a:p>
        </p:txBody>
      </p:sp>
      <p:sp>
        <p:nvSpPr>
          <p:cNvPr id="21" name="矩形 20"/>
          <p:cNvSpPr/>
          <p:nvPr/>
        </p:nvSpPr>
        <p:spPr>
          <a:xfrm>
            <a:off x="2654242" y="4179068"/>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4</a:t>
            </a:r>
            <a:r>
              <a:rPr lang="zh-CN" altLang="en-US" dirty="0">
                <a:solidFill>
                  <a:srgbClr val="FF0000"/>
                </a:solidFill>
              </a:rPr>
              <a:t>）</a:t>
            </a:r>
          </a:p>
        </p:txBody>
      </p:sp>
      <p:sp>
        <p:nvSpPr>
          <p:cNvPr id="22" name="矩形 21"/>
          <p:cNvSpPr/>
          <p:nvPr/>
        </p:nvSpPr>
        <p:spPr>
          <a:xfrm>
            <a:off x="3421856" y="4179068"/>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5</a:t>
            </a:r>
            <a:r>
              <a:rPr lang="zh-CN" altLang="en-US" dirty="0">
                <a:solidFill>
                  <a:srgbClr val="FF0000"/>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2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2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792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92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79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0" grpId="0"/>
      <p:bldP spid="21"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475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3.5  </a:t>
            </a:r>
            <a:r>
              <a:rPr lang="zh-CN" altLang="en-US" sz="3600" dirty="0">
                <a:solidFill>
                  <a:schemeClr val="bg1"/>
                </a:solidFill>
                <a:latin typeface="Times New Roman" panose="02020603050405020304" pitchFamily="18" charset="0"/>
                <a:ea typeface="黑体" panose="02010609060101010101" pitchFamily="2" charset="-122"/>
              </a:rPr>
              <a:t>归结反演</a:t>
            </a:r>
          </a:p>
        </p:txBody>
      </p:sp>
      <p:sp>
        <p:nvSpPr>
          <p:cNvPr id="74756" name="Rectangle 7"/>
          <p:cNvSpPr/>
          <p:nvPr/>
        </p:nvSpPr>
        <p:spPr>
          <a:xfrm>
            <a:off x="3448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57" name="Rectangle 8"/>
          <p:cNvSpPr/>
          <p:nvPr/>
        </p:nvSpPr>
        <p:spPr>
          <a:xfrm>
            <a:off x="35575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58" name="Rectangle 9"/>
          <p:cNvSpPr/>
          <p:nvPr/>
        </p:nvSpPr>
        <p:spPr>
          <a:xfrm>
            <a:off x="4005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59" name="Rectangle 14"/>
          <p:cNvSpPr/>
          <p:nvPr/>
        </p:nvSpPr>
        <p:spPr>
          <a:xfrm>
            <a:off x="38814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60" name="Rectangle 17"/>
          <p:cNvSpPr/>
          <p:nvPr/>
        </p:nvSpPr>
        <p:spPr>
          <a:xfrm>
            <a:off x="34909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61" name="Rectangle 18"/>
          <p:cNvSpPr/>
          <p:nvPr/>
        </p:nvSpPr>
        <p:spPr>
          <a:xfrm>
            <a:off x="36004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62" name="Rectangle 19"/>
          <p:cNvSpPr/>
          <p:nvPr/>
        </p:nvSpPr>
        <p:spPr>
          <a:xfrm>
            <a:off x="38481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63" name="Rectangle 20"/>
          <p:cNvSpPr/>
          <p:nvPr/>
        </p:nvSpPr>
        <p:spPr>
          <a:xfrm>
            <a:off x="37671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64" name="Rectangle 27"/>
          <p:cNvSpPr/>
          <p:nvPr/>
        </p:nvSpPr>
        <p:spPr>
          <a:xfrm>
            <a:off x="39195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65" name="Rectangle 28"/>
          <p:cNvSpPr/>
          <p:nvPr/>
        </p:nvSpPr>
        <p:spPr>
          <a:xfrm>
            <a:off x="37671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4766" name="Rectangle 29"/>
          <p:cNvSpPr/>
          <p:nvPr/>
        </p:nvSpPr>
        <p:spPr>
          <a:xfrm>
            <a:off x="419576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8" name="Rectangle 9"/>
          <p:cNvSpPr>
            <a:spLocks noChangeArrowheads="1"/>
          </p:cNvSpPr>
          <p:nvPr/>
        </p:nvSpPr>
        <p:spPr bwMode="auto">
          <a:xfrm>
            <a:off x="571500" y="2428875"/>
            <a:ext cx="5067300" cy="487363"/>
          </a:xfrm>
          <a:prstGeom prst="rect">
            <a:avLst/>
          </a:prstGeom>
          <a:noFill/>
          <a:ln w="9525">
            <a:solidFill>
              <a:sysClr val="windowText" lastClr="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ahoma" panose="020B0604030504040204" pitchFamily="34" charset="0"/>
              </a:rPr>
              <a:t>¬</a:t>
            </a: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A(x,y)</a:t>
            </a: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ahoma" panose="020B0604030504040204" pitchFamily="34" charset="0"/>
              </a:rPr>
              <a:t>¬</a:t>
            </a: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B(y)</a:t>
            </a: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rPr>
              <a:t>∨C(f(x))</a:t>
            </a:r>
          </a:p>
        </p:txBody>
      </p:sp>
      <p:sp>
        <p:nvSpPr>
          <p:cNvPr id="19" name="Rectangle 10"/>
          <p:cNvSpPr>
            <a:spLocks noChangeArrowheads="1"/>
          </p:cNvSpPr>
          <p:nvPr/>
        </p:nvSpPr>
        <p:spPr bwMode="auto">
          <a:xfrm>
            <a:off x="2171700" y="3524250"/>
            <a:ext cx="3600450" cy="608013"/>
          </a:xfrm>
          <a:prstGeom prst="rect">
            <a:avLst/>
          </a:prstGeom>
          <a:noFill/>
          <a:ln w="9525">
            <a:solidFill>
              <a:sysClr val="windowText" lastClr="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ahoma" panose="020B0604030504040204" pitchFamily="34" charset="0"/>
              </a:rPr>
              <a:t>¬</a:t>
            </a: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A(x,y)</a:t>
            </a: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ahoma" panose="020B0604030504040204" pitchFamily="34" charset="0"/>
              </a:rPr>
              <a:t>¬</a:t>
            </a: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B(y)</a:t>
            </a:r>
            <a:endPar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Rectangle 11"/>
          <p:cNvSpPr>
            <a:spLocks noChangeArrowheads="1"/>
          </p:cNvSpPr>
          <p:nvPr/>
        </p:nvSpPr>
        <p:spPr bwMode="auto">
          <a:xfrm>
            <a:off x="4438650" y="4619625"/>
            <a:ext cx="1600200" cy="487363"/>
          </a:xfrm>
          <a:prstGeom prst="rect">
            <a:avLst/>
          </a:prstGeom>
          <a:noFill/>
          <a:ln w="9525">
            <a:solidFill>
              <a:sysClr val="windowText" lastClr="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ahoma" panose="020B0604030504040204" pitchFamily="34" charset="0"/>
              </a:rPr>
              <a:t>¬</a:t>
            </a: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B(b)</a:t>
            </a:r>
            <a:endPar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1" name="Rectangle 12"/>
          <p:cNvSpPr>
            <a:spLocks noChangeArrowheads="1"/>
          </p:cNvSpPr>
          <p:nvPr/>
        </p:nvSpPr>
        <p:spPr bwMode="auto">
          <a:xfrm>
            <a:off x="5905500" y="5592763"/>
            <a:ext cx="1600200" cy="487363"/>
          </a:xfrm>
          <a:prstGeom prst="rect">
            <a:avLst/>
          </a:prstGeom>
          <a:noFill/>
          <a:ln w="9525">
            <a:solidFill>
              <a:sysClr val="windowText" lastClr="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NIL</a:t>
            </a:r>
            <a:endPar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2" name="Rectangle 13"/>
          <p:cNvSpPr>
            <a:spLocks noChangeArrowheads="1"/>
          </p:cNvSpPr>
          <p:nvPr/>
        </p:nvSpPr>
        <p:spPr bwMode="auto">
          <a:xfrm>
            <a:off x="6305550" y="2428875"/>
            <a:ext cx="1466850" cy="608013"/>
          </a:xfrm>
          <a:prstGeom prst="rect">
            <a:avLst/>
          </a:prstGeom>
          <a:noFill/>
          <a:ln w="9525">
            <a:solidFill>
              <a:sysClr val="windowText" lastClr="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ahoma" panose="020B0604030504040204" pitchFamily="34" charset="0"/>
              </a:rPr>
              <a:t>¬</a:t>
            </a: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C(z)</a:t>
            </a:r>
            <a:endPar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3" name="Rectangle 14"/>
          <p:cNvSpPr>
            <a:spLocks noChangeArrowheads="1"/>
          </p:cNvSpPr>
          <p:nvPr/>
        </p:nvSpPr>
        <p:spPr bwMode="auto">
          <a:xfrm>
            <a:off x="6838950" y="3524250"/>
            <a:ext cx="1600200" cy="608013"/>
          </a:xfrm>
          <a:prstGeom prst="rect">
            <a:avLst/>
          </a:prstGeom>
          <a:noFill/>
          <a:ln w="9525">
            <a:solidFill>
              <a:sysClr val="windowText" lastClr="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A(a,b)</a:t>
            </a:r>
            <a:endPar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4" name="Rectangle 15"/>
          <p:cNvSpPr>
            <a:spLocks noChangeArrowheads="1"/>
          </p:cNvSpPr>
          <p:nvPr/>
        </p:nvSpPr>
        <p:spPr bwMode="auto">
          <a:xfrm>
            <a:off x="7105650" y="4619625"/>
            <a:ext cx="1600200" cy="487363"/>
          </a:xfrm>
          <a:prstGeom prst="rect">
            <a:avLst/>
          </a:prstGeom>
          <a:noFill/>
          <a:ln w="9525">
            <a:solidFill>
              <a:sysClr val="windowText" lastClr="0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rPr>
              <a:t>B(b)</a:t>
            </a:r>
            <a:endParaRPr kumimoji="0" lang="en-US" altLang="zh-CN" sz="20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5" name="Line 16"/>
          <p:cNvSpPr>
            <a:spLocks noChangeShapeType="1"/>
          </p:cNvSpPr>
          <p:nvPr/>
        </p:nvSpPr>
        <p:spPr bwMode="auto">
          <a:xfrm>
            <a:off x="2305050" y="2916238"/>
            <a:ext cx="1866900" cy="608013"/>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26" name="Line 17"/>
          <p:cNvSpPr>
            <a:spLocks noChangeShapeType="1"/>
          </p:cNvSpPr>
          <p:nvPr/>
        </p:nvSpPr>
        <p:spPr bwMode="auto">
          <a:xfrm flipV="1">
            <a:off x="4171950" y="3036888"/>
            <a:ext cx="2800350" cy="487363"/>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27" name="Line 18"/>
          <p:cNvSpPr>
            <a:spLocks noChangeShapeType="1"/>
          </p:cNvSpPr>
          <p:nvPr/>
        </p:nvSpPr>
        <p:spPr bwMode="auto">
          <a:xfrm>
            <a:off x="3638550" y="4132263"/>
            <a:ext cx="1600200" cy="487363"/>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28" name="Line 19"/>
          <p:cNvSpPr>
            <a:spLocks noChangeShapeType="1"/>
          </p:cNvSpPr>
          <p:nvPr/>
        </p:nvSpPr>
        <p:spPr bwMode="auto">
          <a:xfrm flipV="1">
            <a:off x="5238750" y="4132263"/>
            <a:ext cx="2533650" cy="487363"/>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29" name="Line 20"/>
          <p:cNvSpPr>
            <a:spLocks noChangeShapeType="1"/>
          </p:cNvSpPr>
          <p:nvPr/>
        </p:nvSpPr>
        <p:spPr bwMode="auto">
          <a:xfrm>
            <a:off x="5372100" y="5106988"/>
            <a:ext cx="1333500" cy="485775"/>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30" name="Line 21"/>
          <p:cNvSpPr>
            <a:spLocks noChangeShapeType="1"/>
          </p:cNvSpPr>
          <p:nvPr/>
        </p:nvSpPr>
        <p:spPr bwMode="auto">
          <a:xfrm flipV="1">
            <a:off x="6705600" y="5106988"/>
            <a:ext cx="933450" cy="485775"/>
          </a:xfrm>
          <a:prstGeom prst="line">
            <a:avLst/>
          </a:prstGeom>
          <a:noFill/>
          <a:ln w="9525">
            <a:solidFill>
              <a:sysClr val="windowText" lastClr="00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Verdana" panose="020B0604030504040204" pitchFamily="34" charset="0"/>
              <a:ea typeface="宋体" panose="02010600030101010101" pitchFamily="2" charset="-122"/>
              <a:cs typeface="+mn-cs"/>
            </a:endParaRPr>
          </a:p>
        </p:txBody>
      </p:sp>
      <p:sp>
        <p:nvSpPr>
          <p:cNvPr id="31" name="矩形 30"/>
          <p:cNvSpPr/>
          <p:nvPr/>
        </p:nvSpPr>
        <p:spPr>
          <a:xfrm>
            <a:off x="4429125" y="3000375"/>
            <a:ext cx="1571625" cy="428625"/>
          </a:xfrm>
          <a:prstGeom prst="rect">
            <a:avLst/>
          </a:prstGeom>
          <a:solidFill>
            <a:srgbClr val="F0A22E"/>
          </a:solidFill>
          <a:ln w="25400" cap="flat" cmpd="sng" algn="ctr">
            <a:solidFill>
              <a:srgbClr val="F0A22E">
                <a:shade val="50000"/>
              </a:srgb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dirty="0">
                <a:ln>
                  <a:noFill/>
                </a:ln>
                <a:solidFill>
                  <a:sysClr val="window" lastClr="FFFFFF"/>
                </a:solidFill>
                <a:effectLst/>
                <a:uLnTx/>
                <a:uFillTx/>
                <a:latin typeface="Franklin Gothic Book" panose="020B0503020102020204"/>
                <a:ea typeface="华文楷体" panose="02010600040101010101" pitchFamily="2" charset="-122"/>
                <a:cs typeface="+mn-cs"/>
              </a:rPr>
              <a:t>{f(x)/z}</a:t>
            </a:r>
            <a:endParaRPr kumimoji="0" lang="zh-CN" altLang="en-US" sz="2000" b="0" i="0" u="none" strike="noStrike" kern="0" cap="none" spc="0" normalizeH="0" baseline="0" noProof="0" dirty="0">
              <a:ln>
                <a:noFill/>
              </a:ln>
              <a:solidFill>
                <a:sysClr val="window" lastClr="FFFFFF"/>
              </a:solidFill>
              <a:effectLst/>
              <a:uLnTx/>
              <a:uFillTx/>
              <a:latin typeface="Franklin Gothic Book" panose="020B0503020102020204"/>
              <a:ea typeface="华文楷体" panose="02010600040101010101" pitchFamily="2" charset="-122"/>
              <a:cs typeface="+mn-cs"/>
            </a:endParaRPr>
          </a:p>
        </p:txBody>
      </p:sp>
      <p:sp>
        <p:nvSpPr>
          <p:cNvPr id="32" name="矩形 31"/>
          <p:cNvSpPr/>
          <p:nvPr/>
        </p:nvSpPr>
        <p:spPr>
          <a:xfrm>
            <a:off x="5357813" y="4143375"/>
            <a:ext cx="1571625" cy="428625"/>
          </a:xfrm>
          <a:prstGeom prst="rect">
            <a:avLst/>
          </a:prstGeom>
          <a:solidFill>
            <a:srgbClr val="F0A22E"/>
          </a:solidFill>
          <a:ln w="25400" cap="flat" cmpd="sng" algn="ctr">
            <a:solidFill>
              <a:srgbClr val="F0A22E">
                <a:shade val="50000"/>
              </a:srgb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2000" b="0" i="0" u="none" strike="noStrike" kern="0" cap="none" spc="0" normalizeH="0" baseline="0" noProof="0" dirty="0">
                <a:ln>
                  <a:noFill/>
                </a:ln>
                <a:solidFill>
                  <a:sysClr val="window" lastClr="FFFFFF"/>
                </a:solidFill>
                <a:effectLst/>
                <a:uLnTx/>
                <a:uFillTx/>
                <a:latin typeface="Franklin Gothic Book" panose="020B0503020102020204"/>
                <a:ea typeface="华文楷体" panose="02010600040101010101" pitchFamily="2" charset="-122"/>
                <a:cs typeface="+mn-cs"/>
              </a:rPr>
              <a:t>{a/</a:t>
            </a:r>
            <a:r>
              <a:rPr kumimoji="0" lang="en-US" altLang="zh-CN" sz="2000" b="0" i="0" u="none" strike="noStrike" kern="0" cap="none" spc="0" normalizeH="0" baseline="0" noProof="0" dirty="0" err="1">
                <a:ln>
                  <a:noFill/>
                </a:ln>
                <a:solidFill>
                  <a:sysClr val="window" lastClr="FFFFFF"/>
                </a:solidFill>
                <a:effectLst/>
                <a:uLnTx/>
                <a:uFillTx/>
                <a:latin typeface="Franklin Gothic Book" panose="020B0503020102020204"/>
                <a:ea typeface="华文楷体" panose="02010600040101010101" pitchFamily="2" charset="-122"/>
                <a:cs typeface="+mn-cs"/>
              </a:rPr>
              <a:t>x,b</a:t>
            </a:r>
            <a:r>
              <a:rPr kumimoji="0" lang="en-US" altLang="zh-CN" sz="2000" b="0" i="0" u="none" strike="noStrike" kern="0" cap="none" spc="0" normalizeH="0" baseline="0" noProof="0" dirty="0">
                <a:ln>
                  <a:noFill/>
                </a:ln>
                <a:solidFill>
                  <a:sysClr val="window" lastClr="FFFFFF"/>
                </a:solidFill>
                <a:effectLst/>
                <a:uLnTx/>
                <a:uFillTx/>
                <a:latin typeface="Franklin Gothic Book" panose="020B0503020102020204"/>
                <a:ea typeface="华文楷体" panose="02010600040101010101" pitchFamily="2" charset="-122"/>
                <a:cs typeface="+mn-cs"/>
              </a:rPr>
              <a:t>/y}</a:t>
            </a:r>
            <a:endParaRPr kumimoji="0" lang="zh-CN" altLang="en-US" sz="2000" b="0" i="0" u="none" strike="noStrike" kern="0" cap="none" spc="0" normalizeH="0" baseline="0" noProof="0" dirty="0">
              <a:ln>
                <a:noFill/>
              </a:ln>
              <a:solidFill>
                <a:sysClr val="window" lastClr="FFFFFF"/>
              </a:solidFill>
              <a:effectLst/>
              <a:uLnTx/>
              <a:uFillTx/>
              <a:latin typeface="Franklin Gothic Book" panose="020B0503020102020204"/>
              <a:ea typeface="华文楷体" panose="02010600040101010101" pitchFamily="2" charset="-122"/>
              <a:cs typeface="+mn-cs"/>
            </a:endParaRPr>
          </a:p>
        </p:txBody>
      </p:sp>
      <p:sp>
        <p:nvSpPr>
          <p:cNvPr id="74782" name="矩形 3"/>
          <p:cNvSpPr/>
          <p:nvPr/>
        </p:nvSpPr>
        <p:spPr>
          <a:xfrm>
            <a:off x="604838" y="1219200"/>
            <a:ext cx="4492625" cy="461963"/>
          </a:xfrm>
          <a:prstGeom prst="rect">
            <a:avLst/>
          </a:prstGeom>
          <a:noFill/>
          <a:ln w="9525">
            <a:noFill/>
          </a:ln>
        </p:spPr>
        <p:txBody>
          <a:bodyPr wrap="none">
            <a:spAutoFit/>
          </a:bodyPr>
          <a:lstStyle/>
          <a:p>
            <a:r>
              <a:rPr lang="zh-CN" altLang="en-US" sz="2400" dirty="0">
                <a:latin typeface="Verdana" panose="020B0604030504040204" pitchFamily="34" charset="0"/>
              </a:rPr>
              <a:t>上述归结过程如下图归结树所示</a:t>
            </a:r>
          </a:p>
        </p:txBody>
      </p:sp>
      <p:sp>
        <p:nvSpPr>
          <p:cNvPr id="2" name="矩形 1"/>
          <p:cNvSpPr/>
          <p:nvPr/>
        </p:nvSpPr>
        <p:spPr>
          <a:xfrm>
            <a:off x="3216218" y="2863097"/>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1</a:t>
            </a:r>
            <a:r>
              <a:rPr lang="zh-CN" altLang="en-US" dirty="0">
                <a:solidFill>
                  <a:srgbClr val="FF0000"/>
                </a:solidFill>
              </a:rPr>
              <a:t>）</a:t>
            </a:r>
          </a:p>
        </p:txBody>
      </p:sp>
      <p:sp>
        <p:nvSpPr>
          <p:cNvPr id="33" name="矩形 32"/>
          <p:cNvSpPr/>
          <p:nvPr/>
        </p:nvSpPr>
        <p:spPr>
          <a:xfrm>
            <a:off x="6808758" y="2934493"/>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3</a:t>
            </a:r>
            <a:r>
              <a:rPr lang="zh-CN" altLang="en-US" dirty="0">
                <a:solidFill>
                  <a:srgbClr val="FF0000"/>
                </a:solidFill>
              </a:rPr>
              <a:t>）</a:t>
            </a:r>
          </a:p>
        </p:txBody>
      </p:sp>
      <p:sp>
        <p:nvSpPr>
          <p:cNvPr id="34" name="矩形 33"/>
          <p:cNvSpPr/>
          <p:nvPr/>
        </p:nvSpPr>
        <p:spPr>
          <a:xfrm>
            <a:off x="3222314" y="4158615"/>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6</a:t>
            </a:r>
            <a:r>
              <a:rPr lang="zh-CN" altLang="en-US" dirty="0">
                <a:solidFill>
                  <a:srgbClr val="FF0000"/>
                </a:solidFill>
              </a:rPr>
              <a:t>）</a:t>
            </a:r>
          </a:p>
        </p:txBody>
      </p:sp>
      <p:sp>
        <p:nvSpPr>
          <p:cNvPr id="35" name="矩形 34"/>
          <p:cNvSpPr/>
          <p:nvPr/>
        </p:nvSpPr>
        <p:spPr>
          <a:xfrm>
            <a:off x="7474260" y="4130953"/>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4</a:t>
            </a:r>
            <a:r>
              <a:rPr lang="zh-CN" altLang="en-US" dirty="0">
                <a:solidFill>
                  <a:srgbClr val="FF0000"/>
                </a:solidFill>
              </a:rPr>
              <a:t>）</a:t>
            </a:r>
          </a:p>
        </p:txBody>
      </p:sp>
      <p:sp>
        <p:nvSpPr>
          <p:cNvPr id="36" name="矩形 35"/>
          <p:cNvSpPr/>
          <p:nvPr/>
        </p:nvSpPr>
        <p:spPr>
          <a:xfrm>
            <a:off x="4700559" y="5149446"/>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7</a:t>
            </a:r>
            <a:r>
              <a:rPr lang="zh-CN" altLang="en-US" dirty="0">
                <a:solidFill>
                  <a:srgbClr val="FF0000"/>
                </a:solidFill>
              </a:rPr>
              <a:t>）</a:t>
            </a:r>
          </a:p>
        </p:txBody>
      </p:sp>
      <p:sp>
        <p:nvSpPr>
          <p:cNvPr id="37" name="矩形 36"/>
          <p:cNvSpPr/>
          <p:nvPr/>
        </p:nvSpPr>
        <p:spPr>
          <a:xfrm>
            <a:off x="7556366" y="5157327"/>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5</a:t>
            </a:r>
            <a:r>
              <a:rPr lang="zh-CN" altLang="en-US" dirty="0">
                <a:solidFill>
                  <a:srgbClr val="FF0000"/>
                </a:solidFill>
              </a:rPr>
              <a:t>）</a:t>
            </a:r>
          </a:p>
        </p:txBody>
      </p:sp>
      <p:sp>
        <p:nvSpPr>
          <p:cNvPr id="38" name="矩形 37"/>
          <p:cNvSpPr/>
          <p:nvPr/>
        </p:nvSpPr>
        <p:spPr>
          <a:xfrm>
            <a:off x="6329164" y="6196569"/>
            <a:ext cx="793807" cy="369332"/>
          </a:xfrm>
          <a:prstGeom prst="rect">
            <a:avLst/>
          </a:prstGeom>
        </p:spPr>
        <p:txBody>
          <a:bodyPr wrap="none">
            <a:spAutoFit/>
          </a:bodyPr>
          <a:lstStyle/>
          <a:p>
            <a:r>
              <a:rPr lang="zh-CN" altLang="en-US" dirty="0">
                <a:solidFill>
                  <a:srgbClr val="FF0000"/>
                </a:solidFill>
              </a:rPr>
              <a:t>（</a:t>
            </a:r>
            <a:r>
              <a:rPr lang="en-US" altLang="zh-CN" dirty="0">
                <a:solidFill>
                  <a:srgbClr val="FF0000"/>
                </a:solidFill>
              </a:rPr>
              <a:t>8</a:t>
            </a:r>
            <a:r>
              <a:rPr lang="zh-CN" altLang="en-US" dirty="0">
                <a:solidFill>
                  <a:srgbClr val="FF0000"/>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1+#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up)">
                                      <p:cBhvr>
                                        <p:cTn id="18" dur="500"/>
                                        <p:tgtEl>
                                          <p:spTgt spid="25"/>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par>
                          <p:cTn id="23" fill="hold">
                            <p:stCondLst>
                              <p:cond delay="1000"/>
                            </p:stCondLst>
                            <p:childTnLst>
                              <p:par>
                                <p:cTn id="24" presetID="8" presetClass="entr" presetSubtype="16"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amond(in)">
                                      <p:cBhvr>
                                        <p:cTn id="26" dur="20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checkerboard(across)">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1+#ppt_w/2"/>
                                          </p:val>
                                        </p:tav>
                                        <p:tav tm="100000">
                                          <p:val>
                                            <p:strVal val="#ppt_x"/>
                                          </p:val>
                                        </p:tav>
                                      </p:tavLst>
                                    </p:anim>
                                    <p:anim calcmode="lin" valueType="num">
                                      <p:cBhvr additive="base">
                                        <p:cTn id="37"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500"/>
                                        <p:tgtEl>
                                          <p:spTgt spid="27"/>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up)">
                                      <p:cBhvr>
                                        <p:cTn id="46" dur="500"/>
                                        <p:tgtEl>
                                          <p:spTgt spid="28"/>
                                        </p:tgtEl>
                                      </p:cBhvr>
                                    </p:animEffect>
                                  </p:childTnLst>
                                </p:cTn>
                              </p:par>
                            </p:childTnLst>
                          </p:cTn>
                        </p:par>
                        <p:par>
                          <p:cTn id="47" fill="hold">
                            <p:stCondLst>
                              <p:cond delay="1000"/>
                            </p:stCondLst>
                            <p:childTnLst>
                              <p:par>
                                <p:cTn id="48" presetID="8" presetClass="entr" presetSubtype="16"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diamond(in)">
                                      <p:cBhvr>
                                        <p:cTn id="50" dur="20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checkerboard(across)">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1+#ppt_w/2"/>
                                          </p:val>
                                        </p:tav>
                                        <p:tav tm="100000">
                                          <p:val>
                                            <p:strVal val="#ppt_x"/>
                                          </p:val>
                                        </p:tav>
                                      </p:tavLst>
                                    </p:anim>
                                    <p:anim calcmode="lin" valueType="num">
                                      <p:cBhvr additive="base">
                                        <p:cTn id="6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up)">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iterate type="lt">
                                    <p:tmPct val="0"/>
                                  </p:iterate>
                                  <p:childTnLst>
                                    <p:set>
                                      <p:cBhvr>
                                        <p:cTn id="74" dur="1" fill="hold">
                                          <p:stCondLst>
                                            <p:cond delay="0"/>
                                          </p:stCondLst>
                                        </p:cTn>
                                        <p:tgtEl>
                                          <p:spTgt spid="21"/>
                                        </p:tgtEl>
                                        <p:attrNameLst>
                                          <p:attrName>style.visibility</p:attrName>
                                        </p:attrNameLst>
                                      </p:cBhvr>
                                      <p:to>
                                        <p:strVal val="visible"/>
                                      </p:to>
                                    </p:set>
                                    <p:animEffect transition="in" filter="checkerboard(across)">
                                      <p:cBhvr>
                                        <p:cTn id="75" dur="500"/>
                                        <p:tgtEl>
                                          <p:spTgt spid="21"/>
                                        </p:tgtEl>
                                      </p:cBhvr>
                                    </p:animEffect>
                                  </p:childTnLst>
                                </p:cTn>
                              </p:par>
                            </p:childTnLst>
                          </p:cTn>
                        </p:par>
                        <p:par>
                          <p:cTn id="76" fill="hold">
                            <p:stCondLst>
                              <p:cond delay="500"/>
                            </p:stCondLst>
                            <p:childTnLst>
                              <p:par>
                                <p:cTn id="77" presetID="1" presetClass="emph" presetSubtype="2" fill="hold" nodeType="afterEffect">
                                  <p:stCondLst>
                                    <p:cond delay="0"/>
                                  </p:stCondLst>
                                  <p:childTnLst>
                                    <p:animClr clrSpc="rgb" dir="cw">
                                      <p:cBhvr>
                                        <p:cTn id="78" dur="2000" fill="hold"/>
                                        <p:tgtEl>
                                          <p:spTgt spid="21"/>
                                        </p:tgtEl>
                                        <p:attrNameLst>
                                          <p:attrName>fillcolor</p:attrName>
                                        </p:attrNameLst>
                                      </p:cBhvr>
                                      <p:to>
                                        <a:schemeClr val="accent2"/>
                                      </p:to>
                                    </p:animClr>
                                    <p:set>
                                      <p:cBhvr>
                                        <p:cTn id="79" dur="2000" fill="hold"/>
                                        <p:tgtEl>
                                          <p:spTgt spid="21"/>
                                        </p:tgtEl>
                                        <p:attrNameLst>
                                          <p:attrName>fill.type</p:attrName>
                                        </p:attrNameLst>
                                      </p:cBhvr>
                                      <p:to>
                                        <p:strVal val="solid"/>
                                      </p:to>
                                    </p:set>
                                    <p:set>
                                      <p:cBhvr>
                                        <p:cTn id="80"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31" grpId="0" animBg="1"/>
      <p:bldP spid="3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72</a:t>
            </a:fld>
            <a:endParaRPr lang="ja-JP" altLang="en-US" dirty="0">
              <a:solidFill>
                <a:srgbClr val="A50021"/>
              </a:solidFill>
              <a:latin typeface="Arial" panose="020B0604020202020204" pitchFamily="34" charset="0"/>
              <a:ea typeface="MS PGothic" panose="020B0600070205080204" pitchFamily="34" charset="-128"/>
            </a:endParaRPr>
          </a:p>
        </p:txBody>
      </p:sp>
      <p:grpSp>
        <p:nvGrpSpPr>
          <p:cNvPr id="75779" name="Group 2"/>
          <p:cNvGrpSpPr/>
          <p:nvPr/>
        </p:nvGrpSpPr>
        <p:grpSpPr>
          <a:xfrm>
            <a:off x="457200" y="2362200"/>
            <a:ext cx="8001000" cy="3429000"/>
            <a:chOff x="576" y="1488"/>
            <a:chExt cx="4512" cy="2160"/>
          </a:xfrm>
        </p:grpSpPr>
        <p:sp>
          <p:nvSpPr>
            <p:cNvPr id="75782" name="AutoShape 3"/>
            <p:cNvSpPr/>
            <p:nvPr/>
          </p:nvSpPr>
          <p:spPr>
            <a:xfrm>
              <a:off x="576" y="1488"/>
              <a:ext cx="3888" cy="2064"/>
            </a:xfrm>
            <a:prstGeom prst="rightArrowCallout">
              <a:avLst>
                <a:gd name="adj1" fmla="val 18796"/>
                <a:gd name="adj2" fmla="val 24564"/>
                <a:gd name="adj3" fmla="val 19238"/>
                <a:gd name="adj4" fmla="val 84130"/>
              </a:avLst>
            </a:prstGeom>
            <a:solidFill>
              <a:srgbClr val="CCFFCC"/>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75783" name="Text Box 4"/>
            <p:cNvSpPr txBox="1"/>
            <p:nvPr/>
          </p:nvSpPr>
          <p:spPr>
            <a:xfrm>
              <a:off x="4560" y="1501"/>
              <a:ext cx="528" cy="2147"/>
            </a:xfrm>
            <a:prstGeom prst="rect">
              <a:avLst/>
            </a:prstGeom>
            <a:solidFill>
              <a:srgbClr val="FFFF99"/>
            </a:solidFill>
            <a:ln w="9525" cap="flat" cmpd="sng">
              <a:solidFill>
                <a:srgbClr val="808080"/>
              </a:solidFill>
              <a:prstDash val="solid"/>
              <a:miter/>
              <a:headEnd type="none" w="med" len="med"/>
              <a:tailEnd type="none" w="med" len="med"/>
            </a:ln>
          </p:spPr>
          <p:txBody>
            <a:bodyPr anchor="ctr" anchorCtr="1">
              <a:spAutoFit/>
            </a:bodyPr>
            <a:lstStyle/>
            <a:p>
              <a:pPr eaLnBrk="1" hangingPunct="1">
                <a:spcBef>
                  <a:spcPct val="30000"/>
                </a:spcBef>
              </a:pPr>
              <a:r>
                <a:rPr lang="zh-CN" altLang="en-US" sz="2900" b="1" dirty="0">
                  <a:latin typeface="Arial" panose="020B0604020202020204" pitchFamily="34" charset="0"/>
                </a:rPr>
                <a:t>归</a:t>
              </a:r>
            </a:p>
            <a:p>
              <a:pPr eaLnBrk="1" hangingPunct="1">
                <a:spcBef>
                  <a:spcPct val="30000"/>
                </a:spcBef>
              </a:pPr>
              <a:r>
                <a:rPr lang="zh-CN" altLang="en-US" sz="2900" b="1" dirty="0">
                  <a:latin typeface="Arial" panose="020B0604020202020204" pitchFamily="34" charset="0"/>
                </a:rPr>
                <a:t>结</a:t>
              </a:r>
            </a:p>
            <a:p>
              <a:pPr eaLnBrk="1" hangingPunct="1">
                <a:spcBef>
                  <a:spcPct val="30000"/>
                </a:spcBef>
              </a:pPr>
              <a:r>
                <a:rPr lang="zh-CN" altLang="en-US" sz="2900" b="1" dirty="0">
                  <a:latin typeface="Arial" panose="020B0604020202020204" pitchFamily="34" charset="0"/>
                </a:rPr>
                <a:t>演</a:t>
              </a:r>
            </a:p>
            <a:p>
              <a:pPr eaLnBrk="1" hangingPunct="1">
                <a:spcBef>
                  <a:spcPct val="30000"/>
                </a:spcBef>
              </a:pPr>
              <a:r>
                <a:rPr lang="zh-CN" altLang="en-US" sz="2900" b="1" dirty="0">
                  <a:latin typeface="Arial" panose="020B0604020202020204" pitchFamily="34" charset="0"/>
                </a:rPr>
                <a:t>绎</a:t>
              </a:r>
            </a:p>
            <a:p>
              <a:pPr eaLnBrk="1" hangingPunct="1">
                <a:spcBef>
                  <a:spcPct val="30000"/>
                </a:spcBef>
              </a:pPr>
              <a:r>
                <a:rPr lang="zh-CN" altLang="en-US" sz="2900" b="1" dirty="0">
                  <a:latin typeface="Arial" panose="020B0604020202020204" pitchFamily="34" charset="0"/>
                </a:rPr>
                <a:t>推</a:t>
              </a:r>
            </a:p>
            <a:p>
              <a:pPr eaLnBrk="1" hangingPunct="1">
                <a:spcBef>
                  <a:spcPct val="30000"/>
                </a:spcBef>
              </a:pPr>
              <a:r>
                <a:rPr lang="zh-CN" altLang="en-US" sz="2900" b="1" dirty="0">
                  <a:latin typeface="Arial" panose="020B0604020202020204" pitchFamily="34" charset="0"/>
                </a:rPr>
                <a:t>理</a:t>
              </a:r>
            </a:p>
          </p:txBody>
        </p:sp>
      </p:grpSp>
      <p:sp>
        <p:nvSpPr>
          <p:cNvPr id="75780" name="Rectangle 5"/>
          <p:cNvSpPr>
            <a:spLocks noGrp="1"/>
          </p:cNvSpPr>
          <p:nvPr>
            <p:ph type="title"/>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sp>
        <p:nvSpPr>
          <p:cNvPr id="75781" name="Rectangle 6"/>
          <p:cNvSpPr>
            <a:spLocks noGrp="1"/>
          </p:cNvSpPr>
          <p:nvPr>
            <p:ph idx="1"/>
          </p:nvPr>
        </p:nvSpPr>
        <p:spPr>
          <a:xfrm>
            <a:off x="457200" y="1143000"/>
            <a:ext cx="8642350" cy="5400675"/>
          </a:xfrm>
          <a:ln/>
        </p:spPr>
        <p:txBody>
          <a:bodyPr vert="horz" wrap="square" lIns="91440" tIns="45720" rIns="91440" bIns="45720" anchor="t" anchorCtr="0"/>
          <a:lstStyle/>
          <a:p>
            <a:pPr eaLnBrk="1" hangingPunct="1"/>
            <a:r>
              <a:rPr lang="en-US" altLang="zh-CN" sz="2600" b="1" dirty="0">
                <a:latin typeface="Times New Roman" panose="02020603050405020304" pitchFamily="18" charset="0"/>
              </a:rPr>
              <a:t>3.1  </a:t>
            </a:r>
            <a:r>
              <a:rPr lang="zh-CN" altLang="en-US" sz="2600" b="1" dirty="0">
                <a:latin typeface="Times New Roman" panose="02020603050405020304" pitchFamily="18" charset="0"/>
              </a:rPr>
              <a:t>推理的基本概念 </a:t>
            </a:r>
          </a:p>
          <a:p>
            <a:pPr eaLnBrk="1" hangingPunct="1"/>
            <a:r>
              <a:rPr lang="en-US" altLang="zh-CN" sz="2600" b="1" dirty="0">
                <a:latin typeface="Times New Roman" panose="02020603050405020304" pitchFamily="18" charset="0"/>
              </a:rPr>
              <a:t>3.2  </a:t>
            </a:r>
            <a:r>
              <a:rPr lang="zh-CN" altLang="en-US" sz="2600" b="1" dirty="0">
                <a:latin typeface="Times New Roman" panose="02020603050405020304" pitchFamily="18" charset="0"/>
              </a:rPr>
              <a:t>自然演绎推理</a:t>
            </a:r>
          </a:p>
          <a:p>
            <a:pPr eaLnBrk="1" hangingPunct="1"/>
            <a:r>
              <a:rPr lang="en-US" altLang="zh-CN" sz="2600" b="1" dirty="0">
                <a:latin typeface="Times New Roman" panose="02020603050405020304" pitchFamily="18" charset="0"/>
              </a:rPr>
              <a:t>3.3  </a:t>
            </a:r>
            <a:r>
              <a:rPr lang="zh-CN" altLang="en-US" sz="2600" b="1" dirty="0">
                <a:latin typeface="Times New Roman" panose="02020603050405020304" pitchFamily="18" charset="0"/>
              </a:rPr>
              <a:t>谓词公式化为子句集的方法</a:t>
            </a:r>
          </a:p>
          <a:p>
            <a:pPr eaLnBrk="1" hangingPunct="1"/>
            <a:r>
              <a:rPr lang="en-US" altLang="zh-CN" sz="2600" b="1" dirty="0">
                <a:latin typeface="Times New Roman" panose="02020603050405020304" pitchFamily="18" charset="0"/>
              </a:rPr>
              <a:t>3.4  </a:t>
            </a:r>
            <a:r>
              <a:rPr lang="zh-CN" altLang="en-US" sz="2600" b="1" dirty="0">
                <a:latin typeface="Times New Roman" panose="02020603050405020304" pitchFamily="18" charset="0"/>
              </a:rPr>
              <a:t>鲁宾逊归结原理</a:t>
            </a:r>
          </a:p>
          <a:p>
            <a:pPr eaLnBrk="1" hangingPunct="1"/>
            <a:r>
              <a:rPr lang="en-US" altLang="zh-CN" sz="2600" b="1" dirty="0">
                <a:latin typeface="Times New Roman" panose="02020603050405020304" pitchFamily="18" charset="0"/>
              </a:rPr>
              <a:t>3.5  </a:t>
            </a:r>
            <a:r>
              <a:rPr lang="zh-CN" altLang="en-US" sz="2600" b="1" dirty="0">
                <a:latin typeface="Times New Roman" panose="02020603050405020304" pitchFamily="18" charset="0"/>
              </a:rPr>
              <a:t>归结反演</a:t>
            </a:r>
            <a:endParaRPr lang="en-US" altLang="zh-CN" sz="2600" b="1" dirty="0">
              <a:latin typeface="Times New Roman" panose="02020603050405020304" pitchFamily="18" charset="0"/>
            </a:endParaRPr>
          </a:p>
          <a:p>
            <a:pPr eaLnBrk="1" hangingPunct="1"/>
            <a:r>
              <a:rPr lang="en-US" altLang="zh-CN" sz="2600" b="1" dirty="0">
                <a:solidFill>
                  <a:srgbClr val="0000FF"/>
                </a:solidFill>
                <a:latin typeface="Times New Roman" panose="02020603050405020304" pitchFamily="18" charset="0"/>
              </a:rPr>
              <a:t>3.6  </a:t>
            </a:r>
            <a:r>
              <a:rPr lang="zh-CN" altLang="en-US" sz="2600" b="1" dirty="0">
                <a:solidFill>
                  <a:srgbClr val="0000FF"/>
                </a:solidFill>
                <a:latin typeface="Times New Roman" panose="02020603050405020304" pitchFamily="18" charset="0"/>
              </a:rPr>
              <a:t>归结策略</a:t>
            </a:r>
          </a:p>
          <a:p>
            <a:pPr eaLnBrk="1" hangingPunct="1"/>
            <a:r>
              <a:rPr lang="en-US" altLang="zh-CN" sz="2600" b="1" dirty="0">
                <a:latin typeface="Times New Roman" panose="02020603050405020304" pitchFamily="18" charset="0"/>
              </a:rPr>
              <a:t>3.7  </a:t>
            </a:r>
            <a:r>
              <a:rPr lang="zh-CN" altLang="en-US" sz="2600" b="1" dirty="0">
                <a:latin typeface="Times New Roman" panose="02020603050405020304" pitchFamily="18" charset="0"/>
              </a:rPr>
              <a:t>应用归结反演求解问题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782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3.6  </a:t>
            </a:r>
            <a:r>
              <a:rPr lang="zh-CN" altLang="en-US" sz="3600" dirty="0">
                <a:solidFill>
                  <a:schemeClr val="bg1"/>
                </a:solidFill>
                <a:latin typeface="Times New Roman" panose="02020603050405020304" pitchFamily="18" charset="0"/>
                <a:ea typeface="黑体" panose="02010609060101010101" pitchFamily="2" charset="-122"/>
              </a:rPr>
              <a:t>归结策略</a:t>
            </a:r>
          </a:p>
        </p:txBody>
      </p:sp>
      <p:sp>
        <p:nvSpPr>
          <p:cNvPr id="337923" name="Rectangle 3"/>
          <p:cNvSpPr>
            <a:spLocks noChangeArrowheads="1"/>
          </p:cNvSpPr>
          <p:nvPr/>
        </p:nvSpPr>
        <p:spPr bwMode="auto">
          <a:xfrm>
            <a:off x="312738" y="1066800"/>
            <a:ext cx="8518525" cy="502920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1" indent="0" algn="l" defTabSz="914400" rtl="0" eaLnBrk="1" fontAlgn="base" latinLnBrk="0" hangingPunct="1">
              <a:lnSpc>
                <a:spcPct val="130000"/>
              </a:lnSpc>
              <a:spcBef>
                <a:spcPts val="0"/>
              </a:spcBef>
              <a:spcAft>
                <a:spcPct val="0"/>
              </a:spcAft>
              <a:buClr>
                <a:srgbClr val="F0A22E"/>
              </a:buClr>
              <a:buSzPct val="70000"/>
              <a:buFontTx/>
              <a:buNone/>
              <a:defRPr/>
            </a:pPr>
            <a:r>
              <a:rPr kumimoji="0" lang="zh-CN" altLang="en-US" sz="2400" b="1" i="0" u="none" strike="noStrike" kern="1200" cap="none" spc="0" normalizeH="0" baseline="0" noProof="0" dirty="0">
                <a:ln>
                  <a:noFill/>
                </a:ln>
                <a:solidFill>
                  <a:srgbClr val="4E3B30"/>
                </a:solidFill>
                <a:effectLst/>
                <a:uLnTx/>
                <a:uFillTx/>
                <a:latin typeface="+mn-ea"/>
                <a:ea typeface="+mn-ea"/>
                <a:cs typeface="+mn-cs"/>
              </a:rPr>
              <a:t>归结的一般过程</a:t>
            </a:r>
          </a:p>
          <a:p>
            <a:pPr marL="0" marR="0" lvl="1" indent="0" algn="l" defTabSz="914400" rtl="0" eaLnBrk="1" fontAlgn="base" latinLnBrk="0" hangingPunct="1">
              <a:lnSpc>
                <a:spcPct val="130000"/>
              </a:lnSpc>
              <a:spcBef>
                <a:spcPts val="0"/>
              </a:spcBef>
              <a:spcAft>
                <a:spcPct val="0"/>
              </a:spcAft>
              <a:buClr>
                <a:srgbClr val="F0A22E"/>
              </a:buClr>
              <a:buSzPct val="70000"/>
              <a:buFontTx/>
              <a:buNone/>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   设有子句集</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S={C1,C2,C3,C4}</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，则对此子句集归结的一般过程是：</a:t>
            </a:r>
          </a:p>
          <a:p>
            <a:pPr marL="457200" marR="0" lvl="1" indent="-457200" algn="l" defTabSz="914400" rtl="0" eaLnBrk="1" fontAlgn="base" latinLnBrk="0" hangingPunct="1">
              <a:lnSpc>
                <a:spcPct val="130000"/>
              </a:lnSpc>
              <a:spcBef>
                <a:spcPts val="0"/>
              </a:spcBef>
              <a:spcAft>
                <a:spcPct val="0"/>
              </a:spcAft>
              <a:buClrTx/>
              <a:buSzPct val="90000"/>
              <a:buFont typeface="+mj-lt"/>
              <a:buAutoNum type="arabicPeriod"/>
              <a:defRPr/>
            </a:pP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内任意子句两两逐一进行归结，得到一组归结式，称为第一级归结式，记为</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S1</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a:t>
            </a:r>
          </a:p>
          <a:p>
            <a:pPr marL="457200" marR="0" lvl="1" indent="-457200" algn="l" defTabSz="914400" rtl="0" eaLnBrk="1" fontAlgn="base" latinLnBrk="0" hangingPunct="1">
              <a:lnSpc>
                <a:spcPct val="130000"/>
              </a:lnSpc>
              <a:spcBef>
                <a:spcPts val="0"/>
              </a:spcBef>
              <a:spcAft>
                <a:spcPct val="0"/>
              </a:spcAft>
              <a:buClrTx/>
              <a:buSzPct val="90000"/>
              <a:buFont typeface="+mj-lt"/>
              <a:buAutoNum type="arabicPeriod"/>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把</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S1</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内的任意子句两两逐一进行归结，得到一组归结式，称为第二级归结式，记为</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S2</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a:t>
            </a:r>
          </a:p>
          <a:p>
            <a:pPr marL="457200" marR="0" lvl="1" indent="-457200" algn="l" defTabSz="914400" rtl="0" eaLnBrk="1" fontAlgn="base" latinLnBrk="0" hangingPunct="1">
              <a:lnSpc>
                <a:spcPct val="130000"/>
              </a:lnSpc>
              <a:spcBef>
                <a:spcPts val="0"/>
              </a:spcBef>
              <a:spcAft>
                <a:spcPct val="0"/>
              </a:spcAft>
              <a:buClrTx/>
              <a:buSzPct val="90000"/>
              <a:buFont typeface="+mj-lt"/>
              <a:buAutoNum type="arabicPeriod"/>
              <a:defRPr/>
            </a:pP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和</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S1</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内的子句与</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S2</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内的任意子句两两逐一进行归结，得到一组归结式，称为第三级归结式，记为</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S3</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a:t>
            </a:r>
          </a:p>
          <a:p>
            <a:pPr marL="457200" marR="0" lvl="1" indent="-457200" algn="l" defTabSz="914400" rtl="0" eaLnBrk="1" fontAlgn="base" latinLnBrk="0" hangingPunct="1">
              <a:lnSpc>
                <a:spcPct val="130000"/>
              </a:lnSpc>
              <a:spcBef>
                <a:spcPts val="0"/>
              </a:spcBef>
              <a:spcAft>
                <a:spcPct val="0"/>
              </a:spcAft>
              <a:buClrTx/>
              <a:buSzPct val="90000"/>
              <a:buFont typeface="+mj-lt"/>
              <a:buAutoNum type="arabicPeriod"/>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如此继续，直到出现了空子句或者不能再继续归结为止。</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endParaRPr kumimoji="0" lang="en-US" altLang="zh-CN" sz="3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7829" name="Rectangle 7"/>
          <p:cNvSpPr/>
          <p:nvPr/>
        </p:nvSpPr>
        <p:spPr>
          <a:xfrm>
            <a:off x="3448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0" name="Rectangle 8"/>
          <p:cNvSpPr/>
          <p:nvPr/>
        </p:nvSpPr>
        <p:spPr>
          <a:xfrm>
            <a:off x="35575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1" name="Rectangle 9"/>
          <p:cNvSpPr/>
          <p:nvPr/>
        </p:nvSpPr>
        <p:spPr>
          <a:xfrm>
            <a:off x="4005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2" name="Rectangle 14"/>
          <p:cNvSpPr/>
          <p:nvPr/>
        </p:nvSpPr>
        <p:spPr>
          <a:xfrm>
            <a:off x="38814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3" name="Rectangle 17"/>
          <p:cNvSpPr/>
          <p:nvPr/>
        </p:nvSpPr>
        <p:spPr>
          <a:xfrm>
            <a:off x="34909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4" name="Rectangle 18"/>
          <p:cNvSpPr/>
          <p:nvPr/>
        </p:nvSpPr>
        <p:spPr>
          <a:xfrm>
            <a:off x="36004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5" name="Rectangle 19"/>
          <p:cNvSpPr/>
          <p:nvPr/>
        </p:nvSpPr>
        <p:spPr>
          <a:xfrm>
            <a:off x="38481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6" name="Rectangle 20"/>
          <p:cNvSpPr/>
          <p:nvPr/>
        </p:nvSpPr>
        <p:spPr>
          <a:xfrm>
            <a:off x="37671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7" name="Rectangle 27"/>
          <p:cNvSpPr/>
          <p:nvPr/>
        </p:nvSpPr>
        <p:spPr>
          <a:xfrm>
            <a:off x="39195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8" name="Rectangle 28"/>
          <p:cNvSpPr/>
          <p:nvPr/>
        </p:nvSpPr>
        <p:spPr>
          <a:xfrm>
            <a:off x="37671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7839" name="Rectangle 29"/>
          <p:cNvSpPr/>
          <p:nvPr/>
        </p:nvSpPr>
        <p:spPr>
          <a:xfrm>
            <a:off x="419576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 calcmode="lin" valueType="num">
                                      <p:cBhvr additive="base">
                                        <p:cTn id="12" dur="500" fill="hold"/>
                                        <p:tgtEl>
                                          <p:spTgt spid="33792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3792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 calcmode="lin" valueType="num">
                                      <p:cBhvr additive="base">
                                        <p:cTn id="17" dur="500" fill="hold"/>
                                        <p:tgtEl>
                                          <p:spTgt spid="3379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2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37923">
                                            <p:txEl>
                                              <p:pRg st="3" end="3"/>
                                            </p:txEl>
                                          </p:spTgt>
                                        </p:tgtEl>
                                        <p:attrNameLst>
                                          <p:attrName>style.visibility</p:attrName>
                                        </p:attrNameLst>
                                      </p:cBhvr>
                                      <p:to>
                                        <p:strVal val="visible"/>
                                      </p:to>
                                    </p:set>
                                    <p:anim calcmode="lin" valueType="num">
                                      <p:cBhvr additive="base">
                                        <p:cTn id="22" dur="500" fill="hold"/>
                                        <p:tgtEl>
                                          <p:spTgt spid="33792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3792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37923">
                                            <p:txEl>
                                              <p:pRg st="4" end="4"/>
                                            </p:txEl>
                                          </p:spTgt>
                                        </p:tgtEl>
                                        <p:attrNameLst>
                                          <p:attrName>style.visibility</p:attrName>
                                        </p:attrNameLst>
                                      </p:cBhvr>
                                      <p:to>
                                        <p:strVal val="visible"/>
                                      </p:to>
                                    </p:set>
                                    <p:anim calcmode="lin" valueType="num">
                                      <p:cBhvr additive="base">
                                        <p:cTn id="27" dur="500" fill="hold"/>
                                        <p:tgtEl>
                                          <p:spTgt spid="33792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3792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37923">
                                            <p:txEl>
                                              <p:pRg st="5" end="5"/>
                                            </p:txEl>
                                          </p:spTgt>
                                        </p:tgtEl>
                                        <p:attrNameLst>
                                          <p:attrName>style.visibility</p:attrName>
                                        </p:attrNameLst>
                                      </p:cBhvr>
                                      <p:to>
                                        <p:strVal val="visible"/>
                                      </p:to>
                                    </p:set>
                                    <p:anim calcmode="lin" valueType="num">
                                      <p:cBhvr additive="base">
                                        <p:cTn id="32" dur="500" fill="hold"/>
                                        <p:tgtEl>
                                          <p:spTgt spid="33792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379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885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3.6  </a:t>
            </a:r>
            <a:r>
              <a:rPr lang="zh-CN" altLang="en-US" sz="3600" dirty="0">
                <a:solidFill>
                  <a:schemeClr val="bg1"/>
                </a:solidFill>
                <a:latin typeface="Times New Roman" panose="02020603050405020304" pitchFamily="18" charset="0"/>
                <a:ea typeface="黑体" panose="02010609060101010101" pitchFamily="2" charset="-122"/>
              </a:rPr>
              <a:t>归结策略</a:t>
            </a:r>
          </a:p>
        </p:txBody>
      </p:sp>
      <p:sp>
        <p:nvSpPr>
          <p:cNvPr id="337923" name="Rectangle 3"/>
          <p:cNvSpPr>
            <a:spLocks noChangeArrowheads="1"/>
          </p:cNvSpPr>
          <p:nvPr/>
        </p:nvSpPr>
        <p:spPr bwMode="auto">
          <a:xfrm>
            <a:off x="741363" y="1100138"/>
            <a:ext cx="7597775" cy="533400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例</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 </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设有子句集</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S={P, </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R,</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P∨Q,</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Q∨R}</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。归结过程为：</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S</a:t>
            </a:r>
            <a:r>
              <a:rPr kumimoji="0" lang="en-US" altLang="zh-CN"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:(1)P</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en-US" altLang="zh-CN"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  (2)</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R</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  (3)</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P∨Q</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  (4)</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Q∨R</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S</a:t>
            </a:r>
            <a:r>
              <a:rPr kumimoji="0" lang="en-US" altLang="zh-CN" sz="2200" b="0" i="0" u="none" strike="noStrike" kern="1200" cap="none" spc="0" normalizeH="0" baseline="-25000" noProof="0" dirty="0">
                <a:ln>
                  <a:noFill/>
                </a:ln>
                <a:solidFill>
                  <a:srgbClr val="4E3B30"/>
                </a:solidFill>
                <a:effectLst/>
                <a:uLnTx/>
                <a:uFillTx/>
                <a:latin typeface="+mn-ea"/>
                <a:ea typeface="+mn-ea"/>
                <a:cs typeface="+mn-cs"/>
              </a:rPr>
              <a:t>1</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:(5)Q		 (1)</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(3)</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	</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   </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(6)</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Q		 (2)</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(4)</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zh-CN" altLang="en-US"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   </a:t>
            </a:r>
            <a:r>
              <a:rPr kumimoji="0" lang="en-US" altLang="zh-CN"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(7)</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P</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R        </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(3)</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(4)</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a:t>
            </a:r>
            <a:endParaRPr kumimoji="0" lang="zh-CN" altLang="en-US"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endParaRP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S</a:t>
            </a:r>
            <a:r>
              <a:rPr kumimoji="0" lang="en-US" altLang="zh-CN" sz="2200" b="0" i="0" u="none" strike="noStrike" kern="1200" cap="none" spc="0" normalizeH="0" baseline="-25000" noProof="0" dirty="0">
                <a:ln>
                  <a:noFill/>
                </a:ln>
                <a:solidFill>
                  <a:srgbClr val="4E3B30"/>
                </a:solidFill>
                <a:effectLst/>
                <a:uLnTx/>
                <a:uFillTx/>
                <a:latin typeface="+mn-ea"/>
                <a:ea typeface="+mn-ea"/>
                <a:cs typeface="+mn-cs"/>
              </a:rPr>
              <a:t>2</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:(8)R		 (1)</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(7)</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   </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(9)</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P		 (2)</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(7)</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zh-CN" altLang="en-US"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   </a:t>
            </a:r>
            <a:r>
              <a:rPr kumimoji="0" lang="en-US" altLang="zh-CN"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(10)</a:t>
            </a:r>
            <a:r>
              <a:rPr kumimoji="0" lang="en-US" altLang="zh-CN" sz="2200" b="0" i="0" u="none" strike="noStrike" kern="1200" cap="none" spc="0" normalizeH="0" baseline="0" noProof="0" dirty="0">
                <a:ln>
                  <a:noFill/>
                </a:ln>
                <a:solidFill>
                  <a:srgbClr val="4E3B30"/>
                </a:solidFill>
                <a:effectLst/>
                <a:uLnTx/>
                <a:uFillTx/>
                <a:latin typeface="+mn-ea"/>
                <a:ea typeface="+mn-ea"/>
                <a:cs typeface="Tahoma" panose="020B0604030504040204" pitchFamily="34" charset="0"/>
              </a:rPr>
              <a:t>¬</a:t>
            </a:r>
            <a:r>
              <a:rPr kumimoji="0" lang="en-US" altLang="zh-CN"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rPr>
              <a:t>P		 </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(3)</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(6)</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a:t>
            </a:r>
            <a:endParaRPr kumimoji="0" lang="zh-CN" altLang="en-US"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endParaRP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   </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(11)R		 (4)</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(5)</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a:t>
            </a:r>
          </a:p>
          <a:p>
            <a:pPr marL="0" marR="0" lvl="1" indent="186055" algn="l" defTabSz="914400" rtl="0" eaLnBrk="1" fontAlgn="base" latinLnBrk="0" hangingPunct="1">
              <a:lnSpc>
                <a:spcPct val="100000"/>
              </a:lnSpc>
              <a:spcBef>
                <a:spcPct val="20000"/>
              </a:spcBef>
              <a:spcAft>
                <a:spcPct val="0"/>
              </a:spcAft>
              <a:buClr>
                <a:srgbClr val="F0A22E"/>
              </a:buClr>
              <a:buSzPct val="70000"/>
              <a:buFontTx/>
              <a:buNone/>
              <a:defRPr/>
            </a:pP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S</a:t>
            </a:r>
            <a:r>
              <a:rPr kumimoji="0" lang="en-US" altLang="zh-CN" sz="2200" b="0" i="0" u="none" strike="noStrike" kern="1200" cap="none" spc="0" normalizeH="0" baseline="-25000" noProof="0" dirty="0">
                <a:ln>
                  <a:noFill/>
                </a:ln>
                <a:solidFill>
                  <a:srgbClr val="4E3B30"/>
                </a:solidFill>
                <a:effectLst/>
                <a:uLnTx/>
                <a:uFillTx/>
                <a:latin typeface="+mn-ea"/>
                <a:ea typeface="+mn-ea"/>
                <a:cs typeface="+mn-cs"/>
              </a:rPr>
              <a:t>3</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 (12) NIL	        (1)</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与</a:t>
            </a:r>
            <a:r>
              <a:rPr kumimoji="0" lang="en-US" altLang="zh-CN" sz="2200" b="0" i="0" u="none" strike="noStrike" kern="1200" cap="none" spc="0" normalizeH="0" baseline="0" noProof="0" dirty="0">
                <a:ln>
                  <a:noFill/>
                </a:ln>
                <a:solidFill>
                  <a:srgbClr val="4E3B30"/>
                </a:solidFill>
                <a:effectLst/>
                <a:uLnTx/>
                <a:uFillTx/>
                <a:latin typeface="+mn-ea"/>
                <a:ea typeface="+mn-ea"/>
                <a:cs typeface="+mn-cs"/>
              </a:rPr>
              <a:t>(9)</a:t>
            </a:r>
            <a:r>
              <a:rPr kumimoji="0" lang="zh-CN" altLang="en-US" sz="2200" b="0" i="0" u="none" strike="noStrike" kern="1200" cap="none" spc="0" normalizeH="0" baseline="0" noProof="0" dirty="0">
                <a:ln>
                  <a:noFill/>
                </a:ln>
                <a:solidFill>
                  <a:srgbClr val="4E3B30"/>
                </a:solidFill>
                <a:effectLst/>
                <a:uLnTx/>
                <a:uFillTx/>
                <a:latin typeface="+mn-ea"/>
                <a:ea typeface="+mn-ea"/>
                <a:cs typeface="+mn-cs"/>
              </a:rPr>
              <a:t>归结</a:t>
            </a:r>
            <a:endParaRPr kumimoji="0" lang="zh-CN" altLang="en-US" sz="2200" b="0" i="0" u="none" strike="noStrike" kern="1200" cap="none" spc="0" normalizeH="0" baseline="0" noProof="0" dirty="0">
              <a:ln>
                <a:noFill/>
              </a:ln>
              <a:solidFill>
                <a:srgbClr val="4E3B30"/>
              </a:solidFill>
              <a:effectLst/>
              <a:uLnTx/>
              <a:uFillTx/>
              <a:latin typeface="+mn-ea"/>
              <a:ea typeface="+mn-ea"/>
              <a:cs typeface="+mn-cs"/>
              <a:sym typeface="Wingdings" panose="05000000000000000000" pitchFamily="2" charset="2"/>
            </a:endParaRP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endParaRPr kumimoji="0" lang="en-US" altLang="zh-CN" sz="3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8853" name="Rectangle 7"/>
          <p:cNvSpPr/>
          <p:nvPr/>
        </p:nvSpPr>
        <p:spPr>
          <a:xfrm>
            <a:off x="3448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54" name="Rectangle 8"/>
          <p:cNvSpPr/>
          <p:nvPr/>
        </p:nvSpPr>
        <p:spPr>
          <a:xfrm>
            <a:off x="35575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55" name="Rectangle 9"/>
          <p:cNvSpPr/>
          <p:nvPr/>
        </p:nvSpPr>
        <p:spPr>
          <a:xfrm>
            <a:off x="4005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56" name="Rectangle 14"/>
          <p:cNvSpPr/>
          <p:nvPr/>
        </p:nvSpPr>
        <p:spPr>
          <a:xfrm>
            <a:off x="38814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57" name="Rectangle 17"/>
          <p:cNvSpPr/>
          <p:nvPr/>
        </p:nvSpPr>
        <p:spPr>
          <a:xfrm>
            <a:off x="34909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58" name="Rectangle 18"/>
          <p:cNvSpPr/>
          <p:nvPr/>
        </p:nvSpPr>
        <p:spPr>
          <a:xfrm>
            <a:off x="36004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59" name="Rectangle 19"/>
          <p:cNvSpPr/>
          <p:nvPr/>
        </p:nvSpPr>
        <p:spPr>
          <a:xfrm>
            <a:off x="38481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60" name="Rectangle 20"/>
          <p:cNvSpPr/>
          <p:nvPr/>
        </p:nvSpPr>
        <p:spPr>
          <a:xfrm>
            <a:off x="37671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61" name="Rectangle 27"/>
          <p:cNvSpPr/>
          <p:nvPr/>
        </p:nvSpPr>
        <p:spPr>
          <a:xfrm>
            <a:off x="39195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62" name="Rectangle 28"/>
          <p:cNvSpPr/>
          <p:nvPr/>
        </p:nvSpPr>
        <p:spPr>
          <a:xfrm>
            <a:off x="37671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8863" name="Rectangle 29"/>
          <p:cNvSpPr/>
          <p:nvPr/>
        </p:nvSpPr>
        <p:spPr>
          <a:xfrm>
            <a:off x="419576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2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2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2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792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2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2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792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92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792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2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680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3.6  </a:t>
            </a:r>
            <a:r>
              <a:rPr lang="zh-CN" altLang="en-US" sz="3600" dirty="0">
                <a:solidFill>
                  <a:schemeClr val="bg1"/>
                </a:solidFill>
                <a:latin typeface="Times New Roman" panose="02020603050405020304" pitchFamily="18" charset="0"/>
                <a:ea typeface="黑体" panose="02010609060101010101" pitchFamily="2" charset="-122"/>
              </a:rPr>
              <a:t>归结策略</a:t>
            </a:r>
          </a:p>
        </p:txBody>
      </p:sp>
      <p:sp>
        <p:nvSpPr>
          <p:cNvPr id="337923" name="Rectangle 3"/>
          <p:cNvSpPr>
            <a:spLocks noChangeArrowheads="1"/>
          </p:cNvSpPr>
          <p:nvPr/>
        </p:nvSpPr>
        <p:spPr bwMode="auto">
          <a:xfrm>
            <a:off x="441325" y="1295400"/>
            <a:ext cx="8326438" cy="350520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1" indent="0" algn="l" defTabSz="914400" rtl="0" eaLnBrk="1" fontAlgn="base" latinLnBrk="0" hangingPunct="1">
              <a:lnSpc>
                <a:spcPct val="130000"/>
              </a:lnSpc>
              <a:spcBef>
                <a:spcPts val="600"/>
              </a:spcBef>
              <a:spcAft>
                <a:spcPct val="0"/>
              </a:spcAft>
              <a:buClr>
                <a:srgbClr val="F0A22E"/>
              </a:buClr>
              <a:buSzPct val="70000"/>
              <a:buFontTx/>
              <a:buNone/>
              <a:defRPr/>
            </a:pPr>
            <a:r>
              <a:rPr kumimoji="0" lang="zh-CN" altLang="en-US" sz="2800" b="0" i="0" u="none" strike="noStrike" kern="1200" cap="none" spc="0" normalizeH="0" baseline="0" noProof="0" dirty="0">
                <a:ln>
                  <a:noFill/>
                </a:ln>
                <a:solidFill>
                  <a:srgbClr val="4E3B30"/>
                </a:solidFill>
                <a:effectLst/>
                <a:uLnTx/>
                <a:uFillTx/>
                <a:latin typeface="+mn-ea"/>
                <a:ea typeface="+mn-ea"/>
                <a:cs typeface="+mn-cs"/>
              </a:rPr>
              <a:t>归结策略可分为两大类：</a:t>
            </a:r>
          </a:p>
          <a:p>
            <a:pPr marL="342900" marR="0" lvl="1" indent="-342900" algn="l" defTabSz="914400" rtl="0" eaLnBrk="1" fontAlgn="base" latinLnBrk="0" hangingPunct="1">
              <a:lnSpc>
                <a:spcPct val="130000"/>
              </a:lnSpc>
              <a:spcBef>
                <a:spcPts val="0"/>
              </a:spcBef>
              <a:spcAft>
                <a:spcPct val="0"/>
              </a:spcAft>
              <a:buClr>
                <a:srgbClr val="C00000"/>
              </a:buClr>
              <a:buSzPct val="70000"/>
              <a:buFont typeface="Wingdings" panose="05000000000000000000" pitchFamily="2" charset="2"/>
              <a:buChar char="p"/>
              <a:defRPr/>
            </a:pPr>
            <a:r>
              <a:rPr kumimoji="0" lang="zh-CN" altLang="en-US" sz="2800" b="0" i="0" u="none" strike="noStrike" kern="1200" cap="none" spc="0" normalizeH="0" baseline="0" noProof="0" dirty="0">
                <a:ln>
                  <a:noFill/>
                </a:ln>
                <a:solidFill>
                  <a:srgbClr val="4E3B30"/>
                </a:solidFill>
                <a:effectLst/>
                <a:uLnTx/>
                <a:uFillTx/>
                <a:latin typeface="+mn-ea"/>
                <a:ea typeface="+mn-ea"/>
                <a:cs typeface="+mn-cs"/>
              </a:rPr>
              <a:t>一类是删除策略；</a:t>
            </a:r>
          </a:p>
          <a:p>
            <a:pPr marL="0" marR="0" lvl="1" indent="0" algn="l" defTabSz="914400" rtl="0" eaLnBrk="1" fontAlgn="base" latinLnBrk="0" hangingPunct="1">
              <a:lnSpc>
                <a:spcPct val="130000"/>
              </a:lnSpc>
              <a:spcBef>
                <a:spcPts val="0"/>
              </a:spcBef>
              <a:spcAft>
                <a:spcPct val="0"/>
              </a:spcAft>
              <a:buClr>
                <a:srgbClr val="F0A22E"/>
              </a:buClr>
              <a:buSzPct val="70000"/>
              <a:buFontTx/>
              <a:buNone/>
              <a:defRPr/>
            </a:pPr>
            <a:r>
              <a:rPr kumimoji="0" lang="zh-CN" altLang="en-US" sz="2800" b="0" i="0" u="none" strike="noStrike" kern="1200" cap="none" spc="0" normalizeH="0" baseline="0" noProof="0" dirty="0">
                <a:ln>
                  <a:noFill/>
                </a:ln>
                <a:solidFill>
                  <a:srgbClr val="4E3B30"/>
                </a:solidFill>
                <a:effectLst/>
                <a:uLnTx/>
                <a:uFillTx/>
                <a:latin typeface="+mn-ea"/>
                <a:ea typeface="+mn-ea"/>
                <a:cs typeface="+mn-cs"/>
              </a:rPr>
              <a:t>   删除某些无用的子句来缩小归结的范围。</a:t>
            </a:r>
          </a:p>
          <a:p>
            <a:pPr marL="342900" marR="0" lvl="1" indent="-342900" algn="l" defTabSz="914400" rtl="0" eaLnBrk="1" fontAlgn="base" latinLnBrk="0" hangingPunct="1">
              <a:lnSpc>
                <a:spcPct val="130000"/>
              </a:lnSpc>
              <a:spcBef>
                <a:spcPts val="0"/>
              </a:spcBef>
              <a:spcAft>
                <a:spcPct val="0"/>
              </a:spcAft>
              <a:buClr>
                <a:srgbClr val="C00000"/>
              </a:buClr>
              <a:buSzPct val="70000"/>
              <a:buFont typeface="Wingdings" panose="05000000000000000000" pitchFamily="2" charset="2"/>
              <a:buChar char="p"/>
              <a:defRPr/>
            </a:pPr>
            <a:r>
              <a:rPr kumimoji="0" lang="zh-CN" altLang="en-US" sz="2800" b="0" i="0" u="none" strike="noStrike" kern="1200" cap="none" spc="0" normalizeH="0" baseline="0" noProof="0" dirty="0">
                <a:ln>
                  <a:noFill/>
                </a:ln>
                <a:solidFill>
                  <a:srgbClr val="4E3B30"/>
                </a:solidFill>
                <a:effectLst/>
                <a:uLnTx/>
                <a:uFillTx/>
                <a:latin typeface="+mn-ea"/>
                <a:ea typeface="+mn-ea"/>
                <a:cs typeface="+mn-cs"/>
              </a:rPr>
              <a:t>一类是限制策略。</a:t>
            </a:r>
          </a:p>
          <a:p>
            <a:pPr marL="0" marR="0" lvl="1" indent="0" algn="l" defTabSz="914400" rtl="0" eaLnBrk="1" fontAlgn="base" latinLnBrk="0" hangingPunct="1">
              <a:lnSpc>
                <a:spcPct val="130000"/>
              </a:lnSpc>
              <a:spcBef>
                <a:spcPts val="0"/>
              </a:spcBef>
              <a:spcAft>
                <a:spcPct val="0"/>
              </a:spcAft>
              <a:buClr>
                <a:srgbClr val="F0A22E"/>
              </a:buClr>
              <a:buSzPct val="70000"/>
              <a:buFontTx/>
              <a:buNone/>
              <a:defRPr/>
            </a:pPr>
            <a:r>
              <a:rPr kumimoji="0" lang="zh-CN" altLang="en-US" sz="2800" b="0" i="0" u="none" strike="noStrike" kern="1200" cap="none" spc="0" normalizeH="0" baseline="0" noProof="0" dirty="0">
                <a:ln>
                  <a:noFill/>
                </a:ln>
                <a:solidFill>
                  <a:srgbClr val="4E3B30"/>
                </a:solidFill>
                <a:effectLst/>
                <a:uLnTx/>
                <a:uFillTx/>
                <a:latin typeface="+mn-ea"/>
                <a:ea typeface="+mn-ea"/>
                <a:cs typeface="+mn-cs"/>
              </a:rPr>
              <a:t>   通过对参加归结的子句进行种种限制，尽可能减小归结的盲目性，使其尽快地归结出空子句。</a:t>
            </a:r>
            <a:endParaRPr kumimoji="0" lang="en-US" altLang="zh-CN" sz="3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805" name="Rectangle 7"/>
          <p:cNvSpPr/>
          <p:nvPr/>
        </p:nvSpPr>
        <p:spPr>
          <a:xfrm>
            <a:off x="3448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06" name="Rectangle 8"/>
          <p:cNvSpPr/>
          <p:nvPr/>
        </p:nvSpPr>
        <p:spPr>
          <a:xfrm>
            <a:off x="35575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07" name="Rectangle 9"/>
          <p:cNvSpPr/>
          <p:nvPr/>
        </p:nvSpPr>
        <p:spPr>
          <a:xfrm>
            <a:off x="4005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08" name="Rectangle 14"/>
          <p:cNvSpPr/>
          <p:nvPr/>
        </p:nvSpPr>
        <p:spPr>
          <a:xfrm>
            <a:off x="38814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09" name="Rectangle 17"/>
          <p:cNvSpPr/>
          <p:nvPr/>
        </p:nvSpPr>
        <p:spPr>
          <a:xfrm>
            <a:off x="34909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10" name="Rectangle 18"/>
          <p:cNvSpPr/>
          <p:nvPr/>
        </p:nvSpPr>
        <p:spPr>
          <a:xfrm>
            <a:off x="36004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11" name="Rectangle 19"/>
          <p:cNvSpPr/>
          <p:nvPr/>
        </p:nvSpPr>
        <p:spPr>
          <a:xfrm>
            <a:off x="38481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12" name="Rectangle 20"/>
          <p:cNvSpPr/>
          <p:nvPr/>
        </p:nvSpPr>
        <p:spPr>
          <a:xfrm>
            <a:off x="37671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13" name="Rectangle 27"/>
          <p:cNvSpPr/>
          <p:nvPr/>
        </p:nvSpPr>
        <p:spPr>
          <a:xfrm>
            <a:off x="39195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14" name="Rectangle 28"/>
          <p:cNvSpPr/>
          <p:nvPr/>
        </p:nvSpPr>
        <p:spPr>
          <a:xfrm>
            <a:off x="37671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6815" name="Rectangle 29"/>
          <p:cNvSpPr/>
          <p:nvPr/>
        </p:nvSpPr>
        <p:spPr>
          <a:xfrm>
            <a:off x="419576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 calcmode="lin" valueType="num">
                                      <p:cBhvr additive="base">
                                        <p:cTn id="12" dur="500" fill="hold"/>
                                        <p:tgtEl>
                                          <p:spTgt spid="33792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3792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 calcmode="lin" valueType="num">
                                      <p:cBhvr additive="base">
                                        <p:cTn id="17" dur="500" fill="hold"/>
                                        <p:tgtEl>
                                          <p:spTgt spid="3379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2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37923">
                                            <p:txEl>
                                              <p:pRg st="3" end="3"/>
                                            </p:txEl>
                                          </p:spTgt>
                                        </p:tgtEl>
                                        <p:attrNameLst>
                                          <p:attrName>style.visibility</p:attrName>
                                        </p:attrNameLst>
                                      </p:cBhvr>
                                      <p:to>
                                        <p:strVal val="visible"/>
                                      </p:to>
                                    </p:set>
                                    <p:anim calcmode="lin" valueType="num">
                                      <p:cBhvr additive="base">
                                        <p:cTn id="21" dur="500" fill="hold"/>
                                        <p:tgtEl>
                                          <p:spTgt spid="3379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3792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37923">
                                            <p:txEl>
                                              <p:pRg st="4" end="4"/>
                                            </p:txEl>
                                          </p:spTgt>
                                        </p:tgtEl>
                                        <p:attrNameLst>
                                          <p:attrName>style.visibility</p:attrName>
                                        </p:attrNameLst>
                                      </p:cBhvr>
                                      <p:to>
                                        <p:strVal val="visible"/>
                                      </p:to>
                                    </p:set>
                                    <p:anim calcmode="lin" valueType="num">
                                      <p:cBhvr additive="base">
                                        <p:cTn id="25" dur="500" fill="hold"/>
                                        <p:tgtEl>
                                          <p:spTgt spid="3379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987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3.6  </a:t>
            </a:r>
            <a:r>
              <a:rPr lang="zh-CN" altLang="en-US" sz="3600" dirty="0">
                <a:solidFill>
                  <a:schemeClr val="bg1"/>
                </a:solidFill>
                <a:latin typeface="Times New Roman" panose="02020603050405020304" pitchFamily="18" charset="0"/>
                <a:ea typeface="黑体" panose="02010609060101010101" pitchFamily="2" charset="-122"/>
              </a:rPr>
              <a:t>归结策略</a:t>
            </a:r>
          </a:p>
        </p:txBody>
      </p:sp>
      <p:sp>
        <p:nvSpPr>
          <p:cNvPr id="337923" name="Rectangle 3"/>
          <p:cNvSpPr>
            <a:spLocks noChangeArrowheads="1"/>
          </p:cNvSpPr>
          <p:nvPr/>
        </p:nvSpPr>
        <p:spPr bwMode="auto">
          <a:xfrm>
            <a:off x="484188" y="1100138"/>
            <a:ext cx="8174038" cy="533400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1" indent="0" algn="l" defTabSz="914400" rtl="0" eaLnBrk="1" fontAlgn="base" latinLnBrk="0" hangingPunct="1">
              <a:lnSpc>
                <a:spcPct val="130000"/>
              </a:lnSpc>
              <a:spcBef>
                <a:spcPts val="0"/>
              </a:spcBef>
              <a:spcAft>
                <a:spcPct val="0"/>
              </a:spcAft>
              <a:buClr>
                <a:srgbClr val="F0A22E"/>
              </a:buClr>
              <a:buSzPct val="70000"/>
              <a:buFontTx/>
              <a:buNone/>
              <a:defRPr/>
            </a:pPr>
            <a:r>
              <a:rPr kumimoji="0" lang="en-US" altLang="zh-CN" sz="2800" b="1" i="0" u="none" strike="noStrike" kern="1200" cap="none" spc="0" normalizeH="0" baseline="0" noProof="0" dirty="0">
                <a:ln>
                  <a:noFill/>
                </a:ln>
                <a:solidFill>
                  <a:srgbClr val="4E3B30"/>
                </a:solidFill>
                <a:effectLst/>
                <a:uLnTx/>
                <a:uFillTx/>
                <a:latin typeface="+mn-ea"/>
                <a:ea typeface="+mn-ea"/>
                <a:cs typeface="+mn-cs"/>
              </a:rPr>
              <a:t>1</a:t>
            </a:r>
            <a:r>
              <a:rPr kumimoji="0" lang="zh-CN" altLang="en-US" sz="2800" b="1" i="0" u="none" strike="noStrike" kern="1200" cap="none" spc="0" normalizeH="0" baseline="0" noProof="0" dirty="0">
                <a:ln>
                  <a:noFill/>
                </a:ln>
                <a:solidFill>
                  <a:srgbClr val="4E3B30"/>
                </a:solidFill>
                <a:effectLst/>
                <a:uLnTx/>
                <a:uFillTx/>
                <a:latin typeface="+mn-ea"/>
                <a:ea typeface="+mn-ea"/>
                <a:cs typeface="+mn-cs"/>
              </a:rPr>
              <a:t>，删除策略</a:t>
            </a:r>
            <a:endParaRPr kumimoji="0" lang="en-US" altLang="zh-CN" sz="2800" b="1" i="0" u="none" strike="noStrike" kern="1200" cap="none" spc="0" normalizeH="0" baseline="0" noProof="0" dirty="0">
              <a:ln>
                <a:noFill/>
              </a:ln>
              <a:solidFill>
                <a:srgbClr val="4E3B30"/>
              </a:solidFill>
              <a:effectLst/>
              <a:uLnTx/>
              <a:uFillTx/>
              <a:latin typeface="+mn-ea"/>
              <a:ea typeface="+mn-ea"/>
              <a:cs typeface="+mn-cs"/>
            </a:endParaRPr>
          </a:p>
          <a:p>
            <a:pPr marL="342900" marR="0" lvl="1" indent="-342900" algn="l" defTabSz="914400" rtl="0" eaLnBrk="1" fontAlgn="base" latinLnBrk="0" hangingPunct="1">
              <a:lnSpc>
                <a:spcPct val="130000"/>
              </a:lnSpc>
              <a:spcBef>
                <a:spcPts val="60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纯文字删除法</a:t>
            </a:r>
          </a:p>
          <a:p>
            <a:pPr marL="0" marR="0" lvl="1" indent="186055" algn="l" defTabSz="914400" rtl="0" eaLnBrk="1" fontAlgn="base" latinLnBrk="0" hangingPunct="1">
              <a:lnSpc>
                <a:spcPct val="130000"/>
              </a:lnSpc>
              <a:spcBef>
                <a:spcPts val="0"/>
              </a:spcBef>
              <a:spcAft>
                <a:spcPct val="0"/>
              </a:spcAft>
              <a:buClr>
                <a:srgbClr val="F0A22E"/>
              </a:buClr>
              <a:buSzPct val="70000"/>
              <a:buFontTx/>
              <a:buNone/>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  如果某文字</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L</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在子句集中不存在可与之互补的文字</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¬L</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，则称该文字为纯文字。包含纯文字的子句可以删除。</a:t>
            </a:r>
          </a:p>
          <a:p>
            <a:pPr marL="342900" marR="0" lvl="1" indent="-342900" algn="l" defTabSz="914400" rtl="0" eaLnBrk="1" fontAlgn="base" latinLnBrk="0" hangingPunct="1">
              <a:lnSpc>
                <a:spcPct val="130000"/>
              </a:lnSpc>
              <a:spcBef>
                <a:spcPts val="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重言式删除法</a:t>
            </a:r>
          </a:p>
          <a:p>
            <a:pPr marL="0" marR="0" lvl="1" indent="186055" algn="l" defTabSz="914400" rtl="0" eaLnBrk="1" fontAlgn="base" latinLnBrk="0" hangingPunct="1">
              <a:lnSpc>
                <a:spcPct val="130000"/>
              </a:lnSpc>
              <a:spcBef>
                <a:spcPts val="0"/>
              </a:spcBef>
              <a:spcAft>
                <a:spcPct val="0"/>
              </a:spcAft>
              <a:buClr>
                <a:srgbClr val="F0A22E"/>
              </a:buClr>
              <a:buSzPct val="70000"/>
              <a:buFontTx/>
              <a:buNone/>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  如果一个子句中同时包含互补文字对，则该字句称为重言式。重言式是永远为真的子句，可以删除。</a:t>
            </a:r>
          </a:p>
          <a:p>
            <a:pPr marL="342900" marR="0" lvl="1" indent="-342900" algn="l" defTabSz="914400" rtl="0" eaLnBrk="1" fontAlgn="base" latinLnBrk="0" hangingPunct="1">
              <a:lnSpc>
                <a:spcPct val="130000"/>
              </a:lnSpc>
              <a:spcBef>
                <a:spcPts val="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包孕删除法</a:t>
            </a:r>
          </a:p>
          <a:p>
            <a:pPr marL="0" marR="0" lvl="1" indent="186055" algn="l" defTabSz="914400" rtl="0" eaLnBrk="1" fontAlgn="base" latinLnBrk="0" hangingPunct="1">
              <a:lnSpc>
                <a:spcPct val="130000"/>
              </a:lnSpc>
              <a:spcBef>
                <a:spcPts val="0"/>
              </a:spcBef>
              <a:spcAft>
                <a:spcPct val="0"/>
              </a:spcAft>
              <a:buClr>
                <a:srgbClr val="F0A22E"/>
              </a:buClr>
              <a:buSzPct val="70000"/>
              <a:buFontTx/>
              <a:buNone/>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  设有子句</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C1</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和</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C2</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，如果存在一个代换</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σ</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，使得        ，则称</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C1</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包孕于</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C2</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a:t>
            </a:r>
          </a:p>
          <a:p>
            <a:pPr marL="469900" marR="0" lvl="0" indent="-469900" algn="l" defTabSz="914400" rtl="0" eaLnBrk="1" fontAlgn="base" latinLnBrk="0" hangingPunct="1">
              <a:lnSpc>
                <a:spcPct val="100000"/>
              </a:lnSpc>
              <a:spcBef>
                <a:spcPct val="40000"/>
              </a:spcBef>
              <a:spcAft>
                <a:spcPct val="0"/>
              </a:spcAft>
              <a:buClr>
                <a:schemeClr val="accent2"/>
              </a:buClr>
              <a:buSzTx/>
              <a:buFont typeface="Wingdings" panose="05000000000000000000" pitchFamily="2" charset="2"/>
              <a:buNone/>
              <a:defRPr/>
            </a:pPr>
            <a:endParaRPr kumimoji="0" lang="en-US" altLang="zh-CN" sz="3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9877" name="Rectangle 7"/>
          <p:cNvSpPr/>
          <p:nvPr/>
        </p:nvSpPr>
        <p:spPr>
          <a:xfrm>
            <a:off x="3448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78" name="Rectangle 8"/>
          <p:cNvSpPr/>
          <p:nvPr/>
        </p:nvSpPr>
        <p:spPr>
          <a:xfrm>
            <a:off x="35575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79" name="Rectangle 9"/>
          <p:cNvSpPr/>
          <p:nvPr/>
        </p:nvSpPr>
        <p:spPr>
          <a:xfrm>
            <a:off x="4005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80" name="Rectangle 14"/>
          <p:cNvSpPr/>
          <p:nvPr/>
        </p:nvSpPr>
        <p:spPr>
          <a:xfrm>
            <a:off x="38814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81" name="Rectangle 17"/>
          <p:cNvSpPr/>
          <p:nvPr/>
        </p:nvSpPr>
        <p:spPr>
          <a:xfrm>
            <a:off x="34909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82" name="Rectangle 18"/>
          <p:cNvSpPr/>
          <p:nvPr/>
        </p:nvSpPr>
        <p:spPr>
          <a:xfrm>
            <a:off x="36004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83" name="Rectangle 19"/>
          <p:cNvSpPr/>
          <p:nvPr/>
        </p:nvSpPr>
        <p:spPr>
          <a:xfrm>
            <a:off x="38481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84" name="Rectangle 20"/>
          <p:cNvSpPr/>
          <p:nvPr/>
        </p:nvSpPr>
        <p:spPr>
          <a:xfrm>
            <a:off x="37671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85" name="Rectangle 27"/>
          <p:cNvSpPr/>
          <p:nvPr/>
        </p:nvSpPr>
        <p:spPr>
          <a:xfrm>
            <a:off x="39195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86" name="Rectangle 28"/>
          <p:cNvSpPr/>
          <p:nvPr/>
        </p:nvSpPr>
        <p:spPr>
          <a:xfrm>
            <a:off x="37671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9887" name="Rectangle 29"/>
          <p:cNvSpPr/>
          <p:nvPr/>
        </p:nvSpPr>
        <p:spPr>
          <a:xfrm>
            <a:off x="419576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2" name="对象 1"/>
          <p:cNvGraphicFramePr>
            <a:graphicFrameLocks noChangeAspect="1"/>
          </p:cNvGraphicFramePr>
          <p:nvPr/>
        </p:nvGraphicFramePr>
        <p:xfrm>
          <a:off x="7221538" y="5105400"/>
          <a:ext cx="1117600" cy="423863"/>
        </p:xfrm>
        <a:graphic>
          <a:graphicData uri="http://schemas.openxmlformats.org/presentationml/2006/ole">
            <mc:AlternateContent xmlns:mc="http://schemas.openxmlformats.org/markup-compatibility/2006">
              <mc:Choice xmlns:v="urn:schemas-microsoft-com:vml" Requires="v">
                <p:oleObj r:id="rId2" imgW="1117600" imgH="457200" progId="Equation.DSMT4">
                  <p:embed/>
                </p:oleObj>
              </mc:Choice>
              <mc:Fallback>
                <p:oleObj r:id="rId2" imgW="1117600" imgH="457200" progId="Equation.DSMT4">
                  <p:embed/>
                  <p:pic>
                    <p:nvPicPr>
                      <p:cNvPr id="0" name="图片 3241"/>
                      <p:cNvPicPr/>
                      <p:nvPr/>
                    </p:nvPicPr>
                    <p:blipFill>
                      <a:blip r:embed="rId3"/>
                      <a:stretch>
                        <a:fillRect/>
                      </a:stretch>
                    </p:blipFill>
                    <p:spPr>
                      <a:xfrm>
                        <a:off x="7221538" y="5105400"/>
                        <a:ext cx="1117600" cy="42386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anim calcmode="lin" valueType="num">
                                      <p:cBhvr additive="base">
                                        <p:cTn id="11" dur="500" fill="hold"/>
                                        <p:tgtEl>
                                          <p:spTgt spid="3379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23">
                                            <p:txEl>
                                              <p:pRg st="1" end="1"/>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37923">
                                            <p:txEl>
                                              <p:pRg st="2" end="2"/>
                                            </p:txEl>
                                          </p:spTgt>
                                        </p:tgtEl>
                                        <p:attrNameLst>
                                          <p:attrName>style.visibility</p:attrName>
                                        </p:attrNameLst>
                                      </p:cBhvr>
                                      <p:to>
                                        <p:strVal val="visible"/>
                                      </p:to>
                                    </p:set>
                                    <p:anim calcmode="lin" valueType="num">
                                      <p:cBhvr additive="base">
                                        <p:cTn id="16" dur="500" fill="hold"/>
                                        <p:tgtEl>
                                          <p:spTgt spid="33792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37923">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37923">
                                            <p:txEl>
                                              <p:pRg st="3" end="3"/>
                                            </p:txEl>
                                          </p:spTgt>
                                        </p:tgtEl>
                                        <p:attrNameLst>
                                          <p:attrName>style.visibility</p:attrName>
                                        </p:attrNameLst>
                                      </p:cBhvr>
                                      <p:to>
                                        <p:strVal val="visible"/>
                                      </p:to>
                                    </p:set>
                                    <p:anim calcmode="lin" valueType="num">
                                      <p:cBhvr additive="base">
                                        <p:cTn id="20" dur="500" fill="hold"/>
                                        <p:tgtEl>
                                          <p:spTgt spid="337923">
                                            <p:txEl>
                                              <p:pRg st="3" end="3"/>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37923">
                                            <p:txEl>
                                              <p:pRg st="3" end="3"/>
                                            </p:tx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37923">
                                            <p:txEl>
                                              <p:pRg st="4" end="4"/>
                                            </p:txEl>
                                          </p:spTgt>
                                        </p:tgtEl>
                                        <p:attrNameLst>
                                          <p:attrName>style.visibility</p:attrName>
                                        </p:attrNameLst>
                                      </p:cBhvr>
                                      <p:to>
                                        <p:strVal val="visible"/>
                                      </p:to>
                                    </p:set>
                                    <p:anim calcmode="lin" valueType="num">
                                      <p:cBhvr additive="base">
                                        <p:cTn id="24" dur="500" fill="hold"/>
                                        <p:tgtEl>
                                          <p:spTgt spid="337923">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37923">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37923">
                                            <p:txEl>
                                              <p:pRg st="5" end="5"/>
                                            </p:txEl>
                                          </p:spTgt>
                                        </p:tgtEl>
                                        <p:attrNameLst>
                                          <p:attrName>style.visibility</p:attrName>
                                        </p:attrNameLst>
                                      </p:cBhvr>
                                      <p:to>
                                        <p:strVal val="visible"/>
                                      </p:to>
                                    </p:set>
                                    <p:anim calcmode="lin" valueType="num">
                                      <p:cBhvr additive="base">
                                        <p:cTn id="28" dur="500" fill="hold"/>
                                        <p:tgtEl>
                                          <p:spTgt spid="337923">
                                            <p:txEl>
                                              <p:pRg st="5" end="5"/>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37923">
                                            <p:txEl>
                                              <p:pRg st="5" end="5"/>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37923">
                                            <p:txEl>
                                              <p:pRg st="6" end="6"/>
                                            </p:txEl>
                                          </p:spTgt>
                                        </p:tgtEl>
                                        <p:attrNameLst>
                                          <p:attrName>style.visibility</p:attrName>
                                        </p:attrNameLst>
                                      </p:cBhvr>
                                      <p:to>
                                        <p:strVal val="visible"/>
                                      </p:to>
                                    </p:set>
                                    <p:anim calcmode="lin" valueType="num">
                                      <p:cBhvr additive="base">
                                        <p:cTn id="32" dur="500" fill="hold"/>
                                        <p:tgtEl>
                                          <p:spTgt spid="33792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37923">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4"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089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3.6  </a:t>
            </a:r>
            <a:r>
              <a:rPr lang="zh-CN" altLang="en-US" sz="3600" dirty="0">
                <a:solidFill>
                  <a:schemeClr val="bg1"/>
                </a:solidFill>
                <a:latin typeface="Times New Roman" panose="02020603050405020304" pitchFamily="18" charset="0"/>
                <a:ea typeface="黑体" panose="02010609060101010101" pitchFamily="2" charset="-122"/>
              </a:rPr>
              <a:t>归结策略</a:t>
            </a:r>
          </a:p>
        </p:txBody>
      </p:sp>
      <p:sp>
        <p:nvSpPr>
          <p:cNvPr id="337923" name="Rectangle 3"/>
          <p:cNvSpPr>
            <a:spLocks noChangeArrowheads="1"/>
          </p:cNvSpPr>
          <p:nvPr/>
        </p:nvSpPr>
        <p:spPr bwMode="auto">
          <a:xfrm>
            <a:off x="484188" y="1100138"/>
            <a:ext cx="8174038" cy="5376862"/>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1" indent="0" algn="l" defTabSz="914400" rtl="0" eaLnBrk="1" fontAlgn="base" latinLnBrk="0" hangingPunct="1">
              <a:lnSpc>
                <a:spcPct val="130000"/>
              </a:lnSpc>
              <a:spcBef>
                <a:spcPts val="0"/>
              </a:spcBef>
              <a:spcAft>
                <a:spcPct val="0"/>
              </a:spcAft>
              <a:buClr>
                <a:srgbClr val="F0A22E"/>
              </a:buClr>
              <a:buSzPct val="70000"/>
              <a:buFontTx/>
              <a:buNone/>
              <a:defRPr/>
            </a:pPr>
            <a:r>
              <a:rPr kumimoji="0" lang="en-US" altLang="zh-CN" sz="2800" b="1" i="0" u="none" strike="noStrike" kern="1200" cap="none" spc="0" normalizeH="0" baseline="0" noProof="0" dirty="0">
                <a:ln>
                  <a:noFill/>
                </a:ln>
                <a:solidFill>
                  <a:srgbClr val="4E3B30"/>
                </a:solidFill>
                <a:effectLst/>
                <a:uLnTx/>
                <a:uFillTx/>
                <a:latin typeface="+mn-ea"/>
                <a:ea typeface="+mn-ea"/>
                <a:cs typeface="+mn-cs"/>
              </a:rPr>
              <a:t>2. </a:t>
            </a:r>
            <a:r>
              <a:rPr kumimoji="0" lang="zh-CN" altLang="en-US" sz="2800" b="1" i="0" u="none" strike="noStrike" kern="1200" cap="none" spc="0" normalizeH="0" baseline="0" noProof="0" dirty="0">
                <a:ln>
                  <a:noFill/>
                </a:ln>
                <a:solidFill>
                  <a:srgbClr val="4E3B30"/>
                </a:solidFill>
                <a:effectLst/>
                <a:uLnTx/>
                <a:uFillTx/>
                <a:latin typeface="+mn-ea"/>
                <a:ea typeface="+mn-ea"/>
                <a:cs typeface="+mn-cs"/>
              </a:rPr>
              <a:t>支持集策略</a:t>
            </a:r>
            <a:endParaRPr kumimoji="0" lang="en-US" altLang="zh-CN" sz="2800" b="1" i="0" u="none" strike="noStrike" kern="1200" cap="none" spc="0" normalizeH="0" baseline="0" noProof="0" dirty="0">
              <a:ln>
                <a:noFill/>
              </a:ln>
              <a:solidFill>
                <a:srgbClr val="4E3B30"/>
              </a:solidFill>
              <a:effectLst/>
              <a:uLnTx/>
              <a:uFillTx/>
              <a:latin typeface="+mn-ea"/>
              <a:ea typeface="+mn-ea"/>
              <a:cs typeface="+mn-cs"/>
            </a:endParaRPr>
          </a:p>
          <a:p>
            <a:pPr marL="342900" marR="0" lvl="1" indent="-342900" algn="l" defTabSz="914400" rtl="0" eaLnBrk="1" fontAlgn="base" latinLnBrk="0" hangingPunct="1">
              <a:lnSpc>
                <a:spcPct val="130000"/>
              </a:lnSpc>
              <a:spcBef>
                <a:spcPts val="60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对参加归结的子句提出如下限制：每一次归结时，亲本子句中至少有一个是由目标公式的否定所得到的子句，或者是它们的后裔。</a:t>
            </a:r>
          </a:p>
          <a:p>
            <a:pPr marL="342900" marR="0" lvl="1" indent="-342900" algn="l" defTabSz="914400" rtl="0" eaLnBrk="1" fontAlgn="base" latinLnBrk="0" hangingPunct="1">
              <a:lnSpc>
                <a:spcPct val="130000"/>
              </a:lnSpc>
              <a:spcBef>
                <a:spcPts val="600"/>
              </a:spcBef>
              <a:spcAft>
                <a:spcPct val="0"/>
              </a:spcAft>
              <a:buClr>
                <a:srgbClr val="C00000"/>
              </a:buClr>
              <a:buSzPct val="90000"/>
              <a:buFont typeface="Wingdings" panose="05000000000000000000" pitchFamily="2" charset="2"/>
              <a:buChar char="p"/>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可以证明，支持集策略是完备的。</a:t>
            </a:r>
          </a:p>
          <a:p>
            <a:pPr marL="469900" indent="-469900" eaLnBrk="1" hangingPunct="1">
              <a:spcBef>
                <a:spcPct val="40000"/>
              </a:spcBef>
              <a:buClr>
                <a:schemeClr val="accent2"/>
              </a:buClr>
              <a:defRPr/>
            </a:pPr>
            <a:r>
              <a:rPr lang="en-US" altLang="zh-CN" sz="2800" b="1" dirty="0">
                <a:solidFill>
                  <a:srgbClr val="4E3B30"/>
                </a:solidFill>
                <a:latin typeface="+mn-ea"/>
                <a:ea typeface="+mn-ea"/>
              </a:rPr>
              <a:t>2. </a:t>
            </a:r>
            <a:r>
              <a:rPr lang="zh-CN" altLang="en-US" sz="2800" b="1" dirty="0">
                <a:solidFill>
                  <a:srgbClr val="4E3B30"/>
                </a:solidFill>
                <a:latin typeface="+mn-ea"/>
                <a:ea typeface="+mn-ea"/>
              </a:rPr>
              <a:t>单文字子句策略</a:t>
            </a:r>
            <a:endParaRPr lang="en-US" altLang="zh-CN" sz="2800" b="1" dirty="0">
              <a:solidFill>
                <a:srgbClr val="4E3B30"/>
              </a:solidFill>
              <a:latin typeface="+mn-ea"/>
              <a:ea typeface="+mn-ea"/>
            </a:endParaRPr>
          </a:p>
          <a:p>
            <a:pPr marL="342900" lvl="1" indent="-342900" eaLnBrk="1" hangingPunct="1">
              <a:lnSpc>
                <a:spcPct val="130000"/>
              </a:lnSpc>
              <a:spcBef>
                <a:spcPts val="600"/>
              </a:spcBef>
              <a:buClr>
                <a:srgbClr val="C00000"/>
              </a:buClr>
              <a:buSzPct val="90000"/>
              <a:buFont typeface="Wingdings" panose="05000000000000000000" pitchFamily="2" charset="2"/>
              <a:buChar char="p"/>
              <a:defRPr/>
            </a:pPr>
            <a:r>
              <a:rPr lang="zh-CN" altLang="en-US" sz="2400" dirty="0">
                <a:solidFill>
                  <a:srgbClr val="4E3B30"/>
                </a:solidFill>
                <a:latin typeface="+mn-ea"/>
                <a:ea typeface="+mn-ea"/>
              </a:rPr>
              <a:t>如果一个子句只包含一个文字，则称它为单文字子句。</a:t>
            </a:r>
            <a:endParaRPr lang="en-US" altLang="zh-CN" sz="2400" dirty="0">
              <a:solidFill>
                <a:srgbClr val="4E3B30"/>
              </a:solidFill>
              <a:latin typeface="+mn-ea"/>
              <a:ea typeface="+mn-ea"/>
            </a:endParaRPr>
          </a:p>
          <a:p>
            <a:pPr marL="342900" lvl="1" indent="-342900" eaLnBrk="1" hangingPunct="1">
              <a:lnSpc>
                <a:spcPct val="130000"/>
              </a:lnSpc>
              <a:spcBef>
                <a:spcPts val="600"/>
              </a:spcBef>
              <a:buClr>
                <a:srgbClr val="C00000"/>
              </a:buClr>
              <a:buSzPct val="90000"/>
              <a:buFont typeface="Wingdings" panose="05000000000000000000" pitchFamily="2" charset="2"/>
              <a:buChar char="p"/>
              <a:defRPr/>
            </a:pPr>
            <a:r>
              <a:rPr lang="zh-CN" altLang="en-US" sz="2400" dirty="0">
                <a:solidFill>
                  <a:srgbClr val="4E3B30"/>
                </a:solidFill>
                <a:latin typeface="+mn-ea"/>
                <a:ea typeface="+mn-ea"/>
              </a:rPr>
              <a:t>单文字子句策略要求参加归结的两个子句必须至少有一个是单文字子句。</a:t>
            </a:r>
            <a:endParaRPr lang="en-US" altLang="zh-CN" sz="2400" dirty="0">
              <a:solidFill>
                <a:srgbClr val="4E3B30"/>
              </a:solidFill>
              <a:latin typeface="+mn-ea"/>
              <a:ea typeface="+mn-ea"/>
            </a:endParaRPr>
          </a:p>
        </p:txBody>
      </p:sp>
      <p:sp>
        <p:nvSpPr>
          <p:cNvPr id="80901" name="Rectangle 7"/>
          <p:cNvSpPr/>
          <p:nvPr/>
        </p:nvSpPr>
        <p:spPr>
          <a:xfrm>
            <a:off x="34480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02" name="Rectangle 8"/>
          <p:cNvSpPr/>
          <p:nvPr/>
        </p:nvSpPr>
        <p:spPr>
          <a:xfrm>
            <a:off x="35575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03" name="Rectangle 9"/>
          <p:cNvSpPr/>
          <p:nvPr/>
        </p:nvSpPr>
        <p:spPr>
          <a:xfrm>
            <a:off x="4005263"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04" name="Rectangle 14"/>
          <p:cNvSpPr/>
          <p:nvPr/>
        </p:nvSpPr>
        <p:spPr>
          <a:xfrm>
            <a:off x="38814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05" name="Rectangle 17"/>
          <p:cNvSpPr/>
          <p:nvPr/>
        </p:nvSpPr>
        <p:spPr>
          <a:xfrm>
            <a:off x="3490913"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06" name="Rectangle 18"/>
          <p:cNvSpPr/>
          <p:nvPr/>
        </p:nvSpPr>
        <p:spPr>
          <a:xfrm>
            <a:off x="3600450"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07" name="Rectangle 19"/>
          <p:cNvSpPr/>
          <p:nvPr/>
        </p:nvSpPr>
        <p:spPr>
          <a:xfrm>
            <a:off x="3848100"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08" name="Rectangle 20"/>
          <p:cNvSpPr/>
          <p:nvPr/>
        </p:nvSpPr>
        <p:spPr>
          <a:xfrm>
            <a:off x="37671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09" name="Rectangle 27"/>
          <p:cNvSpPr/>
          <p:nvPr/>
        </p:nvSpPr>
        <p:spPr>
          <a:xfrm>
            <a:off x="39195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10" name="Rectangle 28"/>
          <p:cNvSpPr/>
          <p:nvPr/>
        </p:nvSpPr>
        <p:spPr>
          <a:xfrm>
            <a:off x="376713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80911" name="Rectangle 29"/>
          <p:cNvSpPr/>
          <p:nvPr/>
        </p:nvSpPr>
        <p:spPr>
          <a:xfrm>
            <a:off x="4195763"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78</a:t>
            </a:fld>
            <a:endParaRPr lang="ja-JP" altLang="en-US" dirty="0">
              <a:solidFill>
                <a:srgbClr val="A50021"/>
              </a:solidFill>
              <a:latin typeface="Arial" panose="020B0604020202020204" pitchFamily="34" charset="0"/>
              <a:ea typeface="MS PGothic" panose="020B0600070205080204" pitchFamily="34" charset="-128"/>
            </a:endParaRPr>
          </a:p>
        </p:txBody>
      </p:sp>
      <p:grpSp>
        <p:nvGrpSpPr>
          <p:cNvPr id="86019" name="Group 2"/>
          <p:cNvGrpSpPr/>
          <p:nvPr/>
        </p:nvGrpSpPr>
        <p:grpSpPr>
          <a:xfrm>
            <a:off x="457200" y="2362200"/>
            <a:ext cx="8001000" cy="3429000"/>
            <a:chOff x="576" y="1488"/>
            <a:chExt cx="4512" cy="2160"/>
          </a:xfrm>
        </p:grpSpPr>
        <p:sp>
          <p:nvSpPr>
            <p:cNvPr id="86022" name="AutoShape 3"/>
            <p:cNvSpPr/>
            <p:nvPr/>
          </p:nvSpPr>
          <p:spPr>
            <a:xfrm>
              <a:off x="576" y="1488"/>
              <a:ext cx="3888" cy="2064"/>
            </a:xfrm>
            <a:prstGeom prst="rightArrowCallout">
              <a:avLst>
                <a:gd name="adj1" fmla="val 18796"/>
                <a:gd name="adj2" fmla="val 24564"/>
                <a:gd name="adj3" fmla="val 19238"/>
                <a:gd name="adj4" fmla="val 84130"/>
              </a:avLst>
            </a:prstGeom>
            <a:solidFill>
              <a:srgbClr val="CCFFCC"/>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86023" name="Text Box 4"/>
            <p:cNvSpPr txBox="1"/>
            <p:nvPr/>
          </p:nvSpPr>
          <p:spPr>
            <a:xfrm>
              <a:off x="4560" y="1501"/>
              <a:ext cx="528" cy="2147"/>
            </a:xfrm>
            <a:prstGeom prst="rect">
              <a:avLst/>
            </a:prstGeom>
            <a:solidFill>
              <a:srgbClr val="FFFF99"/>
            </a:solidFill>
            <a:ln w="9525" cap="flat" cmpd="sng">
              <a:solidFill>
                <a:srgbClr val="808080"/>
              </a:solidFill>
              <a:prstDash val="solid"/>
              <a:miter/>
              <a:headEnd type="none" w="med" len="med"/>
              <a:tailEnd type="none" w="med" len="med"/>
            </a:ln>
          </p:spPr>
          <p:txBody>
            <a:bodyPr anchor="ctr" anchorCtr="1">
              <a:spAutoFit/>
            </a:bodyPr>
            <a:lstStyle/>
            <a:p>
              <a:pPr eaLnBrk="1" hangingPunct="1">
                <a:spcBef>
                  <a:spcPct val="30000"/>
                </a:spcBef>
              </a:pPr>
              <a:r>
                <a:rPr lang="zh-CN" altLang="en-US" sz="2900" b="1" dirty="0">
                  <a:latin typeface="Arial" panose="020B0604020202020204" pitchFamily="34" charset="0"/>
                </a:rPr>
                <a:t>归</a:t>
              </a:r>
            </a:p>
            <a:p>
              <a:pPr eaLnBrk="1" hangingPunct="1">
                <a:spcBef>
                  <a:spcPct val="30000"/>
                </a:spcBef>
              </a:pPr>
              <a:r>
                <a:rPr lang="zh-CN" altLang="en-US" sz="2900" b="1" dirty="0">
                  <a:latin typeface="Arial" panose="020B0604020202020204" pitchFamily="34" charset="0"/>
                </a:rPr>
                <a:t>结</a:t>
              </a:r>
            </a:p>
            <a:p>
              <a:pPr eaLnBrk="1" hangingPunct="1">
                <a:spcBef>
                  <a:spcPct val="30000"/>
                </a:spcBef>
              </a:pPr>
              <a:r>
                <a:rPr lang="zh-CN" altLang="en-US" sz="2900" b="1" dirty="0">
                  <a:latin typeface="Arial" panose="020B0604020202020204" pitchFamily="34" charset="0"/>
                </a:rPr>
                <a:t>演</a:t>
              </a:r>
            </a:p>
            <a:p>
              <a:pPr eaLnBrk="1" hangingPunct="1">
                <a:spcBef>
                  <a:spcPct val="30000"/>
                </a:spcBef>
              </a:pPr>
              <a:r>
                <a:rPr lang="zh-CN" altLang="en-US" sz="2900" b="1" dirty="0">
                  <a:latin typeface="Arial" panose="020B0604020202020204" pitchFamily="34" charset="0"/>
                </a:rPr>
                <a:t>绎</a:t>
              </a:r>
            </a:p>
            <a:p>
              <a:pPr eaLnBrk="1" hangingPunct="1">
                <a:spcBef>
                  <a:spcPct val="30000"/>
                </a:spcBef>
              </a:pPr>
              <a:r>
                <a:rPr lang="zh-CN" altLang="en-US" sz="2900" b="1" dirty="0">
                  <a:latin typeface="Arial" panose="020B0604020202020204" pitchFamily="34" charset="0"/>
                </a:rPr>
                <a:t>推</a:t>
              </a:r>
            </a:p>
            <a:p>
              <a:pPr eaLnBrk="1" hangingPunct="1">
                <a:spcBef>
                  <a:spcPct val="30000"/>
                </a:spcBef>
              </a:pPr>
              <a:r>
                <a:rPr lang="zh-CN" altLang="en-US" sz="2900" b="1" dirty="0">
                  <a:latin typeface="Arial" panose="020B0604020202020204" pitchFamily="34" charset="0"/>
                </a:rPr>
                <a:t>理</a:t>
              </a:r>
            </a:p>
          </p:txBody>
        </p:sp>
      </p:grpSp>
      <p:sp>
        <p:nvSpPr>
          <p:cNvPr id="86020" name="Rectangle 5"/>
          <p:cNvSpPr>
            <a:spLocks noGrp="1"/>
          </p:cNvSpPr>
          <p:nvPr>
            <p:ph type="title"/>
          </p:nvPr>
        </p:nvSpPr>
        <p:spPr>
          <a:ln/>
        </p:spPr>
        <p:txBody>
          <a:bodyPr vert="horz" wrap="square" lIns="91440" tIns="45720" rIns="91440" bIns="45720" anchor="b" anchorCtr="0"/>
          <a:lstStyle/>
          <a:p>
            <a:pPr eaLnBrk="1" hangingPunct="1"/>
            <a:r>
              <a:rPr lang="zh-CN" altLang="en-US" sz="4000" b="0" dirty="0">
                <a:latin typeface="Times New Roman" panose="02020603050405020304" pitchFamily="18" charset="0"/>
                <a:ea typeface="黑体" panose="02010609060101010101" pitchFamily="2" charset="-122"/>
              </a:rPr>
              <a:t>第</a:t>
            </a:r>
            <a:r>
              <a:rPr lang="en-US" altLang="zh-CN" sz="4000" b="0" dirty="0">
                <a:latin typeface="Times New Roman" panose="02020603050405020304" pitchFamily="18" charset="0"/>
                <a:ea typeface="黑体" panose="02010609060101010101" pitchFamily="2" charset="-122"/>
              </a:rPr>
              <a:t>3</a:t>
            </a:r>
            <a:r>
              <a:rPr lang="zh-CN" altLang="en-US" sz="4000" b="0" dirty="0">
                <a:latin typeface="Times New Roman" panose="02020603050405020304" pitchFamily="18" charset="0"/>
                <a:ea typeface="黑体" panose="02010609060101010101" pitchFamily="2" charset="-122"/>
              </a:rPr>
              <a:t>章  确定性推理方法</a:t>
            </a:r>
          </a:p>
        </p:txBody>
      </p:sp>
      <p:sp>
        <p:nvSpPr>
          <p:cNvPr id="86021" name="Rectangle 6"/>
          <p:cNvSpPr>
            <a:spLocks noGrp="1"/>
          </p:cNvSpPr>
          <p:nvPr>
            <p:ph idx="1"/>
          </p:nvPr>
        </p:nvSpPr>
        <p:spPr>
          <a:xfrm>
            <a:off x="476250" y="1143000"/>
            <a:ext cx="8642350" cy="5400675"/>
          </a:xfrm>
          <a:ln/>
        </p:spPr>
        <p:txBody>
          <a:bodyPr vert="horz" wrap="square" lIns="91440" tIns="45720" rIns="91440" bIns="45720" anchor="t" anchorCtr="0"/>
          <a:lstStyle/>
          <a:p>
            <a:pPr eaLnBrk="1" hangingPunct="1"/>
            <a:r>
              <a:rPr lang="en-US" altLang="zh-CN" sz="2600" b="1" dirty="0">
                <a:latin typeface="Times New Roman" panose="02020603050405020304" pitchFamily="18" charset="0"/>
              </a:rPr>
              <a:t>3.1  </a:t>
            </a:r>
            <a:r>
              <a:rPr lang="zh-CN" altLang="en-US" sz="2600" b="1" dirty="0">
                <a:latin typeface="Times New Roman" panose="02020603050405020304" pitchFamily="18" charset="0"/>
              </a:rPr>
              <a:t>推理的基本概念 </a:t>
            </a:r>
          </a:p>
          <a:p>
            <a:pPr eaLnBrk="1" hangingPunct="1"/>
            <a:r>
              <a:rPr lang="en-US" altLang="zh-CN" sz="2600" b="1" dirty="0">
                <a:latin typeface="Times New Roman" panose="02020603050405020304" pitchFamily="18" charset="0"/>
              </a:rPr>
              <a:t>3.2  </a:t>
            </a:r>
            <a:r>
              <a:rPr lang="zh-CN" altLang="en-US" sz="2600" b="1" dirty="0">
                <a:latin typeface="Times New Roman" panose="02020603050405020304" pitchFamily="18" charset="0"/>
              </a:rPr>
              <a:t>自然演绎推理</a:t>
            </a:r>
          </a:p>
          <a:p>
            <a:pPr eaLnBrk="1" hangingPunct="1"/>
            <a:r>
              <a:rPr lang="en-US" altLang="zh-CN" sz="2600" b="1" dirty="0">
                <a:latin typeface="Times New Roman" panose="02020603050405020304" pitchFamily="18" charset="0"/>
              </a:rPr>
              <a:t>3.3  </a:t>
            </a:r>
            <a:r>
              <a:rPr lang="zh-CN" altLang="en-US" sz="2600" b="1" dirty="0">
                <a:latin typeface="Times New Roman" panose="02020603050405020304" pitchFamily="18" charset="0"/>
              </a:rPr>
              <a:t>谓词公式化为子句集的方法</a:t>
            </a:r>
          </a:p>
          <a:p>
            <a:pPr eaLnBrk="1" hangingPunct="1"/>
            <a:r>
              <a:rPr lang="en-US" altLang="zh-CN" sz="2600" b="1" dirty="0">
                <a:latin typeface="Times New Roman" panose="02020603050405020304" pitchFamily="18" charset="0"/>
              </a:rPr>
              <a:t>3.4  </a:t>
            </a:r>
            <a:r>
              <a:rPr lang="zh-CN" altLang="en-US" sz="2600" b="1" dirty="0">
                <a:latin typeface="Times New Roman" panose="02020603050405020304" pitchFamily="18" charset="0"/>
              </a:rPr>
              <a:t>鲁宾逊归结原理</a:t>
            </a:r>
          </a:p>
          <a:p>
            <a:pPr eaLnBrk="1" hangingPunct="1"/>
            <a:r>
              <a:rPr lang="en-US" altLang="zh-CN" sz="2600" b="1" dirty="0">
                <a:latin typeface="Times New Roman" panose="02020603050405020304" pitchFamily="18" charset="0"/>
              </a:rPr>
              <a:t>3.5  </a:t>
            </a:r>
            <a:r>
              <a:rPr lang="zh-CN" altLang="en-US" sz="2600" b="1" dirty="0">
                <a:latin typeface="Times New Roman" panose="02020603050405020304" pitchFamily="18" charset="0"/>
              </a:rPr>
              <a:t>归结反演</a:t>
            </a:r>
            <a:endParaRPr lang="en-US" altLang="zh-CN" sz="2600" b="1" dirty="0">
              <a:latin typeface="Times New Roman" panose="02020603050405020304" pitchFamily="18" charset="0"/>
            </a:endParaRPr>
          </a:p>
          <a:p>
            <a:pPr eaLnBrk="1" hangingPunct="1"/>
            <a:r>
              <a:rPr lang="en-US" altLang="zh-CN" sz="2600" b="1" dirty="0">
                <a:latin typeface="Times New Roman" panose="02020603050405020304" pitchFamily="18" charset="0"/>
              </a:rPr>
              <a:t>3.6  </a:t>
            </a:r>
            <a:r>
              <a:rPr lang="zh-CN" altLang="en-US" sz="2600" b="1" dirty="0">
                <a:latin typeface="Times New Roman" panose="02020603050405020304" pitchFamily="18" charset="0"/>
              </a:rPr>
              <a:t>归结策略</a:t>
            </a:r>
          </a:p>
          <a:p>
            <a:pPr eaLnBrk="1" hangingPunct="1"/>
            <a:r>
              <a:rPr lang="en-US" altLang="zh-CN" sz="2600" b="1" dirty="0">
                <a:solidFill>
                  <a:srgbClr val="0000FF"/>
                </a:solidFill>
                <a:latin typeface="Times New Roman" panose="02020603050405020304" pitchFamily="18" charset="0"/>
              </a:rPr>
              <a:t>3.7  </a:t>
            </a:r>
            <a:r>
              <a:rPr lang="zh-CN" altLang="en-US" sz="2600" b="1" dirty="0">
                <a:solidFill>
                  <a:srgbClr val="0000FF"/>
                </a:solidFill>
                <a:latin typeface="Times New Roman" panose="02020603050405020304" pitchFamily="18" charset="0"/>
              </a:rPr>
              <a:t>应用归结反演求解问题</a:t>
            </a:r>
            <a:r>
              <a:rPr lang="zh-CN" altLang="en-US" sz="2600" b="1" dirty="0"/>
              <a:t>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7043"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3.7  </a:t>
            </a:r>
            <a:r>
              <a:rPr lang="zh-CN" altLang="en-US" sz="4000" b="0" dirty="0">
                <a:latin typeface="Times New Roman" panose="02020603050405020304" pitchFamily="18" charset="0"/>
                <a:ea typeface="黑体" panose="02010609060101010101" pitchFamily="2" charset="-122"/>
              </a:rPr>
              <a:t>应用归结原理求解问题</a:t>
            </a:r>
          </a:p>
        </p:txBody>
      </p:sp>
      <p:sp>
        <p:nvSpPr>
          <p:cNvPr id="87044" name="Rectangle 3"/>
          <p:cNvSpPr>
            <a:spLocks noGrp="1"/>
          </p:cNvSpPr>
          <p:nvPr>
            <p:ph idx="1"/>
          </p:nvPr>
        </p:nvSpPr>
        <p:spPr>
          <a:ln/>
        </p:spPr>
        <p:txBody>
          <a:bodyPr vert="horz" wrap="square" lIns="91440" tIns="45720" rIns="91440" bIns="45720" anchor="t" anchorCtr="0"/>
          <a:lstStyle/>
          <a:p>
            <a:pPr eaLnBrk="1" hangingPunct="1"/>
            <a:r>
              <a:rPr lang="en-US" altLang="zh-CN" sz="2600" b="1" dirty="0">
                <a:latin typeface="Times New Roman" panose="02020603050405020304" pitchFamily="18" charset="0"/>
              </a:rPr>
              <a:t> </a:t>
            </a:r>
            <a:r>
              <a:rPr lang="zh-CN" altLang="en-US" sz="2400" b="1" dirty="0">
                <a:latin typeface="Times New Roman" panose="02020603050405020304" pitchFamily="18" charset="0"/>
              </a:rPr>
              <a:t>应用归结原理求解问题的步骤：</a:t>
            </a:r>
          </a:p>
          <a:p>
            <a:pPr eaLnBrk="1" hangingPunct="1">
              <a:buNone/>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1</a:t>
            </a:r>
            <a:r>
              <a:rPr lang="zh-CN" altLang="en-US" sz="2200" b="1" dirty="0">
                <a:latin typeface="Times New Roman" panose="02020603050405020304" pitchFamily="18" charset="0"/>
              </a:rPr>
              <a:t>）已知前提 </a:t>
            </a:r>
            <a:r>
              <a:rPr lang="en-US" altLang="zh-CN" sz="2200" b="1" i="1" dirty="0">
                <a:latin typeface="Times New Roman" panose="02020603050405020304" pitchFamily="18" charset="0"/>
              </a:rPr>
              <a:t>F</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用谓词公式表示，并化为子句集 </a:t>
            </a:r>
            <a:r>
              <a:rPr lang="en-US" altLang="zh-CN" sz="2200" b="1" i="1" dirty="0">
                <a:solidFill>
                  <a:schemeClr val="accent2"/>
                </a:solidFill>
                <a:latin typeface="Times New Roman" panose="02020603050405020304" pitchFamily="18" charset="0"/>
              </a:rPr>
              <a:t>S</a:t>
            </a:r>
            <a:r>
              <a:rPr lang="en-US" altLang="zh-CN" sz="2200" b="1" i="1" dirty="0">
                <a:latin typeface="Times New Roman" panose="02020603050405020304" pitchFamily="18" charset="0"/>
              </a:rPr>
              <a:t> </a:t>
            </a:r>
            <a:r>
              <a:rPr lang="zh-CN" altLang="en-US" sz="2200" b="1" dirty="0">
                <a:latin typeface="Times New Roman" panose="02020603050405020304" pitchFamily="18" charset="0"/>
              </a:rPr>
              <a:t>；</a:t>
            </a:r>
          </a:p>
          <a:p>
            <a:pPr eaLnBrk="1" hangingPunct="1">
              <a:buNone/>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2</a:t>
            </a:r>
            <a:r>
              <a:rPr lang="zh-CN" altLang="en-US" sz="2200" b="1" dirty="0">
                <a:latin typeface="Times New Roman" panose="02020603050405020304" pitchFamily="18" charset="0"/>
              </a:rPr>
              <a:t>）把待求解的问题 </a:t>
            </a:r>
            <a:r>
              <a:rPr lang="en-US" altLang="zh-CN" sz="2200" b="1" i="1" dirty="0">
                <a:latin typeface="Times New Roman" panose="02020603050405020304" pitchFamily="18" charset="0"/>
              </a:rPr>
              <a:t>Q</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用谓词公式表示，并否定 </a:t>
            </a:r>
            <a:r>
              <a:rPr lang="en-US" altLang="zh-CN" sz="2200" b="1" i="1" dirty="0">
                <a:latin typeface="Times New Roman" panose="02020603050405020304" pitchFamily="18" charset="0"/>
              </a:rPr>
              <a:t>Q</a:t>
            </a:r>
            <a:r>
              <a:rPr lang="zh-CN" altLang="en-US" sz="2200" b="1" dirty="0">
                <a:latin typeface="Times New Roman" panose="02020603050405020304" pitchFamily="18" charset="0"/>
              </a:rPr>
              <a:t>，再与  </a:t>
            </a:r>
            <a:r>
              <a:rPr lang="en-US" altLang="zh-CN" sz="2200" b="1" i="1" dirty="0">
                <a:latin typeface="Times New Roman" panose="02020603050405020304" pitchFamily="18" charset="0"/>
              </a:rPr>
              <a:t>ANSWER </a:t>
            </a:r>
            <a:r>
              <a:rPr lang="zh-CN" altLang="en-US" sz="2200" b="1" dirty="0">
                <a:latin typeface="Times New Roman" panose="02020603050405020304" pitchFamily="18" charset="0"/>
              </a:rPr>
              <a:t>构成析取式（</a:t>
            </a:r>
            <a:r>
              <a:rPr lang="en-US" altLang="zh-CN" sz="2400" b="1" dirty="0">
                <a:solidFill>
                  <a:schemeClr val="accent2"/>
                </a:solidFill>
              </a:rPr>
              <a:t>﹁</a:t>
            </a:r>
            <a:r>
              <a:rPr lang="en-US" altLang="zh-CN" sz="2200" b="1" dirty="0">
                <a:solidFill>
                  <a:schemeClr val="accent2"/>
                </a:solidFill>
                <a:latin typeface="Times New Roman" panose="02020603050405020304" pitchFamily="18" charset="0"/>
              </a:rPr>
              <a:t> </a:t>
            </a:r>
            <a:r>
              <a:rPr lang="en-US" altLang="zh-CN" sz="2200" b="1" i="1" dirty="0">
                <a:solidFill>
                  <a:schemeClr val="accent2"/>
                </a:solidFill>
                <a:latin typeface="Times New Roman" panose="02020603050405020304" pitchFamily="18" charset="0"/>
              </a:rPr>
              <a:t>Q </a:t>
            </a:r>
            <a:r>
              <a:rPr lang="en-US" altLang="en-US" sz="2400" b="1" dirty="0">
                <a:solidFill>
                  <a:schemeClr val="accent2"/>
                </a:solidFill>
              </a:rPr>
              <a:t>∨ </a:t>
            </a:r>
            <a:r>
              <a:rPr lang="en-US" altLang="zh-CN" sz="2200" b="1" i="1" dirty="0">
                <a:solidFill>
                  <a:schemeClr val="accent2"/>
                </a:solidFill>
                <a:latin typeface="Times New Roman" panose="02020603050405020304" pitchFamily="18" charset="0"/>
              </a:rPr>
              <a:t>ANSWER</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a:t>
            </a:r>
          </a:p>
        </p:txBody>
      </p:sp>
      <p:sp>
        <p:nvSpPr>
          <p:cNvPr id="8704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nvGrpSpPr>
          <p:cNvPr id="87046" name="Group 5"/>
          <p:cNvGrpSpPr/>
          <p:nvPr/>
        </p:nvGrpSpPr>
        <p:grpSpPr>
          <a:xfrm>
            <a:off x="228600" y="3200400"/>
            <a:ext cx="8534400" cy="968375"/>
            <a:chOff x="144" y="2016"/>
            <a:chExt cx="5376" cy="610"/>
          </a:xfrm>
        </p:grpSpPr>
        <p:sp>
          <p:nvSpPr>
            <p:cNvPr id="87052" name="Rectangle 6"/>
            <p:cNvSpPr/>
            <p:nvPr/>
          </p:nvSpPr>
          <p:spPr>
            <a:xfrm>
              <a:off x="144" y="2016"/>
              <a:ext cx="5376" cy="610"/>
            </a:xfrm>
            <a:prstGeom prst="rect">
              <a:avLst/>
            </a:prstGeom>
            <a:noFill/>
            <a:ln w="9525">
              <a:noFill/>
            </a:ln>
          </p:spPr>
          <p:txBody>
            <a:bodyPr>
              <a:spAutoFit/>
            </a:bodyPr>
            <a:lstStyle/>
            <a:p>
              <a:pPr marL="342900" indent="-342900" eaLnBrk="1" hangingPunct="1">
                <a:lnSpc>
                  <a:spcPct val="120000"/>
                </a:lnSpc>
                <a:spcBef>
                  <a:spcPct val="50000"/>
                </a:spcBef>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）把（</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Q</a:t>
              </a:r>
              <a:r>
                <a:rPr lang="en-US" altLang="en-US" sz="2400" b="1" dirty="0">
                  <a:latin typeface="Times New Roman" panose="02020603050405020304" pitchFamily="18" charset="0"/>
                </a:rPr>
                <a:t>∨ </a:t>
              </a:r>
              <a:r>
                <a:rPr lang="en-US" altLang="zh-CN" sz="2400" b="1" i="1" dirty="0">
                  <a:latin typeface="Times New Roman" panose="02020603050405020304" pitchFamily="18" charset="0"/>
                </a:rPr>
                <a:t>ANSWER</a:t>
              </a:r>
              <a:r>
                <a:rPr lang="zh-CN" altLang="en-US" sz="2400" b="1" dirty="0">
                  <a:latin typeface="Times New Roman" panose="02020603050405020304" pitchFamily="18" charset="0"/>
                </a:rPr>
                <a:t>）</a:t>
              </a:r>
              <a:r>
                <a:rPr lang="zh-CN" altLang="en-US" b="1" dirty="0">
                  <a:latin typeface="Arial" panose="020B0604020202020204" pitchFamily="34" charset="0"/>
                </a:rPr>
                <a:t> </a:t>
              </a:r>
              <a:r>
                <a:rPr lang="zh-CN" altLang="en-US" sz="2400" b="1" dirty="0">
                  <a:latin typeface="Times New Roman" panose="02020603050405020304" pitchFamily="18" charset="0"/>
                </a:rPr>
                <a:t>化为子句集，并入到子句集 </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中，得到子句集      ；</a:t>
              </a:r>
            </a:p>
          </p:txBody>
        </p:sp>
        <p:graphicFrame>
          <p:nvGraphicFramePr>
            <p:cNvPr id="87053" name="Object 7"/>
            <p:cNvGraphicFramePr>
              <a:graphicFrameLocks noChangeAspect="1"/>
            </p:cNvGraphicFramePr>
            <p:nvPr/>
          </p:nvGraphicFramePr>
          <p:xfrm>
            <a:off x="1440" y="2321"/>
            <a:ext cx="224" cy="240"/>
          </p:xfrm>
          <a:graphic>
            <a:graphicData uri="http://schemas.openxmlformats.org/presentationml/2006/ole">
              <mc:AlternateContent xmlns:mc="http://schemas.openxmlformats.org/markup-compatibility/2006">
                <mc:Choice xmlns:v="urn:schemas-microsoft-com:vml" Requires="v">
                  <p:oleObj r:id="rId2" imgW="69215" imgH="104140" progId="Equation.3">
                    <p:embed/>
                  </p:oleObj>
                </mc:Choice>
                <mc:Fallback>
                  <p:oleObj r:id="rId2" imgW="69215" imgH="104140" progId="Equation.3">
                    <p:embed/>
                    <p:pic>
                      <p:nvPicPr>
                        <p:cNvPr id="0" name="图片 3215"/>
                        <p:cNvPicPr/>
                        <p:nvPr/>
                      </p:nvPicPr>
                      <p:blipFill>
                        <a:blip r:embed="rId3">
                          <a:clrChange>
                            <a:clrFrom>
                              <a:srgbClr val="000000"/>
                            </a:clrFrom>
                            <a:clrTo>
                              <a:srgbClr val="CC0000"/>
                            </a:clrTo>
                          </a:clrChange>
                        </a:blip>
                        <a:stretch>
                          <a:fillRect/>
                        </a:stretch>
                      </p:blipFill>
                      <p:spPr>
                        <a:xfrm>
                          <a:off x="1440" y="2321"/>
                          <a:ext cx="224" cy="240"/>
                        </a:xfrm>
                        <a:prstGeom prst="rect">
                          <a:avLst/>
                        </a:prstGeom>
                        <a:noFill/>
                        <a:ln w="38100">
                          <a:noFill/>
                          <a:miter/>
                        </a:ln>
                      </p:spPr>
                    </p:pic>
                  </p:oleObj>
                </mc:Fallback>
              </mc:AlternateContent>
            </a:graphicData>
          </a:graphic>
        </p:graphicFrame>
      </p:grpSp>
      <p:sp>
        <p:nvSpPr>
          <p:cNvPr id="87047"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nvGrpSpPr>
          <p:cNvPr id="87048" name="Group 9"/>
          <p:cNvGrpSpPr/>
          <p:nvPr/>
        </p:nvGrpSpPr>
        <p:grpSpPr>
          <a:xfrm>
            <a:off x="228600" y="4191000"/>
            <a:ext cx="5257800" cy="530225"/>
            <a:chOff x="144" y="2640"/>
            <a:chExt cx="3024" cy="334"/>
          </a:xfrm>
        </p:grpSpPr>
        <p:sp>
          <p:nvSpPr>
            <p:cNvPr id="87050" name="Rectangle 10"/>
            <p:cNvSpPr/>
            <p:nvPr/>
          </p:nvSpPr>
          <p:spPr>
            <a:xfrm>
              <a:off x="144" y="2640"/>
              <a:ext cx="3024" cy="334"/>
            </a:xfrm>
            <a:prstGeom prst="rect">
              <a:avLst/>
            </a:prstGeom>
            <a:noFill/>
            <a:ln w="9525">
              <a:noFill/>
            </a:ln>
          </p:spPr>
          <p:txBody>
            <a:bodyPr>
              <a:spAutoFit/>
            </a:bodyPr>
            <a:lstStyle/>
            <a:p>
              <a:pPr marL="342900" indent="-342900" eaLnBrk="1" hangingPunct="1">
                <a:lnSpc>
                  <a:spcPct val="120000"/>
                </a:lnSpc>
                <a:spcBef>
                  <a:spcPct val="50000"/>
                </a:spcBef>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）对       应用归结原理进行归结；</a:t>
              </a:r>
            </a:p>
          </p:txBody>
        </p:sp>
        <p:graphicFrame>
          <p:nvGraphicFramePr>
            <p:cNvPr id="87051" name="Object 11"/>
            <p:cNvGraphicFramePr>
              <a:graphicFrameLocks noChangeAspect="1"/>
            </p:cNvGraphicFramePr>
            <p:nvPr/>
          </p:nvGraphicFramePr>
          <p:xfrm>
            <a:off x="910" y="2688"/>
            <a:ext cx="194" cy="240"/>
          </p:xfrm>
          <a:graphic>
            <a:graphicData uri="http://schemas.openxmlformats.org/presentationml/2006/ole">
              <mc:AlternateContent xmlns:mc="http://schemas.openxmlformats.org/markup-compatibility/2006">
                <mc:Choice xmlns:v="urn:schemas-microsoft-com:vml" Requires="v">
                  <p:oleObj r:id="rId4" imgW="69215" imgH="104140" progId="Equation.3">
                    <p:embed/>
                  </p:oleObj>
                </mc:Choice>
                <mc:Fallback>
                  <p:oleObj r:id="rId4" imgW="69215" imgH="104140" progId="Equation.3">
                    <p:embed/>
                    <p:pic>
                      <p:nvPicPr>
                        <p:cNvPr id="0" name="图片 3216"/>
                        <p:cNvPicPr/>
                        <p:nvPr/>
                      </p:nvPicPr>
                      <p:blipFill>
                        <a:blip r:embed="rId5">
                          <a:clrChange>
                            <a:clrFrom>
                              <a:srgbClr val="000000"/>
                            </a:clrFrom>
                            <a:clrTo>
                              <a:srgbClr val="CC0000"/>
                            </a:clrTo>
                          </a:clrChange>
                        </a:blip>
                        <a:stretch>
                          <a:fillRect/>
                        </a:stretch>
                      </p:blipFill>
                      <p:spPr>
                        <a:xfrm>
                          <a:off x="910" y="2688"/>
                          <a:ext cx="194" cy="240"/>
                        </a:xfrm>
                        <a:prstGeom prst="rect">
                          <a:avLst/>
                        </a:prstGeom>
                        <a:noFill/>
                        <a:ln w="38100">
                          <a:noFill/>
                          <a:miter/>
                        </a:ln>
                      </p:spPr>
                    </p:pic>
                  </p:oleObj>
                </mc:Fallback>
              </mc:AlternateContent>
            </a:graphicData>
          </a:graphic>
        </p:graphicFrame>
      </p:grpSp>
      <p:sp>
        <p:nvSpPr>
          <p:cNvPr id="87049" name="Rectangle 12"/>
          <p:cNvSpPr/>
          <p:nvPr/>
        </p:nvSpPr>
        <p:spPr>
          <a:xfrm>
            <a:off x="228600" y="4800600"/>
            <a:ext cx="8305800" cy="530225"/>
          </a:xfrm>
          <a:prstGeom prst="rect">
            <a:avLst/>
          </a:prstGeom>
          <a:noFill/>
          <a:ln w="9525">
            <a:noFill/>
          </a:ln>
        </p:spPr>
        <p:txBody>
          <a:bodyPr>
            <a:spAutoFit/>
          </a:bodyPr>
          <a:lstStyle/>
          <a:p>
            <a:pPr marL="342900" indent="-342900" eaLnBrk="1" hangingPunct="1">
              <a:lnSpc>
                <a:spcPct val="120000"/>
              </a:lnSpc>
              <a:spcBef>
                <a:spcPct val="50000"/>
              </a:spcBef>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）若得到归结式 </a:t>
            </a:r>
            <a:r>
              <a:rPr lang="en-US" altLang="zh-CN" sz="2400" b="1" i="1" dirty="0">
                <a:latin typeface="Times New Roman" panose="02020603050405020304" pitchFamily="18" charset="0"/>
              </a:rPr>
              <a:t>ANSWER</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，则答案就在 </a:t>
            </a:r>
            <a:r>
              <a:rPr lang="en-US" altLang="zh-CN" sz="2400" b="1" i="1" dirty="0">
                <a:latin typeface="Times New Roman" panose="02020603050405020304" pitchFamily="18" charset="0"/>
              </a:rPr>
              <a:t>ANSWER </a:t>
            </a:r>
            <a:r>
              <a:rPr lang="zh-CN" altLang="en-US" sz="2400" b="1" dirty="0">
                <a:latin typeface="Times New Roman" panose="02020603050405020304" pitchFamily="18" charset="0"/>
              </a:rPr>
              <a:t>中。</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a:t>
            </a:fld>
            <a:endParaRPr lang="ja-JP" altLang="en-US" dirty="0">
              <a:solidFill>
                <a:srgbClr val="A50021"/>
              </a:solidFill>
              <a:latin typeface="Arial" panose="020B0604020202020204" pitchFamily="34" charset="0"/>
              <a:ea typeface="MS PGothic" panose="020B0600070205080204" pitchFamily="34" charset="-128"/>
            </a:endParaRPr>
          </a:p>
        </p:txBody>
      </p:sp>
      <p:grpSp>
        <p:nvGrpSpPr>
          <p:cNvPr id="10243" name="Group 2"/>
          <p:cNvGrpSpPr/>
          <p:nvPr/>
        </p:nvGrpSpPr>
        <p:grpSpPr>
          <a:xfrm>
            <a:off x="152400" y="3200400"/>
            <a:ext cx="8763000" cy="3276600"/>
            <a:chOff x="96" y="2016"/>
            <a:chExt cx="5520" cy="2064"/>
          </a:xfrm>
        </p:grpSpPr>
        <p:sp>
          <p:nvSpPr>
            <p:cNvPr id="10264" name="Rectangle 3"/>
            <p:cNvSpPr/>
            <p:nvPr/>
          </p:nvSpPr>
          <p:spPr>
            <a:xfrm>
              <a:off x="96" y="2016"/>
              <a:ext cx="5520" cy="2064"/>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10265" name="Object 4"/>
            <p:cNvGraphicFramePr>
              <a:graphicFrameLocks noChangeAspect="1"/>
            </p:cNvGraphicFramePr>
            <p:nvPr/>
          </p:nvGraphicFramePr>
          <p:xfrm>
            <a:off x="240" y="2215"/>
            <a:ext cx="2880" cy="1625"/>
          </p:xfrm>
          <a:graphic>
            <a:graphicData uri="http://schemas.openxmlformats.org/presentationml/2006/ole">
              <mc:AlternateContent xmlns:mc="http://schemas.openxmlformats.org/markup-compatibility/2006">
                <mc:Choice xmlns:v="urn:schemas-microsoft-com:vml" Requires="v">
                  <p:oleObj r:id="rId2" imgW="3337560" imgH="1819910" progId="SmartDraw.2">
                    <p:embed/>
                  </p:oleObj>
                </mc:Choice>
                <mc:Fallback>
                  <p:oleObj r:id="rId2" imgW="3337560" imgH="1819910" progId="SmartDraw.2">
                    <p:embed/>
                    <p:pic>
                      <p:nvPicPr>
                        <p:cNvPr id="0" name="图片 3079"/>
                        <p:cNvPicPr/>
                        <p:nvPr/>
                      </p:nvPicPr>
                      <p:blipFill>
                        <a:blip r:embed="rId3"/>
                        <a:stretch>
                          <a:fillRect/>
                        </a:stretch>
                      </p:blipFill>
                      <p:spPr>
                        <a:xfrm>
                          <a:off x="240" y="2215"/>
                          <a:ext cx="2880" cy="1625"/>
                        </a:xfrm>
                        <a:prstGeom prst="rect">
                          <a:avLst/>
                        </a:prstGeom>
                        <a:noFill/>
                        <a:ln w="38100">
                          <a:noFill/>
                          <a:miter/>
                        </a:ln>
                      </p:spPr>
                    </p:pic>
                  </p:oleObj>
                </mc:Fallback>
              </mc:AlternateContent>
            </a:graphicData>
          </a:graphic>
        </p:graphicFrame>
        <p:sp>
          <p:nvSpPr>
            <p:cNvPr id="10266" name="Text Box 5"/>
            <p:cNvSpPr txBox="1"/>
            <p:nvPr/>
          </p:nvSpPr>
          <p:spPr>
            <a:xfrm>
              <a:off x="4512" y="2112"/>
              <a:ext cx="1056" cy="231"/>
            </a:xfrm>
            <a:prstGeom prst="rect">
              <a:avLst/>
            </a:prstGeom>
            <a:noFill/>
            <a:ln w="9525">
              <a:noFill/>
            </a:ln>
          </p:spPr>
          <p:txBody>
            <a:bodyPr>
              <a:spAutoFit/>
            </a:bodyPr>
            <a:lstStyle/>
            <a:p>
              <a:pPr algn="ctr" eaLnBrk="1" hangingPunct="1">
                <a:spcBef>
                  <a:spcPct val="50000"/>
                </a:spcBef>
              </a:pPr>
              <a:r>
                <a:rPr lang="zh-CN" altLang="en-US" b="1" dirty="0">
                  <a:latin typeface="Arial" panose="020B0604020202020204" pitchFamily="34" charset="0"/>
                </a:rPr>
                <a:t>医疗专家系统</a:t>
              </a:r>
            </a:p>
          </p:txBody>
        </p:sp>
      </p:grpSp>
      <p:sp>
        <p:nvSpPr>
          <p:cNvPr id="10244" name="Rectangle 6"/>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3.1.1  </a:t>
            </a:r>
            <a:r>
              <a:rPr lang="zh-CN" altLang="en-US" sz="4000" b="0" dirty="0">
                <a:latin typeface="Times New Roman" panose="02020603050405020304" pitchFamily="18" charset="0"/>
                <a:ea typeface="黑体" panose="02010609060101010101" pitchFamily="2" charset="-122"/>
              </a:rPr>
              <a:t>推理的定义</a:t>
            </a:r>
          </a:p>
        </p:txBody>
      </p:sp>
      <p:sp>
        <p:nvSpPr>
          <p:cNvPr id="10245" name="Rectangle 7"/>
          <p:cNvSpPr>
            <a:spLocks noGrp="1"/>
          </p:cNvSpPr>
          <p:nvPr>
            <p:ph type="body" sz="half" idx="1"/>
          </p:nvPr>
        </p:nvSpPr>
        <p:spPr>
          <a:xfrm>
            <a:off x="228600" y="923925"/>
            <a:ext cx="4244975" cy="5400675"/>
          </a:xfrm>
          <a:ln/>
        </p:spPr>
        <p:txBody>
          <a:bodyPr vert="horz" wrap="square" lIns="91440" tIns="45720" rIns="91440" bIns="45720" anchor="t" anchorCtr="0"/>
          <a:lstStyle/>
          <a:p>
            <a:pPr eaLnBrk="1" hangingPunct="1">
              <a:buClr>
                <a:schemeClr val="accent2"/>
              </a:buClr>
              <a:buSzTx/>
              <a:buFont typeface="Wingdings" panose="05000000000000000000" pitchFamily="2" charset="2"/>
            </a:pPr>
            <a:endParaRPr lang="en-US" altLang="zh-CN" sz="2400" b="1" dirty="0"/>
          </a:p>
          <a:p>
            <a:pPr eaLnBrk="1" hangingPunct="1">
              <a:buClr>
                <a:schemeClr val="accent2"/>
              </a:buClr>
              <a:buSzTx/>
              <a:buFont typeface="Wingdings" panose="05000000000000000000" pitchFamily="2" charset="2"/>
            </a:pPr>
            <a:r>
              <a:rPr lang="zh-CN" altLang="en-US" sz="2400" b="1" dirty="0"/>
              <a:t>推理：</a:t>
            </a:r>
          </a:p>
        </p:txBody>
      </p:sp>
      <p:graphicFrame>
        <p:nvGraphicFramePr>
          <p:cNvPr id="10246" name="Object 8"/>
          <p:cNvGraphicFramePr>
            <a:graphicFrameLocks noGrp="1" noChangeAspect="1"/>
          </p:cNvGraphicFramePr>
          <p:nvPr>
            <p:ph sz="quarter" idx="2"/>
          </p:nvPr>
        </p:nvGraphicFramePr>
        <p:xfrm>
          <a:off x="1905000" y="989013"/>
          <a:ext cx="4419600" cy="1865312"/>
        </p:xfrm>
        <a:graphic>
          <a:graphicData uri="http://schemas.openxmlformats.org/presentationml/2006/ole">
            <mc:AlternateContent xmlns:mc="http://schemas.openxmlformats.org/markup-compatibility/2006">
              <mc:Choice xmlns:v="urn:schemas-microsoft-com:vml" Requires="v">
                <p:oleObj r:id="rId4" imgW="2967355" imgH="1252855" progId="SmartDraw.2">
                  <p:embed/>
                </p:oleObj>
              </mc:Choice>
              <mc:Fallback>
                <p:oleObj r:id="rId4" imgW="2967355" imgH="1252855" progId="SmartDraw.2">
                  <p:embed/>
                  <p:pic>
                    <p:nvPicPr>
                      <p:cNvPr id="0" name="图片 3078"/>
                      <p:cNvPicPr/>
                      <p:nvPr/>
                    </p:nvPicPr>
                    <p:blipFill>
                      <a:blip r:embed="rId5"/>
                      <a:srcRect/>
                      <a:stretch>
                        <a:fillRect/>
                      </a:stretch>
                    </p:blipFill>
                    <p:spPr>
                      <a:xfrm>
                        <a:off x="1905000" y="989013"/>
                        <a:ext cx="4419600" cy="1865312"/>
                      </a:xfrm>
                      <a:prstGeom prst="rect">
                        <a:avLst/>
                      </a:prstGeom>
                      <a:noFill/>
                      <a:ln w="38100">
                        <a:miter/>
                      </a:ln>
                    </p:spPr>
                  </p:pic>
                </p:oleObj>
              </mc:Fallback>
            </mc:AlternateContent>
          </a:graphicData>
        </a:graphic>
      </p:graphicFrame>
      <p:graphicFrame>
        <p:nvGraphicFramePr>
          <p:cNvPr id="278537" name="Group 9"/>
          <p:cNvGraphicFramePr>
            <a:graphicFrameLocks noGrp="1"/>
          </p:cNvGraphicFramePr>
          <p:nvPr>
            <p:ph sz="quarter" idx="1"/>
          </p:nvPr>
        </p:nvGraphicFramePr>
        <p:xfrm>
          <a:off x="5105400" y="4130675"/>
          <a:ext cx="3581400" cy="1709739"/>
        </p:xfrm>
        <a:graphic>
          <a:graphicData uri="http://schemas.openxmlformats.org/drawingml/2006/table">
            <a:tbl>
              <a:tblPr/>
              <a:tblGrid>
                <a:gridCol w="808038">
                  <a:extLst>
                    <a:ext uri="{9D8B030D-6E8A-4147-A177-3AD203B41FA5}">
                      <a16:colId xmlns:a16="http://schemas.microsoft.com/office/drawing/2014/main" val="20000"/>
                    </a:ext>
                  </a:extLst>
                </a:gridCol>
                <a:gridCol w="2773362">
                  <a:extLst>
                    <a:ext uri="{9D8B030D-6E8A-4147-A177-3AD203B41FA5}">
                      <a16:colId xmlns:a16="http://schemas.microsoft.com/office/drawing/2014/main" val="20001"/>
                    </a:ext>
                  </a:extLst>
                </a:gridCol>
              </a:tblGrid>
              <a:tr h="461740">
                <a:tc>
                  <a:txBody>
                    <a:bodyPr/>
                    <a:lstStyle>
                      <a:lvl1pPr>
                        <a:lnSpc>
                          <a:spcPct val="120000"/>
                        </a:lnSpc>
                        <a:spcBef>
                          <a:spcPct val="4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471805">
                        <a:spcBef>
                          <a:spcPct val="20000"/>
                        </a:spcBef>
                        <a:buClr>
                          <a:schemeClr val="accent2"/>
                        </a:buClr>
                        <a:buFont typeface="Wingdings" panose="05000000000000000000" pitchFamily="2" charset="2"/>
                        <a:defRPr sz="2200">
                          <a:solidFill>
                            <a:schemeClr val="folHlink"/>
                          </a:solidFill>
                          <a:latin typeface="Arial" panose="020B0604020202020204" pitchFamily="34" charset="0"/>
                          <a:ea typeface="宋体" panose="02010600030101010101" pitchFamily="2" charset="-122"/>
                        </a:defRPr>
                      </a:lvl2pPr>
                      <a:lvl3pPr marL="909955">
                        <a:spcBef>
                          <a:spcPct val="20000"/>
                        </a:spcBef>
                        <a:buClr>
                          <a:schemeClr val="accent2"/>
                        </a:buClr>
                        <a:buFont typeface="Wingdings" panose="05000000000000000000" pitchFamily="2" charset="2"/>
                        <a:defRPr sz="2100">
                          <a:solidFill>
                            <a:srgbClr val="009900"/>
                          </a:solidFill>
                          <a:latin typeface="Arial" panose="020B0604020202020204" pitchFamily="34" charset="0"/>
                          <a:ea typeface="宋体" panose="02010600030101010101" pitchFamily="2" charset="-122"/>
                        </a:defRPr>
                      </a:lvl3pPr>
                      <a:lvl4pPr marL="1306830">
                        <a:spcBef>
                          <a:spcPct val="20000"/>
                        </a:spcBef>
                        <a:buClr>
                          <a:schemeClr val="accent2"/>
                        </a:buClr>
                        <a:buFont typeface="Wingdings" panose="05000000000000000000" pitchFamily="2" charset="2"/>
                        <a:defRPr>
                          <a:solidFill>
                            <a:srgbClr val="0099CC"/>
                          </a:solidFill>
                          <a:latin typeface="Arial" panose="020B060402020202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zh-CN" altLang="en-US" sz="1800" b="1" i="0" u="none" strike="noStrike" cap="none" normalizeH="0" baseline="0">
                          <a:ln>
                            <a:noFill/>
                          </a:ln>
                          <a:solidFill>
                            <a:schemeClr val="accent2"/>
                          </a:solidFill>
                          <a:effectLst/>
                          <a:latin typeface="Arial" panose="020B0604020202020204" pitchFamily="34" charset="0"/>
                          <a:ea typeface="宋体" panose="02010600030101010101" pitchFamily="2" charset="-122"/>
                        </a:rPr>
                        <a:t>知识</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nSpc>
                          <a:spcPct val="120000"/>
                        </a:lnSpc>
                        <a:spcBef>
                          <a:spcPct val="4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471805">
                        <a:spcBef>
                          <a:spcPct val="20000"/>
                        </a:spcBef>
                        <a:buClr>
                          <a:schemeClr val="accent2"/>
                        </a:buClr>
                        <a:buFont typeface="Wingdings" panose="05000000000000000000" pitchFamily="2" charset="2"/>
                        <a:defRPr sz="2200">
                          <a:solidFill>
                            <a:schemeClr val="folHlink"/>
                          </a:solidFill>
                          <a:latin typeface="Arial" panose="020B0604020202020204" pitchFamily="34" charset="0"/>
                          <a:ea typeface="宋体" panose="02010600030101010101" pitchFamily="2" charset="-122"/>
                        </a:defRPr>
                      </a:lvl2pPr>
                      <a:lvl3pPr marL="909955">
                        <a:spcBef>
                          <a:spcPct val="20000"/>
                        </a:spcBef>
                        <a:buClr>
                          <a:schemeClr val="accent2"/>
                        </a:buClr>
                        <a:buFont typeface="Wingdings" panose="05000000000000000000" pitchFamily="2" charset="2"/>
                        <a:defRPr sz="2100">
                          <a:solidFill>
                            <a:srgbClr val="009900"/>
                          </a:solidFill>
                          <a:latin typeface="Arial" panose="020B0604020202020204" pitchFamily="34" charset="0"/>
                          <a:ea typeface="宋体" panose="02010600030101010101" pitchFamily="2" charset="-122"/>
                        </a:defRPr>
                      </a:lvl3pPr>
                      <a:lvl4pPr marL="1306830">
                        <a:spcBef>
                          <a:spcPct val="20000"/>
                        </a:spcBef>
                        <a:buClr>
                          <a:schemeClr val="accent2"/>
                        </a:buClr>
                        <a:buFont typeface="Wingdings" panose="05000000000000000000" pitchFamily="2" charset="2"/>
                        <a:defRPr>
                          <a:solidFill>
                            <a:srgbClr val="0099CC"/>
                          </a:solidFill>
                          <a:latin typeface="Arial" panose="020B060402020202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专家的经验、医学常识</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749764">
                <a:tc>
                  <a:txBody>
                    <a:bodyPr/>
                    <a:lstStyle>
                      <a:lvl1pPr>
                        <a:lnSpc>
                          <a:spcPct val="120000"/>
                        </a:lnSpc>
                        <a:spcBef>
                          <a:spcPct val="4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471805">
                        <a:spcBef>
                          <a:spcPct val="20000"/>
                        </a:spcBef>
                        <a:buClr>
                          <a:schemeClr val="accent2"/>
                        </a:buClr>
                        <a:buFont typeface="Wingdings" panose="05000000000000000000" pitchFamily="2" charset="2"/>
                        <a:defRPr sz="2200">
                          <a:solidFill>
                            <a:schemeClr val="folHlink"/>
                          </a:solidFill>
                          <a:latin typeface="Arial" panose="020B0604020202020204" pitchFamily="34" charset="0"/>
                          <a:ea typeface="宋体" panose="02010600030101010101" pitchFamily="2" charset="-122"/>
                        </a:defRPr>
                      </a:lvl2pPr>
                      <a:lvl3pPr marL="909955">
                        <a:spcBef>
                          <a:spcPct val="20000"/>
                        </a:spcBef>
                        <a:buClr>
                          <a:schemeClr val="accent2"/>
                        </a:buClr>
                        <a:buFont typeface="Wingdings" panose="05000000000000000000" pitchFamily="2" charset="2"/>
                        <a:defRPr sz="2100">
                          <a:solidFill>
                            <a:srgbClr val="009900"/>
                          </a:solidFill>
                          <a:latin typeface="Arial" panose="020B0604020202020204" pitchFamily="34" charset="0"/>
                          <a:ea typeface="宋体" panose="02010600030101010101" pitchFamily="2" charset="-122"/>
                        </a:defRPr>
                      </a:lvl3pPr>
                      <a:lvl4pPr marL="1306830">
                        <a:spcBef>
                          <a:spcPct val="20000"/>
                        </a:spcBef>
                        <a:buClr>
                          <a:schemeClr val="accent2"/>
                        </a:buClr>
                        <a:buFont typeface="Wingdings" panose="05000000000000000000" pitchFamily="2" charset="2"/>
                        <a:defRPr>
                          <a:solidFill>
                            <a:srgbClr val="0099CC"/>
                          </a:solidFill>
                          <a:latin typeface="Arial" panose="020B060402020202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pPr>
                      <a:r>
                        <a:rPr kumimoji="0" lang="zh-CN" altLang="en-US" sz="1800" b="1" i="0" u="none" strike="noStrike" cap="none" normalizeH="0" baseline="0">
                          <a:ln>
                            <a:noFill/>
                          </a:ln>
                          <a:solidFill>
                            <a:schemeClr val="accent2"/>
                          </a:solidFill>
                          <a:effectLst/>
                          <a:latin typeface="Arial" panose="020B0604020202020204" pitchFamily="34" charset="0"/>
                          <a:ea typeface="宋体" panose="02010600030101010101" pitchFamily="2" charset="-122"/>
                        </a:rPr>
                        <a:t>初始</a:t>
                      </a:r>
                    </a:p>
                    <a:p>
                      <a:pPr marL="0" marR="0" lvl="0" indent="0" algn="ctr"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pPr>
                      <a:r>
                        <a:rPr kumimoji="0" lang="zh-CN" altLang="en-US" sz="1800" b="1" i="0" u="none" strike="noStrike" cap="none" normalizeH="0" baseline="0">
                          <a:ln>
                            <a:noFill/>
                          </a:ln>
                          <a:solidFill>
                            <a:schemeClr val="accent2"/>
                          </a:solidFill>
                          <a:effectLst/>
                          <a:latin typeface="Arial" panose="020B0604020202020204" pitchFamily="34" charset="0"/>
                          <a:ea typeface="宋体" panose="02010600030101010101" pitchFamily="2" charset="-122"/>
                        </a:rPr>
                        <a:t>证据</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nSpc>
                          <a:spcPct val="120000"/>
                        </a:lnSpc>
                        <a:spcBef>
                          <a:spcPct val="4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471805">
                        <a:spcBef>
                          <a:spcPct val="20000"/>
                        </a:spcBef>
                        <a:buClr>
                          <a:schemeClr val="accent2"/>
                        </a:buClr>
                        <a:buFont typeface="Wingdings" panose="05000000000000000000" pitchFamily="2" charset="2"/>
                        <a:defRPr sz="2200">
                          <a:solidFill>
                            <a:schemeClr val="folHlink"/>
                          </a:solidFill>
                          <a:latin typeface="Arial" panose="020B0604020202020204" pitchFamily="34" charset="0"/>
                          <a:ea typeface="宋体" panose="02010600030101010101" pitchFamily="2" charset="-122"/>
                        </a:defRPr>
                      </a:lvl2pPr>
                      <a:lvl3pPr marL="909955">
                        <a:spcBef>
                          <a:spcPct val="20000"/>
                        </a:spcBef>
                        <a:buClr>
                          <a:schemeClr val="accent2"/>
                        </a:buClr>
                        <a:buFont typeface="Wingdings" panose="05000000000000000000" pitchFamily="2" charset="2"/>
                        <a:defRPr sz="2100">
                          <a:solidFill>
                            <a:srgbClr val="009900"/>
                          </a:solidFill>
                          <a:latin typeface="Arial" panose="020B0604020202020204" pitchFamily="34" charset="0"/>
                          <a:ea typeface="宋体" panose="02010600030101010101" pitchFamily="2" charset="-122"/>
                        </a:defRPr>
                      </a:lvl3pPr>
                      <a:lvl4pPr marL="1306830">
                        <a:spcBef>
                          <a:spcPct val="20000"/>
                        </a:spcBef>
                        <a:buClr>
                          <a:schemeClr val="accent2"/>
                        </a:buClr>
                        <a:buFont typeface="Wingdings" panose="05000000000000000000" pitchFamily="2" charset="2"/>
                        <a:defRPr>
                          <a:solidFill>
                            <a:srgbClr val="0099CC"/>
                          </a:solidFill>
                          <a:latin typeface="Arial" panose="020B060402020202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病人的症状、化验结果</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498235">
                <a:tc>
                  <a:txBody>
                    <a:bodyPr/>
                    <a:lstStyle>
                      <a:lvl1pPr>
                        <a:lnSpc>
                          <a:spcPct val="120000"/>
                        </a:lnSpc>
                        <a:spcBef>
                          <a:spcPct val="4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471805">
                        <a:spcBef>
                          <a:spcPct val="20000"/>
                        </a:spcBef>
                        <a:buClr>
                          <a:schemeClr val="accent2"/>
                        </a:buClr>
                        <a:buFont typeface="Wingdings" panose="05000000000000000000" pitchFamily="2" charset="2"/>
                        <a:defRPr sz="2200">
                          <a:solidFill>
                            <a:schemeClr val="folHlink"/>
                          </a:solidFill>
                          <a:latin typeface="Arial" panose="020B0604020202020204" pitchFamily="34" charset="0"/>
                          <a:ea typeface="宋体" panose="02010600030101010101" pitchFamily="2" charset="-122"/>
                        </a:defRPr>
                      </a:lvl2pPr>
                      <a:lvl3pPr marL="909955">
                        <a:spcBef>
                          <a:spcPct val="20000"/>
                        </a:spcBef>
                        <a:buClr>
                          <a:schemeClr val="accent2"/>
                        </a:buClr>
                        <a:buFont typeface="Wingdings" panose="05000000000000000000" pitchFamily="2" charset="2"/>
                        <a:defRPr sz="2100">
                          <a:solidFill>
                            <a:srgbClr val="009900"/>
                          </a:solidFill>
                          <a:latin typeface="Arial" panose="020B0604020202020204" pitchFamily="34" charset="0"/>
                          <a:ea typeface="宋体" panose="02010600030101010101" pitchFamily="2" charset="-122"/>
                        </a:defRPr>
                      </a:lvl3pPr>
                      <a:lvl4pPr marL="1306830">
                        <a:spcBef>
                          <a:spcPct val="20000"/>
                        </a:spcBef>
                        <a:buClr>
                          <a:schemeClr val="accent2"/>
                        </a:buClr>
                        <a:buFont typeface="Wingdings" panose="05000000000000000000" pitchFamily="2" charset="2"/>
                        <a:defRPr>
                          <a:solidFill>
                            <a:srgbClr val="0099CC"/>
                          </a:solidFill>
                          <a:latin typeface="Arial" panose="020B060402020202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证据</a:t>
                      </a:r>
                    </a:p>
                  </a:txBody>
                  <a:tcPr marT="45698" marB="456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nSpc>
                          <a:spcPct val="120000"/>
                        </a:lnSpc>
                        <a:spcBef>
                          <a:spcPct val="4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471805">
                        <a:spcBef>
                          <a:spcPct val="20000"/>
                        </a:spcBef>
                        <a:buClr>
                          <a:schemeClr val="accent2"/>
                        </a:buClr>
                        <a:buFont typeface="Wingdings" panose="05000000000000000000" pitchFamily="2" charset="2"/>
                        <a:defRPr sz="2200">
                          <a:solidFill>
                            <a:schemeClr val="folHlink"/>
                          </a:solidFill>
                          <a:latin typeface="Arial" panose="020B0604020202020204" pitchFamily="34" charset="0"/>
                          <a:ea typeface="宋体" panose="02010600030101010101" pitchFamily="2" charset="-122"/>
                        </a:defRPr>
                      </a:lvl2pPr>
                      <a:lvl3pPr marL="909955">
                        <a:spcBef>
                          <a:spcPct val="20000"/>
                        </a:spcBef>
                        <a:buClr>
                          <a:schemeClr val="accent2"/>
                        </a:buClr>
                        <a:buFont typeface="Wingdings" panose="05000000000000000000" pitchFamily="2" charset="2"/>
                        <a:defRPr sz="2100">
                          <a:solidFill>
                            <a:srgbClr val="009900"/>
                          </a:solidFill>
                          <a:latin typeface="Arial" panose="020B0604020202020204" pitchFamily="34" charset="0"/>
                          <a:ea typeface="宋体" panose="02010600030101010101" pitchFamily="2" charset="-122"/>
                        </a:defRPr>
                      </a:lvl3pPr>
                      <a:lvl4pPr marL="1306830">
                        <a:spcBef>
                          <a:spcPct val="20000"/>
                        </a:spcBef>
                        <a:buClr>
                          <a:schemeClr val="accent2"/>
                        </a:buClr>
                        <a:buFont typeface="Wingdings" panose="05000000000000000000" pitchFamily="2" charset="2"/>
                        <a:defRPr>
                          <a:solidFill>
                            <a:srgbClr val="0099CC"/>
                          </a:solidFill>
                          <a:latin typeface="Arial" panose="020B0604020202020204" pitchFamily="34" charset="0"/>
                          <a:ea typeface="宋体" panose="02010600030101010101" pitchFamily="2" charset="-122"/>
                        </a:defRPr>
                      </a:lvl4pPr>
                      <a:lvl5pPr marL="1695450">
                        <a:spcBef>
                          <a:spcPct val="25000"/>
                        </a:spcBef>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中间结论</a:t>
                      </a:r>
                    </a:p>
                  </a:txBody>
                  <a:tcPr marT="45698" marB="456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sp>
        <p:nvSpPr>
          <p:cNvPr id="278551" name="Line 23"/>
          <p:cNvSpPr/>
          <p:nvPr/>
        </p:nvSpPr>
        <p:spPr>
          <a:xfrm>
            <a:off x="1066800" y="1905000"/>
            <a:ext cx="457200" cy="3657600"/>
          </a:xfrm>
          <a:prstGeom prst="line">
            <a:avLst/>
          </a:prstGeom>
          <a:ln w="38100" cap="flat" cmpd="sng">
            <a:solidFill>
              <a:srgbClr val="0000FF"/>
            </a:solidFill>
            <a:prstDash val="solid"/>
            <a:headEnd type="triangle" w="lg" len="med"/>
            <a:tailEnd type="triangle" w="lg" len="med"/>
          </a:ln>
        </p:spPr>
      </p:sp>
      <p:sp>
        <p:nvSpPr>
          <p:cNvPr id="278552" name="Line 24"/>
          <p:cNvSpPr/>
          <p:nvPr/>
        </p:nvSpPr>
        <p:spPr>
          <a:xfrm flipH="1">
            <a:off x="1524000" y="1828800"/>
            <a:ext cx="533400" cy="2133600"/>
          </a:xfrm>
          <a:prstGeom prst="line">
            <a:avLst/>
          </a:prstGeom>
          <a:ln w="38100" cap="flat" cmpd="sng">
            <a:solidFill>
              <a:srgbClr val="0000FF"/>
            </a:solidFill>
            <a:prstDash val="solid"/>
            <a:headEnd type="triangle" w="lg" len="med"/>
            <a:tailEnd type="triangle" w="med" len="med"/>
          </a:ln>
        </p:spPr>
      </p:sp>
      <p:sp>
        <p:nvSpPr>
          <p:cNvPr id="278553" name="Line 25"/>
          <p:cNvSpPr/>
          <p:nvPr/>
        </p:nvSpPr>
        <p:spPr>
          <a:xfrm>
            <a:off x="2619375" y="2743200"/>
            <a:ext cx="76200" cy="1219200"/>
          </a:xfrm>
          <a:prstGeom prst="line">
            <a:avLst/>
          </a:prstGeom>
          <a:ln w="38100" cap="flat" cmpd="sng">
            <a:solidFill>
              <a:srgbClr val="0000FF"/>
            </a:solidFill>
            <a:prstDash val="solid"/>
            <a:headEnd type="triangle" w="lg" len="med"/>
            <a:tailEnd type="triangl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78551"/>
                                        </p:tgtEl>
                                        <p:attrNameLst>
                                          <p:attrName>style.visibility</p:attrName>
                                        </p:attrNameLst>
                                      </p:cBhvr>
                                      <p:to>
                                        <p:strVal val="visible"/>
                                      </p:to>
                                    </p:set>
                                    <p:anim calcmode="lin" valueType="num">
                                      <p:cBhvr>
                                        <p:cTn id="7" dur="3000" fill="hold"/>
                                        <p:tgtEl>
                                          <p:spTgt spid="278551"/>
                                        </p:tgtEl>
                                        <p:attrNameLst>
                                          <p:attrName>ppt_w</p:attrName>
                                        </p:attrNameLst>
                                      </p:cBhvr>
                                      <p:tavLst>
                                        <p:tav tm="0">
                                          <p:val>
                                            <p:strVal val="#ppt_w*0.70"/>
                                          </p:val>
                                        </p:tav>
                                        <p:tav tm="100000">
                                          <p:val>
                                            <p:strVal val="#ppt_w"/>
                                          </p:val>
                                        </p:tav>
                                      </p:tavLst>
                                    </p:anim>
                                    <p:anim calcmode="lin" valueType="num">
                                      <p:cBhvr>
                                        <p:cTn id="8" dur="3000" fill="hold"/>
                                        <p:tgtEl>
                                          <p:spTgt spid="278551"/>
                                        </p:tgtEl>
                                        <p:attrNameLst>
                                          <p:attrName>ppt_h</p:attrName>
                                        </p:attrNameLst>
                                      </p:cBhvr>
                                      <p:tavLst>
                                        <p:tav tm="0">
                                          <p:val>
                                            <p:strVal val="#ppt_h"/>
                                          </p:val>
                                        </p:tav>
                                        <p:tav tm="100000">
                                          <p:val>
                                            <p:strVal val="#ppt_h"/>
                                          </p:val>
                                        </p:tav>
                                      </p:tavLst>
                                    </p:anim>
                                    <p:animEffect transition="in" filter="fade">
                                      <p:cBhvr>
                                        <p:cTn id="9" dur="3000"/>
                                        <p:tgtEl>
                                          <p:spTgt spid="278551"/>
                                        </p:tgtEl>
                                      </p:cBhvr>
                                    </p:animEffect>
                                  </p:childTnLst>
                                  <p:subTnLst>
                                    <p:set>
                                      <p:cBhvr override="childStyle">
                                        <p:cTn dur="1" fill="hold" display="0" masterRel="nextClick" afterEffect="1"/>
                                        <p:tgtEl>
                                          <p:spTgt spid="278551"/>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8552"/>
                                        </p:tgtEl>
                                        <p:attrNameLst>
                                          <p:attrName>style.visibility</p:attrName>
                                        </p:attrNameLst>
                                      </p:cBhvr>
                                      <p:to>
                                        <p:strVal val="visible"/>
                                      </p:to>
                                    </p:set>
                                  </p:childTnLst>
                                </p:cTn>
                              </p:par>
                            </p:childTnLst>
                          </p:cTn>
                        </p:par>
                        <p:par>
                          <p:cTn id="14" fill="hold">
                            <p:stCondLst>
                              <p:cond delay="0"/>
                            </p:stCondLst>
                            <p:childTnLst>
                              <p:par>
                                <p:cTn id="15" presetID="55" presetClass="entr" presetSubtype="0" fill="hold" nodeType="afterEffect">
                                  <p:stCondLst>
                                    <p:cond delay="0"/>
                                  </p:stCondLst>
                                  <p:childTnLst>
                                    <p:set>
                                      <p:cBhvr>
                                        <p:cTn id="16" dur="1" fill="hold">
                                          <p:stCondLst>
                                            <p:cond delay="0"/>
                                          </p:stCondLst>
                                        </p:cTn>
                                        <p:tgtEl>
                                          <p:spTgt spid="278553"/>
                                        </p:tgtEl>
                                        <p:attrNameLst>
                                          <p:attrName>style.visibility</p:attrName>
                                        </p:attrNameLst>
                                      </p:cBhvr>
                                      <p:to>
                                        <p:strVal val="visible"/>
                                      </p:to>
                                    </p:set>
                                    <p:anim calcmode="lin" valueType="num">
                                      <p:cBhvr>
                                        <p:cTn id="17" dur="3000" fill="hold"/>
                                        <p:tgtEl>
                                          <p:spTgt spid="278553"/>
                                        </p:tgtEl>
                                        <p:attrNameLst>
                                          <p:attrName>ppt_w</p:attrName>
                                        </p:attrNameLst>
                                      </p:cBhvr>
                                      <p:tavLst>
                                        <p:tav tm="0">
                                          <p:val>
                                            <p:strVal val="#ppt_w*0.70"/>
                                          </p:val>
                                        </p:tav>
                                        <p:tav tm="100000">
                                          <p:val>
                                            <p:strVal val="#ppt_w"/>
                                          </p:val>
                                        </p:tav>
                                      </p:tavLst>
                                    </p:anim>
                                    <p:anim calcmode="lin" valueType="num">
                                      <p:cBhvr>
                                        <p:cTn id="18" dur="3000" fill="hold"/>
                                        <p:tgtEl>
                                          <p:spTgt spid="278553"/>
                                        </p:tgtEl>
                                        <p:attrNameLst>
                                          <p:attrName>ppt_h</p:attrName>
                                        </p:attrNameLst>
                                      </p:cBhvr>
                                      <p:tavLst>
                                        <p:tav tm="0">
                                          <p:val>
                                            <p:strVal val="#ppt_h"/>
                                          </p:val>
                                        </p:tav>
                                        <p:tav tm="100000">
                                          <p:val>
                                            <p:strVal val="#ppt_h"/>
                                          </p:val>
                                        </p:tav>
                                      </p:tavLst>
                                    </p:anim>
                                    <p:animEffect transition="in" filter="fade">
                                      <p:cBhvr>
                                        <p:cTn id="19" dur="3000"/>
                                        <p:tgtEl>
                                          <p:spTgt spid="278553"/>
                                        </p:tgtEl>
                                      </p:cBhvr>
                                    </p:animEffect>
                                  </p:childTnLst>
                                  <p:subTnLst>
                                    <p:set>
                                      <p:cBhvr override="childStyle">
                                        <p:cTn dur="1" fill="hold" display="0" masterRel="nextClick" afterEffect="1"/>
                                        <p:tgtEl>
                                          <p:spTgt spid="2785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40994" name="Rectangle 2"/>
          <p:cNvSpPr>
            <a:spLocks noGrp="1" noChangeArrowheads="1"/>
          </p:cNvSpPr>
          <p:nvPr>
            <p:ph idx="1"/>
          </p:nvPr>
        </p:nvSpPr>
        <p:spPr>
          <a:xfrm>
            <a:off x="403225" y="1212850"/>
            <a:ext cx="8283575" cy="4121150"/>
          </a:xfrm>
          <a:gradFill rotWithShape="0">
            <a:gsLst>
              <a:gs pos="0">
                <a:srgbClr val="CCFFFF"/>
              </a:gs>
              <a:gs pos="50000">
                <a:schemeClr val="bg1"/>
              </a:gs>
              <a:gs pos="100000">
                <a:srgbClr val="CCFFFF"/>
              </a:gs>
            </a:gsLst>
            <a:lin ang="5400000" scaled="1"/>
          </a:gradFill>
          <a:ln>
            <a:solidFill>
              <a:srgbClr val="00808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en-US" altLang="zh-CN"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zh-CN" altLang="en-US"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3.</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11</a:t>
            </a:r>
            <a:r>
              <a:rPr kumimoji="0" lang="en-US" altLang="zh-CN" sz="26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 </a:t>
            </a:r>
            <a:r>
              <a:rPr kumimoji="0" lang="zh-CN" altLang="en-US" sz="26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已知：</a:t>
            </a:r>
            <a:endPar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26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：王（</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Wang</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）先生是小李（</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Li</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）的老师。</a:t>
            </a:r>
            <a:endPar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：小李与小张（</a:t>
            </a:r>
            <a:r>
              <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Zhang</a:t>
            </a: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）是同班同学。</a:t>
            </a:r>
            <a:endPar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：如果   与   是同班同学，则    的老师也是</a:t>
            </a:r>
          </a:p>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的老师。</a:t>
            </a:r>
          </a:p>
        </p:txBody>
      </p:sp>
      <p:sp>
        <p:nvSpPr>
          <p:cNvPr id="88068" name="Rectangle 3"/>
          <p:cNvSpPr/>
          <p:nvPr/>
        </p:nvSpPr>
        <p:spPr>
          <a:xfrm>
            <a:off x="685800" y="4419600"/>
            <a:ext cx="4572000" cy="519113"/>
          </a:xfrm>
          <a:prstGeom prst="rect">
            <a:avLst/>
          </a:prstGeom>
          <a:noFill/>
          <a:ln w="9525">
            <a:noFill/>
          </a:ln>
        </p:spPr>
        <p:txBody>
          <a:bodyPr>
            <a:spAutoFit/>
          </a:bodyPr>
          <a:lstStyle/>
          <a:p>
            <a:pPr eaLnBrk="1" hangingPunct="1">
              <a:spcBef>
                <a:spcPct val="50000"/>
              </a:spcBef>
              <a:buClr>
                <a:schemeClr val="accent2"/>
              </a:buClr>
              <a:buFont typeface="Wingdings" panose="05000000000000000000" pitchFamily="2" charset="2"/>
            </a:pPr>
            <a:r>
              <a:rPr lang="zh-CN" altLang="en-US" sz="2800" dirty="0">
                <a:latin typeface="宋体" panose="02010600030101010101" pitchFamily="2" charset="-122"/>
              </a:rPr>
              <a:t>求：小张的老师是谁？</a:t>
            </a:r>
            <a:r>
              <a:rPr lang="zh-CN" altLang="en-US" sz="2800" dirty="0">
                <a:latin typeface="Arial" panose="020B0604020202020204" pitchFamily="34" charset="0"/>
              </a:rPr>
              <a:t> </a:t>
            </a:r>
          </a:p>
        </p:txBody>
      </p:sp>
      <p:sp>
        <p:nvSpPr>
          <p:cNvPr id="88069" name="Rectangle 4"/>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3.7  </a:t>
            </a:r>
            <a:r>
              <a:rPr lang="zh-CN" altLang="en-US" sz="4000" b="0" dirty="0">
                <a:latin typeface="Times New Roman" panose="02020603050405020304" pitchFamily="18" charset="0"/>
                <a:ea typeface="黑体" panose="02010609060101010101" pitchFamily="2" charset="-122"/>
              </a:rPr>
              <a:t>应用归结原理求解问题</a:t>
            </a:r>
          </a:p>
        </p:txBody>
      </p:sp>
      <p:sp>
        <p:nvSpPr>
          <p:cNvPr id="88070" name="Rectangle 5"/>
          <p:cNvSpPr/>
          <p:nvPr/>
        </p:nvSpPr>
        <p:spPr>
          <a:xfrm>
            <a:off x="4491038" y="33194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88071" name="Object 6"/>
          <p:cNvGraphicFramePr>
            <a:graphicFrameLocks noChangeAspect="1"/>
          </p:cNvGraphicFramePr>
          <p:nvPr/>
        </p:nvGraphicFramePr>
        <p:xfrm>
          <a:off x="825500" y="1828800"/>
          <a:ext cx="393700" cy="533400"/>
        </p:xfrm>
        <a:graphic>
          <a:graphicData uri="http://schemas.openxmlformats.org/presentationml/2006/ole">
            <mc:AlternateContent xmlns:mc="http://schemas.openxmlformats.org/markup-compatibility/2006">
              <mc:Choice xmlns:v="urn:schemas-microsoft-com:vml" Requires="v">
                <p:oleObj r:id="rId2" imgW="165100" imgH="215900" progId="Equation.3">
                  <p:embed/>
                </p:oleObj>
              </mc:Choice>
              <mc:Fallback>
                <p:oleObj r:id="rId2" imgW="165100" imgH="215900" progId="Equation.3">
                  <p:embed/>
                  <p:pic>
                    <p:nvPicPr>
                      <p:cNvPr id="0" name="图片 3220"/>
                      <p:cNvPicPr/>
                      <p:nvPr/>
                    </p:nvPicPr>
                    <p:blipFill>
                      <a:blip r:embed="rId3"/>
                      <a:stretch>
                        <a:fillRect/>
                      </a:stretch>
                    </p:blipFill>
                    <p:spPr>
                      <a:xfrm>
                        <a:off x="825500" y="1828800"/>
                        <a:ext cx="393700" cy="533400"/>
                      </a:xfrm>
                      <a:prstGeom prst="rect">
                        <a:avLst/>
                      </a:prstGeom>
                      <a:noFill/>
                      <a:ln w="38100">
                        <a:noFill/>
                        <a:miter/>
                      </a:ln>
                    </p:spPr>
                  </p:pic>
                </p:oleObj>
              </mc:Fallback>
            </mc:AlternateContent>
          </a:graphicData>
        </a:graphic>
      </p:graphicFrame>
      <p:graphicFrame>
        <p:nvGraphicFramePr>
          <p:cNvPr id="88072" name="Object 7"/>
          <p:cNvGraphicFramePr>
            <a:graphicFrameLocks noChangeAspect="1"/>
          </p:cNvGraphicFramePr>
          <p:nvPr/>
        </p:nvGraphicFramePr>
        <p:xfrm>
          <a:off x="795338" y="2438400"/>
          <a:ext cx="423862" cy="533400"/>
        </p:xfrm>
        <a:graphic>
          <a:graphicData uri="http://schemas.openxmlformats.org/presentationml/2006/ole">
            <mc:AlternateContent xmlns:mc="http://schemas.openxmlformats.org/markup-compatibility/2006">
              <mc:Choice xmlns:v="urn:schemas-microsoft-com:vml" Requires="v">
                <p:oleObj r:id="rId4" imgW="177800" imgH="215900" progId="Equation.3">
                  <p:embed/>
                </p:oleObj>
              </mc:Choice>
              <mc:Fallback>
                <p:oleObj r:id="rId4" imgW="177800" imgH="215900" progId="Equation.3">
                  <p:embed/>
                  <p:pic>
                    <p:nvPicPr>
                      <p:cNvPr id="0" name="图片 3222"/>
                      <p:cNvPicPr/>
                      <p:nvPr/>
                    </p:nvPicPr>
                    <p:blipFill>
                      <a:blip r:embed="rId5"/>
                      <a:stretch>
                        <a:fillRect/>
                      </a:stretch>
                    </p:blipFill>
                    <p:spPr>
                      <a:xfrm>
                        <a:off x="795338" y="2438400"/>
                        <a:ext cx="423862" cy="533400"/>
                      </a:xfrm>
                      <a:prstGeom prst="rect">
                        <a:avLst/>
                      </a:prstGeom>
                      <a:noFill/>
                      <a:ln w="38100">
                        <a:noFill/>
                        <a:miter/>
                      </a:ln>
                    </p:spPr>
                  </p:pic>
                </p:oleObj>
              </mc:Fallback>
            </mc:AlternateContent>
          </a:graphicData>
        </a:graphic>
      </p:graphicFrame>
      <p:graphicFrame>
        <p:nvGraphicFramePr>
          <p:cNvPr id="88073" name="Object 8"/>
          <p:cNvGraphicFramePr>
            <a:graphicFrameLocks noChangeAspect="1"/>
          </p:cNvGraphicFramePr>
          <p:nvPr/>
        </p:nvGraphicFramePr>
        <p:xfrm>
          <a:off x="795338" y="3016250"/>
          <a:ext cx="423862" cy="565150"/>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0" name="图片 3224"/>
                      <p:cNvPicPr/>
                      <p:nvPr/>
                    </p:nvPicPr>
                    <p:blipFill>
                      <a:blip r:embed="rId7"/>
                      <a:stretch>
                        <a:fillRect/>
                      </a:stretch>
                    </p:blipFill>
                    <p:spPr>
                      <a:xfrm>
                        <a:off x="795338" y="3016250"/>
                        <a:ext cx="423862" cy="565150"/>
                      </a:xfrm>
                      <a:prstGeom prst="rect">
                        <a:avLst/>
                      </a:prstGeom>
                      <a:noFill/>
                      <a:ln w="38100">
                        <a:noFill/>
                        <a:miter/>
                      </a:ln>
                    </p:spPr>
                  </p:pic>
                </p:oleObj>
              </mc:Fallback>
            </mc:AlternateContent>
          </a:graphicData>
        </a:graphic>
      </p:graphicFrame>
      <p:sp>
        <p:nvSpPr>
          <p:cNvPr id="88074" name="Rectangle 9"/>
          <p:cNvSpPr/>
          <p:nvPr/>
        </p:nvSpPr>
        <p:spPr>
          <a:xfrm>
            <a:off x="4510088" y="33575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88075" name="Object 10"/>
          <p:cNvGraphicFramePr>
            <a:graphicFrameLocks noChangeAspect="1"/>
          </p:cNvGraphicFramePr>
          <p:nvPr/>
        </p:nvGraphicFramePr>
        <p:xfrm>
          <a:off x="2133600" y="3205163"/>
          <a:ext cx="325438" cy="376237"/>
        </p:xfrm>
        <a:graphic>
          <a:graphicData uri="http://schemas.openxmlformats.org/presentationml/2006/ole">
            <mc:AlternateContent xmlns:mc="http://schemas.openxmlformats.org/markup-compatibility/2006">
              <mc:Choice xmlns:v="urn:schemas-microsoft-com:vml" Requires="v">
                <p:oleObj r:id="rId8" imgW="127000" imgH="139700" progId="Equation.3">
                  <p:embed/>
                </p:oleObj>
              </mc:Choice>
              <mc:Fallback>
                <p:oleObj r:id="rId8" imgW="127000" imgH="139700" progId="Equation.3">
                  <p:embed/>
                  <p:pic>
                    <p:nvPicPr>
                      <p:cNvPr id="0" name="图片 3223"/>
                      <p:cNvPicPr/>
                      <p:nvPr/>
                    </p:nvPicPr>
                    <p:blipFill>
                      <a:blip r:embed="rId9"/>
                      <a:stretch>
                        <a:fillRect/>
                      </a:stretch>
                    </p:blipFill>
                    <p:spPr>
                      <a:xfrm>
                        <a:off x="2133600" y="3205163"/>
                        <a:ext cx="325438" cy="376237"/>
                      </a:xfrm>
                      <a:prstGeom prst="rect">
                        <a:avLst/>
                      </a:prstGeom>
                      <a:noFill/>
                      <a:ln w="38100">
                        <a:noFill/>
                        <a:miter/>
                      </a:ln>
                    </p:spPr>
                  </p:pic>
                </p:oleObj>
              </mc:Fallback>
            </mc:AlternateContent>
          </a:graphicData>
        </a:graphic>
      </p:graphicFrame>
      <p:graphicFrame>
        <p:nvGraphicFramePr>
          <p:cNvPr id="88076" name="Object 11"/>
          <p:cNvGraphicFramePr>
            <a:graphicFrameLocks noChangeAspect="1"/>
          </p:cNvGraphicFramePr>
          <p:nvPr/>
        </p:nvGraphicFramePr>
        <p:xfrm>
          <a:off x="5284788" y="3205163"/>
          <a:ext cx="325437" cy="376237"/>
        </p:xfrm>
        <a:graphic>
          <a:graphicData uri="http://schemas.openxmlformats.org/presentationml/2006/ole">
            <mc:AlternateContent xmlns:mc="http://schemas.openxmlformats.org/markup-compatibility/2006">
              <mc:Choice xmlns:v="urn:schemas-microsoft-com:vml" Requires="v">
                <p:oleObj r:id="rId10" imgW="127000" imgH="139700" progId="Equation.3">
                  <p:embed/>
                </p:oleObj>
              </mc:Choice>
              <mc:Fallback>
                <p:oleObj r:id="rId10" imgW="127000" imgH="139700" progId="Equation.3">
                  <p:embed/>
                  <p:pic>
                    <p:nvPicPr>
                      <p:cNvPr id="0" name="图片 3221"/>
                      <p:cNvPicPr/>
                      <p:nvPr/>
                    </p:nvPicPr>
                    <p:blipFill>
                      <a:blip r:embed="rId11"/>
                      <a:stretch>
                        <a:fillRect/>
                      </a:stretch>
                    </p:blipFill>
                    <p:spPr>
                      <a:xfrm>
                        <a:off x="5284788" y="3205163"/>
                        <a:ext cx="325437" cy="376237"/>
                      </a:xfrm>
                      <a:prstGeom prst="rect">
                        <a:avLst/>
                      </a:prstGeom>
                      <a:noFill/>
                      <a:ln w="38100">
                        <a:noFill/>
                        <a:miter/>
                      </a:ln>
                    </p:spPr>
                  </p:pic>
                </p:oleObj>
              </mc:Fallback>
            </mc:AlternateContent>
          </a:graphicData>
        </a:graphic>
      </p:graphicFrame>
      <p:graphicFrame>
        <p:nvGraphicFramePr>
          <p:cNvPr id="88077" name="Object 12"/>
          <p:cNvGraphicFramePr>
            <a:graphicFrameLocks noChangeAspect="1"/>
          </p:cNvGraphicFramePr>
          <p:nvPr/>
        </p:nvGraphicFramePr>
        <p:xfrm>
          <a:off x="7239000" y="3176588"/>
          <a:ext cx="325438" cy="404812"/>
        </p:xfrm>
        <a:graphic>
          <a:graphicData uri="http://schemas.openxmlformats.org/presentationml/2006/ole">
            <mc:AlternateContent xmlns:mc="http://schemas.openxmlformats.org/markup-compatibility/2006">
              <mc:Choice xmlns:v="urn:schemas-microsoft-com:vml" Requires="v">
                <p:oleObj r:id="rId12" imgW="139700" imgH="165100" progId="Equation.3">
                  <p:embed/>
                </p:oleObj>
              </mc:Choice>
              <mc:Fallback>
                <p:oleObj r:id="rId12" imgW="139700" imgH="165100" progId="Equation.3">
                  <p:embed/>
                  <p:pic>
                    <p:nvPicPr>
                      <p:cNvPr id="0" name="图片 3217"/>
                      <p:cNvPicPr/>
                      <p:nvPr/>
                    </p:nvPicPr>
                    <p:blipFill>
                      <a:blip r:embed="rId13"/>
                      <a:stretch>
                        <a:fillRect/>
                      </a:stretch>
                    </p:blipFill>
                    <p:spPr>
                      <a:xfrm>
                        <a:off x="7239000" y="3176588"/>
                        <a:ext cx="325438" cy="404812"/>
                      </a:xfrm>
                      <a:prstGeom prst="rect">
                        <a:avLst/>
                      </a:prstGeom>
                      <a:noFill/>
                      <a:ln w="38100">
                        <a:noFill/>
                        <a:miter/>
                      </a:ln>
                    </p:spPr>
                  </p:pic>
                </p:oleObj>
              </mc:Fallback>
            </mc:AlternateContent>
          </a:graphicData>
        </a:graphic>
      </p:graphicFrame>
      <p:graphicFrame>
        <p:nvGraphicFramePr>
          <p:cNvPr id="88078" name="Object 13"/>
          <p:cNvGraphicFramePr>
            <a:graphicFrameLocks noChangeAspect="1"/>
          </p:cNvGraphicFramePr>
          <p:nvPr/>
        </p:nvGraphicFramePr>
        <p:xfrm>
          <a:off x="2676525" y="3155950"/>
          <a:ext cx="325438" cy="404813"/>
        </p:xfrm>
        <a:graphic>
          <a:graphicData uri="http://schemas.openxmlformats.org/presentationml/2006/ole">
            <mc:AlternateContent xmlns:mc="http://schemas.openxmlformats.org/markup-compatibility/2006">
              <mc:Choice xmlns:v="urn:schemas-microsoft-com:vml" Requires="v">
                <p:oleObj r:id="rId14" imgW="139700" imgH="165100" progId="Equation.3">
                  <p:embed/>
                </p:oleObj>
              </mc:Choice>
              <mc:Fallback>
                <p:oleObj r:id="rId14" imgW="139700" imgH="165100" progId="Equation.3">
                  <p:embed/>
                  <p:pic>
                    <p:nvPicPr>
                      <p:cNvPr id="0" name="图片 3218"/>
                      <p:cNvPicPr/>
                      <p:nvPr/>
                    </p:nvPicPr>
                    <p:blipFill>
                      <a:blip r:embed="rId13"/>
                      <a:stretch>
                        <a:fillRect/>
                      </a:stretch>
                    </p:blipFill>
                    <p:spPr>
                      <a:xfrm>
                        <a:off x="2676525" y="3155950"/>
                        <a:ext cx="325438" cy="40481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909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3.7  </a:t>
            </a:r>
            <a:r>
              <a:rPr lang="zh-CN" altLang="en-US" sz="4000" b="0" dirty="0">
                <a:latin typeface="Times New Roman" panose="02020603050405020304" pitchFamily="18" charset="0"/>
                <a:ea typeface="黑体" panose="02010609060101010101" pitchFamily="2" charset="-122"/>
              </a:rPr>
              <a:t>应用归结原理求解问题</a:t>
            </a:r>
          </a:p>
        </p:txBody>
      </p:sp>
      <p:sp>
        <p:nvSpPr>
          <p:cNvPr id="342019" name="Rectangle 3"/>
          <p:cNvSpPr>
            <a:spLocks noGrp="1"/>
          </p:cNvSpPr>
          <p:nvPr>
            <p:ph idx="1"/>
          </p:nvPr>
        </p:nvSpPr>
        <p:spPr>
          <a:xfrm>
            <a:off x="250825" y="908050"/>
            <a:ext cx="8642350" cy="5264150"/>
          </a:xfrm>
          <a:solidFill>
            <a:srgbClr val="E7FFE7">
              <a:alpha val="100000"/>
            </a:srgbClr>
          </a:solidFill>
          <a:ln>
            <a:solidFill>
              <a:srgbClr val="808080">
                <a:alpha val="100000"/>
              </a:srgbClr>
            </a:solidFill>
            <a:miter lim="800000"/>
          </a:ln>
        </p:spPr>
        <p:txBody>
          <a:bodyPr vert="horz" wrap="square" lIns="91440" tIns="45720" rIns="91440" bIns="45720" anchor="t" anchorCtr="0"/>
          <a:lstStyle/>
          <a:p>
            <a:pPr marL="0" indent="0" algn="just" eaLnBrk="1" hangingPunct="1">
              <a:buBlip>
                <a:blip r:embed="rId2"/>
              </a:buBlip>
            </a:pPr>
            <a:r>
              <a:rPr lang="en-US" altLang="zh-CN" sz="2400" b="1" dirty="0">
                <a:latin typeface="宋体" panose="02010600030101010101" pitchFamily="2" charset="-122"/>
              </a:rPr>
              <a:t> </a:t>
            </a:r>
            <a:r>
              <a:rPr lang="zh-CN" altLang="en-US" sz="2400" b="1" dirty="0">
                <a:latin typeface="宋体" panose="02010600030101010101" pitchFamily="2" charset="-122"/>
              </a:rPr>
              <a:t>解：</a:t>
            </a:r>
          </a:p>
          <a:p>
            <a:pPr marL="0" indent="0" algn="just" eaLnBrk="1" hangingPunct="1">
              <a:buFont typeface="Wingdings" panose="05000000000000000000" pitchFamily="2" charset="2"/>
              <a:buChar char="§"/>
            </a:pPr>
            <a:r>
              <a:rPr lang="zh-CN" altLang="en-US" sz="2400" b="1" dirty="0">
                <a:solidFill>
                  <a:schemeClr val="folHlink"/>
                </a:solidFill>
                <a:latin typeface="宋体" panose="02010600030101010101" pitchFamily="2" charset="-122"/>
              </a:rPr>
              <a:t> </a:t>
            </a:r>
            <a:r>
              <a:rPr lang="zh-CN" altLang="en-US" sz="2200" b="1" dirty="0">
                <a:solidFill>
                  <a:schemeClr val="folHlink"/>
                </a:solidFill>
                <a:latin typeface="宋体" panose="02010600030101010101" pitchFamily="2" charset="-122"/>
              </a:rPr>
              <a:t>定义谓词</a:t>
            </a:r>
            <a:r>
              <a:rPr lang="zh-CN" altLang="en-US" sz="2200" b="1" dirty="0">
                <a:latin typeface="宋体" panose="02010600030101010101" pitchFamily="2" charset="-122"/>
              </a:rPr>
              <a:t>：</a:t>
            </a:r>
            <a:endParaRPr lang="zh-CN" altLang="en-US" sz="2200" b="1" dirty="0">
              <a:latin typeface="Times New Roman" panose="02020603050405020304" pitchFamily="18" charset="0"/>
              <a:cs typeface="Times New Roman" panose="02020603050405020304" pitchFamily="18" charset="0"/>
            </a:endParaRPr>
          </a:p>
          <a:p>
            <a:pPr marL="0" indent="0" algn="just" eaLnBrk="1" hangingPunct="1">
              <a:buNone/>
            </a:pPr>
            <a:r>
              <a:rPr lang="zh-CN" altLang="en-US" sz="2400" dirty="0">
                <a:latin typeface="Times New Roman" panose="02020603050405020304" pitchFamily="18" charset="0"/>
                <a:cs typeface="Times New Roman" panose="02020603050405020304" pitchFamily="18" charset="0"/>
              </a:rPr>
              <a:t>                </a:t>
            </a:r>
            <a:endParaRPr lang="zh-CN" altLang="en-US" sz="2400" dirty="0"/>
          </a:p>
        </p:txBody>
      </p:sp>
      <p:sp>
        <p:nvSpPr>
          <p:cNvPr id="89093" name="Rectangle 4"/>
          <p:cNvSpPr/>
          <p:nvPr/>
        </p:nvSpPr>
        <p:spPr>
          <a:xfrm>
            <a:off x="43386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42021" name="Group 5"/>
          <p:cNvGrpSpPr/>
          <p:nvPr/>
        </p:nvGrpSpPr>
        <p:grpSpPr>
          <a:xfrm>
            <a:off x="533400" y="1905000"/>
            <a:ext cx="5257800" cy="1039813"/>
            <a:chOff x="336" y="1200"/>
            <a:chExt cx="3312" cy="655"/>
          </a:xfrm>
        </p:grpSpPr>
        <p:sp>
          <p:nvSpPr>
            <p:cNvPr id="89104" name="Rectangle 6"/>
            <p:cNvSpPr/>
            <p:nvPr/>
          </p:nvSpPr>
          <p:spPr>
            <a:xfrm>
              <a:off x="768" y="1200"/>
              <a:ext cx="2880" cy="634"/>
            </a:xfrm>
            <a:prstGeom prst="rect">
              <a:avLst/>
            </a:prstGeom>
            <a:noFill/>
            <a:ln w="9525">
              <a:noFill/>
            </a:ln>
          </p:spPr>
          <p:txBody>
            <a:bodyPr>
              <a:spAutoFit/>
            </a:bodyPr>
            <a:lstStyle/>
            <a:p>
              <a:pPr eaLnBrk="1" hangingPunct="1">
                <a:spcBef>
                  <a:spcPct val="20000"/>
                </a:spcBef>
                <a:buClr>
                  <a:schemeClr val="accent2"/>
                </a:buClr>
                <a:buFont typeface="Wingdings" panose="05000000000000000000" pitchFamily="2" charset="2"/>
              </a:pPr>
              <a:r>
                <a:rPr lang="en-US" altLang="zh-CN" sz="2400" dirty="0">
                  <a:latin typeface="宋体" panose="02010600030101010101" pitchFamily="2" charset="-122"/>
                </a:rPr>
                <a:t> </a:t>
              </a:r>
              <a:r>
                <a:rPr lang="zh-CN" altLang="en-US" sz="2400" dirty="0">
                  <a:latin typeface="宋体" panose="02010600030101010101" pitchFamily="2" charset="-122"/>
                </a:rPr>
                <a:t>：  是   的老师。</a:t>
              </a:r>
              <a:endParaRPr lang="zh-CN" altLang="en-US" sz="2400" dirty="0">
                <a:latin typeface="Times New Roman" panose="02020603050405020304" pitchFamily="18" charset="0"/>
                <a:cs typeface="Times New Roman" panose="02020603050405020304" pitchFamily="18" charset="0"/>
              </a:endParaRPr>
            </a:p>
            <a:p>
              <a:pPr eaLnBrk="1" hangingPunct="1">
                <a:spcBef>
                  <a:spcPct val="20000"/>
                </a:spcBef>
                <a:buClr>
                  <a:schemeClr val="accent2"/>
                </a:buClr>
                <a:buFont typeface="Wingdings" panose="05000000000000000000" pitchFamily="2" charset="2"/>
              </a:pPr>
              <a:r>
                <a:rPr lang="zh-CN" altLang="en-US" sz="2400" dirty="0">
                  <a:latin typeface="宋体" panose="02010600030101010101" pitchFamily="2" charset="-122"/>
                </a:rPr>
                <a:t> ：  与   是同班同学</a:t>
              </a:r>
              <a:r>
                <a:rPr lang="zh-CN" altLang="en-US" sz="3000" dirty="0">
                  <a:latin typeface="宋体" panose="02010600030101010101" pitchFamily="2" charset="-122"/>
                </a:rPr>
                <a:t>。</a:t>
              </a:r>
            </a:p>
          </p:txBody>
        </p:sp>
        <p:graphicFrame>
          <p:nvGraphicFramePr>
            <p:cNvPr id="89105" name="Object 7"/>
            <p:cNvGraphicFramePr>
              <a:graphicFrameLocks noChangeAspect="1"/>
            </p:cNvGraphicFramePr>
            <p:nvPr/>
          </p:nvGraphicFramePr>
          <p:xfrm>
            <a:off x="336" y="1248"/>
            <a:ext cx="579" cy="248"/>
          </p:xfrm>
          <a:graphic>
            <a:graphicData uri="http://schemas.openxmlformats.org/presentationml/2006/ole">
              <mc:AlternateContent xmlns:mc="http://schemas.openxmlformats.org/markup-compatibility/2006">
                <mc:Choice xmlns:v="urn:schemas-microsoft-com:vml" Requires="v">
                  <p:oleObj r:id="rId3" imgW="347345" imgH="104140" progId="Equation.3">
                    <p:embed/>
                  </p:oleObj>
                </mc:Choice>
                <mc:Fallback>
                  <p:oleObj r:id="rId3" imgW="347345" imgH="104140" progId="Equation.3">
                    <p:embed/>
                    <p:pic>
                      <p:nvPicPr>
                        <p:cNvPr id="0" name="图片 3219"/>
                        <p:cNvPicPr/>
                        <p:nvPr/>
                      </p:nvPicPr>
                      <p:blipFill>
                        <a:blip r:embed="rId4">
                          <a:clrChange>
                            <a:clrFrom>
                              <a:srgbClr val="000000"/>
                            </a:clrFrom>
                            <a:clrTo>
                              <a:srgbClr val="0000FF"/>
                            </a:clrTo>
                          </a:clrChange>
                        </a:blip>
                        <a:stretch>
                          <a:fillRect/>
                        </a:stretch>
                      </p:blipFill>
                      <p:spPr>
                        <a:xfrm>
                          <a:off x="336" y="1248"/>
                          <a:ext cx="579" cy="248"/>
                        </a:xfrm>
                        <a:prstGeom prst="rect">
                          <a:avLst/>
                        </a:prstGeom>
                        <a:noFill/>
                        <a:ln w="38100">
                          <a:noFill/>
                          <a:miter/>
                        </a:ln>
                      </p:spPr>
                    </p:pic>
                  </p:oleObj>
                </mc:Fallback>
              </mc:AlternateContent>
            </a:graphicData>
          </a:graphic>
        </p:graphicFrame>
        <p:graphicFrame>
          <p:nvGraphicFramePr>
            <p:cNvPr id="89106" name="Object 8"/>
            <p:cNvGraphicFramePr>
              <a:graphicFrameLocks noChangeAspect="1"/>
            </p:cNvGraphicFramePr>
            <p:nvPr/>
          </p:nvGraphicFramePr>
          <p:xfrm>
            <a:off x="336" y="1584"/>
            <a:ext cx="594" cy="248"/>
          </p:xfrm>
          <a:graphic>
            <a:graphicData uri="http://schemas.openxmlformats.org/presentationml/2006/ole">
              <mc:AlternateContent xmlns:mc="http://schemas.openxmlformats.org/markup-compatibility/2006">
                <mc:Choice xmlns:v="urn:schemas-microsoft-com:vml" Requires="v">
                  <p:oleObj r:id="rId5" imgW="353060" imgH="104140" progId="Equation.3">
                    <p:embed/>
                  </p:oleObj>
                </mc:Choice>
                <mc:Fallback>
                  <p:oleObj r:id="rId5" imgW="353060" imgH="104140" progId="Equation.3">
                    <p:embed/>
                    <p:pic>
                      <p:nvPicPr>
                        <p:cNvPr id="0" name="图片 3227"/>
                        <p:cNvPicPr/>
                        <p:nvPr/>
                      </p:nvPicPr>
                      <p:blipFill>
                        <a:blip r:embed="rId6">
                          <a:clrChange>
                            <a:clrFrom>
                              <a:srgbClr val="000000"/>
                            </a:clrFrom>
                            <a:clrTo>
                              <a:srgbClr val="0000FF"/>
                            </a:clrTo>
                          </a:clrChange>
                        </a:blip>
                        <a:stretch>
                          <a:fillRect/>
                        </a:stretch>
                      </p:blipFill>
                      <p:spPr>
                        <a:xfrm>
                          <a:off x="336" y="1584"/>
                          <a:ext cx="594" cy="248"/>
                        </a:xfrm>
                        <a:prstGeom prst="rect">
                          <a:avLst/>
                        </a:prstGeom>
                        <a:noFill/>
                        <a:ln w="38100">
                          <a:noFill/>
                          <a:miter/>
                        </a:ln>
                      </p:spPr>
                    </p:pic>
                  </p:oleObj>
                </mc:Fallback>
              </mc:AlternateContent>
            </a:graphicData>
          </a:graphic>
        </p:graphicFrame>
        <p:graphicFrame>
          <p:nvGraphicFramePr>
            <p:cNvPr id="89107" name="Object 9"/>
            <p:cNvGraphicFramePr>
              <a:graphicFrameLocks noChangeAspect="1"/>
            </p:cNvGraphicFramePr>
            <p:nvPr/>
          </p:nvGraphicFramePr>
          <p:xfrm>
            <a:off x="1056" y="1632"/>
            <a:ext cx="171" cy="188"/>
          </p:xfrm>
          <a:graphic>
            <a:graphicData uri="http://schemas.openxmlformats.org/presentationml/2006/ole">
              <mc:AlternateContent xmlns:mc="http://schemas.openxmlformats.org/markup-compatibility/2006">
                <mc:Choice xmlns:v="urn:schemas-microsoft-com:vml" Requires="v">
                  <p:oleObj r:id="rId7" imgW="127000" imgH="139700" progId="Equation.3">
                    <p:embed/>
                  </p:oleObj>
                </mc:Choice>
                <mc:Fallback>
                  <p:oleObj r:id="rId7" imgW="127000" imgH="139700" progId="Equation.3">
                    <p:embed/>
                    <p:pic>
                      <p:nvPicPr>
                        <p:cNvPr id="0" name="图片 3231"/>
                        <p:cNvPicPr/>
                        <p:nvPr/>
                      </p:nvPicPr>
                      <p:blipFill>
                        <a:blip r:embed="rId8"/>
                        <a:stretch>
                          <a:fillRect/>
                        </a:stretch>
                      </p:blipFill>
                      <p:spPr>
                        <a:xfrm>
                          <a:off x="1056" y="1632"/>
                          <a:ext cx="171" cy="188"/>
                        </a:xfrm>
                        <a:prstGeom prst="rect">
                          <a:avLst/>
                        </a:prstGeom>
                        <a:noFill/>
                        <a:ln w="38100">
                          <a:noFill/>
                          <a:miter/>
                        </a:ln>
                      </p:spPr>
                    </p:pic>
                  </p:oleObj>
                </mc:Fallback>
              </mc:AlternateContent>
            </a:graphicData>
          </a:graphic>
        </p:graphicFrame>
        <p:graphicFrame>
          <p:nvGraphicFramePr>
            <p:cNvPr id="89108" name="Object 10"/>
            <p:cNvGraphicFramePr>
              <a:graphicFrameLocks noChangeAspect="1"/>
            </p:cNvGraphicFramePr>
            <p:nvPr/>
          </p:nvGraphicFramePr>
          <p:xfrm>
            <a:off x="1584" y="1248"/>
            <a:ext cx="188" cy="222"/>
          </p:xfrm>
          <a:graphic>
            <a:graphicData uri="http://schemas.openxmlformats.org/presentationml/2006/ole">
              <mc:AlternateContent xmlns:mc="http://schemas.openxmlformats.org/markup-compatibility/2006">
                <mc:Choice xmlns:v="urn:schemas-microsoft-com:vml" Requires="v">
                  <p:oleObj r:id="rId9" imgW="139700" imgH="165100" progId="Equation.3">
                    <p:embed/>
                  </p:oleObj>
                </mc:Choice>
                <mc:Fallback>
                  <p:oleObj r:id="rId9" imgW="139700" imgH="165100" progId="Equation.3">
                    <p:embed/>
                    <p:pic>
                      <p:nvPicPr>
                        <p:cNvPr id="0" name="图片 3229"/>
                        <p:cNvPicPr/>
                        <p:nvPr/>
                      </p:nvPicPr>
                      <p:blipFill>
                        <a:blip r:embed="rId10"/>
                        <a:stretch>
                          <a:fillRect/>
                        </a:stretch>
                      </p:blipFill>
                      <p:spPr>
                        <a:xfrm>
                          <a:off x="1584" y="1248"/>
                          <a:ext cx="188" cy="222"/>
                        </a:xfrm>
                        <a:prstGeom prst="rect">
                          <a:avLst/>
                        </a:prstGeom>
                        <a:noFill/>
                        <a:ln w="38100">
                          <a:noFill/>
                          <a:miter/>
                        </a:ln>
                      </p:spPr>
                    </p:pic>
                  </p:oleObj>
                </mc:Fallback>
              </mc:AlternateContent>
            </a:graphicData>
          </a:graphic>
        </p:graphicFrame>
        <p:graphicFrame>
          <p:nvGraphicFramePr>
            <p:cNvPr id="89109" name="Object 11"/>
            <p:cNvGraphicFramePr>
              <a:graphicFrameLocks noChangeAspect="1"/>
            </p:cNvGraphicFramePr>
            <p:nvPr/>
          </p:nvGraphicFramePr>
          <p:xfrm>
            <a:off x="1104" y="1248"/>
            <a:ext cx="171" cy="188"/>
          </p:xfrm>
          <a:graphic>
            <a:graphicData uri="http://schemas.openxmlformats.org/presentationml/2006/ole">
              <mc:AlternateContent xmlns:mc="http://schemas.openxmlformats.org/markup-compatibility/2006">
                <mc:Choice xmlns:v="urn:schemas-microsoft-com:vml" Requires="v">
                  <p:oleObj r:id="rId11" imgW="127000" imgH="139700" progId="Equation.3">
                    <p:embed/>
                  </p:oleObj>
                </mc:Choice>
                <mc:Fallback>
                  <p:oleObj r:id="rId11" imgW="127000" imgH="139700" progId="Equation.3">
                    <p:embed/>
                    <p:pic>
                      <p:nvPicPr>
                        <p:cNvPr id="0" name="图片 3228"/>
                        <p:cNvPicPr/>
                        <p:nvPr/>
                      </p:nvPicPr>
                      <p:blipFill>
                        <a:blip r:embed="rId8"/>
                        <a:stretch>
                          <a:fillRect/>
                        </a:stretch>
                      </p:blipFill>
                      <p:spPr>
                        <a:xfrm>
                          <a:off x="1104" y="1248"/>
                          <a:ext cx="171" cy="188"/>
                        </a:xfrm>
                        <a:prstGeom prst="rect">
                          <a:avLst/>
                        </a:prstGeom>
                        <a:noFill/>
                        <a:ln w="38100">
                          <a:noFill/>
                          <a:miter/>
                        </a:ln>
                      </p:spPr>
                    </p:pic>
                  </p:oleObj>
                </mc:Fallback>
              </mc:AlternateContent>
            </a:graphicData>
          </a:graphic>
        </p:graphicFrame>
        <p:graphicFrame>
          <p:nvGraphicFramePr>
            <p:cNvPr id="89110" name="Object 12"/>
            <p:cNvGraphicFramePr>
              <a:graphicFrameLocks noChangeAspect="1"/>
            </p:cNvGraphicFramePr>
            <p:nvPr/>
          </p:nvGraphicFramePr>
          <p:xfrm>
            <a:off x="1584" y="1632"/>
            <a:ext cx="188" cy="223"/>
          </p:xfrm>
          <a:graphic>
            <a:graphicData uri="http://schemas.openxmlformats.org/presentationml/2006/ole">
              <mc:AlternateContent xmlns:mc="http://schemas.openxmlformats.org/markup-compatibility/2006">
                <mc:Choice xmlns:v="urn:schemas-microsoft-com:vml" Requires="v">
                  <p:oleObj r:id="rId12" imgW="139700" imgH="165100" progId="Equation.3">
                    <p:embed/>
                  </p:oleObj>
                </mc:Choice>
                <mc:Fallback>
                  <p:oleObj r:id="rId12" imgW="139700" imgH="165100" progId="Equation.3">
                    <p:embed/>
                    <p:pic>
                      <p:nvPicPr>
                        <p:cNvPr id="0" name="图片 3236"/>
                        <p:cNvPicPr/>
                        <p:nvPr/>
                      </p:nvPicPr>
                      <p:blipFill>
                        <a:blip r:embed="rId10"/>
                        <a:stretch>
                          <a:fillRect/>
                        </a:stretch>
                      </p:blipFill>
                      <p:spPr>
                        <a:xfrm>
                          <a:off x="1584" y="1632"/>
                          <a:ext cx="188" cy="223"/>
                        </a:xfrm>
                        <a:prstGeom prst="rect">
                          <a:avLst/>
                        </a:prstGeom>
                        <a:noFill/>
                        <a:ln w="38100">
                          <a:noFill/>
                          <a:miter/>
                        </a:ln>
                      </p:spPr>
                    </p:pic>
                  </p:oleObj>
                </mc:Fallback>
              </mc:AlternateContent>
            </a:graphicData>
          </a:graphic>
        </p:graphicFrame>
      </p:grpSp>
      <p:sp>
        <p:nvSpPr>
          <p:cNvPr id="342029" name="Text Box 13"/>
          <p:cNvSpPr txBox="1"/>
          <p:nvPr/>
        </p:nvSpPr>
        <p:spPr>
          <a:xfrm>
            <a:off x="228600" y="2971800"/>
            <a:ext cx="6705600" cy="457200"/>
          </a:xfrm>
          <a:prstGeom prst="rect">
            <a:avLst/>
          </a:prstGeom>
          <a:noFill/>
          <a:ln w="9525">
            <a:noFill/>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400" dirty="0">
                <a:latin typeface="宋体" panose="02010600030101010101" pitchFamily="2" charset="-122"/>
              </a:rPr>
              <a:t> </a:t>
            </a:r>
            <a:r>
              <a:rPr lang="zh-CN" altLang="en-US" sz="2400" b="1" dirty="0">
                <a:solidFill>
                  <a:schemeClr val="folHlink"/>
                </a:solidFill>
                <a:latin typeface="宋体" panose="02010600030101010101" pitchFamily="2" charset="-122"/>
              </a:rPr>
              <a:t>把已知前提表示成谓词公式</a:t>
            </a:r>
            <a:r>
              <a:rPr lang="zh-CN" altLang="en-US" sz="2400" b="1" dirty="0">
                <a:latin typeface="宋体" panose="02010600030101010101" pitchFamily="2" charset="-122"/>
              </a:rPr>
              <a:t>：</a:t>
            </a:r>
            <a:r>
              <a:rPr lang="zh-CN" altLang="en-US" dirty="0">
                <a:latin typeface="Arial" panose="020B0604020202020204" pitchFamily="34" charset="0"/>
              </a:rPr>
              <a:t> </a:t>
            </a:r>
          </a:p>
        </p:txBody>
      </p:sp>
      <p:sp>
        <p:nvSpPr>
          <p:cNvPr id="89096" name="Rectangle 14"/>
          <p:cNvSpPr/>
          <p:nvPr/>
        </p:nvSpPr>
        <p:spPr>
          <a:xfrm>
            <a:off x="3100388" y="33147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342031" name="Object 15"/>
          <p:cNvGraphicFramePr>
            <a:graphicFrameLocks noChangeAspect="1"/>
          </p:cNvGraphicFramePr>
          <p:nvPr/>
        </p:nvGraphicFramePr>
        <p:xfrm>
          <a:off x="533400" y="3513138"/>
          <a:ext cx="2209800" cy="449262"/>
        </p:xfrm>
        <a:graphic>
          <a:graphicData uri="http://schemas.openxmlformats.org/presentationml/2006/ole">
            <mc:AlternateContent xmlns:mc="http://schemas.openxmlformats.org/markup-compatibility/2006">
              <mc:Choice xmlns:v="urn:schemas-microsoft-com:vml" Requires="v">
                <p:oleObj r:id="rId13" imgW="1078865" imgH="215900" progId="Equation.3">
                  <p:embed/>
                </p:oleObj>
              </mc:Choice>
              <mc:Fallback>
                <p:oleObj r:id="rId13" imgW="1078865" imgH="215900" progId="Equation.3">
                  <p:embed/>
                  <p:pic>
                    <p:nvPicPr>
                      <p:cNvPr id="0" name="图片 3230"/>
                      <p:cNvPicPr/>
                      <p:nvPr/>
                    </p:nvPicPr>
                    <p:blipFill>
                      <a:blip r:embed="rId14"/>
                      <a:stretch>
                        <a:fillRect/>
                      </a:stretch>
                    </p:blipFill>
                    <p:spPr>
                      <a:xfrm>
                        <a:off x="533400" y="3513138"/>
                        <a:ext cx="2209800" cy="449262"/>
                      </a:xfrm>
                      <a:prstGeom prst="rect">
                        <a:avLst/>
                      </a:prstGeom>
                      <a:noFill/>
                      <a:ln w="38100">
                        <a:noFill/>
                        <a:miter/>
                      </a:ln>
                    </p:spPr>
                  </p:pic>
                </p:oleObj>
              </mc:Fallback>
            </mc:AlternateContent>
          </a:graphicData>
        </a:graphic>
      </p:graphicFrame>
      <p:graphicFrame>
        <p:nvGraphicFramePr>
          <p:cNvPr id="342032" name="Object 16"/>
          <p:cNvGraphicFramePr>
            <a:graphicFrameLocks noChangeAspect="1"/>
          </p:cNvGraphicFramePr>
          <p:nvPr/>
        </p:nvGraphicFramePr>
        <p:xfrm>
          <a:off x="533400" y="4000500"/>
          <a:ext cx="2438400" cy="461963"/>
        </p:xfrm>
        <a:graphic>
          <a:graphicData uri="http://schemas.openxmlformats.org/presentationml/2006/ole">
            <mc:AlternateContent xmlns:mc="http://schemas.openxmlformats.org/markup-compatibility/2006">
              <mc:Choice xmlns:v="urn:schemas-microsoft-com:vml" Requires="v">
                <p:oleObj r:id="rId15" imgW="1155065" imgH="215900" progId="Equation.3">
                  <p:embed/>
                </p:oleObj>
              </mc:Choice>
              <mc:Fallback>
                <p:oleObj r:id="rId15" imgW="1155065" imgH="215900" progId="Equation.3">
                  <p:embed/>
                  <p:pic>
                    <p:nvPicPr>
                      <p:cNvPr id="0" name="图片 3233"/>
                      <p:cNvPicPr/>
                      <p:nvPr/>
                    </p:nvPicPr>
                    <p:blipFill>
                      <a:blip r:embed="rId16"/>
                      <a:stretch>
                        <a:fillRect/>
                      </a:stretch>
                    </p:blipFill>
                    <p:spPr>
                      <a:xfrm>
                        <a:off x="533400" y="4000500"/>
                        <a:ext cx="2438400" cy="461963"/>
                      </a:xfrm>
                      <a:prstGeom prst="rect">
                        <a:avLst/>
                      </a:prstGeom>
                      <a:noFill/>
                      <a:ln w="38100">
                        <a:noFill/>
                        <a:miter/>
                      </a:ln>
                    </p:spPr>
                  </p:pic>
                </p:oleObj>
              </mc:Fallback>
            </mc:AlternateContent>
          </a:graphicData>
        </a:graphic>
      </p:graphicFrame>
      <p:graphicFrame>
        <p:nvGraphicFramePr>
          <p:cNvPr id="342033" name="Object 17"/>
          <p:cNvGraphicFramePr>
            <a:graphicFrameLocks noChangeAspect="1"/>
          </p:cNvGraphicFramePr>
          <p:nvPr/>
        </p:nvGraphicFramePr>
        <p:xfrm>
          <a:off x="533400" y="4495800"/>
          <a:ext cx="6096000" cy="473075"/>
        </p:xfrm>
        <a:graphic>
          <a:graphicData uri="http://schemas.openxmlformats.org/presentationml/2006/ole">
            <mc:AlternateContent xmlns:mc="http://schemas.openxmlformats.org/markup-compatibility/2006">
              <mc:Choice xmlns:v="urn:schemas-microsoft-com:vml" Requires="v">
                <p:oleObj r:id="rId17" imgW="2946400" imgH="228600" progId="Equation.3">
                  <p:embed/>
                </p:oleObj>
              </mc:Choice>
              <mc:Fallback>
                <p:oleObj r:id="rId17" imgW="2946400" imgH="228600" progId="Equation.3">
                  <p:embed/>
                  <p:pic>
                    <p:nvPicPr>
                      <p:cNvPr id="0" name="图片 3232"/>
                      <p:cNvPicPr/>
                      <p:nvPr/>
                    </p:nvPicPr>
                    <p:blipFill>
                      <a:blip r:embed="rId18"/>
                      <a:stretch>
                        <a:fillRect/>
                      </a:stretch>
                    </p:blipFill>
                    <p:spPr>
                      <a:xfrm>
                        <a:off x="533400" y="4495800"/>
                        <a:ext cx="6096000" cy="473075"/>
                      </a:xfrm>
                      <a:prstGeom prst="rect">
                        <a:avLst/>
                      </a:prstGeom>
                      <a:noFill/>
                      <a:ln w="38100">
                        <a:noFill/>
                        <a:miter/>
                      </a:ln>
                    </p:spPr>
                  </p:pic>
                </p:oleObj>
              </mc:Fallback>
            </mc:AlternateContent>
          </a:graphicData>
        </a:graphic>
      </p:graphicFrame>
      <p:sp>
        <p:nvSpPr>
          <p:cNvPr id="342034" name="Text Box 18"/>
          <p:cNvSpPr txBox="1"/>
          <p:nvPr/>
        </p:nvSpPr>
        <p:spPr>
          <a:xfrm>
            <a:off x="304800" y="5029200"/>
            <a:ext cx="8839200" cy="457200"/>
          </a:xfrm>
          <a:prstGeom prst="rect">
            <a:avLst/>
          </a:prstGeom>
          <a:noFill/>
          <a:ln w="9525">
            <a:noFill/>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400" dirty="0">
                <a:latin typeface="宋体" panose="02010600030101010101" pitchFamily="2" charset="-122"/>
              </a:rPr>
              <a:t> </a:t>
            </a:r>
            <a:r>
              <a:rPr lang="zh-CN" altLang="en-US" sz="2400" b="1" dirty="0">
                <a:solidFill>
                  <a:schemeClr val="folHlink"/>
                </a:solidFill>
                <a:latin typeface="宋体" panose="02010600030101010101" pitchFamily="2" charset="-122"/>
              </a:rPr>
              <a:t>把目标表示成谓词公式，并把它否定后与 </a:t>
            </a:r>
            <a:r>
              <a:rPr lang="en-US" altLang="zh-CN" sz="2400" b="1" i="1" dirty="0">
                <a:solidFill>
                  <a:schemeClr val="folHlink"/>
                </a:solidFill>
                <a:latin typeface="Times New Roman" panose="02020603050405020304" pitchFamily="18" charset="0"/>
              </a:rPr>
              <a:t>ANSWER </a:t>
            </a:r>
            <a:r>
              <a:rPr lang="zh-CN" altLang="en-US" sz="2400" b="1" dirty="0">
                <a:solidFill>
                  <a:schemeClr val="folHlink"/>
                </a:solidFill>
                <a:latin typeface="宋体" panose="02010600030101010101" pitchFamily="2" charset="-122"/>
              </a:rPr>
              <a:t>析取：</a:t>
            </a:r>
            <a:r>
              <a:rPr lang="zh-CN" altLang="en-US" sz="2400" dirty="0">
                <a:latin typeface="Arial" panose="020B0604020202020204" pitchFamily="34" charset="0"/>
              </a:rPr>
              <a:t> </a:t>
            </a:r>
          </a:p>
        </p:txBody>
      </p:sp>
      <p:sp>
        <p:nvSpPr>
          <p:cNvPr id="89101" name="Rectangle 19"/>
          <p:cNvSpPr/>
          <p:nvPr/>
        </p:nvSpPr>
        <p:spPr>
          <a:xfrm>
            <a:off x="33337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342036" name="Object 20"/>
          <p:cNvGraphicFramePr>
            <a:graphicFrameLocks noChangeAspect="1"/>
          </p:cNvGraphicFramePr>
          <p:nvPr/>
        </p:nvGraphicFramePr>
        <p:xfrm>
          <a:off x="609600" y="5562600"/>
          <a:ext cx="5486400" cy="442913"/>
        </p:xfrm>
        <a:graphic>
          <a:graphicData uri="http://schemas.openxmlformats.org/presentationml/2006/ole">
            <mc:AlternateContent xmlns:mc="http://schemas.openxmlformats.org/markup-compatibility/2006">
              <mc:Choice xmlns:v="urn:schemas-microsoft-com:vml" Requires="v">
                <p:oleObj r:id="rId19" imgW="2476500" imgH="203200" progId="Equation.3">
                  <p:embed/>
                </p:oleObj>
              </mc:Choice>
              <mc:Fallback>
                <p:oleObj r:id="rId19" imgW="2476500" imgH="203200" progId="Equation.3">
                  <p:embed/>
                  <p:pic>
                    <p:nvPicPr>
                      <p:cNvPr id="0" name="图片 3235"/>
                      <p:cNvPicPr/>
                      <p:nvPr/>
                    </p:nvPicPr>
                    <p:blipFill>
                      <a:blip r:embed="rId20"/>
                      <a:stretch>
                        <a:fillRect/>
                      </a:stretch>
                    </p:blipFill>
                    <p:spPr>
                      <a:xfrm>
                        <a:off x="609600" y="5562600"/>
                        <a:ext cx="5486400" cy="442913"/>
                      </a:xfrm>
                      <a:prstGeom prst="rect">
                        <a:avLst/>
                      </a:prstGeom>
                      <a:noFill/>
                      <a:ln w="38100">
                        <a:noFill/>
                        <a:miter/>
                      </a:ln>
                    </p:spPr>
                  </p:pic>
                </p:oleObj>
              </mc:Fallback>
            </mc:AlternateContent>
          </a:graphicData>
        </a:graphic>
      </p:graphicFrame>
      <p:sp>
        <p:nvSpPr>
          <p:cNvPr id="342037" name="Rectangle 21"/>
          <p:cNvSpPr>
            <a:spLocks noChangeArrowheads="1"/>
          </p:cNvSpPr>
          <p:nvPr/>
        </p:nvSpPr>
        <p:spPr bwMode="auto">
          <a:xfrm>
            <a:off x="2613025" y="914400"/>
            <a:ext cx="6302375" cy="213360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ct val="40000"/>
              </a:spcBef>
              <a:buClr>
                <a:schemeClr val="accent2"/>
              </a:buClr>
              <a:buFont typeface="Wingdings" panose="05000000000000000000" pitchFamily="2" charset="2"/>
              <a:buChar char="o"/>
              <a:defRPr sz="2800">
                <a:solidFill>
                  <a:schemeClr val="tx1"/>
                </a:solidFill>
                <a:latin typeface="Arial" panose="020B0604020202020204" pitchFamily="34" charset="0"/>
                <a:ea typeface="宋体" panose="02010600030101010101" pitchFamily="2" charset="-122"/>
              </a:defRPr>
            </a:lvl1pPr>
            <a:lvl2pPr marL="1109980" indent="-43688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695450" indent="-395605">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2273300" indent="-38735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862580" indent="-39878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331978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377698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423418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4691380" indent="-398780" fontAlgn="base">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defRPr/>
            </a:pPr>
            <a:r>
              <a:rPr kumimoji="0" lang="en-US" altLang="zh-CN" sz="21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1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：王（</a:t>
            </a:r>
            <a:r>
              <a:rPr kumimoji="0" lang="en-US" altLang="zh-CN"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Wang</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）先生是小李（</a:t>
            </a:r>
            <a:r>
              <a:rPr kumimoji="0" lang="en-US" altLang="zh-CN"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Li</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）的老师。</a:t>
            </a:r>
          </a:p>
          <a:p>
            <a:pPr marL="0" marR="0" lvl="0" indent="0" algn="just"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defRPr/>
            </a:pPr>
            <a:r>
              <a:rPr kumimoji="0" lang="en-US" altLang="zh-CN" sz="21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1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：小李与小张（</a:t>
            </a:r>
            <a:r>
              <a:rPr kumimoji="0" lang="en-US" altLang="zh-CN"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Zhang</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）是同班同学。</a:t>
            </a:r>
          </a:p>
          <a:p>
            <a:pPr marL="0" marR="0" lvl="0" indent="0" algn="just"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defRPr/>
            </a:pPr>
            <a:r>
              <a:rPr kumimoji="0" lang="en-US" altLang="zh-CN" sz="21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1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：如果 </a:t>
            </a:r>
            <a:r>
              <a:rPr kumimoji="0" lang="en-US" altLang="zh-CN" sz="21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与 </a:t>
            </a:r>
            <a:r>
              <a:rPr kumimoji="0" lang="en-US" altLang="zh-CN" sz="21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y </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是同班同学，则 </a:t>
            </a:r>
            <a:r>
              <a:rPr kumimoji="0" lang="en-US" altLang="zh-CN" sz="21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的老师也是 </a:t>
            </a:r>
            <a:r>
              <a:rPr kumimoji="0" lang="en-US" altLang="zh-CN" sz="21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的  </a:t>
            </a:r>
          </a:p>
          <a:p>
            <a:pPr marL="0" marR="0" lvl="0" indent="0" algn="just"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defRPr/>
            </a:pPr>
            <a:r>
              <a:rPr kumimoji="0" lang="zh-CN" altLang="en-US" sz="21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老师。</a:t>
            </a:r>
          </a:p>
          <a:p>
            <a:pPr marL="0" marR="0" lvl="0" indent="0" algn="just"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None/>
              <a:defRPr/>
            </a:pPr>
            <a:r>
              <a:rPr kumimoji="0" lang="zh-CN" altLang="en-US" sz="21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求：小张的老师是谁？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20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2019">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16" presetClass="entr" presetSubtype="26" fill="hold" nodeType="afterEffect">
                                  <p:stCondLst>
                                    <p:cond delay="0"/>
                                  </p:stCondLst>
                                  <p:childTnLst>
                                    <p:set>
                                      <p:cBhvr>
                                        <p:cTn id="13" dur="1" fill="hold">
                                          <p:stCondLst>
                                            <p:cond delay="0"/>
                                          </p:stCondLst>
                                        </p:cTn>
                                        <p:tgtEl>
                                          <p:spTgt spid="342021"/>
                                        </p:tgtEl>
                                        <p:attrNameLst>
                                          <p:attrName>style.visibility</p:attrName>
                                        </p:attrNameLst>
                                      </p:cBhvr>
                                      <p:to>
                                        <p:strVal val="visible"/>
                                      </p:to>
                                    </p:set>
                                    <p:animEffect transition="in" filter="barn(inHorizontal)">
                                      <p:cBhvr>
                                        <p:cTn id="14" dur="500"/>
                                        <p:tgtEl>
                                          <p:spTgt spid="34202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2029"/>
                                        </p:tgtEl>
                                        <p:attrNameLst>
                                          <p:attrName>style.visibility</p:attrName>
                                        </p:attrNameLst>
                                      </p:cBhvr>
                                      <p:to>
                                        <p:strVal val="visible"/>
                                      </p:to>
                                    </p:set>
                                    <p:anim calcmode="lin" valueType="num">
                                      <p:cBhvr additive="base">
                                        <p:cTn id="19" dur="500" fill="hold"/>
                                        <p:tgtEl>
                                          <p:spTgt spid="342029"/>
                                        </p:tgtEl>
                                        <p:attrNameLst>
                                          <p:attrName>ppt_x</p:attrName>
                                        </p:attrNameLst>
                                      </p:cBhvr>
                                      <p:tavLst>
                                        <p:tav tm="0">
                                          <p:val>
                                            <p:strVal val="0-#ppt_w/2"/>
                                          </p:val>
                                        </p:tav>
                                        <p:tav tm="100000">
                                          <p:val>
                                            <p:strVal val="#ppt_x"/>
                                          </p:val>
                                        </p:tav>
                                      </p:tavLst>
                                    </p:anim>
                                    <p:anim calcmode="lin" valueType="num">
                                      <p:cBhvr additive="base">
                                        <p:cTn id="20" dur="500" fill="hold"/>
                                        <p:tgtEl>
                                          <p:spTgt spid="342029"/>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342037"/>
                                        </p:tgtEl>
                                        <p:attrNameLst>
                                          <p:attrName>style.visibility</p:attrName>
                                        </p:attrNameLst>
                                      </p:cBhvr>
                                      <p:to>
                                        <p:strVal val="visible"/>
                                      </p:to>
                                    </p:set>
                                  </p:childTnLst>
                                </p:cTn>
                              </p:par>
                            </p:childTnLst>
                          </p:cTn>
                        </p:par>
                        <p:par>
                          <p:cTn id="24" fill="hold">
                            <p:stCondLst>
                              <p:cond delay="500"/>
                            </p:stCondLst>
                            <p:childTnLst>
                              <p:par>
                                <p:cTn id="25" presetID="2" presetClass="entr" presetSubtype="8" fill="hold" nodeType="afterEffect">
                                  <p:stCondLst>
                                    <p:cond delay="0"/>
                                  </p:stCondLst>
                                  <p:childTnLst>
                                    <p:set>
                                      <p:cBhvr>
                                        <p:cTn id="26" dur="1" fill="hold">
                                          <p:stCondLst>
                                            <p:cond delay="0"/>
                                          </p:stCondLst>
                                        </p:cTn>
                                        <p:tgtEl>
                                          <p:spTgt spid="342031"/>
                                        </p:tgtEl>
                                        <p:attrNameLst>
                                          <p:attrName>style.visibility</p:attrName>
                                        </p:attrNameLst>
                                      </p:cBhvr>
                                      <p:to>
                                        <p:strVal val="visible"/>
                                      </p:to>
                                    </p:set>
                                    <p:anim calcmode="lin" valueType="num">
                                      <p:cBhvr additive="base">
                                        <p:cTn id="27" dur="500" fill="hold"/>
                                        <p:tgtEl>
                                          <p:spTgt spid="342031"/>
                                        </p:tgtEl>
                                        <p:attrNameLst>
                                          <p:attrName>ppt_x</p:attrName>
                                        </p:attrNameLst>
                                      </p:cBhvr>
                                      <p:tavLst>
                                        <p:tav tm="0">
                                          <p:val>
                                            <p:strVal val="0-#ppt_w/2"/>
                                          </p:val>
                                        </p:tav>
                                        <p:tav tm="100000">
                                          <p:val>
                                            <p:strVal val="#ppt_x"/>
                                          </p:val>
                                        </p:tav>
                                      </p:tavLst>
                                    </p:anim>
                                    <p:anim calcmode="lin" valueType="num">
                                      <p:cBhvr additive="base">
                                        <p:cTn id="28" dur="500" fill="hold"/>
                                        <p:tgtEl>
                                          <p:spTgt spid="342031"/>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342032"/>
                                        </p:tgtEl>
                                        <p:attrNameLst>
                                          <p:attrName>style.visibility</p:attrName>
                                        </p:attrNameLst>
                                      </p:cBhvr>
                                      <p:to>
                                        <p:strVal val="visible"/>
                                      </p:to>
                                    </p:set>
                                    <p:anim calcmode="lin" valueType="num">
                                      <p:cBhvr additive="base">
                                        <p:cTn id="32" dur="500" fill="hold"/>
                                        <p:tgtEl>
                                          <p:spTgt spid="342032"/>
                                        </p:tgtEl>
                                        <p:attrNameLst>
                                          <p:attrName>ppt_x</p:attrName>
                                        </p:attrNameLst>
                                      </p:cBhvr>
                                      <p:tavLst>
                                        <p:tav tm="0">
                                          <p:val>
                                            <p:strVal val="0-#ppt_w/2"/>
                                          </p:val>
                                        </p:tav>
                                        <p:tav tm="100000">
                                          <p:val>
                                            <p:strVal val="#ppt_x"/>
                                          </p:val>
                                        </p:tav>
                                      </p:tavLst>
                                    </p:anim>
                                    <p:anim calcmode="lin" valueType="num">
                                      <p:cBhvr additive="base">
                                        <p:cTn id="33" dur="500" fill="hold"/>
                                        <p:tgtEl>
                                          <p:spTgt spid="342032"/>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8" fill="hold" nodeType="afterEffect">
                                  <p:stCondLst>
                                    <p:cond delay="0"/>
                                  </p:stCondLst>
                                  <p:childTnLst>
                                    <p:set>
                                      <p:cBhvr>
                                        <p:cTn id="36" dur="1" fill="hold">
                                          <p:stCondLst>
                                            <p:cond delay="0"/>
                                          </p:stCondLst>
                                        </p:cTn>
                                        <p:tgtEl>
                                          <p:spTgt spid="342033"/>
                                        </p:tgtEl>
                                        <p:attrNameLst>
                                          <p:attrName>style.visibility</p:attrName>
                                        </p:attrNameLst>
                                      </p:cBhvr>
                                      <p:to>
                                        <p:strVal val="visible"/>
                                      </p:to>
                                    </p:set>
                                    <p:anim calcmode="lin" valueType="num">
                                      <p:cBhvr additive="base">
                                        <p:cTn id="37" dur="500" fill="hold"/>
                                        <p:tgtEl>
                                          <p:spTgt spid="342033"/>
                                        </p:tgtEl>
                                        <p:attrNameLst>
                                          <p:attrName>ppt_x</p:attrName>
                                        </p:attrNameLst>
                                      </p:cBhvr>
                                      <p:tavLst>
                                        <p:tav tm="0">
                                          <p:val>
                                            <p:strVal val="0-#ppt_w/2"/>
                                          </p:val>
                                        </p:tav>
                                        <p:tav tm="100000">
                                          <p:val>
                                            <p:strVal val="#ppt_x"/>
                                          </p:val>
                                        </p:tav>
                                      </p:tavLst>
                                    </p:anim>
                                    <p:anim calcmode="lin" valueType="num">
                                      <p:cBhvr additive="base">
                                        <p:cTn id="38" dur="500" fill="hold"/>
                                        <p:tgtEl>
                                          <p:spTgt spid="3420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2034"/>
                                        </p:tgtEl>
                                        <p:attrNameLst>
                                          <p:attrName>style.visibility</p:attrName>
                                        </p:attrNameLst>
                                      </p:cBhvr>
                                      <p:to>
                                        <p:strVal val="visible"/>
                                      </p:to>
                                    </p:set>
                                    <p:anim calcmode="lin" valueType="num">
                                      <p:cBhvr additive="base">
                                        <p:cTn id="43" dur="500" fill="hold"/>
                                        <p:tgtEl>
                                          <p:spTgt spid="342034"/>
                                        </p:tgtEl>
                                        <p:attrNameLst>
                                          <p:attrName>ppt_x</p:attrName>
                                        </p:attrNameLst>
                                      </p:cBhvr>
                                      <p:tavLst>
                                        <p:tav tm="0">
                                          <p:val>
                                            <p:strVal val="0-#ppt_w/2"/>
                                          </p:val>
                                        </p:tav>
                                        <p:tav tm="100000">
                                          <p:val>
                                            <p:strVal val="#ppt_x"/>
                                          </p:val>
                                        </p:tav>
                                      </p:tavLst>
                                    </p:anim>
                                    <p:anim calcmode="lin" valueType="num">
                                      <p:cBhvr additive="base">
                                        <p:cTn id="44" dur="500" fill="hold"/>
                                        <p:tgtEl>
                                          <p:spTgt spid="342034"/>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342036"/>
                                        </p:tgtEl>
                                        <p:attrNameLst>
                                          <p:attrName>style.visibility</p:attrName>
                                        </p:attrNameLst>
                                      </p:cBhvr>
                                      <p:to>
                                        <p:strVal val="visible"/>
                                      </p:to>
                                    </p:set>
                                    <p:anim calcmode="lin" valueType="num">
                                      <p:cBhvr additive="base">
                                        <p:cTn id="48" dur="500" fill="hold"/>
                                        <p:tgtEl>
                                          <p:spTgt spid="342036"/>
                                        </p:tgtEl>
                                        <p:attrNameLst>
                                          <p:attrName>ppt_x</p:attrName>
                                        </p:attrNameLst>
                                      </p:cBhvr>
                                      <p:tavLst>
                                        <p:tav tm="0">
                                          <p:val>
                                            <p:strVal val="#ppt_x"/>
                                          </p:val>
                                        </p:tav>
                                        <p:tav tm="100000">
                                          <p:val>
                                            <p:strVal val="#ppt_x"/>
                                          </p:val>
                                        </p:tav>
                                      </p:tavLst>
                                    </p:anim>
                                    <p:anim calcmode="lin" valueType="num">
                                      <p:cBhvr additive="base">
                                        <p:cTn id="49" dur="500" fill="hold"/>
                                        <p:tgtEl>
                                          <p:spTgt spid="342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342029" grpId="0"/>
      <p:bldP spid="342034" grpId="0"/>
      <p:bldP spid="34203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0115" name="Text Box 2"/>
          <p:cNvSpPr txBox="1"/>
          <p:nvPr/>
        </p:nvSpPr>
        <p:spPr>
          <a:xfrm>
            <a:off x="381000" y="1066800"/>
            <a:ext cx="8534400" cy="5260975"/>
          </a:xfrm>
          <a:prstGeom prst="rect">
            <a:avLst/>
          </a:prstGeom>
          <a:solidFill>
            <a:srgbClr val="E7FFE7"/>
          </a:solidFill>
          <a:ln w="9525" cap="flat" cmpd="sng">
            <a:solidFill>
              <a:srgbClr val="808080"/>
            </a:solidFill>
            <a:prstDash val="solid"/>
            <a:miter/>
            <a:headEnd type="none" w="med" len="med"/>
            <a:tailEnd type="none" w="med" len="med"/>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400" dirty="0">
                <a:latin typeface="宋体" panose="02010600030101010101" pitchFamily="2" charset="-122"/>
              </a:rPr>
              <a:t> </a:t>
            </a:r>
            <a:r>
              <a:rPr lang="zh-CN" altLang="en-US" sz="2400" b="1" dirty="0">
                <a:solidFill>
                  <a:schemeClr val="folHlink"/>
                </a:solidFill>
                <a:latin typeface="宋体" panose="02010600030101010101" pitchFamily="2" charset="-122"/>
              </a:rPr>
              <a:t>把上述公式化为子句集：</a:t>
            </a:r>
          </a:p>
          <a:p>
            <a:pPr eaLnBrk="1" hangingPunct="1">
              <a:spcBef>
                <a:spcPct val="50000"/>
              </a:spcBef>
              <a:buClr>
                <a:schemeClr val="accent2"/>
              </a:buClr>
              <a:buFont typeface="Wingdings" panose="05000000000000000000" pitchFamily="2" charset="2"/>
              <a:buChar char="§"/>
            </a:pPr>
            <a:endParaRPr lang="zh-CN" altLang="en-US" sz="2400" b="1" dirty="0">
              <a:solidFill>
                <a:schemeClr val="folHlink"/>
              </a:solidFill>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lang="zh-CN" altLang="en-US" sz="2400" b="1" dirty="0">
              <a:solidFill>
                <a:schemeClr val="folHlink"/>
              </a:solidFill>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lang="zh-CN" altLang="en-US" sz="2400" b="1" dirty="0">
              <a:solidFill>
                <a:schemeClr val="folHlink"/>
              </a:solidFill>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lang="zh-CN" altLang="en-US" sz="2400" b="1" dirty="0">
              <a:solidFill>
                <a:schemeClr val="folHlink"/>
              </a:solidFill>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lang="zh-CN" altLang="en-US" sz="2400" b="1" dirty="0">
              <a:solidFill>
                <a:schemeClr val="folHlink"/>
              </a:solidFill>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lang="zh-CN" altLang="en-US" sz="2400" b="1" dirty="0">
              <a:solidFill>
                <a:schemeClr val="folHlink"/>
              </a:solidFill>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lang="zh-CN" altLang="en-US" sz="2400" b="1" dirty="0">
              <a:solidFill>
                <a:schemeClr val="folHlink"/>
              </a:solidFill>
              <a:latin typeface="宋体" panose="02010600030101010101" pitchFamily="2" charset="-122"/>
            </a:endParaRPr>
          </a:p>
          <a:p>
            <a:pPr eaLnBrk="1" hangingPunct="1">
              <a:spcBef>
                <a:spcPct val="50000"/>
              </a:spcBef>
              <a:buClr>
                <a:schemeClr val="accent2"/>
              </a:buClr>
              <a:buFont typeface="Wingdings" panose="05000000000000000000" pitchFamily="2" charset="2"/>
              <a:buChar char="§"/>
            </a:pPr>
            <a:endParaRPr lang="zh-CN" altLang="en-US" sz="2400" b="1" dirty="0">
              <a:solidFill>
                <a:schemeClr val="folHlink"/>
              </a:solidFill>
              <a:latin typeface="宋体" panose="02010600030101010101" pitchFamily="2" charset="-122"/>
            </a:endParaRPr>
          </a:p>
          <a:p>
            <a:pPr eaLnBrk="1" hangingPunct="1">
              <a:spcBef>
                <a:spcPct val="50000"/>
              </a:spcBef>
              <a:buClr>
                <a:schemeClr val="accent2"/>
              </a:buClr>
              <a:buFont typeface="Wingdings" panose="05000000000000000000" pitchFamily="2" charset="2"/>
            </a:pPr>
            <a:r>
              <a:rPr lang="zh-CN" altLang="en-US" dirty="0">
                <a:latin typeface="Arial" panose="020B0604020202020204" pitchFamily="34" charset="0"/>
              </a:rPr>
              <a:t> </a:t>
            </a:r>
          </a:p>
        </p:txBody>
      </p:sp>
      <p:sp>
        <p:nvSpPr>
          <p:cNvPr id="90116"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3.7  </a:t>
            </a:r>
            <a:r>
              <a:rPr lang="zh-CN" altLang="en-US" sz="4000" b="0" dirty="0">
                <a:latin typeface="Times New Roman" panose="02020603050405020304" pitchFamily="18" charset="0"/>
                <a:ea typeface="黑体" panose="02010609060101010101" pitchFamily="2" charset="-122"/>
              </a:rPr>
              <a:t>应用归结原理求解问题</a:t>
            </a:r>
          </a:p>
        </p:txBody>
      </p:sp>
      <p:grpSp>
        <p:nvGrpSpPr>
          <p:cNvPr id="343044" name="Group 4"/>
          <p:cNvGrpSpPr/>
          <p:nvPr/>
        </p:nvGrpSpPr>
        <p:grpSpPr>
          <a:xfrm>
            <a:off x="381000" y="1600200"/>
            <a:ext cx="4635500" cy="2100263"/>
            <a:chOff x="240" y="1008"/>
            <a:chExt cx="2920" cy="1323"/>
          </a:xfrm>
        </p:grpSpPr>
        <p:sp>
          <p:nvSpPr>
            <p:cNvPr id="90127" name="Text Box 5"/>
            <p:cNvSpPr txBox="1"/>
            <p:nvPr/>
          </p:nvSpPr>
          <p:spPr>
            <a:xfrm>
              <a:off x="240" y="1008"/>
              <a:ext cx="2016" cy="1323"/>
            </a:xfrm>
            <a:prstGeom prst="rect">
              <a:avLst/>
            </a:prstGeom>
            <a:noFill/>
            <a:ln w="9525">
              <a:noFill/>
            </a:ln>
          </p:spPr>
          <p:txBody>
            <a:bodyPr>
              <a:spAutoFit/>
            </a:bodyPr>
            <a:lstStyle/>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 </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a:t>
              </a:r>
            </a:p>
          </p:txBody>
        </p:sp>
        <p:graphicFrame>
          <p:nvGraphicFramePr>
            <p:cNvPr id="90128" name="Object 6"/>
            <p:cNvGraphicFramePr>
              <a:graphicFrameLocks noChangeAspect="1"/>
            </p:cNvGraphicFramePr>
            <p:nvPr/>
          </p:nvGraphicFramePr>
          <p:xfrm>
            <a:off x="912" y="1056"/>
            <a:ext cx="1056" cy="264"/>
          </p:xfrm>
          <a:graphic>
            <a:graphicData uri="http://schemas.openxmlformats.org/presentationml/2006/ole">
              <mc:AlternateContent xmlns:mc="http://schemas.openxmlformats.org/markup-compatibility/2006">
                <mc:Choice xmlns:v="urn:schemas-microsoft-com:vml" Requires="v">
                  <p:oleObj r:id="rId2" imgW="799465" imgH="203200" progId="Equation.3">
                    <p:embed/>
                  </p:oleObj>
                </mc:Choice>
                <mc:Fallback>
                  <p:oleObj r:id="rId2" imgW="799465" imgH="203200" progId="Equation.3">
                    <p:embed/>
                    <p:pic>
                      <p:nvPicPr>
                        <p:cNvPr id="0" name="图片 3225"/>
                        <p:cNvPicPr/>
                        <p:nvPr/>
                      </p:nvPicPr>
                      <p:blipFill>
                        <a:blip r:embed="rId3"/>
                        <a:stretch>
                          <a:fillRect/>
                        </a:stretch>
                      </p:blipFill>
                      <p:spPr>
                        <a:xfrm>
                          <a:off x="912" y="1056"/>
                          <a:ext cx="1056" cy="264"/>
                        </a:xfrm>
                        <a:prstGeom prst="rect">
                          <a:avLst/>
                        </a:prstGeom>
                        <a:noFill/>
                        <a:ln w="38100">
                          <a:noFill/>
                          <a:miter/>
                        </a:ln>
                      </p:spPr>
                    </p:pic>
                  </p:oleObj>
                </mc:Fallback>
              </mc:AlternateContent>
            </a:graphicData>
          </a:graphic>
        </p:graphicFrame>
        <p:graphicFrame>
          <p:nvGraphicFramePr>
            <p:cNvPr id="90129" name="Object 7"/>
            <p:cNvGraphicFramePr>
              <a:graphicFrameLocks noChangeAspect="1"/>
            </p:cNvGraphicFramePr>
            <p:nvPr/>
          </p:nvGraphicFramePr>
          <p:xfrm>
            <a:off x="864" y="1392"/>
            <a:ext cx="1104" cy="255"/>
          </p:xfrm>
          <a:graphic>
            <a:graphicData uri="http://schemas.openxmlformats.org/presentationml/2006/ole">
              <mc:AlternateContent xmlns:mc="http://schemas.openxmlformats.org/markup-compatibility/2006">
                <mc:Choice xmlns:v="urn:schemas-microsoft-com:vml" Requires="v">
                  <p:oleObj r:id="rId4" imgW="862965" imgH="203200" progId="Equation.3">
                    <p:embed/>
                  </p:oleObj>
                </mc:Choice>
                <mc:Fallback>
                  <p:oleObj r:id="rId4" imgW="862965" imgH="203200" progId="Equation.3">
                    <p:embed/>
                    <p:pic>
                      <p:nvPicPr>
                        <p:cNvPr id="0" name="图片 3234"/>
                        <p:cNvPicPr/>
                        <p:nvPr/>
                      </p:nvPicPr>
                      <p:blipFill>
                        <a:blip r:embed="rId5"/>
                        <a:stretch>
                          <a:fillRect/>
                        </a:stretch>
                      </p:blipFill>
                      <p:spPr>
                        <a:xfrm>
                          <a:off x="864" y="1392"/>
                          <a:ext cx="1104" cy="255"/>
                        </a:xfrm>
                        <a:prstGeom prst="rect">
                          <a:avLst/>
                        </a:prstGeom>
                        <a:noFill/>
                        <a:ln w="38100">
                          <a:noFill/>
                          <a:miter/>
                        </a:ln>
                      </p:spPr>
                    </p:pic>
                  </p:oleObj>
                </mc:Fallback>
              </mc:AlternateContent>
            </a:graphicData>
          </a:graphic>
        </p:graphicFrame>
        <p:graphicFrame>
          <p:nvGraphicFramePr>
            <p:cNvPr id="90130" name="Object 8"/>
            <p:cNvGraphicFramePr>
              <a:graphicFrameLocks noChangeAspect="1"/>
            </p:cNvGraphicFramePr>
            <p:nvPr/>
          </p:nvGraphicFramePr>
          <p:xfrm>
            <a:off x="872" y="1728"/>
            <a:ext cx="2288" cy="251"/>
          </p:xfrm>
          <a:graphic>
            <a:graphicData uri="http://schemas.openxmlformats.org/presentationml/2006/ole">
              <mc:AlternateContent xmlns:mc="http://schemas.openxmlformats.org/markup-compatibility/2006">
                <mc:Choice xmlns:v="urn:schemas-microsoft-com:vml" Requires="v">
                  <p:oleObj r:id="rId6" imgW="1585595" imgH="104140" progId="Equation.3">
                    <p:embed/>
                  </p:oleObj>
                </mc:Choice>
                <mc:Fallback>
                  <p:oleObj r:id="rId6" imgW="1585595" imgH="104140" progId="Equation.3">
                    <p:embed/>
                    <p:pic>
                      <p:nvPicPr>
                        <p:cNvPr id="0" name="图片 3226"/>
                        <p:cNvPicPr/>
                        <p:nvPr/>
                      </p:nvPicPr>
                      <p:blipFill>
                        <a:blip r:embed="rId7">
                          <a:clrChange>
                            <a:clrFrom>
                              <a:srgbClr val="000000"/>
                            </a:clrFrom>
                            <a:clrTo>
                              <a:srgbClr val="CC0000"/>
                            </a:clrTo>
                          </a:clrChange>
                        </a:blip>
                        <a:stretch>
                          <a:fillRect/>
                        </a:stretch>
                      </p:blipFill>
                      <p:spPr>
                        <a:xfrm>
                          <a:off x="872" y="1728"/>
                          <a:ext cx="2288" cy="251"/>
                        </a:xfrm>
                        <a:prstGeom prst="rect">
                          <a:avLst/>
                        </a:prstGeom>
                        <a:noFill/>
                        <a:ln w="38100">
                          <a:noFill/>
                          <a:miter/>
                        </a:ln>
                      </p:spPr>
                    </p:pic>
                  </p:oleObj>
                </mc:Fallback>
              </mc:AlternateContent>
            </a:graphicData>
          </a:graphic>
        </p:graphicFrame>
        <p:graphicFrame>
          <p:nvGraphicFramePr>
            <p:cNvPr id="90131" name="Object 9"/>
            <p:cNvGraphicFramePr>
              <a:graphicFrameLocks noChangeAspect="1"/>
            </p:cNvGraphicFramePr>
            <p:nvPr/>
          </p:nvGraphicFramePr>
          <p:xfrm>
            <a:off x="864" y="2064"/>
            <a:ext cx="2208" cy="240"/>
          </p:xfrm>
          <a:graphic>
            <a:graphicData uri="http://schemas.openxmlformats.org/presentationml/2006/ole">
              <mc:AlternateContent xmlns:mc="http://schemas.openxmlformats.org/markup-compatibility/2006">
                <mc:Choice xmlns:v="urn:schemas-microsoft-com:vml" Requires="v">
                  <p:oleObj r:id="rId8" imgW="1597025" imgH="104140" progId="Equation.3">
                    <p:embed/>
                  </p:oleObj>
                </mc:Choice>
                <mc:Fallback>
                  <p:oleObj r:id="rId8" imgW="1597025" imgH="104140" progId="Equation.3">
                    <p:embed/>
                    <p:pic>
                      <p:nvPicPr>
                        <p:cNvPr id="0" name="图片 3237"/>
                        <p:cNvPicPr/>
                        <p:nvPr/>
                      </p:nvPicPr>
                      <p:blipFill>
                        <a:blip r:embed="rId9">
                          <a:clrChange>
                            <a:clrFrom>
                              <a:srgbClr val="000000"/>
                            </a:clrFrom>
                            <a:clrTo>
                              <a:srgbClr val="CC0000"/>
                            </a:clrTo>
                          </a:clrChange>
                        </a:blip>
                        <a:stretch>
                          <a:fillRect/>
                        </a:stretch>
                      </p:blipFill>
                      <p:spPr>
                        <a:xfrm>
                          <a:off x="864" y="2064"/>
                          <a:ext cx="2208" cy="240"/>
                        </a:xfrm>
                        <a:prstGeom prst="rect">
                          <a:avLst/>
                        </a:prstGeom>
                        <a:noFill/>
                        <a:ln w="38100">
                          <a:noFill/>
                          <a:miter/>
                        </a:ln>
                      </p:spPr>
                    </p:pic>
                  </p:oleObj>
                </mc:Fallback>
              </mc:AlternateContent>
            </a:graphicData>
          </a:graphic>
        </p:graphicFrame>
      </p:grpSp>
      <p:sp>
        <p:nvSpPr>
          <p:cNvPr id="343050" name="Text Box 10"/>
          <p:cNvSpPr txBox="1"/>
          <p:nvPr/>
        </p:nvSpPr>
        <p:spPr>
          <a:xfrm>
            <a:off x="457200" y="3810000"/>
            <a:ext cx="4038600" cy="457200"/>
          </a:xfrm>
          <a:prstGeom prst="rect">
            <a:avLst/>
          </a:prstGeom>
          <a:noFill/>
          <a:ln w="9525">
            <a:noFill/>
          </a:ln>
        </p:spPr>
        <p:txBody>
          <a:bodyPr>
            <a:spAutoFit/>
          </a:bodyPr>
          <a:lstStyle/>
          <a:p>
            <a:pPr eaLnBrk="1" hangingPunct="1">
              <a:spcBef>
                <a:spcPct val="50000"/>
              </a:spcBef>
              <a:buClr>
                <a:schemeClr val="accent2"/>
              </a:buClr>
              <a:buFont typeface="Wingdings" panose="05000000000000000000" pitchFamily="2" charset="2"/>
              <a:buChar char="§"/>
            </a:pPr>
            <a:r>
              <a:rPr lang="en-US" altLang="zh-CN" sz="2400" dirty="0">
                <a:latin typeface="宋体" panose="02010600030101010101" pitchFamily="2" charset="-122"/>
              </a:rPr>
              <a:t> </a:t>
            </a:r>
            <a:r>
              <a:rPr lang="zh-CN" altLang="en-US" sz="2400" b="1" dirty="0">
                <a:solidFill>
                  <a:schemeClr val="folHlink"/>
                </a:solidFill>
                <a:latin typeface="宋体" panose="02010600030101010101" pitchFamily="2" charset="-122"/>
              </a:rPr>
              <a:t>应用归结原理进行归结：</a:t>
            </a:r>
            <a:r>
              <a:rPr lang="zh-CN" altLang="en-US" sz="2400" dirty="0">
                <a:latin typeface="Arial" panose="020B0604020202020204" pitchFamily="34" charset="0"/>
              </a:rPr>
              <a:t> </a:t>
            </a:r>
          </a:p>
        </p:txBody>
      </p:sp>
      <p:sp>
        <p:nvSpPr>
          <p:cNvPr id="90119" name="Rectangle 11"/>
          <p:cNvSpPr/>
          <p:nvPr/>
        </p:nvSpPr>
        <p:spPr>
          <a:xfrm>
            <a:off x="38242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0120" name="Rectangle 12"/>
          <p:cNvSpPr/>
          <p:nvPr/>
        </p:nvSpPr>
        <p:spPr>
          <a:xfrm>
            <a:off x="34813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0121" name="Rectangle 13"/>
          <p:cNvSpPr/>
          <p:nvPr/>
        </p:nvSpPr>
        <p:spPr>
          <a:xfrm>
            <a:off x="40195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343054" name="Group 14"/>
          <p:cNvGrpSpPr/>
          <p:nvPr/>
        </p:nvGrpSpPr>
        <p:grpSpPr>
          <a:xfrm>
            <a:off x="381000" y="4343400"/>
            <a:ext cx="7772400" cy="1570038"/>
            <a:chOff x="240" y="2736"/>
            <a:chExt cx="4896" cy="989"/>
          </a:xfrm>
        </p:grpSpPr>
        <p:sp>
          <p:nvSpPr>
            <p:cNvPr id="90123" name="Text Box 15"/>
            <p:cNvSpPr txBox="1"/>
            <p:nvPr/>
          </p:nvSpPr>
          <p:spPr>
            <a:xfrm>
              <a:off x="240" y="2736"/>
              <a:ext cx="4896" cy="978"/>
            </a:xfrm>
            <a:prstGeom prst="rect">
              <a:avLst/>
            </a:prstGeom>
            <a:noFill/>
            <a:ln w="9525">
              <a:noFill/>
            </a:ln>
          </p:spPr>
          <p:txBody>
            <a:bodyPr>
              <a:spAutoFit/>
            </a:bodyPr>
            <a:lstStyle/>
            <a:p>
              <a:pPr algn="just"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rPr>
                <a:t>）归结</a:t>
              </a:r>
            </a:p>
            <a:p>
              <a:pPr algn="just"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6</a:t>
              </a:r>
              <a:r>
                <a:rPr lang="zh-CN" altLang="en-US" sz="2400" dirty="0">
                  <a:latin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rPr>
                <a:t>）归结</a:t>
              </a:r>
              <a:endParaRPr lang="zh-CN" altLang="en-US" sz="2400" dirty="0">
                <a:latin typeface="Times New Roman" panose="02020603050405020304" pitchFamily="18" charset="0"/>
                <a:cs typeface="Times New Roman" panose="02020603050405020304" pitchFamily="18" charset="0"/>
              </a:endParaRPr>
            </a:p>
            <a:p>
              <a:pPr algn="just"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7</a:t>
              </a:r>
              <a:r>
                <a:rPr lang="zh-CN" altLang="en-US" sz="2400" dirty="0">
                  <a:latin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6</a:t>
              </a:r>
              <a:r>
                <a:rPr lang="zh-CN" altLang="en-US" sz="2400" dirty="0">
                  <a:latin typeface="Times New Roman" panose="02020603050405020304" pitchFamily="18" charset="0"/>
                </a:rPr>
                <a:t>）归结</a:t>
              </a:r>
            </a:p>
          </p:txBody>
        </p:sp>
        <p:graphicFrame>
          <p:nvGraphicFramePr>
            <p:cNvPr id="90124" name="Object 16"/>
            <p:cNvGraphicFramePr>
              <a:graphicFrameLocks noChangeAspect="1"/>
            </p:cNvGraphicFramePr>
            <p:nvPr/>
          </p:nvGraphicFramePr>
          <p:xfrm>
            <a:off x="816" y="2736"/>
            <a:ext cx="1920" cy="257"/>
          </p:xfrm>
          <a:graphic>
            <a:graphicData uri="http://schemas.openxmlformats.org/presentationml/2006/ole">
              <mc:AlternateContent xmlns:mc="http://schemas.openxmlformats.org/markup-compatibility/2006">
                <mc:Choice xmlns:v="urn:schemas-microsoft-com:vml" Requires="v">
                  <p:oleObj r:id="rId10" imgW="1497965" imgH="203200" progId="Equation.3">
                    <p:embed/>
                  </p:oleObj>
                </mc:Choice>
                <mc:Fallback>
                  <p:oleObj r:id="rId10" imgW="1497965" imgH="203200" progId="Equation.3">
                    <p:embed/>
                    <p:pic>
                      <p:nvPicPr>
                        <p:cNvPr id="0" name="图片 3239"/>
                        <p:cNvPicPr/>
                        <p:nvPr/>
                      </p:nvPicPr>
                      <p:blipFill>
                        <a:blip r:embed="rId11"/>
                        <a:stretch>
                          <a:fillRect/>
                        </a:stretch>
                      </p:blipFill>
                      <p:spPr>
                        <a:xfrm>
                          <a:off x="816" y="2736"/>
                          <a:ext cx="1920" cy="257"/>
                        </a:xfrm>
                        <a:prstGeom prst="rect">
                          <a:avLst/>
                        </a:prstGeom>
                        <a:noFill/>
                        <a:ln w="38100">
                          <a:noFill/>
                          <a:miter/>
                        </a:ln>
                      </p:spPr>
                    </p:pic>
                  </p:oleObj>
                </mc:Fallback>
              </mc:AlternateContent>
            </a:graphicData>
          </a:graphic>
        </p:graphicFrame>
        <p:graphicFrame>
          <p:nvGraphicFramePr>
            <p:cNvPr id="90125" name="Object 17"/>
            <p:cNvGraphicFramePr>
              <a:graphicFrameLocks noChangeAspect="1"/>
            </p:cNvGraphicFramePr>
            <p:nvPr/>
          </p:nvGraphicFramePr>
          <p:xfrm>
            <a:off x="768" y="3120"/>
            <a:ext cx="2544" cy="233"/>
          </p:xfrm>
          <a:graphic>
            <a:graphicData uri="http://schemas.openxmlformats.org/presentationml/2006/ole">
              <mc:AlternateContent xmlns:mc="http://schemas.openxmlformats.org/markup-compatibility/2006">
                <mc:Choice xmlns:v="urn:schemas-microsoft-com:vml" Requires="v">
                  <p:oleObj r:id="rId12" imgW="2184400" imgH="203200" progId="Equation.3">
                    <p:embed/>
                  </p:oleObj>
                </mc:Choice>
                <mc:Fallback>
                  <p:oleObj r:id="rId12" imgW="2184400" imgH="203200" progId="Equation.3">
                    <p:embed/>
                    <p:pic>
                      <p:nvPicPr>
                        <p:cNvPr id="0" name="图片 3238"/>
                        <p:cNvPicPr/>
                        <p:nvPr/>
                      </p:nvPicPr>
                      <p:blipFill>
                        <a:blip r:embed="rId13"/>
                        <a:stretch>
                          <a:fillRect/>
                        </a:stretch>
                      </p:blipFill>
                      <p:spPr>
                        <a:xfrm>
                          <a:off x="768" y="3120"/>
                          <a:ext cx="2544" cy="233"/>
                        </a:xfrm>
                        <a:prstGeom prst="rect">
                          <a:avLst/>
                        </a:prstGeom>
                        <a:noFill/>
                        <a:ln w="38100">
                          <a:noFill/>
                          <a:miter/>
                        </a:ln>
                      </p:spPr>
                    </p:pic>
                  </p:oleObj>
                </mc:Fallback>
              </mc:AlternateContent>
            </a:graphicData>
          </a:graphic>
        </p:graphicFrame>
        <p:graphicFrame>
          <p:nvGraphicFramePr>
            <p:cNvPr id="90126" name="Object 18"/>
            <p:cNvGraphicFramePr>
              <a:graphicFrameLocks noChangeAspect="1"/>
            </p:cNvGraphicFramePr>
            <p:nvPr/>
          </p:nvGraphicFramePr>
          <p:xfrm>
            <a:off x="816" y="3456"/>
            <a:ext cx="1488" cy="269"/>
          </p:xfrm>
          <a:graphic>
            <a:graphicData uri="http://schemas.openxmlformats.org/presentationml/2006/ole">
              <mc:AlternateContent xmlns:mc="http://schemas.openxmlformats.org/markup-compatibility/2006">
                <mc:Choice xmlns:v="urn:schemas-microsoft-com:vml" Requires="v">
                  <p:oleObj r:id="rId14" imgW="1104900" imgH="203200" progId="Equation.3">
                    <p:embed/>
                  </p:oleObj>
                </mc:Choice>
                <mc:Fallback>
                  <p:oleObj r:id="rId14" imgW="1104900" imgH="203200" progId="Equation.3">
                    <p:embed/>
                    <p:pic>
                      <p:nvPicPr>
                        <p:cNvPr id="0" name="图片 3240"/>
                        <p:cNvPicPr/>
                        <p:nvPr/>
                      </p:nvPicPr>
                      <p:blipFill>
                        <a:blip r:embed="rId15"/>
                        <a:stretch>
                          <a:fillRect/>
                        </a:stretch>
                      </p:blipFill>
                      <p:spPr>
                        <a:xfrm>
                          <a:off x="816" y="3456"/>
                          <a:ext cx="1488" cy="269"/>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3044"/>
                                        </p:tgtEl>
                                        <p:attrNameLst>
                                          <p:attrName>style.visibility</p:attrName>
                                        </p:attrNameLst>
                                      </p:cBhvr>
                                      <p:to>
                                        <p:strVal val="visible"/>
                                      </p:to>
                                    </p:set>
                                    <p:animEffect transition="in" filter="dissolve">
                                      <p:cBhvr>
                                        <p:cTn id="7" dur="500"/>
                                        <p:tgtEl>
                                          <p:spTgt spid="3430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43050"/>
                                        </p:tgtEl>
                                        <p:attrNameLst>
                                          <p:attrName>style.visibility</p:attrName>
                                        </p:attrNameLst>
                                      </p:cBhvr>
                                      <p:to>
                                        <p:strVal val="visible"/>
                                      </p:to>
                                    </p:set>
                                    <p:anim calcmode="lin" valueType="num">
                                      <p:cBhvr additive="base">
                                        <p:cTn id="12" dur="500" fill="hold"/>
                                        <p:tgtEl>
                                          <p:spTgt spid="343050"/>
                                        </p:tgtEl>
                                        <p:attrNameLst>
                                          <p:attrName>ppt_x</p:attrName>
                                        </p:attrNameLst>
                                      </p:cBhvr>
                                      <p:tavLst>
                                        <p:tav tm="0">
                                          <p:val>
                                            <p:strVal val="0-#ppt_w/2"/>
                                          </p:val>
                                        </p:tav>
                                        <p:tav tm="100000">
                                          <p:val>
                                            <p:strVal val="#ppt_x"/>
                                          </p:val>
                                        </p:tav>
                                      </p:tavLst>
                                    </p:anim>
                                    <p:anim calcmode="lin" valueType="num">
                                      <p:cBhvr additive="base">
                                        <p:cTn id="13" dur="500" fill="hold"/>
                                        <p:tgtEl>
                                          <p:spTgt spid="34305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43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83</a:t>
            </a:fld>
            <a:endParaRPr lang="ja-JP" altLang="en-US" dirty="0">
              <a:solidFill>
                <a:srgbClr val="A50021"/>
              </a:solidFill>
              <a:latin typeface="Arial" panose="020B0604020202020204" pitchFamily="34" charset="0"/>
              <a:ea typeface="MS PGothic" panose="020B0600070205080204" pitchFamily="34" charset="-128"/>
            </a:endParaRPr>
          </a:p>
        </p:txBody>
      </p:sp>
      <p:pic>
        <p:nvPicPr>
          <p:cNvPr id="91139" name="Picture 2"/>
          <p:cNvPicPr>
            <a:picLocks noChangeAspect="1"/>
          </p:cNvPicPr>
          <p:nvPr/>
        </p:nvPicPr>
        <p:blipFill>
          <a:blip r:embed="rId2"/>
          <a:stretch>
            <a:fillRect/>
          </a:stretch>
        </p:blipFill>
        <p:spPr>
          <a:xfrm>
            <a:off x="1066800" y="1633538"/>
            <a:ext cx="7010400" cy="4005262"/>
          </a:xfrm>
          <a:prstGeom prst="rect">
            <a:avLst/>
          </a:prstGeom>
          <a:noFill/>
          <a:ln w="9525">
            <a:noFill/>
          </a:ln>
        </p:spPr>
      </p:pic>
      <p:sp>
        <p:nvSpPr>
          <p:cNvPr id="91140"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3.7  </a:t>
            </a:r>
            <a:r>
              <a:rPr lang="zh-CN" altLang="en-US" sz="4000" b="0" dirty="0">
                <a:latin typeface="Times New Roman" panose="02020603050405020304" pitchFamily="18" charset="0"/>
                <a:ea typeface="黑体" panose="02010609060101010101" pitchFamily="2" charset="-122"/>
              </a:rPr>
              <a:t>应用归结原理求解问题</a:t>
            </a:r>
          </a:p>
        </p:txBody>
      </p:sp>
      <p:grpSp>
        <p:nvGrpSpPr>
          <p:cNvPr id="344068" name="Group 4"/>
          <p:cNvGrpSpPr/>
          <p:nvPr/>
        </p:nvGrpSpPr>
        <p:grpSpPr>
          <a:xfrm>
            <a:off x="1905000" y="2209800"/>
            <a:ext cx="3962400" cy="508000"/>
            <a:chOff x="1296" y="1200"/>
            <a:chExt cx="2304" cy="336"/>
          </a:xfrm>
        </p:grpSpPr>
        <p:sp>
          <p:nvSpPr>
            <p:cNvPr id="91158" name="Line 5"/>
            <p:cNvSpPr/>
            <p:nvPr/>
          </p:nvSpPr>
          <p:spPr>
            <a:xfrm>
              <a:off x="1296" y="1200"/>
              <a:ext cx="768" cy="336"/>
            </a:xfrm>
            <a:prstGeom prst="line">
              <a:avLst/>
            </a:prstGeom>
            <a:ln w="38100" cap="flat" cmpd="sng">
              <a:solidFill>
                <a:schemeClr val="accent2"/>
              </a:solidFill>
              <a:prstDash val="solid"/>
              <a:headEnd type="none" w="med" len="med"/>
              <a:tailEnd type="none" w="med" len="med"/>
            </a:ln>
          </p:spPr>
        </p:sp>
        <p:sp>
          <p:nvSpPr>
            <p:cNvPr id="91159" name="Line 6"/>
            <p:cNvSpPr/>
            <p:nvPr/>
          </p:nvSpPr>
          <p:spPr>
            <a:xfrm flipH="1">
              <a:off x="2064" y="1200"/>
              <a:ext cx="1536" cy="336"/>
            </a:xfrm>
            <a:prstGeom prst="line">
              <a:avLst/>
            </a:prstGeom>
            <a:ln w="38100" cap="flat" cmpd="sng">
              <a:solidFill>
                <a:schemeClr val="accent2"/>
              </a:solidFill>
              <a:prstDash val="solid"/>
              <a:headEnd type="none" w="med" len="med"/>
              <a:tailEnd type="none" w="med" len="med"/>
            </a:ln>
          </p:spPr>
        </p:sp>
      </p:grpSp>
      <p:grpSp>
        <p:nvGrpSpPr>
          <p:cNvPr id="344071" name="Group 7"/>
          <p:cNvGrpSpPr/>
          <p:nvPr/>
        </p:nvGrpSpPr>
        <p:grpSpPr>
          <a:xfrm>
            <a:off x="2667000" y="3276600"/>
            <a:ext cx="3556000" cy="609600"/>
            <a:chOff x="1728" y="1872"/>
            <a:chExt cx="2112" cy="432"/>
          </a:xfrm>
        </p:grpSpPr>
        <p:sp>
          <p:nvSpPr>
            <p:cNvPr id="91156" name="Line 8"/>
            <p:cNvSpPr/>
            <p:nvPr/>
          </p:nvSpPr>
          <p:spPr>
            <a:xfrm>
              <a:off x="1728" y="1872"/>
              <a:ext cx="816" cy="432"/>
            </a:xfrm>
            <a:prstGeom prst="line">
              <a:avLst/>
            </a:prstGeom>
            <a:ln w="38100" cap="flat" cmpd="sng">
              <a:solidFill>
                <a:schemeClr val="accent2"/>
              </a:solidFill>
              <a:prstDash val="solid"/>
              <a:headEnd type="none" w="med" len="med"/>
              <a:tailEnd type="none" w="med" len="med"/>
            </a:ln>
          </p:spPr>
        </p:sp>
        <p:sp>
          <p:nvSpPr>
            <p:cNvPr id="91157" name="Line 9"/>
            <p:cNvSpPr/>
            <p:nvPr/>
          </p:nvSpPr>
          <p:spPr>
            <a:xfrm flipH="1">
              <a:off x="2544" y="1872"/>
              <a:ext cx="1296" cy="432"/>
            </a:xfrm>
            <a:prstGeom prst="line">
              <a:avLst/>
            </a:prstGeom>
            <a:ln w="38100" cap="flat" cmpd="sng">
              <a:solidFill>
                <a:schemeClr val="accent2"/>
              </a:solidFill>
              <a:prstDash val="solid"/>
              <a:headEnd type="none" w="med" len="med"/>
              <a:tailEnd type="none" w="med" len="med"/>
            </a:ln>
          </p:spPr>
        </p:sp>
      </p:grpSp>
      <p:grpSp>
        <p:nvGrpSpPr>
          <p:cNvPr id="344074" name="Group 10"/>
          <p:cNvGrpSpPr/>
          <p:nvPr/>
        </p:nvGrpSpPr>
        <p:grpSpPr>
          <a:xfrm>
            <a:off x="3962400" y="4419600"/>
            <a:ext cx="3276600" cy="609600"/>
            <a:chOff x="2496" y="2592"/>
            <a:chExt cx="1920" cy="432"/>
          </a:xfrm>
        </p:grpSpPr>
        <p:sp>
          <p:nvSpPr>
            <p:cNvPr id="91154" name="Line 11"/>
            <p:cNvSpPr/>
            <p:nvPr/>
          </p:nvSpPr>
          <p:spPr>
            <a:xfrm>
              <a:off x="2496" y="2592"/>
              <a:ext cx="1440" cy="432"/>
            </a:xfrm>
            <a:prstGeom prst="line">
              <a:avLst/>
            </a:prstGeom>
            <a:ln w="38100" cap="flat" cmpd="sng">
              <a:solidFill>
                <a:schemeClr val="accent2"/>
              </a:solidFill>
              <a:prstDash val="solid"/>
              <a:headEnd type="none" w="med" len="med"/>
              <a:tailEnd type="none" w="med" len="med"/>
            </a:ln>
          </p:spPr>
        </p:sp>
        <p:sp>
          <p:nvSpPr>
            <p:cNvPr id="91155" name="Line 12"/>
            <p:cNvSpPr/>
            <p:nvPr/>
          </p:nvSpPr>
          <p:spPr>
            <a:xfrm flipH="1">
              <a:off x="3936" y="2640"/>
              <a:ext cx="480" cy="384"/>
            </a:xfrm>
            <a:prstGeom prst="line">
              <a:avLst/>
            </a:prstGeom>
            <a:ln w="38100" cap="flat" cmpd="sng">
              <a:solidFill>
                <a:schemeClr val="accent2"/>
              </a:solidFill>
              <a:prstDash val="solid"/>
              <a:headEnd type="none" w="med" len="med"/>
              <a:tailEnd type="none" w="med" len="med"/>
            </a:ln>
          </p:spPr>
        </p:sp>
      </p:grpSp>
      <p:grpSp>
        <p:nvGrpSpPr>
          <p:cNvPr id="344077" name="Group 13"/>
          <p:cNvGrpSpPr/>
          <p:nvPr/>
        </p:nvGrpSpPr>
        <p:grpSpPr>
          <a:xfrm>
            <a:off x="1676400" y="2209800"/>
            <a:ext cx="4572000" cy="473075"/>
            <a:chOff x="1824" y="1104"/>
            <a:chExt cx="2880" cy="298"/>
          </a:xfrm>
        </p:grpSpPr>
        <p:sp>
          <p:nvSpPr>
            <p:cNvPr id="91152" name="Text Box 14"/>
            <p:cNvSpPr txBox="1"/>
            <p:nvPr/>
          </p:nvSpPr>
          <p:spPr>
            <a:xfrm>
              <a:off x="1824" y="1104"/>
              <a:ext cx="432" cy="250"/>
            </a:xfrm>
            <a:prstGeom prst="rect">
              <a:avLst/>
            </a:prstGeom>
            <a:noFill/>
            <a:ln w="9525">
              <a:noFill/>
            </a:ln>
          </p:spPr>
          <p:txBody>
            <a:bodyPr>
              <a:spAutoFit/>
            </a:bodyPr>
            <a:lstStyle/>
            <a:p>
              <a:pPr eaLnBrk="1" hangingPunct="1">
                <a:spcBef>
                  <a:spcPct val="50000"/>
                </a:spcBef>
              </a:pPr>
              <a:r>
                <a:rPr lang="en-US" altLang="zh-CN" sz="2000" dirty="0">
                  <a:solidFill>
                    <a:schemeClr val="accent2"/>
                  </a:solidFill>
                  <a:latin typeface="Times New Roman" panose="02020603050405020304" pitchFamily="18" charset="0"/>
                </a:rPr>
                <a:t>(1)</a:t>
              </a:r>
            </a:p>
          </p:txBody>
        </p:sp>
        <p:sp>
          <p:nvSpPr>
            <p:cNvPr id="91153" name="Text Box 15"/>
            <p:cNvSpPr txBox="1"/>
            <p:nvPr/>
          </p:nvSpPr>
          <p:spPr>
            <a:xfrm>
              <a:off x="4272" y="1152"/>
              <a:ext cx="432" cy="250"/>
            </a:xfrm>
            <a:prstGeom prst="rect">
              <a:avLst/>
            </a:prstGeom>
            <a:noFill/>
            <a:ln w="9525">
              <a:noFill/>
            </a:ln>
          </p:spPr>
          <p:txBody>
            <a:bodyPr>
              <a:spAutoFit/>
            </a:bodyPr>
            <a:lstStyle/>
            <a:p>
              <a:pPr eaLnBrk="1" hangingPunct="1">
                <a:spcBef>
                  <a:spcPct val="50000"/>
                </a:spcBef>
              </a:pPr>
              <a:r>
                <a:rPr lang="en-US" altLang="zh-CN" sz="2000" dirty="0">
                  <a:solidFill>
                    <a:schemeClr val="accent2"/>
                  </a:solidFill>
                  <a:latin typeface="Times New Roman" panose="02020603050405020304" pitchFamily="18" charset="0"/>
                </a:rPr>
                <a:t>(3)</a:t>
              </a:r>
            </a:p>
          </p:txBody>
        </p:sp>
      </p:grpSp>
      <p:grpSp>
        <p:nvGrpSpPr>
          <p:cNvPr id="344080" name="Group 16"/>
          <p:cNvGrpSpPr/>
          <p:nvPr/>
        </p:nvGrpSpPr>
        <p:grpSpPr>
          <a:xfrm>
            <a:off x="3657600" y="3276600"/>
            <a:ext cx="3810000" cy="396875"/>
            <a:chOff x="2448" y="1824"/>
            <a:chExt cx="2400" cy="250"/>
          </a:xfrm>
        </p:grpSpPr>
        <p:sp>
          <p:nvSpPr>
            <p:cNvPr id="91150" name="Text Box 17"/>
            <p:cNvSpPr txBox="1"/>
            <p:nvPr/>
          </p:nvSpPr>
          <p:spPr>
            <a:xfrm>
              <a:off x="2448" y="1824"/>
              <a:ext cx="432" cy="250"/>
            </a:xfrm>
            <a:prstGeom prst="rect">
              <a:avLst/>
            </a:prstGeom>
            <a:noFill/>
            <a:ln w="9525">
              <a:noFill/>
            </a:ln>
          </p:spPr>
          <p:txBody>
            <a:bodyPr>
              <a:spAutoFit/>
            </a:bodyPr>
            <a:lstStyle/>
            <a:p>
              <a:pPr eaLnBrk="1" hangingPunct="1">
                <a:spcBef>
                  <a:spcPct val="50000"/>
                </a:spcBef>
              </a:pPr>
              <a:r>
                <a:rPr lang="en-US" altLang="zh-CN" sz="2000" dirty="0">
                  <a:solidFill>
                    <a:schemeClr val="accent2"/>
                  </a:solidFill>
                  <a:latin typeface="Times New Roman" panose="02020603050405020304" pitchFamily="18" charset="0"/>
                </a:rPr>
                <a:t>(5)</a:t>
              </a:r>
            </a:p>
          </p:txBody>
        </p:sp>
        <p:sp>
          <p:nvSpPr>
            <p:cNvPr id="91151" name="Text Box 18"/>
            <p:cNvSpPr txBox="1"/>
            <p:nvPr/>
          </p:nvSpPr>
          <p:spPr>
            <a:xfrm>
              <a:off x="4416" y="1824"/>
              <a:ext cx="432" cy="250"/>
            </a:xfrm>
            <a:prstGeom prst="rect">
              <a:avLst/>
            </a:prstGeom>
            <a:noFill/>
            <a:ln w="9525">
              <a:noFill/>
            </a:ln>
          </p:spPr>
          <p:txBody>
            <a:bodyPr>
              <a:spAutoFit/>
            </a:bodyPr>
            <a:lstStyle/>
            <a:p>
              <a:pPr eaLnBrk="1" hangingPunct="1">
                <a:spcBef>
                  <a:spcPct val="50000"/>
                </a:spcBef>
              </a:pPr>
              <a:r>
                <a:rPr lang="en-US" altLang="zh-CN" sz="2000" dirty="0">
                  <a:solidFill>
                    <a:schemeClr val="accent2"/>
                  </a:solidFill>
                  <a:latin typeface="Times New Roman" panose="02020603050405020304" pitchFamily="18" charset="0"/>
                </a:rPr>
                <a:t>(4)</a:t>
              </a:r>
            </a:p>
          </p:txBody>
        </p:sp>
      </p:grpSp>
      <p:grpSp>
        <p:nvGrpSpPr>
          <p:cNvPr id="344083" name="Group 19"/>
          <p:cNvGrpSpPr/>
          <p:nvPr/>
        </p:nvGrpSpPr>
        <p:grpSpPr>
          <a:xfrm>
            <a:off x="5562600" y="4419600"/>
            <a:ext cx="2362200" cy="396875"/>
            <a:chOff x="3408" y="2592"/>
            <a:chExt cx="1488" cy="250"/>
          </a:xfrm>
        </p:grpSpPr>
        <p:sp>
          <p:nvSpPr>
            <p:cNvPr id="91148" name="Text Box 20"/>
            <p:cNvSpPr txBox="1"/>
            <p:nvPr/>
          </p:nvSpPr>
          <p:spPr>
            <a:xfrm>
              <a:off x="4464" y="2592"/>
              <a:ext cx="432" cy="250"/>
            </a:xfrm>
            <a:prstGeom prst="rect">
              <a:avLst/>
            </a:prstGeom>
            <a:noFill/>
            <a:ln w="9525">
              <a:noFill/>
            </a:ln>
          </p:spPr>
          <p:txBody>
            <a:bodyPr>
              <a:spAutoFit/>
            </a:bodyPr>
            <a:lstStyle/>
            <a:p>
              <a:pPr eaLnBrk="1" hangingPunct="1">
                <a:spcBef>
                  <a:spcPct val="50000"/>
                </a:spcBef>
              </a:pPr>
              <a:r>
                <a:rPr lang="en-US" altLang="zh-CN" sz="2000" dirty="0">
                  <a:solidFill>
                    <a:schemeClr val="accent2"/>
                  </a:solidFill>
                  <a:latin typeface="Times New Roman" panose="02020603050405020304" pitchFamily="18" charset="0"/>
                </a:rPr>
                <a:t>(2)</a:t>
              </a:r>
            </a:p>
          </p:txBody>
        </p:sp>
        <p:sp>
          <p:nvSpPr>
            <p:cNvPr id="91149" name="Text Box 21"/>
            <p:cNvSpPr txBox="1"/>
            <p:nvPr/>
          </p:nvSpPr>
          <p:spPr>
            <a:xfrm>
              <a:off x="3408" y="2592"/>
              <a:ext cx="432" cy="250"/>
            </a:xfrm>
            <a:prstGeom prst="rect">
              <a:avLst/>
            </a:prstGeom>
            <a:noFill/>
            <a:ln w="9525">
              <a:noFill/>
            </a:ln>
          </p:spPr>
          <p:txBody>
            <a:bodyPr>
              <a:spAutoFit/>
            </a:bodyPr>
            <a:lstStyle/>
            <a:p>
              <a:pPr eaLnBrk="1" hangingPunct="1">
                <a:spcBef>
                  <a:spcPct val="50000"/>
                </a:spcBef>
              </a:pPr>
              <a:r>
                <a:rPr lang="en-US" altLang="zh-CN" sz="2000" dirty="0">
                  <a:solidFill>
                    <a:schemeClr val="accent2"/>
                  </a:solidFill>
                  <a:latin typeface="Times New Roman" panose="02020603050405020304" pitchFamily="18" charset="0"/>
                </a:rPr>
                <a:t>(6)</a:t>
              </a:r>
            </a:p>
          </p:txBody>
        </p:sp>
      </p:grpSp>
      <p:sp>
        <p:nvSpPr>
          <p:cNvPr id="344086" name="Text Box 22"/>
          <p:cNvSpPr txBox="1"/>
          <p:nvPr/>
        </p:nvSpPr>
        <p:spPr>
          <a:xfrm>
            <a:off x="6400800" y="5622925"/>
            <a:ext cx="685800" cy="396875"/>
          </a:xfrm>
          <a:prstGeom prst="rect">
            <a:avLst/>
          </a:prstGeom>
          <a:noFill/>
          <a:ln w="9525">
            <a:noFill/>
          </a:ln>
        </p:spPr>
        <p:txBody>
          <a:bodyPr>
            <a:spAutoFit/>
          </a:bodyPr>
          <a:lstStyle/>
          <a:p>
            <a:pPr eaLnBrk="1" hangingPunct="1">
              <a:spcBef>
                <a:spcPct val="50000"/>
              </a:spcBef>
            </a:pPr>
            <a:r>
              <a:rPr lang="en-US" altLang="zh-CN" sz="2000" dirty="0">
                <a:solidFill>
                  <a:schemeClr val="accent2"/>
                </a:solidFill>
                <a:latin typeface="Times New Roman" panose="02020603050405020304" pitchFamily="18" charset="0"/>
              </a:rPr>
              <a:t>(7)</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44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44068"/>
                                        </p:tgtEl>
                                        <p:attrNameLst>
                                          <p:attrName>style.visibility</p:attrName>
                                        </p:attrNameLst>
                                      </p:cBhvr>
                                      <p:to>
                                        <p:strVal val="visible"/>
                                      </p:to>
                                    </p:set>
                                  </p:childTnLst>
                                  <p:subTnLst>
                                    <p:set>
                                      <p:cBhvr override="childStyle">
                                        <p:cTn dur="1" fill="hold" display="0" masterRel="nextClick" afterEffect="1"/>
                                        <p:tgtEl>
                                          <p:spTgt spid="34406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4408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344071"/>
                                        </p:tgtEl>
                                        <p:attrNameLst>
                                          <p:attrName>style.visibility</p:attrName>
                                        </p:attrNameLst>
                                      </p:cBhvr>
                                      <p:to>
                                        <p:strVal val="visible"/>
                                      </p:to>
                                    </p:set>
                                  </p:childTnLst>
                                  <p:subTnLst>
                                    <p:set>
                                      <p:cBhvr override="childStyle">
                                        <p:cTn dur="1" fill="hold" display="0" masterRel="nextClick" afterEffect="1"/>
                                        <p:tgtEl>
                                          <p:spTgt spid="34407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44083"/>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3440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44086"/>
                                        </p:tgtEl>
                                        <p:attrNameLst>
                                          <p:attrName>style.visibility</p:attrName>
                                        </p:attrNameLst>
                                      </p:cBhvr>
                                      <p:to>
                                        <p:strVal val="visible"/>
                                      </p:to>
                                    </p:set>
                                    <p:animEffect transition="in" filter="box(in)">
                                      <p:cBhvr>
                                        <p:cTn id="29" dur="500"/>
                                        <p:tgtEl>
                                          <p:spTgt spid="34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8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Text Box 2"/>
          <p:cNvSpPr txBox="1"/>
          <p:nvPr/>
        </p:nvSpPr>
        <p:spPr>
          <a:xfrm>
            <a:off x="381000" y="1828800"/>
            <a:ext cx="8534400" cy="3451225"/>
          </a:xfrm>
          <a:prstGeom prst="rect">
            <a:avLst/>
          </a:prstGeom>
          <a:solidFill>
            <a:srgbClr val="E7FFE7"/>
          </a:solidFill>
          <a:ln w="9525" cap="flat" cmpd="sng">
            <a:solidFill>
              <a:srgbClr val="808080"/>
            </a:solidFill>
            <a:prstDash val="solid"/>
            <a:miter/>
            <a:headEnd type="none" w="med" len="med"/>
            <a:tailEnd type="none" w="med" len="med"/>
          </a:ln>
        </p:spPr>
        <p:txBody>
          <a:bodyPr>
            <a:spAutoFit/>
          </a:bodyPr>
          <a:lstStyle/>
          <a:p>
            <a:pPr eaLnBrk="1" hangingPunct="1">
              <a:lnSpc>
                <a:spcPct val="130000"/>
              </a:lnSpc>
              <a:spcBef>
                <a:spcPts val="600"/>
              </a:spcBef>
              <a:buClr>
                <a:schemeClr val="accent2"/>
              </a:buClr>
            </a:pPr>
            <a:r>
              <a:rPr lang="zh-CN" altLang="en-US" sz="2800" b="1" dirty="0">
                <a:latin typeface="宋体" panose="02010600030101010101" pitchFamily="2" charset="-122"/>
              </a:rPr>
              <a:t>例：</a:t>
            </a:r>
            <a:endParaRPr lang="en-US" altLang="zh-CN" sz="2800" b="1" dirty="0">
              <a:latin typeface="宋体" panose="02010600030101010101" pitchFamily="2" charset="-122"/>
            </a:endParaRPr>
          </a:p>
          <a:p>
            <a:pPr eaLnBrk="1" hangingPunct="1">
              <a:lnSpc>
                <a:spcPct val="130000"/>
              </a:lnSpc>
              <a:spcBef>
                <a:spcPts val="600"/>
              </a:spcBef>
              <a:spcAft>
                <a:spcPts val="600"/>
              </a:spcAft>
              <a:buClr>
                <a:schemeClr val="accent2"/>
              </a:buClr>
            </a:pPr>
            <a:r>
              <a:rPr lang="zh-CN" altLang="en-US" sz="2800" dirty="0">
                <a:latin typeface="宋体" panose="02010600030101010101" pitchFamily="2" charset="-122"/>
              </a:rPr>
              <a:t>   设</a:t>
            </a:r>
            <a:r>
              <a:rPr lang="en-US" altLang="zh-CN" sz="2800" dirty="0">
                <a:latin typeface="宋体" panose="02010600030101010101" pitchFamily="2" charset="-122"/>
              </a:rPr>
              <a:t>A,B,C</a:t>
            </a:r>
            <a:r>
              <a:rPr lang="zh-CN" altLang="en-US" sz="2800" dirty="0">
                <a:latin typeface="宋体" panose="02010600030101010101" pitchFamily="2" charset="-122"/>
              </a:rPr>
              <a:t>三人中有人从不说真话，也有人从不说假话。某人向这三人分别提出同一个问题：谁是说谎者？</a:t>
            </a:r>
            <a:r>
              <a:rPr lang="en-US" altLang="zh-CN" sz="2800" dirty="0">
                <a:latin typeface="宋体" panose="02010600030101010101" pitchFamily="2" charset="-122"/>
              </a:rPr>
              <a:t>A</a:t>
            </a:r>
            <a:r>
              <a:rPr lang="zh-CN" altLang="en-US" sz="2800" dirty="0">
                <a:latin typeface="宋体" panose="02010600030101010101" pitchFamily="2" charset="-122"/>
              </a:rPr>
              <a:t>答：“</a:t>
            </a:r>
            <a:r>
              <a:rPr lang="en-US" altLang="zh-CN" sz="2800" dirty="0">
                <a:latin typeface="宋体" panose="02010600030101010101" pitchFamily="2" charset="-122"/>
              </a:rPr>
              <a:t>B</a:t>
            </a:r>
            <a:r>
              <a:rPr lang="zh-CN" altLang="en-US" sz="2800" dirty="0">
                <a:latin typeface="宋体" panose="02010600030101010101" pitchFamily="2" charset="-122"/>
              </a:rPr>
              <a:t>和</a:t>
            </a:r>
            <a:r>
              <a:rPr lang="en-US" altLang="zh-CN" sz="2800" dirty="0">
                <a:latin typeface="宋体" panose="02010600030101010101" pitchFamily="2" charset="-122"/>
              </a:rPr>
              <a:t>C</a:t>
            </a:r>
            <a:r>
              <a:rPr lang="zh-CN" altLang="en-US" sz="2800" dirty="0">
                <a:latin typeface="宋体" panose="02010600030101010101" pitchFamily="2" charset="-122"/>
              </a:rPr>
              <a:t>都是说谎者”；</a:t>
            </a:r>
            <a:r>
              <a:rPr lang="en-US" altLang="zh-CN" sz="2800" dirty="0">
                <a:latin typeface="宋体" panose="02010600030101010101" pitchFamily="2" charset="-122"/>
              </a:rPr>
              <a:t>B</a:t>
            </a:r>
            <a:r>
              <a:rPr lang="zh-CN" altLang="en-US" sz="2800" dirty="0">
                <a:latin typeface="宋体" panose="02010600030101010101" pitchFamily="2" charset="-122"/>
              </a:rPr>
              <a:t>答：“</a:t>
            </a:r>
            <a:r>
              <a:rPr lang="en-US" altLang="zh-CN" sz="2800" dirty="0">
                <a:latin typeface="宋体" panose="02010600030101010101" pitchFamily="2" charset="-122"/>
              </a:rPr>
              <a:t>A</a:t>
            </a:r>
            <a:r>
              <a:rPr lang="zh-CN" altLang="en-US" sz="2800" dirty="0">
                <a:latin typeface="宋体" panose="02010600030101010101" pitchFamily="2" charset="-122"/>
              </a:rPr>
              <a:t>和</a:t>
            </a:r>
            <a:r>
              <a:rPr lang="en-US" altLang="zh-CN" sz="2800" dirty="0">
                <a:latin typeface="宋体" panose="02010600030101010101" pitchFamily="2" charset="-122"/>
              </a:rPr>
              <a:t>C</a:t>
            </a:r>
            <a:r>
              <a:rPr lang="zh-CN" altLang="en-US" sz="2800" dirty="0">
                <a:latin typeface="宋体" panose="02010600030101010101" pitchFamily="2" charset="-122"/>
              </a:rPr>
              <a:t>都是说谎者”；</a:t>
            </a:r>
            <a:r>
              <a:rPr lang="en-US" altLang="zh-CN" sz="2800" dirty="0">
                <a:latin typeface="宋体" panose="02010600030101010101" pitchFamily="2" charset="-122"/>
              </a:rPr>
              <a:t>C</a:t>
            </a:r>
            <a:r>
              <a:rPr lang="zh-CN" altLang="en-US" sz="2800" dirty="0">
                <a:latin typeface="宋体" panose="02010600030101010101" pitchFamily="2" charset="-122"/>
              </a:rPr>
              <a:t>答：“</a:t>
            </a:r>
            <a:r>
              <a:rPr lang="en-US" altLang="zh-CN" sz="2800" dirty="0">
                <a:latin typeface="宋体" panose="02010600030101010101" pitchFamily="2" charset="-122"/>
              </a:rPr>
              <a:t>A</a:t>
            </a:r>
            <a:r>
              <a:rPr lang="zh-CN" altLang="en-US" sz="2800" dirty="0">
                <a:latin typeface="宋体" panose="02010600030101010101" pitchFamily="2" charset="-122"/>
              </a:rPr>
              <a:t>和</a:t>
            </a:r>
            <a:r>
              <a:rPr lang="en-US" altLang="zh-CN" sz="2800" dirty="0">
                <a:latin typeface="宋体" panose="02010600030101010101" pitchFamily="2" charset="-122"/>
              </a:rPr>
              <a:t>B</a:t>
            </a:r>
            <a:r>
              <a:rPr lang="zh-CN" altLang="en-US" sz="2800" dirty="0">
                <a:latin typeface="宋体" panose="02010600030101010101" pitchFamily="2" charset="-122"/>
              </a:rPr>
              <a:t>中至少有一个是说谎者”。求谁是老实人，谁是说谎者？</a:t>
            </a:r>
            <a:r>
              <a:rPr lang="zh-CN" altLang="en-US" dirty="0">
                <a:latin typeface="Arial" panose="020B0604020202020204" pitchFamily="34" charset="0"/>
              </a:rPr>
              <a:t> </a:t>
            </a:r>
          </a:p>
        </p:txBody>
      </p:sp>
      <p:sp>
        <p:nvSpPr>
          <p:cNvPr id="92164"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3.7  </a:t>
            </a:r>
            <a:r>
              <a:rPr lang="zh-CN" altLang="en-US" sz="4000" b="0" dirty="0">
                <a:latin typeface="Times New Roman" panose="02020603050405020304" pitchFamily="18" charset="0"/>
                <a:ea typeface="黑体" panose="02010609060101010101" pitchFamily="2" charset="-122"/>
              </a:rPr>
              <a:t>应用归结原理求解问题</a:t>
            </a:r>
          </a:p>
        </p:txBody>
      </p:sp>
      <p:sp>
        <p:nvSpPr>
          <p:cNvPr id="92165" name="Rectangle 11"/>
          <p:cNvSpPr/>
          <p:nvPr/>
        </p:nvSpPr>
        <p:spPr>
          <a:xfrm>
            <a:off x="38242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2166" name="Rectangle 12"/>
          <p:cNvSpPr/>
          <p:nvPr/>
        </p:nvSpPr>
        <p:spPr>
          <a:xfrm>
            <a:off x="34813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2167" name="Rectangle 13"/>
          <p:cNvSpPr/>
          <p:nvPr/>
        </p:nvSpPr>
        <p:spPr>
          <a:xfrm>
            <a:off x="40195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3187" name="Text Box 2"/>
          <p:cNvSpPr txBox="1"/>
          <p:nvPr/>
        </p:nvSpPr>
        <p:spPr>
          <a:xfrm>
            <a:off x="533400" y="1292225"/>
            <a:ext cx="8210550" cy="4894263"/>
          </a:xfrm>
          <a:prstGeom prst="rect">
            <a:avLst/>
          </a:prstGeom>
          <a:solidFill>
            <a:srgbClr val="E7FFE7"/>
          </a:solidFill>
          <a:ln w="9525" cap="flat" cmpd="sng">
            <a:solidFill>
              <a:srgbClr val="808080"/>
            </a:solidFill>
            <a:prstDash val="solid"/>
            <a:miter/>
            <a:headEnd type="none" w="med" len="med"/>
            <a:tailEnd type="none" w="med" len="med"/>
          </a:ln>
        </p:spPr>
        <p:txBody>
          <a:bodyPr>
            <a:spAutoFit/>
          </a:bodyPr>
          <a:lstStyle/>
          <a:p>
            <a:pPr indent="357505" eaLnBrk="1" hangingPunct="1">
              <a:lnSpc>
                <a:spcPct val="130000"/>
              </a:lnSpc>
              <a:buClr>
                <a:schemeClr val="accent2"/>
              </a:buClr>
            </a:pPr>
            <a:r>
              <a:rPr lang="zh-CN" altLang="en-US" sz="2400" dirty="0">
                <a:latin typeface="宋体" panose="02010600030101010101" pitchFamily="2" charset="-122"/>
              </a:rPr>
              <a:t>解：设用</a:t>
            </a:r>
            <a:r>
              <a:rPr lang="en-US" altLang="zh-CN" sz="2400" dirty="0">
                <a:latin typeface="宋体" panose="02010600030101010101" pitchFamily="2" charset="-122"/>
              </a:rPr>
              <a:t>T(x)</a:t>
            </a:r>
            <a:r>
              <a:rPr lang="zh-CN" altLang="en-US" sz="2400" dirty="0">
                <a:latin typeface="宋体" panose="02010600030101010101" pitchFamily="2" charset="-122"/>
              </a:rPr>
              <a:t>表示</a:t>
            </a:r>
            <a:r>
              <a:rPr lang="en-US" altLang="zh-CN" sz="2400" dirty="0">
                <a:latin typeface="宋体" panose="02010600030101010101" pitchFamily="2" charset="-122"/>
              </a:rPr>
              <a:t>x</a:t>
            </a:r>
            <a:r>
              <a:rPr lang="zh-CN" altLang="en-US" sz="2400" dirty="0">
                <a:latin typeface="宋体" panose="02010600030101010101" pitchFamily="2" charset="-122"/>
              </a:rPr>
              <a:t>说真话。</a:t>
            </a:r>
          </a:p>
          <a:p>
            <a:pPr indent="357505" eaLnBrk="1" hangingPunct="1">
              <a:lnSpc>
                <a:spcPct val="130000"/>
              </a:lnSpc>
              <a:buClr>
                <a:schemeClr val="accent2"/>
              </a:buClr>
            </a:pPr>
            <a:r>
              <a:rPr lang="zh-CN" altLang="en-US" sz="2400" dirty="0">
                <a:latin typeface="宋体" panose="02010600030101010101" pitchFamily="2" charset="-122"/>
              </a:rPr>
              <a:t>如果</a:t>
            </a:r>
            <a:r>
              <a:rPr lang="en-US" altLang="zh-CN" sz="2400" dirty="0">
                <a:latin typeface="宋体" panose="02010600030101010101" pitchFamily="2" charset="-122"/>
              </a:rPr>
              <a:t>A</a:t>
            </a:r>
            <a:r>
              <a:rPr lang="zh-CN" altLang="en-US" sz="2400" dirty="0">
                <a:latin typeface="宋体" panose="02010600030101010101" pitchFamily="2" charset="-122"/>
              </a:rPr>
              <a:t>说的是真话，则</a:t>
            </a:r>
          </a:p>
          <a:p>
            <a:pPr indent="357505" eaLnBrk="1" hangingPunct="1">
              <a:lnSpc>
                <a:spcPct val="130000"/>
              </a:lnSpc>
              <a:buClr>
                <a:schemeClr val="accent2"/>
              </a:buClr>
            </a:pPr>
            <a:r>
              <a:rPr lang="en-US" altLang="zh-CN" sz="2400" dirty="0">
                <a:latin typeface="宋体" panose="02010600030101010101" pitchFamily="2" charset="-122"/>
              </a:rPr>
              <a:t>	T(A)→¬T(B)∧¬T(C)</a:t>
            </a:r>
          </a:p>
          <a:p>
            <a:pPr indent="357505" eaLnBrk="1" hangingPunct="1">
              <a:lnSpc>
                <a:spcPct val="130000"/>
              </a:lnSpc>
              <a:buClr>
                <a:schemeClr val="accent2"/>
              </a:buClr>
            </a:pPr>
            <a:r>
              <a:rPr lang="zh-CN" altLang="en-US" sz="2400" dirty="0">
                <a:latin typeface="宋体" panose="02010600030101010101" pitchFamily="2" charset="-122"/>
              </a:rPr>
              <a:t>如果</a:t>
            </a:r>
            <a:r>
              <a:rPr lang="en-US" altLang="zh-CN" sz="2400" dirty="0">
                <a:latin typeface="宋体" panose="02010600030101010101" pitchFamily="2" charset="-122"/>
              </a:rPr>
              <a:t>A</a:t>
            </a:r>
            <a:r>
              <a:rPr lang="zh-CN" altLang="en-US" sz="2400" dirty="0">
                <a:latin typeface="宋体" panose="02010600030101010101" pitchFamily="2" charset="-122"/>
              </a:rPr>
              <a:t>说的是假话，则</a:t>
            </a:r>
          </a:p>
          <a:p>
            <a:pPr indent="357505" eaLnBrk="1" hangingPunct="1">
              <a:lnSpc>
                <a:spcPct val="130000"/>
              </a:lnSpc>
              <a:buClr>
                <a:schemeClr val="accent2"/>
              </a:buClr>
            </a:pPr>
            <a:r>
              <a:rPr lang="en-US" altLang="zh-CN" sz="2400" dirty="0">
                <a:latin typeface="宋体" panose="02010600030101010101" pitchFamily="2" charset="-122"/>
              </a:rPr>
              <a:t>	¬T(A)→T(B)∨T(C)</a:t>
            </a:r>
          </a:p>
          <a:p>
            <a:pPr indent="357505" eaLnBrk="1" hangingPunct="1">
              <a:lnSpc>
                <a:spcPct val="130000"/>
              </a:lnSpc>
              <a:buClr>
                <a:schemeClr val="accent2"/>
              </a:buClr>
            </a:pPr>
            <a:r>
              <a:rPr lang="zh-CN" altLang="en-US" sz="2400" dirty="0">
                <a:latin typeface="宋体" panose="02010600030101010101" pitchFamily="2" charset="-122"/>
              </a:rPr>
              <a:t>对</a:t>
            </a:r>
            <a:r>
              <a:rPr lang="en-US" altLang="zh-CN" sz="2400" dirty="0">
                <a:latin typeface="宋体" panose="02010600030101010101" pitchFamily="2" charset="-122"/>
              </a:rPr>
              <a:t>B</a:t>
            </a:r>
            <a:r>
              <a:rPr lang="zh-CN" altLang="en-US" sz="2400" dirty="0">
                <a:latin typeface="宋体" panose="02010600030101010101" pitchFamily="2" charset="-122"/>
              </a:rPr>
              <a:t>和</a:t>
            </a:r>
            <a:r>
              <a:rPr lang="en-US" altLang="zh-CN" sz="2400" dirty="0">
                <a:latin typeface="宋体" panose="02010600030101010101" pitchFamily="2" charset="-122"/>
              </a:rPr>
              <a:t>C</a:t>
            </a:r>
            <a:r>
              <a:rPr lang="zh-CN" altLang="en-US" sz="2400" dirty="0">
                <a:latin typeface="宋体" panose="02010600030101010101" pitchFamily="2" charset="-122"/>
              </a:rPr>
              <a:t>说的话作相同处理，可得：</a:t>
            </a:r>
          </a:p>
          <a:p>
            <a:pPr indent="357505" eaLnBrk="1" hangingPunct="1">
              <a:lnSpc>
                <a:spcPct val="130000"/>
              </a:lnSpc>
              <a:buClr>
                <a:schemeClr val="accent2"/>
              </a:buClr>
            </a:pPr>
            <a:r>
              <a:rPr lang="en-US" altLang="zh-CN" sz="2400" dirty="0">
                <a:latin typeface="宋体" panose="02010600030101010101" pitchFamily="2" charset="-122"/>
              </a:rPr>
              <a:t>	T(B)→¬T(A)∧¬T(C)</a:t>
            </a:r>
          </a:p>
          <a:p>
            <a:pPr indent="357505" eaLnBrk="1" hangingPunct="1">
              <a:lnSpc>
                <a:spcPct val="130000"/>
              </a:lnSpc>
              <a:buClr>
                <a:schemeClr val="accent2"/>
              </a:buClr>
            </a:pPr>
            <a:r>
              <a:rPr lang="en-US" altLang="zh-CN" sz="2400" dirty="0">
                <a:latin typeface="宋体" panose="02010600030101010101" pitchFamily="2" charset="-122"/>
              </a:rPr>
              <a:t>	¬T(B)→T(A)∨T(C)</a:t>
            </a:r>
          </a:p>
          <a:p>
            <a:pPr indent="357505" eaLnBrk="1" hangingPunct="1">
              <a:lnSpc>
                <a:spcPct val="130000"/>
              </a:lnSpc>
              <a:buClr>
                <a:schemeClr val="accent2"/>
              </a:buClr>
            </a:pPr>
            <a:r>
              <a:rPr lang="en-US" altLang="zh-CN" sz="2400" dirty="0">
                <a:latin typeface="宋体" panose="02010600030101010101" pitchFamily="2" charset="-122"/>
              </a:rPr>
              <a:t>	T(C)→¬T(A)∨¬T(B)</a:t>
            </a:r>
          </a:p>
          <a:p>
            <a:pPr indent="357505" eaLnBrk="1" hangingPunct="1">
              <a:lnSpc>
                <a:spcPct val="130000"/>
              </a:lnSpc>
              <a:buClr>
                <a:schemeClr val="accent2"/>
              </a:buClr>
            </a:pPr>
            <a:r>
              <a:rPr lang="en-US" altLang="zh-CN" sz="2400" dirty="0">
                <a:latin typeface="宋体" panose="02010600030101010101" pitchFamily="2" charset="-122"/>
              </a:rPr>
              <a:t>	¬T(C)→T(A)∧T(B)</a:t>
            </a:r>
          </a:p>
        </p:txBody>
      </p:sp>
      <p:sp>
        <p:nvSpPr>
          <p:cNvPr id="93188"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3.7  </a:t>
            </a:r>
            <a:r>
              <a:rPr lang="zh-CN" altLang="en-US" sz="4000" b="0" dirty="0">
                <a:latin typeface="Times New Roman" panose="02020603050405020304" pitchFamily="18" charset="0"/>
                <a:ea typeface="黑体" panose="02010609060101010101" pitchFamily="2" charset="-122"/>
              </a:rPr>
              <a:t>应用归结原理求解问题</a:t>
            </a:r>
          </a:p>
        </p:txBody>
      </p:sp>
      <p:sp>
        <p:nvSpPr>
          <p:cNvPr id="93189" name="Rectangle 11"/>
          <p:cNvSpPr/>
          <p:nvPr/>
        </p:nvSpPr>
        <p:spPr>
          <a:xfrm>
            <a:off x="38242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3190" name="Rectangle 12"/>
          <p:cNvSpPr/>
          <p:nvPr/>
        </p:nvSpPr>
        <p:spPr>
          <a:xfrm>
            <a:off x="34813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3191" name="Rectangle 13"/>
          <p:cNvSpPr/>
          <p:nvPr/>
        </p:nvSpPr>
        <p:spPr>
          <a:xfrm>
            <a:off x="40195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4211" name="Text Box 2"/>
          <p:cNvSpPr txBox="1"/>
          <p:nvPr/>
        </p:nvSpPr>
        <p:spPr>
          <a:xfrm>
            <a:off x="381000" y="990600"/>
            <a:ext cx="8458200" cy="5508625"/>
          </a:xfrm>
          <a:prstGeom prst="rect">
            <a:avLst/>
          </a:prstGeom>
          <a:solidFill>
            <a:srgbClr val="E7FFE7"/>
          </a:solidFill>
          <a:ln w="9525" cap="flat" cmpd="sng">
            <a:solidFill>
              <a:srgbClr val="808080"/>
            </a:solidFill>
            <a:prstDash val="solid"/>
            <a:miter/>
            <a:headEnd type="none" w="med" len="med"/>
            <a:tailEnd type="none" w="med" len="med"/>
          </a:ln>
        </p:spPr>
        <p:txBody>
          <a:bodyPr>
            <a:spAutoFit/>
          </a:bodyPr>
          <a:lstStyle/>
          <a:p>
            <a:pPr indent="357505" eaLnBrk="1" hangingPunct="1">
              <a:buClr>
                <a:schemeClr val="accent2"/>
              </a:buClr>
            </a:pPr>
            <a:r>
              <a:rPr lang="zh-CN" altLang="en-US" sz="2200" dirty="0">
                <a:latin typeface="宋体" panose="02010600030101010101" pitchFamily="2" charset="-122"/>
              </a:rPr>
              <a:t>把上述公式化成子句集，得到</a:t>
            </a:r>
            <a:r>
              <a:rPr lang="en-US" altLang="zh-CN" sz="2200" dirty="0">
                <a:latin typeface="宋体" panose="02010600030101010101" pitchFamily="2" charset="-122"/>
              </a:rPr>
              <a:t>S</a:t>
            </a:r>
            <a:r>
              <a:rPr lang="zh-CN" altLang="en-US" sz="2200" dirty="0">
                <a:latin typeface="宋体" panose="02010600030101010101" pitchFamily="2" charset="-122"/>
              </a:rPr>
              <a:t>：</a:t>
            </a:r>
          </a:p>
          <a:p>
            <a:pPr indent="357505" eaLnBrk="1" hangingPunct="1">
              <a:buClr>
                <a:schemeClr val="accent2"/>
              </a:buClr>
            </a:pPr>
            <a:r>
              <a:rPr lang="en-US" altLang="zh-CN" sz="2200" dirty="0">
                <a:latin typeface="宋体" panose="02010600030101010101" pitchFamily="2" charset="-122"/>
              </a:rPr>
              <a:t>	(1)¬T(A)∨¬T(B)</a:t>
            </a:r>
          </a:p>
          <a:p>
            <a:pPr indent="357505" eaLnBrk="1" hangingPunct="1">
              <a:buClr>
                <a:schemeClr val="accent2"/>
              </a:buClr>
            </a:pPr>
            <a:r>
              <a:rPr lang="en-US" altLang="zh-CN" sz="2200" dirty="0">
                <a:latin typeface="宋体" panose="02010600030101010101" pitchFamily="2" charset="-122"/>
              </a:rPr>
              <a:t>	(2)¬T(A)∨¬T(C)</a:t>
            </a:r>
          </a:p>
          <a:p>
            <a:pPr indent="357505" eaLnBrk="1" hangingPunct="1">
              <a:buClr>
                <a:schemeClr val="accent2"/>
              </a:buClr>
            </a:pPr>
            <a:r>
              <a:rPr lang="en-US" altLang="zh-CN" sz="2200" dirty="0">
                <a:latin typeface="宋体" panose="02010600030101010101" pitchFamily="2" charset="-122"/>
              </a:rPr>
              <a:t>	(3)T(C)∨T(A)∨T(B)</a:t>
            </a:r>
          </a:p>
          <a:p>
            <a:pPr indent="357505" eaLnBrk="1" hangingPunct="1">
              <a:buClr>
                <a:schemeClr val="accent2"/>
              </a:buClr>
            </a:pPr>
            <a:r>
              <a:rPr lang="en-US" altLang="zh-CN" sz="2200" dirty="0">
                <a:latin typeface="宋体" panose="02010600030101010101" pitchFamily="2" charset="-122"/>
              </a:rPr>
              <a:t>	(4)¬T(B)∨¬T(C)</a:t>
            </a:r>
          </a:p>
          <a:p>
            <a:pPr indent="357505" eaLnBrk="1" hangingPunct="1">
              <a:buClr>
                <a:schemeClr val="accent2"/>
              </a:buClr>
            </a:pPr>
            <a:r>
              <a:rPr lang="en-US" altLang="zh-CN" sz="2200" dirty="0">
                <a:latin typeface="宋体" panose="02010600030101010101" pitchFamily="2" charset="-122"/>
              </a:rPr>
              <a:t>	(5)¬T(C)∨¬T(A)∨¬T(B)</a:t>
            </a:r>
          </a:p>
          <a:p>
            <a:pPr indent="357505" eaLnBrk="1" hangingPunct="1">
              <a:buClr>
                <a:schemeClr val="accent2"/>
              </a:buClr>
            </a:pPr>
            <a:r>
              <a:rPr lang="en-US" altLang="zh-CN" sz="2200" dirty="0">
                <a:latin typeface="宋体" panose="02010600030101010101" pitchFamily="2" charset="-122"/>
              </a:rPr>
              <a:t>	(6) T(A)∨T(C)</a:t>
            </a:r>
          </a:p>
          <a:p>
            <a:pPr indent="357505" eaLnBrk="1" hangingPunct="1">
              <a:buClr>
                <a:schemeClr val="accent2"/>
              </a:buClr>
            </a:pPr>
            <a:r>
              <a:rPr lang="en-US" altLang="zh-CN" sz="2200" dirty="0">
                <a:latin typeface="宋体" panose="02010600030101010101" pitchFamily="2" charset="-122"/>
              </a:rPr>
              <a:t>	(7)T(B)∨T(C)</a:t>
            </a:r>
          </a:p>
          <a:p>
            <a:pPr indent="357505" eaLnBrk="1" hangingPunct="1">
              <a:buClr>
                <a:schemeClr val="accent2"/>
              </a:buClr>
            </a:pPr>
            <a:r>
              <a:rPr lang="zh-CN" altLang="en-US" sz="2200" dirty="0">
                <a:latin typeface="宋体" panose="02010600030101010101" pitchFamily="2" charset="-122"/>
              </a:rPr>
              <a:t>下面求谁是老实人。把</a:t>
            </a:r>
            <a:r>
              <a:rPr lang="en-US" altLang="zh-CN" sz="2200" dirty="0">
                <a:latin typeface="宋体" panose="02010600030101010101" pitchFamily="2" charset="-122"/>
              </a:rPr>
              <a:t>¬T(x)∨Ansewer(x)</a:t>
            </a:r>
            <a:r>
              <a:rPr lang="zh-CN" altLang="en-US" sz="2200" dirty="0">
                <a:latin typeface="宋体" panose="02010600030101010101" pitchFamily="2" charset="-122"/>
              </a:rPr>
              <a:t>并入</a:t>
            </a:r>
            <a:r>
              <a:rPr lang="en-US" altLang="zh-CN" sz="2200" dirty="0">
                <a:latin typeface="宋体" panose="02010600030101010101" pitchFamily="2" charset="-122"/>
              </a:rPr>
              <a:t>S</a:t>
            </a:r>
            <a:r>
              <a:rPr lang="zh-CN" altLang="en-US" sz="2200" dirty="0">
                <a:latin typeface="宋体" panose="02010600030101010101" pitchFamily="2" charset="-122"/>
              </a:rPr>
              <a:t>得到</a:t>
            </a:r>
            <a:r>
              <a:rPr lang="en-US" altLang="zh-CN" sz="2200" dirty="0">
                <a:latin typeface="宋体" panose="02010600030101010101" pitchFamily="2" charset="-122"/>
              </a:rPr>
              <a:t>S1</a:t>
            </a:r>
            <a:r>
              <a:rPr lang="zh-CN" altLang="en-US" sz="2200" dirty="0">
                <a:latin typeface="宋体" panose="02010600030101010101" pitchFamily="2" charset="-122"/>
              </a:rPr>
              <a:t>。即多一个子句：</a:t>
            </a:r>
          </a:p>
          <a:p>
            <a:pPr indent="357505" eaLnBrk="1" hangingPunct="1">
              <a:buClr>
                <a:schemeClr val="accent2"/>
              </a:buClr>
            </a:pPr>
            <a:r>
              <a:rPr lang="en-US" altLang="zh-CN" sz="2200" dirty="0">
                <a:latin typeface="宋体" panose="02010600030101010101" pitchFamily="2" charset="-122"/>
              </a:rPr>
              <a:t>	(8)¬T(x)∨Ansewer(x)</a:t>
            </a:r>
          </a:p>
          <a:p>
            <a:pPr indent="357505" eaLnBrk="1" hangingPunct="1">
              <a:buClr>
                <a:schemeClr val="accent2"/>
              </a:buClr>
            </a:pPr>
            <a:r>
              <a:rPr lang="zh-CN" altLang="en-US" sz="2200" dirty="0">
                <a:latin typeface="宋体" panose="02010600030101010101" pitchFamily="2" charset="-122"/>
              </a:rPr>
              <a:t>应用归结原理对</a:t>
            </a:r>
            <a:r>
              <a:rPr lang="en-US" altLang="zh-CN" sz="2200" dirty="0">
                <a:latin typeface="宋体" panose="02010600030101010101" pitchFamily="2" charset="-122"/>
              </a:rPr>
              <a:t>S1</a:t>
            </a:r>
            <a:r>
              <a:rPr lang="zh-CN" altLang="en-US" sz="2200" dirty="0">
                <a:latin typeface="宋体" panose="02010600030101010101" pitchFamily="2" charset="-122"/>
              </a:rPr>
              <a:t>进行归结：</a:t>
            </a:r>
          </a:p>
          <a:p>
            <a:pPr indent="357505" eaLnBrk="1" hangingPunct="1">
              <a:buClr>
                <a:schemeClr val="accent2"/>
              </a:buClr>
            </a:pPr>
            <a:r>
              <a:rPr lang="en-US" altLang="zh-CN" sz="2200" dirty="0">
                <a:latin typeface="宋体" panose="02010600030101010101" pitchFamily="2" charset="-122"/>
              </a:rPr>
              <a:t>	(9)¬T(A)∨T(C)	 	 (1)</a:t>
            </a:r>
            <a:r>
              <a:rPr lang="zh-CN" altLang="en-US" sz="2200" dirty="0">
                <a:latin typeface="宋体" panose="02010600030101010101" pitchFamily="2" charset="-122"/>
              </a:rPr>
              <a:t>和</a:t>
            </a:r>
            <a:r>
              <a:rPr lang="en-US" altLang="zh-CN" sz="2200" dirty="0">
                <a:latin typeface="宋体" panose="02010600030101010101" pitchFamily="2" charset="-122"/>
              </a:rPr>
              <a:t>(7)</a:t>
            </a:r>
            <a:r>
              <a:rPr lang="zh-CN" altLang="en-US" sz="2200" dirty="0">
                <a:latin typeface="宋体" panose="02010600030101010101" pitchFamily="2" charset="-122"/>
              </a:rPr>
              <a:t>归结</a:t>
            </a:r>
          </a:p>
          <a:p>
            <a:pPr indent="357505" eaLnBrk="1" hangingPunct="1">
              <a:buClr>
                <a:schemeClr val="accent2"/>
              </a:buClr>
            </a:pPr>
            <a:r>
              <a:rPr lang="en-US" altLang="zh-CN" sz="2200" dirty="0">
                <a:latin typeface="宋体" panose="02010600030101010101" pitchFamily="2" charset="-122"/>
              </a:rPr>
              <a:t>	(10)T(C)			 (6)</a:t>
            </a:r>
            <a:r>
              <a:rPr lang="zh-CN" altLang="en-US" sz="2200" dirty="0">
                <a:latin typeface="宋体" panose="02010600030101010101" pitchFamily="2" charset="-122"/>
              </a:rPr>
              <a:t>和</a:t>
            </a:r>
            <a:r>
              <a:rPr lang="en-US" altLang="zh-CN" sz="2200" dirty="0">
                <a:latin typeface="宋体" panose="02010600030101010101" pitchFamily="2" charset="-122"/>
              </a:rPr>
              <a:t>(9)</a:t>
            </a:r>
            <a:r>
              <a:rPr lang="zh-CN" altLang="en-US" sz="2200" dirty="0">
                <a:latin typeface="宋体" panose="02010600030101010101" pitchFamily="2" charset="-122"/>
              </a:rPr>
              <a:t>归结</a:t>
            </a:r>
          </a:p>
          <a:p>
            <a:pPr indent="357505" eaLnBrk="1" hangingPunct="1">
              <a:buClr>
                <a:schemeClr val="accent2"/>
              </a:buClr>
            </a:pPr>
            <a:r>
              <a:rPr lang="en-US" altLang="zh-CN" sz="2200" dirty="0">
                <a:latin typeface="宋体" panose="02010600030101010101" pitchFamily="2" charset="-122"/>
              </a:rPr>
              <a:t>	(11)Ansewer(C)		 (8)</a:t>
            </a:r>
            <a:r>
              <a:rPr lang="zh-CN" altLang="en-US" sz="2200" dirty="0">
                <a:latin typeface="宋体" panose="02010600030101010101" pitchFamily="2" charset="-122"/>
              </a:rPr>
              <a:t>和</a:t>
            </a:r>
            <a:r>
              <a:rPr lang="en-US" altLang="zh-CN" sz="2200" dirty="0">
                <a:latin typeface="宋体" panose="02010600030101010101" pitchFamily="2" charset="-122"/>
              </a:rPr>
              <a:t>(10)</a:t>
            </a:r>
            <a:r>
              <a:rPr lang="zh-CN" altLang="en-US" sz="2200" dirty="0">
                <a:latin typeface="宋体" panose="02010600030101010101" pitchFamily="2" charset="-122"/>
              </a:rPr>
              <a:t>归结</a:t>
            </a:r>
          </a:p>
          <a:p>
            <a:pPr indent="357505" eaLnBrk="1" hangingPunct="1">
              <a:buClr>
                <a:schemeClr val="accent2"/>
              </a:buClr>
            </a:pPr>
            <a:r>
              <a:rPr lang="zh-CN" altLang="en-US" sz="2200" dirty="0">
                <a:latin typeface="宋体" panose="02010600030101010101" pitchFamily="2" charset="-122"/>
              </a:rPr>
              <a:t>所以</a:t>
            </a:r>
            <a:r>
              <a:rPr lang="en-US" altLang="zh-CN" sz="2200" dirty="0">
                <a:latin typeface="宋体" panose="02010600030101010101" pitchFamily="2" charset="-122"/>
              </a:rPr>
              <a:t>C</a:t>
            </a:r>
            <a:r>
              <a:rPr lang="zh-CN" altLang="en-US" sz="2200" dirty="0">
                <a:latin typeface="宋体" panose="02010600030101010101" pitchFamily="2" charset="-122"/>
              </a:rPr>
              <a:t>是老实人，即</a:t>
            </a:r>
            <a:r>
              <a:rPr lang="en-US" altLang="zh-CN" sz="2200" dirty="0">
                <a:latin typeface="宋体" panose="02010600030101010101" pitchFamily="2" charset="-122"/>
              </a:rPr>
              <a:t>C</a:t>
            </a:r>
            <a:r>
              <a:rPr lang="zh-CN" altLang="en-US" sz="2200" dirty="0">
                <a:latin typeface="宋体" panose="02010600030101010101" pitchFamily="2" charset="-122"/>
              </a:rPr>
              <a:t>从不说假话。</a:t>
            </a:r>
          </a:p>
        </p:txBody>
      </p:sp>
      <p:sp>
        <p:nvSpPr>
          <p:cNvPr id="94212"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3.7  </a:t>
            </a:r>
            <a:r>
              <a:rPr lang="zh-CN" altLang="en-US" sz="4000" b="0" dirty="0">
                <a:latin typeface="Times New Roman" panose="02020603050405020304" pitchFamily="18" charset="0"/>
                <a:ea typeface="黑体" panose="02010609060101010101" pitchFamily="2" charset="-122"/>
              </a:rPr>
              <a:t>应用归结原理求解问题</a:t>
            </a:r>
          </a:p>
        </p:txBody>
      </p:sp>
      <p:sp>
        <p:nvSpPr>
          <p:cNvPr id="94213" name="Rectangle 11"/>
          <p:cNvSpPr/>
          <p:nvPr/>
        </p:nvSpPr>
        <p:spPr>
          <a:xfrm>
            <a:off x="38242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4214" name="Rectangle 12"/>
          <p:cNvSpPr/>
          <p:nvPr/>
        </p:nvSpPr>
        <p:spPr>
          <a:xfrm>
            <a:off x="34813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4215" name="Rectangle 13"/>
          <p:cNvSpPr/>
          <p:nvPr/>
        </p:nvSpPr>
        <p:spPr>
          <a:xfrm>
            <a:off x="40195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5235" name="Rectangle 3"/>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 </a:t>
            </a:r>
            <a:r>
              <a:rPr lang="zh-CN" altLang="en-US" sz="4000" b="0" dirty="0">
                <a:latin typeface="Times New Roman" panose="02020603050405020304" pitchFamily="18" charset="0"/>
                <a:ea typeface="黑体" panose="02010609060101010101" pitchFamily="2" charset="-122"/>
              </a:rPr>
              <a:t>归结演绎推理的特点</a:t>
            </a:r>
          </a:p>
        </p:txBody>
      </p:sp>
      <p:sp>
        <p:nvSpPr>
          <p:cNvPr id="95236" name="Rectangle 11"/>
          <p:cNvSpPr/>
          <p:nvPr/>
        </p:nvSpPr>
        <p:spPr>
          <a:xfrm>
            <a:off x="38242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5237" name="Rectangle 12"/>
          <p:cNvSpPr/>
          <p:nvPr/>
        </p:nvSpPr>
        <p:spPr>
          <a:xfrm>
            <a:off x="348138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5238" name="Rectangle 13"/>
          <p:cNvSpPr/>
          <p:nvPr/>
        </p:nvSpPr>
        <p:spPr>
          <a:xfrm>
            <a:off x="401955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2" name="矩形 1"/>
          <p:cNvSpPr/>
          <p:nvPr/>
        </p:nvSpPr>
        <p:spPr>
          <a:xfrm>
            <a:off x="533400" y="1042988"/>
            <a:ext cx="7239000" cy="5454650"/>
          </a:xfrm>
          <a:prstGeom prst="rect">
            <a:avLst/>
          </a:prstGeom>
        </p:spPr>
        <p:txBody>
          <a:bodyPr>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优点：</a:t>
            </a:r>
          </a:p>
          <a:p>
            <a:pPr marL="622300" marR="0" lvl="0" indent="-357505" algn="l" defTabSz="914400" rtl="0" eaLnBrk="0" fontAlgn="base" latinLnBrk="0" hangingPunct="0">
              <a:lnSpc>
                <a:spcPct val="130000"/>
              </a:lnSpc>
              <a:spcBef>
                <a:spcPct val="0"/>
              </a:spcBef>
              <a:spcAft>
                <a:spcPct val="0"/>
              </a:spcAft>
              <a:buClr>
                <a:srgbClr val="C00000"/>
              </a:buClr>
              <a:buSzPct val="90000"/>
              <a:buFont typeface="Wingdings" panose="05000000000000000000" pitchFamily="2" charset="2"/>
              <a:buChar char="p"/>
              <a:defRPr/>
            </a:pPr>
            <a:r>
              <a:rPr kumimoji="0" lang="zh-CN" altLang="en-US" sz="2200" b="1" i="0" u="none" strike="noStrike" kern="1200" cap="none" spc="0" normalizeH="0" baseline="0" noProof="0" dirty="0">
                <a:ln>
                  <a:noFill/>
                </a:ln>
                <a:solidFill>
                  <a:schemeClr val="tx1"/>
                </a:solidFill>
                <a:effectLst/>
                <a:uLnTx/>
                <a:uFillTx/>
                <a:latin typeface="+mn-ea"/>
                <a:ea typeface="+mn-ea"/>
                <a:cs typeface="+mn-cs"/>
              </a:rPr>
              <a:t>简单，便于在计算机上实现。</a:t>
            </a:r>
          </a:p>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缺点：</a:t>
            </a:r>
          </a:p>
          <a:p>
            <a:pPr marL="622300" marR="0" lvl="0" indent="-357505" algn="l" defTabSz="914400" rtl="0" eaLnBrk="0" fontAlgn="base" latinLnBrk="0" hangingPunct="0">
              <a:lnSpc>
                <a:spcPct val="130000"/>
              </a:lnSpc>
              <a:spcBef>
                <a:spcPct val="0"/>
              </a:spcBef>
              <a:spcAft>
                <a:spcPct val="0"/>
              </a:spcAft>
              <a:buClr>
                <a:srgbClr val="C00000"/>
              </a:buClr>
              <a:buSzPct val="90000"/>
              <a:buFont typeface="Wingdings" panose="05000000000000000000" pitchFamily="2" charset="2"/>
              <a:buChar char="p"/>
              <a:defRPr/>
            </a:pPr>
            <a:r>
              <a:rPr kumimoji="0" lang="zh-CN" altLang="en-US" sz="2200" b="1" i="0" u="none" strike="noStrike" kern="1200" cap="none" spc="0" normalizeH="0" baseline="0" noProof="0" dirty="0">
                <a:ln>
                  <a:noFill/>
                </a:ln>
                <a:solidFill>
                  <a:schemeClr val="tx1"/>
                </a:solidFill>
                <a:effectLst/>
                <a:uLnTx/>
                <a:uFillTx/>
                <a:latin typeface="+mn-ea"/>
                <a:ea typeface="+mn-ea"/>
                <a:cs typeface="+mn-cs"/>
              </a:rPr>
              <a:t>必须把逻辑公式化成子句集。</a:t>
            </a:r>
          </a:p>
          <a:p>
            <a:pPr marL="622300" marR="0" lvl="0" indent="-357505" algn="l" defTabSz="914400" rtl="0" eaLnBrk="0" fontAlgn="base" latinLnBrk="0" hangingPunct="0">
              <a:lnSpc>
                <a:spcPct val="130000"/>
              </a:lnSpc>
              <a:spcBef>
                <a:spcPct val="0"/>
              </a:spcBef>
              <a:spcAft>
                <a:spcPct val="0"/>
              </a:spcAft>
              <a:buClr>
                <a:srgbClr val="C00000"/>
              </a:buClr>
              <a:buSzPct val="90000"/>
              <a:buFont typeface="Wingdings" panose="05000000000000000000" pitchFamily="2" charset="2"/>
              <a:buChar char="p"/>
              <a:defRPr/>
            </a:pPr>
            <a:r>
              <a:rPr kumimoji="0" lang="zh-CN" altLang="en-US" sz="2200" b="1" i="0" u="none" strike="noStrike" kern="1200" cap="none" spc="0" normalizeH="0" baseline="0" noProof="0" dirty="0">
                <a:ln>
                  <a:noFill/>
                </a:ln>
                <a:solidFill>
                  <a:schemeClr val="tx1"/>
                </a:solidFill>
                <a:effectLst/>
                <a:uLnTx/>
                <a:uFillTx/>
                <a:latin typeface="+mn-ea"/>
                <a:ea typeface="+mn-ea"/>
                <a:cs typeface="+mn-cs"/>
              </a:rPr>
              <a:t>不便于阅读与理解。</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mn-ea"/>
                <a:ea typeface="+mn-ea"/>
                <a:cs typeface="+mn-cs"/>
              </a:rPr>
              <a:t>	¬P(x)∨Q(x)</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没有</a:t>
            </a:r>
            <a:r>
              <a:rPr kumimoji="0" lang="en-US" altLang="zh-CN" sz="2200" b="1" i="0" u="none" strike="noStrike" kern="1200" cap="none" spc="0" normalizeH="0" baseline="0" noProof="0" dirty="0">
                <a:ln>
                  <a:noFill/>
                </a:ln>
                <a:solidFill>
                  <a:schemeClr val="tx1"/>
                </a:solidFill>
                <a:effectLst/>
                <a:uLnTx/>
                <a:uFillTx/>
                <a:latin typeface="+mn-ea"/>
                <a:ea typeface="+mn-ea"/>
                <a:cs typeface="+mn-cs"/>
              </a:rPr>
              <a:t>P(x)→Q(x)</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直观。</a:t>
            </a:r>
          </a:p>
          <a:p>
            <a:pPr marL="622300" marR="0" lvl="0" indent="-357505" algn="l" defTabSz="914400" rtl="0" eaLnBrk="0" fontAlgn="base" latinLnBrk="0" hangingPunct="0">
              <a:lnSpc>
                <a:spcPct val="130000"/>
              </a:lnSpc>
              <a:spcBef>
                <a:spcPct val="0"/>
              </a:spcBef>
              <a:spcAft>
                <a:spcPct val="0"/>
              </a:spcAft>
              <a:buClr>
                <a:srgbClr val="C00000"/>
              </a:buClr>
              <a:buSzPct val="90000"/>
              <a:buFont typeface="Wingdings" panose="05000000000000000000" pitchFamily="2" charset="2"/>
              <a:buChar char="p"/>
              <a:defRPr/>
            </a:pPr>
            <a:r>
              <a:rPr kumimoji="0" lang="zh-CN" altLang="en-US" sz="2200" b="1" i="0" u="none" strike="noStrike" kern="1200" cap="none" spc="0" normalizeH="0" baseline="0" noProof="0" dirty="0">
                <a:ln>
                  <a:noFill/>
                </a:ln>
                <a:solidFill>
                  <a:schemeClr val="tx1"/>
                </a:solidFill>
                <a:effectLst/>
                <a:uLnTx/>
                <a:uFillTx/>
                <a:latin typeface="+mn-ea"/>
                <a:ea typeface="+mn-ea"/>
                <a:cs typeface="+mn-cs"/>
              </a:rPr>
              <a:t>可能丢失控制信息。</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下列逻辑公式：</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mn-ea"/>
                <a:ea typeface="+mn-ea"/>
                <a:cs typeface="+mn-cs"/>
              </a:rPr>
              <a:t>	(¬A∧¬B)→C	 ¬A→(B∨C)</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mn-ea"/>
                <a:ea typeface="+mn-ea"/>
                <a:cs typeface="+mn-cs"/>
              </a:rPr>
              <a:t>	(¬A∧¬C)→B	 ¬B→(A∨C)</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mn-ea"/>
                <a:ea typeface="+mn-ea"/>
                <a:cs typeface="+mn-cs"/>
              </a:rPr>
              <a:t>	(¬C∧¬B)→A	 ¬C→(B∨A)</a:t>
            </a:r>
          </a:p>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化成子句后都是</a:t>
            </a:r>
            <a:r>
              <a:rPr kumimoji="0" lang="en-US" altLang="zh-CN" sz="2200" b="1" i="0" u="none" strike="noStrike" kern="1200" cap="none" spc="0" normalizeH="0" baseline="0" noProof="0" dirty="0">
                <a:ln>
                  <a:noFill/>
                </a:ln>
                <a:solidFill>
                  <a:schemeClr val="tx1"/>
                </a:solidFill>
                <a:effectLst/>
                <a:uLnTx/>
                <a:uFillTx/>
                <a:latin typeface="+mn-ea"/>
                <a:ea typeface="+mn-ea"/>
                <a:cs typeface="+mn-cs"/>
              </a:rPr>
              <a:t>: A∨B∨C</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267"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3.1  </a:t>
            </a:r>
            <a:r>
              <a:rPr lang="zh-CN" altLang="en-US" sz="4000" b="0" dirty="0">
                <a:latin typeface="Times New Roman" panose="02020603050405020304" pitchFamily="18" charset="0"/>
                <a:ea typeface="黑体" panose="02010609060101010101" pitchFamily="2" charset="-122"/>
              </a:rPr>
              <a:t>推理的基本概念</a:t>
            </a:r>
          </a:p>
        </p:txBody>
      </p:sp>
      <p:sp>
        <p:nvSpPr>
          <p:cNvPr id="11268" name="Rectangle 3"/>
          <p:cNvSpPr>
            <a:spLocks noGrp="1"/>
          </p:cNvSpPr>
          <p:nvPr>
            <p:ph idx="1"/>
          </p:nvPr>
        </p:nvSpPr>
        <p:spPr>
          <a:xfrm>
            <a:off x="457200" y="908050"/>
            <a:ext cx="8435975"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b="1" dirty="0">
                <a:latin typeface="Times New Roman" panose="02020603050405020304" pitchFamily="18" charset="0"/>
              </a:rPr>
              <a:t>3.1.1  </a:t>
            </a:r>
            <a:r>
              <a:rPr lang="zh-CN" altLang="en-US" b="1" dirty="0">
                <a:latin typeface="Times New Roman" panose="02020603050405020304" pitchFamily="18" charset="0"/>
              </a:rPr>
              <a:t>推理的定义</a:t>
            </a:r>
          </a:p>
          <a:p>
            <a:pPr eaLnBrk="1" hangingPunct="1">
              <a:lnSpc>
                <a:spcPct val="140000"/>
              </a:lnSpc>
              <a:buSzPct val="60000"/>
              <a:buFontTx/>
              <a:buBlip>
                <a:blip r:embed="rId3"/>
              </a:buBlip>
            </a:pPr>
            <a:r>
              <a:rPr lang="en-US" altLang="zh-CN" b="1" dirty="0">
                <a:solidFill>
                  <a:srgbClr val="0000FF"/>
                </a:solidFill>
                <a:latin typeface="Times New Roman" panose="02020603050405020304" pitchFamily="18" charset="0"/>
              </a:rPr>
              <a:t>3.1.2  </a:t>
            </a:r>
            <a:r>
              <a:rPr lang="zh-CN" altLang="en-US" b="1" dirty="0">
                <a:solidFill>
                  <a:srgbClr val="0000FF"/>
                </a:solidFill>
                <a:latin typeface="Times New Roman" panose="02020603050405020304" pitchFamily="18" charset="0"/>
              </a:rPr>
              <a:t>推理方式及其分类</a:t>
            </a:r>
          </a:p>
          <a:p>
            <a:pPr eaLnBrk="1" hangingPunct="1">
              <a:lnSpc>
                <a:spcPct val="140000"/>
              </a:lnSpc>
              <a:buSzPct val="60000"/>
              <a:buFontTx/>
              <a:buBlip>
                <a:blip r:embed="rId3"/>
              </a:buBlip>
            </a:pPr>
            <a:r>
              <a:rPr lang="en-US" altLang="zh-CN" b="1" dirty="0">
                <a:latin typeface="Times New Roman" panose="02020603050405020304" pitchFamily="18" charset="0"/>
              </a:rPr>
              <a:t>3.1.3  </a:t>
            </a:r>
            <a:r>
              <a:rPr lang="zh-CN" altLang="en-US" b="1" dirty="0">
                <a:latin typeface="Times New Roman" panose="02020603050405020304" pitchFamily="18" charset="0"/>
              </a:rPr>
              <a:t>推理的方向</a:t>
            </a:r>
          </a:p>
          <a:p>
            <a:pPr eaLnBrk="1" hangingPunct="1">
              <a:lnSpc>
                <a:spcPct val="140000"/>
              </a:lnSpc>
              <a:buSzPct val="60000"/>
              <a:buFontTx/>
              <a:buBlip>
                <a:blip r:embed="rId3"/>
              </a:buBlip>
            </a:pPr>
            <a:r>
              <a:rPr lang="en-US" altLang="zh-CN" b="1" dirty="0">
                <a:latin typeface="Times New Roman" panose="02020603050405020304" pitchFamily="18" charset="0"/>
              </a:rPr>
              <a:t>3.1.4  </a:t>
            </a:r>
            <a:r>
              <a:rPr lang="zh-CN" altLang="en-US" b="1" dirty="0">
                <a:latin typeface="Times New Roman" panose="02020603050405020304" pitchFamily="18" charset="0"/>
              </a:rPr>
              <a:t>冲突消解策略</a:t>
            </a: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3bd421ac-fc84-4cab-ae74-70d8e143e894"/>
  <p:tag name="COMMONDATA" val="eyJoZGlkIjoiMDE5MTIzOTMxYjk4NGIyNzg1YmQ3YjQxN2NlNWRhOGEifQ=="/>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TotalTime>
  <Words>6452</Words>
  <Application>Microsoft Office PowerPoint</Application>
  <PresentationFormat>全屏显示(4:3)</PresentationFormat>
  <Paragraphs>828</Paragraphs>
  <Slides>87</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87</vt:i4>
      </vt:variant>
    </vt:vector>
  </HeadingPairs>
  <TitlesOfParts>
    <vt:vector size="100" baseType="lpstr">
      <vt:lpstr>黑体</vt:lpstr>
      <vt:lpstr>宋体</vt:lpstr>
      <vt:lpstr>Arial</vt:lpstr>
      <vt:lpstr>Franklin Gothic Book</vt:lpstr>
      <vt:lpstr>Times New Roman</vt:lpstr>
      <vt:lpstr>Verdana</vt:lpstr>
      <vt:lpstr>Wingdings</vt:lpstr>
      <vt:lpstr>wasedaSample5</vt:lpstr>
      <vt:lpstr>SmartDraw.2</vt:lpstr>
      <vt:lpstr>Microsoft Equation 3.0</vt:lpstr>
      <vt:lpstr>公式</vt:lpstr>
      <vt:lpstr>MathType 6.0 Equation</vt:lpstr>
      <vt:lpstr>Equation</vt:lpstr>
      <vt:lpstr>第 3 章   确定性推理方法</vt:lpstr>
      <vt:lpstr>PowerPoint 演示文稿</vt:lpstr>
      <vt:lpstr>PowerPoint 演示文稿</vt:lpstr>
      <vt:lpstr>第3章  确定性推理方法</vt:lpstr>
      <vt:lpstr>第3章  确定性推理方法</vt:lpstr>
      <vt:lpstr>第3章  确定性推理方法</vt:lpstr>
      <vt:lpstr>3.1  推理的基本概念</vt:lpstr>
      <vt:lpstr>3.1.1  推理的定义</vt:lpstr>
      <vt:lpstr>3.1  推理的基本概念</vt:lpstr>
      <vt:lpstr>3.1.2  推理方式及其分类</vt:lpstr>
      <vt:lpstr>3.1.2  推理方式及其分类</vt:lpstr>
      <vt:lpstr>PowerPoint 演示文稿</vt:lpstr>
      <vt:lpstr>3.1.2  推理方式及其分类</vt:lpstr>
      <vt:lpstr>3.1.2  推理方式及其分类</vt:lpstr>
      <vt:lpstr>3.1.2  推理方式及其分类</vt:lpstr>
      <vt:lpstr>3.1  推理的基本概念</vt:lpstr>
      <vt:lpstr>3.1.3  推理的方向</vt:lpstr>
      <vt:lpstr>3.1.3  推理的方向</vt:lpstr>
      <vt:lpstr>PowerPoint 演示文稿</vt:lpstr>
      <vt:lpstr>3.1.3  推理的方向</vt:lpstr>
      <vt:lpstr>3.1.3  推理的方向</vt:lpstr>
      <vt:lpstr>PowerPoint 演示文稿</vt:lpstr>
      <vt:lpstr>3.1.3  推理的方向</vt:lpstr>
      <vt:lpstr>3.1.3  推理的方向</vt:lpstr>
      <vt:lpstr>PowerPoint 演示文稿</vt:lpstr>
      <vt:lpstr>PowerPoint 演示文稿</vt:lpstr>
      <vt:lpstr>3.1.3  推理的方向</vt:lpstr>
      <vt:lpstr>3.1  推理的基本概念</vt:lpstr>
      <vt:lpstr>3.1.4  冲突消解策略</vt:lpstr>
      <vt:lpstr>3.1.4  冲突消解策略</vt:lpstr>
      <vt:lpstr>3.1.4  冲突消解策略</vt:lpstr>
      <vt:lpstr>3.1.5  知识匹配</vt:lpstr>
      <vt:lpstr>第3章  确定性推理方法</vt:lpstr>
      <vt:lpstr>3.2  自然演绎推理</vt:lpstr>
      <vt:lpstr>3.2  自然演绎推理</vt:lpstr>
      <vt:lpstr>3.2  自然演绎推理</vt:lpstr>
      <vt:lpstr>3.2  自然演绎推理</vt:lpstr>
      <vt:lpstr>3.2  自然演绎推理</vt:lpstr>
      <vt:lpstr>3.2  自然演绎推理</vt:lpstr>
      <vt:lpstr>第3章  确定性推理方法</vt:lpstr>
      <vt:lpstr>归 结 演 绎 推 理</vt:lpstr>
      <vt:lpstr>归 结 演 绎 推 理</vt:lpstr>
      <vt:lpstr>PowerPoint 演示文稿</vt:lpstr>
      <vt:lpstr>3.3  谓词公式化为子句集的方法</vt:lpstr>
      <vt:lpstr>3.3  谓词公式化为子句集的方法</vt:lpstr>
      <vt:lpstr>3.3  谓词公式化为子句集的方法</vt:lpstr>
      <vt:lpstr>3.3  谓词公式化为子句集的方法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  确定性推理方法</vt:lpstr>
      <vt:lpstr>3.4  鲁宾逊归结原理</vt:lpstr>
      <vt:lpstr>3.4  鲁宾逊归结原理</vt:lpstr>
      <vt:lpstr>3.4  鲁宾逊归结原理</vt:lpstr>
      <vt:lpstr>3.4  鲁宾逊归结原理</vt:lpstr>
      <vt:lpstr>3.4  鲁宾逊归结原理</vt:lpstr>
      <vt:lpstr>PowerPoint 演示文稿</vt:lpstr>
      <vt:lpstr>3.4  鲁宾逊归结原理</vt:lpstr>
      <vt:lpstr>第3章  确定性推理方法</vt:lpstr>
      <vt:lpstr>PowerPoint 演示文稿</vt:lpstr>
      <vt:lpstr>3.5  归结反演</vt:lpstr>
      <vt:lpstr>PowerPoint 演示文稿</vt:lpstr>
      <vt:lpstr>3.5  归结反演</vt:lpstr>
      <vt:lpstr>PowerPoint 演示文稿</vt:lpstr>
      <vt:lpstr>PowerPoint 演示文稿</vt:lpstr>
      <vt:lpstr>PowerPoint 演示文稿</vt:lpstr>
      <vt:lpstr>PowerPoint 演示文稿</vt:lpstr>
      <vt:lpstr>第3章  确定性推理方法</vt:lpstr>
      <vt:lpstr>PowerPoint 演示文稿</vt:lpstr>
      <vt:lpstr>PowerPoint 演示文稿</vt:lpstr>
      <vt:lpstr>PowerPoint 演示文稿</vt:lpstr>
      <vt:lpstr>PowerPoint 演示文稿</vt:lpstr>
      <vt:lpstr>PowerPoint 演示文稿</vt:lpstr>
      <vt:lpstr>第3章  确定性推理方法</vt:lpstr>
      <vt:lpstr>3.7  应用归结原理求解问题</vt:lpstr>
      <vt:lpstr>3.7  应用归结原理求解问题</vt:lpstr>
      <vt:lpstr>3.7  应用归结原理求解问题</vt:lpstr>
      <vt:lpstr>3.7  应用归结原理求解问题</vt:lpstr>
      <vt:lpstr>3.7  应用归结原理求解问题</vt:lpstr>
      <vt:lpstr>3.7  应用归结原理求解问题</vt:lpstr>
      <vt:lpstr>3.7  应用归结原理求解问题</vt:lpstr>
      <vt:lpstr>3.7  应用归结原理求解问题</vt:lpstr>
      <vt:lpstr> 归结演绎推理的特点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DFDS</dc:creator>
  <cp:lastModifiedBy>xiao pu</cp:lastModifiedBy>
  <cp:revision>624</cp:revision>
  <dcterms:created xsi:type="dcterms:W3CDTF">2023-09-01T12:08:27Z</dcterms:created>
  <dcterms:modified xsi:type="dcterms:W3CDTF">2024-10-15T04:26:04Z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9A698AFA9115448C9442A8E2A845DE8D_12</vt:lpwstr>
  </property>
  <property fmtid="{D5CDD505-2E9C-101B-9397-08002B2CF9AE}" pid="4" name="KSOProductBuildVer">
    <vt:lpwstr>2052-11.1.0.14309</vt:lpwstr>
  </property>
</Properties>
</file>