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0"/>
  </p:notesMasterIdLst>
  <p:handoutMasterIdLst>
    <p:handoutMasterId r:id="rId111"/>
  </p:handoutMasterIdLst>
  <p:sldIdLst>
    <p:sldId id="598" r:id="rId2"/>
    <p:sldId id="599" r:id="rId3"/>
    <p:sldId id="600" r:id="rId4"/>
    <p:sldId id="601" r:id="rId5"/>
    <p:sldId id="602" r:id="rId6"/>
    <p:sldId id="603" r:id="rId7"/>
    <p:sldId id="656" r:id="rId8"/>
    <p:sldId id="699" r:id="rId9"/>
    <p:sldId id="604" r:id="rId10"/>
    <p:sldId id="605" r:id="rId11"/>
    <p:sldId id="606" r:id="rId12"/>
    <p:sldId id="607" r:id="rId13"/>
    <p:sldId id="608" r:id="rId14"/>
    <p:sldId id="609" r:id="rId15"/>
    <p:sldId id="610" r:id="rId16"/>
    <p:sldId id="611" r:id="rId17"/>
    <p:sldId id="657" r:id="rId18"/>
    <p:sldId id="612" r:id="rId19"/>
    <p:sldId id="613" r:id="rId20"/>
    <p:sldId id="614" r:id="rId21"/>
    <p:sldId id="700" r:id="rId22"/>
    <p:sldId id="702" r:id="rId23"/>
    <p:sldId id="617" r:id="rId24"/>
    <p:sldId id="618" r:id="rId25"/>
    <p:sldId id="727" r:id="rId26"/>
    <p:sldId id="729" r:id="rId27"/>
    <p:sldId id="728" r:id="rId28"/>
    <p:sldId id="704" r:id="rId29"/>
    <p:sldId id="713" r:id="rId30"/>
    <p:sldId id="621" r:id="rId31"/>
    <p:sldId id="660" r:id="rId32"/>
    <p:sldId id="661" r:id="rId33"/>
    <p:sldId id="662" r:id="rId34"/>
    <p:sldId id="663" r:id="rId35"/>
    <p:sldId id="664" r:id="rId36"/>
    <p:sldId id="665" r:id="rId37"/>
    <p:sldId id="666" r:id="rId38"/>
    <p:sldId id="667" r:id="rId39"/>
    <p:sldId id="668" r:id="rId40"/>
    <p:sldId id="669" r:id="rId41"/>
    <p:sldId id="670" r:id="rId42"/>
    <p:sldId id="671" r:id="rId43"/>
    <p:sldId id="672" r:id="rId44"/>
    <p:sldId id="673" r:id="rId45"/>
    <p:sldId id="731" r:id="rId46"/>
    <p:sldId id="730" r:id="rId47"/>
    <p:sldId id="715" r:id="rId48"/>
    <p:sldId id="741" r:id="rId49"/>
    <p:sldId id="742" r:id="rId50"/>
    <p:sldId id="623" r:id="rId51"/>
    <p:sldId id="714" r:id="rId52"/>
    <p:sldId id="676" r:id="rId53"/>
    <p:sldId id="677" r:id="rId54"/>
    <p:sldId id="686" r:id="rId55"/>
    <p:sldId id="687" r:id="rId56"/>
    <p:sldId id="675" r:id="rId57"/>
    <p:sldId id="732" r:id="rId58"/>
    <p:sldId id="733" r:id="rId59"/>
    <p:sldId id="682" r:id="rId60"/>
    <p:sldId id="627" r:id="rId61"/>
    <p:sldId id="717" r:id="rId62"/>
    <p:sldId id="684" r:id="rId63"/>
    <p:sldId id="685" r:id="rId64"/>
    <p:sldId id="683" r:id="rId65"/>
    <p:sldId id="734" r:id="rId66"/>
    <p:sldId id="628" r:id="rId67"/>
    <p:sldId id="629" r:id="rId68"/>
    <p:sldId id="688" r:id="rId69"/>
    <p:sldId id="718" r:id="rId70"/>
    <p:sldId id="736" r:id="rId71"/>
    <p:sldId id="735" r:id="rId72"/>
    <p:sldId id="719" r:id="rId73"/>
    <p:sldId id="632" r:id="rId74"/>
    <p:sldId id="633" r:id="rId75"/>
    <p:sldId id="738" r:id="rId76"/>
    <p:sldId id="739" r:id="rId77"/>
    <p:sldId id="720" r:id="rId78"/>
    <p:sldId id="740" r:id="rId79"/>
    <p:sldId id="635" r:id="rId80"/>
    <p:sldId id="636" r:id="rId81"/>
    <p:sldId id="637" r:id="rId82"/>
    <p:sldId id="638" r:id="rId83"/>
    <p:sldId id="639" r:id="rId84"/>
    <p:sldId id="640" r:id="rId85"/>
    <p:sldId id="641" r:id="rId86"/>
    <p:sldId id="737" r:id="rId87"/>
    <p:sldId id="642" r:id="rId88"/>
    <p:sldId id="743" r:id="rId89"/>
    <p:sldId id="647" r:id="rId90"/>
    <p:sldId id="644" r:id="rId91"/>
    <p:sldId id="691" r:id="rId92"/>
    <p:sldId id="689" r:id="rId93"/>
    <p:sldId id="649" r:id="rId94"/>
    <p:sldId id="648" r:id="rId95"/>
    <p:sldId id="692" r:id="rId96"/>
    <p:sldId id="693" r:id="rId97"/>
    <p:sldId id="694" r:id="rId98"/>
    <p:sldId id="650" r:id="rId99"/>
    <p:sldId id="651" r:id="rId100"/>
    <p:sldId id="722" r:id="rId101"/>
    <p:sldId id="652" r:id="rId102"/>
    <p:sldId id="723" r:id="rId103"/>
    <p:sldId id="725" r:id="rId104"/>
    <p:sldId id="695" r:id="rId105"/>
    <p:sldId id="698" r:id="rId106"/>
    <p:sldId id="653" r:id="rId107"/>
    <p:sldId id="654" r:id="rId108"/>
    <p:sldId id="726" r:id="rId109"/>
  </p:sldIdLst>
  <p:sldSz cx="9144000" cy="6858000" type="screen4x3"/>
  <p:notesSz cx="6858000" cy="9144000"/>
  <p:custDataLst>
    <p:tags r:id="rId11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11"/>
    <p:restoredTop sz="94660"/>
  </p:normalViewPr>
  <p:slideViewPr>
    <p:cSldViewPr showGuides="1">
      <p:cViewPr varScale="1">
        <p:scale>
          <a:sx n="117" d="100"/>
          <a:sy n="117" d="100"/>
        </p:scale>
        <p:origin x="4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67"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1076" name="Rectangle 1028"/>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366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3670"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7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a:t>
            </a:fld>
            <a:endParaRPr lang="en-US" altLang="zh-CN" sz="1200" dirty="0"/>
          </a:p>
        </p:txBody>
      </p:sp>
      <p:sp>
        <p:nvSpPr>
          <p:cNvPr id="132099" name="Rectangle 2"/>
          <p:cNvSpPr>
            <a:spLocks noGrp="1" noRot="1" noChangeAspect="1" noTextEdit="1"/>
          </p:cNvSpPr>
          <p:nvPr>
            <p:ph type="sldImg"/>
          </p:nvPr>
        </p:nvSpPr>
        <p:spPr>
          <a:ln/>
        </p:spPr>
      </p:sp>
      <p:sp>
        <p:nvSpPr>
          <p:cNvPr id="132100"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a:t>
            </a:fld>
            <a:endParaRPr lang="en-US" altLang="zh-CN" sz="1200" dirty="0"/>
          </a:p>
        </p:txBody>
      </p:sp>
      <p:sp>
        <p:nvSpPr>
          <p:cNvPr id="133123" name="Rectangle 2"/>
          <p:cNvSpPr>
            <a:spLocks noGrp="1" noRot="1" noChangeAspect="1" noTextEdit="1"/>
          </p:cNvSpPr>
          <p:nvPr>
            <p:ph type="sldImg"/>
          </p:nvPr>
        </p:nvSpPr>
        <p:spPr>
          <a:ln/>
        </p:spPr>
      </p:sp>
      <p:sp>
        <p:nvSpPr>
          <p:cNvPr id="133124"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12</a:t>
            </a:fld>
            <a:endParaRPr lang="en-US" altLang="zh-CN" sz="1200" dirty="0"/>
          </a:p>
        </p:txBody>
      </p:sp>
      <p:sp>
        <p:nvSpPr>
          <p:cNvPr id="134147" name="Rectangle 2"/>
          <p:cNvSpPr>
            <a:spLocks noGrp="1" noRot="1" noChangeAspect="1" noTextEdit="1"/>
          </p:cNvSpPr>
          <p:nvPr>
            <p:ph type="sldImg"/>
          </p:nvPr>
        </p:nvSpPr>
        <p:spPr>
          <a:ln/>
        </p:spPr>
      </p:sp>
      <p:sp>
        <p:nvSpPr>
          <p:cNvPr id="134148"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13</a:t>
            </a:fld>
            <a:endParaRPr lang="en-US" altLang="zh-CN" sz="1200" dirty="0"/>
          </a:p>
        </p:txBody>
      </p:sp>
      <p:sp>
        <p:nvSpPr>
          <p:cNvPr id="135171" name="Rectangle 2"/>
          <p:cNvSpPr>
            <a:spLocks noGrp="1" noRot="1" noChangeAspect="1" noTextEdit="1"/>
          </p:cNvSpPr>
          <p:nvPr>
            <p:ph type="sldImg"/>
          </p:nvPr>
        </p:nvSpPr>
        <p:spPr>
          <a:ln/>
        </p:spPr>
      </p:sp>
      <p:sp>
        <p:nvSpPr>
          <p:cNvPr id="135172"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23</a:t>
            </a:fld>
            <a:endParaRPr lang="en-US" altLang="zh-CN" sz="1200" dirty="0"/>
          </a:p>
        </p:txBody>
      </p:sp>
      <p:sp>
        <p:nvSpPr>
          <p:cNvPr id="136195" name="Rectangle 2"/>
          <p:cNvSpPr>
            <a:spLocks noGrp="1" noRot="1" noChangeAspect="1" noTextEdit="1"/>
          </p:cNvSpPr>
          <p:nvPr>
            <p:ph type="sldImg"/>
          </p:nvPr>
        </p:nvSpPr>
        <p:spPr>
          <a:ln/>
        </p:spPr>
      </p:sp>
      <p:sp>
        <p:nvSpPr>
          <p:cNvPr id="136196"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24</a:t>
            </a:fld>
            <a:endParaRPr lang="en-US" altLang="zh-CN" sz="1200" dirty="0"/>
          </a:p>
        </p:txBody>
      </p:sp>
      <p:sp>
        <p:nvSpPr>
          <p:cNvPr id="137219" name="Rectangle 2"/>
          <p:cNvSpPr>
            <a:spLocks noGrp="1" noRot="1" noChangeAspect="1" noTextEdit="1"/>
          </p:cNvSpPr>
          <p:nvPr>
            <p:ph type="sldImg"/>
          </p:nvPr>
        </p:nvSpPr>
        <p:spPr>
          <a:ln/>
        </p:spPr>
      </p:sp>
      <p:sp>
        <p:nvSpPr>
          <p:cNvPr id="137220"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73</a:t>
            </a:fld>
            <a:endParaRPr lang="en-US" altLang="zh-CN" sz="1200" dirty="0"/>
          </a:p>
        </p:txBody>
      </p:sp>
      <p:sp>
        <p:nvSpPr>
          <p:cNvPr id="138243" name="Rectangle 2"/>
          <p:cNvSpPr>
            <a:spLocks noGrp="1" noRot="1" noChangeAspect="1" noTextEdit="1"/>
          </p:cNvSpPr>
          <p:nvPr>
            <p:ph type="sldImg"/>
          </p:nvPr>
        </p:nvSpPr>
        <p:spPr>
          <a:ln/>
        </p:spPr>
      </p:sp>
      <p:sp>
        <p:nvSpPr>
          <p:cNvPr id="138244"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74</a:t>
            </a:fld>
            <a:endParaRPr lang="en-US" altLang="zh-CN" sz="1200" dirty="0"/>
          </a:p>
        </p:txBody>
      </p:sp>
      <p:sp>
        <p:nvSpPr>
          <p:cNvPr id="139267" name="Rectangle 2"/>
          <p:cNvSpPr>
            <a:spLocks noGrp="1" noRot="1" noChangeAspect="1" noTextEdit="1"/>
          </p:cNvSpPr>
          <p:nvPr>
            <p:ph type="sldImg"/>
          </p:nvPr>
        </p:nvSpPr>
        <p:spPr>
          <a:ln/>
        </p:spPr>
      </p:sp>
      <p:sp>
        <p:nvSpPr>
          <p:cNvPr id="139268"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050" name="Picture 1026"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pic>
        <p:nvPicPr>
          <p:cNvPr id="2051" name="Picture 1027"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2052" name="AutoShape 1031"/>
          <p:cNvSpPr/>
          <p:nvPr/>
        </p:nvSpPr>
        <p:spPr>
          <a:xfrm>
            <a:off x="685800" y="3395663"/>
            <a:ext cx="7772400" cy="109537"/>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8" name="Text Box 1034"/>
          <p:cNvSpPr txBox="1">
            <a:spLocks noChangeArrowheads="1"/>
          </p:cNvSpPr>
          <p:nvPr/>
        </p:nvSpPr>
        <p:spPr bwMode="auto">
          <a:xfrm>
            <a:off x="0" y="76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054" name="Line 1035"/>
          <p:cNvSpPr/>
          <p:nvPr userDrawn="1"/>
        </p:nvSpPr>
        <p:spPr>
          <a:xfrm>
            <a:off x="0" y="457200"/>
            <a:ext cx="9144000" cy="0"/>
          </a:xfrm>
          <a:prstGeom prst="line">
            <a:avLst/>
          </a:prstGeom>
          <a:ln w="57150" cap="flat" cmpd="thinThick">
            <a:solidFill>
              <a:schemeClr val="accent2"/>
            </a:solidFill>
            <a:prstDash val="solid"/>
            <a:headEnd type="none" w="med" len="med"/>
            <a:tailEnd type="none" w="med" len="med"/>
          </a:ln>
        </p:spPr>
      </p:sp>
      <p:sp>
        <p:nvSpPr>
          <p:cNvPr id="111620" name="Rectangle 1028"/>
          <p:cNvSpPr>
            <a:spLocks noGrp="1" noChangeArrowheads="1"/>
          </p:cNvSpPr>
          <p:nvPr>
            <p:ph type="ctrTitle"/>
          </p:nvPr>
        </p:nvSpPr>
        <p:spPr>
          <a:xfrm>
            <a:off x="685800" y="836613"/>
            <a:ext cx="7772400" cy="2019300"/>
          </a:xfrm>
          <a:noFill/>
          <a:extLst>
            <a:ext uri="{909E8E84-426E-40DD-AFC4-6F175D3DCCD1}">
              <a14:hiddenFill xmlns:a14="http://schemas.microsoft.com/office/drawing/2010/main">
                <a:solidFill>
                  <a:schemeClr val="accent1"/>
                </a:solidFill>
              </a14:hiddenFill>
            </a:ext>
          </a:extLst>
        </p:spPr>
        <p:txBody>
          <a:bodyPr/>
          <a:lstStyle>
            <a:lvl1pPr>
              <a:defRPr/>
            </a:lvl1pPr>
          </a:lstStyle>
          <a:p>
            <a:pPr lvl="0"/>
            <a:r>
              <a:rPr lang="ja-JP" altLang="en-US" noProof="0"/>
              <a:t>マスタ タイトルの書式設定</a:t>
            </a:r>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pPr lvl="0"/>
            <a:r>
              <a:rPr lang="ja-JP" altLang="en-US" noProof="0"/>
              <a:t>マスタ サブタイトルの書式設定</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r>
              <a:rPr lang="ja-JP" altLang="zh-CN" dirty="0"/>
              <a:t>：</a:t>
            </a:r>
            <a:endParaRPr lang="ja-JP" altLang="en-US" dirty="0"/>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a:solidFill>
                  <a:srgbClr val="A50021"/>
                </a:solidFill>
                <a:latin typeface="Arial" panose="020B0604020202020204" pitchFamily="34" charset="0"/>
                <a:ea typeface="MS PGothic" panose="020B0600070205080204" pitchFamily="34" charset="-128"/>
              </a:defRPr>
            </a:lvl1pPr>
          </a:lstStyle>
          <a:p>
            <a:pPr lvl="0" eaLnBrk="1" hangingPunct="1">
              <a:buNone/>
            </a:pPr>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random/>
  </p:transition>
  <p:hf sldNum="0" hdr="0" ftr="0" dt="0"/>
  <p:txStyles>
    <p:titleStyle>
      <a:lvl1pPr indent="176530" algn="l" rtl="0" eaLnBrk="0" fontAlgn="base" hangingPunct="0">
        <a:spcBef>
          <a:spcPct val="0"/>
        </a:spcBef>
        <a:spcAft>
          <a:spcPct val="0"/>
        </a:spcAft>
        <a:defRPr sz="3800" b="1" kern="1200">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4.wmf"/><Relationship Id="rId18" Type="http://schemas.openxmlformats.org/officeDocument/2006/relationships/oleObject" Target="../embeddings/oleObject48.bin"/><Relationship Id="rId3" Type="http://schemas.openxmlformats.org/officeDocument/2006/relationships/image" Target="../media/image49.wmf"/><Relationship Id="rId21" Type="http://schemas.openxmlformats.org/officeDocument/2006/relationships/image" Target="../media/image58.wmf"/><Relationship Id="rId7" Type="http://schemas.openxmlformats.org/officeDocument/2006/relationships/image" Target="../media/image51.wmf"/><Relationship Id="rId12" Type="http://schemas.openxmlformats.org/officeDocument/2006/relationships/oleObject" Target="../embeddings/oleObject45.bin"/><Relationship Id="rId17" Type="http://schemas.openxmlformats.org/officeDocument/2006/relationships/image" Target="../media/image56.wmf"/><Relationship Id="rId25" Type="http://schemas.openxmlformats.org/officeDocument/2006/relationships/image" Target="../media/image60.wmf"/><Relationship Id="rId2" Type="http://schemas.openxmlformats.org/officeDocument/2006/relationships/oleObject" Target="../embeddings/oleObject40.bin"/><Relationship Id="rId16" Type="http://schemas.openxmlformats.org/officeDocument/2006/relationships/oleObject" Target="../embeddings/oleObject47.bin"/><Relationship Id="rId20"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42.bin"/><Relationship Id="rId11" Type="http://schemas.openxmlformats.org/officeDocument/2006/relationships/image" Target="../media/image53.wmf"/><Relationship Id="rId24" Type="http://schemas.openxmlformats.org/officeDocument/2006/relationships/oleObject" Target="../embeddings/oleObject51.bin"/><Relationship Id="rId5" Type="http://schemas.openxmlformats.org/officeDocument/2006/relationships/image" Target="../media/image50.wmf"/><Relationship Id="rId15" Type="http://schemas.openxmlformats.org/officeDocument/2006/relationships/image" Target="../media/image55.wmf"/><Relationship Id="rId23" Type="http://schemas.openxmlformats.org/officeDocument/2006/relationships/image" Target="../media/image59.wmf"/><Relationship Id="rId10" Type="http://schemas.openxmlformats.org/officeDocument/2006/relationships/oleObject" Target="../embeddings/oleObject44.bin"/><Relationship Id="rId19" Type="http://schemas.openxmlformats.org/officeDocument/2006/relationships/image" Target="../media/image57.wmf"/><Relationship Id="rId4" Type="http://schemas.openxmlformats.org/officeDocument/2006/relationships/oleObject" Target="../embeddings/oleObject41.bin"/><Relationship Id="rId9" Type="http://schemas.openxmlformats.org/officeDocument/2006/relationships/image" Target="../media/image52.wmf"/><Relationship Id="rId14" Type="http://schemas.openxmlformats.org/officeDocument/2006/relationships/oleObject" Target="../embeddings/oleObject46.bin"/><Relationship Id="rId22" Type="http://schemas.openxmlformats.org/officeDocument/2006/relationships/oleObject" Target="../embeddings/oleObject50.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65.png"/><Relationship Id="rId7" Type="http://schemas.openxmlformats.org/officeDocument/2006/relationships/image" Target="../media/image62.wmf"/><Relationship Id="rId1" Type="http://schemas.openxmlformats.org/officeDocument/2006/relationships/slideLayout" Target="../slideLayouts/slideLayout2.xml"/><Relationship Id="rId6" Type="http://schemas.openxmlformats.org/officeDocument/2006/relationships/oleObject" Target="../embeddings/oleObject53.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63.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3.wmf"/><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xml"/><Relationship Id="rId7" Type="http://schemas.openxmlformats.org/officeDocument/2006/relationships/oleObject" Target="../embeddings/oleObject14.bin"/><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6.png"/><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notesSlide" Target="../notesSlides/notesSlide5.xml"/><Relationship Id="rId9"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3.bin"/><Relationship Id="rId1" Type="http://schemas.openxmlformats.org/officeDocument/2006/relationships/slideLayout" Target="../slideLayouts/slideLayout2.xml"/><Relationship Id="rId6" Type="http://schemas.openxmlformats.org/officeDocument/2006/relationships/oleObject" Target="../embeddings/oleObject35.bin"/><Relationship Id="rId5" Type="http://schemas.openxmlformats.org/officeDocument/2006/relationships/image" Target="../media/image39.wmf"/><Relationship Id="rId4" Type="http://schemas.openxmlformats.org/officeDocument/2006/relationships/oleObject" Target="../embeddings/oleObject34.bin"/><Relationship Id="rId9" Type="http://schemas.openxmlformats.org/officeDocument/2006/relationships/image" Target="../media/image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37.bin"/><Relationship Id="rId1" Type="http://schemas.openxmlformats.org/officeDocument/2006/relationships/slideLayout" Target="../slideLayouts/slideLayout13.xml"/><Relationship Id="rId6" Type="http://schemas.openxmlformats.org/officeDocument/2006/relationships/oleObject" Target="../embeddings/oleObject39.bin"/><Relationship Id="rId5" Type="http://schemas.openxmlformats.org/officeDocument/2006/relationships/image" Target="../media/image42.wmf"/><Relationship Id="rId4" Type="http://schemas.openxmlformats.org/officeDocument/2006/relationships/oleObject" Target="../embeddings/oleObject38.bin"/></Relationships>
</file>

<file path=ppt/slides/_rels/slide9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1116013" y="1265238"/>
            <a:ext cx="6624637" cy="2019300"/>
          </a:xfrm>
          <a:ln/>
        </p:spPr>
        <p:txBody>
          <a:bodyPr vert="horz" wrap="square" lIns="91440" tIns="45720" rIns="91440" bIns="45720" anchor="b" anchorCtr="0"/>
          <a:lstStyle/>
          <a:p>
            <a:pPr algn="ctr" eaLnBrk="1" hangingPunct="1">
              <a:lnSpc>
                <a:spcPct val="160000"/>
              </a:lnSpc>
              <a:buClrTx/>
              <a:buSzTx/>
              <a:buFontTx/>
            </a:pPr>
            <a:r>
              <a:rPr lang="en-US" altLang="zh-CN" sz="4400" kern="1200" dirty="0">
                <a:solidFill>
                  <a:schemeClr val="tx1"/>
                </a:solidFill>
                <a:latin typeface="+mj-lt"/>
                <a:ea typeface="+mj-ea"/>
                <a:cs typeface="+mj-cs"/>
              </a:rPr>
              <a:t>  </a:t>
            </a:r>
            <a:r>
              <a:rPr lang="zh-CN" altLang="en-US" sz="4600" kern="1200" dirty="0">
                <a:solidFill>
                  <a:schemeClr val="tx1"/>
                </a:solidFill>
                <a:latin typeface="Times New Roman" panose="02020603050405020304" pitchFamily="18" charset="0"/>
                <a:ea typeface="黑体" panose="02010609060101010101" pitchFamily="49" charset="-122"/>
                <a:cs typeface="+mj-cs"/>
              </a:rPr>
              <a:t>第 </a:t>
            </a:r>
            <a:r>
              <a:rPr lang="en-US" altLang="zh-CN" sz="4600" kern="1200" dirty="0">
                <a:solidFill>
                  <a:schemeClr val="tx1"/>
                </a:solidFill>
                <a:latin typeface="Times New Roman" panose="02020603050405020304" pitchFamily="18" charset="0"/>
                <a:ea typeface="黑体" panose="02010609060101010101" pitchFamily="49" charset="-122"/>
                <a:cs typeface="+mj-cs"/>
              </a:rPr>
              <a:t>5 </a:t>
            </a:r>
            <a:r>
              <a:rPr lang="zh-CN" altLang="en-US" sz="4600" kern="1200" dirty="0">
                <a:solidFill>
                  <a:schemeClr val="tx1"/>
                </a:solidFill>
                <a:latin typeface="Times New Roman" panose="02020603050405020304" pitchFamily="18" charset="0"/>
                <a:ea typeface="黑体" panose="02010609060101010101" pitchFamily="49" charset="-122"/>
                <a:cs typeface="+mj-cs"/>
              </a:rPr>
              <a:t>章   搜索求解策略</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31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5.1.2  </a:t>
            </a:r>
            <a:r>
              <a:rPr lang="zh-CN" altLang="en-US" sz="3600" b="0" dirty="0">
                <a:latin typeface="Times New Roman" panose="02020603050405020304" pitchFamily="18" charset="0"/>
                <a:ea typeface="黑体" panose="02010609060101010101" pitchFamily="49" charset="-122"/>
              </a:rPr>
              <a:t>搜索策略</a:t>
            </a:r>
          </a:p>
        </p:txBody>
      </p:sp>
      <p:sp>
        <p:nvSpPr>
          <p:cNvPr id="435203" name="Rectangle 3"/>
          <p:cNvSpPr>
            <a:spLocks noGrp="1"/>
          </p:cNvSpPr>
          <p:nvPr>
            <p:ph idx="1"/>
          </p:nvPr>
        </p:nvSpPr>
        <p:spPr>
          <a:ln/>
        </p:spPr>
        <p:txBody>
          <a:bodyPr vert="horz" wrap="square" lIns="91440" tIns="45720" rIns="91440" bIns="45720" anchor="t" anchorCtr="0"/>
          <a:lstStyle/>
          <a:p>
            <a:pPr marL="567055" indent="-567055" eaLnBrk="1" hangingPunct="1">
              <a:spcBef>
                <a:spcPct val="1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搜索方向</a:t>
            </a:r>
            <a:r>
              <a:rPr lang="zh-CN" altLang="en-US" dirty="0">
                <a:latin typeface="Times New Roman" panose="02020603050405020304" pitchFamily="18" charset="0"/>
              </a:rPr>
              <a:t>：</a:t>
            </a:r>
          </a:p>
          <a:p>
            <a:pPr marL="567055" indent="-567055" eaLnBrk="1" hangingPunct="1">
              <a:spcBef>
                <a:spcPct val="10000"/>
              </a:spcBef>
              <a:buNone/>
            </a:pPr>
            <a:r>
              <a:rPr lang="zh-CN" altLang="en-US" dirty="0">
                <a:latin typeface="Times New Roman" panose="02020603050405020304" pitchFamily="18" charset="0"/>
              </a:rPr>
              <a:t>    </a:t>
            </a:r>
            <a:r>
              <a:rPr lang="en-US" altLang="zh-CN" dirty="0">
                <a:latin typeface="Times New Roman" panose="02020603050405020304" pitchFamily="18" charset="0"/>
              </a:rPr>
              <a:t>(1) </a:t>
            </a:r>
            <a:r>
              <a:rPr lang="zh-CN" altLang="en-US" b="1" dirty="0">
                <a:solidFill>
                  <a:schemeClr val="accent2"/>
                </a:solidFill>
                <a:latin typeface="Times New Roman" panose="02020603050405020304" pitchFamily="18" charset="0"/>
              </a:rPr>
              <a:t>数据驱动</a:t>
            </a:r>
            <a:r>
              <a:rPr lang="zh-CN" altLang="en-US" dirty="0">
                <a:latin typeface="Times New Roman" panose="02020603050405020304" pitchFamily="18" charset="0"/>
              </a:rPr>
              <a:t>：从初始状态出发的正向搜索。      </a:t>
            </a:r>
          </a:p>
        </p:txBody>
      </p:sp>
      <p:sp>
        <p:nvSpPr>
          <p:cNvPr id="435204" name="Text Box 4"/>
          <p:cNvSpPr txBox="1">
            <a:spLocks noChangeArrowheads="1"/>
          </p:cNvSpPr>
          <p:nvPr/>
        </p:nvSpPr>
        <p:spPr bwMode="auto">
          <a:xfrm>
            <a:off x="250825" y="2060575"/>
            <a:ext cx="8569325" cy="577850"/>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lnSpc>
                <a:spcPct val="120000"/>
              </a:lnSpc>
              <a:spcBef>
                <a:spcPct val="40000"/>
              </a:spcBef>
              <a:buClr>
                <a:schemeClr val="accent2"/>
              </a:buClr>
              <a:buSzTx/>
              <a:buFont typeface="Wingdings" panose="05000000000000000000" pitchFamily="2" charset="2"/>
              <a:buNone/>
              <a:defRPr/>
            </a:pPr>
            <a:r>
              <a:rPr kumimoji="0" lang="zh-CN" altLang="en-US" sz="2600" b="1" kern="1200" cap="none" spc="0" normalizeH="0" baseline="0" noProof="0">
                <a:solidFill>
                  <a:schemeClr val="folHlink"/>
                </a:solidFill>
                <a:latin typeface="Arial" panose="020B0604020202020204" pitchFamily="34" charset="0"/>
                <a:ea typeface="宋体" panose="02010600030101010101" pitchFamily="2" charset="-122"/>
                <a:cs typeface="+mn-cs"/>
              </a:rPr>
              <a:t>正向搜索</a:t>
            </a:r>
            <a:r>
              <a:rPr kumimoji="0" lang="en-US" altLang="zh-CN" sz="2600" kern="1200" cap="none" spc="0" normalizeH="0" baseline="0" noProof="0">
                <a:latin typeface="Arial" panose="020B0604020202020204" pitchFamily="34" charset="0"/>
                <a:ea typeface="宋体" panose="02010600030101010101" pitchFamily="2" charset="-122"/>
                <a:cs typeface="+mn-cs"/>
              </a:rPr>
              <a:t>——</a:t>
            </a:r>
            <a:r>
              <a:rPr kumimoji="0" lang="zh-CN" altLang="en-US" sz="2600" kern="1200" cap="none" spc="0" normalizeH="0" baseline="0" noProof="0">
                <a:latin typeface="Arial" panose="020B0604020202020204" pitchFamily="34" charset="0"/>
                <a:ea typeface="宋体" panose="02010600030101010101" pitchFamily="2" charset="-122"/>
                <a:cs typeface="+mn-cs"/>
              </a:rPr>
              <a:t>从问题给出的条件出发。</a:t>
            </a:r>
          </a:p>
        </p:txBody>
      </p:sp>
      <p:sp>
        <p:nvSpPr>
          <p:cNvPr id="435205" name="Text Box 5"/>
          <p:cNvSpPr txBox="1">
            <a:spLocks noChangeArrowheads="1"/>
          </p:cNvSpPr>
          <p:nvPr/>
        </p:nvSpPr>
        <p:spPr bwMode="auto">
          <a:xfrm>
            <a:off x="250825" y="3357563"/>
            <a:ext cx="8642350" cy="1054100"/>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lnSpc>
                <a:spcPct val="120000"/>
              </a:lnSpc>
              <a:spcBef>
                <a:spcPct val="40000"/>
              </a:spcBef>
              <a:buClr>
                <a:schemeClr val="accent2"/>
              </a:buClr>
              <a:buSzTx/>
              <a:buFont typeface="Wingdings" panose="05000000000000000000" pitchFamily="2" charset="2"/>
              <a:buNone/>
              <a:defRPr/>
            </a:pPr>
            <a:r>
              <a:rPr kumimoji="0" lang="zh-CN" altLang="en-US" sz="2600" b="1" kern="1200" cap="none" spc="0" normalizeH="0" baseline="0" noProof="0">
                <a:solidFill>
                  <a:schemeClr val="folHlink"/>
                </a:solidFill>
                <a:latin typeface="Arial" panose="020B0604020202020204" pitchFamily="34" charset="0"/>
                <a:ea typeface="宋体" panose="02010600030101010101" pitchFamily="2" charset="-122"/>
                <a:cs typeface="+mn-cs"/>
              </a:rPr>
              <a:t>逆向搜索</a:t>
            </a:r>
            <a:r>
              <a:rPr kumimoji="0" lang="zh-CN" altLang="en-US" sz="2600" kern="1200" cap="none" spc="0" normalizeH="0" baseline="0" noProof="0">
                <a:latin typeface="Arial" panose="020B0604020202020204" pitchFamily="34" charset="0"/>
                <a:ea typeface="宋体" panose="02010600030101010101" pitchFamily="2" charset="-122"/>
                <a:cs typeface="+mn-cs"/>
              </a:rPr>
              <a:t>：从想达到的目的入手，看哪些操作算子能产生该目的以及应用这些操作算子产生目的时需要哪些条件。</a:t>
            </a:r>
          </a:p>
        </p:txBody>
      </p:sp>
      <p:sp>
        <p:nvSpPr>
          <p:cNvPr id="435206" name="Text Box 6"/>
          <p:cNvSpPr txBox="1"/>
          <p:nvPr/>
        </p:nvSpPr>
        <p:spPr>
          <a:xfrm>
            <a:off x="250825" y="2636838"/>
            <a:ext cx="8305800" cy="604837"/>
          </a:xfrm>
          <a:prstGeom prst="rect">
            <a:avLst/>
          </a:prstGeom>
          <a:noFill/>
          <a:ln w="9525">
            <a:noFill/>
          </a:ln>
        </p:spPr>
        <p:txBody>
          <a:bodyPr>
            <a:spAutoFit/>
          </a:bodyPr>
          <a:lstStyle/>
          <a:p>
            <a:pPr eaLnBrk="1" hangingPunct="1">
              <a:lnSpc>
                <a:spcPct val="120000"/>
              </a:lnSpc>
              <a:spcBef>
                <a:spcPct val="40000"/>
              </a:spcBef>
              <a:buClr>
                <a:schemeClr val="accent2"/>
              </a:buClr>
              <a:buFont typeface="Wingdings" panose="05000000000000000000" pitchFamily="2" charset="2"/>
            </a:pPr>
            <a:r>
              <a:rPr lang="en-US" altLang="zh-CN" sz="2800" dirty="0">
                <a:latin typeface="Times New Roman" panose="02020603050405020304" pitchFamily="18" charset="0"/>
              </a:rPr>
              <a:t>    (2) </a:t>
            </a:r>
            <a:r>
              <a:rPr lang="zh-CN" altLang="en-US" sz="2800" b="1" dirty="0">
                <a:solidFill>
                  <a:schemeClr val="accent2"/>
                </a:solidFill>
                <a:latin typeface="Times New Roman" panose="02020603050405020304" pitchFamily="18" charset="0"/>
              </a:rPr>
              <a:t>目的驱动</a:t>
            </a:r>
            <a:r>
              <a:rPr lang="zh-CN" altLang="en-US" sz="2800" dirty="0">
                <a:latin typeface="Times New Roman" panose="02020603050405020304" pitchFamily="18" charset="0"/>
              </a:rPr>
              <a:t>：从目的</a:t>
            </a:r>
            <a:r>
              <a:rPr lang="zh-CN" altLang="en-US" sz="2800" dirty="0">
                <a:latin typeface="Arial" panose="020B0604020202020204" pitchFamily="34" charset="0"/>
              </a:rPr>
              <a:t>状态出发的逆向搜索。</a:t>
            </a:r>
            <a:endParaRPr lang="zh-CN" altLang="en-US" dirty="0">
              <a:latin typeface="Arial" panose="020B0604020202020204" pitchFamily="34" charset="0"/>
            </a:endParaRPr>
          </a:p>
        </p:txBody>
      </p:sp>
      <p:sp>
        <p:nvSpPr>
          <p:cNvPr id="435207" name="Text Box 7"/>
          <p:cNvSpPr txBox="1">
            <a:spLocks noChangeArrowheads="1"/>
          </p:cNvSpPr>
          <p:nvPr/>
        </p:nvSpPr>
        <p:spPr bwMode="auto">
          <a:xfrm>
            <a:off x="250825" y="5157788"/>
            <a:ext cx="8569325" cy="1052513"/>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lnSpc>
                <a:spcPct val="120000"/>
              </a:lnSpc>
              <a:spcBef>
                <a:spcPct val="40000"/>
              </a:spcBef>
              <a:buClr>
                <a:schemeClr val="accent2"/>
              </a:buClr>
              <a:buSzTx/>
              <a:buFont typeface="Wingdings" panose="05000000000000000000" pitchFamily="2" charset="2"/>
              <a:buNone/>
              <a:defRPr/>
            </a:pPr>
            <a:r>
              <a:rPr kumimoji="0" lang="zh-CN" altLang="en-US" sz="2600" kern="1200" cap="none" spc="0" normalizeH="0" baseline="0" noProof="0" dirty="0">
                <a:latin typeface="Arial" panose="020B0604020202020204" pitchFamily="34" charset="0"/>
                <a:ea typeface="宋体" panose="02010600030101010101" pitchFamily="2" charset="-122"/>
                <a:cs typeface="+mn-cs"/>
              </a:rPr>
              <a:t>双向搜索：从开始状态出发作正向搜索，同时又从目的状态出发作逆向搜索，直到两条路径在中间的某处汇合为止。</a:t>
            </a:r>
          </a:p>
        </p:txBody>
      </p:sp>
      <p:sp>
        <p:nvSpPr>
          <p:cNvPr id="10249" name="Text Box 8"/>
          <p:cNvSpPr txBox="1"/>
          <p:nvPr/>
        </p:nvSpPr>
        <p:spPr>
          <a:xfrm>
            <a:off x="611188" y="4508500"/>
            <a:ext cx="2141537" cy="519113"/>
          </a:xfrm>
          <a:prstGeom prst="rect">
            <a:avLst/>
          </a:prstGeom>
          <a:noFill/>
          <a:ln w="9525">
            <a:noFill/>
          </a:ln>
        </p:spPr>
        <p:txBody>
          <a:bodyPr wrap="none">
            <a:spAutoFit/>
          </a:bodyPr>
          <a:lstStyle/>
          <a:p>
            <a:pPr eaLnBrk="1" hangingPunct="1"/>
            <a:r>
              <a:rPr lang="en-US" altLang="zh-CN" sz="2800" dirty="0">
                <a:latin typeface="Arial" panose="020B0604020202020204" pitchFamily="34" charset="0"/>
              </a:rPr>
              <a:t>(3) </a:t>
            </a:r>
            <a:r>
              <a:rPr lang="zh-CN" altLang="en-US" sz="2800" dirty="0">
                <a:solidFill>
                  <a:srgbClr val="FF0000"/>
                </a:solidFill>
                <a:latin typeface="Arial" panose="020B0604020202020204" pitchFamily="34" charset="0"/>
              </a:rPr>
              <a:t>双向搜索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blinds(horizontal)">
                                      <p:cBhvr>
                                        <p:cTn id="7" dur="500"/>
                                        <p:tgtEl>
                                          <p:spTgt spid="435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5203">
                                            <p:txEl>
                                              <p:pRg st="1" end="1"/>
                                            </p:txEl>
                                          </p:spTgt>
                                        </p:tgtEl>
                                        <p:attrNameLst>
                                          <p:attrName>style.visibility</p:attrName>
                                        </p:attrNameLst>
                                      </p:cBhvr>
                                      <p:to>
                                        <p:strVal val="visible"/>
                                      </p:to>
                                    </p:set>
                                    <p:animEffect transition="in" filter="blinds(horizontal)">
                                      <p:cBhvr>
                                        <p:cTn id="12" dur="500"/>
                                        <p:tgtEl>
                                          <p:spTgt spid="435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35204"/>
                                        </p:tgtEl>
                                        <p:attrNameLst>
                                          <p:attrName>style.visibility</p:attrName>
                                        </p:attrNameLst>
                                      </p:cBhvr>
                                      <p:to>
                                        <p:strVal val="visible"/>
                                      </p:to>
                                    </p:set>
                                    <p:animEffect transition="in" filter="slide(fromBottom)">
                                      <p:cBhvr>
                                        <p:cTn id="17" dur="500"/>
                                        <p:tgtEl>
                                          <p:spTgt spid="4352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5206"/>
                                        </p:tgtEl>
                                        <p:attrNameLst>
                                          <p:attrName>style.visibility</p:attrName>
                                        </p:attrNameLst>
                                      </p:cBhvr>
                                      <p:to>
                                        <p:strVal val="visible"/>
                                      </p:to>
                                    </p:set>
                                    <p:animEffect transition="in" filter="blinds(horizontal)">
                                      <p:cBhvr>
                                        <p:cTn id="22" dur="500"/>
                                        <p:tgtEl>
                                          <p:spTgt spid="43520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35205"/>
                                        </p:tgtEl>
                                        <p:attrNameLst>
                                          <p:attrName>style.visibility</p:attrName>
                                        </p:attrNameLst>
                                      </p:cBhvr>
                                      <p:to>
                                        <p:strVal val="visible"/>
                                      </p:to>
                                    </p:set>
                                    <p:animEffect transition="in" filter="slide(fromBottom)">
                                      <p:cBhvr>
                                        <p:cTn id="27" dur="500"/>
                                        <p:tgtEl>
                                          <p:spTgt spid="43520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249"/>
                                        </p:tgtEl>
                                        <p:attrNameLst>
                                          <p:attrName>style.visibility</p:attrName>
                                        </p:attrNameLst>
                                      </p:cBhvr>
                                      <p:to>
                                        <p:strVal val="visible"/>
                                      </p:to>
                                    </p:set>
                                    <p:anim calcmode="lin" valueType="num">
                                      <p:cBhvr additive="base">
                                        <p:cTn id="32" dur="500" fill="hold"/>
                                        <p:tgtEl>
                                          <p:spTgt spid="10249"/>
                                        </p:tgtEl>
                                        <p:attrNameLst>
                                          <p:attrName>ppt_x</p:attrName>
                                        </p:attrNameLst>
                                      </p:cBhvr>
                                      <p:tavLst>
                                        <p:tav tm="0">
                                          <p:val>
                                            <p:strVal val="#ppt_x"/>
                                          </p:val>
                                        </p:tav>
                                        <p:tav tm="100000">
                                          <p:val>
                                            <p:strVal val="#ppt_x"/>
                                          </p:val>
                                        </p:tav>
                                      </p:tavLst>
                                    </p:anim>
                                    <p:anim calcmode="lin" valueType="num">
                                      <p:cBhvr additive="base">
                                        <p:cTn id="33"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35207"/>
                                        </p:tgtEl>
                                        <p:attrNameLst>
                                          <p:attrName>style.visibility</p:attrName>
                                        </p:attrNameLst>
                                      </p:cBhvr>
                                      <p:to>
                                        <p:strVal val="visible"/>
                                      </p:to>
                                    </p:set>
                                    <p:anim calcmode="lin" valueType="num">
                                      <p:cBhvr additive="base">
                                        <p:cTn id="38" dur="500" fill="hold"/>
                                        <p:tgtEl>
                                          <p:spTgt spid="435207"/>
                                        </p:tgtEl>
                                        <p:attrNameLst>
                                          <p:attrName>ppt_x</p:attrName>
                                        </p:attrNameLst>
                                      </p:cBhvr>
                                      <p:tavLst>
                                        <p:tav tm="0">
                                          <p:val>
                                            <p:strVal val="#ppt_x"/>
                                          </p:val>
                                        </p:tav>
                                        <p:tav tm="100000">
                                          <p:val>
                                            <p:strVal val="#ppt_x"/>
                                          </p:val>
                                        </p:tav>
                                      </p:tavLst>
                                    </p:anim>
                                    <p:anim calcmode="lin" valueType="num">
                                      <p:cBhvr additive="base">
                                        <p:cTn id="39" dur="500" fill="hold"/>
                                        <p:tgtEl>
                                          <p:spTgt spid="435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P spid="435204" grpId="0" animBg="1"/>
      <p:bldP spid="435205" grpId="0" animBg="1"/>
      <p:bldP spid="435206" grpId="0"/>
      <p:bldP spid="435207" grpId="0" animBg="1"/>
      <p:bldP spid="1024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9811"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cxnSp>
        <p:nvCxnSpPr>
          <p:cNvPr id="119812" name="AutoShape 2"/>
          <p:cNvCxnSpPr/>
          <p:nvPr/>
        </p:nvCxnSpPr>
        <p:spPr>
          <a:xfrm flipH="1">
            <a:off x="2816225" y="1184275"/>
            <a:ext cx="1643063" cy="358775"/>
          </a:xfrm>
          <a:prstGeom prst="straightConnector1">
            <a:avLst/>
          </a:prstGeom>
          <a:ln w="50800" cap="flat" cmpd="sng">
            <a:solidFill>
              <a:srgbClr val="000000"/>
            </a:solidFill>
            <a:prstDash val="solid"/>
            <a:headEnd type="stealth" w="med" len="med"/>
            <a:tailEnd type="none" w="med" len="med"/>
          </a:ln>
        </p:spPr>
      </p:cxnSp>
      <p:cxnSp>
        <p:nvCxnSpPr>
          <p:cNvPr id="119813" name="AutoShape 3"/>
          <p:cNvCxnSpPr/>
          <p:nvPr/>
        </p:nvCxnSpPr>
        <p:spPr>
          <a:xfrm>
            <a:off x="4459288" y="1184275"/>
            <a:ext cx="109537" cy="346075"/>
          </a:xfrm>
          <a:prstGeom prst="straightConnector1">
            <a:avLst/>
          </a:prstGeom>
          <a:ln w="101600" cap="flat" cmpd="sng">
            <a:solidFill>
              <a:srgbClr val="FF0000"/>
            </a:solidFill>
            <a:prstDash val="solid"/>
            <a:headEnd type="stealth" w="med" len="med"/>
            <a:tailEnd type="none" w="med" len="med"/>
          </a:ln>
        </p:spPr>
      </p:cxnSp>
      <p:cxnSp>
        <p:nvCxnSpPr>
          <p:cNvPr id="119814" name="AutoShape 4"/>
          <p:cNvCxnSpPr/>
          <p:nvPr/>
        </p:nvCxnSpPr>
        <p:spPr>
          <a:xfrm>
            <a:off x="4459288" y="1184275"/>
            <a:ext cx="1709737" cy="358775"/>
          </a:xfrm>
          <a:prstGeom prst="straightConnector1">
            <a:avLst/>
          </a:prstGeom>
          <a:ln w="50800" cap="flat" cmpd="sng">
            <a:solidFill>
              <a:srgbClr val="000000"/>
            </a:solidFill>
            <a:prstDash val="solid"/>
            <a:headEnd type="stealth" w="med" len="med"/>
            <a:tailEnd type="none" w="med" len="med"/>
          </a:ln>
        </p:spPr>
      </p:cxnSp>
      <p:graphicFrame>
        <p:nvGraphicFramePr>
          <p:cNvPr id="119815" name="Object 5"/>
          <p:cNvGraphicFramePr>
            <a:graphicFrameLocks noChangeAspect="1"/>
          </p:cNvGraphicFramePr>
          <p:nvPr/>
        </p:nvGraphicFramePr>
        <p:xfrm>
          <a:off x="2320925" y="1543050"/>
          <a:ext cx="989013" cy="989013"/>
        </p:xfrm>
        <a:graphic>
          <a:graphicData uri="http://schemas.openxmlformats.org/presentationml/2006/ole">
            <mc:AlternateContent xmlns:mc="http://schemas.openxmlformats.org/markup-compatibility/2006">
              <mc:Choice xmlns:v="urn:schemas-microsoft-com:vml" Requires="v">
                <p:oleObj r:id="rId2" imgW="711200" imgH="711200" progId="Equation.3">
                  <p:embed/>
                </p:oleObj>
              </mc:Choice>
              <mc:Fallback>
                <p:oleObj r:id="rId2" imgW="711200" imgH="711200" progId="Equation.3">
                  <p:embed/>
                  <p:pic>
                    <p:nvPicPr>
                      <p:cNvPr id="0" name="图片 3120"/>
                      <p:cNvPicPr/>
                      <p:nvPr/>
                    </p:nvPicPr>
                    <p:blipFill>
                      <a:blip r:embed="rId3"/>
                      <a:stretch>
                        <a:fillRect/>
                      </a:stretch>
                    </p:blipFill>
                    <p:spPr>
                      <a:xfrm>
                        <a:off x="2320925" y="1543050"/>
                        <a:ext cx="989013" cy="989013"/>
                      </a:xfrm>
                      <a:prstGeom prst="rect">
                        <a:avLst/>
                      </a:prstGeom>
                      <a:noFill/>
                      <a:ln w="38100">
                        <a:noFill/>
                        <a:miter/>
                      </a:ln>
                    </p:spPr>
                  </p:pic>
                </p:oleObj>
              </mc:Fallback>
            </mc:AlternateContent>
          </a:graphicData>
        </a:graphic>
      </p:graphicFrame>
      <p:graphicFrame>
        <p:nvGraphicFramePr>
          <p:cNvPr id="119816" name="Object 6"/>
          <p:cNvGraphicFramePr>
            <a:graphicFrameLocks noChangeAspect="1"/>
          </p:cNvGraphicFramePr>
          <p:nvPr/>
        </p:nvGraphicFramePr>
        <p:xfrm>
          <a:off x="4073525" y="1543050"/>
          <a:ext cx="989013" cy="989013"/>
        </p:xfrm>
        <a:graphic>
          <a:graphicData uri="http://schemas.openxmlformats.org/presentationml/2006/ole">
            <mc:AlternateContent xmlns:mc="http://schemas.openxmlformats.org/markup-compatibility/2006">
              <mc:Choice xmlns:v="urn:schemas-microsoft-com:vml" Requires="v">
                <p:oleObj r:id="rId4" imgW="711200" imgH="711200" progId="Equation.3">
                  <p:embed/>
                </p:oleObj>
              </mc:Choice>
              <mc:Fallback>
                <p:oleObj r:id="rId4" imgW="711200" imgH="711200" progId="Equation.3">
                  <p:embed/>
                  <p:pic>
                    <p:nvPicPr>
                      <p:cNvPr id="0" name="图片 3123"/>
                      <p:cNvPicPr/>
                      <p:nvPr/>
                    </p:nvPicPr>
                    <p:blipFill>
                      <a:blip r:embed="rId5"/>
                      <a:stretch>
                        <a:fillRect/>
                      </a:stretch>
                    </p:blipFill>
                    <p:spPr>
                      <a:xfrm>
                        <a:off x="4073525" y="1543050"/>
                        <a:ext cx="989013" cy="989013"/>
                      </a:xfrm>
                      <a:prstGeom prst="rect">
                        <a:avLst/>
                      </a:prstGeom>
                      <a:noFill/>
                      <a:ln w="25400" cap="flat" cmpd="sng">
                        <a:solidFill>
                          <a:srgbClr val="FF0000"/>
                        </a:solidFill>
                        <a:prstDash val="solid"/>
                        <a:miter/>
                        <a:headEnd type="none" w="med" len="med"/>
                        <a:tailEnd type="none" w="med" len="med"/>
                      </a:ln>
                    </p:spPr>
                  </p:pic>
                </p:oleObj>
              </mc:Fallback>
            </mc:AlternateContent>
          </a:graphicData>
        </a:graphic>
      </p:graphicFrame>
      <p:graphicFrame>
        <p:nvGraphicFramePr>
          <p:cNvPr id="119817" name="Object 7"/>
          <p:cNvGraphicFramePr>
            <a:graphicFrameLocks noChangeAspect="1"/>
          </p:cNvGraphicFramePr>
          <p:nvPr/>
        </p:nvGraphicFramePr>
        <p:xfrm>
          <a:off x="5673725" y="1543050"/>
          <a:ext cx="989013" cy="989013"/>
        </p:xfrm>
        <a:graphic>
          <a:graphicData uri="http://schemas.openxmlformats.org/presentationml/2006/ole">
            <mc:AlternateContent xmlns:mc="http://schemas.openxmlformats.org/markup-compatibility/2006">
              <mc:Choice xmlns:v="urn:schemas-microsoft-com:vml" Requires="v">
                <p:oleObj r:id="rId6" imgW="711200" imgH="711200" progId="Equation.3">
                  <p:embed/>
                </p:oleObj>
              </mc:Choice>
              <mc:Fallback>
                <p:oleObj r:id="rId6" imgW="711200" imgH="711200" progId="Equation.3">
                  <p:embed/>
                  <p:pic>
                    <p:nvPicPr>
                      <p:cNvPr id="0" name="图片 3127"/>
                      <p:cNvPicPr/>
                      <p:nvPr/>
                    </p:nvPicPr>
                    <p:blipFill>
                      <a:blip r:embed="rId7"/>
                      <a:stretch>
                        <a:fillRect/>
                      </a:stretch>
                    </p:blipFill>
                    <p:spPr>
                      <a:xfrm>
                        <a:off x="5673725" y="1543050"/>
                        <a:ext cx="989013" cy="989013"/>
                      </a:xfrm>
                      <a:prstGeom prst="rect">
                        <a:avLst/>
                      </a:prstGeom>
                      <a:noFill/>
                      <a:ln w="38100">
                        <a:noFill/>
                        <a:miter/>
                      </a:ln>
                    </p:spPr>
                  </p:pic>
                </p:oleObj>
              </mc:Fallback>
            </mc:AlternateContent>
          </a:graphicData>
        </a:graphic>
      </p:graphicFrame>
      <p:graphicFrame>
        <p:nvGraphicFramePr>
          <p:cNvPr id="119818" name="Object 8"/>
          <p:cNvGraphicFramePr>
            <a:graphicFrameLocks noChangeAspect="1"/>
          </p:cNvGraphicFramePr>
          <p:nvPr/>
        </p:nvGraphicFramePr>
        <p:xfrm>
          <a:off x="4073525" y="2924175"/>
          <a:ext cx="989013" cy="989013"/>
        </p:xfrm>
        <a:graphic>
          <a:graphicData uri="http://schemas.openxmlformats.org/presentationml/2006/ole">
            <mc:AlternateContent xmlns:mc="http://schemas.openxmlformats.org/markup-compatibility/2006">
              <mc:Choice xmlns:v="urn:schemas-microsoft-com:vml" Requires="v">
                <p:oleObj r:id="rId8" imgW="711200" imgH="711200" progId="Equation.3">
                  <p:embed/>
                </p:oleObj>
              </mc:Choice>
              <mc:Fallback>
                <p:oleObj r:id="rId8" imgW="711200" imgH="711200" progId="Equation.3">
                  <p:embed/>
                  <p:pic>
                    <p:nvPicPr>
                      <p:cNvPr id="0" name="图片 3122"/>
                      <p:cNvPicPr/>
                      <p:nvPr/>
                    </p:nvPicPr>
                    <p:blipFill>
                      <a:blip r:embed="rId9"/>
                      <a:stretch>
                        <a:fillRect/>
                      </a:stretch>
                    </p:blipFill>
                    <p:spPr>
                      <a:xfrm>
                        <a:off x="4073525" y="2924175"/>
                        <a:ext cx="989013" cy="989013"/>
                      </a:xfrm>
                      <a:prstGeom prst="rect">
                        <a:avLst/>
                      </a:prstGeom>
                      <a:noFill/>
                      <a:ln w="25400" cap="flat" cmpd="sng">
                        <a:solidFill>
                          <a:srgbClr val="FF0000"/>
                        </a:solidFill>
                        <a:prstDash val="solid"/>
                        <a:miter/>
                        <a:headEnd type="none" w="med" len="med"/>
                        <a:tailEnd type="none" w="med" len="med"/>
                      </a:ln>
                    </p:spPr>
                  </p:pic>
                </p:oleObj>
              </mc:Fallback>
            </mc:AlternateContent>
          </a:graphicData>
        </a:graphic>
      </p:graphicFrame>
      <p:graphicFrame>
        <p:nvGraphicFramePr>
          <p:cNvPr id="119819" name="Object 9"/>
          <p:cNvGraphicFramePr>
            <a:graphicFrameLocks noChangeAspect="1"/>
          </p:cNvGraphicFramePr>
          <p:nvPr/>
        </p:nvGraphicFramePr>
        <p:xfrm>
          <a:off x="2320925" y="2924175"/>
          <a:ext cx="989013" cy="989013"/>
        </p:xfrm>
        <a:graphic>
          <a:graphicData uri="http://schemas.openxmlformats.org/presentationml/2006/ole">
            <mc:AlternateContent xmlns:mc="http://schemas.openxmlformats.org/markup-compatibility/2006">
              <mc:Choice xmlns:v="urn:schemas-microsoft-com:vml" Requires="v">
                <p:oleObj r:id="rId10" imgW="711200" imgH="711200" progId="Equation.3">
                  <p:embed/>
                </p:oleObj>
              </mc:Choice>
              <mc:Fallback>
                <p:oleObj r:id="rId10" imgW="711200" imgH="711200" progId="Equation.3">
                  <p:embed/>
                  <p:pic>
                    <p:nvPicPr>
                      <p:cNvPr id="0" name="图片 3121"/>
                      <p:cNvPicPr/>
                      <p:nvPr/>
                    </p:nvPicPr>
                    <p:blipFill>
                      <a:blip r:embed="rId11"/>
                      <a:stretch>
                        <a:fillRect/>
                      </a:stretch>
                    </p:blipFill>
                    <p:spPr>
                      <a:xfrm>
                        <a:off x="2320925" y="2924175"/>
                        <a:ext cx="989013" cy="989013"/>
                      </a:xfrm>
                      <a:prstGeom prst="rect">
                        <a:avLst/>
                      </a:prstGeom>
                      <a:noFill/>
                      <a:ln w="38100">
                        <a:noFill/>
                        <a:miter/>
                      </a:ln>
                    </p:spPr>
                  </p:pic>
                </p:oleObj>
              </mc:Fallback>
            </mc:AlternateContent>
          </a:graphicData>
        </a:graphic>
      </p:graphicFrame>
      <p:graphicFrame>
        <p:nvGraphicFramePr>
          <p:cNvPr id="119820" name="Object 10"/>
          <p:cNvGraphicFramePr>
            <a:graphicFrameLocks noChangeAspect="1"/>
          </p:cNvGraphicFramePr>
          <p:nvPr/>
        </p:nvGraphicFramePr>
        <p:xfrm>
          <a:off x="5673725" y="2924175"/>
          <a:ext cx="989013" cy="989013"/>
        </p:xfrm>
        <a:graphic>
          <a:graphicData uri="http://schemas.openxmlformats.org/presentationml/2006/ole">
            <mc:AlternateContent xmlns:mc="http://schemas.openxmlformats.org/markup-compatibility/2006">
              <mc:Choice xmlns:v="urn:schemas-microsoft-com:vml" Requires="v">
                <p:oleObj r:id="rId12" imgW="711200" imgH="711200" progId="Equation.3">
                  <p:embed/>
                </p:oleObj>
              </mc:Choice>
              <mc:Fallback>
                <p:oleObj r:id="rId12" imgW="711200" imgH="711200" progId="Equation.3">
                  <p:embed/>
                  <p:pic>
                    <p:nvPicPr>
                      <p:cNvPr id="0" name="图片 3128"/>
                      <p:cNvPicPr/>
                      <p:nvPr/>
                    </p:nvPicPr>
                    <p:blipFill>
                      <a:blip r:embed="rId13"/>
                      <a:stretch>
                        <a:fillRect/>
                      </a:stretch>
                    </p:blipFill>
                    <p:spPr>
                      <a:xfrm>
                        <a:off x="5673725" y="2924175"/>
                        <a:ext cx="989013" cy="989013"/>
                      </a:xfrm>
                      <a:prstGeom prst="rect">
                        <a:avLst/>
                      </a:prstGeom>
                      <a:noFill/>
                      <a:ln w="38100">
                        <a:noFill/>
                        <a:miter/>
                      </a:ln>
                    </p:spPr>
                  </p:pic>
                </p:oleObj>
              </mc:Fallback>
            </mc:AlternateContent>
          </a:graphicData>
        </a:graphic>
      </p:graphicFrame>
      <p:cxnSp>
        <p:nvCxnSpPr>
          <p:cNvPr id="119821" name="AutoShape 11"/>
          <p:cNvCxnSpPr/>
          <p:nvPr/>
        </p:nvCxnSpPr>
        <p:spPr>
          <a:xfrm flipH="1">
            <a:off x="2816225" y="2544763"/>
            <a:ext cx="1752600" cy="379412"/>
          </a:xfrm>
          <a:prstGeom prst="straightConnector1">
            <a:avLst/>
          </a:prstGeom>
          <a:ln w="50800" cap="flat" cmpd="sng">
            <a:solidFill>
              <a:srgbClr val="000000"/>
            </a:solidFill>
            <a:prstDash val="solid"/>
            <a:headEnd type="stealth" w="med" len="med"/>
            <a:tailEnd type="none" w="med" len="med"/>
          </a:ln>
        </p:spPr>
      </p:cxnSp>
      <p:cxnSp>
        <p:nvCxnSpPr>
          <p:cNvPr id="119822" name="AutoShape 12"/>
          <p:cNvCxnSpPr/>
          <p:nvPr/>
        </p:nvCxnSpPr>
        <p:spPr>
          <a:xfrm>
            <a:off x="4568825" y="2544763"/>
            <a:ext cx="0" cy="366712"/>
          </a:xfrm>
          <a:prstGeom prst="straightConnector1">
            <a:avLst/>
          </a:prstGeom>
          <a:ln w="101600" cap="flat" cmpd="sng">
            <a:solidFill>
              <a:srgbClr val="FF0000"/>
            </a:solidFill>
            <a:prstDash val="solid"/>
            <a:headEnd type="stealth" w="med" len="med"/>
            <a:tailEnd type="none" w="med" len="med"/>
          </a:ln>
        </p:spPr>
      </p:cxnSp>
      <p:cxnSp>
        <p:nvCxnSpPr>
          <p:cNvPr id="119823" name="AutoShape 13"/>
          <p:cNvCxnSpPr/>
          <p:nvPr/>
        </p:nvCxnSpPr>
        <p:spPr>
          <a:xfrm>
            <a:off x="4568825" y="2544763"/>
            <a:ext cx="1600200" cy="379412"/>
          </a:xfrm>
          <a:prstGeom prst="straightConnector1">
            <a:avLst/>
          </a:prstGeom>
          <a:ln w="50800" cap="flat" cmpd="sng">
            <a:solidFill>
              <a:srgbClr val="000000"/>
            </a:solidFill>
            <a:prstDash val="solid"/>
            <a:headEnd type="stealth" w="med" len="med"/>
            <a:tailEnd type="none" w="med" len="med"/>
          </a:ln>
        </p:spPr>
      </p:cxnSp>
      <p:graphicFrame>
        <p:nvGraphicFramePr>
          <p:cNvPr id="119824" name="Object 14"/>
          <p:cNvGraphicFramePr>
            <a:graphicFrameLocks noChangeAspect="1"/>
          </p:cNvGraphicFramePr>
          <p:nvPr/>
        </p:nvGraphicFramePr>
        <p:xfrm>
          <a:off x="3201988" y="4295775"/>
          <a:ext cx="989012" cy="989013"/>
        </p:xfrm>
        <a:graphic>
          <a:graphicData uri="http://schemas.openxmlformats.org/presentationml/2006/ole">
            <mc:AlternateContent xmlns:mc="http://schemas.openxmlformats.org/markup-compatibility/2006">
              <mc:Choice xmlns:v="urn:schemas-microsoft-com:vml" Requires="v">
                <p:oleObj r:id="rId14" imgW="711200" imgH="711200" progId="Equation.3">
                  <p:embed/>
                </p:oleObj>
              </mc:Choice>
              <mc:Fallback>
                <p:oleObj r:id="rId14" imgW="711200" imgH="711200" progId="Equation.3">
                  <p:embed/>
                  <p:pic>
                    <p:nvPicPr>
                      <p:cNvPr id="0" name="图片 3124"/>
                      <p:cNvPicPr/>
                      <p:nvPr/>
                    </p:nvPicPr>
                    <p:blipFill>
                      <a:blip r:embed="rId15"/>
                      <a:stretch>
                        <a:fillRect/>
                      </a:stretch>
                    </p:blipFill>
                    <p:spPr>
                      <a:xfrm>
                        <a:off x="3201988" y="4295775"/>
                        <a:ext cx="989012" cy="989013"/>
                      </a:xfrm>
                      <a:prstGeom prst="rect">
                        <a:avLst/>
                      </a:prstGeom>
                      <a:noFill/>
                      <a:ln w="25400" cap="flat" cmpd="sng">
                        <a:solidFill>
                          <a:srgbClr val="FF0000"/>
                        </a:solidFill>
                        <a:prstDash val="solid"/>
                        <a:miter/>
                        <a:headEnd type="none" w="med" len="med"/>
                        <a:tailEnd type="none" w="med" len="med"/>
                      </a:ln>
                    </p:spPr>
                  </p:pic>
                </p:oleObj>
              </mc:Fallback>
            </mc:AlternateContent>
          </a:graphicData>
        </a:graphic>
      </p:graphicFrame>
      <p:graphicFrame>
        <p:nvGraphicFramePr>
          <p:cNvPr id="119825" name="Object 15"/>
          <p:cNvGraphicFramePr>
            <a:graphicFrameLocks noChangeAspect="1"/>
          </p:cNvGraphicFramePr>
          <p:nvPr/>
        </p:nvGraphicFramePr>
        <p:xfrm>
          <a:off x="5673725" y="4262438"/>
          <a:ext cx="989013" cy="989012"/>
        </p:xfrm>
        <a:graphic>
          <a:graphicData uri="http://schemas.openxmlformats.org/presentationml/2006/ole">
            <mc:AlternateContent xmlns:mc="http://schemas.openxmlformats.org/markup-compatibility/2006">
              <mc:Choice xmlns:v="urn:schemas-microsoft-com:vml" Requires="v">
                <p:oleObj r:id="rId16" imgW="711200" imgH="711200" progId="Equation.3">
                  <p:embed/>
                </p:oleObj>
              </mc:Choice>
              <mc:Fallback>
                <p:oleObj r:id="rId16" imgW="711200" imgH="711200" progId="Equation.3">
                  <p:embed/>
                  <p:pic>
                    <p:nvPicPr>
                      <p:cNvPr id="0" name="图片 3126"/>
                      <p:cNvPicPr/>
                      <p:nvPr/>
                    </p:nvPicPr>
                    <p:blipFill>
                      <a:blip r:embed="rId17"/>
                      <a:stretch>
                        <a:fillRect/>
                      </a:stretch>
                    </p:blipFill>
                    <p:spPr>
                      <a:xfrm>
                        <a:off x="5673725" y="4262438"/>
                        <a:ext cx="989013" cy="989012"/>
                      </a:xfrm>
                      <a:prstGeom prst="rect">
                        <a:avLst/>
                      </a:prstGeom>
                      <a:noFill/>
                      <a:ln w="38100">
                        <a:noFill/>
                        <a:miter/>
                      </a:ln>
                    </p:spPr>
                  </p:pic>
                </p:oleObj>
              </mc:Fallback>
            </mc:AlternateContent>
          </a:graphicData>
        </a:graphic>
      </p:graphicFrame>
      <p:cxnSp>
        <p:nvCxnSpPr>
          <p:cNvPr id="119826" name="AutoShape 16"/>
          <p:cNvCxnSpPr/>
          <p:nvPr/>
        </p:nvCxnSpPr>
        <p:spPr>
          <a:xfrm flipH="1">
            <a:off x="3697288" y="3925888"/>
            <a:ext cx="871537" cy="357187"/>
          </a:xfrm>
          <a:prstGeom prst="straightConnector1">
            <a:avLst/>
          </a:prstGeom>
          <a:ln w="101600" cap="flat" cmpd="sng">
            <a:solidFill>
              <a:srgbClr val="FF0000"/>
            </a:solidFill>
            <a:prstDash val="solid"/>
            <a:headEnd type="stealth" w="med" len="med"/>
            <a:tailEnd type="none" w="med" len="med"/>
          </a:ln>
        </p:spPr>
      </p:cxnSp>
      <p:cxnSp>
        <p:nvCxnSpPr>
          <p:cNvPr id="119827" name="AutoShape 17"/>
          <p:cNvCxnSpPr/>
          <p:nvPr/>
        </p:nvCxnSpPr>
        <p:spPr>
          <a:xfrm>
            <a:off x="4568825" y="3925888"/>
            <a:ext cx="1600200" cy="336550"/>
          </a:xfrm>
          <a:prstGeom prst="straightConnector1">
            <a:avLst/>
          </a:prstGeom>
          <a:ln w="50800" cap="flat" cmpd="sng">
            <a:solidFill>
              <a:srgbClr val="000000"/>
            </a:solidFill>
            <a:prstDash val="solid"/>
            <a:headEnd type="stealth" w="med" len="med"/>
            <a:tailEnd type="none" w="med" len="med"/>
          </a:ln>
        </p:spPr>
      </p:cxnSp>
      <p:graphicFrame>
        <p:nvGraphicFramePr>
          <p:cNvPr id="119828" name="Object 18"/>
          <p:cNvGraphicFramePr>
            <a:graphicFrameLocks noChangeAspect="1"/>
          </p:cNvGraphicFramePr>
          <p:nvPr/>
        </p:nvGraphicFramePr>
        <p:xfrm>
          <a:off x="4084638" y="5745163"/>
          <a:ext cx="989012" cy="989012"/>
        </p:xfrm>
        <a:graphic>
          <a:graphicData uri="http://schemas.openxmlformats.org/presentationml/2006/ole">
            <mc:AlternateContent xmlns:mc="http://schemas.openxmlformats.org/markup-compatibility/2006">
              <mc:Choice xmlns:v="urn:schemas-microsoft-com:vml" Requires="v">
                <p:oleObj r:id="rId18" imgW="711200" imgH="711200" progId="Equation.3">
                  <p:embed/>
                </p:oleObj>
              </mc:Choice>
              <mc:Fallback>
                <p:oleObj r:id="rId18" imgW="711200" imgH="711200" progId="Equation.3">
                  <p:embed/>
                  <p:pic>
                    <p:nvPicPr>
                      <p:cNvPr id="0" name="图片 3125"/>
                      <p:cNvPicPr/>
                      <p:nvPr/>
                    </p:nvPicPr>
                    <p:blipFill>
                      <a:blip r:embed="rId19"/>
                      <a:stretch>
                        <a:fillRect/>
                      </a:stretch>
                    </p:blipFill>
                    <p:spPr>
                      <a:xfrm>
                        <a:off x="4084638" y="5745163"/>
                        <a:ext cx="989012" cy="989012"/>
                      </a:xfrm>
                      <a:prstGeom prst="rect">
                        <a:avLst/>
                      </a:prstGeom>
                      <a:noFill/>
                      <a:ln w="25400" cap="flat" cmpd="sng">
                        <a:solidFill>
                          <a:srgbClr val="FF0000"/>
                        </a:solidFill>
                        <a:prstDash val="solid"/>
                        <a:miter/>
                        <a:headEnd type="none" w="med" len="med"/>
                        <a:tailEnd type="none" w="med" len="med"/>
                      </a:ln>
                    </p:spPr>
                  </p:pic>
                </p:oleObj>
              </mc:Fallback>
            </mc:AlternateContent>
          </a:graphicData>
        </a:graphic>
      </p:graphicFrame>
      <p:cxnSp>
        <p:nvCxnSpPr>
          <p:cNvPr id="119829" name="AutoShape 19"/>
          <p:cNvCxnSpPr/>
          <p:nvPr/>
        </p:nvCxnSpPr>
        <p:spPr>
          <a:xfrm>
            <a:off x="3697288" y="5297488"/>
            <a:ext cx="882650" cy="434975"/>
          </a:xfrm>
          <a:prstGeom prst="straightConnector1">
            <a:avLst/>
          </a:prstGeom>
          <a:ln w="101600" cap="flat" cmpd="sng">
            <a:solidFill>
              <a:srgbClr val="FF0000"/>
            </a:solidFill>
            <a:prstDash val="solid"/>
            <a:headEnd type="stealth" w="med" len="med"/>
            <a:tailEnd type="none" w="med" len="med"/>
          </a:ln>
        </p:spPr>
      </p:cxnSp>
      <p:graphicFrame>
        <p:nvGraphicFramePr>
          <p:cNvPr id="119830" name="Object 20"/>
          <p:cNvGraphicFramePr>
            <a:graphicFrameLocks noChangeAspect="1"/>
          </p:cNvGraphicFramePr>
          <p:nvPr/>
        </p:nvGraphicFramePr>
        <p:xfrm>
          <a:off x="2211388" y="5743575"/>
          <a:ext cx="989012" cy="989013"/>
        </p:xfrm>
        <a:graphic>
          <a:graphicData uri="http://schemas.openxmlformats.org/presentationml/2006/ole">
            <mc:AlternateContent xmlns:mc="http://schemas.openxmlformats.org/markup-compatibility/2006">
              <mc:Choice xmlns:v="urn:schemas-microsoft-com:vml" Requires="v">
                <p:oleObj r:id="rId20" imgW="711200" imgH="711200" progId="Equation.3">
                  <p:embed/>
                </p:oleObj>
              </mc:Choice>
              <mc:Fallback>
                <p:oleObj r:id="rId20" imgW="711200" imgH="711200" progId="Equation.3">
                  <p:embed/>
                  <p:pic>
                    <p:nvPicPr>
                      <p:cNvPr id="0" name="图片 3129"/>
                      <p:cNvPicPr/>
                      <p:nvPr/>
                    </p:nvPicPr>
                    <p:blipFill>
                      <a:blip r:embed="rId21"/>
                      <a:stretch>
                        <a:fillRect/>
                      </a:stretch>
                    </p:blipFill>
                    <p:spPr>
                      <a:xfrm>
                        <a:off x="2211388" y="5743575"/>
                        <a:ext cx="989012" cy="989013"/>
                      </a:xfrm>
                      <a:prstGeom prst="rect">
                        <a:avLst/>
                      </a:prstGeom>
                      <a:noFill/>
                      <a:ln w="38100">
                        <a:noFill/>
                        <a:miter/>
                      </a:ln>
                    </p:spPr>
                  </p:pic>
                </p:oleObj>
              </mc:Fallback>
            </mc:AlternateContent>
          </a:graphicData>
        </a:graphic>
      </p:graphicFrame>
      <p:graphicFrame>
        <p:nvGraphicFramePr>
          <p:cNvPr id="119831" name="Object 21"/>
          <p:cNvGraphicFramePr>
            <a:graphicFrameLocks noChangeAspect="1"/>
          </p:cNvGraphicFramePr>
          <p:nvPr/>
        </p:nvGraphicFramePr>
        <p:xfrm>
          <a:off x="6097588" y="5745163"/>
          <a:ext cx="989012" cy="989012"/>
        </p:xfrm>
        <a:graphic>
          <a:graphicData uri="http://schemas.openxmlformats.org/presentationml/2006/ole">
            <mc:AlternateContent xmlns:mc="http://schemas.openxmlformats.org/markup-compatibility/2006">
              <mc:Choice xmlns:v="urn:schemas-microsoft-com:vml" Requires="v">
                <p:oleObj r:id="rId22" imgW="711200" imgH="711200" progId="Equation.3">
                  <p:embed/>
                </p:oleObj>
              </mc:Choice>
              <mc:Fallback>
                <p:oleObj r:id="rId22" imgW="711200" imgH="711200" progId="Equation.3">
                  <p:embed/>
                  <p:pic>
                    <p:nvPicPr>
                      <p:cNvPr id="0" name="图片 3130"/>
                      <p:cNvPicPr/>
                      <p:nvPr/>
                    </p:nvPicPr>
                    <p:blipFill>
                      <a:blip r:embed="rId23"/>
                      <a:stretch>
                        <a:fillRect/>
                      </a:stretch>
                    </p:blipFill>
                    <p:spPr>
                      <a:xfrm>
                        <a:off x="6097588" y="5745163"/>
                        <a:ext cx="989012" cy="989012"/>
                      </a:xfrm>
                      <a:prstGeom prst="rect">
                        <a:avLst/>
                      </a:prstGeom>
                      <a:solidFill>
                        <a:srgbClr val="66FF66"/>
                      </a:solidFill>
                      <a:ln w="25400" cap="flat" cmpd="sng">
                        <a:solidFill>
                          <a:srgbClr val="FF0000"/>
                        </a:solidFill>
                        <a:prstDash val="solid"/>
                        <a:miter/>
                        <a:headEnd type="none" w="med" len="med"/>
                        <a:tailEnd type="none" w="med" len="med"/>
                      </a:ln>
                    </p:spPr>
                  </p:pic>
                </p:oleObj>
              </mc:Fallback>
            </mc:AlternateContent>
          </a:graphicData>
        </a:graphic>
      </p:graphicFrame>
      <p:cxnSp>
        <p:nvCxnSpPr>
          <p:cNvPr id="119832" name="AutoShape 22"/>
          <p:cNvCxnSpPr/>
          <p:nvPr/>
        </p:nvCxnSpPr>
        <p:spPr>
          <a:xfrm flipH="1" flipV="1">
            <a:off x="3200400" y="6238875"/>
            <a:ext cx="871538" cy="1588"/>
          </a:xfrm>
          <a:prstGeom prst="straightConnector1">
            <a:avLst/>
          </a:prstGeom>
          <a:ln w="50800" cap="flat" cmpd="sng">
            <a:solidFill>
              <a:srgbClr val="000000"/>
            </a:solidFill>
            <a:prstDash val="solid"/>
            <a:headEnd type="stealth" w="med" len="med"/>
            <a:tailEnd type="none" w="med" len="med"/>
          </a:ln>
        </p:spPr>
      </p:cxnSp>
      <p:cxnSp>
        <p:nvCxnSpPr>
          <p:cNvPr id="119833" name="AutoShape 23"/>
          <p:cNvCxnSpPr/>
          <p:nvPr/>
        </p:nvCxnSpPr>
        <p:spPr>
          <a:xfrm>
            <a:off x="5086350" y="6240463"/>
            <a:ext cx="998538" cy="0"/>
          </a:xfrm>
          <a:prstGeom prst="straightConnector1">
            <a:avLst/>
          </a:prstGeom>
          <a:ln w="101600" cap="flat" cmpd="sng">
            <a:solidFill>
              <a:srgbClr val="FF0000"/>
            </a:solidFill>
            <a:prstDash val="solid"/>
            <a:headEnd type="stealth" w="med" len="med"/>
            <a:tailEnd type="none" w="med" len="med"/>
          </a:ln>
        </p:spPr>
      </p:cxnSp>
      <p:graphicFrame>
        <p:nvGraphicFramePr>
          <p:cNvPr id="119834" name="Object 24"/>
          <p:cNvGraphicFramePr>
            <a:graphicFrameLocks noChangeAspect="1"/>
          </p:cNvGraphicFramePr>
          <p:nvPr/>
        </p:nvGraphicFramePr>
        <p:xfrm>
          <a:off x="3963988" y="180975"/>
          <a:ext cx="990600" cy="990600"/>
        </p:xfrm>
        <a:graphic>
          <a:graphicData uri="http://schemas.openxmlformats.org/presentationml/2006/ole">
            <mc:AlternateContent xmlns:mc="http://schemas.openxmlformats.org/markup-compatibility/2006">
              <mc:Choice xmlns:v="urn:schemas-microsoft-com:vml" Requires="v">
                <p:oleObj r:id="rId24" imgW="711200" imgH="711200" progId="Equation.3">
                  <p:embed/>
                </p:oleObj>
              </mc:Choice>
              <mc:Fallback>
                <p:oleObj r:id="rId24" imgW="711200" imgH="711200" progId="Equation.3">
                  <p:embed/>
                  <p:pic>
                    <p:nvPicPr>
                      <p:cNvPr id="0" name="图片 3132"/>
                      <p:cNvPicPr/>
                      <p:nvPr/>
                    </p:nvPicPr>
                    <p:blipFill>
                      <a:blip r:embed="rId25"/>
                      <a:stretch>
                        <a:fillRect/>
                      </a:stretch>
                    </p:blipFill>
                    <p:spPr>
                      <a:xfrm>
                        <a:off x="3963988" y="180975"/>
                        <a:ext cx="990600" cy="990600"/>
                      </a:xfrm>
                      <a:prstGeom prst="rect">
                        <a:avLst/>
                      </a:prstGeom>
                      <a:noFill/>
                      <a:ln w="25400" cap="flat" cmpd="sng">
                        <a:solidFill>
                          <a:srgbClr val="FF0000"/>
                        </a:solidFill>
                        <a:prstDash val="solid"/>
                        <a:miter/>
                        <a:headEnd type="none" w="med" len="med"/>
                        <a:tailEnd type="none" w="med" len="med"/>
                      </a:ln>
                    </p:spPr>
                  </p:pic>
                </p:oleObj>
              </mc:Fallback>
            </mc:AlternateContent>
          </a:graphicData>
        </a:graphic>
      </p:graphicFrame>
      <p:sp>
        <p:nvSpPr>
          <p:cNvPr id="31" name="Rectangle 25"/>
          <p:cNvSpPr>
            <a:spLocks noChangeArrowheads="1"/>
          </p:cNvSpPr>
          <p:nvPr/>
        </p:nvSpPr>
        <p:spPr bwMode="auto">
          <a:xfrm>
            <a:off x="306388" y="4324350"/>
            <a:ext cx="2603500" cy="51911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30000"/>
              </a:spcBef>
              <a:spcAft>
                <a:spcPts val="0"/>
              </a:spcAft>
              <a:buClrTx/>
              <a:buSzTx/>
              <a:buFontTx/>
              <a:buNone/>
              <a:defRPr/>
            </a:pPr>
            <a:r>
              <a:rPr kumimoji="0" lang="zh-CN" altLang="en-US" sz="2800" b="1" i="0" u="none" strike="noStrike" kern="0" cap="none" spc="0" normalizeH="0" baseline="0" noProof="0">
                <a:ln>
                  <a:noFill/>
                </a:ln>
                <a:solidFill>
                  <a:srgbClr val="FFFFFF"/>
                </a:solidFill>
                <a:effectLst/>
                <a:uLnTx/>
                <a:uFillTx/>
                <a:latin typeface="Verdana" panose="020B0604030504040204" pitchFamily="34" charset="0"/>
                <a:ea typeface="黑体" panose="02010609060101010101" pitchFamily="49" charset="-122"/>
                <a:cs typeface="+mn-cs"/>
              </a:rPr>
              <a:t>最理想搜索图</a:t>
            </a:r>
            <a:r>
              <a:rPr kumimoji="0" lang="en-US" altLang="zh-CN" sz="2800" b="1" i="0" u="none" strike="noStrike" kern="0" cap="none" spc="0" normalizeH="0" baseline="0" noProof="0">
                <a:ln>
                  <a:noFill/>
                </a:ln>
                <a:solidFill>
                  <a:srgbClr val="FFFFFF"/>
                </a:solidFill>
                <a:effectLst/>
                <a:uLnTx/>
                <a:uFillTx/>
                <a:latin typeface="Verdana" panose="020B0604030504040204" pitchFamily="34" charset="0"/>
                <a:ea typeface="黑体" panose="02010609060101010101" pitchFamily="49" charset="-122"/>
                <a:cs typeface="+mn-cs"/>
              </a:rPr>
              <a:t>G</a:t>
            </a:r>
          </a:p>
        </p:txBody>
      </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63" name="Rectangle 2"/>
          <p:cNvSpPr>
            <a:spLocks noGrp="1" noChangeArrowheads="1"/>
          </p:cNvSpPr>
          <p:nvPr>
            <p:ph idx="1"/>
          </p:nvPr>
        </p:nvSpPr>
        <p:spPr>
          <a:xfrm>
            <a:off x="457200" y="1052513"/>
            <a:ext cx="8229600" cy="5400675"/>
          </a:xfrm>
        </p:spPr>
        <p:txBody>
          <a:bodyPr vert="horz" wrap="square" lIns="91440" tIns="45720" rIns="91440" bIns="45720" numCol="1" anchor="t" anchorCtr="0" compatLnSpc="1"/>
          <a:lstStyle/>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在</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算法中，没有对估价函数</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f(n)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做任何限制。实际上，估价函数对搜索过程是十分重要的，如果选择不当，则有可能找不到问题的解。为此，要对对估价函数进行某些限制。</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A</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算法就是对估价函数加上一些限制后得到的一种启发式搜索算法。</a:t>
            </a:r>
          </a:p>
        </p:txBody>
      </p:sp>
      <p:sp>
        <p:nvSpPr>
          <p:cNvPr id="120836"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5.4.4  </a:t>
            </a:r>
            <a:r>
              <a:rPr lang="en-US" altLang="zh-CN" sz="3600" b="0" i="1" dirty="0">
                <a:latin typeface="Times New Roman" panose="02020603050405020304" pitchFamily="18" charset="0"/>
                <a:ea typeface="黑体" panose="02010609060101010101" pitchFamily="49" charset="-122"/>
              </a:rPr>
              <a:t>A</a:t>
            </a:r>
            <a:r>
              <a:rPr lang="en-US" altLang="zh-CN" sz="3600" b="0" dirty="0">
                <a:latin typeface="Times New Roman" panose="02020603050405020304" pitchFamily="18" charset="0"/>
                <a:ea typeface="黑体" panose="02010609060101010101" pitchFamily="49" charset="-122"/>
              </a:rPr>
              <a:t>*</a:t>
            </a:r>
            <a:r>
              <a:rPr lang="zh-CN" altLang="en-US" sz="3600" b="0" dirty="0">
                <a:latin typeface="Times New Roman" panose="02020603050405020304" pitchFamily="18" charset="0"/>
                <a:ea typeface="黑体" panose="02010609060101010101" pitchFamily="49" charset="-122"/>
              </a:rPr>
              <a:t>搜索算法及其特性分析</a:t>
            </a:r>
          </a:p>
        </p:txBody>
      </p:sp>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63" name="Rectangle 2"/>
          <p:cNvSpPr>
            <a:spLocks noGrp="1" noChangeArrowheads="1"/>
          </p:cNvSpPr>
          <p:nvPr>
            <p:ph idx="1"/>
          </p:nvPr>
        </p:nvSpPr>
        <p:spPr>
          <a:xfrm>
            <a:off x="457200" y="1052513"/>
            <a:ext cx="8229600" cy="5400675"/>
          </a:xfrm>
        </p:spPr>
        <p:txBody>
          <a:bodyPr vert="horz" wrap="square" lIns="91440" tIns="45720" rIns="91440" bIns="45720" numCol="1" anchor="t" anchorCtr="0" compatLnSpc="1"/>
          <a:lstStyle/>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a:t>
            </a:r>
            <a:r>
              <a:rPr kumimoji="0" lang="en-US" altLang="zh-CN" sz="2800" b="1" i="0" u="none" strike="noStrike" kern="1200" cap="none" spc="0" normalizeH="0" baseline="30000" noProof="0" dirty="0">
                <a:ln>
                  <a:noFill/>
                </a:ln>
                <a:solidFill>
                  <a:schemeClr val="tx1"/>
                </a:solidFill>
                <a:effectLst/>
                <a:uLnTx/>
                <a:uFillTx/>
                <a:latin typeface="+mn-ea"/>
                <a:ea typeface="+mn-ea"/>
                <a:cs typeface="+mn-cs"/>
              </a:rPr>
              <a:t>*</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算法定义：</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如果使一般搜索过程满足如下限制，则它就称为</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en-US" altLang="zh-CN" sz="2400" b="0"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算法：</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、把</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OPEN</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表中的节点按估价函数</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f(x)=g(x)+h(x)</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的值从小至大进行排序。</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是对</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a:t>
            </a:r>
            <a:r>
              <a:rPr kumimoji="0" lang="en-US" altLang="zh-CN" sz="2400" b="0"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的估计，</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g(x)&gt;0</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是</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a:t>
            </a:r>
            <a:r>
              <a:rPr kumimoji="0" lang="en-US" altLang="zh-CN" sz="2400" b="0"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的下界，表示某种偏于保守的估计，即对所有的</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均有：</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h(x)≤h</a:t>
            </a:r>
            <a:r>
              <a:rPr kumimoji="0" lang="en-US" altLang="zh-CN" sz="2400" b="0"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其中，</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a:t>
            </a:r>
            <a:r>
              <a:rPr kumimoji="0" lang="en-US" altLang="zh-CN" sz="2400" b="0"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是从初始节点</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a:t>
            </a:r>
            <a:r>
              <a:rPr kumimoji="0" lang="en-US" altLang="zh-CN" sz="2400" b="0"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0</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到节点</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的最小代价；</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a:t>
            </a:r>
            <a:r>
              <a:rPr kumimoji="0" lang="en-US" altLang="zh-CN" sz="2400" b="0"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是从节点</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x</a:t>
            </a:r>
            <a:r>
              <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到目标节点的最小代价，若有多个目标节点，则为其中最小的一个。</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
        <p:nvSpPr>
          <p:cNvPr id="121860"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5.4.4  </a:t>
            </a:r>
            <a:r>
              <a:rPr lang="en-US" altLang="zh-CN" sz="3600" b="0" i="1" dirty="0">
                <a:latin typeface="Times New Roman" panose="02020603050405020304" pitchFamily="18" charset="0"/>
                <a:ea typeface="黑体" panose="02010609060101010101" pitchFamily="49" charset="-122"/>
              </a:rPr>
              <a:t>A</a:t>
            </a:r>
            <a:r>
              <a:rPr lang="en-US" altLang="zh-CN" sz="3600" b="0" dirty="0">
                <a:latin typeface="Times New Roman" panose="02020603050405020304" pitchFamily="18" charset="0"/>
                <a:ea typeface="黑体" panose="02010609060101010101" pitchFamily="49" charset="-122"/>
              </a:rPr>
              <a:t>*</a:t>
            </a:r>
            <a:r>
              <a:rPr lang="zh-CN" altLang="en-US" sz="3600" b="0" dirty="0">
                <a:latin typeface="Times New Roman" panose="02020603050405020304" pitchFamily="18" charset="0"/>
                <a:ea typeface="黑体" panose="02010609060101010101" pitchFamily="49" charset="-122"/>
              </a:rPr>
              <a:t>搜索算法及其特性分析</a:t>
            </a:r>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63" name="Rectangle 2"/>
          <p:cNvSpPr>
            <a:spLocks noGrp="1" noChangeArrowheads="1"/>
          </p:cNvSpPr>
          <p:nvPr>
            <p:ph idx="1"/>
          </p:nvPr>
        </p:nvSpPr>
        <p:spPr>
          <a:xfrm>
            <a:off x="304800" y="914400"/>
            <a:ext cx="8610600" cy="5791200"/>
          </a:xfrm>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ts val="600"/>
              </a:spcBef>
              <a:spcAft>
                <a:spcPct val="0"/>
              </a:spcAft>
              <a:buClr>
                <a:srgbClr val="C00000"/>
              </a:buClr>
              <a:buSzPct val="90000"/>
              <a:buFont typeface="Wingdings" panose="05000000000000000000" pitchFamily="2" charset="2"/>
              <a:buNone/>
              <a:defRPr/>
            </a:pPr>
            <a:r>
              <a:rPr kumimoji="0" lang="zh-CN" altLang="en-US" sz="2400" b="1" i="0" u="none" strike="noStrike" kern="1200" cap="none" spc="0" normalizeH="0" baseline="0" noProof="0" dirty="0">
                <a:ln>
                  <a:noFill/>
                </a:ln>
                <a:solidFill>
                  <a:srgbClr val="4E3B30"/>
                </a:solidFill>
                <a:effectLst/>
                <a:uLnTx/>
                <a:uFillTx/>
                <a:latin typeface="+mn-ea"/>
                <a:ea typeface="+mn-ea"/>
                <a:cs typeface="+mn-cs"/>
              </a:rPr>
              <a:t>可采纳性</a:t>
            </a:r>
          </a:p>
          <a:p>
            <a:pPr marL="0" marR="0" lvl="0" indent="0" algn="l" defTabSz="914400" rtl="0" eaLnBrk="1" fontAlgn="base" latinLnBrk="0" hangingPunct="1">
              <a:lnSpc>
                <a:spcPct val="130000"/>
              </a:lnSpc>
              <a:spcBef>
                <a:spcPts val="600"/>
              </a:spcBef>
              <a:spcAft>
                <a:spcPct val="0"/>
              </a:spcAft>
              <a:buClr>
                <a:srgbClr val="C00000"/>
              </a:buClr>
              <a:buSzPct val="90000"/>
              <a:buFont typeface="Wingdings" panose="05000000000000000000" pitchFamily="2" charset="2"/>
              <a:buNone/>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    对于可解状态空间图</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即从初始节点到目标节点有路径存在</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来说，如果一个搜索算法能在有限步那终止，并且能找到最优解，则称该搜索算法是可纳的。</a:t>
            </a:r>
          </a:p>
          <a:p>
            <a:pPr marL="363855" marR="0" lvl="0" indent="-363855" algn="l" defTabSz="914400" rtl="0" eaLnBrk="1" fontAlgn="base" latinLnBrk="0" hangingPunct="1">
              <a:lnSpc>
                <a:spcPct val="130000"/>
              </a:lnSpc>
              <a:spcBef>
                <a:spcPts val="600"/>
              </a:spcBef>
              <a:spcAft>
                <a:spcPct val="0"/>
              </a:spcAft>
              <a:buClr>
                <a:srgbClr val="C00000"/>
              </a:buClr>
              <a:buSzPct val="90000"/>
              <a:buFont typeface="Wingdings" panose="05000000000000000000" pitchFamily="2" charset="2"/>
              <a:buChar char="p"/>
              <a:defRPr/>
            </a:pP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A*</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算法是可纳的。</a:t>
            </a:r>
          </a:p>
          <a:p>
            <a:pPr marL="363855" marR="0" lvl="0" indent="-363855" algn="l" defTabSz="914400" rtl="0" eaLnBrk="1" fontAlgn="base" latinLnBrk="0" hangingPunct="1">
              <a:lnSpc>
                <a:spcPct val="130000"/>
              </a:lnSpc>
              <a:spcBef>
                <a:spcPts val="600"/>
              </a:spcBef>
              <a:spcAft>
                <a:spcPct val="0"/>
              </a:spcAft>
              <a:buClr>
                <a:srgbClr val="C00000"/>
              </a:buClr>
              <a:buSzPct val="90000"/>
              <a:buFont typeface="Wingdings" panose="05000000000000000000" pitchFamily="2" charset="2"/>
              <a:buChar char="p"/>
              <a:defRPr/>
            </a:pP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A*</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算法的最优性</a:t>
            </a:r>
          </a:p>
          <a:p>
            <a:pPr marL="0" marR="0" lvl="1" indent="0" algn="l" defTabSz="914400" rtl="0" eaLnBrk="1" fontAlgn="base" latinLnBrk="0" hangingPunct="1">
              <a:lnSpc>
                <a:spcPct val="130000"/>
              </a:lnSpc>
              <a:spcBef>
                <a:spcPts val="600"/>
              </a:spcBef>
              <a:spcAft>
                <a:spcPct val="0"/>
              </a:spcAft>
              <a:buClr>
                <a:srgbClr val="C00000"/>
              </a:buClr>
              <a:buSzPct val="90000"/>
              <a:buFont typeface="Wingdings" panose="05000000000000000000" pitchFamily="2" charset="2"/>
              <a:buNone/>
              <a:defRPr/>
            </a:pP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    </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A*</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算法的搜索效率在很大程度上取决于</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h(x)</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，在满足</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h(x)≤h*(x)</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的前提下，</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h(x)</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的值越大越好。</a:t>
            </a:r>
            <a:r>
              <a:rPr kumimoji="0" lang="en-US" altLang="zh-CN" sz="2400" b="0" i="0" u="none" strike="noStrike" kern="1200" cap="none" spc="0" normalizeH="0" baseline="0" noProof="0" dirty="0">
                <a:ln>
                  <a:noFill/>
                </a:ln>
                <a:solidFill>
                  <a:srgbClr val="4E3B30"/>
                </a:solidFill>
                <a:effectLst/>
                <a:uLnTx/>
                <a:uFillTx/>
                <a:latin typeface="+mn-ea"/>
                <a:ea typeface="+mn-ea"/>
                <a:cs typeface="+mn-cs"/>
              </a:rPr>
              <a:t>h(x)</a:t>
            </a:r>
            <a:r>
              <a:rPr kumimoji="0" lang="zh-CN" altLang="en-US" sz="2400" b="0" i="0" u="none" strike="noStrike" kern="1200" cap="none" spc="0" normalizeH="0" baseline="0" noProof="0" dirty="0">
                <a:ln>
                  <a:noFill/>
                </a:ln>
                <a:solidFill>
                  <a:srgbClr val="4E3B30"/>
                </a:solidFill>
                <a:effectLst/>
                <a:uLnTx/>
                <a:uFillTx/>
                <a:latin typeface="+mn-ea"/>
                <a:ea typeface="+mn-ea"/>
                <a:cs typeface="+mn-cs"/>
              </a:rPr>
              <a:t>的值越大，表明它携带的启发性信息越多，搜索时扩展的节点数越少，搜索的效率越高。</a:t>
            </a:r>
          </a:p>
        </p:txBody>
      </p:sp>
      <p:sp>
        <p:nvSpPr>
          <p:cNvPr id="123908"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5.4.4  </a:t>
            </a:r>
            <a:r>
              <a:rPr lang="en-US" altLang="zh-CN" sz="3600" b="0" i="1" dirty="0">
                <a:latin typeface="Times New Roman" panose="02020603050405020304" pitchFamily="18" charset="0"/>
                <a:ea typeface="黑体" panose="02010609060101010101" pitchFamily="49" charset="-122"/>
              </a:rPr>
              <a:t>A</a:t>
            </a:r>
            <a:r>
              <a:rPr lang="en-US" altLang="zh-CN" sz="3600" b="0" dirty="0">
                <a:latin typeface="Times New Roman" panose="02020603050405020304" pitchFamily="18" charset="0"/>
                <a:ea typeface="黑体" panose="02010609060101010101" pitchFamily="49" charset="-122"/>
              </a:rPr>
              <a:t>*</a:t>
            </a:r>
            <a:r>
              <a:rPr lang="zh-CN" altLang="en-US" sz="3600" b="0" dirty="0">
                <a:latin typeface="Times New Roman" panose="02020603050405020304" pitchFamily="18" charset="0"/>
                <a:ea typeface="黑体" panose="02010609060101010101" pitchFamily="49" charset="-122"/>
              </a:rPr>
              <a:t>搜索算法及其特性分析</a:t>
            </a:r>
          </a:p>
        </p:txBody>
      </p:sp>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63" name="Rectangle 2"/>
          <p:cNvSpPr>
            <a:spLocks noGrp="1" noChangeArrowheads="1"/>
          </p:cNvSpPr>
          <p:nvPr>
            <p:ph idx="1"/>
          </p:nvPr>
        </p:nvSpPr>
        <p:spPr>
          <a:xfrm>
            <a:off x="457200" y="990600"/>
            <a:ext cx="8229600" cy="5400675"/>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估价函数</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f</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ea"/>
                <a:ea typeface="+mn-ea"/>
                <a:cs typeface="+mn-cs"/>
              </a:rPr>
              <a:t>            f</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(n)=g</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(n)+h</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a:t>
            </a:r>
          </a:p>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ea"/>
                <a:ea typeface="+mn-ea"/>
                <a:cs typeface="+mn-cs"/>
              </a:rPr>
              <a:t>     g</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为起始节点到节点</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的最短路径代价</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ea"/>
                <a:ea typeface="+mn-ea"/>
                <a:cs typeface="+mn-cs"/>
              </a:rPr>
              <a:t>     h</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是从</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到目标节点的最短路径代价</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   这样</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f</a:t>
            </a:r>
            <a:r>
              <a:rPr kumimoji="0" lang="en-US" altLang="zh-CN" sz="2800" b="0"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就是从起始节点出发通过节点</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到达目标节点的最佳路径的代价的估值。</a:t>
            </a:r>
          </a:p>
        </p:txBody>
      </p:sp>
      <p:sp>
        <p:nvSpPr>
          <p:cNvPr id="124932"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5.4.4  </a:t>
            </a:r>
            <a:r>
              <a:rPr lang="en-US" altLang="zh-CN" sz="3600" b="0" i="1" dirty="0">
                <a:latin typeface="Times New Roman" panose="02020603050405020304" pitchFamily="18" charset="0"/>
                <a:ea typeface="黑体" panose="02010609060101010101" pitchFamily="49" charset="-122"/>
              </a:rPr>
              <a:t>A</a:t>
            </a:r>
            <a:r>
              <a:rPr lang="en-US" altLang="zh-CN" sz="3600" b="0" dirty="0">
                <a:latin typeface="Times New Roman" panose="02020603050405020304" pitchFamily="18" charset="0"/>
                <a:ea typeface="黑体" panose="02010609060101010101" pitchFamily="49" charset="-122"/>
              </a:rPr>
              <a:t>*</a:t>
            </a:r>
            <a:r>
              <a:rPr lang="zh-CN" altLang="en-US" sz="3600" b="0" dirty="0">
                <a:latin typeface="Times New Roman" panose="02020603050405020304" pitchFamily="18" charset="0"/>
                <a:ea typeface="黑体" panose="02010609060101010101" pitchFamily="49" charset="-122"/>
              </a:rPr>
              <a:t>搜索算法及其特性分析</a:t>
            </a:r>
          </a:p>
        </p:txBody>
      </p:sp>
    </p:spTree>
  </p:cSld>
  <p:clrMapOvr>
    <a:masterClrMapping/>
  </p:clrMapOvr>
  <p:transition>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63" name="Rectangle 2"/>
          <p:cNvSpPr>
            <a:spLocks noGrp="1" noChangeArrowheads="1"/>
          </p:cNvSpPr>
          <p:nvPr>
            <p:ph idx="1"/>
          </p:nvPr>
        </p:nvSpPr>
        <p:spPr>
          <a:xfrm>
            <a:off x="457200" y="990600"/>
            <a:ext cx="8229600" cy="5400675"/>
          </a:xfrm>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一种具有</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f(n)=g(n)+h(n)</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策略的启发式算法能成为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a:t>
            </a:r>
            <a:r>
              <a:rPr kumimoji="0" lang="en-US" altLang="zh-CN" sz="2400" b="1" i="0" u="none" strike="noStrike" kern="1200" cap="none" spc="0" normalizeH="0" baseline="3000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算法的充分条件是：</a:t>
            </a: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、搜索树上存在着从起始点到终了点的最优路径。</a:t>
            </a: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、问题域是有限的。</a:t>
            </a: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、所有结点的子结点的搜索代价值</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&gt;0</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h(n)=&lt;h</a:t>
            </a:r>
            <a:r>
              <a:rPr kumimoji="0" lang="en-US" altLang="zh-CN" sz="2400" b="1"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(n)</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h</a:t>
            </a:r>
            <a:r>
              <a:rPr kumimoji="0" lang="en-US" altLang="zh-CN" sz="2400" b="1"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(n)</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为实际问题的代价值）。</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对于一个搜索问题，条件</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1,2,3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都是很容易满足的，而条件</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需要精心设计。由于</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h</a:t>
            </a:r>
            <a:r>
              <a:rPr kumimoji="0" lang="en-US" altLang="zh-CN" sz="2400" b="1" i="0" u="none" strike="noStrike" kern="1200" cap="none" spc="0" normalizeH="0" baseline="3000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(n)</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显然是无法知道的，所以，一个满足条件</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的启发策略</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h(n)</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就来的难能可贵。</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h(n)</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越小，需要计算的节点越多，算法效率越低。</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25956"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5.4.4  </a:t>
            </a:r>
            <a:r>
              <a:rPr lang="en-US" altLang="zh-CN" sz="3600" b="0" i="1" dirty="0">
                <a:latin typeface="Times New Roman" panose="02020603050405020304" pitchFamily="18" charset="0"/>
                <a:ea typeface="黑体" panose="02010609060101010101" pitchFamily="49" charset="-122"/>
              </a:rPr>
              <a:t>A</a:t>
            </a:r>
            <a:r>
              <a:rPr lang="en-US" altLang="zh-CN" sz="3600" b="0" dirty="0">
                <a:latin typeface="Times New Roman" panose="02020603050405020304" pitchFamily="18" charset="0"/>
                <a:ea typeface="黑体" panose="02010609060101010101" pitchFamily="49" charset="-122"/>
              </a:rPr>
              <a:t>*</a:t>
            </a:r>
            <a:r>
              <a:rPr lang="zh-CN" altLang="en-US" sz="3600" b="0" dirty="0">
                <a:latin typeface="Times New Roman" panose="02020603050405020304" pitchFamily="18" charset="0"/>
                <a:ea typeface="黑体" panose="02010609060101010101" pitchFamily="49" charset="-122"/>
              </a:rPr>
              <a:t>搜索算法及其特性分析</a:t>
            </a:r>
          </a:p>
        </p:txBody>
      </p:sp>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8003" name="Rectangle 2"/>
          <p:cNvSpPr>
            <a:spLocks noGrp="1"/>
          </p:cNvSpPr>
          <p:nvPr>
            <p:ph idx="1"/>
          </p:nvPr>
        </p:nvSpPr>
        <p:spPr>
          <a:xfrm>
            <a:off x="250825" y="1076325"/>
            <a:ext cx="8642350" cy="5400675"/>
          </a:xfrm>
          <a:ln/>
        </p:spPr>
        <p:txBody>
          <a:bodyPr vert="horz" wrap="square" lIns="91440" tIns="45720" rIns="91440" bIns="45720" anchor="t" anchorCtr="0"/>
          <a:lstStyle/>
          <a:p>
            <a:pPr marL="374650" indent="-374650" eaLnBrk="1" hangingPunct="1">
              <a:buNone/>
            </a:pPr>
            <a:r>
              <a:rPr lang="en-US" altLang="zh-CN" dirty="0">
                <a:latin typeface="Times New Roman" panose="02020603050405020304" pitchFamily="18" charset="0"/>
              </a:rPr>
              <a:t>1. </a:t>
            </a:r>
            <a:r>
              <a:rPr lang="zh-CN" altLang="en-US" dirty="0">
                <a:latin typeface="Times New Roman" panose="02020603050405020304" pitchFamily="18" charset="0"/>
              </a:rPr>
              <a:t>可采纳性</a:t>
            </a:r>
          </a:p>
          <a:p>
            <a:pPr marL="374650" indent="-374650" eaLnBrk="1" hangingPunct="1">
              <a:buNone/>
            </a:pPr>
            <a:r>
              <a:rPr lang="zh-CN" altLang="en-US" dirty="0">
                <a:latin typeface="Times New Roman" panose="02020603050405020304" pitchFamily="18" charset="0"/>
              </a:rPr>
              <a:t>          </a:t>
            </a:r>
            <a:r>
              <a:rPr lang="zh-CN" altLang="en-US" sz="2600" dirty="0">
                <a:latin typeface="Times New Roman" panose="02020603050405020304" pitchFamily="18" charset="0"/>
              </a:rPr>
              <a:t>当一个搜索算法在最短路径存在时能保证找到它，就称它是可采纳的。</a:t>
            </a:r>
          </a:p>
          <a:p>
            <a:pPr marL="374650" indent="-374650" eaLnBrk="1" hangingPunct="1">
              <a:buNone/>
            </a:pPr>
            <a:r>
              <a:rPr lang="en-US" altLang="zh-CN" dirty="0">
                <a:latin typeface="Times New Roman" panose="02020603050405020304" pitchFamily="18" charset="0"/>
              </a:rPr>
              <a:t>2. </a:t>
            </a:r>
            <a:r>
              <a:rPr lang="zh-CN" altLang="en-US" dirty="0">
                <a:latin typeface="Times New Roman" panose="02020603050405020304" pitchFamily="18" charset="0"/>
              </a:rPr>
              <a:t>单调性 </a:t>
            </a:r>
          </a:p>
          <a:p>
            <a:pPr marL="374650" indent="-374650" eaLnBrk="1" hangingPunct="1">
              <a:buNone/>
            </a:pPr>
            <a:r>
              <a:rPr lang="zh-CN" altLang="en-US" dirty="0">
                <a:latin typeface="Times New Roman" panose="02020603050405020304" pitchFamily="18" charset="0"/>
              </a:rPr>
              <a:t>          </a:t>
            </a:r>
            <a:r>
              <a:rPr lang="zh-CN" altLang="en-US" sz="2600" dirty="0">
                <a:latin typeface="Times New Roman" panose="02020603050405020304" pitchFamily="18" charset="0"/>
              </a:rPr>
              <a:t>搜索算法的单调性：在整个搜索空间都是局部可采纳的。一个状态和任一个子状态之间的差由该状态与其子状态之间的实际代价所限定。</a:t>
            </a:r>
          </a:p>
        </p:txBody>
      </p:sp>
      <p:sp>
        <p:nvSpPr>
          <p:cNvPr id="128004"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5.4.4  </a:t>
            </a:r>
            <a:r>
              <a:rPr lang="en-US" altLang="zh-CN" sz="3600" b="0" i="1" dirty="0">
                <a:latin typeface="Times New Roman" panose="02020603050405020304" pitchFamily="18" charset="0"/>
                <a:ea typeface="黑体" panose="02010609060101010101" pitchFamily="49" charset="-122"/>
              </a:rPr>
              <a:t>A</a:t>
            </a:r>
            <a:r>
              <a:rPr lang="en-US" altLang="zh-CN" sz="3600" b="0" dirty="0">
                <a:latin typeface="Times New Roman" panose="02020603050405020304" pitchFamily="18" charset="0"/>
                <a:ea typeface="黑体" panose="02010609060101010101" pitchFamily="49" charset="-122"/>
              </a:rPr>
              <a:t>*</a:t>
            </a:r>
            <a:r>
              <a:rPr lang="zh-CN" altLang="en-US" sz="3600" b="0" dirty="0">
                <a:latin typeface="Times New Roman" panose="02020603050405020304" pitchFamily="18" charset="0"/>
                <a:ea typeface="黑体" panose="02010609060101010101" pitchFamily="49" charset="-122"/>
              </a:rPr>
              <a:t>搜索算法及其特性分析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set>
                                    <p:anim calcmode="lin" valueType="num">
                                      <p:cBhvr>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8003">
                                            <p:txEl>
                                              <p:pRg st="1" end="1"/>
                                            </p:txEl>
                                          </p:spTgt>
                                        </p:tgtEl>
                                        <p:attrNameLst>
                                          <p:attrName>style.visibility</p:attrName>
                                        </p:attrNameLst>
                                      </p:cBhvr>
                                    </p:set>
                                    <p:anim calcmode="lin" valueType="num">
                                      <p:cBhvr>
                                        <p:cTn id="13" dur="500" fill="hold"/>
                                        <p:tgtEl>
                                          <p:spTgt spid="12800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128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8003">
                                            <p:txEl>
                                              <p:pRg st="2" end="2"/>
                                            </p:txEl>
                                          </p:spTgt>
                                        </p:tgtEl>
                                        <p:attrNameLst>
                                          <p:attrName>style.visibility</p:attrName>
                                        </p:attrNameLst>
                                      </p:cBhvr>
                                    </p:set>
                                    <p:anim calcmode="lin" valueType="num">
                                      <p:cBhvr>
                                        <p:cTn id="19"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8003">
                                            <p:txEl>
                                              <p:pRg st="3" end="3"/>
                                            </p:txEl>
                                          </p:spTgt>
                                        </p:tgtEl>
                                        <p:attrNameLst>
                                          <p:attrName>style.visibility</p:attrName>
                                        </p:attrNameLst>
                                      </p:cBhvr>
                                    </p:set>
                                    <p:anim calcmode="lin" valueType="num">
                                      <p:cBhvr>
                                        <p:cTn id="25" dur="5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1280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nimBg="1" advAuto="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107</a:t>
            </a:fld>
            <a:endParaRPr lang="ja-JP" altLang="en-US" dirty="0">
              <a:solidFill>
                <a:srgbClr val="A50021"/>
              </a:solidFill>
              <a:latin typeface="Arial" panose="020B0604020202020204" pitchFamily="34" charset="0"/>
              <a:ea typeface="MS PGothic" panose="020B0600070205080204" pitchFamily="34" charset="-128"/>
            </a:endParaRPr>
          </a:p>
        </p:txBody>
      </p:sp>
      <mc:AlternateContent xmlns:mc="http://schemas.openxmlformats.org/markup-compatibility/2006" xmlns:a14="http://schemas.microsoft.com/office/drawing/2010/main">
        <mc:Choice Requires="a14">
          <p:sp>
            <p:nvSpPr>
              <p:cNvPr id="129027" name="Rectangle 2"/>
              <p:cNvSpPr>
                <a:spLocks noGrp="1"/>
              </p:cNvSpPr>
              <p:nvPr>
                <p:ph idx="1"/>
              </p:nvPr>
            </p:nvSpPr>
            <p:spPr>
              <a:xfrm>
                <a:off x="250825" y="1228725"/>
                <a:ext cx="8642350" cy="5400675"/>
              </a:xfrm>
              <a:ln/>
            </p:spPr>
            <p:txBody>
              <a:bodyPr vert="horz" wrap="square" lIns="91440" tIns="45720" rIns="91440" bIns="45720" anchor="t" anchorCtr="0"/>
              <a:lstStyle/>
              <a:p>
                <a:pPr marL="374650" indent="-374650" eaLnBrk="1" hangingPunct="1">
                  <a:buNone/>
                </a:pPr>
                <a:r>
                  <a:rPr lang="en-US" altLang="zh-CN" dirty="0">
                    <a:latin typeface="Times New Roman" panose="02020603050405020304" pitchFamily="18" charset="0"/>
                  </a:rPr>
                  <a:t>3. </a:t>
                </a:r>
                <a:r>
                  <a:rPr lang="zh-CN" altLang="en-US" dirty="0">
                    <a:latin typeface="Times New Roman" panose="02020603050405020304" pitchFamily="18" charset="0"/>
                  </a:rPr>
                  <a:t>信息性</a:t>
                </a:r>
              </a:p>
              <a:p>
                <a:pPr marL="374650" indent="-374650" eaLnBrk="1" hangingPunct="1">
                  <a:buNone/>
                </a:pPr>
                <a:r>
                  <a:rPr lang="zh-CN" altLang="en-US" dirty="0">
                    <a:latin typeface="宋体" panose="02010600030101010101" pitchFamily="2" charset="-122"/>
                  </a:rPr>
                  <a:t>     </a:t>
                </a:r>
                <a:r>
                  <a:rPr lang="zh-CN" altLang="en-US" sz="2600" dirty="0">
                    <a:latin typeface="宋体" panose="02010600030101010101" pitchFamily="2" charset="-122"/>
                  </a:rPr>
                  <a:t>在两个</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a:t>
                </a:r>
                <a:r>
                  <a:rPr lang="zh-CN" altLang="en-US" sz="2600" dirty="0">
                    <a:latin typeface="宋体" panose="02010600030101010101" pitchFamily="2" charset="-122"/>
                  </a:rPr>
                  <a:t>启发策略的      中，如果对搜索空间中的任一状态   都有             ，就称策略      具有更多的信息性。</a:t>
                </a:r>
                <a:r>
                  <a:rPr lang="zh-CN" altLang="en-US" dirty="0"/>
                  <a:t> </a:t>
                </a:r>
                <a14:m>
                  <m:oMath xmlns:m="http://schemas.openxmlformats.org/officeDocument/2006/math">
                    <m:d>
                      <m:dPr>
                        <m:begChr m:val=""/>
                        <m:ctrlPr>
                          <a:rPr lang="zh-CN" altLang="en-US" i="1">
                            <a:latin typeface="Cambria Math" panose="02040503050406030204" pitchFamily="18" charset="0"/>
                          </a:rPr>
                        </m:ctrlPr>
                      </m:dPr>
                      <m:e>
                        <m:r>
                          <a:rPr lang="en-US" altLang="zh-CN" b="0" i="1" smtClean="0">
                            <a:latin typeface="Cambria Math" panose="02040503050406030204" pitchFamily="18" charset="0"/>
                          </a:rPr>
                          <m:t>h</m:t>
                        </m:r>
                        <m:r>
                          <a:rPr lang="zh-CN" altLang="en-US" i="1" smtClean="0">
                            <a:latin typeface="Cambria Math" panose="02040503050406030204" pitchFamily="18" charset="0"/>
                          </a:rPr>
                          <m:t> </m:t>
                        </m:r>
                        <m:r>
                          <a:rPr lang="zh-CN" altLang="en-US">
                            <a:latin typeface="Cambria Math" panose="02040503050406030204" pitchFamily="18" charset="0"/>
                          </a:rPr>
                          <m:t>(</m:t>
                        </m:r>
                        <m:r>
                          <a:rPr lang="zh-CN" altLang="en-US" i="1">
                            <a:latin typeface="Cambria Math" panose="02040503050406030204" pitchFamily="18" charset="0"/>
                          </a:rPr>
                          <m:t>𝑛</m:t>
                        </m:r>
                      </m:e>
                    </m:d>
                  </m:oMath>
                </a14:m>
                <a:r>
                  <a:rPr lang="zh-CN" altLang="en-US" dirty="0"/>
                  <a:t> 所携带的启发性信息越多，搜索时所扩展的节点数越少，搜索效率就越高。</a:t>
                </a:r>
              </a:p>
              <a:p>
                <a:pPr marL="374650" indent="-374650" eaLnBrk="1" hangingPunct="1">
                  <a:buNone/>
                </a:pPr>
                <a:endParaRPr lang="en-US" altLang="zh-CN" dirty="0"/>
              </a:p>
            </p:txBody>
          </p:sp>
        </mc:Choice>
        <mc:Fallback xmlns="">
          <p:sp>
            <p:nvSpPr>
              <p:cNvPr id="129027" name="Rectangle 2"/>
              <p:cNvSpPr>
                <a:spLocks noGrp="1" noRot="1" noChangeAspect="1" noMove="1" noResize="1" noEditPoints="1" noAdjustHandles="1" noChangeArrowheads="1" noChangeShapeType="1" noTextEdit="1"/>
              </p:cNvSpPr>
              <p:nvPr>
                <p:ph idx="1"/>
              </p:nvPr>
            </p:nvSpPr>
            <p:spPr>
              <a:xfrm>
                <a:off x="250825" y="1228725"/>
                <a:ext cx="8642350" cy="5400675"/>
              </a:xfrm>
              <a:blipFill>
                <a:blip r:embed="rId3"/>
                <a:stretch>
                  <a:fillRect l="-1410" t="-903"/>
                </a:stretch>
              </a:blipFill>
              <a:ln/>
            </p:spPr>
            <p:txBody>
              <a:bodyPr/>
              <a:lstStyle/>
              <a:p>
                <a:r>
                  <a:rPr lang="zh-CN" altLang="en-US">
                    <a:noFill/>
                  </a:rPr>
                  <a:t> </a:t>
                </a:r>
              </a:p>
            </p:txBody>
          </p:sp>
        </mc:Fallback>
      </mc:AlternateContent>
      <p:graphicFrame>
        <p:nvGraphicFramePr>
          <p:cNvPr id="129028" name="Object 3"/>
          <p:cNvGraphicFramePr>
            <a:graphicFrameLocks noChangeAspect="1"/>
          </p:cNvGraphicFramePr>
          <p:nvPr/>
        </p:nvGraphicFramePr>
        <p:xfrm>
          <a:off x="4343400" y="1905000"/>
          <a:ext cx="990600" cy="595313"/>
        </p:xfrm>
        <a:graphic>
          <a:graphicData uri="http://schemas.openxmlformats.org/presentationml/2006/ole">
            <mc:AlternateContent xmlns:mc="http://schemas.openxmlformats.org/markup-compatibility/2006">
              <mc:Choice xmlns:v="urn:schemas-microsoft-com:vml" Requires="v">
                <p:oleObj r:id="rId4" imgW="317500" imgH="190500" progId="Equation.DSMT4">
                  <p:embed/>
                </p:oleObj>
              </mc:Choice>
              <mc:Fallback>
                <p:oleObj r:id="rId4" imgW="317500" imgH="190500" progId="Equation.DSMT4">
                  <p:embed/>
                  <p:pic>
                    <p:nvPicPr>
                      <p:cNvPr id="0" name="图片 3134"/>
                      <p:cNvPicPr/>
                      <p:nvPr/>
                    </p:nvPicPr>
                    <p:blipFill>
                      <a:blip r:embed="rId5"/>
                      <a:stretch>
                        <a:fillRect/>
                      </a:stretch>
                    </p:blipFill>
                    <p:spPr>
                      <a:xfrm>
                        <a:off x="4343400" y="1905000"/>
                        <a:ext cx="990600" cy="595313"/>
                      </a:xfrm>
                      <a:prstGeom prst="rect">
                        <a:avLst/>
                      </a:prstGeom>
                      <a:noFill/>
                      <a:ln w="38100">
                        <a:noFill/>
                        <a:miter/>
                      </a:ln>
                    </p:spPr>
                  </p:pic>
                </p:oleObj>
              </mc:Fallback>
            </mc:AlternateContent>
          </a:graphicData>
        </a:graphic>
      </p:graphicFrame>
      <p:graphicFrame>
        <p:nvGraphicFramePr>
          <p:cNvPr id="129029" name="Object 4"/>
          <p:cNvGraphicFramePr>
            <a:graphicFrameLocks noChangeAspect="1"/>
          </p:cNvGraphicFramePr>
          <p:nvPr>
            <p:extLst>
              <p:ext uri="{D42A27DB-BD31-4B8C-83A1-F6EECF244321}">
                <p14:modId xmlns:p14="http://schemas.microsoft.com/office/powerpoint/2010/main" val="3980766438"/>
              </p:ext>
            </p:extLst>
          </p:nvPr>
        </p:nvGraphicFramePr>
        <p:xfrm>
          <a:off x="3581400" y="2514600"/>
          <a:ext cx="1941513" cy="555625"/>
        </p:xfrm>
        <a:graphic>
          <a:graphicData uri="http://schemas.openxmlformats.org/presentationml/2006/ole">
            <mc:AlternateContent xmlns:mc="http://schemas.openxmlformats.org/markup-compatibility/2006">
              <mc:Choice xmlns:v="urn:schemas-microsoft-com:vml" Requires="v">
                <p:oleObj name="Equation" r:id="rId6" imgW="622080" imgH="177480" progId="Equation.DSMT4">
                  <p:embed/>
                </p:oleObj>
              </mc:Choice>
              <mc:Fallback>
                <p:oleObj name="Equation" r:id="rId6" imgW="622080" imgH="177480" progId="Equation.DSMT4">
                  <p:embed/>
                  <p:pic>
                    <p:nvPicPr>
                      <p:cNvPr id="0" name="图片 3136"/>
                      <p:cNvPicPr/>
                      <p:nvPr/>
                    </p:nvPicPr>
                    <p:blipFill>
                      <a:blip r:embed="rId7"/>
                      <a:stretch>
                        <a:fillRect/>
                      </a:stretch>
                    </p:blipFill>
                    <p:spPr>
                      <a:xfrm>
                        <a:off x="3581400" y="2514600"/>
                        <a:ext cx="1941513" cy="555625"/>
                      </a:xfrm>
                      <a:prstGeom prst="rect">
                        <a:avLst/>
                      </a:prstGeom>
                      <a:noFill/>
                      <a:ln w="38100">
                        <a:noFill/>
                        <a:miter/>
                      </a:ln>
                    </p:spPr>
                  </p:pic>
                </p:oleObj>
              </mc:Fallback>
            </mc:AlternateContent>
          </a:graphicData>
        </a:graphic>
      </p:graphicFrame>
      <p:graphicFrame>
        <p:nvGraphicFramePr>
          <p:cNvPr id="129030" name="Object 5"/>
          <p:cNvGraphicFramePr>
            <a:graphicFrameLocks noChangeAspect="1"/>
          </p:cNvGraphicFramePr>
          <p:nvPr/>
        </p:nvGraphicFramePr>
        <p:xfrm>
          <a:off x="7315200" y="2438400"/>
          <a:ext cx="922338" cy="577850"/>
        </p:xfrm>
        <a:graphic>
          <a:graphicData uri="http://schemas.openxmlformats.org/presentationml/2006/ole">
            <mc:AlternateContent xmlns:mc="http://schemas.openxmlformats.org/markup-compatibility/2006">
              <mc:Choice xmlns:v="urn:schemas-microsoft-com:vml" Requires="v">
                <p:oleObj r:id="rId8" imgW="304800" imgH="190500" progId="Equation.DSMT4">
                  <p:embed/>
                </p:oleObj>
              </mc:Choice>
              <mc:Fallback>
                <p:oleObj r:id="rId8" imgW="304800" imgH="190500" progId="Equation.DSMT4">
                  <p:embed/>
                  <p:pic>
                    <p:nvPicPr>
                      <p:cNvPr id="0" name="图片 3135"/>
                      <p:cNvPicPr/>
                      <p:nvPr/>
                    </p:nvPicPr>
                    <p:blipFill>
                      <a:blip r:embed="rId9"/>
                      <a:stretch>
                        <a:fillRect/>
                      </a:stretch>
                    </p:blipFill>
                    <p:spPr>
                      <a:xfrm>
                        <a:off x="7315200" y="2438400"/>
                        <a:ext cx="922338" cy="577850"/>
                      </a:xfrm>
                      <a:prstGeom prst="rect">
                        <a:avLst/>
                      </a:prstGeom>
                      <a:noFill/>
                      <a:ln w="38100">
                        <a:noFill/>
                        <a:miter/>
                      </a:ln>
                    </p:spPr>
                  </p:pic>
                </p:oleObj>
              </mc:Fallback>
            </mc:AlternateContent>
          </a:graphicData>
        </a:graphic>
      </p:graphicFrame>
      <p:graphicFrame>
        <p:nvGraphicFramePr>
          <p:cNvPr id="129031" name="Object 6"/>
          <p:cNvGraphicFramePr>
            <a:graphicFrameLocks noChangeAspect="1"/>
          </p:cNvGraphicFramePr>
          <p:nvPr/>
        </p:nvGraphicFramePr>
        <p:xfrm>
          <a:off x="2438400" y="2514600"/>
          <a:ext cx="333375" cy="369888"/>
        </p:xfrm>
        <a:graphic>
          <a:graphicData uri="http://schemas.openxmlformats.org/presentationml/2006/ole">
            <mc:AlternateContent xmlns:mc="http://schemas.openxmlformats.org/markup-compatibility/2006">
              <mc:Choice xmlns:v="urn:schemas-microsoft-com:vml" Requires="v">
                <p:oleObj r:id="rId10" imgW="114300" imgH="127000" progId="Equation.DSMT4">
                  <p:embed/>
                </p:oleObj>
              </mc:Choice>
              <mc:Fallback>
                <p:oleObj r:id="rId10" imgW="114300" imgH="127000" progId="Equation.DSMT4">
                  <p:embed/>
                  <p:pic>
                    <p:nvPicPr>
                      <p:cNvPr id="0" name="图片 3133"/>
                      <p:cNvPicPr/>
                      <p:nvPr/>
                    </p:nvPicPr>
                    <p:blipFill>
                      <a:blip r:embed="rId11"/>
                      <a:stretch>
                        <a:fillRect/>
                      </a:stretch>
                    </p:blipFill>
                    <p:spPr>
                      <a:xfrm>
                        <a:off x="2438400" y="2514600"/>
                        <a:ext cx="333375" cy="369888"/>
                      </a:xfrm>
                      <a:prstGeom prst="rect">
                        <a:avLst/>
                      </a:prstGeom>
                      <a:noFill/>
                      <a:ln w="38100">
                        <a:noFill/>
                        <a:miter/>
                      </a:ln>
                    </p:spPr>
                  </p:pic>
                </p:oleObj>
              </mc:Fallback>
            </mc:AlternateContent>
          </a:graphicData>
        </a:graphic>
      </p:graphicFrame>
      <p:sp>
        <p:nvSpPr>
          <p:cNvPr id="129032" name="Rectangle 7"/>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5.4.4  </a:t>
            </a:r>
            <a:r>
              <a:rPr lang="en-US" altLang="zh-CN" sz="3600" b="0" i="1" dirty="0">
                <a:latin typeface="Times New Roman" panose="02020603050405020304" pitchFamily="18" charset="0"/>
                <a:ea typeface="黑体" panose="02010609060101010101" pitchFamily="49" charset="-122"/>
              </a:rPr>
              <a:t>A</a:t>
            </a:r>
            <a:r>
              <a:rPr lang="en-US" altLang="zh-CN" sz="3600" b="0" dirty="0">
                <a:latin typeface="Times New Roman" panose="02020603050405020304" pitchFamily="18" charset="0"/>
                <a:ea typeface="黑体" panose="02010609060101010101" pitchFamily="49" charset="-122"/>
              </a:rPr>
              <a:t>*</a:t>
            </a:r>
            <a:r>
              <a:rPr lang="zh-CN" altLang="en-US" sz="3600" b="0" dirty="0">
                <a:latin typeface="Times New Roman" panose="02020603050405020304" pitchFamily="18" charset="0"/>
                <a:ea typeface="黑体" panose="02010609060101010101" pitchFamily="49" charset="-122"/>
              </a:rPr>
              <a:t>搜索算法及其特性分析</a:t>
            </a:r>
          </a:p>
        </p:txBody>
      </p:sp>
    </p:spTree>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6979" name="Rectangle 2"/>
          <p:cNvSpPr>
            <a:spLocks noGrp="1" noChangeArrowheads="1"/>
          </p:cNvSpPr>
          <p:nvPr>
            <p:ph idx="1"/>
          </p:nvPr>
        </p:nvSpPr>
        <p:spPr>
          <a:xfrm>
            <a:off x="228600" y="1143000"/>
            <a:ext cx="8642350" cy="5486400"/>
          </a:xfrm>
        </p:spPr>
        <p:txBody>
          <a:bodyPr vert="horz" wrap="square" lIns="91440" tIns="45720" rIns="91440" bIns="45720" numCol="1" anchor="t" anchorCtr="0" compatLnSpc="1"/>
          <a:lstStyle/>
          <a:p>
            <a:pPr marL="374650" marR="0" lvl="0" indent="-37465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缺陷</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算法进行下一步将要走的节点的搜索的时候，每次都是选择</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F</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值最小的节点，因此找到的是最优路径。但是正因为如此</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算法每次都要扩展当前节点的全部后继节点，运用启发函数计算它们的</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F</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值，然后选择</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F</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值最小的节点作为下一步走的节点。在这个过程中，</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OPEN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表需要保存大量的节点信息，不仅存储量大是一个问题，而且在查找</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F</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值最小的节点时，需要查询的节点也非常多，当然就非常耗时，这个问题就非常严重了。再加上如果游戏地图庞大，路径比较复杂，路径搜索过程则可能要计算成千上万的节点，计算量非常巨大。因此，搜索一条路径需要一定的时间，这就意味着游戏运行速度降低。</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30052" name="Rectangle 7"/>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5.4.4  </a:t>
            </a:r>
            <a:r>
              <a:rPr lang="en-US" altLang="zh-CN" sz="3600" b="0" i="1" dirty="0">
                <a:latin typeface="Times New Roman" panose="02020603050405020304" pitchFamily="18" charset="0"/>
                <a:ea typeface="黑体" panose="02010609060101010101" pitchFamily="49" charset="-122"/>
              </a:rPr>
              <a:t>A</a:t>
            </a:r>
            <a:r>
              <a:rPr lang="en-US" altLang="zh-CN" sz="3600" b="0" dirty="0">
                <a:latin typeface="Times New Roman" panose="02020603050405020304" pitchFamily="18" charset="0"/>
                <a:ea typeface="黑体" panose="02010609060101010101" pitchFamily="49" charset="-122"/>
              </a:rPr>
              <a:t>*</a:t>
            </a:r>
            <a:r>
              <a:rPr lang="zh-CN" altLang="en-US" sz="3600" b="0" dirty="0">
                <a:latin typeface="Times New Roman" panose="02020603050405020304" pitchFamily="18" charset="0"/>
                <a:ea typeface="黑体" panose="02010609060101010101" pitchFamily="49" charset="-122"/>
              </a:rPr>
              <a:t>搜索算法及其特性分析</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433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5.1.2  </a:t>
            </a:r>
            <a:r>
              <a:rPr lang="zh-CN" altLang="en-US" sz="3600" b="0" dirty="0">
                <a:latin typeface="Times New Roman" panose="02020603050405020304" pitchFamily="18" charset="0"/>
                <a:ea typeface="黑体" panose="02010609060101010101" pitchFamily="49" charset="-122"/>
              </a:rPr>
              <a:t>搜索策略</a:t>
            </a:r>
          </a:p>
        </p:txBody>
      </p:sp>
      <p:sp>
        <p:nvSpPr>
          <p:cNvPr id="436227" name="Rectangle 3"/>
          <p:cNvSpPr>
            <a:spLocks noGrp="1"/>
          </p:cNvSpPr>
          <p:nvPr>
            <p:ph idx="1"/>
          </p:nvPr>
        </p:nvSpPr>
        <p:spPr>
          <a:xfrm>
            <a:off x="323850" y="1125538"/>
            <a:ext cx="8424863" cy="5400675"/>
          </a:xfrm>
          <a:ln/>
        </p:spPr>
        <p:txBody>
          <a:bodyPr vert="horz" wrap="square" lIns="91440" tIns="45720" rIns="91440" bIns="45720" anchor="t" anchorCtr="0"/>
          <a:lstStyle/>
          <a:p>
            <a:pPr marL="533400" indent="-533400" algn="just" eaLnBrk="1" hangingPunct="1"/>
            <a:r>
              <a:rPr lang="en-US" altLang="zh-CN" b="1" dirty="0">
                <a:latin typeface="Times New Roman" panose="02020603050405020304" pitchFamily="18" charset="0"/>
              </a:rPr>
              <a:t>2.  </a:t>
            </a:r>
            <a:r>
              <a:rPr lang="zh-CN" altLang="en-US" b="1" dirty="0">
                <a:latin typeface="Times New Roman" panose="02020603050405020304" pitchFamily="18" charset="0"/>
              </a:rPr>
              <a:t>盲目搜索与启发式搜索</a:t>
            </a:r>
            <a:r>
              <a:rPr lang="en-US" altLang="zh-CN" b="1" dirty="0">
                <a:latin typeface="Times New Roman" panose="02020603050405020304" pitchFamily="18" charset="0"/>
              </a:rPr>
              <a:t>:</a:t>
            </a:r>
          </a:p>
          <a:p>
            <a:pPr marL="533400" indent="-533400" algn="just" eaLnBrk="1" hangingPunct="1">
              <a:buNone/>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1</a:t>
            </a:r>
            <a:r>
              <a:rPr lang="zh-CN" altLang="en-US" b="1" dirty="0">
                <a:solidFill>
                  <a:schemeClr val="accent2"/>
                </a:solidFill>
                <a:latin typeface="Times New Roman" panose="02020603050405020304" pitchFamily="18" charset="0"/>
              </a:rPr>
              <a:t>）盲目搜索</a:t>
            </a:r>
            <a:r>
              <a:rPr lang="zh-CN" altLang="en-US" dirty="0">
                <a:latin typeface="Times New Roman" panose="02020603050405020304" pitchFamily="18" charset="0"/>
              </a:rPr>
              <a:t>：在不具有对特定问题的任何有关信息的条件下，按固定的步骤（依次或随机调用操作算子）进行的搜索。 </a:t>
            </a:r>
          </a:p>
          <a:p>
            <a:pPr marL="533400" indent="-533400" algn="just" eaLnBrk="1" hangingPunct="1">
              <a:buNone/>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2</a:t>
            </a:r>
            <a:r>
              <a:rPr lang="zh-CN" altLang="en-US" b="1" dirty="0">
                <a:solidFill>
                  <a:schemeClr val="accent2"/>
                </a:solidFill>
                <a:latin typeface="Times New Roman" panose="02020603050405020304" pitchFamily="18" charset="0"/>
              </a:rPr>
              <a:t>）启发式搜索</a:t>
            </a:r>
            <a:r>
              <a:rPr lang="zh-CN" altLang="en-US" dirty="0">
                <a:latin typeface="Times New Roman" panose="02020603050405020304" pitchFamily="18" charset="0"/>
              </a:rPr>
              <a:t>：考虑特定问题领域可应用的知识，动态地确定调用操作算子的步骤，优先选择较适合的操作算子，尽量减少不必要的搜索，以求尽快地到达结束</a:t>
            </a:r>
            <a:r>
              <a:rPr lang="zh-CN" altLang="en-US" dirty="0"/>
              <a:t>状态。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 calcmode="lin" valueType="num">
                                      <p:cBhvr additive="base">
                                        <p:cTn id="7" dur="500" fill="hold"/>
                                        <p:tgtEl>
                                          <p:spTgt spid="436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6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6227">
                                            <p:txEl>
                                              <p:pRg st="1" end="1"/>
                                            </p:txEl>
                                          </p:spTgt>
                                        </p:tgtEl>
                                        <p:attrNameLst>
                                          <p:attrName>style.visibility</p:attrName>
                                        </p:attrNameLst>
                                      </p:cBhvr>
                                      <p:to>
                                        <p:strVal val="visible"/>
                                      </p:to>
                                    </p:set>
                                    <p:anim calcmode="lin" valueType="num">
                                      <p:cBhvr additive="base">
                                        <p:cTn id="13" dur="500" fill="hold"/>
                                        <p:tgtEl>
                                          <p:spTgt spid="436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62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6227">
                                            <p:txEl>
                                              <p:pRg st="2" end="2"/>
                                            </p:txEl>
                                          </p:spTgt>
                                        </p:tgtEl>
                                        <p:attrNameLst>
                                          <p:attrName>style.visibility</p:attrName>
                                        </p:attrNameLst>
                                      </p:cBhvr>
                                      <p:to>
                                        <p:strVal val="visible"/>
                                      </p:to>
                                    </p:set>
                                    <p:anim calcmode="lin" valueType="num">
                                      <p:cBhvr additive="base">
                                        <p:cTn id="19" dur="500" fill="hold"/>
                                        <p:tgtEl>
                                          <p:spTgt spid="436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62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5363"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5</a:t>
            </a:r>
            <a:r>
              <a:rPr lang="zh-CN" altLang="en-US" sz="3600" b="0" dirty="0">
                <a:latin typeface="Times New Roman" panose="02020603050405020304" pitchFamily="18" charset="0"/>
                <a:ea typeface="黑体" panose="02010609060101010101" pitchFamily="49" charset="-122"/>
              </a:rPr>
              <a:t>章  搜索求解策略</a:t>
            </a:r>
          </a:p>
        </p:txBody>
      </p:sp>
      <p:sp>
        <p:nvSpPr>
          <p:cNvPr id="15364" name="Rectangle 3"/>
          <p:cNvSpPr>
            <a:spLocks noGrp="1"/>
          </p:cNvSpPr>
          <p:nvPr>
            <p:ph idx="1"/>
          </p:nvPr>
        </p:nvSpPr>
        <p:spPr>
          <a:xfrm>
            <a:off x="611188" y="908050"/>
            <a:ext cx="8281987"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5.1  </a:t>
            </a:r>
            <a:r>
              <a:rPr lang="zh-CN" altLang="en-US" b="1" dirty="0">
                <a:latin typeface="Times New Roman" panose="02020603050405020304" pitchFamily="18" charset="0"/>
              </a:rPr>
              <a:t>搜索的概念</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5.2  </a:t>
            </a:r>
            <a:r>
              <a:rPr lang="zh-CN" altLang="en-US" b="1" dirty="0">
                <a:solidFill>
                  <a:srgbClr val="0000FF"/>
                </a:solidFill>
                <a:latin typeface="Times New Roman" panose="02020603050405020304" pitchFamily="18" charset="0"/>
              </a:rPr>
              <a:t>状态空间的搜索策略</a:t>
            </a:r>
          </a:p>
          <a:p>
            <a:pPr eaLnBrk="1" hangingPunct="1">
              <a:lnSpc>
                <a:spcPct val="160000"/>
              </a:lnSpc>
            </a:pPr>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5.4  </a:t>
            </a:r>
            <a:r>
              <a:rPr lang="zh-CN" altLang="en-US" b="1" dirty="0">
                <a:latin typeface="Times New Roman" panose="02020603050405020304" pitchFamily="18" charset="0"/>
              </a:rPr>
              <a:t>启发式图搜索策略</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638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  </a:t>
            </a:r>
            <a:r>
              <a:rPr lang="zh-CN" altLang="en-US" sz="3600" b="0" dirty="0">
                <a:latin typeface="Times New Roman" panose="02020603050405020304" pitchFamily="18" charset="0"/>
                <a:ea typeface="黑体" panose="02010609060101010101" pitchFamily="49" charset="-122"/>
              </a:rPr>
              <a:t>状态空间的搜索策略</a:t>
            </a:r>
          </a:p>
        </p:txBody>
      </p:sp>
      <p:sp>
        <p:nvSpPr>
          <p:cNvPr id="439299" name="Rectangle 3"/>
          <p:cNvSpPr>
            <a:spLocks noGrp="1"/>
          </p:cNvSpPr>
          <p:nvPr>
            <p:ph idx="1"/>
          </p:nvPr>
        </p:nvSpPr>
        <p:spPr>
          <a:xfrm>
            <a:off x="539750" y="1219200"/>
            <a:ext cx="8331200" cy="5400675"/>
          </a:xfrm>
          <a:ln/>
        </p:spPr>
        <p:txBody>
          <a:bodyPr vert="horz" wrap="square" lIns="91440" tIns="45720" rIns="91440" bIns="45720" anchor="t" anchorCtr="0"/>
          <a:lstStyle/>
          <a:p>
            <a:pPr eaLnBrk="1" hangingPunct="1">
              <a:lnSpc>
                <a:spcPct val="140000"/>
              </a:lnSpc>
              <a:buSzPct val="60000"/>
              <a:buFontTx/>
              <a:buBlip>
                <a:blip r:embed="rId3"/>
              </a:buBlip>
            </a:pPr>
            <a:r>
              <a:rPr lang="en-US" altLang="zh-CN" sz="3000" b="1" dirty="0">
                <a:latin typeface="Times New Roman" panose="02020603050405020304" pitchFamily="18" charset="0"/>
              </a:rPr>
              <a:t>5.2.1  </a:t>
            </a:r>
            <a:r>
              <a:rPr lang="zh-CN" altLang="en-US" sz="3000" b="1" dirty="0">
                <a:latin typeface="Times New Roman" panose="02020603050405020304" pitchFamily="18" charset="0"/>
              </a:rPr>
              <a:t>状态空间表示法</a:t>
            </a:r>
          </a:p>
          <a:p>
            <a:pPr eaLnBrk="1" hangingPunct="1">
              <a:lnSpc>
                <a:spcPct val="140000"/>
              </a:lnSpc>
              <a:buSzPct val="60000"/>
              <a:buFontTx/>
              <a:buBlip>
                <a:blip r:embed="rId3"/>
              </a:buBlip>
            </a:pPr>
            <a:r>
              <a:rPr lang="en-US" altLang="zh-CN" sz="3000" b="1" dirty="0">
                <a:latin typeface="Times New Roman" panose="02020603050405020304" pitchFamily="18" charset="0"/>
              </a:rPr>
              <a:t>5.2.2  </a:t>
            </a:r>
            <a:r>
              <a:rPr lang="zh-CN" altLang="en-US" sz="3000" b="1" dirty="0">
                <a:latin typeface="Times New Roman" panose="02020603050405020304" pitchFamily="18" charset="0"/>
              </a:rPr>
              <a:t>状态空间的图描述</a:t>
            </a:r>
          </a:p>
          <a:p>
            <a:pPr eaLnBrk="1" hangingPunct="1">
              <a:lnSpc>
                <a:spcPct val="140000"/>
              </a:lnSpc>
              <a:buSzPct val="60000"/>
              <a:buFontTx/>
              <a:buNone/>
            </a:pPr>
            <a:endParaRPr lang="en-US" altLang="zh-CN" sz="30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 calcmode="lin" valueType="num">
                                      <p:cBhvr additive="base">
                                        <p:cTn id="7" dur="500" fill="hold"/>
                                        <p:tgtEl>
                                          <p:spTgt spid="439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929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 calcmode="lin" valueType="num">
                                      <p:cBhvr additive="base">
                                        <p:cTn id="12" dur="500" fill="hold"/>
                                        <p:tgtEl>
                                          <p:spTgt spid="43929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392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advAuto="100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741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5.2.1  </a:t>
            </a:r>
            <a:r>
              <a:rPr lang="zh-CN" altLang="en-US" sz="3600" b="0" dirty="0">
                <a:latin typeface="Times New Roman" panose="02020603050405020304" pitchFamily="18" charset="0"/>
                <a:ea typeface="黑体" panose="02010609060101010101" pitchFamily="49" charset="-122"/>
              </a:rPr>
              <a:t>状态空间表示法</a:t>
            </a:r>
          </a:p>
        </p:txBody>
      </p:sp>
      <p:sp>
        <p:nvSpPr>
          <p:cNvPr id="16388"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问题求解过程可以看作一个搜索过程。状态空间表示法是用来表示问题及其搜索过程的一种方法。它是人工智能中最基本的一种形式化方法。</a:t>
            </a: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状态</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：表示系统状态、事实等</a:t>
            </a:r>
            <a:r>
              <a:rPr kumimoji="0" lang="zh-CN" altLang="en-US" sz="2800" b="0" i="0" u="none" strike="noStrike" kern="1200" cap="none" spc="0" normalizeH="0" baseline="0" noProof="0" dirty="0">
                <a:ln>
                  <a:noFill/>
                </a:ln>
                <a:solidFill>
                  <a:srgbClr val="FF0000"/>
                </a:solidFill>
                <a:effectLst/>
                <a:uLnTx/>
                <a:uFillTx/>
                <a:latin typeface="+mn-lt"/>
                <a:ea typeface="+mn-ea"/>
                <a:cs typeface="+mn-cs"/>
              </a:rPr>
              <a:t>叙述型知识</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的一组变量或数组：</a:t>
            </a: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7413" name="Rectangle 4"/>
          <p:cNvSpPr/>
          <p:nvPr/>
        </p:nvSpPr>
        <p:spPr>
          <a:xfrm>
            <a:off x="0" y="33099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17414" name="Object 5"/>
          <p:cNvGraphicFramePr>
            <a:graphicFrameLocks noChangeAspect="1"/>
          </p:cNvGraphicFramePr>
          <p:nvPr/>
        </p:nvGraphicFramePr>
        <p:xfrm>
          <a:off x="2438400" y="3657600"/>
          <a:ext cx="3821113" cy="504825"/>
        </p:xfrm>
        <a:graphic>
          <a:graphicData uri="http://schemas.openxmlformats.org/presentationml/2006/ole">
            <mc:AlternateContent xmlns:mc="http://schemas.openxmlformats.org/markup-compatibility/2006">
              <mc:Choice xmlns:v="urn:schemas-microsoft-com:vml" Requires="v">
                <p:oleObj r:id="rId2" imgW="1155700" imgH="241300" progId="Equation.3">
                  <p:embed/>
                </p:oleObj>
              </mc:Choice>
              <mc:Fallback>
                <p:oleObj r:id="rId2" imgW="1155700" imgH="241300" progId="Equation.3">
                  <p:embed/>
                  <p:pic>
                    <p:nvPicPr>
                      <p:cNvPr id="0" name="图片 3076"/>
                      <p:cNvPicPr/>
                      <p:nvPr/>
                    </p:nvPicPr>
                    <p:blipFill>
                      <a:blip r:embed="rId3"/>
                      <a:stretch>
                        <a:fillRect/>
                      </a:stretch>
                    </p:blipFill>
                    <p:spPr>
                      <a:xfrm>
                        <a:off x="2438400" y="3657600"/>
                        <a:ext cx="3821113" cy="504825"/>
                      </a:xfrm>
                      <a:prstGeom prst="rect">
                        <a:avLst/>
                      </a:prstGeom>
                      <a:noFill/>
                      <a:ln w="38100">
                        <a:noFill/>
                        <a:miter/>
                      </a:ln>
                    </p:spPr>
                  </p:pic>
                </p:oleObj>
              </mc:Fallback>
            </mc:AlternateContent>
          </a:graphicData>
        </a:graphic>
      </p:graphicFrame>
      <p:sp>
        <p:nvSpPr>
          <p:cNvPr id="17415" name="Rectangle 6"/>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441351" name="Object 7"/>
          <p:cNvGraphicFramePr>
            <a:graphicFrameLocks noChangeAspect="1"/>
          </p:cNvGraphicFramePr>
          <p:nvPr/>
        </p:nvGraphicFramePr>
        <p:xfrm>
          <a:off x="2289175" y="5486400"/>
          <a:ext cx="3816350" cy="576263"/>
        </p:xfrm>
        <a:graphic>
          <a:graphicData uri="http://schemas.openxmlformats.org/presentationml/2006/ole">
            <mc:AlternateContent xmlns:mc="http://schemas.openxmlformats.org/markup-compatibility/2006">
              <mc:Choice xmlns:v="urn:schemas-microsoft-com:vml" Requires="v">
                <p:oleObj r:id="rId4" imgW="1206500" imgH="228600" progId="Equation.3">
                  <p:embed/>
                </p:oleObj>
              </mc:Choice>
              <mc:Fallback>
                <p:oleObj r:id="rId4" imgW="1206500" imgH="228600" progId="Equation.3">
                  <p:embed/>
                  <p:pic>
                    <p:nvPicPr>
                      <p:cNvPr id="0" name="图片 3075"/>
                      <p:cNvPicPr/>
                      <p:nvPr/>
                    </p:nvPicPr>
                    <p:blipFill>
                      <a:blip r:embed="rId5"/>
                      <a:stretch>
                        <a:fillRect/>
                      </a:stretch>
                    </p:blipFill>
                    <p:spPr>
                      <a:xfrm>
                        <a:off x="2289175" y="5486400"/>
                        <a:ext cx="3816350" cy="576263"/>
                      </a:xfrm>
                      <a:prstGeom prst="rect">
                        <a:avLst/>
                      </a:prstGeom>
                      <a:noFill/>
                      <a:ln w="38100">
                        <a:noFill/>
                        <a:miter/>
                      </a:ln>
                    </p:spPr>
                  </p:pic>
                </p:oleObj>
              </mc:Fallback>
            </mc:AlternateContent>
          </a:graphicData>
        </a:graphic>
      </p:graphicFrame>
      <p:sp>
        <p:nvSpPr>
          <p:cNvPr id="441352" name="Text Box 8"/>
          <p:cNvSpPr txBox="1"/>
          <p:nvPr/>
        </p:nvSpPr>
        <p:spPr>
          <a:xfrm>
            <a:off x="228600" y="4249738"/>
            <a:ext cx="8458200" cy="1152525"/>
          </a:xfrm>
          <a:prstGeom prst="rect">
            <a:avLst/>
          </a:prstGeom>
          <a:noFill/>
          <a:ln w="9525">
            <a:noFill/>
          </a:ln>
        </p:spPr>
        <p:txBody>
          <a:bodyPr>
            <a:spAutoFit/>
          </a:bodyPr>
          <a:lstStyle/>
          <a:p>
            <a:pPr algn="just" eaLnBrk="1" hangingPunct="1">
              <a:lnSpc>
                <a:spcPct val="120000"/>
              </a:lnSpc>
              <a:spcBef>
                <a:spcPts val="600"/>
              </a:spcBef>
              <a:buClr>
                <a:schemeClr val="accent2"/>
              </a:buClr>
              <a:buFont typeface="Wingdings" panose="05000000000000000000" pitchFamily="2" charset="2"/>
              <a:buBlip>
                <a:blip r:embed="rId6"/>
              </a:buBlip>
            </a:pPr>
            <a:r>
              <a:rPr lang="en-US" altLang="zh-CN" sz="2800" b="1" dirty="0">
                <a:latin typeface="Arial" panose="020B0604020202020204" pitchFamily="34" charset="0"/>
              </a:rPr>
              <a:t>  </a:t>
            </a:r>
            <a:r>
              <a:rPr lang="zh-CN" altLang="en-US" sz="2800" b="1" dirty="0">
                <a:latin typeface="Arial" panose="020B0604020202020204" pitchFamily="34" charset="0"/>
              </a:rPr>
              <a:t>操作</a:t>
            </a:r>
            <a:r>
              <a:rPr lang="zh-CN" altLang="en-US" sz="2800" dirty="0">
                <a:latin typeface="Arial" panose="020B0604020202020204" pitchFamily="34" charset="0"/>
              </a:rPr>
              <a:t>：表示引起状态变化的</a:t>
            </a:r>
            <a:r>
              <a:rPr lang="zh-CN" altLang="en-US" sz="2800" dirty="0">
                <a:solidFill>
                  <a:srgbClr val="FF0000"/>
                </a:solidFill>
                <a:latin typeface="Arial" panose="020B0604020202020204" pitchFamily="34" charset="0"/>
              </a:rPr>
              <a:t>过程型知识</a:t>
            </a:r>
            <a:r>
              <a:rPr lang="zh-CN" altLang="en-US" sz="2800" dirty="0">
                <a:latin typeface="Arial" panose="020B0604020202020204" pitchFamily="34" charset="0"/>
              </a:rPr>
              <a:t>的一组关 </a:t>
            </a:r>
          </a:p>
          <a:p>
            <a:pPr algn="just" eaLnBrk="1" hangingPunct="1">
              <a:lnSpc>
                <a:spcPct val="120000"/>
              </a:lnSpc>
              <a:spcBef>
                <a:spcPts val="600"/>
              </a:spcBef>
              <a:buClr>
                <a:schemeClr val="accent2"/>
              </a:buClr>
              <a:buFont typeface="Wingdings" panose="05000000000000000000" pitchFamily="2" charset="2"/>
              <a:buNone/>
            </a:pPr>
            <a:r>
              <a:rPr lang="zh-CN" altLang="en-US" sz="2800" dirty="0">
                <a:latin typeface="Arial" panose="020B0604020202020204" pitchFamily="34" charset="0"/>
              </a:rPr>
              <a:t>    系或函数：</a:t>
            </a:r>
            <a:endParaRPr lang="zh-CN" altLang="en-US" dirty="0">
              <a:latin typeface="Arial" panose="020B0604020202020204" pitchFamily="34" charset="0"/>
            </a:endParaRPr>
          </a:p>
        </p:txBody>
      </p:sp>
      <p:sp>
        <p:nvSpPr>
          <p:cNvPr id="17418" name="Text Box 9"/>
          <p:cNvSpPr txBox="1"/>
          <p:nvPr/>
        </p:nvSpPr>
        <p:spPr>
          <a:xfrm>
            <a:off x="5946775" y="3505200"/>
            <a:ext cx="287338" cy="336550"/>
          </a:xfrm>
          <a:prstGeom prst="rect">
            <a:avLst/>
          </a:prstGeom>
          <a:noFill/>
          <a:ln w="9525">
            <a:noFill/>
          </a:ln>
        </p:spPr>
        <p:txBody>
          <a:bodyPr>
            <a:spAutoFit/>
          </a:bodyPr>
          <a:lstStyle/>
          <a:p>
            <a:pPr eaLnBrk="1" hangingPunct="1">
              <a:spcBef>
                <a:spcPct val="50000"/>
              </a:spcBef>
            </a:pPr>
            <a:r>
              <a:rPr lang="en-US" altLang="zh-CN" sz="1600" dirty="0">
                <a:latin typeface="Times New Roman" panose="02020603050405020304" pitchFamily="18" charset="0"/>
              </a:rPr>
              <a:t>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1352"/>
                                        </p:tgtEl>
                                        <p:attrNameLst>
                                          <p:attrName>style.visibility</p:attrName>
                                        </p:attrNameLst>
                                      </p:cBhvr>
                                      <p:to>
                                        <p:strVal val="visible"/>
                                      </p:to>
                                    </p:set>
                                    <p:animEffect transition="in" filter="box(in)">
                                      <p:cBhvr>
                                        <p:cTn id="7" dur="500"/>
                                        <p:tgtEl>
                                          <p:spTgt spid="4413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441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843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5.2.1  </a:t>
            </a:r>
            <a:r>
              <a:rPr lang="zh-CN" altLang="en-US" sz="3600" b="0" dirty="0">
                <a:latin typeface="Times New Roman" panose="02020603050405020304" pitchFamily="18" charset="0"/>
                <a:ea typeface="黑体" panose="02010609060101010101" pitchFamily="49" charset="-122"/>
              </a:rPr>
              <a:t>状态空间表示法</a:t>
            </a:r>
          </a:p>
        </p:txBody>
      </p:sp>
      <p:sp>
        <p:nvSpPr>
          <p:cNvPr id="442371" name="Rectangle 3"/>
          <p:cNvSpPr>
            <a:spLocks noGrp="1"/>
          </p:cNvSpPr>
          <p:nvPr>
            <p:ph idx="1"/>
          </p:nvPr>
        </p:nvSpPr>
        <p:spPr>
          <a:ln/>
        </p:spPr>
        <p:txBody>
          <a:bodyPr vert="horz" wrap="square" lIns="91440" tIns="45720" rIns="91440" bIns="45720" anchor="t" anchorCtr="0"/>
          <a:lstStyle/>
          <a:p>
            <a:pPr eaLnBrk="1" hangingPunct="1"/>
            <a:r>
              <a:rPr lang="zh-CN" altLang="en-US" b="1" dirty="0"/>
              <a:t>状态空间</a:t>
            </a:r>
            <a:r>
              <a:rPr lang="zh-CN" altLang="en-US" dirty="0"/>
              <a:t>：利用状态变量和操作符号，表示系统或问题的有关知识的符号体系，状态空间是一个四元组：          </a:t>
            </a:r>
          </a:p>
        </p:txBody>
      </p:sp>
      <p:sp>
        <p:nvSpPr>
          <p:cNvPr id="18437"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442373" name="Object 5"/>
          <p:cNvGraphicFramePr>
            <a:graphicFrameLocks noChangeAspect="1"/>
          </p:cNvGraphicFramePr>
          <p:nvPr/>
        </p:nvGraphicFramePr>
        <p:xfrm>
          <a:off x="2771775" y="2563813"/>
          <a:ext cx="2520950" cy="504825"/>
        </p:xfrm>
        <a:graphic>
          <a:graphicData uri="http://schemas.openxmlformats.org/presentationml/2006/ole">
            <mc:AlternateContent xmlns:mc="http://schemas.openxmlformats.org/markup-compatibility/2006">
              <mc:Choice xmlns:v="urn:schemas-microsoft-com:vml" Requires="v">
                <p:oleObj r:id="rId2" imgW="787400" imgH="228600" progId="Equation.3">
                  <p:embed/>
                </p:oleObj>
              </mc:Choice>
              <mc:Fallback>
                <p:oleObj r:id="rId2" imgW="787400" imgH="228600" progId="Equation.3">
                  <p:embed/>
                  <p:pic>
                    <p:nvPicPr>
                      <p:cNvPr id="0" name="图片 3086"/>
                      <p:cNvPicPr/>
                      <p:nvPr/>
                    </p:nvPicPr>
                    <p:blipFill>
                      <a:blip r:embed="rId3"/>
                      <a:stretch>
                        <a:fillRect/>
                      </a:stretch>
                    </p:blipFill>
                    <p:spPr>
                      <a:xfrm>
                        <a:off x="2771775" y="2563813"/>
                        <a:ext cx="2520950" cy="504825"/>
                      </a:xfrm>
                      <a:prstGeom prst="rect">
                        <a:avLst/>
                      </a:prstGeom>
                      <a:noFill/>
                      <a:ln w="38100">
                        <a:noFill/>
                        <a:miter/>
                      </a:ln>
                    </p:spPr>
                  </p:pic>
                </p:oleObj>
              </mc:Fallback>
            </mc:AlternateContent>
          </a:graphicData>
        </a:graphic>
      </p:graphicFrame>
      <p:sp>
        <p:nvSpPr>
          <p:cNvPr id="18439"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8440"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8441" name="Rectangle 8"/>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8442" name="Rectangle 9"/>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8443" name="Rectangle 10"/>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8444" name="Rectangle 11"/>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pSp>
        <p:nvGrpSpPr>
          <p:cNvPr id="442380" name="Group 12"/>
          <p:cNvGrpSpPr/>
          <p:nvPr/>
        </p:nvGrpSpPr>
        <p:grpSpPr>
          <a:xfrm>
            <a:off x="609600" y="3352800"/>
            <a:ext cx="7994650" cy="2162175"/>
            <a:chOff x="384" y="2112"/>
            <a:chExt cx="4944" cy="1362"/>
          </a:xfrm>
        </p:grpSpPr>
        <p:sp>
          <p:nvSpPr>
            <p:cNvPr id="18446" name="Text Box 13"/>
            <p:cNvSpPr txBox="1"/>
            <p:nvPr/>
          </p:nvSpPr>
          <p:spPr>
            <a:xfrm>
              <a:off x="384" y="2112"/>
              <a:ext cx="4944" cy="136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10000"/>
                </a:spcBef>
                <a:buClr>
                  <a:schemeClr val="accent2"/>
                </a:buClr>
                <a:buFont typeface="Wingdings" panose="05000000000000000000" pitchFamily="2" charset="2"/>
              </a:pPr>
              <a:r>
                <a:rPr lang="en-US" altLang="zh-CN" sz="2800" dirty="0">
                  <a:latin typeface="Arial" panose="020B0604020202020204" pitchFamily="34" charset="0"/>
                </a:rPr>
                <a:t>     </a:t>
              </a:r>
              <a:r>
                <a:rPr lang="zh-CN" altLang="en-US" sz="2600" dirty="0">
                  <a:latin typeface="Arial" panose="020B0604020202020204" pitchFamily="34" charset="0"/>
                </a:rPr>
                <a:t>：状态集合。      </a:t>
              </a:r>
            </a:p>
            <a:p>
              <a:pPr eaLnBrk="1" hangingPunct="1">
                <a:lnSpc>
                  <a:spcPct val="120000"/>
                </a:lnSpc>
                <a:spcBef>
                  <a:spcPct val="10000"/>
                </a:spcBef>
                <a:buClr>
                  <a:schemeClr val="accent2"/>
                </a:buClr>
                <a:buFont typeface="Wingdings" panose="05000000000000000000" pitchFamily="2" charset="2"/>
              </a:pPr>
              <a:r>
                <a:rPr lang="zh-CN" altLang="en-US" sz="2600" dirty="0">
                  <a:latin typeface="Arial" panose="020B0604020202020204" pitchFamily="34" charset="0"/>
                </a:rPr>
                <a:t>     ：操作算子的集合。  </a:t>
              </a:r>
            </a:p>
            <a:p>
              <a:pPr eaLnBrk="1" hangingPunct="1">
                <a:lnSpc>
                  <a:spcPct val="120000"/>
                </a:lnSpc>
                <a:spcBef>
                  <a:spcPct val="10000"/>
                </a:spcBef>
                <a:buClr>
                  <a:schemeClr val="accent2"/>
                </a:buClr>
                <a:buFont typeface="Wingdings" panose="05000000000000000000" pitchFamily="2" charset="2"/>
              </a:pPr>
              <a:r>
                <a:rPr lang="zh-CN" altLang="en-US" sz="2600" dirty="0">
                  <a:latin typeface="Arial" panose="020B0604020202020204" pitchFamily="34" charset="0"/>
                </a:rPr>
                <a:t>     ：包含问题的初始状态是      的非空子集。 </a:t>
              </a:r>
            </a:p>
            <a:p>
              <a:pPr eaLnBrk="1" hangingPunct="1">
                <a:lnSpc>
                  <a:spcPct val="120000"/>
                </a:lnSpc>
                <a:spcBef>
                  <a:spcPct val="10000"/>
                </a:spcBef>
                <a:buClr>
                  <a:schemeClr val="accent2"/>
                </a:buClr>
                <a:buFont typeface="Wingdings" panose="05000000000000000000" pitchFamily="2" charset="2"/>
              </a:pPr>
              <a:r>
                <a:rPr lang="zh-CN" altLang="en-US" sz="2600" dirty="0">
                  <a:latin typeface="Arial" panose="020B0604020202020204" pitchFamily="34" charset="0"/>
                </a:rPr>
                <a:t>     ：若干具体状态或满足某些性质的路径信息描述。</a:t>
              </a:r>
            </a:p>
          </p:txBody>
        </p:sp>
        <p:graphicFrame>
          <p:nvGraphicFramePr>
            <p:cNvPr id="18447" name="Object 14"/>
            <p:cNvGraphicFramePr>
              <a:graphicFrameLocks noChangeAspect="1"/>
            </p:cNvGraphicFramePr>
            <p:nvPr/>
          </p:nvGraphicFramePr>
          <p:xfrm>
            <a:off x="517" y="2496"/>
            <a:ext cx="202" cy="240"/>
          </p:xfrm>
          <a:graphic>
            <a:graphicData uri="http://schemas.openxmlformats.org/presentationml/2006/ole">
              <mc:AlternateContent xmlns:mc="http://schemas.openxmlformats.org/markup-compatibility/2006">
                <mc:Choice xmlns:v="urn:schemas-microsoft-com:vml" Requires="v">
                  <p:oleObj r:id="rId4" imgW="152400" imgH="177800" progId="Equation.3">
                    <p:embed/>
                  </p:oleObj>
                </mc:Choice>
                <mc:Fallback>
                  <p:oleObj r:id="rId4" imgW="152400" imgH="177800" progId="Equation.3">
                    <p:embed/>
                    <p:pic>
                      <p:nvPicPr>
                        <p:cNvPr id="0" name="图片 3085"/>
                        <p:cNvPicPr/>
                        <p:nvPr/>
                      </p:nvPicPr>
                      <p:blipFill>
                        <a:blip r:embed="rId5"/>
                        <a:stretch>
                          <a:fillRect/>
                        </a:stretch>
                      </p:blipFill>
                      <p:spPr>
                        <a:xfrm>
                          <a:off x="517" y="2496"/>
                          <a:ext cx="202" cy="240"/>
                        </a:xfrm>
                        <a:prstGeom prst="rect">
                          <a:avLst/>
                        </a:prstGeom>
                        <a:noFill/>
                        <a:ln w="38100">
                          <a:noFill/>
                          <a:miter/>
                        </a:ln>
                      </p:spPr>
                    </p:pic>
                  </p:oleObj>
                </mc:Fallback>
              </mc:AlternateContent>
            </a:graphicData>
          </a:graphic>
        </p:graphicFrame>
        <p:graphicFrame>
          <p:nvGraphicFramePr>
            <p:cNvPr id="18448" name="Object 15"/>
            <p:cNvGraphicFramePr>
              <a:graphicFrameLocks noChangeAspect="1"/>
            </p:cNvGraphicFramePr>
            <p:nvPr/>
          </p:nvGraphicFramePr>
          <p:xfrm>
            <a:off x="477" y="2784"/>
            <a:ext cx="266" cy="384"/>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0" name="图片 3083"/>
                        <p:cNvPicPr/>
                        <p:nvPr/>
                      </p:nvPicPr>
                      <p:blipFill>
                        <a:blip r:embed="rId7"/>
                        <a:stretch>
                          <a:fillRect/>
                        </a:stretch>
                      </p:blipFill>
                      <p:spPr>
                        <a:xfrm>
                          <a:off x="477" y="2784"/>
                          <a:ext cx="266" cy="384"/>
                        </a:xfrm>
                        <a:prstGeom prst="rect">
                          <a:avLst/>
                        </a:prstGeom>
                        <a:noFill/>
                        <a:ln w="38100">
                          <a:noFill/>
                          <a:miter/>
                        </a:ln>
                      </p:spPr>
                    </p:pic>
                  </p:oleObj>
                </mc:Fallback>
              </mc:AlternateContent>
            </a:graphicData>
          </a:graphic>
        </p:graphicFrame>
        <p:graphicFrame>
          <p:nvGraphicFramePr>
            <p:cNvPr id="18449" name="Object 16"/>
            <p:cNvGraphicFramePr>
              <a:graphicFrameLocks noChangeAspect="1"/>
            </p:cNvGraphicFramePr>
            <p:nvPr/>
          </p:nvGraphicFramePr>
          <p:xfrm>
            <a:off x="480" y="3229"/>
            <a:ext cx="227" cy="227"/>
          </p:xfrm>
          <a:graphic>
            <a:graphicData uri="http://schemas.openxmlformats.org/presentationml/2006/ole">
              <mc:AlternateContent xmlns:mc="http://schemas.openxmlformats.org/markup-compatibility/2006">
                <mc:Choice xmlns:v="urn:schemas-microsoft-com:vml" Requires="v">
                  <p:oleObj r:id="rId8" imgW="165100" imgH="177800" progId="Equation.3">
                    <p:embed/>
                  </p:oleObj>
                </mc:Choice>
                <mc:Fallback>
                  <p:oleObj r:id="rId8" imgW="165100" imgH="177800" progId="Equation.3">
                    <p:embed/>
                    <p:pic>
                      <p:nvPicPr>
                        <p:cNvPr id="0" name="图片 3084"/>
                        <p:cNvPicPr/>
                        <p:nvPr/>
                      </p:nvPicPr>
                      <p:blipFill>
                        <a:blip r:embed="rId9"/>
                        <a:stretch>
                          <a:fillRect/>
                        </a:stretch>
                      </p:blipFill>
                      <p:spPr>
                        <a:xfrm>
                          <a:off x="480" y="3229"/>
                          <a:ext cx="227" cy="227"/>
                        </a:xfrm>
                        <a:prstGeom prst="rect">
                          <a:avLst/>
                        </a:prstGeom>
                        <a:noFill/>
                        <a:ln w="38100">
                          <a:noFill/>
                          <a:miter/>
                        </a:ln>
                      </p:spPr>
                    </p:pic>
                  </p:oleObj>
                </mc:Fallback>
              </mc:AlternateContent>
            </a:graphicData>
          </a:graphic>
        </p:graphicFrame>
        <p:graphicFrame>
          <p:nvGraphicFramePr>
            <p:cNvPr id="18450" name="Object 17"/>
            <p:cNvGraphicFramePr>
              <a:graphicFrameLocks noChangeAspect="1"/>
            </p:cNvGraphicFramePr>
            <p:nvPr/>
          </p:nvGraphicFramePr>
          <p:xfrm>
            <a:off x="506" y="2160"/>
            <a:ext cx="214" cy="272"/>
          </p:xfrm>
          <a:graphic>
            <a:graphicData uri="http://schemas.openxmlformats.org/presentationml/2006/ole">
              <mc:AlternateContent xmlns:mc="http://schemas.openxmlformats.org/markup-compatibility/2006">
                <mc:Choice xmlns:v="urn:schemas-microsoft-com:vml" Requires="v">
                  <p:oleObj r:id="rId10" imgW="139700" imgH="177800" progId="Equation.3">
                    <p:embed/>
                  </p:oleObj>
                </mc:Choice>
                <mc:Fallback>
                  <p:oleObj r:id="rId10" imgW="139700" imgH="177800" progId="Equation.3">
                    <p:embed/>
                    <p:pic>
                      <p:nvPicPr>
                        <p:cNvPr id="0" name="图片 3087"/>
                        <p:cNvPicPr/>
                        <p:nvPr/>
                      </p:nvPicPr>
                      <p:blipFill>
                        <a:blip r:embed="rId11"/>
                        <a:stretch>
                          <a:fillRect/>
                        </a:stretch>
                      </p:blipFill>
                      <p:spPr>
                        <a:xfrm>
                          <a:off x="506" y="2160"/>
                          <a:ext cx="214" cy="272"/>
                        </a:xfrm>
                        <a:prstGeom prst="rect">
                          <a:avLst/>
                        </a:prstGeom>
                        <a:noFill/>
                        <a:ln w="38100">
                          <a:noFill/>
                          <a:miter/>
                        </a:ln>
                      </p:spPr>
                    </p:pic>
                  </p:oleObj>
                </mc:Fallback>
              </mc:AlternateContent>
            </a:graphicData>
          </a:graphic>
        </p:graphicFrame>
        <p:graphicFrame>
          <p:nvGraphicFramePr>
            <p:cNvPr id="18451" name="Object 18"/>
            <p:cNvGraphicFramePr>
              <a:graphicFrameLocks noChangeAspect="1"/>
            </p:cNvGraphicFramePr>
            <p:nvPr/>
          </p:nvGraphicFramePr>
          <p:xfrm>
            <a:off x="3098" y="2848"/>
            <a:ext cx="214" cy="272"/>
          </p:xfrm>
          <a:graphic>
            <a:graphicData uri="http://schemas.openxmlformats.org/presentationml/2006/ole">
              <mc:AlternateContent xmlns:mc="http://schemas.openxmlformats.org/markup-compatibility/2006">
                <mc:Choice xmlns:v="urn:schemas-microsoft-com:vml" Requires="v">
                  <p:oleObj r:id="rId12" imgW="139700" imgH="177800" progId="Equation.3">
                    <p:embed/>
                  </p:oleObj>
                </mc:Choice>
                <mc:Fallback>
                  <p:oleObj r:id="rId12" imgW="139700" imgH="177800" progId="Equation.3">
                    <p:embed/>
                    <p:pic>
                      <p:nvPicPr>
                        <p:cNvPr id="0" name="图片 3088"/>
                        <p:cNvPicPr/>
                        <p:nvPr/>
                      </p:nvPicPr>
                      <p:blipFill>
                        <a:blip r:embed="rId11"/>
                        <a:stretch>
                          <a:fillRect/>
                        </a:stretch>
                      </p:blipFill>
                      <p:spPr>
                        <a:xfrm>
                          <a:off x="3098" y="2848"/>
                          <a:ext cx="214" cy="272"/>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 calcmode="lin" valueType="num">
                                      <p:cBhvr additive="base">
                                        <p:cTn id="7" dur="500" fill="hold"/>
                                        <p:tgtEl>
                                          <p:spTgt spid="442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2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42373"/>
                                        </p:tgtEl>
                                        <p:attrNameLst>
                                          <p:attrName>style.visibility</p:attrName>
                                        </p:attrNameLst>
                                      </p:cBhvr>
                                      <p:to>
                                        <p:strVal val="visible"/>
                                      </p:to>
                                    </p:set>
                                    <p:animEffect transition="in" filter="dissolve">
                                      <p:cBhvr>
                                        <p:cTn id="13" dur="500"/>
                                        <p:tgtEl>
                                          <p:spTgt spid="442373"/>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442380"/>
                                        </p:tgtEl>
                                        <p:attrNameLst>
                                          <p:attrName>style.visibility</p:attrName>
                                        </p:attrNameLst>
                                      </p:cBhvr>
                                      <p:to>
                                        <p:strVal val="visible"/>
                                      </p:to>
                                    </p:set>
                                    <p:anim calcmode="lin" valueType="num">
                                      <p:cBhvr>
                                        <p:cTn id="18" dur="500" fill="hold"/>
                                        <p:tgtEl>
                                          <p:spTgt spid="442380"/>
                                        </p:tgtEl>
                                        <p:attrNameLst>
                                          <p:attrName>ppt_x</p:attrName>
                                        </p:attrNameLst>
                                      </p:cBhvr>
                                      <p:tavLst>
                                        <p:tav tm="0">
                                          <p:val>
                                            <p:strVal val="#ppt_x-#ppt_w/2"/>
                                          </p:val>
                                        </p:tav>
                                        <p:tav tm="100000">
                                          <p:val>
                                            <p:strVal val="#ppt_x"/>
                                          </p:val>
                                        </p:tav>
                                      </p:tavLst>
                                    </p:anim>
                                    <p:anim calcmode="lin" valueType="num">
                                      <p:cBhvr>
                                        <p:cTn id="19" dur="500" fill="hold"/>
                                        <p:tgtEl>
                                          <p:spTgt spid="442380"/>
                                        </p:tgtEl>
                                        <p:attrNameLst>
                                          <p:attrName>ppt_y</p:attrName>
                                        </p:attrNameLst>
                                      </p:cBhvr>
                                      <p:tavLst>
                                        <p:tav tm="0">
                                          <p:val>
                                            <p:strVal val="#ppt_y"/>
                                          </p:val>
                                        </p:tav>
                                        <p:tav tm="100000">
                                          <p:val>
                                            <p:strVal val="#ppt_y"/>
                                          </p:val>
                                        </p:tav>
                                      </p:tavLst>
                                    </p:anim>
                                    <p:anim calcmode="lin" valueType="num">
                                      <p:cBhvr>
                                        <p:cTn id="20" dur="500" fill="hold"/>
                                        <p:tgtEl>
                                          <p:spTgt spid="442380"/>
                                        </p:tgtEl>
                                        <p:attrNameLst>
                                          <p:attrName>ppt_w</p:attrName>
                                        </p:attrNameLst>
                                      </p:cBhvr>
                                      <p:tavLst>
                                        <p:tav tm="0">
                                          <p:val>
                                            <p:fltVal val="0"/>
                                          </p:val>
                                        </p:tav>
                                        <p:tav tm="100000">
                                          <p:val>
                                            <p:strVal val="#ppt_w"/>
                                          </p:val>
                                        </p:tav>
                                      </p:tavLst>
                                    </p:anim>
                                    <p:anim calcmode="lin" valueType="num">
                                      <p:cBhvr>
                                        <p:cTn id="21" dur="500" fill="hold"/>
                                        <p:tgtEl>
                                          <p:spTgt spid="4423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945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5.2.1  </a:t>
            </a:r>
            <a:r>
              <a:rPr lang="zh-CN" altLang="en-US" sz="3600" b="0" dirty="0">
                <a:latin typeface="Times New Roman" panose="02020603050405020304" pitchFamily="18" charset="0"/>
                <a:ea typeface="黑体" panose="02010609060101010101" pitchFamily="49" charset="-122"/>
              </a:rPr>
              <a:t>状态空间表示法</a:t>
            </a:r>
          </a:p>
        </p:txBody>
      </p:sp>
      <p:sp>
        <p:nvSpPr>
          <p:cNvPr id="19460" name="Rectangle 3"/>
          <p:cNvSpPr>
            <a:spLocks noGrp="1"/>
          </p:cNvSpPr>
          <p:nvPr>
            <p:ph idx="1"/>
          </p:nvPr>
        </p:nvSpPr>
        <p:spPr>
          <a:xfrm>
            <a:off x="287338" y="1066800"/>
            <a:ext cx="8893175" cy="1600200"/>
          </a:xfrm>
          <a:ln/>
        </p:spPr>
        <p:txBody>
          <a:bodyPr vert="horz" wrap="square" lIns="91440" tIns="45720" rIns="91440" bIns="45720" anchor="t" anchorCtr="0"/>
          <a:lstStyle/>
          <a:p>
            <a:pPr eaLnBrk="1" hangingPunct="1"/>
            <a:r>
              <a:rPr lang="zh-CN" altLang="en-US" b="1" dirty="0"/>
              <a:t>求解路径</a:t>
            </a:r>
            <a:r>
              <a:rPr lang="zh-CN" altLang="en-US" dirty="0"/>
              <a:t>：从     结点到     结点的路径。 </a:t>
            </a:r>
          </a:p>
          <a:p>
            <a:pPr eaLnBrk="1" hangingPunct="1">
              <a:buNone/>
            </a:pPr>
            <a:r>
              <a:rPr lang="zh-CN" altLang="en-US" dirty="0"/>
              <a:t>                       </a:t>
            </a:r>
          </a:p>
        </p:txBody>
      </p:sp>
      <p:sp>
        <p:nvSpPr>
          <p:cNvPr id="19461" name="Rectangle 4"/>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19462" name="Object 5"/>
          <p:cNvGraphicFramePr>
            <a:graphicFrameLocks noChangeAspect="1"/>
          </p:cNvGraphicFramePr>
          <p:nvPr/>
        </p:nvGraphicFramePr>
        <p:xfrm>
          <a:off x="2997200" y="1173163"/>
          <a:ext cx="431800" cy="503237"/>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0" name="图片 3089"/>
                      <p:cNvPicPr/>
                      <p:nvPr/>
                    </p:nvPicPr>
                    <p:blipFill>
                      <a:blip r:embed="rId3"/>
                      <a:stretch>
                        <a:fillRect/>
                      </a:stretch>
                    </p:blipFill>
                    <p:spPr>
                      <a:xfrm>
                        <a:off x="2997200" y="1173163"/>
                        <a:ext cx="431800" cy="503237"/>
                      </a:xfrm>
                      <a:prstGeom prst="rect">
                        <a:avLst/>
                      </a:prstGeom>
                      <a:noFill/>
                      <a:ln w="38100">
                        <a:noFill/>
                        <a:miter/>
                      </a:ln>
                    </p:spPr>
                  </p:pic>
                </p:oleObj>
              </mc:Fallback>
            </mc:AlternateContent>
          </a:graphicData>
        </a:graphic>
      </p:graphicFrame>
      <p:sp>
        <p:nvSpPr>
          <p:cNvPr id="19463" name="Rectangle 6"/>
          <p:cNvSpPr/>
          <p:nvPr/>
        </p:nvSpPr>
        <p:spPr>
          <a:xfrm>
            <a:off x="0" y="33385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19464" name="Object 7"/>
          <p:cNvGraphicFramePr>
            <a:graphicFrameLocks noChangeAspect="1"/>
          </p:cNvGraphicFramePr>
          <p:nvPr/>
        </p:nvGraphicFramePr>
        <p:xfrm>
          <a:off x="4572000" y="1168400"/>
          <a:ext cx="385763" cy="431800"/>
        </p:xfrm>
        <a:graphic>
          <a:graphicData uri="http://schemas.openxmlformats.org/presentationml/2006/ole">
            <mc:AlternateContent xmlns:mc="http://schemas.openxmlformats.org/markup-compatibility/2006">
              <mc:Choice xmlns:v="urn:schemas-microsoft-com:vml" Requires="v">
                <p:oleObj r:id="rId4" imgW="165100" imgH="177800" progId="Equation.3">
                  <p:embed/>
                </p:oleObj>
              </mc:Choice>
              <mc:Fallback>
                <p:oleObj r:id="rId4" imgW="165100" imgH="177800" progId="Equation.3">
                  <p:embed/>
                  <p:pic>
                    <p:nvPicPr>
                      <p:cNvPr id="0" name="图片 3077"/>
                      <p:cNvPicPr/>
                      <p:nvPr/>
                    </p:nvPicPr>
                    <p:blipFill>
                      <a:blip r:embed="rId5"/>
                      <a:stretch>
                        <a:fillRect/>
                      </a:stretch>
                    </p:blipFill>
                    <p:spPr>
                      <a:xfrm>
                        <a:off x="4572000" y="1168400"/>
                        <a:ext cx="385763" cy="431800"/>
                      </a:xfrm>
                      <a:prstGeom prst="rect">
                        <a:avLst/>
                      </a:prstGeom>
                      <a:noFill/>
                      <a:ln w="38100">
                        <a:noFill/>
                        <a:miter/>
                      </a:ln>
                    </p:spPr>
                  </p:pic>
                </p:oleObj>
              </mc:Fallback>
            </mc:AlternateContent>
          </a:graphicData>
        </a:graphic>
      </p:graphicFrame>
      <p:sp>
        <p:nvSpPr>
          <p:cNvPr id="19465" name="Rectangle 8"/>
          <p:cNvSpPr/>
          <p:nvPr/>
        </p:nvSpPr>
        <p:spPr>
          <a:xfrm>
            <a:off x="0" y="33099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aphicFrame>
        <p:nvGraphicFramePr>
          <p:cNvPr id="443401" name="Object 9"/>
          <p:cNvGraphicFramePr>
            <a:graphicFrameLocks noChangeAspect="1"/>
          </p:cNvGraphicFramePr>
          <p:nvPr/>
        </p:nvGraphicFramePr>
        <p:xfrm>
          <a:off x="1022350" y="2971800"/>
          <a:ext cx="6934200" cy="609600"/>
        </p:xfrm>
        <a:graphic>
          <a:graphicData uri="http://schemas.openxmlformats.org/presentationml/2006/ole">
            <mc:AlternateContent xmlns:mc="http://schemas.openxmlformats.org/markup-compatibility/2006">
              <mc:Choice xmlns:v="urn:schemas-microsoft-com:vml" Requires="v">
                <p:oleObj r:id="rId6" imgW="2527300" imgH="241300" progId="Equation.3">
                  <p:embed/>
                </p:oleObj>
              </mc:Choice>
              <mc:Fallback>
                <p:oleObj r:id="rId6" imgW="2527300" imgH="241300" progId="Equation.3">
                  <p:embed/>
                  <p:pic>
                    <p:nvPicPr>
                      <p:cNvPr id="0" name="图片 3078"/>
                      <p:cNvPicPr/>
                      <p:nvPr/>
                    </p:nvPicPr>
                    <p:blipFill>
                      <a:blip r:embed="rId7"/>
                      <a:stretch>
                        <a:fillRect/>
                      </a:stretch>
                    </p:blipFill>
                    <p:spPr>
                      <a:xfrm>
                        <a:off x="1022350" y="2971800"/>
                        <a:ext cx="6934200" cy="609600"/>
                      </a:xfrm>
                      <a:prstGeom prst="rect">
                        <a:avLst/>
                      </a:prstGeom>
                      <a:noFill/>
                      <a:ln w="38100">
                        <a:noFill/>
                        <a:miter/>
                      </a:ln>
                    </p:spPr>
                  </p:pic>
                </p:oleObj>
              </mc:Fallback>
            </mc:AlternateContent>
          </a:graphicData>
        </a:graphic>
      </p:graphicFrame>
      <p:sp>
        <p:nvSpPr>
          <p:cNvPr id="19467" name="Rectangle 10"/>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pSp>
        <p:nvGrpSpPr>
          <p:cNvPr id="443403" name="Group 11"/>
          <p:cNvGrpSpPr/>
          <p:nvPr/>
        </p:nvGrpSpPr>
        <p:grpSpPr>
          <a:xfrm>
            <a:off x="1030288" y="3810000"/>
            <a:ext cx="5486400" cy="1017588"/>
            <a:chOff x="576" y="2400"/>
            <a:chExt cx="3456" cy="641"/>
          </a:xfrm>
        </p:grpSpPr>
        <p:graphicFrame>
          <p:nvGraphicFramePr>
            <p:cNvPr id="19470" name="Object 12"/>
            <p:cNvGraphicFramePr>
              <a:graphicFrameLocks noChangeAspect="1"/>
            </p:cNvGraphicFramePr>
            <p:nvPr/>
          </p:nvGraphicFramePr>
          <p:xfrm>
            <a:off x="576" y="2432"/>
            <a:ext cx="1008" cy="352"/>
          </p:xfrm>
          <a:graphic>
            <a:graphicData uri="http://schemas.openxmlformats.org/presentationml/2006/ole">
              <mc:AlternateContent xmlns:mc="http://schemas.openxmlformats.org/markup-compatibility/2006">
                <mc:Choice xmlns:v="urn:schemas-microsoft-com:vml" Requires="v">
                  <p:oleObj r:id="rId8" imgW="622300" imgH="228600" progId="Equation.3">
                    <p:embed/>
                  </p:oleObj>
                </mc:Choice>
                <mc:Fallback>
                  <p:oleObj r:id="rId8" imgW="622300" imgH="228600" progId="Equation.3">
                    <p:embed/>
                    <p:pic>
                      <p:nvPicPr>
                        <p:cNvPr id="0" name="图片 3079"/>
                        <p:cNvPicPr/>
                        <p:nvPr/>
                      </p:nvPicPr>
                      <p:blipFill>
                        <a:blip r:embed="rId9"/>
                        <a:stretch>
                          <a:fillRect/>
                        </a:stretch>
                      </p:blipFill>
                      <p:spPr>
                        <a:xfrm>
                          <a:off x="576" y="2432"/>
                          <a:ext cx="1008" cy="352"/>
                        </a:xfrm>
                        <a:prstGeom prst="rect">
                          <a:avLst/>
                        </a:prstGeom>
                        <a:noFill/>
                        <a:ln w="38100">
                          <a:noFill/>
                          <a:miter/>
                        </a:ln>
                      </p:spPr>
                    </p:pic>
                  </p:oleObj>
                </mc:Fallback>
              </mc:AlternateContent>
            </a:graphicData>
          </a:graphic>
        </p:graphicFrame>
        <p:sp>
          <p:nvSpPr>
            <p:cNvPr id="19471" name="Text Box 13"/>
            <p:cNvSpPr txBox="1"/>
            <p:nvPr/>
          </p:nvSpPr>
          <p:spPr>
            <a:xfrm>
              <a:off x="1536" y="2400"/>
              <a:ext cx="2496" cy="641"/>
            </a:xfrm>
            <a:prstGeom prst="rect">
              <a:avLst/>
            </a:prstGeom>
            <a:noFill/>
            <a:ln w="9525">
              <a:noFill/>
            </a:ln>
          </p:spPr>
          <p:txBody>
            <a:bodyPr>
              <a:spAutoFit/>
            </a:bodyPr>
            <a:lstStyle/>
            <a:p>
              <a:pPr eaLnBrk="1" hangingPunct="1">
                <a:lnSpc>
                  <a:spcPct val="120000"/>
                </a:lnSpc>
                <a:spcBef>
                  <a:spcPct val="40000"/>
                </a:spcBef>
                <a:buClr>
                  <a:schemeClr val="accent2"/>
                </a:buClr>
                <a:buFont typeface="Wingdings" panose="05000000000000000000" pitchFamily="2" charset="2"/>
              </a:pPr>
              <a:r>
                <a:rPr lang="zh-CN" altLang="en-US" sz="2800" dirty="0">
                  <a:latin typeface="Arial" panose="020B0604020202020204" pitchFamily="34" charset="0"/>
                </a:rPr>
                <a:t>：状态空间的一个解。</a:t>
              </a:r>
            </a:p>
            <a:p>
              <a:pPr eaLnBrk="1" hangingPunct="1">
                <a:spcBef>
                  <a:spcPct val="50000"/>
                </a:spcBef>
              </a:pPr>
              <a:endParaRPr lang="en-US" altLang="zh-CN" dirty="0">
                <a:latin typeface="Arial" panose="020B0604020202020204" pitchFamily="34" charset="0"/>
              </a:endParaRPr>
            </a:p>
          </p:txBody>
        </p:sp>
      </p:grpSp>
      <p:sp>
        <p:nvSpPr>
          <p:cNvPr id="443406" name="Text Box 14"/>
          <p:cNvSpPr txBox="1"/>
          <p:nvPr/>
        </p:nvSpPr>
        <p:spPr>
          <a:xfrm>
            <a:off x="304800" y="1981200"/>
            <a:ext cx="8443913" cy="604838"/>
          </a:xfrm>
          <a:prstGeom prst="rect">
            <a:avLst/>
          </a:prstGeom>
          <a:noFill/>
          <a:ln w="9525">
            <a:noFill/>
          </a:ln>
        </p:spPr>
        <p:txBody>
          <a:bodyPr>
            <a:spAutoFit/>
          </a:bodyPr>
          <a:lstStyle/>
          <a:p>
            <a:pPr eaLnBrk="1" hangingPunct="1">
              <a:lnSpc>
                <a:spcPct val="120000"/>
              </a:lnSpc>
              <a:spcBef>
                <a:spcPct val="40000"/>
              </a:spcBef>
              <a:buClr>
                <a:schemeClr val="accent2"/>
              </a:buClr>
              <a:buFont typeface="Wingdings" panose="05000000000000000000" pitchFamily="2" charset="2"/>
              <a:buBlip>
                <a:blip r:embed="rId10"/>
              </a:buBlip>
            </a:pPr>
            <a:r>
              <a:rPr lang="en-US" altLang="zh-CN" sz="2800" b="1" dirty="0">
                <a:latin typeface="Arial" panose="020B0604020202020204" pitchFamily="34" charset="0"/>
              </a:rPr>
              <a:t>   </a:t>
            </a:r>
            <a:r>
              <a:rPr lang="zh-CN" altLang="en-US" sz="2800" b="1" dirty="0">
                <a:latin typeface="Arial" panose="020B0604020202020204" pitchFamily="34" charset="0"/>
              </a:rPr>
              <a:t>状态空间的一个解</a:t>
            </a:r>
            <a:r>
              <a:rPr lang="zh-CN" altLang="en-US" sz="2800" dirty="0">
                <a:latin typeface="Arial" panose="020B0604020202020204" pitchFamily="34" charset="0"/>
              </a:rPr>
              <a:t>：一个有限的操作算子序列。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3406"/>
                                        </p:tgtEl>
                                        <p:attrNameLst>
                                          <p:attrName>style.visibility</p:attrName>
                                        </p:attrNameLst>
                                      </p:cBhvr>
                                      <p:to>
                                        <p:strVal val="visible"/>
                                      </p:to>
                                    </p:set>
                                    <p:animEffect transition="in" filter="dissolve">
                                      <p:cBhvr>
                                        <p:cTn id="7" dur="500"/>
                                        <p:tgtEl>
                                          <p:spTgt spid="44340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443401"/>
                                        </p:tgtEl>
                                        <p:attrNameLst>
                                          <p:attrName>style.visibility</p:attrName>
                                        </p:attrNameLst>
                                      </p:cBhvr>
                                      <p:to>
                                        <p:strVal val="visible"/>
                                      </p:to>
                                    </p:set>
                                    <p:anim calcmode="lin" valueType="num">
                                      <p:cBhvr>
                                        <p:cTn id="12" dur="500" fill="hold"/>
                                        <p:tgtEl>
                                          <p:spTgt spid="443401"/>
                                        </p:tgtEl>
                                        <p:attrNameLst>
                                          <p:attrName>ppt_x</p:attrName>
                                        </p:attrNameLst>
                                      </p:cBhvr>
                                      <p:tavLst>
                                        <p:tav tm="0">
                                          <p:val>
                                            <p:strVal val="#ppt_x-#ppt_w/2"/>
                                          </p:val>
                                        </p:tav>
                                        <p:tav tm="100000">
                                          <p:val>
                                            <p:strVal val="#ppt_x"/>
                                          </p:val>
                                        </p:tav>
                                      </p:tavLst>
                                    </p:anim>
                                    <p:anim calcmode="lin" valueType="num">
                                      <p:cBhvr>
                                        <p:cTn id="13" dur="500" fill="hold"/>
                                        <p:tgtEl>
                                          <p:spTgt spid="443401"/>
                                        </p:tgtEl>
                                        <p:attrNameLst>
                                          <p:attrName>ppt_y</p:attrName>
                                        </p:attrNameLst>
                                      </p:cBhvr>
                                      <p:tavLst>
                                        <p:tav tm="0">
                                          <p:val>
                                            <p:strVal val="#ppt_y"/>
                                          </p:val>
                                        </p:tav>
                                        <p:tav tm="100000">
                                          <p:val>
                                            <p:strVal val="#ppt_y"/>
                                          </p:val>
                                        </p:tav>
                                      </p:tavLst>
                                    </p:anim>
                                    <p:anim calcmode="lin" valueType="num">
                                      <p:cBhvr>
                                        <p:cTn id="14" dur="500" fill="hold"/>
                                        <p:tgtEl>
                                          <p:spTgt spid="443401"/>
                                        </p:tgtEl>
                                        <p:attrNameLst>
                                          <p:attrName>ppt_w</p:attrName>
                                        </p:attrNameLst>
                                      </p:cBhvr>
                                      <p:tavLst>
                                        <p:tav tm="0">
                                          <p:val>
                                            <p:fltVal val="0"/>
                                          </p:val>
                                        </p:tav>
                                        <p:tav tm="100000">
                                          <p:val>
                                            <p:strVal val="#ppt_w"/>
                                          </p:val>
                                        </p:tav>
                                      </p:tavLst>
                                    </p:anim>
                                    <p:anim calcmode="lin" valueType="num">
                                      <p:cBhvr>
                                        <p:cTn id="15" dur="500" fill="hold"/>
                                        <p:tgtEl>
                                          <p:spTgt spid="443401"/>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43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253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5.2.1  </a:t>
            </a:r>
            <a:r>
              <a:rPr lang="zh-CN" altLang="en-US" sz="3600" b="0" dirty="0">
                <a:latin typeface="Times New Roman" panose="02020603050405020304" pitchFamily="18" charset="0"/>
                <a:ea typeface="黑体" panose="02010609060101010101" pitchFamily="49" charset="-122"/>
              </a:rPr>
              <a:t>状态空间表示法</a:t>
            </a:r>
          </a:p>
        </p:txBody>
      </p:sp>
      <p:sp>
        <p:nvSpPr>
          <p:cNvPr id="22532" name="Rectangle 3"/>
          <p:cNvSpPr>
            <a:spLocks noGrp="1"/>
          </p:cNvSpPr>
          <p:nvPr>
            <p:ph idx="1"/>
          </p:nvPr>
        </p:nvSpPr>
        <p:spPr>
          <a:xfrm>
            <a:off x="304800" y="1090613"/>
            <a:ext cx="8153400" cy="4495800"/>
          </a:xfrm>
          <a:ln/>
        </p:spPr>
        <p:txBody>
          <a:bodyPr vert="horz" wrap="square" lIns="91440" tIns="45720" rIns="91440" bIns="45720" anchor="t" anchorCtr="0"/>
          <a:lstStyle/>
          <a:p>
            <a:pPr eaLnBrk="1" hangingPunct="1">
              <a:buNone/>
            </a:pPr>
            <a:r>
              <a:rPr lang="zh-CN" altLang="en-US" dirty="0"/>
              <a:t>     </a:t>
            </a:r>
            <a:r>
              <a:rPr lang="zh-CN" altLang="en-US" dirty="0">
                <a:latin typeface="黑体" panose="02010609060101010101" pitchFamily="49" charset="-122"/>
                <a:ea typeface="黑体" panose="02010609060101010101" pitchFamily="49" charset="-122"/>
              </a:rPr>
              <a:t>问题状态空间的图描述</a:t>
            </a:r>
            <a:endParaRPr lang="en-US" altLang="zh-CN" dirty="0">
              <a:latin typeface="黑体" panose="02010609060101010101" pitchFamily="49" charset="-122"/>
              <a:ea typeface="黑体" panose="02010609060101010101" pitchFamily="49" charset="-122"/>
            </a:endParaRPr>
          </a:p>
          <a:p>
            <a:pPr eaLnBrk="1" hangingPunct="1">
              <a:buNone/>
            </a:pPr>
            <a:r>
              <a:rPr lang="zh-CN" altLang="en-US" dirty="0"/>
              <a:t>          图是最直观的描述问题状态空间的工具，属于显式描述。</a:t>
            </a:r>
            <a:endParaRPr lang="en-US" altLang="zh-CN" dirty="0"/>
          </a:p>
          <a:p>
            <a:pPr eaLnBrk="1" hangingPunct="1">
              <a:buNone/>
            </a:pPr>
            <a:r>
              <a:rPr lang="zh-CN" altLang="en-US" dirty="0"/>
              <a:t>           图中的节点表示问题的状态，图中的弧表示状态之间的关系。</a:t>
            </a:r>
            <a:endParaRPr lang="en-US" altLang="zh-CN" dirty="0"/>
          </a:p>
          <a:p>
            <a:pPr eaLnBrk="1" hangingPunct="1">
              <a:buNone/>
            </a:pPr>
            <a:r>
              <a:rPr lang="zh-CN" altLang="en-US" dirty="0"/>
              <a:t>           初始状态对应待求解问题的已知信息，是图的根结点。 </a:t>
            </a:r>
          </a:p>
        </p:txBody>
      </p:sp>
      <p:sp>
        <p:nvSpPr>
          <p:cNvPr id="22533" name="Rectangle 4"/>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2534" name="Rectangle 6"/>
          <p:cNvSpPr/>
          <p:nvPr/>
        </p:nvSpPr>
        <p:spPr>
          <a:xfrm>
            <a:off x="0" y="33385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2535" name="Rectangle 8"/>
          <p:cNvSpPr/>
          <p:nvPr/>
        </p:nvSpPr>
        <p:spPr>
          <a:xfrm>
            <a:off x="0" y="33099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2536" name="Rectangle 10"/>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3555" name="Rectangle 2"/>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23556" name="Rectangle 3"/>
          <p:cNvSpPr>
            <a:spLocks noGrp="1"/>
          </p:cNvSpPr>
          <p:nvPr>
            <p:ph idx="1"/>
          </p:nvPr>
        </p:nvSpPr>
        <p:spPr>
          <a:ln/>
        </p:spPr>
        <p:txBody>
          <a:bodyPr vert="horz" wrap="square" lIns="91440" tIns="45720" rIns="91440" bIns="45720" anchor="t" anchorCtr="0"/>
          <a:lstStyle/>
          <a:p>
            <a:pPr eaLnBrk="1" hangingPunct="1"/>
            <a:r>
              <a:rPr lang="zh-CN" altLang="en-US" b="1" dirty="0">
                <a:latin typeface="Times New Roman" panose="02020603050405020304" pitchFamily="18" charset="0"/>
              </a:rPr>
              <a:t>例</a:t>
            </a:r>
            <a:r>
              <a:rPr lang="en-US" altLang="zh-CN" b="1" dirty="0">
                <a:latin typeface="Times New Roman" panose="02020603050405020304" pitchFamily="18" charset="0"/>
              </a:rPr>
              <a:t>5.1</a:t>
            </a:r>
            <a:r>
              <a:rPr lang="en-US" altLang="zh-CN" dirty="0">
                <a:latin typeface="宋体" panose="02010600030101010101" pitchFamily="2" charset="-122"/>
              </a:rPr>
              <a:t>  </a:t>
            </a:r>
            <a:r>
              <a:rPr lang="zh-CN" altLang="en-US" b="1" dirty="0">
                <a:latin typeface="宋体" panose="02010600030101010101" pitchFamily="2" charset="-122"/>
              </a:rPr>
              <a:t>八数码问题的状态空间</a:t>
            </a:r>
            <a:r>
              <a:rPr lang="zh-CN" altLang="en-US" dirty="0">
                <a:latin typeface="宋体" panose="02010600030101010101" pitchFamily="2" charset="-122"/>
              </a:rPr>
              <a:t>。</a:t>
            </a:r>
            <a:r>
              <a:rPr lang="zh-CN" altLang="en-US" dirty="0"/>
              <a:t> </a:t>
            </a:r>
          </a:p>
        </p:txBody>
      </p:sp>
      <p:sp>
        <p:nvSpPr>
          <p:cNvPr id="23557" name="Rectangle 4"/>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5.2.1  </a:t>
            </a:r>
            <a:r>
              <a:rPr lang="zh-CN" altLang="en-US" sz="3600" dirty="0">
                <a:solidFill>
                  <a:schemeClr val="bg1"/>
                </a:solidFill>
                <a:latin typeface="Times New Roman" panose="02020603050405020304" pitchFamily="18" charset="0"/>
                <a:ea typeface="黑体" panose="02010609060101010101" pitchFamily="49" charset="-122"/>
              </a:rPr>
              <a:t>状态空间表示法</a:t>
            </a:r>
          </a:p>
        </p:txBody>
      </p:sp>
      <p:graphicFrame>
        <p:nvGraphicFramePr>
          <p:cNvPr id="444421" name="Object 5"/>
          <p:cNvGraphicFramePr>
            <a:graphicFrameLocks noChangeAspect="1"/>
          </p:cNvGraphicFramePr>
          <p:nvPr/>
        </p:nvGraphicFramePr>
        <p:xfrm>
          <a:off x="1295400" y="1676400"/>
          <a:ext cx="2514600" cy="2514600"/>
        </p:xfrm>
        <a:graphic>
          <a:graphicData uri="http://schemas.openxmlformats.org/presentationml/2006/ole">
            <mc:AlternateContent xmlns:mc="http://schemas.openxmlformats.org/markup-compatibility/2006">
              <mc:Choice xmlns:v="urn:schemas-microsoft-com:vml" Requires="v">
                <p:oleObj r:id="rId5" imgW="1238250" imgH="1238250" progId="Paint.Picture">
                  <p:embed/>
                </p:oleObj>
              </mc:Choice>
              <mc:Fallback>
                <p:oleObj r:id="rId5" imgW="1238250" imgH="1238250" progId="Paint.Picture">
                  <p:embed/>
                  <p:pic>
                    <p:nvPicPr>
                      <p:cNvPr id="0" name="图片 3080"/>
                      <p:cNvPicPr/>
                      <p:nvPr/>
                    </p:nvPicPr>
                    <p:blipFill>
                      <a:blip r:embed="rId6"/>
                      <a:stretch>
                        <a:fillRect/>
                      </a:stretch>
                    </p:blipFill>
                    <p:spPr>
                      <a:xfrm>
                        <a:off x="1295400" y="1676400"/>
                        <a:ext cx="2514600" cy="2514600"/>
                      </a:xfrm>
                      <a:prstGeom prst="rect">
                        <a:avLst/>
                      </a:prstGeom>
                      <a:noFill/>
                      <a:ln w="38100">
                        <a:noFill/>
                        <a:miter/>
                      </a:ln>
                    </p:spPr>
                  </p:pic>
                </p:oleObj>
              </mc:Fallback>
            </mc:AlternateContent>
          </a:graphicData>
        </a:graphic>
      </p:graphicFrame>
      <p:graphicFrame>
        <p:nvGraphicFramePr>
          <p:cNvPr id="444422" name="Object 6"/>
          <p:cNvGraphicFramePr>
            <a:graphicFrameLocks noChangeAspect="1"/>
          </p:cNvGraphicFramePr>
          <p:nvPr/>
        </p:nvGraphicFramePr>
        <p:xfrm>
          <a:off x="4724400" y="1714500"/>
          <a:ext cx="2362200" cy="2324100"/>
        </p:xfrm>
        <a:graphic>
          <a:graphicData uri="http://schemas.openxmlformats.org/presentationml/2006/ole">
            <mc:AlternateContent xmlns:mc="http://schemas.openxmlformats.org/markup-compatibility/2006">
              <mc:Choice xmlns:v="urn:schemas-microsoft-com:vml" Requires="v">
                <p:oleObj r:id="rId7" imgW="1181100" imgH="1162050" progId="Paint.Picture">
                  <p:embed/>
                </p:oleObj>
              </mc:Choice>
              <mc:Fallback>
                <p:oleObj r:id="rId7" imgW="1181100" imgH="1162050" progId="Paint.Picture">
                  <p:embed/>
                  <p:pic>
                    <p:nvPicPr>
                      <p:cNvPr id="0" name="图片 3081"/>
                      <p:cNvPicPr/>
                      <p:nvPr/>
                    </p:nvPicPr>
                    <p:blipFill>
                      <a:blip r:embed="rId8"/>
                      <a:stretch>
                        <a:fillRect/>
                      </a:stretch>
                    </p:blipFill>
                    <p:spPr>
                      <a:xfrm>
                        <a:off x="4724400" y="1714500"/>
                        <a:ext cx="2362200" cy="2324100"/>
                      </a:xfrm>
                      <a:prstGeom prst="rect">
                        <a:avLst/>
                      </a:prstGeom>
                      <a:noFill/>
                      <a:ln w="38100">
                        <a:noFill/>
                        <a:miter/>
                      </a:ln>
                    </p:spPr>
                  </p:pic>
                </p:oleObj>
              </mc:Fallback>
            </mc:AlternateContent>
          </a:graphicData>
        </a:graphic>
      </p:graphicFrame>
      <p:grpSp>
        <p:nvGrpSpPr>
          <p:cNvPr id="444423" name="Group 7"/>
          <p:cNvGrpSpPr/>
          <p:nvPr/>
        </p:nvGrpSpPr>
        <p:grpSpPr>
          <a:xfrm>
            <a:off x="381000" y="4495800"/>
            <a:ext cx="4114800" cy="457200"/>
            <a:chOff x="288" y="2832"/>
            <a:chExt cx="2592" cy="288"/>
          </a:xfrm>
        </p:grpSpPr>
        <p:sp>
          <p:nvSpPr>
            <p:cNvPr id="23563" name="Rectangle 8"/>
            <p:cNvSpPr/>
            <p:nvPr/>
          </p:nvSpPr>
          <p:spPr>
            <a:xfrm>
              <a:off x="288" y="2832"/>
              <a:ext cx="2592" cy="288"/>
            </a:xfrm>
            <a:prstGeom prst="rect">
              <a:avLst/>
            </a:prstGeom>
            <a:noFill/>
            <a:ln w="9525">
              <a:noFill/>
            </a:ln>
          </p:spPr>
          <p:txBody>
            <a:bodyPr>
              <a:spAutoFit/>
            </a:bodyPr>
            <a:lstStyle/>
            <a:p>
              <a:pPr eaLnBrk="1" hangingPunct="1"/>
              <a:r>
                <a:rPr lang="zh-CN" altLang="en-US" sz="2400" dirty="0">
                  <a:latin typeface="宋体" panose="02010600030101010101" pitchFamily="2" charset="-122"/>
                </a:rPr>
                <a:t>状态集</a:t>
              </a:r>
              <a:r>
                <a:rPr lang="zh-CN" altLang="en-US" sz="1100" dirty="0">
                  <a:latin typeface="Arial" panose="020B0604020202020204" pitchFamily="34" charset="0"/>
                </a:rPr>
                <a:t>           </a:t>
              </a:r>
              <a:r>
                <a:rPr lang="zh-CN" altLang="en-US" sz="2400" dirty="0">
                  <a:latin typeface="Arial" panose="020B0604020202020204" pitchFamily="34" charset="0"/>
                </a:rPr>
                <a:t>：所有摆法</a:t>
              </a:r>
            </a:p>
          </p:txBody>
        </p:sp>
        <p:graphicFrame>
          <p:nvGraphicFramePr>
            <p:cNvPr id="23564" name="Object 9"/>
            <p:cNvGraphicFramePr>
              <a:graphicFrameLocks noChangeAspect="1"/>
            </p:cNvGraphicFramePr>
            <p:nvPr/>
          </p:nvGraphicFramePr>
          <p:xfrm>
            <a:off x="960" y="2880"/>
            <a:ext cx="180" cy="240"/>
          </p:xfrm>
          <a:graphic>
            <a:graphicData uri="http://schemas.openxmlformats.org/presentationml/2006/ole">
              <mc:AlternateContent xmlns:mc="http://schemas.openxmlformats.org/markup-compatibility/2006">
                <mc:Choice xmlns:v="urn:schemas-microsoft-com:vml" Requires="v">
                  <p:oleObj r:id="rId9" imgW="114300" imgH="152400" progId="Equation.DSMT4">
                    <p:embed/>
                  </p:oleObj>
                </mc:Choice>
                <mc:Fallback>
                  <p:oleObj r:id="rId9" imgW="114300" imgH="152400" progId="Equation.DSMT4">
                    <p:embed/>
                    <p:pic>
                      <p:nvPicPr>
                        <p:cNvPr id="0" name="图片 3082"/>
                        <p:cNvPicPr/>
                        <p:nvPr/>
                      </p:nvPicPr>
                      <p:blipFill>
                        <a:blip r:embed="rId10"/>
                        <a:stretch>
                          <a:fillRect/>
                        </a:stretch>
                      </p:blipFill>
                      <p:spPr>
                        <a:xfrm>
                          <a:off x="960" y="2880"/>
                          <a:ext cx="180" cy="240"/>
                        </a:xfrm>
                        <a:prstGeom prst="rect">
                          <a:avLst/>
                        </a:prstGeom>
                        <a:noFill/>
                        <a:ln w="38100">
                          <a:noFill/>
                          <a:miter/>
                        </a:ln>
                      </p:spPr>
                    </p:pic>
                  </p:oleObj>
                </mc:Fallback>
              </mc:AlternateContent>
            </a:graphicData>
          </a:graphic>
        </p:graphicFrame>
      </p:grpSp>
      <p:sp>
        <p:nvSpPr>
          <p:cNvPr id="444426" name="Text Box 10"/>
          <p:cNvSpPr txBox="1"/>
          <p:nvPr/>
        </p:nvSpPr>
        <p:spPr>
          <a:xfrm>
            <a:off x="3962400" y="4495800"/>
            <a:ext cx="1762125" cy="457200"/>
          </a:xfrm>
          <a:prstGeom prst="rect">
            <a:avLst/>
          </a:prstGeom>
          <a:noFill/>
          <a:ln w="9525">
            <a:noFill/>
          </a:ln>
        </p:spPr>
        <p:txBody>
          <a:bodyPr>
            <a:spAutoFit/>
          </a:bodyPr>
          <a:lstStyle/>
          <a:p>
            <a:pPr eaLnBrk="1" hangingPunct="1">
              <a:spcBef>
                <a:spcPct val="50000"/>
              </a:spcBef>
            </a:pPr>
            <a:r>
              <a:rPr lang="zh-CN" altLang="en-US" sz="2400" dirty="0">
                <a:latin typeface="Arial" panose="020B0604020202020204" pitchFamily="34" charset="0"/>
              </a:rPr>
              <a:t>操作算子：</a:t>
            </a:r>
          </a:p>
        </p:txBody>
      </p:sp>
      <p:sp>
        <p:nvSpPr>
          <p:cNvPr id="444427" name="Rectangle 11"/>
          <p:cNvSpPr>
            <a:spLocks noChangeArrowheads="1"/>
          </p:cNvSpPr>
          <p:nvPr/>
        </p:nvSpPr>
        <p:spPr bwMode="auto">
          <a:xfrm>
            <a:off x="5486400" y="4476750"/>
            <a:ext cx="3048000" cy="1771650"/>
          </a:xfrm>
          <a:prstGeom prst="rect">
            <a:avLst/>
          </a:prstGeom>
          <a:gradFill rotWithShape="0">
            <a:gsLst>
              <a:gs pos="0">
                <a:schemeClr val="bg1"/>
              </a:gs>
              <a:gs pos="50000">
                <a:srgbClr val="CCFFCC"/>
              </a:gs>
              <a:gs pos="100000">
                <a:schemeClr val="bg1"/>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将空格向上移</a:t>
            </a:r>
            <a:r>
              <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Up</a:t>
            </a:r>
          </a:p>
          <a:p>
            <a:pPr marL="0" marR="0" lvl="0" indent="266700" algn="just"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将空格向左移</a:t>
            </a:r>
            <a:r>
              <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Left</a:t>
            </a:r>
          </a:p>
          <a:p>
            <a:pPr marL="0" marR="0" lvl="0" indent="266700" algn="just"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将空格向下移</a:t>
            </a:r>
            <a:r>
              <a:rPr kumimoji="0" lang="en-GB"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Down</a:t>
            </a: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just"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将空格向右移</a:t>
            </a:r>
            <a:r>
              <a:rPr kumimoji="0" lang="en-GB"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Right</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文本框 1"/>
          <p:cNvSpPr txBox="1"/>
          <p:nvPr/>
        </p:nvSpPr>
        <p:spPr>
          <a:xfrm>
            <a:off x="381000" y="5002530"/>
            <a:ext cx="4572000" cy="460375"/>
          </a:xfrm>
          <a:prstGeom prst="rect">
            <a:avLst/>
          </a:prstGeom>
          <a:noFill/>
        </p:spPr>
        <p:txBody>
          <a:bodyPr wrap="square" rtlCol="0" anchor="t">
            <a:spAutoFit/>
          </a:bodyPr>
          <a:lstStyle/>
          <a:p>
            <a:r>
              <a:rPr lang="zh-CN" altLang="en-US" sz="2400" dirty="0">
                <a:latin typeface="宋体" panose="02010600030101010101" pitchFamily="2" charset="-122"/>
              </a:rPr>
              <a:t>目标测试 ：给定的目标状态</a:t>
            </a:r>
          </a:p>
        </p:txBody>
      </p:sp>
      <p:sp>
        <p:nvSpPr>
          <p:cNvPr id="3" name="文本框 2"/>
          <p:cNvSpPr txBox="1"/>
          <p:nvPr>
            <p:custDataLst>
              <p:tags r:id="rId1"/>
            </p:custDataLst>
          </p:nvPr>
        </p:nvSpPr>
        <p:spPr>
          <a:xfrm>
            <a:off x="381000" y="5512435"/>
            <a:ext cx="4572000" cy="460375"/>
          </a:xfrm>
          <a:prstGeom prst="rect">
            <a:avLst/>
          </a:prstGeom>
          <a:noFill/>
        </p:spPr>
        <p:txBody>
          <a:bodyPr wrap="square" rtlCol="0" anchor="t">
            <a:spAutoFit/>
          </a:bodyPr>
          <a:lstStyle/>
          <a:p>
            <a:r>
              <a:rPr lang="zh-CN" altLang="en-US" sz="2400" dirty="0">
                <a:latin typeface="宋体" panose="02010600030101010101" pitchFamily="2" charset="-122"/>
              </a:rPr>
              <a:t>路径代价：每一步消耗为</a:t>
            </a:r>
            <a:r>
              <a:rPr lang="en-US" altLang="zh-CN" sz="2400"/>
              <a:t>1</a:t>
            </a:r>
          </a:p>
        </p:txBody>
      </p:sp>
      <p:sp>
        <p:nvSpPr>
          <p:cNvPr id="4" name="文本框 3"/>
          <p:cNvSpPr txBox="1"/>
          <p:nvPr>
            <p:custDataLst>
              <p:tags r:id="rId2"/>
            </p:custDataLst>
          </p:nvPr>
        </p:nvSpPr>
        <p:spPr>
          <a:xfrm>
            <a:off x="381000" y="6022340"/>
            <a:ext cx="4572000" cy="829945"/>
          </a:xfrm>
          <a:prstGeom prst="rect">
            <a:avLst/>
          </a:prstGeom>
          <a:noFill/>
        </p:spPr>
        <p:txBody>
          <a:bodyPr wrap="square" rtlCol="0" anchor="t">
            <a:spAutoFit/>
          </a:bodyPr>
          <a:lstStyle/>
          <a:p>
            <a:r>
              <a:rPr lang="zh-CN" altLang="en-US" sz="2400" dirty="0">
                <a:latin typeface="宋体" panose="02010600030101010101" pitchFamily="2" charset="-122"/>
              </a:rPr>
              <a:t>搜索问题：如何将8个数字的位</a:t>
            </a:r>
            <a:r>
              <a:rPr lang="en-US" altLang="zh-CN" sz="2400" dirty="0">
                <a:latin typeface="宋体" panose="02010600030101010101" pitchFamily="2" charset="-122"/>
              </a:rPr>
              <a:t>      </a:t>
            </a:r>
            <a:r>
              <a:rPr lang="zh-CN" altLang="en-US" sz="2400" dirty="0">
                <a:latin typeface="宋体" panose="02010600030101010101" pitchFamily="2" charset="-122"/>
              </a:rPr>
              <a:t>置初始状态变为目标状态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4421"/>
                                        </p:tgtEl>
                                        <p:attrNameLst>
                                          <p:attrName>style.visibility</p:attrName>
                                        </p:attrNameLst>
                                      </p:cBhvr>
                                      <p:to>
                                        <p:strVal val="visible"/>
                                      </p:to>
                                    </p:set>
                                    <p:anim calcmode="lin" valueType="num">
                                      <p:cBhvr additive="base">
                                        <p:cTn id="7" dur="500" fill="hold"/>
                                        <p:tgtEl>
                                          <p:spTgt spid="444421"/>
                                        </p:tgtEl>
                                        <p:attrNameLst>
                                          <p:attrName>ppt_x</p:attrName>
                                        </p:attrNameLst>
                                      </p:cBhvr>
                                      <p:tavLst>
                                        <p:tav tm="0">
                                          <p:val>
                                            <p:strVal val="0-#ppt_w/2"/>
                                          </p:val>
                                        </p:tav>
                                        <p:tav tm="100000">
                                          <p:val>
                                            <p:strVal val="#ppt_x"/>
                                          </p:val>
                                        </p:tav>
                                      </p:tavLst>
                                    </p:anim>
                                    <p:anim calcmode="lin" valueType="num">
                                      <p:cBhvr additive="base">
                                        <p:cTn id="8" dur="500" fill="hold"/>
                                        <p:tgtEl>
                                          <p:spTgt spid="4444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44422"/>
                                        </p:tgtEl>
                                        <p:attrNameLst>
                                          <p:attrName>style.visibility</p:attrName>
                                        </p:attrNameLst>
                                      </p:cBhvr>
                                      <p:to>
                                        <p:strVal val="visible"/>
                                      </p:to>
                                    </p:set>
                                    <p:anim calcmode="lin" valueType="num">
                                      <p:cBhvr additive="base">
                                        <p:cTn id="13" dur="500" fill="hold"/>
                                        <p:tgtEl>
                                          <p:spTgt spid="444422"/>
                                        </p:tgtEl>
                                        <p:attrNameLst>
                                          <p:attrName>ppt_x</p:attrName>
                                        </p:attrNameLst>
                                      </p:cBhvr>
                                      <p:tavLst>
                                        <p:tav tm="0">
                                          <p:val>
                                            <p:strVal val="1+#ppt_w/2"/>
                                          </p:val>
                                        </p:tav>
                                        <p:tav tm="100000">
                                          <p:val>
                                            <p:strVal val="#ppt_x"/>
                                          </p:val>
                                        </p:tav>
                                      </p:tavLst>
                                    </p:anim>
                                    <p:anim calcmode="lin" valueType="num">
                                      <p:cBhvr additive="base">
                                        <p:cTn id="14" dur="500" fill="hold"/>
                                        <p:tgtEl>
                                          <p:spTgt spid="4444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4423"/>
                                        </p:tgtEl>
                                        <p:attrNameLst>
                                          <p:attrName>style.visibility</p:attrName>
                                        </p:attrNameLst>
                                      </p:cBhvr>
                                      <p:to>
                                        <p:strVal val="visible"/>
                                      </p:to>
                                    </p:set>
                                    <p:anim calcmode="lin" valueType="num">
                                      <p:cBhvr additive="base">
                                        <p:cTn id="19" dur="500" fill="hold"/>
                                        <p:tgtEl>
                                          <p:spTgt spid="444423"/>
                                        </p:tgtEl>
                                        <p:attrNameLst>
                                          <p:attrName>ppt_x</p:attrName>
                                        </p:attrNameLst>
                                      </p:cBhvr>
                                      <p:tavLst>
                                        <p:tav tm="0">
                                          <p:val>
                                            <p:strVal val="0-#ppt_w/2"/>
                                          </p:val>
                                        </p:tav>
                                        <p:tav tm="100000">
                                          <p:val>
                                            <p:strVal val="#ppt_x"/>
                                          </p:val>
                                        </p:tav>
                                      </p:tavLst>
                                    </p:anim>
                                    <p:anim calcmode="lin" valueType="num">
                                      <p:cBhvr additive="base">
                                        <p:cTn id="20" dur="500" fill="hold"/>
                                        <p:tgtEl>
                                          <p:spTgt spid="4444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444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44427"/>
                                        </p:tgtEl>
                                        <p:attrNameLst>
                                          <p:attrName>style.visibility</p:attrName>
                                        </p:attrNameLst>
                                      </p:cBhvr>
                                      <p:to>
                                        <p:strVal val="visible"/>
                                      </p:to>
                                    </p:set>
                                    <p:animEffect transition="in" filter="dissolve">
                                      <p:cBhvr>
                                        <p:cTn id="29" dur="500"/>
                                        <p:tgtEl>
                                          <p:spTgt spid="444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6" grpId="0"/>
      <p:bldP spid="4444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457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5.2.2  </a:t>
            </a:r>
            <a:r>
              <a:rPr lang="zh-CN" altLang="en-US" sz="3600" b="0" dirty="0">
                <a:latin typeface="Times New Roman" panose="02020603050405020304" pitchFamily="18" charset="0"/>
                <a:ea typeface="黑体" panose="02010609060101010101" pitchFamily="49" charset="-122"/>
              </a:rPr>
              <a:t>状态空间的图描述</a:t>
            </a:r>
          </a:p>
        </p:txBody>
      </p:sp>
      <p:graphicFrame>
        <p:nvGraphicFramePr>
          <p:cNvPr id="24580" name="Object 3"/>
          <p:cNvGraphicFramePr>
            <a:graphicFrameLocks noChangeAspect="1"/>
          </p:cNvGraphicFramePr>
          <p:nvPr/>
        </p:nvGraphicFramePr>
        <p:xfrm>
          <a:off x="304800" y="1125538"/>
          <a:ext cx="8534400" cy="4572000"/>
        </p:xfrm>
        <a:graphic>
          <a:graphicData uri="http://schemas.openxmlformats.org/presentationml/2006/ole">
            <mc:AlternateContent xmlns:mc="http://schemas.openxmlformats.org/markup-compatibility/2006">
              <mc:Choice xmlns:v="urn:schemas-microsoft-com:vml" Requires="v">
                <p:oleObj r:id="rId2" imgW="6096000" imgH="3238500" progId="Paint.Picture">
                  <p:embed/>
                </p:oleObj>
              </mc:Choice>
              <mc:Fallback>
                <p:oleObj r:id="rId2" imgW="6096000" imgH="3238500" progId="Paint.Picture">
                  <p:embed/>
                  <p:pic>
                    <p:nvPicPr>
                      <p:cNvPr id="0" name="图片 3090"/>
                      <p:cNvPicPr/>
                      <p:nvPr/>
                    </p:nvPicPr>
                    <p:blipFill>
                      <a:blip r:embed="rId3"/>
                      <a:stretch>
                        <a:fillRect/>
                      </a:stretch>
                    </p:blipFill>
                    <p:spPr>
                      <a:xfrm>
                        <a:off x="304800" y="1125538"/>
                        <a:ext cx="8534400" cy="4572000"/>
                      </a:xfrm>
                      <a:prstGeom prst="rect">
                        <a:avLst/>
                      </a:prstGeom>
                      <a:noFill/>
                      <a:ln w="9525" cap="flat" cmpd="sng">
                        <a:solidFill>
                          <a:srgbClr val="808080"/>
                        </a:solidFill>
                        <a:prstDash val="solid"/>
                        <a:miter/>
                        <a:headEnd type="none" w="med" len="med"/>
                        <a:tailEnd type="none" w="med" len="med"/>
                      </a:ln>
                    </p:spPr>
                  </p:pic>
                </p:oleObj>
              </mc:Fallback>
            </mc:AlternateContent>
          </a:graphicData>
        </a:graphic>
      </p:graphicFrame>
      <p:sp>
        <p:nvSpPr>
          <p:cNvPr id="24581" name="Text Box 4"/>
          <p:cNvSpPr txBox="1"/>
          <p:nvPr/>
        </p:nvSpPr>
        <p:spPr>
          <a:xfrm>
            <a:off x="2935288" y="5949950"/>
            <a:ext cx="4876800" cy="519113"/>
          </a:xfrm>
          <a:prstGeom prst="rect">
            <a:avLst/>
          </a:prstGeom>
          <a:noFill/>
          <a:ln w="9525">
            <a:noFill/>
          </a:ln>
        </p:spPr>
        <p:txBody>
          <a:bodyPr>
            <a:spAutoFit/>
          </a:bodyPr>
          <a:lstStyle/>
          <a:p>
            <a:pPr eaLnBrk="1" hangingPunct="1">
              <a:spcBef>
                <a:spcPct val="50000"/>
              </a:spcBef>
            </a:pPr>
            <a:r>
              <a:rPr lang="zh-CN" altLang="en-US" sz="2600" b="1" dirty="0">
                <a:latin typeface="Times New Roman" panose="02020603050405020304" pitchFamily="18" charset="0"/>
              </a:rPr>
              <a:t>八数码</a:t>
            </a:r>
            <a:r>
              <a:rPr lang="zh-CN" altLang="en-US" sz="2600" b="1" dirty="0">
                <a:latin typeface="Arial" panose="020B0604020202020204" pitchFamily="34" charset="0"/>
              </a:rPr>
              <a:t>状态空间图</a:t>
            </a:r>
            <a:r>
              <a:rPr lang="zh-CN" altLang="en-US" sz="2800" dirty="0">
                <a:latin typeface="Arial" panose="020B0604020202020204" pitchFamily="34" charset="0"/>
              </a:rPr>
              <a:t> </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09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solidFill>
                  <a:schemeClr val="bg1"/>
                </a:solidFill>
                <a:latin typeface="Times New Roman" panose="02020603050405020304" pitchFamily="18" charset="0"/>
                <a:ea typeface="黑体" panose="02010609060101010101" pitchFamily="49" charset="-122"/>
              </a:rPr>
              <a:t>第</a:t>
            </a:r>
            <a:r>
              <a:rPr lang="en-US" altLang="zh-CN" sz="3600" dirty="0">
                <a:solidFill>
                  <a:schemeClr val="bg1"/>
                </a:solidFill>
                <a:latin typeface="Times New Roman" panose="02020603050405020304" pitchFamily="18" charset="0"/>
                <a:ea typeface="黑体" panose="02010609060101010101" pitchFamily="49" charset="-122"/>
              </a:rPr>
              <a:t>5</a:t>
            </a:r>
            <a:r>
              <a:rPr lang="zh-CN" altLang="en-US" sz="3600" dirty="0">
                <a:solidFill>
                  <a:schemeClr val="bg1"/>
                </a:solidFill>
                <a:latin typeface="Times New Roman" panose="02020603050405020304" pitchFamily="18" charset="0"/>
                <a:ea typeface="黑体" panose="02010609060101010101" pitchFamily="49" charset="-122"/>
              </a:rPr>
              <a:t>章  搜索求解策略</a:t>
            </a:r>
          </a:p>
        </p:txBody>
      </p:sp>
      <p:sp>
        <p:nvSpPr>
          <p:cNvPr id="427011" name="Rectangle 3"/>
          <p:cNvSpPr/>
          <p:nvPr/>
        </p:nvSpPr>
        <p:spPr>
          <a:xfrm>
            <a:off x="468313" y="908050"/>
            <a:ext cx="8424862"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Times New Roman" panose="02020603050405020304" pitchFamily="18" charset="0"/>
              </a:rPr>
              <a:t>在求解一个问题时，涉及到两个方面：一是该问题的表示，如果一个问题找不到一个合适的表示方法，就谈不上对它求解。另一方面则是选择一种相对合适的求解方法。由于绝大多数需要人工智能方法求解的问题缺乏直接求解的方法，因此，搜索为一种求解问题的一般方法。</a:t>
            </a: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Times New Roman" panose="02020603050405020304" pitchFamily="18" charset="0"/>
              </a:rPr>
              <a:t>下面首先讨论搜索的基本概念，然后着重介绍状态空间知识表示和搜索策略，主要有回溯策略、宽度优先搜索、深度优先搜索等盲目的图搜索策略，以及</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及</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搜索算法等启发式图搜索策略。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27011">
                                            <p:txEl>
                                              <p:pRg st="1" end="1"/>
                                            </p:txEl>
                                          </p:spTgt>
                                        </p:tgtEl>
                                        <p:attrNameLst>
                                          <p:attrName>style.visibility</p:attrName>
                                        </p:attrNameLst>
                                      </p:cBhvr>
                                      <p:to>
                                        <p:strVal val="visible"/>
                                      </p:to>
                                    </p:set>
                                    <p:anim calcmode="lin" valueType="num">
                                      <p:cBhvr additive="base">
                                        <p:cTn id="12" dur="500" fill="hold"/>
                                        <p:tgtEl>
                                          <p:spTgt spid="42701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270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560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5.2.2  </a:t>
            </a:r>
            <a:r>
              <a:rPr lang="zh-CN" altLang="en-US" sz="3600" b="0" dirty="0">
                <a:latin typeface="Times New Roman" panose="02020603050405020304" pitchFamily="18" charset="0"/>
                <a:ea typeface="黑体" panose="02010609060101010101" pitchFamily="49" charset="-122"/>
              </a:rPr>
              <a:t>状态空间的图描述</a:t>
            </a:r>
          </a:p>
        </p:txBody>
      </p:sp>
      <p:sp>
        <p:nvSpPr>
          <p:cNvPr id="2560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0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06"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07" name="Rectangle 6"/>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08" name="Rectangle 7"/>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09" name="Rectangle 8"/>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10" name="Rectangle 9"/>
          <p:cNvSpPr/>
          <p:nvPr/>
        </p:nvSpPr>
        <p:spPr>
          <a:xfrm>
            <a:off x="0" y="0"/>
            <a:ext cx="9144000" cy="0"/>
          </a:xfrm>
          <a:prstGeom prst="rect">
            <a:avLst/>
          </a:prstGeom>
          <a:noFill/>
          <a:ln w="9525">
            <a:noFill/>
          </a:ln>
        </p:spPr>
        <p:txBody>
          <a:bodyPr wrap="none" anchor="ctr" anchorCtr="0">
            <a:spAutoFit/>
          </a:bodyPr>
          <a:lstStyle/>
          <a:p>
            <a:pPr algn="ctr" eaLnBrk="1" hangingPunct="1"/>
            <a:endParaRPr lang="zh-CN" altLang="zh-CN" dirty="0">
              <a:latin typeface="Arial" panose="020B0604020202020204" pitchFamily="34" charset="0"/>
            </a:endParaRPr>
          </a:p>
        </p:txBody>
      </p:sp>
      <p:sp>
        <p:nvSpPr>
          <p:cNvPr id="25611" name="Rectangle 10"/>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12" name="Rectangle 11"/>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13" name="Rectangle 12"/>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14" name="Rectangle 13"/>
          <p:cNvSpPr/>
          <p:nvPr/>
        </p:nvSpPr>
        <p:spPr>
          <a:xfrm>
            <a:off x="0" y="33194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15" name="Rectangle 14"/>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16" name="Rectangle 1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5617" name="Text Box 16"/>
          <p:cNvSpPr txBox="1"/>
          <p:nvPr/>
        </p:nvSpPr>
        <p:spPr>
          <a:xfrm>
            <a:off x="4953000" y="914400"/>
            <a:ext cx="1066800" cy="366713"/>
          </a:xfrm>
          <a:prstGeom prst="rect">
            <a:avLst/>
          </a:prstGeom>
          <a:noFill/>
          <a:ln w="9525">
            <a:noFill/>
          </a:ln>
        </p:spPr>
        <p:txBody>
          <a:bodyPr>
            <a:spAutoFit/>
          </a:bodyPr>
          <a:lstStyle/>
          <a:p>
            <a:pPr eaLnBrk="1" hangingPunct="1">
              <a:spcBef>
                <a:spcPct val="50000"/>
              </a:spcBef>
            </a:pPr>
            <a:endParaRPr lang="zh-CN" altLang="zh-CN" dirty="0">
              <a:latin typeface="Arial" panose="020B0604020202020204" pitchFamily="34" charset="0"/>
            </a:endParaRPr>
          </a:p>
        </p:txBody>
      </p:sp>
      <p:grpSp>
        <p:nvGrpSpPr>
          <p:cNvPr id="25618" name="Group 17"/>
          <p:cNvGrpSpPr/>
          <p:nvPr/>
        </p:nvGrpSpPr>
        <p:grpSpPr>
          <a:xfrm>
            <a:off x="757238" y="1030288"/>
            <a:ext cx="7932737" cy="4578350"/>
            <a:chOff x="331" y="572"/>
            <a:chExt cx="4997" cy="2884"/>
          </a:xfrm>
        </p:grpSpPr>
        <p:graphicFrame>
          <p:nvGraphicFramePr>
            <p:cNvPr id="25620" name="Object 18"/>
            <p:cNvGraphicFramePr>
              <a:graphicFrameLocks noChangeAspect="1"/>
            </p:cNvGraphicFramePr>
            <p:nvPr/>
          </p:nvGraphicFramePr>
          <p:xfrm>
            <a:off x="331" y="572"/>
            <a:ext cx="4853" cy="2884"/>
          </p:xfrm>
          <a:graphic>
            <a:graphicData uri="http://schemas.openxmlformats.org/presentationml/2006/ole">
              <mc:AlternateContent xmlns:mc="http://schemas.openxmlformats.org/markup-compatibility/2006">
                <mc:Choice xmlns:v="urn:schemas-microsoft-com:vml" Requires="v">
                  <p:oleObj r:id="rId2" imgW="4953000" imgH="3305175" progId="Paint.Picture">
                    <p:embed/>
                  </p:oleObj>
                </mc:Choice>
                <mc:Fallback>
                  <p:oleObj r:id="rId2" imgW="4953000" imgH="3305175" progId="Paint.Picture">
                    <p:embed/>
                    <p:pic>
                      <p:nvPicPr>
                        <p:cNvPr id="0" name="图片 3091"/>
                        <p:cNvPicPr/>
                        <p:nvPr/>
                      </p:nvPicPr>
                      <p:blipFill>
                        <a:blip r:embed="rId3"/>
                        <a:stretch>
                          <a:fillRect/>
                        </a:stretch>
                      </p:blipFill>
                      <p:spPr>
                        <a:xfrm>
                          <a:off x="331" y="572"/>
                          <a:ext cx="4853" cy="2884"/>
                        </a:xfrm>
                        <a:prstGeom prst="rect">
                          <a:avLst/>
                        </a:prstGeom>
                        <a:noFill/>
                        <a:ln w="38100">
                          <a:noFill/>
                          <a:miter/>
                        </a:ln>
                      </p:spPr>
                    </p:pic>
                  </p:oleObj>
                </mc:Fallback>
              </mc:AlternateContent>
            </a:graphicData>
          </a:graphic>
        </p:graphicFrame>
        <p:sp>
          <p:nvSpPr>
            <p:cNvPr id="25621" name="Text Box 19"/>
            <p:cNvSpPr txBox="1"/>
            <p:nvPr/>
          </p:nvSpPr>
          <p:spPr>
            <a:xfrm>
              <a:off x="2976" y="576"/>
              <a:ext cx="816" cy="250"/>
            </a:xfrm>
            <a:prstGeom prst="rect">
              <a:avLst/>
            </a:prstGeom>
            <a:noFill/>
            <a:ln w="9525">
              <a:noFill/>
            </a:ln>
          </p:spPr>
          <p:txBody>
            <a:bodyPr>
              <a:spAutoFit/>
            </a:bodyPr>
            <a:lstStyle/>
            <a:p>
              <a:pPr eaLnBrk="1" hangingPunct="1">
                <a:spcBef>
                  <a:spcPct val="50000"/>
                </a:spcBef>
              </a:pPr>
              <a:r>
                <a:rPr lang="zh-CN" altLang="en-US" sz="2000" dirty="0">
                  <a:solidFill>
                    <a:schemeClr val="accent2"/>
                  </a:solidFill>
                  <a:latin typeface="Arial" panose="020B0604020202020204" pitchFamily="34" charset="0"/>
                </a:rPr>
                <a:t>（状态）</a:t>
              </a:r>
            </a:p>
          </p:txBody>
        </p:sp>
        <p:sp>
          <p:nvSpPr>
            <p:cNvPr id="25622" name="Text Box 20"/>
            <p:cNvSpPr txBox="1"/>
            <p:nvPr/>
          </p:nvSpPr>
          <p:spPr>
            <a:xfrm>
              <a:off x="4320" y="912"/>
              <a:ext cx="1008" cy="250"/>
            </a:xfrm>
            <a:prstGeom prst="rect">
              <a:avLst/>
            </a:prstGeom>
            <a:noFill/>
            <a:ln w="9525">
              <a:noFill/>
            </a:ln>
          </p:spPr>
          <p:txBody>
            <a:bodyPr>
              <a:spAutoFit/>
            </a:bodyPr>
            <a:lstStyle/>
            <a:p>
              <a:pPr eaLnBrk="1" hangingPunct="1">
                <a:spcBef>
                  <a:spcPct val="50000"/>
                </a:spcBef>
              </a:pPr>
              <a:r>
                <a:rPr lang="zh-CN" altLang="en-US" sz="2000" dirty="0">
                  <a:solidFill>
                    <a:schemeClr val="accent2"/>
                  </a:solidFill>
                  <a:latin typeface="Arial" panose="020B0604020202020204" pitchFamily="34" charset="0"/>
                </a:rPr>
                <a:t>（操作算子）</a:t>
              </a:r>
            </a:p>
          </p:txBody>
        </p:sp>
      </p:grpSp>
      <p:sp>
        <p:nvSpPr>
          <p:cNvPr id="25619" name="Text Box 21"/>
          <p:cNvSpPr txBox="1"/>
          <p:nvPr/>
        </p:nvSpPr>
        <p:spPr>
          <a:xfrm>
            <a:off x="2209800" y="5775325"/>
            <a:ext cx="3886200" cy="396875"/>
          </a:xfrm>
          <a:prstGeom prst="rect">
            <a:avLst/>
          </a:prstGeom>
          <a:noFill/>
          <a:ln w="9525">
            <a:noFill/>
          </a:ln>
        </p:spPr>
        <p:txBody>
          <a:bodyPr>
            <a:spAutoFit/>
          </a:bodyPr>
          <a:lstStyle/>
          <a:p>
            <a:pPr algn="ctr" eaLnBrk="1" hangingPunct="1">
              <a:spcBef>
                <a:spcPct val="50000"/>
              </a:spcBef>
            </a:pPr>
            <a:r>
              <a:rPr lang="zh-CN" altLang="en-US" sz="2000" b="1" dirty="0">
                <a:latin typeface="Arial" panose="020B0604020202020204" pitchFamily="34" charset="0"/>
              </a:rPr>
              <a:t>状态空间的有向图描述</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048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5.2.1  </a:t>
            </a:r>
            <a:r>
              <a:rPr lang="zh-CN" altLang="en-US" sz="3600" b="0" dirty="0">
                <a:latin typeface="Times New Roman" panose="02020603050405020304" pitchFamily="18" charset="0"/>
                <a:ea typeface="黑体" panose="02010609060101010101" pitchFamily="49" charset="-122"/>
              </a:rPr>
              <a:t>状态空间表示法</a:t>
            </a:r>
          </a:p>
        </p:txBody>
      </p:sp>
      <p:sp>
        <p:nvSpPr>
          <p:cNvPr id="20484" name="Rectangle 3"/>
          <p:cNvSpPr>
            <a:spLocks noGrp="1"/>
          </p:cNvSpPr>
          <p:nvPr>
            <p:ph idx="1"/>
          </p:nvPr>
        </p:nvSpPr>
        <p:spPr>
          <a:xfrm>
            <a:off x="220663" y="914400"/>
            <a:ext cx="8702675" cy="5562600"/>
          </a:xfrm>
          <a:ln/>
        </p:spPr>
        <p:txBody>
          <a:bodyPr vert="horz" wrap="square" lIns="91440" tIns="45720" rIns="91440" bIns="45720" anchor="t" anchorCtr="0"/>
          <a:lstStyle/>
          <a:p>
            <a:pPr eaLnBrk="1" hangingPunct="1">
              <a:lnSpc>
                <a:spcPct val="130000"/>
              </a:lnSpc>
              <a:spcBef>
                <a:spcPts val="600"/>
              </a:spcBef>
            </a:pPr>
            <a:r>
              <a:rPr lang="zh-CN" altLang="en-US" sz="2400" b="1" dirty="0"/>
              <a:t>用状态空间方法表示问题，首先必须定义状态的描述形式，把问题的一切状态都表示出来。其次要定义一组算符。</a:t>
            </a:r>
          </a:p>
          <a:p>
            <a:pPr eaLnBrk="1" hangingPunct="1">
              <a:lnSpc>
                <a:spcPct val="130000"/>
              </a:lnSpc>
              <a:spcBef>
                <a:spcPts val="600"/>
              </a:spcBef>
            </a:pPr>
            <a:r>
              <a:rPr lang="zh-CN" altLang="en-US" sz="2400" b="1" dirty="0"/>
              <a:t>问题的求解过程是一个不断把算符作用于状态的过程。如果在使用某个算符后得到的新状态是目标状态，就得到了问题的一个解。这个解是从初始状态到目标状态所用算符构成的序列。</a:t>
            </a:r>
          </a:p>
          <a:p>
            <a:pPr eaLnBrk="1" hangingPunct="1">
              <a:lnSpc>
                <a:spcPct val="130000"/>
              </a:lnSpc>
              <a:spcBef>
                <a:spcPts val="600"/>
              </a:spcBef>
            </a:pPr>
            <a:r>
              <a:rPr lang="zh-CN" altLang="en-US" sz="2400" b="1" dirty="0"/>
              <a:t>算符的一次使用，就使问题由一种状态转变为另一种状态。使用算符最少的解或者总代价最少的解称为最优解。</a:t>
            </a:r>
          </a:p>
          <a:p>
            <a:pPr eaLnBrk="1" hangingPunct="1">
              <a:lnSpc>
                <a:spcPct val="130000"/>
              </a:lnSpc>
              <a:spcBef>
                <a:spcPts val="600"/>
              </a:spcBef>
            </a:pPr>
            <a:r>
              <a:rPr lang="zh-CN" altLang="en-US" sz="2400" b="1" dirty="0"/>
              <a:t>对任何一个状态，可使用的算符可能不止一个。这样由一个状态所生成的后继状态就可能有多个。此时首先对哪一个状态进行操作，就取决于搜索策略。</a:t>
            </a:r>
            <a:r>
              <a:rPr lang="zh-CN" altLang="en-US" dirty="0"/>
              <a:t>                      </a:t>
            </a:r>
          </a:p>
        </p:txBody>
      </p:sp>
      <p:sp>
        <p:nvSpPr>
          <p:cNvPr id="20485" name="Rectangle 4"/>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0486" name="Rectangle 6"/>
          <p:cNvSpPr/>
          <p:nvPr/>
        </p:nvSpPr>
        <p:spPr>
          <a:xfrm>
            <a:off x="0" y="333851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0487" name="Rectangle 8"/>
          <p:cNvSpPr/>
          <p:nvPr/>
        </p:nvSpPr>
        <p:spPr>
          <a:xfrm>
            <a:off x="0" y="330993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0488" name="Rectangle 10"/>
          <p:cNvSpPr/>
          <p:nvPr/>
        </p:nvSpPr>
        <p:spPr>
          <a:xfrm>
            <a:off x="0" y="331470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969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5.2.2  </a:t>
            </a:r>
            <a:r>
              <a:rPr lang="zh-CN" altLang="en-US" sz="3600" b="0" dirty="0">
                <a:latin typeface="Times New Roman" panose="02020603050405020304" pitchFamily="18" charset="0"/>
                <a:ea typeface="黑体" panose="02010609060101010101" pitchFamily="49" charset="-122"/>
              </a:rPr>
              <a:t>状态空间的图描述</a:t>
            </a:r>
          </a:p>
        </p:txBody>
      </p:sp>
      <p:sp>
        <p:nvSpPr>
          <p:cNvPr id="29700" name="Rectangle 4"/>
          <p:cNvSpPr/>
          <p:nvPr/>
        </p:nvSpPr>
        <p:spPr>
          <a:xfrm>
            <a:off x="2057400" y="1724025"/>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7" name="Text Box 12"/>
          <p:cNvSpPr txBox="1">
            <a:spLocks noChangeArrowheads="1"/>
          </p:cNvSpPr>
          <p:nvPr/>
        </p:nvSpPr>
        <p:spPr bwMode="auto">
          <a:xfrm>
            <a:off x="442913" y="1371600"/>
            <a:ext cx="82296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marL="457200" marR="0" lvl="0" indent="-457200" algn="l" defTabSz="914400" rtl="0" eaLnBrk="1" fontAlgn="auto" latinLnBrk="0" hangingPunct="1">
              <a:lnSpc>
                <a:spcPct val="130000"/>
              </a:lnSpc>
              <a:spcBef>
                <a:spcPts val="600"/>
              </a:spcBef>
              <a:spcAft>
                <a:spcPts val="0"/>
              </a:spcAft>
              <a:buClr>
                <a:srgbClr val="C00000"/>
              </a:buClr>
              <a:buSzPct val="90000"/>
              <a:buFont typeface="Wingdings" panose="05000000000000000000" pitchFamily="2" charset="2"/>
              <a:buChar char="p"/>
              <a:defRPr/>
            </a:pPr>
            <a:r>
              <a:rPr kumimoji="1" lang="zh-CN" altLang="en-US" sz="28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盲目搜索的特点：</a:t>
            </a:r>
          </a:p>
          <a:p>
            <a:pPr marL="1143000" marR="0" lvl="2" indent="-457200" algn="l" defTabSz="914400" rtl="0" eaLnBrk="1" fontAlgn="auto" latinLnBrk="0" hangingPunct="1">
              <a:lnSpc>
                <a:spcPct val="130000"/>
              </a:lnSpc>
              <a:spcBef>
                <a:spcPts val="600"/>
              </a:spcBef>
              <a:spcAft>
                <a:spcPts val="0"/>
              </a:spcAft>
              <a:buClr>
                <a:srgbClr val="C00000"/>
              </a:buClr>
              <a:buSzPct val="90000"/>
              <a:buFont typeface="Wingdings" panose="05000000000000000000" pitchFamily="2" charset="2"/>
              <a:buChar char="Ø"/>
              <a:defRPr/>
            </a:pPr>
            <a:r>
              <a:rPr kumimoji="1" lang="zh-CN" altLang="en-US" sz="28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搜索按规定的路线进行，不使用与问题有关的启发性信息；</a:t>
            </a:r>
          </a:p>
          <a:p>
            <a:pPr marL="1143000" marR="0" lvl="2" indent="-457200" algn="l" defTabSz="914400" rtl="0" eaLnBrk="1" fontAlgn="auto" latinLnBrk="0" hangingPunct="1">
              <a:lnSpc>
                <a:spcPct val="130000"/>
              </a:lnSpc>
              <a:spcBef>
                <a:spcPts val="600"/>
              </a:spcBef>
              <a:spcAft>
                <a:spcPts val="0"/>
              </a:spcAft>
              <a:buClr>
                <a:srgbClr val="C00000"/>
              </a:buClr>
              <a:buSzPct val="90000"/>
              <a:buFont typeface="Wingdings" panose="05000000000000000000" pitchFamily="2" charset="2"/>
              <a:buChar char="Ø"/>
              <a:defRPr/>
            </a:pPr>
            <a:r>
              <a:rPr kumimoji="1" lang="zh-CN" altLang="en-US" sz="28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适用于其状态空间图是树状结构的一类问题。</a:t>
            </a:r>
          </a:p>
          <a:p>
            <a:pPr marL="457200" marR="0" lvl="0" indent="-457200" algn="l" defTabSz="914400" rtl="0" eaLnBrk="1" fontAlgn="auto" latinLnBrk="0" hangingPunct="1">
              <a:lnSpc>
                <a:spcPct val="130000"/>
              </a:lnSpc>
              <a:spcBef>
                <a:spcPts val="600"/>
              </a:spcBef>
              <a:spcAft>
                <a:spcPts val="0"/>
              </a:spcAft>
              <a:buClr>
                <a:srgbClr val="C00000"/>
              </a:buClr>
              <a:buSzPct val="90000"/>
              <a:buFont typeface="Wingdings" panose="05000000000000000000" pitchFamily="2" charset="2"/>
              <a:buChar char="p"/>
              <a:defRPr/>
            </a:pPr>
            <a:r>
              <a:rPr kumimoji="1" lang="zh-CN" altLang="en-US" sz="28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启发式搜索要使用与问题有关的启发性信息，并以这些启发性信息指导搜索过程，可以高效地求解结构复杂的问题。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747"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5</a:t>
            </a:r>
            <a:r>
              <a:rPr lang="zh-CN" altLang="en-US" sz="3600" b="0" dirty="0">
                <a:latin typeface="Times New Roman" panose="02020603050405020304" pitchFamily="18" charset="0"/>
                <a:ea typeface="黑体" panose="02010609060101010101" pitchFamily="49" charset="-122"/>
              </a:rPr>
              <a:t>章  搜索求解策略</a:t>
            </a:r>
          </a:p>
        </p:txBody>
      </p:sp>
      <p:sp>
        <p:nvSpPr>
          <p:cNvPr id="31748" name="Rectangle 3"/>
          <p:cNvSpPr>
            <a:spLocks noGrp="1"/>
          </p:cNvSpPr>
          <p:nvPr>
            <p:ph idx="1"/>
          </p:nvPr>
        </p:nvSpPr>
        <p:spPr>
          <a:xfrm>
            <a:off x="468313" y="981075"/>
            <a:ext cx="842486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5.1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5.2  </a:t>
            </a:r>
            <a:r>
              <a:rPr lang="zh-CN" altLang="en-US" b="1" dirty="0">
                <a:latin typeface="Times New Roman" panose="02020603050405020304" pitchFamily="18" charset="0"/>
              </a:rPr>
              <a:t>状态空间知识表示方法</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5.3  </a:t>
            </a:r>
            <a:r>
              <a:rPr lang="zh-CN" altLang="en-US" b="1" dirty="0">
                <a:solidFill>
                  <a:srgbClr val="0000FF"/>
                </a:solidFill>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5.4  </a:t>
            </a:r>
            <a:r>
              <a:rPr lang="zh-CN" altLang="en-US" b="1" dirty="0">
                <a:latin typeface="Times New Roman" panose="02020603050405020304" pitchFamily="18" charset="0"/>
              </a:rPr>
              <a:t>启发式图搜索策略</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277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  </a:t>
            </a:r>
            <a:r>
              <a:rPr lang="zh-CN" altLang="en-US" sz="3600" b="0" dirty="0">
                <a:latin typeface="Times New Roman" panose="02020603050405020304" pitchFamily="18" charset="0"/>
                <a:ea typeface="黑体" panose="02010609060101010101" pitchFamily="49" charset="-122"/>
              </a:rPr>
              <a:t>盲目的图搜索策略</a:t>
            </a:r>
          </a:p>
        </p:txBody>
      </p:sp>
      <p:sp>
        <p:nvSpPr>
          <p:cNvPr id="32772" name="Rectangle 3"/>
          <p:cNvSpPr>
            <a:spLocks noGrp="1"/>
          </p:cNvSpPr>
          <p:nvPr>
            <p:ph idx="1"/>
          </p:nvPr>
        </p:nvSpPr>
        <p:spPr>
          <a:xfrm>
            <a:off x="468313" y="1219200"/>
            <a:ext cx="8402637" cy="5400675"/>
          </a:xfrm>
          <a:ln/>
        </p:spPr>
        <p:txBody>
          <a:bodyPr vert="horz" wrap="square" lIns="91440" tIns="45720" rIns="91440" bIns="45720" anchor="t" anchorCtr="0"/>
          <a:lstStyle/>
          <a:p>
            <a:pPr eaLnBrk="1" hangingPunct="1">
              <a:lnSpc>
                <a:spcPct val="140000"/>
              </a:lnSpc>
              <a:buSzPct val="60000"/>
              <a:buFontTx/>
              <a:buBlip>
                <a:blip r:embed="rId3"/>
              </a:buBlip>
            </a:pPr>
            <a:r>
              <a:rPr lang="en-US" altLang="zh-CN" sz="3000" b="1" dirty="0">
                <a:latin typeface="Times New Roman" panose="02020603050405020304" pitchFamily="18" charset="0"/>
              </a:rPr>
              <a:t>5.3.1  </a:t>
            </a:r>
            <a:r>
              <a:rPr lang="zh-CN" altLang="en-US" sz="3000" b="1" dirty="0">
                <a:latin typeface="Times New Roman" panose="02020603050405020304" pitchFamily="18" charset="0"/>
              </a:rPr>
              <a:t>回溯策略</a:t>
            </a:r>
          </a:p>
          <a:p>
            <a:pPr eaLnBrk="1" hangingPunct="1">
              <a:lnSpc>
                <a:spcPct val="140000"/>
              </a:lnSpc>
              <a:buSzPct val="60000"/>
              <a:buFontTx/>
              <a:buBlip>
                <a:blip r:embed="rId3"/>
              </a:buBlip>
            </a:pPr>
            <a:r>
              <a:rPr lang="en-US" altLang="zh-CN" sz="3000" b="1" dirty="0">
                <a:latin typeface="Times New Roman" panose="02020603050405020304" pitchFamily="18" charset="0"/>
              </a:rPr>
              <a:t>5.3.2  </a:t>
            </a:r>
            <a:r>
              <a:rPr lang="zh-CN" altLang="en-US" sz="3000" b="1" dirty="0">
                <a:latin typeface="Times New Roman" panose="02020603050405020304" pitchFamily="18" charset="0"/>
              </a:rPr>
              <a:t>宽度优先搜索策略</a:t>
            </a:r>
          </a:p>
          <a:p>
            <a:pPr eaLnBrk="1" hangingPunct="1">
              <a:lnSpc>
                <a:spcPct val="140000"/>
              </a:lnSpc>
              <a:buSzPct val="60000"/>
              <a:buFontTx/>
              <a:buBlip>
                <a:blip r:embed="rId3"/>
              </a:buBlip>
            </a:pPr>
            <a:r>
              <a:rPr lang="en-US" altLang="zh-CN" sz="3000" b="1" dirty="0">
                <a:latin typeface="Times New Roman" panose="02020603050405020304" pitchFamily="18" charset="0"/>
              </a:rPr>
              <a:t>5.3.3  </a:t>
            </a:r>
            <a:r>
              <a:rPr lang="zh-CN" altLang="en-US" sz="3000" b="1" dirty="0">
                <a:latin typeface="Times New Roman" panose="02020603050405020304" pitchFamily="18" charset="0"/>
              </a:rPr>
              <a:t>深度优先搜索策略</a:t>
            </a:r>
          </a:p>
          <a:p>
            <a:pPr eaLnBrk="1" hangingPunct="1">
              <a:lnSpc>
                <a:spcPct val="140000"/>
              </a:lnSpc>
              <a:buSzPct val="60000"/>
              <a:buFontTx/>
              <a:buNone/>
            </a:pPr>
            <a:endParaRPr lang="en-US" altLang="zh-CN" sz="3000" b="1" dirty="0">
              <a:latin typeface="Times New Roman" panose="02020603050405020304" pitchFamily="18" charset="0"/>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6083" name="Rectangle 2"/>
          <p:cNvSpPr>
            <a:spLocks noGrp="1"/>
          </p:cNvSpPr>
          <p:nvPr>
            <p:ph type="title"/>
          </p:nvPr>
        </p:nvSpPr>
        <p:spPr>
          <a:ln/>
        </p:spPr>
        <p:txBody>
          <a:bodyPr vert="horz" wrap="square" lIns="91440" tIns="45720" rIns="91440" bIns="45720" anchor="b" anchorCtr="0"/>
          <a:lstStyle/>
          <a:p>
            <a:pPr eaLnBrk="1" hangingPunct="1"/>
            <a:endParaRPr lang="zh-CN" altLang="en-US" sz="3600" b="0" dirty="0">
              <a:latin typeface="Times New Roman" panose="02020603050405020304" pitchFamily="18" charset="0"/>
              <a:ea typeface="黑体" panose="02010609060101010101" pitchFamily="49" charset="-122"/>
            </a:endParaRPr>
          </a:p>
        </p:txBody>
      </p:sp>
      <p:sp>
        <p:nvSpPr>
          <p:cNvPr id="46084" name="Rectangle 3"/>
          <p:cNvSpPr>
            <a:spLocks noGrp="1"/>
          </p:cNvSpPr>
          <p:nvPr>
            <p:ph idx="1"/>
          </p:nvPr>
        </p:nvSpPr>
        <p:spPr>
          <a:xfrm>
            <a:off x="609600" y="1143000"/>
            <a:ext cx="3505200" cy="5029200"/>
          </a:xfrm>
          <a:ln/>
        </p:spPr>
        <p:txBody>
          <a:bodyPr vert="horz" wrap="square" lIns="91440" tIns="45720" rIns="91440" bIns="45720" anchor="t" anchorCtr="0"/>
          <a:lstStyle/>
          <a:p>
            <a:pPr marL="0" indent="0" eaLnBrk="1" hangingPunct="1">
              <a:lnSpc>
                <a:spcPct val="110000"/>
              </a:lnSpc>
              <a:buNone/>
            </a:pPr>
            <a:r>
              <a:rPr lang="zh-CN" altLang="en-US" b="1" dirty="0">
                <a:latin typeface="Times New Roman" panose="02020603050405020304" pitchFamily="18" charset="0"/>
              </a:rPr>
              <a:t>例：四皇后问题</a:t>
            </a:r>
            <a:endParaRPr lang="en-US" altLang="zh-CN" b="1" dirty="0">
              <a:latin typeface="Times New Roman" panose="02020603050405020304" pitchFamily="18" charset="0"/>
            </a:endParaRPr>
          </a:p>
          <a:p>
            <a:pPr marL="0" indent="0" eaLnBrk="1" hangingPunct="1">
              <a:lnSpc>
                <a:spcPct val="110000"/>
              </a:lnSpc>
              <a:buNone/>
            </a:pPr>
            <a:r>
              <a:rPr lang="zh-CN" altLang="en-US" b="1" dirty="0">
                <a:latin typeface="Times New Roman" panose="02020603050405020304" pitchFamily="18" charset="0"/>
              </a:rPr>
              <a:t>在</a:t>
            </a:r>
            <a:r>
              <a:rPr lang="en-US" altLang="zh-CN" b="1" dirty="0">
                <a:latin typeface="Times New Roman" panose="02020603050405020304" pitchFamily="18" charset="0"/>
              </a:rPr>
              <a:t>4X4</a:t>
            </a:r>
            <a:r>
              <a:rPr lang="zh-CN" altLang="en-US" b="1" dirty="0">
                <a:latin typeface="Times New Roman" panose="02020603050405020304" pitchFamily="18" charset="0"/>
              </a:rPr>
              <a:t>方格的棋盘内，放置四个皇后</a:t>
            </a:r>
            <a:endParaRPr lang="en-US" altLang="zh-CN" b="1" dirty="0">
              <a:latin typeface="Times New Roman" panose="02020603050405020304" pitchFamily="18" charset="0"/>
            </a:endParaRPr>
          </a:p>
          <a:p>
            <a:pPr marL="0" indent="0" eaLnBrk="1" hangingPunct="1">
              <a:lnSpc>
                <a:spcPct val="110000"/>
              </a:lnSpc>
              <a:buNone/>
            </a:pPr>
            <a:r>
              <a:rPr lang="zh-CN" altLang="en-US" b="1" dirty="0">
                <a:latin typeface="Times New Roman" panose="02020603050405020304" pitchFamily="18" charset="0"/>
              </a:rPr>
              <a:t>使任意两个不在同一行、同一列、同一对角线（斜线）上。</a:t>
            </a:r>
            <a:endParaRPr lang="en-US" altLang="zh-CN" b="1" dirty="0">
              <a:latin typeface="Times New Roman" panose="02020603050405020304" pitchFamily="18" charset="0"/>
            </a:endParaRPr>
          </a:p>
          <a:p>
            <a:pPr marL="0" indent="0" eaLnBrk="1" hangingPunct="1">
              <a:lnSpc>
                <a:spcPct val="110000"/>
              </a:lnSpc>
              <a:buNone/>
            </a:pPr>
            <a:r>
              <a:rPr lang="zh-CN" altLang="en-US" b="1" dirty="0">
                <a:latin typeface="Times New Roman" panose="02020603050405020304" pitchFamily="18" charset="0"/>
              </a:rPr>
              <a:t>要求：找出所有的摆法</a:t>
            </a:r>
          </a:p>
          <a:p>
            <a:pPr marL="0" indent="0" algn="just" eaLnBrk="1" hangingPunct="1">
              <a:lnSpc>
                <a:spcPct val="110000"/>
              </a:lnSpc>
              <a:buClr>
                <a:schemeClr val="tx1"/>
              </a:buClr>
              <a:buNone/>
            </a:pPr>
            <a:endParaRPr lang="zh-CN" altLang="en-US" dirty="0">
              <a:latin typeface="Times New Roman" panose="02020603050405020304" pitchFamily="18" charset="0"/>
            </a:endParaRPr>
          </a:p>
        </p:txBody>
      </p:sp>
      <p:pic>
        <p:nvPicPr>
          <p:cNvPr id="46085" name="Picture 5"/>
          <p:cNvPicPr>
            <a:picLocks noChangeAspect="1"/>
          </p:cNvPicPr>
          <p:nvPr/>
        </p:nvPicPr>
        <p:blipFill>
          <a:blip r:embed="rId2"/>
          <a:stretch>
            <a:fillRect/>
          </a:stretch>
        </p:blipFill>
        <p:spPr>
          <a:xfrm>
            <a:off x="4495800" y="1295400"/>
            <a:ext cx="4200525" cy="4171950"/>
          </a:xfrm>
          <a:prstGeom prst="rect">
            <a:avLst/>
          </a:prstGeom>
          <a:noFill/>
          <a:ln w="9525">
            <a:noFill/>
          </a:ln>
        </p:spPr>
      </p:pic>
    </p:spTree>
    <p:extLst>
      <p:ext uri="{BB962C8B-B14F-4D97-AF65-F5344CB8AC3E}">
        <p14:creationId xmlns:p14="http://schemas.microsoft.com/office/powerpoint/2010/main" val="14793452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穷举法</a:t>
            </a:r>
          </a:p>
        </p:txBody>
      </p:sp>
      <p:sp>
        <p:nvSpPr>
          <p:cNvPr id="9" name="矩形 8"/>
          <p:cNvSpPr/>
          <p:nvPr/>
        </p:nvSpPr>
        <p:spPr>
          <a:xfrm>
            <a:off x="152400" y="999551"/>
            <a:ext cx="8763000" cy="1686616"/>
          </a:xfrm>
          <a:prstGeom prst="rect">
            <a:avLst/>
          </a:prstGeom>
        </p:spPr>
        <p:txBody>
          <a:bodyPr wrap="square">
            <a:spAutoFit/>
          </a:bodyPr>
          <a:lstStyle/>
          <a:p>
            <a:pPr eaLnBrk="1" hangingPunct="1">
              <a:lnSpc>
                <a:spcPct val="110000"/>
              </a:lnSpc>
              <a:spcBef>
                <a:spcPct val="40000"/>
              </a:spcBef>
              <a:buClr>
                <a:schemeClr val="accent2"/>
              </a:buClr>
            </a:pPr>
            <a:r>
              <a:rPr lang="zh-CN" altLang="en-US" sz="2800" b="1" dirty="0">
                <a:latin typeface="Times New Roman" panose="02020603050405020304" pitchFamily="18" charset="0"/>
                <a:ea typeface="+mn-ea"/>
              </a:rPr>
              <a:t>一种穷尽所有可能解的搜索方法</a:t>
            </a:r>
            <a:endParaRPr lang="en-US" altLang="zh-CN" sz="2800" b="1" dirty="0">
              <a:latin typeface="Times New Roman" panose="02020603050405020304" pitchFamily="18" charset="0"/>
              <a:ea typeface="+mn-ea"/>
            </a:endParaRPr>
          </a:p>
          <a:p>
            <a:pPr eaLnBrk="1" hangingPunct="1">
              <a:lnSpc>
                <a:spcPct val="110000"/>
              </a:lnSpc>
              <a:spcBef>
                <a:spcPct val="40000"/>
              </a:spcBef>
              <a:buClr>
                <a:schemeClr val="accent2"/>
              </a:buClr>
            </a:pPr>
            <a:r>
              <a:rPr lang="zh-CN" altLang="en-US" sz="2800" b="1" dirty="0">
                <a:latin typeface="Times New Roman" panose="02020603050405020304" pitchFamily="18" charset="0"/>
                <a:ea typeface="+mn-ea"/>
              </a:rPr>
              <a:t>即使在发现当前步骤不可能找到成功的解，还是会进一步探索局部的解决方案</a:t>
            </a:r>
          </a:p>
        </p:txBody>
      </p:sp>
      <p:graphicFrame>
        <p:nvGraphicFramePr>
          <p:cNvPr id="3" name="表格 2"/>
          <p:cNvGraphicFramePr>
            <a:graphicFrameLocks noGrp="1"/>
          </p:cNvGraphicFramePr>
          <p:nvPr>
            <p:extLst>
              <p:ext uri="{D42A27DB-BD31-4B8C-83A1-F6EECF244321}">
                <p14:modId xmlns:p14="http://schemas.microsoft.com/office/powerpoint/2010/main" val="428518483"/>
              </p:ext>
            </p:extLst>
          </p:nvPr>
        </p:nvGraphicFramePr>
        <p:xfrm>
          <a:off x="2057400" y="2743200"/>
          <a:ext cx="3962400" cy="3893576"/>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1509377328"/>
                    </a:ext>
                  </a:extLst>
                </a:gridCol>
                <a:gridCol w="990600">
                  <a:extLst>
                    <a:ext uri="{9D8B030D-6E8A-4147-A177-3AD203B41FA5}">
                      <a16:colId xmlns:a16="http://schemas.microsoft.com/office/drawing/2014/main" val="3510753279"/>
                    </a:ext>
                  </a:extLst>
                </a:gridCol>
                <a:gridCol w="990600">
                  <a:extLst>
                    <a:ext uri="{9D8B030D-6E8A-4147-A177-3AD203B41FA5}">
                      <a16:colId xmlns:a16="http://schemas.microsoft.com/office/drawing/2014/main" val="10952981"/>
                    </a:ext>
                  </a:extLst>
                </a:gridCol>
                <a:gridCol w="990600">
                  <a:extLst>
                    <a:ext uri="{9D8B030D-6E8A-4147-A177-3AD203B41FA5}">
                      <a16:colId xmlns:a16="http://schemas.microsoft.com/office/drawing/2014/main" val="774776074"/>
                    </a:ext>
                  </a:extLst>
                </a:gridCol>
              </a:tblGrid>
              <a:tr h="97339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759804"/>
                  </a:ext>
                </a:extLst>
              </a:tr>
              <a:tr h="973394">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1224715"/>
                  </a:ext>
                </a:extLst>
              </a:tr>
              <a:tr h="973394">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4305837"/>
                  </a:ext>
                </a:extLst>
              </a:tr>
              <a:tr h="973394">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7205611"/>
                  </a:ext>
                </a:extLst>
              </a:tr>
            </a:tbl>
          </a:graphicData>
        </a:graphic>
      </p:graphicFrame>
      <p:pic>
        <p:nvPicPr>
          <p:cNvPr id="6" name="图片 5"/>
          <p:cNvPicPr>
            <a:picLocks noChangeAspect="1"/>
          </p:cNvPicPr>
          <p:nvPr/>
        </p:nvPicPr>
        <p:blipFill>
          <a:blip r:embed="rId2"/>
          <a:stretch>
            <a:fillRect/>
          </a:stretch>
        </p:blipFill>
        <p:spPr>
          <a:xfrm>
            <a:off x="2195123" y="2768143"/>
            <a:ext cx="624277" cy="910643"/>
          </a:xfrm>
          <a:prstGeom prst="rect">
            <a:avLst/>
          </a:prstGeom>
        </p:spPr>
      </p:pic>
      <p:pic>
        <p:nvPicPr>
          <p:cNvPr id="13" name="图片 12"/>
          <p:cNvPicPr>
            <a:picLocks noChangeAspect="1"/>
          </p:cNvPicPr>
          <p:nvPr/>
        </p:nvPicPr>
        <p:blipFill>
          <a:blip r:embed="rId2"/>
          <a:stretch>
            <a:fillRect/>
          </a:stretch>
        </p:blipFill>
        <p:spPr>
          <a:xfrm>
            <a:off x="3227132" y="2768143"/>
            <a:ext cx="624277" cy="910643"/>
          </a:xfrm>
          <a:prstGeom prst="rect">
            <a:avLst/>
          </a:prstGeom>
        </p:spPr>
      </p:pic>
    </p:spTree>
    <p:extLst>
      <p:ext uri="{BB962C8B-B14F-4D97-AF65-F5344CB8AC3E}">
        <p14:creationId xmlns:p14="http://schemas.microsoft.com/office/powerpoint/2010/main" val="360852746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6083"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穷举法</a:t>
            </a:r>
          </a:p>
        </p:txBody>
      </p:sp>
      <p:pic>
        <p:nvPicPr>
          <p:cNvPr id="2" name="图片 1"/>
          <p:cNvPicPr>
            <a:picLocks noChangeAspect="1"/>
          </p:cNvPicPr>
          <p:nvPr/>
        </p:nvPicPr>
        <p:blipFill>
          <a:blip r:embed="rId2"/>
          <a:stretch>
            <a:fillRect/>
          </a:stretch>
        </p:blipFill>
        <p:spPr>
          <a:xfrm>
            <a:off x="441430" y="2890563"/>
            <a:ext cx="7483370" cy="2705334"/>
          </a:xfrm>
          <a:prstGeom prst="rect">
            <a:avLst/>
          </a:prstGeom>
        </p:spPr>
      </p:pic>
      <p:sp>
        <p:nvSpPr>
          <p:cNvPr id="4" name="矩形 3"/>
          <p:cNvSpPr/>
          <p:nvPr/>
        </p:nvSpPr>
        <p:spPr>
          <a:xfrm>
            <a:off x="152400" y="999551"/>
            <a:ext cx="8763000" cy="1686616"/>
          </a:xfrm>
          <a:prstGeom prst="rect">
            <a:avLst/>
          </a:prstGeom>
        </p:spPr>
        <p:txBody>
          <a:bodyPr wrap="square">
            <a:spAutoFit/>
          </a:bodyPr>
          <a:lstStyle/>
          <a:p>
            <a:pPr eaLnBrk="1" hangingPunct="1">
              <a:lnSpc>
                <a:spcPct val="110000"/>
              </a:lnSpc>
              <a:spcBef>
                <a:spcPct val="40000"/>
              </a:spcBef>
              <a:buClr>
                <a:schemeClr val="accent2"/>
              </a:buClr>
            </a:pPr>
            <a:r>
              <a:rPr lang="zh-CN" altLang="en-US" sz="2800" b="1" dirty="0">
                <a:latin typeface="Times New Roman" panose="02020603050405020304" pitchFamily="18" charset="0"/>
                <a:ea typeface="+mn-ea"/>
              </a:rPr>
              <a:t>在</a:t>
            </a:r>
            <a:r>
              <a:rPr lang="en-US" altLang="zh-CN" sz="2800" b="1" dirty="0">
                <a:latin typeface="Times New Roman" panose="02020603050405020304" pitchFamily="18" charset="0"/>
                <a:ea typeface="+mn-ea"/>
              </a:rPr>
              <a:t>4X4</a:t>
            </a:r>
            <a:r>
              <a:rPr lang="zh-CN" altLang="en-US" sz="2800" b="1" dirty="0">
                <a:latin typeface="Times New Roman" panose="02020603050405020304" pitchFamily="18" charset="0"/>
                <a:ea typeface="+mn-ea"/>
              </a:rPr>
              <a:t>方格的棋盘内，放置四个皇后</a:t>
            </a:r>
          </a:p>
          <a:p>
            <a:pPr eaLnBrk="1" hangingPunct="1">
              <a:lnSpc>
                <a:spcPct val="110000"/>
              </a:lnSpc>
              <a:spcBef>
                <a:spcPct val="40000"/>
              </a:spcBef>
              <a:buClr>
                <a:schemeClr val="accent2"/>
              </a:buClr>
            </a:pPr>
            <a:r>
              <a:rPr lang="zh-CN" altLang="en-US" sz="2800" b="1" dirty="0">
                <a:latin typeface="Times New Roman" panose="02020603050405020304" pitchFamily="18" charset="0"/>
                <a:ea typeface="+mn-ea"/>
              </a:rPr>
              <a:t>使任意两个不在同一行、同一列、同一对角线（斜线）上。</a:t>
            </a:r>
          </a:p>
        </p:txBody>
      </p:sp>
      <p:sp>
        <p:nvSpPr>
          <p:cNvPr id="5" name="矩形 4"/>
          <p:cNvSpPr/>
          <p:nvPr/>
        </p:nvSpPr>
        <p:spPr>
          <a:xfrm>
            <a:off x="609600" y="5667116"/>
            <a:ext cx="1800493" cy="369332"/>
          </a:xfrm>
          <a:prstGeom prst="rect">
            <a:avLst/>
          </a:prstGeom>
        </p:spPr>
        <p:txBody>
          <a:bodyPr wrap="none">
            <a:spAutoFit/>
          </a:bodyPr>
          <a:lstStyle/>
          <a:p>
            <a:r>
              <a:rPr lang="zh-CN" altLang="en-US" dirty="0"/>
              <a:t>违反所有的约束</a:t>
            </a:r>
          </a:p>
        </p:txBody>
      </p:sp>
      <p:sp>
        <p:nvSpPr>
          <p:cNvPr id="10" name="矩形 9"/>
          <p:cNvSpPr/>
          <p:nvPr/>
        </p:nvSpPr>
        <p:spPr>
          <a:xfrm>
            <a:off x="3124200" y="5667116"/>
            <a:ext cx="1569660" cy="369332"/>
          </a:xfrm>
          <a:prstGeom prst="rect">
            <a:avLst/>
          </a:prstGeom>
        </p:spPr>
        <p:txBody>
          <a:bodyPr wrap="none">
            <a:spAutoFit/>
          </a:bodyPr>
          <a:lstStyle/>
          <a:p>
            <a:r>
              <a:rPr lang="zh-CN" altLang="en-US" dirty="0"/>
              <a:t>违反两个约束</a:t>
            </a:r>
          </a:p>
        </p:txBody>
      </p:sp>
      <p:sp>
        <p:nvSpPr>
          <p:cNvPr id="11" name="矩形 10"/>
          <p:cNvSpPr/>
          <p:nvPr/>
        </p:nvSpPr>
        <p:spPr>
          <a:xfrm>
            <a:off x="5943600" y="5667116"/>
            <a:ext cx="1569660" cy="369332"/>
          </a:xfrm>
          <a:prstGeom prst="rect">
            <a:avLst/>
          </a:prstGeom>
        </p:spPr>
        <p:txBody>
          <a:bodyPr wrap="none">
            <a:spAutoFit/>
          </a:bodyPr>
          <a:lstStyle/>
          <a:p>
            <a:r>
              <a:rPr lang="zh-CN" altLang="en-US" dirty="0"/>
              <a:t>违反一个约束</a:t>
            </a:r>
          </a:p>
        </p:txBody>
      </p:sp>
      <mc:AlternateContent xmlns:mc="http://schemas.openxmlformats.org/markup-compatibility/2006" xmlns:a14="http://schemas.microsoft.com/office/drawing/2010/main">
        <mc:Choice Requires="a14">
          <p:sp>
            <p:nvSpPr>
              <p:cNvPr id="12" name="矩形 11"/>
              <p:cNvSpPr/>
              <p:nvPr/>
            </p:nvSpPr>
            <p:spPr>
              <a:xfrm>
                <a:off x="579620" y="6102877"/>
                <a:ext cx="8030980" cy="597921"/>
              </a:xfrm>
              <a:prstGeom prst="rect">
                <a:avLst/>
              </a:prstGeom>
            </p:spPr>
            <p:txBody>
              <a:bodyPr wrap="square">
                <a:spAutoFit/>
              </a:bodyPr>
              <a:lstStyle/>
              <a:p>
                <a:pPr eaLnBrk="1" hangingPunct="1">
                  <a:lnSpc>
                    <a:spcPct val="110000"/>
                  </a:lnSpc>
                  <a:spcBef>
                    <a:spcPct val="40000"/>
                  </a:spcBef>
                  <a:buClr>
                    <a:schemeClr val="accent2"/>
                  </a:buClr>
                </a:pPr>
                <a:r>
                  <a:rPr lang="zh-CN" altLang="en-US" sz="2800" b="1" dirty="0">
                    <a:latin typeface="Times New Roman" panose="02020603050405020304" pitchFamily="18" charset="0"/>
                    <a:ea typeface="+mn-ea"/>
                  </a:rPr>
                  <a:t>要想找到解，总共需要探索</a:t>
                </a:r>
                <a:r>
                  <a:rPr lang="en-US" altLang="zh-CN" sz="2800" b="1" dirty="0">
                    <a:latin typeface="Times New Roman" panose="02020603050405020304" pitchFamily="18" charset="0"/>
                    <a:ea typeface="+mn-ea"/>
                  </a:rPr>
                  <a:t>1820</a:t>
                </a:r>
                <a:r>
                  <a:rPr lang="zh-CN" altLang="en-US" sz="2800" b="1" dirty="0">
                    <a:latin typeface="Times New Roman" panose="02020603050405020304" pitchFamily="18" charset="0"/>
                    <a:ea typeface="+mn-ea"/>
                  </a:rPr>
                  <a:t>种情况（</a:t>
                </a:r>
                <a14:m>
                  <m:oMath xmlns:m="http://schemas.openxmlformats.org/officeDocument/2006/math">
                    <m:sSubSup>
                      <m:sSubSupPr>
                        <m:ctrlPr>
                          <a:rPr lang="en-US" altLang="zh-CN" sz="2800" b="1" i="1" smtClean="0">
                            <a:latin typeface="Cambria Math" panose="02040503050406030204" pitchFamily="18" charset="0"/>
                            <a:ea typeface="Cambria Math" panose="02040503050406030204" pitchFamily="18" charset="0"/>
                          </a:rPr>
                        </m:ctrlPr>
                      </m:sSubSupPr>
                      <m:e>
                        <m:r>
                          <a:rPr lang="en-US" altLang="zh-CN" sz="2800" b="1" i="1" smtClean="0">
                            <a:latin typeface="Cambria Math" panose="02040503050406030204" pitchFamily="18" charset="0"/>
                            <a:ea typeface="Cambria Math" panose="02040503050406030204" pitchFamily="18" charset="0"/>
                          </a:rPr>
                          <m:t>𝑪</m:t>
                        </m:r>
                      </m:e>
                      <m:sub>
                        <m:r>
                          <a:rPr lang="en-US" altLang="zh-CN" sz="2800" b="1" i="1" smtClean="0">
                            <a:latin typeface="Cambria Math" panose="02040503050406030204" pitchFamily="18" charset="0"/>
                            <a:ea typeface="Cambria Math" panose="02040503050406030204" pitchFamily="18" charset="0"/>
                          </a:rPr>
                          <m:t>𝟏𝟔</m:t>
                        </m:r>
                      </m:sub>
                      <m:sup>
                        <m:r>
                          <a:rPr lang="en-US" altLang="zh-CN" sz="2800" b="1" i="1" smtClean="0">
                            <a:latin typeface="Cambria Math" panose="02040503050406030204" pitchFamily="18" charset="0"/>
                            <a:ea typeface="Cambria Math" panose="02040503050406030204" pitchFamily="18" charset="0"/>
                          </a:rPr>
                          <m:t>𝟒</m:t>
                        </m:r>
                      </m:sup>
                    </m:sSubSup>
                  </m:oMath>
                </a14:m>
                <a:r>
                  <a:rPr lang="zh-CN" altLang="en-US" sz="2800" b="1" dirty="0">
                    <a:latin typeface="Times New Roman" panose="02020603050405020304" pitchFamily="18" charset="0"/>
                    <a:ea typeface="+mn-ea"/>
                  </a:rPr>
                  <a:t>）</a:t>
                </a:r>
              </a:p>
            </p:txBody>
          </p:sp>
        </mc:Choice>
        <mc:Fallback xmlns="">
          <p:sp>
            <p:nvSpPr>
              <p:cNvPr id="12" name="矩形 11"/>
              <p:cNvSpPr>
                <a:spLocks noRot="1" noChangeAspect="1" noMove="1" noResize="1" noEditPoints="1" noAdjustHandles="1" noChangeArrowheads="1" noChangeShapeType="1" noTextEdit="1"/>
              </p:cNvSpPr>
              <p:nvPr/>
            </p:nvSpPr>
            <p:spPr>
              <a:xfrm>
                <a:off x="579620" y="6102877"/>
                <a:ext cx="8030980" cy="597921"/>
              </a:xfrm>
              <a:prstGeom prst="rect">
                <a:avLst/>
              </a:prstGeom>
              <a:blipFill>
                <a:blip r:embed="rId3"/>
                <a:stretch>
                  <a:fillRect l="-1517" t="-8163"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02723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301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sp>
        <p:nvSpPr>
          <p:cNvPr id="453635" name="Rectangle 3"/>
          <p:cNvSpPr>
            <a:spLocks noGrp="1" noChangeArrowheads="1"/>
          </p:cNvSpPr>
          <p:nvPr>
            <p:ph idx="1"/>
          </p:nvPr>
        </p:nvSpPr>
        <p:spPr>
          <a:xfrm>
            <a:off x="250825" y="1196975"/>
            <a:ext cx="8512175" cy="4746625"/>
          </a:xfrm>
        </p:spPr>
        <p:txBody>
          <a:bodyPr vert="horz" wrap="square" lIns="91440" tIns="45720" rIns="91440" bIns="45720" numCol="1" anchor="t" anchorCtr="0" compatLnSpc="1"/>
          <a:lstStyle/>
          <a:p>
            <a:pPr marL="190500" marR="0" lvl="0" indent="-1905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lt"/>
                <a:ea typeface="+mn-ea"/>
                <a:cs typeface="+mn-cs"/>
              </a:rPr>
              <a:t>带回溯策略的搜索</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190500" marR="0" lvl="0" indent="-1905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    是一种试探性的控制策略。</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190500" marR="0" lvl="0" indent="-1905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基本思想：</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控制系统先选用一条规则，如果发现这条规则的选用不能导致产生解，则系统“忘掉”选用规则所涉及的步骤和产生的状态，然后选用另外一条规则，重新进行试探。</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当遇到不可解节点时，就回溯到路径中最近的父节点上，查看该节点是否还有其他子节点未被扩展。若有，则沿这些子节点继续搜索，如果找到目标，退出搜索，返回路径。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blinds(horizontal)">
                                      <p:cBhvr>
                                        <p:cTn id="7" dur="500"/>
                                        <p:tgtEl>
                                          <p:spTgt spid="453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blinds(horizontal)">
                                      <p:cBhvr>
                                        <p:cTn id="12" dur="500"/>
                                        <p:tgtEl>
                                          <p:spTgt spid="453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Effect transition="in" filter="blinds(horizontal)">
                                      <p:cBhvr>
                                        <p:cTn id="17" dur="500"/>
                                        <p:tgtEl>
                                          <p:spTgt spid="453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Effect transition="in" filter="blinds(horizontal)">
                                      <p:cBhvr>
                                        <p:cTn id="22" dur="500"/>
                                        <p:tgtEl>
                                          <p:spTgt spid="453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3635">
                                            <p:txEl>
                                              <p:pRg st="4" end="4"/>
                                            </p:txEl>
                                          </p:spTgt>
                                        </p:tgtEl>
                                        <p:attrNameLst>
                                          <p:attrName>style.visibility</p:attrName>
                                        </p:attrNameLst>
                                      </p:cBhvr>
                                      <p:to>
                                        <p:strVal val="visible"/>
                                      </p:to>
                                    </p:set>
                                    <p:animEffect transition="in" filter="blinds(horizontal)">
                                      <p:cBhvr>
                                        <p:cTn id="27" dur="500"/>
                                        <p:tgtEl>
                                          <p:spTgt spid="453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403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sp>
        <p:nvSpPr>
          <p:cNvPr id="453635" name="Rectangle 3"/>
          <p:cNvSpPr>
            <a:spLocks noGrp="1" noChangeArrowheads="1"/>
          </p:cNvSpPr>
          <p:nvPr>
            <p:ph idx="1"/>
          </p:nvPr>
        </p:nvSpPr>
        <p:spPr>
          <a:xfrm>
            <a:off x="228600" y="1066800"/>
            <a:ext cx="8686800" cy="5508625"/>
          </a:xfrm>
        </p:spPr>
        <p:txBody>
          <a:bodyPr vert="horz" wrap="square" lIns="91440" tIns="45720" rIns="91440" bIns="45720" numCol="1" anchor="t" anchorCtr="0" compatLnSpc="1"/>
          <a:lstStyle/>
          <a:p>
            <a:pPr marL="190500" marR="0" lvl="0" indent="-190500" algn="just"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带回溯策略的搜索</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特点：</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，只存储初始节点到当前节点的路径，占用空间较小。</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，总的时间复杂性无法定论：</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最好情况复杂性很低：当控制系统掌握较多的有关解的知识时，则回溯次数大为减少，效率高。</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最坏情况复杂性很高：当控制系统一点也没掌握有关解的知识时，则规则选取是任意的回溯次数高，效率低。</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为了避免进入无限的境地，设置回溯深度限制强行回溯，</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问题：太深，效率低；太浅，可能找不到解。</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2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3</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，当深度限制可变时，通常能找到解，是实际用的多、应用广的一种搜索策略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Effect transition="in" filter="blinds(horizontal)">
                                      <p:cBhvr>
                                        <p:cTn id="7" dur="500"/>
                                        <p:tgtEl>
                                          <p:spTgt spid="453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35">
                                            <p:txEl>
                                              <p:pRg st="1" end="1"/>
                                            </p:txEl>
                                          </p:spTgt>
                                        </p:tgtEl>
                                        <p:attrNameLst>
                                          <p:attrName>style.visibility</p:attrName>
                                        </p:attrNameLst>
                                      </p:cBhvr>
                                      <p:to>
                                        <p:strVal val="visible"/>
                                      </p:to>
                                    </p:set>
                                    <p:animEffect transition="in" filter="blinds(horizontal)">
                                      <p:cBhvr>
                                        <p:cTn id="12" dur="500"/>
                                        <p:tgtEl>
                                          <p:spTgt spid="453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3635">
                                            <p:txEl>
                                              <p:pRg st="2" end="2"/>
                                            </p:txEl>
                                          </p:spTgt>
                                        </p:tgtEl>
                                        <p:attrNameLst>
                                          <p:attrName>style.visibility</p:attrName>
                                        </p:attrNameLst>
                                      </p:cBhvr>
                                      <p:to>
                                        <p:strVal val="visible"/>
                                      </p:to>
                                    </p:set>
                                    <p:animEffect transition="in" filter="blinds(horizontal)">
                                      <p:cBhvr>
                                        <p:cTn id="17" dur="500"/>
                                        <p:tgtEl>
                                          <p:spTgt spid="453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3635">
                                            <p:txEl>
                                              <p:pRg st="3" end="3"/>
                                            </p:txEl>
                                          </p:spTgt>
                                        </p:tgtEl>
                                        <p:attrNameLst>
                                          <p:attrName>style.visibility</p:attrName>
                                        </p:attrNameLst>
                                      </p:cBhvr>
                                      <p:to>
                                        <p:strVal val="visible"/>
                                      </p:to>
                                    </p:set>
                                    <p:animEffect transition="in" filter="blinds(horizontal)">
                                      <p:cBhvr>
                                        <p:cTn id="22" dur="500"/>
                                        <p:tgtEl>
                                          <p:spTgt spid="453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3635">
                                            <p:txEl>
                                              <p:pRg st="4" end="4"/>
                                            </p:txEl>
                                          </p:spTgt>
                                        </p:tgtEl>
                                        <p:attrNameLst>
                                          <p:attrName>style.visibility</p:attrName>
                                        </p:attrNameLst>
                                      </p:cBhvr>
                                      <p:to>
                                        <p:strVal val="visible"/>
                                      </p:to>
                                    </p:set>
                                    <p:animEffect transition="in" filter="blinds(horizontal)">
                                      <p:cBhvr>
                                        <p:cTn id="27" dur="500"/>
                                        <p:tgtEl>
                                          <p:spTgt spid="4536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3635">
                                            <p:txEl>
                                              <p:pRg st="5" end="5"/>
                                            </p:txEl>
                                          </p:spTgt>
                                        </p:tgtEl>
                                        <p:attrNameLst>
                                          <p:attrName>style.visibility</p:attrName>
                                        </p:attrNameLst>
                                      </p:cBhvr>
                                      <p:to>
                                        <p:strVal val="visible"/>
                                      </p:to>
                                    </p:set>
                                    <p:animEffect transition="in" filter="blinds(horizontal)">
                                      <p:cBhvr>
                                        <p:cTn id="32" dur="500"/>
                                        <p:tgtEl>
                                          <p:spTgt spid="4536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3635">
                                            <p:txEl>
                                              <p:pRg st="6" end="6"/>
                                            </p:txEl>
                                          </p:spTgt>
                                        </p:tgtEl>
                                        <p:attrNameLst>
                                          <p:attrName>style.visibility</p:attrName>
                                        </p:attrNameLst>
                                      </p:cBhvr>
                                      <p:to>
                                        <p:strVal val="visible"/>
                                      </p:to>
                                    </p:set>
                                    <p:animEffect transition="in" filter="blinds(horizontal)">
                                      <p:cBhvr>
                                        <p:cTn id="37" dur="500"/>
                                        <p:tgtEl>
                                          <p:spTgt spid="4536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53635">
                                            <p:txEl>
                                              <p:pRg st="7" end="7"/>
                                            </p:txEl>
                                          </p:spTgt>
                                        </p:tgtEl>
                                        <p:attrNameLst>
                                          <p:attrName>style.visibility</p:attrName>
                                        </p:attrNameLst>
                                      </p:cBhvr>
                                      <p:to>
                                        <p:strVal val="visible"/>
                                      </p:to>
                                    </p:set>
                                    <p:animEffect transition="in" filter="blinds(horizontal)">
                                      <p:cBhvr>
                                        <p:cTn id="42" dur="500"/>
                                        <p:tgtEl>
                                          <p:spTgt spid="4536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3635">
                                            <p:txEl>
                                              <p:pRg st="8" end="8"/>
                                            </p:txEl>
                                          </p:spTgt>
                                        </p:tgtEl>
                                        <p:attrNameLst>
                                          <p:attrName>style.visibility</p:attrName>
                                        </p:attrNameLst>
                                      </p:cBhvr>
                                      <p:to>
                                        <p:strVal val="visible"/>
                                      </p:to>
                                    </p:set>
                                    <p:animEffect transition="in" filter="blinds(horizontal)">
                                      <p:cBhvr>
                                        <p:cTn id="47" dur="500"/>
                                        <p:tgtEl>
                                          <p:spTgt spid="453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123"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5</a:t>
            </a:r>
            <a:r>
              <a:rPr lang="zh-CN" altLang="en-US" sz="3600" b="0" dirty="0">
                <a:latin typeface="Times New Roman" panose="02020603050405020304" pitchFamily="18" charset="0"/>
                <a:ea typeface="黑体" panose="02010609060101010101" pitchFamily="49" charset="-122"/>
              </a:rPr>
              <a:t>章  搜索求解策略</a:t>
            </a:r>
          </a:p>
        </p:txBody>
      </p:sp>
      <p:sp>
        <p:nvSpPr>
          <p:cNvPr id="428035" name="Rectangle 3"/>
          <p:cNvSpPr>
            <a:spLocks noGrp="1"/>
          </p:cNvSpPr>
          <p:nvPr>
            <p:ph idx="1"/>
          </p:nvPr>
        </p:nvSpPr>
        <p:spPr>
          <a:xfrm>
            <a:off x="468313" y="908050"/>
            <a:ext cx="842486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5.1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5.2  </a:t>
            </a:r>
            <a:r>
              <a:rPr lang="zh-CN" altLang="en-US" b="1" dirty="0">
                <a:latin typeface="Times New Roman" panose="02020603050405020304" pitchFamily="18" charset="0"/>
              </a:rPr>
              <a:t>状态空间的搜索策略</a:t>
            </a:r>
          </a:p>
          <a:p>
            <a:pPr eaLnBrk="1" hangingPunct="1">
              <a:lnSpc>
                <a:spcPct val="160000"/>
              </a:lnSpc>
            </a:pPr>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5.4  </a:t>
            </a:r>
            <a:r>
              <a:rPr lang="zh-CN" altLang="en-US" b="1" dirty="0">
                <a:latin typeface="Times New Roman" panose="02020603050405020304" pitchFamily="18" charset="0"/>
              </a:rPr>
              <a:t>启发式图搜索策略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 calcmode="lin" valueType="num">
                                      <p:cBhvr additive="base">
                                        <p:cTn id="7" dur="500" fill="hold"/>
                                        <p:tgtEl>
                                          <p:spTgt spid="428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803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28035">
                                            <p:txEl>
                                              <p:pRg st="1" end="1"/>
                                            </p:txEl>
                                          </p:spTgt>
                                        </p:tgtEl>
                                        <p:attrNameLst>
                                          <p:attrName>style.visibility</p:attrName>
                                        </p:attrNameLst>
                                      </p:cBhvr>
                                      <p:to>
                                        <p:strVal val="visible"/>
                                      </p:to>
                                    </p:set>
                                    <p:anim calcmode="lin" valueType="num">
                                      <p:cBhvr additive="base">
                                        <p:cTn id="12" dur="500" fill="hold"/>
                                        <p:tgtEl>
                                          <p:spTgt spid="4280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2803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28035">
                                            <p:txEl>
                                              <p:pRg st="2" end="2"/>
                                            </p:txEl>
                                          </p:spTgt>
                                        </p:tgtEl>
                                        <p:attrNameLst>
                                          <p:attrName>style.visibility</p:attrName>
                                        </p:attrNameLst>
                                      </p:cBhvr>
                                      <p:to>
                                        <p:strVal val="visible"/>
                                      </p:to>
                                    </p:set>
                                    <p:anim calcmode="lin" valueType="num">
                                      <p:cBhvr additive="base">
                                        <p:cTn id="17" dur="500" fill="hold"/>
                                        <p:tgtEl>
                                          <p:spTgt spid="4280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2803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28035">
                                            <p:txEl>
                                              <p:pRg st="3" end="3"/>
                                            </p:txEl>
                                          </p:spTgt>
                                        </p:tgtEl>
                                        <p:attrNameLst>
                                          <p:attrName>style.visibility</p:attrName>
                                        </p:attrNameLst>
                                      </p:cBhvr>
                                      <p:to>
                                        <p:strVal val="visible"/>
                                      </p:to>
                                    </p:set>
                                    <p:anim calcmode="lin" valueType="num">
                                      <p:cBhvr additive="base">
                                        <p:cTn id="22" dur="500" fill="hold"/>
                                        <p:tgtEl>
                                          <p:spTgt spid="42803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2803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28035">
                                            <p:txEl>
                                              <p:pRg st="54" end="54"/>
                                            </p:txEl>
                                          </p:spTgt>
                                        </p:tgtEl>
                                        <p:attrNameLst>
                                          <p:attrName>style.visibility</p:attrName>
                                        </p:attrNameLst>
                                      </p:cBhvr>
                                      <p:to>
                                        <p:strVal val="visible"/>
                                      </p:to>
                                    </p:set>
                                    <p:anim calcmode="lin" valueType="num">
                                      <p:cBhvr additive="base">
                                        <p:cTn id="27" dur="500" fill="hold"/>
                                        <p:tgtEl>
                                          <p:spTgt spid="428035">
                                            <p:txEl>
                                              <p:pRg st="54" end="5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28035">
                                            <p:txEl>
                                              <p:pRg st="54" end="5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advAuto="100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608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sp>
        <p:nvSpPr>
          <p:cNvPr id="46084" name="Rectangle 3"/>
          <p:cNvSpPr>
            <a:spLocks noGrp="1"/>
          </p:cNvSpPr>
          <p:nvPr>
            <p:ph idx="1"/>
          </p:nvPr>
        </p:nvSpPr>
        <p:spPr>
          <a:xfrm>
            <a:off x="609600" y="1143000"/>
            <a:ext cx="3505200" cy="5029200"/>
          </a:xfrm>
          <a:ln/>
        </p:spPr>
        <p:txBody>
          <a:bodyPr vert="horz" wrap="square" lIns="91440" tIns="45720" rIns="91440" bIns="45720" anchor="t" anchorCtr="0"/>
          <a:lstStyle/>
          <a:p>
            <a:pPr marL="0" indent="0" eaLnBrk="1" hangingPunct="1">
              <a:lnSpc>
                <a:spcPct val="110000"/>
              </a:lnSpc>
              <a:buNone/>
            </a:pPr>
            <a:r>
              <a:rPr lang="zh-CN" altLang="en-US" b="1" dirty="0">
                <a:latin typeface="Times New Roman" panose="02020603050405020304" pitchFamily="18" charset="0"/>
              </a:rPr>
              <a:t>例：四皇后问题</a:t>
            </a:r>
            <a:endParaRPr lang="en-US" altLang="zh-CN" b="1" dirty="0">
              <a:latin typeface="Times New Roman" panose="02020603050405020304" pitchFamily="18" charset="0"/>
            </a:endParaRPr>
          </a:p>
          <a:p>
            <a:pPr marL="0" indent="0" eaLnBrk="1" hangingPunct="1">
              <a:lnSpc>
                <a:spcPct val="110000"/>
              </a:lnSpc>
              <a:buNone/>
            </a:pPr>
            <a:r>
              <a:rPr lang="zh-CN" altLang="en-US" b="1" dirty="0">
                <a:latin typeface="Times New Roman" panose="02020603050405020304" pitchFamily="18" charset="0"/>
              </a:rPr>
              <a:t>在</a:t>
            </a:r>
            <a:r>
              <a:rPr lang="en-US" altLang="zh-CN" b="1" dirty="0">
                <a:latin typeface="Times New Roman" panose="02020603050405020304" pitchFamily="18" charset="0"/>
              </a:rPr>
              <a:t>4X4</a:t>
            </a:r>
            <a:r>
              <a:rPr lang="zh-CN" altLang="en-US" b="1" dirty="0">
                <a:latin typeface="Times New Roman" panose="02020603050405020304" pitchFamily="18" charset="0"/>
              </a:rPr>
              <a:t>方格的棋盘内，放置四个皇后</a:t>
            </a:r>
            <a:endParaRPr lang="en-US" altLang="zh-CN" b="1" dirty="0">
              <a:latin typeface="Times New Roman" panose="02020603050405020304" pitchFamily="18" charset="0"/>
            </a:endParaRPr>
          </a:p>
          <a:p>
            <a:pPr marL="0" indent="0" eaLnBrk="1" hangingPunct="1">
              <a:lnSpc>
                <a:spcPct val="110000"/>
              </a:lnSpc>
              <a:buNone/>
            </a:pPr>
            <a:r>
              <a:rPr lang="zh-CN" altLang="en-US" b="1" dirty="0">
                <a:latin typeface="Times New Roman" panose="02020603050405020304" pitchFamily="18" charset="0"/>
              </a:rPr>
              <a:t>使任意两个不在同一行、同一列、同一对角线（斜线）上。</a:t>
            </a:r>
            <a:endParaRPr lang="en-US" altLang="zh-CN" b="1" dirty="0">
              <a:latin typeface="Times New Roman" panose="02020603050405020304" pitchFamily="18" charset="0"/>
            </a:endParaRPr>
          </a:p>
          <a:p>
            <a:pPr marL="0" indent="0" eaLnBrk="1" hangingPunct="1">
              <a:lnSpc>
                <a:spcPct val="110000"/>
              </a:lnSpc>
              <a:buNone/>
            </a:pPr>
            <a:r>
              <a:rPr lang="zh-CN" altLang="en-US" b="1" dirty="0">
                <a:latin typeface="Times New Roman" panose="02020603050405020304" pitchFamily="18" charset="0"/>
              </a:rPr>
              <a:t>要求：找出所有的摆法</a:t>
            </a:r>
          </a:p>
          <a:p>
            <a:pPr marL="0" indent="0" algn="just" eaLnBrk="1" hangingPunct="1">
              <a:lnSpc>
                <a:spcPct val="110000"/>
              </a:lnSpc>
              <a:buClr>
                <a:schemeClr val="tx1"/>
              </a:buClr>
              <a:buNone/>
            </a:pPr>
            <a:endParaRPr lang="zh-CN" altLang="en-US" dirty="0">
              <a:latin typeface="Times New Roman" panose="02020603050405020304" pitchFamily="18" charset="0"/>
            </a:endParaRPr>
          </a:p>
        </p:txBody>
      </p:sp>
      <p:pic>
        <p:nvPicPr>
          <p:cNvPr id="46085" name="Picture 5"/>
          <p:cNvPicPr>
            <a:picLocks noChangeAspect="1"/>
          </p:cNvPicPr>
          <p:nvPr/>
        </p:nvPicPr>
        <p:blipFill>
          <a:blip r:embed="rId2"/>
          <a:stretch>
            <a:fillRect/>
          </a:stretch>
        </p:blipFill>
        <p:spPr>
          <a:xfrm>
            <a:off x="4495800" y="1295400"/>
            <a:ext cx="4200525" cy="4171950"/>
          </a:xfrm>
          <a:prstGeom prst="rect">
            <a:avLst/>
          </a:prstGeom>
          <a:noFill/>
          <a:ln w="9525">
            <a:noFill/>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710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47108"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095"/>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47109"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813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48132"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096"/>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48133"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48134" name="Text Box 4"/>
          <p:cNvSpPr txBox="1"/>
          <p:nvPr/>
        </p:nvSpPr>
        <p:spPr>
          <a:xfrm>
            <a:off x="5029200" y="1143000"/>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48135" name="Text Box 5"/>
          <p:cNvSpPr txBox="1"/>
          <p:nvPr/>
        </p:nvSpPr>
        <p:spPr>
          <a:xfrm>
            <a:off x="212725" y="2513013"/>
            <a:ext cx="979488"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rgbClr val="C00000"/>
                </a:solidFill>
                <a:latin typeface="Times New Roman" panose="02020603050405020304" pitchFamily="18" charset="0"/>
              </a:rPr>
              <a:t>((1,1))</a:t>
            </a:r>
          </a:p>
        </p:txBody>
      </p:sp>
      <p:sp>
        <p:nvSpPr>
          <p:cNvPr id="48136"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915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49156"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098"/>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49157"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49158" name="Text Box 4"/>
          <p:cNvSpPr txBox="1"/>
          <p:nvPr/>
        </p:nvSpPr>
        <p:spPr>
          <a:xfrm>
            <a:off x="5029200" y="1143000"/>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49159"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49160"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49161" name="Text Box 4"/>
          <p:cNvSpPr txBox="1"/>
          <p:nvPr/>
        </p:nvSpPr>
        <p:spPr>
          <a:xfrm>
            <a:off x="6324600" y="1684338"/>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49162" name="Text Box 8"/>
          <p:cNvSpPr txBox="1"/>
          <p:nvPr/>
        </p:nvSpPr>
        <p:spPr>
          <a:xfrm>
            <a:off x="123825" y="3656013"/>
            <a:ext cx="1646238"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rgbClr val="C00000"/>
                </a:solidFill>
                <a:latin typeface="Times New Roman" panose="02020603050405020304" pitchFamily="18" charset="0"/>
              </a:rPr>
              <a:t>((1,1) (2,3))</a:t>
            </a:r>
          </a:p>
        </p:txBody>
      </p:sp>
      <p:sp>
        <p:nvSpPr>
          <p:cNvPr id="49163"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017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0180"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097"/>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0181"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0182" name="Text Box 4"/>
          <p:cNvSpPr txBox="1"/>
          <p:nvPr/>
        </p:nvSpPr>
        <p:spPr>
          <a:xfrm>
            <a:off x="5029200" y="1143000"/>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0183"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0184"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0185"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0186"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0187" name="Line 9"/>
          <p:cNvSpPr/>
          <p:nvPr/>
        </p:nvSpPr>
        <p:spPr>
          <a:xfrm flipV="1">
            <a:off x="947738" y="2933700"/>
            <a:ext cx="0" cy="685800"/>
          </a:xfrm>
          <a:prstGeom prst="line">
            <a:avLst/>
          </a:prstGeom>
          <a:ln w="9525" cap="flat" cmpd="sng">
            <a:solidFill>
              <a:srgbClr val="C00000"/>
            </a:solidFill>
            <a:prstDash val="solid"/>
            <a:headEnd type="none" w="med" len="med"/>
            <a:tailEnd type="triangle" w="med" len="med"/>
          </a:ln>
        </p:spPr>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120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1204"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099"/>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1205"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1206" name="Text Box 4"/>
          <p:cNvSpPr txBox="1"/>
          <p:nvPr/>
        </p:nvSpPr>
        <p:spPr>
          <a:xfrm>
            <a:off x="5029200" y="1143000"/>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1207"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1208"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1209" name="Text Box 4"/>
          <p:cNvSpPr txBox="1"/>
          <p:nvPr/>
        </p:nvSpPr>
        <p:spPr>
          <a:xfrm>
            <a:off x="6934200" y="1684338"/>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1210"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1211"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1212" name="Line 9"/>
          <p:cNvSpPr/>
          <p:nvPr/>
        </p:nvSpPr>
        <p:spPr>
          <a:xfrm flipV="1">
            <a:off x="947738" y="2933700"/>
            <a:ext cx="0" cy="685800"/>
          </a:xfrm>
          <a:prstGeom prst="line">
            <a:avLst/>
          </a:prstGeom>
          <a:ln w="9525" cap="flat" cmpd="sng">
            <a:solidFill>
              <a:schemeClr val="tx1"/>
            </a:solidFill>
            <a:prstDash val="solid"/>
            <a:headEnd type="none" w="med" len="med"/>
            <a:tailEnd type="triangle" w="med" len="med"/>
          </a:ln>
        </p:spPr>
      </p:sp>
      <p:sp>
        <p:nvSpPr>
          <p:cNvPr id="51213" name="Text Box 11"/>
          <p:cNvSpPr txBox="1"/>
          <p:nvPr/>
        </p:nvSpPr>
        <p:spPr>
          <a:xfrm>
            <a:off x="1993900" y="3656013"/>
            <a:ext cx="1647825"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rgbClr val="C00000"/>
                </a:solidFill>
                <a:latin typeface="Times New Roman" panose="02020603050405020304" pitchFamily="18" charset="0"/>
              </a:rPr>
              <a:t>((1,1) (2,4))</a:t>
            </a:r>
          </a:p>
        </p:txBody>
      </p:sp>
      <p:sp>
        <p:nvSpPr>
          <p:cNvPr id="51214" name="Line 12"/>
          <p:cNvSpPr/>
          <p:nvPr/>
        </p:nvSpPr>
        <p:spPr>
          <a:xfrm>
            <a:off x="1087438" y="2819400"/>
            <a:ext cx="1295400" cy="8382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222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2228"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100"/>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2229"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2230" name="Text Box 4"/>
          <p:cNvSpPr txBox="1"/>
          <p:nvPr/>
        </p:nvSpPr>
        <p:spPr>
          <a:xfrm>
            <a:off x="5029200" y="1143000"/>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2231"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2232"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2233" name="Text Box 4"/>
          <p:cNvSpPr txBox="1"/>
          <p:nvPr/>
        </p:nvSpPr>
        <p:spPr>
          <a:xfrm>
            <a:off x="6934200" y="1714500"/>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2234"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2235"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2236" name="Line 9"/>
          <p:cNvSpPr/>
          <p:nvPr/>
        </p:nvSpPr>
        <p:spPr>
          <a:xfrm flipV="1">
            <a:off x="947738" y="2933700"/>
            <a:ext cx="0" cy="685800"/>
          </a:xfrm>
          <a:prstGeom prst="line">
            <a:avLst/>
          </a:prstGeom>
          <a:ln w="9525" cap="flat" cmpd="sng">
            <a:solidFill>
              <a:schemeClr val="tx1"/>
            </a:solidFill>
            <a:prstDash val="solid"/>
            <a:headEnd type="none" w="med" len="med"/>
            <a:tailEnd type="triangle" w="med" len="med"/>
          </a:ln>
        </p:spPr>
      </p:sp>
      <p:sp>
        <p:nvSpPr>
          <p:cNvPr id="52237" name="Text Box 11"/>
          <p:cNvSpPr txBox="1"/>
          <p:nvPr/>
        </p:nvSpPr>
        <p:spPr>
          <a:xfrm>
            <a:off x="1993900" y="3656013"/>
            <a:ext cx="1647825"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a:t>
            </a:r>
          </a:p>
        </p:txBody>
      </p:sp>
      <p:sp>
        <p:nvSpPr>
          <p:cNvPr id="52238" name="Line 12"/>
          <p:cNvSpPr/>
          <p:nvPr/>
        </p:nvSpPr>
        <p:spPr>
          <a:xfrm>
            <a:off x="1087438" y="2819400"/>
            <a:ext cx="1295400" cy="838200"/>
          </a:xfrm>
          <a:prstGeom prst="line">
            <a:avLst/>
          </a:prstGeom>
          <a:ln w="9525" cap="flat" cmpd="sng">
            <a:solidFill>
              <a:schemeClr val="tx1"/>
            </a:solidFill>
            <a:prstDash val="solid"/>
            <a:headEnd type="none" w="med" len="med"/>
            <a:tailEnd type="triangle" w="med" len="med"/>
          </a:ln>
        </p:spPr>
      </p:sp>
      <p:sp>
        <p:nvSpPr>
          <p:cNvPr id="52239" name="Text Box 14"/>
          <p:cNvSpPr txBox="1"/>
          <p:nvPr/>
        </p:nvSpPr>
        <p:spPr>
          <a:xfrm>
            <a:off x="95250" y="47545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rgbClr val="C00000"/>
                </a:solidFill>
                <a:latin typeface="Times New Roman" panose="02020603050405020304" pitchFamily="18" charset="0"/>
              </a:rPr>
              <a:t>((1,1) (2,4) (3.2))</a:t>
            </a:r>
          </a:p>
        </p:txBody>
      </p:sp>
      <p:sp>
        <p:nvSpPr>
          <p:cNvPr id="52240" name="Line 15"/>
          <p:cNvSpPr/>
          <p:nvPr/>
        </p:nvSpPr>
        <p:spPr>
          <a:xfrm flipH="1">
            <a:off x="1173163" y="4146550"/>
            <a:ext cx="1295400" cy="609600"/>
          </a:xfrm>
          <a:prstGeom prst="line">
            <a:avLst/>
          </a:prstGeom>
          <a:ln w="9525" cap="flat" cmpd="sng">
            <a:solidFill>
              <a:schemeClr val="tx1"/>
            </a:solidFill>
            <a:prstDash val="solid"/>
            <a:headEnd type="none" w="med" len="med"/>
            <a:tailEnd type="triangle" w="med" len="med"/>
          </a:ln>
        </p:spPr>
      </p:sp>
      <p:sp>
        <p:nvSpPr>
          <p:cNvPr id="52241" name="Text Box 4"/>
          <p:cNvSpPr txBox="1"/>
          <p:nvPr/>
        </p:nvSpPr>
        <p:spPr>
          <a:xfrm>
            <a:off x="5715000" y="2200275"/>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325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3252"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102"/>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3253"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3254" name="Text Box 4"/>
          <p:cNvSpPr txBox="1"/>
          <p:nvPr/>
        </p:nvSpPr>
        <p:spPr>
          <a:xfrm>
            <a:off x="5029200" y="1143000"/>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3255"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3256"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3257" name="Text Box 4"/>
          <p:cNvSpPr txBox="1"/>
          <p:nvPr/>
        </p:nvSpPr>
        <p:spPr>
          <a:xfrm>
            <a:off x="6934200" y="1684338"/>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3258"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3259"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3260" name="Line 9"/>
          <p:cNvSpPr/>
          <p:nvPr/>
        </p:nvSpPr>
        <p:spPr>
          <a:xfrm flipV="1">
            <a:off x="947738" y="2933700"/>
            <a:ext cx="0" cy="685800"/>
          </a:xfrm>
          <a:prstGeom prst="line">
            <a:avLst/>
          </a:prstGeom>
          <a:ln w="9525" cap="flat" cmpd="sng">
            <a:solidFill>
              <a:schemeClr val="tx1"/>
            </a:solidFill>
            <a:prstDash val="solid"/>
            <a:headEnd type="none" w="med" len="med"/>
            <a:tailEnd type="triangle" w="med" len="med"/>
          </a:ln>
        </p:spPr>
      </p:sp>
      <p:sp>
        <p:nvSpPr>
          <p:cNvPr id="53261" name="Text Box 11"/>
          <p:cNvSpPr txBox="1"/>
          <p:nvPr/>
        </p:nvSpPr>
        <p:spPr>
          <a:xfrm>
            <a:off x="1993900" y="3656013"/>
            <a:ext cx="1647825"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a:t>
            </a:r>
          </a:p>
        </p:txBody>
      </p:sp>
      <p:sp>
        <p:nvSpPr>
          <p:cNvPr id="53262" name="Line 12"/>
          <p:cNvSpPr/>
          <p:nvPr/>
        </p:nvSpPr>
        <p:spPr>
          <a:xfrm>
            <a:off x="1087438" y="2819400"/>
            <a:ext cx="1295400" cy="838200"/>
          </a:xfrm>
          <a:prstGeom prst="line">
            <a:avLst/>
          </a:prstGeom>
          <a:ln w="9525" cap="flat" cmpd="sng">
            <a:solidFill>
              <a:schemeClr val="tx1"/>
            </a:solidFill>
            <a:prstDash val="solid"/>
            <a:headEnd type="none" w="med" len="med"/>
            <a:tailEnd type="triangle" w="med" len="med"/>
          </a:ln>
        </p:spPr>
      </p:sp>
      <p:sp>
        <p:nvSpPr>
          <p:cNvPr id="53263" name="Text Box 14"/>
          <p:cNvSpPr txBox="1"/>
          <p:nvPr/>
        </p:nvSpPr>
        <p:spPr>
          <a:xfrm>
            <a:off x="95250" y="47545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 (3.2))</a:t>
            </a:r>
          </a:p>
        </p:txBody>
      </p:sp>
      <p:sp>
        <p:nvSpPr>
          <p:cNvPr id="53264" name="Line 15"/>
          <p:cNvSpPr/>
          <p:nvPr/>
        </p:nvSpPr>
        <p:spPr>
          <a:xfrm flipH="1">
            <a:off x="1173163" y="4146550"/>
            <a:ext cx="1295400" cy="609600"/>
          </a:xfrm>
          <a:prstGeom prst="line">
            <a:avLst/>
          </a:prstGeom>
          <a:ln w="9525" cap="flat" cmpd="sng">
            <a:solidFill>
              <a:schemeClr val="tx1"/>
            </a:solidFill>
            <a:prstDash val="solid"/>
            <a:headEnd type="none" w="med" len="med"/>
            <a:tailEnd type="triangle" w="med" len="med"/>
          </a:ln>
        </p:spPr>
      </p:sp>
      <p:sp>
        <p:nvSpPr>
          <p:cNvPr id="53265" name="Line 15"/>
          <p:cNvSpPr/>
          <p:nvPr/>
        </p:nvSpPr>
        <p:spPr>
          <a:xfrm flipV="1">
            <a:off x="1782763" y="4224338"/>
            <a:ext cx="990600" cy="533400"/>
          </a:xfrm>
          <a:prstGeom prst="line">
            <a:avLst/>
          </a:prstGeom>
          <a:ln w="9525" cap="flat" cmpd="sng">
            <a:solidFill>
              <a:srgbClr val="C00000"/>
            </a:solidFill>
            <a:prstDash val="solid"/>
            <a:headEnd type="none" w="med" len="med"/>
            <a:tailEnd type="triangle" w="med" len="med"/>
          </a:ln>
        </p:spPr>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427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4276"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101"/>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4277"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4278" name="Text Box 4"/>
          <p:cNvSpPr txBox="1"/>
          <p:nvPr/>
        </p:nvSpPr>
        <p:spPr>
          <a:xfrm>
            <a:off x="5029200" y="1143000"/>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4279"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4280"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4281"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4282"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4283" name="Line 9"/>
          <p:cNvSpPr/>
          <p:nvPr/>
        </p:nvSpPr>
        <p:spPr>
          <a:xfrm flipV="1">
            <a:off x="947738" y="2933700"/>
            <a:ext cx="0" cy="685800"/>
          </a:xfrm>
          <a:prstGeom prst="line">
            <a:avLst/>
          </a:prstGeom>
          <a:ln w="9525" cap="flat" cmpd="sng">
            <a:solidFill>
              <a:schemeClr val="tx1"/>
            </a:solidFill>
            <a:prstDash val="solid"/>
            <a:headEnd type="none" w="med" len="med"/>
            <a:tailEnd type="triangle" w="med" len="med"/>
          </a:ln>
        </p:spPr>
      </p:sp>
      <p:sp>
        <p:nvSpPr>
          <p:cNvPr id="54284" name="Text Box 11"/>
          <p:cNvSpPr txBox="1"/>
          <p:nvPr/>
        </p:nvSpPr>
        <p:spPr>
          <a:xfrm>
            <a:off x="1993900" y="3656013"/>
            <a:ext cx="1647825"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a:t>
            </a:r>
          </a:p>
        </p:txBody>
      </p:sp>
      <p:sp>
        <p:nvSpPr>
          <p:cNvPr id="54285" name="Line 12"/>
          <p:cNvSpPr/>
          <p:nvPr/>
        </p:nvSpPr>
        <p:spPr>
          <a:xfrm>
            <a:off x="1087438" y="2819400"/>
            <a:ext cx="1295400" cy="838200"/>
          </a:xfrm>
          <a:prstGeom prst="line">
            <a:avLst/>
          </a:prstGeom>
          <a:ln w="9525" cap="flat" cmpd="sng">
            <a:solidFill>
              <a:schemeClr val="tx1"/>
            </a:solidFill>
            <a:prstDash val="solid"/>
            <a:headEnd type="none" w="med" len="med"/>
            <a:tailEnd type="triangle" w="med" len="med"/>
          </a:ln>
        </p:spPr>
      </p:sp>
      <p:sp>
        <p:nvSpPr>
          <p:cNvPr id="54286" name="Text Box 14"/>
          <p:cNvSpPr txBox="1"/>
          <p:nvPr/>
        </p:nvSpPr>
        <p:spPr>
          <a:xfrm>
            <a:off x="95250" y="47545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 (3.2))</a:t>
            </a:r>
          </a:p>
        </p:txBody>
      </p:sp>
      <p:sp>
        <p:nvSpPr>
          <p:cNvPr id="54287" name="Line 15"/>
          <p:cNvSpPr/>
          <p:nvPr/>
        </p:nvSpPr>
        <p:spPr>
          <a:xfrm flipH="1">
            <a:off x="1173163" y="4146550"/>
            <a:ext cx="1295400" cy="609600"/>
          </a:xfrm>
          <a:prstGeom prst="line">
            <a:avLst/>
          </a:prstGeom>
          <a:ln w="9525" cap="flat" cmpd="sng">
            <a:solidFill>
              <a:schemeClr val="tx1"/>
            </a:solidFill>
            <a:prstDash val="solid"/>
            <a:headEnd type="none" w="med" len="med"/>
            <a:tailEnd type="triangle" w="med" len="med"/>
          </a:ln>
        </p:spPr>
      </p:sp>
      <p:sp>
        <p:nvSpPr>
          <p:cNvPr id="54288" name="Line 15"/>
          <p:cNvSpPr/>
          <p:nvPr/>
        </p:nvSpPr>
        <p:spPr>
          <a:xfrm flipV="1">
            <a:off x="1782763" y="4224338"/>
            <a:ext cx="990600" cy="533400"/>
          </a:xfrm>
          <a:prstGeom prst="line">
            <a:avLst/>
          </a:prstGeom>
          <a:ln w="9525" cap="flat" cmpd="sng">
            <a:solidFill>
              <a:schemeClr val="tx1"/>
            </a:solidFill>
            <a:prstDash val="solid"/>
            <a:headEnd type="none" w="med" len="med"/>
            <a:tailEnd type="triangle" w="med" len="med"/>
          </a:ln>
        </p:spPr>
      </p:sp>
      <p:sp>
        <p:nvSpPr>
          <p:cNvPr id="54289" name="Line 15"/>
          <p:cNvSpPr/>
          <p:nvPr/>
        </p:nvSpPr>
        <p:spPr>
          <a:xfrm flipH="1" flipV="1">
            <a:off x="1206500" y="2743200"/>
            <a:ext cx="1219200" cy="685800"/>
          </a:xfrm>
          <a:prstGeom prst="line">
            <a:avLst/>
          </a:prstGeom>
          <a:ln w="9525" cap="flat" cmpd="sng">
            <a:solidFill>
              <a:srgbClr val="C00000"/>
            </a:solidFill>
            <a:prstDash val="solid"/>
            <a:headEnd type="none" w="med" len="med"/>
            <a:tailEnd type="triangle" w="med" len="med"/>
          </a:ln>
        </p:spPr>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529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5300"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103"/>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5301"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5302"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5303"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5304"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5305"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5306" name="Line 9"/>
          <p:cNvSpPr/>
          <p:nvPr/>
        </p:nvSpPr>
        <p:spPr>
          <a:xfrm flipV="1">
            <a:off x="947738" y="2933700"/>
            <a:ext cx="0" cy="685800"/>
          </a:xfrm>
          <a:prstGeom prst="line">
            <a:avLst/>
          </a:prstGeom>
          <a:ln w="9525" cap="flat" cmpd="sng">
            <a:solidFill>
              <a:schemeClr val="tx1"/>
            </a:solidFill>
            <a:prstDash val="solid"/>
            <a:headEnd type="none" w="med" len="med"/>
            <a:tailEnd type="triangle" w="med" len="med"/>
          </a:ln>
        </p:spPr>
      </p:sp>
      <p:sp>
        <p:nvSpPr>
          <p:cNvPr id="55307" name="Text Box 11"/>
          <p:cNvSpPr txBox="1"/>
          <p:nvPr/>
        </p:nvSpPr>
        <p:spPr>
          <a:xfrm>
            <a:off x="1993900" y="3656013"/>
            <a:ext cx="1647825"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a:t>
            </a:r>
          </a:p>
        </p:txBody>
      </p:sp>
      <p:sp>
        <p:nvSpPr>
          <p:cNvPr id="55308" name="Line 12"/>
          <p:cNvSpPr/>
          <p:nvPr/>
        </p:nvSpPr>
        <p:spPr>
          <a:xfrm>
            <a:off x="1087438" y="2819400"/>
            <a:ext cx="1295400" cy="838200"/>
          </a:xfrm>
          <a:prstGeom prst="line">
            <a:avLst/>
          </a:prstGeom>
          <a:ln w="9525" cap="flat" cmpd="sng">
            <a:solidFill>
              <a:schemeClr val="tx1"/>
            </a:solidFill>
            <a:prstDash val="solid"/>
            <a:headEnd type="none" w="med" len="med"/>
            <a:tailEnd type="triangle" w="med" len="med"/>
          </a:ln>
        </p:spPr>
      </p:sp>
      <p:sp>
        <p:nvSpPr>
          <p:cNvPr id="55309" name="Text Box 14"/>
          <p:cNvSpPr txBox="1"/>
          <p:nvPr/>
        </p:nvSpPr>
        <p:spPr>
          <a:xfrm>
            <a:off x="95250" y="47545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 (3.2))</a:t>
            </a:r>
          </a:p>
        </p:txBody>
      </p:sp>
      <p:sp>
        <p:nvSpPr>
          <p:cNvPr id="55310" name="Line 15"/>
          <p:cNvSpPr/>
          <p:nvPr/>
        </p:nvSpPr>
        <p:spPr>
          <a:xfrm flipH="1">
            <a:off x="1173163" y="4146550"/>
            <a:ext cx="1295400" cy="609600"/>
          </a:xfrm>
          <a:prstGeom prst="line">
            <a:avLst/>
          </a:prstGeom>
          <a:ln w="9525" cap="flat" cmpd="sng">
            <a:solidFill>
              <a:schemeClr val="tx1"/>
            </a:solidFill>
            <a:prstDash val="solid"/>
            <a:headEnd type="none" w="med" len="med"/>
            <a:tailEnd type="triangle" w="med" len="med"/>
          </a:ln>
        </p:spPr>
      </p:sp>
      <p:sp>
        <p:nvSpPr>
          <p:cNvPr id="55311" name="Line 15"/>
          <p:cNvSpPr/>
          <p:nvPr/>
        </p:nvSpPr>
        <p:spPr>
          <a:xfrm flipV="1">
            <a:off x="1782763" y="4224338"/>
            <a:ext cx="990600" cy="533400"/>
          </a:xfrm>
          <a:prstGeom prst="line">
            <a:avLst/>
          </a:prstGeom>
          <a:ln w="9525" cap="flat" cmpd="sng">
            <a:solidFill>
              <a:schemeClr val="tx1"/>
            </a:solidFill>
            <a:prstDash val="solid"/>
            <a:headEnd type="none" w="med" len="med"/>
            <a:tailEnd type="triangle" w="med" len="med"/>
          </a:ln>
        </p:spPr>
      </p:sp>
      <p:sp>
        <p:nvSpPr>
          <p:cNvPr id="55312" name="Line 15"/>
          <p:cNvSpPr/>
          <p:nvPr/>
        </p:nvSpPr>
        <p:spPr>
          <a:xfrm flipH="1" flipV="1">
            <a:off x="1206500" y="2743200"/>
            <a:ext cx="1219200" cy="685800"/>
          </a:xfrm>
          <a:prstGeom prst="line">
            <a:avLst/>
          </a:prstGeom>
          <a:ln w="9525" cap="flat" cmpd="sng">
            <a:solidFill>
              <a:schemeClr val="tx1"/>
            </a:solidFill>
            <a:prstDash val="solid"/>
            <a:headEnd type="none" w="med" len="med"/>
            <a:tailEnd type="triangle" w="med" len="med"/>
          </a:ln>
        </p:spPr>
      </p:sp>
      <p:sp>
        <p:nvSpPr>
          <p:cNvPr id="55313" name="Line 15"/>
          <p:cNvSpPr/>
          <p:nvPr/>
        </p:nvSpPr>
        <p:spPr>
          <a:xfrm flipV="1">
            <a:off x="1123950" y="2276475"/>
            <a:ext cx="457200" cy="304800"/>
          </a:xfrm>
          <a:prstGeom prst="line">
            <a:avLst/>
          </a:prstGeom>
          <a:ln w="9525" cap="flat" cmpd="sng">
            <a:solidFill>
              <a:srgbClr val="C00000"/>
            </a:solidFill>
            <a:prstDash val="solid"/>
            <a:headEnd type="none" w="med" len="med"/>
            <a:tailEnd type="triangle" w="med" len="med"/>
          </a:ln>
        </p:spPr>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147"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5</a:t>
            </a:r>
            <a:r>
              <a:rPr lang="zh-CN" altLang="en-US" sz="3600" b="0" dirty="0">
                <a:latin typeface="Times New Roman" panose="02020603050405020304" pitchFamily="18" charset="0"/>
                <a:ea typeface="黑体" panose="02010609060101010101" pitchFamily="49" charset="-122"/>
              </a:rPr>
              <a:t>章  搜索求解策略</a:t>
            </a:r>
          </a:p>
        </p:txBody>
      </p:sp>
      <p:sp>
        <p:nvSpPr>
          <p:cNvPr id="6148" name="Rectangle 3"/>
          <p:cNvSpPr>
            <a:spLocks noGrp="1"/>
          </p:cNvSpPr>
          <p:nvPr>
            <p:ph idx="1"/>
          </p:nvPr>
        </p:nvSpPr>
        <p:spPr>
          <a:xfrm>
            <a:off x="468313" y="908050"/>
            <a:ext cx="8424862" cy="5400675"/>
          </a:xfrm>
          <a:ln/>
        </p:spPr>
        <p:txBody>
          <a:bodyPr vert="horz" wrap="square" lIns="91440" tIns="45720" rIns="91440" bIns="45720" anchor="t" anchorCtr="0"/>
          <a:lstStyle/>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5.1  </a:t>
            </a:r>
            <a:r>
              <a:rPr lang="zh-CN" altLang="en-US" b="1" dirty="0">
                <a:solidFill>
                  <a:srgbClr val="0000FF"/>
                </a:solidFill>
                <a:latin typeface="Times New Roman" panose="02020603050405020304" pitchFamily="18" charset="0"/>
              </a:rPr>
              <a:t>搜索的概念</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5.2  </a:t>
            </a:r>
            <a:r>
              <a:rPr lang="zh-CN" altLang="en-US" b="1" dirty="0">
                <a:latin typeface="Times New Roman" panose="02020603050405020304" pitchFamily="18" charset="0"/>
              </a:rPr>
              <a:t>状态空间的搜索策略</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5.4  </a:t>
            </a:r>
            <a:r>
              <a:rPr lang="zh-CN" altLang="en-US" b="1" dirty="0">
                <a:latin typeface="Times New Roman" panose="02020603050405020304" pitchFamily="18" charset="0"/>
              </a:rPr>
              <a:t>启发式图搜索策略</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632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6324"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104"/>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6325"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6326"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6327"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6328"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6329"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6330" name="Line 9"/>
          <p:cNvSpPr/>
          <p:nvPr/>
        </p:nvSpPr>
        <p:spPr>
          <a:xfrm flipV="1">
            <a:off x="947738" y="2933700"/>
            <a:ext cx="0" cy="685800"/>
          </a:xfrm>
          <a:prstGeom prst="line">
            <a:avLst/>
          </a:prstGeom>
          <a:ln w="9525" cap="flat" cmpd="sng">
            <a:solidFill>
              <a:schemeClr val="tx1"/>
            </a:solidFill>
            <a:prstDash val="solid"/>
            <a:headEnd type="none" w="med" len="med"/>
            <a:tailEnd type="triangle" w="med" len="med"/>
          </a:ln>
        </p:spPr>
      </p:sp>
      <p:sp>
        <p:nvSpPr>
          <p:cNvPr id="56331" name="Text Box 11"/>
          <p:cNvSpPr txBox="1"/>
          <p:nvPr/>
        </p:nvSpPr>
        <p:spPr>
          <a:xfrm>
            <a:off x="1993900" y="3656013"/>
            <a:ext cx="1647825"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a:t>
            </a:r>
          </a:p>
        </p:txBody>
      </p:sp>
      <p:sp>
        <p:nvSpPr>
          <p:cNvPr id="56332" name="Line 12"/>
          <p:cNvSpPr/>
          <p:nvPr/>
        </p:nvSpPr>
        <p:spPr>
          <a:xfrm>
            <a:off x="1087438" y="2819400"/>
            <a:ext cx="1295400" cy="838200"/>
          </a:xfrm>
          <a:prstGeom prst="line">
            <a:avLst/>
          </a:prstGeom>
          <a:ln w="9525" cap="flat" cmpd="sng">
            <a:solidFill>
              <a:schemeClr val="tx1"/>
            </a:solidFill>
            <a:prstDash val="solid"/>
            <a:headEnd type="none" w="med" len="med"/>
            <a:tailEnd type="triangle" w="med" len="med"/>
          </a:ln>
        </p:spPr>
      </p:sp>
      <p:sp>
        <p:nvSpPr>
          <p:cNvPr id="56333" name="Text Box 14"/>
          <p:cNvSpPr txBox="1"/>
          <p:nvPr/>
        </p:nvSpPr>
        <p:spPr>
          <a:xfrm>
            <a:off x="95250" y="47545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 (3.2))</a:t>
            </a:r>
          </a:p>
        </p:txBody>
      </p:sp>
      <p:sp>
        <p:nvSpPr>
          <p:cNvPr id="56334" name="Line 15"/>
          <p:cNvSpPr/>
          <p:nvPr/>
        </p:nvSpPr>
        <p:spPr>
          <a:xfrm flipH="1">
            <a:off x="1173163" y="4146550"/>
            <a:ext cx="1295400" cy="609600"/>
          </a:xfrm>
          <a:prstGeom prst="line">
            <a:avLst/>
          </a:prstGeom>
          <a:ln w="9525" cap="flat" cmpd="sng">
            <a:solidFill>
              <a:schemeClr val="tx1"/>
            </a:solidFill>
            <a:prstDash val="solid"/>
            <a:headEnd type="none" w="med" len="med"/>
            <a:tailEnd type="triangle" w="med" len="med"/>
          </a:ln>
        </p:spPr>
      </p:sp>
      <p:sp>
        <p:nvSpPr>
          <p:cNvPr id="56335" name="Line 15"/>
          <p:cNvSpPr/>
          <p:nvPr/>
        </p:nvSpPr>
        <p:spPr>
          <a:xfrm flipV="1">
            <a:off x="1782763" y="4224338"/>
            <a:ext cx="990600" cy="533400"/>
          </a:xfrm>
          <a:prstGeom prst="line">
            <a:avLst/>
          </a:prstGeom>
          <a:ln w="9525" cap="flat" cmpd="sng">
            <a:solidFill>
              <a:schemeClr val="tx1"/>
            </a:solidFill>
            <a:prstDash val="solid"/>
            <a:headEnd type="none" w="med" len="med"/>
            <a:tailEnd type="triangle" w="med" len="med"/>
          </a:ln>
        </p:spPr>
      </p:sp>
      <p:sp>
        <p:nvSpPr>
          <p:cNvPr id="56336" name="Line 15"/>
          <p:cNvSpPr/>
          <p:nvPr/>
        </p:nvSpPr>
        <p:spPr>
          <a:xfrm flipH="1" flipV="1">
            <a:off x="1206500" y="2743200"/>
            <a:ext cx="1219200" cy="685800"/>
          </a:xfrm>
          <a:prstGeom prst="line">
            <a:avLst/>
          </a:prstGeom>
          <a:ln w="9525" cap="flat" cmpd="sng">
            <a:solidFill>
              <a:schemeClr val="tx1"/>
            </a:solidFill>
            <a:prstDash val="solid"/>
            <a:headEnd type="none" w="med" len="med"/>
            <a:tailEnd type="triangle" w="med" len="med"/>
          </a:ln>
        </p:spPr>
      </p:sp>
      <p:sp>
        <p:nvSpPr>
          <p:cNvPr id="56337" name="Line 15"/>
          <p:cNvSpPr/>
          <p:nvPr/>
        </p:nvSpPr>
        <p:spPr>
          <a:xfrm flipV="1">
            <a:off x="1123950" y="2276475"/>
            <a:ext cx="457200" cy="304800"/>
          </a:xfrm>
          <a:prstGeom prst="line">
            <a:avLst/>
          </a:prstGeom>
          <a:ln w="9525" cap="flat" cmpd="sng">
            <a:solidFill>
              <a:schemeClr val="tx1"/>
            </a:solidFill>
            <a:prstDash val="solid"/>
            <a:headEnd type="none" w="med" len="med"/>
            <a:tailEnd type="triangle" w="med" len="med"/>
          </a:ln>
        </p:spPr>
      </p:sp>
      <p:sp>
        <p:nvSpPr>
          <p:cNvPr id="56338" name="Text Box 4"/>
          <p:cNvSpPr txBox="1"/>
          <p:nvPr/>
        </p:nvSpPr>
        <p:spPr>
          <a:xfrm>
            <a:off x="5715000" y="1135063"/>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6339" name="Text Box 17"/>
          <p:cNvSpPr txBox="1"/>
          <p:nvPr/>
        </p:nvSpPr>
        <p:spPr>
          <a:xfrm>
            <a:off x="3151188" y="2474913"/>
            <a:ext cx="979487"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rgbClr val="C00000"/>
                </a:solidFill>
                <a:latin typeface="Times New Roman" panose="02020603050405020304" pitchFamily="18" charset="0"/>
              </a:rPr>
              <a:t>((1,2))</a:t>
            </a:r>
          </a:p>
        </p:txBody>
      </p:sp>
      <p:sp>
        <p:nvSpPr>
          <p:cNvPr id="56340" name="Line 18"/>
          <p:cNvSpPr/>
          <p:nvPr/>
        </p:nvSpPr>
        <p:spPr>
          <a:xfrm>
            <a:off x="1860550" y="2019300"/>
            <a:ext cx="1447800" cy="4572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734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7348"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105"/>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7349"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7350"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7351"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7352"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7353"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7354" name="Line 9"/>
          <p:cNvSpPr/>
          <p:nvPr/>
        </p:nvSpPr>
        <p:spPr>
          <a:xfrm flipV="1">
            <a:off x="947738" y="2933700"/>
            <a:ext cx="0" cy="685800"/>
          </a:xfrm>
          <a:prstGeom prst="line">
            <a:avLst/>
          </a:prstGeom>
          <a:ln w="9525" cap="flat" cmpd="sng">
            <a:solidFill>
              <a:schemeClr val="tx1"/>
            </a:solidFill>
            <a:prstDash val="solid"/>
            <a:headEnd type="none" w="med" len="med"/>
            <a:tailEnd type="triangle" w="med" len="med"/>
          </a:ln>
        </p:spPr>
      </p:sp>
      <p:sp>
        <p:nvSpPr>
          <p:cNvPr id="57355" name="Text Box 11"/>
          <p:cNvSpPr txBox="1"/>
          <p:nvPr/>
        </p:nvSpPr>
        <p:spPr>
          <a:xfrm>
            <a:off x="1993900" y="3656013"/>
            <a:ext cx="1647825"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a:t>
            </a:r>
          </a:p>
        </p:txBody>
      </p:sp>
      <p:sp>
        <p:nvSpPr>
          <p:cNvPr id="57356" name="Line 12"/>
          <p:cNvSpPr/>
          <p:nvPr/>
        </p:nvSpPr>
        <p:spPr>
          <a:xfrm>
            <a:off x="1087438" y="2819400"/>
            <a:ext cx="1295400" cy="838200"/>
          </a:xfrm>
          <a:prstGeom prst="line">
            <a:avLst/>
          </a:prstGeom>
          <a:ln w="9525" cap="flat" cmpd="sng">
            <a:solidFill>
              <a:schemeClr val="tx1"/>
            </a:solidFill>
            <a:prstDash val="solid"/>
            <a:headEnd type="none" w="med" len="med"/>
            <a:tailEnd type="triangle" w="med" len="med"/>
          </a:ln>
        </p:spPr>
      </p:sp>
      <p:sp>
        <p:nvSpPr>
          <p:cNvPr id="57357" name="Text Box 14"/>
          <p:cNvSpPr txBox="1"/>
          <p:nvPr/>
        </p:nvSpPr>
        <p:spPr>
          <a:xfrm>
            <a:off x="95250" y="47545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 (3.2))</a:t>
            </a:r>
          </a:p>
        </p:txBody>
      </p:sp>
      <p:sp>
        <p:nvSpPr>
          <p:cNvPr id="57358" name="Line 15"/>
          <p:cNvSpPr/>
          <p:nvPr/>
        </p:nvSpPr>
        <p:spPr>
          <a:xfrm flipH="1">
            <a:off x="1173163" y="4146550"/>
            <a:ext cx="1295400" cy="609600"/>
          </a:xfrm>
          <a:prstGeom prst="line">
            <a:avLst/>
          </a:prstGeom>
          <a:ln w="9525" cap="flat" cmpd="sng">
            <a:solidFill>
              <a:schemeClr val="tx1"/>
            </a:solidFill>
            <a:prstDash val="solid"/>
            <a:headEnd type="none" w="med" len="med"/>
            <a:tailEnd type="triangle" w="med" len="med"/>
          </a:ln>
        </p:spPr>
      </p:sp>
      <p:sp>
        <p:nvSpPr>
          <p:cNvPr id="57359" name="Line 15"/>
          <p:cNvSpPr/>
          <p:nvPr/>
        </p:nvSpPr>
        <p:spPr>
          <a:xfrm flipV="1">
            <a:off x="1782763" y="4224338"/>
            <a:ext cx="990600" cy="533400"/>
          </a:xfrm>
          <a:prstGeom prst="line">
            <a:avLst/>
          </a:prstGeom>
          <a:ln w="9525" cap="flat" cmpd="sng">
            <a:solidFill>
              <a:schemeClr val="tx1"/>
            </a:solidFill>
            <a:prstDash val="solid"/>
            <a:headEnd type="none" w="med" len="med"/>
            <a:tailEnd type="triangle" w="med" len="med"/>
          </a:ln>
        </p:spPr>
      </p:sp>
      <p:sp>
        <p:nvSpPr>
          <p:cNvPr id="57360" name="Line 15"/>
          <p:cNvSpPr/>
          <p:nvPr/>
        </p:nvSpPr>
        <p:spPr>
          <a:xfrm flipH="1" flipV="1">
            <a:off x="1206500" y="2743200"/>
            <a:ext cx="1219200" cy="685800"/>
          </a:xfrm>
          <a:prstGeom prst="line">
            <a:avLst/>
          </a:prstGeom>
          <a:ln w="9525" cap="flat" cmpd="sng">
            <a:solidFill>
              <a:schemeClr val="tx1"/>
            </a:solidFill>
            <a:prstDash val="solid"/>
            <a:headEnd type="none" w="med" len="med"/>
            <a:tailEnd type="triangle" w="med" len="med"/>
          </a:ln>
        </p:spPr>
      </p:sp>
      <p:sp>
        <p:nvSpPr>
          <p:cNvPr id="57361" name="Line 15"/>
          <p:cNvSpPr/>
          <p:nvPr/>
        </p:nvSpPr>
        <p:spPr>
          <a:xfrm flipV="1">
            <a:off x="1123950" y="2276475"/>
            <a:ext cx="457200" cy="304800"/>
          </a:xfrm>
          <a:prstGeom prst="line">
            <a:avLst/>
          </a:prstGeom>
          <a:ln w="9525" cap="flat" cmpd="sng">
            <a:solidFill>
              <a:schemeClr val="tx1"/>
            </a:solidFill>
            <a:prstDash val="solid"/>
            <a:headEnd type="none" w="med" len="med"/>
            <a:tailEnd type="triangle" w="med" len="med"/>
          </a:ln>
        </p:spPr>
      </p:sp>
      <p:sp>
        <p:nvSpPr>
          <p:cNvPr id="57362" name="Text Box 4"/>
          <p:cNvSpPr txBox="1"/>
          <p:nvPr/>
        </p:nvSpPr>
        <p:spPr>
          <a:xfrm>
            <a:off x="5715000" y="1135063"/>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7363" name="Text Box 17"/>
          <p:cNvSpPr txBox="1"/>
          <p:nvPr/>
        </p:nvSpPr>
        <p:spPr>
          <a:xfrm>
            <a:off x="3151188" y="2474913"/>
            <a:ext cx="979487"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((1,2))</a:t>
            </a:r>
          </a:p>
        </p:txBody>
      </p:sp>
      <p:sp>
        <p:nvSpPr>
          <p:cNvPr id="57364" name="Line 18"/>
          <p:cNvSpPr/>
          <p:nvPr/>
        </p:nvSpPr>
        <p:spPr>
          <a:xfrm>
            <a:off x="1860550" y="2019300"/>
            <a:ext cx="1447800" cy="457200"/>
          </a:xfrm>
          <a:prstGeom prst="line">
            <a:avLst/>
          </a:prstGeom>
          <a:ln w="9525" cap="flat" cmpd="sng">
            <a:solidFill>
              <a:schemeClr val="tx1"/>
            </a:solidFill>
            <a:prstDash val="solid"/>
            <a:headEnd type="none" w="med" len="med"/>
            <a:tailEnd type="triangle" w="med" len="med"/>
          </a:ln>
        </p:spPr>
      </p:sp>
      <p:sp>
        <p:nvSpPr>
          <p:cNvPr id="57365" name="Text Box 4"/>
          <p:cNvSpPr txBox="1"/>
          <p:nvPr/>
        </p:nvSpPr>
        <p:spPr>
          <a:xfrm>
            <a:off x="6934200" y="1716088"/>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7366" name="Text Box 20"/>
          <p:cNvSpPr txBox="1"/>
          <p:nvPr/>
        </p:nvSpPr>
        <p:spPr>
          <a:xfrm>
            <a:off x="4151313" y="3687763"/>
            <a:ext cx="1646237"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rgbClr val="C00000"/>
                </a:solidFill>
                <a:latin typeface="Times New Roman" panose="02020603050405020304" pitchFamily="18" charset="0"/>
              </a:rPr>
              <a:t>((1,2) (2,4))</a:t>
            </a:r>
          </a:p>
        </p:txBody>
      </p:sp>
      <p:sp>
        <p:nvSpPr>
          <p:cNvPr id="57367" name="Line 21"/>
          <p:cNvSpPr/>
          <p:nvPr/>
        </p:nvSpPr>
        <p:spPr>
          <a:xfrm>
            <a:off x="4005263" y="2851150"/>
            <a:ext cx="990600" cy="8382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837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8372"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106"/>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8373"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8374"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8375"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8376"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8377"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8378" name="Line 9"/>
          <p:cNvSpPr/>
          <p:nvPr/>
        </p:nvSpPr>
        <p:spPr>
          <a:xfrm flipV="1">
            <a:off x="947738" y="2933700"/>
            <a:ext cx="0" cy="685800"/>
          </a:xfrm>
          <a:prstGeom prst="line">
            <a:avLst/>
          </a:prstGeom>
          <a:ln w="9525" cap="flat" cmpd="sng">
            <a:solidFill>
              <a:schemeClr val="tx1"/>
            </a:solidFill>
            <a:prstDash val="solid"/>
            <a:headEnd type="none" w="med" len="med"/>
            <a:tailEnd type="triangle" w="med" len="med"/>
          </a:ln>
        </p:spPr>
      </p:sp>
      <p:sp>
        <p:nvSpPr>
          <p:cNvPr id="58379" name="Text Box 11"/>
          <p:cNvSpPr txBox="1"/>
          <p:nvPr/>
        </p:nvSpPr>
        <p:spPr>
          <a:xfrm>
            <a:off x="1993900" y="3656013"/>
            <a:ext cx="1647825"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a:t>
            </a:r>
          </a:p>
        </p:txBody>
      </p:sp>
      <p:sp>
        <p:nvSpPr>
          <p:cNvPr id="58380" name="Line 12"/>
          <p:cNvSpPr/>
          <p:nvPr/>
        </p:nvSpPr>
        <p:spPr>
          <a:xfrm>
            <a:off x="1087438" y="2819400"/>
            <a:ext cx="1295400" cy="838200"/>
          </a:xfrm>
          <a:prstGeom prst="line">
            <a:avLst/>
          </a:prstGeom>
          <a:ln w="9525" cap="flat" cmpd="sng">
            <a:solidFill>
              <a:schemeClr val="tx1"/>
            </a:solidFill>
            <a:prstDash val="solid"/>
            <a:headEnd type="none" w="med" len="med"/>
            <a:tailEnd type="triangle" w="med" len="med"/>
          </a:ln>
        </p:spPr>
      </p:sp>
      <p:sp>
        <p:nvSpPr>
          <p:cNvPr id="58381" name="Text Box 14"/>
          <p:cNvSpPr txBox="1"/>
          <p:nvPr/>
        </p:nvSpPr>
        <p:spPr>
          <a:xfrm>
            <a:off x="95250" y="47545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 (3.2))</a:t>
            </a:r>
          </a:p>
        </p:txBody>
      </p:sp>
      <p:sp>
        <p:nvSpPr>
          <p:cNvPr id="58382" name="Line 15"/>
          <p:cNvSpPr/>
          <p:nvPr/>
        </p:nvSpPr>
        <p:spPr>
          <a:xfrm flipH="1">
            <a:off x="1173163" y="4146550"/>
            <a:ext cx="1295400" cy="609600"/>
          </a:xfrm>
          <a:prstGeom prst="line">
            <a:avLst/>
          </a:prstGeom>
          <a:ln w="9525" cap="flat" cmpd="sng">
            <a:solidFill>
              <a:schemeClr val="tx1"/>
            </a:solidFill>
            <a:prstDash val="solid"/>
            <a:headEnd type="none" w="med" len="med"/>
            <a:tailEnd type="triangle" w="med" len="med"/>
          </a:ln>
        </p:spPr>
      </p:sp>
      <p:sp>
        <p:nvSpPr>
          <p:cNvPr id="58383" name="Line 15"/>
          <p:cNvSpPr/>
          <p:nvPr/>
        </p:nvSpPr>
        <p:spPr>
          <a:xfrm flipV="1">
            <a:off x="1782763" y="4224338"/>
            <a:ext cx="990600" cy="533400"/>
          </a:xfrm>
          <a:prstGeom prst="line">
            <a:avLst/>
          </a:prstGeom>
          <a:ln w="9525" cap="flat" cmpd="sng">
            <a:solidFill>
              <a:schemeClr val="tx1"/>
            </a:solidFill>
            <a:prstDash val="solid"/>
            <a:headEnd type="none" w="med" len="med"/>
            <a:tailEnd type="triangle" w="med" len="med"/>
          </a:ln>
        </p:spPr>
      </p:sp>
      <p:sp>
        <p:nvSpPr>
          <p:cNvPr id="58384" name="Line 15"/>
          <p:cNvSpPr/>
          <p:nvPr/>
        </p:nvSpPr>
        <p:spPr>
          <a:xfrm flipH="1" flipV="1">
            <a:off x="1206500" y="2743200"/>
            <a:ext cx="1219200" cy="685800"/>
          </a:xfrm>
          <a:prstGeom prst="line">
            <a:avLst/>
          </a:prstGeom>
          <a:ln w="9525" cap="flat" cmpd="sng">
            <a:solidFill>
              <a:schemeClr val="tx1"/>
            </a:solidFill>
            <a:prstDash val="solid"/>
            <a:headEnd type="none" w="med" len="med"/>
            <a:tailEnd type="triangle" w="med" len="med"/>
          </a:ln>
        </p:spPr>
      </p:sp>
      <p:sp>
        <p:nvSpPr>
          <p:cNvPr id="58385" name="Line 15"/>
          <p:cNvSpPr/>
          <p:nvPr/>
        </p:nvSpPr>
        <p:spPr>
          <a:xfrm flipV="1">
            <a:off x="1123950" y="2276475"/>
            <a:ext cx="457200" cy="304800"/>
          </a:xfrm>
          <a:prstGeom prst="line">
            <a:avLst/>
          </a:prstGeom>
          <a:ln w="9525" cap="flat" cmpd="sng">
            <a:solidFill>
              <a:schemeClr val="tx1"/>
            </a:solidFill>
            <a:prstDash val="solid"/>
            <a:headEnd type="none" w="med" len="med"/>
            <a:tailEnd type="triangle" w="med" len="med"/>
          </a:ln>
        </p:spPr>
      </p:sp>
      <p:sp>
        <p:nvSpPr>
          <p:cNvPr id="58386" name="Text Box 4"/>
          <p:cNvSpPr txBox="1"/>
          <p:nvPr/>
        </p:nvSpPr>
        <p:spPr>
          <a:xfrm>
            <a:off x="5715000" y="1135063"/>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8387" name="Text Box 17"/>
          <p:cNvSpPr txBox="1"/>
          <p:nvPr/>
        </p:nvSpPr>
        <p:spPr>
          <a:xfrm>
            <a:off x="3151188" y="2474913"/>
            <a:ext cx="979487"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((1,2))</a:t>
            </a:r>
          </a:p>
        </p:txBody>
      </p:sp>
      <p:sp>
        <p:nvSpPr>
          <p:cNvPr id="58388" name="Line 18"/>
          <p:cNvSpPr/>
          <p:nvPr/>
        </p:nvSpPr>
        <p:spPr>
          <a:xfrm>
            <a:off x="1860550" y="2019300"/>
            <a:ext cx="1447800" cy="457200"/>
          </a:xfrm>
          <a:prstGeom prst="line">
            <a:avLst/>
          </a:prstGeom>
          <a:ln w="9525" cap="flat" cmpd="sng">
            <a:solidFill>
              <a:schemeClr val="tx1"/>
            </a:solidFill>
            <a:prstDash val="solid"/>
            <a:headEnd type="none" w="med" len="med"/>
            <a:tailEnd type="triangle" w="med" len="med"/>
          </a:ln>
        </p:spPr>
      </p:sp>
      <p:sp>
        <p:nvSpPr>
          <p:cNvPr id="58389" name="Text Box 4"/>
          <p:cNvSpPr txBox="1"/>
          <p:nvPr/>
        </p:nvSpPr>
        <p:spPr>
          <a:xfrm>
            <a:off x="6934200" y="1716088"/>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8390" name="Text Box 20"/>
          <p:cNvSpPr txBox="1"/>
          <p:nvPr/>
        </p:nvSpPr>
        <p:spPr>
          <a:xfrm>
            <a:off x="4151313" y="3687763"/>
            <a:ext cx="1646237"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((1,2) (2,4))</a:t>
            </a:r>
          </a:p>
        </p:txBody>
      </p:sp>
      <p:sp>
        <p:nvSpPr>
          <p:cNvPr id="58391" name="Line 21"/>
          <p:cNvSpPr/>
          <p:nvPr/>
        </p:nvSpPr>
        <p:spPr>
          <a:xfrm>
            <a:off x="4005263" y="2851150"/>
            <a:ext cx="990600" cy="838200"/>
          </a:xfrm>
          <a:prstGeom prst="line">
            <a:avLst/>
          </a:prstGeom>
          <a:ln w="9525" cap="flat" cmpd="sng">
            <a:solidFill>
              <a:schemeClr val="tx1"/>
            </a:solidFill>
            <a:prstDash val="solid"/>
            <a:headEnd type="none" w="med" len="med"/>
            <a:tailEnd type="triangle" w="med" len="med"/>
          </a:ln>
        </p:spPr>
      </p:sp>
      <p:sp>
        <p:nvSpPr>
          <p:cNvPr id="58392" name="Text Box 4"/>
          <p:cNvSpPr txBox="1"/>
          <p:nvPr/>
        </p:nvSpPr>
        <p:spPr>
          <a:xfrm>
            <a:off x="5105400" y="2200275"/>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8393" name="Text Box 23"/>
          <p:cNvSpPr txBox="1"/>
          <p:nvPr/>
        </p:nvSpPr>
        <p:spPr>
          <a:xfrm>
            <a:off x="3838575" y="47418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rgbClr val="C00000"/>
                </a:solidFill>
                <a:latin typeface="Times New Roman" panose="02020603050405020304" pitchFamily="18" charset="0"/>
              </a:rPr>
              <a:t>((1,2) (2,4) (3,1))</a:t>
            </a:r>
          </a:p>
        </p:txBody>
      </p:sp>
      <p:sp>
        <p:nvSpPr>
          <p:cNvPr id="58394" name="Line 24"/>
          <p:cNvSpPr/>
          <p:nvPr/>
        </p:nvSpPr>
        <p:spPr>
          <a:xfrm>
            <a:off x="5016500" y="4211638"/>
            <a:ext cx="0" cy="5334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939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graphicFrame>
        <p:nvGraphicFramePr>
          <p:cNvPr id="59396" name="Object 2"/>
          <p:cNvGraphicFramePr>
            <a:graphicFrameLocks noChangeAspect="1"/>
          </p:cNvGraphicFramePr>
          <p:nvPr/>
        </p:nvGraphicFramePr>
        <p:xfrm>
          <a:off x="4941888" y="1108075"/>
          <a:ext cx="2874962" cy="2595563"/>
        </p:xfrm>
        <a:graphic>
          <a:graphicData uri="http://schemas.openxmlformats.org/presentationml/2006/ole">
            <mc:AlternateContent xmlns:mc="http://schemas.openxmlformats.org/markup-compatibility/2006">
              <mc:Choice xmlns:v="urn:schemas-microsoft-com:vml" Requires="v">
                <p:oleObj r:id="rId2" imgW="7093585" imgH="4626610" progId="Word.Document.8">
                  <p:embed/>
                </p:oleObj>
              </mc:Choice>
              <mc:Fallback>
                <p:oleObj r:id="rId2" imgW="7093585" imgH="4626610" progId="Word.Document.8">
                  <p:embed/>
                  <p:pic>
                    <p:nvPicPr>
                      <p:cNvPr id="0" name="图片 3107"/>
                      <p:cNvPicPr/>
                      <p:nvPr/>
                    </p:nvPicPr>
                    <p:blipFill>
                      <a:blip r:embed="rId3"/>
                      <a:stretch>
                        <a:fillRect/>
                      </a:stretch>
                    </p:blipFill>
                    <p:spPr>
                      <a:xfrm>
                        <a:off x="4941888" y="1108075"/>
                        <a:ext cx="2874962" cy="2595563"/>
                      </a:xfrm>
                      <a:prstGeom prst="rect">
                        <a:avLst/>
                      </a:prstGeom>
                      <a:noFill/>
                      <a:ln w="38100">
                        <a:noFill/>
                        <a:miter/>
                      </a:ln>
                    </p:spPr>
                  </p:pic>
                </p:oleObj>
              </mc:Fallback>
            </mc:AlternateContent>
          </a:graphicData>
        </a:graphic>
      </p:graphicFrame>
      <p:sp>
        <p:nvSpPr>
          <p:cNvPr id="59397" name="Text Box 3"/>
          <p:cNvSpPr txBox="1"/>
          <p:nvPr/>
        </p:nvSpPr>
        <p:spPr>
          <a:xfrm>
            <a:off x="1485900" y="1684338"/>
            <a:ext cx="428625"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 )</a:t>
            </a:r>
          </a:p>
        </p:txBody>
      </p:sp>
      <p:sp>
        <p:nvSpPr>
          <p:cNvPr id="59398" name="Text Box 5"/>
          <p:cNvSpPr txBox="1"/>
          <p:nvPr/>
        </p:nvSpPr>
        <p:spPr>
          <a:xfrm>
            <a:off x="254000" y="2514600"/>
            <a:ext cx="8969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a:t>
            </a:r>
            <a:endParaRPr lang="zh-CN" altLang="en-US" sz="2400" dirty="0">
              <a:latin typeface="Times New Roman" panose="02020603050405020304" pitchFamily="18" charset="0"/>
            </a:endParaRPr>
          </a:p>
        </p:txBody>
      </p:sp>
      <p:sp>
        <p:nvSpPr>
          <p:cNvPr id="59399" name="Line 6"/>
          <p:cNvSpPr/>
          <p:nvPr/>
        </p:nvSpPr>
        <p:spPr>
          <a:xfrm flipH="1">
            <a:off x="839788" y="2057400"/>
            <a:ext cx="685800" cy="457200"/>
          </a:xfrm>
          <a:prstGeom prst="line">
            <a:avLst/>
          </a:prstGeom>
          <a:ln w="9525" cap="flat" cmpd="sng">
            <a:solidFill>
              <a:schemeClr val="tx1"/>
            </a:solidFill>
            <a:prstDash val="solid"/>
            <a:headEnd type="none" w="med" len="med"/>
            <a:tailEnd type="triangle" w="med" len="med"/>
          </a:ln>
        </p:spPr>
      </p:sp>
      <p:sp>
        <p:nvSpPr>
          <p:cNvPr id="59400" name="Text Box 8"/>
          <p:cNvSpPr txBox="1"/>
          <p:nvPr/>
        </p:nvSpPr>
        <p:spPr>
          <a:xfrm>
            <a:off x="193675" y="3657600"/>
            <a:ext cx="1506538" cy="457200"/>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chemeClr val="tx2"/>
                </a:solidFill>
                <a:latin typeface="Times New Roman" panose="02020603050405020304" pitchFamily="18" charset="0"/>
              </a:rPr>
              <a:t>((1,1) (2,3))</a:t>
            </a:r>
            <a:endParaRPr lang="zh-CN" altLang="en-US" sz="2400" dirty="0">
              <a:latin typeface="Times New Roman" panose="02020603050405020304" pitchFamily="18" charset="0"/>
            </a:endParaRPr>
          </a:p>
        </p:txBody>
      </p:sp>
      <p:sp>
        <p:nvSpPr>
          <p:cNvPr id="59401" name="Line 9"/>
          <p:cNvSpPr/>
          <p:nvPr/>
        </p:nvSpPr>
        <p:spPr>
          <a:xfrm>
            <a:off x="739775" y="2971800"/>
            <a:ext cx="0" cy="609600"/>
          </a:xfrm>
          <a:prstGeom prst="line">
            <a:avLst/>
          </a:prstGeom>
          <a:ln w="9525" cap="flat" cmpd="sng">
            <a:solidFill>
              <a:schemeClr val="tx1"/>
            </a:solidFill>
            <a:prstDash val="solid"/>
            <a:headEnd type="none" w="med" len="med"/>
            <a:tailEnd type="triangle" w="med" len="med"/>
          </a:ln>
        </p:spPr>
      </p:sp>
      <p:sp>
        <p:nvSpPr>
          <p:cNvPr id="59402" name="Line 9"/>
          <p:cNvSpPr/>
          <p:nvPr/>
        </p:nvSpPr>
        <p:spPr>
          <a:xfrm flipV="1">
            <a:off x="947738" y="2933700"/>
            <a:ext cx="0" cy="685800"/>
          </a:xfrm>
          <a:prstGeom prst="line">
            <a:avLst/>
          </a:prstGeom>
          <a:ln w="9525" cap="flat" cmpd="sng">
            <a:solidFill>
              <a:schemeClr val="tx1"/>
            </a:solidFill>
            <a:prstDash val="solid"/>
            <a:headEnd type="none" w="med" len="med"/>
            <a:tailEnd type="triangle" w="med" len="med"/>
          </a:ln>
        </p:spPr>
      </p:sp>
      <p:sp>
        <p:nvSpPr>
          <p:cNvPr id="59403" name="Text Box 11"/>
          <p:cNvSpPr txBox="1"/>
          <p:nvPr/>
        </p:nvSpPr>
        <p:spPr>
          <a:xfrm>
            <a:off x="1993900" y="3656013"/>
            <a:ext cx="1647825"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a:t>
            </a:r>
          </a:p>
        </p:txBody>
      </p:sp>
      <p:sp>
        <p:nvSpPr>
          <p:cNvPr id="59404" name="Line 12"/>
          <p:cNvSpPr/>
          <p:nvPr/>
        </p:nvSpPr>
        <p:spPr>
          <a:xfrm>
            <a:off x="1087438" y="2819400"/>
            <a:ext cx="1295400" cy="838200"/>
          </a:xfrm>
          <a:prstGeom prst="line">
            <a:avLst/>
          </a:prstGeom>
          <a:ln w="9525" cap="flat" cmpd="sng">
            <a:solidFill>
              <a:schemeClr val="tx1"/>
            </a:solidFill>
            <a:prstDash val="solid"/>
            <a:headEnd type="none" w="med" len="med"/>
            <a:tailEnd type="triangle" w="med" len="med"/>
          </a:ln>
        </p:spPr>
      </p:sp>
      <p:sp>
        <p:nvSpPr>
          <p:cNvPr id="59405" name="Text Box 14"/>
          <p:cNvSpPr txBox="1"/>
          <p:nvPr/>
        </p:nvSpPr>
        <p:spPr>
          <a:xfrm>
            <a:off x="95250" y="47545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((1,1) (2,4) (3.2))</a:t>
            </a:r>
          </a:p>
        </p:txBody>
      </p:sp>
      <p:sp>
        <p:nvSpPr>
          <p:cNvPr id="59406" name="Line 15"/>
          <p:cNvSpPr/>
          <p:nvPr/>
        </p:nvSpPr>
        <p:spPr>
          <a:xfrm flipH="1">
            <a:off x="1173163" y="4146550"/>
            <a:ext cx="1295400" cy="609600"/>
          </a:xfrm>
          <a:prstGeom prst="line">
            <a:avLst/>
          </a:prstGeom>
          <a:ln w="9525" cap="flat" cmpd="sng">
            <a:solidFill>
              <a:schemeClr val="tx1"/>
            </a:solidFill>
            <a:prstDash val="solid"/>
            <a:headEnd type="none" w="med" len="med"/>
            <a:tailEnd type="triangle" w="med" len="med"/>
          </a:ln>
        </p:spPr>
      </p:sp>
      <p:sp>
        <p:nvSpPr>
          <p:cNvPr id="59407" name="Line 15"/>
          <p:cNvSpPr/>
          <p:nvPr/>
        </p:nvSpPr>
        <p:spPr>
          <a:xfrm flipV="1">
            <a:off x="1782763" y="4224338"/>
            <a:ext cx="990600" cy="533400"/>
          </a:xfrm>
          <a:prstGeom prst="line">
            <a:avLst/>
          </a:prstGeom>
          <a:ln w="9525" cap="flat" cmpd="sng">
            <a:solidFill>
              <a:schemeClr val="tx1"/>
            </a:solidFill>
            <a:prstDash val="solid"/>
            <a:headEnd type="none" w="med" len="med"/>
            <a:tailEnd type="triangle" w="med" len="med"/>
          </a:ln>
        </p:spPr>
      </p:sp>
      <p:sp>
        <p:nvSpPr>
          <p:cNvPr id="59408" name="Line 15"/>
          <p:cNvSpPr/>
          <p:nvPr/>
        </p:nvSpPr>
        <p:spPr>
          <a:xfrm flipH="1" flipV="1">
            <a:off x="1206500" y="2743200"/>
            <a:ext cx="1219200" cy="685800"/>
          </a:xfrm>
          <a:prstGeom prst="line">
            <a:avLst/>
          </a:prstGeom>
          <a:ln w="9525" cap="flat" cmpd="sng">
            <a:solidFill>
              <a:schemeClr val="tx1"/>
            </a:solidFill>
            <a:prstDash val="solid"/>
            <a:headEnd type="none" w="med" len="med"/>
            <a:tailEnd type="triangle" w="med" len="med"/>
          </a:ln>
        </p:spPr>
      </p:sp>
      <p:sp>
        <p:nvSpPr>
          <p:cNvPr id="59409" name="Line 15"/>
          <p:cNvSpPr/>
          <p:nvPr/>
        </p:nvSpPr>
        <p:spPr>
          <a:xfrm flipV="1">
            <a:off x="1123950" y="2276475"/>
            <a:ext cx="457200" cy="304800"/>
          </a:xfrm>
          <a:prstGeom prst="line">
            <a:avLst/>
          </a:prstGeom>
          <a:ln w="9525" cap="flat" cmpd="sng">
            <a:solidFill>
              <a:schemeClr val="tx1"/>
            </a:solidFill>
            <a:prstDash val="solid"/>
            <a:headEnd type="none" w="med" len="med"/>
            <a:tailEnd type="triangle" w="med" len="med"/>
          </a:ln>
        </p:spPr>
      </p:sp>
      <p:sp>
        <p:nvSpPr>
          <p:cNvPr id="59410" name="Text Box 4"/>
          <p:cNvSpPr txBox="1"/>
          <p:nvPr/>
        </p:nvSpPr>
        <p:spPr>
          <a:xfrm>
            <a:off x="5715000" y="1135063"/>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9411" name="Text Box 17"/>
          <p:cNvSpPr txBox="1"/>
          <p:nvPr/>
        </p:nvSpPr>
        <p:spPr>
          <a:xfrm>
            <a:off x="3151188" y="2474913"/>
            <a:ext cx="979487" cy="460375"/>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((1,2))</a:t>
            </a:r>
          </a:p>
        </p:txBody>
      </p:sp>
      <p:sp>
        <p:nvSpPr>
          <p:cNvPr id="59412" name="Line 18"/>
          <p:cNvSpPr/>
          <p:nvPr/>
        </p:nvSpPr>
        <p:spPr>
          <a:xfrm>
            <a:off x="1860550" y="2019300"/>
            <a:ext cx="1447800" cy="457200"/>
          </a:xfrm>
          <a:prstGeom prst="line">
            <a:avLst/>
          </a:prstGeom>
          <a:ln w="9525" cap="flat" cmpd="sng">
            <a:solidFill>
              <a:schemeClr val="tx1"/>
            </a:solidFill>
            <a:prstDash val="solid"/>
            <a:headEnd type="none" w="med" len="med"/>
            <a:tailEnd type="triangle" w="med" len="med"/>
          </a:ln>
        </p:spPr>
      </p:sp>
      <p:sp>
        <p:nvSpPr>
          <p:cNvPr id="59413" name="Text Box 4"/>
          <p:cNvSpPr txBox="1"/>
          <p:nvPr/>
        </p:nvSpPr>
        <p:spPr>
          <a:xfrm>
            <a:off x="6934200" y="1716088"/>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9414" name="Text Box 20"/>
          <p:cNvSpPr txBox="1"/>
          <p:nvPr/>
        </p:nvSpPr>
        <p:spPr>
          <a:xfrm>
            <a:off x="4151313" y="3687763"/>
            <a:ext cx="1646237"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((1,2) (2,4))</a:t>
            </a:r>
          </a:p>
        </p:txBody>
      </p:sp>
      <p:sp>
        <p:nvSpPr>
          <p:cNvPr id="59415" name="Line 21"/>
          <p:cNvSpPr/>
          <p:nvPr/>
        </p:nvSpPr>
        <p:spPr>
          <a:xfrm>
            <a:off x="4005263" y="2851150"/>
            <a:ext cx="990600" cy="838200"/>
          </a:xfrm>
          <a:prstGeom prst="line">
            <a:avLst/>
          </a:prstGeom>
          <a:ln w="9525" cap="flat" cmpd="sng">
            <a:solidFill>
              <a:schemeClr val="tx1"/>
            </a:solidFill>
            <a:prstDash val="solid"/>
            <a:headEnd type="none" w="med" len="med"/>
            <a:tailEnd type="triangle" w="med" len="med"/>
          </a:ln>
        </p:spPr>
      </p:sp>
      <p:sp>
        <p:nvSpPr>
          <p:cNvPr id="59416" name="Text Box 4"/>
          <p:cNvSpPr txBox="1"/>
          <p:nvPr/>
        </p:nvSpPr>
        <p:spPr>
          <a:xfrm>
            <a:off x="5105400" y="2200275"/>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9417" name="Text Box 23"/>
          <p:cNvSpPr txBox="1"/>
          <p:nvPr/>
        </p:nvSpPr>
        <p:spPr>
          <a:xfrm>
            <a:off x="3838575" y="4741863"/>
            <a:ext cx="231298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latin typeface="Times New Roman" panose="02020603050405020304" pitchFamily="18" charset="0"/>
              </a:rPr>
              <a:t>((1,2) (2,4) (3,1))</a:t>
            </a:r>
          </a:p>
        </p:txBody>
      </p:sp>
      <p:sp>
        <p:nvSpPr>
          <p:cNvPr id="59418" name="Line 24"/>
          <p:cNvSpPr/>
          <p:nvPr/>
        </p:nvSpPr>
        <p:spPr>
          <a:xfrm>
            <a:off x="5016500" y="4211638"/>
            <a:ext cx="0" cy="533400"/>
          </a:xfrm>
          <a:prstGeom prst="line">
            <a:avLst/>
          </a:prstGeom>
          <a:ln w="9525" cap="flat" cmpd="sng">
            <a:solidFill>
              <a:schemeClr val="tx1"/>
            </a:solidFill>
            <a:prstDash val="solid"/>
            <a:headEnd type="none" w="med" len="med"/>
            <a:tailEnd type="triangle" w="med" len="med"/>
          </a:ln>
        </p:spPr>
      </p:sp>
      <p:sp>
        <p:nvSpPr>
          <p:cNvPr id="59419" name="Text Box 4"/>
          <p:cNvSpPr txBox="1"/>
          <p:nvPr/>
        </p:nvSpPr>
        <p:spPr>
          <a:xfrm>
            <a:off x="6324600" y="2713038"/>
            <a:ext cx="404813" cy="457200"/>
          </a:xfrm>
          <a:prstGeom prst="rect">
            <a:avLst/>
          </a:prstGeom>
          <a:noFill/>
          <a:ln w="9525">
            <a:noFill/>
          </a:ln>
        </p:spPr>
        <p:txBody>
          <a:bodyPr wrap="none" anchor="ctr" anchorCtr="0">
            <a:spAutoFit/>
          </a:bodyPr>
          <a:lstStyle/>
          <a:p>
            <a:pPr algn="ctr" eaLnBrk="1" hangingPunct="1">
              <a:spcBef>
                <a:spcPct val="50000"/>
              </a:spcBef>
            </a:pPr>
            <a:r>
              <a:rPr lang="en-US" altLang="zh-CN" sz="2400" dirty="0">
                <a:solidFill>
                  <a:srgbClr val="FF0000"/>
                </a:solidFill>
                <a:latin typeface="Arial Black" panose="020B0A04020102020204" pitchFamily="34" charset="0"/>
              </a:rPr>
              <a:t>Q</a:t>
            </a:r>
            <a:endParaRPr lang="en-US" altLang="zh-CN" sz="2400" dirty="0">
              <a:latin typeface="Times New Roman" panose="02020603050405020304" pitchFamily="18" charset="0"/>
            </a:endParaRPr>
          </a:p>
        </p:txBody>
      </p:sp>
      <p:sp>
        <p:nvSpPr>
          <p:cNvPr id="59420" name="Text Box 28"/>
          <p:cNvSpPr txBox="1"/>
          <p:nvPr/>
        </p:nvSpPr>
        <p:spPr>
          <a:xfrm>
            <a:off x="3527425" y="5926138"/>
            <a:ext cx="2979738" cy="461962"/>
          </a:xfrm>
          <a:prstGeom prst="rect">
            <a:avLst/>
          </a:prstGeom>
          <a:noFill/>
          <a:ln w="9525">
            <a:noFill/>
          </a:ln>
        </p:spPr>
        <p:txBody>
          <a:bodyPr wrap="none" anchor="ctr" anchorCtr="0">
            <a:spAutoFit/>
          </a:bodyPr>
          <a:lstStyle/>
          <a:p>
            <a:pPr algn="ctr" eaLnBrk="1" hangingPunct="1">
              <a:spcBef>
                <a:spcPct val="50000"/>
              </a:spcBef>
            </a:pPr>
            <a:r>
              <a:rPr lang="zh-CN" altLang="en-US" sz="2400" dirty="0">
                <a:solidFill>
                  <a:srgbClr val="C00000"/>
                </a:solidFill>
                <a:latin typeface="Times New Roman" panose="02020603050405020304" pitchFamily="18" charset="0"/>
              </a:rPr>
              <a:t>((1,2) (2,4) (3,1) (4,3))</a:t>
            </a:r>
          </a:p>
        </p:txBody>
      </p:sp>
      <p:sp>
        <p:nvSpPr>
          <p:cNvPr id="59421" name="Line 29"/>
          <p:cNvSpPr/>
          <p:nvPr/>
        </p:nvSpPr>
        <p:spPr>
          <a:xfrm>
            <a:off x="5014913" y="5319713"/>
            <a:ext cx="0" cy="6858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246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回溯策略</a:t>
            </a:r>
          </a:p>
        </p:txBody>
      </p:sp>
      <p:sp>
        <p:nvSpPr>
          <p:cNvPr id="62468" name="Rectangle 3"/>
          <p:cNvSpPr>
            <a:spLocks noGrp="1"/>
          </p:cNvSpPr>
          <p:nvPr>
            <p:ph idx="1"/>
          </p:nvPr>
        </p:nvSpPr>
        <p:spPr>
          <a:xfrm>
            <a:off x="457200" y="908050"/>
            <a:ext cx="8283575" cy="5035550"/>
          </a:xfrm>
          <a:ln/>
        </p:spPr>
        <p:txBody>
          <a:bodyPr vert="horz" wrap="square" lIns="91440" tIns="45720" rIns="91440" bIns="45720" anchor="t" anchorCtr="0"/>
          <a:lstStyle/>
          <a:p>
            <a:pPr marL="0" indent="0" algn="just" eaLnBrk="1" hangingPunct="1">
              <a:buNone/>
            </a:pPr>
            <a:r>
              <a:rPr lang="zh-CN" altLang="en-US" sz="2600" dirty="0"/>
              <a:t>      可以看出，回溯策略的搜索过程呈现出递归的性质。搜索过程在每个节点上的检查遵循着递归方式。</a:t>
            </a:r>
          </a:p>
        </p:txBody>
      </p:sp>
      <p:pic>
        <p:nvPicPr>
          <p:cNvPr id="62469" name="Picture 2"/>
          <p:cNvPicPr>
            <a:picLocks noChangeAspect="1"/>
          </p:cNvPicPr>
          <p:nvPr/>
        </p:nvPicPr>
        <p:blipFill>
          <a:blip r:embed="rId2"/>
          <a:stretch>
            <a:fillRect/>
          </a:stretch>
        </p:blipFill>
        <p:spPr>
          <a:xfrm>
            <a:off x="1536700" y="2057400"/>
            <a:ext cx="6076950" cy="4152900"/>
          </a:xfrm>
          <a:prstGeom prst="rect">
            <a:avLst/>
          </a:prstGeom>
          <a:noFill/>
          <a:ln w="9525">
            <a:noFill/>
          </a:ln>
        </p:spPr>
      </p:pic>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搜索一般过程</a:t>
            </a:r>
          </a:p>
        </p:txBody>
      </p:sp>
      <p:sp>
        <p:nvSpPr>
          <p:cNvPr id="7066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0661"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 name="矩形 3"/>
          <p:cNvSpPr/>
          <p:nvPr/>
        </p:nvSpPr>
        <p:spPr>
          <a:xfrm>
            <a:off x="228600" y="1524000"/>
            <a:ext cx="8458200" cy="4401205"/>
          </a:xfrm>
          <a:prstGeom prst="rect">
            <a:avLst/>
          </a:prstGeom>
        </p:spPr>
        <p:txBody>
          <a:bodyPr wrap="square">
            <a:spAutoFit/>
          </a:bodyPr>
          <a:lstStyle/>
          <a:p>
            <a:r>
              <a:rPr lang="zh-CN" altLang="en-US" sz="2800" dirty="0">
                <a:latin typeface="Times New Roman" panose="02020603050405020304" pitchFamily="18" charset="0"/>
                <a:ea typeface="+mn-ea"/>
                <a:cs typeface="Times New Roman" panose="02020603050405020304" pitchFamily="18" charset="0"/>
              </a:rPr>
              <a:t>状态空间上进行搜索的基本过程是：</a:t>
            </a:r>
            <a:endParaRPr lang="en-US" altLang="zh-CN" sz="2800" dirty="0">
              <a:latin typeface="Times New Roman" panose="02020603050405020304" pitchFamily="18" charset="0"/>
              <a:ea typeface="+mn-ea"/>
              <a:cs typeface="Times New Roman" panose="02020603050405020304" pitchFamily="18" charset="0"/>
            </a:endParaRPr>
          </a:p>
          <a:p>
            <a:pPr marL="457200" indent="-457200">
              <a:lnSpc>
                <a:spcPct val="150000"/>
              </a:lnSpc>
              <a:buClr>
                <a:srgbClr val="FF0000"/>
              </a:buClr>
              <a:buFont typeface="Wingdings" panose="05000000000000000000" pitchFamily="2" charset="2"/>
              <a:buChar char="p"/>
            </a:pPr>
            <a:r>
              <a:rPr lang="zh-CN" altLang="en-US" sz="2800" dirty="0">
                <a:latin typeface="Times New Roman" panose="02020603050405020304" pitchFamily="18" charset="0"/>
                <a:ea typeface="+mn-ea"/>
                <a:cs typeface="Times New Roman" panose="02020603050405020304" pitchFamily="18" charset="0"/>
              </a:rPr>
              <a:t>首先为问题选择适当的状态及操作的形式化描述方法。</a:t>
            </a:r>
            <a:endParaRPr lang="en-US" altLang="zh-CN" sz="2800" dirty="0">
              <a:latin typeface="Times New Roman" panose="02020603050405020304" pitchFamily="18" charset="0"/>
              <a:ea typeface="+mn-ea"/>
              <a:cs typeface="Times New Roman" panose="02020603050405020304" pitchFamily="18" charset="0"/>
            </a:endParaRPr>
          </a:p>
          <a:p>
            <a:pPr marL="457200" indent="-457200">
              <a:lnSpc>
                <a:spcPct val="150000"/>
              </a:lnSpc>
              <a:buClr>
                <a:srgbClr val="FF0000"/>
              </a:buClr>
              <a:buFont typeface="Wingdings" panose="05000000000000000000" pitchFamily="2" charset="2"/>
              <a:buChar char="p"/>
            </a:pPr>
            <a:r>
              <a:rPr lang="zh-CN" altLang="en-US" sz="2800" dirty="0">
                <a:latin typeface="Times New Roman" panose="02020603050405020304" pitchFamily="18" charset="0"/>
                <a:ea typeface="+mn-ea"/>
                <a:cs typeface="Times New Roman" panose="02020603050405020304" pitchFamily="18" charset="0"/>
              </a:rPr>
              <a:t>然后从某个初始状态出发。每次使用“操作”递增地建立起操作序列，直到达到目标状态为止。</a:t>
            </a:r>
            <a:endParaRPr lang="en-US" altLang="zh-CN" sz="2800" dirty="0">
              <a:latin typeface="Times New Roman" panose="02020603050405020304" pitchFamily="18" charset="0"/>
              <a:ea typeface="+mn-ea"/>
              <a:cs typeface="Times New Roman" panose="02020603050405020304" pitchFamily="18" charset="0"/>
            </a:endParaRPr>
          </a:p>
          <a:p>
            <a:pPr marL="457200" indent="-457200">
              <a:lnSpc>
                <a:spcPct val="150000"/>
              </a:lnSpc>
              <a:buClr>
                <a:srgbClr val="FF0000"/>
              </a:buClr>
              <a:buFont typeface="Wingdings" panose="05000000000000000000" pitchFamily="2" charset="2"/>
              <a:buChar char="p"/>
            </a:pPr>
            <a:r>
              <a:rPr lang="zh-CN" altLang="en-US" sz="2800" dirty="0">
                <a:latin typeface="Times New Roman" panose="02020603050405020304" pitchFamily="18" charset="0"/>
                <a:ea typeface="+mn-ea"/>
                <a:cs typeface="Times New Roman" panose="02020603050405020304" pitchFamily="18" charset="0"/>
              </a:rPr>
              <a:t>此时由初始状态到目标状态。使用的算符序列就可以得到该问题的一个解。</a:t>
            </a:r>
          </a:p>
        </p:txBody>
      </p:sp>
    </p:spTree>
    <p:extLst>
      <p:ext uri="{BB962C8B-B14F-4D97-AF65-F5344CB8AC3E}">
        <p14:creationId xmlns:p14="http://schemas.microsoft.com/office/powerpoint/2010/main" val="342637130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a:spLocks noGrp="1"/>
          </p:cNvSpPr>
          <p:nvPr>
            <p:ph type="title"/>
          </p:nvPr>
        </p:nvSpPr>
        <p:spPr>
          <a:ln/>
        </p:spPr>
        <p:txBody>
          <a:bodyPr vert="horz" wrap="square" lIns="91440" tIns="45720" rIns="91440" bIns="45720" anchor="b" anchorCtr="0"/>
          <a:lstStyle/>
          <a:p>
            <a:pPr eaLnBrk="1" hangingPunct="1"/>
            <a:endParaRPr lang="zh-CN" altLang="en-US" sz="3600" b="0" dirty="0">
              <a:latin typeface="Times New Roman" panose="02020603050405020304" pitchFamily="18" charset="0"/>
              <a:ea typeface="黑体" panose="02010609060101010101" pitchFamily="49" charset="-122"/>
            </a:endParaRPr>
          </a:p>
        </p:txBody>
      </p:sp>
      <p:sp>
        <p:nvSpPr>
          <p:cNvPr id="7066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0661"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1206" name="Rectangle 5"/>
          <p:cNvSpPr>
            <a:spLocks noGrp="1" noChangeArrowheads="1"/>
          </p:cNvSpPr>
          <p:nvPr>
            <p:ph idx="1"/>
          </p:nvPr>
        </p:nvSpPr>
        <p:spPr>
          <a:xfrm>
            <a:off x="304800" y="763588"/>
            <a:ext cx="8610600" cy="54102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OPEN</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表、</a:t>
            </a: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CLOSE</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表</a:t>
            </a:r>
            <a:endPar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30000"/>
              </a:lnSpc>
              <a:spcBef>
                <a:spcPts val="600"/>
              </a:spcBef>
              <a:spcAft>
                <a:spcPct val="0"/>
              </a:spcAft>
              <a:buClr>
                <a:schemeClr val="accent2"/>
              </a:buClr>
              <a:buSzTx/>
              <a:buFont typeface="Wingdings" panose="05000000000000000000" pitchFamily="2" charset="2"/>
              <a:buChar char="p"/>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OPEN</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表用于存放刚生成的节点。对于不同的搜索策略，节点在</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OPEN</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表中的排列顺序是不同的。</a:t>
            </a:r>
          </a:p>
          <a:p>
            <a:pPr marL="469900" marR="0" lvl="0" indent="-469900" algn="l" defTabSz="914400" rtl="0" eaLnBrk="0" fontAlgn="base" latinLnBrk="0" hangingPunct="0">
              <a:lnSpc>
                <a:spcPct val="130000"/>
              </a:lnSpc>
              <a:spcBef>
                <a:spcPts val="600"/>
              </a:spcBef>
              <a:spcAft>
                <a:spcPct val="0"/>
              </a:spcAft>
              <a:buClr>
                <a:schemeClr val="accent2"/>
              </a:buClr>
              <a:buSzTx/>
              <a:buFont typeface="Wingdings" panose="05000000000000000000" pitchFamily="2" charset="2"/>
              <a:buChar char="p"/>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CLOSE</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表用于存放将要扩展或者已经扩展的节点。</a:t>
            </a:r>
          </a:p>
        </p:txBody>
      </p:sp>
      <p:pic>
        <p:nvPicPr>
          <p:cNvPr id="70663" name="Picture 2"/>
          <p:cNvPicPr>
            <a:picLocks noChangeAspect="1"/>
          </p:cNvPicPr>
          <p:nvPr/>
        </p:nvPicPr>
        <p:blipFill>
          <a:blip r:embed="rId2"/>
          <a:stretch>
            <a:fillRect/>
          </a:stretch>
        </p:blipFill>
        <p:spPr>
          <a:xfrm>
            <a:off x="1371600" y="3468688"/>
            <a:ext cx="2549525" cy="3008312"/>
          </a:xfrm>
          <a:prstGeom prst="rect">
            <a:avLst/>
          </a:prstGeom>
          <a:noFill/>
          <a:ln w="9525">
            <a:noFill/>
          </a:ln>
        </p:spPr>
      </p:pic>
      <p:pic>
        <p:nvPicPr>
          <p:cNvPr id="70664" name="Picture 3"/>
          <p:cNvPicPr>
            <a:picLocks noChangeAspect="1"/>
          </p:cNvPicPr>
          <p:nvPr/>
        </p:nvPicPr>
        <p:blipFill>
          <a:blip r:embed="rId3"/>
          <a:stretch>
            <a:fillRect/>
          </a:stretch>
        </p:blipFill>
        <p:spPr>
          <a:xfrm>
            <a:off x="4800600" y="3505200"/>
            <a:ext cx="3209925" cy="2971800"/>
          </a:xfrm>
          <a:prstGeom prst="rect">
            <a:avLst/>
          </a:prstGeom>
          <a:noFill/>
          <a:ln w="9525">
            <a:noFill/>
          </a:ln>
        </p:spPr>
      </p:pic>
      <p:sp>
        <p:nvSpPr>
          <p:cNvPr id="2" name="矩形 1"/>
          <p:cNvSpPr/>
          <p:nvPr/>
        </p:nvSpPr>
        <p:spPr>
          <a:xfrm>
            <a:off x="533400" y="6334780"/>
            <a:ext cx="7874794" cy="523220"/>
          </a:xfrm>
          <a:prstGeom prst="rect">
            <a:avLst/>
          </a:prstGeom>
        </p:spPr>
        <p:txBody>
          <a:bodyPr wrap="square">
            <a:spAutoFit/>
          </a:bodyPr>
          <a:lstStyle/>
          <a:p>
            <a:r>
              <a:rPr lang="zh-CN" altLang="en-US" sz="2800" dirty="0">
                <a:latin typeface="Times New Roman" panose="02020603050405020304" pitchFamily="18" charset="0"/>
                <a:ea typeface="+mn-ea"/>
                <a:cs typeface="Times New Roman" panose="02020603050405020304" pitchFamily="18" charset="0"/>
              </a:rPr>
              <a:t>扩展：指的是用合适的算符对一个节点进行操作</a:t>
            </a:r>
          </a:p>
        </p:txBody>
      </p:sp>
    </p:spTree>
    <p:extLst>
      <p:ext uri="{BB962C8B-B14F-4D97-AF65-F5344CB8AC3E}">
        <p14:creationId xmlns:p14="http://schemas.microsoft.com/office/powerpoint/2010/main" val="269145533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搜索过程算法流程</a:t>
            </a:r>
          </a:p>
        </p:txBody>
      </p:sp>
      <p:sp>
        <p:nvSpPr>
          <p:cNvPr id="7066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0661"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 name="矩形 3"/>
          <p:cNvSpPr/>
          <p:nvPr/>
        </p:nvSpPr>
        <p:spPr>
          <a:xfrm>
            <a:off x="4288155" y="4301252"/>
            <a:ext cx="4572000" cy="2585323"/>
          </a:xfrm>
          <a:prstGeom prst="rect">
            <a:avLst/>
          </a:prstGeom>
        </p:spPr>
        <p:txBody>
          <a:bodyPr wrap="square">
            <a:spAutoFit/>
          </a:bodyPr>
          <a:lstStyle/>
          <a:p>
            <a:r>
              <a:rPr lang="en-US" altLang="zh-CN" dirty="0">
                <a:solidFill>
                  <a:srgbClr val="0070C0"/>
                </a:solidFill>
              </a:rPr>
              <a:t>M</a:t>
            </a:r>
            <a:r>
              <a:rPr lang="zh-CN" altLang="en-US" dirty="0">
                <a:solidFill>
                  <a:srgbClr val="0070C0"/>
                </a:solidFill>
              </a:rPr>
              <a:t>为不是</a:t>
            </a:r>
            <a:r>
              <a:rPr lang="en-US" altLang="zh-CN" dirty="0">
                <a:solidFill>
                  <a:srgbClr val="0070C0"/>
                </a:solidFill>
              </a:rPr>
              <a:t>n</a:t>
            </a:r>
            <a:r>
              <a:rPr lang="zh-CN" altLang="en-US" dirty="0">
                <a:solidFill>
                  <a:srgbClr val="0070C0"/>
                </a:solidFill>
              </a:rPr>
              <a:t>的祖先的后继节点的集合</a:t>
            </a:r>
            <a:endParaRPr lang="en-US" altLang="zh-CN" dirty="0">
              <a:solidFill>
                <a:srgbClr val="0070C0"/>
              </a:solidFill>
            </a:endParaRPr>
          </a:p>
          <a:p>
            <a:r>
              <a:rPr lang="zh-CN" altLang="en-US" dirty="0"/>
              <a:t>对没在</a:t>
            </a:r>
            <a:r>
              <a:rPr lang="en-US" altLang="zh-CN" dirty="0"/>
              <a:t>OPEN</a:t>
            </a:r>
            <a:r>
              <a:rPr lang="zh-CN" altLang="en-US" dirty="0"/>
              <a:t>或</a:t>
            </a:r>
            <a:r>
              <a:rPr lang="en-US" altLang="zh-CN" dirty="0"/>
              <a:t>CLOSED</a:t>
            </a:r>
            <a:r>
              <a:rPr lang="zh-CN" altLang="en-US" dirty="0"/>
              <a:t>表中出现过的 </a:t>
            </a:r>
            <a:r>
              <a:rPr lang="en-US" altLang="zh-CN" dirty="0"/>
              <a:t>M</a:t>
            </a:r>
            <a:r>
              <a:rPr lang="zh-CN" altLang="en-US" dirty="0"/>
              <a:t>成员设置一个指向</a:t>
            </a:r>
            <a:r>
              <a:rPr lang="en-US" altLang="zh-CN" dirty="0"/>
              <a:t>n</a:t>
            </a:r>
            <a:r>
              <a:rPr lang="zh-CN" altLang="en-US" dirty="0"/>
              <a:t>的指针，把</a:t>
            </a:r>
            <a:r>
              <a:rPr lang="en-US" altLang="zh-CN" dirty="0"/>
              <a:t>M</a:t>
            </a:r>
            <a:r>
              <a:rPr lang="zh-CN" altLang="en-US" dirty="0"/>
              <a:t>的这些成员加进</a:t>
            </a:r>
            <a:r>
              <a:rPr lang="en-US" altLang="zh-CN" dirty="0"/>
              <a:t>OPEN</a:t>
            </a:r>
            <a:r>
              <a:rPr lang="zh-CN" altLang="en-US" dirty="0"/>
              <a:t>表</a:t>
            </a:r>
            <a:r>
              <a:rPr lang="en-US" altLang="zh-CN" dirty="0"/>
              <a:t>;</a:t>
            </a:r>
          </a:p>
          <a:p>
            <a:r>
              <a:rPr lang="zh-CN" altLang="en-US" dirty="0"/>
              <a:t>已在</a:t>
            </a:r>
            <a:r>
              <a:rPr lang="en-US" altLang="zh-CN" dirty="0"/>
              <a:t>OPEN</a:t>
            </a:r>
            <a:r>
              <a:rPr lang="zh-CN" altLang="en-US" dirty="0"/>
              <a:t>或</a:t>
            </a:r>
            <a:r>
              <a:rPr lang="en-US" altLang="zh-CN" dirty="0"/>
              <a:t>CLOSED</a:t>
            </a:r>
            <a:r>
              <a:rPr lang="zh-CN" altLang="en-US" dirty="0"/>
              <a:t>表中的每个</a:t>
            </a:r>
            <a:r>
              <a:rPr lang="en-US" altLang="zh-CN" dirty="0"/>
              <a:t>M</a:t>
            </a:r>
            <a:r>
              <a:rPr lang="zh-CN" altLang="en-US" dirty="0"/>
              <a:t>成员，确定是否需要更改指向</a:t>
            </a:r>
            <a:r>
              <a:rPr lang="en-US" altLang="zh-CN" dirty="0"/>
              <a:t>n</a:t>
            </a:r>
            <a:r>
              <a:rPr lang="zh-CN" altLang="en-US" dirty="0"/>
              <a:t>的指针方向</a:t>
            </a:r>
            <a:r>
              <a:rPr lang="en-US" altLang="zh-CN" dirty="0"/>
              <a:t>;</a:t>
            </a:r>
          </a:p>
          <a:p>
            <a:r>
              <a:rPr lang="zh-CN" altLang="en-US" dirty="0"/>
              <a:t>已在</a:t>
            </a:r>
            <a:r>
              <a:rPr lang="en-US" altLang="zh-CN" dirty="0"/>
              <a:t>CLOSED</a:t>
            </a:r>
            <a:r>
              <a:rPr lang="zh-CN" altLang="en-US" dirty="0"/>
              <a:t>表中的每个</a:t>
            </a:r>
            <a:r>
              <a:rPr lang="en-US" altLang="zh-CN" dirty="0"/>
              <a:t>M</a:t>
            </a:r>
            <a:r>
              <a:rPr lang="zh-CN" altLang="en-US" dirty="0"/>
              <a:t>成员，确定是否需要更改图</a:t>
            </a:r>
            <a:r>
              <a:rPr lang="en-US" altLang="zh-CN" dirty="0"/>
              <a:t>G</a:t>
            </a:r>
            <a:r>
              <a:rPr lang="zh-CN" altLang="en-US" dirty="0"/>
              <a:t>中它的每个后裔节点指向父节点的指针。</a:t>
            </a:r>
          </a:p>
        </p:txBody>
      </p:sp>
      <p:pic>
        <p:nvPicPr>
          <p:cNvPr id="5" name="图片 4"/>
          <p:cNvPicPr>
            <a:picLocks noChangeAspect="1"/>
          </p:cNvPicPr>
          <p:nvPr/>
        </p:nvPicPr>
        <p:blipFill>
          <a:blip r:embed="rId2"/>
          <a:stretch>
            <a:fillRect/>
          </a:stretch>
        </p:blipFill>
        <p:spPr>
          <a:xfrm>
            <a:off x="319088" y="884436"/>
            <a:ext cx="5749290" cy="5784937"/>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搜索过程算法流程</a:t>
            </a:r>
          </a:p>
        </p:txBody>
      </p:sp>
      <p:sp>
        <p:nvSpPr>
          <p:cNvPr id="7066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0661"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 name="矩形 1"/>
          <p:cNvSpPr/>
          <p:nvPr/>
        </p:nvSpPr>
        <p:spPr>
          <a:xfrm>
            <a:off x="228600" y="854214"/>
            <a:ext cx="8763000" cy="5632311"/>
          </a:xfrm>
          <a:prstGeom prst="rect">
            <a:avLst/>
          </a:prstGeom>
        </p:spPr>
        <p:txBody>
          <a:bodyPr wrap="square">
            <a:spAutoFit/>
          </a:bodyPr>
          <a:lstStyle/>
          <a:p>
            <a:pPr>
              <a:lnSpc>
                <a:spcPct val="150000"/>
              </a:lnSpc>
            </a:pPr>
            <a:r>
              <a:rPr lang="en-US" altLang="zh-CN" sz="2400" dirty="0"/>
              <a:t>1.</a:t>
            </a:r>
            <a:r>
              <a:rPr lang="zh-CN" altLang="en-US" sz="2400" dirty="0"/>
              <a:t>搜索过程具有通用性</a:t>
            </a:r>
            <a:endParaRPr lang="en-US" altLang="zh-CN" sz="2400" dirty="0"/>
          </a:p>
          <a:p>
            <a:pPr marL="342900" indent="-342900">
              <a:lnSpc>
                <a:spcPct val="150000"/>
              </a:lnSpc>
              <a:buClr>
                <a:srgbClr val="C00000"/>
              </a:buClr>
              <a:buFont typeface="Wingdings" panose="05000000000000000000" pitchFamily="2" charset="2"/>
              <a:buChar char="Ø"/>
            </a:pPr>
            <a:r>
              <a:rPr lang="zh-CN" altLang="en-US" sz="2400" dirty="0"/>
              <a:t>此后讨论的各种搜索策略都可以看成是它的特例</a:t>
            </a:r>
            <a:endParaRPr lang="en-US" altLang="zh-CN" sz="2400" dirty="0"/>
          </a:p>
          <a:p>
            <a:pPr marL="342900" indent="-342900">
              <a:lnSpc>
                <a:spcPct val="150000"/>
              </a:lnSpc>
              <a:buClr>
                <a:srgbClr val="C00000"/>
              </a:buClr>
              <a:buFont typeface="Wingdings" panose="05000000000000000000" pitchFamily="2" charset="2"/>
              <a:buChar char="Ø"/>
            </a:pPr>
            <a:r>
              <a:rPr lang="zh-CN" altLang="en-US" sz="2400" dirty="0"/>
              <a:t>各种搜索策略的主要区别在于对</a:t>
            </a:r>
            <a:r>
              <a:rPr lang="en-US" altLang="zh-CN" sz="2400" dirty="0"/>
              <a:t>OPEN</a:t>
            </a:r>
            <a:r>
              <a:rPr lang="zh-CN" altLang="en-US" sz="2400" dirty="0"/>
              <a:t>表上的节点进行排序的准则，以便选出一个“最好”的节点作为扩展使用。</a:t>
            </a:r>
            <a:endParaRPr lang="en-US" altLang="zh-CN" sz="2400" dirty="0"/>
          </a:p>
          <a:p>
            <a:pPr marL="342900" indent="-342900">
              <a:lnSpc>
                <a:spcPct val="150000"/>
              </a:lnSpc>
              <a:buClr>
                <a:srgbClr val="C00000"/>
              </a:buClr>
              <a:buFont typeface="Wingdings" panose="05000000000000000000" pitchFamily="2" charset="2"/>
              <a:buChar char="Ø"/>
            </a:pPr>
            <a:r>
              <a:rPr lang="zh-CN" altLang="en-US" sz="2400" dirty="0"/>
              <a:t>排序是任意的，即盲目的</a:t>
            </a:r>
            <a:r>
              <a:rPr lang="en-US" altLang="zh-CN" sz="2400" dirty="0"/>
              <a:t>——</a:t>
            </a:r>
            <a:r>
              <a:rPr lang="zh-CN" altLang="en-US" sz="2400" dirty="0"/>
              <a:t>盲目搜索</a:t>
            </a:r>
            <a:endParaRPr lang="en-US" altLang="zh-CN" sz="2400" dirty="0"/>
          </a:p>
          <a:p>
            <a:pPr marL="342900" indent="-342900">
              <a:lnSpc>
                <a:spcPct val="150000"/>
              </a:lnSpc>
              <a:buClr>
                <a:srgbClr val="C00000"/>
              </a:buClr>
              <a:buFont typeface="Wingdings" panose="05000000000000000000" pitchFamily="2" charset="2"/>
              <a:buChar char="Ø"/>
            </a:pPr>
            <a:r>
              <a:rPr lang="zh-CN" altLang="en-US" sz="2400" dirty="0"/>
              <a:t>排序用启发信息为依据</a:t>
            </a:r>
            <a:r>
              <a:rPr lang="en-US" altLang="zh-CN" sz="2400" dirty="0"/>
              <a:t>——</a:t>
            </a:r>
            <a:r>
              <a:rPr lang="zh-CN" altLang="en-US" sz="2400" dirty="0"/>
              <a:t>启发式搜索</a:t>
            </a:r>
            <a:endParaRPr lang="en-US" altLang="zh-CN" sz="2400" dirty="0"/>
          </a:p>
          <a:p>
            <a:pPr>
              <a:lnSpc>
                <a:spcPct val="150000"/>
              </a:lnSpc>
            </a:pPr>
            <a:r>
              <a:rPr lang="en-US" altLang="zh-CN" sz="2400" dirty="0"/>
              <a:t>2.</a:t>
            </a:r>
            <a:r>
              <a:rPr lang="zh-CN" altLang="en-US" sz="2400" dirty="0"/>
              <a:t>搜索图和搜索树</a:t>
            </a:r>
            <a:endParaRPr lang="en-US" altLang="zh-CN" sz="2400" dirty="0"/>
          </a:p>
          <a:p>
            <a:pPr marL="342900" indent="-342900">
              <a:lnSpc>
                <a:spcPct val="150000"/>
              </a:lnSpc>
              <a:buClr>
                <a:srgbClr val="C00000"/>
              </a:buClr>
              <a:buFont typeface="Wingdings" panose="05000000000000000000" pitchFamily="2" charset="2"/>
              <a:buChar char="Ø"/>
            </a:pPr>
            <a:r>
              <a:rPr lang="zh-CN" altLang="en-US" sz="2400" dirty="0"/>
              <a:t>图搜索的一般过程中生成的明确的图，被称为搜索图</a:t>
            </a:r>
            <a:r>
              <a:rPr lang="en-US" altLang="zh-CN" sz="2400" dirty="0"/>
              <a:t>G</a:t>
            </a:r>
          </a:p>
          <a:p>
            <a:pPr marL="342900" indent="-342900">
              <a:lnSpc>
                <a:spcPct val="150000"/>
              </a:lnSpc>
              <a:buClr>
                <a:srgbClr val="C00000"/>
              </a:buClr>
              <a:buFont typeface="Wingdings" panose="05000000000000000000" pitchFamily="2" charset="2"/>
              <a:buChar char="Ø"/>
            </a:pPr>
            <a:r>
              <a:rPr lang="zh-CN" altLang="en-US" sz="2400" dirty="0"/>
              <a:t>由图</a:t>
            </a:r>
            <a:r>
              <a:rPr lang="en-US" altLang="zh-CN" sz="2400" dirty="0"/>
              <a:t>G</a:t>
            </a:r>
            <a:r>
              <a:rPr lang="zh-CN" altLang="en-US" sz="2400" dirty="0"/>
              <a:t>中所有节点及反向指针</a:t>
            </a:r>
            <a:r>
              <a:rPr lang="en-US" altLang="zh-CN" sz="2400" dirty="0"/>
              <a:t>( </a:t>
            </a:r>
            <a:r>
              <a:rPr lang="zh-CN" altLang="en-US" sz="2400" dirty="0"/>
              <a:t>返回节点</a:t>
            </a:r>
            <a:r>
              <a:rPr lang="en-US" altLang="zh-CN" sz="2400" dirty="0"/>
              <a:t>n</a:t>
            </a:r>
            <a:r>
              <a:rPr lang="zh-CN" altLang="en-US" sz="2400" dirty="0"/>
              <a:t>的指针</a:t>
            </a:r>
            <a:r>
              <a:rPr lang="en-US" altLang="zh-CN" sz="2400" dirty="0"/>
              <a:t>)</a:t>
            </a:r>
            <a:r>
              <a:rPr lang="zh-CN" altLang="en-US" sz="2400" dirty="0"/>
              <a:t>构成的集合</a:t>
            </a:r>
            <a:r>
              <a:rPr lang="en-US" altLang="zh-CN" sz="2400" dirty="0"/>
              <a:t>T</a:t>
            </a:r>
            <a:r>
              <a:rPr lang="zh-CN" altLang="en-US" sz="2400" dirty="0"/>
              <a:t>，是一棵树，称为搜索树。</a:t>
            </a:r>
            <a:endParaRPr lang="en-US" altLang="zh-CN" sz="2400" dirty="0"/>
          </a:p>
        </p:txBody>
      </p:sp>
    </p:spTree>
    <p:extLst>
      <p:ext uri="{BB962C8B-B14F-4D97-AF65-F5344CB8AC3E}">
        <p14:creationId xmlns:p14="http://schemas.microsoft.com/office/powerpoint/2010/main" val="134458060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搜索过程算法流程</a:t>
            </a:r>
          </a:p>
        </p:txBody>
      </p:sp>
      <p:sp>
        <p:nvSpPr>
          <p:cNvPr id="7066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0661"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 name="矩形 1"/>
          <p:cNvSpPr/>
          <p:nvPr/>
        </p:nvSpPr>
        <p:spPr>
          <a:xfrm>
            <a:off x="228600" y="914400"/>
            <a:ext cx="8382000" cy="5632311"/>
          </a:xfrm>
          <a:prstGeom prst="rect">
            <a:avLst/>
          </a:prstGeom>
        </p:spPr>
        <p:txBody>
          <a:bodyPr wrap="square">
            <a:spAutoFit/>
          </a:bodyPr>
          <a:lstStyle/>
          <a:p>
            <a:pPr lvl="0"/>
            <a:r>
              <a:rPr lang="en-US" altLang="zh-CN" sz="2400" dirty="0">
                <a:solidFill>
                  <a:srgbClr val="000000"/>
                </a:solidFill>
              </a:rPr>
              <a:t>3.</a:t>
            </a:r>
            <a:r>
              <a:rPr lang="zh-CN" altLang="en-US" sz="2400" dirty="0">
                <a:solidFill>
                  <a:srgbClr val="000000"/>
                </a:solidFill>
              </a:rPr>
              <a:t>搜索过程终止条件</a:t>
            </a:r>
            <a:endParaRPr lang="en-US" altLang="zh-CN" sz="2400" dirty="0">
              <a:solidFill>
                <a:srgbClr val="000000"/>
              </a:solidFill>
            </a:endParaRPr>
          </a:p>
          <a:p>
            <a:pPr lvl="0"/>
            <a:r>
              <a:rPr lang="zh-CN" altLang="en-US" sz="2400" b="1" dirty="0">
                <a:solidFill>
                  <a:srgbClr val="000000"/>
                </a:solidFill>
              </a:rPr>
              <a:t>有解</a:t>
            </a:r>
            <a:r>
              <a:rPr lang="en-US" altLang="zh-CN" sz="2400" b="1" dirty="0">
                <a:solidFill>
                  <a:srgbClr val="000000"/>
                </a:solidFill>
              </a:rPr>
              <a:t>: </a:t>
            </a:r>
            <a:r>
              <a:rPr lang="zh-CN" altLang="en-US" sz="2400" dirty="0">
                <a:solidFill>
                  <a:srgbClr val="000000"/>
                </a:solidFill>
              </a:rPr>
              <a:t>当被选作扩展的节点是目标节点时，搜索过程成功结束得到了一个解。</a:t>
            </a:r>
            <a:endParaRPr lang="en-US" altLang="zh-CN" sz="2400" dirty="0">
              <a:solidFill>
                <a:srgbClr val="000000"/>
              </a:solidFill>
            </a:endParaRPr>
          </a:p>
          <a:p>
            <a:pPr lvl="0"/>
            <a:r>
              <a:rPr lang="zh-CN" altLang="en-US" sz="2400" dirty="0">
                <a:solidFill>
                  <a:srgbClr val="000000"/>
                </a:solidFill>
              </a:rPr>
              <a:t>从目标节点按指向父节点的指针不断回溯，能重现从初始节点到目标节点的成功路径。</a:t>
            </a:r>
            <a:endParaRPr lang="en-US" altLang="zh-CN" sz="2400" dirty="0">
              <a:solidFill>
                <a:srgbClr val="000000"/>
              </a:solidFill>
            </a:endParaRPr>
          </a:p>
          <a:p>
            <a:pPr lvl="0"/>
            <a:r>
              <a:rPr lang="zh-CN" altLang="en-US" sz="2400" dirty="0">
                <a:solidFill>
                  <a:srgbClr val="000000"/>
                </a:solidFill>
              </a:rPr>
              <a:t>解是由从初始节点到该目标节点路径上的算符构成</a:t>
            </a:r>
            <a:endParaRPr lang="en-US" altLang="zh-CN" sz="2400" dirty="0">
              <a:solidFill>
                <a:srgbClr val="000000"/>
              </a:solidFill>
            </a:endParaRPr>
          </a:p>
          <a:p>
            <a:pPr lvl="0"/>
            <a:r>
              <a:rPr lang="zh-CN" altLang="en-US" sz="2400" b="1" dirty="0">
                <a:solidFill>
                  <a:srgbClr val="000000"/>
                </a:solidFill>
              </a:rPr>
              <a:t>无解</a:t>
            </a:r>
            <a:r>
              <a:rPr lang="en-US" altLang="zh-CN" sz="2400" b="1" dirty="0">
                <a:solidFill>
                  <a:srgbClr val="000000"/>
                </a:solidFill>
              </a:rPr>
              <a:t>:</a:t>
            </a:r>
            <a:r>
              <a:rPr lang="zh-CN" altLang="en-US" sz="2400" dirty="0">
                <a:solidFill>
                  <a:srgbClr val="000000"/>
                </a:solidFill>
              </a:rPr>
              <a:t>当搜索树不再有未被扩展的端节点时，即</a:t>
            </a:r>
            <a:r>
              <a:rPr lang="en-US" altLang="zh-CN" sz="2400" dirty="0">
                <a:solidFill>
                  <a:srgbClr val="000000"/>
                </a:solidFill>
              </a:rPr>
              <a:t>OPEN</a:t>
            </a:r>
            <a:r>
              <a:rPr lang="zh-CN" altLang="en-US" sz="2400" dirty="0">
                <a:solidFill>
                  <a:srgbClr val="000000"/>
                </a:solidFill>
              </a:rPr>
              <a:t>表为空搜索过程失败，从初始节点达不到目标节点。</a:t>
            </a:r>
            <a:endParaRPr lang="en-US" altLang="zh-CN" sz="2400" dirty="0">
              <a:solidFill>
                <a:srgbClr val="000000"/>
              </a:solidFill>
            </a:endParaRPr>
          </a:p>
          <a:p>
            <a:pPr lvl="0"/>
            <a:r>
              <a:rPr lang="en-US" altLang="zh-CN" sz="2400" dirty="0">
                <a:solidFill>
                  <a:srgbClr val="000000"/>
                </a:solidFill>
              </a:rPr>
              <a:t>4.</a:t>
            </a:r>
            <a:r>
              <a:rPr lang="zh-CN" altLang="en-US" sz="2400" dirty="0">
                <a:solidFill>
                  <a:srgbClr val="000000"/>
                </a:solidFill>
              </a:rPr>
              <a:t>扩展节点的说明</a:t>
            </a:r>
            <a:endParaRPr lang="en-US" altLang="zh-CN" sz="2400" dirty="0">
              <a:solidFill>
                <a:srgbClr val="000000"/>
              </a:solidFill>
            </a:endParaRPr>
          </a:p>
          <a:p>
            <a:pPr marL="342900" lvl="0" indent="-342900">
              <a:buClr>
                <a:srgbClr val="C00000"/>
              </a:buClr>
              <a:buFont typeface="Wingdings" panose="05000000000000000000" pitchFamily="2" charset="2"/>
              <a:buChar char="Ø"/>
            </a:pPr>
            <a:r>
              <a:rPr lang="zh-CN" altLang="en-US" sz="2400" dirty="0">
                <a:solidFill>
                  <a:srgbClr val="000000"/>
                </a:solidFill>
              </a:rPr>
              <a:t>一个节点经一个算符操作通常只生成一个子节点。</a:t>
            </a:r>
            <a:endParaRPr lang="en-US" altLang="zh-CN" sz="2400" dirty="0">
              <a:solidFill>
                <a:srgbClr val="000000"/>
              </a:solidFill>
            </a:endParaRPr>
          </a:p>
          <a:p>
            <a:pPr marL="342900" lvl="0" indent="-342900">
              <a:buClr>
                <a:srgbClr val="C00000"/>
              </a:buClr>
              <a:buFont typeface="Wingdings" panose="05000000000000000000" pitchFamily="2" charset="2"/>
              <a:buChar char="Ø"/>
            </a:pPr>
            <a:r>
              <a:rPr lang="zh-CN" altLang="en-US" sz="2400" dirty="0">
                <a:solidFill>
                  <a:srgbClr val="000000"/>
                </a:solidFill>
              </a:rPr>
              <a:t>由于适用于一个节点的算符可能有多个，此时就会生成一组子节点。</a:t>
            </a:r>
            <a:endParaRPr lang="en-US" altLang="zh-CN" sz="2400" dirty="0">
              <a:solidFill>
                <a:srgbClr val="000000"/>
              </a:solidFill>
            </a:endParaRPr>
          </a:p>
          <a:p>
            <a:pPr marL="342900" lvl="0" indent="-342900">
              <a:buClr>
                <a:srgbClr val="C00000"/>
              </a:buClr>
              <a:buFont typeface="Wingdings" panose="05000000000000000000" pitchFamily="2" charset="2"/>
              <a:buChar char="Ø"/>
            </a:pPr>
            <a:r>
              <a:rPr lang="zh-CN" altLang="en-US" sz="2400" dirty="0">
                <a:solidFill>
                  <a:srgbClr val="000000"/>
                </a:solidFill>
              </a:rPr>
              <a:t>判断子节点是否是当前扩展节点的父节点、祖父节点等，若是，则删除。余下的子节点记做集合</a:t>
            </a:r>
            <a:r>
              <a:rPr lang="en-US" altLang="zh-CN" sz="2400" dirty="0">
                <a:solidFill>
                  <a:srgbClr val="000000"/>
                </a:solidFill>
              </a:rPr>
              <a:t>M,</a:t>
            </a:r>
            <a:r>
              <a:rPr lang="zh-CN" altLang="en-US" sz="2400" dirty="0">
                <a:solidFill>
                  <a:srgbClr val="000000"/>
                </a:solidFill>
              </a:rPr>
              <a:t>加入图</a:t>
            </a:r>
            <a:r>
              <a:rPr lang="en-US" altLang="zh-CN" sz="2400" dirty="0">
                <a:solidFill>
                  <a:srgbClr val="000000"/>
                </a:solidFill>
              </a:rPr>
              <a:t>G</a:t>
            </a:r>
            <a:r>
              <a:rPr lang="zh-CN" altLang="en-US" sz="2400" dirty="0">
                <a:solidFill>
                  <a:srgbClr val="000000"/>
                </a:solidFill>
              </a:rPr>
              <a:t>中</a:t>
            </a:r>
            <a:endParaRPr lang="en-US" altLang="zh-CN" sz="2400" dirty="0">
              <a:solidFill>
                <a:srgbClr val="000000"/>
              </a:solidFill>
            </a:endParaRPr>
          </a:p>
          <a:p>
            <a:pPr marL="342900" lvl="0" indent="-342900">
              <a:buClr>
                <a:srgbClr val="C00000"/>
              </a:buClr>
              <a:buFont typeface="Wingdings" panose="05000000000000000000" pitchFamily="2" charset="2"/>
              <a:buChar char="Ø"/>
            </a:pPr>
            <a:r>
              <a:rPr lang="zh-CN" altLang="en-US" sz="2400" dirty="0">
                <a:solidFill>
                  <a:srgbClr val="000000"/>
                </a:solidFill>
              </a:rPr>
              <a:t>扩展节点时，生成该节点的所有后继节点</a:t>
            </a:r>
          </a:p>
        </p:txBody>
      </p:sp>
    </p:spTree>
    <p:extLst>
      <p:ext uri="{BB962C8B-B14F-4D97-AF65-F5344CB8AC3E}">
        <p14:creationId xmlns:p14="http://schemas.microsoft.com/office/powerpoint/2010/main" val="35013361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7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5.1  </a:t>
            </a:r>
            <a:r>
              <a:rPr lang="zh-CN" altLang="en-US" sz="3600" b="0" dirty="0">
                <a:latin typeface="Times New Roman" panose="02020603050405020304" pitchFamily="18" charset="0"/>
                <a:ea typeface="黑体" panose="02010609060101010101" pitchFamily="49" charset="-122"/>
              </a:rPr>
              <a:t>搜索的概念</a:t>
            </a:r>
            <a:r>
              <a:rPr lang="zh-CN" altLang="en-US" dirty="0"/>
              <a:t> </a:t>
            </a:r>
          </a:p>
        </p:txBody>
      </p:sp>
      <p:sp>
        <p:nvSpPr>
          <p:cNvPr id="432131" name="Rectangle 3"/>
          <p:cNvSpPr>
            <a:spLocks noGrp="1"/>
          </p:cNvSpPr>
          <p:nvPr>
            <p:ph idx="1"/>
          </p:nvPr>
        </p:nvSpPr>
        <p:spPr>
          <a:xfrm>
            <a:off x="466725" y="1052513"/>
            <a:ext cx="8353425" cy="5400675"/>
          </a:xfrm>
          <a:ln/>
        </p:spPr>
        <p:txBody>
          <a:bodyPr vert="horz" wrap="square" lIns="91440" tIns="45720" rIns="91440" bIns="45720" anchor="t" anchorCtr="0"/>
          <a:lstStyle/>
          <a:p>
            <a:pPr marL="571500" indent="-571500" eaLnBrk="1" hangingPunct="1"/>
            <a:r>
              <a:rPr lang="zh-CN" altLang="en-US" dirty="0"/>
              <a:t>问题求解：</a:t>
            </a:r>
          </a:p>
          <a:p>
            <a:pPr marL="571500" indent="-571500" eaLnBrk="1" hangingPunct="1">
              <a:buBlip>
                <a:blip r:embed="rId2"/>
              </a:buBlip>
            </a:pPr>
            <a:r>
              <a:rPr lang="zh-CN" altLang="en-US" dirty="0"/>
              <a:t>问题的表示。 </a:t>
            </a:r>
          </a:p>
          <a:p>
            <a:pPr marL="571500" indent="-571500" eaLnBrk="1" hangingPunct="1">
              <a:buBlip>
                <a:blip r:embed="rId2"/>
              </a:buBlip>
            </a:pPr>
            <a:r>
              <a:rPr lang="zh-CN" altLang="en-US" dirty="0"/>
              <a:t>求解方法。</a:t>
            </a:r>
          </a:p>
          <a:p>
            <a:pPr marL="571500" indent="-571500" eaLnBrk="1" hangingPunct="1"/>
            <a:r>
              <a:rPr lang="zh-CN" altLang="en-US" dirty="0"/>
              <a:t>问题求解的基本方法：</a:t>
            </a:r>
            <a:r>
              <a:rPr lang="zh-CN" altLang="en-US" dirty="0">
                <a:solidFill>
                  <a:schemeClr val="accent2"/>
                </a:solidFill>
              </a:rPr>
              <a:t>搜索法</a:t>
            </a:r>
            <a:r>
              <a:rPr lang="zh-CN" altLang="en-US" dirty="0"/>
              <a:t>、归约法、归结法、推理法及产生式等。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2131">
                                            <p:txEl>
                                              <p:pRg st="1" end="1"/>
                                            </p:txEl>
                                          </p:spTgt>
                                        </p:tgtEl>
                                        <p:attrNameLst>
                                          <p:attrName>style.visibility</p:attrName>
                                        </p:attrNameLst>
                                      </p:cBhvr>
                                      <p:to>
                                        <p:strVal val="visible"/>
                                      </p:to>
                                    </p:set>
                                    <p:anim calcmode="lin" valueType="num">
                                      <p:cBhvr additive="base">
                                        <p:cTn id="13" dur="500" fill="hold"/>
                                        <p:tgtEl>
                                          <p:spTgt spid="432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2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2131">
                                            <p:txEl>
                                              <p:pRg st="2" end="2"/>
                                            </p:txEl>
                                          </p:spTgt>
                                        </p:tgtEl>
                                        <p:attrNameLst>
                                          <p:attrName>style.visibility</p:attrName>
                                        </p:attrNameLst>
                                      </p:cBhvr>
                                      <p:to>
                                        <p:strVal val="visible"/>
                                      </p:to>
                                    </p:set>
                                    <p:anim calcmode="lin" valueType="num">
                                      <p:cBhvr additive="base">
                                        <p:cTn id="19" dur="500" fill="hold"/>
                                        <p:tgtEl>
                                          <p:spTgt spid="432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2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2131">
                                            <p:txEl>
                                              <p:pRg st="3" end="3"/>
                                            </p:txEl>
                                          </p:spTgt>
                                        </p:tgtEl>
                                        <p:attrNameLst>
                                          <p:attrName>style.visibility</p:attrName>
                                        </p:attrNameLst>
                                      </p:cBhvr>
                                      <p:to>
                                        <p:strVal val="visible"/>
                                      </p:to>
                                    </p:set>
                                    <p:anim calcmode="lin" valueType="num">
                                      <p:cBhvr additive="base">
                                        <p:cTn id="25" dur="500" fill="hold"/>
                                        <p:tgtEl>
                                          <p:spTgt spid="432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21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451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9398" name="Rectangle 5"/>
          <p:cNvSpPr>
            <a:spLocks noGrp="1" noChangeArrowheads="1"/>
          </p:cNvSpPr>
          <p:nvPr>
            <p:ph idx="1"/>
          </p:nvPr>
        </p:nvSpPr>
        <p:spPr>
          <a:xfrm>
            <a:off x="609600" y="1412875"/>
            <a:ext cx="7772400" cy="4638675"/>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盲目搜索方法</a:t>
            </a:r>
            <a:endParaRPr kumimoji="0" lang="en-US" altLang="zh-CN" sz="3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宽度优先搜索</a:t>
            </a:r>
            <a:endPar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深度优先搜索</a:t>
            </a:r>
            <a:endPar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有界深度优先搜索</a:t>
            </a:r>
          </a:p>
        </p:txBody>
      </p:sp>
      <p:sp>
        <p:nvSpPr>
          <p:cNvPr id="64517" name="标题 1"/>
          <p:cNvSpPr>
            <a:spLocks noGrp="1"/>
          </p:cNvSpPr>
          <p:nvPr>
            <p:ph type="title"/>
          </p:nvPr>
        </p:nvSpPr>
        <p:spPr>
          <a:ln/>
        </p:spPr>
        <p:txBody>
          <a:bodyPr vert="horz" wrap="square" lIns="91440" tIns="45720" rIns="91440" bIns="45720" anchor="b" anchorCtr="0"/>
          <a:lstStyle/>
          <a:p>
            <a:r>
              <a:rPr lang="en-US" altLang="zh-CN" dirty="0"/>
              <a:t> </a:t>
            </a:r>
            <a:endParaRPr lang="zh-CN" alt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553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宽度优先搜索策略</a:t>
            </a:r>
          </a:p>
        </p:txBody>
      </p:sp>
      <p:sp>
        <p:nvSpPr>
          <p:cNvPr id="6554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5541"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5542" name="Rectangle 5"/>
          <p:cNvSpPr>
            <a:spLocks noGrp="1"/>
          </p:cNvSpPr>
          <p:nvPr>
            <p:ph idx="1"/>
          </p:nvPr>
        </p:nvSpPr>
        <p:spPr>
          <a:xfrm>
            <a:off x="609600" y="1341438"/>
            <a:ext cx="7772400" cy="4638675"/>
          </a:xfrm>
          <a:ln/>
        </p:spPr>
        <p:txBody>
          <a:bodyPr vert="horz" wrap="square" lIns="91440" tIns="45720" rIns="91440" bIns="45720" anchor="t" anchorCtr="0"/>
          <a:lstStyle/>
          <a:p>
            <a:pPr eaLnBrk="1" hangingPunct="1"/>
            <a:r>
              <a:rPr lang="zh-CN" altLang="en-US" sz="2600" b="1" dirty="0">
                <a:latin typeface="Times New Roman" panose="02020603050405020304" pitchFamily="18" charset="0"/>
              </a:rPr>
              <a:t>沿着树的宽度遍历树的节点，它从深度为</a:t>
            </a:r>
            <a:r>
              <a:rPr lang="en-US" altLang="zh-CN" sz="2600" b="1" dirty="0">
                <a:latin typeface="Times New Roman" panose="02020603050405020304" pitchFamily="18" charset="0"/>
              </a:rPr>
              <a:t>0</a:t>
            </a:r>
            <a:r>
              <a:rPr lang="zh-CN" altLang="en-US" sz="2600" b="1" dirty="0">
                <a:latin typeface="Times New Roman" panose="02020603050405020304" pitchFamily="18" charset="0"/>
              </a:rPr>
              <a:t>的层开始，直到最深的层次。它可以很容易地用队列实现。</a:t>
            </a:r>
          </a:p>
        </p:txBody>
      </p:sp>
      <p:sp>
        <p:nvSpPr>
          <p:cNvPr id="65543" name="Text Box 5"/>
          <p:cNvSpPr txBox="1"/>
          <p:nvPr/>
        </p:nvSpPr>
        <p:spPr>
          <a:xfrm>
            <a:off x="3201988" y="29400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a:t>
            </a:r>
          </a:p>
        </p:txBody>
      </p:sp>
      <p:sp>
        <p:nvSpPr>
          <p:cNvPr id="65544" name="Text Box 6"/>
          <p:cNvSpPr txBox="1"/>
          <p:nvPr/>
        </p:nvSpPr>
        <p:spPr>
          <a:xfrm>
            <a:off x="5434013" y="38036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4</a:t>
            </a:r>
          </a:p>
        </p:txBody>
      </p:sp>
      <p:sp>
        <p:nvSpPr>
          <p:cNvPr id="65545" name="Text Box 7"/>
          <p:cNvSpPr txBox="1"/>
          <p:nvPr/>
        </p:nvSpPr>
        <p:spPr>
          <a:xfrm>
            <a:off x="3201988" y="38036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3</a:t>
            </a:r>
          </a:p>
        </p:txBody>
      </p:sp>
      <p:sp>
        <p:nvSpPr>
          <p:cNvPr id="65546" name="Text Box 8"/>
          <p:cNvSpPr txBox="1"/>
          <p:nvPr/>
        </p:nvSpPr>
        <p:spPr>
          <a:xfrm>
            <a:off x="1328738" y="38036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2</a:t>
            </a:r>
          </a:p>
        </p:txBody>
      </p:sp>
      <p:sp>
        <p:nvSpPr>
          <p:cNvPr id="65547" name="Line 9"/>
          <p:cNvSpPr/>
          <p:nvPr/>
        </p:nvSpPr>
        <p:spPr>
          <a:xfrm flipV="1">
            <a:off x="2193925" y="3371850"/>
            <a:ext cx="935038" cy="360363"/>
          </a:xfrm>
          <a:prstGeom prst="line">
            <a:avLst/>
          </a:prstGeom>
          <a:ln w="25400" cap="flat" cmpd="sng">
            <a:solidFill>
              <a:srgbClr val="FF6600"/>
            </a:solidFill>
            <a:prstDash val="solid"/>
            <a:headEnd type="none" w="med" len="med"/>
            <a:tailEnd type="none" w="med" len="med"/>
          </a:ln>
        </p:spPr>
      </p:sp>
      <p:sp>
        <p:nvSpPr>
          <p:cNvPr id="65548" name="Line 10"/>
          <p:cNvSpPr/>
          <p:nvPr/>
        </p:nvSpPr>
        <p:spPr>
          <a:xfrm flipV="1">
            <a:off x="3633788" y="3443288"/>
            <a:ext cx="0" cy="288925"/>
          </a:xfrm>
          <a:prstGeom prst="line">
            <a:avLst/>
          </a:prstGeom>
          <a:ln w="25400" cap="flat" cmpd="sng">
            <a:solidFill>
              <a:srgbClr val="FF6600"/>
            </a:solidFill>
            <a:prstDash val="solid"/>
            <a:headEnd type="none" w="med" len="med"/>
            <a:tailEnd type="none" w="med" len="med"/>
          </a:ln>
        </p:spPr>
      </p:sp>
      <p:sp>
        <p:nvSpPr>
          <p:cNvPr id="65549" name="Line 11"/>
          <p:cNvSpPr/>
          <p:nvPr/>
        </p:nvSpPr>
        <p:spPr>
          <a:xfrm>
            <a:off x="4137025" y="3371850"/>
            <a:ext cx="1296988" cy="360363"/>
          </a:xfrm>
          <a:prstGeom prst="line">
            <a:avLst/>
          </a:prstGeom>
          <a:ln w="25400" cap="flat" cmpd="sng">
            <a:solidFill>
              <a:srgbClr val="FF6600"/>
            </a:solidFill>
            <a:prstDash val="solid"/>
            <a:headEnd type="none" w="med" len="med"/>
            <a:tailEnd type="none" w="med" len="med"/>
          </a:ln>
        </p:spPr>
      </p:sp>
      <p:sp>
        <p:nvSpPr>
          <p:cNvPr id="65550" name="Text Box 12"/>
          <p:cNvSpPr txBox="1"/>
          <p:nvPr/>
        </p:nvSpPr>
        <p:spPr>
          <a:xfrm>
            <a:off x="7018338" y="2435225"/>
            <a:ext cx="863600" cy="369888"/>
          </a:xfrm>
          <a:prstGeom prst="rect">
            <a:avLst/>
          </a:prstGeom>
          <a:solidFill>
            <a:srgbClr val="800080"/>
          </a:solidFill>
          <a:ln w="9525">
            <a:noFill/>
          </a:ln>
        </p:spPr>
        <p:txBody>
          <a:bodyPr>
            <a:spAutoFit/>
          </a:bodyPr>
          <a:lstStyle/>
          <a:p>
            <a:pPr algn="ctr" eaLnBrk="1" hangingPunct="1">
              <a:spcBef>
                <a:spcPct val="50000"/>
              </a:spcBef>
            </a:pPr>
            <a:r>
              <a:rPr lang="zh-CN" altLang="en-US" b="1" dirty="0">
                <a:solidFill>
                  <a:schemeClr val="bg1"/>
                </a:solidFill>
                <a:latin typeface="黑体" panose="02010609060101010101" pitchFamily="49" charset="-122"/>
                <a:ea typeface="黑体" panose="02010609060101010101" pitchFamily="49" charset="-122"/>
              </a:rPr>
              <a:t>深度</a:t>
            </a:r>
            <a:endParaRPr lang="en-US" altLang="zh-CN" b="1" dirty="0">
              <a:solidFill>
                <a:schemeClr val="bg1"/>
              </a:solidFill>
              <a:latin typeface="黑体" panose="02010609060101010101" pitchFamily="49" charset="-122"/>
              <a:ea typeface="黑体" panose="02010609060101010101" pitchFamily="49" charset="-122"/>
            </a:endParaRPr>
          </a:p>
        </p:txBody>
      </p:sp>
      <p:sp>
        <p:nvSpPr>
          <p:cNvPr id="65551" name="Text Box 13"/>
          <p:cNvSpPr txBox="1"/>
          <p:nvPr/>
        </p:nvSpPr>
        <p:spPr>
          <a:xfrm>
            <a:off x="7018338" y="3876675"/>
            <a:ext cx="863600" cy="369888"/>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1</a:t>
            </a:r>
          </a:p>
        </p:txBody>
      </p:sp>
      <p:sp>
        <p:nvSpPr>
          <p:cNvPr id="65552" name="Text Box 14"/>
          <p:cNvSpPr txBox="1"/>
          <p:nvPr/>
        </p:nvSpPr>
        <p:spPr>
          <a:xfrm>
            <a:off x="7018338" y="3011488"/>
            <a:ext cx="863600" cy="369887"/>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0</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656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宽度优先搜索策略</a:t>
            </a:r>
          </a:p>
        </p:txBody>
      </p:sp>
      <p:sp>
        <p:nvSpPr>
          <p:cNvPr id="6656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656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6566" name="Rectangle 5"/>
          <p:cNvSpPr>
            <a:spLocks noGrp="1"/>
          </p:cNvSpPr>
          <p:nvPr>
            <p:ph idx="1"/>
          </p:nvPr>
        </p:nvSpPr>
        <p:spPr>
          <a:xfrm>
            <a:off x="609600" y="1341438"/>
            <a:ext cx="7772400" cy="4638675"/>
          </a:xfrm>
          <a:ln/>
        </p:spPr>
        <p:txBody>
          <a:bodyPr vert="horz" wrap="square" lIns="91440" tIns="45720" rIns="91440" bIns="45720" anchor="t" anchorCtr="0"/>
          <a:lstStyle/>
          <a:p>
            <a:pPr eaLnBrk="1" hangingPunct="1"/>
            <a:r>
              <a:rPr lang="zh-CN" altLang="en-US" sz="2600" b="1" dirty="0">
                <a:latin typeface="Times New Roman" panose="02020603050405020304" pitchFamily="18" charset="0"/>
              </a:rPr>
              <a:t>沿着树的宽度遍历树的节点，它从深度为</a:t>
            </a:r>
            <a:r>
              <a:rPr lang="en-US" altLang="zh-CN" sz="2600" b="1" dirty="0">
                <a:latin typeface="Times New Roman" panose="02020603050405020304" pitchFamily="18" charset="0"/>
              </a:rPr>
              <a:t>0</a:t>
            </a:r>
            <a:r>
              <a:rPr lang="zh-CN" altLang="en-US" sz="2600" b="1" dirty="0">
                <a:latin typeface="Times New Roman" panose="02020603050405020304" pitchFamily="18" charset="0"/>
              </a:rPr>
              <a:t>的层开始，直到最深的层次。它可以很容易地用队列实现。</a:t>
            </a:r>
          </a:p>
        </p:txBody>
      </p:sp>
      <p:sp>
        <p:nvSpPr>
          <p:cNvPr id="66567" name="Text Box 5"/>
          <p:cNvSpPr txBox="1"/>
          <p:nvPr/>
        </p:nvSpPr>
        <p:spPr>
          <a:xfrm>
            <a:off x="3201988" y="29400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a:t>
            </a:r>
          </a:p>
        </p:txBody>
      </p:sp>
      <p:sp>
        <p:nvSpPr>
          <p:cNvPr id="66568" name="Text Box 6"/>
          <p:cNvSpPr txBox="1"/>
          <p:nvPr/>
        </p:nvSpPr>
        <p:spPr>
          <a:xfrm>
            <a:off x="5434013" y="38036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4</a:t>
            </a:r>
          </a:p>
        </p:txBody>
      </p:sp>
      <p:sp>
        <p:nvSpPr>
          <p:cNvPr id="66569" name="Text Box 7"/>
          <p:cNvSpPr txBox="1"/>
          <p:nvPr/>
        </p:nvSpPr>
        <p:spPr>
          <a:xfrm>
            <a:off x="3201988" y="38036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3</a:t>
            </a:r>
          </a:p>
        </p:txBody>
      </p:sp>
      <p:sp>
        <p:nvSpPr>
          <p:cNvPr id="66570" name="Text Box 8"/>
          <p:cNvSpPr txBox="1"/>
          <p:nvPr/>
        </p:nvSpPr>
        <p:spPr>
          <a:xfrm>
            <a:off x="1328738" y="38036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2</a:t>
            </a:r>
          </a:p>
        </p:txBody>
      </p:sp>
      <p:sp>
        <p:nvSpPr>
          <p:cNvPr id="66571" name="Line 9"/>
          <p:cNvSpPr/>
          <p:nvPr/>
        </p:nvSpPr>
        <p:spPr>
          <a:xfrm flipV="1">
            <a:off x="2193925" y="3371850"/>
            <a:ext cx="935038" cy="360363"/>
          </a:xfrm>
          <a:prstGeom prst="line">
            <a:avLst/>
          </a:prstGeom>
          <a:ln w="25400" cap="flat" cmpd="sng">
            <a:solidFill>
              <a:srgbClr val="FF6600"/>
            </a:solidFill>
            <a:prstDash val="solid"/>
            <a:headEnd type="none" w="med" len="med"/>
            <a:tailEnd type="none" w="med" len="med"/>
          </a:ln>
        </p:spPr>
      </p:sp>
      <p:sp>
        <p:nvSpPr>
          <p:cNvPr id="66572" name="Line 10"/>
          <p:cNvSpPr/>
          <p:nvPr/>
        </p:nvSpPr>
        <p:spPr>
          <a:xfrm flipV="1">
            <a:off x="3633788" y="3443288"/>
            <a:ext cx="0" cy="288925"/>
          </a:xfrm>
          <a:prstGeom prst="line">
            <a:avLst/>
          </a:prstGeom>
          <a:ln w="25400" cap="flat" cmpd="sng">
            <a:solidFill>
              <a:srgbClr val="FF6600"/>
            </a:solidFill>
            <a:prstDash val="solid"/>
            <a:headEnd type="none" w="med" len="med"/>
            <a:tailEnd type="none" w="med" len="med"/>
          </a:ln>
        </p:spPr>
      </p:sp>
      <p:sp>
        <p:nvSpPr>
          <p:cNvPr id="66573" name="Line 11"/>
          <p:cNvSpPr/>
          <p:nvPr/>
        </p:nvSpPr>
        <p:spPr>
          <a:xfrm>
            <a:off x="4137025" y="3371850"/>
            <a:ext cx="1296988" cy="360363"/>
          </a:xfrm>
          <a:prstGeom prst="line">
            <a:avLst/>
          </a:prstGeom>
          <a:ln w="25400" cap="flat" cmpd="sng">
            <a:solidFill>
              <a:srgbClr val="FF6600"/>
            </a:solidFill>
            <a:prstDash val="solid"/>
            <a:headEnd type="none" w="med" len="med"/>
            <a:tailEnd type="none" w="med" len="med"/>
          </a:ln>
        </p:spPr>
      </p:sp>
      <p:sp>
        <p:nvSpPr>
          <p:cNvPr id="66574" name="Text Box 12"/>
          <p:cNvSpPr txBox="1"/>
          <p:nvPr/>
        </p:nvSpPr>
        <p:spPr>
          <a:xfrm>
            <a:off x="7018338" y="2435225"/>
            <a:ext cx="863600" cy="369888"/>
          </a:xfrm>
          <a:prstGeom prst="rect">
            <a:avLst/>
          </a:prstGeom>
          <a:solidFill>
            <a:srgbClr val="800080"/>
          </a:solidFill>
          <a:ln w="9525">
            <a:noFill/>
          </a:ln>
        </p:spPr>
        <p:txBody>
          <a:bodyPr>
            <a:spAutoFit/>
          </a:bodyPr>
          <a:lstStyle/>
          <a:p>
            <a:pPr algn="ctr" eaLnBrk="1" hangingPunct="1">
              <a:spcBef>
                <a:spcPct val="50000"/>
              </a:spcBef>
            </a:pPr>
            <a:r>
              <a:rPr lang="zh-CN" altLang="en-US" b="1" dirty="0">
                <a:solidFill>
                  <a:schemeClr val="bg1"/>
                </a:solidFill>
                <a:latin typeface="黑体" panose="02010609060101010101" pitchFamily="49" charset="-122"/>
                <a:ea typeface="黑体" panose="02010609060101010101" pitchFamily="49" charset="-122"/>
              </a:rPr>
              <a:t>深度</a:t>
            </a:r>
            <a:endParaRPr lang="en-US" altLang="zh-CN" b="1" dirty="0">
              <a:solidFill>
                <a:schemeClr val="bg1"/>
              </a:solidFill>
              <a:latin typeface="黑体" panose="02010609060101010101" pitchFamily="49" charset="-122"/>
              <a:ea typeface="黑体" panose="02010609060101010101" pitchFamily="49" charset="-122"/>
            </a:endParaRPr>
          </a:p>
        </p:txBody>
      </p:sp>
      <p:sp>
        <p:nvSpPr>
          <p:cNvPr id="66575" name="Text Box 13"/>
          <p:cNvSpPr txBox="1"/>
          <p:nvPr/>
        </p:nvSpPr>
        <p:spPr>
          <a:xfrm>
            <a:off x="7018338" y="3876675"/>
            <a:ext cx="863600" cy="369888"/>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1</a:t>
            </a:r>
          </a:p>
        </p:txBody>
      </p:sp>
      <p:sp>
        <p:nvSpPr>
          <p:cNvPr id="66576" name="Text Box 14"/>
          <p:cNvSpPr txBox="1"/>
          <p:nvPr/>
        </p:nvSpPr>
        <p:spPr>
          <a:xfrm>
            <a:off x="7018338" y="3011488"/>
            <a:ext cx="863600" cy="369887"/>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0</a:t>
            </a:r>
          </a:p>
        </p:txBody>
      </p:sp>
      <p:sp>
        <p:nvSpPr>
          <p:cNvPr id="66577" name="Text Box 15"/>
          <p:cNvSpPr txBox="1"/>
          <p:nvPr/>
        </p:nvSpPr>
        <p:spPr>
          <a:xfrm>
            <a:off x="2628900" y="4846638"/>
            <a:ext cx="576263"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5</a:t>
            </a:r>
          </a:p>
        </p:txBody>
      </p:sp>
      <p:sp>
        <p:nvSpPr>
          <p:cNvPr id="66578" name="Text Box 16"/>
          <p:cNvSpPr txBox="1"/>
          <p:nvPr/>
        </p:nvSpPr>
        <p:spPr>
          <a:xfrm>
            <a:off x="3924300" y="4846638"/>
            <a:ext cx="6477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6</a:t>
            </a:r>
          </a:p>
        </p:txBody>
      </p:sp>
      <p:sp>
        <p:nvSpPr>
          <p:cNvPr id="66579" name="Text Box 17"/>
          <p:cNvSpPr txBox="1"/>
          <p:nvPr/>
        </p:nvSpPr>
        <p:spPr>
          <a:xfrm>
            <a:off x="4860925" y="4846638"/>
            <a:ext cx="6477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7</a:t>
            </a:r>
          </a:p>
        </p:txBody>
      </p:sp>
      <p:sp>
        <p:nvSpPr>
          <p:cNvPr id="66580" name="Text Box 18"/>
          <p:cNvSpPr txBox="1"/>
          <p:nvPr/>
        </p:nvSpPr>
        <p:spPr>
          <a:xfrm>
            <a:off x="6084888" y="4846638"/>
            <a:ext cx="719137"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8</a:t>
            </a:r>
          </a:p>
        </p:txBody>
      </p:sp>
      <p:sp>
        <p:nvSpPr>
          <p:cNvPr id="66581" name="Line 19"/>
          <p:cNvSpPr/>
          <p:nvPr/>
        </p:nvSpPr>
        <p:spPr>
          <a:xfrm flipV="1">
            <a:off x="2916238" y="4341813"/>
            <a:ext cx="720725" cy="431800"/>
          </a:xfrm>
          <a:prstGeom prst="line">
            <a:avLst/>
          </a:prstGeom>
          <a:ln w="25400" cap="flat" cmpd="sng">
            <a:solidFill>
              <a:srgbClr val="FF6600"/>
            </a:solidFill>
            <a:prstDash val="solid"/>
            <a:headEnd type="none" w="med" len="med"/>
            <a:tailEnd type="none" w="med" len="med"/>
          </a:ln>
        </p:spPr>
      </p:sp>
      <p:sp>
        <p:nvSpPr>
          <p:cNvPr id="66582" name="Line 20"/>
          <p:cNvSpPr/>
          <p:nvPr/>
        </p:nvSpPr>
        <p:spPr>
          <a:xfrm flipH="1" flipV="1">
            <a:off x="3781425" y="4341813"/>
            <a:ext cx="287338" cy="431800"/>
          </a:xfrm>
          <a:prstGeom prst="line">
            <a:avLst/>
          </a:prstGeom>
          <a:ln w="25400" cap="flat" cmpd="sng">
            <a:solidFill>
              <a:srgbClr val="FF6600"/>
            </a:solidFill>
            <a:prstDash val="solid"/>
            <a:headEnd type="none" w="med" len="med"/>
            <a:tailEnd type="none" w="med" len="med"/>
          </a:ln>
        </p:spPr>
      </p:sp>
      <p:sp>
        <p:nvSpPr>
          <p:cNvPr id="66583" name="Line 21"/>
          <p:cNvSpPr/>
          <p:nvPr/>
        </p:nvSpPr>
        <p:spPr>
          <a:xfrm flipV="1">
            <a:off x="5221288" y="4341813"/>
            <a:ext cx="576262" cy="431800"/>
          </a:xfrm>
          <a:prstGeom prst="line">
            <a:avLst/>
          </a:prstGeom>
          <a:ln w="25400" cap="flat" cmpd="sng">
            <a:solidFill>
              <a:srgbClr val="FF6600"/>
            </a:solidFill>
            <a:prstDash val="solid"/>
            <a:headEnd type="none" w="med" len="med"/>
            <a:tailEnd type="none" w="med" len="med"/>
          </a:ln>
        </p:spPr>
      </p:sp>
      <p:sp>
        <p:nvSpPr>
          <p:cNvPr id="66584" name="Line 22"/>
          <p:cNvSpPr/>
          <p:nvPr/>
        </p:nvSpPr>
        <p:spPr>
          <a:xfrm flipH="1" flipV="1">
            <a:off x="5940425" y="4341813"/>
            <a:ext cx="504825" cy="431800"/>
          </a:xfrm>
          <a:prstGeom prst="line">
            <a:avLst/>
          </a:prstGeom>
          <a:ln w="25400" cap="flat" cmpd="sng">
            <a:solidFill>
              <a:srgbClr val="FF6600"/>
            </a:solidFill>
            <a:prstDash val="solid"/>
            <a:headEnd type="none" w="med" len="med"/>
            <a:tailEnd type="none" w="med" len="med"/>
          </a:ln>
        </p:spPr>
      </p:sp>
      <p:sp>
        <p:nvSpPr>
          <p:cNvPr id="66585" name="Text Box 23"/>
          <p:cNvSpPr txBox="1"/>
          <p:nvPr/>
        </p:nvSpPr>
        <p:spPr>
          <a:xfrm>
            <a:off x="7092950" y="4918075"/>
            <a:ext cx="863600" cy="369888"/>
          </a:xfrm>
          <a:prstGeom prst="rect">
            <a:avLst/>
          </a:prstGeom>
          <a:solidFill>
            <a:srgbClr val="003366"/>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2</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758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宽度优先搜索策略</a:t>
            </a:r>
          </a:p>
        </p:txBody>
      </p:sp>
      <p:sp>
        <p:nvSpPr>
          <p:cNvPr id="67588"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7589"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7590" name="Rectangle 5"/>
          <p:cNvSpPr>
            <a:spLocks noGrp="1"/>
          </p:cNvSpPr>
          <p:nvPr>
            <p:ph idx="1"/>
          </p:nvPr>
        </p:nvSpPr>
        <p:spPr>
          <a:xfrm>
            <a:off x="609600" y="1341438"/>
            <a:ext cx="7772400" cy="4638675"/>
          </a:xfrm>
          <a:ln/>
        </p:spPr>
        <p:txBody>
          <a:bodyPr vert="horz" wrap="square" lIns="91440" tIns="45720" rIns="91440" bIns="45720" anchor="t" anchorCtr="0"/>
          <a:lstStyle/>
          <a:p>
            <a:pPr eaLnBrk="1" hangingPunct="1"/>
            <a:r>
              <a:rPr lang="zh-CN" altLang="en-US" sz="2600" b="1" dirty="0">
                <a:latin typeface="Times New Roman" panose="02020603050405020304" pitchFamily="18" charset="0"/>
              </a:rPr>
              <a:t>沿着树的宽度遍历树的节点，它从深度为</a:t>
            </a:r>
            <a:r>
              <a:rPr lang="en-US" altLang="zh-CN" sz="2600" b="1" dirty="0">
                <a:latin typeface="Times New Roman" panose="02020603050405020304" pitchFamily="18" charset="0"/>
              </a:rPr>
              <a:t>0</a:t>
            </a:r>
            <a:r>
              <a:rPr lang="zh-CN" altLang="en-US" sz="2600" b="1" dirty="0">
                <a:latin typeface="Times New Roman" panose="02020603050405020304" pitchFamily="18" charset="0"/>
              </a:rPr>
              <a:t>的层开始，直到最深的层次。它可以很容易地用队列实现。</a:t>
            </a:r>
          </a:p>
        </p:txBody>
      </p:sp>
      <p:sp>
        <p:nvSpPr>
          <p:cNvPr id="67591" name="Text Box 5"/>
          <p:cNvSpPr txBox="1"/>
          <p:nvPr/>
        </p:nvSpPr>
        <p:spPr>
          <a:xfrm>
            <a:off x="3201988" y="29400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a:t>
            </a:r>
          </a:p>
        </p:txBody>
      </p:sp>
      <p:sp>
        <p:nvSpPr>
          <p:cNvPr id="67592" name="Text Box 6"/>
          <p:cNvSpPr txBox="1"/>
          <p:nvPr/>
        </p:nvSpPr>
        <p:spPr>
          <a:xfrm>
            <a:off x="5434013" y="38036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4</a:t>
            </a:r>
          </a:p>
        </p:txBody>
      </p:sp>
      <p:sp>
        <p:nvSpPr>
          <p:cNvPr id="67593" name="Text Box 7"/>
          <p:cNvSpPr txBox="1"/>
          <p:nvPr/>
        </p:nvSpPr>
        <p:spPr>
          <a:xfrm>
            <a:off x="3201988" y="38036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3</a:t>
            </a:r>
          </a:p>
        </p:txBody>
      </p:sp>
      <p:sp>
        <p:nvSpPr>
          <p:cNvPr id="67594" name="Text Box 8"/>
          <p:cNvSpPr txBox="1"/>
          <p:nvPr/>
        </p:nvSpPr>
        <p:spPr>
          <a:xfrm>
            <a:off x="1328738" y="3803650"/>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2</a:t>
            </a:r>
          </a:p>
        </p:txBody>
      </p:sp>
      <p:sp>
        <p:nvSpPr>
          <p:cNvPr id="67595" name="Line 9"/>
          <p:cNvSpPr/>
          <p:nvPr/>
        </p:nvSpPr>
        <p:spPr>
          <a:xfrm flipV="1">
            <a:off x="2193925" y="3371850"/>
            <a:ext cx="935038" cy="360363"/>
          </a:xfrm>
          <a:prstGeom prst="line">
            <a:avLst/>
          </a:prstGeom>
          <a:ln w="25400" cap="flat" cmpd="sng">
            <a:solidFill>
              <a:srgbClr val="FF6600"/>
            </a:solidFill>
            <a:prstDash val="solid"/>
            <a:headEnd type="none" w="med" len="med"/>
            <a:tailEnd type="none" w="med" len="med"/>
          </a:ln>
        </p:spPr>
      </p:sp>
      <p:sp>
        <p:nvSpPr>
          <p:cNvPr id="67596" name="Line 10"/>
          <p:cNvSpPr/>
          <p:nvPr/>
        </p:nvSpPr>
        <p:spPr>
          <a:xfrm flipV="1">
            <a:off x="3633788" y="3443288"/>
            <a:ext cx="0" cy="288925"/>
          </a:xfrm>
          <a:prstGeom prst="line">
            <a:avLst/>
          </a:prstGeom>
          <a:ln w="25400" cap="flat" cmpd="sng">
            <a:solidFill>
              <a:srgbClr val="FF6600"/>
            </a:solidFill>
            <a:prstDash val="solid"/>
            <a:headEnd type="none" w="med" len="med"/>
            <a:tailEnd type="none" w="med" len="med"/>
          </a:ln>
        </p:spPr>
      </p:sp>
      <p:sp>
        <p:nvSpPr>
          <p:cNvPr id="67597" name="Line 11"/>
          <p:cNvSpPr/>
          <p:nvPr/>
        </p:nvSpPr>
        <p:spPr>
          <a:xfrm>
            <a:off x="4137025" y="3371850"/>
            <a:ext cx="1296988" cy="360363"/>
          </a:xfrm>
          <a:prstGeom prst="line">
            <a:avLst/>
          </a:prstGeom>
          <a:ln w="25400" cap="flat" cmpd="sng">
            <a:solidFill>
              <a:srgbClr val="FF6600"/>
            </a:solidFill>
            <a:prstDash val="solid"/>
            <a:headEnd type="none" w="med" len="med"/>
            <a:tailEnd type="none" w="med" len="med"/>
          </a:ln>
        </p:spPr>
      </p:sp>
      <p:sp>
        <p:nvSpPr>
          <p:cNvPr id="67598" name="Text Box 12"/>
          <p:cNvSpPr txBox="1"/>
          <p:nvPr/>
        </p:nvSpPr>
        <p:spPr>
          <a:xfrm>
            <a:off x="7018338" y="2435225"/>
            <a:ext cx="863600" cy="369888"/>
          </a:xfrm>
          <a:prstGeom prst="rect">
            <a:avLst/>
          </a:prstGeom>
          <a:solidFill>
            <a:srgbClr val="800080"/>
          </a:solidFill>
          <a:ln w="9525">
            <a:noFill/>
          </a:ln>
        </p:spPr>
        <p:txBody>
          <a:bodyPr>
            <a:spAutoFit/>
          </a:bodyPr>
          <a:lstStyle/>
          <a:p>
            <a:pPr algn="ctr" eaLnBrk="1" hangingPunct="1">
              <a:spcBef>
                <a:spcPct val="50000"/>
              </a:spcBef>
            </a:pPr>
            <a:r>
              <a:rPr lang="zh-CN" altLang="en-US" b="1" dirty="0">
                <a:solidFill>
                  <a:schemeClr val="bg1"/>
                </a:solidFill>
                <a:latin typeface="黑体" panose="02010609060101010101" pitchFamily="49" charset="-122"/>
                <a:ea typeface="黑体" panose="02010609060101010101" pitchFamily="49" charset="-122"/>
              </a:rPr>
              <a:t>深度</a:t>
            </a:r>
            <a:endParaRPr lang="en-US" altLang="zh-CN" b="1" dirty="0">
              <a:solidFill>
                <a:schemeClr val="bg1"/>
              </a:solidFill>
              <a:latin typeface="黑体" panose="02010609060101010101" pitchFamily="49" charset="-122"/>
              <a:ea typeface="黑体" panose="02010609060101010101" pitchFamily="49" charset="-122"/>
            </a:endParaRPr>
          </a:p>
        </p:txBody>
      </p:sp>
      <p:sp>
        <p:nvSpPr>
          <p:cNvPr id="67599" name="Text Box 13"/>
          <p:cNvSpPr txBox="1"/>
          <p:nvPr/>
        </p:nvSpPr>
        <p:spPr>
          <a:xfrm>
            <a:off x="7018338" y="3876675"/>
            <a:ext cx="863600" cy="369888"/>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1</a:t>
            </a:r>
          </a:p>
        </p:txBody>
      </p:sp>
      <p:sp>
        <p:nvSpPr>
          <p:cNvPr id="67600" name="Text Box 14"/>
          <p:cNvSpPr txBox="1"/>
          <p:nvPr/>
        </p:nvSpPr>
        <p:spPr>
          <a:xfrm>
            <a:off x="7018338" y="3011488"/>
            <a:ext cx="863600" cy="369887"/>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0</a:t>
            </a:r>
          </a:p>
        </p:txBody>
      </p:sp>
      <p:sp>
        <p:nvSpPr>
          <p:cNvPr id="67601" name="Text Box 15"/>
          <p:cNvSpPr txBox="1"/>
          <p:nvPr/>
        </p:nvSpPr>
        <p:spPr>
          <a:xfrm>
            <a:off x="2628900" y="4846638"/>
            <a:ext cx="576263"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5</a:t>
            </a:r>
          </a:p>
        </p:txBody>
      </p:sp>
      <p:sp>
        <p:nvSpPr>
          <p:cNvPr id="67602" name="Text Box 16"/>
          <p:cNvSpPr txBox="1"/>
          <p:nvPr/>
        </p:nvSpPr>
        <p:spPr>
          <a:xfrm>
            <a:off x="3924300" y="4846638"/>
            <a:ext cx="6477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6</a:t>
            </a:r>
          </a:p>
        </p:txBody>
      </p:sp>
      <p:sp>
        <p:nvSpPr>
          <p:cNvPr id="67603" name="Text Box 17"/>
          <p:cNvSpPr txBox="1"/>
          <p:nvPr/>
        </p:nvSpPr>
        <p:spPr>
          <a:xfrm>
            <a:off x="4860925" y="4846638"/>
            <a:ext cx="6477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7</a:t>
            </a:r>
          </a:p>
        </p:txBody>
      </p:sp>
      <p:sp>
        <p:nvSpPr>
          <p:cNvPr id="67604" name="Text Box 18"/>
          <p:cNvSpPr txBox="1"/>
          <p:nvPr/>
        </p:nvSpPr>
        <p:spPr>
          <a:xfrm>
            <a:off x="6084888" y="4846638"/>
            <a:ext cx="719137"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8</a:t>
            </a:r>
          </a:p>
        </p:txBody>
      </p:sp>
      <p:sp>
        <p:nvSpPr>
          <p:cNvPr id="67605" name="Line 19"/>
          <p:cNvSpPr/>
          <p:nvPr/>
        </p:nvSpPr>
        <p:spPr>
          <a:xfrm flipV="1">
            <a:off x="2916238" y="4341813"/>
            <a:ext cx="720725" cy="431800"/>
          </a:xfrm>
          <a:prstGeom prst="line">
            <a:avLst/>
          </a:prstGeom>
          <a:ln w="25400" cap="flat" cmpd="sng">
            <a:solidFill>
              <a:srgbClr val="FF6600"/>
            </a:solidFill>
            <a:prstDash val="solid"/>
            <a:headEnd type="none" w="med" len="med"/>
            <a:tailEnd type="none" w="med" len="med"/>
          </a:ln>
        </p:spPr>
      </p:sp>
      <p:sp>
        <p:nvSpPr>
          <p:cNvPr id="67606" name="Line 20"/>
          <p:cNvSpPr/>
          <p:nvPr/>
        </p:nvSpPr>
        <p:spPr>
          <a:xfrm flipH="1" flipV="1">
            <a:off x="3781425" y="4341813"/>
            <a:ext cx="287338" cy="431800"/>
          </a:xfrm>
          <a:prstGeom prst="line">
            <a:avLst/>
          </a:prstGeom>
          <a:ln w="25400" cap="flat" cmpd="sng">
            <a:solidFill>
              <a:srgbClr val="FF6600"/>
            </a:solidFill>
            <a:prstDash val="solid"/>
            <a:headEnd type="none" w="med" len="med"/>
            <a:tailEnd type="none" w="med" len="med"/>
          </a:ln>
        </p:spPr>
      </p:sp>
      <p:sp>
        <p:nvSpPr>
          <p:cNvPr id="67607" name="Line 21"/>
          <p:cNvSpPr/>
          <p:nvPr/>
        </p:nvSpPr>
        <p:spPr>
          <a:xfrm flipV="1">
            <a:off x="5221288" y="4341813"/>
            <a:ext cx="576262" cy="431800"/>
          </a:xfrm>
          <a:prstGeom prst="line">
            <a:avLst/>
          </a:prstGeom>
          <a:ln w="25400" cap="flat" cmpd="sng">
            <a:solidFill>
              <a:srgbClr val="FF6600"/>
            </a:solidFill>
            <a:prstDash val="solid"/>
            <a:headEnd type="none" w="med" len="med"/>
            <a:tailEnd type="none" w="med" len="med"/>
          </a:ln>
        </p:spPr>
      </p:sp>
      <p:sp>
        <p:nvSpPr>
          <p:cNvPr id="67608" name="Line 22"/>
          <p:cNvSpPr/>
          <p:nvPr/>
        </p:nvSpPr>
        <p:spPr>
          <a:xfrm flipH="1" flipV="1">
            <a:off x="5940425" y="4341813"/>
            <a:ext cx="504825" cy="431800"/>
          </a:xfrm>
          <a:prstGeom prst="line">
            <a:avLst/>
          </a:prstGeom>
          <a:ln w="25400" cap="flat" cmpd="sng">
            <a:solidFill>
              <a:srgbClr val="FF6600"/>
            </a:solidFill>
            <a:prstDash val="solid"/>
            <a:headEnd type="none" w="med" len="med"/>
            <a:tailEnd type="none" w="med" len="med"/>
          </a:ln>
        </p:spPr>
      </p:sp>
      <p:sp>
        <p:nvSpPr>
          <p:cNvPr id="67609" name="Text Box 23"/>
          <p:cNvSpPr txBox="1"/>
          <p:nvPr/>
        </p:nvSpPr>
        <p:spPr>
          <a:xfrm>
            <a:off x="7092950" y="4918075"/>
            <a:ext cx="863600" cy="369888"/>
          </a:xfrm>
          <a:prstGeom prst="rect">
            <a:avLst/>
          </a:prstGeom>
          <a:solidFill>
            <a:srgbClr val="003366"/>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2</a:t>
            </a:r>
          </a:p>
        </p:txBody>
      </p:sp>
      <p:sp>
        <p:nvSpPr>
          <p:cNvPr id="67610" name="Text Box 23"/>
          <p:cNvSpPr txBox="1"/>
          <p:nvPr/>
        </p:nvSpPr>
        <p:spPr>
          <a:xfrm>
            <a:off x="3130550" y="5719763"/>
            <a:ext cx="576263" cy="522287"/>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9</a:t>
            </a:r>
          </a:p>
        </p:txBody>
      </p:sp>
      <p:sp>
        <p:nvSpPr>
          <p:cNvPr id="67611" name="Text Box 24"/>
          <p:cNvSpPr txBox="1"/>
          <p:nvPr/>
        </p:nvSpPr>
        <p:spPr>
          <a:xfrm>
            <a:off x="4354513" y="5791200"/>
            <a:ext cx="576262" cy="522288"/>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10</a:t>
            </a:r>
          </a:p>
        </p:txBody>
      </p:sp>
      <p:sp>
        <p:nvSpPr>
          <p:cNvPr id="67612" name="Text Box 25"/>
          <p:cNvSpPr txBox="1"/>
          <p:nvPr/>
        </p:nvSpPr>
        <p:spPr>
          <a:xfrm>
            <a:off x="5435600" y="5791200"/>
            <a:ext cx="576263" cy="522288"/>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11</a:t>
            </a:r>
          </a:p>
        </p:txBody>
      </p:sp>
      <p:sp>
        <p:nvSpPr>
          <p:cNvPr id="67613" name="Text Box 26"/>
          <p:cNvSpPr txBox="1"/>
          <p:nvPr/>
        </p:nvSpPr>
        <p:spPr>
          <a:xfrm>
            <a:off x="6443663" y="5807075"/>
            <a:ext cx="576262"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12</a:t>
            </a:r>
          </a:p>
        </p:txBody>
      </p:sp>
      <p:sp>
        <p:nvSpPr>
          <p:cNvPr id="67614" name="Text Box 27"/>
          <p:cNvSpPr txBox="1"/>
          <p:nvPr/>
        </p:nvSpPr>
        <p:spPr>
          <a:xfrm>
            <a:off x="7092950" y="5791200"/>
            <a:ext cx="863600" cy="369888"/>
          </a:xfrm>
          <a:prstGeom prst="rect">
            <a:avLst/>
          </a:prstGeom>
          <a:solidFill>
            <a:srgbClr val="99330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3</a:t>
            </a:r>
          </a:p>
        </p:txBody>
      </p:sp>
      <p:sp>
        <p:nvSpPr>
          <p:cNvPr id="67615" name="Line 28"/>
          <p:cNvSpPr/>
          <p:nvPr/>
        </p:nvSpPr>
        <p:spPr>
          <a:xfrm flipH="1" flipV="1">
            <a:off x="6370638" y="5359400"/>
            <a:ext cx="504825" cy="431800"/>
          </a:xfrm>
          <a:prstGeom prst="line">
            <a:avLst/>
          </a:prstGeom>
          <a:ln w="25400" cap="flat" cmpd="sng">
            <a:solidFill>
              <a:srgbClr val="FF6600"/>
            </a:solidFill>
            <a:prstDash val="solid"/>
            <a:headEnd type="none" w="med" len="med"/>
            <a:tailEnd type="none" w="med" len="med"/>
          </a:ln>
        </p:spPr>
      </p:sp>
      <p:sp>
        <p:nvSpPr>
          <p:cNvPr id="67616" name="Line 29"/>
          <p:cNvSpPr/>
          <p:nvPr/>
        </p:nvSpPr>
        <p:spPr>
          <a:xfrm flipV="1">
            <a:off x="3562350" y="5359400"/>
            <a:ext cx="576263" cy="431800"/>
          </a:xfrm>
          <a:prstGeom prst="line">
            <a:avLst/>
          </a:prstGeom>
          <a:ln w="25400" cap="flat" cmpd="sng">
            <a:solidFill>
              <a:srgbClr val="FF6600"/>
            </a:solidFill>
            <a:prstDash val="solid"/>
            <a:headEnd type="none" w="med" len="med"/>
            <a:tailEnd type="none" w="med" len="med"/>
          </a:ln>
        </p:spPr>
      </p:sp>
      <p:sp>
        <p:nvSpPr>
          <p:cNvPr id="67617" name="Line 30"/>
          <p:cNvSpPr/>
          <p:nvPr/>
        </p:nvSpPr>
        <p:spPr>
          <a:xfrm flipV="1">
            <a:off x="5578475" y="5359400"/>
            <a:ext cx="576263" cy="431800"/>
          </a:xfrm>
          <a:prstGeom prst="line">
            <a:avLst/>
          </a:prstGeom>
          <a:ln w="25400" cap="flat" cmpd="sng">
            <a:solidFill>
              <a:srgbClr val="FF6600"/>
            </a:solidFill>
            <a:prstDash val="solid"/>
            <a:headEnd type="none" w="med" len="med"/>
            <a:tailEnd type="none" w="med" len="med"/>
          </a:ln>
        </p:spPr>
      </p:sp>
      <p:sp>
        <p:nvSpPr>
          <p:cNvPr id="67618" name="Line 31"/>
          <p:cNvSpPr/>
          <p:nvPr/>
        </p:nvSpPr>
        <p:spPr>
          <a:xfrm flipH="1" flipV="1">
            <a:off x="4210050" y="5359400"/>
            <a:ext cx="504825" cy="431800"/>
          </a:xfrm>
          <a:prstGeom prst="line">
            <a:avLst/>
          </a:prstGeom>
          <a:ln w="25400" cap="flat" cmpd="sng">
            <a:solidFill>
              <a:srgbClr val="FF6600"/>
            </a:solidFill>
            <a:prstDash val="solid"/>
            <a:headEnd type="none" w="med" len="med"/>
            <a:tailEnd type="none" w="med" len="med"/>
          </a:ln>
        </p:spPr>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861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宽度优先搜索策略</a:t>
            </a:r>
          </a:p>
        </p:txBody>
      </p:sp>
      <p:sp>
        <p:nvSpPr>
          <p:cNvPr id="68612"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8613"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1206" name="Rectangle 5"/>
          <p:cNvSpPr>
            <a:spLocks noGrp="1" noChangeArrowheads="1"/>
          </p:cNvSpPr>
          <p:nvPr>
            <p:ph idx="1"/>
          </p:nvPr>
        </p:nvSpPr>
        <p:spPr>
          <a:xfrm>
            <a:off x="609600" y="1341438"/>
            <a:ext cx="7772400" cy="4638675"/>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宽度优点搜索算法原理：</a:t>
            </a:r>
            <a:endPar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如果当前的节点不是目标节点，则把当节点的子孙以任意顺序增加到队列的后面，并把队列的前端元素定义为</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current</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endPar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如果目标发现，则算法终止。</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963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宽度优先搜索策略</a:t>
            </a:r>
          </a:p>
        </p:txBody>
      </p:sp>
      <p:sp>
        <p:nvSpPr>
          <p:cNvPr id="69636"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69637"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51206" name="Rectangle 5"/>
          <p:cNvSpPr>
            <a:spLocks noGrp="1" noChangeArrowheads="1"/>
          </p:cNvSpPr>
          <p:nvPr>
            <p:ph idx="1"/>
          </p:nvPr>
        </p:nvSpPr>
        <p:spPr>
          <a:xfrm>
            <a:off x="609600" y="990600"/>
            <a:ext cx="7772400" cy="54102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采用队列结构，宽度优先算法可以表示如下：</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Begin</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把初始节点放入队列；</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Repeat</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取得队列最前面的元素为</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current;</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If current=goal</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成功返回并结束；</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Else do</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Begin</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如果</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current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有子女，则</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current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的子女</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以任意次序添加到队列的尾部；</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End</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Until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队列为空</a:t>
            </a:r>
          </a:p>
          <a:p>
            <a:pPr marL="144145" marR="0" lvl="0" indent="-342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End</a:t>
            </a:r>
          </a:p>
          <a:p>
            <a:pPr marL="342900" marR="0" lvl="0" indent="-34290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68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宽度优先搜索策略</a:t>
            </a:r>
          </a:p>
        </p:txBody>
      </p:sp>
      <p:sp>
        <p:nvSpPr>
          <p:cNvPr id="7168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168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457733" name="Rectangle 5"/>
          <p:cNvSpPr>
            <a:spLocks noGrp="1"/>
          </p:cNvSpPr>
          <p:nvPr>
            <p:ph idx="1"/>
          </p:nvPr>
        </p:nvSpPr>
        <p:spPr>
          <a:xfrm>
            <a:off x="304800" y="1143000"/>
            <a:ext cx="8686800" cy="5257800"/>
          </a:xfrm>
          <a:ln/>
        </p:spPr>
        <p:txBody>
          <a:bodyPr vert="horz" wrap="square" lIns="91440" tIns="45720" rIns="91440" bIns="45720" anchor="t" anchorCtr="0"/>
          <a:lstStyle/>
          <a:p>
            <a:pPr marL="363855" indent="-363855" eaLnBrk="1" hangingPunct="1">
              <a:lnSpc>
                <a:spcPct val="130000"/>
              </a:lnSpc>
              <a:spcBef>
                <a:spcPct val="0"/>
              </a:spcBef>
              <a:buFont typeface="Arial" panose="020B0604020202020204" pitchFamily="34" charset="0"/>
              <a:buAutoNum type="arabicPeriod"/>
            </a:pPr>
            <a:r>
              <a:rPr lang="zh-CN" altLang="en-US" sz="2600" dirty="0">
                <a:latin typeface="Times New Roman" panose="02020603050405020304" pitchFamily="18" charset="0"/>
                <a:cs typeface="Times New Roman" panose="02020603050405020304" pitchFamily="18" charset="0"/>
              </a:rPr>
              <a:t>把初始节点</a:t>
            </a:r>
            <a:r>
              <a:rPr lang="en-US" altLang="zh-CN" sz="2600" dirty="0">
                <a:latin typeface="Times New Roman" panose="02020603050405020304" pitchFamily="18" charset="0"/>
                <a:cs typeface="Times New Roman" panose="02020603050405020304" pitchFamily="18" charset="0"/>
              </a:rPr>
              <a:t>S</a:t>
            </a:r>
            <a:r>
              <a:rPr lang="en-US" altLang="zh-CN" sz="2600" baseline="-25000" dirty="0">
                <a:latin typeface="Times New Roman" panose="02020603050405020304" pitchFamily="18" charset="0"/>
                <a:cs typeface="Times New Roman" panose="02020603050405020304" pitchFamily="18" charset="0"/>
              </a:rPr>
              <a:t>0</a:t>
            </a:r>
            <a:r>
              <a:rPr lang="zh-CN" altLang="en-US" sz="2600" dirty="0">
                <a:latin typeface="Times New Roman" panose="02020603050405020304" pitchFamily="18" charset="0"/>
                <a:cs typeface="Times New Roman" panose="02020603050405020304" pitchFamily="18" charset="0"/>
              </a:rPr>
              <a:t>放入</a:t>
            </a:r>
            <a:r>
              <a:rPr lang="en-US" altLang="zh-CN" sz="2600" dirty="0">
                <a:latin typeface="Times New Roman" panose="02020603050405020304" pitchFamily="18" charset="0"/>
                <a:cs typeface="Times New Roman" panose="02020603050405020304" pitchFamily="18" charset="0"/>
              </a:rPr>
              <a:t>OPEN</a:t>
            </a:r>
            <a:r>
              <a:rPr lang="zh-CN" altLang="en-US" sz="2600" dirty="0">
                <a:latin typeface="Times New Roman" panose="02020603050405020304" pitchFamily="18" charset="0"/>
                <a:cs typeface="Times New Roman" panose="02020603050405020304" pitchFamily="18" charset="0"/>
              </a:rPr>
              <a:t>表。</a:t>
            </a:r>
          </a:p>
          <a:p>
            <a:pPr marL="363855" indent="-363855" eaLnBrk="1" hangingPunct="1">
              <a:lnSpc>
                <a:spcPct val="130000"/>
              </a:lnSpc>
              <a:spcBef>
                <a:spcPct val="0"/>
              </a:spcBef>
              <a:buFont typeface="Arial" panose="020B0604020202020204" pitchFamily="34" charset="0"/>
              <a:buAutoNum type="arabicPeriod"/>
            </a:pPr>
            <a:r>
              <a:rPr lang="zh-CN" altLang="en-US" sz="2600" dirty="0">
                <a:latin typeface="Times New Roman" panose="02020603050405020304" pitchFamily="18" charset="0"/>
                <a:cs typeface="Times New Roman" panose="02020603050405020304" pitchFamily="18" charset="0"/>
              </a:rPr>
              <a:t>如果</a:t>
            </a:r>
            <a:r>
              <a:rPr lang="en-US" altLang="zh-CN" sz="2600" dirty="0">
                <a:latin typeface="Times New Roman" panose="02020603050405020304" pitchFamily="18" charset="0"/>
                <a:cs typeface="Times New Roman" panose="02020603050405020304" pitchFamily="18" charset="0"/>
              </a:rPr>
              <a:t>OPEN</a:t>
            </a:r>
            <a:r>
              <a:rPr lang="zh-CN" altLang="en-US" sz="2600" dirty="0">
                <a:latin typeface="Times New Roman" panose="02020603050405020304" pitchFamily="18" charset="0"/>
                <a:cs typeface="Times New Roman" panose="02020603050405020304" pitchFamily="18" charset="0"/>
              </a:rPr>
              <a:t>表为空，则问题无解，退出。</a:t>
            </a:r>
          </a:p>
          <a:p>
            <a:pPr marL="363855" indent="-363855" eaLnBrk="1" hangingPunct="1">
              <a:lnSpc>
                <a:spcPct val="130000"/>
              </a:lnSpc>
              <a:spcBef>
                <a:spcPct val="0"/>
              </a:spcBef>
              <a:buFont typeface="Arial" panose="020B0604020202020204" pitchFamily="34" charset="0"/>
              <a:buAutoNum type="arabicPeriod"/>
            </a:pPr>
            <a:r>
              <a:rPr lang="zh-CN" altLang="en-US" sz="2600" dirty="0">
                <a:latin typeface="Times New Roman" panose="02020603050405020304" pitchFamily="18" charset="0"/>
                <a:cs typeface="Times New Roman" panose="02020603050405020304" pitchFamily="18" charset="0"/>
              </a:rPr>
              <a:t>把</a:t>
            </a:r>
            <a:r>
              <a:rPr lang="en-US" altLang="zh-CN" sz="2600" dirty="0">
                <a:latin typeface="Times New Roman" panose="02020603050405020304" pitchFamily="18" charset="0"/>
                <a:cs typeface="Times New Roman" panose="02020603050405020304" pitchFamily="18" charset="0"/>
              </a:rPr>
              <a:t>OPEN</a:t>
            </a:r>
            <a:r>
              <a:rPr lang="zh-CN" altLang="en-US" sz="2600" dirty="0">
                <a:latin typeface="Times New Roman" panose="02020603050405020304" pitchFamily="18" charset="0"/>
                <a:cs typeface="Times New Roman" panose="02020603050405020304" pitchFamily="18" charset="0"/>
              </a:rPr>
              <a:t>表的第一个节点（记为节点</a:t>
            </a:r>
            <a:r>
              <a:rPr lang="en-US" altLang="zh-CN" sz="2600" dirty="0">
                <a:latin typeface="Times New Roman" panose="02020603050405020304" pitchFamily="18" charset="0"/>
                <a:cs typeface="Times New Roman" panose="02020603050405020304" pitchFamily="18" charset="0"/>
              </a:rPr>
              <a:t>n</a:t>
            </a:r>
            <a:r>
              <a:rPr lang="zh-CN" altLang="en-US" sz="2600" dirty="0">
                <a:latin typeface="Times New Roman" panose="02020603050405020304" pitchFamily="18" charset="0"/>
                <a:cs typeface="Times New Roman" panose="02020603050405020304" pitchFamily="18" charset="0"/>
              </a:rPr>
              <a:t>）取出放入</a:t>
            </a:r>
            <a:r>
              <a:rPr lang="en-US" altLang="zh-CN" sz="2600" dirty="0">
                <a:latin typeface="Times New Roman" panose="02020603050405020304" pitchFamily="18" charset="0"/>
                <a:cs typeface="Times New Roman" panose="02020603050405020304" pitchFamily="18" charset="0"/>
              </a:rPr>
              <a:t>CLOSE</a:t>
            </a:r>
            <a:r>
              <a:rPr lang="zh-CN" altLang="en-US" sz="2600" dirty="0">
                <a:latin typeface="Times New Roman" panose="02020603050405020304" pitchFamily="18" charset="0"/>
                <a:cs typeface="Times New Roman" panose="02020603050405020304" pitchFamily="18" charset="0"/>
              </a:rPr>
              <a:t>表。</a:t>
            </a:r>
          </a:p>
          <a:p>
            <a:pPr marL="363855" indent="-363855" eaLnBrk="1" hangingPunct="1">
              <a:lnSpc>
                <a:spcPct val="130000"/>
              </a:lnSpc>
              <a:spcBef>
                <a:spcPct val="0"/>
              </a:spcBef>
              <a:buFont typeface="Arial" panose="020B0604020202020204" pitchFamily="34" charset="0"/>
              <a:buAutoNum type="arabicPeriod"/>
            </a:pPr>
            <a:r>
              <a:rPr lang="zh-CN" altLang="en-US" sz="2600" dirty="0">
                <a:latin typeface="Times New Roman" panose="02020603050405020304" pitchFamily="18" charset="0"/>
                <a:cs typeface="Times New Roman" panose="02020603050405020304" pitchFamily="18" charset="0"/>
              </a:rPr>
              <a:t>考察节点</a:t>
            </a:r>
            <a:r>
              <a:rPr lang="en-US" altLang="zh-CN" sz="2600" dirty="0">
                <a:latin typeface="Times New Roman" panose="02020603050405020304" pitchFamily="18" charset="0"/>
                <a:cs typeface="Times New Roman" panose="02020603050405020304" pitchFamily="18" charset="0"/>
              </a:rPr>
              <a:t>n</a:t>
            </a:r>
            <a:r>
              <a:rPr lang="zh-CN" altLang="en-US" sz="2600" dirty="0">
                <a:latin typeface="Times New Roman" panose="02020603050405020304" pitchFamily="18" charset="0"/>
                <a:cs typeface="Times New Roman" panose="02020603050405020304" pitchFamily="18" charset="0"/>
              </a:rPr>
              <a:t>是否为目标节点。若是，则求得了问题的解，退出。</a:t>
            </a:r>
          </a:p>
          <a:p>
            <a:pPr marL="363855" indent="-363855" eaLnBrk="1" hangingPunct="1">
              <a:lnSpc>
                <a:spcPct val="130000"/>
              </a:lnSpc>
              <a:spcBef>
                <a:spcPct val="0"/>
              </a:spcBef>
              <a:buFont typeface="Arial" panose="020B0604020202020204" pitchFamily="34" charset="0"/>
              <a:buAutoNum type="arabicPeriod"/>
            </a:pPr>
            <a:r>
              <a:rPr lang="zh-CN" altLang="en-US" sz="2600" dirty="0">
                <a:latin typeface="Times New Roman" panose="02020603050405020304" pitchFamily="18" charset="0"/>
                <a:cs typeface="Times New Roman" panose="02020603050405020304" pitchFamily="18" charset="0"/>
              </a:rPr>
              <a:t>若节点</a:t>
            </a:r>
            <a:r>
              <a:rPr lang="en-US" altLang="zh-CN" sz="2600" dirty="0">
                <a:latin typeface="Times New Roman" panose="02020603050405020304" pitchFamily="18" charset="0"/>
                <a:cs typeface="Times New Roman" panose="02020603050405020304" pitchFamily="18" charset="0"/>
              </a:rPr>
              <a:t>n</a:t>
            </a:r>
            <a:r>
              <a:rPr lang="zh-CN" altLang="en-US" sz="2600" dirty="0">
                <a:latin typeface="Times New Roman" panose="02020603050405020304" pitchFamily="18" charset="0"/>
                <a:cs typeface="Times New Roman" panose="02020603050405020304" pitchFamily="18" charset="0"/>
              </a:rPr>
              <a:t>不可扩展，则转第</a:t>
            </a:r>
            <a:r>
              <a:rPr lang="en-US" altLang="zh-CN" sz="2600" dirty="0">
                <a:latin typeface="Times New Roman" panose="02020603050405020304" pitchFamily="18" charset="0"/>
                <a:cs typeface="Times New Roman" panose="02020603050405020304" pitchFamily="18" charset="0"/>
              </a:rPr>
              <a:t>2</a:t>
            </a:r>
            <a:r>
              <a:rPr lang="zh-CN" altLang="en-US" sz="2600" dirty="0">
                <a:latin typeface="Times New Roman" panose="02020603050405020304" pitchFamily="18" charset="0"/>
                <a:cs typeface="Times New Roman" panose="02020603050405020304" pitchFamily="18" charset="0"/>
              </a:rPr>
              <a:t>步。</a:t>
            </a:r>
          </a:p>
          <a:p>
            <a:pPr marL="363855" indent="-363855" eaLnBrk="1" hangingPunct="1">
              <a:lnSpc>
                <a:spcPct val="130000"/>
              </a:lnSpc>
              <a:spcBef>
                <a:spcPct val="0"/>
              </a:spcBef>
              <a:buFont typeface="Arial" panose="020B0604020202020204" pitchFamily="34" charset="0"/>
              <a:buAutoNum type="arabicPeriod"/>
            </a:pPr>
            <a:r>
              <a:rPr lang="zh-CN" altLang="en-US" sz="2600" dirty="0">
                <a:latin typeface="Times New Roman" panose="02020603050405020304" pitchFamily="18" charset="0"/>
                <a:cs typeface="Times New Roman" panose="02020603050405020304" pitchFamily="18" charset="0"/>
              </a:rPr>
              <a:t>扩展节点</a:t>
            </a:r>
            <a:r>
              <a:rPr lang="en-US" altLang="zh-CN" sz="2600" dirty="0">
                <a:latin typeface="Times New Roman" panose="02020603050405020304" pitchFamily="18" charset="0"/>
                <a:cs typeface="Times New Roman" panose="02020603050405020304" pitchFamily="18" charset="0"/>
              </a:rPr>
              <a:t>n</a:t>
            </a:r>
            <a:r>
              <a:rPr lang="zh-CN" altLang="en-US" sz="2600" dirty="0">
                <a:latin typeface="Times New Roman" panose="02020603050405020304" pitchFamily="18" charset="0"/>
                <a:cs typeface="Times New Roman" panose="02020603050405020304" pitchFamily="18" charset="0"/>
              </a:rPr>
              <a:t>，将其子节点放入</a:t>
            </a:r>
            <a:r>
              <a:rPr lang="en-US" altLang="zh-CN" sz="2600" dirty="0">
                <a:latin typeface="Times New Roman" panose="02020603050405020304" pitchFamily="18" charset="0"/>
                <a:cs typeface="Times New Roman" panose="02020603050405020304" pitchFamily="18" charset="0"/>
              </a:rPr>
              <a:t>OPEN</a:t>
            </a:r>
            <a:r>
              <a:rPr lang="zh-CN" altLang="en-US" sz="2600" dirty="0">
                <a:latin typeface="Times New Roman" panose="02020603050405020304" pitchFamily="18" charset="0"/>
                <a:cs typeface="Times New Roman" panose="02020603050405020304" pitchFamily="18" charset="0"/>
              </a:rPr>
              <a:t>表的</a:t>
            </a:r>
            <a:r>
              <a:rPr lang="zh-CN" altLang="en-US" sz="2600" b="1" dirty="0">
                <a:solidFill>
                  <a:srgbClr val="FF0000"/>
                </a:solidFill>
                <a:latin typeface="Times New Roman" panose="02020603050405020304" pitchFamily="18" charset="0"/>
                <a:cs typeface="Times New Roman" panose="02020603050405020304" pitchFamily="18" charset="0"/>
              </a:rPr>
              <a:t>尾</a:t>
            </a:r>
            <a:r>
              <a:rPr lang="zh-CN" altLang="en-US" sz="2600" dirty="0">
                <a:latin typeface="Times New Roman" panose="02020603050405020304" pitchFamily="18" charset="0"/>
                <a:cs typeface="Times New Roman" panose="02020603050405020304" pitchFamily="18" charset="0"/>
              </a:rPr>
              <a:t>部，并为每一个子节点都配置指向父节点的指针，然后转第</a:t>
            </a:r>
            <a:r>
              <a:rPr lang="en-US" altLang="zh-CN" sz="2600" dirty="0">
                <a:latin typeface="Times New Roman" panose="02020603050405020304" pitchFamily="18" charset="0"/>
                <a:cs typeface="Times New Roman" panose="02020603050405020304" pitchFamily="18" charset="0"/>
              </a:rPr>
              <a:t>2</a:t>
            </a:r>
            <a:r>
              <a:rPr lang="zh-CN" altLang="en-US" sz="2600" dirty="0">
                <a:latin typeface="Times New Roman" panose="02020603050405020304" pitchFamily="18" charset="0"/>
                <a:cs typeface="Times New Roman" panose="02020603050405020304" pitchFamily="18" charset="0"/>
              </a:rPr>
              <a:t>步。</a:t>
            </a:r>
            <a:endParaRPr lang="zh-CN" altLang="en-US" sz="26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7733">
                                            <p:txEl>
                                              <p:pRg st="0" end="0"/>
                                            </p:txEl>
                                          </p:spTgt>
                                        </p:tgtEl>
                                        <p:attrNameLst>
                                          <p:attrName>style.visibility</p:attrName>
                                        </p:attrNameLst>
                                      </p:cBhvr>
                                      <p:to>
                                        <p:strVal val="visible"/>
                                      </p:to>
                                    </p:set>
                                    <p:anim calcmode="lin" valueType="num">
                                      <p:cBhvr additive="base">
                                        <p:cTn id="7" dur="500" fill="hold"/>
                                        <p:tgtEl>
                                          <p:spTgt spid="45773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77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7733">
                                            <p:txEl>
                                              <p:pRg st="1" end="1"/>
                                            </p:txEl>
                                          </p:spTgt>
                                        </p:tgtEl>
                                        <p:attrNameLst>
                                          <p:attrName>style.visibility</p:attrName>
                                        </p:attrNameLst>
                                      </p:cBhvr>
                                      <p:to>
                                        <p:strVal val="visible"/>
                                      </p:to>
                                    </p:set>
                                    <p:anim calcmode="lin" valueType="num">
                                      <p:cBhvr additive="base">
                                        <p:cTn id="13" dur="500" fill="hold"/>
                                        <p:tgtEl>
                                          <p:spTgt spid="45773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5773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57733">
                                            <p:txEl>
                                              <p:pRg st="2" end="2"/>
                                            </p:txEl>
                                          </p:spTgt>
                                        </p:tgtEl>
                                        <p:attrNameLst>
                                          <p:attrName>style.visibility</p:attrName>
                                        </p:attrNameLst>
                                      </p:cBhvr>
                                      <p:to>
                                        <p:strVal val="visible"/>
                                      </p:to>
                                    </p:set>
                                    <p:anim calcmode="lin" valueType="num">
                                      <p:cBhvr additive="base">
                                        <p:cTn id="19" dur="500" fill="hold"/>
                                        <p:tgtEl>
                                          <p:spTgt spid="45773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5773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7733">
                                            <p:txEl>
                                              <p:pRg st="3" end="3"/>
                                            </p:txEl>
                                          </p:spTgt>
                                        </p:tgtEl>
                                        <p:attrNameLst>
                                          <p:attrName>style.visibility</p:attrName>
                                        </p:attrNameLst>
                                      </p:cBhvr>
                                      <p:to>
                                        <p:strVal val="visible"/>
                                      </p:to>
                                    </p:set>
                                    <p:anim calcmode="lin" valueType="num">
                                      <p:cBhvr additive="base">
                                        <p:cTn id="25" dur="500" fill="hold"/>
                                        <p:tgtEl>
                                          <p:spTgt spid="45773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5773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57733">
                                            <p:txEl>
                                              <p:pRg st="4" end="4"/>
                                            </p:txEl>
                                          </p:spTgt>
                                        </p:tgtEl>
                                        <p:attrNameLst>
                                          <p:attrName>style.visibility</p:attrName>
                                        </p:attrNameLst>
                                      </p:cBhvr>
                                      <p:to>
                                        <p:strVal val="visible"/>
                                      </p:to>
                                    </p:set>
                                    <p:anim calcmode="lin" valueType="num">
                                      <p:cBhvr additive="base">
                                        <p:cTn id="31" dur="500" fill="hold"/>
                                        <p:tgtEl>
                                          <p:spTgt spid="45773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5773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57733">
                                            <p:txEl>
                                              <p:pRg st="5" end="5"/>
                                            </p:txEl>
                                          </p:spTgt>
                                        </p:tgtEl>
                                        <p:attrNameLst>
                                          <p:attrName>style.visibility</p:attrName>
                                        </p:attrNameLst>
                                      </p:cBhvr>
                                      <p:to>
                                        <p:strVal val="visible"/>
                                      </p:to>
                                    </p:set>
                                    <p:anim calcmode="lin" valueType="num">
                                      <p:cBhvr additive="base">
                                        <p:cTn id="37" dur="500" fill="hold"/>
                                        <p:tgtEl>
                                          <p:spTgt spid="45773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5773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68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宽度优先搜索策略</a:t>
            </a:r>
          </a:p>
        </p:txBody>
      </p:sp>
      <p:sp>
        <p:nvSpPr>
          <p:cNvPr id="7168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168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pic>
        <p:nvPicPr>
          <p:cNvPr id="3" name="图片 2"/>
          <p:cNvPicPr>
            <a:picLocks noChangeAspect="1"/>
          </p:cNvPicPr>
          <p:nvPr/>
        </p:nvPicPr>
        <p:blipFill>
          <a:blip r:embed="rId2"/>
          <a:stretch>
            <a:fillRect/>
          </a:stretch>
        </p:blipFill>
        <p:spPr>
          <a:xfrm>
            <a:off x="914400" y="980680"/>
            <a:ext cx="6504693" cy="2640407"/>
          </a:xfrm>
          <a:prstGeom prst="rect">
            <a:avLst/>
          </a:prstGeom>
        </p:spPr>
      </p:pic>
      <p:sp>
        <p:nvSpPr>
          <p:cNvPr id="4" name="矩形 3"/>
          <p:cNvSpPr/>
          <p:nvPr/>
        </p:nvSpPr>
        <p:spPr>
          <a:xfrm>
            <a:off x="1160955" y="3657600"/>
            <a:ext cx="6011582"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OPEN=[A];                                                 CLOSED=[ ]</a:t>
            </a:r>
            <a:endParaRPr lang="zh-CN" altLang="en-US" sz="2000" dirty="0"/>
          </a:p>
        </p:txBody>
      </p:sp>
      <p:sp>
        <p:nvSpPr>
          <p:cNvPr id="10" name="矩形 9"/>
          <p:cNvSpPr/>
          <p:nvPr/>
        </p:nvSpPr>
        <p:spPr>
          <a:xfrm>
            <a:off x="1160955" y="4048466"/>
            <a:ext cx="6212213"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OPEN=[B,C];                                              CLOSED=[A ]</a:t>
            </a:r>
            <a:endParaRPr lang="zh-CN" altLang="en-US" sz="2000" dirty="0"/>
          </a:p>
        </p:txBody>
      </p:sp>
      <p:sp>
        <p:nvSpPr>
          <p:cNvPr id="11" name="矩形 10"/>
          <p:cNvSpPr/>
          <p:nvPr/>
        </p:nvSpPr>
        <p:spPr>
          <a:xfrm>
            <a:off x="1160955" y="4439332"/>
            <a:ext cx="6491136"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OPEN=[C,D,E];                                           CLOSED=[B,A ]</a:t>
            </a:r>
            <a:endParaRPr lang="zh-CN" altLang="en-US" sz="2000" dirty="0"/>
          </a:p>
        </p:txBody>
      </p:sp>
      <p:sp>
        <p:nvSpPr>
          <p:cNvPr id="12" name="矩形 11"/>
          <p:cNvSpPr/>
          <p:nvPr/>
        </p:nvSpPr>
        <p:spPr>
          <a:xfrm>
            <a:off x="1160955" y="4830198"/>
            <a:ext cx="6735113"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OPEN=[D,E,F,H];                                        CLOSED=[C,B,A ]</a:t>
            </a:r>
            <a:endParaRPr lang="zh-CN" altLang="en-US" sz="2000" dirty="0"/>
          </a:p>
        </p:txBody>
      </p:sp>
      <p:sp>
        <p:nvSpPr>
          <p:cNvPr id="13" name="矩形 12"/>
          <p:cNvSpPr/>
          <p:nvPr/>
        </p:nvSpPr>
        <p:spPr>
          <a:xfrm>
            <a:off x="1160955" y="5221064"/>
            <a:ext cx="6855338"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OPEN=[E,F,H,I,J];                                       CLOSED=[D,C,B,A ]</a:t>
            </a:r>
            <a:endParaRPr lang="zh-CN" altLang="en-US" sz="2000" dirty="0"/>
          </a:p>
        </p:txBody>
      </p:sp>
      <p:sp>
        <p:nvSpPr>
          <p:cNvPr id="14" name="矩形 13"/>
          <p:cNvSpPr/>
          <p:nvPr/>
        </p:nvSpPr>
        <p:spPr>
          <a:xfrm>
            <a:off x="1160955" y="5611930"/>
            <a:ext cx="7098995"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OPEN=[F,H,I,J,G1,K];                                 CLOSED=[E,D,C,B,A ]</a:t>
            </a:r>
            <a:endParaRPr lang="zh-CN" altLang="en-US" sz="2000" dirty="0"/>
          </a:p>
        </p:txBody>
      </p:sp>
      <p:sp>
        <p:nvSpPr>
          <p:cNvPr id="15" name="矩形 14"/>
          <p:cNvSpPr/>
          <p:nvPr/>
        </p:nvSpPr>
        <p:spPr>
          <a:xfrm>
            <a:off x="1160955" y="6002796"/>
            <a:ext cx="7483715"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OPEN=[H,I,J,G1,K,L,M];                            CLOSED=[F,E,D,C,B,A ]</a:t>
            </a:r>
            <a:endParaRPr lang="zh-CN" altLang="en-US" sz="2000" dirty="0"/>
          </a:p>
        </p:txBody>
      </p:sp>
      <p:sp>
        <p:nvSpPr>
          <p:cNvPr id="16" name="矩形 15"/>
          <p:cNvSpPr/>
          <p:nvPr/>
        </p:nvSpPr>
        <p:spPr>
          <a:xfrm>
            <a:off x="1160955" y="6393663"/>
            <a:ext cx="4248279"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直到</a:t>
            </a:r>
            <a:r>
              <a:rPr lang="en-US" altLang="zh-CN" sz="2000" dirty="0">
                <a:latin typeface="Times New Roman" panose="02020603050405020304" pitchFamily="18" charset="0"/>
                <a:cs typeface="Times New Roman" panose="02020603050405020304" pitchFamily="18" charset="0"/>
              </a:rPr>
              <a:t>G1</a:t>
            </a:r>
            <a:r>
              <a:rPr lang="zh-CN" altLang="en-US" sz="2000" dirty="0">
                <a:latin typeface="Times New Roman" panose="02020603050405020304" pitchFamily="18" charset="0"/>
                <a:cs typeface="Times New Roman" panose="02020603050405020304" pitchFamily="18" charset="0"/>
              </a:rPr>
              <a:t>出现在</a:t>
            </a:r>
            <a:r>
              <a:rPr lang="en-US" altLang="zh-CN" sz="2000" dirty="0">
                <a:latin typeface="Times New Roman" panose="02020603050405020304" pitchFamily="18" charset="0"/>
                <a:cs typeface="Times New Roman" panose="02020603050405020304" pitchFamily="18" charset="0"/>
              </a:rPr>
              <a:t>OPEN</a:t>
            </a:r>
            <a:r>
              <a:rPr lang="zh-CN" altLang="en-US" sz="2000" dirty="0">
                <a:latin typeface="Times New Roman" panose="02020603050405020304" pitchFamily="18" charset="0"/>
                <a:cs typeface="Times New Roman" panose="02020603050405020304" pitchFamily="18" charset="0"/>
              </a:rPr>
              <a:t>表的最左端</a:t>
            </a:r>
            <a:endParaRPr lang="zh-CN" altLang="en-US" sz="2000" dirty="0"/>
          </a:p>
        </p:txBody>
      </p:sp>
    </p:spTree>
    <p:extLst>
      <p:ext uri="{BB962C8B-B14F-4D97-AF65-F5344CB8AC3E}">
        <p14:creationId xmlns:p14="http://schemas.microsoft.com/office/powerpoint/2010/main" val="320679234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p:bldP spid="14" grpId="0"/>
      <p:bldP spid="15" grpId="0"/>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68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宽度优先搜索策略</a:t>
            </a:r>
          </a:p>
        </p:txBody>
      </p:sp>
      <p:sp>
        <p:nvSpPr>
          <p:cNvPr id="7168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168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 name="矩形 1"/>
          <p:cNvSpPr/>
          <p:nvPr/>
        </p:nvSpPr>
        <p:spPr>
          <a:xfrm>
            <a:off x="381000" y="1371600"/>
            <a:ext cx="7848600" cy="3046988"/>
          </a:xfrm>
          <a:prstGeom prst="rect">
            <a:avLst/>
          </a:prstGeom>
        </p:spPr>
        <p:txBody>
          <a:bodyPr wrap="square">
            <a:spAutoFit/>
          </a:bodyPr>
          <a:lstStyle/>
          <a:p>
            <a:pPr marL="457200" indent="-457200">
              <a:buClr>
                <a:srgbClr val="C00000"/>
              </a:buClr>
              <a:buFont typeface="Wingdings" panose="05000000000000000000" pitchFamily="2" charset="2"/>
              <a:buChar char="p"/>
            </a:pPr>
            <a:r>
              <a:rPr lang="zh-CN" altLang="en-US" sz="3200" dirty="0">
                <a:latin typeface="Times New Roman" panose="02020603050405020304" pitchFamily="18" charset="0"/>
                <a:ea typeface="+mn-ea"/>
              </a:rPr>
              <a:t>广度优先搜索的</a:t>
            </a:r>
            <a:r>
              <a:rPr lang="en-US" altLang="zh-CN" sz="3200" dirty="0">
                <a:latin typeface="Times New Roman" panose="02020603050405020304" pitchFamily="18" charset="0"/>
                <a:ea typeface="+mn-ea"/>
              </a:rPr>
              <a:t>OPEN</a:t>
            </a:r>
            <a:r>
              <a:rPr lang="zh-CN" altLang="en-US" sz="3200" dirty="0">
                <a:latin typeface="Times New Roman" panose="02020603050405020304" pitchFamily="18" charset="0"/>
                <a:ea typeface="+mn-ea"/>
              </a:rPr>
              <a:t>表采用先进先出</a:t>
            </a:r>
            <a:r>
              <a:rPr lang="en-US" altLang="zh-CN" sz="3200" dirty="0">
                <a:latin typeface="Times New Roman" panose="02020603050405020304" pitchFamily="18" charset="0"/>
              </a:rPr>
              <a:t>(FIFO)</a:t>
            </a:r>
            <a:r>
              <a:rPr lang="zh-CN" altLang="en-US" sz="3200" dirty="0">
                <a:latin typeface="Times New Roman" panose="02020603050405020304" pitchFamily="18" charset="0"/>
                <a:ea typeface="+mn-ea"/>
              </a:rPr>
              <a:t>的数据结构。</a:t>
            </a:r>
            <a:endParaRPr lang="en-US" altLang="zh-CN" sz="3200" dirty="0">
              <a:latin typeface="Times New Roman" panose="02020603050405020304" pitchFamily="18" charset="0"/>
              <a:ea typeface="+mn-ea"/>
            </a:endParaRPr>
          </a:p>
          <a:p>
            <a:pPr marL="457200" indent="-457200">
              <a:buClr>
                <a:srgbClr val="C00000"/>
              </a:buClr>
              <a:buFont typeface="Wingdings" panose="05000000000000000000" pitchFamily="2" charset="2"/>
              <a:buChar char="p"/>
            </a:pPr>
            <a:r>
              <a:rPr lang="zh-CN" altLang="en-US" sz="3200" dirty="0">
                <a:latin typeface="Times New Roman" panose="02020603050405020304" pitchFamily="18" charset="0"/>
                <a:ea typeface="+mn-ea"/>
              </a:rPr>
              <a:t>一旦节点被扩展，它的子节点就会移动到开放列表</a:t>
            </a:r>
            <a:r>
              <a:rPr lang="en-US" altLang="zh-CN" sz="3200" dirty="0">
                <a:latin typeface="Times New Roman" panose="02020603050405020304" pitchFamily="18" charset="0"/>
                <a:ea typeface="+mn-ea"/>
              </a:rPr>
              <a:t>(OPEN</a:t>
            </a:r>
            <a:r>
              <a:rPr lang="zh-CN" altLang="en-US" sz="3200" dirty="0">
                <a:latin typeface="Times New Roman" panose="02020603050405020304" pitchFamily="18" charset="0"/>
                <a:ea typeface="+mn-ea"/>
              </a:rPr>
              <a:t>表</a:t>
            </a:r>
            <a:r>
              <a:rPr lang="en-US" altLang="zh-CN" sz="3200" dirty="0">
                <a:latin typeface="Times New Roman" panose="02020603050405020304" pitchFamily="18" charset="0"/>
                <a:ea typeface="+mn-ea"/>
              </a:rPr>
              <a:t>)</a:t>
            </a:r>
            <a:r>
              <a:rPr lang="zh-CN" altLang="en-US" sz="3200" dirty="0">
                <a:latin typeface="Times New Roman" panose="02020603050405020304" pitchFamily="18" charset="0"/>
                <a:ea typeface="+mn-ea"/>
              </a:rPr>
              <a:t>的尾部。</a:t>
            </a:r>
            <a:endParaRPr lang="en-US" altLang="zh-CN" sz="3200" dirty="0">
              <a:latin typeface="Times New Roman" panose="02020603050405020304" pitchFamily="18" charset="0"/>
              <a:ea typeface="+mn-ea"/>
            </a:endParaRPr>
          </a:p>
          <a:p>
            <a:pPr marL="457200" indent="-457200">
              <a:buClr>
                <a:srgbClr val="C00000"/>
              </a:buClr>
              <a:buFont typeface="Wingdings" panose="05000000000000000000" pitchFamily="2" charset="2"/>
              <a:buChar char="p"/>
            </a:pPr>
            <a:r>
              <a:rPr lang="zh-CN" altLang="en-US" sz="3200" dirty="0">
                <a:latin typeface="Times New Roman" panose="02020603050405020304" pitchFamily="18" charset="0"/>
                <a:ea typeface="+mn-ea"/>
              </a:rPr>
              <a:t>只有在其父节点所在层中的每个其他节点被访问之后，才会探索这些子节点。</a:t>
            </a:r>
          </a:p>
        </p:txBody>
      </p:sp>
    </p:spTree>
    <p:extLst>
      <p:ext uri="{BB962C8B-B14F-4D97-AF65-F5344CB8AC3E}">
        <p14:creationId xmlns:p14="http://schemas.microsoft.com/office/powerpoint/2010/main" val="1693855129"/>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7827" name="Rectangle 159"/>
          <p:cNvSpPr/>
          <p:nvPr/>
        </p:nvSpPr>
        <p:spPr>
          <a:xfrm>
            <a:off x="0" y="44450"/>
            <a:ext cx="9144000" cy="792163"/>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5.3.2  </a:t>
            </a:r>
            <a:r>
              <a:rPr lang="zh-CN" altLang="en-US" sz="3600" dirty="0">
                <a:solidFill>
                  <a:schemeClr val="bg1"/>
                </a:solidFill>
                <a:latin typeface="Times New Roman" panose="02020603050405020304" pitchFamily="18" charset="0"/>
                <a:ea typeface="黑体" panose="02010609060101010101" pitchFamily="49" charset="-122"/>
              </a:rPr>
              <a:t>宽度优先搜索策略</a:t>
            </a:r>
          </a:p>
        </p:txBody>
      </p:sp>
      <p:sp>
        <p:nvSpPr>
          <p:cNvPr id="77828" name="Rectangle 160"/>
          <p:cNvSpPr/>
          <p:nvPr/>
        </p:nvSpPr>
        <p:spPr>
          <a:xfrm>
            <a:off x="2390775" y="16716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70" name="Rectangle 2"/>
          <p:cNvSpPr txBox="1"/>
          <p:nvPr/>
        </p:nvSpPr>
        <p:spPr>
          <a:xfrm>
            <a:off x="395288" y="1052513"/>
            <a:ext cx="8353425"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dirty="0">
                <a:latin typeface="宋体" panose="02010600030101010101" pitchFamily="2" charset="-122"/>
              </a:rPr>
              <a:t>宽度优先搜索是一种盲目搜索，时间和空间复杂度都比较高，当目标节点距离初始节点较远时会产生许多无用的节点，搜索效率低。</a:t>
            </a:r>
            <a:endParaRPr lang="en-US" altLang="zh-CN" sz="2800" dirty="0">
              <a:latin typeface="宋体" panose="02010600030101010101" pitchFamily="2" charset="-122"/>
            </a:endParaRP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dirty="0">
                <a:latin typeface="宋体" panose="02010600030101010101" pitchFamily="2" charset="-122"/>
              </a:rPr>
              <a:t>宽度优先搜索中，时间需求是一个很大的问题，特别是当搜索的深度比较大时，尤为严重，但是空间需求是比执行时间更严重的问题。</a:t>
            </a:r>
            <a:endParaRPr lang="en-US" altLang="zh-CN" sz="2800" dirty="0">
              <a:latin typeface="宋体" panose="02010600030101010101" pitchFamily="2" charset="-122"/>
            </a:endParaRP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dirty="0">
                <a:latin typeface="宋体" panose="02010600030101010101" pitchFamily="2" charset="-122"/>
              </a:rPr>
              <a:t>优点：目标节点如果存在，用宽度优先算法总可以找到该目标节点，而且是最小（路径最短）的节点。</a:t>
            </a:r>
            <a:endParaRPr lang="zh-CN" altLang="en-US" sz="2800"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 calcmode="lin" valueType="num">
                                      <p:cBhvr additive="base">
                                        <p:cTn id="7" dur="500" fill="hold"/>
                                        <p:tgtEl>
                                          <p:spTgt spid="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0">
                                            <p:txEl>
                                              <p:pRg st="1" end="1"/>
                                            </p:txEl>
                                          </p:spTgt>
                                        </p:tgtEl>
                                        <p:attrNameLst>
                                          <p:attrName>style.visibility</p:attrName>
                                        </p:attrNameLst>
                                      </p:cBhvr>
                                      <p:to>
                                        <p:strVal val="visible"/>
                                      </p:to>
                                    </p:set>
                                    <p:anim calcmode="lin" valueType="num">
                                      <p:cBhvr additive="base">
                                        <p:cTn id="13" dur="500" fill="hold"/>
                                        <p:tgtEl>
                                          <p:spTgt spid="1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0">
                                            <p:txEl>
                                              <p:pRg st="2" end="2"/>
                                            </p:txEl>
                                          </p:spTgt>
                                        </p:tgtEl>
                                        <p:attrNameLst>
                                          <p:attrName>style.visibility</p:attrName>
                                        </p:attrNameLst>
                                      </p:cBhvr>
                                      <p:to>
                                        <p:strVal val="visible"/>
                                      </p:to>
                                    </p:set>
                                    <p:anim calcmode="lin" valueType="num">
                                      <p:cBhvr additive="base">
                                        <p:cTn id="19" dur="500" fill="hold"/>
                                        <p:tgtEl>
                                          <p:spTgt spid="1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19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5.1.1  </a:t>
            </a:r>
            <a:r>
              <a:rPr lang="zh-CN" altLang="en-US" sz="3600" b="0" dirty="0">
                <a:latin typeface="Times New Roman" panose="02020603050405020304" pitchFamily="18" charset="0"/>
                <a:ea typeface="黑体" panose="02010609060101010101" pitchFamily="49" charset="-122"/>
              </a:rPr>
              <a:t>搜索的基本问题与主要过程</a:t>
            </a:r>
            <a:r>
              <a:rPr lang="zh-CN" altLang="en-US" dirty="0"/>
              <a:t> </a:t>
            </a:r>
          </a:p>
        </p:txBody>
      </p:sp>
      <p:sp>
        <p:nvSpPr>
          <p:cNvPr id="433155" name="Rectangle 3"/>
          <p:cNvSpPr>
            <a:spLocks noGrp="1"/>
          </p:cNvSpPr>
          <p:nvPr>
            <p:ph idx="1"/>
          </p:nvPr>
        </p:nvSpPr>
        <p:spPr>
          <a:xfrm>
            <a:off x="381000" y="1447800"/>
            <a:ext cx="8140700" cy="4510088"/>
          </a:xfrm>
          <a:ln/>
        </p:spPr>
        <p:txBody>
          <a:bodyPr vert="horz" wrap="square" lIns="91440" tIns="45720" rIns="91440" bIns="45720" anchor="t" anchorCtr="0"/>
          <a:lstStyle/>
          <a:p>
            <a:pPr marL="609600" indent="-609600" eaLnBrk="1" hangingPunct="1">
              <a:lnSpc>
                <a:spcPct val="130000"/>
              </a:lnSpc>
            </a:pPr>
            <a:r>
              <a:rPr lang="zh-CN" altLang="en-US" sz="2400" dirty="0">
                <a:latin typeface="Times New Roman" panose="02020603050405020304" pitchFamily="18" charset="0"/>
              </a:rPr>
              <a:t>人工智能所要解决的问题大部分不具备明确的解题步骤，而只能是利用已有的知识一步一步地探索前进。</a:t>
            </a:r>
            <a:endParaRPr lang="en-US" altLang="zh-CN" sz="2400" dirty="0">
              <a:latin typeface="Times New Roman" panose="02020603050405020304" pitchFamily="18" charset="0"/>
            </a:endParaRPr>
          </a:p>
          <a:p>
            <a:pPr marL="609600" indent="-609600" eaLnBrk="1" hangingPunct="1">
              <a:lnSpc>
                <a:spcPct val="130000"/>
              </a:lnSpc>
            </a:pPr>
            <a:r>
              <a:rPr lang="zh-CN" altLang="en-US" sz="2400" dirty="0">
                <a:latin typeface="Times New Roman" panose="02020603050405020304" pitchFamily="18" charset="0"/>
              </a:rPr>
              <a:t>根据问题的实际情况不断寻找可利用的知识，从而构造一条代价较少的推理路线，使问题得到圆满解决的过程称之为搜索。</a:t>
            </a:r>
            <a:endParaRPr lang="en-US" altLang="zh-CN" sz="2400" dirty="0">
              <a:latin typeface="Times New Roman" panose="02020603050405020304" pitchFamily="18" charset="0"/>
            </a:endParaRPr>
          </a:p>
          <a:p>
            <a:pPr marL="609600" indent="-609600" eaLnBrk="1" hangingPunct="1">
              <a:lnSpc>
                <a:spcPct val="130000"/>
              </a:lnSpc>
            </a:pPr>
            <a:r>
              <a:rPr lang="zh-CN" altLang="en-US" sz="2400" dirty="0">
                <a:latin typeface="Times New Roman" panose="02020603050405020304" pitchFamily="18" charset="0"/>
              </a:rPr>
              <a:t>在人工智能中即使对于结构性能较好，理论上有算法可依的问题，由于问题本身的复杂性以及计算机在时间、空间上的局限性，往往也需要通过搜索来求解。</a:t>
            </a:r>
          </a:p>
          <a:p>
            <a:pPr marL="609600" indent="-609600" eaLnBrk="1" hangingPunct="1"/>
            <a:endParaRPr lang="zh-CN" altLang="en-US" sz="3000"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blinds(horizontal)">
                                      <p:cBhvr>
                                        <p:cTn id="7" dur="500"/>
                                        <p:tgtEl>
                                          <p:spTgt spid="433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blinds(horizontal)">
                                      <p:cBhvr>
                                        <p:cTn id="12" dur="500"/>
                                        <p:tgtEl>
                                          <p:spTgt spid="433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blinds(horizontal)">
                                      <p:cBhvr>
                                        <p:cTn id="17" dur="500"/>
                                        <p:tgtEl>
                                          <p:spTgt spid="433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885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78852"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8853" name="Rectangle 2"/>
          <p:cNvSpPr txBox="1">
            <a:spLocks noChangeArrowheads="1"/>
          </p:cNvSpPr>
          <p:nvPr/>
        </p:nvSpPr>
        <p:spPr bwMode="auto">
          <a:xfrm>
            <a:off x="395288" y="1295400"/>
            <a:ext cx="8353425" cy="469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600"/>
              </a:spcBef>
              <a:spcAft>
                <a:spcPct val="0"/>
              </a:spcAft>
              <a:buClr>
                <a:schemeClr val="accent2"/>
              </a:buClr>
              <a:buSzTx/>
              <a:buFontTx/>
              <a:buNone/>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基本思想：</a:t>
            </a:r>
          </a:p>
          <a:p>
            <a:pPr marL="342900" marR="0" lvl="0" indent="-342900" algn="l" defTabSz="914400" rtl="0" eaLnBrk="1" fontAlgn="base" latinLnBrk="0" hangingPunct="1">
              <a:lnSpc>
                <a:spcPct val="120000"/>
              </a:lnSpc>
              <a:spcBef>
                <a:spcPts val="600"/>
              </a:spcBef>
              <a:spcAft>
                <a:spcPct val="0"/>
              </a:spcAft>
              <a:buClr>
                <a:schemeClr val="accent2"/>
              </a:buClr>
              <a:buSzTx/>
              <a:buFont typeface="Wingdings" panose="05000000000000000000" pitchFamily="2" charset="2"/>
              <a:buChar char="p"/>
              <a:defRPr/>
            </a:pP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从初始节点</a:t>
            </a:r>
            <a:r>
              <a:rPr kumimoji="0" lang="en-US" alt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a:t>
            </a:r>
            <a:r>
              <a:rPr kumimoji="0" lang="en-US" altLang="zh-CN" sz="25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开始，在其子节点中选择一个节点进行考察。若不是目标节点，则再在该子节点的子节点中选择一个节点进行考察，一直如此向下搜索。当达到某个子节点，且该子节点既不是目标节点，又不能继续扩展时，才选择其兄弟节点进行考察。</a:t>
            </a:r>
          </a:p>
          <a:p>
            <a:pPr marL="342900" marR="0" lvl="0" indent="-342900" algn="l" defTabSz="914400" rtl="0" eaLnBrk="1" fontAlgn="base" latinLnBrk="0" hangingPunct="1">
              <a:lnSpc>
                <a:spcPct val="120000"/>
              </a:lnSpc>
              <a:spcBef>
                <a:spcPts val="600"/>
              </a:spcBef>
              <a:spcAft>
                <a:spcPct val="0"/>
              </a:spcAft>
              <a:buClr>
                <a:schemeClr val="accent2"/>
              </a:buClr>
              <a:buSzTx/>
              <a:buFont typeface="Wingdings" panose="05000000000000000000" pitchFamily="2" charset="2"/>
              <a:buChar char="p"/>
              <a:defRPr/>
            </a:pP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深度优先搜索与宽度优先搜索的唯一区别是：宽度优先搜索是将节点</a:t>
            </a:r>
            <a:r>
              <a:rPr kumimoji="0" lang="en-US" alt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n</a:t>
            </a: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的子节点放入到</a:t>
            </a:r>
            <a:r>
              <a:rPr kumimoji="0" lang="en-US" alt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OPEN</a:t>
            </a: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表的尾部，而深度优先搜索是把节点</a:t>
            </a:r>
            <a:r>
              <a:rPr kumimoji="0" lang="en-US" alt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n</a:t>
            </a: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的子节点放入到</a:t>
            </a:r>
            <a:r>
              <a:rPr kumimoji="0" lang="en-US" altLang="zh-CN"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OPEN</a:t>
            </a:r>
            <a:r>
              <a:rPr kumimoji="0" lang="zh-CN" altLang="en-US" sz="25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表的首部。</a:t>
            </a: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987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79876"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9877" name="Rectangle 2"/>
          <p:cNvSpPr txBox="1"/>
          <p:nvPr/>
        </p:nvSpPr>
        <p:spPr>
          <a:xfrm>
            <a:off x="395288" y="1295400"/>
            <a:ext cx="8443912" cy="5181600"/>
          </a:xfrm>
          <a:prstGeom prst="rect">
            <a:avLst/>
          </a:prstGeom>
          <a:noFill/>
          <a:ln w="9525">
            <a:noFill/>
          </a:ln>
        </p:spPr>
        <p:txBody>
          <a:bodyPr/>
          <a:lstStyle/>
          <a:p>
            <a:pPr marL="457200" indent="-457200" eaLnBrk="1" hangingPunct="1">
              <a:lnSpc>
                <a:spcPct val="120000"/>
              </a:lnSpc>
              <a:spcBef>
                <a:spcPts val="600"/>
              </a:spcBef>
              <a:buClr>
                <a:schemeClr val="accent2"/>
              </a:buClr>
              <a:buFont typeface="Arial" panose="020B0604020202020204" pitchFamily="34" charset="0"/>
              <a:buAutoNum type="arabicPeriod"/>
            </a:pPr>
            <a:r>
              <a:rPr lang="zh-CN" altLang="en-US" sz="2600" dirty="0">
                <a:latin typeface="Arial" panose="020B0604020202020204" pitchFamily="34" charset="0"/>
              </a:rPr>
              <a:t>把初始节点</a:t>
            </a:r>
            <a:r>
              <a:rPr lang="en-US" altLang="zh-CN" sz="2600" dirty="0">
                <a:latin typeface="Arial" panose="020B0604020202020204" pitchFamily="34" charset="0"/>
              </a:rPr>
              <a:t>S</a:t>
            </a:r>
            <a:r>
              <a:rPr lang="en-US" altLang="zh-CN" sz="2600" baseline="-25000" dirty="0">
                <a:latin typeface="Arial" panose="020B0604020202020204" pitchFamily="34" charset="0"/>
              </a:rPr>
              <a:t>0</a:t>
            </a:r>
            <a:r>
              <a:rPr lang="zh-CN" altLang="en-US" sz="2600" dirty="0">
                <a:latin typeface="Arial" panose="020B0604020202020204" pitchFamily="34" charset="0"/>
              </a:rPr>
              <a:t>放入</a:t>
            </a:r>
            <a:r>
              <a:rPr lang="en-US" altLang="zh-CN" sz="2600" dirty="0">
                <a:latin typeface="Arial" panose="020B0604020202020204" pitchFamily="34" charset="0"/>
              </a:rPr>
              <a:t>OPEN</a:t>
            </a:r>
            <a:r>
              <a:rPr lang="zh-CN" altLang="en-US" sz="2600" dirty="0">
                <a:latin typeface="Arial" panose="020B0604020202020204" pitchFamily="34" charset="0"/>
              </a:rPr>
              <a:t>表。</a:t>
            </a:r>
          </a:p>
          <a:p>
            <a:pPr marL="457200" indent="-457200" eaLnBrk="1" hangingPunct="1">
              <a:lnSpc>
                <a:spcPct val="120000"/>
              </a:lnSpc>
              <a:spcBef>
                <a:spcPts val="600"/>
              </a:spcBef>
              <a:buClr>
                <a:schemeClr val="accent2"/>
              </a:buClr>
              <a:buFont typeface="Arial" panose="020B0604020202020204" pitchFamily="34" charset="0"/>
              <a:buAutoNum type="arabicPeriod"/>
            </a:pPr>
            <a:r>
              <a:rPr lang="zh-CN" altLang="en-US" sz="2600" dirty="0">
                <a:latin typeface="Arial" panose="020B0604020202020204" pitchFamily="34" charset="0"/>
              </a:rPr>
              <a:t>如果</a:t>
            </a:r>
            <a:r>
              <a:rPr lang="en-US" altLang="zh-CN" sz="2600" dirty="0">
                <a:latin typeface="Arial" panose="020B0604020202020204" pitchFamily="34" charset="0"/>
              </a:rPr>
              <a:t>OPEN</a:t>
            </a:r>
            <a:r>
              <a:rPr lang="zh-CN" altLang="en-US" sz="2600" dirty="0">
                <a:latin typeface="Arial" panose="020B0604020202020204" pitchFamily="34" charset="0"/>
              </a:rPr>
              <a:t>表为空，则问题无解，退出。</a:t>
            </a:r>
          </a:p>
          <a:p>
            <a:pPr marL="457200" indent="-457200" eaLnBrk="1" hangingPunct="1">
              <a:lnSpc>
                <a:spcPct val="120000"/>
              </a:lnSpc>
              <a:spcBef>
                <a:spcPts val="600"/>
              </a:spcBef>
              <a:buClr>
                <a:schemeClr val="accent2"/>
              </a:buClr>
              <a:buFont typeface="Arial" panose="020B0604020202020204" pitchFamily="34" charset="0"/>
              <a:buAutoNum type="arabicPeriod"/>
            </a:pPr>
            <a:r>
              <a:rPr lang="zh-CN" altLang="en-US" sz="2600" dirty="0">
                <a:latin typeface="Arial" panose="020B0604020202020204" pitchFamily="34" charset="0"/>
              </a:rPr>
              <a:t>把</a:t>
            </a:r>
            <a:r>
              <a:rPr lang="en-US" altLang="zh-CN" sz="2600" dirty="0">
                <a:latin typeface="Arial" panose="020B0604020202020204" pitchFamily="34" charset="0"/>
              </a:rPr>
              <a:t>OPEN</a:t>
            </a:r>
            <a:r>
              <a:rPr lang="zh-CN" altLang="en-US" sz="2600" dirty="0">
                <a:latin typeface="Arial" panose="020B0604020202020204" pitchFamily="34" charset="0"/>
              </a:rPr>
              <a:t>表的第一个节点（记为节点</a:t>
            </a:r>
            <a:r>
              <a:rPr lang="en-US" altLang="zh-CN" sz="2600" dirty="0">
                <a:latin typeface="Arial" panose="020B0604020202020204" pitchFamily="34" charset="0"/>
              </a:rPr>
              <a:t>n</a:t>
            </a:r>
            <a:r>
              <a:rPr lang="zh-CN" altLang="en-US" sz="2600" dirty="0">
                <a:latin typeface="Arial" panose="020B0604020202020204" pitchFamily="34" charset="0"/>
              </a:rPr>
              <a:t>）取出放入</a:t>
            </a:r>
            <a:r>
              <a:rPr lang="en-US" altLang="zh-CN" sz="2600" dirty="0">
                <a:latin typeface="Arial" panose="020B0604020202020204" pitchFamily="34" charset="0"/>
              </a:rPr>
              <a:t>CLOSE</a:t>
            </a:r>
            <a:r>
              <a:rPr lang="zh-CN" altLang="en-US" sz="2600" dirty="0">
                <a:latin typeface="Arial" panose="020B0604020202020204" pitchFamily="34" charset="0"/>
              </a:rPr>
              <a:t>表。</a:t>
            </a:r>
          </a:p>
          <a:p>
            <a:pPr marL="457200" indent="-457200" eaLnBrk="1" hangingPunct="1">
              <a:lnSpc>
                <a:spcPct val="120000"/>
              </a:lnSpc>
              <a:spcBef>
                <a:spcPts val="600"/>
              </a:spcBef>
              <a:buClr>
                <a:schemeClr val="accent2"/>
              </a:buClr>
              <a:buFont typeface="Arial" panose="020B0604020202020204" pitchFamily="34" charset="0"/>
              <a:buAutoNum type="arabicPeriod"/>
            </a:pPr>
            <a:r>
              <a:rPr lang="zh-CN" altLang="en-US" sz="2600" dirty="0">
                <a:latin typeface="Arial" panose="020B0604020202020204" pitchFamily="34" charset="0"/>
              </a:rPr>
              <a:t>考察节点</a:t>
            </a:r>
            <a:r>
              <a:rPr lang="en-US" altLang="zh-CN" sz="2600" dirty="0">
                <a:latin typeface="Arial" panose="020B0604020202020204" pitchFamily="34" charset="0"/>
              </a:rPr>
              <a:t>n</a:t>
            </a:r>
            <a:r>
              <a:rPr lang="zh-CN" altLang="en-US" sz="2600" dirty="0">
                <a:latin typeface="Arial" panose="020B0604020202020204" pitchFamily="34" charset="0"/>
              </a:rPr>
              <a:t>是否为目标节点。若是，则求得了问题的解，退出。</a:t>
            </a:r>
          </a:p>
          <a:p>
            <a:pPr marL="457200" indent="-457200" eaLnBrk="1" hangingPunct="1">
              <a:lnSpc>
                <a:spcPct val="120000"/>
              </a:lnSpc>
              <a:spcBef>
                <a:spcPts val="600"/>
              </a:spcBef>
              <a:buClr>
                <a:schemeClr val="accent2"/>
              </a:buClr>
              <a:buFont typeface="Arial" panose="020B0604020202020204" pitchFamily="34" charset="0"/>
              <a:buAutoNum type="arabicPeriod"/>
            </a:pPr>
            <a:r>
              <a:rPr lang="zh-CN" altLang="en-US" sz="2600" dirty="0">
                <a:latin typeface="Arial" panose="020B0604020202020204" pitchFamily="34" charset="0"/>
              </a:rPr>
              <a:t>若节点</a:t>
            </a:r>
            <a:r>
              <a:rPr lang="en-US" altLang="zh-CN" sz="2600" dirty="0">
                <a:latin typeface="Arial" panose="020B0604020202020204" pitchFamily="34" charset="0"/>
              </a:rPr>
              <a:t>n</a:t>
            </a:r>
            <a:r>
              <a:rPr lang="zh-CN" altLang="en-US" sz="2600" dirty="0">
                <a:latin typeface="Arial" panose="020B0604020202020204" pitchFamily="34" charset="0"/>
              </a:rPr>
              <a:t>不可扩展，则转第</a:t>
            </a:r>
            <a:r>
              <a:rPr lang="en-US" altLang="zh-CN" sz="2600" dirty="0">
                <a:latin typeface="Arial" panose="020B0604020202020204" pitchFamily="34" charset="0"/>
              </a:rPr>
              <a:t>2</a:t>
            </a:r>
            <a:r>
              <a:rPr lang="zh-CN" altLang="en-US" sz="2600" dirty="0">
                <a:latin typeface="Arial" panose="020B0604020202020204" pitchFamily="34" charset="0"/>
              </a:rPr>
              <a:t>步。</a:t>
            </a:r>
          </a:p>
          <a:p>
            <a:pPr marL="457200" indent="-457200" eaLnBrk="1" hangingPunct="1">
              <a:lnSpc>
                <a:spcPct val="120000"/>
              </a:lnSpc>
              <a:spcBef>
                <a:spcPts val="600"/>
              </a:spcBef>
              <a:buClr>
                <a:schemeClr val="accent2"/>
              </a:buClr>
              <a:buFont typeface="Arial" panose="020B0604020202020204" pitchFamily="34" charset="0"/>
              <a:buAutoNum type="arabicPeriod"/>
            </a:pPr>
            <a:r>
              <a:rPr lang="zh-CN" altLang="en-US" sz="2600" dirty="0">
                <a:latin typeface="Arial" panose="020B0604020202020204" pitchFamily="34" charset="0"/>
              </a:rPr>
              <a:t>扩展节点</a:t>
            </a:r>
            <a:r>
              <a:rPr lang="en-US" altLang="zh-CN" sz="2600" dirty="0">
                <a:latin typeface="Arial" panose="020B0604020202020204" pitchFamily="34" charset="0"/>
              </a:rPr>
              <a:t>n</a:t>
            </a:r>
            <a:r>
              <a:rPr lang="zh-CN" altLang="en-US" sz="2600" dirty="0">
                <a:latin typeface="Arial" panose="020B0604020202020204" pitchFamily="34" charset="0"/>
              </a:rPr>
              <a:t>，将其子节点放入</a:t>
            </a:r>
            <a:r>
              <a:rPr lang="en-US" altLang="zh-CN" sz="2600" dirty="0">
                <a:latin typeface="Arial" panose="020B0604020202020204" pitchFamily="34" charset="0"/>
              </a:rPr>
              <a:t>OPEN</a:t>
            </a:r>
            <a:r>
              <a:rPr lang="zh-CN" altLang="en-US" sz="2600" dirty="0">
                <a:latin typeface="Arial" panose="020B0604020202020204" pitchFamily="34" charset="0"/>
              </a:rPr>
              <a:t>表的</a:t>
            </a:r>
            <a:r>
              <a:rPr lang="zh-CN" altLang="en-US" sz="2600" b="1" dirty="0">
                <a:solidFill>
                  <a:srgbClr val="FF0000"/>
                </a:solidFill>
                <a:latin typeface="Arial" panose="020B0604020202020204" pitchFamily="34" charset="0"/>
              </a:rPr>
              <a:t>首</a:t>
            </a:r>
            <a:r>
              <a:rPr lang="zh-CN" altLang="en-US" sz="2600" dirty="0">
                <a:latin typeface="Arial" panose="020B0604020202020204" pitchFamily="34" charset="0"/>
              </a:rPr>
              <a:t>部，并为每一个子节点都配置指向父节点的指针，然后转第</a:t>
            </a:r>
            <a:r>
              <a:rPr lang="en-US" altLang="zh-CN" sz="2600" dirty="0">
                <a:latin typeface="Arial" panose="020B0604020202020204" pitchFamily="34" charset="0"/>
              </a:rPr>
              <a:t>2</a:t>
            </a:r>
            <a:r>
              <a:rPr lang="zh-CN" altLang="en-US" sz="2600" dirty="0">
                <a:latin typeface="Arial" panose="020B0604020202020204" pitchFamily="34" charset="0"/>
              </a:rPr>
              <a:t>步。</a:t>
            </a: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089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80900"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80901" name="Rectangle 2"/>
          <p:cNvSpPr txBox="1"/>
          <p:nvPr/>
        </p:nvSpPr>
        <p:spPr>
          <a:xfrm>
            <a:off x="541338" y="1295400"/>
            <a:ext cx="8061325" cy="4697413"/>
          </a:xfrm>
          <a:prstGeom prst="rect">
            <a:avLst/>
          </a:prstGeom>
          <a:noFill/>
          <a:ln w="9525">
            <a:noFill/>
          </a:ln>
        </p:spPr>
        <p:txBody>
          <a:bodyPr/>
          <a:lstStyle/>
          <a:p>
            <a:pPr eaLnBrk="1" hangingPunct="1">
              <a:lnSpc>
                <a:spcPct val="120000"/>
              </a:lnSpc>
              <a:spcBef>
                <a:spcPts val="600"/>
              </a:spcBef>
              <a:buClr>
                <a:schemeClr val="accent2"/>
              </a:buClr>
            </a:pPr>
            <a:r>
              <a:rPr lang="zh-CN" altLang="en-US" sz="2400" dirty="0">
                <a:latin typeface="Arial" panose="020B0604020202020204" pitchFamily="34" charset="0"/>
              </a:rPr>
              <a:t>      </a:t>
            </a:r>
            <a:r>
              <a:rPr lang="zh-CN" altLang="en-US" sz="3200" b="1" dirty="0">
                <a:latin typeface="Arial" panose="020B0604020202020204" pitchFamily="34" charset="0"/>
              </a:rPr>
              <a:t>深度优先搜索也称为回溯搜索，它总是首先扩展树的最深层次上的某个节点，只是当搜索遇到一个死亡节点（非目标节点而且不可扩展），搜索方法才会返回并扩展浅层次的节点。</a:t>
            </a:r>
            <a:endParaRPr lang="en-US" altLang="zh-CN" sz="3200" b="1" dirty="0">
              <a:latin typeface="Arial" panose="020B0604020202020204" pitchFamily="34" charset="0"/>
            </a:endParaRPr>
          </a:p>
          <a:p>
            <a:pPr eaLnBrk="1" hangingPunct="1">
              <a:lnSpc>
                <a:spcPct val="120000"/>
              </a:lnSpc>
              <a:spcBef>
                <a:spcPts val="600"/>
              </a:spcBef>
              <a:buClr>
                <a:schemeClr val="accent2"/>
              </a:buClr>
            </a:pPr>
            <a:r>
              <a:rPr lang="en-US" altLang="zh-CN" sz="3200" b="1" dirty="0">
                <a:latin typeface="Arial" panose="020B0604020202020204" pitchFamily="34" charset="0"/>
              </a:rPr>
              <a:t>      </a:t>
            </a:r>
            <a:r>
              <a:rPr lang="zh-CN" altLang="en-US" sz="3200" b="1" dirty="0">
                <a:latin typeface="Arial" panose="020B0604020202020204" pitchFamily="34" charset="0"/>
              </a:rPr>
              <a:t>上述原理对树中的每一节点是递归实现的（实现该递归用栈）。</a:t>
            </a: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192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8192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60" name="Rectangle 2"/>
          <p:cNvSpPr txBox="1">
            <a:spLocks noChangeArrowheads="1"/>
          </p:cNvSpPr>
          <p:nvPr/>
        </p:nvSpPr>
        <p:spPr bwMode="auto">
          <a:xfrm>
            <a:off x="544513" y="914400"/>
            <a:ext cx="8062913"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10000"/>
              </a:lnSpc>
              <a:spcBef>
                <a:spcPts val="600"/>
              </a:spcBef>
              <a:spcAft>
                <a:spcPct val="0"/>
              </a:spcAft>
              <a:buClr>
                <a:schemeClr val="accent2"/>
              </a:buClr>
              <a:buSzTx/>
              <a:buFontTx/>
              <a:buNone/>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基于栈实现的深度优先搜索算法：</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69900" marR="0" lvl="0" indent="-46990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FF0000"/>
                </a:solidFill>
                <a:effectLst/>
                <a:uLnTx/>
                <a:uFillTx/>
                <a:latin typeface="+mn-ea"/>
                <a:ea typeface="+mn-ea"/>
                <a:cs typeface="+mn-cs"/>
              </a:rPr>
              <a:t>Begin</a:t>
            </a:r>
            <a:endParaRPr kumimoji="0" lang="en-US" altLang="zh-CN" sz="2800" b="0" i="0" u="none" strike="noStrike" kern="1200" cap="none" spc="0" normalizeH="0" baseline="0" noProof="0" dirty="0">
              <a:ln>
                <a:noFill/>
              </a:ln>
              <a:solidFill>
                <a:srgbClr val="FF0000"/>
              </a:solidFill>
              <a:effectLst/>
              <a:uLnTx/>
              <a:uFillTx/>
              <a:latin typeface="+mn-ea"/>
              <a:ea typeface="+mn-ea"/>
              <a:cs typeface="+mn-cs"/>
            </a:endParaRPr>
          </a:p>
          <a:p>
            <a:pPr marL="469900" marR="0" lvl="0" indent="-469900" algn="l" defTabSz="914400" rtl="0" eaLnBrk="1" fontAlgn="base" latinLnBrk="0" hangingPunct="1">
              <a:lnSpc>
                <a:spcPct val="130000"/>
              </a:lnSpc>
              <a:spcBef>
                <a:spcPct val="0"/>
              </a:spcBef>
              <a:spcAft>
                <a:spcPct val="0"/>
              </a:spcAft>
              <a:buClrTx/>
              <a:buSzTx/>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500" b="0" i="0" u="none" strike="noStrike" kern="1200" cap="none" spc="0" normalizeH="0" baseline="0" noProof="0" dirty="0">
                <a:ln>
                  <a:noFill/>
                </a:ln>
                <a:solidFill>
                  <a:schemeClr val="tx1"/>
                </a:solidFill>
                <a:effectLst/>
                <a:uLnTx/>
                <a:uFillTx/>
                <a:latin typeface="+mn-ea"/>
                <a:ea typeface="+mn-ea"/>
                <a:cs typeface="+mn-cs"/>
              </a:rPr>
              <a:t>把初始节点压入栈，并设置栈顶指针；</a:t>
            </a:r>
          </a:p>
          <a:p>
            <a:pPr marL="469900" marR="0" lvl="0" indent="-469900" algn="l" defTabSz="914400" rtl="0" eaLnBrk="1" fontAlgn="base" latinLnBrk="0" hangingPunct="1">
              <a:lnSpc>
                <a:spcPct val="130000"/>
              </a:lnSpc>
              <a:spcBef>
                <a:spcPct val="0"/>
              </a:spcBef>
              <a:spcAft>
                <a:spcPct val="0"/>
              </a:spcAft>
              <a:buClrTx/>
              <a:buSzTx/>
              <a:buFont typeface="Wingdings" panose="05000000000000000000" pitchFamily="2" charset="2"/>
              <a:buNone/>
              <a:defRPr/>
            </a:pPr>
            <a:r>
              <a:rPr kumimoji="0" lang="zh-CN" altLang="en-US" sz="25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500" b="0" i="0" u="none" strike="noStrike" kern="1200" cap="none" spc="0" normalizeH="0" baseline="0" noProof="0" dirty="0">
                <a:ln>
                  <a:noFill/>
                </a:ln>
                <a:solidFill>
                  <a:schemeClr val="tx1"/>
                </a:solidFill>
                <a:effectLst/>
                <a:uLnTx/>
                <a:uFillTx/>
                <a:latin typeface="+mn-ea"/>
                <a:ea typeface="+mn-ea"/>
                <a:cs typeface="+mn-cs"/>
              </a:rPr>
              <a:t>While </a:t>
            </a:r>
            <a:r>
              <a:rPr kumimoji="0" lang="zh-CN" altLang="en-US" sz="2500" b="0" i="0" u="none" strike="noStrike" kern="1200" cap="none" spc="0" normalizeH="0" baseline="0" noProof="0" dirty="0">
                <a:ln>
                  <a:noFill/>
                </a:ln>
                <a:solidFill>
                  <a:schemeClr val="tx1"/>
                </a:solidFill>
                <a:effectLst/>
                <a:uLnTx/>
                <a:uFillTx/>
                <a:latin typeface="+mn-ea"/>
                <a:ea typeface="+mn-ea"/>
                <a:cs typeface="+mn-cs"/>
              </a:rPr>
              <a:t>栈不空 </a:t>
            </a:r>
            <a:r>
              <a:rPr kumimoji="0" lang="en-US" altLang="zh-CN" sz="2500" b="0" i="0" u="none" strike="noStrike" kern="1200" cap="none" spc="0" normalizeH="0" baseline="0" noProof="0" dirty="0">
                <a:ln>
                  <a:noFill/>
                </a:ln>
                <a:solidFill>
                  <a:schemeClr val="tx1"/>
                </a:solidFill>
                <a:effectLst/>
                <a:uLnTx/>
                <a:uFillTx/>
                <a:latin typeface="+mn-ea"/>
                <a:ea typeface="+mn-ea"/>
                <a:cs typeface="+mn-cs"/>
              </a:rPr>
              <a:t>do</a:t>
            </a:r>
          </a:p>
          <a:p>
            <a:pPr marL="469900" marR="0" lvl="0" indent="-469900" algn="l" defTabSz="914400" rtl="0" eaLnBrk="1" fontAlgn="base" latinLnBrk="0" hangingPunct="1">
              <a:lnSpc>
                <a:spcPct val="130000"/>
              </a:lnSpc>
              <a:spcBef>
                <a:spcPct val="0"/>
              </a:spcBef>
              <a:spcAft>
                <a:spcPct val="0"/>
              </a:spcAft>
              <a:buClrTx/>
              <a:buSzTx/>
              <a:buFont typeface="Wingdings" panose="05000000000000000000" pitchFamily="2" charset="2"/>
              <a:buNone/>
              <a:defRPr/>
            </a:pPr>
            <a:r>
              <a:rPr kumimoji="0" lang="en-US" altLang="zh-CN" sz="2500" b="0" i="0" u="none" strike="noStrike" kern="1200" cap="none" spc="0" normalizeH="0" baseline="0" noProof="0" dirty="0">
                <a:ln>
                  <a:noFill/>
                </a:ln>
                <a:solidFill>
                  <a:schemeClr val="tx1"/>
                </a:solidFill>
                <a:effectLst/>
                <a:uLnTx/>
                <a:uFillTx/>
                <a:latin typeface="+mn-ea"/>
                <a:ea typeface="+mn-ea"/>
                <a:cs typeface="+mn-cs"/>
              </a:rPr>
              <a:t>          Begin</a:t>
            </a:r>
          </a:p>
          <a:p>
            <a:pPr marL="469900" marR="0" lvl="0" indent="-469900" algn="l" defTabSz="914400" rtl="0" eaLnBrk="1" fontAlgn="base" latinLnBrk="0" hangingPunct="1">
              <a:lnSpc>
                <a:spcPct val="130000"/>
              </a:lnSpc>
              <a:spcBef>
                <a:spcPct val="0"/>
              </a:spcBef>
              <a:spcAft>
                <a:spcPct val="0"/>
              </a:spcAft>
              <a:buClrTx/>
              <a:buSzTx/>
              <a:buFont typeface="Wingdings" panose="05000000000000000000" pitchFamily="2" charset="2"/>
              <a:buNone/>
              <a:defRPr/>
            </a:pPr>
            <a:r>
              <a:rPr kumimoji="0" lang="en-US" altLang="zh-CN" sz="25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500" b="0" i="0" u="none" strike="noStrike" kern="1200" cap="none" spc="0" normalizeH="0" baseline="0" noProof="0" dirty="0">
                <a:ln>
                  <a:noFill/>
                </a:ln>
                <a:solidFill>
                  <a:schemeClr val="tx1"/>
                </a:solidFill>
                <a:effectLst/>
                <a:uLnTx/>
                <a:uFillTx/>
                <a:latin typeface="+mn-ea"/>
                <a:ea typeface="+mn-ea"/>
                <a:cs typeface="+mn-cs"/>
              </a:rPr>
              <a:t>弹出栈顶元素；</a:t>
            </a:r>
          </a:p>
          <a:p>
            <a:pPr marL="469900" marR="0" lvl="0" indent="-469900" algn="l" defTabSz="914400" rtl="0" eaLnBrk="1" fontAlgn="base" latinLnBrk="0" hangingPunct="1">
              <a:lnSpc>
                <a:spcPct val="130000"/>
              </a:lnSpc>
              <a:spcBef>
                <a:spcPct val="0"/>
              </a:spcBef>
              <a:spcAft>
                <a:spcPct val="0"/>
              </a:spcAft>
              <a:buClrTx/>
              <a:buSzTx/>
              <a:buFont typeface="Wingdings" panose="05000000000000000000" pitchFamily="2" charset="2"/>
              <a:buNone/>
              <a:defRPr/>
            </a:pPr>
            <a:r>
              <a:rPr kumimoji="0" lang="zh-CN" altLang="en-US" sz="25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500" b="0" i="0" u="none" strike="noStrike" kern="1200" cap="none" spc="0" normalizeH="0" baseline="0" noProof="0" dirty="0">
                <a:ln>
                  <a:noFill/>
                </a:ln>
                <a:solidFill>
                  <a:schemeClr val="tx1"/>
                </a:solidFill>
                <a:effectLst/>
                <a:uLnTx/>
                <a:uFillTx/>
                <a:latin typeface="+mn-ea"/>
                <a:ea typeface="+mn-ea"/>
                <a:cs typeface="+mn-cs"/>
              </a:rPr>
              <a:t>If </a:t>
            </a:r>
            <a:r>
              <a:rPr kumimoji="0" lang="zh-CN" altLang="en-US" sz="2500" b="0" i="0" u="none" strike="noStrike" kern="1200" cap="none" spc="0" normalizeH="0" baseline="0" noProof="0" dirty="0">
                <a:ln>
                  <a:noFill/>
                </a:ln>
                <a:solidFill>
                  <a:schemeClr val="tx1"/>
                </a:solidFill>
                <a:effectLst/>
                <a:uLnTx/>
                <a:uFillTx/>
                <a:latin typeface="+mn-ea"/>
                <a:ea typeface="+mn-ea"/>
                <a:cs typeface="+mn-cs"/>
              </a:rPr>
              <a:t>栈顶元素</a:t>
            </a:r>
            <a:r>
              <a:rPr kumimoji="0" lang="en-US" altLang="zh-CN" sz="2500" b="0" i="0" u="none" strike="noStrike" kern="1200" cap="none" spc="0" normalizeH="0" baseline="0" noProof="0" dirty="0">
                <a:ln>
                  <a:noFill/>
                </a:ln>
                <a:solidFill>
                  <a:schemeClr val="tx1"/>
                </a:solidFill>
                <a:effectLst/>
                <a:uLnTx/>
                <a:uFillTx/>
                <a:latin typeface="+mn-ea"/>
                <a:ea typeface="+mn-ea"/>
                <a:cs typeface="+mn-cs"/>
              </a:rPr>
              <a:t>=goal</a:t>
            </a:r>
            <a:r>
              <a:rPr kumimoji="0" lang="zh-CN" altLang="en-US" sz="2500" b="0" i="0" u="none" strike="noStrike" kern="1200" cap="none" spc="0" normalizeH="0" baseline="0" noProof="0" dirty="0">
                <a:ln>
                  <a:noFill/>
                </a:ln>
                <a:solidFill>
                  <a:schemeClr val="tx1"/>
                </a:solidFill>
                <a:effectLst/>
                <a:uLnTx/>
                <a:uFillTx/>
                <a:latin typeface="+mn-ea"/>
                <a:ea typeface="+mn-ea"/>
                <a:cs typeface="+mn-cs"/>
              </a:rPr>
              <a:t>，成功返回并结束；</a:t>
            </a:r>
          </a:p>
          <a:p>
            <a:pPr marL="469900" marR="0" lvl="0" indent="-469900" algn="l" defTabSz="914400" rtl="0" eaLnBrk="1" fontAlgn="base" latinLnBrk="0" hangingPunct="1">
              <a:lnSpc>
                <a:spcPct val="130000"/>
              </a:lnSpc>
              <a:spcBef>
                <a:spcPct val="0"/>
              </a:spcBef>
              <a:spcAft>
                <a:spcPct val="0"/>
              </a:spcAft>
              <a:buClrTx/>
              <a:buSzTx/>
              <a:buFont typeface="Wingdings" panose="05000000000000000000" pitchFamily="2" charset="2"/>
              <a:buNone/>
              <a:defRPr/>
            </a:pPr>
            <a:r>
              <a:rPr kumimoji="0" lang="zh-CN" altLang="en-US" sz="25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500" b="0" i="0" u="none" strike="noStrike" kern="1200" cap="none" spc="0" normalizeH="0" baseline="0" noProof="0" dirty="0">
                <a:ln>
                  <a:noFill/>
                </a:ln>
                <a:solidFill>
                  <a:schemeClr val="tx1"/>
                </a:solidFill>
                <a:effectLst/>
                <a:uLnTx/>
                <a:uFillTx/>
                <a:latin typeface="+mn-ea"/>
                <a:ea typeface="+mn-ea"/>
                <a:cs typeface="+mn-cs"/>
              </a:rPr>
              <a:t>Else </a:t>
            </a:r>
            <a:r>
              <a:rPr kumimoji="0" lang="zh-CN" altLang="en-US" sz="2500" b="0" i="0" u="none" strike="noStrike" kern="1200" cap="none" spc="0" normalizeH="0" baseline="0" noProof="0" dirty="0">
                <a:ln>
                  <a:noFill/>
                </a:ln>
                <a:solidFill>
                  <a:schemeClr val="tx1"/>
                </a:solidFill>
                <a:effectLst/>
                <a:uLnTx/>
                <a:uFillTx/>
                <a:latin typeface="+mn-ea"/>
                <a:ea typeface="+mn-ea"/>
                <a:cs typeface="+mn-cs"/>
              </a:rPr>
              <a:t>以任意次序把栈顶元素的子女压入栈中；</a:t>
            </a:r>
          </a:p>
          <a:p>
            <a:pPr marL="469900" marR="0" lvl="0" indent="-469900" algn="l" defTabSz="914400" rtl="0" eaLnBrk="1" fontAlgn="base" latinLnBrk="0" hangingPunct="1">
              <a:lnSpc>
                <a:spcPct val="130000"/>
              </a:lnSpc>
              <a:spcBef>
                <a:spcPct val="0"/>
              </a:spcBef>
              <a:spcAft>
                <a:spcPct val="0"/>
              </a:spcAft>
              <a:buClrTx/>
              <a:buSzTx/>
              <a:buFont typeface="Wingdings" panose="05000000000000000000" pitchFamily="2" charset="2"/>
              <a:buNone/>
              <a:defRPr/>
            </a:pPr>
            <a:r>
              <a:rPr kumimoji="0" lang="zh-CN" altLang="en-US" sz="25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500" b="0" i="0" u="none" strike="noStrike" kern="1200" cap="none" spc="0" normalizeH="0" baseline="0" noProof="0" dirty="0">
                <a:ln>
                  <a:noFill/>
                </a:ln>
                <a:solidFill>
                  <a:schemeClr val="tx1"/>
                </a:solidFill>
                <a:effectLst/>
                <a:uLnTx/>
                <a:uFillTx/>
                <a:latin typeface="+mn-ea"/>
                <a:ea typeface="+mn-ea"/>
                <a:cs typeface="+mn-cs"/>
              </a:rPr>
              <a:t>End While</a:t>
            </a:r>
          </a:p>
          <a:p>
            <a:pPr marL="469900" marR="0" lvl="0" indent="-46990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srgbClr val="FF0000"/>
                </a:solidFill>
                <a:effectLst/>
                <a:uLnTx/>
                <a:uFillTx/>
                <a:latin typeface="+mn-ea"/>
                <a:ea typeface="+mn-ea"/>
                <a:cs typeface="+mn-cs"/>
              </a:rPr>
              <a:t>End</a:t>
            </a:r>
            <a:endParaRPr kumimoji="0" lang="zh-CN" altLang="en-US" sz="2800" b="1" i="0" u="none" strike="noStrike" kern="1200" cap="none" spc="0" normalizeH="0" baseline="0" noProof="0" dirty="0">
              <a:ln>
                <a:noFill/>
              </a:ln>
              <a:solidFill>
                <a:srgbClr val="FF0000"/>
              </a:solidFill>
              <a:effectLst/>
              <a:uLnTx/>
              <a:uFillTx/>
              <a:latin typeface="+mn-ea"/>
              <a:ea typeface="+mn-ea"/>
              <a:cs typeface="+mn-cs"/>
            </a:endParaRPr>
          </a:p>
          <a:p>
            <a:pPr marL="0" marR="0" lvl="0" indent="0" algn="l" defTabSz="914400" rtl="0" eaLnBrk="1" fontAlgn="base" latinLnBrk="0" hangingPunct="1">
              <a:lnSpc>
                <a:spcPct val="120000"/>
              </a:lnSpc>
              <a:spcBef>
                <a:spcPts val="600"/>
              </a:spcBef>
              <a:spcAft>
                <a:spcPct val="0"/>
              </a:spcAft>
              <a:buClr>
                <a:schemeClr val="accent2"/>
              </a:buClr>
              <a:buSzTx/>
              <a:buFontTx/>
              <a:buNone/>
              <a:defRPr/>
            </a:pPr>
            <a:endPar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294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82948"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82949" name="Rectangle 2"/>
          <p:cNvSpPr txBox="1"/>
          <p:nvPr/>
        </p:nvSpPr>
        <p:spPr>
          <a:xfrm>
            <a:off x="395288" y="865188"/>
            <a:ext cx="8353425" cy="5400675"/>
          </a:xfrm>
          <a:prstGeom prst="rect">
            <a:avLst/>
          </a:prstGeom>
          <a:noFill/>
          <a:ln w="9525">
            <a:noFill/>
          </a:ln>
        </p:spPr>
        <p:txBody>
          <a:bodyPr/>
          <a:lstStyle/>
          <a:p>
            <a:pPr marL="469900" indent="-469900" eaLnBrk="1" hangingPunct="1">
              <a:lnSpc>
                <a:spcPct val="120000"/>
              </a:lnSpc>
              <a:spcBef>
                <a:spcPts val="600"/>
              </a:spcBef>
              <a:buClr>
                <a:schemeClr val="accent2"/>
              </a:buClr>
              <a:buFont typeface="Wingdings" panose="05000000000000000000" pitchFamily="2" charset="2"/>
              <a:buChar char="o"/>
            </a:pPr>
            <a:r>
              <a:rPr lang="zh-CN" altLang="en-US" sz="2400" dirty="0">
                <a:latin typeface="Arial" panose="020B0604020202020204" pitchFamily="34" charset="0"/>
              </a:rPr>
              <a:t>初始节点放到栈中，栈指针指向栈的最上边的元素。</a:t>
            </a:r>
            <a:endParaRPr lang="en-US" altLang="zh-CN" sz="2400" dirty="0">
              <a:latin typeface="Arial" panose="020B0604020202020204" pitchFamily="34" charset="0"/>
            </a:endParaRPr>
          </a:p>
          <a:p>
            <a:pPr marL="469900" indent="-469900" eaLnBrk="1" hangingPunct="1">
              <a:lnSpc>
                <a:spcPct val="120000"/>
              </a:lnSpc>
              <a:spcBef>
                <a:spcPts val="600"/>
              </a:spcBef>
              <a:buClr>
                <a:schemeClr val="accent2"/>
              </a:buClr>
              <a:buFont typeface="Wingdings" panose="05000000000000000000" pitchFamily="2" charset="2"/>
              <a:buChar char="o"/>
            </a:pPr>
            <a:r>
              <a:rPr lang="zh-CN" altLang="en-US" sz="2400" dirty="0">
                <a:latin typeface="Arial" panose="020B0604020202020204" pitchFamily="34" charset="0"/>
              </a:rPr>
              <a:t>为了对节点进行检测，需要从栈中弹出该节点，如果是目标，该算法结束，否则把其子节点以任何顺序压入栈中。该过程直到栈变为空。</a:t>
            </a:r>
            <a:endParaRPr lang="en-US" altLang="zh-CN" sz="2400" dirty="0">
              <a:latin typeface="Arial" panose="020B0604020202020204" pitchFamily="34" charset="0"/>
            </a:endParaRPr>
          </a:p>
          <a:p>
            <a:pPr marL="469900" indent="-469900" eaLnBrk="1" hangingPunct="1">
              <a:lnSpc>
                <a:spcPct val="120000"/>
              </a:lnSpc>
              <a:spcBef>
                <a:spcPts val="600"/>
              </a:spcBef>
              <a:buClr>
                <a:schemeClr val="accent2"/>
              </a:buClr>
              <a:buFont typeface="Wingdings" panose="05000000000000000000" pitchFamily="2" charset="2"/>
              <a:buChar char="o"/>
            </a:pPr>
            <a:r>
              <a:rPr lang="zh-CN" altLang="en-US" sz="2400" dirty="0">
                <a:latin typeface="Arial" panose="020B0604020202020204" pitchFamily="34" charset="0"/>
              </a:rPr>
              <a:t>遍历一棵树的过程。</a:t>
            </a:r>
          </a:p>
        </p:txBody>
      </p:sp>
      <p:sp>
        <p:nvSpPr>
          <p:cNvPr id="82950" name="Text Box 3"/>
          <p:cNvSpPr txBox="1"/>
          <p:nvPr/>
        </p:nvSpPr>
        <p:spPr>
          <a:xfrm>
            <a:off x="3205163" y="3217863"/>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a:t>
            </a:r>
          </a:p>
        </p:txBody>
      </p:sp>
      <p:sp>
        <p:nvSpPr>
          <p:cNvPr id="82951" name="Text Box 4"/>
          <p:cNvSpPr txBox="1"/>
          <p:nvPr/>
        </p:nvSpPr>
        <p:spPr>
          <a:xfrm>
            <a:off x="5437188" y="4081463"/>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8</a:t>
            </a:r>
          </a:p>
        </p:txBody>
      </p:sp>
      <p:sp>
        <p:nvSpPr>
          <p:cNvPr id="82952" name="Text Box 5"/>
          <p:cNvSpPr txBox="1"/>
          <p:nvPr/>
        </p:nvSpPr>
        <p:spPr>
          <a:xfrm>
            <a:off x="3205163" y="4081463"/>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3</a:t>
            </a:r>
          </a:p>
        </p:txBody>
      </p:sp>
      <p:sp>
        <p:nvSpPr>
          <p:cNvPr id="82953" name="Text Box 6"/>
          <p:cNvSpPr txBox="1"/>
          <p:nvPr/>
        </p:nvSpPr>
        <p:spPr>
          <a:xfrm>
            <a:off x="1331913" y="4081463"/>
            <a:ext cx="8636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2</a:t>
            </a:r>
          </a:p>
        </p:txBody>
      </p:sp>
      <p:sp>
        <p:nvSpPr>
          <p:cNvPr id="82954" name="Line 7"/>
          <p:cNvSpPr/>
          <p:nvPr/>
        </p:nvSpPr>
        <p:spPr>
          <a:xfrm flipV="1">
            <a:off x="2197100" y="3649663"/>
            <a:ext cx="935038" cy="360362"/>
          </a:xfrm>
          <a:prstGeom prst="line">
            <a:avLst/>
          </a:prstGeom>
          <a:ln w="25400" cap="flat" cmpd="sng">
            <a:solidFill>
              <a:srgbClr val="FF6600"/>
            </a:solidFill>
            <a:prstDash val="solid"/>
            <a:headEnd type="none" w="med" len="med"/>
            <a:tailEnd type="none" w="med" len="med"/>
          </a:ln>
        </p:spPr>
      </p:sp>
      <p:sp>
        <p:nvSpPr>
          <p:cNvPr id="82955" name="Line 8"/>
          <p:cNvSpPr/>
          <p:nvPr/>
        </p:nvSpPr>
        <p:spPr>
          <a:xfrm flipV="1">
            <a:off x="3563938" y="3649663"/>
            <a:ext cx="0" cy="576262"/>
          </a:xfrm>
          <a:prstGeom prst="line">
            <a:avLst/>
          </a:prstGeom>
          <a:ln w="25400" cap="flat" cmpd="sng">
            <a:solidFill>
              <a:srgbClr val="FF6600"/>
            </a:solidFill>
            <a:prstDash val="solid"/>
            <a:headEnd type="none" w="med" len="med"/>
            <a:tailEnd type="none" w="med" len="med"/>
          </a:ln>
        </p:spPr>
      </p:sp>
      <p:sp>
        <p:nvSpPr>
          <p:cNvPr id="82956" name="Line 9"/>
          <p:cNvSpPr/>
          <p:nvPr/>
        </p:nvSpPr>
        <p:spPr>
          <a:xfrm>
            <a:off x="4140200" y="3649663"/>
            <a:ext cx="1296988" cy="360362"/>
          </a:xfrm>
          <a:prstGeom prst="line">
            <a:avLst/>
          </a:prstGeom>
          <a:ln w="25400" cap="flat" cmpd="sng">
            <a:solidFill>
              <a:srgbClr val="FF6600"/>
            </a:solidFill>
            <a:prstDash val="solid"/>
            <a:headEnd type="none" w="med" len="med"/>
            <a:tailEnd type="none" w="med" len="med"/>
          </a:ln>
        </p:spPr>
      </p:sp>
      <p:sp>
        <p:nvSpPr>
          <p:cNvPr id="82957" name="Text Box 10"/>
          <p:cNvSpPr txBox="1"/>
          <p:nvPr/>
        </p:nvSpPr>
        <p:spPr>
          <a:xfrm>
            <a:off x="7453313" y="2281238"/>
            <a:ext cx="863600" cy="369887"/>
          </a:xfrm>
          <a:prstGeom prst="rect">
            <a:avLst/>
          </a:prstGeom>
          <a:solidFill>
            <a:srgbClr val="800080"/>
          </a:solidFill>
          <a:ln w="9525">
            <a:noFill/>
          </a:ln>
        </p:spPr>
        <p:txBody>
          <a:bodyPr>
            <a:spAutoFit/>
          </a:bodyPr>
          <a:lstStyle/>
          <a:p>
            <a:pPr algn="ctr" eaLnBrk="1" hangingPunct="1">
              <a:spcBef>
                <a:spcPct val="50000"/>
              </a:spcBef>
            </a:pPr>
            <a:r>
              <a:rPr lang="zh-CN" altLang="en-US" b="1" dirty="0">
                <a:solidFill>
                  <a:schemeClr val="bg1"/>
                </a:solidFill>
                <a:latin typeface="黑体" panose="02010609060101010101" pitchFamily="49" charset="-122"/>
                <a:ea typeface="黑体" panose="02010609060101010101" pitchFamily="49" charset="-122"/>
              </a:rPr>
              <a:t>深度</a:t>
            </a:r>
            <a:endParaRPr lang="en-US" altLang="zh-CN" b="1" dirty="0">
              <a:solidFill>
                <a:schemeClr val="bg1"/>
              </a:solidFill>
              <a:latin typeface="黑体" panose="02010609060101010101" pitchFamily="49" charset="-122"/>
              <a:ea typeface="黑体" panose="02010609060101010101" pitchFamily="49" charset="-122"/>
            </a:endParaRPr>
          </a:p>
        </p:txBody>
      </p:sp>
      <p:sp>
        <p:nvSpPr>
          <p:cNvPr id="82958" name="Text Box 11"/>
          <p:cNvSpPr txBox="1"/>
          <p:nvPr/>
        </p:nvSpPr>
        <p:spPr>
          <a:xfrm>
            <a:off x="7453313" y="4154488"/>
            <a:ext cx="863600" cy="369887"/>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1</a:t>
            </a:r>
          </a:p>
        </p:txBody>
      </p:sp>
      <p:sp>
        <p:nvSpPr>
          <p:cNvPr id="82959" name="Text Box 12"/>
          <p:cNvSpPr txBox="1"/>
          <p:nvPr/>
        </p:nvSpPr>
        <p:spPr>
          <a:xfrm>
            <a:off x="7453313" y="3289300"/>
            <a:ext cx="863600" cy="369888"/>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0</a:t>
            </a:r>
          </a:p>
        </p:txBody>
      </p:sp>
      <p:sp>
        <p:nvSpPr>
          <p:cNvPr id="82960" name="Text Box 13"/>
          <p:cNvSpPr txBox="1"/>
          <p:nvPr/>
        </p:nvSpPr>
        <p:spPr>
          <a:xfrm>
            <a:off x="2628900" y="5162550"/>
            <a:ext cx="576263"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4</a:t>
            </a:r>
          </a:p>
        </p:txBody>
      </p:sp>
      <p:sp>
        <p:nvSpPr>
          <p:cNvPr id="82961" name="Text Box 14"/>
          <p:cNvSpPr txBox="1"/>
          <p:nvPr/>
        </p:nvSpPr>
        <p:spPr>
          <a:xfrm>
            <a:off x="3924300" y="5162550"/>
            <a:ext cx="6477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5</a:t>
            </a:r>
          </a:p>
        </p:txBody>
      </p:sp>
      <p:sp>
        <p:nvSpPr>
          <p:cNvPr id="82962" name="Text Box 15"/>
          <p:cNvSpPr txBox="1"/>
          <p:nvPr/>
        </p:nvSpPr>
        <p:spPr>
          <a:xfrm>
            <a:off x="4860925" y="5162550"/>
            <a:ext cx="647700"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9</a:t>
            </a:r>
          </a:p>
        </p:txBody>
      </p:sp>
      <p:sp>
        <p:nvSpPr>
          <p:cNvPr id="82963" name="Text Box 16"/>
          <p:cNvSpPr txBox="1"/>
          <p:nvPr/>
        </p:nvSpPr>
        <p:spPr>
          <a:xfrm>
            <a:off x="6084888" y="5162550"/>
            <a:ext cx="719137"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10</a:t>
            </a:r>
          </a:p>
        </p:txBody>
      </p:sp>
      <p:sp>
        <p:nvSpPr>
          <p:cNvPr id="82964" name="Line 17"/>
          <p:cNvSpPr/>
          <p:nvPr/>
        </p:nvSpPr>
        <p:spPr>
          <a:xfrm flipV="1">
            <a:off x="2916238" y="4513263"/>
            <a:ext cx="647700" cy="649287"/>
          </a:xfrm>
          <a:prstGeom prst="line">
            <a:avLst/>
          </a:prstGeom>
          <a:ln w="25400" cap="flat" cmpd="sng">
            <a:solidFill>
              <a:srgbClr val="FF6600"/>
            </a:solidFill>
            <a:prstDash val="solid"/>
            <a:headEnd type="none" w="med" len="med"/>
            <a:tailEnd type="none" w="med" len="med"/>
          </a:ln>
        </p:spPr>
      </p:sp>
      <p:sp>
        <p:nvSpPr>
          <p:cNvPr id="82965" name="Line 18"/>
          <p:cNvSpPr/>
          <p:nvPr/>
        </p:nvSpPr>
        <p:spPr>
          <a:xfrm flipH="1" flipV="1">
            <a:off x="3708400" y="4513263"/>
            <a:ext cx="431800" cy="720725"/>
          </a:xfrm>
          <a:prstGeom prst="line">
            <a:avLst/>
          </a:prstGeom>
          <a:ln w="25400" cap="flat" cmpd="sng">
            <a:solidFill>
              <a:srgbClr val="FF6600"/>
            </a:solidFill>
            <a:prstDash val="solid"/>
            <a:headEnd type="none" w="med" len="med"/>
            <a:tailEnd type="none" w="med" len="med"/>
          </a:ln>
        </p:spPr>
      </p:sp>
      <p:sp>
        <p:nvSpPr>
          <p:cNvPr id="82966" name="Line 19"/>
          <p:cNvSpPr/>
          <p:nvPr/>
        </p:nvSpPr>
        <p:spPr>
          <a:xfrm flipV="1">
            <a:off x="5221288" y="4513263"/>
            <a:ext cx="576262" cy="649287"/>
          </a:xfrm>
          <a:prstGeom prst="line">
            <a:avLst/>
          </a:prstGeom>
          <a:ln w="25400" cap="flat" cmpd="sng">
            <a:solidFill>
              <a:srgbClr val="FF6600"/>
            </a:solidFill>
            <a:prstDash val="solid"/>
            <a:headEnd type="none" w="med" len="med"/>
            <a:tailEnd type="none" w="med" len="med"/>
          </a:ln>
        </p:spPr>
      </p:sp>
      <p:sp>
        <p:nvSpPr>
          <p:cNvPr id="82967" name="Line 20"/>
          <p:cNvSpPr/>
          <p:nvPr/>
        </p:nvSpPr>
        <p:spPr>
          <a:xfrm flipH="1" flipV="1">
            <a:off x="5940425" y="4513263"/>
            <a:ext cx="504825" cy="649287"/>
          </a:xfrm>
          <a:prstGeom prst="line">
            <a:avLst/>
          </a:prstGeom>
          <a:ln w="25400" cap="flat" cmpd="sng">
            <a:solidFill>
              <a:srgbClr val="FF6600"/>
            </a:solidFill>
            <a:prstDash val="solid"/>
            <a:headEnd type="none" w="med" len="med"/>
            <a:tailEnd type="none" w="med" len="med"/>
          </a:ln>
        </p:spPr>
      </p:sp>
      <p:sp>
        <p:nvSpPr>
          <p:cNvPr id="82968" name="Text Box 21"/>
          <p:cNvSpPr txBox="1"/>
          <p:nvPr/>
        </p:nvSpPr>
        <p:spPr>
          <a:xfrm>
            <a:off x="7524750" y="5233988"/>
            <a:ext cx="863600" cy="369887"/>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2</a:t>
            </a:r>
          </a:p>
        </p:txBody>
      </p:sp>
      <p:sp>
        <p:nvSpPr>
          <p:cNvPr id="82969" name="Text Box 22"/>
          <p:cNvSpPr txBox="1"/>
          <p:nvPr/>
        </p:nvSpPr>
        <p:spPr>
          <a:xfrm>
            <a:off x="3276600" y="5954713"/>
            <a:ext cx="576263"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6</a:t>
            </a:r>
          </a:p>
        </p:txBody>
      </p:sp>
      <p:sp>
        <p:nvSpPr>
          <p:cNvPr id="82970" name="Text Box 23"/>
          <p:cNvSpPr txBox="1"/>
          <p:nvPr/>
        </p:nvSpPr>
        <p:spPr>
          <a:xfrm>
            <a:off x="4500563" y="6026150"/>
            <a:ext cx="576262"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7</a:t>
            </a:r>
          </a:p>
        </p:txBody>
      </p:sp>
      <p:sp>
        <p:nvSpPr>
          <p:cNvPr id="82971" name="Text Box 24"/>
          <p:cNvSpPr txBox="1"/>
          <p:nvPr/>
        </p:nvSpPr>
        <p:spPr>
          <a:xfrm>
            <a:off x="5581650" y="6026150"/>
            <a:ext cx="576263"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11</a:t>
            </a:r>
          </a:p>
        </p:txBody>
      </p:sp>
      <p:sp>
        <p:nvSpPr>
          <p:cNvPr id="82972" name="Text Box 25"/>
          <p:cNvSpPr txBox="1"/>
          <p:nvPr/>
        </p:nvSpPr>
        <p:spPr>
          <a:xfrm>
            <a:off x="6589713" y="6026150"/>
            <a:ext cx="576262" cy="523875"/>
          </a:xfrm>
          <a:prstGeom prst="rect">
            <a:avLst/>
          </a:prstGeom>
          <a:solidFill>
            <a:srgbClr val="800000"/>
          </a:solidFill>
          <a:ln w="9525">
            <a:noFill/>
          </a:ln>
        </p:spPr>
        <p:txBody>
          <a:bodyPr>
            <a:spAutoFit/>
          </a:bodyPr>
          <a:lstStyle/>
          <a:p>
            <a:pPr algn="ctr" eaLnBrk="1" hangingPunct="1">
              <a:spcBef>
                <a:spcPct val="50000"/>
              </a:spcBef>
            </a:pPr>
            <a:r>
              <a:rPr lang="en-US" altLang="zh-CN" sz="2800" b="1" dirty="0">
                <a:solidFill>
                  <a:schemeClr val="bg1"/>
                </a:solidFill>
                <a:latin typeface="黑体" panose="02010609060101010101" pitchFamily="49" charset="-122"/>
                <a:ea typeface="黑体" panose="02010609060101010101" pitchFamily="49" charset="-122"/>
              </a:rPr>
              <a:t>12</a:t>
            </a:r>
          </a:p>
        </p:txBody>
      </p:sp>
      <p:sp>
        <p:nvSpPr>
          <p:cNvPr id="82973" name="Text Box 26"/>
          <p:cNvSpPr txBox="1"/>
          <p:nvPr/>
        </p:nvSpPr>
        <p:spPr>
          <a:xfrm>
            <a:off x="7524750" y="6026150"/>
            <a:ext cx="863600" cy="369888"/>
          </a:xfrm>
          <a:prstGeom prst="rect">
            <a:avLst/>
          </a:prstGeom>
          <a:solidFill>
            <a:srgbClr val="800080"/>
          </a:solidFill>
          <a:ln w="9525">
            <a:noFill/>
          </a:ln>
        </p:spPr>
        <p:txBody>
          <a:bodyPr>
            <a:spAutoFit/>
          </a:bodyPr>
          <a:lstStyle/>
          <a:p>
            <a:pPr algn="ct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3</a:t>
            </a:r>
          </a:p>
        </p:txBody>
      </p:sp>
      <p:sp>
        <p:nvSpPr>
          <p:cNvPr id="82974" name="Line 27"/>
          <p:cNvSpPr/>
          <p:nvPr/>
        </p:nvSpPr>
        <p:spPr>
          <a:xfrm flipH="1" flipV="1">
            <a:off x="6516688" y="5594350"/>
            <a:ext cx="504825" cy="431800"/>
          </a:xfrm>
          <a:prstGeom prst="line">
            <a:avLst/>
          </a:prstGeom>
          <a:ln w="25400" cap="flat" cmpd="sng">
            <a:solidFill>
              <a:srgbClr val="FF6600"/>
            </a:solidFill>
            <a:prstDash val="solid"/>
            <a:headEnd type="none" w="med" len="med"/>
            <a:tailEnd type="none" w="med" len="med"/>
          </a:ln>
        </p:spPr>
      </p:sp>
      <p:sp>
        <p:nvSpPr>
          <p:cNvPr id="82975" name="Line 28"/>
          <p:cNvSpPr/>
          <p:nvPr/>
        </p:nvSpPr>
        <p:spPr>
          <a:xfrm flipV="1">
            <a:off x="3708400" y="5594350"/>
            <a:ext cx="576263" cy="431800"/>
          </a:xfrm>
          <a:prstGeom prst="line">
            <a:avLst/>
          </a:prstGeom>
          <a:ln w="25400" cap="flat" cmpd="sng">
            <a:solidFill>
              <a:srgbClr val="FF6600"/>
            </a:solidFill>
            <a:prstDash val="solid"/>
            <a:headEnd type="none" w="med" len="med"/>
            <a:tailEnd type="none" w="med" len="med"/>
          </a:ln>
        </p:spPr>
      </p:sp>
      <p:sp>
        <p:nvSpPr>
          <p:cNvPr id="82976" name="Line 29"/>
          <p:cNvSpPr/>
          <p:nvPr/>
        </p:nvSpPr>
        <p:spPr>
          <a:xfrm flipV="1">
            <a:off x="5724525" y="5594350"/>
            <a:ext cx="576263" cy="431800"/>
          </a:xfrm>
          <a:prstGeom prst="line">
            <a:avLst/>
          </a:prstGeom>
          <a:ln w="25400" cap="flat" cmpd="sng">
            <a:solidFill>
              <a:srgbClr val="FF6600"/>
            </a:solidFill>
            <a:prstDash val="solid"/>
            <a:headEnd type="none" w="med" len="med"/>
            <a:tailEnd type="none" w="med" len="med"/>
          </a:ln>
        </p:spPr>
      </p:sp>
      <p:sp>
        <p:nvSpPr>
          <p:cNvPr id="82977" name="Line 30"/>
          <p:cNvSpPr/>
          <p:nvPr/>
        </p:nvSpPr>
        <p:spPr>
          <a:xfrm flipH="1" flipV="1">
            <a:off x="4356100" y="5594350"/>
            <a:ext cx="504825" cy="431800"/>
          </a:xfrm>
          <a:prstGeom prst="line">
            <a:avLst/>
          </a:prstGeom>
          <a:ln w="25400" cap="flat" cmpd="sng">
            <a:solidFill>
              <a:srgbClr val="FF6600"/>
            </a:solidFill>
            <a:prstDash val="solid"/>
            <a:headEnd type="none" w="med" len="med"/>
            <a:tailEnd type="none" w="med" len="med"/>
          </a:ln>
        </p:spPr>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68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71684" name="Rectangle 3"/>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7168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pic>
        <p:nvPicPr>
          <p:cNvPr id="3" name="图片 2"/>
          <p:cNvPicPr>
            <a:picLocks noChangeAspect="1"/>
          </p:cNvPicPr>
          <p:nvPr/>
        </p:nvPicPr>
        <p:blipFill>
          <a:blip r:embed="rId2"/>
          <a:stretch>
            <a:fillRect/>
          </a:stretch>
        </p:blipFill>
        <p:spPr>
          <a:xfrm>
            <a:off x="914400" y="980680"/>
            <a:ext cx="6504693" cy="2640407"/>
          </a:xfrm>
          <a:prstGeom prst="rect">
            <a:avLst/>
          </a:prstGeom>
        </p:spPr>
      </p:pic>
      <p:sp>
        <p:nvSpPr>
          <p:cNvPr id="4" name="矩形 3"/>
          <p:cNvSpPr/>
          <p:nvPr/>
        </p:nvSpPr>
        <p:spPr>
          <a:xfrm>
            <a:off x="1160955" y="3657600"/>
            <a:ext cx="6011582"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OPEN=[A];                                                CLOSED=[ ]</a:t>
            </a:r>
            <a:endParaRPr lang="zh-CN" altLang="en-US" sz="2000" dirty="0"/>
          </a:p>
        </p:txBody>
      </p:sp>
      <p:sp>
        <p:nvSpPr>
          <p:cNvPr id="10" name="矩形 9"/>
          <p:cNvSpPr/>
          <p:nvPr/>
        </p:nvSpPr>
        <p:spPr>
          <a:xfrm>
            <a:off x="1160955" y="4048466"/>
            <a:ext cx="6212213"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OPEN=[B,C];                                             CLOSED=[A ]</a:t>
            </a:r>
            <a:endParaRPr lang="zh-CN" altLang="en-US" sz="2000" dirty="0"/>
          </a:p>
        </p:txBody>
      </p:sp>
      <p:sp>
        <p:nvSpPr>
          <p:cNvPr id="11" name="矩形 10"/>
          <p:cNvSpPr/>
          <p:nvPr/>
        </p:nvSpPr>
        <p:spPr>
          <a:xfrm>
            <a:off x="1160955" y="4439332"/>
            <a:ext cx="6427016"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OPEN=[D,E,C];                                          CLOSED=[B,A ]</a:t>
            </a:r>
            <a:endParaRPr lang="zh-CN" altLang="en-US" sz="2000" dirty="0"/>
          </a:p>
        </p:txBody>
      </p:sp>
      <p:sp>
        <p:nvSpPr>
          <p:cNvPr id="12" name="矩形 11"/>
          <p:cNvSpPr/>
          <p:nvPr/>
        </p:nvSpPr>
        <p:spPr>
          <a:xfrm>
            <a:off x="1160955" y="4830198"/>
            <a:ext cx="6611362"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OPEN=[I,J,E,C];                                         CLOSED=[D,B,A ]</a:t>
            </a:r>
            <a:endParaRPr lang="zh-CN" altLang="en-US" sz="2000" dirty="0"/>
          </a:p>
        </p:txBody>
      </p:sp>
      <p:sp>
        <p:nvSpPr>
          <p:cNvPr id="13" name="矩形 12"/>
          <p:cNvSpPr/>
          <p:nvPr/>
        </p:nvSpPr>
        <p:spPr>
          <a:xfrm>
            <a:off x="1160955" y="5221064"/>
            <a:ext cx="6739602"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OPEN=[J,E,C];                                           CLOSED=[I,D,B,A ]</a:t>
            </a:r>
            <a:endParaRPr lang="zh-CN" altLang="en-US" sz="2000" dirty="0"/>
          </a:p>
        </p:txBody>
      </p:sp>
      <p:sp>
        <p:nvSpPr>
          <p:cNvPr id="14" name="矩形 13"/>
          <p:cNvSpPr/>
          <p:nvPr/>
        </p:nvSpPr>
        <p:spPr>
          <a:xfrm>
            <a:off x="1160955" y="5611930"/>
            <a:ext cx="6867842"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OPEN=[E,C];                                              CLOSED=[J,I,D,B,A ]</a:t>
            </a:r>
            <a:endParaRPr lang="zh-CN" altLang="en-US" sz="2000" dirty="0"/>
          </a:p>
        </p:txBody>
      </p:sp>
      <p:sp>
        <p:nvSpPr>
          <p:cNvPr id="15" name="矩形 14"/>
          <p:cNvSpPr/>
          <p:nvPr/>
        </p:nvSpPr>
        <p:spPr>
          <a:xfrm>
            <a:off x="1160955" y="6002796"/>
            <a:ext cx="7111499"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OPEN=[G1,K,C];                                       CLOSED=[E,J,I,D,B,A ]</a:t>
            </a:r>
            <a:endParaRPr lang="zh-CN" altLang="en-US" sz="2000" dirty="0"/>
          </a:p>
        </p:txBody>
      </p:sp>
      <p:sp>
        <p:nvSpPr>
          <p:cNvPr id="16" name="矩形 15"/>
          <p:cNvSpPr/>
          <p:nvPr/>
        </p:nvSpPr>
        <p:spPr>
          <a:xfrm>
            <a:off x="1160955" y="6393663"/>
            <a:ext cx="6845144" cy="400110"/>
          </a:xfrm>
          <a:prstGeom prst="rect">
            <a:avLst/>
          </a:prstGeom>
        </p:spPr>
        <p:txBody>
          <a:bodyPr wrap="none">
            <a:spAutoFit/>
          </a:bodyPr>
          <a:lstStyle/>
          <a:p>
            <a:r>
              <a:rPr lang="en-US" altLang="zh-CN" sz="2000" dirty="0">
                <a:latin typeface="Times New Roman" panose="02020603050405020304" pitchFamily="18" charset="0"/>
                <a:cs typeface="Times New Roman" panose="02020603050405020304" pitchFamily="18" charset="0"/>
              </a:rPr>
              <a:t>G1</a:t>
            </a:r>
            <a:r>
              <a:rPr lang="zh-CN" altLang="en-US" sz="2000" dirty="0">
                <a:latin typeface="Times New Roman" panose="02020603050405020304" pitchFamily="18" charset="0"/>
                <a:cs typeface="Times New Roman" panose="02020603050405020304" pitchFamily="18" charset="0"/>
              </a:rPr>
              <a:t>出现在</a:t>
            </a:r>
            <a:r>
              <a:rPr lang="en-US" altLang="zh-CN" sz="2000" dirty="0">
                <a:latin typeface="Times New Roman" panose="02020603050405020304" pitchFamily="18" charset="0"/>
                <a:cs typeface="Times New Roman" panose="02020603050405020304" pitchFamily="18" charset="0"/>
              </a:rPr>
              <a:t>OPEN</a:t>
            </a:r>
            <a:r>
              <a:rPr lang="zh-CN" altLang="en-US" sz="2000" dirty="0">
                <a:latin typeface="Times New Roman" panose="02020603050405020304" pitchFamily="18" charset="0"/>
                <a:cs typeface="Times New Roman" panose="02020603050405020304" pitchFamily="18" charset="0"/>
              </a:rPr>
              <a:t>表的最左端，将</a:t>
            </a:r>
            <a:r>
              <a:rPr lang="en-US" altLang="zh-CN" sz="2000" dirty="0">
                <a:latin typeface="Times New Roman" panose="02020603050405020304" pitchFamily="18" charset="0"/>
                <a:cs typeface="Times New Roman" panose="02020603050405020304" pitchFamily="18" charset="0"/>
              </a:rPr>
              <a:t>G1</a:t>
            </a:r>
            <a:r>
              <a:rPr lang="zh-CN" altLang="en-US" sz="2000" dirty="0">
                <a:latin typeface="Times New Roman" panose="02020603050405020304" pitchFamily="18" charset="0"/>
                <a:cs typeface="Times New Roman" panose="02020603050405020304" pitchFamily="18" charset="0"/>
              </a:rPr>
              <a:t>移至</a:t>
            </a:r>
            <a:r>
              <a:rPr lang="en-US" altLang="zh-CN" sz="2000" dirty="0">
                <a:latin typeface="Times New Roman" panose="02020603050405020304" pitchFamily="18" charset="0"/>
                <a:cs typeface="Times New Roman" panose="02020603050405020304" pitchFamily="18" charset="0"/>
              </a:rPr>
              <a:t>CLOSED</a:t>
            </a:r>
            <a:r>
              <a:rPr lang="zh-CN" altLang="en-US" sz="2000" dirty="0">
                <a:latin typeface="Times New Roman" panose="02020603050405020304" pitchFamily="18" charset="0"/>
                <a:cs typeface="Times New Roman" panose="02020603050405020304" pitchFamily="18" charset="0"/>
              </a:rPr>
              <a:t>表，找到解</a:t>
            </a:r>
            <a:endParaRPr lang="zh-CN" altLang="en-US" sz="2000" dirty="0"/>
          </a:p>
        </p:txBody>
      </p:sp>
    </p:spTree>
    <p:extLst>
      <p:ext uri="{BB962C8B-B14F-4D97-AF65-F5344CB8AC3E}">
        <p14:creationId xmlns:p14="http://schemas.microsoft.com/office/powerpoint/2010/main" val="6370867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p:bldP spid="14" grpId="0"/>
      <p:bldP spid="15" grpId="0"/>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62850" name="Rectangle 2"/>
          <p:cNvSpPr>
            <a:spLocks noGrp="1"/>
          </p:cNvSpPr>
          <p:nvPr>
            <p:ph idx="1"/>
          </p:nvPr>
        </p:nvSpPr>
        <p:spPr>
          <a:xfrm>
            <a:off x="395288" y="1052513"/>
            <a:ext cx="8353425" cy="5400675"/>
          </a:xfrm>
          <a:ln/>
        </p:spPr>
        <p:txBody>
          <a:bodyPr vert="horz" wrap="square" lIns="91440" tIns="45720" rIns="91440" bIns="45720" anchor="t" anchorCtr="0"/>
          <a:lstStyle/>
          <a:p>
            <a:pPr eaLnBrk="1" hangingPunct="1"/>
            <a:r>
              <a:rPr lang="zh-CN" altLang="en-US" dirty="0">
                <a:latin typeface="宋体" panose="02010600030101010101" pitchFamily="2" charset="-122"/>
              </a:rPr>
              <a:t>在深度优先搜索中，搜索一旦进入某个分支，就将沿着该分支一直向下搜索。如果目标节点恰好在此分支上，则可较快地得到解。但是，如果目标节点不在此分支上，而该分支又是一个无穷分支，则就不可能得到解。所以深度优先搜索是不完备的，即使问题有解，它也不一定能求得解。</a:t>
            </a:r>
          </a:p>
          <a:p>
            <a:pPr eaLnBrk="1" hangingPunct="1"/>
            <a:r>
              <a:rPr lang="zh-CN" altLang="en-US" dirty="0">
                <a:latin typeface="宋体" panose="02010600030101010101" pitchFamily="2" charset="-122"/>
              </a:rPr>
              <a:t>为了保证找到解，应选择合适的深度限制值，或采取不断加大深度限制值的办法，反复搜索，直到找到解。</a:t>
            </a:r>
            <a:r>
              <a:rPr lang="zh-CN" altLang="en-US" dirty="0"/>
              <a:t> </a:t>
            </a:r>
          </a:p>
        </p:txBody>
      </p:sp>
      <p:sp>
        <p:nvSpPr>
          <p:cNvPr id="84996"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2850">
                                            <p:txEl>
                                              <p:pRg st="0" end="0"/>
                                            </p:txEl>
                                          </p:spTgt>
                                        </p:tgtEl>
                                        <p:attrNameLst>
                                          <p:attrName>style.visibility</p:attrName>
                                        </p:attrNameLst>
                                      </p:cBhvr>
                                      <p:to>
                                        <p:strVal val="visible"/>
                                      </p:to>
                                    </p:set>
                                    <p:anim calcmode="lin" valueType="num">
                                      <p:cBhvr additive="base">
                                        <p:cTn id="7" dur="500" fill="hold"/>
                                        <p:tgtEl>
                                          <p:spTgt spid="4628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285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62850">
                                            <p:txEl>
                                              <p:pRg st="1" end="1"/>
                                            </p:txEl>
                                          </p:spTgt>
                                        </p:tgtEl>
                                        <p:attrNameLst>
                                          <p:attrName>style.visibility</p:attrName>
                                        </p:attrNameLst>
                                      </p:cBhvr>
                                      <p:to>
                                        <p:strVal val="visible"/>
                                      </p:to>
                                    </p:set>
                                    <p:anim calcmode="lin" valueType="num">
                                      <p:cBhvr additive="base">
                                        <p:cTn id="12" dur="500" fill="hold"/>
                                        <p:tgtEl>
                                          <p:spTgt spid="46285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6285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63874" name="Rectangle 2"/>
          <p:cNvSpPr>
            <a:spLocks noGrp="1"/>
          </p:cNvSpPr>
          <p:nvPr>
            <p:ph idx="1"/>
          </p:nvPr>
        </p:nvSpPr>
        <p:spPr>
          <a:xfrm>
            <a:off x="322263" y="1052513"/>
            <a:ext cx="8497887" cy="5256212"/>
          </a:xfrm>
          <a:ln/>
        </p:spPr>
        <p:txBody>
          <a:bodyPr vert="horz" wrap="square" lIns="91440" tIns="45720" rIns="91440" bIns="45720" anchor="t" anchorCtr="0"/>
          <a:lstStyle/>
          <a:p>
            <a:pPr eaLnBrk="1" hangingPunct="1"/>
            <a:r>
              <a:rPr lang="zh-CN" altLang="en-US" dirty="0">
                <a:latin typeface="宋体" panose="02010600030101010101" pitchFamily="2" charset="-122"/>
              </a:rPr>
              <a:t>深度优先搜索并不能保证第一次搜索到的某个状态时的路径是到这个状态的最短路径。</a:t>
            </a:r>
            <a:r>
              <a:rPr lang="zh-CN" altLang="en-US" dirty="0"/>
              <a:t> </a:t>
            </a:r>
          </a:p>
          <a:p>
            <a:pPr eaLnBrk="1" hangingPunct="1"/>
            <a:r>
              <a:rPr lang="zh-CN" altLang="en-US" dirty="0">
                <a:latin typeface="宋体" panose="02010600030101010101" pitchFamily="2" charset="-122"/>
              </a:rPr>
              <a:t>对任何状态而言，以后的搜索有可能找到另一条通向它的路径。如果路径的长度对解题很关键的话，当算法多次搜索到同一个状态时，它应该保留最短路径。</a:t>
            </a:r>
            <a:r>
              <a:rPr lang="zh-CN" altLang="en-US" dirty="0"/>
              <a:t> </a:t>
            </a:r>
          </a:p>
        </p:txBody>
      </p:sp>
      <p:sp>
        <p:nvSpPr>
          <p:cNvPr id="86020"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3874">
                                            <p:txEl>
                                              <p:pRg st="0" end="0"/>
                                            </p:txEl>
                                          </p:spTgt>
                                        </p:tgtEl>
                                        <p:attrNameLst>
                                          <p:attrName>style.visibility</p:attrName>
                                        </p:attrNameLst>
                                      </p:cBhvr>
                                      <p:to>
                                        <p:strVal val="visible"/>
                                      </p:to>
                                    </p:set>
                                    <p:anim calcmode="lin" valueType="num">
                                      <p:cBhvr additive="base">
                                        <p:cTn id="7" dur="500" fill="hold"/>
                                        <p:tgtEl>
                                          <p:spTgt spid="463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38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3874">
                                            <p:txEl>
                                              <p:pRg st="1" end="1"/>
                                            </p:txEl>
                                          </p:spTgt>
                                        </p:tgtEl>
                                        <p:attrNameLst>
                                          <p:attrName>style.visibility</p:attrName>
                                        </p:attrNameLst>
                                      </p:cBhvr>
                                      <p:to>
                                        <p:strVal val="visible"/>
                                      </p:to>
                                    </p:set>
                                    <p:anim calcmode="lin" valueType="num">
                                      <p:cBhvr additive="base">
                                        <p:cTn id="13" dur="500" fill="hold"/>
                                        <p:tgtEl>
                                          <p:spTgt spid="4638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387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9091" name="Rectangle 2"/>
          <p:cNvSpPr>
            <a:spLocks noGrp="1"/>
          </p:cNvSpPr>
          <p:nvPr>
            <p:ph idx="1"/>
          </p:nvPr>
        </p:nvSpPr>
        <p:spPr>
          <a:xfrm>
            <a:off x="533400" y="908050"/>
            <a:ext cx="8001000" cy="5400675"/>
          </a:xfrm>
          <a:ln/>
        </p:spPr>
        <p:txBody>
          <a:bodyPr vert="horz" wrap="square" lIns="91440" tIns="45720" rIns="91440" bIns="45720" anchor="t" anchorCtr="0"/>
          <a:lstStyle/>
          <a:p>
            <a:pPr eaLnBrk="1" hangingPunct="1">
              <a:lnSpc>
                <a:spcPct val="130000"/>
              </a:lnSpc>
            </a:pPr>
            <a:r>
              <a:rPr lang="zh-CN" altLang="en-US" b="1" dirty="0">
                <a:latin typeface="宋体" panose="02010600030101010101" pitchFamily="2" charset="-122"/>
              </a:rPr>
              <a:t>深度优先搜索的优点是比宽度优先算法需要较少的空间，该算法只需要保存搜索树的一部分，它由当前正在搜索的路径和该路径上还没有完全展开的节点标志所组成。</a:t>
            </a:r>
            <a:endParaRPr lang="en-US" altLang="zh-CN" b="1" dirty="0">
              <a:latin typeface="宋体" panose="02010600030101010101" pitchFamily="2" charset="-122"/>
            </a:endParaRPr>
          </a:p>
          <a:p>
            <a:pPr eaLnBrk="1" hangingPunct="1">
              <a:lnSpc>
                <a:spcPct val="130000"/>
              </a:lnSpc>
            </a:pPr>
            <a:r>
              <a:rPr lang="zh-CN" altLang="en-US" b="1" dirty="0">
                <a:latin typeface="宋体" panose="02010600030101010101" pitchFamily="2" charset="-122"/>
              </a:rPr>
              <a:t>深度优先算法先搜索的存储器要求是深度约束的线性函数。</a:t>
            </a:r>
            <a:endParaRPr lang="en-US" altLang="zh-CN" b="1" dirty="0">
              <a:latin typeface="宋体" panose="02010600030101010101" pitchFamily="2" charset="-122"/>
            </a:endParaRPr>
          </a:p>
          <a:p>
            <a:pPr eaLnBrk="1" hangingPunct="1">
              <a:lnSpc>
                <a:spcPct val="130000"/>
              </a:lnSpc>
            </a:pPr>
            <a:r>
              <a:rPr lang="zh-CN" altLang="en-US" b="1" dirty="0">
                <a:latin typeface="宋体" panose="02010600030101010101" pitchFamily="2" charset="-122"/>
              </a:rPr>
              <a:t>缺点：不是完备的，也不是最优的。</a:t>
            </a:r>
            <a:r>
              <a:rPr lang="zh-CN" altLang="en-US" dirty="0"/>
              <a:t> </a:t>
            </a:r>
          </a:p>
        </p:txBody>
      </p:sp>
      <p:sp>
        <p:nvSpPr>
          <p:cNvPr id="89092"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89093" name="Rectangle 4"/>
          <p:cNvSpPr/>
          <p:nvPr/>
        </p:nvSpPr>
        <p:spPr>
          <a:xfrm>
            <a:off x="2962275" y="27432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8067" name="Rectangle 2"/>
          <p:cNvSpPr>
            <a:spLocks noGrp="1" noChangeArrowheads="1"/>
          </p:cNvSpPr>
          <p:nvPr>
            <p:ph idx="1"/>
          </p:nvPr>
        </p:nvSpPr>
        <p:spPr>
          <a:xfrm>
            <a:off x="533400" y="908050"/>
            <a:ext cx="8229600" cy="4349750"/>
          </a:xfrm>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ct val="400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有界深度优先搜索</a:t>
            </a:r>
            <a:endPar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rPr>
              <a:t>基本思想：</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rPr>
              <a:t>对深度优先搜索引入搜索深度的界限（设为</a:t>
            </a:r>
            <a:r>
              <a:rPr kumimoji="0" lang="en-US" altLang="zh-CN" sz="2400" b="0" i="0" u="none" strike="noStrike" kern="1200" cap="none" spc="0" normalizeH="0" baseline="0" noProof="0" dirty="0" err="1">
                <a:ln>
                  <a:noFill/>
                </a:ln>
                <a:solidFill>
                  <a:schemeClr val="tx1"/>
                </a:solidFill>
                <a:effectLst/>
                <a:uLnTx/>
                <a:uFillTx/>
              </a:rPr>
              <a:t>d</a:t>
            </a:r>
            <a:r>
              <a:rPr kumimoji="0" lang="en-US" altLang="zh-CN" sz="2400" b="0" i="0" u="none" strike="noStrike" kern="1200" cap="none" spc="0" normalizeH="0" baseline="-25000" noProof="0" dirty="0" err="1">
                <a:ln>
                  <a:noFill/>
                </a:ln>
                <a:solidFill>
                  <a:schemeClr val="tx1"/>
                </a:solidFill>
                <a:effectLst/>
                <a:uLnTx/>
                <a:uFillTx/>
              </a:rPr>
              <a:t>m</a:t>
            </a:r>
            <a:r>
              <a:rPr kumimoji="0" lang="zh-CN" altLang="en-US" sz="2400" b="0" i="0" u="none" strike="noStrike" kern="1200" cap="none" spc="0" normalizeH="0" baseline="0" noProof="0" dirty="0">
                <a:ln>
                  <a:noFill/>
                </a:ln>
                <a:solidFill>
                  <a:schemeClr val="tx1"/>
                </a:solidFill>
                <a:effectLst/>
                <a:uLnTx/>
                <a:uFillTx/>
              </a:rPr>
              <a:t>），当搜索深度达到了深度界限，而尚未出现目标节点时，就换一个分支进行搜索。</a:t>
            </a:r>
          </a:p>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rPr>
              <a:t>可能结果：</a:t>
            </a:r>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kumimoji="0" lang="zh-CN" altLang="en-US" sz="2400" b="0" i="0" u="none" strike="noStrike" kern="1200" cap="none" spc="0" normalizeH="0" baseline="0" noProof="0" dirty="0">
                <a:ln>
                  <a:noFill/>
                </a:ln>
                <a:solidFill>
                  <a:schemeClr val="tx1"/>
                </a:solidFill>
                <a:effectLst/>
                <a:uLnTx/>
                <a:uFillTx/>
              </a:rPr>
              <a:t>有解</a:t>
            </a:r>
            <a:endParaRPr kumimoji="0" lang="en-US" altLang="zh-CN" sz="2400" b="0" i="0" u="none" strike="noStrike" kern="1200" cap="none" spc="0" normalizeH="0" baseline="0" noProof="0" dirty="0">
              <a:ln>
                <a:noFill/>
              </a:ln>
              <a:solidFill>
                <a:schemeClr val="tx1"/>
              </a:solidFill>
              <a:effectLst/>
              <a:uLnTx/>
              <a:uFillTx/>
            </a:endParaRPr>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lang="zh-CN" altLang="en-US" sz="2400" dirty="0"/>
              <a:t>失败（无解）</a:t>
            </a:r>
            <a:endParaRPr lang="en-US" altLang="zh-CN" sz="2400" dirty="0"/>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kumimoji="0" lang="zh-CN" altLang="en-US" sz="2400" b="0" i="0" u="none" strike="noStrike" kern="1200" cap="none" spc="0" normalizeH="0" baseline="0" noProof="0" dirty="0">
                <a:ln>
                  <a:noFill/>
                </a:ln>
                <a:solidFill>
                  <a:schemeClr val="tx1"/>
                </a:solidFill>
                <a:effectLst/>
                <a:uLnTx/>
                <a:uFillTx/>
              </a:rPr>
              <a:t>截止（截止范围内无解）</a:t>
            </a:r>
          </a:p>
        </p:txBody>
      </p:sp>
      <p:sp>
        <p:nvSpPr>
          <p:cNvPr id="90116"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90117" name="Rectangle 4"/>
          <p:cNvSpPr/>
          <p:nvPr/>
        </p:nvSpPr>
        <p:spPr>
          <a:xfrm>
            <a:off x="2962275" y="27432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5.1.1  </a:t>
            </a:r>
            <a:r>
              <a:rPr lang="zh-CN" altLang="en-US" sz="3600" b="0" dirty="0">
                <a:latin typeface="Times New Roman" panose="02020603050405020304" pitchFamily="18" charset="0"/>
                <a:ea typeface="黑体" panose="02010609060101010101" pitchFamily="49" charset="-122"/>
              </a:rPr>
              <a:t>搜索的基本问题与主要过程</a:t>
            </a:r>
            <a:r>
              <a:rPr lang="zh-CN" altLang="en-US" dirty="0"/>
              <a:t> </a:t>
            </a:r>
          </a:p>
        </p:txBody>
      </p:sp>
      <p:sp>
        <p:nvSpPr>
          <p:cNvPr id="433155" name="Rectangle 3"/>
          <p:cNvSpPr>
            <a:spLocks noGrp="1" noChangeArrowheads="1"/>
          </p:cNvSpPr>
          <p:nvPr>
            <p:ph idx="1"/>
          </p:nvPr>
        </p:nvSpPr>
        <p:spPr>
          <a:xfrm>
            <a:off x="304800" y="1143000"/>
            <a:ext cx="8140700" cy="5334000"/>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3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搜索分为盲目搜索和启发式搜索</a:t>
            </a:r>
          </a:p>
          <a:p>
            <a:pPr marL="609600" marR="0" lvl="0" indent="-6096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3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盲目搜索是按照预定的控制策略进行搜索，在搜索过程中获得的中间信息不用来改进控制策略。</a:t>
            </a:r>
          </a:p>
          <a:p>
            <a:pPr marL="609600" marR="0" lvl="0" indent="-6096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3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启发式搜索是在搜索中加入了与问题有关的启发性信息，用以指导搜索朝着最有希望的方向前进，加速问题的求解过程并找到最优解。</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blinds(horizontal)">
                                      <p:cBhvr>
                                        <p:cTn id="7" dur="500"/>
                                        <p:tgtEl>
                                          <p:spTgt spid="433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blinds(horizontal)">
                                      <p:cBhvr>
                                        <p:cTn id="12" dur="500"/>
                                        <p:tgtEl>
                                          <p:spTgt spid="433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blinds(horizontal)">
                                      <p:cBhvr>
                                        <p:cTn id="17" dur="500"/>
                                        <p:tgtEl>
                                          <p:spTgt spid="433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0116"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pic>
        <p:nvPicPr>
          <p:cNvPr id="2" name="图片 1"/>
          <p:cNvPicPr>
            <a:picLocks noChangeAspect="1"/>
          </p:cNvPicPr>
          <p:nvPr/>
        </p:nvPicPr>
        <p:blipFill>
          <a:blip r:embed="rId2"/>
          <a:stretch>
            <a:fillRect/>
          </a:stretch>
        </p:blipFill>
        <p:spPr>
          <a:xfrm>
            <a:off x="597570" y="990600"/>
            <a:ext cx="6927180" cy="3162574"/>
          </a:xfrm>
          <a:prstGeom prst="rect">
            <a:avLst/>
          </a:prstGeom>
        </p:spPr>
      </p:pic>
      <p:pic>
        <p:nvPicPr>
          <p:cNvPr id="3" name="图片 2"/>
          <p:cNvPicPr preferRelativeResize="0">
            <a:picLocks/>
          </p:cNvPicPr>
          <p:nvPr/>
        </p:nvPicPr>
        <p:blipFill>
          <a:blip r:embed="rId3"/>
          <a:stretch>
            <a:fillRect/>
          </a:stretch>
        </p:blipFill>
        <p:spPr>
          <a:xfrm>
            <a:off x="152400" y="4393200"/>
            <a:ext cx="2880000" cy="2160000"/>
          </a:xfrm>
          <a:prstGeom prst="rect">
            <a:avLst/>
          </a:prstGeom>
        </p:spPr>
      </p:pic>
      <p:pic>
        <p:nvPicPr>
          <p:cNvPr id="4" name="图片 3"/>
          <p:cNvPicPr preferRelativeResize="0">
            <a:picLocks/>
          </p:cNvPicPr>
          <p:nvPr/>
        </p:nvPicPr>
        <p:blipFill>
          <a:blip r:embed="rId4"/>
          <a:stretch>
            <a:fillRect/>
          </a:stretch>
        </p:blipFill>
        <p:spPr>
          <a:xfrm>
            <a:off x="3132000" y="4393200"/>
            <a:ext cx="2880000" cy="2160000"/>
          </a:xfrm>
          <a:prstGeom prst="rect">
            <a:avLst/>
          </a:prstGeom>
        </p:spPr>
      </p:pic>
      <p:pic>
        <p:nvPicPr>
          <p:cNvPr id="5" name="图片 4"/>
          <p:cNvPicPr preferRelativeResize="0">
            <a:picLocks/>
          </p:cNvPicPr>
          <p:nvPr/>
        </p:nvPicPr>
        <p:blipFill>
          <a:blip r:embed="rId5"/>
          <a:stretch>
            <a:fillRect/>
          </a:stretch>
        </p:blipFill>
        <p:spPr>
          <a:xfrm>
            <a:off x="6111600" y="4393200"/>
            <a:ext cx="2880000" cy="2160000"/>
          </a:xfrm>
          <a:prstGeom prst="rect">
            <a:avLst/>
          </a:prstGeom>
        </p:spPr>
      </p:pic>
    </p:spTree>
    <p:extLst>
      <p:ext uri="{BB962C8B-B14F-4D97-AF65-F5344CB8AC3E}">
        <p14:creationId xmlns:p14="http://schemas.microsoft.com/office/powerpoint/2010/main" val="2776890588"/>
      </p:ext>
    </p:extLst>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8067" name="Rectangle 2"/>
          <p:cNvSpPr>
            <a:spLocks noGrp="1" noChangeArrowheads="1"/>
          </p:cNvSpPr>
          <p:nvPr>
            <p:ph idx="1"/>
          </p:nvPr>
        </p:nvSpPr>
        <p:spPr>
          <a:xfrm>
            <a:off x="533400" y="908050"/>
            <a:ext cx="8229600" cy="5568950"/>
          </a:xfrm>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ts val="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搜索过程：</a:t>
            </a:r>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把初始节点</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a:t>
            </a:r>
            <a:r>
              <a:rPr kumimoji="0" lang="en-US" altLang="zh-CN" sz="2400" b="0" i="0" u="none" strike="noStrike" kern="1200" cap="none" spc="0" normalizeH="0" baseline="-25000" noProof="0" dirty="0">
                <a:ln>
                  <a:noFill/>
                </a:ln>
                <a:solidFill>
                  <a:schemeClr val="tx1"/>
                </a:solidFill>
                <a:effectLst/>
                <a:uLnTx/>
                <a:uFillTx/>
                <a:latin typeface="+mn-lt"/>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放入</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OPEN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表中，置</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a:t>
            </a:r>
            <a:r>
              <a:rPr kumimoji="0" lang="en-US" altLang="zh-CN" sz="2400" b="0" i="0" u="none" strike="noStrike" kern="1200" cap="none" spc="0" normalizeH="0" baseline="-25000" noProof="0" dirty="0">
                <a:ln>
                  <a:noFill/>
                </a:ln>
                <a:solidFill>
                  <a:schemeClr val="tx1"/>
                </a:solidFill>
                <a:effectLst/>
                <a:uLnTx/>
                <a:uFillTx/>
                <a:latin typeface="+mn-lt"/>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的深度</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d(S</a:t>
            </a:r>
            <a:r>
              <a:rPr kumimoji="0" lang="en-US" altLang="zh-CN" sz="2400" b="0" i="0" u="none" strike="noStrike" kern="1200" cap="none" spc="0" normalizeH="0" baseline="-25000" noProof="0" dirty="0">
                <a:ln>
                  <a:noFill/>
                </a:ln>
                <a:solidFill>
                  <a:schemeClr val="tx1"/>
                </a:solidFill>
                <a:effectLst/>
                <a:uLnTx/>
                <a:uFillTx/>
                <a:latin typeface="+mn-lt"/>
                <a:ea typeface="+mn-ea"/>
                <a:cs typeface="+mn-cs"/>
              </a:rPr>
              <a:t>0</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如果</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OPEN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表为空，则问题无解，退出。</a:t>
            </a:r>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把</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OPEN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表的第一个节点（记为节点</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）取出放入</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CLOSE</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a:t>
            </a:r>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考察节点</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是否为目标节点。若是，则求得了问题的解，退出。</a:t>
            </a:r>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若节点</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的深度</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节点</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n)=</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d</a:t>
            </a:r>
            <a:r>
              <a:rPr kumimoji="0" lang="en-US" altLang="zh-CN" sz="2400" b="0" i="0" u="none" strike="noStrike" kern="1200" cap="none" spc="0" normalizeH="0" baseline="-25000" noProof="0" dirty="0" err="1">
                <a:ln>
                  <a:noFill/>
                </a:ln>
                <a:solidFill>
                  <a:schemeClr val="tx1"/>
                </a:solidFill>
                <a:effectLst/>
                <a:uLnTx/>
                <a:uFillTx/>
                <a:latin typeface="+mn-lt"/>
                <a:ea typeface="+mn-ea"/>
                <a:cs typeface="+mn-cs"/>
              </a:rPr>
              <a:t>m</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，则转第</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步。</a:t>
            </a:r>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若节点</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不可扩展，则转第</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步。</a:t>
            </a:r>
          </a:p>
          <a:p>
            <a:pPr marL="363855" marR="0" lvl="0" indent="-363855" algn="l" defTabSz="914400" rtl="0" eaLnBrk="1" fontAlgn="base" latinLnBrk="0" hangingPunct="1">
              <a:lnSpc>
                <a:spcPct val="130000"/>
              </a:lnSpc>
              <a:spcBef>
                <a:spcPts val="0"/>
              </a:spcBef>
              <a:spcAft>
                <a:spcPct val="0"/>
              </a:spcAft>
              <a:buClr>
                <a:schemeClr val="accent2"/>
              </a:buClr>
              <a:buSzTx/>
              <a:buFont typeface="+mj-lt"/>
              <a:buAutoNum type="arabicPeriod"/>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扩展节点</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，将其子节点放入</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OPEN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表的</a:t>
            </a:r>
            <a:r>
              <a:rPr kumimoji="0" lang="zh-CN" altLang="en-US" sz="2400" b="1" i="0" u="none" strike="noStrike" kern="1200" cap="none" spc="0" normalizeH="0" baseline="0" noProof="0" dirty="0">
                <a:ln>
                  <a:noFill/>
                </a:ln>
                <a:solidFill>
                  <a:srgbClr val="FF0000"/>
                </a:solidFill>
                <a:effectLst/>
                <a:uLnTx/>
                <a:uFillTx/>
                <a:latin typeface="+mn-lt"/>
                <a:ea typeface="+mn-ea"/>
                <a:cs typeface="+mn-cs"/>
              </a:rPr>
              <a:t>首</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部，并为每一个子节点都配置指向父节点的指针，然后转第</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步。</a:t>
            </a:r>
          </a:p>
        </p:txBody>
      </p:sp>
      <p:sp>
        <p:nvSpPr>
          <p:cNvPr id="90116"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90117" name="Rectangle 4"/>
          <p:cNvSpPr/>
          <p:nvPr/>
        </p:nvSpPr>
        <p:spPr>
          <a:xfrm>
            <a:off x="2962275" y="27432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extLst>
      <p:ext uri="{BB962C8B-B14F-4D97-AF65-F5344CB8AC3E}">
        <p14:creationId xmlns:p14="http://schemas.microsoft.com/office/powerpoint/2010/main" val="3905571666"/>
      </p:ext>
    </p:extLst>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8067" name="Rectangle 2"/>
          <p:cNvSpPr>
            <a:spLocks noGrp="1" noChangeArrowheads="1"/>
          </p:cNvSpPr>
          <p:nvPr>
            <p:ph idx="1"/>
          </p:nvPr>
        </p:nvSpPr>
        <p:spPr>
          <a:xfrm>
            <a:off x="533400" y="908050"/>
            <a:ext cx="8229600" cy="5568950"/>
          </a:xfrm>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ct val="400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有界深度优先搜索</a:t>
            </a:r>
            <a:endPar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endParaRPr>
          </a:p>
          <a:p>
            <a:pPr marL="469900" marR="0" lvl="0" indent="-469900" algn="l" defTabSz="914400" rtl="0" eaLnBrk="1" fontAlgn="base" latinLnBrk="0" hangingPunct="1">
              <a:lnSpc>
                <a:spcPct val="130000"/>
              </a:lnSpc>
              <a:spcBef>
                <a:spcPts val="12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如果问题有解，且其路径长度≤</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d</a:t>
            </a:r>
            <a:r>
              <a:rPr kumimoji="0" lang="en-US" altLang="zh-CN" sz="2600" b="0" i="0" u="none" strike="noStrike" kern="1200" cap="none" spc="0" normalizeH="0" baseline="-25000" noProof="0" dirty="0" err="1">
                <a:ln>
                  <a:noFill/>
                </a:ln>
                <a:solidFill>
                  <a:schemeClr val="tx1"/>
                </a:solidFill>
                <a:effectLst/>
                <a:uLnTx/>
                <a:uFillTx/>
                <a:latin typeface="+mn-lt"/>
                <a:ea typeface="+mn-ea"/>
                <a:cs typeface="+mn-cs"/>
              </a:rPr>
              <a:t>m</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，则上述搜索过程一定能求得解。但是，若解的路径长度</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&gt;</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d</a:t>
            </a:r>
            <a:r>
              <a:rPr kumimoji="0" lang="en-US" altLang="zh-CN" sz="2600" b="0" i="0" u="none" strike="noStrike" kern="1200" cap="none" spc="0" normalizeH="0" baseline="-25000" noProof="0" dirty="0" err="1">
                <a:ln>
                  <a:noFill/>
                </a:ln>
                <a:solidFill>
                  <a:schemeClr val="tx1"/>
                </a:solidFill>
                <a:effectLst/>
                <a:uLnTx/>
                <a:uFillTx/>
                <a:latin typeface="+mn-lt"/>
                <a:ea typeface="+mn-ea"/>
                <a:cs typeface="+mn-cs"/>
              </a:rPr>
              <a:t>m</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则上述搜索过程就得不到解。这说明在有界深度优先搜索中，深度界限的选择是很重要的。</a:t>
            </a:r>
          </a:p>
          <a:p>
            <a:pPr marL="469900" marR="0" lvl="0" indent="-469900" algn="l" defTabSz="914400" rtl="0" eaLnBrk="1" fontAlgn="base" latinLnBrk="0" hangingPunct="1">
              <a:lnSpc>
                <a:spcPct val="130000"/>
              </a:lnSpc>
              <a:spcBef>
                <a:spcPts val="60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要恰当地给出</a:t>
            </a:r>
            <a:r>
              <a:rPr kumimoji="0" lang="en-US" altLang="zh-CN" sz="2600" b="0" i="0" u="none" strike="noStrike" kern="1200" cap="none" spc="0" normalizeH="0" baseline="0" noProof="0" dirty="0" err="1">
                <a:ln>
                  <a:noFill/>
                </a:ln>
                <a:solidFill>
                  <a:schemeClr val="tx1"/>
                </a:solidFill>
                <a:effectLst/>
                <a:uLnTx/>
                <a:uFillTx/>
                <a:latin typeface="+mn-lt"/>
                <a:ea typeface="+mn-ea"/>
                <a:cs typeface="+mn-cs"/>
              </a:rPr>
              <a:t>d</a:t>
            </a:r>
            <a:r>
              <a:rPr kumimoji="0" lang="en-US" altLang="zh-CN" sz="2600" b="0" i="0" u="none" strike="noStrike" kern="1200" cap="none" spc="0" normalizeH="0" baseline="-25000" noProof="0" dirty="0" err="1">
                <a:ln>
                  <a:noFill/>
                </a:ln>
                <a:solidFill>
                  <a:schemeClr val="tx1"/>
                </a:solidFill>
                <a:effectLst/>
                <a:uLnTx/>
                <a:uFillTx/>
                <a:latin typeface="+mn-lt"/>
                <a:ea typeface="+mn-ea"/>
                <a:cs typeface="+mn-cs"/>
              </a:rPr>
              <a:t>m</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的值是比较困难的。即使能求出解，它也不一定是最优解。</a:t>
            </a:r>
          </a:p>
        </p:txBody>
      </p:sp>
      <p:sp>
        <p:nvSpPr>
          <p:cNvPr id="91140"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深度优先搜索策略</a:t>
            </a:r>
          </a:p>
        </p:txBody>
      </p:sp>
      <p:sp>
        <p:nvSpPr>
          <p:cNvPr id="91141" name="Rectangle 4"/>
          <p:cNvSpPr/>
          <p:nvPr/>
        </p:nvSpPr>
        <p:spPr>
          <a:xfrm>
            <a:off x="2962275" y="2743200"/>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63"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5</a:t>
            </a:r>
            <a:r>
              <a:rPr lang="zh-CN" altLang="en-US" sz="3600" b="0" dirty="0">
                <a:latin typeface="Times New Roman" panose="02020603050405020304" pitchFamily="18" charset="0"/>
                <a:ea typeface="黑体" panose="02010609060101010101" pitchFamily="49" charset="-122"/>
              </a:rPr>
              <a:t>章  搜索求解策略</a:t>
            </a:r>
          </a:p>
        </p:txBody>
      </p:sp>
      <p:sp>
        <p:nvSpPr>
          <p:cNvPr id="92164" name="Rectangle 3"/>
          <p:cNvSpPr>
            <a:spLocks noGrp="1"/>
          </p:cNvSpPr>
          <p:nvPr>
            <p:ph idx="1"/>
          </p:nvPr>
        </p:nvSpPr>
        <p:spPr>
          <a:xfrm>
            <a:off x="539750" y="908050"/>
            <a:ext cx="8353425"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5.1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5.2  </a:t>
            </a:r>
            <a:r>
              <a:rPr lang="zh-CN" altLang="en-US" b="1" dirty="0">
                <a:latin typeface="Times New Roman" panose="02020603050405020304" pitchFamily="18" charset="0"/>
              </a:rPr>
              <a:t>状态空间知识表示方法</a:t>
            </a:r>
          </a:p>
          <a:p>
            <a:pPr eaLnBrk="1" hangingPunct="1">
              <a:lnSpc>
                <a:spcPct val="160000"/>
              </a:lnSpc>
            </a:pPr>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5.4  </a:t>
            </a:r>
            <a:r>
              <a:rPr lang="zh-CN" altLang="en-US" b="1" dirty="0">
                <a:solidFill>
                  <a:srgbClr val="0000FF"/>
                </a:solidFill>
                <a:latin typeface="Times New Roman" panose="02020603050405020304" pitchFamily="18" charset="0"/>
              </a:rPr>
              <a:t>启发式图搜索策略</a:t>
            </a: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318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  </a:t>
            </a:r>
            <a:r>
              <a:rPr lang="zh-CN" altLang="en-US" sz="3600" b="0" dirty="0">
                <a:latin typeface="Times New Roman" panose="02020603050405020304" pitchFamily="18" charset="0"/>
                <a:ea typeface="黑体" panose="02010609060101010101" pitchFamily="49" charset="-122"/>
              </a:rPr>
              <a:t>启发式图搜索策略</a:t>
            </a:r>
          </a:p>
        </p:txBody>
      </p:sp>
      <p:sp>
        <p:nvSpPr>
          <p:cNvPr id="93188" name="Rectangle 3"/>
          <p:cNvSpPr>
            <a:spLocks noGrp="1"/>
          </p:cNvSpPr>
          <p:nvPr>
            <p:ph idx="1"/>
          </p:nvPr>
        </p:nvSpPr>
        <p:spPr>
          <a:xfrm>
            <a:off x="611188" y="1219200"/>
            <a:ext cx="8259762" cy="5400675"/>
          </a:xfrm>
          <a:ln/>
        </p:spPr>
        <p:txBody>
          <a:bodyPr vert="horz" wrap="square" lIns="91440" tIns="45720" rIns="91440" bIns="45720" anchor="t" anchorCtr="0"/>
          <a:lstStyle/>
          <a:p>
            <a:pPr eaLnBrk="1" hangingPunct="1">
              <a:lnSpc>
                <a:spcPct val="140000"/>
              </a:lnSpc>
              <a:buSzPct val="60000"/>
              <a:buFontTx/>
              <a:buBlip>
                <a:blip r:embed="rId3"/>
              </a:buBlip>
            </a:pPr>
            <a:r>
              <a:rPr lang="en-US" altLang="zh-CN" sz="3000" b="1" dirty="0">
                <a:latin typeface="Times New Roman" panose="02020603050405020304" pitchFamily="18" charset="0"/>
              </a:rPr>
              <a:t>5.4.1  </a:t>
            </a:r>
            <a:r>
              <a:rPr lang="zh-CN" altLang="en-US" sz="3000" b="1" dirty="0">
                <a:latin typeface="Times New Roman" panose="02020603050405020304" pitchFamily="18" charset="0"/>
              </a:rPr>
              <a:t>启发式策略</a:t>
            </a:r>
          </a:p>
          <a:p>
            <a:pPr eaLnBrk="1" hangingPunct="1">
              <a:lnSpc>
                <a:spcPct val="140000"/>
              </a:lnSpc>
              <a:buSzPct val="60000"/>
              <a:buFontTx/>
              <a:buBlip>
                <a:blip r:embed="rId3"/>
              </a:buBlip>
            </a:pPr>
            <a:r>
              <a:rPr lang="en-US" altLang="zh-CN" sz="3000" b="1" dirty="0">
                <a:latin typeface="Times New Roman" panose="02020603050405020304" pitchFamily="18" charset="0"/>
              </a:rPr>
              <a:t>5.4.2  </a:t>
            </a:r>
            <a:r>
              <a:rPr lang="zh-CN" altLang="en-US" sz="3000" b="1" dirty="0">
                <a:latin typeface="Times New Roman" panose="02020603050405020304" pitchFamily="18" charset="0"/>
              </a:rPr>
              <a:t>启发信息和估价函数</a:t>
            </a:r>
          </a:p>
          <a:p>
            <a:pPr eaLnBrk="1" hangingPunct="1">
              <a:lnSpc>
                <a:spcPct val="140000"/>
              </a:lnSpc>
              <a:buSzPct val="60000"/>
              <a:buFontTx/>
              <a:buBlip>
                <a:blip r:embed="rId3"/>
              </a:buBlip>
            </a:pPr>
            <a:r>
              <a:rPr lang="en-US" altLang="zh-CN" sz="3000" b="1" dirty="0">
                <a:latin typeface="Times New Roman" panose="02020603050405020304" pitchFamily="18" charset="0"/>
              </a:rPr>
              <a:t>5.4.3  </a:t>
            </a:r>
            <a:r>
              <a:rPr lang="en-US" altLang="zh-CN" sz="3000" b="1" i="1" dirty="0">
                <a:latin typeface="Times New Roman" panose="02020603050405020304" pitchFamily="18" charset="0"/>
              </a:rPr>
              <a:t>A</a:t>
            </a:r>
            <a:r>
              <a:rPr lang="zh-CN" altLang="en-US" sz="3000" b="1" dirty="0">
                <a:latin typeface="Times New Roman" panose="02020603050405020304" pitchFamily="18" charset="0"/>
              </a:rPr>
              <a:t>搜索算法</a:t>
            </a:r>
          </a:p>
          <a:p>
            <a:pPr eaLnBrk="1" hangingPunct="1">
              <a:lnSpc>
                <a:spcPct val="140000"/>
              </a:lnSpc>
              <a:buSzPct val="60000"/>
              <a:buFontTx/>
              <a:buBlip>
                <a:blip r:embed="rId3"/>
              </a:buBlip>
            </a:pPr>
            <a:r>
              <a:rPr lang="en-US" altLang="zh-CN" sz="3000" b="1" dirty="0">
                <a:latin typeface="Times New Roman" panose="02020603050405020304" pitchFamily="18" charset="0"/>
              </a:rPr>
              <a:t>5.4.4  </a:t>
            </a:r>
            <a:r>
              <a:rPr lang="en-US" altLang="zh-CN" sz="3000" b="1" i="1" dirty="0">
                <a:latin typeface="Times New Roman" panose="02020603050405020304" pitchFamily="18" charset="0"/>
              </a:rPr>
              <a:t>A</a:t>
            </a:r>
            <a:r>
              <a:rPr lang="en-US" altLang="zh-CN" sz="3000" b="1" dirty="0">
                <a:latin typeface="Times New Roman" panose="02020603050405020304" pitchFamily="18" charset="0"/>
              </a:rPr>
              <a:t>*</a:t>
            </a:r>
            <a:r>
              <a:rPr lang="zh-CN" altLang="en-US" sz="3000" b="1" dirty="0">
                <a:latin typeface="Times New Roman" panose="02020603050405020304" pitchFamily="18" charset="0"/>
              </a:rPr>
              <a:t>搜索算法及其特性分析</a:t>
            </a:r>
          </a:p>
          <a:p>
            <a:pPr eaLnBrk="1" hangingPunct="1">
              <a:lnSpc>
                <a:spcPct val="140000"/>
              </a:lnSpc>
              <a:buSzPct val="60000"/>
              <a:buFontTx/>
              <a:buNone/>
            </a:pPr>
            <a:endParaRPr lang="en-US" altLang="zh-CN" sz="3000" b="1" dirty="0">
              <a:latin typeface="Times New Roman" panose="02020603050405020304" pitchFamily="18" charset="0"/>
            </a:endParaRPr>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421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en-US" sz="3600" b="0" dirty="0">
                <a:latin typeface="Times New Roman" panose="02020603050405020304" pitchFamily="18" charset="0"/>
                <a:ea typeface="黑体" panose="02010609060101010101" pitchFamily="49" charset="-122"/>
              </a:rPr>
              <a:t>启发式策略</a:t>
            </a:r>
          </a:p>
        </p:txBody>
      </p:sp>
      <p:sp>
        <p:nvSpPr>
          <p:cNvPr id="94212" name="Rectangle 3"/>
          <p:cNvSpPr>
            <a:spLocks noGrp="1"/>
          </p:cNvSpPr>
          <p:nvPr>
            <p:ph idx="1"/>
          </p:nvPr>
        </p:nvSpPr>
        <p:spPr>
          <a:xfrm>
            <a:off x="419100" y="1256506"/>
            <a:ext cx="8496300" cy="5400675"/>
          </a:xfrm>
          <a:ln/>
        </p:spPr>
        <p:txBody>
          <a:bodyPr vert="horz" wrap="square" lIns="91440" tIns="45720" rIns="91440" bIns="45720" anchor="t" anchorCtr="0"/>
          <a:lstStyle/>
          <a:p>
            <a:pPr eaLnBrk="1" hangingPunct="1"/>
            <a:r>
              <a:rPr lang="zh-CN" altLang="en-US" sz="2700" dirty="0">
                <a:latin typeface="Times New Roman" panose="02020603050405020304" pitchFamily="18" charset="0"/>
              </a:rPr>
              <a:t>深度优先搜索深入探索一棵树，可能会因为坚定深入地沿长路径搜索，结果错过了靠近根的目标节点</a:t>
            </a:r>
            <a:endParaRPr lang="en-US" altLang="zh-CN" sz="2700" dirty="0">
              <a:latin typeface="Times New Roman" panose="02020603050405020304" pitchFamily="18" charset="0"/>
            </a:endParaRPr>
          </a:p>
          <a:p>
            <a:pPr eaLnBrk="1" hangingPunct="1"/>
            <a:r>
              <a:rPr lang="zh-CN" altLang="en-US" sz="2700" dirty="0">
                <a:latin typeface="Times New Roman" panose="02020603050405020304" pitchFamily="18" charset="0"/>
              </a:rPr>
              <a:t>广度优先搜索在进一步深入探索之前先检查了靠近根的节点，存储空间需求过高，很容易就被中等大小的分支因子给压垮了</a:t>
            </a:r>
            <a:endParaRPr lang="en-US" altLang="zh-CN" sz="2700" dirty="0">
              <a:latin typeface="Times New Roman" panose="02020603050405020304" pitchFamily="18" charset="0"/>
            </a:endParaRPr>
          </a:p>
          <a:p>
            <a:pPr eaLnBrk="1" hangingPunct="1"/>
            <a:r>
              <a:rPr lang="zh-CN" altLang="en-US" sz="2700" dirty="0">
                <a:latin typeface="Times New Roman" panose="02020603050405020304" pitchFamily="18" charset="0"/>
              </a:rPr>
              <a:t>盲目搜索具有较大的盲目性，产生的无用节点较多，搜索空间较大，效率不高。</a:t>
            </a:r>
          </a:p>
        </p:txBody>
      </p:sp>
    </p:spTree>
    <p:extLst>
      <p:ext uri="{BB962C8B-B14F-4D97-AF65-F5344CB8AC3E}">
        <p14:creationId xmlns:p14="http://schemas.microsoft.com/office/powerpoint/2010/main" val="2226281775"/>
      </p:ext>
    </p:extLst>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421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en-US" sz="3600" b="0" dirty="0">
                <a:latin typeface="Times New Roman" panose="02020603050405020304" pitchFamily="18" charset="0"/>
                <a:ea typeface="黑体" panose="02010609060101010101" pitchFamily="49" charset="-122"/>
              </a:rPr>
              <a:t>启发式策略</a:t>
            </a:r>
          </a:p>
        </p:txBody>
      </p:sp>
      <p:sp>
        <p:nvSpPr>
          <p:cNvPr id="2" name="矩形 1"/>
          <p:cNvSpPr/>
          <p:nvPr/>
        </p:nvSpPr>
        <p:spPr>
          <a:xfrm>
            <a:off x="228600" y="990600"/>
            <a:ext cx="8153400" cy="1089529"/>
          </a:xfrm>
          <a:prstGeom prst="rect">
            <a:avLst/>
          </a:prstGeom>
        </p:spPr>
        <p:txBody>
          <a:bodyPr wrap="square">
            <a:spAutoFit/>
          </a:bodyPr>
          <a:lstStyle/>
          <a:p>
            <a:pPr lvl="0" eaLnBrk="1" hangingPunct="1">
              <a:lnSpc>
                <a:spcPct val="120000"/>
              </a:lnSpc>
              <a:spcBef>
                <a:spcPct val="40000"/>
              </a:spcBef>
              <a:buClr>
                <a:srgbClr val="CC0000"/>
              </a:buClr>
            </a:pPr>
            <a:r>
              <a:rPr lang="zh-CN" altLang="en-US" sz="2700" dirty="0">
                <a:solidFill>
                  <a:srgbClr val="000000"/>
                </a:solidFill>
                <a:latin typeface="Times New Roman" panose="02020603050405020304" pitchFamily="18" charset="0"/>
                <a:ea typeface="宋体"/>
              </a:rPr>
              <a:t>“组合爆炸”：在求解问题时，搜索空间增长太快，以至于盲目搜索方法无法成功</a:t>
            </a:r>
          </a:p>
        </p:txBody>
      </p:sp>
      <p:pic>
        <p:nvPicPr>
          <p:cNvPr id="3" name="图片 2"/>
          <p:cNvPicPr>
            <a:picLocks noChangeAspect="1"/>
          </p:cNvPicPr>
          <p:nvPr/>
        </p:nvPicPr>
        <p:blipFill>
          <a:blip r:embed="rId2"/>
          <a:stretch>
            <a:fillRect/>
          </a:stretch>
        </p:blipFill>
        <p:spPr>
          <a:xfrm>
            <a:off x="853162" y="2080129"/>
            <a:ext cx="6081038" cy="2864707"/>
          </a:xfrm>
          <a:prstGeom prst="rect">
            <a:avLst/>
          </a:prstGeom>
        </p:spPr>
      </p:pic>
      <p:sp>
        <p:nvSpPr>
          <p:cNvPr id="4" name="矩形 3"/>
          <p:cNvSpPr/>
          <p:nvPr/>
        </p:nvSpPr>
        <p:spPr>
          <a:xfrm>
            <a:off x="381000" y="5069054"/>
            <a:ext cx="8153400" cy="1041824"/>
          </a:xfrm>
          <a:prstGeom prst="rect">
            <a:avLst/>
          </a:prstGeom>
        </p:spPr>
        <p:txBody>
          <a:bodyPr wrap="square">
            <a:spAutoFit/>
          </a:bodyPr>
          <a:lstStyle/>
          <a:p>
            <a:pPr lvl="0" eaLnBrk="1" hangingPunct="1">
              <a:lnSpc>
                <a:spcPct val="120000"/>
              </a:lnSpc>
              <a:spcBef>
                <a:spcPct val="40000"/>
              </a:spcBef>
              <a:buClr>
                <a:srgbClr val="CC0000"/>
              </a:buClr>
            </a:pPr>
            <a:r>
              <a:rPr lang="zh-CN" altLang="en-US" sz="2700" dirty="0">
                <a:solidFill>
                  <a:srgbClr val="000000"/>
                </a:solidFill>
                <a:latin typeface="Times New Roman" panose="02020603050405020304" pitchFamily="18" charset="0"/>
                <a:ea typeface="宋体"/>
              </a:rPr>
              <a:t>问题的状态空间图可能包含超过</a:t>
            </a:r>
            <a:r>
              <a:rPr lang="en-US" altLang="zh-CN" sz="2700" dirty="0">
                <a:solidFill>
                  <a:srgbClr val="000000"/>
                </a:solidFill>
                <a:latin typeface="Times New Roman" panose="02020603050405020304" pitchFamily="18" charset="0"/>
                <a:ea typeface="宋体"/>
              </a:rPr>
              <a:t>16</a:t>
            </a:r>
            <a:r>
              <a:rPr lang="zh-CN" altLang="en-US" sz="2700" dirty="0">
                <a:solidFill>
                  <a:srgbClr val="000000"/>
                </a:solidFill>
                <a:latin typeface="Times New Roman" panose="02020603050405020304" pitchFamily="18" charset="0"/>
                <a:ea typeface="宋体"/>
              </a:rPr>
              <a:t>！≈ </a:t>
            </a:r>
            <a:r>
              <a:rPr lang="en-US" altLang="zh-CN" sz="2700" dirty="0">
                <a:solidFill>
                  <a:srgbClr val="000000"/>
                </a:solidFill>
                <a:latin typeface="Times New Roman" panose="02020603050405020304" pitchFamily="18" charset="0"/>
                <a:ea typeface="宋体"/>
              </a:rPr>
              <a:t>2.09228</a:t>
            </a:r>
            <a:r>
              <a:rPr lang="zh-CN" altLang="en-US" sz="2700" dirty="0">
                <a:solidFill>
                  <a:srgbClr val="000000"/>
                </a:solidFill>
                <a:latin typeface="Times New Roman" panose="02020603050405020304" pitchFamily="18" charset="0"/>
                <a:ea typeface="宋体"/>
              </a:rPr>
              <a:t>*</a:t>
            </a:r>
            <a:r>
              <a:rPr lang="en-US" altLang="zh-CN" sz="2700" dirty="0">
                <a:solidFill>
                  <a:srgbClr val="000000"/>
                </a:solidFill>
                <a:latin typeface="Times New Roman" panose="02020603050405020304" pitchFamily="18" charset="0"/>
                <a:ea typeface="宋体"/>
              </a:rPr>
              <a:t>10</a:t>
            </a:r>
            <a:r>
              <a:rPr lang="en-US" altLang="zh-CN" sz="2700" baseline="30000" dirty="0">
                <a:solidFill>
                  <a:srgbClr val="000000"/>
                </a:solidFill>
                <a:latin typeface="Times New Roman" panose="02020603050405020304" pitchFamily="18" charset="0"/>
                <a:ea typeface="宋体"/>
              </a:rPr>
              <a:t>13</a:t>
            </a:r>
            <a:r>
              <a:rPr lang="zh-CN" altLang="en-US" sz="2700" dirty="0">
                <a:solidFill>
                  <a:srgbClr val="000000"/>
                </a:solidFill>
                <a:latin typeface="Times New Roman" panose="02020603050405020304" pitchFamily="18" charset="0"/>
                <a:ea typeface="宋体"/>
              </a:rPr>
              <a:t>种状态</a:t>
            </a:r>
          </a:p>
        </p:txBody>
      </p:sp>
    </p:spTree>
    <p:extLst>
      <p:ext uri="{BB962C8B-B14F-4D97-AF65-F5344CB8AC3E}">
        <p14:creationId xmlns:p14="http://schemas.microsoft.com/office/powerpoint/2010/main" val="2729922211"/>
      </p:ext>
    </p:extLst>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523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en-US" sz="3600" b="0" dirty="0">
                <a:latin typeface="Times New Roman" panose="02020603050405020304" pitchFamily="18" charset="0"/>
                <a:ea typeface="黑体" panose="02010609060101010101" pitchFamily="49" charset="-122"/>
              </a:rPr>
              <a:t>启发式策略</a:t>
            </a:r>
          </a:p>
        </p:txBody>
      </p:sp>
      <p:sp>
        <p:nvSpPr>
          <p:cNvPr id="95236" name="Rectangle 3"/>
          <p:cNvSpPr>
            <a:spLocks noGrp="1"/>
          </p:cNvSpPr>
          <p:nvPr>
            <p:ph idx="1"/>
          </p:nvPr>
        </p:nvSpPr>
        <p:spPr>
          <a:xfrm>
            <a:off x="152400" y="920750"/>
            <a:ext cx="8496300" cy="5400675"/>
          </a:xfrm>
          <a:ln/>
        </p:spPr>
        <p:txBody>
          <a:bodyPr vert="horz" wrap="square" lIns="91440" tIns="45720" rIns="91440" bIns="45720" anchor="t" anchorCtr="0"/>
          <a:lstStyle/>
          <a:p>
            <a:pPr marL="0" indent="0" eaLnBrk="1" hangingPunct="1">
              <a:buNone/>
            </a:pPr>
            <a:r>
              <a:rPr lang="zh-CN" altLang="en-US" sz="2500" b="1" dirty="0">
                <a:latin typeface="Times New Roman" panose="02020603050405020304" pitchFamily="18" charset="0"/>
              </a:rPr>
              <a:t>启发</a:t>
            </a:r>
            <a:r>
              <a:rPr lang="en-US" altLang="zh-CN" sz="2500" dirty="0">
                <a:latin typeface="Times New Roman" panose="02020603050405020304" pitchFamily="18" charset="0"/>
              </a:rPr>
              <a:t>:</a:t>
            </a:r>
            <a:r>
              <a:rPr lang="zh-CN" altLang="en-US" sz="2500" dirty="0">
                <a:latin typeface="Times New Roman" panose="02020603050405020304" pitchFamily="18" charset="0"/>
              </a:rPr>
              <a:t>一种解决问题的方法，这种方法通过尝试来证明结果，是“凭经验”或“试错法”的学习方式。</a:t>
            </a:r>
            <a:endParaRPr lang="en-US" altLang="zh-CN" sz="2500" dirty="0">
              <a:latin typeface="Times New Roman" panose="02020603050405020304" pitchFamily="18" charset="0"/>
            </a:endParaRPr>
          </a:p>
          <a:p>
            <a:pPr marL="0" indent="0" eaLnBrk="1" hangingPunct="1">
              <a:buNone/>
            </a:pPr>
            <a:r>
              <a:rPr lang="zh-CN" altLang="en-US" sz="2500" b="1" dirty="0">
                <a:latin typeface="Times New Roman" panose="02020603050405020304" pitchFamily="18" charset="0"/>
              </a:rPr>
              <a:t>启发法</a:t>
            </a:r>
            <a:r>
              <a:rPr lang="en-US" altLang="zh-CN" sz="2500" dirty="0">
                <a:latin typeface="Times New Roman" panose="02020603050405020304" pitchFamily="18" charset="0"/>
              </a:rPr>
              <a:t>:</a:t>
            </a:r>
            <a:r>
              <a:rPr lang="zh-CN" altLang="en-US" sz="2500" dirty="0">
                <a:latin typeface="Times New Roman" panose="02020603050405020304" pitchFamily="18" charset="0"/>
              </a:rPr>
              <a:t>是一个提高复杂问题解决效率的实用策略</a:t>
            </a:r>
            <a:endParaRPr lang="en-US" altLang="zh-CN" sz="2500" dirty="0">
              <a:latin typeface="Times New Roman" panose="02020603050405020304" pitchFamily="18" charset="0"/>
            </a:endParaRPr>
          </a:p>
          <a:p>
            <a:pPr eaLnBrk="1" hangingPunct="1">
              <a:buFont typeface="Wingdings" panose="05000000000000000000" pitchFamily="2" charset="2"/>
              <a:buChar char="Ø"/>
            </a:pPr>
            <a:r>
              <a:rPr lang="zh-CN" altLang="en-US" sz="2500" dirty="0">
                <a:latin typeface="Times New Roman" panose="02020603050405020304" pitchFamily="18" charset="0"/>
              </a:rPr>
              <a:t>它引导程序沿着一条最可能的路径到达解，忽略最没有希望的路径</a:t>
            </a:r>
            <a:endParaRPr lang="en-US" altLang="zh-CN" sz="2500" dirty="0">
              <a:latin typeface="Times New Roman" panose="02020603050405020304" pitchFamily="18" charset="0"/>
            </a:endParaRPr>
          </a:p>
          <a:p>
            <a:pPr eaLnBrk="1" hangingPunct="1">
              <a:buFont typeface="Wingdings" panose="05000000000000000000" pitchFamily="2" charset="2"/>
              <a:buChar char="Ø"/>
            </a:pPr>
            <a:r>
              <a:rPr lang="zh-CN" altLang="en-US" sz="2500" dirty="0">
                <a:latin typeface="Times New Roman" panose="02020603050405020304" pitchFamily="18" charset="0"/>
              </a:rPr>
              <a:t>启发法可以减少节点数目，适合组合复杂度快速增长的问题</a:t>
            </a:r>
            <a:endParaRPr lang="en-US" altLang="zh-CN" sz="2500" dirty="0">
              <a:latin typeface="Times New Roman" panose="02020603050405020304" pitchFamily="18" charset="0"/>
            </a:endParaRPr>
          </a:p>
          <a:p>
            <a:pPr eaLnBrk="1" hangingPunct="1">
              <a:buFont typeface="Wingdings" panose="05000000000000000000" pitchFamily="2" charset="2"/>
              <a:buChar char="Ø"/>
            </a:pPr>
            <a:r>
              <a:rPr lang="zh-CN" altLang="en-US" sz="2500" dirty="0">
                <a:latin typeface="Times New Roman" panose="02020603050405020304" pitchFamily="18" charset="0"/>
              </a:rPr>
              <a:t>启发法使用知识、信息、规则、见解、类比和简化等技术减少必须检查的对象数目</a:t>
            </a:r>
            <a:endParaRPr lang="en-US" altLang="zh-CN" sz="2500" dirty="0">
              <a:latin typeface="Times New Roman" panose="02020603050405020304" pitchFamily="18" charset="0"/>
            </a:endParaRPr>
          </a:p>
          <a:p>
            <a:pPr eaLnBrk="1" hangingPunct="1">
              <a:buFont typeface="Wingdings" panose="05000000000000000000" pitchFamily="2" charset="2"/>
              <a:buChar char="Ø"/>
            </a:pPr>
            <a:r>
              <a:rPr lang="zh-CN" altLang="en-US" sz="2500" dirty="0">
                <a:latin typeface="Times New Roman" panose="02020603050405020304" pitchFamily="18" charset="0"/>
              </a:rPr>
              <a:t>好的启发式方法不能保证获得解，但是它们经常有助于引导人们达到解的路径</a:t>
            </a:r>
            <a:endParaRPr lang="zh-CN" altLang="en-US" sz="2500" dirty="0">
              <a:solidFill>
                <a:schemeClr val="tx1"/>
              </a:solidFill>
              <a:latin typeface="Times New Roman" panose="02020603050405020304" pitchFamily="18" charset="0"/>
            </a:endParaRP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523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en-US" sz="3600" b="0" dirty="0">
                <a:latin typeface="Times New Roman" panose="02020603050405020304" pitchFamily="18" charset="0"/>
                <a:ea typeface="黑体" panose="02010609060101010101" pitchFamily="49" charset="-122"/>
              </a:rPr>
              <a:t>启发式策略</a:t>
            </a:r>
          </a:p>
        </p:txBody>
      </p:sp>
      <p:sp>
        <p:nvSpPr>
          <p:cNvPr id="95236" name="Rectangle 3"/>
          <p:cNvSpPr>
            <a:spLocks noGrp="1"/>
          </p:cNvSpPr>
          <p:nvPr>
            <p:ph idx="1"/>
          </p:nvPr>
        </p:nvSpPr>
        <p:spPr>
          <a:xfrm>
            <a:off x="323850" y="1123950"/>
            <a:ext cx="8496300" cy="5400675"/>
          </a:xfrm>
          <a:ln/>
        </p:spPr>
        <p:txBody>
          <a:bodyPr vert="horz" wrap="square" lIns="91440" tIns="45720" rIns="91440" bIns="45720" anchor="t" anchorCtr="0"/>
          <a:lstStyle/>
          <a:p>
            <a:pPr eaLnBrk="1" hangingPunct="1"/>
            <a:r>
              <a:rPr lang="zh-CN" altLang="en-US" dirty="0">
                <a:latin typeface="Times New Roman" panose="02020603050405020304" pitchFamily="18" charset="0"/>
              </a:rPr>
              <a:t>在状态空间搜索中，</a:t>
            </a:r>
            <a:r>
              <a:rPr lang="zh-CN" altLang="en-US" b="1" dirty="0">
                <a:latin typeface="Times New Roman" panose="02020603050405020304" pitchFamily="18" charset="0"/>
              </a:rPr>
              <a:t>启发式</a:t>
            </a:r>
            <a:r>
              <a:rPr lang="zh-CN" altLang="en-US" dirty="0">
                <a:latin typeface="Times New Roman" panose="02020603050405020304" pitchFamily="18" charset="0"/>
              </a:rPr>
              <a:t>被定义成一系列操作算子，并能从状态空间中选择最有希望到达问题解的路径。</a:t>
            </a:r>
          </a:p>
          <a:p>
            <a:pPr eaLnBrk="1" hangingPunct="1"/>
            <a:r>
              <a:rPr lang="zh-CN" altLang="en-US" b="1" dirty="0">
                <a:latin typeface="Times New Roman" panose="02020603050405020304" pitchFamily="18" charset="0"/>
              </a:rPr>
              <a:t>启发式策略</a:t>
            </a:r>
            <a:r>
              <a:rPr lang="zh-CN" altLang="en-US" dirty="0">
                <a:latin typeface="Times New Roman" panose="02020603050405020304" pitchFamily="18" charset="0"/>
              </a:rPr>
              <a:t>：利用与问题有关的启发信息进行搜索。</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启发式搜索用于两种不同类型的问题：</a:t>
            </a:r>
            <a:endParaRPr lang="en-US" altLang="zh-CN" dirty="0">
              <a:latin typeface="Times New Roman" panose="02020603050405020304" pitchFamily="18" charset="0"/>
            </a:endParaRPr>
          </a:p>
          <a:p>
            <a:pPr marL="895350" lvl="1" indent="-457200" eaLnBrk="1" hangingPunct="1">
              <a:buFont typeface="Wingdings" panose="05000000000000000000" pitchFamily="2" charset="2"/>
              <a:buChar char="Ø"/>
            </a:pPr>
            <a:r>
              <a:rPr lang="zh-CN" altLang="en-US" sz="2800" dirty="0">
                <a:solidFill>
                  <a:schemeClr val="tx1"/>
                </a:solidFill>
                <a:latin typeface="Times New Roman" panose="02020603050405020304" pitchFamily="18" charset="0"/>
              </a:rPr>
              <a:t>前向推理：一般用于状态空间的搜索。</a:t>
            </a:r>
            <a:endParaRPr lang="en-US" altLang="zh-CN" sz="2800" dirty="0">
              <a:solidFill>
                <a:schemeClr val="tx1"/>
              </a:solidFill>
              <a:latin typeface="Times New Roman" panose="02020603050405020304" pitchFamily="18" charset="0"/>
            </a:endParaRPr>
          </a:p>
          <a:p>
            <a:pPr marL="895350" lvl="1" indent="-457200" eaLnBrk="1" hangingPunct="1">
              <a:buFont typeface="Wingdings" panose="05000000000000000000" pitchFamily="2" charset="2"/>
              <a:buChar char="Ø"/>
            </a:pPr>
            <a:r>
              <a:rPr lang="zh-CN" altLang="en-US" sz="2800" dirty="0">
                <a:solidFill>
                  <a:schemeClr val="tx1"/>
                </a:solidFill>
                <a:latin typeface="Times New Roman" panose="02020603050405020304" pitchFamily="18" charset="0"/>
              </a:rPr>
              <a:t>反向推理：一般用于问题规约中</a:t>
            </a:r>
          </a:p>
        </p:txBody>
      </p:sp>
    </p:spTree>
    <p:extLst>
      <p:ext uri="{BB962C8B-B14F-4D97-AF65-F5344CB8AC3E}">
        <p14:creationId xmlns:p14="http://schemas.microsoft.com/office/powerpoint/2010/main" val="1879269804"/>
      </p:ext>
    </p:extLst>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625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en-US" sz="3600" b="0" dirty="0">
                <a:latin typeface="Times New Roman" panose="02020603050405020304" pitchFamily="18" charset="0"/>
                <a:ea typeface="黑体" panose="02010609060101010101" pitchFamily="49" charset="-122"/>
              </a:rPr>
              <a:t>启发式策略</a:t>
            </a:r>
          </a:p>
        </p:txBody>
      </p:sp>
      <p:sp>
        <p:nvSpPr>
          <p:cNvPr id="472067" name="Rectangle 3"/>
          <p:cNvSpPr>
            <a:spLocks noGrp="1"/>
          </p:cNvSpPr>
          <p:nvPr>
            <p:ph idx="1"/>
          </p:nvPr>
        </p:nvSpPr>
        <p:spPr>
          <a:xfrm>
            <a:off x="395288" y="1052513"/>
            <a:ext cx="8353425" cy="5400675"/>
          </a:xfrm>
          <a:ln/>
        </p:spPr>
        <p:txBody>
          <a:bodyPr vert="horz" wrap="square" lIns="91440" tIns="45720" rIns="91440" bIns="45720" anchor="t" anchorCtr="0"/>
          <a:lstStyle/>
          <a:p>
            <a:pPr marL="495300" indent="-495300" eaLnBrk="1" hangingPunct="1"/>
            <a:r>
              <a:rPr lang="zh-CN" altLang="en-US" b="1" dirty="0"/>
              <a:t>运用启发式策略的两种基本情况</a:t>
            </a:r>
            <a:r>
              <a:rPr lang="zh-CN" altLang="en-US" dirty="0"/>
              <a:t>： </a:t>
            </a:r>
          </a:p>
          <a:p>
            <a:pPr marL="495300" indent="-495300" algn="just" eaLnBrk="1" hangingPunct="1">
              <a:spcBef>
                <a:spcPts val="1200"/>
              </a:spcBef>
              <a:buClr>
                <a:schemeClr val="tx1"/>
              </a:buClr>
              <a:buNone/>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）一个问题由于在问题陈述和数据获取方面固有</a:t>
            </a:r>
          </a:p>
          <a:p>
            <a:pPr marL="495300" indent="-495300" algn="just" eaLnBrk="1" hangingPunct="1">
              <a:spcBef>
                <a:spcPts val="1200"/>
              </a:spcBef>
              <a:buClr>
                <a:schemeClr val="tx1"/>
              </a:buClr>
              <a:buNone/>
            </a:pPr>
            <a:r>
              <a:rPr lang="zh-CN" altLang="en-US" dirty="0">
                <a:latin typeface="Times New Roman" panose="02020603050405020304" pitchFamily="18" charset="0"/>
              </a:rPr>
              <a:t>         的模糊性，可能会使它没有一个确定的解。 </a:t>
            </a:r>
          </a:p>
          <a:p>
            <a:pPr marL="495300" indent="-495300" algn="just" eaLnBrk="1" hangingPunct="1">
              <a:spcBef>
                <a:spcPts val="1200"/>
              </a:spcBef>
              <a:buClr>
                <a:schemeClr val="tx1"/>
              </a:buClr>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）虽然一个问题可能有确定解，但是其状态空间</a:t>
            </a:r>
          </a:p>
          <a:p>
            <a:pPr marL="495300" indent="-495300" algn="just" eaLnBrk="1" hangingPunct="1">
              <a:spcBef>
                <a:spcPts val="1200"/>
              </a:spcBef>
              <a:buClr>
                <a:schemeClr val="tx1"/>
              </a:buClr>
              <a:buNone/>
            </a:pPr>
            <a:r>
              <a:rPr lang="zh-CN" altLang="en-US" dirty="0">
                <a:latin typeface="Times New Roman" panose="02020603050405020304" pitchFamily="18" charset="0"/>
              </a:rPr>
              <a:t>          特别大，搜索中生成扩展的状态数会随着搜索 </a:t>
            </a:r>
          </a:p>
          <a:p>
            <a:pPr marL="495300" indent="-495300" algn="just" eaLnBrk="1" hangingPunct="1">
              <a:spcBef>
                <a:spcPts val="1200"/>
              </a:spcBef>
              <a:buClr>
                <a:schemeClr val="tx1"/>
              </a:buClr>
              <a:buNone/>
            </a:pPr>
            <a:r>
              <a:rPr lang="zh-CN" altLang="en-US" dirty="0">
                <a:latin typeface="Times New Roman" panose="02020603050405020304" pitchFamily="18" charset="0"/>
              </a:rPr>
              <a:t>          的深度呈指数级增长。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blinds(horizontal)">
                                      <p:cBhvr>
                                        <p:cTn id="7" dur="500"/>
                                        <p:tgtEl>
                                          <p:spTgt spid="472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2067">
                                            <p:txEl>
                                              <p:pRg st="1" end="1"/>
                                            </p:txEl>
                                          </p:spTgt>
                                        </p:tgtEl>
                                        <p:attrNameLst>
                                          <p:attrName>style.visibility</p:attrName>
                                        </p:attrNameLst>
                                      </p:cBhvr>
                                      <p:to>
                                        <p:strVal val="visible"/>
                                      </p:to>
                                    </p:set>
                                    <p:animEffect transition="in" filter="blinds(horizontal)">
                                      <p:cBhvr>
                                        <p:cTn id="12" dur="500"/>
                                        <p:tgtEl>
                                          <p:spTgt spid="472067">
                                            <p:txEl>
                                              <p:pRg st="1" end="1"/>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72067">
                                            <p:txEl>
                                              <p:pRg st="2" end="2"/>
                                            </p:txEl>
                                          </p:spTgt>
                                        </p:tgtEl>
                                        <p:attrNameLst>
                                          <p:attrName>style.visibility</p:attrName>
                                        </p:attrNameLst>
                                      </p:cBhvr>
                                      <p:to>
                                        <p:strVal val="visible"/>
                                      </p:to>
                                    </p:set>
                                    <p:animEffect transition="in" filter="blinds(horizontal)">
                                      <p:cBhvr>
                                        <p:cTn id="16" dur="500"/>
                                        <p:tgtEl>
                                          <p:spTgt spid="47206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2067">
                                            <p:txEl>
                                              <p:pRg st="3" end="3"/>
                                            </p:txEl>
                                          </p:spTgt>
                                        </p:tgtEl>
                                        <p:attrNameLst>
                                          <p:attrName>style.visibility</p:attrName>
                                        </p:attrNameLst>
                                      </p:cBhvr>
                                      <p:to>
                                        <p:strVal val="visible"/>
                                      </p:to>
                                    </p:set>
                                    <p:animEffect transition="in" filter="blinds(horizontal)">
                                      <p:cBhvr>
                                        <p:cTn id="21" dur="500"/>
                                        <p:tgtEl>
                                          <p:spTgt spid="472067">
                                            <p:txEl>
                                              <p:pRg st="3" end="3"/>
                                            </p:txEl>
                                          </p:spTgt>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472067">
                                            <p:txEl>
                                              <p:pRg st="4" end="4"/>
                                            </p:txEl>
                                          </p:spTgt>
                                        </p:tgtEl>
                                        <p:attrNameLst>
                                          <p:attrName>style.visibility</p:attrName>
                                        </p:attrNameLst>
                                      </p:cBhvr>
                                      <p:to>
                                        <p:strVal val="visible"/>
                                      </p:to>
                                    </p:set>
                                    <p:animEffect transition="in" filter="blinds(horizontal)">
                                      <p:cBhvr>
                                        <p:cTn id="25" dur="500"/>
                                        <p:tgtEl>
                                          <p:spTgt spid="472067">
                                            <p:txEl>
                                              <p:pRg st="4" end="4"/>
                                            </p:txEl>
                                          </p:spTgt>
                                        </p:tgtEl>
                                      </p:cBhvr>
                                    </p:animEffect>
                                  </p:childTnLst>
                                </p:cTn>
                              </p:par>
                            </p:childTnLst>
                          </p:cTn>
                        </p:par>
                        <p:par>
                          <p:cTn id="26" fill="hold">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472067">
                                            <p:txEl>
                                              <p:pRg st="5" end="5"/>
                                            </p:txEl>
                                          </p:spTgt>
                                        </p:tgtEl>
                                        <p:attrNameLst>
                                          <p:attrName>style.visibility</p:attrName>
                                        </p:attrNameLst>
                                      </p:cBhvr>
                                      <p:to>
                                        <p:strVal val="visible"/>
                                      </p:to>
                                    </p:set>
                                    <p:animEffect transition="in" filter="blinds(horizontal)">
                                      <p:cBhvr>
                                        <p:cTn id="29" dur="500"/>
                                        <p:tgtEl>
                                          <p:spTgt spid="4720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24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5.1.1  </a:t>
            </a:r>
            <a:r>
              <a:rPr lang="zh-CN" altLang="en-US" sz="3600" b="0" dirty="0">
                <a:latin typeface="Times New Roman" panose="02020603050405020304" pitchFamily="18" charset="0"/>
                <a:ea typeface="黑体" panose="02010609060101010101" pitchFamily="49" charset="-122"/>
              </a:rPr>
              <a:t>搜索的基本问题与主要过程</a:t>
            </a:r>
            <a:r>
              <a:rPr lang="zh-CN" altLang="en-US" dirty="0"/>
              <a:t> </a:t>
            </a:r>
          </a:p>
        </p:txBody>
      </p:sp>
      <p:sp>
        <p:nvSpPr>
          <p:cNvPr id="433155" name="Rectangle 3"/>
          <p:cNvSpPr>
            <a:spLocks noGrp="1"/>
          </p:cNvSpPr>
          <p:nvPr>
            <p:ph idx="1"/>
          </p:nvPr>
        </p:nvSpPr>
        <p:spPr>
          <a:xfrm>
            <a:off x="304800" y="1143000"/>
            <a:ext cx="8140700" cy="5334000"/>
          </a:xfrm>
          <a:ln/>
        </p:spPr>
        <p:txBody>
          <a:bodyPr vert="horz" wrap="square" lIns="91440" tIns="45720" rIns="91440" bIns="45720" anchor="t" anchorCtr="0"/>
          <a:lstStyle/>
          <a:p>
            <a:pPr marL="609600" indent="-609600" eaLnBrk="1" hangingPunct="1"/>
            <a:r>
              <a:rPr lang="zh-CN" altLang="en-US" sz="3000" dirty="0">
                <a:latin typeface="Times New Roman" panose="02020603050405020304" pitchFamily="18" charset="0"/>
              </a:rPr>
              <a:t>搜索算法的输入是给定的问题，输出是表示为动作序列的方案。</a:t>
            </a:r>
            <a:endParaRPr lang="en-US" altLang="zh-CN" sz="3000" dirty="0">
              <a:latin typeface="Times New Roman" panose="02020603050405020304" pitchFamily="18" charset="0"/>
            </a:endParaRPr>
          </a:p>
          <a:p>
            <a:pPr marL="609600" indent="-609600" eaLnBrk="1" hangingPunct="1"/>
            <a:r>
              <a:rPr lang="zh-CN" altLang="en-US" sz="3000" dirty="0">
                <a:latin typeface="Times New Roman" panose="02020603050405020304" pitchFamily="18" charset="0"/>
              </a:rPr>
              <a:t>一旦有了方案，就可以执行该方案所给出的动作。（执行阶段）</a:t>
            </a:r>
            <a:endParaRPr lang="en-US" altLang="zh-CN" sz="3000" dirty="0">
              <a:latin typeface="Times New Roman" panose="02020603050405020304" pitchFamily="18" charset="0"/>
            </a:endParaRPr>
          </a:p>
          <a:p>
            <a:pPr marL="609600" indent="-609600" eaLnBrk="1" hangingPunct="1"/>
            <a:r>
              <a:rPr lang="zh-CN" altLang="en-US" sz="3000" dirty="0">
                <a:latin typeface="Times New Roman" panose="02020603050405020304" pitchFamily="18" charset="0"/>
              </a:rPr>
              <a:t>求解问题包括：</a:t>
            </a:r>
            <a:endParaRPr lang="en-US" altLang="zh-CN" sz="3000" dirty="0">
              <a:latin typeface="Times New Roman" panose="02020603050405020304" pitchFamily="18" charset="0"/>
            </a:endParaRPr>
          </a:p>
          <a:p>
            <a:pPr marL="835025" lvl="2" indent="0" eaLnBrk="1" hangingPunct="1">
              <a:spcBef>
                <a:spcPts val="600"/>
              </a:spcBef>
              <a:buNone/>
            </a:pPr>
            <a:r>
              <a:rPr lang="zh-CN" altLang="en-US" sz="2800" dirty="0">
                <a:solidFill>
                  <a:schemeClr val="accent2"/>
                </a:solidFill>
                <a:latin typeface="Times New Roman" panose="02020603050405020304" pitchFamily="18" charset="0"/>
              </a:rPr>
              <a:t>目标表示</a:t>
            </a:r>
            <a:endParaRPr lang="en-US" altLang="zh-CN" sz="2800" dirty="0">
              <a:solidFill>
                <a:schemeClr val="accent2"/>
              </a:solidFill>
              <a:latin typeface="Times New Roman" panose="02020603050405020304" pitchFamily="18" charset="0"/>
            </a:endParaRPr>
          </a:p>
          <a:p>
            <a:pPr marL="835025" lvl="2" indent="0" eaLnBrk="1" hangingPunct="1">
              <a:spcBef>
                <a:spcPts val="600"/>
              </a:spcBef>
              <a:buNone/>
            </a:pPr>
            <a:r>
              <a:rPr lang="zh-CN" altLang="en-US" sz="2800" dirty="0">
                <a:solidFill>
                  <a:schemeClr val="accent2"/>
                </a:solidFill>
                <a:latin typeface="Times New Roman" panose="02020603050405020304" pitchFamily="18" charset="0"/>
              </a:rPr>
              <a:t>搜索</a:t>
            </a:r>
            <a:endParaRPr lang="en-US" altLang="zh-CN" sz="2800" dirty="0">
              <a:solidFill>
                <a:schemeClr val="accent2"/>
              </a:solidFill>
              <a:latin typeface="Times New Roman" panose="02020603050405020304" pitchFamily="18" charset="0"/>
            </a:endParaRPr>
          </a:p>
          <a:p>
            <a:pPr marL="835025" lvl="2" indent="0" eaLnBrk="1" hangingPunct="1">
              <a:spcBef>
                <a:spcPts val="600"/>
              </a:spcBef>
              <a:buNone/>
            </a:pPr>
            <a:r>
              <a:rPr lang="zh-CN" altLang="en-US" sz="2800" dirty="0">
                <a:solidFill>
                  <a:schemeClr val="accent2"/>
                </a:solidFill>
                <a:latin typeface="Times New Roman" panose="02020603050405020304" pitchFamily="18" charset="0"/>
              </a:rPr>
              <a:t>执行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blinds(horizontal)">
                                      <p:cBhvr>
                                        <p:cTn id="7" dur="500"/>
                                        <p:tgtEl>
                                          <p:spTgt spid="433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blinds(horizontal)">
                                      <p:cBhvr>
                                        <p:cTn id="12" dur="500"/>
                                        <p:tgtEl>
                                          <p:spTgt spid="433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blinds(horizontal)">
                                      <p:cBhvr>
                                        <p:cTn id="17" dur="500"/>
                                        <p:tgtEl>
                                          <p:spTgt spid="433155">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3155">
                                            <p:txEl>
                                              <p:pRg st="3" end="3"/>
                                            </p:txEl>
                                          </p:spTgt>
                                        </p:tgtEl>
                                        <p:attrNameLst>
                                          <p:attrName>style.visibility</p:attrName>
                                        </p:attrNameLst>
                                      </p:cBhvr>
                                      <p:to>
                                        <p:strVal val="visible"/>
                                      </p:to>
                                    </p:set>
                                    <p:animEffect transition="in" filter="blinds(horizontal)">
                                      <p:cBhvr>
                                        <p:cTn id="20" dur="500"/>
                                        <p:tgtEl>
                                          <p:spTgt spid="43315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3155">
                                            <p:txEl>
                                              <p:pRg st="4" end="4"/>
                                            </p:txEl>
                                          </p:spTgt>
                                        </p:tgtEl>
                                        <p:attrNameLst>
                                          <p:attrName>style.visibility</p:attrName>
                                        </p:attrNameLst>
                                      </p:cBhvr>
                                      <p:to>
                                        <p:strVal val="visible"/>
                                      </p:to>
                                    </p:set>
                                    <p:animEffect transition="in" filter="blinds(horizontal)">
                                      <p:cBhvr>
                                        <p:cTn id="23" dur="500"/>
                                        <p:tgtEl>
                                          <p:spTgt spid="43315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33155">
                                            <p:txEl>
                                              <p:pRg st="5" end="5"/>
                                            </p:txEl>
                                          </p:spTgt>
                                        </p:tgtEl>
                                        <p:attrNameLst>
                                          <p:attrName>style.visibility</p:attrName>
                                        </p:attrNameLst>
                                      </p:cBhvr>
                                      <p:to>
                                        <p:strVal val="visible"/>
                                      </p:to>
                                    </p:set>
                                    <p:animEffect transition="in" filter="blinds(horizontal)">
                                      <p:cBhvr>
                                        <p:cTn id="26" dur="500"/>
                                        <p:tgtEl>
                                          <p:spTgt spid="433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7283" name="Rectangle 2"/>
          <p:cNvSpPr>
            <a:spLocks noGrp="1"/>
          </p:cNvSpPr>
          <p:nvPr>
            <p:ph idx="1"/>
          </p:nvPr>
        </p:nvSpPr>
        <p:spPr>
          <a:ln/>
        </p:spPr>
        <p:txBody>
          <a:bodyPr vert="horz" wrap="square" lIns="91440" tIns="45720" rIns="91440" bIns="45720" anchor="t" anchorCtr="0"/>
          <a:lstStyle/>
          <a:p>
            <a:pPr marL="187325" indent="-187325" algn="just" eaLnBrk="1" hangingPunct="1"/>
            <a:r>
              <a:rPr lang="en-US" altLang="zh-CN" sz="2600" b="1" dirty="0">
                <a:latin typeface="宋体" panose="02010600030101010101" pitchFamily="2" charset="-122"/>
              </a:rPr>
              <a:t> </a:t>
            </a:r>
            <a:r>
              <a:rPr lang="zh-CN" altLang="en-US" sz="2600" b="1" dirty="0">
                <a:latin typeface="宋体" panose="02010600030101010101" pitchFamily="2" charset="-122"/>
              </a:rPr>
              <a:t>例</a:t>
            </a:r>
            <a:r>
              <a:rPr lang="en-US" altLang="zh-CN" sz="2600" b="1" dirty="0">
                <a:latin typeface="Times New Roman" panose="02020603050405020304" pitchFamily="18" charset="0"/>
                <a:cs typeface="Times New Roman" panose="02020603050405020304" pitchFamily="18" charset="0"/>
              </a:rPr>
              <a:t>5.6  </a:t>
            </a:r>
            <a:r>
              <a:rPr lang="zh-CN" altLang="en-US" sz="2600" b="1" dirty="0">
                <a:latin typeface="宋体" panose="02010600030101010101" pitchFamily="2" charset="-122"/>
              </a:rPr>
              <a:t>一字棋</a:t>
            </a:r>
            <a:r>
              <a:rPr lang="zh-CN" altLang="en-US" sz="2600" dirty="0">
                <a:latin typeface="宋体" panose="02010600030101010101" pitchFamily="2" charset="-122"/>
              </a:rPr>
              <a:t>。在九宫棋盘上，从空棋盘开始，双方轮流在棋盘上摆各自的棋子 </a:t>
            </a:r>
            <a:r>
              <a:rPr lang="zh-CN" altLang="en-US" sz="2600" dirty="0">
                <a:latin typeface="宋体" panose="02010600030101010101" pitchFamily="2" charset="-122"/>
                <a:sym typeface="Wingdings 2" panose="05020102010507070707" pitchFamily="18" charset="2"/>
              </a:rPr>
              <a:t></a:t>
            </a:r>
            <a:r>
              <a:rPr lang="zh-CN" altLang="en-US" sz="2600" dirty="0">
                <a:latin typeface="宋体" panose="02010600030101010101" pitchFamily="2" charset="-122"/>
              </a:rPr>
              <a:t> 或 </a:t>
            </a:r>
            <a:r>
              <a:rPr lang="zh-CN" altLang="en-US" sz="2600" dirty="0">
                <a:latin typeface="宋体" panose="02010600030101010101" pitchFamily="2" charset="-122"/>
                <a:sym typeface="Wingdings" panose="05000000000000000000" pitchFamily="2" charset="2"/>
              </a:rPr>
              <a:t></a:t>
            </a:r>
            <a:r>
              <a:rPr lang="zh-CN" altLang="en-US" sz="2600" dirty="0">
                <a:latin typeface="宋体" panose="02010600030101010101" pitchFamily="2" charset="-122"/>
              </a:rPr>
              <a:t> （每次一枚），谁先取得三子一线（一行、一列或一条对角线）的结果就取胜。</a:t>
            </a:r>
            <a:r>
              <a:rPr lang="zh-CN" altLang="en-US" sz="2600" dirty="0"/>
              <a:t> </a:t>
            </a:r>
          </a:p>
        </p:txBody>
      </p:sp>
      <p:sp>
        <p:nvSpPr>
          <p:cNvPr id="97284"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en-US" sz="3600" b="0" dirty="0">
                <a:latin typeface="Times New Roman" panose="02020603050405020304" pitchFamily="18" charset="0"/>
                <a:ea typeface="黑体" panose="02010609060101010101" pitchFamily="49" charset="-122"/>
              </a:rPr>
              <a:t>启发式策略</a:t>
            </a:r>
          </a:p>
        </p:txBody>
      </p:sp>
      <p:sp>
        <p:nvSpPr>
          <p:cNvPr id="97285" name="Rectangle 4"/>
          <p:cNvSpPr/>
          <p:nvPr/>
        </p:nvSpPr>
        <p:spPr>
          <a:xfrm>
            <a:off x="1762125" y="21193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97286" name="Rectangle 5"/>
          <p:cNvSpPr/>
          <p:nvPr/>
        </p:nvSpPr>
        <p:spPr>
          <a:xfrm>
            <a:off x="4095750" y="33385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473094" name="Group 6"/>
          <p:cNvGrpSpPr/>
          <p:nvPr/>
        </p:nvGrpSpPr>
        <p:grpSpPr>
          <a:xfrm>
            <a:off x="533400" y="3008313"/>
            <a:ext cx="8382000" cy="2006600"/>
            <a:chOff x="336" y="1895"/>
            <a:chExt cx="5280" cy="1264"/>
          </a:xfrm>
        </p:grpSpPr>
        <p:sp>
          <p:nvSpPr>
            <p:cNvPr id="97288" name="Text Box 7"/>
            <p:cNvSpPr txBox="1"/>
            <p:nvPr/>
          </p:nvSpPr>
          <p:spPr>
            <a:xfrm>
              <a:off x="336" y="1895"/>
              <a:ext cx="5280" cy="1264"/>
            </a:xfrm>
            <a:prstGeom prst="rect">
              <a:avLst/>
            </a:prstGeom>
            <a:gradFill rotWithShape="0">
              <a:gsLst>
                <a:gs pos="0">
                  <a:schemeClr val="bg1"/>
                </a:gs>
                <a:gs pos="100000">
                  <a:srgbClr val="CCFFFF"/>
                </a:gs>
              </a:gsLst>
              <a:path path="shape">
                <a:fillToRect l="50000" t="50000" r="50000" b="50000"/>
              </a:path>
              <a:tileRect/>
            </a:gradFill>
            <a:ln w="9525" cap="flat" cmpd="sng">
              <a:solidFill>
                <a:srgbClr val="008080"/>
              </a:solidFill>
              <a:prstDash val="solid"/>
              <a:miter/>
              <a:headEnd type="none" w="med" len="med"/>
              <a:tailEnd type="none" w="med" len="med"/>
            </a:ln>
          </p:spPr>
          <p:txBody>
            <a:bodyPr>
              <a:spAutoFit/>
            </a:bodyPr>
            <a:lstStyle/>
            <a:p>
              <a:pPr eaLnBrk="1" hangingPunct="1">
                <a:spcBef>
                  <a:spcPct val="50000"/>
                </a:spcBef>
                <a:buClr>
                  <a:srgbClr val="0000FF"/>
                </a:buClr>
                <a:buFont typeface="Wingdings" panose="05000000000000000000" pitchFamily="2" charset="2"/>
                <a:buChar char="§"/>
              </a:pPr>
              <a:r>
                <a:rPr lang="en-US" altLang="zh-CN" sz="2400" dirty="0">
                  <a:latin typeface="宋体" panose="02010600030101010101" pitchFamily="2" charset="-122"/>
                </a:rPr>
                <a:t> </a:t>
              </a:r>
              <a:r>
                <a:rPr lang="en-US" altLang="zh-CN" sz="2600" dirty="0">
                  <a:latin typeface="Times New Roman" panose="02020603050405020304" pitchFamily="18" charset="0"/>
                  <a:sym typeface="Wingdings 2" panose="050201020105070707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和 </a:t>
              </a:r>
              <a:r>
                <a:rPr lang="zh-CN" altLang="en-US" sz="2600" dirty="0">
                  <a:latin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rPr>
                <a:t> 能够在棋盘中摆成的各种不同的棋局就是问题空间中的不同状态。</a:t>
              </a:r>
            </a:p>
            <a:p>
              <a:pPr eaLnBrk="1" hangingPunct="1">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9</a:t>
              </a:r>
              <a:r>
                <a:rPr lang="zh-CN" altLang="en-US" sz="2400" dirty="0">
                  <a:latin typeface="Times New Roman" panose="02020603050405020304" pitchFamily="18" charset="0"/>
                </a:rPr>
                <a:t>个位置上摆放</a:t>
              </a:r>
              <a:r>
                <a:rPr lang="en-US" altLang="zh-CN" sz="2400" dirty="0">
                  <a:latin typeface="Times New Roman" panose="02020603050405020304" pitchFamily="18" charset="0"/>
                </a:rPr>
                <a:t>{</a:t>
              </a:r>
              <a:r>
                <a:rPr lang="zh-CN" altLang="en-US" sz="2400" dirty="0">
                  <a:latin typeface="Times New Roman" panose="02020603050405020304" pitchFamily="18" charset="0"/>
                </a:rPr>
                <a:t>空， </a:t>
              </a:r>
              <a:r>
                <a:rPr lang="zh-CN" altLang="en-US" sz="2600" dirty="0">
                  <a:latin typeface="Times New Roman" panose="02020603050405020304" pitchFamily="18" charset="0"/>
                  <a:sym typeface="Wingdings 2" panose="05020102010507070707" pitchFamily="18" charset="2"/>
                </a:rPr>
                <a:t></a:t>
              </a:r>
              <a:r>
                <a:rPr lang="zh-CN" altLang="en-US" sz="2400" dirty="0">
                  <a:latin typeface="Times New Roman" panose="02020603050405020304" pitchFamily="18" charset="0"/>
                </a:rPr>
                <a:t> ， </a:t>
              </a:r>
              <a:r>
                <a:rPr lang="zh-CN" altLang="en-US" sz="26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有 </a:t>
              </a:r>
              <a:r>
                <a:rPr lang="en-US" altLang="zh-CN" sz="2400" dirty="0">
                  <a:latin typeface="Times New Roman" panose="02020603050405020304" pitchFamily="18" charset="0"/>
                </a:rPr>
                <a:t>3</a:t>
              </a:r>
              <a:r>
                <a:rPr lang="en-US" altLang="zh-CN" sz="2400" baseline="30000" dirty="0">
                  <a:latin typeface="Times New Roman" panose="02020603050405020304" pitchFamily="18" charset="0"/>
                </a:rPr>
                <a:t>9</a:t>
              </a:r>
              <a:r>
                <a:rPr lang="en-US" altLang="zh-CN" sz="2400" dirty="0">
                  <a:latin typeface="Times New Roman" panose="02020603050405020304" pitchFamily="18" charset="0"/>
                </a:rPr>
                <a:t> </a:t>
              </a:r>
              <a:r>
                <a:rPr lang="zh-CN" altLang="en-US" sz="2400" dirty="0">
                  <a:latin typeface="Times New Roman" panose="02020603050405020304" pitchFamily="18" charset="0"/>
                </a:rPr>
                <a:t>种棋局。</a:t>
              </a:r>
            </a:p>
            <a:p>
              <a:pPr eaLnBrk="1" hangingPunct="1">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 可能的走法</a:t>
              </a:r>
              <a:r>
                <a:rPr lang="zh-CN" altLang="en-US" sz="2400" dirty="0">
                  <a:latin typeface="Times New Roman" panose="02020603050405020304" pitchFamily="18" charset="0"/>
                </a:rPr>
                <a:t> ：                           。</a:t>
              </a:r>
            </a:p>
          </p:txBody>
        </p:sp>
        <p:graphicFrame>
          <p:nvGraphicFramePr>
            <p:cNvPr id="97289" name="Object 8"/>
            <p:cNvGraphicFramePr>
              <a:graphicFrameLocks noChangeAspect="1"/>
            </p:cNvGraphicFramePr>
            <p:nvPr/>
          </p:nvGraphicFramePr>
          <p:xfrm>
            <a:off x="1824" y="2928"/>
            <a:ext cx="1176" cy="224"/>
          </p:xfrm>
          <a:graphic>
            <a:graphicData uri="http://schemas.openxmlformats.org/presentationml/2006/ole">
              <mc:AlternateContent xmlns:mc="http://schemas.openxmlformats.org/markup-compatibility/2006">
                <mc:Choice xmlns:v="urn:schemas-microsoft-com:vml" Requires="v">
                  <p:oleObj r:id="rId2" imgW="951865" imgH="177800" progId="Equation.DSMT4">
                    <p:embed/>
                  </p:oleObj>
                </mc:Choice>
                <mc:Fallback>
                  <p:oleObj r:id="rId2" imgW="951865" imgH="177800" progId="Equation.DSMT4">
                    <p:embed/>
                    <p:pic>
                      <p:nvPicPr>
                        <p:cNvPr id="0" name="图片 3108"/>
                        <p:cNvPicPr/>
                        <p:nvPr/>
                      </p:nvPicPr>
                      <p:blipFill>
                        <a:blip r:embed="rId3"/>
                        <a:stretch>
                          <a:fillRect/>
                        </a:stretch>
                      </p:blipFill>
                      <p:spPr>
                        <a:xfrm>
                          <a:off x="1824" y="2928"/>
                          <a:ext cx="1176" cy="224"/>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73094"/>
                                        </p:tgtEl>
                                        <p:attrNameLst>
                                          <p:attrName>style.visibility</p:attrName>
                                        </p:attrNameLst>
                                      </p:cBhvr>
                                      <p:to>
                                        <p:strVal val="visible"/>
                                      </p:to>
                                    </p:set>
                                    <p:animEffect transition="in" filter="strips(downLeft)">
                                      <p:cBhvr>
                                        <p:cTn id="7" dur="500"/>
                                        <p:tgtEl>
                                          <p:spTgt spid="473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830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en-US" sz="3600" b="0" dirty="0">
                <a:latin typeface="Times New Roman" panose="02020603050405020304" pitchFamily="18" charset="0"/>
                <a:ea typeface="黑体" panose="02010609060101010101" pitchFamily="49" charset="-122"/>
              </a:rPr>
              <a:t>启发式策略</a:t>
            </a:r>
          </a:p>
        </p:txBody>
      </p:sp>
      <p:pic>
        <p:nvPicPr>
          <p:cNvPr id="474115" name="Picture 3"/>
          <p:cNvPicPr>
            <a:picLocks noChangeAspect="1"/>
          </p:cNvPicPr>
          <p:nvPr/>
        </p:nvPicPr>
        <p:blipFill>
          <a:blip r:embed="rId2"/>
          <a:srcRect b="30180"/>
          <a:stretch>
            <a:fillRect/>
          </a:stretch>
        </p:blipFill>
        <p:spPr>
          <a:xfrm>
            <a:off x="533400" y="1600200"/>
            <a:ext cx="8610600" cy="3352800"/>
          </a:xfrm>
          <a:prstGeom prst="rect">
            <a:avLst/>
          </a:prstGeom>
          <a:noFill/>
          <a:ln w="9525">
            <a:noFill/>
          </a:ln>
        </p:spPr>
      </p:pic>
      <p:sp>
        <p:nvSpPr>
          <p:cNvPr id="98309" name="Text Box 4"/>
          <p:cNvSpPr txBox="1"/>
          <p:nvPr/>
        </p:nvSpPr>
        <p:spPr>
          <a:xfrm>
            <a:off x="2819400" y="5318125"/>
            <a:ext cx="3810000" cy="396875"/>
          </a:xfrm>
          <a:prstGeom prst="rect">
            <a:avLst/>
          </a:prstGeom>
          <a:noFill/>
          <a:ln w="9525">
            <a:noFill/>
          </a:ln>
        </p:spPr>
        <p:txBody>
          <a:bodyPr>
            <a:spAutoFit/>
          </a:bodyPr>
          <a:lstStyle/>
          <a:p>
            <a:pPr eaLnBrk="1" hangingPunct="1">
              <a:spcBef>
                <a:spcPct val="50000"/>
              </a:spcBef>
            </a:pPr>
            <a:r>
              <a:rPr lang="en-US" altLang="zh-CN" sz="2000" b="1" dirty="0">
                <a:latin typeface="Arial" panose="020B0604020202020204" pitchFamily="34" charset="0"/>
              </a:rPr>
              <a:t>          </a:t>
            </a:r>
            <a:r>
              <a:rPr lang="zh-CN" altLang="en-US" sz="2000" b="1" dirty="0">
                <a:latin typeface="Arial" panose="020B0604020202020204" pitchFamily="34" charset="0"/>
              </a:rPr>
              <a:t>启发式策略的运用</a:t>
            </a:r>
          </a:p>
        </p:txBody>
      </p:sp>
      <p:sp>
        <p:nvSpPr>
          <p:cNvPr id="474117" name="Text Box 5"/>
          <p:cNvSpPr txBox="1"/>
          <p:nvPr/>
        </p:nvSpPr>
        <p:spPr>
          <a:xfrm>
            <a:off x="485775" y="1524000"/>
            <a:ext cx="685800" cy="762000"/>
          </a:xfrm>
          <a:prstGeom prst="rect">
            <a:avLst/>
          </a:prstGeom>
          <a:noFill/>
          <a:ln w="9525">
            <a:noFill/>
          </a:ln>
        </p:spPr>
        <p:txBody>
          <a:bodyPr>
            <a:spAutoFit/>
          </a:bodyPr>
          <a:lstStyle/>
          <a:p>
            <a:pPr eaLnBrk="1" hangingPunct="1">
              <a:spcBef>
                <a:spcPct val="50000"/>
              </a:spcBef>
            </a:pPr>
            <a:r>
              <a:rPr lang="en-US" altLang="zh-CN" sz="4400" dirty="0">
                <a:solidFill>
                  <a:schemeClr val="accent2"/>
                </a:solidFill>
                <a:latin typeface="宋体" panose="02010600030101010101" pitchFamily="2" charset="-122"/>
                <a:sym typeface="Wingdings 2" panose="05020102010507070707" pitchFamily="18" charset="2"/>
              </a:rPr>
              <a:t></a:t>
            </a:r>
            <a:endParaRPr lang="en-US" altLang="zh-CN" sz="4400" dirty="0">
              <a:latin typeface="Arial" panose="020B0604020202020204" pitchFamily="34" charset="0"/>
            </a:endParaRPr>
          </a:p>
        </p:txBody>
      </p:sp>
      <p:sp>
        <p:nvSpPr>
          <p:cNvPr id="474118" name="Text Box 6"/>
          <p:cNvSpPr txBox="1"/>
          <p:nvPr/>
        </p:nvSpPr>
        <p:spPr>
          <a:xfrm>
            <a:off x="4462463" y="1585913"/>
            <a:ext cx="685800" cy="762000"/>
          </a:xfrm>
          <a:prstGeom prst="rect">
            <a:avLst/>
          </a:prstGeom>
          <a:noFill/>
          <a:ln w="9525">
            <a:noFill/>
          </a:ln>
        </p:spPr>
        <p:txBody>
          <a:bodyPr>
            <a:spAutoFit/>
          </a:bodyPr>
          <a:lstStyle/>
          <a:p>
            <a:pPr eaLnBrk="1" hangingPunct="1">
              <a:spcBef>
                <a:spcPct val="50000"/>
              </a:spcBef>
            </a:pPr>
            <a:r>
              <a:rPr lang="en-US" altLang="zh-CN" sz="4400" dirty="0">
                <a:solidFill>
                  <a:schemeClr val="accent2"/>
                </a:solidFill>
                <a:latin typeface="宋体" panose="02010600030101010101" pitchFamily="2" charset="-122"/>
                <a:sym typeface="Wingdings 2" panose="05020102010507070707" pitchFamily="18" charset="2"/>
              </a:rPr>
              <a:t></a:t>
            </a:r>
            <a:endParaRPr lang="en-US" altLang="zh-CN" sz="4400" dirty="0">
              <a:latin typeface="Arial" panose="020B0604020202020204" pitchFamily="34" charset="0"/>
            </a:endParaRPr>
          </a:p>
        </p:txBody>
      </p:sp>
      <p:sp>
        <p:nvSpPr>
          <p:cNvPr id="474119" name="Text Box 7"/>
          <p:cNvSpPr txBox="1"/>
          <p:nvPr/>
        </p:nvSpPr>
        <p:spPr>
          <a:xfrm>
            <a:off x="7715250" y="2438400"/>
            <a:ext cx="685800" cy="762000"/>
          </a:xfrm>
          <a:prstGeom prst="rect">
            <a:avLst/>
          </a:prstGeom>
          <a:noFill/>
          <a:ln w="9525">
            <a:noFill/>
          </a:ln>
        </p:spPr>
        <p:txBody>
          <a:bodyPr>
            <a:spAutoFit/>
          </a:bodyPr>
          <a:lstStyle/>
          <a:p>
            <a:pPr eaLnBrk="1" hangingPunct="1">
              <a:spcBef>
                <a:spcPct val="50000"/>
              </a:spcBef>
            </a:pPr>
            <a:r>
              <a:rPr lang="en-US" altLang="zh-CN" sz="4400" dirty="0">
                <a:solidFill>
                  <a:schemeClr val="accent2"/>
                </a:solidFill>
                <a:latin typeface="宋体" panose="02010600030101010101" pitchFamily="2" charset="-122"/>
                <a:sym typeface="Wingdings 2" panose="05020102010507070707" pitchFamily="18" charset="2"/>
              </a:rPr>
              <a:t></a:t>
            </a:r>
            <a:endParaRPr lang="en-US" altLang="zh-CN" sz="4400"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474115"/>
                                        </p:tgtEl>
                                        <p:attrNameLst>
                                          <p:attrName>style.visibility</p:attrName>
                                        </p:attrNameLst>
                                      </p:cBhvr>
                                      <p:to>
                                        <p:strVal val="visible"/>
                                      </p:to>
                                    </p:set>
                                    <p:anim calcmode="lin" valueType="num">
                                      <p:cBhvr>
                                        <p:cTn id="7" dur="500" fill="hold"/>
                                        <p:tgtEl>
                                          <p:spTgt spid="474115"/>
                                        </p:tgtEl>
                                        <p:attrNameLst>
                                          <p:attrName>ppt_x</p:attrName>
                                        </p:attrNameLst>
                                      </p:cBhvr>
                                      <p:tavLst>
                                        <p:tav tm="0">
                                          <p:val>
                                            <p:strVal val="#ppt_x-#ppt_w/2"/>
                                          </p:val>
                                        </p:tav>
                                        <p:tav tm="100000">
                                          <p:val>
                                            <p:strVal val="#ppt_x"/>
                                          </p:val>
                                        </p:tav>
                                      </p:tavLst>
                                    </p:anim>
                                    <p:anim calcmode="lin" valueType="num">
                                      <p:cBhvr>
                                        <p:cTn id="8" dur="500" fill="hold"/>
                                        <p:tgtEl>
                                          <p:spTgt spid="474115"/>
                                        </p:tgtEl>
                                        <p:attrNameLst>
                                          <p:attrName>ppt_y</p:attrName>
                                        </p:attrNameLst>
                                      </p:cBhvr>
                                      <p:tavLst>
                                        <p:tav tm="0">
                                          <p:val>
                                            <p:strVal val="#ppt_y"/>
                                          </p:val>
                                        </p:tav>
                                        <p:tav tm="100000">
                                          <p:val>
                                            <p:strVal val="#ppt_y"/>
                                          </p:val>
                                        </p:tav>
                                      </p:tavLst>
                                    </p:anim>
                                    <p:anim calcmode="lin" valueType="num">
                                      <p:cBhvr>
                                        <p:cTn id="9" dur="500" fill="hold"/>
                                        <p:tgtEl>
                                          <p:spTgt spid="474115"/>
                                        </p:tgtEl>
                                        <p:attrNameLst>
                                          <p:attrName>ppt_w</p:attrName>
                                        </p:attrNameLst>
                                      </p:cBhvr>
                                      <p:tavLst>
                                        <p:tav tm="0">
                                          <p:val>
                                            <p:fltVal val="0"/>
                                          </p:val>
                                        </p:tav>
                                        <p:tav tm="100000">
                                          <p:val>
                                            <p:strVal val="#ppt_w"/>
                                          </p:val>
                                        </p:tav>
                                      </p:tavLst>
                                    </p:anim>
                                    <p:anim calcmode="lin" valueType="num">
                                      <p:cBhvr>
                                        <p:cTn id="10" dur="500" fill="hold"/>
                                        <p:tgtEl>
                                          <p:spTgt spid="47411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4117"/>
                                        </p:tgtEl>
                                        <p:attrNameLst>
                                          <p:attrName>style.visibility</p:attrName>
                                        </p:attrNameLst>
                                      </p:cBhvr>
                                      <p:to>
                                        <p:strVal val="visible"/>
                                      </p:to>
                                    </p:set>
                                  </p:childTnLst>
                                  <p:subTnLst>
                                    <p:set>
                                      <p:cBhvr override="childStyle">
                                        <p:cTn dur="1" fill="hold" display="0" masterRel="nextClick" afterEffect="1"/>
                                        <p:tgtEl>
                                          <p:spTgt spid="47411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4118"/>
                                        </p:tgtEl>
                                        <p:attrNameLst>
                                          <p:attrName>style.visibility</p:attrName>
                                        </p:attrNameLst>
                                      </p:cBhvr>
                                      <p:to>
                                        <p:strVal val="visible"/>
                                      </p:to>
                                    </p:set>
                                  </p:childTnLst>
                                  <p:subTnLst>
                                    <p:set>
                                      <p:cBhvr override="childStyle">
                                        <p:cTn dur="1" fill="hold" display="0" masterRel="nextClick" afterEffect="1"/>
                                        <p:tgtEl>
                                          <p:spTgt spid="47411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4119"/>
                                        </p:tgtEl>
                                        <p:attrNameLst>
                                          <p:attrName>style.visibility</p:attrName>
                                        </p:attrNameLst>
                                      </p:cBhvr>
                                      <p:to>
                                        <p:strVal val="visible"/>
                                      </p:to>
                                    </p:set>
                                  </p:childTnLst>
                                  <p:subTnLst>
                                    <p:set>
                                      <p:cBhvr override="childStyle">
                                        <p:cTn dur="1" fill="hold" display="0" masterRel="nextClick" afterEffect="1"/>
                                        <p:tgtEl>
                                          <p:spTgt spid="4741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7" grpId="0"/>
      <p:bldP spid="474118" grpId="0"/>
      <p:bldP spid="4741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9331"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en-US" sz="3600" b="0" dirty="0">
                <a:latin typeface="Times New Roman" panose="02020603050405020304" pitchFamily="18" charset="0"/>
                <a:ea typeface="黑体" panose="02010609060101010101" pitchFamily="49" charset="-122"/>
              </a:rPr>
              <a:t>启发式策略</a:t>
            </a:r>
          </a:p>
        </p:txBody>
      </p:sp>
      <p:sp>
        <p:nvSpPr>
          <p:cNvPr id="99332" name="Rectangle 4"/>
          <p:cNvSpPr/>
          <p:nvPr/>
        </p:nvSpPr>
        <p:spPr>
          <a:xfrm>
            <a:off x="1938338" y="137636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aphicFrame>
        <p:nvGraphicFramePr>
          <p:cNvPr id="99333" name="Object 5"/>
          <p:cNvGraphicFramePr>
            <a:graphicFrameLocks noChangeAspect="1"/>
          </p:cNvGraphicFramePr>
          <p:nvPr/>
        </p:nvGraphicFramePr>
        <p:xfrm>
          <a:off x="533400" y="914400"/>
          <a:ext cx="8610600" cy="5715000"/>
        </p:xfrm>
        <a:graphic>
          <a:graphicData uri="http://schemas.openxmlformats.org/presentationml/2006/ole">
            <mc:AlternateContent xmlns:mc="http://schemas.openxmlformats.org/markup-compatibility/2006">
              <mc:Choice xmlns:v="urn:schemas-microsoft-com:vml" Requires="v">
                <p:oleObj r:id="rId2" imgW="4711065" imgH="3750310" progId="Visio.Drawing.11">
                  <p:embed/>
                </p:oleObj>
              </mc:Choice>
              <mc:Fallback>
                <p:oleObj r:id="rId2" imgW="4711065" imgH="3750310" progId="Visio.Drawing.11">
                  <p:embed/>
                  <p:pic>
                    <p:nvPicPr>
                      <p:cNvPr id="0" name="图片 3109"/>
                      <p:cNvPicPr/>
                      <p:nvPr/>
                    </p:nvPicPr>
                    <p:blipFill>
                      <a:blip r:embed="rId3"/>
                      <a:stretch>
                        <a:fillRect/>
                      </a:stretch>
                    </p:blipFill>
                    <p:spPr>
                      <a:xfrm>
                        <a:off x="533400" y="914400"/>
                        <a:ext cx="8610600" cy="5715000"/>
                      </a:xfrm>
                      <a:prstGeom prst="rect">
                        <a:avLst/>
                      </a:prstGeom>
                      <a:noFill/>
                      <a:ln w="38100">
                        <a:noFill/>
                        <a:miter/>
                      </a:ln>
                    </p:spPr>
                  </p:pic>
                </p:oleObj>
              </mc:Fallback>
            </mc:AlternateContent>
          </a:graphicData>
        </a:graphic>
      </p:graphicFrame>
      <p:sp>
        <p:nvSpPr>
          <p:cNvPr id="99334" name="Line 6"/>
          <p:cNvSpPr/>
          <p:nvPr/>
        </p:nvSpPr>
        <p:spPr>
          <a:xfrm>
            <a:off x="381000" y="5181600"/>
            <a:ext cx="914400" cy="0"/>
          </a:xfrm>
          <a:prstGeom prst="line">
            <a:avLst/>
          </a:prstGeom>
          <a:ln w="9525" cap="flat" cmpd="sng">
            <a:solidFill>
              <a:schemeClr val="tx1"/>
            </a:solidFill>
            <a:prstDash val="solid"/>
            <a:headEnd type="none" w="med" len="med"/>
            <a:tailEnd type="none" w="med" len="med"/>
          </a:ln>
        </p:spPr>
      </p:sp>
      <p:sp>
        <p:nvSpPr>
          <p:cNvPr id="99335" name="Line 7"/>
          <p:cNvSpPr/>
          <p:nvPr/>
        </p:nvSpPr>
        <p:spPr>
          <a:xfrm>
            <a:off x="381000" y="5486400"/>
            <a:ext cx="914400" cy="0"/>
          </a:xfrm>
          <a:prstGeom prst="line">
            <a:avLst/>
          </a:prstGeom>
          <a:ln w="9525" cap="flat" cmpd="sng">
            <a:solidFill>
              <a:schemeClr val="tx1"/>
            </a:solidFill>
            <a:prstDash val="solid"/>
            <a:headEnd type="none" w="med" len="med"/>
            <a:tailEnd type="none" w="med" len="med"/>
          </a:ln>
        </p:spPr>
      </p:sp>
      <p:sp>
        <p:nvSpPr>
          <p:cNvPr id="475144" name="Line 8"/>
          <p:cNvSpPr/>
          <p:nvPr/>
        </p:nvSpPr>
        <p:spPr>
          <a:xfrm>
            <a:off x="4465638" y="1676400"/>
            <a:ext cx="1676400" cy="762000"/>
          </a:xfrm>
          <a:prstGeom prst="line">
            <a:avLst/>
          </a:prstGeom>
          <a:ln w="25400" cap="flat" cmpd="sng">
            <a:solidFill>
              <a:schemeClr val="accent2"/>
            </a:solidFill>
            <a:prstDash val="solid"/>
            <a:headEnd type="none" w="med" len="med"/>
            <a:tailEnd type="triangle" w="med" len="lg"/>
          </a:ln>
        </p:spPr>
      </p:sp>
      <p:grpSp>
        <p:nvGrpSpPr>
          <p:cNvPr id="475145" name="Group 9"/>
          <p:cNvGrpSpPr/>
          <p:nvPr/>
        </p:nvGrpSpPr>
        <p:grpSpPr>
          <a:xfrm>
            <a:off x="3276600" y="3219450"/>
            <a:ext cx="2819400" cy="552450"/>
            <a:chOff x="2016" y="2028"/>
            <a:chExt cx="1776" cy="348"/>
          </a:xfrm>
        </p:grpSpPr>
        <p:sp>
          <p:nvSpPr>
            <p:cNvPr id="99345" name="Line 10"/>
            <p:cNvSpPr/>
            <p:nvPr/>
          </p:nvSpPr>
          <p:spPr>
            <a:xfrm flipH="1">
              <a:off x="2016" y="2040"/>
              <a:ext cx="1776" cy="336"/>
            </a:xfrm>
            <a:prstGeom prst="line">
              <a:avLst/>
            </a:prstGeom>
            <a:ln w="25400" cap="flat" cmpd="sng">
              <a:solidFill>
                <a:schemeClr val="accent2"/>
              </a:solidFill>
              <a:prstDash val="solid"/>
              <a:headEnd type="none" w="med" len="med"/>
              <a:tailEnd type="triangle" w="med" len="lg"/>
            </a:ln>
          </p:spPr>
        </p:sp>
        <p:sp>
          <p:nvSpPr>
            <p:cNvPr id="99346" name="Line 11"/>
            <p:cNvSpPr/>
            <p:nvPr/>
          </p:nvSpPr>
          <p:spPr>
            <a:xfrm flipH="1">
              <a:off x="3408" y="2028"/>
              <a:ext cx="384" cy="240"/>
            </a:xfrm>
            <a:prstGeom prst="line">
              <a:avLst/>
            </a:prstGeom>
            <a:ln w="25400" cap="flat" cmpd="sng">
              <a:solidFill>
                <a:schemeClr val="accent2"/>
              </a:solidFill>
              <a:prstDash val="solid"/>
              <a:headEnd type="none" w="med" len="med"/>
              <a:tailEnd type="triangle" w="med" len="lg"/>
            </a:ln>
          </p:spPr>
        </p:sp>
      </p:grpSp>
      <p:grpSp>
        <p:nvGrpSpPr>
          <p:cNvPr id="475148" name="Group 12"/>
          <p:cNvGrpSpPr/>
          <p:nvPr/>
        </p:nvGrpSpPr>
        <p:grpSpPr>
          <a:xfrm>
            <a:off x="2133600" y="4373563"/>
            <a:ext cx="6553200" cy="628650"/>
            <a:chOff x="1200" y="2784"/>
            <a:chExt cx="4128" cy="396"/>
          </a:xfrm>
        </p:grpSpPr>
        <p:sp>
          <p:nvSpPr>
            <p:cNvPr id="99341" name="Line 13"/>
            <p:cNvSpPr/>
            <p:nvPr/>
          </p:nvSpPr>
          <p:spPr>
            <a:xfrm flipH="1">
              <a:off x="1200" y="2784"/>
              <a:ext cx="528" cy="384"/>
            </a:xfrm>
            <a:prstGeom prst="line">
              <a:avLst/>
            </a:prstGeom>
            <a:ln w="25400" cap="flat" cmpd="sng">
              <a:solidFill>
                <a:schemeClr val="accent2"/>
              </a:solidFill>
              <a:prstDash val="solid"/>
              <a:headEnd type="none" w="med" len="med"/>
              <a:tailEnd type="triangle" w="med" len="lg"/>
            </a:ln>
          </p:spPr>
        </p:sp>
        <p:sp>
          <p:nvSpPr>
            <p:cNvPr id="99342" name="Line 14"/>
            <p:cNvSpPr/>
            <p:nvPr/>
          </p:nvSpPr>
          <p:spPr>
            <a:xfrm>
              <a:off x="1740" y="2784"/>
              <a:ext cx="624" cy="384"/>
            </a:xfrm>
            <a:prstGeom prst="line">
              <a:avLst/>
            </a:prstGeom>
            <a:ln w="25400" cap="flat" cmpd="sng">
              <a:solidFill>
                <a:schemeClr val="accent2"/>
              </a:solidFill>
              <a:prstDash val="solid"/>
              <a:headEnd type="none" w="med" len="med"/>
              <a:tailEnd type="triangle" w="med" len="lg"/>
            </a:ln>
          </p:spPr>
        </p:sp>
        <p:sp>
          <p:nvSpPr>
            <p:cNvPr id="99343" name="Line 15"/>
            <p:cNvSpPr/>
            <p:nvPr/>
          </p:nvSpPr>
          <p:spPr>
            <a:xfrm flipH="1">
              <a:off x="3312" y="2844"/>
              <a:ext cx="384" cy="336"/>
            </a:xfrm>
            <a:prstGeom prst="line">
              <a:avLst/>
            </a:prstGeom>
            <a:ln w="25400" cap="flat" cmpd="sng">
              <a:solidFill>
                <a:schemeClr val="accent2"/>
              </a:solidFill>
              <a:prstDash val="solid"/>
              <a:headEnd type="none" w="med" len="med"/>
              <a:tailEnd type="triangle" w="med" len="lg"/>
            </a:ln>
          </p:spPr>
        </p:sp>
        <p:sp>
          <p:nvSpPr>
            <p:cNvPr id="99344" name="Line 16"/>
            <p:cNvSpPr/>
            <p:nvPr/>
          </p:nvSpPr>
          <p:spPr>
            <a:xfrm>
              <a:off x="3696" y="2832"/>
              <a:ext cx="1632" cy="336"/>
            </a:xfrm>
            <a:prstGeom prst="line">
              <a:avLst/>
            </a:prstGeom>
            <a:ln w="25400" cap="flat" cmpd="sng">
              <a:solidFill>
                <a:schemeClr val="accent2"/>
              </a:solidFill>
              <a:prstDash val="solid"/>
              <a:headEnd type="none" w="med" len="med"/>
              <a:tailEnd type="triangle" w="med" len="lg"/>
            </a:ln>
          </p:spPr>
        </p:sp>
      </p:grpSp>
      <p:sp>
        <p:nvSpPr>
          <p:cNvPr id="99339" name="Rectangle 17"/>
          <p:cNvSpPr/>
          <p:nvPr/>
        </p:nvSpPr>
        <p:spPr>
          <a:xfrm>
            <a:off x="2700338" y="6308725"/>
            <a:ext cx="3527425" cy="215900"/>
          </a:xfrm>
          <a:prstGeom prst="rect">
            <a:avLst/>
          </a:prstGeom>
          <a:solidFill>
            <a:schemeClr val="bg1"/>
          </a:solidFill>
          <a:ln w="9525">
            <a:noFill/>
          </a:ln>
        </p:spPr>
        <p:txBody>
          <a:bodyPr wrap="none" anchor="ctr" anchorCtr="0"/>
          <a:lstStyle/>
          <a:p>
            <a:pPr eaLnBrk="1" hangingPunct="1"/>
            <a:endParaRPr lang="zh-CN" altLang="en-US" dirty="0">
              <a:latin typeface="Verdana" panose="020B0604030504040204" pitchFamily="34" charset="0"/>
            </a:endParaRPr>
          </a:p>
        </p:txBody>
      </p:sp>
      <p:sp>
        <p:nvSpPr>
          <p:cNvPr id="99340" name="Text Box 18"/>
          <p:cNvSpPr txBox="1"/>
          <p:nvPr/>
        </p:nvSpPr>
        <p:spPr>
          <a:xfrm>
            <a:off x="2627313" y="6165850"/>
            <a:ext cx="4248150" cy="457200"/>
          </a:xfrm>
          <a:prstGeom prst="rect">
            <a:avLst/>
          </a:prstGeom>
          <a:noFill/>
          <a:ln w="9525">
            <a:noFill/>
          </a:ln>
        </p:spPr>
        <p:txBody>
          <a:bodyPr>
            <a:spAutoFit/>
          </a:bodyPr>
          <a:lstStyle/>
          <a:p>
            <a:pPr eaLnBrk="1" hangingPunct="1">
              <a:spcBef>
                <a:spcPct val="50000"/>
              </a:spcBef>
            </a:pPr>
            <a:r>
              <a:rPr lang="zh-CN" altLang="en-US" sz="2400" b="1" dirty="0">
                <a:latin typeface="Arial" panose="020B0604020202020204" pitchFamily="34" charset="0"/>
              </a:rPr>
              <a:t>启发式搜索下缩减的状态空间</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751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751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75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035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5.4.2  </a:t>
            </a:r>
            <a:r>
              <a:rPr lang="zh-CN" altLang="en-US" sz="3600" b="0" dirty="0">
                <a:latin typeface="Times New Roman" panose="02020603050405020304" pitchFamily="18" charset="0"/>
                <a:ea typeface="黑体" panose="02010609060101010101" pitchFamily="49" charset="-122"/>
              </a:rPr>
              <a:t>启发信息和估价函数</a:t>
            </a:r>
          </a:p>
        </p:txBody>
      </p:sp>
      <p:sp>
        <p:nvSpPr>
          <p:cNvPr id="476163" name="Rectangle 3"/>
          <p:cNvSpPr>
            <a:spLocks noGrp="1"/>
          </p:cNvSpPr>
          <p:nvPr>
            <p:ph idx="1"/>
          </p:nvPr>
        </p:nvSpPr>
        <p:spPr>
          <a:xfrm>
            <a:off x="322263" y="1196975"/>
            <a:ext cx="8497887" cy="2003425"/>
          </a:xfrm>
          <a:ln/>
        </p:spPr>
        <p:txBody>
          <a:bodyPr vert="horz" wrap="square" lIns="91440" tIns="45720" rIns="91440" bIns="45720" anchor="t" anchorCtr="0"/>
          <a:lstStyle/>
          <a:p>
            <a:pPr eaLnBrk="1" hangingPunct="1"/>
            <a:r>
              <a:rPr lang="zh-CN" altLang="en-US" dirty="0"/>
              <a:t>在具体求解中，能够利用与该问题有关的信息来简化搜索过程，称此类信息为</a:t>
            </a:r>
            <a:r>
              <a:rPr lang="zh-CN" altLang="en-US" b="1" dirty="0"/>
              <a:t>启发信息</a:t>
            </a:r>
            <a:r>
              <a:rPr lang="zh-CN" altLang="en-US" dirty="0"/>
              <a:t>。</a:t>
            </a:r>
          </a:p>
          <a:p>
            <a:pPr eaLnBrk="1" hangingPunct="1"/>
            <a:r>
              <a:rPr lang="zh-CN" altLang="en-US" b="1" dirty="0"/>
              <a:t>启发式搜索</a:t>
            </a:r>
            <a:r>
              <a:rPr lang="zh-CN" altLang="en-US" dirty="0"/>
              <a:t>：利用启发信息的搜索过程。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checkerboard(across)">
                                      <p:cBhvr>
                                        <p:cTn id="7" dur="500"/>
                                        <p:tgtEl>
                                          <p:spTgt spid="476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6163">
                                            <p:txEl>
                                              <p:pRg st="1" end="1"/>
                                            </p:txEl>
                                          </p:spTgt>
                                        </p:tgtEl>
                                        <p:attrNameLst>
                                          <p:attrName>style.visibility</p:attrName>
                                        </p:attrNameLst>
                                      </p:cBhvr>
                                      <p:to>
                                        <p:strVal val="visible"/>
                                      </p:to>
                                    </p:set>
                                    <p:animEffect transition="in" filter="checkerboard(across)">
                                      <p:cBhvr>
                                        <p:cTn id="12" dur="500"/>
                                        <p:tgtEl>
                                          <p:spTgt spid="476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1379" name="Rectangle 2"/>
          <p:cNvSpPr>
            <a:spLocks noGrp="1"/>
          </p:cNvSpPr>
          <p:nvPr>
            <p:ph type="title"/>
          </p:nvPr>
        </p:nvSpPr>
        <p:spPr>
          <a:xfrm>
            <a:off x="-12700" y="0"/>
            <a:ext cx="9144000" cy="765175"/>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5.4.2  </a:t>
            </a:r>
            <a:r>
              <a:rPr lang="zh-CN" altLang="en-US" sz="3600" b="0" dirty="0">
                <a:latin typeface="Times New Roman" panose="02020603050405020304" pitchFamily="18" charset="0"/>
                <a:ea typeface="黑体" panose="02010609060101010101" pitchFamily="49" charset="-122"/>
              </a:rPr>
              <a:t>启发信息和估价函数</a:t>
            </a:r>
          </a:p>
        </p:txBody>
      </p:sp>
      <p:sp>
        <p:nvSpPr>
          <p:cNvPr id="477187" name="Rectangle 3"/>
          <p:cNvSpPr>
            <a:spLocks noGrp="1"/>
          </p:cNvSpPr>
          <p:nvPr>
            <p:ph idx="1"/>
          </p:nvPr>
        </p:nvSpPr>
        <p:spPr>
          <a:xfrm>
            <a:off x="188913" y="838200"/>
            <a:ext cx="8748712" cy="5686425"/>
          </a:xfrm>
          <a:ln/>
        </p:spPr>
        <p:txBody>
          <a:bodyPr vert="horz" wrap="square" lIns="91440" tIns="45720" rIns="91440" bIns="45720" anchor="t" anchorCtr="0"/>
          <a:lstStyle/>
          <a:p>
            <a:pPr marL="288925" indent="-288925" algn="just" defTabSz="914400" eaLnBrk="1" hangingPunct="1">
              <a:tabLst>
                <a:tab pos="288925" algn="l"/>
              </a:tabLst>
            </a:pPr>
            <a:r>
              <a:rPr lang="en-US" altLang="zh-CN" sz="2600" dirty="0"/>
              <a:t>  </a:t>
            </a:r>
            <a:r>
              <a:rPr lang="zh-CN" altLang="en-US" sz="2600" dirty="0"/>
              <a:t>求解问题中能利用的大多是非完备的启发信息：</a:t>
            </a:r>
          </a:p>
          <a:p>
            <a:pPr marL="288925" indent="-288925" algn="just" defTabSz="914400" eaLnBrk="1" hangingPunct="1">
              <a:buClr>
                <a:schemeClr val="tx1"/>
              </a:buClr>
              <a:buNone/>
              <a:tabLst>
                <a:tab pos="288925" algn="l"/>
              </a:tabLst>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）求解问题系统不可能知道与实际问题有关的全部信息，因而无法知道该问题的全部状态空间，也不可能用一套算法来求解所有的问题。</a:t>
            </a:r>
          </a:p>
          <a:p>
            <a:pPr marL="288925" indent="-288925" algn="just" defTabSz="914400" eaLnBrk="1" hangingPunct="1">
              <a:buClr>
                <a:schemeClr val="tx1"/>
              </a:buClr>
              <a:buNone/>
              <a:tabLst>
                <a:tab pos="288925" algn="l"/>
              </a:tabLst>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）有些问题</a:t>
            </a:r>
            <a:r>
              <a:rPr lang="zh-CN" altLang="en-US" sz="2600" dirty="0"/>
              <a:t>在理论上虽然存在着求解算法，但是在工程实践中，这些算法不是效率太低，就是根本无法实现。</a:t>
            </a:r>
          </a:p>
        </p:txBody>
      </p:sp>
      <p:sp>
        <p:nvSpPr>
          <p:cNvPr id="477188" name="Text Box 4"/>
          <p:cNvSpPr txBox="1"/>
          <p:nvPr/>
        </p:nvSpPr>
        <p:spPr>
          <a:xfrm>
            <a:off x="179388" y="4365625"/>
            <a:ext cx="8820150" cy="1744663"/>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spAutoFit/>
          </a:bodyPr>
          <a:lstStyle/>
          <a:p>
            <a:pPr eaLnBrk="1" hangingPunct="1">
              <a:spcBef>
                <a:spcPct val="50000"/>
              </a:spcBef>
            </a:pPr>
            <a:r>
              <a:rPr lang="zh-CN" altLang="en-US" sz="2400" dirty="0">
                <a:latin typeface="Times New Roman" panose="02020603050405020304" pitchFamily="18" charset="0"/>
              </a:rPr>
              <a:t>一字棋：</a:t>
            </a:r>
            <a:r>
              <a:rPr lang="en-US" altLang="zh-CN" sz="2400" dirty="0">
                <a:latin typeface="Times New Roman" panose="02020603050405020304" pitchFamily="18" charset="0"/>
                <a:cs typeface="Times New Roman" panose="02020603050405020304" pitchFamily="18" charset="0"/>
              </a:rPr>
              <a:t>9</a:t>
            </a:r>
            <a:r>
              <a:rPr lang="zh-CN" altLang="en-US" sz="2400" dirty="0">
                <a:latin typeface="Times New Roman" panose="02020603050405020304" pitchFamily="18" charset="0"/>
              </a:rPr>
              <a:t>！，西洋跳棋：</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78</a:t>
            </a:r>
            <a:r>
              <a:rPr lang="zh-CN" altLang="en-US" sz="2400" dirty="0">
                <a:latin typeface="Times New Roman" panose="02020603050405020304" pitchFamily="18" charset="0"/>
              </a:rPr>
              <a:t>，国际象棋：</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120</a:t>
            </a:r>
            <a:r>
              <a:rPr lang="zh-CN" altLang="en-US" sz="2400" dirty="0">
                <a:latin typeface="Times New Roman" panose="02020603050405020304" pitchFamily="18" charset="0"/>
              </a:rPr>
              <a:t>，围棋：</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761</a:t>
            </a:r>
            <a:r>
              <a:rPr lang="zh-CN" altLang="en-US" sz="2400" dirty="0">
                <a:latin typeface="Times New Roman" panose="02020603050405020304" pitchFamily="18" charset="0"/>
              </a:rPr>
              <a:t>。</a:t>
            </a:r>
          </a:p>
          <a:p>
            <a:pPr eaLnBrk="1" hangingPunct="1">
              <a:spcBef>
                <a:spcPct val="50000"/>
              </a:spcBef>
            </a:pPr>
            <a:r>
              <a:rPr lang="zh-CN" altLang="en-US" sz="2400" dirty="0">
                <a:latin typeface="Times New Roman" panose="02020603050405020304" pitchFamily="18" charset="0"/>
              </a:rPr>
              <a:t>假设每步可以搜索一个棋局，用极限并行速度（</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-104</a:t>
            </a:r>
            <a:r>
              <a:rPr lang="zh-CN" altLang="en-US" sz="2400" dirty="0">
                <a:latin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rPr>
              <a:t>步）来处理，搜索一遍国际象棋的全部棋局也得</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16</a:t>
            </a:r>
            <a:r>
              <a:rPr lang="zh-CN" altLang="en-US" sz="2400" dirty="0">
                <a:latin typeface="Times New Roman" panose="02020603050405020304" pitchFamily="18" charset="0"/>
              </a:rPr>
              <a:t>年即</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rPr>
              <a:t>亿亿年才可以算完！</a:t>
            </a:r>
            <a:r>
              <a:rPr lang="zh-CN" altLang="en-US" dirty="0">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Effect transition="in" filter="checkerboard(across)">
                                      <p:cBhvr>
                                        <p:cTn id="7" dur="500"/>
                                        <p:tgtEl>
                                          <p:spTgt spid="477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7187">
                                            <p:txEl>
                                              <p:pRg st="1" end="1"/>
                                            </p:txEl>
                                          </p:spTgt>
                                        </p:tgtEl>
                                        <p:attrNameLst>
                                          <p:attrName>style.visibility</p:attrName>
                                        </p:attrNameLst>
                                      </p:cBhvr>
                                      <p:to>
                                        <p:strVal val="visible"/>
                                      </p:to>
                                    </p:set>
                                    <p:animEffect transition="in" filter="checkerboard(across)">
                                      <p:cBhvr>
                                        <p:cTn id="12" dur="500"/>
                                        <p:tgtEl>
                                          <p:spTgt spid="477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7187">
                                            <p:txEl>
                                              <p:pRg st="2" end="2"/>
                                            </p:txEl>
                                          </p:spTgt>
                                        </p:tgtEl>
                                        <p:attrNameLst>
                                          <p:attrName>style.visibility</p:attrName>
                                        </p:attrNameLst>
                                      </p:cBhvr>
                                      <p:to>
                                        <p:strVal val="visible"/>
                                      </p:to>
                                    </p:set>
                                    <p:animEffect transition="in" filter="checkerboard(across)">
                                      <p:cBhvr>
                                        <p:cTn id="17" dur="500"/>
                                        <p:tgtEl>
                                          <p:spTgt spid="477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7188"/>
                                        </p:tgtEl>
                                        <p:attrNameLst>
                                          <p:attrName>style.visibility</p:attrName>
                                        </p:attrNameLst>
                                      </p:cBhvr>
                                      <p:to>
                                        <p:strVal val="visible"/>
                                      </p:to>
                                    </p:set>
                                    <p:animEffect transition="in" filter="dissolve">
                                      <p:cBhvr>
                                        <p:cTn id="22" dur="500"/>
                                        <p:tgtEl>
                                          <p:spTgt spid="47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p:bldP spid="47718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240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5.4.2  </a:t>
            </a:r>
            <a:r>
              <a:rPr lang="zh-CN" altLang="en-US" sz="3600" b="0" dirty="0">
                <a:latin typeface="Times New Roman" panose="02020603050405020304" pitchFamily="18" charset="0"/>
                <a:ea typeface="黑体" panose="02010609060101010101" pitchFamily="49" charset="-122"/>
              </a:rPr>
              <a:t>启发信息和估价函数</a:t>
            </a:r>
          </a:p>
        </p:txBody>
      </p:sp>
      <p:sp>
        <p:nvSpPr>
          <p:cNvPr id="478211" name="Rectangle 3"/>
          <p:cNvSpPr>
            <a:spLocks noGrp="1"/>
          </p:cNvSpPr>
          <p:nvPr>
            <p:ph idx="1"/>
          </p:nvPr>
        </p:nvSpPr>
        <p:spPr>
          <a:xfrm>
            <a:off x="273050" y="886991"/>
            <a:ext cx="8642350" cy="5400675"/>
          </a:xfrm>
          <a:ln/>
        </p:spPr>
        <p:txBody>
          <a:bodyPr vert="horz" wrap="square" lIns="91440" tIns="45720" rIns="91440" bIns="45720" anchor="t" anchorCtr="0"/>
          <a:lstStyle/>
          <a:p>
            <a:pPr marL="571500" indent="-571500" eaLnBrk="1" hangingPunct="1"/>
            <a:r>
              <a:rPr lang="zh-CN" altLang="en-US" sz="2600" dirty="0"/>
              <a:t>启发信息的分类：</a:t>
            </a:r>
          </a:p>
          <a:p>
            <a:pPr marL="571500" indent="-571500" eaLnBrk="1" hangingPunct="1">
              <a:buNone/>
            </a:pPr>
            <a:r>
              <a:rPr lang="zh-CN" altLang="en-US" sz="2600" dirty="0"/>
              <a:t>    </a:t>
            </a: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）陈述性启发信息</a:t>
            </a:r>
          </a:p>
          <a:p>
            <a:pPr marL="571500" indent="-571500" eaLnBrk="1" hangingPunct="1">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2</a:t>
            </a:r>
            <a:r>
              <a:rPr lang="zh-CN" altLang="en-US" sz="2600" dirty="0">
                <a:latin typeface="Times New Roman" panose="02020603050405020304" pitchFamily="18" charset="0"/>
              </a:rPr>
              <a:t>）过程性启发信息</a:t>
            </a:r>
          </a:p>
          <a:p>
            <a:pPr marL="571500" indent="-571500" eaLnBrk="1" hangingPunct="1">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3</a:t>
            </a:r>
            <a:r>
              <a:rPr lang="zh-CN" altLang="en-US" sz="2600" dirty="0">
                <a:latin typeface="Times New Roman" panose="02020603050405020304" pitchFamily="18" charset="0"/>
              </a:rPr>
              <a:t>）控制性启发信息</a:t>
            </a:r>
          </a:p>
          <a:p>
            <a:pPr marL="571500" indent="-571500" eaLnBrk="1" hangingPunct="1"/>
            <a:r>
              <a:rPr lang="zh-CN" altLang="en-US" sz="2600" dirty="0">
                <a:latin typeface="Times New Roman" panose="02020603050405020304" pitchFamily="18" charset="0"/>
              </a:rPr>
              <a:t>利用控制性的启发信息的情况：</a:t>
            </a:r>
          </a:p>
          <a:p>
            <a:pPr marL="571500" indent="-571500" eaLnBrk="1" hangingPunct="1">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1</a:t>
            </a:r>
            <a:r>
              <a:rPr lang="zh-CN" altLang="en-US" sz="2600" dirty="0">
                <a:latin typeface="Times New Roman" panose="02020603050405020304" pitchFamily="18" charset="0"/>
              </a:rPr>
              <a:t>）没有任何控制性知识作为搜索的依据，因而搜索的每一步完全是随意的。</a:t>
            </a:r>
          </a:p>
          <a:p>
            <a:pPr marL="571500" indent="-571500" eaLnBrk="1" hangingPunct="1">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2</a:t>
            </a:r>
            <a:r>
              <a:rPr lang="zh-CN" altLang="en-US" sz="2600" dirty="0">
                <a:latin typeface="Times New Roman" panose="02020603050405020304" pitchFamily="18" charset="0"/>
              </a:rPr>
              <a:t>）有充分的控制知识作为依据，因而搜索的每一步选择都是正确的，但这</a:t>
            </a:r>
            <a:r>
              <a:rPr lang="zh-CN" altLang="en-US" sz="2600" dirty="0"/>
              <a:t>是不现实的。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diamond(in)">
                                      <p:cBhvr>
                                        <p:cTn id="7" dur="2000"/>
                                        <p:tgtEl>
                                          <p:spTgt spid="478211">
                                            <p:txEl>
                                              <p:pRg st="0" end="0"/>
                                            </p:txEl>
                                          </p:spTgt>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Effect transition="in" filter="diamond(in)">
                                      <p:cBhvr>
                                        <p:cTn id="11" dur="2000"/>
                                        <p:tgtEl>
                                          <p:spTgt spid="478211">
                                            <p:txEl>
                                              <p:pRg st="1" end="1"/>
                                            </p:txEl>
                                          </p:spTgt>
                                        </p:tgtEl>
                                      </p:cBhvr>
                                    </p:animEffect>
                                  </p:childTnLst>
                                </p:cTn>
                              </p:par>
                            </p:childTnLst>
                          </p:cTn>
                        </p:par>
                        <p:par>
                          <p:cTn id="12" fill="hold">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Effect transition="in" filter="diamond(in)">
                                      <p:cBhvr>
                                        <p:cTn id="15" dur="2000"/>
                                        <p:tgtEl>
                                          <p:spTgt spid="478211">
                                            <p:txEl>
                                              <p:pRg st="2" end="2"/>
                                            </p:txEl>
                                          </p:spTgt>
                                        </p:tgtEl>
                                      </p:cBhvr>
                                    </p:animEffec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Effect transition="in" filter="diamond(in)">
                                      <p:cBhvr>
                                        <p:cTn id="19" dur="2000"/>
                                        <p:tgtEl>
                                          <p:spTgt spid="478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478211">
                                            <p:txEl>
                                              <p:pRg st="4" end="4"/>
                                            </p:txEl>
                                          </p:spTgt>
                                        </p:tgtEl>
                                        <p:attrNameLst>
                                          <p:attrName>style.visibility</p:attrName>
                                        </p:attrNameLst>
                                      </p:cBhvr>
                                      <p:to>
                                        <p:strVal val="visible"/>
                                      </p:to>
                                    </p:set>
                                    <p:animEffect transition="in" filter="diamond(in)">
                                      <p:cBhvr>
                                        <p:cTn id="24" dur="2000"/>
                                        <p:tgtEl>
                                          <p:spTgt spid="478211">
                                            <p:txEl>
                                              <p:pRg st="4" end="4"/>
                                            </p:txEl>
                                          </p:spTgt>
                                        </p:tgtEl>
                                      </p:cBhvr>
                                    </p:animEffect>
                                  </p:childTnLst>
                                </p:cTn>
                              </p:par>
                            </p:childTnLst>
                          </p:cTn>
                        </p:par>
                        <p:par>
                          <p:cTn id="25" fill="hold">
                            <p:stCondLst>
                              <p:cond delay="2000"/>
                            </p:stCondLst>
                            <p:childTnLst>
                              <p:par>
                                <p:cTn id="26" presetID="8" presetClass="entr" presetSubtype="16" fill="hold" grpId="0" nodeType="afterEffect">
                                  <p:stCondLst>
                                    <p:cond delay="0"/>
                                  </p:stCondLst>
                                  <p:childTnLst>
                                    <p:set>
                                      <p:cBhvr>
                                        <p:cTn id="27" dur="1" fill="hold">
                                          <p:stCondLst>
                                            <p:cond delay="0"/>
                                          </p:stCondLst>
                                        </p:cTn>
                                        <p:tgtEl>
                                          <p:spTgt spid="478211">
                                            <p:txEl>
                                              <p:pRg st="5" end="5"/>
                                            </p:txEl>
                                          </p:spTgt>
                                        </p:tgtEl>
                                        <p:attrNameLst>
                                          <p:attrName>style.visibility</p:attrName>
                                        </p:attrNameLst>
                                      </p:cBhvr>
                                      <p:to>
                                        <p:strVal val="visible"/>
                                      </p:to>
                                    </p:set>
                                    <p:animEffect transition="in" filter="diamond(in)">
                                      <p:cBhvr>
                                        <p:cTn id="28" dur="2000"/>
                                        <p:tgtEl>
                                          <p:spTgt spid="478211">
                                            <p:txEl>
                                              <p:pRg st="5" end="5"/>
                                            </p:txEl>
                                          </p:spTgt>
                                        </p:tgtEl>
                                      </p:cBhvr>
                                    </p:animEffect>
                                  </p:childTnLst>
                                </p:cTn>
                              </p:par>
                            </p:childTnLst>
                          </p:cTn>
                        </p:par>
                        <p:par>
                          <p:cTn id="29" fill="hold">
                            <p:stCondLst>
                              <p:cond delay="4000"/>
                            </p:stCondLst>
                            <p:childTnLst>
                              <p:par>
                                <p:cTn id="30" presetID="8" presetClass="entr" presetSubtype="16" fill="hold" grpId="0" nodeType="afterEffect">
                                  <p:stCondLst>
                                    <p:cond delay="0"/>
                                  </p:stCondLst>
                                  <p:childTnLst>
                                    <p:set>
                                      <p:cBhvr>
                                        <p:cTn id="31" dur="1" fill="hold">
                                          <p:stCondLst>
                                            <p:cond delay="0"/>
                                          </p:stCondLst>
                                        </p:cTn>
                                        <p:tgtEl>
                                          <p:spTgt spid="478211">
                                            <p:txEl>
                                              <p:pRg st="6" end="6"/>
                                            </p:txEl>
                                          </p:spTgt>
                                        </p:tgtEl>
                                        <p:attrNameLst>
                                          <p:attrName>style.visibility</p:attrName>
                                        </p:attrNameLst>
                                      </p:cBhvr>
                                      <p:to>
                                        <p:strVal val="visible"/>
                                      </p:to>
                                    </p:set>
                                    <p:animEffect transition="in" filter="diamond(in)">
                                      <p:cBhvr>
                                        <p:cTn id="32" dur="2000"/>
                                        <p:tgtEl>
                                          <p:spTgt spid="4782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240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5.4.2  </a:t>
            </a:r>
            <a:r>
              <a:rPr lang="zh-CN" altLang="en-US" sz="3600" b="0" dirty="0">
                <a:latin typeface="Times New Roman" panose="02020603050405020304" pitchFamily="18" charset="0"/>
                <a:ea typeface="黑体" panose="02010609060101010101" pitchFamily="49" charset="-122"/>
              </a:rPr>
              <a:t>启发信息和估价函数</a:t>
            </a:r>
          </a:p>
        </p:txBody>
      </p:sp>
      <p:sp>
        <p:nvSpPr>
          <p:cNvPr id="3" name="矩形 2"/>
          <p:cNvSpPr/>
          <p:nvPr/>
        </p:nvSpPr>
        <p:spPr>
          <a:xfrm>
            <a:off x="685800" y="1524000"/>
            <a:ext cx="8001000" cy="3234540"/>
          </a:xfrm>
          <a:prstGeom prst="rect">
            <a:avLst/>
          </a:prstGeom>
        </p:spPr>
        <p:txBody>
          <a:bodyPr wrap="square">
            <a:spAutoFit/>
          </a:bodyPr>
          <a:lstStyle/>
          <a:p>
            <a:pPr>
              <a:lnSpc>
                <a:spcPct val="150000"/>
              </a:lnSpc>
            </a:pPr>
            <a:r>
              <a:rPr lang="zh-CN" altLang="en-US" sz="2800" dirty="0">
                <a:solidFill>
                  <a:srgbClr val="000000"/>
                </a:solidFill>
                <a:latin typeface="Arial"/>
                <a:ea typeface="宋体"/>
              </a:rPr>
              <a:t>估价函数：也称为启发函数，用来提供问题的启发性信息</a:t>
            </a:r>
            <a:endParaRPr lang="en-US" altLang="zh-CN" sz="2800" dirty="0">
              <a:solidFill>
                <a:srgbClr val="000000"/>
              </a:solidFill>
              <a:latin typeface="Arial"/>
              <a:ea typeface="宋体"/>
            </a:endParaRPr>
          </a:p>
          <a:p>
            <a:pPr marL="285750" indent="-285750">
              <a:lnSpc>
                <a:spcPct val="150000"/>
              </a:lnSpc>
              <a:buClr>
                <a:srgbClr val="C00000"/>
              </a:buClr>
              <a:buFont typeface="Wingdings" panose="05000000000000000000" pitchFamily="2" charset="2"/>
              <a:buChar char="Ø"/>
            </a:pPr>
            <a:r>
              <a:rPr lang="zh-CN" altLang="en-US" sz="2800" dirty="0"/>
              <a:t>用于扩展节点的选择：决定应先扩展哪一个节点</a:t>
            </a:r>
            <a:endParaRPr lang="en-US" altLang="zh-CN" sz="2800" dirty="0"/>
          </a:p>
          <a:p>
            <a:pPr marL="285750" indent="-285750">
              <a:lnSpc>
                <a:spcPct val="150000"/>
              </a:lnSpc>
              <a:buClr>
                <a:srgbClr val="C00000"/>
              </a:buClr>
              <a:buFont typeface="Wingdings" panose="05000000000000000000" pitchFamily="2" charset="2"/>
              <a:buChar char="Ø"/>
            </a:pPr>
            <a:r>
              <a:rPr lang="zh-CN" altLang="en-US" sz="2800" dirty="0"/>
              <a:t>用于生成节点的选择：决定应生成哪些后续节点</a:t>
            </a:r>
            <a:endParaRPr lang="en-US" altLang="zh-CN" sz="2800" dirty="0"/>
          </a:p>
          <a:p>
            <a:pPr marL="285750" indent="-285750">
              <a:lnSpc>
                <a:spcPct val="150000"/>
              </a:lnSpc>
              <a:buClr>
                <a:srgbClr val="C00000"/>
              </a:buClr>
              <a:buFont typeface="Wingdings" panose="05000000000000000000" pitchFamily="2" charset="2"/>
              <a:buChar char="Ø"/>
            </a:pPr>
            <a:r>
              <a:rPr lang="zh-CN" altLang="en-US" sz="2800" dirty="0"/>
              <a:t>用于删除节点的选择：决定应删除哪些无用节点</a:t>
            </a:r>
          </a:p>
        </p:txBody>
      </p:sp>
    </p:spTree>
    <p:extLst>
      <p:ext uri="{BB962C8B-B14F-4D97-AF65-F5344CB8AC3E}">
        <p14:creationId xmlns:p14="http://schemas.microsoft.com/office/powerpoint/2010/main" val="34246275"/>
      </p:ext>
    </p:extLst>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342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5.4.2  </a:t>
            </a:r>
            <a:r>
              <a:rPr lang="zh-CN" altLang="en-US" sz="3600" b="0" dirty="0">
                <a:latin typeface="Times New Roman" panose="02020603050405020304" pitchFamily="18" charset="0"/>
                <a:ea typeface="黑体" panose="02010609060101010101" pitchFamily="49" charset="-122"/>
              </a:rPr>
              <a:t>启发信息和估价函数</a:t>
            </a:r>
          </a:p>
        </p:txBody>
      </p:sp>
      <p:sp>
        <p:nvSpPr>
          <p:cNvPr id="99332" name="Rectangle 3"/>
          <p:cNvSpPr>
            <a:spLocks noGrp="1" noChangeArrowheads="1"/>
          </p:cNvSpPr>
          <p:nvPr>
            <p:ph idx="1"/>
          </p:nvPr>
        </p:nvSpPr>
        <p:spPr/>
        <p:txBody>
          <a:bodyPr vert="horz" wrap="square" lIns="91440" tIns="45720" rIns="91440" bIns="45720" numCol="1" anchor="t" anchorCtr="0" compatLnSpc="1"/>
          <a:lstStyle/>
          <a:p>
            <a:pPr marL="363855" marR="0" lvl="0" indent="-363855" algn="l" defTabSz="914400" rtl="0" eaLnBrk="1" fontAlgn="base" latinLnBrk="0" hangingPunct="1">
              <a:lnSpc>
                <a:spcPct val="120000"/>
              </a:lnSpc>
              <a:spcBef>
                <a:spcPts val="600"/>
              </a:spcBef>
              <a:spcAft>
                <a:spcPct val="0"/>
              </a:spcAft>
              <a:buClr>
                <a:schemeClr val="accent2"/>
              </a:buClr>
              <a:buSzTx/>
              <a:buFont typeface="Wingdings" panose="05000000000000000000" pitchFamily="2" charset="2"/>
              <a:buChar char="o"/>
              <a:defRPr/>
            </a:pPr>
            <a:r>
              <a:rPr kumimoji="0" lang="zh-CN" altLang="en-US" sz="2500" b="0" i="0" u="none" strike="noStrike" kern="1200" cap="none" spc="0" normalizeH="0" baseline="0" noProof="0" dirty="0">
                <a:ln>
                  <a:noFill/>
                </a:ln>
                <a:solidFill>
                  <a:schemeClr val="tx1"/>
                </a:solidFill>
                <a:effectLst/>
                <a:uLnTx/>
                <a:uFillTx/>
                <a:latin typeface="+mn-lt"/>
                <a:ea typeface="+mn-ea"/>
                <a:cs typeface="+mn-cs"/>
              </a:rPr>
              <a:t>用于估价节点重要性的函数称为估价函数。其一般形式为：</a:t>
            </a:r>
          </a:p>
          <a:p>
            <a:pPr marL="0" marR="0" lvl="0" indent="0" algn="l" defTabSz="914400" rtl="0" eaLnBrk="1" fontAlgn="base" latinLnBrk="0" hangingPunct="1">
              <a:lnSpc>
                <a:spcPct val="120000"/>
              </a:lnSpc>
              <a:spcBef>
                <a:spcPts val="600"/>
              </a:spcBef>
              <a:spcAft>
                <a:spcPct val="0"/>
              </a:spcAft>
              <a:buClr>
                <a:schemeClr val="accent2"/>
              </a:buClr>
              <a:buSzTx/>
              <a:buFont typeface="Wingdings" panose="05000000000000000000" pitchFamily="2" charset="2"/>
              <a:buNone/>
              <a:defRPr/>
            </a:pPr>
            <a:r>
              <a:rPr kumimoji="0" lang="en-US" altLang="zh-CN" sz="2500" b="0" i="0" u="none" strike="noStrike" kern="1200" cap="none" spc="0" normalizeH="0" baseline="0" noProof="0" dirty="0">
                <a:ln>
                  <a:noFill/>
                </a:ln>
                <a:solidFill>
                  <a:schemeClr val="tx1"/>
                </a:solidFill>
                <a:effectLst/>
                <a:uLnTx/>
                <a:uFillTx/>
                <a:latin typeface="+mn-lt"/>
                <a:ea typeface="+mn-ea"/>
                <a:cs typeface="+mn-cs"/>
              </a:rPr>
              <a:t>                            f(x) = g(x)+h(x)</a:t>
            </a:r>
          </a:p>
          <a:p>
            <a:pPr marL="363855" marR="0" lvl="0" indent="-363855" algn="l" defTabSz="914400" rtl="0" eaLnBrk="1" fontAlgn="base" latinLnBrk="0" hangingPunct="1">
              <a:lnSpc>
                <a:spcPct val="120000"/>
              </a:lnSpc>
              <a:spcBef>
                <a:spcPts val="600"/>
              </a:spcBef>
              <a:spcAft>
                <a:spcPct val="0"/>
              </a:spcAft>
              <a:buClr>
                <a:schemeClr val="accent2"/>
              </a:buClr>
              <a:buSzTx/>
              <a:buFont typeface="Wingdings" panose="05000000000000000000" pitchFamily="2" charset="2"/>
              <a:buChar char="o"/>
              <a:defRPr/>
            </a:pPr>
            <a:r>
              <a:rPr kumimoji="0" lang="zh-CN" altLang="en-US" sz="2500" b="0" i="0" u="none" strike="noStrike" kern="1200" cap="none" spc="0" normalizeH="0" baseline="0" noProof="0" dirty="0">
                <a:ln>
                  <a:noFill/>
                </a:ln>
                <a:solidFill>
                  <a:schemeClr val="tx1"/>
                </a:solidFill>
                <a:effectLst/>
                <a:uLnTx/>
                <a:uFillTx/>
                <a:latin typeface="+mn-lt"/>
                <a:ea typeface="+mn-ea"/>
                <a:cs typeface="+mn-cs"/>
              </a:rPr>
              <a:t>其中</a:t>
            </a:r>
            <a:r>
              <a:rPr kumimoji="0" lang="en-US" altLang="zh-CN" sz="2500" b="0" i="0" u="none" strike="noStrike" kern="1200" cap="none" spc="0" normalizeH="0" baseline="0" noProof="0" dirty="0">
                <a:ln>
                  <a:noFill/>
                </a:ln>
                <a:solidFill>
                  <a:schemeClr val="tx1"/>
                </a:solidFill>
                <a:effectLst/>
                <a:uLnTx/>
                <a:uFillTx/>
                <a:latin typeface="+mn-lt"/>
                <a:ea typeface="+mn-ea"/>
                <a:cs typeface="+mn-cs"/>
              </a:rPr>
              <a:t>g(x)</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为从初始节点</a:t>
            </a:r>
            <a:r>
              <a:rPr kumimoji="0" lang="en-US" altLang="zh-CN" sz="2500" b="0" i="0" u="none" strike="noStrike" kern="1200" cap="none" spc="0" normalizeH="0" baseline="0" noProof="0" dirty="0">
                <a:ln>
                  <a:noFill/>
                </a:ln>
                <a:solidFill>
                  <a:schemeClr val="tx1"/>
                </a:solidFill>
                <a:effectLst/>
                <a:uLnTx/>
                <a:uFillTx/>
                <a:latin typeface="+mn-lt"/>
                <a:ea typeface="+mn-ea"/>
                <a:cs typeface="+mn-cs"/>
              </a:rPr>
              <a:t>S</a:t>
            </a:r>
            <a:r>
              <a:rPr kumimoji="0" lang="en-US" altLang="zh-CN" sz="2500" b="0" i="0" u="none" strike="noStrike" kern="1200" cap="none" spc="0" normalizeH="0" baseline="-25000" noProof="0" dirty="0">
                <a:ln>
                  <a:noFill/>
                </a:ln>
                <a:solidFill>
                  <a:schemeClr val="tx1"/>
                </a:solidFill>
                <a:effectLst/>
                <a:uLnTx/>
                <a:uFillTx/>
                <a:latin typeface="+mn-lt"/>
                <a:ea typeface="+mn-ea"/>
                <a:cs typeface="+mn-cs"/>
              </a:rPr>
              <a:t>0</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到节点</a:t>
            </a:r>
            <a:r>
              <a:rPr kumimoji="0" lang="en-US" altLang="zh-CN" sz="2500" b="0" i="0" u="none" strike="noStrike" kern="1200" cap="none" spc="0" normalizeH="0" baseline="0" noProof="0" dirty="0">
                <a:ln>
                  <a:noFill/>
                </a:ln>
                <a:solidFill>
                  <a:schemeClr val="tx1"/>
                </a:solidFill>
                <a:effectLst/>
                <a:uLnTx/>
                <a:uFillTx/>
                <a:latin typeface="+mn-lt"/>
                <a:ea typeface="+mn-ea"/>
                <a:cs typeface="+mn-cs"/>
              </a:rPr>
              <a:t>x</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已经实际付出的代价；</a:t>
            </a:r>
            <a:r>
              <a:rPr kumimoji="0" lang="en-US" altLang="zh-CN" sz="2500" b="0" i="0" u="none" strike="noStrike" kern="1200" cap="none" spc="0" normalizeH="0" baseline="0" noProof="0" dirty="0">
                <a:ln>
                  <a:noFill/>
                </a:ln>
                <a:solidFill>
                  <a:schemeClr val="tx1"/>
                </a:solidFill>
                <a:effectLst/>
                <a:uLnTx/>
                <a:uFillTx/>
                <a:latin typeface="+mn-lt"/>
                <a:ea typeface="+mn-ea"/>
                <a:cs typeface="+mn-cs"/>
              </a:rPr>
              <a:t>h(x)</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是从节点</a:t>
            </a:r>
            <a:r>
              <a:rPr kumimoji="0" lang="en-US" altLang="zh-CN" sz="2500" b="0" i="0" u="none" strike="noStrike" kern="1200" cap="none" spc="0" normalizeH="0" baseline="0" noProof="0" dirty="0">
                <a:ln>
                  <a:noFill/>
                </a:ln>
                <a:solidFill>
                  <a:schemeClr val="tx1"/>
                </a:solidFill>
                <a:effectLst/>
                <a:uLnTx/>
                <a:uFillTx/>
                <a:latin typeface="+mn-lt"/>
                <a:ea typeface="+mn-ea"/>
                <a:cs typeface="+mn-cs"/>
              </a:rPr>
              <a:t>x</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到目标节点</a:t>
            </a:r>
            <a:r>
              <a:rPr kumimoji="0" lang="en-US" altLang="zh-CN" sz="2500" b="0" i="0" u="none" strike="noStrike" kern="1200" cap="none" spc="0" normalizeH="0" baseline="0" noProof="0" dirty="0" err="1">
                <a:ln>
                  <a:noFill/>
                </a:ln>
                <a:solidFill>
                  <a:schemeClr val="tx1"/>
                </a:solidFill>
                <a:effectLst/>
                <a:uLnTx/>
                <a:uFillTx/>
                <a:latin typeface="+mn-lt"/>
                <a:ea typeface="+mn-ea"/>
                <a:cs typeface="+mn-cs"/>
              </a:rPr>
              <a:t>S</a:t>
            </a:r>
            <a:r>
              <a:rPr kumimoji="0" lang="en-US" altLang="zh-CN" sz="2500" b="0" i="0" u="none" strike="noStrike" kern="1200" cap="none" spc="0" normalizeH="0" baseline="-25000" noProof="0" dirty="0" err="1">
                <a:ln>
                  <a:noFill/>
                </a:ln>
                <a:solidFill>
                  <a:schemeClr val="tx1"/>
                </a:solidFill>
                <a:effectLst/>
                <a:uLnTx/>
                <a:uFillTx/>
                <a:latin typeface="+mn-lt"/>
                <a:ea typeface="+mn-ea"/>
                <a:cs typeface="+mn-cs"/>
              </a:rPr>
              <a:t>g</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的最优路径的估计代价，它体现了问题的启发性信息，其形式要根据问题的特性确定。例如它可以是节点</a:t>
            </a:r>
            <a:r>
              <a:rPr kumimoji="0" lang="en-US" altLang="zh-CN" sz="2500" b="0" i="0" u="none" strike="noStrike" kern="1200" cap="none" spc="0" normalizeH="0" baseline="0" noProof="0" dirty="0">
                <a:ln>
                  <a:noFill/>
                </a:ln>
                <a:solidFill>
                  <a:schemeClr val="tx1"/>
                </a:solidFill>
                <a:effectLst/>
                <a:uLnTx/>
                <a:uFillTx/>
                <a:latin typeface="+mn-lt"/>
                <a:ea typeface="+mn-ea"/>
                <a:cs typeface="+mn-cs"/>
              </a:rPr>
              <a:t>x</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到目标节点的距离，或者节点</a:t>
            </a:r>
            <a:r>
              <a:rPr kumimoji="0" lang="en-US" altLang="zh-CN" sz="2500" b="0" i="0" u="none" strike="noStrike" kern="1200" cap="none" spc="0" normalizeH="0" baseline="0" noProof="0" dirty="0">
                <a:ln>
                  <a:noFill/>
                </a:ln>
                <a:solidFill>
                  <a:schemeClr val="tx1"/>
                </a:solidFill>
                <a:effectLst/>
                <a:uLnTx/>
                <a:uFillTx/>
                <a:latin typeface="+mn-lt"/>
                <a:ea typeface="+mn-ea"/>
                <a:cs typeface="+mn-cs"/>
              </a:rPr>
              <a:t>x</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处于最优路径上的概率等等。</a:t>
            </a:r>
            <a:r>
              <a:rPr kumimoji="0" lang="en-US" altLang="zh-CN" sz="2500" b="0" i="0" u="none" strike="noStrike" kern="1200" cap="none" spc="0" normalizeH="0" baseline="0" noProof="0" dirty="0">
                <a:ln>
                  <a:noFill/>
                </a:ln>
                <a:solidFill>
                  <a:schemeClr val="tx1"/>
                </a:solidFill>
                <a:effectLst/>
                <a:uLnTx/>
                <a:uFillTx/>
                <a:latin typeface="+mn-lt"/>
                <a:ea typeface="+mn-ea"/>
                <a:cs typeface="+mn-cs"/>
              </a:rPr>
              <a:t>h(x)</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称为启发函数。</a:t>
            </a:r>
          </a:p>
          <a:p>
            <a:pPr marL="363855" marR="0" lvl="0" indent="-363855" algn="l" defTabSz="914400" rtl="0" eaLnBrk="1" fontAlgn="base" latinLnBrk="0" hangingPunct="1">
              <a:lnSpc>
                <a:spcPct val="120000"/>
              </a:lnSpc>
              <a:spcBef>
                <a:spcPts val="600"/>
              </a:spcBef>
              <a:spcAft>
                <a:spcPct val="0"/>
              </a:spcAft>
              <a:buClr>
                <a:schemeClr val="accent2"/>
              </a:buClr>
              <a:buSzTx/>
              <a:buFont typeface="Wingdings" panose="05000000000000000000" pitchFamily="2" charset="2"/>
              <a:buChar char="o"/>
              <a:defRPr/>
            </a:pPr>
            <a:r>
              <a:rPr kumimoji="0" lang="en-US" altLang="zh-CN" sz="2500" b="0" i="0" u="none" strike="noStrike" kern="1200" cap="none" spc="0" normalizeH="0" baseline="0" noProof="0" dirty="0">
                <a:ln>
                  <a:noFill/>
                </a:ln>
                <a:solidFill>
                  <a:schemeClr val="tx1"/>
                </a:solidFill>
                <a:effectLst/>
                <a:uLnTx/>
                <a:uFillTx/>
                <a:latin typeface="+mn-lt"/>
                <a:ea typeface="+mn-ea"/>
                <a:cs typeface="+mn-cs"/>
              </a:rPr>
              <a:t>g(x)</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指出了搜索的横向趋势。它有利于搜索的完备性，但影响搜索的效率。如果我们只关心到达目标节点的路径，并且希望有较高的搜索效率，则</a:t>
            </a:r>
            <a:r>
              <a:rPr kumimoji="0" lang="en-US" altLang="zh-CN" sz="2500" b="0" i="0" u="none" strike="noStrike" kern="1200" cap="none" spc="0" normalizeH="0" baseline="0" noProof="0" dirty="0">
                <a:ln>
                  <a:noFill/>
                </a:ln>
                <a:solidFill>
                  <a:schemeClr val="tx1"/>
                </a:solidFill>
                <a:effectLst/>
                <a:uLnTx/>
                <a:uFillTx/>
                <a:latin typeface="+mn-lt"/>
                <a:ea typeface="+mn-ea"/>
                <a:cs typeface="+mn-cs"/>
              </a:rPr>
              <a:t>g(x)</a:t>
            </a:r>
            <a:r>
              <a:rPr kumimoji="0" lang="zh-CN" altLang="en-US" sz="2500" b="0" i="0" u="none" strike="noStrike" kern="1200" cap="none" spc="0" normalizeH="0" baseline="0" noProof="0" dirty="0">
                <a:ln>
                  <a:noFill/>
                </a:ln>
                <a:solidFill>
                  <a:schemeClr val="tx1"/>
                </a:solidFill>
                <a:effectLst/>
                <a:uLnTx/>
                <a:uFillTx/>
                <a:latin typeface="+mn-lt"/>
                <a:ea typeface="+mn-ea"/>
                <a:cs typeface="+mn-cs"/>
              </a:rPr>
              <a:t>可以忽略，但此时会影响搜索的完备性。</a:t>
            </a:r>
            <a:endParaRPr kumimoji="0" lang="en-US" altLang="zh-CN" sz="25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103429"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0"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1"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2"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3" name="Rectangle 13"/>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4" name="Rectangle 14"/>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5" name="Rectangle 1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342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5.4.2  </a:t>
            </a:r>
            <a:r>
              <a:rPr lang="zh-CN" altLang="en-US" sz="3600" b="0" dirty="0">
                <a:latin typeface="Times New Roman" panose="02020603050405020304" pitchFamily="18" charset="0"/>
                <a:ea typeface="黑体" panose="02010609060101010101" pitchFamily="49" charset="-122"/>
              </a:rPr>
              <a:t>启发信息和估价函数</a:t>
            </a:r>
          </a:p>
        </p:txBody>
      </p:sp>
      <p:sp>
        <p:nvSpPr>
          <p:cNvPr id="103429"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0"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1" name="Rectangle 6"/>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2" name="Rectangle 12"/>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3" name="Rectangle 13"/>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4" name="Rectangle 14"/>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3435" name="Rectangle 1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2" name="矩形 1"/>
          <p:cNvSpPr/>
          <p:nvPr/>
        </p:nvSpPr>
        <p:spPr>
          <a:xfrm>
            <a:off x="2590800" y="1357572"/>
            <a:ext cx="2985113" cy="584775"/>
          </a:xfrm>
          <a:prstGeom prst="rect">
            <a:avLst/>
          </a:prstGeom>
        </p:spPr>
        <p:txBody>
          <a:bodyPr wrap="none">
            <a:spAutoFit/>
          </a:bodyPr>
          <a:lstStyle/>
          <a:p>
            <a:r>
              <a:rPr lang="en-US" altLang="zh-CN" sz="2500" dirty="0">
                <a:solidFill>
                  <a:srgbClr val="000000"/>
                </a:solidFill>
                <a:latin typeface="Arial"/>
                <a:ea typeface="宋体"/>
              </a:rPr>
              <a:t> </a:t>
            </a:r>
            <a:r>
              <a:rPr lang="en-US" altLang="zh-CN" sz="3200" dirty="0">
                <a:solidFill>
                  <a:srgbClr val="000000"/>
                </a:solidFill>
                <a:latin typeface="Arial"/>
                <a:ea typeface="宋体"/>
              </a:rPr>
              <a:t>f(x) = g(x)+h(x)</a:t>
            </a:r>
            <a:endParaRPr lang="zh-CN" altLang="en-US" sz="3200" dirty="0"/>
          </a:p>
        </p:txBody>
      </p:sp>
      <p:sp>
        <p:nvSpPr>
          <p:cNvPr id="3" name="矩形 2"/>
          <p:cNvSpPr/>
          <p:nvPr/>
        </p:nvSpPr>
        <p:spPr>
          <a:xfrm>
            <a:off x="304800" y="2209800"/>
            <a:ext cx="8458200" cy="3108543"/>
          </a:xfrm>
          <a:prstGeom prst="rect">
            <a:avLst/>
          </a:prstGeom>
        </p:spPr>
        <p:txBody>
          <a:bodyPr wrap="square">
            <a:spAutoFit/>
          </a:bodyPr>
          <a:lstStyle/>
          <a:p>
            <a:pPr marL="171450" indent="-171450">
              <a:buClr>
                <a:srgbClr val="C00000"/>
              </a:buClr>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估价函数的任务就是估计待搜索结点的“有希望”程度，并依次给它们排定次序（在</a:t>
            </a:r>
            <a:r>
              <a:rPr lang="en-US" altLang="zh-CN" sz="2800" dirty="0">
                <a:latin typeface="Times New Roman" panose="02020603050405020304" pitchFamily="18" charset="0"/>
                <a:cs typeface="Times New Roman" panose="02020603050405020304" pitchFamily="18" charset="0"/>
              </a:rPr>
              <a:t>open</a:t>
            </a:r>
            <a:r>
              <a:rPr lang="zh-CN" altLang="en-US" sz="2800" dirty="0">
                <a:latin typeface="Times New Roman" panose="02020603050405020304" pitchFamily="18" charset="0"/>
                <a:cs typeface="Times New Roman" panose="02020603050405020304" pitchFamily="18" charset="0"/>
              </a:rPr>
              <a:t>表中）</a:t>
            </a:r>
            <a:endParaRPr lang="en-US" altLang="zh-CN" sz="2800" dirty="0">
              <a:latin typeface="Times New Roman" panose="02020603050405020304" pitchFamily="18" charset="0"/>
              <a:cs typeface="Times New Roman" panose="02020603050405020304" pitchFamily="18" charset="0"/>
            </a:endParaRPr>
          </a:p>
          <a:p>
            <a:pPr marL="171450" indent="-171450">
              <a:buClr>
                <a:srgbClr val="C00000"/>
              </a:buClr>
              <a:buFont typeface="Wingdings" panose="05000000000000000000" pitchFamily="2" charset="2"/>
              <a:buChar char="Ø"/>
            </a:pPr>
            <a:r>
              <a:rPr lang="zh-CN" altLang="zh-CN" sz="2800" dirty="0">
                <a:latin typeface="Times New Roman" panose="02020603050405020304" pitchFamily="18" charset="0"/>
                <a:cs typeface="Times New Roman" panose="02020603050405020304" pitchFamily="18" charset="0"/>
              </a:rPr>
              <a:t>根据</a:t>
            </a:r>
            <a:r>
              <a:rPr lang="en-US" altLang="zh-CN" sz="2800" dirty="0">
                <a:latin typeface="Times New Roman" panose="02020603050405020304" pitchFamily="18" charset="0"/>
              </a:rPr>
              <a:t>f(n)</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rPr>
              <a:t>f(m)</a:t>
            </a:r>
            <a:r>
              <a:rPr lang="zh-CN" altLang="zh-CN" sz="2800" dirty="0">
                <a:latin typeface="Times New Roman" panose="02020603050405020304" pitchFamily="18" charset="0"/>
                <a:cs typeface="Times New Roman" panose="02020603050405020304" pitchFamily="18" charset="0"/>
              </a:rPr>
              <a:t>的值的大小来决定节点的搜索顺序，即在</a:t>
            </a:r>
            <a:r>
              <a:rPr lang="en-US" altLang="zh-CN" sz="2800" dirty="0">
                <a:latin typeface="Times New Roman" panose="02020603050405020304" pitchFamily="18" charset="0"/>
              </a:rPr>
              <a:t>open</a:t>
            </a:r>
            <a:r>
              <a:rPr lang="zh-CN" altLang="zh-CN" sz="2800" dirty="0">
                <a:latin typeface="Times New Roman" panose="02020603050405020304" pitchFamily="18" charset="0"/>
                <a:cs typeface="Times New Roman" panose="02020603050405020304" pitchFamily="18" charset="0"/>
              </a:rPr>
              <a:t>表中的顺序</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rPr>
              <a:t>f(x)</a:t>
            </a:r>
            <a:r>
              <a:rPr lang="zh-CN" altLang="zh-CN" sz="2800" dirty="0">
                <a:latin typeface="Times New Roman" panose="02020603050405020304" pitchFamily="18" charset="0"/>
                <a:cs typeface="Times New Roman" panose="02020603050405020304" pitchFamily="18" charset="0"/>
              </a:rPr>
              <a:t>值小的节点会放在前面。</a:t>
            </a:r>
            <a:endParaRPr lang="en-US" altLang="zh-CN" sz="2800" dirty="0">
              <a:latin typeface="Times New Roman" panose="02020603050405020304" pitchFamily="18" charset="0"/>
              <a:cs typeface="Times New Roman" panose="02020603050405020304" pitchFamily="18" charset="0"/>
            </a:endParaRPr>
          </a:p>
          <a:p>
            <a:pPr marL="171450" indent="-171450">
              <a:buClr>
                <a:srgbClr val="C00000"/>
              </a:buClr>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当</a:t>
            </a:r>
            <a:r>
              <a:rPr lang="en-US" altLang="zh-CN" sz="2800" dirty="0">
                <a:latin typeface="Times New Roman" panose="02020603050405020304" pitchFamily="18" charset="0"/>
                <a:cs typeface="Times New Roman" panose="02020603050405020304" pitchFamily="18" charset="0"/>
              </a:rPr>
              <a:t>f(x)=g(x)</a:t>
            </a:r>
            <a:r>
              <a:rPr lang="zh-CN" altLang="en-US" sz="2800" dirty="0">
                <a:latin typeface="Times New Roman" panose="02020603050405020304" pitchFamily="18" charset="0"/>
                <a:cs typeface="Times New Roman" panose="02020603050405020304" pitchFamily="18" charset="0"/>
              </a:rPr>
              <a:t>时，宽度优先搜索</a:t>
            </a:r>
            <a:endParaRPr lang="en-US" altLang="zh-CN" sz="2800" dirty="0">
              <a:latin typeface="Times New Roman" panose="02020603050405020304" pitchFamily="18" charset="0"/>
              <a:cs typeface="Times New Roman" panose="02020603050405020304" pitchFamily="18" charset="0"/>
            </a:endParaRPr>
          </a:p>
          <a:p>
            <a:pPr marL="171450" indent="-171450">
              <a:buClr>
                <a:srgbClr val="C00000"/>
              </a:buClr>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当</a:t>
            </a:r>
            <a:r>
              <a:rPr lang="en-US" altLang="zh-CN" sz="2800" dirty="0">
                <a:latin typeface="Times New Roman" panose="02020603050405020304" pitchFamily="18" charset="0"/>
                <a:cs typeface="Times New Roman" panose="02020603050405020304" pitchFamily="18" charset="0"/>
              </a:rPr>
              <a:t>f(x)=1/g(x)</a:t>
            </a:r>
            <a:r>
              <a:rPr lang="zh-CN" altLang="en-US" sz="2800" dirty="0">
                <a:latin typeface="Times New Roman" panose="02020603050405020304" pitchFamily="18" charset="0"/>
                <a:cs typeface="Times New Roman" panose="02020603050405020304" pitchFamily="18" charset="0"/>
              </a:rPr>
              <a:t>时，深度优先搜索</a:t>
            </a:r>
            <a:endParaRPr lang="en-US" altLang="zh-CN" sz="2800" dirty="0">
              <a:latin typeface="Times New Roman" panose="02020603050405020304" pitchFamily="18" charset="0"/>
              <a:cs typeface="Times New Roman" panose="02020603050405020304" pitchFamily="18" charset="0"/>
            </a:endParaRPr>
          </a:p>
          <a:p>
            <a:pPr marL="171450" indent="-171450">
              <a:buClr>
                <a:srgbClr val="C00000"/>
              </a:buClr>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当</a:t>
            </a:r>
            <a:r>
              <a:rPr lang="en-US" altLang="zh-CN" sz="2800" dirty="0">
                <a:latin typeface="Times New Roman" panose="02020603050405020304" pitchFamily="18" charset="0"/>
                <a:cs typeface="Times New Roman" panose="02020603050405020304" pitchFamily="18" charset="0"/>
              </a:rPr>
              <a:t>f(x)=h(x)</a:t>
            </a:r>
            <a:r>
              <a:rPr lang="zh-CN" altLang="en-US" sz="2800" dirty="0">
                <a:latin typeface="Times New Roman" panose="02020603050405020304" pitchFamily="18" charset="0"/>
                <a:cs typeface="Times New Roman" panose="02020603050405020304" pitchFamily="18" charset="0"/>
              </a:rPr>
              <a:t>时，全局优先搜索</a:t>
            </a:r>
            <a:endParaRPr lang="zh-CN" altLang="en-US" sz="2800" dirty="0"/>
          </a:p>
        </p:txBody>
      </p:sp>
    </p:spTree>
    <p:extLst>
      <p:ext uri="{BB962C8B-B14F-4D97-AF65-F5344CB8AC3E}">
        <p14:creationId xmlns:p14="http://schemas.microsoft.com/office/powerpoint/2010/main" val="2665900930"/>
      </p:ext>
    </p:extLst>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649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sp>
        <p:nvSpPr>
          <p:cNvPr id="484355" name="Rectangle 3"/>
          <p:cNvSpPr>
            <a:spLocks noGrp="1"/>
          </p:cNvSpPr>
          <p:nvPr>
            <p:ph idx="1"/>
          </p:nvPr>
        </p:nvSpPr>
        <p:spPr>
          <a:xfrm>
            <a:off x="322263" y="1052513"/>
            <a:ext cx="8288337" cy="5400675"/>
          </a:xfrm>
          <a:ln/>
        </p:spPr>
        <p:txBody>
          <a:bodyPr vert="horz" wrap="square" lIns="91440" tIns="45720" rIns="91440" bIns="45720" anchor="t" anchorCtr="0"/>
          <a:lstStyle/>
          <a:p>
            <a:pPr algn="just" eaLnBrk="1" hangingPunct="1">
              <a:lnSpc>
                <a:spcPct val="110000"/>
              </a:lnSpc>
            </a:pPr>
            <a:r>
              <a:rPr lang="zh-CN" altLang="en-US" sz="3200" dirty="0">
                <a:latin typeface="Times New Roman" panose="02020603050405020304" pitchFamily="18" charset="0"/>
              </a:rPr>
              <a:t>在图搜索算法中，如果能在搜索的每一步都利用估价函数</a:t>
            </a:r>
            <a:r>
              <a:rPr lang="en-US" altLang="zh-CN" sz="3200" dirty="0">
                <a:latin typeface="Times New Roman" panose="02020603050405020304" pitchFamily="18" charset="0"/>
              </a:rPr>
              <a:t>f(n)=g(n)+h(n)</a:t>
            </a:r>
            <a:r>
              <a:rPr lang="zh-CN" altLang="en-US" sz="3200" dirty="0">
                <a:latin typeface="Times New Roman" panose="02020603050405020304" pitchFamily="18" charset="0"/>
              </a:rPr>
              <a:t>对</a:t>
            </a:r>
            <a:r>
              <a:rPr lang="en-US" altLang="zh-CN" sz="3200" dirty="0">
                <a:latin typeface="Times New Roman" panose="02020603050405020304" pitchFamily="18" charset="0"/>
              </a:rPr>
              <a:t>Open</a:t>
            </a:r>
            <a:r>
              <a:rPr lang="zh-CN" altLang="en-US" sz="3200" dirty="0">
                <a:latin typeface="Times New Roman" panose="02020603050405020304" pitchFamily="18" charset="0"/>
              </a:rPr>
              <a:t>表中的节点进行排序，则该搜索算法为</a:t>
            </a:r>
            <a:r>
              <a:rPr lang="en-US" altLang="zh-CN" sz="3200" dirty="0">
                <a:latin typeface="Times New Roman" panose="02020603050405020304" pitchFamily="18" charset="0"/>
              </a:rPr>
              <a:t>A</a:t>
            </a:r>
            <a:r>
              <a:rPr lang="zh-CN" altLang="en-US" sz="3200" dirty="0">
                <a:latin typeface="Times New Roman" panose="02020603050405020304" pitchFamily="18" charset="0"/>
              </a:rPr>
              <a:t>算法。</a:t>
            </a:r>
            <a:endParaRPr lang="en-US" altLang="zh-CN" sz="3200" dirty="0">
              <a:latin typeface="Times New Roman" panose="02020603050405020304" pitchFamily="18" charset="0"/>
            </a:endParaRPr>
          </a:p>
          <a:p>
            <a:pPr algn="just" eaLnBrk="1" hangingPunct="1">
              <a:lnSpc>
                <a:spcPct val="110000"/>
              </a:lnSpc>
            </a:pPr>
            <a:r>
              <a:rPr lang="zh-CN" altLang="en-US" sz="3200" dirty="0">
                <a:latin typeface="Times New Roman" panose="02020603050405020304" pitchFamily="18" charset="0"/>
              </a:rPr>
              <a:t>其中，</a:t>
            </a:r>
            <a:r>
              <a:rPr lang="en-US" altLang="zh-CN" sz="3200" dirty="0">
                <a:latin typeface="Times New Roman" panose="02020603050405020304" pitchFamily="18" charset="0"/>
              </a:rPr>
              <a:t>g(n)</a:t>
            </a:r>
            <a:r>
              <a:rPr lang="zh-CN" altLang="en-US" sz="3200" dirty="0">
                <a:latin typeface="Times New Roman" panose="02020603050405020304" pitchFamily="18" charset="0"/>
              </a:rPr>
              <a:t>为</a:t>
            </a:r>
            <a:r>
              <a:rPr lang="en-US" altLang="zh-CN" sz="3200" dirty="0">
                <a:latin typeface="Times New Roman" panose="02020603050405020304" pitchFamily="18" charset="0"/>
              </a:rPr>
              <a:t>s</a:t>
            </a:r>
            <a:r>
              <a:rPr lang="en-US" altLang="zh-CN" sz="3200" baseline="-25000" dirty="0">
                <a:latin typeface="Times New Roman" panose="02020603050405020304" pitchFamily="18" charset="0"/>
              </a:rPr>
              <a:t>0</a:t>
            </a:r>
            <a:r>
              <a:rPr lang="zh-CN" altLang="en-US" sz="3200" dirty="0">
                <a:latin typeface="Times New Roman" panose="02020603050405020304" pitchFamily="18" charset="0"/>
              </a:rPr>
              <a:t>到</a:t>
            </a:r>
            <a:r>
              <a:rPr lang="en-US" altLang="zh-CN" sz="3200" dirty="0">
                <a:latin typeface="Times New Roman" panose="02020603050405020304" pitchFamily="18" charset="0"/>
              </a:rPr>
              <a:t>s</a:t>
            </a:r>
            <a:r>
              <a:rPr lang="en-US" altLang="zh-CN" sz="3200" baseline="-25000" dirty="0">
                <a:latin typeface="Times New Roman" panose="02020603050405020304" pitchFamily="18" charset="0"/>
              </a:rPr>
              <a:t>g</a:t>
            </a:r>
            <a:r>
              <a:rPr lang="zh-CN" altLang="en-US" sz="3200" dirty="0">
                <a:latin typeface="Times New Roman" panose="02020603050405020304" pitchFamily="18" charset="0"/>
              </a:rPr>
              <a:t>的实际代价（搜索的横向因子），</a:t>
            </a:r>
            <a:r>
              <a:rPr lang="en-US" altLang="zh-CN" sz="3200" dirty="0">
                <a:latin typeface="Times New Roman" panose="02020603050405020304" pitchFamily="18" charset="0"/>
              </a:rPr>
              <a:t>h(n)</a:t>
            </a:r>
            <a:r>
              <a:rPr lang="zh-CN" altLang="en-US" sz="3200" dirty="0">
                <a:latin typeface="Times New Roman" panose="02020603050405020304" pitchFamily="18" charset="0"/>
              </a:rPr>
              <a:t>为从</a:t>
            </a:r>
            <a:r>
              <a:rPr lang="en-US" altLang="zh-CN" sz="3200" dirty="0">
                <a:latin typeface="Times New Roman" panose="02020603050405020304" pitchFamily="18" charset="0"/>
              </a:rPr>
              <a:t>N</a:t>
            </a:r>
            <a:r>
              <a:rPr lang="zh-CN" altLang="en-US" sz="3200" dirty="0">
                <a:latin typeface="Times New Roman" panose="02020603050405020304" pitchFamily="18" charset="0"/>
              </a:rPr>
              <a:t>到目标节点的估计代价，称为启发函数（搜索的纵向因子）</a:t>
            </a:r>
            <a:endParaRPr lang="en-US" altLang="zh-CN" sz="3200" dirty="0">
              <a:latin typeface="Times New Roman" panose="02020603050405020304" pitchFamily="18" charset="0"/>
            </a:endParaRPr>
          </a:p>
          <a:p>
            <a:pPr algn="just" eaLnBrk="1" hangingPunct="1">
              <a:lnSpc>
                <a:spcPct val="110000"/>
              </a:lnSpc>
            </a:pPr>
            <a:r>
              <a:rPr lang="zh-CN" altLang="en-US" sz="3200" dirty="0">
                <a:latin typeface="Times New Roman" panose="02020603050405020304" pitchFamily="18" charset="0"/>
              </a:rPr>
              <a:t>由于估价函数中带有问题自身的启发性信息，因此，</a:t>
            </a:r>
            <a:r>
              <a:rPr lang="en-US" altLang="zh-CN" sz="3200" dirty="0">
                <a:latin typeface="Times New Roman" panose="02020603050405020304" pitchFamily="18" charset="0"/>
              </a:rPr>
              <a:t>A</a:t>
            </a:r>
            <a:r>
              <a:rPr lang="zh-CN" altLang="en-US" sz="3200" dirty="0">
                <a:latin typeface="Times New Roman" panose="02020603050405020304" pitchFamily="18" charset="0"/>
              </a:rPr>
              <a:t>算法又称为启发式搜索算法。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Effect transition="in" filter="barn(inHorizontal)">
                                      <p:cBhvr>
                                        <p:cTn id="7" dur="500"/>
                                        <p:tgtEl>
                                          <p:spTgt spid="484355">
                                            <p:txEl>
                                              <p:pRg st="0" end="0"/>
                                            </p:txEl>
                                          </p:spTgt>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484355">
                                            <p:txEl>
                                              <p:pRg st="1" end="1"/>
                                            </p:txEl>
                                          </p:spTgt>
                                        </p:tgtEl>
                                        <p:attrNameLst>
                                          <p:attrName>style.visibility</p:attrName>
                                        </p:attrNameLst>
                                      </p:cBhvr>
                                      <p:to>
                                        <p:strVal val="visible"/>
                                      </p:to>
                                    </p:set>
                                    <p:animEffect transition="in" filter="barn(inHorizontal)">
                                      <p:cBhvr>
                                        <p:cTn id="11" dur="500"/>
                                        <p:tgtEl>
                                          <p:spTgt spid="484355">
                                            <p:txEl>
                                              <p:pRg st="1" end="1"/>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84355">
                                            <p:txEl>
                                              <p:pRg st="2" end="2"/>
                                            </p:txEl>
                                          </p:spTgt>
                                        </p:tgtEl>
                                        <p:attrNameLst>
                                          <p:attrName>style.visibility</p:attrName>
                                        </p:attrNameLst>
                                      </p:cBhvr>
                                      <p:to>
                                        <p:strVal val="visible"/>
                                      </p:to>
                                    </p:set>
                                    <p:animEffect transition="in" filter="barn(inHorizontal)">
                                      <p:cBhvr>
                                        <p:cTn id="15" dur="500"/>
                                        <p:tgtEl>
                                          <p:spTgt spid="484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29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5.1.1  </a:t>
            </a:r>
            <a:r>
              <a:rPr lang="zh-CN" altLang="en-US" sz="3600" b="0" dirty="0">
                <a:latin typeface="Times New Roman" panose="02020603050405020304" pitchFamily="18" charset="0"/>
                <a:ea typeface="黑体" panose="02010609060101010101" pitchFamily="49" charset="-122"/>
              </a:rPr>
              <a:t>搜索的基本问题与主要过程</a:t>
            </a:r>
          </a:p>
        </p:txBody>
      </p:sp>
      <p:sp>
        <p:nvSpPr>
          <p:cNvPr id="434179" name="Rectangle 3"/>
          <p:cNvSpPr>
            <a:spLocks noGrp="1"/>
          </p:cNvSpPr>
          <p:nvPr>
            <p:ph idx="1"/>
          </p:nvPr>
        </p:nvSpPr>
        <p:spPr>
          <a:xfrm>
            <a:off x="250825" y="981075"/>
            <a:ext cx="8642350" cy="5400675"/>
          </a:xfrm>
          <a:ln/>
        </p:spPr>
        <p:txBody>
          <a:bodyPr vert="horz" wrap="square" lIns="91440" tIns="45720" rIns="91440" bIns="45720" anchor="t" anchorCtr="0"/>
          <a:lstStyle/>
          <a:p>
            <a:pPr marL="571500" indent="-571500" eaLnBrk="1" hangingPunct="1">
              <a:lnSpc>
                <a:spcPct val="110000"/>
              </a:lnSpc>
            </a:pPr>
            <a:r>
              <a:rPr lang="zh-CN" altLang="en-US" b="1" dirty="0"/>
              <a:t>搜索的主要过程</a:t>
            </a:r>
            <a:r>
              <a:rPr lang="zh-CN" altLang="en-US" dirty="0"/>
              <a:t>：</a:t>
            </a:r>
          </a:p>
          <a:p>
            <a:pPr marL="571500" indent="-571500" eaLnBrk="1" hangingPunct="1">
              <a:lnSpc>
                <a:spcPct val="110000"/>
              </a:lnSpc>
              <a:buNone/>
            </a:pPr>
            <a:r>
              <a:rPr lang="en-US" altLang="zh-CN" dirty="0">
                <a:latin typeface="Times New Roman" panose="02020603050405020304" pitchFamily="18" charset="0"/>
              </a:rPr>
              <a:t>(1)  </a:t>
            </a:r>
            <a:r>
              <a:rPr lang="zh-CN" altLang="en-US" dirty="0">
                <a:latin typeface="Times New Roman" panose="02020603050405020304" pitchFamily="18" charset="0"/>
              </a:rPr>
              <a:t>从初始或目的状态出发，并将它作为当前状态。</a:t>
            </a:r>
          </a:p>
          <a:p>
            <a:pPr marL="571500" indent="-571500" eaLnBrk="1" hangingPunct="1">
              <a:lnSpc>
                <a:spcPct val="110000"/>
              </a:lnSpc>
              <a:buNone/>
            </a:pPr>
            <a:r>
              <a:rPr lang="en-US" altLang="zh-CN" dirty="0">
                <a:latin typeface="Times New Roman" panose="02020603050405020304" pitchFamily="18" charset="0"/>
              </a:rPr>
              <a:t>(2)  </a:t>
            </a:r>
            <a:r>
              <a:rPr lang="zh-CN" altLang="en-US" dirty="0">
                <a:latin typeface="Times New Roman" panose="02020603050405020304" pitchFamily="18" charset="0"/>
              </a:rPr>
              <a:t>扫描操作算子集，将适用当前状态的一些操作算子作用于当前状态而得到新的状态，并建立指向其父结点的指针 。</a:t>
            </a:r>
          </a:p>
          <a:p>
            <a:pPr marL="571500" indent="-571500" eaLnBrk="1" hangingPunct="1">
              <a:lnSpc>
                <a:spcPct val="110000"/>
              </a:lnSpc>
              <a:buNone/>
            </a:pPr>
            <a:r>
              <a:rPr lang="en-US" altLang="zh-CN" dirty="0">
                <a:latin typeface="Times New Roman" panose="02020603050405020304" pitchFamily="18" charset="0"/>
              </a:rPr>
              <a:t>(3)  </a:t>
            </a:r>
            <a:r>
              <a:rPr lang="zh-CN" altLang="en-US" dirty="0">
                <a:latin typeface="Times New Roman" panose="02020603050405020304" pitchFamily="18" charset="0"/>
              </a:rPr>
              <a:t>检查所生成的新状态是否满足结束状态，如果满足，则得到问题的一个解，并可沿着有关指针从结束状态反向到达开始状态，给出一解答路径；否则，将新状态作为当前状态，返回第</a:t>
            </a:r>
            <a:r>
              <a:rPr lang="en-US" altLang="zh-CN" dirty="0">
                <a:latin typeface="Times New Roman" panose="02020603050405020304" pitchFamily="18" charset="0"/>
              </a:rPr>
              <a:t>(2)</a:t>
            </a:r>
            <a:r>
              <a:rPr lang="zh-CN" altLang="en-US" dirty="0">
                <a:latin typeface="Times New Roman" panose="02020603050405020304" pitchFamily="18" charset="0"/>
              </a:rPr>
              <a:t>步再进行搜索。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blinds(horizontal)">
                                      <p:cBhvr>
                                        <p:cTn id="7" dur="500"/>
                                        <p:tgtEl>
                                          <p:spTgt spid="434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79">
                                            <p:txEl>
                                              <p:pRg st="1" end="1"/>
                                            </p:txEl>
                                          </p:spTgt>
                                        </p:tgtEl>
                                        <p:attrNameLst>
                                          <p:attrName>style.visibility</p:attrName>
                                        </p:attrNameLst>
                                      </p:cBhvr>
                                      <p:to>
                                        <p:strVal val="visible"/>
                                      </p:to>
                                    </p:set>
                                    <p:animEffect transition="in" filter="blinds(horizontal)">
                                      <p:cBhvr>
                                        <p:cTn id="12" dur="500"/>
                                        <p:tgtEl>
                                          <p:spTgt spid="434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4179">
                                            <p:txEl>
                                              <p:pRg st="2" end="2"/>
                                            </p:txEl>
                                          </p:spTgt>
                                        </p:tgtEl>
                                        <p:attrNameLst>
                                          <p:attrName>style.visibility</p:attrName>
                                        </p:attrNameLst>
                                      </p:cBhvr>
                                      <p:to>
                                        <p:strVal val="visible"/>
                                      </p:to>
                                    </p:set>
                                    <p:animEffect transition="in" filter="blinds(horizontal)">
                                      <p:cBhvr>
                                        <p:cTn id="17" dur="500"/>
                                        <p:tgtEl>
                                          <p:spTgt spid="434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4179">
                                            <p:txEl>
                                              <p:pRg st="3" end="3"/>
                                            </p:txEl>
                                          </p:spTgt>
                                        </p:tgtEl>
                                        <p:attrNameLst>
                                          <p:attrName>style.visibility</p:attrName>
                                        </p:attrNameLst>
                                      </p:cBhvr>
                                      <p:to>
                                        <p:strVal val="visible"/>
                                      </p:to>
                                    </p:set>
                                    <p:animEffect transition="in" filter="blinds(horizontal)">
                                      <p:cBhvr>
                                        <p:cTn id="22" dur="500"/>
                                        <p:tgtEl>
                                          <p:spTgt spid="434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752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sp>
        <p:nvSpPr>
          <p:cNvPr id="107524" name="Rectangle 3"/>
          <p:cNvSpPr>
            <a:spLocks noGrp="1"/>
          </p:cNvSpPr>
          <p:nvPr>
            <p:ph idx="1"/>
          </p:nvPr>
        </p:nvSpPr>
        <p:spPr>
          <a:ln/>
        </p:spPr>
        <p:txBody>
          <a:bodyPr vert="horz" wrap="square" lIns="91440" tIns="45720" rIns="91440" bIns="45720" anchor="t" anchorCtr="0"/>
          <a:lstStyle/>
          <a:p>
            <a:pPr algn="just" eaLnBrk="1" hangingPunct="1"/>
            <a:r>
              <a:rPr lang="zh-CN" altLang="en-US" sz="2600" b="1" dirty="0"/>
              <a:t>启发式图搜索法的基本特点</a:t>
            </a:r>
            <a:r>
              <a:rPr lang="zh-CN" altLang="en-US" sz="2600" dirty="0"/>
              <a:t>：如何寻找并设计一个与问题有关的        及构出                          ，  然后以       的大小来排列待扩展状态的次序，每次选择      值最小者进行扩展。</a:t>
            </a:r>
          </a:p>
        </p:txBody>
      </p:sp>
      <p:sp>
        <p:nvSpPr>
          <p:cNvPr id="107525"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7526"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7527" name="Rectangle 6"/>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sp>
        <p:nvSpPr>
          <p:cNvPr id="107528" name="Rectangle 7"/>
          <p:cNvSpPr/>
          <p:nvPr/>
        </p:nvSpPr>
        <p:spPr>
          <a:xfrm>
            <a:off x="0" y="3328988"/>
            <a:ext cx="9144000" cy="0"/>
          </a:xfrm>
          <a:prstGeom prst="rect">
            <a:avLst/>
          </a:prstGeom>
          <a:noFill/>
          <a:ln w="9525">
            <a:noFill/>
          </a:ln>
        </p:spPr>
        <p:txBody>
          <a:bodyPr wrap="none" anchor="ctr" anchorCtr="0">
            <a:spAutoFit/>
          </a:bodyPr>
          <a:lstStyle/>
          <a:p>
            <a:pPr eaLnBrk="1" hangingPunct="1"/>
            <a:endParaRPr lang="zh-CN" altLang="en-US" dirty="0">
              <a:latin typeface="Verdana" panose="020B0604030504040204" pitchFamily="34" charset="0"/>
            </a:endParaRPr>
          </a:p>
        </p:txBody>
      </p:sp>
      <p:grpSp>
        <p:nvGrpSpPr>
          <p:cNvPr id="107529" name="Group 8"/>
          <p:cNvGrpSpPr/>
          <p:nvPr/>
        </p:nvGrpSpPr>
        <p:grpSpPr>
          <a:xfrm>
            <a:off x="2124075" y="1476375"/>
            <a:ext cx="6335713" cy="931863"/>
            <a:chOff x="1338" y="930"/>
            <a:chExt cx="3991" cy="587"/>
          </a:xfrm>
        </p:grpSpPr>
        <p:graphicFrame>
          <p:nvGraphicFramePr>
            <p:cNvPr id="107531" name="Object 9"/>
            <p:cNvGraphicFramePr>
              <a:graphicFrameLocks noChangeAspect="1"/>
            </p:cNvGraphicFramePr>
            <p:nvPr/>
          </p:nvGraphicFramePr>
          <p:xfrm>
            <a:off x="1338" y="930"/>
            <a:ext cx="499" cy="318"/>
          </p:xfrm>
          <a:graphic>
            <a:graphicData uri="http://schemas.openxmlformats.org/presentationml/2006/ole">
              <mc:AlternateContent xmlns:mc="http://schemas.openxmlformats.org/markup-compatibility/2006">
                <mc:Choice xmlns:v="urn:schemas-microsoft-com:vml" Requires="v">
                  <p:oleObj r:id="rId2" imgW="317500" imgH="203200" progId="Equation.3">
                    <p:embed/>
                  </p:oleObj>
                </mc:Choice>
                <mc:Fallback>
                  <p:oleObj r:id="rId2" imgW="317500" imgH="203200" progId="Equation.3">
                    <p:embed/>
                    <p:pic>
                      <p:nvPicPr>
                        <p:cNvPr id="0" name="图片 3112"/>
                        <p:cNvPicPr/>
                        <p:nvPr/>
                      </p:nvPicPr>
                      <p:blipFill>
                        <a:blip r:embed="rId3"/>
                        <a:stretch>
                          <a:fillRect/>
                        </a:stretch>
                      </p:blipFill>
                      <p:spPr>
                        <a:xfrm>
                          <a:off x="1338" y="930"/>
                          <a:ext cx="499" cy="318"/>
                        </a:xfrm>
                        <a:prstGeom prst="rect">
                          <a:avLst/>
                        </a:prstGeom>
                        <a:noFill/>
                        <a:ln w="38100">
                          <a:noFill/>
                          <a:miter/>
                        </a:ln>
                      </p:spPr>
                    </p:pic>
                  </p:oleObj>
                </mc:Fallback>
              </mc:AlternateContent>
            </a:graphicData>
          </a:graphic>
        </p:graphicFrame>
        <p:graphicFrame>
          <p:nvGraphicFramePr>
            <p:cNvPr id="107532" name="Object 10"/>
            <p:cNvGraphicFramePr>
              <a:graphicFrameLocks noChangeAspect="1"/>
            </p:cNvGraphicFramePr>
            <p:nvPr/>
          </p:nvGraphicFramePr>
          <p:xfrm>
            <a:off x="2381" y="935"/>
            <a:ext cx="1633" cy="281"/>
          </p:xfrm>
          <a:graphic>
            <a:graphicData uri="http://schemas.openxmlformats.org/presentationml/2006/ole">
              <mc:AlternateContent xmlns:mc="http://schemas.openxmlformats.org/markup-compatibility/2006">
                <mc:Choice xmlns:v="urn:schemas-microsoft-com:vml" Requires="v">
                  <p:oleObj r:id="rId4" imgW="1167765" imgH="203200" progId="Equation.3">
                    <p:embed/>
                  </p:oleObj>
                </mc:Choice>
                <mc:Fallback>
                  <p:oleObj r:id="rId4" imgW="1167765" imgH="203200" progId="Equation.3">
                    <p:embed/>
                    <p:pic>
                      <p:nvPicPr>
                        <p:cNvPr id="0" name="图片 3111"/>
                        <p:cNvPicPr/>
                        <p:nvPr/>
                      </p:nvPicPr>
                      <p:blipFill>
                        <a:blip r:embed="rId5"/>
                        <a:stretch>
                          <a:fillRect/>
                        </a:stretch>
                      </p:blipFill>
                      <p:spPr>
                        <a:xfrm>
                          <a:off x="2381" y="935"/>
                          <a:ext cx="1633" cy="281"/>
                        </a:xfrm>
                        <a:prstGeom prst="rect">
                          <a:avLst/>
                        </a:prstGeom>
                        <a:noFill/>
                        <a:ln w="38100">
                          <a:noFill/>
                          <a:miter/>
                        </a:ln>
                      </p:spPr>
                    </p:pic>
                  </p:oleObj>
                </mc:Fallback>
              </mc:AlternateContent>
            </a:graphicData>
          </a:graphic>
        </p:graphicFrame>
        <p:graphicFrame>
          <p:nvGraphicFramePr>
            <p:cNvPr id="107533" name="Object 11"/>
            <p:cNvGraphicFramePr>
              <a:graphicFrameLocks noChangeAspect="1"/>
            </p:cNvGraphicFramePr>
            <p:nvPr/>
          </p:nvGraphicFramePr>
          <p:xfrm>
            <a:off x="4241" y="1253"/>
            <a:ext cx="453" cy="264"/>
          </p:xfrm>
          <a:graphic>
            <a:graphicData uri="http://schemas.openxmlformats.org/presentationml/2006/ole">
              <mc:AlternateContent xmlns:mc="http://schemas.openxmlformats.org/markup-compatibility/2006">
                <mc:Choice xmlns:v="urn:schemas-microsoft-com:vml" Requires="v">
                  <p:oleObj r:id="rId6" imgW="342900" imgH="203200" progId="Equation.3">
                    <p:embed/>
                  </p:oleObj>
                </mc:Choice>
                <mc:Fallback>
                  <p:oleObj r:id="rId6" imgW="342900" imgH="203200" progId="Equation.3">
                    <p:embed/>
                    <p:pic>
                      <p:nvPicPr>
                        <p:cNvPr id="0" name="图片 3113"/>
                        <p:cNvPicPr/>
                        <p:nvPr/>
                      </p:nvPicPr>
                      <p:blipFill>
                        <a:blip r:embed="rId7"/>
                        <a:stretch>
                          <a:fillRect/>
                        </a:stretch>
                      </p:blipFill>
                      <p:spPr>
                        <a:xfrm>
                          <a:off x="4241" y="1253"/>
                          <a:ext cx="453" cy="264"/>
                        </a:xfrm>
                        <a:prstGeom prst="rect">
                          <a:avLst/>
                        </a:prstGeom>
                        <a:noFill/>
                        <a:ln w="38100">
                          <a:noFill/>
                          <a:miter/>
                        </a:ln>
                      </p:spPr>
                    </p:pic>
                  </p:oleObj>
                </mc:Fallback>
              </mc:AlternateContent>
            </a:graphicData>
          </a:graphic>
        </p:graphicFrame>
        <p:graphicFrame>
          <p:nvGraphicFramePr>
            <p:cNvPr id="107534" name="Object 12"/>
            <p:cNvGraphicFramePr>
              <a:graphicFrameLocks noChangeAspect="1"/>
            </p:cNvGraphicFramePr>
            <p:nvPr/>
          </p:nvGraphicFramePr>
          <p:xfrm>
            <a:off x="4876" y="935"/>
            <a:ext cx="453" cy="264"/>
          </p:xfrm>
          <a:graphic>
            <a:graphicData uri="http://schemas.openxmlformats.org/presentationml/2006/ole">
              <mc:AlternateContent xmlns:mc="http://schemas.openxmlformats.org/markup-compatibility/2006">
                <mc:Choice xmlns:v="urn:schemas-microsoft-com:vml" Requires="v">
                  <p:oleObj r:id="rId8" imgW="342900" imgH="203200" progId="Equation.3">
                    <p:embed/>
                  </p:oleObj>
                </mc:Choice>
                <mc:Fallback>
                  <p:oleObj r:id="rId8" imgW="342900" imgH="203200" progId="Equation.3">
                    <p:embed/>
                    <p:pic>
                      <p:nvPicPr>
                        <p:cNvPr id="0" name="图片 3110"/>
                        <p:cNvPicPr/>
                        <p:nvPr/>
                      </p:nvPicPr>
                      <p:blipFill>
                        <a:blip r:embed="rId7"/>
                        <a:stretch>
                          <a:fillRect/>
                        </a:stretch>
                      </p:blipFill>
                      <p:spPr>
                        <a:xfrm>
                          <a:off x="4876" y="935"/>
                          <a:ext cx="453" cy="264"/>
                        </a:xfrm>
                        <a:prstGeom prst="rect">
                          <a:avLst/>
                        </a:prstGeom>
                        <a:noFill/>
                        <a:ln w="38100">
                          <a:noFill/>
                          <a:miter/>
                        </a:ln>
                      </p:spPr>
                    </p:pic>
                  </p:oleObj>
                </mc:Fallback>
              </mc:AlternateContent>
            </a:graphicData>
          </a:graphic>
        </p:graphicFrame>
      </p:grpSp>
      <p:sp>
        <p:nvSpPr>
          <p:cNvPr id="481293" name="Text Box 13"/>
          <p:cNvSpPr txBox="1"/>
          <p:nvPr/>
        </p:nvSpPr>
        <p:spPr>
          <a:xfrm>
            <a:off x="457200" y="3276600"/>
            <a:ext cx="8305800" cy="28003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40000"/>
              </a:spcBef>
              <a:buClr>
                <a:schemeClr val="accent2"/>
              </a:buClr>
              <a:buFont typeface="Wingdings" panose="05000000000000000000" pitchFamily="2" charset="2"/>
              <a:buBlip>
                <a:blip r:embed="rId9"/>
              </a:buBlip>
            </a:pPr>
            <a:r>
              <a:rPr lang="en-US" altLang="zh-CN" sz="2600" dirty="0">
                <a:latin typeface="Arial" panose="020B0604020202020204" pitchFamily="34" charset="0"/>
              </a:rPr>
              <a:t>   </a:t>
            </a:r>
            <a:r>
              <a:rPr lang="en-US" altLang="zh-CN" sz="2600" dirty="0">
                <a:latin typeface="Times New Roman" panose="02020603050405020304" pitchFamily="18" charset="0"/>
              </a:rPr>
              <a:t>open</a:t>
            </a:r>
            <a:r>
              <a:rPr lang="zh-CN" altLang="en-US" sz="2600" dirty="0">
                <a:latin typeface="Times New Roman" panose="02020603050405020304" pitchFamily="18" charset="0"/>
              </a:rPr>
              <a:t>表：保留所有已生成而未扩展的状态。</a:t>
            </a:r>
          </a:p>
          <a:p>
            <a:pPr algn="just" eaLnBrk="1" hangingPunct="1">
              <a:lnSpc>
                <a:spcPct val="120000"/>
              </a:lnSpc>
              <a:spcBef>
                <a:spcPct val="40000"/>
              </a:spcBef>
              <a:buClr>
                <a:schemeClr val="accent2"/>
              </a:buClr>
              <a:buFont typeface="Wingdings" panose="05000000000000000000" pitchFamily="2" charset="2"/>
              <a:buBlip>
                <a:blip r:embed="rId9"/>
              </a:buBlip>
            </a:pPr>
            <a:r>
              <a:rPr lang="zh-CN" altLang="en-US" sz="2600" dirty="0">
                <a:latin typeface="Times New Roman" panose="02020603050405020304" pitchFamily="18" charset="0"/>
              </a:rPr>
              <a:t>   </a:t>
            </a:r>
            <a:r>
              <a:rPr lang="en-US" altLang="zh-CN" sz="2600" dirty="0">
                <a:latin typeface="Times New Roman" panose="02020603050405020304" pitchFamily="18" charset="0"/>
              </a:rPr>
              <a:t>closed</a:t>
            </a:r>
            <a:r>
              <a:rPr lang="zh-CN" altLang="en-US" sz="2600" dirty="0">
                <a:latin typeface="Times New Roman" panose="02020603050405020304" pitchFamily="18" charset="0"/>
              </a:rPr>
              <a:t>表：记录已扩展过的状态。</a:t>
            </a:r>
          </a:p>
          <a:p>
            <a:pPr algn="just" eaLnBrk="1" hangingPunct="1">
              <a:lnSpc>
                <a:spcPct val="120000"/>
              </a:lnSpc>
              <a:spcBef>
                <a:spcPct val="40000"/>
              </a:spcBef>
              <a:buClr>
                <a:schemeClr val="accent2"/>
              </a:buClr>
              <a:buFont typeface="Wingdings" panose="05000000000000000000" pitchFamily="2" charset="2"/>
              <a:buBlip>
                <a:blip r:embed="rId9"/>
              </a:buBlip>
            </a:pPr>
            <a:r>
              <a:rPr lang="zh-CN" altLang="en-US" sz="2600" dirty="0">
                <a:latin typeface="Times New Roman" panose="02020603050405020304" pitchFamily="18" charset="0"/>
              </a:rPr>
              <a:t>   进入</a:t>
            </a:r>
            <a:r>
              <a:rPr lang="en-US" altLang="zh-CN" sz="2600" dirty="0">
                <a:latin typeface="Times New Roman" panose="02020603050405020304" pitchFamily="18" charset="0"/>
              </a:rPr>
              <a:t>open</a:t>
            </a:r>
            <a:r>
              <a:rPr lang="zh-CN" altLang="en-US" sz="2600" dirty="0">
                <a:latin typeface="Times New Roman" panose="02020603050405020304" pitchFamily="18" charset="0"/>
              </a:rPr>
              <a:t>表的状态是根据其估值的大小插入到表中合适的位置，每次</a:t>
            </a:r>
            <a:r>
              <a:rPr lang="zh-CN" altLang="en-US" sz="2600" dirty="0">
                <a:latin typeface="Arial" panose="020B0604020202020204" pitchFamily="34" charset="0"/>
              </a:rPr>
              <a:t>从表中优先取出启发估价函数值最小的状态加以扩展。</a:t>
            </a:r>
            <a:r>
              <a:rPr lang="zh-CN" altLang="en-US" dirty="0">
                <a:latin typeface="Arial" panose="020B060402020202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81293"/>
                                        </p:tgtEl>
                                        <p:attrNameLst>
                                          <p:attrName>style.visibility</p:attrName>
                                        </p:attrNameLst>
                                      </p:cBhvr>
                                      <p:to>
                                        <p:strVal val="visible"/>
                                      </p:to>
                                    </p:set>
                                    <p:animEffect transition="in" filter="barn(inHorizontal)">
                                      <p:cBhvr>
                                        <p:cTn id="7" dur="500"/>
                                        <p:tgtEl>
                                          <p:spTgt spid="481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0595" name="Rectangle 2"/>
          <p:cNvSpPr>
            <a:spLocks noGrp="1"/>
          </p:cNvSpPr>
          <p:nvPr>
            <p:ph idx="1"/>
          </p:nvPr>
        </p:nvSpPr>
        <p:spPr>
          <a:xfrm>
            <a:off x="304800" y="1066800"/>
            <a:ext cx="8686800" cy="5568950"/>
          </a:xfrm>
          <a:ln/>
        </p:spPr>
        <p:txBody>
          <a:bodyPr vert="horz" wrap="square" lIns="91440" tIns="45720" rIns="91440" bIns="45720" anchor="t" anchorCtr="0"/>
          <a:lstStyle/>
          <a:p>
            <a:pPr marL="0" indent="0" eaLnBrk="1" hangingPunct="1">
              <a:lnSpc>
                <a:spcPct val="130000"/>
              </a:lnSpc>
              <a:spcBef>
                <a:spcPct val="0"/>
              </a:spcBef>
              <a:buNone/>
            </a:pPr>
            <a:r>
              <a:rPr lang="en-US" altLang="zh-CN" sz="2200" b="1" dirty="0"/>
              <a:t>A</a:t>
            </a:r>
            <a:r>
              <a:rPr lang="zh-CN" altLang="en-US" sz="2200" b="1" dirty="0"/>
              <a:t>算法步骤：</a:t>
            </a:r>
            <a:endParaRPr lang="en-US" altLang="zh-CN" sz="2200" b="1" dirty="0"/>
          </a:p>
          <a:p>
            <a:pPr marL="0" indent="0" eaLnBrk="1" hangingPunct="1">
              <a:lnSpc>
                <a:spcPct val="130000"/>
              </a:lnSpc>
              <a:spcBef>
                <a:spcPct val="0"/>
              </a:spcBef>
              <a:buNone/>
            </a:pPr>
            <a:r>
              <a:rPr lang="zh-CN" altLang="en-US" sz="2200" dirty="0"/>
              <a:t>（</a:t>
            </a:r>
            <a:r>
              <a:rPr lang="en-US" altLang="zh-CN" sz="2200" dirty="0"/>
              <a:t>1</a:t>
            </a:r>
            <a:r>
              <a:rPr lang="zh-CN" altLang="en-US" sz="2200" dirty="0"/>
              <a:t>）把初始节点</a:t>
            </a:r>
            <a:r>
              <a:rPr lang="en-US" altLang="zh-CN" sz="2200" dirty="0"/>
              <a:t>S</a:t>
            </a:r>
            <a:r>
              <a:rPr lang="en-US" altLang="zh-CN" sz="2200" baseline="-25000" dirty="0"/>
              <a:t>0</a:t>
            </a:r>
            <a:r>
              <a:rPr lang="zh-CN" altLang="en-US" sz="2200" dirty="0"/>
              <a:t>放入</a:t>
            </a:r>
            <a:r>
              <a:rPr lang="en-US" altLang="zh-CN" sz="2200" dirty="0"/>
              <a:t>Open</a:t>
            </a:r>
            <a:r>
              <a:rPr lang="zh-CN" altLang="en-US" sz="2200" dirty="0"/>
              <a:t>表中，</a:t>
            </a:r>
            <a:r>
              <a:rPr lang="en-US" altLang="zh-CN" sz="2200" dirty="0"/>
              <a:t>f(S</a:t>
            </a:r>
            <a:r>
              <a:rPr lang="en-US" altLang="zh-CN" sz="2200" baseline="-25000" dirty="0"/>
              <a:t>0</a:t>
            </a:r>
            <a:r>
              <a:rPr lang="en-US" altLang="zh-CN" sz="2200" dirty="0"/>
              <a:t>)=g(S</a:t>
            </a:r>
            <a:r>
              <a:rPr lang="en-US" altLang="zh-CN" sz="2200" baseline="-25000" dirty="0"/>
              <a:t>0</a:t>
            </a:r>
            <a:r>
              <a:rPr lang="en-US" altLang="zh-CN" sz="2200" dirty="0"/>
              <a:t>)+h(S</a:t>
            </a:r>
            <a:r>
              <a:rPr lang="en-US" altLang="zh-CN" sz="2200" baseline="-25000" dirty="0"/>
              <a:t>0</a:t>
            </a:r>
            <a:r>
              <a:rPr lang="en-US" altLang="zh-CN" sz="2200" dirty="0"/>
              <a:t>)</a:t>
            </a:r>
            <a:r>
              <a:rPr lang="zh-CN" altLang="en-US" sz="2200" dirty="0"/>
              <a:t>；</a:t>
            </a:r>
            <a:endParaRPr lang="en-US" altLang="zh-CN" sz="2200" dirty="0"/>
          </a:p>
          <a:p>
            <a:pPr marL="0" indent="0" eaLnBrk="1" hangingPunct="1">
              <a:lnSpc>
                <a:spcPct val="130000"/>
              </a:lnSpc>
              <a:spcBef>
                <a:spcPct val="0"/>
              </a:spcBef>
              <a:buNone/>
            </a:pPr>
            <a:r>
              <a:rPr lang="zh-CN" altLang="en-US" sz="2200" dirty="0"/>
              <a:t>（</a:t>
            </a:r>
            <a:r>
              <a:rPr lang="en-US" altLang="zh-CN" sz="2200" dirty="0"/>
              <a:t>2</a:t>
            </a:r>
            <a:r>
              <a:rPr lang="zh-CN" altLang="en-US" sz="2200" dirty="0"/>
              <a:t>）如果</a:t>
            </a:r>
            <a:r>
              <a:rPr lang="en-US" altLang="zh-CN" sz="2200" dirty="0"/>
              <a:t>Open</a:t>
            </a:r>
            <a:r>
              <a:rPr lang="zh-CN" altLang="en-US" sz="2200" dirty="0"/>
              <a:t>表为空，则问题无解，失败退出；</a:t>
            </a:r>
            <a:endParaRPr lang="en-US" altLang="zh-CN" sz="2200" dirty="0"/>
          </a:p>
          <a:p>
            <a:pPr marL="0" indent="0" eaLnBrk="1" hangingPunct="1">
              <a:lnSpc>
                <a:spcPct val="130000"/>
              </a:lnSpc>
              <a:spcBef>
                <a:spcPct val="0"/>
              </a:spcBef>
              <a:buNone/>
            </a:pPr>
            <a:r>
              <a:rPr lang="zh-CN" altLang="en-US" sz="2200" dirty="0"/>
              <a:t>（</a:t>
            </a:r>
            <a:r>
              <a:rPr lang="en-US" altLang="zh-CN" sz="2200" dirty="0"/>
              <a:t>3</a:t>
            </a:r>
            <a:r>
              <a:rPr lang="zh-CN" altLang="en-US" sz="2200" dirty="0"/>
              <a:t>）把</a:t>
            </a:r>
            <a:r>
              <a:rPr lang="en-US" altLang="zh-CN" sz="2200" dirty="0"/>
              <a:t>Open</a:t>
            </a:r>
            <a:r>
              <a:rPr lang="zh-CN" altLang="en-US" sz="2200" dirty="0"/>
              <a:t>表的第一个节点取出放入</a:t>
            </a:r>
            <a:r>
              <a:rPr lang="en-US" altLang="zh-CN" sz="2200" dirty="0"/>
              <a:t>Closed</a:t>
            </a:r>
            <a:r>
              <a:rPr lang="zh-CN" altLang="en-US" sz="2200" dirty="0"/>
              <a:t>表，并记该节点为</a:t>
            </a:r>
            <a:r>
              <a:rPr lang="en-US" altLang="zh-CN" sz="2200" dirty="0"/>
              <a:t>n</a:t>
            </a:r>
            <a:r>
              <a:rPr lang="zh-CN" altLang="en-US" sz="2200" dirty="0"/>
              <a:t>；</a:t>
            </a:r>
            <a:endParaRPr lang="en-US" altLang="zh-CN" sz="2200" dirty="0"/>
          </a:p>
          <a:p>
            <a:pPr marL="0" indent="0" eaLnBrk="1" hangingPunct="1">
              <a:lnSpc>
                <a:spcPct val="130000"/>
              </a:lnSpc>
              <a:spcBef>
                <a:spcPct val="0"/>
              </a:spcBef>
              <a:buNone/>
            </a:pPr>
            <a:r>
              <a:rPr lang="zh-CN" altLang="en-US" sz="2200" dirty="0"/>
              <a:t>（</a:t>
            </a:r>
            <a:r>
              <a:rPr lang="en-US" altLang="zh-CN" sz="2200" dirty="0"/>
              <a:t>4</a:t>
            </a:r>
            <a:r>
              <a:rPr lang="zh-CN" altLang="en-US" sz="2200" dirty="0"/>
              <a:t>）考察节点</a:t>
            </a:r>
            <a:r>
              <a:rPr lang="en-US" altLang="zh-CN" sz="2200" dirty="0"/>
              <a:t>n</a:t>
            </a:r>
            <a:r>
              <a:rPr lang="zh-CN" altLang="en-US" sz="2200" dirty="0"/>
              <a:t>是否为目标节点。若是，则找到问题的解，成功退出；</a:t>
            </a:r>
            <a:endParaRPr lang="en-US" altLang="zh-CN" sz="2200" dirty="0"/>
          </a:p>
          <a:p>
            <a:pPr marL="0" indent="0" eaLnBrk="1" hangingPunct="1">
              <a:lnSpc>
                <a:spcPct val="130000"/>
              </a:lnSpc>
              <a:spcBef>
                <a:spcPct val="0"/>
              </a:spcBef>
              <a:buNone/>
            </a:pPr>
            <a:r>
              <a:rPr lang="zh-CN" altLang="en-US" sz="2200" dirty="0"/>
              <a:t>（</a:t>
            </a:r>
            <a:r>
              <a:rPr lang="en-US" altLang="zh-CN" sz="2200" dirty="0"/>
              <a:t>5</a:t>
            </a:r>
            <a:r>
              <a:rPr lang="zh-CN" altLang="en-US" sz="2200" dirty="0"/>
              <a:t>）若节点</a:t>
            </a:r>
            <a:r>
              <a:rPr lang="en-US" altLang="zh-CN" sz="2200" dirty="0"/>
              <a:t>n</a:t>
            </a:r>
            <a:r>
              <a:rPr lang="zh-CN" altLang="en-US" sz="2200" dirty="0"/>
              <a:t>不可扩展，则转到第（</a:t>
            </a:r>
            <a:r>
              <a:rPr lang="en-US" altLang="zh-CN" sz="2200" dirty="0"/>
              <a:t>2</a:t>
            </a:r>
            <a:r>
              <a:rPr lang="zh-CN" altLang="en-US" sz="2200" dirty="0"/>
              <a:t>）步；</a:t>
            </a:r>
            <a:endParaRPr lang="en-US" altLang="zh-CN" sz="2200" dirty="0"/>
          </a:p>
          <a:p>
            <a:pPr marL="0" indent="0" eaLnBrk="1" hangingPunct="1">
              <a:lnSpc>
                <a:spcPct val="130000"/>
              </a:lnSpc>
              <a:spcBef>
                <a:spcPct val="0"/>
              </a:spcBef>
              <a:buNone/>
            </a:pPr>
            <a:r>
              <a:rPr lang="zh-CN" altLang="en-US" sz="2200" dirty="0"/>
              <a:t>（</a:t>
            </a:r>
            <a:r>
              <a:rPr lang="en-US" altLang="zh-CN" sz="2200" dirty="0"/>
              <a:t>6</a:t>
            </a:r>
            <a:r>
              <a:rPr lang="zh-CN" altLang="en-US" sz="2200" dirty="0"/>
              <a:t>）扩展节点</a:t>
            </a:r>
            <a:r>
              <a:rPr lang="en-US" altLang="zh-CN" sz="2200" dirty="0"/>
              <a:t>n</a:t>
            </a:r>
            <a:r>
              <a:rPr lang="zh-CN" altLang="en-US" sz="2200" dirty="0"/>
              <a:t>，生成子节点</a:t>
            </a:r>
            <a:r>
              <a:rPr lang="en-US" altLang="zh-CN" sz="2200" dirty="0"/>
              <a:t>n</a:t>
            </a:r>
            <a:r>
              <a:rPr lang="en-US" altLang="zh-CN" sz="2200" baseline="-25000" dirty="0"/>
              <a:t>i</a:t>
            </a:r>
            <a:r>
              <a:rPr lang="en-US" altLang="zh-CN" sz="2200" dirty="0"/>
              <a:t>(i=1,2,…)</a:t>
            </a:r>
            <a:r>
              <a:rPr lang="zh-CN" altLang="en-US" sz="2200" dirty="0"/>
              <a:t>，计算每一个子节点的估价值</a:t>
            </a:r>
            <a:r>
              <a:rPr lang="en-US" altLang="zh-CN" sz="2200" dirty="0"/>
              <a:t>f(n</a:t>
            </a:r>
            <a:r>
              <a:rPr lang="en-US" altLang="zh-CN" sz="2200" baseline="-25000" dirty="0"/>
              <a:t>i</a:t>
            </a:r>
            <a:r>
              <a:rPr lang="en-US" altLang="zh-CN" sz="2200" dirty="0"/>
              <a:t>)(i=1,2,…)</a:t>
            </a:r>
            <a:r>
              <a:rPr lang="zh-CN" altLang="en-US" sz="2200" dirty="0"/>
              <a:t>，并为每一个子节点设置指向父节点的指针，然后将这些子节点放入</a:t>
            </a:r>
            <a:r>
              <a:rPr lang="en-US" altLang="zh-CN" sz="2200" dirty="0"/>
              <a:t>Open</a:t>
            </a:r>
            <a:r>
              <a:rPr lang="zh-CN" altLang="en-US" sz="2200" dirty="0"/>
              <a:t>表中；</a:t>
            </a:r>
            <a:endParaRPr lang="en-US" altLang="zh-CN" sz="2200" dirty="0"/>
          </a:p>
          <a:p>
            <a:pPr marL="0" indent="0" eaLnBrk="1" hangingPunct="1">
              <a:lnSpc>
                <a:spcPct val="130000"/>
              </a:lnSpc>
              <a:spcBef>
                <a:spcPct val="0"/>
              </a:spcBef>
              <a:buNone/>
            </a:pPr>
            <a:r>
              <a:rPr lang="zh-CN" altLang="en-US" sz="2200" dirty="0"/>
              <a:t>（</a:t>
            </a:r>
            <a:r>
              <a:rPr lang="en-US" altLang="zh-CN" sz="2200" dirty="0"/>
              <a:t>7</a:t>
            </a:r>
            <a:r>
              <a:rPr lang="zh-CN" altLang="en-US" sz="2200" dirty="0"/>
              <a:t>）根据各节点的估价函数值，对</a:t>
            </a:r>
            <a:r>
              <a:rPr lang="en-US" altLang="zh-CN" sz="2200" dirty="0"/>
              <a:t>Open</a:t>
            </a:r>
            <a:r>
              <a:rPr lang="zh-CN" altLang="en-US" sz="2200" dirty="0"/>
              <a:t>表中的全部节点按从小到大的顺序重新进行排序；</a:t>
            </a:r>
            <a:endParaRPr lang="en-US" altLang="zh-CN" sz="2200" dirty="0"/>
          </a:p>
          <a:p>
            <a:pPr marL="0" indent="0" eaLnBrk="1" hangingPunct="1">
              <a:lnSpc>
                <a:spcPct val="130000"/>
              </a:lnSpc>
              <a:spcBef>
                <a:spcPct val="0"/>
              </a:spcBef>
              <a:buNone/>
            </a:pPr>
            <a:r>
              <a:rPr lang="zh-CN" altLang="en-US" sz="2200" dirty="0"/>
              <a:t>（</a:t>
            </a:r>
            <a:r>
              <a:rPr lang="en-US" altLang="zh-CN" sz="2200" dirty="0"/>
              <a:t>8</a:t>
            </a:r>
            <a:r>
              <a:rPr lang="zh-CN" altLang="en-US" sz="2200" dirty="0"/>
              <a:t>）转第（</a:t>
            </a:r>
            <a:r>
              <a:rPr lang="en-US" altLang="zh-CN" sz="2200" dirty="0"/>
              <a:t>2</a:t>
            </a:r>
            <a:r>
              <a:rPr lang="zh-CN" altLang="en-US" sz="2200" dirty="0"/>
              <a:t>）步。</a:t>
            </a:r>
            <a:endParaRPr lang="zh-CN" altLang="zh-CN" sz="2200" dirty="0"/>
          </a:p>
        </p:txBody>
      </p:sp>
      <p:sp>
        <p:nvSpPr>
          <p:cNvPr id="110596"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spTree>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161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sp>
        <p:nvSpPr>
          <p:cNvPr id="484355" name="Rectangle 3"/>
          <p:cNvSpPr>
            <a:spLocks noGrp="1"/>
          </p:cNvSpPr>
          <p:nvPr>
            <p:ph idx="1"/>
          </p:nvPr>
        </p:nvSpPr>
        <p:spPr>
          <a:xfrm>
            <a:off x="322263" y="1052513"/>
            <a:ext cx="8497887" cy="5400675"/>
          </a:xfrm>
          <a:ln/>
        </p:spPr>
        <p:txBody>
          <a:bodyPr vert="horz" wrap="square" lIns="91440" tIns="45720" rIns="91440" bIns="45720" anchor="t" anchorCtr="0"/>
          <a:lstStyle/>
          <a:p>
            <a:pPr algn="just" eaLnBrk="1" hangingPunct="1">
              <a:lnSpc>
                <a:spcPct val="130000"/>
              </a:lnSpc>
              <a:spcBef>
                <a:spcPts val="600"/>
              </a:spcBef>
            </a:pPr>
            <a:r>
              <a:rPr lang="zh-CN" altLang="en-US" sz="2400" dirty="0">
                <a:latin typeface="Times New Roman" panose="02020603050405020304" pitchFamily="18" charset="0"/>
              </a:rPr>
              <a:t>每次重复时，</a:t>
            </a:r>
            <a:r>
              <a:rPr lang="en-US" altLang="zh-CN" sz="2400" i="1" dirty="0">
                <a:latin typeface="Times New Roman" panose="02020603050405020304" pitchFamily="18" charset="0"/>
              </a:rPr>
              <a:t>A</a:t>
            </a:r>
            <a:r>
              <a:rPr lang="zh-CN" altLang="en-US" sz="2400" dirty="0">
                <a:latin typeface="Times New Roman" panose="02020603050405020304" pitchFamily="18" charset="0"/>
              </a:rPr>
              <a:t>搜索算法从</a:t>
            </a:r>
            <a:r>
              <a:rPr lang="en-US" altLang="zh-CN" sz="2400" dirty="0">
                <a:latin typeface="Times New Roman" panose="02020603050405020304" pitchFamily="18" charset="0"/>
              </a:rPr>
              <a:t>open</a:t>
            </a:r>
            <a:r>
              <a:rPr lang="zh-CN" altLang="en-US" sz="2400" dirty="0">
                <a:latin typeface="Times New Roman" panose="02020603050405020304" pitchFamily="18" charset="0"/>
              </a:rPr>
              <a:t>表中取出第一个状态，如果该状态满足目的条件，则算法返回到该状态的搜索路径。</a:t>
            </a:r>
          </a:p>
          <a:p>
            <a:pPr algn="just" eaLnBrk="1" hangingPunct="1">
              <a:lnSpc>
                <a:spcPct val="130000"/>
              </a:lnSpc>
              <a:spcBef>
                <a:spcPts val="600"/>
              </a:spcBef>
            </a:pPr>
            <a:r>
              <a:rPr lang="zh-CN" altLang="en-US" sz="2400" dirty="0">
                <a:latin typeface="Times New Roman" panose="02020603050405020304" pitchFamily="18" charset="0"/>
              </a:rPr>
              <a:t>如果</a:t>
            </a:r>
            <a:r>
              <a:rPr lang="en-US" altLang="zh-CN" sz="2400" dirty="0">
                <a:latin typeface="Times New Roman" panose="02020603050405020304" pitchFamily="18" charset="0"/>
              </a:rPr>
              <a:t>open</a:t>
            </a:r>
            <a:r>
              <a:rPr lang="zh-CN" altLang="en-US" sz="2400" dirty="0">
                <a:latin typeface="Times New Roman" panose="02020603050405020304" pitchFamily="18" charset="0"/>
              </a:rPr>
              <a:t>表的第一个状态不是目的状态，则算法利用与之相匹配的一系列操作算子进行相应的操作来产生它的子状态。如果某个子状态已在</a:t>
            </a:r>
            <a:r>
              <a:rPr lang="en-US" altLang="zh-CN" sz="2400" dirty="0">
                <a:latin typeface="Times New Roman" panose="02020603050405020304" pitchFamily="18" charset="0"/>
              </a:rPr>
              <a:t>open</a:t>
            </a:r>
            <a:r>
              <a:rPr lang="zh-CN" altLang="en-US" sz="2400" dirty="0">
                <a:latin typeface="Times New Roman" panose="02020603050405020304" pitchFamily="18" charset="0"/>
              </a:rPr>
              <a:t>表（或</a:t>
            </a:r>
            <a:r>
              <a:rPr lang="en-US" altLang="zh-CN" sz="2400" dirty="0">
                <a:latin typeface="Times New Roman" panose="02020603050405020304" pitchFamily="18" charset="0"/>
              </a:rPr>
              <a:t>closed</a:t>
            </a:r>
            <a:r>
              <a:rPr lang="zh-CN" altLang="en-US" sz="2400" dirty="0">
                <a:latin typeface="Times New Roman" panose="02020603050405020304" pitchFamily="18" charset="0"/>
              </a:rPr>
              <a:t>表）中出现过，即该状态再一次被发现时，则通过刷新它的祖先状态的历史记录，使算法极有可能找到到达目的状态的更短的路径</a:t>
            </a:r>
          </a:p>
          <a:p>
            <a:pPr algn="just" eaLnBrk="1" hangingPunct="1">
              <a:lnSpc>
                <a:spcPct val="130000"/>
              </a:lnSpc>
              <a:spcBef>
                <a:spcPts val="600"/>
              </a:spcBef>
            </a:pPr>
            <a:r>
              <a:rPr lang="zh-CN" altLang="en-US" sz="2400" dirty="0">
                <a:latin typeface="Times New Roman" panose="02020603050405020304" pitchFamily="18" charset="0"/>
              </a:rPr>
              <a:t>接着，</a:t>
            </a:r>
            <a:r>
              <a:rPr lang="en-US" altLang="zh-CN" sz="2400" i="1" dirty="0">
                <a:latin typeface="Times New Roman" panose="02020603050405020304" pitchFamily="18" charset="0"/>
              </a:rPr>
              <a:t>A</a:t>
            </a:r>
            <a:r>
              <a:rPr lang="zh-CN" altLang="en-US" sz="2400" dirty="0">
                <a:latin typeface="Times New Roman" panose="02020603050405020304" pitchFamily="18" charset="0"/>
              </a:rPr>
              <a:t>搜索算法</a:t>
            </a:r>
            <a:r>
              <a:rPr lang="en-US" altLang="zh-CN" sz="2400" dirty="0">
                <a:latin typeface="Times New Roman" panose="02020603050405020304" pitchFamily="18" charset="0"/>
              </a:rPr>
              <a:t>open</a:t>
            </a:r>
            <a:r>
              <a:rPr lang="zh-CN" altLang="en-US" sz="2400" dirty="0">
                <a:latin typeface="Times New Roman" panose="02020603050405020304" pitchFamily="18" charset="0"/>
              </a:rPr>
              <a:t>表中每个状态的估价函数值，按照值的大小重新排序，将值最小的状态放在表头，使其第一个被扩展。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Effect transition="in" filter="barn(inHorizontal)">
                                      <p:cBhvr>
                                        <p:cTn id="7" dur="500"/>
                                        <p:tgtEl>
                                          <p:spTgt spid="484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84355">
                                            <p:txEl>
                                              <p:pRg st="1" end="1"/>
                                            </p:txEl>
                                          </p:spTgt>
                                        </p:tgtEl>
                                        <p:attrNameLst>
                                          <p:attrName>style.visibility</p:attrName>
                                        </p:attrNameLst>
                                      </p:cBhvr>
                                      <p:to>
                                        <p:strVal val="visible"/>
                                      </p:to>
                                    </p:set>
                                    <p:animEffect transition="in" filter="barn(inHorizontal)">
                                      <p:cBhvr>
                                        <p:cTn id="12" dur="500"/>
                                        <p:tgtEl>
                                          <p:spTgt spid="484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84355">
                                            <p:txEl>
                                              <p:pRg st="2" end="2"/>
                                            </p:txEl>
                                          </p:spTgt>
                                        </p:tgtEl>
                                        <p:attrNameLst>
                                          <p:attrName>style.visibility</p:attrName>
                                        </p:attrNameLst>
                                      </p:cBhvr>
                                      <p:to>
                                        <p:strVal val="visible"/>
                                      </p:to>
                                    </p:set>
                                    <p:animEffect transition="in" filter="barn(inHorizontal)">
                                      <p:cBhvr>
                                        <p:cTn id="17" dur="500"/>
                                        <p:tgtEl>
                                          <p:spTgt spid="484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264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sp>
        <p:nvSpPr>
          <p:cNvPr id="112644" name="Rectangle 3"/>
          <p:cNvSpPr>
            <a:spLocks noGrp="1"/>
          </p:cNvSpPr>
          <p:nvPr>
            <p:ph type="body" sz="half" idx="1"/>
          </p:nvPr>
        </p:nvSpPr>
        <p:spPr>
          <a:xfrm>
            <a:off x="250825" y="908050"/>
            <a:ext cx="8497888" cy="5400675"/>
          </a:xfrm>
          <a:ln/>
        </p:spPr>
        <p:txBody>
          <a:bodyPr vert="horz" wrap="square" lIns="91440" tIns="45720" rIns="91440" bIns="45720" anchor="t" anchorCtr="0"/>
          <a:lstStyle/>
          <a:p>
            <a:pPr eaLnBrk="1" hangingPunct="1">
              <a:buClr>
                <a:schemeClr val="accent2"/>
              </a:buClr>
              <a:buSzTx/>
              <a:buFont typeface="Wingdings" panose="05000000000000000000" pitchFamily="2" charset="2"/>
            </a:pPr>
            <a:r>
              <a:rPr lang="zh-CN" altLang="en-US" sz="2400" b="1" dirty="0">
                <a:latin typeface="宋体" panose="02010600030101010101" pitchFamily="2" charset="-122"/>
              </a:rPr>
              <a:t>例</a:t>
            </a:r>
            <a:r>
              <a:rPr lang="en-US" altLang="zh-CN" sz="2400" b="1" dirty="0">
                <a:latin typeface="Times New Roman" panose="02020603050405020304" pitchFamily="18" charset="0"/>
                <a:cs typeface="Times New Roman" panose="02020603050405020304" pitchFamily="18" charset="0"/>
              </a:rPr>
              <a:t>5.8   </a:t>
            </a:r>
            <a:r>
              <a:rPr lang="zh-CN" altLang="en-US" sz="2400" dirty="0">
                <a:latin typeface="宋体" panose="02010600030101010101" pitchFamily="2" charset="-122"/>
              </a:rPr>
              <a:t>利用</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宋体" panose="02010600030101010101" pitchFamily="2" charset="-122"/>
              </a:rPr>
              <a:t>搜索算法求解八数码问题的搜索树，其估价函数定义为</a:t>
            </a:r>
          </a:p>
          <a:p>
            <a:pPr eaLnBrk="1" hangingPunct="1">
              <a:buClr>
                <a:schemeClr val="accent2"/>
              </a:buClr>
              <a:buSzTx/>
              <a:buFont typeface="Wingdings" panose="05000000000000000000" pitchFamily="2" charset="2"/>
            </a:pPr>
            <a:endParaRPr lang="zh-CN" altLang="en-US" sz="2400" dirty="0">
              <a:latin typeface="宋体" panose="02010600030101010101" pitchFamily="2" charset="-122"/>
            </a:endParaRPr>
          </a:p>
          <a:p>
            <a:pPr eaLnBrk="1" hangingPunct="1">
              <a:buClr>
                <a:srgbClr val="0000FF"/>
              </a:buClr>
              <a:buSzTx/>
              <a:buFont typeface="Wingdings" panose="05000000000000000000" pitchFamily="2" charset="2"/>
              <a:buChar char="§"/>
            </a:pPr>
            <a:r>
              <a:rPr lang="zh-CN" altLang="en-US" sz="2400" dirty="0">
                <a:latin typeface="宋体" panose="02010600030101010101" pitchFamily="2" charset="-122"/>
              </a:rPr>
              <a:t>     ：状态的深度，每步为单位代价。</a:t>
            </a:r>
          </a:p>
          <a:p>
            <a:pPr eaLnBrk="1" hangingPunct="1">
              <a:buClr>
                <a:srgbClr val="0000FF"/>
              </a:buClr>
              <a:buSzTx/>
              <a:buFont typeface="Wingdings" panose="05000000000000000000" pitchFamily="2" charset="2"/>
              <a:buChar char="§"/>
            </a:pPr>
            <a:r>
              <a:rPr lang="zh-CN" altLang="en-US" sz="2400" dirty="0">
                <a:latin typeface="宋体" panose="02010600030101010101" pitchFamily="2" charset="-122"/>
              </a:rPr>
              <a:t>     ：以</a:t>
            </a:r>
            <a:r>
              <a:rPr lang="zh-CN" altLang="en-US" sz="2400" dirty="0">
                <a:latin typeface="Times New Roman" panose="02020603050405020304" pitchFamily="18" charset="0"/>
              </a:rPr>
              <a:t>“</a:t>
            </a:r>
            <a:r>
              <a:rPr lang="zh-CN" altLang="en-US" sz="2400" dirty="0">
                <a:latin typeface="宋体" panose="02010600030101010101" pitchFamily="2" charset="-122"/>
              </a:rPr>
              <a:t>不在位</a:t>
            </a:r>
            <a:r>
              <a:rPr lang="zh-CN" altLang="en-US" sz="2400" dirty="0">
                <a:latin typeface="Times New Roman" panose="02020603050405020304" pitchFamily="18" charset="0"/>
              </a:rPr>
              <a:t>”</a:t>
            </a:r>
            <a:r>
              <a:rPr lang="zh-CN" altLang="en-US" sz="2400" dirty="0">
                <a:latin typeface="宋体" panose="02010600030101010101" pitchFamily="2" charset="-122"/>
              </a:rPr>
              <a:t>的数码数作为启发信息的度量。</a:t>
            </a:r>
            <a:endParaRPr lang="zh-CN" altLang="en-US" sz="2400" dirty="0"/>
          </a:p>
        </p:txBody>
      </p:sp>
      <p:sp>
        <p:nvSpPr>
          <p:cNvPr id="112645" name="Rectangle 4"/>
          <p:cNvSpPr/>
          <p:nvPr/>
        </p:nvSpPr>
        <p:spPr>
          <a:xfrm>
            <a:off x="3962400"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12646" name="Rectangle 5"/>
          <p:cNvSpPr/>
          <p:nvPr/>
        </p:nvSpPr>
        <p:spPr>
          <a:xfrm>
            <a:off x="4148138" y="33289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grpSp>
        <p:nvGrpSpPr>
          <p:cNvPr id="112647" name="Group 6"/>
          <p:cNvGrpSpPr/>
          <p:nvPr/>
        </p:nvGrpSpPr>
        <p:grpSpPr>
          <a:xfrm>
            <a:off x="712788" y="1933575"/>
            <a:ext cx="5002212" cy="1711325"/>
            <a:chOff x="449" y="1218"/>
            <a:chExt cx="3151" cy="1078"/>
          </a:xfrm>
        </p:grpSpPr>
        <p:graphicFrame>
          <p:nvGraphicFramePr>
            <p:cNvPr id="112653" name="Object 7"/>
            <p:cNvGraphicFramePr>
              <a:graphicFrameLocks noChangeAspect="1"/>
            </p:cNvGraphicFramePr>
            <p:nvPr/>
          </p:nvGraphicFramePr>
          <p:xfrm>
            <a:off x="485" y="1673"/>
            <a:ext cx="454" cy="279"/>
          </p:xfrm>
          <a:graphic>
            <a:graphicData uri="http://schemas.openxmlformats.org/presentationml/2006/ole">
              <mc:AlternateContent xmlns:mc="http://schemas.openxmlformats.org/markup-compatibility/2006">
                <mc:Choice xmlns:v="urn:schemas-microsoft-com:vml" Requires="v">
                  <p:oleObj r:id="rId2" imgW="330200" imgH="203200" progId="Equation.3">
                    <p:embed/>
                  </p:oleObj>
                </mc:Choice>
                <mc:Fallback>
                  <p:oleObj r:id="rId2" imgW="330200" imgH="203200" progId="Equation.3">
                    <p:embed/>
                    <p:pic>
                      <p:nvPicPr>
                        <p:cNvPr id="0" name="图片 3119"/>
                        <p:cNvPicPr/>
                        <p:nvPr/>
                      </p:nvPicPr>
                      <p:blipFill>
                        <a:blip r:embed="rId3"/>
                        <a:stretch>
                          <a:fillRect/>
                        </a:stretch>
                      </p:blipFill>
                      <p:spPr>
                        <a:xfrm>
                          <a:off x="485" y="1673"/>
                          <a:ext cx="454" cy="279"/>
                        </a:xfrm>
                        <a:prstGeom prst="rect">
                          <a:avLst/>
                        </a:prstGeom>
                        <a:noFill/>
                        <a:ln w="38100">
                          <a:noFill/>
                          <a:miter/>
                        </a:ln>
                      </p:spPr>
                    </p:pic>
                  </p:oleObj>
                </mc:Fallback>
              </mc:AlternateContent>
            </a:graphicData>
          </a:graphic>
        </p:graphicFrame>
        <p:graphicFrame>
          <p:nvGraphicFramePr>
            <p:cNvPr id="112654" name="Object 8"/>
            <p:cNvGraphicFramePr>
              <a:graphicFrameLocks noChangeAspect="1"/>
            </p:cNvGraphicFramePr>
            <p:nvPr/>
          </p:nvGraphicFramePr>
          <p:xfrm>
            <a:off x="1728" y="1218"/>
            <a:ext cx="1872" cy="307"/>
          </p:xfrm>
          <a:graphic>
            <a:graphicData uri="http://schemas.openxmlformats.org/presentationml/2006/ole">
              <mc:AlternateContent xmlns:mc="http://schemas.openxmlformats.org/markup-compatibility/2006">
                <mc:Choice xmlns:v="urn:schemas-microsoft-com:vml" Requires="v">
                  <p:oleObj r:id="rId4" imgW="1218565" imgH="203200" progId="Equation.DSMT4">
                    <p:embed/>
                  </p:oleObj>
                </mc:Choice>
                <mc:Fallback>
                  <p:oleObj r:id="rId4" imgW="1218565" imgH="203200" progId="Equation.DSMT4">
                    <p:embed/>
                    <p:pic>
                      <p:nvPicPr>
                        <p:cNvPr id="0" name="图片 3115"/>
                        <p:cNvPicPr/>
                        <p:nvPr/>
                      </p:nvPicPr>
                      <p:blipFill>
                        <a:blip r:embed="rId5"/>
                        <a:stretch>
                          <a:fillRect/>
                        </a:stretch>
                      </p:blipFill>
                      <p:spPr>
                        <a:xfrm>
                          <a:off x="1728" y="1218"/>
                          <a:ext cx="1872" cy="307"/>
                        </a:xfrm>
                        <a:prstGeom prst="rect">
                          <a:avLst/>
                        </a:prstGeom>
                        <a:noFill/>
                        <a:ln w="38100">
                          <a:noFill/>
                          <a:miter/>
                        </a:ln>
                      </p:spPr>
                    </p:pic>
                  </p:oleObj>
                </mc:Fallback>
              </mc:AlternateContent>
            </a:graphicData>
          </a:graphic>
        </p:graphicFrame>
        <p:graphicFrame>
          <p:nvGraphicFramePr>
            <p:cNvPr id="112655" name="Object 9"/>
            <p:cNvGraphicFramePr>
              <a:graphicFrameLocks noChangeAspect="1"/>
            </p:cNvGraphicFramePr>
            <p:nvPr/>
          </p:nvGraphicFramePr>
          <p:xfrm>
            <a:off x="449" y="1988"/>
            <a:ext cx="499" cy="308"/>
          </p:xfrm>
          <a:graphic>
            <a:graphicData uri="http://schemas.openxmlformats.org/presentationml/2006/ole">
              <mc:AlternateContent xmlns:mc="http://schemas.openxmlformats.org/markup-compatibility/2006">
                <mc:Choice xmlns:v="urn:schemas-microsoft-com:vml" Requires="v">
                  <p:oleObj r:id="rId6" imgW="330200" imgH="203200" progId="Equation.3">
                    <p:embed/>
                  </p:oleObj>
                </mc:Choice>
                <mc:Fallback>
                  <p:oleObj r:id="rId6" imgW="330200" imgH="203200" progId="Equation.3">
                    <p:embed/>
                    <p:pic>
                      <p:nvPicPr>
                        <p:cNvPr id="0" name="图片 3118"/>
                        <p:cNvPicPr/>
                        <p:nvPr/>
                      </p:nvPicPr>
                      <p:blipFill>
                        <a:blip r:embed="rId7"/>
                        <a:stretch>
                          <a:fillRect/>
                        </a:stretch>
                      </p:blipFill>
                      <p:spPr>
                        <a:xfrm>
                          <a:off x="449" y="1988"/>
                          <a:ext cx="499" cy="308"/>
                        </a:xfrm>
                        <a:prstGeom prst="rect">
                          <a:avLst/>
                        </a:prstGeom>
                        <a:noFill/>
                        <a:ln w="38100">
                          <a:noFill/>
                          <a:miter/>
                        </a:ln>
                      </p:spPr>
                    </p:pic>
                  </p:oleObj>
                </mc:Fallback>
              </mc:AlternateContent>
            </a:graphicData>
          </a:graphic>
        </p:graphicFrame>
      </p:grpSp>
    </p:spTree>
  </p:cSld>
  <p:clrMapOvr>
    <a:masterClrMapping/>
  </p:clrMapOvr>
  <p:transition>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3667" name="Rectangle 6"/>
          <p:cNvSpPr/>
          <p:nvPr/>
        </p:nvSpPr>
        <p:spPr>
          <a:xfrm>
            <a:off x="2447925" y="21574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13668" name="Rectangle 1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pic>
        <p:nvPicPr>
          <p:cNvPr id="113669" name="Picture 14"/>
          <p:cNvPicPr>
            <a:picLocks noChangeAspect="1"/>
          </p:cNvPicPr>
          <p:nvPr/>
        </p:nvPicPr>
        <p:blipFill>
          <a:blip r:embed="rId2"/>
          <a:stretch>
            <a:fillRect/>
          </a:stretch>
        </p:blipFill>
        <p:spPr>
          <a:xfrm>
            <a:off x="1219200" y="1676400"/>
            <a:ext cx="6072188" cy="3005138"/>
          </a:xfrm>
          <a:prstGeom prst="rect">
            <a:avLst/>
          </a:prstGeom>
          <a:noFill/>
          <a:ln w="9525">
            <a:noFill/>
          </a:ln>
        </p:spPr>
      </p:pic>
    </p:spTree>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4691" name="Rectangle 6"/>
          <p:cNvSpPr/>
          <p:nvPr/>
        </p:nvSpPr>
        <p:spPr>
          <a:xfrm>
            <a:off x="2447925" y="21574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14692" name="Rectangle 1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pic>
        <p:nvPicPr>
          <p:cNvPr id="114693" name="Picture 2"/>
          <p:cNvPicPr>
            <a:picLocks noChangeAspect="1"/>
          </p:cNvPicPr>
          <p:nvPr/>
        </p:nvPicPr>
        <p:blipFill>
          <a:blip r:embed="rId2"/>
          <a:stretch>
            <a:fillRect/>
          </a:stretch>
        </p:blipFill>
        <p:spPr>
          <a:xfrm>
            <a:off x="1219200" y="1295400"/>
            <a:ext cx="6072188" cy="4664075"/>
          </a:xfrm>
          <a:prstGeom prst="rect">
            <a:avLst/>
          </a:prstGeom>
          <a:noFill/>
          <a:ln w="9525">
            <a:noFill/>
          </a:ln>
        </p:spPr>
      </p:pic>
    </p:spTree>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5715" name="Rectangle 6"/>
          <p:cNvSpPr/>
          <p:nvPr/>
        </p:nvSpPr>
        <p:spPr>
          <a:xfrm>
            <a:off x="2447925" y="21574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15716" name="Rectangle 1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pic>
        <p:nvPicPr>
          <p:cNvPr id="115717" name="Picture 2"/>
          <p:cNvPicPr>
            <a:picLocks noChangeAspect="1"/>
          </p:cNvPicPr>
          <p:nvPr/>
        </p:nvPicPr>
        <p:blipFill>
          <a:blip r:embed="rId2"/>
          <a:stretch>
            <a:fillRect/>
          </a:stretch>
        </p:blipFill>
        <p:spPr>
          <a:xfrm>
            <a:off x="801688" y="685800"/>
            <a:ext cx="7540625" cy="6389688"/>
          </a:xfrm>
          <a:prstGeom prst="rect">
            <a:avLst/>
          </a:prstGeom>
          <a:noFill/>
          <a:ln w="9525">
            <a:noFill/>
          </a:ln>
        </p:spPr>
      </p:pic>
    </p:spTree>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6739" name="Rectangle 6"/>
          <p:cNvSpPr/>
          <p:nvPr/>
        </p:nvSpPr>
        <p:spPr>
          <a:xfrm>
            <a:off x="2447925" y="21574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16740" name="Rectangle 1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pic>
        <p:nvPicPr>
          <p:cNvPr id="116741" name="Picture 3"/>
          <p:cNvPicPr>
            <a:picLocks noChangeAspect="1"/>
          </p:cNvPicPr>
          <p:nvPr/>
        </p:nvPicPr>
        <p:blipFill>
          <a:blip r:embed="rId2"/>
          <a:stretch>
            <a:fillRect/>
          </a:stretch>
        </p:blipFill>
        <p:spPr>
          <a:xfrm>
            <a:off x="1395413" y="-12700"/>
            <a:ext cx="6353175" cy="7046913"/>
          </a:xfrm>
          <a:prstGeom prst="rect">
            <a:avLst/>
          </a:prstGeom>
          <a:noFill/>
          <a:ln w="9525">
            <a:noFill/>
          </a:ln>
        </p:spPr>
      </p:pic>
      <p:sp>
        <p:nvSpPr>
          <p:cNvPr id="116742" name="Text Box 42"/>
          <p:cNvSpPr txBox="1"/>
          <p:nvPr/>
        </p:nvSpPr>
        <p:spPr>
          <a:xfrm>
            <a:off x="1436688" y="2108200"/>
            <a:ext cx="5111750" cy="476250"/>
          </a:xfrm>
          <a:prstGeom prst="rect">
            <a:avLst/>
          </a:prstGeom>
          <a:noFill/>
          <a:ln w="9525">
            <a:noFill/>
          </a:ln>
        </p:spPr>
        <p:txBody>
          <a:bodyPr>
            <a:spAutoFit/>
          </a:bodyPr>
          <a:lstStyle/>
          <a:p>
            <a:pPr marL="342900" indent="-342900" eaLnBrk="1" hangingPunct="1">
              <a:spcBef>
                <a:spcPct val="50000"/>
              </a:spcBef>
              <a:buFont typeface="Wingdings" panose="05000000000000000000" pitchFamily="2" charset="2"/>
            </a:pPr>
            <a:r>
              <a:rPr lang="en-US" altLang="zh-CN" sz="2800" dirty="0">
                <a:latin typeface="Times New Roman" panose="02020603050405020304" pitchFamily="18" charset="0"/>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t>
            </a:r>
          </a:p>
        </p:txBody>
      </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7763"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sp>
        <p:nvSpPr>
          <p:cNvPr id="117764" name="Rectangle 4"/>
          <p:cNvSpPr/>
          <p:nvPr/>
        </p:nvSpPr>
        <p:spPr>
          <a:xfrm>
            <a:off x="2219325" y="11287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pic>
        <p:nvPicPr>
          <p:cNvPr id="117765" name="Picture 7"/>
          <p:cNvPicPr>
            <a:picLocks noChangeAspect="1"/>
          </p:cNvPicPr>
          <p:nvPr/>
        </p:nvPicPr>
        <p:blipFill>
          <a:blip r:embed="rId2"/>
          <a:stretch>
            <a:fillRect/>
          </a:stretch>
        </p:blipFill>
        <p:spPr>
          <a:xfrm>
            <a:off x="433388" y="914400"/>
            <a:ext cx="7699375" cy="5715000"/>
          </a:xfrm>
          <a:prstGeom prst="rect">
            <a:avLst/>
          </a:prstGeom>
          <a:noFill/>
          <a:ln w="50800">
            <a:noFill/>
          </a:ln>
        </p:spPr>
      </p:pic>
    </p:spTree>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8787" name="Rectangle 2"/>
          <p:cNvSpPr>
            <a:spLocks noGrp="1"/>
          </p:cNvSpPr>
          <p:nvPr>
            <p:ph idx="1"/>
          </p:nvPr>
        </p:nvSpPr>
        <p:spPr>
          <a:xfrm>
            <a:off x="466725" y="908050"/>
            <a:ext cx="8642350" cy="5400675"/>
          </a:xfrm>
          <a:ln/>
        </p:spPr>
        <p:txBody>
          <a:bodyPr vert="horz" wrap="square" lIns="91440" tIns="45720" rIns="91440" bIns="45720" anchor="t" anchorCtr="0"/>
          <a:lstStyle/>
          <a:p>
            <a:pPr eaLnBrk="1" hangingPunct="1"/>
            <a:r>
              <a:rPr lang="en-US" altLang="zh-CN" dirty="0">
                <a:latin typeface="Times New Roman" panose="02020603050405020304" pitchFamily="18" charset="0"/>
                <a:cs typeface="Times New Roman" panose="02020603050405020304" pitchFamily="18" charset="0"/>
              </a:rPr>
              <a:t>open</a:t>
            </a:r>
            <a:r>
              <a:rPr lang="zh-CN" altLang="en-US" dirty="0">
                <a:latin typeface="宋体" panose="02010600030101010101" pitchFamily="2" charset="-122"/>
              </a:rPr>
              <a:t>表和</a:t>
            </a:r>
            <a:r>
              <a:rPr lang="en-US" altLang="zh-CN" dirty="0">
                <a:latin typeface="Times New Roman" panose="02020603050405020304" pitchFamily="18" charset="0"/>
                <a:cs typeface="Times New Roman" panose="02020603050405020304" pitchFamily="18" charset="0"/>
              </a:rPr>
              <a:t>closed</a:t>
            </a:r>
            <a:r>
              <a:rPr lang="zh-CN" altLang="en-US" dirty="0">
                <a:latin typeface="宋体" panose="02010600030101010101" pitchFamily="2" charset="-122"/>
              </a:rPr>
              <a:t>表内状态排列的变化情况</a:t>
            </a:r>
            <a:r>
              <a:rPr lang="zh-CN" altLang="en-US" dirty="0"/>
              <a:t> </a:t>
            </a:r>
          </a:p>
        </p:txBody>
      </p:sp>
      <p:sp>
        <p:nvSpPr>
          <p:cNvPr id="118788"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graphicFrame>
        <p:nvGraphicFramePr>
          <p:cNvPr id="2" name="表格 1"/>
          <p:cNvGraphicFramePr>
            <a:graphicFrameLocks noGrp="1"/>
          </p:cNvGraphicFramePr>
          <p:nvPr/>
        </p:nvGraphicFramePr>
        <p:xfrm>
          <a:off x="457200" y="1828800"/>
          <a:ext cx="8458200" cy="4190999"/>
        </p:xfrm>
        <a:graphic>
          <a:graphicData uri="http://schemas.openxmlformats.org/drawingml/2006/table">
            <a:tbl>
              <a:tblPr firstRow="1" firstCol="1" bandRow="1"/>
              <a:tblGrid>
                <a:gridCol w="5312924">
                  <a:extLst>
                    <a:ext uri="{9D8B030D-6E8A-4147-A177-3AD203B41FA5}">
                      <a16:colId xmlns:a16="http://schemas.microsoft.com/office/drawing/2014/main" val="20000"/>
                    </a:ext>
                  </a:extLst>
                </a:gridCol>
                <a:gridCol w="3145276">
                  <a:extLst>
                    <a:ext uri="{9D8B030D-6E8A-4147-A177-3AD203B41FA5}">
                      <a16:colId xmlns:a16="http://schemas.microsoft.com/office/drawing/2014/main" val="20001"/>
                    </a:ext>
                  </a:extLst>
                </a:gridCol>
              </a:tblGrid>
              <a:tr h="386404">
                <a:tc>
                  <a:txBody>
                    <a:bodyPr/>
                    <a:lstStyle/>
                    <a:p>
                      <a:pPr algn="ctr">
                        <a:spcAft>
                          <a:spcPts val="0"/>
                        </a:spcAft>
                      </a:pPr>
                      <a:r>
                        <a:rPr lang="en-US" sz="2000" kern="100" dirty="0">
                          <a:effectLst/>
                          <a:latin typeface="Calibri" panose="020F0502020204030204"/>
                          <a:ea typeface="宋体" panose="02010600030101010101" pitchFamily="2" charset="-122"/>
                          <a:cs typeface="Times New Roman" panose="02020603050405020304"/>
                        </a:rPr>
                        <a:t>Open</a:t>
                      </a:r>
                      <a:r>
                        <a:rPr lang="zh-CN" sz="2000" kern="100" dirty="0">
                          <a:effectLst/>
                          <a:latin typeface="Calibri" panose="020F0502020204030204"/>
                          <a:ea typeface="宋体" panose="02010600030101010101" pitchFamily="2" charset="-122"/>
                          <a:cs typeface="Times New Roman" panose="02020603050405020304"/>
                        </a:rPr>
                        <a:t>表</a:t>
                      </a:r>
                      <a:endParaRPr lang="zh-CN" sz="16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effectLst/>
                          <a:latin typeface="Calibri" panose="020F0502020204030204"/>
                          <a:ea typeface="宋体" panose="02010600030101010101" pitchFamily="2" charset="-122"/>
                          <a:cs typeface="Times New Roman" panose="02020603050405020304"/>
                        </a:rPr>
                        <a:t>Closed</a:t>
                      </a:r>
                      <a:r>
                        <a:rPr lang="zh-CN" sz="2000" kern="100" dirty="0">
                          <a:effectLst/>
                          <a:latin typeface="Calibri" panose="020F0502020204030204"/>
                          <a:ea typeface="宋体" panose="02010600030101010101" pitchFamily="2" charset="-122"/>
                          <a:cs typeface="Times New Roman" panose="02020603050405020304"/>
                        </a:rPr>
                        <a:t>表</a:t>
                      </a:r>
                      <a:endParaRPr lang="zh-CN" sz="16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4595">
                <a:tc>
                  <a:txBody>
                    <a:bodyPr/>
                    <a:lstStyle/>
                    <a:p>
                      <a:pPr algn="just">
                        <a:lnSpc>
                          <a:spcPct val="150000"/>
                        </a:lnSpc>
                        <a:spcAft>
                          <a:spcPts val="0"/>
                        </a:spcAft>
                      </a:pPr>
                      <a:r>
                        <a:rPr lang="zh-CN" sz="2000" kern="100" dirty="0">
                          <a:effectLst/>
                          <a:latin typeface="Calibri" panose="020F0502020204030204"/>
                          <a:ea typeface="宋体" panose="02010600030101010101" pitchFamily="2" charset="-122"/>
                          <a:cs typeface="Times New Roman" panose="02020603050405020304"/>
                        </a:rPr>
                        <a:t>初始化：</a:t>
                      </a:r>
                      <a:r>
                        <a:rPr lang="en-US" sz="2000" kern="100" dirty="0">
                          <a:effectLst/>
                          <a:latin typeface="Calibri" panose="020F0502020204030204"/>
                          <a:ea typeface="宋体" panose="02010600030101010101" pitchFamily="2" charset="-122"/>
                          <a:cs typeface="Times New Roman" panose="02020603050405020304"/>
                        </a:rPr>
                        <a:t>s(4)</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zh-CN" sz="2000" kern="100" dirty="0">
                          <a:effectLst/>
                          <a:latin typeface="Calibri" panose="020F0502020204030204"/>
                          <a:ea typeface="宋体" panose="02010600030101010101" pitchFamily="2" charset="-122"/>
                          <a:cs typeface="Times New Roman" panose="02020603050405020304"/>
                        </a:rPr>
                        <a:t>一次循环后：</a:t>
                      </a:r>
                      <a:r>
                        <a:rPr lang="en-US" sz="2000" kern="100" dirty="0">
                          <a:effectLst/>
                          <a:latin typeface="Calibri" panose="020F0502020204030204"/>
                          <a:ea typeface="宋体" panose="02010600030101010101" pitchFamily="2" charset="-122"/>
                          <a:cs typeface="Times New Roman" panose="02020603050405020304"/>
                        </a:rPr>
                        <a:t>b(4) a(6) c(6)</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zh-CN" sz="2000" kern="100" dirty="0">
                          <a:effectLst/>
                          <a:latin typeface="Calibri" panose="020F0502020204030204"/>
                          <a:ea typeface="宋体" panose="02010600030101010101" pitchFamily="2" charset="-122"/>
                          <a:cs typeface="Times New Roman" panose="02020603050405020304"/>
                        </a:rPr>
                        <a:t>二次循环后：</a:t>
                      </a:r>
                      <a:r>
                        <a:rPr lang="en-US" sz="2000" kern="100" dirty="0">
                          <a:effectLst/>
                          <a:latin typeface="Calibri" panose="020F0502020204030204"/>
                          <a:ea typeface="宋体" panose="02010600030101010101" pitchFamily="2" charset="-122"/>
                          <a:cs typeface="Times New Roman" panose="02020603050405020304"/>
                        </a:rPr>
                        <a:t>d(5) e(5) a(6) c(6) i(6)</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zh-CN" sz="2000" kern="100" dirty="0">
                          <a:effectLst/>
                          <a:latin typeface="Calibri" panose="020F0502020204030204"/>
                          <a:ea typeface="宋体" panose="02010600030101010101" pitchFamily="2" charset="-122"/>
                          <a:cs typeface="Times New Roman" panose="02020603050405020304"/>
                        </a:rPr>
                        <a:t>三次循环后：</a:t>
                      </a:r>
                      <a:r>
                        <a:rPr lang="en-US" sz="2000" kern="100" dirty="0">
                          <a:effectLst/>
                          <a:latin typeface="Calibri" panose="020F0502020204030204"/>
                          <a:ea typeface="宋体" panose="02010600030101010101" pitchFamily="2" charset="-122"/>
                          <a:cs typeface="Times New Roman" panose="02020603050405020304"/>
                        </a:rPr>
                        <a:t>e(5) a(6) c(6) i(6) k(6) j(7) m(7)</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zh-CN" sz="2000" kern="100" dirty="0">
                          <a:effectLst/>
                          <a:latin typeface="Calibri" panose="020F0502020204030204"/>
                          <a:ea typeface="宋体" panose="02010600030101010101" pitchFamily="2" charset="-122"/>
                          <a:cs typeface="Times New Roman" panose="02020603050405020304"/>
                        </a:rPr>
                        <a:t>四次循环后：</a:t>
                      </a:r>
                      <a:r>
                        <a:rPr lang="en-US" sz="2000" kern="100" dirty="0">
                          <a:effectLst/>
                          <a:latin typeface="Calibri" panose="020F0502020204030204"/>
                          <a:ea typeface="宋体" panose="02010600030101010101" pitchFamily="2" charset="-122"/>
                          <a:cs typeface="Times New Roman" panose="02020603050405020304"/>
                        </a:rPr>
                        <a:t>l(5) a(6) c(6) i(6) k(6) j(7) m(7)</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zh-CN" sz="2000" kern="100" dirty="0">
                          <a:effectLst/>
                          <a:latin typeface="Calibri" panose="020F0502020204030204"/>
                          <a:ea typeface="宋体" panose="02010600030101010101" pitchFamily="2" charset="-122"/>
                          <a:cs typeface="Times New Roman" panose="02020603050405020304"/>
                        </a:rPr>
                        <a:t>五次循环后：</a:t>
                      </a:r>
                      <a:r>
                        <a:rPr lang="en-US" sz="2000" kern="100" dirty="0">
                          <a:effectLst/>
                          <a:latin typeface="Calibri" panose="020F0502020204030204"/>
                          <a:ea typeface="宋体" panose="02010600030101010101" pitchFamily="2" charset="-122"/>
                          <a:cs typeface="Times New Roman" panose="02020603050405020304"/>
                        </a:rPr>
                        <a:t>n(5) a(6) c(6) i(6) k(6) j(7) m(7)</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zh-CN" sz="2000" kern="100" dirty="0">
                          <a:effectLst/>
                          <a:latin typeface="Calibri" panose="020F0502020204030204"/>
                          <a:ea typeface="宋体" panose="02010600030101010101" pitchFamily="2" charset="-122"/>
                          <a:cs typeface="Times New Roman" panose="02020603050405020304"/>
                        </a:rPr>
                        <a:t>六次循环后：</a:t>
                      </a:r>
                      <a:r>
                        <a:rPr lang="en-US" sz="2000" kern="100" dirty="0">
                          <a:effectLst/>
                          <a:latin typeface="Calibri" panose="020F0502020204030204"/>
                          <a:ea typeface="宋体" panose="02010600030101010101" pitchFamily="2" charset="-122"/>
                          <a:cs typeface="Times New Roman" panose="02020603050405020304"/>
                        </a:rPr>
                        <a:t>g(5) a(6) c(6) i(6) k(6) j(7) m(7) o(7)</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zh-CN" sz="2000" kern="100" dirty="0">
                          <a:effectLst/>
                          <a:latin typeface="Calibri" panose="020F0502020204030204"/>
                          <a:ea typeface="宋体" panose="02010600030101010101" pitchFamily="2" charset="-122"/>
                          <a:cs typeface="Times New Roman" panose="02020603050405020304"/>
                        </a:rPr>
                        <a:t>七次循环后：</a:t>
                      </a:r>
                      <a:r>
                        <a:rPr lang="en-US" sz="2000" kern="100" dirty="0">
                          <a:effectLst/>
                          <a:latin typeface="Calibri" panose="020F0502020204030204"/>
                          <a:ea typeface="宋体" panose="02010600030101010101" pitchFamily="2" charset="-122"/>
                          <a:cs typeface="Times New Roman" panose="02020603050405020304"/>
                        </a:rPr>
                        <a:t>G</a:t>
                      </a:r>
                      <a:r>
                        <a:rPr lang="zh-CN" sz="2000" kern="100" dirty="0">
                          <a:effectLst/>
                          <a:latin typeface="Calibri" panose="020F0502020204030204"/>
                          <a:ea typeface="宋体" panose="02010600030101010101" pitchFamily="2" charset="-122"/>
                          <a:cs typeface="Times New Roman" panose="02020603050405020304"/>
                        </a:rPr>
                        <a:t>为目的状态，结束搜索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kern="100" dirty="0">
                          <a:effectLst/>
                          <a:latin typeface="Calibri" panose="020F0502020204030204"/>
                          <a:ea typeface="宋体" panose="02010600030101010101" pitchFamily="2" charset="-122"/>
                          <a:cs typeface="Times New Roman" panose="02020603050405020304"/>
                        </a:rPr>
                        <a:t>(  )</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en-US" sz="2000" kern="100" dirty="0">
                          <a:effectLst/>
                          <a:latin typeface="Calibri" panose="020F0502020204030204"/>
                          <a:ea typeface="宋体" panose="02010600030101010101" pitchFamily="2" charset="-122"/>
                          <a:cs typeface="Times New Roman" panose="02020603050405020304"/>
                        </a:rPr>
                        <a:t>S(4)</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en-US" sz="2000" kern="100" dirty="0">
                          <a:effectLst/>
                          <a:latin typeface="Calibri" panose="020F0502020204030204"/>
                          <a:ea typeface="宋体" panose="02010600030101010101" pitchFamily="2" charset="-122"/>
                          <a:cs typeface="Times New Roman" panose="02020603050405020304"/>
                        </a:rPr>
                        <a:t>S(4) b(4)</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en-US" sz="2000" kern="100" dirty="0">
                          <a:effectLst/>
                          <a:latin typeface="Calibri" panose="020F0502020204030204"/>
                          <a:ea typeface="宋体" panose="02010600030101010101" pitchFamily="2" charset="-122"/>
                          <a:cs typeface="Times New Roman" panose="02020603050405020304"/>
                        </a:rPr>
                        <a:t>S(4) b(4) d(5)</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en-US" sz="2000" kern="100" dirty="0">
                          <a:effectLst/>
                          <a:latin typeface="Calibri" panose="020F0502020204030204"/>
                          <a:ea typeface="宋体" panose="02010600030101010101" pitchFamily="2" charset="-122"/>
                          <a:cs typeface="Times New Roman" panose="02020603050405020304"/>
                        </a:rPr>
                        <a:t>S(4) b(4) d(5) e(5)</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en-US" sz="2000" kern="100" dirty="0">
                          <a:effectLst/>
                          <a:latin typeface="Calibri" panose="020F0502020204030204"/>
                          <a:ea typeface="宋体" panose="02010600030101010101" pitchFamily="2" charset="-122"/>
                          <a:cs typeface="Times New Roman" panose="02020603050405020304"/>
                        </a:rPr>
                        <a:t>S(4) b(4) d(5) e(5) l(5)</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en-US" sz="2000" kern="100" dirty="0">
                          <a:effectLst/>
                          <a:latin typeface="Calibri" panose="020F0502020204030204"/>
                          <a:ea typeface="宋体" panose="02010600030101010101" pitchFamily="2" charset="-122"/>
                          <a:cs typeface="Times New Roman" panose="02020603050405020304"/>
                        </a:rPr>
                        <a:t>S(4) b(4) d(5) e(5) l(5) n(5)</a:t>
                      </a:r>
                      <a:endParaRPr lang="zh-CN" sz="2000" kern="100" dirty="0">
                        <a:effectLst/>
                        <a:latin typeface="Calibri" panose="020F0502020204030204"/>
                        <a:ea typeface="宋体" panose="02010600030101010101" pitchFamily="2" charset="-122"/>
                        <a:cs typeface="Times New Roman" panose="02020603050405020304"/>
                      </a:endParaRPr>
                    </a:p>
                    <a:p>
                      <a:pPr algn="just">
                        <a:lnSpc>
                          <a:spcPct val="150000"/>
                        </a:lnSpc>
                        <a:spcAft>
                          <a:spcPts val="0"/>
                        </a:spcAft>
                      </a:pPr>
                      <a:r>
                        <a:rPr lang="en-US" sz="2000" b="1" kern="100" dirty="0">
                          <a:solidFill>
                            <a:srgbClr val="FF0000"/>
                          </a:solidFill>
                          <a:effectLst/>
                          <a:latin typeface="Calibri" panose="020F0502020204030204"/>
                          <a:ea typeface="宋体" panose="02010600030101010101" pitchFamily="2" charset="-122"/>
                          <a:cs typeface="Times New Roman" panose="02020603050405020304"/>
                        </a:rPr>
                        <a:t>S(4) B(4) D(5) E(5) L(5) N(5)</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E5MTIzOTMxYjk4NGIyNzg1YmQ3YjQxN2NlNWRhOGE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3359</TotalTime>
  <Words>8092</Words>
  <Application>Microsoft Office PowerPoint</Application>
  <PresentationFormat>全屏显示(4:3)</PresentationFormat>
  <Paragraphs>759</Paragraphs>
  <Slides>108</Slides>
  <Notes>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108</vt:i4>
      </vt:variant>
    </vt:vector>
  </HeadingPairs>
  <TitlesOfParts>
    <vt:vector size="125" baseType="lpstr">
      <vt:lpstr>黑体</vt:lpstr>
      <vt:lpstr>宋体</vt:lpstr>
      <vt:lpstr>Arial</vt:lpstr>
      <vt:lpstr>Arial Black</vt:lpstr>
      <vt:lpstr>Calibri</vt:lpstr>
      <vt:lpstr>Cambria Math</vt:lpstr>
      <vt:lpstr>Tahoma</vt:lpstr>
      <vt:lpstr>Times New Roman</vt:lpstr>
      <vt:lpstr>Verdana</vt:lpstr>
      <vt:lpstr>Wingdings</vt:lpstr>
      <vt:lpstr>wasedaSample5</vt:lpstr>
      <vt:lpstr>Microsoft Equation 3.0</vt:lpstr>
      <vt:lpstr>Paintbrush Picture</vt:lpstr>
      <vt:lpstr>MathType 6.0 Equation</vt:lpstr>
      <vt:lpstr>Microsoft Word 97 - 2003 Document</vt:lpstr>
      <vt:lpstr>Visio.Drawing.11</vt:lpstr>
      <vt:lpstr>Equation</vt:lpstr>
      <vt:lpstr>  第 5 章   搜索求解策略</vt:lpstr>
      <vt:lpstr>PowerPoint 演示文稿</vt:lpstr>
      <vt:lpstr>第5章  搜索求解策略</vt:lpstr>
      <vt:lpstr>第5章  搜索求解策略</vt:lpstr>
      <vt:lpstr>5.1  搜索的概念 </vt:lpstr>
      <vt:lpstr>5.1.1  搜索的基本问题与主要过程 </vt:lpstr>
      <vt:lpstr>5.1.1  搜索的基本问题与主要过程 </vt:lpstr>
      <vt:lpstr>5.1.1  搜索的基本问题与主要过程 </vt:lpstr>
      <vt:lpstr>5.1.1  搜索的基本问题与主要过程</vt:lpstr>
      <vt:lpstr>5.1.2  搜索策略</vt:lpstr>
      <vt:lpstr>5.1.2  搜索策略</vt:lpstr>
      <vt:lpstr>第5章  搜索求解策略</vt:lpstr>
      <vt:lpstr>5.2  状态空间的搜索策略</vt:lpstr>
      <vt:lpstr>5.2.1  状态空间表示法</vt:lpstr>
      <vt:lpstr>5.2.1  状态空间表示法</vt:lpstr>
      <vt:lpstr>5.2.1  状态空间表示法</vt:lpstr>
      <vt:lpstr>5.2.1  状态空间表示法</vt:lpstr>
      <vt:lpstr>PowerPoint 演示文稿</vt:lpstr>
      <vt:lpstr>5.2.2  状态空间的图描述</vt:lpstr>
      <vt:lpstr>5.2.2  状态空间的图描述</vt:lpstr>
      <vt:lpstr>5.2.1  状态空间表示法</vt:lpstr>
      <vt:lpstr>5.2.2  状态空间的图描述</vt:lpstr>
      <vt:lpstr>第5章  搜索求解策略</vt:lpstr>
      <vt:lpstr>5.3  盲目的图搜索策略</vt:lpstr>
      <vt:lpstr>PowerPoint 演示文稿</vt:lpstr>
      <vt:lpstr>穷举法</vt:lpstr>
      <vt:lpstr>穷举法</vt:lpstr>
      <vt:lpstr>5.3.1  回溯策略</vt:lpstr>
      <vt:lpstr>5.3.1  回溯策略</vt:lpstr>
      <vt:lpstr>5.3.1  回溯策略</vt:lpstr>
      <vt:lpstr>5.3.1  回溯策略</vt:lpstr>
      <vt:lpstr>5.3.1  回溯策略</vt:lpstr>
      <vt:lpstr>5.3.1  回溯策略</vt:lpstr>
      <vt:lpstr>5.3.1  回溯策略</vt:lpstr>
      <vt:lpstr>5.3.1  回溯策略</vt:lpstr>
      <vt:lpstr>5.3.1  回溯策略</vt:lpstr>
      <vt:lpstr>5.3.1  回溯策略</vt:lpstr>
      <vt:lpstr>5.3.1  回溯策略</vt:lpstr>
      <vt:lpstr>5.3.1  回溯策略</vt:lpstr>
      <vt:lpstr>5.3.1  回溯策略</vt:lpstr>
      <vt:lpstr>5.3.1  回溯策略</vt:lpstr>
      <vt:lpstr>5.3.1  回溯策略</vt:lpstr>
      <vt:lpstr>5.3.1  回溯策略</vt:lpstr>
      <vt:lpstr>5.3.1  回溯策略</vt:lpstr>
      <vt:lpstr>搜索一般过程</vt:lpstr>
      <vt:lpstr>PowerPoint 演示文稿</vt:lpstr>
      <vt:lpstr>搜索过程算法流程</vt:lpstr>
      <vt:lpstr>搜索过程算法流程</vt:lpstr>
      <vt:lpstr>搜索过程算法流程</vt:lpstr>
      <vt:lpstr> </vt:lpstr>
      <vt:lpstr>5.3.2  宽度优先搜索策略</vt:lpstr>
      <vt:lpstr>5.3.2  宽度优先搜索策略</vt:lpstr>
      <vt:lpstr>5.3.2  宽度优先搜索策略</vt:lpstr>
      <vt:lpstr>5.3.2  宽度优先搜索策略</vt:lpstr>
      <vt:lpstr>5.3.2  宽度优先搜索策略</vt:lpstr>
      <vt:lpstr>5.3.2  宽度优先搜索策略</vt:lpstr>
      <vt:lpstr>5.3.2  宽度优先搜索策略</vt:lpstr>
      <vt:lpstr>5.3.2  宽度优先搜索策略</vt:lpstr>
      <vt:lpstr>PowerPoint 演示文稿</vt:lpstr>
      <vt:lpstr>5.3.3  深度优先搜索策略</vt:lpstr>
      <vt:lpstr>5.3.3  深度优先搜索策略</vt:lpstr>
      <vt:lpstr>5.3.3  深度优先搜索策略</vt:lpstr>
      <vt:lpstr>5.3.3  深度优先搜索策略</vt:lpstr>
      <vt:lpstr>5.3.3  深度优先搜索策略</vt:lpstr>
      <vt:lpstr>5.3.3  深度优先搜索策略</vt:lpstr>
      <vt:lpstr>5.3.3  深度优先搜索策略</vt:lpstr>
      <vt:lpstr>5.3.3  深度优先搜索策略</vt:lpstr>
      <vt:lpstr>5.3.3  深度优先搜索策略</vt:lpstr>
      <vt:lpstr>5.3.3  深度优先搜索策略</vt:lpstr>
      <vt:lpstr>5.3.3  深度优先搜索策略</vt:lpstr>
      <vt:lpstr>5.3.3  深度优先搜索策略</vt:lpstr>
      <vt:lpstr>5.3.3  深度优先搜索策略</vt:lpstr>
      <vt:lpstr>第5章  搜索求解策略</vt:lpstr>
      <vt:lpstr>5.4  启发式图搜索策略</vt:lpstr>
      <vt:lpstr>5.4.1  启发式策略</vt:lpstr>
      <vt:lpstr>5.4.1  启发式策略</vt:lpstr>
      <vt:lpstr>5.4.1  启发式策略</vt:lpstr>
      <vt:lpstr>5.4.1  启发式策略</vt:lpstr>
      <vt:lpstr>5.4.1  启发式策略</vt:lpstr>
      <vt:lpstr>5.4.1  启发式策略</vt:lpstr>
      <vt:lpstr>5.4.1  启发式策略</vt:lpstr>
      <vt:lpstr>5.4.1  启发式策略</vt:lpstr>
      <vt:lpstr>5.4.2  启发信息和估价函数</vt:lpstr>
      <vt:lpstr>5.4.2  启发信息和估价函数</vt:lpstr>
      <vt:lpstr>5.4.2  启发信息和估价函数</vt:lpstr>
      <vt:lpstr>5.4.2  启发信息和估价函数</vt:lpstr>
      <vt:lpstr>5.4.2  启发信息和估价函数</vt:lpstr>
      <vt:lpstr>5.4.2  启发信息和估价函数</vt:lpstr>
      <vt:lpstr>5.4.3  A搜索算法</vt:lpstr>
      <vt:lpstr>5.4.3  A搜索算法</vt:lpstr>
      <vt:lpstr>5.4.3  A搜索算法</vt:lpstr>
      <vt:lpstr>5.4.3  A搜索算法</vt:lpstr>
      <vt:lpstr>5.4.3  A搜索算法</vt:lpstr>
      <vt:lpstr>5.4.3  A搜索算法</vt:lpstr>
      <vt:lpstr>5.4.3  A搜索算法</vt:lpstr>
      <vt:lpstr>5.4.3  A搜索算法</vt:lpstr>
      <vt:lpstr>5.4.3  A搜索算法</vt:lpstr>
      <vt:lpstr>5.4.3  A搜索算法</vt:lpstr>
      <vt:lpstr>5.4.3  A搜索算法</vt:lpstr>
      <vt:lpstr>5.4.3  A搜索算法</vt:lpstr>
      <vt:lpstr>5.4.4  A*搜索算法及其特性分析</vt:lpstr>
      <vt:lpstr>5.4.4  A*搜索算法及其特性分析</vt:lpstr>
      <vt:lpstr>5.4.4  A*搜索算法及其特性分析</vt:lpstr>
      <vt:lpstr>5.4.4  A*搜索算法及其特性分析</vt:lpstr>
      <vt:lpstr>5.4.4  A*搜索算法及其特性分析</vt:lpstr>
      <vt:lpstr>5.4.4  A*搜索算法及其特性分析</vt:lpstr>
      <vt:lpstr>5.4.4  A*搜索算法及其特性分析</vt:lpstr>
      <vt:lpstr>5.4.4  A*搜索算法及其特性分析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DFDS</dc:creator>
  <cp:lastModifiedBy>xiao pu</cp:lastModifiedBy>
  <cp:revision>747</cp:revision>
  <dcterms:created xsi:type="dcterms:W3CDTF">2023-09-20T02:52:40Z</dcterms:created>
  <dcterms:modified xsi:type="dcterms:W3CDTF">2024-11-01T08:34:52Z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32E89BA3AF13436DB2EEA380F23B89F2_12</vt:lpwstr>
  </property>
  <property fmtid="{D5CDD505-2E9C-101B-9397-08002B2CF9AE}" pid="4" name="KSOProductBuildVer">
    <vt:lpwstr>2052-12.1.0.15374</vt:lpwstr>
  </property>
</Properties>
</file>