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49"/>
  </p:notesMasterIdLst>
  <p:handoutMasterIdLst>
    <p:handoutMasterId r:id="rId150"/>
  </p:handoutMasterIdLst>
  <p:sldIdLst>
    <p:sldId id="717" r:id="rId2"/>
    <p:sldId id="718" r:id="rId3"/>
    <p:sldId id="719" r:id="rId4"/>
    <p:sldId id="720" r:id="rId5"/>
    <p:sldId id="721" r:id="rId6"/>
    <p:sldId id="805" r:id="rId7"/>
    <p:sldId id="806" r:id="rId8"/>
    <p:sldId id="722" r:id="rId9"/>
    <p:sldId id="723" r:id="rId10"/>
    <p:sldId id="724" r:id="rId11"/>
    <p:sldId id="725" r:id="rId12"/>
    <p:sldId id="726" r:id="rId13"/>
    <p:sldId id="727" r:id="rId14"/>
    <p:sldId id="728" r:id="rId15"/>
    <p:sldId id="729" r:id="rId16"/>
    <p:sldId id="730" r:id="rId17"/>
    <p:sldId id="731" r:id="rId18"/>
    <p:sldId id="732" r:id="rId19"/>
    <p:sldId id="733" r:id="rId20"/>
    <p:sldId id="808" r:id="rId21"/>
    <p:sldId id="807" r:id="rId22"/>
    <p:sldId id="734" r:id="rId23"/>
    <p:sldId id="869" r:id="rId24"/>
    <p:sldId id="735" r:id="rId25"/>
    <p:sldId id="736" r:id="rId26"/>
    <p:sldId id="870" r:id="rId27"/>
    <p:sldId id="871" r:id="rId28"/>
    <p:sldId id="737" r:id="rId29"/>
    <p:sldId id="738" r:id="rId30"/>
    <p:sldId id="739" r:id="rId31"/>
    <p:sldId id="740" r:id="rId32"/>
    <p:sldId id="741" r:id="rId33"/>
    <p:sldId id="809" r:id="rId34"/>
    <p:sldId id="810" r:id="rId35"/>
    <p:sldId id="811" r:id="rId36"/>
    <p:sldId id="812" r:id="rId37"/>
    <p:sldId id="817" r:id="rId38"/>
    <p:sldId id="818" r:id="rId39"/>
    <p:sldId id="742" r:id="rId40"/>
    <p:sldId id="743" r:id="rId41"/>
    <p:sldId id="883" r:id="rId42"/>
    <p:sldId id="882" r:id="rId43"/>
    <p:sldId id="744" r:id="rId44"/>
    <p:sldId id="747" r:id="rId45"/>
    <p:sldId id="748" r:id="rId46"/>
    <p:sldId id="749" r:id="rId47"/>
    <p:sldId id="750" r:id="rId48"/>
    <p:sldId id="751" r:id="rId49"/>
    <p:sldId id="752" r:id="rId50"/>
    <p:sldId id="846" r:id="rId51"/>
    <p:sldId id="910" r:id="rId52"/>
    <p:sldId id="753" r:id="rId53"/>
    <p:sldId id="754" r:id="rId54"/>
    <p:sldId id="755" r:id="rId55"/>
    <p:sldId id="756" r:id="rId56"/>
    <p:sldId id="757" r:id="rId57"/>
    <p:sldId id="758" r:id="rId58"/>
    <p:sldId id="759" r:id="rId59"/>
    <p:sldId id="760" r:id="rId60"/>
    <p:sldId id="761" r:id="rId61"/>
    <p:sldId id="762" r:id="rId62"/>
    <p:sldId id="848" r:id="rId63"/>
    <p:sldId id="852" r:id="rId64"/>
    <p:sldId id="853" r:id="rId65"/>
    <p:sldId id="854" r:id="rId66"/>
    <p:sldId id="856" r:id="rId67"/>
    <p:sldId id="857" r:id="rId68"/>
    <p:sldId id="858" r:id="rId69"/>
    <p:sldId id="859" r:id="rId70"/>
    <p:sldId id="860" r:id="rId71"/>
    <p:sldId id="861" r:id="rId72"/>
    <p:sldId id="862" r:id="rId73"/>
    <p:sldId id="863" r:id="rId74"/>
    <p:sldId id="864" r:id="rId75"/>
    <p:sldId id="865" r:id="rId76"/>
    <p:sldId id="763" r:id="rId77"/>
    <p:sldId id="764" r:id="rId78"/>
    <p:sldId id="765" r:id="rId79"/>
    <p:sldId id="766" r:id="rId80"/>
    <p:sldId id="767" r:id="rId81"/>
    <p:sldId id="768" r:id="rId82"/>
    <p:sldId id="769" r:id="rId83"/>
    <p:sldId id="770" r:id="rId84"/>
    <p:sldId id="771" r:id="rId85"/>
    <p:sldId id="772" r:id="rId86"/>
    <p:sldId id="773" r:id="rId87"/>
    <p:sldId id="774" r:id="rId88"/>
    <p:sldId id="775" r:id="rId89"/>
    <p:sldId id="776" r:id="rId90"/>
    <p:sldId id="777" r:id="rId91"/>
    <p:sldId id="778" r:id="rId92"/>
    <p:sldId id="779" r:id="rId93"/>
    <p:sldId id="780" r:id="rId94"/>
    <p:sldId id="781" r:id="rId95"/>
    <p:sldId id="782" r:id="rId96"/>
    <p:sldId id="783" r:id="rId97"/>
    <p:sldId id="784" r:id="rId98"/>
    <p:sldId id="785" r:id="rId99"/>
    <p:sldId id="786" r:id="rId100"/>
    <p:sldId id="787" r:id="rId101"/>
    <p:sldId id="884" r:id="rId102"/>
    <p:sldId id="885" r:id="rId103"/>
    <p:sldId id="886" r:id="rId104"/>
    <p:sldId id="887" r:id="rId105"/>
    <p:sldId id="888" r:id="rId106"/>
    <p:sldId id="889" r:id="rId107"/>
    <p:sldId id="911" r:id="rId108"/>
    <p:sldId id="890" r:id="rId109"/>
    <p:sldId id="912" r:id="rId110"/>
    <p:sldId id="891" r:id="rId111"/>
    <p:sldId id="913" r:id="rId112"/>
    <p:sldId id="892" r:id="rId113"/>
    <p:sldId id="914" r:id="rId114"/>
    <p:sldId id="915" r:id="rId115"/>
    <p:sldId id="916" r:id="rId116"/>
    <p:sldId id="917" r:id="rId117"/>
    <p:sldId id="918" r:id="rId118"/>
    <p:sldId id="919" r:id="rId119"/>
    <p:sldId id="921" r:id="rId120"/>
    <p:sldId id="920" r:id="rId121"/>
    <p:sldId id="923" r:id="rId122"/>
    <p:sldId id="922" r:id="rId123"/>
    <p:sldId id="924" r:id="rId124"/>
    <p:sldId id="925" r:id="rId125"/>
    <p:sldId id="893" r:id="rId126"/>
    <p:sldId id="927" r:id="rId127"/>
    <p:sldId id="926" r:id="rId128"/>
    <p:sldId id="928" r:id="rId129"/>
    <p:sldId id="930" r:id="rId130"/>
    <p:sldId id="931" r:id="rId131"/>
    <p:sldId id="929" r:id="rId132"/>
    <p:sldId id="894" r:id="rId133"/>
    <p:sldId id="895" r:id="rId134"/>
    <p:sldId id="896" r:id="rId135"/>
    <p:sldId id="897" r:id="rId136"/>
    <p:sldId id="898" r:id="rId137"/>
    <p:sldId id="899" r:id="rId138"/>
    <p:sldId id="900" r:id="rId139"/>
    <p:sldId id="901" r:id="rId140"/>
    <p:sldId id="902" r:id="rId141"/>
    <p:sldId id="903" r:id="rId142"/>
    <p:sldId id="904" r:id="rId143"/>
    <p:sldId id="905" r:id="rId144"/>
    <p:sldId id="906" r:id="rId145"/>
    <p:sldId id="907" r:id="rId146"/>
    <p:sldId id="908" r:id="rId147"/>
    <p:sldId id="909" r:id="rId148"/>
  </p:sldIdLst>
  <p:sldSz cx="9144000" cy="6858000" type="screen4x3"/>
  <p:notesSz cx="6858000" cy="9144000"/>
  <p:custDataLst>
    <p:tags r:id="rId151"/>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08"/>
    <p:restoredTop sz="94660"/>
  </p:normalViewPr>
  <p:slideViewPr>
    <p:cSldViewPr showGuides="1">
      <p:cViewPr varScale="1">
        <p:scale>
          <a:sx n="80" d="100"/>
          <a:sy n="80" d="100"/>
        </p:scale>
        <p:origin x="40" y="8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notesMaster" Target="notesMasters/notesMaster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handoutMaster" Target="handoutMasters/handoutMaster1.xml"/><Relationship Id="rId155"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tags" Target="tags/tag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61795"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61796"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61797"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lgn="r" eaLnBrk="1" hangingPunct="1">
              <a:buNone/>
            </a:pPr>
            <a:fld id="{9A0DB2DC-4C9A-4742-B13C-FB6460FD3503}" type="slidenum">
              <a:rPr lang="en-US" altLang="zh-CN" sz="1200" dirty="0"/>
              <a:t>‹#›</a:t>
            </a:fld>
            <a:endParaRPr lang="en-US" altLang="zh-CN" sz="1200"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13667"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60772" name="Rectangle 1028"/>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13669"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113670"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13671"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lgn="r" eaLnBrk="1" hangingPunct="1">
              <a:buNone/>
            </a:pPr>
            <a:fld id="{9A0DB2DC-4C9A-4742-B13C-FB6460FD3503}" type="slidenum">
              <a:rPr lang="en-US" altLang="zh-CN" sz="1200" dirty="0"/>
              <a:t>‹#›</a:t>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1031"/>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5</a:t>
            </a:fld>
            <a:endParaRPr lang="en-US" altLang="zh-CN" sz="1200" dirty="0"/>
          </a:p>
        </p:txBody>
      </p:sp>
      <p:sp>
        <p:nvSpPr>
          <p:cNvPr id="161795" name="Rectangle 2"/>
          <p:cNvSpPr>
            <a:spLocks noGrp="1" noRot="1" noChangeAspect="1" noTextEdit="1"/>
          </p:cNvSpPr>
          <p:nvPr>
            <p:ph type="sldImg"/>
          </p:nvPr>
        </p:nvSpPr>
        <p:spPr>
          <a:ln/>
        </p:spPr>
      </p:sp>
      <p:sp>
        <p:nvSpPr>
          <p:cNvPr id="161796" name="Rectangle 3"/>
          <p:cNvSpPr>
            <a:spLocks noGrp="1"/>
          </p:cNvSpPr>
          <p:nvPr>
            <p:ph type="body" idx="1"/>
          </p:nvPr>
        </p:nvSpPr>
        <p:spPr>
          <a:ln/>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1031"/>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6</a:t>
            </a:fld>
            <a:endParaRPr lang="en-US" altLang="zh-CN" sz="1200" dirty="0"/>
          </a:p>
        </p:txBody>
      </p:sp>
      <p:sp>
        <p:nvSpPr>
          <p:cNvPr id="162819" name="Rectangle 2"/>
          <p:cNvSpPr>
            <a:spLocks noGrp="1" noRot="1" noChangeAspect="1" noTextEdit="1"/>
          </p:cNvSpPr>
          <p:nvPr>
            <p:ph type="sldImg"/>
          </p:nvPr>
        </p:nvSpPr>
        <p:spPr>
          <a:ln/>
        </p:spPr>
      </p:sp>
      <p:sp>
        <p:nvSpPr>
          <p:cNvPr id="162820" name="Rectangle 3"/>
          <p:cNvSpPr>
            <a:spLocks noGrp="1"/>
          </p:cNvSpPr>
          <p:nvPr>
            <p:ph type="body" idx="1"/>
          </p:nvPr>
        </p:nvSpPr>
        <p:spPr>
          <a:ln/>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1031"/>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7</a:t>
            </a:fld>
            <a:endParaRPr lang="en-US" altLang="zh-CN" sz="1200" dirty="0"/>
          </a:p>
        </p:txBody>
      </p:sp>
      <p:sp>
        <p:nvSpPr>
          <p:cNvPr id="163843" name="Rectangle 2"/>
          <p:cNvSpPr>
            <a:spLocks noGrp="1" noRot="1" noChangeAspect="1" noTextEdit="1"/>
          </p:cNvSpPr>
          <p:nvPr>
            <p:ph type="sldImg"/>
          </p:nvPr>
        </p:nvSpPr>
        <p:spPr>
          <a:ln/>
        </p:spPr>
      </p:sp>
      <p:sp>
        <p:nvSpPr>
          <p:cNvPr id="163844" name="Rectangle 3"/>
          <p:cNvSpPr>
            <a:spLocks noGrp="1"/>
          </p:cNvSpPr>
          <p:nvPr>
            <p:ph type="body" idx="1"/>
          </p:nvPr>
        </p:nvSpPr>
        <p:spPr>
          <a:ln/>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1031"/>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8</a:t>
            </a:fld>
            <a:endParaRPr lang="en-US" altLang="zh-CN" sz="1200" dirty="0"/>
          </a:p>
        </p:txBody>
      </p:sp>
      <p:sp>
        <p:nvSpPr>
          <p:cNvPr id="164867" name="Rectangle 2"/>
          <p:cNvSpPr>
            <a:spLocks noGrp="1" noRot="1" noChangeAspect="1" noTextEdit="1"/>
          </p:cNvSpPr>
          <p:nvPr>
            <p:ph type="sldImg"/>
          </p:nvPr>
        </p:nvSpPr>
        <p:spPr>
          <a:ln/>
        </p:spPr>
      </p:sp>
      <p:sp>
        <p:nvSpPr>
          <p:cNvPr id="164868" name="Rectangle 3"/>
          <p:cNvSpPr>
            <a:spLocks noGrp="1"/>
          </p:cNvSpPr>
          <p:nvPr>
            <p:ph type="body" idx="1"/>
          </p:nvPr>
        </p:nvSpPr>
        <p:spPr>
          <a:ln/>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1031"/>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9</a:t>
            </a:fld>
            <a:endParaRPr lang="en-US" altLang="zh-CN" sz="1200" dirty="0"/>
          </a:p>
        </p:txBody>
      </p:sp>
      <p:sp>
        <p:nvSpPr>
          <p:cNvPr id="165891" name="Rectangle 2"/>
          <p:cNvSpPr>
            <a:spLocks noGrp="1" noRot="1" noChangeAspect="1" noTextEdit="1"/>
          </p:cNvSpPr>
          <p:nvPr>
            <p:ph type="sldImg"/>
          </p:nvPr>
        </p:nvSpPr>
        <p:spPr>
          <a:ln/>
        </p:spPr>
      </p:sp>
      <p:sp>
        <p:nvSpPr>
          <p:cNvPr id="165892" name="Rectangle 3"/>
          <p:cNvSpPr>
            <a:spLocks noGrp="1"/>
          </p:cNvSpPr>
          <p:nvPr>
            <p:ph type="body" idx="1"/>
          </p:nvPr>
        </p:nvSpPr>
        <p:spPr>
          <a:ln/>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1031"/>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10</a:t>
            </a:fld>
            <a:endParaRPr lang="en-US" altLang="zh-CN" sz="1200" dirty="0"/>
          </a:p>
        </p:txBody>
      </p:sp>
      <p:sp>
        <p:nvSpPr>
          <p:cNvPr id="166915" name="Rectangle 2"/>
          <p:cNvSpPr>
            <a:spLocks noGrp="1" noRot="1" noChangeAspect="1" noTextEdit="1"/>
          </p:cNvSpPr>
          <p:nvPr>
            <p:ph type="sldImg"/>
          </p:nvPr>
        </p:nvSpPr>
        <p:spPr>
          <a:ln/>
        </p:spPr>
      </p:sp>
      <p:sp>
        <p:nvSpPr>
          <p:cNvPr id="166916" name="Rectangle 3"/>
          <p:cNvSpPr>
            <a:spLocks noGrp="1"/>
          </p:cNvSpPr>
          <p:nvPr>
            <p:ph type="body" idx="1"/>
          </p:nvPr>
        </p:nvSpPr>
        <p:spPr>
          <a:ln/>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1031"/>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t>11</a:t>
            </a:fld>
            <a:endParaRPr lang="en-US" altLang="zh-CN" sz="1200" dirty="0"/>
          </a:p>
        </p:txBody>
      </p:sp>
      <p:sp>
        <p:nvSpPr>
          <p:cNvPr id="167939" name="Rectangle 2"/>
          <p:cNvSpPr>
            <a:spLocks noGrp="1" noRot="1" noChangeAspect="1" noTextEdit="1"/>
          </p:cNvSpPr>
          <p:nvPr>
            <p:ph type="sldImg"/>
          </p:nvPr>
        </p:nvSpPr>
        <p:spPr>
          <a:ln/>
        </p:spPr>
      </p:sp>
      <p:sp>
        <p:nvSpPr>
          <p:cNvPr id="167940" name="Rectangle 3"/>
          <p:cNvSpPr>
            <a:spLocks noGrp="1"/>
          </p:cNvSpPr>
          <p:nvPr>
            <p:ph type="body" idx="1"/>
          </p:nvPr>
        </p:nvSpPr>
        <p:spPr>
          <a:ln/>
        </p:spPr>
        <p:txBody>
          <a:bodyPr wrap="square" lIns="91440" tIns="45720" rIns="91440" bIns="45720" anchor="t" anchorCtr="0"/>
          <a:lstStyle/>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ltHorz">
          <a:fgClr>
            <a:schemeClr val="bg2"/>
          </a:fgClr>
          <a:bgClr>
            <a:schemeClr val="bg1"/>
          </a:bgClr>
        </a:pattFill>
        <a:effectLst/>
      </p:bgPr>
    </p:bg>
    <p:spTree>
      <p:nvGrpSpPr>
        <p:cNvPr id="1" name=""/>
        <p:cNvGrpSpPr/>
        <p:nvPr/>
      </p:nvGrpSpPr>
      <p:grpSpPr>
        <a:xfrm>
          <a:off x="0" y="0"/>
          <a:ext cx="0" cy="0"/>
          <a:chOff x="0" y="0"/>
          <a:chExt cx="0" cy="0"/>
        </a:xfrm>
      </p:grpSpPr>
      <p:pic>
        <p:nvPicPr>
          <p:cNvPr id="2050" name="Picture 1026" descr="waseda_mark"/>
          <p:cNvPicPr>
            <a:picLocks noChangeAspect="1"/>
          </p:cNvPicPr>
          <p:nvPr/>
        </p:nvPicPr>
        <p:blipFill>
          <a:blip r:embed="rId2">
            <a:grayscl/>
            <a:lum bright="79999" contrast="-89999"/>
          </a:blip>
          <a:stretch>
            <a:fillRect/>
          </a:stretch>
        </p:blipFill>
        <p:spPr>
          <a:xfrm>
            <a:off x="1116013" y="930275"/>
            <a:ext cx="6840537" cy="5307013"/>
          </a:xfrm>
          <a:prstGeom prst="rect">
            <a:avLst/>
          </a:prstGeom>
          <a:noFill/>
          <a:ln w="9525">
            <a:noFill/>
          </a:ln>
        </p:spPr>
      </p:pic>
      <p:pic>
        <p:nvPicPr>
          <p:cNvPr id="2051" name="Picture 1027" descr="wsd1"/>
          <p:cNvPicPr>
            <a:picLocks noChangeAspect="1"/>
          </p:cNvPicPr>
          <p:nvPr/>
        </p:nvPicPr>
        <p:blipFill>
          <a:blip r:embed="rId3"/>
          <a:stretch>
            <a:fillRect/>
          </a:stretch>
        </p:blipFill>
        <p:spPr>
          <a:xfrm>
            <a:off x="0" y="5661025"/>
            <a:ext cx="9144000" cy="1196975"/>
          </a:xfrm>
          <a:prstGeom prst="rect">
            <a:avLst/>
          </a:prstGeom>
          <a:noFill/>
          <a:ln w="9525">
            <a:noFill/>
          </a:ln>
        </p:spPr>
      </p:pic>
      <p:sp>
        <p:nvSpPr>
          <p:cNvPr id="2052" name="AutoShape 1031"/>
          <p:cNvSpPr/>
          <p:nvPr/>
        </p:nvSpPr>
        <p:spPr>
          <a:xfrm>
            <a:off x="685800" y="3395663"/>
            <a:ext cx="7772400" cy="109537"/>
          </a:xfrm>
          <a:custGeom>
            <a:avLst/>
            <a:gdLst/>
            <a:ahLst/>
            <a:cxnLst>
              <a:cxn ang="0">
                <a:pos x="0" y="0"/>
              </a:cxn>
              <a:cxn ang="0">
                <a:pos x="2147483647" y="0"/>
              </a:cxn>
              <a:cxn ang="0">
                <a:pos x="2147483647" y="2147483647"/>
              </a:cxn>
              <a:cxn ang="0">
                <a:pos x="0" y="2147483647"/>
              </a:cxn>
              <a:cxn ang="0">
                <a:pos x="0" y="0"/>
              </a:cxn>
              <a:cxn ang="0">
                <a:pos x="2147483647" y="0"/>
              </a:cxn>
            </a:cxnLst>
            <a:rect l="0" t="0" r="0" b="0"/>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A50021">
              <a:alpha val="100000"/>
            </a:srgbClr>
          </a:solidFill>
          <a:ln w="9525" cap="flat" cmpd="sng">
            <a:solidFill>
              <a:schemeClr val="accent2">
                <a:alpha val="100000"/>
              </a:schemeClr>
            </a:solidFill>
            <a:prstDash val="solid"/>
            <a:round/>
            <a:headEnd type="none" w="med" len="med"/>
            <a:tailEnd type="none" w="med" len="med"/>
          </a:ln>
        </p:spPr>
        <p:txBody>
          <a:bodyPr/>
          <a:lstStyle/>
          <a:p>
            <a:endParaRPr lang="zh-CN" altLang="en-US"/>
          </a:p>
        </p:txBody>
      </p:sp>
      <p:sp>
        <p:nvSpPr>
          <p:cNvPr id="8" name="Text Box 1034"/>
          <p:cNvSpPr txBox="1">
            <a:spLocks noChangeArrowheads="1"/>
          </p:cNvSpPr>
          <p:nvPr/>
        </p:nvSpPr>
        <p:spPr bwMode="auto">
          <a:xfrm>
            <a:off x="0" y="7620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20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rPr>
              <a:t>Introduction of Artificial Intelligence</a:t>
            </a:r>
          </a:p>
        </p:txBody>
      </p:sp>
      <p:sp>
        <p:nvSpPr>
          <p:cNvPr id="2054" name="Line 1035"/>
          <p:cNvSpPr/>
          <p:nvPr userDrawn="1"/>
        </p:nvSpPr>
        <p:spPr>
          <a:xfrm>
            <a:off x="0" y="457200"/>
            <a:ext cx="9144000" cy="0"/>
          </a:xfrm>
          <a:prstGeom prst="line">
            <a:avLst/>
          </a:prstGeom>
          <a:ln w="57150" cap="flat" cmpd="thinThick">
            <a:solidFill>
              <a:schemeClr val="accent2"/>
            </a:solidFill>
            <a:prstDash val="solid"/>
            <a:headEnd type="none" w="med" len="med"/>
            <a:tailEnd type="none" w="med" len="med"/>
          </a:ln>
        </p:spPr>
      </p:sp>
      <p:sp>
        <p:nvSpPr>
          <p:cNvPr id="111620" name="Rectangle 1028"/>
          <p:cNvSpPr>
            <a:spLocks noGrp="1" noChangeArrowheads="1"/>
          </p:cNvSpPr>
          <p:nvPr>
            <p:ph type="ctrTitle"/>
          </p:nvPr>
        </p:nvSpPr>
        <p:spPr>
          <a:xfrm>
            <a:off x="685800" y="836613"/>
            <a:ext cx="7772400" cy="2019300"/>
          </a:xfrm>
          <a:noFill/>
          <a:extLst>
            <a:ext uri="{909E8E84-426E-40DD-AFC4-6F175D3DCCD1}">
              <a14:hiddenFill xmlns:a14="http://schemas.microsoft.com/office/drawing/2010/main">
                <a:solidFill>
                  <a:schemeClr val="accent1"/>
                </a:solidFill>
              </a14:hiddenFill>
            </a:ext>
          </a:extLst>
        </p:spPr>
        <p:txBody>
          <a:bodyPr/>
          <a:lstStyle>
            <a:lvl1pPr>
              <a:defRPr/>
            </a:lvl1pPr>
          </a:lstStyle>
          <a:p>
            <a:pPr lvl="0"/>
            <a:r>
              <a:rPr lang="ja-JP" altLang="en-US" noProof="0"/>
              <a:t>マスタ タイトルの書式設定</a:t>
            </a:r>
          </a:p>
        </p:txBody>
      </p:sp>
      <p:sp>
        <p:nvSpPr>
          <p:cNvPr id="111621" name="Rectangle 1029"/>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pPr lvl="0"/>
            <a:r>
              <a:rPr lang="ja-JP" altLang="en-US" noProof="0"/>
              <a:t>マスタ サブタイトルの書式設定</a:t>
            </a:r>
          </a:p>
        </p:txBody>
      </p:sp>
      <p:sp>
        <p:nvSpPr>
          <p:cNvPr id="2" name="灯片编号占位符 1"/>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0" y="0"/>
            <a:ext cx="9144000" cy="765175"/>
          </a:xfrm>
        </p:spPr>
        <p:txBody>
          <a:bodyPr/>
          <a:lstStyle/>
          <a:p>
            <a:r>
              <a:rPr lang="zh-CN" altLang="en-US"/>
              <a:t>单击此处编辑母版标题样式</a:t>
            </a:r>
          </a:p>
        </p:txBody>
      </p:sp>
      <p:sp>
        <p:nvSpPr>
          <p:cNvPr id="3" name="内容占位符 2"/>
          <p:cNvSpPr>
            <a:spLocks noGrp="1"/>
          </p:cNvSpPr>
          <p:nvPr>
            <p:ph sz="quarter" idx="1"/>
          </p:nvPr>
        </p:nvSpPr>
        <p:spPr>
          <a:xfrm>
            <a:off x="250825" y="908050"/>
            <a:ext cx="4244975" cy="2624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08050"/>
            <a:ext cx="4244975" cy="2624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250825" y="3684588"/>
            <a:ext cx="4244975" cy="26241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684588"/>
            <a:ext cx="4244975" cy="26241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908050"/>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08050"/>
            <a:ext cx="4244975" cy="2624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684588"/>
            <a:ext cx="4244975" cy="26241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908050"/>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8050"/>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0"/>
            <a:ext cx="9144000" cy="6308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灯片编号占位符 2"/>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a:t>单击此处编辑母版标题样式</a:t>
            </a:r>
          </a:p>
        </p:txBody>
      </p:sp>
      <p:sp>
        <p:nvSpPr>
          <p:cNvPr id="3" name="内容占位符 2"/>
          <p:cNvSpPr>
            <a:spLocks noGrp="1"/>
          </p:cNvSpPr>
          <p:nvPr>
            <p:ph sz="half" idx="1"/>
          </p:nvPr>
        </p:nvSpPr>
        <p:spPr>
          <a:xfrm>
            <a:off x="250825" y="908050"/>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08050"/>
            <a:ext cx="4244975" cy="2624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684588"/>
            <a:ext cx="4244975" cy="26241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908050"/>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8050"/>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20000"/>
              </a:lnSpc>
              <a:spcBef>
                <a:spcPct val="40000"/>
              </a:spcBef>
              <a:spcAft>
                <a:spcPct val="0"/>
              </a:spcAft>
              <a:buClr>
                <a:schemeClr val="accent2"/>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p>
            <a:pPr lvl="0" eaLnBrk="1" hangingPunct="1">
              <a:buNone/>
            </a:pPr>
            <a:fld id="{9A0DB2DC-4C9A-4742-B13C-FB6460FD3503}" type="slidenum">
              <a:rPr lang="ja-JP" altLang="en-US" dirty="0"/>
              <a:t>‹#›</a:t>
            </a:fld>
            <a:endParaRPr lang="ja-JP" altLang="en-US" dirty="0"/>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0" y="0"/>
            <a:ext cx="9144000" cy="765175"/>
          </a:xfrm>
          <a:prstGeom prst="rect">
            <a:avLst/>
          </a:prstGeom>
          <a:solidFill>
            <a:srgbClr val="A50021"/>
          </a:solidFill>
          <a:ln w="9525">
            <a:noFill/>
          </a:ln>
        </p:spPr>
        <p:txBody>
          <a:bodyPr anchor="b" anchorCtr="0"/>
          <a:lstStyle/>
          <a:p>
            <a:pPr lvl="0"/>
            <a:r>
              <a:rPr lang="ja-JP" altLang="en-US" dirty="0"/>
              <a:t>マスタ タイトルの書式設定</a:t>
            </a:r>
          </a:p>
        </p:txBody>
      </p:sp>
      <p:sp>
        <p:nvSpPr>
          <p:cNvPr id="1027" name="Rectangle 3"/>
          <p:cNvSpPr>
            <a:spLocks noGrp="1"/>
          </p:cNvSpPr>
          <p:nvPr>
            <p:ph type="body" idx="1"/>
          </p:nvPr>
        </p:nvSpPr>
        <p:spPr>
          <a:xfrm>
            <a:off x="250825" y="908050"/>
            <a:ext cx="8642350" cy="5400675"/>
          </a:xfrm>
          <a:prstGeom prst="rect">
            <a:avLst/>
          </a:prstGeom>
          <a:noFill/>
          <a:ln w="9525">
            <a:noFill/>
          </a:ln>
        </p:spPr>
        <p:txBody>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r>
              <a:rPr lang="ja-JP" altLang="zh-CN" dirty="0"/>
              <a:t>：</a:t>
            </a:r>
            <a:endParaRPr lang="ja-JP" altLang="en-US" dirty="0"/>
          </a:p>
        </p:txBody>
      </p:sp>
      <p:sp>
        <p:nvSpPr>
          <p:cNvPr id="110598" name="Rectangle 6"/>
          <p:cNvSpPr>
            <a:spLocks noGrp="1" noChangeArrowheads="1"/>
          </p:cNvSpPr>
          <p:nvPr>
            <p:ph type="sldNum" sz="quarter" idx="4"/>
          </p:nvPr>
        </p:nvSpPr>
        <p:spPr bwMode="auto">
          <a:xfrm>
            <a:off x="6934200" y="6477000"/>
            <a:ext cx="19812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a:solidFill>
                  <a:srgbClr val="A50021"/>
                </a:solidFill>
                <a:latin typeface="Arial" panose="020B0604020202020204" pitchFamily="34" charset="0"/>
                <a:ea typeface="MS PGothic" panose="020B0600070205080204" pitchFamily="34" charset="-128"/>
              </a:defRPr>
            </a:lvl1pPr>
          </a:lstStyle>
          <a:p>
            <a:pPr lvl="0" eaLnBrk="1" hangingPunct="1">
              <a:buNone/>
            </a:pPr>
            <a:fld id="{9A0DB2DC-4C9A-4742-B13C-FB6460FD3503}" type="slidenum">
              <a:rPr lang="ja-JP" altLang="en-US" dirty="0"/>
              <a:t>‹#›</a:t>
            </a:fld>
            <a:endParaRPr lang="ja-JP"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p:random/>
  </p:transition>
  <p:hf sldNum="0" hdr="0" ftr="0" dt="0"/>
  <p:txStyles>
    <p:titleStyle>
      <a:lvl1pPr indent="176530" algn="l" rtl="0" eaLnBrk="0" fontAlgn="base" hangingPunct="0">
        <a:spcBef>
          <a:spcPct val="0"/>
        </a:spcBef>
        <a:spcAft>
          <a:spcPct val="0"/>
        </a:spcAft>
        <a:defRPr sz="3800" b="1" kern="1200">
          <a:solidFill>
            <a:schemeClr val="bg1"/>
          </a:solidFill>
          <a:latin typeface="+mj-lt"/>
          <a:ea typeface="+mj-ea"/>
          <a:cs typeface="+mj-cs"/>
        </a:defRPr>
      </a:lvl1pPr>
      <a:lvl2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2pPr>
      <a:lvl3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3pPr>
      <a:lvl4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4pPr>
      <a:lvl5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5pPr>
      <a:lvl6pPr marL="4572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6pPr>
      <a:lvl7pPr marL="9144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7pPr>
      <a:lvl8pPr marL="13716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8pPr>
      <a:lvl9pPr marL="18288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9pPr>
    </p:titleStyle>
    <p:bodyStyle>
      <a:lvl1pPr marL="469900" indent="-469900" algn="l" rtl="0" eaLnBrk="0" fontAlgn="base" hangingPunct="0">
        <a:lnSpc>
          <a:spcPct val="120000"/>
        </a:lnSpc>
        <a:spcBef>
          <a:spcPct val="40000"/>
        </a:spcBef>
        <a:spcAft>
          <a:spcPct val="0"/>
        </a:spcAft>
        <a:buClr>
          <a:schemeClr val="accent2"/>
        </a:buClr>
        <a:buFont typeface="Wingdings" panose="05000000000000000000" pitchFamily="2" charset="2"/>
        <a:buChar char="o"/>
        <a:defRPr sz="28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folHlink"/>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rgbClr val="009900"/>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rgbClr val="0099CC"/>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rgbClr val="99CC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oleObject" Target="../embeddings/oleObject4.bin"/><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oleObject" Target="../embeddings/oleObject5.bin"/><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oleObject" Target="../embeddings/oleObject6.bin"/><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oleObject" Target="../embeddings/oleObject7.bin"/><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30.wmf"/><Relationship Id="rId7" Type="http://schemas.openxmlformats.org/officeDocument/2006/relationships/image" Target="../media/image32.wmf"/><Relationship Id="rId2" Type="http://schemas.openxmlformats.org/officeDocument/2006/relationships/oleObject" Target="../embeddings/oleObject8.bin"/><Relationship Id="rId1" Type="http://schemas.openxmlformats.org/officeDocument/2006/relationships/slideLayout" Target="../slideLayouts/slideLayout7.xml"/><Relationship Id="rId6" Type="http://schemas.openxmlformats.org/officeDocument/2006/relationships/oleObject" Target="../embeddings/oleObject10.bin"/><Relationship Id="rId11" Type="http://schemas.openxmlformats.org/officeDocument/2006/relationships/oleObject" Target="../embeddings/oleObject13.bin"/><Relationship Id="rId5" Type="http://schemas.openxmlformats.org/officeDocument/2006/relationships/image" Target="../media/image31.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33.wmf"/></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ctrTitle"/>
          </p:nvPr>
        </p:nvSpPr>
        <p:spPr>
          <a:xfrm>
            <a:off x="457200" y="2057400"/>
            <a:ext cx="8153400" cy="990600"/>
          </a:xfrm>
          <a:ln/>
        </p:spPr>
        <p:txBody>
          <a:bodyPr vert="horz" wrap="square" lIns="91440" tIns="45720" rIns="91440" bIns="45720" anchor="b" anchorCtr="0"/>
          <a:lstStyle/>
          <a:p>
            <a:pPr algn="ctr" eaLnBrk="1" hangingPunct="1">
              <a:buClrTx/>
              <a:buSzTx/>
              <a:buFontTx/>
            </a:pPr>
            <a:r>
              <a:rPr lang="zh-CN" altLang="en-US" sz="4400" kern="1200" dirty="0">
                <a:solidFill>
                  <a:schemeClr val="tx1"/>
                </a:solidFill>
                <a:latin typeface="Times New Roman" panose="02020603050405020304" pitchFamily="18" charset="0"/>
                <a:ea typeface="黑体" panose="02010609060101010101" pitchFamily="2" charset="-122"/>
                <a:cs typeface="+mj-cs"/>
              </a:rPr>
              <a:t>第 </a:t>
            </a:r>
            <a:r>
              <a:rPr lang="en-US" altLang="zh-CN" sz="4400" kern="1200" dirty="0">
                <a:solidFill>
                  <a:schemeClr val="tx1"/>
                </a:solidFill>
                <a:latin typeface="Times New Roman" panose="02020603050405020304" pitchFamily="18" charset="0"/>
                <a:ea typeface="黑体" panose="02010609060101010101" pitchFamily="2" charset="-122"/>
                <a:cs typeface="+mj-cs"/>
              </a:rPr>
              <a:t>7 </a:t>
            </a:r>
            <a:r>
              <a:rPr lang="zh-CN" altLang="en-US" sz="4400" kern="1200" dirty="0">
                <a:solidFill>
                  <a:schemeClr val="tx1"/>
                </a:solidFill>
                <a:latin typeface="Times New Roman" panose="02020603050405020304" pitchFamily="18" charset="0"/>
                <a:ea typeface="黑体" panose="02010609060101010101" pitchFamily="2" charset="-122"/>
                <a:cs typeface="+mj-cs"/>
              </a:rPr>
              <a:t>章   专家系统与机器学习</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10</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2291" name="Rectangle 2"/>
          <p:cNvSpPr>
            <a:spLocks noGrp="1"/>
          </p:cNvSpPr>
          <p:nvPr>
            <p:ph type="title"/>
          </p:nvPr>
        </p:nvSpPr>
        <p:spPr>
          <a:ln/>
        </p:spPr>
        <p:txBody>
          <a:bodyPr vert="horz" wrap="square" lIns="91440" tIns="45720" rIns="91440" bIns="45720" anchor="b" anchorCtr="0"/>
          <a:lstStyle/>
          <a:p>
            <a:pPr eaLnBrk="1" hangingPunct="1"/>
            <a:r>
              <a:rPr lang="en-US" altLang="zh-CN" sz="4200" b="0" dirty="0">
                <a:latin typeface="Times New Roman" panose="02020603050405020304" pitchFamily="18" charset="0"/>
                <a:ea typeface="黑体" panose="02010609060101010101" pitchFamily="2" charset="-122"/>
              </a:rPr>
              <a:t>7.1  </a:t>
            </a:r>
            <a:r>
              <a:rPr lang="zh-CN" altLang="en-US" sz="4200" b="0" dirty="0">
                <a:latin typeface="Times New Roman" panose="02020603050405020304" pitchFamily="18" charset="0"/>
                <a:ea typeface="黑体" panose="02010609060101010101" pitchFamily="2" charset="-122"/>
              </a:rPr>
              <a:t>专家系统的产生和发展</a:t>
            </a:r>
          </a:p>
        </p:txBody>
      </p:sp>
      <p:sp>
        <p:nvSpPr>
          <p:cNvPr id="12292" name="Rectangle 3"/>
          <p:cNvSpPr>
            <a:spLocks noGrp="1"/>
          </p:cNvSpPr>
          <p:nvPr>
            <p:ph idx="1"/>
          </p:nvPr>
        </p:nvSpPr>
        <p:spPr>
          <a:ln/>
        </p:spPr>
        <p:txBody>
          <a:bodyPr vert="horz" wrap="square" lIns="91440" tIns="45720" rIns="91440" bIns="45720" anchor="t" anchorCtr="0"/>
          <a:lstStyle/>
          <a:p>
            <a:pPr eaLnBrk="1" hangingPunct="1">
              <a:lnSpc>
                <a:spcPct val="140000"/>
              </a:lnSpc>
              <a:buSzPct val="60000"/>
              <a:buFontTx/>
              <a:buBlip>
                <a:blip r:embed="rId3"/>
              </a:buBlip>
            </a:pPr>
            <a:r>
              <a:rPr lang="zh-CN" altLang="en-US" sz="2400" b="1" dirty="0"/>
              <a:t>第三阶段：发展期</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20</a:t>
            </a:r>
            <a:r>
              <a:rPr lang="zh-CN" altLang="en-US" sz="2400" b="1" dirty="0">
                <a:latin typeface="Times New Roman" panose="02020603050405020304" pitchFamily="18" charset="0"/>
              </a:rPr>
              <a:t>世纪</a:t>
            </a:r>
            <a:r>
              <a:rPr lang="en-US" altLang="zh-CN" sz="2400" b="1" dirty="0">
                <a:latin typeface="Times New Roman" panose="02020603050405020304" pitchFamily="18" charset="0"/>
              </a:rPr>
              <a:t>80</a:t>
            </a:r>
            <a:r>
              <a:rPr lang="zh-CN" altLang="en-US" sz="2400" b="1" dirty="0">
                <a:latin typeface="Times New Roman" panose="02020603050405020304" pitchFamily="18" charset="0"/>
              </a:rPr>
              <a:t>年代至今）</a:t>
            </a:r>
            <a:r>
              <a:rPr lang="zh-CN" altLang="en-US" dirty="0">
                <a:latin typeface="Times New Roman" panose="02020603050405020304" pitchFamily="18" charset="0"/>
              </a:rPr>
              <a:t> </a:t>
            </a:r>
          </a:p>
        </p:txBody>
      </p:sp>
      <p:sp>
        <p:nvSpPr>
          <p:cNvPr id="571396" name="Text Box 4"/>
          <p:cNvSpPr txBox="1"/>
          <p:nvPr/>
        </p:nvSpPr>
        <p:spPr>
          <a:xfrm>
            <a:off x="381000" y="1831975"/>
            <a:ext cx="8458200" cy="3454400"/>
          </a:xfrm>
          <a:prstGeom prst="rect">
            <a:avLst/>
          </a:prstGeom>
          <a:gradFill rotWithShape="1">
            <a:gsLst>
              <a:gs pos="0">
                <a:srgbClr val="00FFFF"/>
              </a:gs>
              <a:gs pos="100000">
                <a:srgbClr val="FFFFFF"/>
              </a:gs>
            </a:gsLst>
            <a:path path="rect">
              <a:fillToRect l="100000" t="100000"/>
            </a:path>
            <a:tileRect/>
          </a:gradFill>
          <a:ln w="9525" cap="flat" cmpd="sng">
            <a:solidFill>
              <a:srgbClr val="808080"/>
            </a:solidFill>
            <a:prstDash val="solid"/>
            <a:miter/>
            <a:headEnd type="none" w="med" len="med"/>
            <a:tailEnd type="none" w="med" len="med"/>
          </a:ln>
        </p:spPr>
        <p:txBody>
          <a:bodyPr>
            <a:spAutoFit/>
          </a:bodyPr>
          <a:lstStyle/>
          <a:p>
            <a:pPr marL="381000" indent="-381000" algn="just" eaLnBrk="1" hangingPunct="1">
              <a:lnSpc>
                <a:spcPct val="120000"/>
              </a:lnSpc>
              <a:spcBef>
                <a:spcPct val="40000"/>
              </a:spcBef>
              <a:buClr>
                <a:schemeClr val="accent2"/>
              </a:buClr>
              <a:buFont typeface="Wingdings" panose="05000000000000000000" pitchFamily="2" charset="2"/>
              <a:buChar char="§"/>
            </a:pPr>
            <a:r>
              <a:rPr lang="zh-CN" altLang="en-US" sz="2500" b="1" dirty="0">
                <a:solidFill>
                  <a:srgbClr val="000000"/>
                </a:solidFill>
                <a:latin typeface="Times New Roman" panose="02020603050405020304" pitchFamily="18" charset="0"/>
              </a:rPr>
              <a:t>专家系统</a:t>
            </a:r>
            <a:r>
              <a:rPr lang="en-US" altLang="zh-CN" sz="2500" b="1" dirty="0">
                <a:solidFill>
                  <a:srgbClr val="000000"/>
                </a:solidFill>
                <a:latin typeface="Times New Roman" panose="02020603050405020304" pitchFamily="18" charset="0"/>
              </a:rPr>
              <a:t>XCON</a:t>
            </a:r>
            <a:r>
              <a:rPr lang="zh-CN" altLang="en-US" sz="2500" b="1" dirty="0">
                <a:solidFill>
                  <a:srgbClr val="000000"/>
                </a:solidFill>
                <a:latin typeface="Times New Roman" panose="02020603050405020304" pitchFamily="18" charset="0"/>
              </a:rPr>
              <a:t>（</a:t>
            </a:r>
            <a:r>
              <a:rPr lang="en-US" altLang="zh-CN" sz="2500" b="1" dirty="0">
                <a:latin typeface="Times New Roman" panose="02020603050405020304" pitchFamily="18" charset="0"/>
              </a:rPr>
              <a:t>DEC</a:t>
            </a:r>
            <a:r>
              <a:rPr lang="zh-CN" altLang="en-US" sz="2500" b="1" dirty="0">
                <a:latin typeface="Times New Roman" panose="02020603050405020304" pitchFamily="18" charset="0"/>
              </a:rPr>
              <a:t>公司、卡内基－梅隆大学 ）</a:t>
            </a:r>
            <a:r>
              <a:rPr lang="zh-CN" altLang="en-US" sz="2500" b="1" dirty="0">
                <a:solidFill>
                  <a:srgbClr val="000000"/>
                </a:solidFill>
                <a:latin typeface="Times New Roman" panose="02020603050405020304" pitchFamily="18" charset="0"/>
              </a:rPr>
              <a:t>：为</a:t>
            </a:r>
            <a:r>
              <a:rPr lang="en-US" altLang="zh-CN" sz="2500" b="1" dirty="0">
                <a:solidFill>
                  <a:srgbClr val="000000"/>
                </a:solidFill>
                <a:latin typeface="Times New Roman" panose="02020603050405020304" pitchFamily="18" charset="0"/>
              </a:rPr>
              <a:t>VAX</a:t>
            </a:r>
            <a:r>
              <a:rPr lang="zh-CN" altLang="en-US" sz="2500" b="1" dirty="0">
                <a:solidFill>
                  <a:srgbClr val="000000"/>
                </a:solidFill>
                <a:latin typeface="Times New Roman" panose="02020603050405020304" pitchFamily="18" charset="0"/>
              </a:rPr>
              <a:t>计算机系统制订硬件配置方案。</a:t>
            </a:r>
          </a:p>
          <a:p>
            <a:pPr marL="381000" indent="-381000" algn="just" eaLnBrk="1" hangingPunct="1">
              <a:lnSpc>
                <a:spcPct val="120000"/>
              </a:lnSpc>
              <a:spcBef>
                <a:spcPct val="40000"/>
              </a:spcBef>
              <a:buClr>
                <a:schemeClr val="accent2"/>
              </a:buClr>
              <a:buFont typeface="Wingdings" panose="05000000000000000000" pitchFamily="2" charset="2"/>
              <a:buChar char="§"/>
            </a:pPr>
            <a:r>
              <a:rPr lang="zh-CN" altLang="en-US" sz="2500" b="1" dirty="0">
                <a:solidFill>
                  <a:srgbClr val="000000"/>
                </a:solidFill>
                <a:latin typeface="Times New Roman" panose="02020603050405020304" pitchFamily="18" charset="0"/>
              </a:rPr>
              <a:t>专家系统开发工具：</a:t>
            </a:r>
          </a:p>
          <a:p>
            <a:pPr marL="381000" indent="-381000" algn="just" eaLnBrk="1" hangingPunct="1">
              <a:lnSpc>
                <a:spcPct val="120000"/>
              </a:lnSpc>
              <a:spcBef>
                <a:spcPct val="40000"/>
              </a:spcBef>
              <a:buClr>
                <a:srgbClr val="0000FF"/>
              </a:buClr>
              <a:buSzPct val="50000"/>
              <a:buFont typeface="Wingdings" panose="05000000000000000000" pitchFamily="2" charset="2"/>
              <a:buChar char="l"/>
            </a:pPr>
            <a:r>
              <a:rPr lang="zh-CN" altLang="en-US" sz="2500" b="1" dirty="0">
                <a:solidFill>
                  <a:srgbClr val="000000"/>
                </a:solidFill>
                <a:latin typeface="Times New Roman" panose="02020603050405020304" pitchFamily="18" charset="0"/>
              </a:rPr>
              <a:t>骨架系统：</a:t>
            </a:r>
            <a:r>
              <a:rPr lang="en-US" altLang="zh-CN" sz="2500" b="1" dirty="0">
                <a:solidFill>
                  <a:srgbClr val="000000"/>
                </a:solidFill>
                <a:latin typeface="Times New Roman" panose="02020603050405020304" pitchFamily="18" charset="0"/>
              </a:rPr>
              <a:t>EMYCIN</a:t>
            </a:r>
            <a:r>
              <a:rPr lang="zh-CN" altLang="en-US" sz="2500" b="1" dirty="0">
                <a:solidFill>
                  <a:srgbClr val="000000"/>
                </a:solidFill>
                <a:latin typeface="Times New Roman" panose="02020603050405020304" pitchFamily="18" charset="0"/>
              </a:rPr>
              <a:t>、</a:t>
            </a:r>
            <a:r>
              <a:rPr lang="en-US" altLang="zh-CN" sz="2500" b="1" dirty="0">
                <a:solidFill>
                  <a:srgbClr val="000000"/>
                </a:solidFill>
                <a:latin typeface="Times New Roman" panose="02020603050405020304" pitchFamily="18" charset="0"/>
              </a:rPr>
              <a:t>KAS</a:t>
            </a:r>
            <a:r>
              <a:rPr lang="zh-CN" altLang="en-US" sz="2500" b="1" dirty="0">
                <a:solidFill>
                  <a:srgbClr val="000000"/>
                </a:solidFill>
                <a:latin typeface="Times New Roman" panose="02020603050405020304" pitchFamily="18" charset="0"/>
              </a:rPr>
              <a:t>、</a:t>
            </a:r>
            <a:r>
              <a:rPr lang="en-US" altLang="zh-CN" sz="2500" b="1" dirty="0">
                <a:solidFill>
                  <a:srgbClr val="000000"/>
                </a:solidFill>
                <a:latin typeface="Times New Roman" panose="02020603050405020304" pitchFamily="18" charset="0"/>
              </a:rPr>
              <a:t>EXPERT </a:t>
            </a:r>
            <a:r>
              <a:rPr lang="zh-CN" altLang="en-US" sz="2500" b="1" dirty="0">
                <a:solidFill>
                  <a:srgbClr val="000000"/>
                </a:solidFill>
                <a:latin typeface="Times New Roman" panose="02020603050405020304" pitchFamily="18" charset="0"/>
              </a:rPr>
              <a:t>等。</a:t>
            </a:r>
          </a:p>
          <a:p>
            <a:pPr marL="381000" indent="-381000" algn="just" eaLnBrk="1" hangingPunct="1">
              <a:lnSpc>
                <a:spcPct val="120000"/>
              </a:lnSpc>
              <a:spcBef>
                <a:spcPct val="40000"/>
              </a:spcBef>
              <a:buClr>
                <a:srgbClr val="0000FF"/>
              </a:buClr>
              <a:buSzPct val="50000"/>
              <a:buFont typeface="Wingdings" panose="05000000000000000000" pitchFamily="2" charset="2"/>
              <a:buChar char="l"/>
            </a:pPr>
            <a:r>
              <a:rPr lang="zh-CN" altLang="en-US" sz="2500" b="1" dirty="0">
                <a:solidFill>
                  <a:srgbClr val="000000"/>
                </a:solidFill>
                <a:latin typeface="Times New Roman" panose="02020603050405020304" pitchFamily="18" charset="0"/>
              </a:rPr>
              <a:t>通用型知识表达语言： </a:t>
            </a:r>
            <a:r>
              <a:rPr lang="en-US" altLang="zh-CN" sz="2500" b="1" dirty="0">
                <a:solidFill>
                  <a:srgbClr val="000000"/>
                </a:solidFill>
                <a:latin typeface="Times New Roman" panose="02020603050405020304" pitchFamily="18" charset="0"/>
              </a:rPr>
              <a:t>OPS5 </a:t>
            </a:r>
            <a:r>
              <a:rPr lang="zh-CN" altLang="en-US" sz="2500" b="1" dirty="0">
                <a:solidFill>
                  <a:srgbClr val="000000"/>
                </a:solidFill>
                <a:latin typeface="Times New Roman" panose="02020603050405020304" pitchFamily="18" charset="0"/>
              </a:rPr>
              <a:t>等。</a:t>
            </a:r>
          </a:p>
          <a:p>
            <a:pPr marL="381000" indent="-381000" algn="just" eaLnBrk="1" hangingPunct="1">
              <a:lnSpc>
                <a:spcPct val="120000"/>
              </a:lnSpc>
              <a:spcBef>
                <a:spcPct val="40000"/>
              </a:spcBef>
              <a:buClr>
                <a:srgbClr val="0000FF"/>
              </a:buClr>
              <a:buSzPct val="50000"/>
              <a:buFont typeface="Wingdings" panose="05000000000000000000" pitchFamily="2" charset="2"/>
              <a:buChar char="l"/>
            </a:pPr>
            <a:r>
              <a:rPr lang="zh-CN" altLang="en-US" sz="2500" b="1" dirty="0">
                <a:solidFill>
                  <a:srgbClr val="000000"/>
                </a:solidFill>
                <a:latin typeface="Times New Roman" panose="02020603050405020304" pitchFamily="18" charset="0"/>
              </a:rPr>
              <a:t>专家系统开发环境： </a:t>
            </a:r>
            <a:r>
              <a:rPr lang="en-US" altLang="zh-CN" sz="2500" b="1" dirty="0">
                <a:solidFill>
                  <a:srgbClr val="000000"/>
                </a:solidFill>
                <a:latin typeface="Times New Roman" panose="02020603050405020304" pitchFamily="18" charset="0"/>
              </a:rPr>
              <a:t>AGE </a:t>
            </a:r>
            <a:r>
              <a:rPr lang="zh-CN" altLang="en-US" sz="2500" b="1" dirty="0">
                <a:solidFill>
                  <a:srgbClr val="000000"/>
                </a:solidFill>
                <a:latin typeface="Times New Roman" panose="02020603050405020304" pitchFamily="18" charset="0"/>
              </a:rPr>
              <a:t>等。</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71396">
                                            <p:bg/>
                                          </p:spTgt>
                                        </p:tgtEl>
                                        <p:attrNameLst>
                                          <p:attrName>style.visibility</p:attrName>
                                        </p:attrNameLst>
                                      </p:cBhvr>
                                      <p:to>
                                        <p:strVal val="visible"/>
                                      </p:to>
                                    </p:set>
                                    <p:animEffect transition="in" filter="checkerboard(across)">
                                      <p:cBhvr>
                                        <p:cTn id="7" dur="500"/>
                                        <p:tgtEl>
                                          <p:spTgt spid="571396">
                                            <p:bg/>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71396">
                                            <p:txEl>
                                              <p:pRg st="0" end="0"/>
                                            </p:txEl>
                                          </p:spTgt>
                                        </p:tgtEl>
                                        <p:attrNameLst>
                                          <p:attrName>style.visibility</p:attrName>
                                        </p:attrNameLst>
                                      </p:cBhvr>
                                      <p:to>
                                        <p:strVal val="visible"/>
                                      </p:to>
                                    </p:set>
                                    <p:animEffect transition="in" filter="checkerboard(across)">
                                      <p:cBhvr>
                                        <p:cTn id="10" dur="500"/>
                                        <p:tgtEl>
                                          <p:spTgt spid="571396">
                                            <p:txEl>
                                              <p:pRg st="0" end="0"/>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571396">
                                            <p:txEl>
                                              <p:pRg st="1" end="1"/>
                                            </p:txEl>
                                          </p:spTgt>
                                        </p:tgtEl>
                                        <p:attrNameLst>
                                          <p:attrName>style.visibility</p:attrName>
                                        </p:attrNameLst>
                                      </p:cBhvr>
                                      <p:to>
                                        <p:strVal val="visible"/>
                                      </p:to>
                                    </p:set>
                                    <p:animEffect transition="in" filter="checkerboard(across)">
                                      <p:cBhvr>
                                        <p:cTn id="13" dur="500"/>
                                        <p:tgtEl>
                                          <p:spTgt spid="571396">
                                            <p:txEl>
                                              <p:pRg st="1" end="1"/>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571396">
                                            <p:txEl>
                                              <p:pRg st="2" end="2"/>
                                            </p:txEl>
                                          </p:spTgt>
                                        </p:tgtEl>
                                        <p:attrNameLst>
                                          <p:attrName>style.visibility</p:attrName>
                                        </p:attrNameLst>
                                      </p:cBhvr>
                                      <p:to>
                                        <p:strVal val="visible"/>
                                      </p:to>
                                    </p:set>
                                    <p:animEffect transition="in" filter="checkerboard(across)">
                                      <p:cBhvr>
                                        <p:cTn id="16" dur="500"/>
                                        <p:tgtEl>
                                          <p:spTgt spid="571396">
                                            <p:txEl>
                                              <p:pRg st="2" end="2"/>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571396">
                                            <p:txEl>
                                              <p:pRg st="3" end="3"/>
                                            </p:txEl>
                                          </p:spTgt>
                                        </p:tgtEl>
                                        <p:attrNameLst>
                                          <p:attrName>style.visibility</p:attrName>
                                        </p:attrNameLst>
                                      </p:cBhvr>
                                      <p:to>
                                        <p:strVal val="visible"/>
                                      </p:to>
                                    </p:set>
                                    <p:animEffect transition="in" filter="checkerboard(across)">
                                      <p:cBhvr>
                                        <p:cTn id="19" dur="500"/>
                                        <p:tgtEl>
                                          <p:spTgt spid="571396">
                                            <p:txEl>
                                              <p:pRg st="3" end="3"/>
                                            </p:txEl>
                                          </p:spTgt>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571396">
                                            <p:txEl>
                                              <p:pRg st="4" end="4"/>
                                            </p:txEl>
                                          </p:spTgt>
                                        </p:tgtEl>
                                        <p:attrNameLst>
                                          <p:attrName>style.visibility</p:attrName>
                                        </p:attrNameLst>
                                      </p:cBhvr>
                                      <p:to>
                                        <p:strVal val="visible"/>
                                      </p:to>
                                    </p:set>
                                    <p:animEffect transition="in" filter="checkerboard(across)">
                                      <p:cBhvr>
                                        <p:cTn id="22" dur="500"/>
                                        <p:tgtEl>
                                          <p:spTgt spid="571396">
                                            <p:txEl>
                                              <p:pRg st="4" end="4"/>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571396">
                                            <p:txEl>
                                              <p:pRg st="2" end="2"/>
                                            </p:txEl>
                                          </p:spTgt>
                                        </p:tgtEl>
                                        <p:attrNameLst>
                                          <p:attrName>style.visibility</p:attrName>
                                        </p:attrNameLst>
                                      </p:cBhvr>
                                      <p:to>
                                        <p:strVal val="visible"/>
                                      </p:to>
                                    </p:set>
                                    <p:animEffect transition="in" filter="wipe(down)">
                                      <p:cBhvr>
                                        <p:cTn id="25" dur="500"/>
                                        <p:tgtEl>
                                          <p:spTgt spid="571396">
                                            <p:txEl>
                                              <p:pRg st="2" end="2"/>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571396">
                                            <p:txEl>
                                              <p:pRg st="3" end="3"/>
                                            </p:txEl>
                                          </p:spTgt>
                                        </p:tgtEl>
                                        <p:attrNameLst>
                                          <p:attrName>style.visibility</p:attrName>
                                        </p:attrNameLst>
                                      </p:cBhvr>
                                      <p:to>
                                        <p:strVal val="visible"/>
                                      </p:to>
                                    </p:set>
                                    <p:animEffect transition="in" filter="wipe(down)">
                                      <p:cBhvr>
                                        <p:cTn id="28" dur="500"/>
                                        <p:tgtEl>
                                          <p:spTgt spid="571396">
                                            <p:txEl>
                                              <p:pRg st="3" end="3"/>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571396">
                                            <p:txEl>
                                              <p:pRg st="4" end="4"/>
                                            </p:txEl>
                                          </p:spTgt>
                                        </p:tgtEl>
                                        <p:attrNameLst>
                                          <p:attrName>style.visibility</p:attrName>
                                        </p:attrNameLst>
                                      </p:cBhvr>
                                      <p:to>
                                        <p:strVal val="visible"/>
                                      </p:to>
                                    </p:set>
                                    <p:animEffect transition="in" filter="wipe(down)">
                                      <p:cBhvr>
                                        <p:cTn id="31" dur="500"/>
                                        <p:tgtEl>
                                          <p:spTgt spid="5713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396" grpId="0" build="allAtOnce"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100</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41315" name="Rectangle 2"/>
          <p:cNvSpPr>
            <a:spLocks noGrp="1"/>
          </p:cNvSpPr>
          <p:nvPr>
            <p:ph type="title"/>
          </p:nvPr>
        </p:nvSpPr>
        <p:spPr>
          <a:ln/>
        </p:spPr>
        <p:txBody>
          <a:bodyPr vert="horz" wrap="square" lIns="91440" tIns="45720" rIns="91440" bIns="45720" anchor="b" anchorCtr="0"/>
          <a:lstStyle/>
          <a:p>
            <a:pPr eaLnBrk="1" hangingPunct="1"/>
            <a:r>
              <a:rPr lang="zh-CN" altLang="en-US" sz="3600" b="0" dirty="0">
                <a:latin typeface="Times New Roman" panose="02020603050405020304" pitchFamily="18" charset="0"/>
                <a:ea typeface="黑体" panose="02010609060101010101" pitchFamily="2" charset="-122"/>
              </a:rPr>
              <a:t>第</a:t>
            </a:r>
            <a:r>
              <a:rPr lang="en-US" altLang="zh-CN" sz="3600" b="0" dirty="0">
                <a:latin typeface="Times New Roman" panose="02020603050405020304" pitchFamily="18" charset="0"/>
                <a:ea typeface="黑体" panose="02010609060101010101" pitchFamily="2" charset="-122"/>
              </a:rPr>
              <a:t>7</a:t>
            </a:r>
            <a:r>
              <a:rPr lang="zh-CN" altLang="en-US" sz="3600" b="0" dirty="0">
                <a:latin typeface="Times New Roman" panose="02020603050405020304" pitchFamily="18" charset="0"/>
                <a:ea typeface="黑体" panose="02010609060101010101" pitchFamily="2" charset="-122"/>
              </a:rPr>
              <a:t>章  专家系统与机器学习</a:t>
            </a:r>
          </a:p>
        </p:txBody>
      </p:sp>
      <p:sp>
        <p:nvSpPr>
          <p:cNvPr id="141316" name="Rectangle 3"/>
          <p:cNvSpPr>
            <a:spLocks noGrp="1"/>
          </p:cNvSpPr>
          <p:nvPr>
            <p:ph idx="1"/>
          </p:nvPr>
        </p:nvSpPr>
        <p:spPr>
          <a:xfrm>
            <a:off x="533400" y="1076325"/>
            <a:ext cx="8642350" cy="5400675"/>
          </a:xfrm>
          <a:ln/>
        </p:spPr>
        <p:txBody>
          <a:bodyPr vert="horz" wrap="square" lIns="91440" tIns="45720" rIns="91440" bIns="45720" anchor="t" anchorCtr="0"/>
          <a:lstStyle/>
          <a:p>
            <a:pPr eaLnBrk="1" hangingPunct="1">
              <a:lnSpc>
                <a:spcPct val="110000"/>
              </a:lnSpc>
              <a:spcBef>
                <a:spcPct val="30000"/>
              </a:spcBef>
            </a:pPr>
            <a:r>
              <a:rPr lang="en-US" altLang="zh-CN" b="1" dirty="0">
                <a:latin typeface="Times New Roman" panose="02020603050405020304" pitchFamily="18" charset="0"/>
              </a:rPr>
              <a:t>7.1  </a:t>
            </a:r>
            <a:r>
              <a:rPr lang="zh-CN" altLang="en-US" b="1" dirty="0">
                <a:latin typeface="Times New Roman" panose="02020603050405020304" pitchFamily="18" charset="0"/>
              </a:rPr>
              <a:t>专家系统的产生和发展 </a:t>
            </a:r>
          </a:p>
          <a:p>
            <a:pPr eaLnBrk="1" hangingPunct="1">
              <a:lnSpc>
                <a:spcPct val="110000"/>
              </a:lnSpc>
              <a:spcBef>
                <a:spcPct val="30000"/>
              </a:spcBef>
            </a:pPr>
            <a:r>
              <a:rPr lang="en-US" altLang="zh-CN" b="1" dirty="0">
                <a:latin typeface="Times New Roman" panose="02020603050405020304" pitchFamily="18" charset="0"/>
              </a:rPr>
              <a:t>7.2  </a:t>
            </a:r>
            <a:r>
              <a:rPr lang="zh-CN" altLang="en-US" b="1" dirty="0">
                <a:latin typeface="Times New Roman" panose="02020603050405020304" pitchFamily="18" charset="0"/>
              </a:rPr>
              <a:t>专家系统的概念 </a:t>
            </a:r>
          </a:p>
          <a:p>
            <a:pPr eaLnBrk="1" hangingPunct="1">
              <a:lnSpc>
                <a:spcPct val="110000"/>
              </a:lnSpc>
              <a:spcBef>
                <a:spcPct val="30000"/>
              </a:spcBef>
            </a:pPr>
            <a:r>
              <a:rPr lang="en-US" altLang="zh-CN" b="1" dirty="0">
                <a:latin typeface="Times New Roman" panose="02020603050405020304" pitchFamily="18" charset="0"/>
              </a:rPr>
              <a:t>7.3  </a:t>
            </a:r>
            <a:r>
              <a:rPr lang="zh-CN" altLang="en-US" b="1" dirty="0">
                <a:latin typeface="Times New Roman" panose="02020603050405020304" pitchFamily="18" charset="0"/>
              </a:rPr>
              <a:t>专家系统的工作原理</a:t>
            </a:r>
          </a:p>
          <a:p>
            <a:pPr eaLnBrk="1" hangingPunct="1">
              <a:lnSpc>
                <a:spcPct val="110000"/>
              </a:lnSpc>
              <a:spcBef>
                <a:spcPct val="30000"/>
              </a:spcBef>
            </a:pPr>
            <a:r>
              <a:rPr lang="en-US" altLang="zh-CN" b="1" dirty="0">
                <a:latin typeface="Times New Roman" panose="02020603050405020304" pitchFamily="18" charset="0"/>
              </a:rPr>
              <a:t>7.4  </a:t>
            </a:r>
            <a:r>
              <a:rPr lang="zh-CN" altLang="en-US" b="1" dirty="0">
                <a:latin typeface="Times New Roman" panose="02020603050405020304" pitchFamily="18" charset="0"/>
              </a:rPr>
              <a:t>知识获取的主要过程与模式</a:t>
            </a:r>
          </a:p>
          <a:p>
            <a:pPr eaLnBrk="1" hangingPunct="1">
              <a:lnSpc>
                <a:spcPct val="110000"/>
              </a:lnSpc>
              <a:spcBef>
                <a:spcPct val="30000"/>
              </a:spcBef>
            </a:pPr>
            <a:r>
              <a:rPr lang="en-US" altLang="zh-CN" b="1" dirty="0">
                <a:latin typeface="Times New Roman" panose="02020603050405020304" pitchFamily="18" charset="0"/>
              </a:rPr>
              <a:t>7.5  </a:t>
            </a:r>
            <a:r>
              <a:rPr lang="zh-CN" altLang="en-US" b="1" dirty="0">
                <a:latin typeface="Times New Roman" panose="02020603050405020304" pitchFamily="18" charset="0"/>
              </a:rPr>
              <a:t>知识发现与数据挖掘</a:t>
            </a:r>
          </a:p>
          <a:p>
            <a:pPr eaLnBrk="1" hangingPunct="1">
              <a:lnSpc>
                <a:spcPct val="110000"/>
              </a:lnSpc>
              <a:spcBef>
                <a:spcPct val="30000"/>
              </a:spcBef>
            </a:pPr>
            <a:r>
              <a:rPr lang="en-US" altLang="zh-CN" b="1" dirty="0">
                <a:latin typeface="Times New Roman" panose="02020603050405020304" pitchFamily="18" charset="0"/>
              </a:rPr>
              <a:t>7.6  </a:t>
            </a:r>
            <a:r>
              <a:rPr lang="zh-CN" altLang="en-US" b="1" dirty="0">
                <a:latin typeface="Times New Roman" panose="02020603050405020304" pitchFamily="18" charset="0"/>
              </a:rPr>
              <a:t>专家系统的建立</a:t>
            </a:r>
          </a:p>
          <a:p>
            <a:pPr eaLnBrk="1" hangingPunct="1">
              <a:lnSpc>
                <a:spcPct val="110000"/>
              </a:lnSpc>
              <a:spcBef>
                <a:spcPct val="30000"/>
              </a:spcBef>
            </a:pPr>
            <a:r>
              <a:rPr lang="en-US" altLang="zh-CN" b="1" dirty="0">
                <a:latin typeface="Times New Roman" panose="02020603050405020304" pitchFamily="18" charset="0"/>
              </a:rPr>
              <a:t>7.7  </a:t>
            </a:r>
            <a:r>
              <a:rPr lang="zh-CN" altLang="en-US" b="1" dirty="0">
                <a:latin typeface="Times New Roman" panose="02020603050405020304" pitchFamily="18" charset="0"/>
              </a:rPr>
              <a:t>专家系统实例</a:t>
            </a:r>
            <a:endParaRPr lang="en-US" altLang="zh-CN" b="1" dirty="0">
              <a:latin typeface="Times New Roman" panose="02020603050405020304" pitchFamily="18" charset="0"/>
            </a:endParaRPr>
          </a:p>
          <a:p>
            <a:pPr eaLnBrk="1" hangingPunct="1">
              <a:lnSpc>
                <a:spcPct val="110000"/>
              </a:lnSpc>
              <a:spcBef>
                <a:spcPct val="30000"/>
              </a:spcBef>
            </a:pPr>
            <a:r>
              <a:rPr lang="en-US" altLang="zh-CN" b="1" dirty="0">
                <a:latin typeface="Times New Roman" panose="02020603050405020304" pitchFamily="18" charset="0"/>
              </a:rPr>
              <a:t>7.8  </a:t>
            </a:r>
            <a:r>
              <a:rPr lang="zh-CN" altLang="en-US" b="1" dirty="0">
                <a:latin typeface="Times New Roman" panose="02020603050405020304" pitchFamily="18" charset="0"/>
              </a:rPr>
              <a:t>机器学习</a:t>
            </a:r>
          </a:p>
          <a:p>
            <a:pPr eaLnBrk="1" hangingPunct="1">
              <a:lnSpc>
                <a:spcPct val="110000"/>
              </a:lnSpc>
              <a:spcBef>
                <a:spcPct val="30000"/>
              </a:spcBef>
            </a:pPr>
            <a:endParaRPr lang="zh-CN" altLang="en-US" b="1" dirty="0">
              <a:latin typeface="Times New Roman" panose="02020603050405020304" pitchFamily="18" charset="0"/>
            </a:endParaRPr>
          </a:p>
        </p:txBody>
      </p:sp>
    </p:spTree>
  </p:cSld>
  <p:clrMapOvr>
    <a:masterClrMapping/>
  </p:clrMapOvr>
  <p:transition>
    <p:random/>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101</a:t>
            </a:fld>
            <a:endPar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endParaRPr>
          </a:p>
        </p:txBody>
      </p:sp>
      <p:sp>
        <p:nvSpPr>
          <p:cNvPr id="595970" name="Rectangle 2"/>
          <p:cNvSpPr/>
          <p:nvPr/>
        </p:nvSpPr>
        <p:spPr>
          <a:xfrm>
            <a:off x="539750" y="990600"/>
            <a:ext cx="8208963" cy="2895600"/>
          </a:xfrm>
          <a:prstGeom prst="rect">
            <a:avLst/>
          </a:prstGeom>
          <a:noFill/>
          <a:ln w="9525">
            <a:noFill/>
          </a:ln>
        </p:spPr>
        <p:txBody>
          <a:bodyPr/>
          <a:lstStyle/>
          <a:p>
            <a:pPr marL="0" marR="0" lvl="0" indent="0" algn="l" defTabSz="914400" rtl="0" eaLnBrk="1" fontAlgn="base" latinLnBrk="0" hangingPunct="1">
              <a:lnSpc>
                <a:spcPct val="120000"/>
              </a:lnSpc>
              <a:spcBef>
                <a:spcPct val="40000"/>
              </a:spcBef>
              <a:spcAft>
                <a:spcPct val="0"/>
              </a:spcAft>
              <a:buClr>
                <a:srgbClr val="CC0000"/>
              </a:buClr>
              <a:buSzPct val="60000"/>
              <a:buFontTx/>
              <a:buNone/>
              <a:tabLst/>
              <a:defRPr/>
            </a:pPr>
            <a:endPar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52228" name="Rectangle 3"/>
          <p:cNvSpPr/>
          <p:nvPr/>
        </p:nvSpPr>
        <p:spPr>
          <a:xfrm>
            <a:off x="0" y="0"/>
            <a:ext cx="9144000" cy="765175"/>
          </a:xfrm>
          <a:prstGeom prst="rect">
            <a:avLst/>
          </a:prstGeom>
          <a:solidFill>
            <a:srgbClr val="A50021"/>
          </a:solidFill>
          <a:ln w="9525">
            <a:noFill/>
          </a:ln>
        </p:spPr>
        <p:txBody>
          <a:bodyPr anchor="b" anchorCtr="0"/>
          <a:lstStyle/>
          <a:p>
            <a:pPr marL="0" marR="0" lvl="0" indent="176530" algn="l"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7.8  </a:t>
            </a:r>
            <a:r>
              <a:rPr kumimoji="0" lang="zh-CN" altLang="en-US"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机器学习</a:t>
            </a:r>
          </a:p>
        </p:txBody>
      </p:sp>
      <p:sp>
        <p:nvSpPr>
          <p:cNvPr id="52229" name="矩形 1"/>
          <p:cNvSpPr/>
          <p:nvPr/>
        </p:nvSpPr>
        <p:spPr>
          <a:xfrm>
            <a:off x="300038" y="838200"/>
            <a:ext cx="8448675" cy="6188425"/>
          </a:xfrm>
          <a:prstGeom prst="rect">
            <a:avLst/>
          </a:prstGeom>
          <a:noFill/>
          <a:ln w="9525">
            <a:noFill/>
          </a:ln>
        </p:spPr>
        <p:txBody>
          <a:bodyPr wrap="square">
            <a:spAutoFit/>
          </a:bodyPr>
          <a:lstStyle/>
          <a:p>
            <a:pPr marL="0" marR="0" lvl="0" indent="0" algn="l" defTabSz="914400" rtl="0" eaLnBrk="0" fontAlgn="base" latinLnBrk="0" hangingPunct="0">
              <a:lnSpc>
                <a:spcPct val="13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机器学习的定义</a:t>
            </a:r>
          </a:p>
          <a:p>
            <a:pPr marL="0" marR="0" lvl="0" indent="0" algn="l" defTabSz="914400" rtl="0" eaLnBrk="0" fontAlgn="base" latinLnBrk="0" hangingPunct="0">
              <a:lnSpc>
                <a:spcPct val="13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机器学习主要有以下几种定义。</a:t>
            </a:r>
          </a:p>
          <a:p>
            <a:pPr marL="0" marR="0" lvl="0" indent="0" algn="l" defTabSz="914400" rtl="0" eaLnBrk="0" fontAlgn="base" latinLnBrk="0" hangingPunct="0">
              <a:lnSpc>
                <a:spcPct val="13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a:t>
            </a:r>
            <a:r>
              <a:rPr kumimoji="0" lang="en-US" altLang="zh-CN" sz="2800" b="1"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1</a:t>
            </a:r>
            <a:r>
              <a:rPr kumimoji="0" lang="zh-CN" altLang="en-US" sz="2800" b="1"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）机器学习主要研究如何在经验学习中改善计算机算法的性能。</a:t>
            </a:r>
          </a:p>
          <a:p>
            <a:pPr marL="0" marR="0" lvl="0" indent="0" algn="l" defTabSz="914400" rtl="0" eaLnBrk="0" fontAlgn="base" latinLnBrk="0" hangingPunct="0">
              <a:lnSpc>
                <a:spcPct val="13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a:t>
            </a:r>
            <a:r>
              <a:rPr kumimoji="0" lang="en-US" altLang="zh-CN" sz="2800" b="1"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2</a:t>
            </a:r>
            <a:r>
              <a:rPr kumimoji="0" lang="zh-CN" altLang="en-US" sz="2800" b="1"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）机器学习是研究用数据或以往的经验来优化计算机程序性能的科学。 </a:t>
            </a:r>
          </a:p>
          <a:p>
            <a:pPr marL="0" marR="0" lvl="0" indent="0" algn="l" defTabSz="914400" rtl="0" eaLnBrk="0" fontAlgn="base" latinLnBrk="0" hangingPunct="0">
              <a:lnSpc>
                <a:spcPct val="13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a:t>
            </a:r>
            <a:r>
              <a:rPr kumimoji="0" lang="en-US" altLang="zh-CN" sz="2800" b="1"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3</a:t>
            </a:r>
            <a:r>
              <a:rPr kumimoji="0" lang="zh-CN" altLang="en-US" sz="2800" b="1"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）机器学习是一门研究机器获取新知识和新技能，并识别现有知识的学问。</a:t>
            </a:r>
          </a:p>
          <a:p>
            <a:pPr marL="0" marR="0" lvl="0" indent="0" algn="l" defTabSz="914400" rtl="0" eaLnBrk="0" fontAlgn="base" latinLnBrk="0" hangingPunct="0">
              <a:lnSpc>
                <a:spcPct val="13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a:t>
            </a:r>
            <a:r>
              <a:rPr kumimoji="0" lang="en-US" altLang="zh-CN" sz="2800" b="1"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4</a:t>
            </a:r>
            <a:r>
              <a:rPr kumimoji="0" lang="zh-CN" altLang="en-US" sz="2800" b="1"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）机器学习研究算法和数学模型，用以逐步提高计算机系统在特定任务上的性能。</a:t>
            </a:r>
          </a:p>
          <a:p>
            <a:pPr marL="0" marR="0" lvl="0" indent="0" algn="l" defTabSz="914400" rtl="0" eaLnBrk="0" fontAlgn="base" latinLnBrk="0" hangingPunct="0">
              <a:lnSpc>
                <a:spcPct val="130000"/>
              </a:lnSpc>
              <a:spcBef>
                <a:spcPct val="0"/>
              </a:spcBef>
              <a:spcAft>
                <a:spcPct val="0"/>
              </a:spcAft>
              <a:buClrTx/>
              <a:buSzTx/>
              <a:buFontTx/>
              <a:buNone/>
              <a:tabLst/>
              <a:defRPr/>
            </a:pPr>
            <a:endParaRPr kumimoji="0" lang="zh-CN" altLang="en-US" sz="2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399743172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95970">
                                            <p:txEl>
                                              <p:pRg st="0" end="0"/>
                                            </p:txEl>
                                          </p:spTgt>
                                        </p:tgtEl>
                                        <p:attrNameLst>
                                          <p:attrName>style.visibility</p:attrName>
                                        </p:attrNameLst>
                                      </p:cBhvr>
                                      <p:to>
                                        <p:strVal val="visible"/>
                                      </p:to>
                                    </p:set>
                                    <p:anim calcmode="lin" valueType="num">
                                      <p:cBhvr additive="base">
                                        <p:cTn id="7" dur="500" fill="hold"/>
                                        <p:tgtEl>
                                          <p:spTgt spid="5959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597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0"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102</a:t>
            </a:fld>
            <a:endPar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endParaRPr>
          </a:p>
        </p:txBody>
      </p:sp>
      <p:sp>
        <p:nvSpPr>
          <p:cNvPr id="595970" name="Rectangle 2"/>
          <p:cNvSpPr/>
          <p:nvPr/>
        </p:nvSpPr>
        <p:spPr>
          <a:xfrm>
            <a:off x="539750" y="990600"/>
            <a:ext cx="8208963" cy="2895600"/>
          </a:xfrm>
          <a:prstGeom prst="rect">
            <a:avLst/>
          </a:prstGeom>
          <a:noFill/>
          <a:ln w="9525">
            <a:noFill/>
          </a:ln>
        </p:spPr>
        <p:txBody>
          <a:bodyPr/>
          <a:lstStyle/>
          <a:p>
            <a:pPr marL="0" marR="0" lvl="0" indent="0" algn="l" defTabSz="914400" rtl="0" eaLnBrk="1" fontAlgn="base" latinLnBrk="0" hangingPunct="1">
              <a:lnSpc>
                <a:spcPct val="120000"/>
              </a:lnSpc>
              <a:spcBef>
                <a:spcPct val="40000"/>
              </a:spcBef>
              <a:spcAft>
                <a:spcPct val="0"/>
              </a:spcAft>
              <a:buClr>
                <a:srgbClr val="CC0000"/>
              </a:buClr>
              <a:buSzPct val="60000"/>
              <a:buFontTx/>
              <a:buNone/>
              <a:tabLst/>
              <a:defRPr/>
            </a:pPr>
            <a:endPar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53252" name="Rectangle 3"/>
          <p:cNvSpPr/>
          <p:nvPr/>
        </p:nvSpPr>
        <p:spPr>
          <a:xfrm>
            <a:off x="0" y="0"/>
            <a:ext cx="9144000" cy="765175"/>
          </a:xfrm>
          <a:prstGeom prst="rect">
            <a:avLst/>
          </a:prstGeom>
          <a:solidFill>
            <a:srgbClr val="A50021"/>
          </a:solidFill>
          <a:ln w="9525">
            <a:noFill/>
          </a:ln>
        </p:spPr>
        <p:txBody>
          <a:bodyPr anchor="b" anchorCtr="0"/>
          <a:lstStyle/>
          <a:p>
            <a:pPr marL="0" marR="0" lvl="0" indent="176530" algn="l"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7.8  </a:t>
            </a:r>
            <a:r>
              <a:rPr kumimoji="0" lang="zh-CN" altLang="en-US"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机器学习</a:t>
            </a:r>
          </a:p>
        </p:txBody>
      </p:sp>
      <p:sp>
        <p:nvSpPr>
          <p:cNvPr id="3" name="文本框 2">
            <a:extLst>
              <a:ext uri="{FF2B5EF4-FFF2-40B4-BE49-F238E27FC236}">
                <a16:creationId xmlns:a16="http://schemas.microsoft.com/office/drawing/2014/main" id="{99C0CA9C-7CB4-1135-5A5C-8F0F1EBF496C}"/>
              </a:ext>
            </a:extLst>
          </p:cNvPr>
          <p:cNvSpPr txBox="1"/>
          <p:nvPr/>
        </p:nvSpPr>
        <p:spPr>
          <a:xfrm>
            <a:off x="260673" y="5749105"/>
            <a:ext cx="9214890" cy="584640"/>
          </a:xfrm>
          <a:prstGeom prst="rect">
            <a:avLst/>
          </a:prstGeom>
          <a:noFill/>
        </p:spPr>
        <p:txBody>
          <a:bodyPr wrap="square" rtlCol="0">
            <a:spAutoFit/>
          </a:bodyPr>
          <a:lstStyle/>
          <a:p>
            <a:pPr eaLnBrk="1" fontAlgn="auto" hangingPunct="1">
              <a:spcBef>
                <a:spcPts val="0"/>
              </a:spcBef>
              <a:spcAft>
                <a:spcPts val="0"/>
              </a:spcAft>
            </a:pPr>
            <a:r>
              <a:rPr lang="zh-CN" altLang="en-US" sz="3199" b="1" dirty="0">
                <a:solidFill>
                  <a:srgbClr val="C00000"/>
                </a:solidFill>
                <a:latin typeface="Calibri"/>
              </a:rPr>
              <a:t>深度学习</a:t>
            </a:r>
            <a:r>
              <a:rPr lang="en-US" altLang="zh-CN" sz="3199" dirty="0">
                <a:solidFill>
                  <a:prstClr val="black"/>
                </a:solidFill>
                <a:latin typeface="Calibri"/>
              </a:rPr>
              <a:t>=</a:t>
            </a:r>
            <a:r>
              <a:rPr lang="zh-CN" altLang="en-US" sz="3199" dirty="0">
                <a:solidFill>
                  <a:prstClr val="black"/>
                </a:solidFill>
                <a:latin typeface="Calibri"/>
              </a:rPr>
              <a:t>大</a:t>
            </a:r>
            <a:r>
              <a:rPr lang="zh-CN" altLang="en-US" sz="3199" b="1" dirty="0">
                <a:solidFill>
                  <a:srgbClr val="C00000"/>
                </a:solidFill>
                <a:latin typeface="Calibri"/>
              </a:rPr>
              <a:t>数据</a:t>
            </a:r>
            <a:r>
              <a:rPr lang="en-US" altLang="zh-CN" sz="3199" dirty="0">
                <a:solidFill>
                  <a:prstClr val="black"/>
                </a:solidFill>
                <a:latin typeface="Calibri"/>
              </a:rPr>
              <a:t>+</a:t>
            </a:r>
            <a:r>
              <a:rPr lang="zh-CN" altLang="en-US" sz="3199" dirty="0">
                <a:solidFill>
                  <a:prstClr val="black"/>
                </a:solidFill>
                <a:latin typeface="Calibri"/>
              </a:rPr>
              <a:t>高性能</a:t>
            </a:r>
            <a:r>
              <a:rPr lang="zh-CN" altLang="en-US" sz="3199" b="1" dirty="0">
                <a:solidFill>
                  <a:srgbClr val="C00000"/>
                </a:solidFill>
                <a:latin typeface="Calibri"/>
              </a:rPr>
              <a:t>计算</a:t>
            </a:r>
            <a:r>
              <a:rPr lang="en-US" altLang="zh-CN" sz="3199" dirty="0">
                <a:solidFill>
                  <a:prstClr val="black"/>
                </a:solidFill>
                <a:latin typeface="Calibri"/>
              </a:rPr>
              <a:t>+</a:t>
            </a:r>
            <a:r>
              <a:rPr lang="zh-CN" altLang="en-US" sz="3199" dirty="0">
                <a:solidFill>
                  <a:prstClr val="black"/>
                </a:solidFill>
                <a:latin typeface="Calibri"/>
              </a:rPr>
              <a:t>灵巧的</a:t>
            </a:r>
            <a:r>
              <a:rPr lang="zh-CN" altLang="en-US" sz="3199" b="1" dirty="0">
                <a:solidFill>
                  <a:srgbClr val="C00000"/>
                </a:solidFill>
                <a:latin typeface="Calibri"/>
              </a:rPr>
              <a:t>算法</a:t>
            </a:r>
          </a:p>
        </p:txBody>
      </p:sp>
      <p:sp>
        <p:nvSpPr>
          <p:cNvPr id="4" name="椭圆 3">
            <a:extLst>
              <a:ext uri="{FF2B5EF4-FFF2-40B4-BE49-F238E27FC236}">
                <a16:creationId xmlns:a16="http://schemas.microsoft.com/office/drawing/2014/main" id="{D4B6660E-E540-2591-6A65-5974D0D81896}"/>
              </a:ext>
            </a:extLst>
          </p:cNvPr>
          <p:cNvSpPr/>
          <p:nvPr/>
        </p:nvSpPr>
        <p:spPr>
          <a:xfrm>
            <a:off x="332663" y="1582316"/>
            <a:ext cx="4319480" cy="3705560"/>
          </a:xfrm>
          <a:prstGeom prst="ellipse">
            <a:avLst/>
          </a:prstGeom>
          <a:noFill/>
          <a:ln w="762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999"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文本框 4">
            <a:extLst>
              <a:ext uri="{FF2B5EF4-FFF2-40B4-BE49-F238E27FC236}">
                <a16:creationId xmlns:a16="http://schemas.microsoft.com/office/drawing/2014/main" id="{AACA02A5-E8E2-2E69-B4C2-97D82AAD18AC}"/>
              </a:ext>
            </a:extLst>
          </p:cNvPr>
          <p:cNvSpPr txBox="1"/>
          <p:nvPr/>
        </p:nvSpPr>
        <p:spPr>
          <a:xfrm>
            <a:off x="1708035" y="1784581"/>
            <a:ext cx="2571156" cy="523099"/>
          </a:xfrm>
          <a:prstGeom prst="rect">
            <a:avLst/>
          </a:prstGeom>
          <a:noFill/>
        </p:spPr>
        <p:txBody>
          <a:bodyPr wrap="square" rtlCol="0">
            <a:spAutoFit/>
          </a:bodyPr>
          <a:lstStyle/>
          <a:p>
            <a:pPr eaLnBrk="1" fontAlgn="auto" hangingPunct="1">
              <a:spcBef>
                <a:spcPts val="0"/>
              </a:spcBef>
              <a:spcAft>
                <a:spcPts val="0"/>
              </a:spcAft>
            </a:pPr>
            <a:r>
              <a:rPr lang="zh-CN" altLang="en-US" sz="2799" dirty="0">
                <a:solidFill>
                  <a:prstClr val="black"/>
                </a:solidFill>
                <a:latin typeface="Times New Roman" panose="02020603050405020304" pitchFamily="18" charset="0"/>
                <a:cs typeface="Times New Roman" panose="02020603050405020304" pitchFamily="18" charset="0"/>
              </a:rPr>
              <a:t>人工智能</a:t>
            </a:r>
          </a:p>
        </p:txBody>
      </p:sp>
      <p:sp>
        <p:nvSpPr>
          <p:cNvPr id="6" name="椭圆 5">
            <a:extLst>
              <a:ext uri="{FF2B5EF4-FFF2-40B4-BE49-F238E27FC236}">
                <a16:creationId xmlns:a16="http://schemas.microsoft.com/office/drawing/2014/main" id="{40712AFE-1629-37F7-72BB-CF1D3B11F712}"/>
              </a:ext>
            </a:extLst>
          </p:cNvPr>
          <p:cNvSpPr/>
          <p:nvPr/>
        </p:nvSpPr>
        <p:spPr>
          <a:xfrm>
            <a:off x="980584" y="2356420"/>
            <a:ext cx="3363061" cy="2589148"/>
          </a:xfrm>
          <a:prstGeom prst="ellipse">
            <a:avLst/>
          </a:prstGeom>
          <a:noFill/>
          <a:ln w="762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999"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0D8337FA-820B-3CE6-CA4F-8A2313859A88}"/>
              </a:ext>
            </a:extLst>
          </p:cNvPr>
          <p:cNvSpPr txBox="1"/>
          <p:nvPr/>
        </p:nvSpPr>
        <p:spPr>
          <a:xfrm>
            <a:off x="1762161" y="2608081"/>
            <a:ext cx="2239810" cy="523099"/>
          </a:xfrm>
          <a:prstGeom prst="rect">
            <a:avLst/>
          </a:prstGeom>
          <a:noFill/>
        </p:spPr>
        <p:txBody>
          <a:bodyPr wrap="square" rtlCol="0">
            <a:spAutoFit/>
          </a:bodyPr>
          <a:lstStyle/>
          <a:p>
            <a:pPr eaLnBrk="1" fontAlgn="auto" hangingPunct="1">
              <a:spcBef>
                <a:spcPts val="0"/>
              </a:spcBef>
              <a:spcAft>
                <a:spcPts val="0"/>
              </a:spcAft>
            </a:pPr>
            <a:r>
              <a:rPr lang="zh-CN" altLang="en-US" sz="2799" dirty="0">
                <a:solidFill>
                  <a:prstClr val="black"/>
                </a:solidFill>
                <a:latin typeface="Times New Roman" panose="02020603050405020304" pitchFamily="18" charset="0"/>
                <a:cs typeface="Times New Roman" panose="02020603050405020304" pitchFamily="18" charset="0"/>
              </a:rPr>
              <a:t>机器学习</a:t>
            </a:r>
            <a:endParaRPr lang="en-US" altLang="zh-CN" sz="2799" dirty="0">
              <a:solidFill>
                <a:prstClr val="black"/>
              </a:solidFill>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A4356CDC-A58C-A999-7D91-B6DA510888EC}"/>
              </a:ext>
            </a:extLst>
          </p:cNvPr>
          <p:cNvSpPr txBox="1"/>
          <p:nvPr/>
        </p:nvSpPr>
        <p:spPr>
          <a:xfrm>
            <a:off x="1844480" y="3684908"/>
            <a:ext cx="1717003" cy="523099"/>
          </a:xfrm>
          <a:prstGeom prst="rect">
            <a:avLst/>
          </a:prstGeom>
          <a:noFill/>
        </p:spPr>
        <p:txBody>
          <a:bodyPr wrap="square" rtlCol="0">
            <a:spAutoFit/>
          </a:bodyPr>
          <a:lstStyle/>
          <a:p>
            <a:pPr eaLnBrk="1" fontAlgn="auto" hangingPunct="1">
              <a:spcBef>
                <a:spcPts val="0"/>
              </a:spcBef>
              <a:spcAft>
                <a:spcPts val="0"/>
              </a:spcAft>
            </a:pPr>
            <a:r>
              <a:rPr lang="zh-CN" altLang="en-US" sz="2799" dirty="0">
                <a:solidFill>
                  <a:prstClr val="black"/>
                </a:solidFill>
                <a:latin typeface="Times New Roman" panose="02020603050405020304" pitchFamily="18" charset="0"/>
                <a:cs typeface="Times New Roman" panose="02020603050405020304" pitchFamily="18" charset="0"/>
              </a:rPr>
              <a:t>深度学习</a:t>
            </a:r>
            <a:endParaRPr lang="en-US" altLang="zh-CN" sz="2799" dirty="0">
              <a:solidFill>
                <a:prstClr val="black"/>
              </a:solidFill>
              <a:latin typeface="Times New Roman" panose="02020603050405020304" pitchFamily="18" charset="0"/>
              <a:cs typeface="Times New Roman" panose="02020603050405020304" pitchFamily="18" charset="0"/>
            </a:endParaRPr>
          </a:p>
        </p:txBody>
      </p:sp>
      <p:sp>
        <p:nvSpPr>
          <p:cNvPr id="9" name="椭圆 8">
            <a:extLst>
              <a:ext uri="{FF2B5EF4-FFF2-40B4-BE49-F238E27FC236}">
                <a16:creationId xmlns:a16="http://schemas.microsoft.com/office/drawing/2014/main" id="{6CC30283-9AEC-C79D-6049-2248BBD5447F}"/>
              </a:ext>
            </a:extLst>
          </p:cNvPr>
          <p:cNvSpPr/>
          <p:nvPr/>
        </p:nvSpPr>
        <p:spPr>
          <a:xfrm>
            <a:off x="1462309" y="3220878"/>
            <a:ext cx="2291268" cy="1391295"/>
          </a:xfrm>
          <a:prstGeom prst="ellipse">
            <a:avLst/>
          </a:prstGeom>
          <a:noFill/>
          <a:ln w="762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999"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文本框 9">
            <a:extLst>
              <a:ext uri="{FF2B5EF4-FFF2-40B4-BE49-F238E27FC236}">
                <a16:creationId xmlns:a16="http://schemas.microsoft.com/office/drawing/2014/main" id="{2626CB9C-4513-2CC2-F15E-6F307FA0EBBB}"/>
              </a:ext>
            </a:extLst>
          </p:cNvPr>
          <p:cNvSpPr txBox="1"/>
          <p:nvPr/>
        </p:nvSpPr>
        <p:spPr>
          <a:xfrm>
            <a:off x="5438588" y="2046131"/>
            <a:ext cx="3930279" cy="2553954"/>
          </a:xfrm>
          <a:prstGeom prst="rect">
            <a:avLst/>
          </a:prstGeom>
          <a:noFill/>
        </p:spPr>
        <p:txBody>
          <a:bodyPr wrap="square" rtlCol="0">
            <a:spAutoFit/>
          </a:bodyPr>
          <a:lstStyle/>
          <a:p>
            <a:pPr eaLnBrk="1" fontAlgn="auto" hangingPunct="1">
              <a:spcBef>
                <a:spcPts val="0"/>
              </a:spcBef>
              <a:spcAft>
                <a:spcPts val="0"/>
              </a:spcAft>
            </a:pPr>
            <a:r>
              <a:rPr lang="zh-CN" altLang="en-US" sz="3199" dirty="0">
                <a:solidFill>
                  <a:prstClr val="black"/>
                </a:solidFill>
                <a:latin typeface="Calibri"/>
              </a:rPr>
              <a:t>成功实现</a:t>
            </a:r>
            <a:r>
              <a:rPr lang="en-US" altLang="zh-CN" sz="3199" dirty="0">
                <a:solidFill>
                  <a:prstClr val="black"/>
                </a:solidFill>
                <a:latin typeface="Calibri"/>
              </a:rPr>
              <a:t>AI</a:t>
            </a:r>
            <a:r>
              <a:rPr lang="zh-CN" altLang="en-US" sz="3199" dirty="0">
                <a:solidFill>
                  <a:prstClr val="black"/>
                </a:solidFill>
                <a:latin typeface="Calibri"/>
              </a:rPr>
              <a:t>应用</a:t>
            </a:r>
            <a:endParaRPr lang="en-US" altLang="zh-CN" sz="3199" dirty="0">
              <a:solidFill>
                <a:prstClr val="black"/>
              </a:solidFill>
              <a:latin typeface="Calibri"/>
            </a:endParaRPr>
          </a:p>
          <a:p>
            <a:pPr eaLnBrk="1" fontAlgn="auto" hangingPunct="1">
              <a:spcBef>
                <a:spcPts val="0"/>
              </a:spcBef>
              <a:spcAft>
                <a:spcPts val="0"/>
              </a:spcAft>
            </a:pPr>
            <a:r>
              <a:rPr lang="zh-CN" altLang="en-US" sz="3199" dirty="0">
                <a:solidFill>
                  <a:prstClr val="black"/>
                </a:solidFill>
                <a:latin typeface="Calibri"/>
              </a:rPr>
              <a:t>的三要素：</a:t>
            </a:r>
            <a:endParaRPr lang="en-US" altLang="zh-CN" sz="3199" dirty="0">
              <a:solidFill>
                <a:prstClr val="black"/>
              </a:solidFill>
              <a:latin typeface="Calibri"/>
            </a:endParaRPr>
          </a:p>
          <a:p>
            <a:pPr marL="285693" indent="-285693" eaLnBrk="1" fontAlgn="auto" hangingPunct="1">
              <a:spcBef>
                <a:spcPts val="0"/>
              </a:spcBef>
              <a:spcAft>
                <a:spcPts val="0"/>
              </a:spcAft>
              <a:buFont typeface="Wingdings" panose="05000000000000000000" pitchFamily="2" charset="2"/>
              <a:buChar char="u"/>
            </a:pPr>
            <a:r>
              <a:rPr lang="zh-CN" altLang="en-US" sz="3199" dirty="0">
                <a:solidFill>
                  <a:prstClr val="black"/>
                </a:solidFill>
                <a:latin typeface="Calibri"/>
              </a:rPr>
              <a:t>算法（菜谱）</a:t>
            </a:r>
            <a:endParaRPr lang="en-US" altLang="zh-CN" sz="3199" dirty="0">
              <a:solidFill>
                <a:prstClr val="black"/>
              </a:solidFill>
              <a:latin typeface="Calibri"/>
            </a:endParaRPr>
          </a:p>
          <a:p>
            <a:pPr marL="285693" indent="-285693" eaLnBrk="1" fontAlgn="auto" hangingPunct="1">
              <a:spcBef>
                <a:spcPts val="0"/>
              </a:spcBef>
              <a:spcAft>
                <a:spcPts val="0"/>
              </a:spcAft>
              <a:buFont typeface="Wingdings" panose="05000000000000000000" pitchFamily="2" charset="2"/>
              <a:buChar char="u"/>
            </a:pPr>
            <a:r>
              <a:rPr lang="zh-CN" altLang="en-US" sz="3199" dirty="0">
                <a:solidFill>
                  <a:prstClr val="black"/>
                </a:solidFill>
                <a:latin typeface="Calibri"/>
              </a:rPr>
              <a:t>算力（厨具）</a:t>
            </a:r>
            <a:endParaRPr lang="en-US" altLang="zh-CN" sz="3199" dirty="0">
              <a:solidFill>
                <a:prstClr val="black"/>
              </a:solidFill>
              <a:latin typeface="Calibri"/>
            </a:endParaRPr>
          </a:p>
          <a:p>
            <a:pPr marL="285693" indent="-285693" eaLnBrk="1" fontAlgn="auto" hangingPunct="1">
              <a:spcBef>
                <a:spcPts val="0"/>
              </a:spcBef>
              <a:spcAft>
                <a:spcPts val="0"/>
              </a:spcAft>
              <a:buFont typeface="Wingdings" panose="05000000000000000000" pitchFamily="2" charset="2"/>
              <a:buChar char="u"/>
            </a:pPr>
            <a:r>
              <a:rPr lang="zh-CN" altLang="en-US" sz="3199" dirty="0">
                <a:solidFill>
                  <a:prstClr val="black"/>
                </a:solidFill>
                <a:latin typeface="Calibri"/>
              </a:rPr>
              <a:t>数据（食材）</a:t>
            </a:r>
          </a:p>
        </p:txBody>
      </p:sp>
    </p:spTree>
    <p:extLst>
      <p:ext uri="{BB962C8B-B14F-4D97-AF65-F5344CB8AC3E}">
        <p14:creationId xmlns:p14="http://schemas.microsoft.com/office/powerpoint/2010/main" val="374557814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95970">
                                            <p:txEl>
                                              <p:pRg st="0" end="0"/>
                                            </p:txEl>
                                          </p:spTgt>
                                        </p:tgtEl>
                                        <p:attrNameLst>
                                          <p:attrName>style.visibility</p:attrName>
                                        </p:attrNameLst>
                                      </p:cBhvr>
                                      <p:to>
                                        <p:strVal val="visible"/>
                                      </p:to>
                                    </p:set>
                                    <p:anim calcmode="lin" valueType="num">
                                      <p:cBhvr additive="base">
                                        <p:cTn id="7" dur="500" fill="hold"/>
                                        <p:tgtEl>
                                          <p:spTgt spid="5959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597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0"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103</a:t>
            </a:fld>
            <a:endPar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endParaRPr>
          </a:p>
        </p:txBody>
      </p:sp>
      <p:sp>
        <p:nvSpPr>
          <p:cNvPr id="595970" name="Rectangle 2"/>
          <p:cNvSpPr/>
          <p:nvPr/>
        </p:nvSpPr>
        <p:spPr>
          <a:xfrm>
            <a:off x="539750" y="990600"/>
            <a:ext cx="8208963" cy="2895600"/>
          </a:xfrm>
          <a:prstGeom prst="rect">
            <a:avLst/>
          </a:prstGeom>
          <a:noFill/>
          <a:ln w="9525">
            <a:noFill/>
          </a:ln>
        </p:spPr>
        <p:txBody>
          <a:bodyPr/>
          <a:lstStyle/>
          <a:p>
            <a:pPr marL="0" marR="0" lvl="0" indent="0" algn="l" defTabSz="914400" rtl="0" eaLnBrk="1" fontAlgn="base" latinLnBrk="0" hangingPunct="1">
              <a:lnSpc>
                <a:spcPct val="120000"/>
              </a:lnSpc>
              <a:spcBef>
                <a:spcPct val="40000"/>
              </a:spcBef>
              <a:spcAft>
                <a:spcPct val="0"/>
              </a:spcAft>
              <a:buClr>
                <a:srgbClr val="CC0000"/>
              </a:buClr>
              <a:buSzPct val="60000"/>
              <a:buFontTx/>
              <a:buNone/>
              <a:tabLst/>
              <a:defRPr/>
            </a:pPr>
            <a:endPar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54276" name="Rectangle 3"/>
          <p:cNvSpPr/>
          <p:nvPr/>
        </p:nvSpPr>
        <p:spPr>
          <a:xfrm>
            <a:off x="0" y="0"/>
            <a:ext cx="9144000" cy="765175"/>
          </a:xfrm>
          <a:prstGeom prst="rect">
            <a:avLst/>
          </a:prstGeom>
          <a:solidFill>
            <a:srgbClr val="A50021"/>
          </a:solidFill>
          <a:ln w="9525">
            <a:noFill/>
          </a:ln>
        </p:spPr>
        <p:txBody>
          <a:bodyPr anchor="b" anchorCtr="0"/>
          <a:lstStyle/>
          <a:p>
            <a:pPr marL="0" marR="0" lvl="0" indent="176530" algn="l"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7.8  </a:t>
            </a:r>
            <a:r>
              <a:rPr kumimoji="0" lang="zh-CN" altLang="en-US"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机器学习</a:t>
            </a:r>
          </a:p>
        </p:txBody>
      </p:sp>
      <p:sp>
        <p:nvSpPr>
          <p:cNvPr id="54277" name="矩形 1"/>
          <p:cNvSpPr/>
          <p:nvPr/>
        </p:nvSpPr>
        <p:spPr>
          <a:xfrm>
            <a:off x="174625" y="1066800"/>
            <a:ext cx="8763000" cy="4835426"/>
          </a:xfrm>
          <a:prstGeom prst="rect">
            <a:avLst/>
          </a:prstGeom>
          <a:noFill/>
          <a:ln w="9525">
            <a:noFill/>
          </a:ln>
        </p:spPr>
        <p:txBody>
          <a:bodyPr>
            <a:spAutoFit/>
          </a:bodyPr>
          <a:lstStyle/>
          <a:p>
            <a:pPr marL="0" marR="0" lvl="0" indent="0" algn="l" defTabSz="914400" rtl="0" eaLnBrk="0" fontAlgn="base" latinLnBrk="0" hangingPunct="0">
              <a:lnSpc>
                <a:spcPct val="13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目前为止，尚未有一个公认的机器学习定义。</a:t>
            </a:r>
            <a:endParaRPr kumimoji="0" lang="en-US" altLang="zh-CN" sz="2400" b="1"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a:p>
            <a:pPr marL="342900" marR="0" lvl="0" indent="-342900" algn="l" defTabSz="914400" rtl="0" eaLnBrk="0" fontAlgn="base" latinLnBrk="0" hangingPunct="0">
              <a:lnSpc>
                <a:spcPct val="130000"/>
              </a:lnSpc>
              <a:spcBef>
                <a:spcPct val="0"/>
              </a:spcBef>
              <a:spcAft>
                <a:spcPct val="0"/>
              </a:spcAft>
              <a:buClr>
                <a:schemeClr val="accent2"/>
              </a:buClr>
              <a:buSzTx/>
              <a:buFont typeface="Wingdings" panose="05000000000000000000" pitchFamily="2" charset="2"/>
              <a:buChar char="p"/>
              <a:tabLst/>
              <a:defRPr/>
            </a:pPr>
            <a:r>
              <a:rPr kumimoji="0" lang="zh-CN" altLang="en-US" sz="2400" b="1"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机器学习是研究如何使机器模拟或实现人类的学习行为，以获取知识和技能，并不断改善系统自身性能的学科。</a:t>
            </a:r>
          </a:p>
          <a:p>
            <a:pPr marL="342900" marR="0" lvl="0" indent="-342900" algn="l" defTabSz="914400" rtl="0" eaLnBrk="0" fontAlgn="base" latinLnBrk="0" hangingPunct="0">
              <a:lnSpc>
                <a:spcPct val="130000"/>
              </a:lnSpc>
              <a:spcBef>
                <a:spcPct val="0"/>
              </a:spcBef>
              <a:spcAft>
                <a:spcPct val="0"/>
              </a:spcAft>
              <a:buClr>
                <a:schemeClr val="accent2"/>
              </a:buClr>
              <a:buSzTx/>
              <a:buFont typeface="Wingdings" panose="05000000000000000000" pitchFamily="2" charset="2"/>
              <a:buChar char="p"/>
              <a:tabLst/>
              <a:defRPr/>
            </a:pPr>
            <a:r>
              <a:rPr kumimoji="0" lang="zh-CN" altLang="en-US" sz="2400" b="1"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机器学习是一门多领域交叉学科，涵盖概率论、统计学、逼近论、凸分析、算法复杂度理论等多门学科的知识、理论和方法。</a:t>
            </a:r>
          </a:p>
          <a:p>
            <a:pPr marL="342900" marR="0" lvl="0" indent="-342900" algn="l" defTabSz="914400" rtl="0" eaLnBrk="0" fontAlgn="base" latinLnBrk="0" hangingPunct="0">
              <a:lnSpc>
                <a:spcPct val="130000"/>
              </a:lnSpc>
              <a:spcBef>
                <a:spcPct val="0"/>
              </a:spcBef>
              <a:spcAft>
                <a:spcPct val="0"/>
              </a:spcAft>
              <a:buClr>
                <a:schemeClr val="accent2"/>
              </a:buClr>
              <a:buSzTx/>
              <a:buFont typeface="Wingdings" panose="05000000000000000000" pitchFamily="2" charset="2"/>
              <a:buChar char="p"/>
              <a:tabLst/>
              <a:defRPr/>
            </a:pPr>
            <a:r>
              <a:rPr kumimoji="0" lang="zh-CN" altLang="en-US" sz="2400" b="1"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它的根本任务是数据的智能分析与建模，并从数据中挖掘出有价值的信息。</a:t>
            </a:r>
          </a:p>
          <a:p>
            <a:pPr marL="342900" marR="0" lvl="0" indent="-342900" algn="l" defTabSz="914400" rtl="0" eaLnBrk="0" fontAlgn="base" latinLnBrk="0" hangingPunct="0">
              <a:lnSpc>
                <a:spcPct val="130000"/>
              </a:lnSpc>
              <a:spcBef>
                <a:spcPct val="0"/>
              </a:spcBef>
              <a:spcAft>
                <a:spcPct val="0"/>
              </a:spcAft>
              <a:buClr>
                <a:schemeClr val="accent2"/>
              </a:buClr>
              <a:buSzTx/>
              <a:buFont typeface="Wingdings" panose="05000000000000000000" pitchFamily="2" charset="2"/>
              <a:buChar char="p"/>
              <a:tabLst/>
              <a:defRPr/>
            </a:pPr>
            <a:r>
              <a:rPr kumimoji="0" lang="zh-CN" altLang="en-US" sz="2400" b="1"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其目标是要构建可以从数据中学习、并对数据进行预测的系统。</a:t>
            </a:r>
          </a:p>
        </p:txBody>
      </p:sp>
    </p:spTree>
    <p:extLst>
      <p:ext uri="{BB962C8B-B14F-4D97-AF65-F5344CB8AC3E}">
        <p14:creationId xmlns:p14="http://schemas.microsoft.com/office/powerpoint/2010/main" val="148534051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95970">
                                            <p:txEl>
                                              <p:pRg st="0" end="0"/>
                                            </p:txEl>
                                          </p:spTgt>
                                        </p:tgtEl>
                                        <p:attrNameLst>
                                          <p:attrName>style.visibility</p:attrName>
                                        </p:attrNameLst>
                                      </p:cBhvr>
                                      <p:to>
                                        <p:strVal val="visible"/>
                                      </p:to>
                                    </p:set>
                                    <p:anim calcmode="lin" valueType="num">
                                      <p:cBhvr additive="base">
                                        <p:cTn id="7" dur="500" fill="hold"/>
                                        <p:tgtEl>
                                          <p:spTgt spid="5959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597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0"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104</a:t>
            </a:fld>
            <a:endPar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endParaRPr>
          </a:p>
        </p:txBody>
      </p:sp>
      <p:sp>
        <p:nvSpPr>
          <p:cNvPr id="595970" name="Rectangle 2"/>
          <p:cNvSpPr/>
          <p:nvPr/>
        </p:nvSpPr>
        <p:spPr>
          <a:xfrm>
            <a:off x="539750" y="990600"/>
            <a:ext cx="8208963" cy="2895600"/>
          </a:xfrm>
          <a:prstGeom prst="rect">
            <a:avLst/>
          </a:prstGeom>
          <a:noFill/>
          <a:ln w="9525">
            <a:noFill/>
          </a:ln>
        </p:spPr>
        <p:txBody>
          <a:bodyPr/>
          <a:lstStyle/>
          <a:p>
            <a:pPr marL="0" marR="0" lvl="0" indent="0" algn="l" defTabSz="914400" rtl="0" eaLnBrk="1" fontAlgn="base" latinLnBrk="0" hangingPunct="1">
              <a:lnSpc>
                <a:spcPct val="120000"/>
              </a:lnSpc>
              <a:spcBef>
                <a:spcPct val="40000"/>
              </a:spcBef>
              <a:spcAft>
                <a:spcPct val="0"/>
              </a:spcAft>
              <a:buClr>
                <a:srgbClr val="CC0000"/>
              </a:buClr>
              <a:buSzPct val="60000"/>
              <a:buFontTx/>
              <a:buNone/>
              <a:tabLst/>
              <a:defRPr/>
            </a:pPr>
            <a:endPar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55300" name="Rectangle 3"/>
          <p:cNvSpPr/>
          <p:nvPr/>
        </p:nvSpPr>
        <p:spPr>
          <a:xfrm>
            <a:off x="0" y="0"/>
            <a:ext cx="9144000" cy="765175"/>
          </a:xfrm>
          <a:prstGeom prst="rect">
            <a:avLst/>
          </a:prstGeom>
          <a:solidFill>
            <a:srgbClr val="A50021"/>
          </a:solidFill>
          <a:ln w="9525">
            <a:noFill/>
          </a:ln>
        </p:spPr>
        <p:txBody>
          <a:bodyPr anchor="b" anchorCtr="0"/>
          <a:lstStyle/>
          <a:p>
            <a:pPr marL="0" marR="0" lvl="0" indent="176530" algn="l"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7.8  </a:t>
            </a:r>
            <a:r>
              <a:rPr kumimoji="0" lang="zh-CN" altLang="en-US"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机器学习</a:t>
            </a:r>
          </a:p>
        </p:txBody>
      </p:sp>
      <p:sp>
        <p:nvSpPr>
          <p:cNvPr id="55301" name="矩形 1"/>
          <p:cNvSpPr/>
          <p:nvPr/>
        </p:nvSpPr>
        <p:spPr>
          <a:xfrm>
            <a:off x="190500" y="1047750"/>
            <a:ext cx="8763000" cy="5198539"/>
          </a:xfrm>
          <a:prstGeom prst="rect">
            <a:avLst/>
          </a:prstGeom>
          <a:noFill/>
          <a:ln w="9525">
            <a:noFill/>
          </a:ln>
        </p:spPr>
        <p:txBody>
          <a:bodyPr>
            <a:spAutoFit/>
          </a:bodyPr>
          <a:lstStyle/>
          <a:p>
            <a:pPr marL="342900" marR="0" lvl="0" indent="-342900" algn="l" defTabSz="914400" rtl="0" eaLnBrk="1" fontAlgn="auto" latinLnBrk="0" hangingPunct="1">
              <a:lnSpc>
                <a:spcPct val="140000"/>
              </a:lnSpc>
              <a:spcBef>
                <a:spcPts val="0"/>
              </a:spcBef>
              <a:spcAft>
                <a:spcPts val="0"/>
              </a:spcAft>
              <a:buClr>
                <a:schemeClr val="accent2"/>
              </a:buClr>
              <a:buSzTx/>
              <a:buFont typeface="Wingdings" panose="05000000000000000000" pitchFamily="2" charset="2"/>
              <a:buChar char="p"/>
              <a:tabLst/>
              <a:defRPr/>
            </a:pPr>
            <a:r>
              <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机器学习是</a:t>
            </a:r>
            <a:r>
              <a:rPr kumimoji="0" lang="en-US" altLang="zh-CN"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AI</a:t>
            </a:r>
            <a:r>
              <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的一个分支，是其中最具智能特征、最前沿的研究领域之一，是</a:t>
            </a:r>
            <a:r>
              <a:rPr kumimoji="0" lang="en-US" altLang="zh-CN"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AI</a:t>
            </a:r>
            <a:r>
              <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的核心和研究热点。</a:t>
            </a:r>
            <a:endParaRPr kumimoji="0" lang="en-US" altLang="zh-CN"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auto" latinLnBrk="0" hangingPunct="1">
              <a:lnSpc>
                <a:spcPct val="140000"/>
              </a:lnSpc>
              <a:spcBef>
                <a:spcPts val="0"/>
              </a:spcBef>
              <a:spcAft>
                <a:spcPts val="0"/>
              </a:spcAft>
              <a:buClr>
                <a:schemeClr val="accent2"/>
              </a:buClr>
              <a:buSzTx/>
              <a:buFont typeface="Wingdings" panose="05000000000000000000" pitchFamily="2" charset="2"/>
              <a:buChar char="p"/>
              <a:tabLst/>
              <a:defRPr/>
            </a:pPr>
            <a:r>
              <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机器学习是实现人工智能的关键和重要途径。</a:t>
            </a:r>
            <a:endParaRPr kumimoji="0" lang="en-US" altLang="zh-CN"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auto" latinLnBrk="0" hangingPunct="1">
              <a:lnSpc>
                <a:spcPct val="140000"/>
              </a:lnSpc>
              <a:spcBef>
                <a:spcPts val="0"/>
              </a:spcBef>
              <a:spcAft>
                <a:spcPts val="0"/>
              </a:spcAft>
              <a:buClr>
                <a:schemeClr val="accent2"/>
              </a:buClr>
              <a:buSzTx/>
              <a:buFont typeface="Wingdings" panose="05000000000000000000" pitchFamily="2" charset="2"/>
              <a:buChar char="p"/>
              <a:tabLst/>
              <a:defRPr/>
            </a:pPr>
            <a:r>
              <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机器学习理论和方法在基于知识的系统、自然语言理解、语音识别、计算机视觉、机器人、模式识别、生物信息学等许多领域得到了广泛应用。</a:t>
            </a:r>
            <a:endParaRPr kumimoji="0" lang="en-US" altLang="zh-CN"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auto" latinLnBrk="0" hangingPunct="1">
              <a:lnSpc>
                <a:spcPct val="140000"/>
              </a:lnSpc>
              <a:spcBef>
                <a:spcPts val="0"/>
              </a:spcBef>
              <a:spcAft>
                <a:spcPts val="0"/>
              </a:spcAft>
              <a:buClr>
                <a:schemeClr val="accent2"/>
              </a:buClr>
              <a:buSzTx/>
              <a:buFont typeface="Wingdings" panose="05000000000000000000" pitchFamily="2" charset="2"/>
              <a:buChar char="p"/>
              <a:tabLst/>
              <a:defRPr/>
            </a:pPr>
            <a:r>
              <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一个系统是否具有学习能力已成为评判其是否具有“智能”的一个标准。</a:t>
            </a:r>
            <a:endParaRPr kumimoji="0" lang="en-US" altLang="zh-CN"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auto" latinLnBrk="0" hangingPunct="1">
              <a:lnSpc>
                <a:spcPct val="140000"/>
              </a:lnSpc>
              <a:spcBef>
                <a:spcPts val="0"/>
              </a:spcBef>
              <a:spcAft>
                <a:spcPts val="0"/>
              </a:spcAft>
              <a:buClr>
                <a:schemeClr val="accent2"/>
              </a:buClr>
              <a:buSzTx/>
              <a:buFont typeface="Wingdings" panose="05000000000000000000" pitchFamily="2" charset="2"/>
              <a:buChar char="p"/>
              <a:tabLst/>
              <a:defRPr/>
            </a:pPr>
            <a:r>
              <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机器学习的研究主要分为</a:t>
            </a:r>
            <a:r>
              <a:rPr kumimoji="0" lang="zh-CN" altLang="en-US" sz="2000" b="1" i="0" u="none" strike="noStrike" kern="1200" cap="none" spc="0" normalizeH="0" baseline="0" noProof="0" dirty="0">
                <a:ln>
                  <a:noFill/>
                </a:ln>
                <a:solidFill>
                  <a:srgbClr val="7030A0"/>
                </a:solidFill>
                <a:effectLst/>
                <a:uLnTx/>
                <a:uFillTx/>
                <a:latin typeface="宋体" panose="02010600030101010101" pitchFamily="2" charset="-122"/>
                <a:ea typeface="宋体" panose="02010600030101010101" pitchFamily="2" charset="-122"/>
                <a:cs typeface="+mn-cs"/>
              </a:rPr>
              <a:t>两大类</a:t>
            </a:r>
            <a:r>
              <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endParaRPr kumimoji="0" lang="en-US" altLang="zh-CN"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530225" marR="0" lvl="0" indent="-255588" algn="l" defTabSz="914400" rtl="0" eaLnBrk="1" fontAlgn="auto" latinLnBrk="0" hangingPunct="1">
              <a:lnSpc>
                <a:spcPct val="140000"/>
              </a:lnSpc>
              <a:spcBef>
                <a:spcPts val="0"/>
              </a:spcBef>
              <a:spcAft>
                <a:spcPts val="0"/>
              </a:spcAft>
              <a:buClrTx/>
              <a:buSzTx/>
              <a:buFont typeface="Wingdings" panose="05000000000000000000" pitchFamily="2" charset="2"/>
              <a:buChar char="Ø"/>
              <a:tabLst/>
              <a:defRPr/>
            </a:pPr>
            <a:r>
              <a:rPr kumimoji="0" lang="zh-CN" altLang="en-US" sz="2000" b="1" i="0" u="none" strike="noStrike" kern="120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cs"/>
              </a:rPr>
              <a:t>基于统计学的传统机器学习</a:t>
            </a:r>
            <a:r>
              <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zh-CN" altLang="zh-CN"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主要研究学习机制，注重探索模拟人的学习机制，研究方向包括</a:t>
            </a:r>
            <a:r>
              <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：支持向量机、决策树、随机森林等。</a:t>
            </a:r>
            <a:endParaRPr kumimoji="0" lang="en-US" altLang="zh-CN"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530225" marR="0" lvl="0" indent="-255588" algn="l" defTabSz="914400" rtl="0" eaLnBrk="1" fontAlgn="auto" latinLnBrk="0" hangingPunct="1">
              <a:lnSpc>
                <a:spcPct val="140000"/>
              </a:lnSpc>
              <a:spcBef>
                <a:spcPts val="0"/>
              </a:spcBef>
              <a:spcAft>
                <a:spcPts val="0"/>
              </a:spcAft>
              <a:buClrTx/>
              <a:buSzTx/>
              <a:buFont typeface="Wingdings" panose="05000000000000000000" pitchFamily="2" charset="2"/>
              <a:buChar char="Ø"/>
              <a:tabLst/>
              <a:defRPr/>
            </a:pPr>
            <a:r>
              <a:rPr kumimoji="0" lang="zh-CN" altLang="en-US" sz="2000" b="1" i="0" u="none" strike="noStrike" kern="120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cs"/>
              </a:rPr>
              <a:t>基于大数据和人工神经网络的深度学习</a:t>
            </a:r>
            <a:r>
              <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：主要研究如何充分利用大数据时代下的海量数据，采用深度学习技术构建深度神经网络，从中获取隐藏的、有效的、可理解的知识。</a:t>
            </a:r>
            <a:endParaRPr kumimoji="0" lang="zh-CN" altLang="zh-CN"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spTree>
    <p:extLst>
      <p:ext uri="{BB962C8B-B14F-4D97-AF65-F5344CB8AC3E}">
        <p14:creationId xmlns:p14="http://schemas.microsoft.com/office/powerpoint/2010/main" val="377052649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95970">
                                            <p:txEl>
                                              <p:pRg st="0" end="0"/>
                                            </p:txEl>
                                          </p:spTgt>
                                        </p:tgtEl>
                                        <p:attrNameLst>
                                          <p:attrName>style.visibility</p:attrName>
                                        </p:attrNameLst>
                                      </p:cBhvr>
                                      <p:to>
                                        <p:strVal val="visible"/>
                                      </p:to>
                                    </p:set>
                                    <p:anim calcmode="lin" valueType="num">
                                      <p:cBhvr additive="base">
                                        <p:cTn id="7" dur="500" fill="hold"/>
                                        <p:tgtEl>
                                          <p:spTgt spid="5959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597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0"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105</a:t>
            </a:fld>
            <a:endPar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endParaRPr>
          </a:p>
        </p:txBody>
      </p:sp>
      <p:sp>
        <p:nvSpPr>
          <p:cNvPr id="595970" name="Rectangle 2"/>
          <p:cNvSpPr/>
          <p:nvPr/>
        </p:nvSpPr>
        <p:spPr>
          <a:xfrm>
            <a:off x="539750" y="990600"/>
            <a:ext cx="8208963" cy="2895600"/>
          </a:xfrm>
          <a:prstGeom prst="rect">
            <a:avLst/>
          </a:prstGeom>
          <a:noFill/>
          <a:ln w="9525">
            <a:noFill/>
          </a:ln>
        </p:spPr>
        <p:txBody>
          <a:bodyPr/>
          <a:lstStyle/>
          <a:p>
            <a:pPr marL="0" marR="0" lvl="0" indent="0" algn="l" defTabSz="914400" rtl="0" eaLnBrk="1" fontAlgn="base" latinLnBrk="0" hangingPunct="1">
              <a:lnSpc>
                <a:spcPct val="120000"/>
              </a:lnSpc>
              <a:spcBef>
                <a:spcPct val="40000"/>
              </a:spcBef>
              <a:spcAft>
                <a:spcPct val="0"/>
              </a:spcAft>
              <a:buClr>
                <a:srgbClr val="CC0000"/>
              </a:buClr>
              <a:buSzPct val="60000"/>
              <a:buFontTx/>
              <a:buNone/>
              <a:tabLst/>
              <a:defRPr/>
            </a:pPr>
            <a:endPar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56324" name="Rectangle 3"/>
          <p:cNvSpPr/>
          <p:nvPr/>
        </p:nvSpPr>
        <p:spPr>
          <a:xfrm>
            <a:off x="0" y="0"/>
            <a:ext cx="9144000" cy="765175"/>
          </a:xfrm>
          <a:prstGeom prst="rect">
            <a:avLst/>
          </a:prstGeom>
          <a:solidFill>
            <a:srgbClr val="A50021"/>
          </a:solidFill>
          <a:ln w="9525">
            <a:noFill/>
          </a:ln>
        </p:spPr>
        <p:txBody>
          <a:bodyPr anchor="b" anchorCtr="0"/>
          <a:lstStyle/>
          <a:p>
            <a:pPr marL="0" marR="0" lvl="0" indent="176530" algn="l"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7.8  </a:t>
            </a:r>
            <a:r>
              <a:rPr kumimoji="0" lang="zh-CN" altLang="en-US"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机器学习</a:t>
            </a:r>
          </a:p>
        </p:txBody>
      </p:sp>
      <p:sp>
        <p:nvSpPr>
          <p:cNvPr id="2" name="文本框 1">
            <a:extLst>
              <a:ext uri="{FF2B5EF4-FFF2-40B4-BE49-F238E27FC236}">
                <a16:creationId xmlns:a16="http://schemas.microsoft.com/office/drawing/2014/main" id="{369E96A0-F294-208F-E101-2DFECC095E46}"/>
              </a:ext>
            </a:extLst>
          </p:cNvPr>
          <p:cNvSpPr txBox="1"/>
          <p:nvPr/>
        </p:nvSpPr>
        <p:spPr>
          <a:xfrm>
            <a:off x="228600" y="990600"/>
            <a:ext cx="8520113" cy="2238241"/>
          </a:xfrm>
          <a:prstGeom prst="rect">
            <a:avLst/>
          </a:prstGeom>
          <a:noFill/>
        </p:spPr>
        <p:txBody>
          <a:bodyPr wrap="square" rtlCol="0">
            <a:spAutoFit/>
          </a:bodyPr>
          <a:lstStyle/>
          <a:p>
            <a:pPr marL="342900" indent="-342900" eaLnBrk="1" fontAlgn="auto" hangingPunct="1">
              <a:lnSpc>
                <a:spcPct val="150000"/>
              </a:lnSpc>
              <a:spcBef>
                <a:spcPts val="0"/>
              </a:spcBef>
              <a:spcAft>
                <a:spcPts val="0"/>
              </a:spcAft>
              <a:buFont typeface="Wingdings" panose="05000000000000000000" pitchFamily="2" charset="2"/>
              <a:buChar char="u"/>
            </a:pPr>
            <a:r>
              <a:rPr lang="zh-CN" altLang="en-US" sz="2400" b="1" dirty="0">
                <a:solidFill>
                  <a:prstClr val="black"/>
                </a:solidFill>
                <a:latin typeface="Times New Roman" panose="02020603050405020304" pitchFamily="18" charset="0"/>
                <a:cs typeface="Times New Roman" panose="02020603050405020304" pitchFamily="18" charset="0"/>
              </a:rPr>
              <a:t>人类学习</a:t>
            </a:r>
            <a:endParaRPr lang="en-US" altLang="zh-CN" sz="2400" b="1" dirty="0">
              <a:solidFill>
                <a:prstClr val="black"/>
              </a:solidFill>
              <a:latin typeface="Times New Roman" panose="02020603050405020304" pitchFamily="18" charset="0"/>
              <a:cs typeface="Times New Roman" panose="02020603050405020304" pitchFamily="18" charset="0"/>
            </a:endParaRPr>
          </a:p>
          <a:p>
            <a:pPr marL="357188" eaLnBrk="1" fontAlgn="auto" hangingPunct="1">
              <a:lnSpc>
                <a:spcPct val="150000"/>
              </a:lnSpc>
              <a:spcBef>
                <a:spcPts val="0"/>
              </a:spcBef>
              <a:spcAft>
                <a:spcPts val="0"/>
              </a:spcAft>
            </a:pPr>
            <a:r>
              <a:rPr lang="zh-CN" altLang="en-US" sz="2400" dirty="0">
                <a:solidFill>
                  <a:prstClr val="black"/>
                </a:solidFill>
                <a:latin typeface="Times New Roman" panose="02020603050405020304" pitchFamily="18" charset="0"/>
                <a:cs typeface="Times New Roman" panose="02020603050405020304" pitchFamily="18" charset="0"/>
              </a:rPr>
              <a:t>人类是从</a:t>
            </a:r>
            <a:r>
              <a:rPr lang="zh-CN" altLang="en-US" sz="2400" b="1" dirty="0">
                <a:solidFill>
                  <a:srgbClr val="C00000"/>
                </a:solidFill>
                <a:latin typeface="Times New Roman" panose="02020603050405020304" pitchFamily="18" charset="0"/>
                <a:cs typeface="Times New Roman" panose="02020603050405020304" pitchFamily="18" charset="0"/>
              </a:rPr>
              <a:t>观察</a:t>
            </a:r>
            <a:r>
              <a:rPr lang="zh-CN" altLang="en-US" sz="2400" dirty="0">
                <a:solidFill>
                  <a:prstClr val="black"/>
                </a:solidFill>
                <a:latin typeface="Times New Roman" panose="02020603050405020304" pitchFamily="18" charset="0"/>
                <a:cs typeface="Times New Roman" panose="02020603050405020304" pitchFamily="18" charset="0"/>
              </a:rPr>
              <a:t>中积累</a:t>
            </a:r>
            <a:r>
              <a:rPr lang="zh-CN" altLang="en-US" sz="2400" b="1" dirty="0">
                <a:solidFill>
                  <a:srgbClr val="C00000"/>
                </a:solidFill>
                <a:latin typeface="Times New Roman" panose="02020603050405020304" pitchFamily="18" charset="0"/>
                <a:cs typeface="Times New Roman" panose="02020603050405020304" pitchFamily="18" charset="0"/>
              </a:rPr>
              <a:t>经验</a:t>
            </a:r>
            <a:r>
              <a:rPr lang="zh-CN" altLang="en-US" sz="2400" dirty="0">
                <a:solidFill>
                  <a:prstClr val="black"/>
                </a:solidFill>
                <a:latin typeface="Times New Roman" panose="02020603050405020304" pitchFamily="18" charset="0"/>
                <a:cs typeface="Times New Roman" panose="02020603050405020304" pitchFamily="18" charset="0"/>
              </a:rPr>
              <a:t>来获取</a:t>
            </a:r>
            <a:r>
              <a:rPr lang="zh-CN" altLang="en-US" sz="2400" b="1" dirty="0">
                <a:solidFill>
                  <a:srgbClr val="FF0000"/>
                </a:solidFill>
                <a:latin typeface="Times New Roman" panose="02020603050405020304" pitchFamily="18" charset="0"/>
                <a:cs typeface="Times New Roman" panose="02020603050405020304" pitchFamily="18" charset="0"/>
              </a:rPr>
              <a:t>技能</a:t>
            </a:r>
            <a:r>
              <a:rPr lang="zh-CN" altLang="en-US" sz="2400" dirty="0">
                <a:solidFill>
                  <a:prstClr val="black"/>
                </a:solidFill>
                <a:latin typeface="Times New Roman" panose="02020603050405020304" pitchFamily="18" charset="0"/>
                <a:cs typeface="Times New Roman" panose="02020603050405020304" pitchFamily="18" charset="0"/>
              </a:rPr>
              <a:t>。</a:t>
            </a:r>
          </a:p>
          <a:p>
            <a:pPr marL="342900" indent="-342900" eaLnBrk="1" fontAlgn="auto" hangingPunct="1">
              <a:lnSpc>
                <a:spcPct val="150000"/>
              </a:lnSpc>
              <a:spcBef>
                <a:spcPts val="0"/>
              </a:spcBef>
              <a:spcAft>
                <a:spcPts val="0"/>
              </a:spcAft>
              <a:buFont typeface="Wingdings" panose="05000000000000000000" pitchFamily="2" charset="2"/>
              <a:buChar char="u"/>
            </a:pPr>
            <a:r>
              <a:rPr lang="zh-CN" altLang="en-US" sz="2400" b="1" dirty="0">
                <a:solidFill>
                  <a:prstClr val="black"/>
                </a:solidFill>
                <a:latin typeface="Times New Roman" panose="02020603050405020304" pitchFamily="18" charset="0"/>
                <a:cs typeface="Times New Roman" panose="02020603050405020304" pitchFamily="18" charset="0"/>
              </a:rPr>
              <a:t>机器学习</a:t>
            </a:r>
            <a:endParaRPr lang="en-US" altLang="zh-CN" sz="2400" b="1" dirty="0">
              <a:solidFill>
                <a:prstClr val="black"/>
              </a:solidFill>
              <a:latin typeface="Times New Roman" panose="02020603050405020304" pitchFamily="18" charset="0"/>
              <a:cs typeface="Times New Roman" panose="02020603050405020304" pitchFamily="18" charset="0"/>
            </a:endParaRPr>
          </a:p>
          <a:p>
            <a:pPr marL="357188" eaLnBrk="1" fontAlgn="auto" hangingPunct="1">
              <a:lnSpc>
                <a:spcPct val="150000"/>
              </a:lnSpc>
              <a:spcBef>
                <a:spcPts val="0"/>
              </a:spcBef>
              <a:spcAft>
                <a:spcPts val="0"/>
              </a:spcAft>
            </a:pPr>
            <a:r>
              <a:rPr lang="zh-CN" altLang="en-US" sz="2400" dirty="0">
                <a:solidFill>
                  <a:prstClr val="black"/>
                </a:solidFill>
                <a:latin typeface="Times New Roman" panose="02020603050405020304" pitchFamily="18" charset="0"/>
                <a:cs typeface="Times New Roman" panose="02020603050405020304" pitchFamily="18" charset="0"/>
              </a:rPr>
              <a:t>机器是从</a:t>
            </a:r>
            <a:r>
              <a:rPr lang="zh-CN" altLang="en-US" sz="2400" b="1" dirty="0">
                <a:solidFill>
                  <a:srgbClr val="C00000"/>
                </a:solidFill>
                <a:latin typeface="Times New Roman" panose="02020603050405020304" pitchFamily="18" charset="0"/>
                <a:cs typeface="Times New Roman" panose="02020603050405020304" pitchFamily="18" charset="0"/>
              </a:rPr>
              <a:t>数据</a:t>
            </a:r>
            <a:r>
              <a:rPr lang="zh-CN" altLang="en-US" sz="2400" dirty="0">
                <a:solidFill>
                  <a:prstClr val="black"/>
                </a:solidFill>
                <a:latin typeface="Times New Roman" panose="02020603050405020304" pitchFamily="18" charset="0"/>
                <a:cs typeface="Times New Roman" panose="02020603050405020304" pitchFamily="18" charset="0"/>
              </a:rPr>
              <a:t>中积累或者计算的</a:t>
            </a:r>
            <a:r>
              <a:rPr lang="zh-CN" altLang="en-US" sz="2400" b="1" dirty="0">
                <a:solidFill>
                  <a:srgbClr val="C00000"/>
                </a:solidFill>
                <a:latin typeface="Times New Roman" panose="02020603050405020304" pitchFamily="18" charset="0"/>
                <a:cs typeface="Times New Roman" panose="02020603050405020304" pitchFamily="18" charset="0"/>
              </a:rPr>
              <a:t>经验中</a:t>
            </a:r>
            <a:r>
              <a:rPr lang="zh-CN" altLang="en-US" sz="2400" dirty="0">
                <a:solidFill>
                  <a:prstClr val="black"/>
                </a:solidFill>
                <a:latin typeface="Times New Roman" panose="02020603050405020304" pitchFamily="18" charset="0"/>
                <a:cs typeface="Times New Roman" panose="02020603050405020304" pitchFamily="18" charset="0"/>
              </a:rPr>
              <a:t>获取技能。</a:t>
            </a:r>
          </a:p>
        </p:txBody>
      </p:sp>
      <p:pic>
        <p:nvPicPr>
          <p:cNvPr id="3" name="图片 2">
            <a:extLst>
              <a:ext uri="{FF2B5EF4-FFF2-40B4-BE49-F238E27FC236}">
                <a16:creationId xmlns:a16="http://schemas.microsoft.com/office/drawing/2014/main" id="{5B498D54-6C66-F50A-7C38-F8EBBD53DF28}"/>
              </a:ext>
            </a:extLst>
          </p:cNvPr>
          <p:cNvPicPr>
            <a:picLocks noChangeAspect="1"/>
          </p:cNvPicPr>
          <p:nvPr/>
        </p:nvPicPr>
        <p:blipFill>
          <a:blip r:embed="rId2"/>
          <a:stretch>
            <a:fillRect/>
          </a:stretch>
        </p:blipFill>
        <p:spPr>
          <a:xfrm>
            <a:off x="140733" y="3494880"/>
            <a:ext cx="8774668" cy="1103626"/>
          </a:xfrm>
          <a:prstGeom prst="rect">
            <a:avLst/>
          </a:prstGeom>
        </p:spPr>
      </p:pic>
      <p:sp>
        <p:nvSpPr>
          <p:cNvPr id="4" name="文本框 3">
            <a:extLst>
              <a:ext uri="{FF2B5EF4-FFF2-40B4-BE49-F238E27FC236}">
                <a16:creationId xmlns:a16="http://schemas.microsoft.com/office/drawing/2014/main" id="{4BC9DDD1-EF1A-58FC-0394-70C5E787ACCF}"/>
              </a:ext>
            </a:extLst>
          </p:cNvPr>
          <p:cNvSpPr txBox="1"/>
          <p:nvPr/>
        </p:nvSpPr>
        <p:spPr>
          <a:xfrm>
            <a:off x="2219683" y="5753770"/>
            <a:ext cx="4200750" cy="523220"/>
          </a:xfrm>
          <a:prstGeom prst="rect">
            <a:avLst/>
          </a:prstGeom>
          <a:noFill/>
        </p:spPr>
        <p:txBody>
          <a:bodyPr wrap="square" rtlCol="0">
            <a:spAutoFit/>
          </a:bodyPr>
          <a:lstStyle/>
          <a:p>
            <a:pPr eaLnBrk="1" fontAlgn="auto" hangingPunct="1">
              <a:spcBef>
                <a:spcPts val="0"/>
              </a:spcBef>
              <a:spcAft>
                <a:spcPts val="0"/>
              </a:spcAft>
            </a:pPr>
            <a:r>
              <a:rPr lang="zh-CN" altLang="en-US" sz="2800" b="1" dirty="0">
                <a:solidFill>
                  <a:prstClr val="black"/>
                </a:solidFill>
                <a:latin typeface="Times New Roman" panose="02020603050405020304" pitchFamily="18" charset="0"/>
                <a:cs typeface="Times New Roman" panose="02020603050405020304" pitchFamily="18" charset="0"/>
              </a:rPr>
              <a:t>机器模拟人类的学习行为</a:t>
            </a:r>
            <a:r>
              <a:rPr lang="en-US" altLang="zh-CN" sz="2800" b="1" dirty="0">
                <a:solidFill>
                  <a:prstClr val="black"/>
                </a:solidFill>
                <a:latin typeface="Calibri"/>
              </a:rPr>
              <a:t>.</a:t>
            </a:r>
            <a:endParaRPr lang="zh-CN" altLang="en-US" sz="2800" b="1" dirty="0">
              <a:solidFill>
                <a:prstClr val="black"/>
              </a:solidFill>
              <a:latin typeface="Calibri"/>
            </a:endParaRPr>
          </a:p>
        </p:txBody>
      </p:sp>
      <p:sp>
        <p:nvSpPr>
          <p:cNvPr id="5" name="文本框 4">
            <a:extLst>
              <a:ext uri="{FF2B5EF4-FFF2-40B4-BE49-F238E27FC236}">
                <a16:creationId xmlns:a16="http://schemas.microsoft.com/office/drawing/2014/main" id="{F4A3D75A-2196-D3E9-BB04-D30CF6BBAD6E}"/>
              </a:ext>
            </a:extLst>
          </p:cNvPr>
          <p:cNvSpPr txBox="1"/>
          <p:nvPr/>
        </p:nvSpPr>
        <p:spPr>
          <a:xfrm>
            <a:off x="3314877" y="4953000"/>
            <a:ext cx="2010362" cy="707886"/>
          </a:xfrm>
          <a:prstGeom prst="rect">
            <a:avLst/>
          </a:prstGeom>
          <a:noFill/>
        </p:spPr>
        <p:txBody>
          <a:bodyPr wrap="square" rtlCol="0">
            <a:spAutoFit/>
          </a:bodyPr>
          <a:lstStyle/>
          <a:p>
            <a:pPr eaLnBrk="1" fontAlgn="auto" hangingPunct="1">
              <a:spcBef>
                <a:spcPts val="0"/>
              </a:spcBef>
              <a:spcAft>
                <a:spcPts val="0"/>
              </a:spcAft>
            </a:pPr>
            <a:r>
              <a:rPr lang="en-US" altLang="zh-CN" sz="2000" b="1" dirty="0">
                <a:solidFill>
                  <a:prstClr val="black"/>
                </a:solidFill>
                <a:latin typeface="Calibri"/>
              </a:rPr>
              <a:t>Text, value, video, audio, image, </a:t>
            </a:r>
            <a:r>
              <a:rPr lang="en-US" altLang="zh-CN" sz="2000" b="1" dirty="0" err="1">
                <a:solidFill>
                  <a:prstClr val="black"/>
                </a:solidFill>
                <a:latin typeface="Calibri"/>
              </a:rPr>
              <a:t>etc</a:t>
            </a:r>
            <a:endParaRPr lang="zh-CN" altLang="en-US" sz="2000" b="1" dirty="0">
              <a:solidFill>
                <a:prstClr val="black"/>
              </a:solidFill>
              <a:latin typeface="Calibri"/>
            </a:endParaRPr>
          </a:p>
        </p:txBody>
      </p:sp>
    </p:spTree>
    <p:extLst>
      <p:ext uri="{BB962C8B-B14F-4D97-AF65-F5344CB8AC3E}">
        <p14:creationId xmlns:p14="http://schemas.microsoft.com/office/powerpoint/2010/main" val="242856058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95970">
                                            <p:txEl>
                                              <p:pRg st="0" end="0"/>
                                            </p:txEl>
                                          </p:spTgt>
                                        </p:tgtEl>
                                        <p:attrNameLst>
                                          <p:attrName>style.visibility</p:attrName>
                                        </p:attrNameLst>
                                      </p:cBhvr>
                                      <p:to>
                                        <p:strVal val="visible"/>
                                      </p:to>
                                    </p:set>
                                    <p:anim calcmode="lin" valueType="num">
                                      <p:cBhvr additive="base">
                                        <p:cTn id="7" dur="500" fill="hold"/>
                                        <p:tgtEl>
                                          <p:spTgt spid="5959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597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0"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106</a:t>
            </a:fld>
            <a:endPar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endParaRPr>
          </a:p>
        </p:txBody>
      </p:sp>
      <p:sp>
        <p:nvSpPr>
          <p:cNvPr id="595970" name="Rectangle 2"/>
          <p:cNvSpPr/>
          <p:nvPr/>
        </p:nvSpPr>
        <p:spPr>
          <a:xfrm>
            <a:off x="539750" y="990600"/>
            <a:ext cx="8208963" cy="2895600"/>
          </a:xfrm>
          <a:prstGeom prst="rect">
            <a:avLst/>
          </a:prstGeom>
          <a:noFill/>
          <a:ln w="9525">
            <a:noFill/>
          </a:ln>
        </p:spPr>
        <p:txBody>
          <a:bodyPr/>
          <a:lstStyle/>
          <a:p>
            <a:pPr marL="0" marR="0" lvl="0" indent="0" algn="l" defTabSz="914400" rtl="0" eaLnBrk="1" fontAlgn="base" latinLnBrk="0" hangingPunct="1">
              <a:lnSpc>
                <a:spcPct val="120000"/>
              </a:lnSpc>
              <a:spcBef>
                <a:spcPct val="40000"/>
              </a:spcBef>
              <a:spcAft>
                <a:spcPct val="0"/>
              </a:spcAft>
              <a:buClr>
                <a:srgbClr val="CC0000"/>
              </a:buClr>
              <a:buSzPct val="60000"/>
              <a:buFontTx/>
              <a:buNone/>
              <a:tabLst/>
              <a:defRPr/>
            </a:pPr>
            <a:endPar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57348" name="Rectangle 3"/>
          <p:cNvSpPr/>
          <p:nvPr/>
        </p:nvSpPr>
        <p:spPr>
          <a:xfrm>
            <a:off x="0" y="0"/>
            <a:ext cx="9144000" cy="765175"/>
          </a:xfrm>
          <a:prstGeom prst="rect">
            <a:avLst/>
          </a:prstGeom>
          <a:solidFill>
            <a:srgbClr val="A50021"/>
          </a:solidFill>
          <a:ln w="9525">
            <a:noFill/>
          </a:ln>
        </p:spPr>
        <p:txBody>
          <a:bodyPr anchor="b" anchorCtr="0"/>
          <a:lstStyle/>
          <a:p>
            <a:pPr marL="0" marR="0" lvl="0" indent="176530" algn="l"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7.8  </a:t>
            </a:r>
            <a:r>
              <a:rPr kumimoji="0" lang="zh-CN" altLang="en-US"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机器学习</a:t>
            </a:r>
          </a:p>
        </p:txBody>
      </p:sp>
      <p:sp>
        <p:nvSpPr>
          <p:cNvPr id="3" name="文本框 2">
            <a:extLst>
              <a:ext uri="{FF2B5EF4-FFF2-40B4-BE49-F238E27FC236}">
                <a16:creationId xmlns:a16="http://schemas.microsoft.com/office/drawing/2014/main" id="{E8C42642-F20B-D265-584E-BE81773CC396}"/>
              </a:ext>
            </a:extLst>
          </p:cNvPr>
          <p:cNvSpPr txBox="1"/>
          <p:nvPr/>
        </p:nvSpPr>
        <p:spPr>
          <a:xfrm>
            <a:off x="152400" y="1066800"/>
            <a:ext cx="8680450" cy="4454233"/>
          </a:xfrm>
          <a:prstGeom prst="rect">
            <a:avLst/>
          </a:prstGeom>
          <a:noFill/>
        </p:spPr>
        <p:txBody>
          <a:bodyPr wrap="square">
            <a:spAutoFit/>
          </a:bodyPr>
          <a:lstStyle/>
          <a:p>
            <a:pPr marL="274638"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4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数据集</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Dataset</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p>
          <a:p>
            <a:pPr marL="274638"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数据集是指数据的集合。例如（</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20301001</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，张三，</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175cm</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70kg</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74638"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2. </a:t>
            </a:r>
            <a:r>
              <a:rPr kumimoji="0" lang="zh-CN" altLang="en-US" sz="24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样本</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Sample</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990600" marR="0" lvl="0" indent="-274638"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样本也称为实例（</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Instance</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），指待研究对象的个体，包括属性已知或未知的个体。</a:t>
            </a: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990600" marR="0" lvl="0" indent="-274638"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例如，每个学生所对应的一条记录就是一个“样本”。 数据集即为若干样本的集合。</a:t>
            </a:r>
          </a:p>
        </p:txBody>
      </p:sp>
    </p:spTree>
    <p:extLst>
      <p:ext uri="{BB962C8B-B14F-4D97-AF65-F5344CB8AC3E}">
        <p14:creationId xmlns:p14="http://schemas.microsoft.com/office/powerpoint/2010/main" val="134486712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95970">
                                            <p:txEl>
                                              <p:pRg st="0" end="0"/>
                                            </p:txEl>
                                          </p:spTgt>
                                        </p:tgtEl>
                                        <p:attrNameLst>
                                          <p:attrName>style.visibility</p:attrName>
                                        </p:attrNameLst>
                                      </p:cBhvr>
                                      <p:to>
                                        <p:strVal val="visible"/>
                                      </p:to>
                                    </p:set>
                                    <p:anim calcmode="lin" valueType="num">
                                      <p:cBhvr additive="base">
                                        <p:cTn id="7" dur="500" fill="hold"/>
                                        <p:tgtEl>
                                          <p:spTgt spid="5959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597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0"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EE4A8-1A69-63DE-6B73-C9CCC9035DD4}"/>
            </a:ext>
          </a:extLst>
        </p:cNvPr>
        <p:cNvGrpSpPr/>
        <p:nvPr/>
      </p:nvGrpSpPr>
      <p:grpSpPr>
        <a:xfrm>
          <a:off x="0" y="0"/>
          <a:ext cx="0" cy="0"/>
          <a:chOff x="0" y="0"/>
          <a:chExt cx="0" cy="0"/>
        </a:xfrm>
      </p:grpSpPr>
      <p:sp>
        <p:nvSpPr>
          <p:cNvPr id="57346" name="灯片编号占位符 1">
            <a:extLst>
              <a:ext uri="{FF2B5EF4-FFF2-40B4-BE49-F238E27FC236}">
                <a16:creationId xmlns:a16="http://schemas.microsoft.com/office/drawing/2014/main" id="{68C94A2D-525D-93EF-6CFF-B7C1A4D03D3B}"/>
              </a:ext>
            </a:extLst>
          </p:cNvPr>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107</a:t>
            </a:fld>
            <a:endPar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endParaRPr>
          </a:p>
        </p:txBody>
      </p:sp>
      <p:sp>
        <p:nvSpPr>
          <p:cNvPr id="595970" name="Rectangle 2">
            <a:extLst>
              <a:ext uri="{FF2B5EF4-FFF2-40B4-BE49-F238E27FC236}">
                <a16:creationId xmlns:a16="http://schemas.microsoft.com/office/drawing/2014/main" id="{FEF8A253-84AF-81D6-E63A-76B0474F340C}"/>
              </a:ext>
            </a:extLst>
          </p:cNvPr>
          <p:cNvSpPr/>
          <p:nvPr/>
        </p:nvSpPr>
        <p:spPr>
          <a:xfrm>
            <a:off x="539750" y="990600"/>
            <a:ext cx="8208963" cy="2895600"/>
          </a:xfrm>
          <a:prstGeom prst="rect">
            <a:avLst/>
          </a:prstGeom>
          <a:noFill/>
          <a:ln w="9525">
            <a:noFill/>
          </a:ln>
        </p:spPr>
        <p:txBody>
          <a:bodyPr/>
          <a:lstStyle/>
          <a:p>
            <a:pPr marL="0" marR="0" lvl="0" indent="0" algn="l" defTabSz="914400" rtl="0" eaLnBrk="1" fontAlgn="base" latinLnBrk="0" hangingPunct="1">
              <a:lnSpc>
                <a:spcPct val="120000"/>
              </a:lnSpc>
              <a:spcBef>
                <a:spcPct val="40000"/>
              </a:spcBef>
              <a:spcAft>
                <a:spcPct val="0"/>
              </a:spcAft>
              <a:buClr>
                <a:srgbClr val="CC0000"/>
              </a:buClr>
              <a:buSzPct val="60000"/>
              <a:buFontTx/>
              <a:buNone/>
              <a:tabLst/>
              <a:defRPr/>
            </a:pPr>
            <a:endPar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57348" name="Rectangle 3">
            <a:extLst>
              <a:ext uri="{FF2B5EF4-FFF2-40B4-BE49-F238E27FC236}">
                <a16:creationId xmlns:a16="http://schemas.microsoft.com/office/drawing/2014/main" id="{10E38138-6988-0A8F-5639-550CCEE075F7}"/>
              </a:ext>
            </a:extLst>
          </p:cNvPr>
          <p:cNvSpPr/>
          <p:nvPr/>
        </p:nvSpPr>
        <p:spPr>
          <a:xfrm>
            <a:off x="0" y="0"/>
            <a:ext cx="9144000" cy="765175"/>
          </a:xfrm>
          <a:prstGeom prst="rect">
            <a:avLst/>
          </a:prstGeom>
          <a:solidFill>
            <a:srgbClr val="A50021"/>
          </a:solidFill>
          <a:ln w="9525">
            <a:noFill/>
          </a:ln>
        </p:spPr>
        <p:txBody>
          <a:bodyPr anchor="b" anchorCtr="0"/>
          <a:lstStyle/>
          <a:p>
            <a:pPr marL="0" marR="0" lvl="0" indent="176530" algn="l"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7.8  </a:t>
            </a:r>
            <a:r>
              <a:rPr kumimoji="0" lang="zh-CN" altLang="en-US"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机器学习</a:t>
            </a:r>
          </a:p>
        </p:txBody>
      </p:sp>
      <p:sp>
        <p:nvSpPr>
          <p:cNvPr id="3" name="文本框 2">
            <a:extLst>
              <a:ext uri="{FF2B5EF4-FFF2-40B4-BE49-F238E27FC236}">
                <a16:creationId xmlns:a16="http://schemas.microsoft.com/office/drawing/2014/main" id="{57A9FEA9-D557-A6AA-A11A-0D4CF4F60A2B}"/>
              </a:ext>
            </a:extLst>
          </p:cNvPr>
          <p:cNvSpPr txBox="1"/>
          <p:nvPr/>
        </p:nvSpPr>
        <p:spPr>
          <a:xfrm>
            <a:off x="152400" y="1066800"/>
            <a:ext cx="9220200" cy="5152564"/>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3. </a:t>
            </a:r>
            <a:r>
              <a:rPr kumimoji="0" lang="zh-CN" altLang="en-US" sz="22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标签</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Label</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898525" marR="0" lvl="0"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标签是为样本指定的数值或类别。</a:t>
            </a:r>
            <a:endPar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898525" marR="0" lvl="0"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在</a:t>
            </a:r>
            <a:r>
              <a:rPr kumimoji="0" lang="zh-CN" altLang="en-US" sz="22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分类</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问题中，标签是样本被指定的特定类别；</a:t>
            </a:r>
            <a:endPar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898525" marR="0" lvl="0"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在</a:t>
            </a:r>
            <a:r>
              <a:rPr kumimoji="0" lang="zh-CN" altLang="en-US" sz="22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回归</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问题中，标签是样本所对应的实数值。</a:t>
            </a:r>
            <a:endPar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898525" marR="0" lvl="0"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22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已知样本</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是指标签已知的样本，</a:t>
            </a:r>
            <a:r>
              <a:rPr kumimoji="0" lang="zh-CN" altLang="en-US" sz="22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未知样本</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是指标签未知的样本。</a:t>
            </a:r>
            <a:endPar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2200" b="1" dirty="0">
                <a:solidFill>
                  <a:srgbClr val="7030A0"/>
                </a:solidFill>
                <a:latin typeface="Times New Roman" panose="02020603050405020304" pitchFamily="18" charset="0"/>
                <a:cs typeface="Times New Roman" panose="02020603050405020304" pitchFamily="18" charset="0"/>
              </a:rPr>
              <a:t>4. </a:t>
            </a:r>
            <a:r>
              <a:rPr lang="zh-CN" altLang="en-US" sz="2200" b="1" dirty="0">
                <a:solidFill>
                  <a:srgbClr val="7030A0"/>
                </a:solidFill>
                <a:latin typeface="Times New Roman" panose="02020603050405020304" pitchFamily="18" charset="0"/>
                <a:cs typeface="Times New Roman" panose="02020603050405020304" pitchFamily="18" charset="0"/>
              </a:rPr>
              <a:t>特征</a:t>
            </a:r>
            <a:r>
              <a:rPr lang="zh-CN" altLang="en-US" sz="2200" dirty="0">
                <a:latin typeface="Times New Roman" panose="02020603050405020304" pitchFamily="18" charset="0"/>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Feature</a:t>
            </a:r>
            <a:r>
              <a:rPr lang="zh-CN" altLang="en-US" sz="2200" dirty="0">
                <a:latin typeface="Times New Roman" panose="02020603050405020304" pitchFamily="18" charset="0"/>
                <a:cs typeface="Times New Roman" panose="02020603050405020304" pitchFamily="18" charset="0"/>
              </a:rPr>
              <a:t>）                                                                                                           </a:t>
            </a:r>
            <a:endParaRPr lang="en-US" altLang="zh-CN" sz="2200" dirty="0">
              <a:latin typeface="Times New Roman" panose="02020603050405020304" pitchFamily="18" charset="0"/>
              <a:cs typeface="Times New Roman" panose="02020603050405020304" pitchFamily="18" charset="0"/>
            </a:endParaRPr>
          </a:p>
          <a:p>
            <a:pPr marL="808038" indent="-457200">
              <a:lnSpc>
                <a:spcPct val="150000"/>
              </a:lnSpc>
              <a:buFont typeface="Wingdings" panose="05000000000000000000" pitchFamily="2" charset="2"/>
              <a:buChar char="Ø"/>
              <a:tabLst>
                <a:tab pos="808038" algn="l"/>
              </a:tabLst>
            </a:pPr>
            <a:r>
              <a:rPr lang="zh-CN" altLang="en-US" sz="2200" dirty="0">
                <a:latin typeface="Times New Roman" panose="02020603050405020304" pitchFamily="18" charset="0"/>
                <a:cs typeface="Times New Roman" panose="02020603050405020304" pitchFamily="18" charset="0"/>
              </a:rPr>
              <a:t>特征是指样本的一个独立可观测的属性或特性。</a:t>
            </a:r>
            <a:endParaRPr lang="en-US" altLang="zh-CN" sz="2200" dirty="0">
              <a:latin typeface="Times New Roman" panose="02020603050405020304" pitchFamily="18" charset="0"/>
              <a:cs typeface="Times New Roman" panose="02020603050405020304" pitchFamily="18" charset="0"/>
            </a:endParaRPr>
          </a:p>
          <a:p>
            <a:pPr marL="808038" indent="-457200">
              <a:lnSpc>
                <a:spcPct val="150000"/>
              </a:lnSpc>
              <a:buFont typeface="Wingdings" panose="05000000000000000000" pitchFamily="2" charset="2"/>
              <a:buChar char="Ø"/>
              <a:tabLst>
                <a:tab pos="808038" algn="l"/>
              </a:tabLst>
            </a:pPr>
            <a:r>
              <a:rPr lang="zh-CN" altLang="en-US" sz="2200" dirty="0">
                <a:latin typeface="Times New Roman" panose="02020603050405020304" pitchFamily="18" charset="0"/>
                <a:cs typeface="Times New Roman" panose="02020603050405020304" pitchFamily="18" charset="0"/>
              </a:rPr>
              <a:t>它反映样本在某方面的表现或性质，</a:t>
            </a:r>
            <a:endParaRPr lang="en-US" altLang="zh-CN" sz="2200" dirty="0">
              <a:latin typeface="Times New Roman" panose="02020603050405020304" pitchFamily="18" charset="0"/>
              <a:cs typeface="Times New Roman" panose="02020603050405020304" pitchFamily="18" charset="0"/>
            </a:endParaRPr>
          </a:p>
          <a:p>
            <a:pPr marL="808038" indent="-457200">
              <a:lnSpc>
                <a:spcPct val="150000"/>
              </a:lnSpc>
              <a:buFont typeface="Wingdings" panose="05000000000000000000" pitchFamily="2" charset="2"/>
              <a:buChar char="Ø"/>
              <a:tabLst>
                <a:tab pos="808038" algn="l"/>
              </a:tabLst>
            </a:pPr>
            <a:r>
              <a:rPr lang="zh-CN" altLang="en-US" sz="2200" dirty="0">
                <a:latin typeface="Times New Roman" panose="02020603050405020304" pitchFamily="18" charset="0"/>
                <a:cs typeface="Times New Roman" panose="02020603050405020304" pitchFamily="18" charset="0"/>
              </a:rPr>
              <a:t>例如“姓名”“身高”是“特征”或“属性”。</a:t>
            </a:r>
            <a:endParaRPr lang="en-US" altLang="zh-CN" sz="2200" dirty="0">
              <a:latin typeface="Times New Roman" panose="02020603050405020304" pitchFamily="18" charset="0"/>
              <a:cs typeface="Times New Roman" panose="02020603050405020304" pitchFamily="18" charset="0"/>
            </a:endParaRPr>
          </a:p>
          <a:p>
            <a:pPr marL="808038" indent="-457200">
              <a:lnSpc>
                <a:spcPct val="150000"/>
              </a:lnSpc>
              <a:buFont typeface="Wingdings" panose="05000000000000000000" pitchFamily="2" charset="2"/>
              <a:buChar char="Ø"/>
              <a:tabLst>
                <a:tab pos="808038" algn="l"/>
              </a:tabLst>
            </a:pPr>
            <a:r>
              <a:rPr lang="zh-CN" altLang="en-US" sz="2200" dirty="0">
                <a:latin typeface="Times New Roman" panose="02020603050405020304" pitchFamily="18" charset="0"/>
                <a:cs typeface="Times New Roman" panose="02020603050405020304" pitchFamily="18" charset="0"/>
              </a:rPr>
              <a:t>特征的取值，例如“张三”“</a:t>
            </a:r>
            <a:r>
              <a:rPr lang="en-US" altLang="zh-CN" sz="2200" dirty="0">
                <a:latin typeface="Times New Roman" panose="02020603050405020304" pitchFamily="18" charset="0"/>
                <a:cs typeface="Times New Roman" panose="02020603050405020304" pitchFamily="18" charset="0"/>
              </a:rPr>
              <a:t>175cm”</a:t>
            </a:r>
            <a:r>
              <a:rPr lang="zh-CN" altLang="en-US" sz="2200" dirty="0">
                <a:latin typeface="Times New Roman" panose="02020603050405020304" pitchFamily="18" charset="0"/>
                <a:cs typeface="Times New Roman" panose="02020603050405020304" pitchFamily="18" charset="0"/>
              </a:rPr>
              <a:t>是“特征值”或“属性值”。</a:t>
            </a:r>
          </a:p>
        </p:txBody>
      </p:sp>
    </p:spTree>
    <p:extLst>
      <p:ext uri="{BB962C8B-B14F-4D97-AF65-F5344CB8AC3E}">
        <p14:creationId xmlns:p14="http://schemas.microsoft.com/office/powerpoint/2010/main" val="50722629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95970">
                                            <p:txEl>
                                              <p:pRg st="0" end="0"/>
                                            </p:txEl>
                                          </p:spTgt>
                                        </p:tgtEl>
                                        <p:attrNameLst>
                                          <p:attrName>style.visibility</p:attrName>
                                        </p:attrNameLst>
                                      </p:cBhvr>
                                      <p:to>
                                        <p:strVal val="visible"/>
                                      </p:to>
                                    </p:set>
                                    <p:anim calcmode="lin" valueType="num">
                                      <p:cBhvr additive="base">
                                        <p:cTn id="7" dur="500" fill="hold"/>
                                        <p:tgtEl>
                                          <p:spTgt spid="5959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597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0"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108</a:t>
            </a:fld>
            <a:endPar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endParaRPr>
          </a:p>
        </p:txBody>
      </p:sp>
      <p:sp>
        <p:nvSpPr>
          <p:cNvPr id="595970" name="Rectangle 2"/>
          <p:cNvSpPr/>
          <p:nvPr/>
        </p:nvSpPr>
        <p:spPr>
          <a:xfrm>
            <a:off x="539750" y="990600"/>
            <a:ext cx="8208963" cy="2895600"/>
          </a:xfrm>
          <a:prstGeom prst="rect">
            <a:avLst/>
          </a:prstGeom>
          <a:noFill/>
          <a:ln w="9525">
            <a:noFill/>
          </a:ln>
        </p:spPr>
        <p:txBody>
          <a:bodyPr/>
          <a:lstStyle/>
          <a:p>
            <a:pPr marL="0" marR="0" lvl="0" indent="0" algn="l" defTabSz="914400" rtl="0" eaLnBrk="1" fontAlgn="base" latinLnBrk="0" hangingPunct="1">
              <a:lnSpc>
                <a:spcPct val="120000"/>
              </a:lnSpc>
              <a:spcBef>
                <a:spcPct val="40000"/>
              </a:spcBef>
              <a:spcAft>
                <a:spcPct val="0"/>
              </a:spcAft>
              <a:buClr>
                <a:srgbClr val="CC0000"/>
              </a:buClr>
              <a:buSzPct val="60000"/>
              <a:buFontTx/>
              <a:buNone/>
              <a:tabLst/>
              <a:defRPr/>
            </a:pPr>
            <a:endPar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58372" name="Rectangle 3"/>
          <p:cNvSpPr/>
          <p:nvPr/>
        </p:nvSpPr>
        <p:spPr>
          <a:xfrm>
            <a:off x="0" y="0"/>
            <a:ext cx="9144000" cy="765175"/>
          </a:xfrm>
          <a:prstGeom prst="rect">
            <a:avLst/>
          </a:prstGeom>
          <a:solidFill>
            <a:srgbClr val="A50021"/>
          </a:solidFill>
          <a:ln w="9525">
            <a:noFill/>
          </a:ln>
        </p:spPr>
        <p:txBody>
          <a:bodyPr anchor="b" anchorCtr="0"/>
          <a:lstStyle/>
          <a:p>
            <a:pPr marL="0" marR="0" lvl="0" indent="176530" algn="l"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7.8  </a:t>
            </a:r>
            <a:r>
              <a:rPr kumimoji="0" lang="zh-CN" altLang="en-US"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机器学习</a:t>
            </a:r>
          </a:p>
        </p:txBody>
      </p:sp>
      <p:sp>
        <p:nvSpPr>
          <p:cNvPr id="3" name="文本框 2">
            <a:extLst>
              <a:ext uri="{FF2B5EF4-FFF2-40B4-BE49-F238E27FC236}">
                <a16:creationId xmlns:a16="http://schemas.microsoft.com/office/drawing/2014/main" id="{59716990-D175-BAE6-BCD7-F5CADAE1BBCF}"/>
              </a:ext>
            </a:extLst>
          </p:cNvPr>
          <p:cNvSpPr txBox="1"/>
          <p:nvPr/>
        </p:nvSpPr>
        <p:spPr>
          <a:xfrm>
            <a:off x="364807" y="990600"/>
            <a:ext cx="8474393" cy="5011949"/>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5. </a:t>
            </a:r>
            <a:r>
              <a:rPr kumimoji="0" lang="zh-CN" altLang="en-US" sz="24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特征向量</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Feature Vector</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822325" marR="0" lvl="0"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特征向量是由样本的</a:t>
            </a:r>
            <a:r>
              <a:rPr kumimoji="0" lang="en-US" altLang="zh-CN" sz="2400" b="0"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个属性组成的</a:t>
            </a:r>
            <a:r>
              <a:rPr kumimoji="0" lang="en-US" altLang="zh-CN" sz="2400" b="0"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维向量，第</a:t>
            </a:r>
            <a:r>
              <a:rPr kumimoji="0" lang="en-US" altLang="zh-CN" sz="2400" b="0" i="1" u="none" strike="noStrike" kern="12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个样本</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en-US" altLang="zh-CN" sz="2400" b="0"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表示为：</a:t>
            </a:r>
            <a:endParaRPr lang="en-US" altLang="zh-CN" sz="2400" dirty="0">
              <a:solidFill>
                <a:prstClr val="black"/>
              </a:solidFill>
              <a:latin typeface="Times New Roman" panose="02020603050405020304" pitchFamily="18" charset="0"/>
              <a:cs typeface="Times New Roman" panose="02020603050405020304" pitchFamily="18" charset="0"/>
            </a:endParaRPr>
          </a:p>
          <a:p>
            <a:pPr marL="822325" marR="0" lvl="0"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zh-CN" altLang="en-US" sz="2400" b="1" dirty="0">
                <a:solidFill>
                  <a:srgbClr val="7030A0"/>
                </a:solidFill>
                <a:latin typeface="Times New Roman" panose="02020603050405020304" pitchFamily="18" charset="0"/>
                <a:cs typeface="Times New Roman" panose="02020603050405020304" pitchFamily="18" charset="0"/>
              </a:rPr>
              <a:t>特征分为</a:t>
            </a:r>
            <a:endParaRPr lang="en-US" altLang="zh-CN" sz="2400" b="1" dirty="0">
              <a:solidFill>
                <a:srgbClr val="7030A0"/>
              </a:solidFill>
              <a:latin typeface="Times New Roman" panose="02020603050405020304" pitchFamily="18" charset="0"/>
              <a:cs typeface="Times New Roman" panose="02020603050405020304" pitchFamily="18" charset="0"/>
            </a:endParaRPr>
          </a:p>
          <a:p>
            <a:pPr marL="625475" indent="-260350">
              <a:lnSpc>
                <a:spcPct val="150000"/>
              </a:lnSpc>
              <a:buFont typeface="Arial" panose="020B0604020202020204" pitchFamily="34" charset="0"/>
              <a:buChar char="•"/>
            </a:pPr>
            <a:r>
              <a:rPr lang="zh-CN" altLang="en-US" sz="2400" b="1" dirty="0">
                <a:solidFill>
                  <a:srgbClr val="7030A0"/>
                </a:solidFill>
                <a:latin typeface="Times New Roman" panose="02020603050405020304" pitchFamily="18" charset="0"/>
                <a:cs typeface="Times New Roman" panose="02020603050405020304" pitchFamily="18" charset="0"/>
              </a:rPr>
              <a:t>手工式特征</a:t>
            </a:r>
            <a:r>
              <a:rPr lang="zh-CN" altLang="en-US" sz="2400" dirty="0">
                <a:latin typeface="Times New Roman" panose="02020603050405020304" pitchFamily="18" charset="0"/>
                <a:cs typeface="Times New Roman" panose="02020603050405020304" pitchFamily="18" charset="0"/>
              </a:rPr>
              <a:t>也称为</a:t>
            </a:r>
            <a:r>
              <a:rPr lang="zh-CN" altLang="en-US" sz="2400" b="1" dirty="0">
                <a:solidFill>
                  <a:srgbClr val="7030A0"/>
                </a:solidFill>
                <a:latin typeface="Times New Roman" panose="02020603050405020304" pitchFamily="18" charset="0"/>
                <a:cs typeface="Times New Roman" panose="02020603050405020304" pitchFamily="18" charset="0"/>
              </a:rPr>
              <a:t>设计式特征</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是指由学者构思或设计出来的特征</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如</a:t>
            </a:r>
            <a:r>
              <a:rPr lang="en-US" altLang="zh-CN" sz="2400" dirty="0">
                <a:latin typeface="Times New Roman" panose="02020603050405020304" pitchFamily="18" charset="0"/>
                <a:cs typeface="Times New Roman" panose="02020603050405020304" pitchFamily="18" charset="0"/>
              </a:rPr>
              <a:t>SIFT</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HOG</a:t>
            </a:r>
            <a:r>
              <a:rPr lang="zh-CN" altLang="en-US" sz="2400" dirty="0">
                <a:latin typeface="Times New Roman" panose="02020603050405020304" pitchFamily="18" charset="0"/>
                <a:cs typeface="Times New Roman" panose="02020603050405020304" pitchFamily="18" charset="0"/>
              </a:rPr>
              <a:t>等。</a:t>
            </a:r>
            <a:endParaRPr lang="en-US" altLang="zh-CN" sz="2400" dirty="0">
              <a:latin typeface="Times New Roman" panose="02020603050405020304" pitchFamily="18" charset="0"/>
              <a:cs typeface="Times New Roman" panose="02020603050405020304" pitchFamily="18" charset="0"/>
            </a:endParaRPr>
          </a:p>
          <a:p>
            <a:pPr marL="625475" indent="-260350">
              <a:lnSpc>
                <a:spcPct val="150000"/>
              </a:lnSpc>
              <a:buFont typeface="Arial" panose="020B0604020202020204" pitchFamily="34" charset="0"/>
              <a:buChar char="•"/>
            </a:pPr>
            <a:r>
              <a:rPr lang="zh-CN" altLang="en-US" sz="2400" b="1" dirty="0">
                <a:solidFill>
                  <a:srgbClr val="7030A0"/>
                </a:solidFill>
                <a:latin typeface="Times New Roman" panose="02020603050405020304" pitchFamily="18" charset="0"/>
                <a:cs typeface="Times New Roman" panose="02020603050405020304" pitchFamily="18" charset="0"/>
              </a:rPr>
              <a:t>学习式特征</a:t>
            </a:r>
            <a:r>
              <a:rPr lang="zh-CN" altLang="en-US" sz="2400" dirty="0">
                <a:latin typeface="Times New Roman" panose="02020603050405020304" pitchFamily="18" charset="0"/>
                <a:cs typeface="Times New Roman" panose="02020603050405020304" pitchFamily="18" charset="0"/>
              </a:rPr>
              <a:t>是指由机器从原始数据中自动生成的特征。</a:t>
            </a:r>
            <a:endParaRPr lang="en-US" altLang="zh-CN" sz="2400" dirty="0">
              <a:latin typeface="Times New Roman" panose="02020603050405020304" pitchFamily="18" charset="0"/>
              <a:cs typeface="Times New Roman" panose="02020603050405020304" pitchFamily="18" charset="0"/>
            </a:endParaRPr>
          </a:p>
          <a:p>
            <a:pPr marL="625475">
              <a:lnSpc>
                <a:spcPct val="150000"/>
              </a:lnSpc>
            </a:pPr>
            <a:r>
              <a:rPr lang="zh-CN" altLang="en-US" sz="2400" dirty="0">
                <a:latin typeface="Times New Roman" panose="02020603050405020304" pitchFamily="18" charset="0"/>
                <a:cs typeface="Times New Roman" panose="02020603050405020304" pitchFamily="18" charset="0"/>
              </a:rPr>
              <a:t>例如，通过卷积神经网络获得的特征就属于学习式特征。</a:t>
            </a:r>
          </a:p>
          <a:p>
            <a:pPr marL="822325" marR="0" lvl="0"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33ED9C82-4898-A8E9-FBA6-E9CFBD5BDAB4}"/>
              </a:ext>
            </a:extLst>
          </p:cNvPr>
          <p:cNvPicPr>
            <a:picLocks noChangeAspect="1"/>
          </p:cNvPicPr>
          <p:nvPr/>
        </p:nvPicPr>
        <p:blipFill rotWithShape="1">
          <a:blip r:embed="rId2"/>
          <a:srcRect t="14666" r="80992"/>
          <a:stretch/>
        </p:blipFill>
        <p:spPr>
          <a:xfrm>
            <a:off x="3877957" y="2249779"/>
            <a:ext cx="2621279" cy="377241"/>
          </a:xfrm>
          <a:prstGeom prst="rect">
            <a:avLst/>
          </a:prstGeom>
        </p:spPr>
      </p:pic>
    </p:spTree>
    <p:extLst>
      <p:ext uri="{BB962C8B-B14F-4D97-AF65-F5344CB8AC3E}">
        <p14:creationId xmlns:p14="http://schemas.microsoft.com/office/powerpoint/2010/main" val="280656533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95970">
                                            <p:txEl>
                                              <p:pRg st="0" end="0"/>
                                            </p:txEl>
                                          </p:spTgt>
                                        </p:tgtEl>
                                        <p:attrNameLst>
                                          <p:attrName>style.visibility</p:attrName>
                                        </p:attrNameLst>
                                      </p:cBhvr>
                                      <p:to>
                                        <p:strVal val="visible"/>
                                      </p:to>
                                    </p:set>
                                    <p:anim calcmode="lin" valueType="num">
                                      <p:cBhvr additive="base">
                                        <p:cTn id="7" dur="500" fill="hold"/>
                                        <p:tgtEl>
                                          <p:spTgt spid="5959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597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0"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67F157-B7B5-E51A-FF17-17B2DDD5994C}"/>
            </a:ext>
          </a:extLst>
        </p:cNvPr>
        <p:cNvGrpSpPr/>
        <p:nvPr/>
      </p:nvGrpSpPr>
      <p:grpSpPr>
        <a:xfrm>
          <a:off x="0" y="0"/>
          <a:ext cx="0" cy="0"/>
          <a:chOff x="0" y="0"/>
          <a:chExt cx="0" cy="0"/>
        </a:xfrm>
      </p:grpSpPr>
      <p:sp>
        <p:nvSpPr>
          <p:cNvPr id="58370" name="灯片编号占位符 1">
            <a:extLst>
              <a:ext uri="{FF2B5EF4-FFF2-40B4-BE49-F238E27FC236}">
                <a16:creationId xmlns:a16="http://schemas.microsoft.com/office/drawing/2014/main" id="{BC08ABD8-E00E-1B9E-414E-CB2E3768DD4E}"/>
              </a:ext>
            </a:extLst>
          </p:cNvPr>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109</a:t>
            </a:fld>
            <a:endPar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endParaRPr>
          </a:p>
        </p:txBody>
      </p:sp>
      <p:sp>
        <p:nvSpPr>
          <p:cNvPr id="595970" name="Rectangle 2">
            <a:extLst>
              <a:ext uri="{FF2B5EF4-FFF2-40B4-BE49-F238E27FC236}">
                <a16:creationId xmlns:a16="http://schemas.microsoft.com/office/drawing/2014/main" id="{BF452530-4D3A-572A-C529-8AFDCB7CB485}"/>
              </a:ext>
            </a:extLst>
          </p:cNvPr>
          <p:cNvSpPr/>
          <p:nvPr/>
        </p:nvSpPr>
        <p:spPr>
          <a:xfrm>
            <a:off x="539750" y="990600"/>
            <a:ext cx="8208963" cy="2895600"/>
          </a:xfrm>
          <a:prstGeom prst="rect">
            <a:avLst/>
          </a:prstGeom>
          <a:noFill/>
          <a:ln w="9525">
            <a:noFill/>
          </a:ln>
        </p:spPr>
        <p:txBody>
          <a:bodyPr/>
          <a:lstStyle/>
          <a:p>
            <a:pPr marL="0" marR="0" lvl="0" indent="0" algn="l" defTabSz="914400" rtl="0" eaLnBrk="1" fontAlgn="base" latinLnBrk="0" hangingPunct="1">
              <a:lnSpc>
                <a:spcPct val="120000"/>
              </a:lnSpc>
              <a:spcBef>
                <a:spcPct val="40000"/>
              </a:spcBef>
              <a:spcAft>
                <a:spcPct val="0"/>
              </a:spcAft>
              <a:buClr>
                <a:srgbClr val="CC0000"/>
              </a:buClr>
              <a:buSzPct val="60000"/>
              <a:buFontTx/>
              <a:buNone/>
              <a:tabLst/>
              <a:defRPr/>
            </a:pPr>
            <a:endPar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58372" name="Rectangle 3">
            <a:extLst>
              <a:ext uri="{FF2B5EF4-FFF2-40B4-BE49-F238E27FC236}">
                <a16:creationId xmlns:a16="http://schemas.microsoft.com/office/drawing/2014/main" id="{CE647120-3078-DCF7-A765-A8E6F6FFD547}"/>
              </a:ext>
            </a:extLst>
          </p:cNvPr>
          <p:cNvSpPr/>
          <p:nvPr/>
        </p:nvSpPr>
        <p:spPr>
          <a:xfrm>
            <a:off x="0" y="0"/>
            <a:ext cx="9144000" cy="765175"/>
          </a:xfrm>
          <a:prstGeom prst="rect">
            <a:avLst/>
          </a:prstGeom>
          <a:solidFill>
            <a:srgbClr val="A50021"/>
          </a:solidFill>
          <a:ln w="9525">
            <a:noFill/>
          </a:ln>
        </p:spPr>
        <p:txBody>
          <a:bodyPr anchor="b" anchorCtr="0"/>
          <a:lstStyle/>
          <a:p>
            <a:pPr marL="0" marR="0" lvl="0" indent="176530" algn="l"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7.8  </a:t>
            </a:r>
            <a:r>
              <a:rPr kumimoji="0" lang="zh-CN" altLang="en-US"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机器学习</a:t>
            </a:r>
          </a:p>
        </p:txBody>
      </p:sp>
      <p:sp>
        <p:nvSpPr>
          <p:cNvPr id="3" name="文本框 2">
            <a:extLst>
              <a:ext uri="{FF2B5EF4-FFF2-40B4-BE49-F238E27FC236}">
                <a16:creationId xmlns:a16="http://schemas.microsoft.com/office/drawing/2014/main" id="{27CD816A-4C02-269B-DA9F-13E879FCAAF9}"/>
              </a:ext>
            </a:extLst>
          </p:cNvPr>
          <p:cNvSpPr txBox="1"/>
          <p:nvPr/>
        </p:nvSpPr>
        <p:spPr>
          <a:xfrm>
            <a:off x="364807" y="990600"/>
            <a:ext cx="8474393" cy="4180953"/>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600" b="1" i="0"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特征空间</a:t>
            </a:r>
            <a:r>
              <a:rPr kumimoji="0" lang="zh-CN" altLang="en-US" sz="2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en-US" altLang="zh-CN" sz="2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Feature Space</a:t>
            </a:r>
            <a:r>
              <a:rPr kumimoji="0" lang="zh-CN" altLang="en-US" sz="2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endParaRPr kumimoji="0" lang="en-US" altLang="zh-CN" sz="2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898525" marR="0" lvl="0"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2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特征空间是指特征向量所在的</a:t>
            </a:r>
            <a:r>
              <a:rPr kumimoji="0" lang="en-US" altLang="zh-CN" sz="2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p</a:t>
            </a:r>
            <a:r>
              <a:rPr kumimoji="0" lang="zh-CN" altLang="en-US" sz="2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维空间，每一个样本是该空间中的一个点。</a:t>
            </a:r>
            <a:r>
              <a:rPr kumimoji="0" lang="zh-CN" altLang="en-US" sz="2600" b="1" i="0"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特征空间也称为样本空间</a:t>
            </a:r>
            <a:r>
              <a:rPr kumimoji="0" lang="zh-CN" altLang="en-US" sz="2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endParaRPr kumimoji="0" lang="en-US" altLang="zh-CN" sz="2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898525" marR="0" lvl="0"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2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例如，将“身高”“体重”作为两个坐标轴，它们就形成了用于描述学生体态的二维空间，每个学生在此特征空间中都能找到自己的位置坐标。</a:t>
            </a:r>
          </a:p>
          <a:p>
            <a:pPr marL="822325" marR="0" lvl="0"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0960368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95970">
                                            <p:txEl>
                                              <p:pRg st="0" end="0"/>
                                            </p:txEl>
                                          </p:spTgt>
                                        </p:tgtEl>
                                        <p:attrNameLst>
                                          <p:attrName>style.visibility</p:attrName>
                                        </p:attrNameLst>
                                      </p:cBhvr>
                                      <p:to>
                                        <p:strVal val="visible"/>
                                      </p:to>
                                    </p:set>
                                    <p:anim calcmode="lin" valueType="num">
                                      <p:cBhvr additive="base">
                                        <p:cTn id="7" dur="500" fill="hold"/>
                                        <p:tgtEl>
                                          <p:spTgt spid="5959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597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11</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3315" name="Rectangle 2"/>
          <p:cNvSpPr>
            <a:spLocks noGrp="1"/>
          </p:cNvSpPr>
          <p:nvPr>
            <p:ph type="title"/>
          </p:nvPr>
        </p:nvSpPr>
        <p:spPr>
          <a:ln/>
        </p:spPr>
        <p:txBody>
          <a:bodyPr vert="horz" wrap="square" lIns="91440" tIns="45720" rIns="91440" bIns="45720" anchor="b" anchorCtr="0"/>
          <a:lstStyle/>
          <a:p>
            <a:pPr eaLnBrk="1" hangingPunct="1"/>
            <a:r>
              <a:rPr lang="en-US" altLang="zh-CN" sz="4200" b="0" dirty="0">
                <a:latin typeface="Times New Roman" panose="02020603050405020304" pitchFamily="18" charset="0"/>
                <a:ea typeface="黑体" panose="02010609060101010101" pitchFamily="2" charset="-122"/>
              </a:rPr>
              <a:t>7.1  </a:t>
            </a:r>
            <a:r>
              <a:rPr lang="zh-CN" altLang="en-US" sz="4200" b="0" dirty="0">
                <a:latin typeface="Times New Roman" panose="02020603050405020304" pitchFamily="18" charset="0"/>
                <a:ea typeface="黑体" panose="02010609060101010101" pitchFamily="2" charset="-122"/>
              </a:rPr>
              <a:t>专家系统的产生和发展</a:t>
            </a:r>
          </a:p>
        </p:txBody>
      </p:sp>
      <p:sp>
        <p:nvSpPr>
          <p:cNvPr id="13316" name="Rectangle 3"/>
          <p:cNvSpPr>
            <a:spLocks noGrp="1"/>
          </p:cNvSpPr>
          <p:nvPr>
            <p:ph idx="1"/>
          </p:nvPr>
        </p:nvSpPr>
        <p:spPr>
          <a:xfrm>
            <a:off x="250825" y="1000125"/>
            <a:ext cx="8642350" cy="5400675"/>
          </a:xfrm>
          <a:ln/>
        </p:spPr>
        <p:txBody>
          <a:bodyPr vert="horz" wrap="square" lIns="91440" tIns="45720" rIns="91440" bIns="45720" anchor="t" anchorCtr="0"/>
          <a:lstStyle/>
          <a:p>
            <a:pPr eaLnBrk="1" hangingPunct="1">
              <a:lnSpc>
                <a:spcPct val="140000"/>
              </a:lnSpc>
              <a:buSzPct val="60000"/>
              <a:buFontTx/>
              <a:buBlip>
                <a:blip r:embed="rId3"/>
              </a:buBlip>
            </a:pPr>
            <a:r>
              <a:rPr lang="zh-CN" altLang="en-US" sz="2400" b="1" dirty="0"/>
              <a:t>第三阶段：发展期</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20</a:t>
            </a:r>
            <a:r>
              <a:rPr lang="zh-CN" altLang="en-US" sz="2400" b="1" dirty="0">
                <a:latin typeface="Times New Roman" panose="02020603050405020304" pitchFamily="18" charset="0"/>
              </a:rPr>
              <a:t>世纪</a:t>
            </a:r>
            <a:r>
              <a:rPr lang="en-US" altLang="zh-CN" sz="2400" b="1" dirty="0">
                <a:latin typeface="Times New Roman" panose="02020603050405020304" pitchFamily="18" charset="0"/>
              </a:rPr>
              <a:t>80</a:t>
            </a:r>
            <a:r>
              <a:rPr lang="zh-CN" altLang="en-US" sz="2400" b="1" dirty="0">
                <a:latin typeface="Times New Roman" panose="02020603050405020304" pitchFamily="18" charset="0"/>
              </a:rPr>
              <a:t>年代至今）</a:t>
            </a:r>
            <a:endParaRPr lang="zh-CN" altLang="en-US" sz="2400" dirty="0"/>
          </a:p>
        </p:txBody>
      </p:sp>
      <p:sp>
        <p:nvSpPr>
          <p:cNvPr id="573444" name="Text Box 4"/>
          <p:cNvSpPr txBox="1"/>
          <p:nvPr/>
        </p:nvSpPr>
        <p:spPr>
          <a:xfrm>
            <a:off x="304800" y="1831975"/>
            <a:ext cx="8610600" cy="3225800"/>
          </a:xfrm>
          <a:prstGeom prst="rect">
            <a:avLst/>
          </a:prstGeom>
          <a:gradFill rotWithShape="1">
            <a:gsLst>
              <a:gs pos="0">
                <a:srgbClr val="00FFFF"/>
              </a:gs>
              <a:gs pos="100000">
                <a:srgbClr val="FFFFFF"/>
              </a:gs>
            </a:gsLst>
            <a:path path="rect">
              <a:fillToRect l="100000" t="100000"/>
            </a:path>
            <a:tileRect/>
          </a:gradFill>
          <a:ln w="9525" cap="flat" cmpd="sng">
            <a:solidFill>
              <a:srgbClr val="808080"/>
            </a:solidFill>
            <a:prstDash val="solid"/>
            <a:miter/>
            <a:headEnd type="none" w="med" len="med"/>
            <a:tailEnd type="none" w="med" len="med"/>
          </a:ln>
        </p:spPr>
        <p:txBody>
          <a:bodyPr>
            <a:spAutoFit/>
          </a:bodyPr>
          <a:lstStyle/>
          <a:p>
            <a:pPr marL="381000" indent="-381000" algn="just" eaLnBrk="1" hangingPunct="1">
              <a:lnSpc>
                <a:spcPct val="120000"/>
              </a:lnSpc>
              <a:spcBef>
                <a:spcPct val="20000"/>
              </a:spcBef>
              <a:buClr>
                <a:schemeClr val="accent2"/>
              </a:buClr>
              <a:buFont typeface="Wingdings" panose="05000000000000000000" pitchFamily="2" charset="2"/>
              <a:buChar char="§"/>
            </a:pPr>
            <a:r>
              <a:rPr lang="zh-CN" altLang="en-US" sz="2500" b="1" dirty="0">
                <a:latin typeface="Verdana" panose="020B0604030504040204" pitchFamily="34" charset="0"/>
              </a:rPr>
              <a:t>我国研制开发的专家系统：</a:t>
            </a:r>
            <a:endParaRPr lang="zh-CN" altLang="en-US" sz="2500" b="1" dirty="0">
              <a:solidFill>
                <a:srgbClr val="000000"/>
              </a:solidFill>
              <a:latin typeface="Times New Roman" panose="02020603050405020304" pitchFamily="18" charset="0"/>
            </a:endParaRPr>
          </a:p>
          <a:p>
            <a:pPr marL="381000" indent="-381000" algn="just" eaLnBrk="1" hangingPunct="1">
              <a:lnSpc>
                <a:spcPct val="120000"/>
              </a:lnSpc>
              <a:spcBef>
                <a:spcPct val="20000"/>
              </a:spcBef>
              <a:buClr>
                <a:srgbClr val="0000FF"/>
              </a:buClr>
              <a:buSzPct val="60000"/>
              <a:buFont typeface="Wingdings" panose="05000000000000000000" pitchFamily="2" charset="2"/>
              <a:buChar char="l"/>
            </a:pPr>
            <a:r>
              <a:rPr lang="zh-CN" altLang="en-US" sz="2500" b="1" dirty="0">
                <a:latin typeface="Verdana" panose="020B0604030504040204" pitchFamily="34" charset="0"/>
              </a:rPr>
              <a:t>施肥专家系统（中国科学院合肥智能机械研究所）</a:t>
            </a:r>
          </a:p>
          <a:p>
            <a:pPr marL="381000" indent="-381000" algn="just" eaLnBrk="1" hangingPunct="1">
              <a:lnSpc>
                <a:spcPct val="120000"/>
              </a:lnSpc>
              <a:spcBef>
                <a:spcPct val="20000"/>
              </a:spcBef>
              <a:buClr>
                <a:srgbClr val="0000FF"/>
              </a:buClr>
              <a:buSzPct val="60000"/>
              <a:buFont typeface="Wingdings" panose="05000000000000000000" pitchFamily="2" charset="2"/>
              <a:buChar char="l"/>
            </a:pPr>
            <a:r>
              <a:rPr lang="zh-CN" altLang="en-US" sz="2500" b="1" dirty="0">
                <a:latin typeface="Verdana" panose="020B0604030504040204" pitchFamily="34" charset="0"/>
              </a:rPr>
              <a:t>新构造找水专家系统（南京大学）</a:t>
            </a:r>
          </a:p>
          <a:p>
            <a:pPr marL="381000" indent="-381000" algn="just" eaLnBrk="1" hangingPunct="1">
              <a:lnSpc>
                <a:spcPct val="120000"/>
              </a:lnSpc>
              <a:spcBef>
                <a:spcPct val="20000"/>
              </a:spcBef>
              <a:buClr>
                <a:srgbClr val="0000FF"/>
              </a:buClr>
              <a:buSzPct val="60000"/>
              <a:buFont typeface="Wingdings" panose="05000000000000000000" pitchFamily="2" charset="2"/>
              <a:buChar char="l"/>
            </a:pPr>
            <a:r>
              <a:rPr lang="zh-CN" altLang="en-US" sz="2500" b="1" dirty="0">
                <a:latin typeface="Verdana" panose="020B0604030504040204" pitchFamily="34" charset="0"/>
              </a:rPr>
              <a:t>勘探专家系统及油气资源评价专家系统（吉林大学）</a:t>
            </a:r>
          </a:p>
          <a:p>
            <a:pPr marL="381000" indent="-381000" algn="just" eaLnBrk="1" hangingPunct="1">
              <a:lnSpc>
                <a:spcPct val="120000"/>
              </a:lnSpc>
              <a:spcBef>
                <a:spcPct val="20000"/>
              </a:spcBef>
              <a:buClr>
                <a:srgbClr val="0000FF"/>
              </a:buClr>
              <a:buSzPct val="60000"/>
              <a:buFont typeface="Wingdings" panose="05000000000000000000" pitchFamily="2" charset="2"/>
              <a:buChar char="l"/>
            </a:pPr>
            <a:r>
              <a:rPr lang="zh-CN" altLang="en-US" sz="2500" b="1" dirty="0">
                <a:latin typeface="Verdana" panose="020B0604030504040204" pitchFamily="34" charset="0"/>
              </a:rPr>
              <a:t>服装剪裁专家系统及花布图案设计专家系统（浙江大学）</a:t>
            </a:r>
          </a:p>
          <a:p>
            <a:pPr marL="381000" indent="-381000" algn="just" eaLnBrk="1" hangingPunct="1">
              <a:lnSpc>
                <a:spcPct val="120000"/>
              </a:lnSpc>
              <a:spcBef>
                <a:spcPct val="20000"/>
              </a:spcBef>
              <a:buClr>
                <a:srgbClr val="0000FF"/>
              </a:buClr>
              <a:buSzPct val="60000"/>
              <a:buFont typeface="Wingdings" panose="05000000000000000000" pitchFamily="2" charset="2"/>
              <a:buChar char="l"/>
            </a:pPr>
            <a:r>
              <a:rPr lang="zh-CN" altLang="en-US" sz="2500" b="1" dirty="0">
                <a:latin typeface="Verdana" panose="020B0604030504040204" pitchFamily="34" charset="0"/>
              </a:rPr>
              <a:t>关幼波肝病诊断专家系统（北京中医学院）</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73444"/>
                                        </p:tgtEl>
                                        <p:attrNameLst>
                                          <p:attrName>style.visibility</p:attrName>
                                        </p:attrNameLst>
                                      </p:cBhvr>
                                      <p:to>
                                        <p:strVal val="visible"/>
                                      </p:to>
                                    </p:set>
                                    <p:animEffect transition="in" filter="checkerboard(across)">
                                      <p:cBhvr>
                                        <p:cTn id="7" dur="500"/>
                                        <p:tgtEl>
                                          <p:spTgt spid="573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44"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110</a:t>
            </a:fld>
            <a:endPar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endParaRPr>
          </a:p>
        </p:txBody>
      </p:sp>
      <p:sp>
        <p:nvSpPr>
          <p:cNvPr id="595970" name="Rectangle 2"/>
          <p:cNvSpPr/>
          <p:nvPr/>
        </p:nvSpPr>
        <p:spPr>
          <a:xfrm>
            <a:off x="539750" y="990600"/>
            <a:ext cx="8208963" cy="2895600"/>
          </a:xfrm>
          <a:prstGeom prst="rect">
            <a:avLst/>
          </a:prstGeom>
          <a:noFill/>
          <a:ln w="9525">
            <a:noFill/>
          </a:ln>
        </p:spPr>
        <p:txBody>
          <a:bodyPr/>
          <a:lstStyle/>
          <a:p>
            <a:pPr marL="0" marR="0" lvl="0" indent="0" algn="l" defTabSz="914400" rtl="0" eaLnBrk="1" fontAlgn="base" latinLnBrk="0" hangingPunct="1">
              <a:lnSpc>
                <a:spcPct val="120000"/>
              </a:lnSpc>
              <a:spcBef>
                <a:spcPct val="40000"/>
              </a:spcBef>
              <a:spcAft>
                <a:spcPct val="0"/>
              </a:spcAft>
              <a:buClr>
                <a:srgbClr val="CC0000"/>
              </a:buClr>
              <a:buSzPct val="60000"/>
              <a:buFontTx/>
              <a:buNone/>
              <a:tabLst/>
              <a:defRPr/>
            </a:pPr>
            <a:endPar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59396" name="Rectangle 3"/>
          <p:cNvSpPr/>
          <p:nvPr/>
        </p:nvSpPr>
        <p:spPr>
          <a:xfrm>
            <a:off x="0" y="0"/>
            <a:ext cx="9144000" cy="765175"/>
          </a:xfrm>
          <a:prstGeom prst="rect">
            <a:avLst/>
          </a:prstGeom>
          <a:solidFill>
            <a:srgbClr val="A50021"/>
          </a:solidFill>
          <a:ln w="9525">
            <a:noFill/>
          </a:ln>
        </p:spPr>
        <p:txBody>
          <a:bodyPr anchor="b" anchorCtr="0"/>
          <a:lstStyle/>
          <a:p>
            <a:pPr marL="0" marR="0" lvl="0" indent="176530" algn="l"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7.8  </a:t>
            </a:r>
            <a:r>
              <a:rPr kumimoji="0" lang="zh-CN" altLang="en-US"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机器学习</a:t>
            </a:r>
          </a:p>
        </p:txBody>
      </p:sp>
      <p:sp>
        <p:nvSpPr>
          <p:cNvPr id="2" name="文本框 1">
            <a:extLst>
              <a:ext uri="{FF2B5EF4-FFF2-40B4-BE49-F238E27FC236}">
                <a16:creationId xmlns:a16="http://schemas.microsoft.com/office/drawing/2014/main" id="{ECCA5D09-B989-63F1-8A2B-CFC3D5A7F03F}"/>
              </a:ext>
            </a:extLst>
          </p:cNvPr>
          <p:cNvSpPr txBox="1"/>
          <p:nvPr/>
        </p:nvSpPr>
        <p:spPr>
          <a:xfrm>
            <a:off x="16625" y="727768"/>
            <a:ext cx="8974975" cy="6147452"/>
          </a:xfrm>
          <a:prstGeom prst="rect">
            <a:avLst/>
          </a:prstGeom>
          <a:noFill/>
        </p:spPr>
        <p:txBody>
          <a:bodyPr wrap="square" rtlCol="0">
            <a:spAutoFit/>
          </a:bodyPr>
          <a:lstStyle/>
          <a:p>
            <a:pPr eaLnBrk="1" fontAlgn="auto" hangingPunct="1">
              <a:lnSpc>
                <a:spcPct val="120000"/>
              </a:lnSpc>
              <a:spcBef>
                <a:spcPts val="0"/>
              </a:spcBef>
              <a:spcAft>
                <a:spcPts val="0"/>
              </a:spcAft>
            </a:pPr>
            <a:r>
              <a:rPr lang="zh-CN" altLang="en-US" sz="2200" dirty="0">
                <a:solidFill>
                  <a:prstClr val="black"/>
                </a:solidFill>
                <a:latin typeface="Times New Roman" panose="02020603050405020304" pitchFamily="18" charset="0"/>
                <a:cs typeface="Times New Roman" panose="02020603050405020304" pitchFamily="18" charset="0"/>
              </a:rPr>
              <a:t>通常将数据集分成训练集、验证集和测试集，需要保证这三个集合是不相交的。</a:t>
            </a:r>
          </a:p>
          <a:p>
            <a:pPr eaLnBrk="1" fontAlgn="auto" hangingPunct="1">
              <a:lnSpc>
                <a:spcPct val="120000"/>
              </a:lnSpc>
              <a:spcBef>
                <a:spcPts val="0"/>
              </a:spcBef>
              <a:spcAft>
                <a:spcPts val="0"/>
              </a:spcAft>
            </a:pPr>
            <a:r>
              <a:rPr lang="zh-CN" altLang="en-US" sz="2200" b="1" dirty="0">
                <a:solidFill>
                  <a:srgbClr val="7030A0"/>
                </a:solidFill>
                <a:latin typeface="Times New Roman" panose="02020603050405020304" pitchFamily="18" charset="0"/>
                <a:cs typeface="Times New Roman" panose="02020603050405020304" pitchFamily="18" charset="0"/>
              </a:rPr>
              <a:t>（</a:t>
            </a:r>
            <a:r>
              <a:rPr lang="en-US" altLang="zh-CN" sz="2200" b="1" dirty="0">
                <a:solidFill>
                  <a:srgbClr val="7030A0"/>
                </a:solidFill>
                <a:latin typeface="Times New Roman" panose="02020603050405020304" pitchFamily="18" charset="0"/>
                <a:cs typeface="Times New Roman" panose="02020603050405020304" pitchFamily="18" charset="0"/>
              </a:rPr>
              <a:t>1</a:t>
            </a:r>
            <a:r>
              <a:rPr lang="zh-CN" altLang="en-US" sz="2200" b="1" dirty="0">
                <a:solidFill>
                  <a:srgbClr val="7030A0"/>
                </a:solidFill>
                <a:latin typeface="Times New Roman" panose="02020603050405020304" pitchFamily="18" charset="0"/>
                <a:cs typeface="Times New Roman" panose="02020603050405020304" pitchFamily="18" charset="0"/>
              </a:rPr>
              <a:t>）训练集</a:t>
            </a:r>
            <a:r>
              <a:rPr lang="zh-CN" altLang="en-US" sz="2200" dirty="0">
                <a:solidFill>
                  <a:prstClr val="black"/>
                </a:solidFill>
                <a:latin typeface="Times New Roman" panose="02020603050405020304" pitchFamily="18" charset="0"/>
                <a:cs typeface="Times New Roman" panose="02020603050405020304" pitchFamily="18" charset="0"/>
              </a:rPr>
              <a:t>（</a:t>
            </a:r>
            <a:r>
              <a:rPr lang="en-US" altLang="zh-CN" sz="2200" dirty="0">
                <a:solidFill>
                  <a:prstClr val="black"/>
                </a:solidFill>
                <a:latin typeface="Times New Roman" panose="02020603050405020304" pitchFamily="18" charset="0"/>
                <a:cs typeface="Times New Roman" panose="02020603050405020304" pitchFamily="18" charset="0"/>
              </a:rPr>
              <a:t>Training Dataset</a:t>
            </a:r>
            <a:r>
              <a:rPr lang="zh-CN" altLang="en-US" sz="2200" dirty="0">
                <a:solidFill>
                  <a:prstClr val="black"/>
                </a:solidFill>
                <a:latin typeface="Times New Roman" panose="02020603050405020304" pitchFamily="18" charset="0"/>
                <a:cs typeface="Times New Roman" panose="02020603050405020304" pitchFamily="18" charset="0"/>
              </a:rPr>
              <a:t>）</a:t>
            </a:r>
            <a:endParaRPr lang="en-US" altLang="zh-CN" sz="2200" dirty="0">
              <a:solidFill>
                <a:prstClr val="black"/>
              </a:solidFill>
              <a:latin typeface="Times New Roman" panose="02020603050405020304" pitchFamily="18" charset="0"/>
              <a:cs typeface="Times New Roman" panose="02020603050405020304" pitchFamily="18" charset="0"/>
            </a:endParaRPr>
          </a:p>
          <a:p>
            <a:pPr marL="715963" indent="-274638" eaLnBrk="1" fontAlgn="auto" hangingPunct="1">
              <a:lnSpc>
                <a:spcPct val="120000"/>
              </a:lnSpc>
              <a:spcBef>
                <a:spcPts val="0"/>
              </a:spcBef>
              <a:spcAft>
                <a:spcPts val="0"/>
              </a:spcAft>
              <a:buFont typeface="Wingdings" panose="05000000000000000000" pitchFamily="2" charset="2"/>
              <a:buChar char="Ø"/>
            </a:pPr>
            <a:r>
              <a:rPr lang="zh-CN" altLang="en-US" sz="2200" dirty="0">
                <a:solidFill>
                  <a:prstClr val="black"/>
                </a:solidFill>
                <a:latin typeface="Times New Roman" panose="02020603050405020304" pitchFamily="18" charset="0"/>
                <a:cs typeface="Times New Roman" panose="02020603050405020304" pitchFamily="18" charset="0"/>
              </a:rPr>
              <a:t>训练过程中使用的数据称为“</a:t>
            </a:r>
            <a:r>
              <a:rPr lang="zh-CN" altLang="en-US" sz="2200" b="1" dirty="0">
                <a:solidFill>
                  <a:srgbClr val="7030A0"/>
                </a:solidFill>
                <a:latin typeface="Times New Roman" panose="02020603050405020304" pitchFamily="18" charset="0"/>
                <a:cs typeface="Times New Roman" panose="02020603050405020304" pitchFamily="18" charset="0"/>
              </a:rPr>
              <a:t>训练数据</a:t>
            </a:r>
            <a:r>
              <a:rPr lang="zh-CN" altLang="en-US" sz="2200" dirty="0">
                <a:solidFill>
                  <a:prstClr val="black"/>
                </a:solidFill>
                <a:latin typeface="Times New Roman" panose="02020603050405020304" pitchFamily="18" charset="0"/>
                <a:cs typeface="Times New Roman" panose="02020603050405020304" pitchFamily="18" charset="0"/>
              </a:rPr>
              <a:t>”，其中每个训练数据称为一个“</a:t>
            </a:r>
            <a:r>
              <a:rPr lang="zh-CN" altLang="en-US" sz="2200" b="1" dirty="0">
                <a:solidFill>
                  <a:srgbClr val="7030A0"/>
                </a:solidFill>
                <a:latin typeface="Times New Roman" panose="02020603050405020304" pitchFamily="18" charset="0"/>
                <a:cs typeface="Times New Roman" panose="02020603050405020304" pitchFamily="18" charset="0"/>
              </a:rPr>
              <a:t>训练样本</a:t>
            </a:r>
            <a:r>
              <a:rPr lang="zh-CN" altLang="en-US" sz="2200" dirty="0">
                <a:solidFill>
                  <a:prstClr val="black"/>
                </a:solidFill>
                <a:latin typeface="Times New Roman" panose="02020603050405020304" pitchFamily="18" charset="0"/>
                <a:cs typeface="Times New Roman" panose="02020603050405020304" pitchFamily="18" charset="0"/>
              </a:rPr>
              <a:t>”</a:t>
            </a:r>
            <a:r>
              <a:rPr lang="en-US" altLang="zh-CN" sz="2200" dirty="0">
                <a:solidFill>
                  <a:prstClr val="black"/>
                </a:solidFill>
                <a:latin typeface="Times New Roman" panose="02020603050405020304" pitchFamily="18" charset="0"/>
                <a:cs typeface="Times New Roman" panose="02020603050405020304" pitchFamily="18" charset="0"/>
              </a:rPr>
              <a:t>;</a:t>
            </a:r>
          </a:p>
          <a:p>
            <a:pPr marL="715963" indent="-274638" eaLnBrk="1" fontAlgn="auto" hangingPunct="1">
              <a:lnSpc>
                <a:spcPct val="120000"/>
              </a:lnSpc>
              <a:spcBef>
                <a:spcPts val="0"/>
              </a:spcBef>
              <a:spcAft>
                <a:spcPts val="0"/>
              </a:spcAft>
              <a:buFont typeface="Wingdings" panose="05000000000000000000" pitchFamily="2" charset="2"/>
              <a:buChar char="Ø"/>
            </a:pPr>
            <a:r>
              <a:rPr lang="zh-CN" altLang="en-US" sz="2200" dirty="0">
                <a:solidFill>
                  <a:prstClr val="black"/>
                </a:solidFill>
                <a:latin typeface="Times New Roman" panose="02020603050405020304" pitchFamily="18" charset="0"/>
                <a:cs typeface="Times New Roman" panose="02020603050405020304" pitchFamily="18" charset="0"/>
              </a:rPr>
              <a:t>每个训练样本都有一个已知标签，由所有训练样本及其标签组成的集合称为“</a:t>
            </a:r>
            <a:r>
              <a:rPr lang="zh-CN" altLang="en-US" sz="2200" b="1" dirty="0">
                <a:solidFill>
                  <a:srgbClr val="7030A0"/>
                </a:solidFill>
                <a:latin typeface="Times New Roman" panose="02020603050405020304" pitchFamily="18" charset="0"/>
                <a:cs typeface="Times New Roman" panose="02020603050405020304" pitchFamily="18" charset="0"/>
              </a:rPr>
              <a:t>训练集</a:t>
            </a:r>
            <a:r>
              <a:rPr lang="zh-CN" altLang="en-US" sz="2200" dirty="0">
                <a:solidFill>
                  <a:prstClr val="black"/>
                </a:solidFill>
                <a:latin typeface="Times New Roman" panose="02020603050405020304" pitchFamily="18" charset="0"/>
                <a:cs typeface="Times New Roman" panose="02020603050405020304" pitchFamily="18" charset="0"/>
              </a:rPr>
              <a:t>”。</a:t>
            </a:r>
            <a:endParaRPr lang="en-US" altLang="zh-CN" sz="2200" dirty="0">
              <a:solidFill>
                <a:prstClr val="black"/>
              </a:solidFill>
              <a:latin typeface="Times New Roman" panose="02020603050405020304" pitchFamily="18" charset="0"/>
              <a:cs typeface="Times New Roman" panose="02020603050405020304" pitchFamily="18" charset="0"/>
            </a:endParaRPr>
          </a:p>
          <a:p>
            <a:pPr marL="441325" eaLnBrk="1" fontAlgn="auto" hangingPunct="1">
              <a:lnSpc>
                <a:spcPct val="120000"/>
              </a:lnSpc>
              <a:spcBef>
                <a:spcPts val="0"/>
              </a:spcBef>
              <a:spcAft>
                <a:spcPts val="0"/>
              </a:spcAft>
              <a:buFont typeface="Wingdings" panose="05000000000000000000" pitchFamily="2" charset="2"/>
              <a:buChar char="Ø"/>
            </a:pPr>
            <a:r>
              <a:rPr lang="zh-CN" altLang="en-US" sz="2200" dirty="0">
                <a:solidFill>
                  <a:prstClr val="black"/>
                </a:solidFill>
                <a:latin typeface="Times New Roman" panose="02020603050405020304" pitchFamily="18" charset="0"/>
                <a:cs typeface="Times New Roman" panose="02020603050405020304" pitchFamily="18" charset="0"/>
              </a:rPr>
              <a:t>训练集包括</a:t>
            </a:r>
            <a:r>
              <a:rPr lang="zh-CN" altLang="en-US" sz="2200" b="1" dirty="0">
                <a:solidFill>
                  <a:srgbClr val="7030A0"/>
                </a:solidFill>
                <a:latin typeface="Times New Roman" panose="02020603050405020304" pitchFamily="18" charset="0"/>
                <a:cs typeface="Times New Roman" panose="02020603050405020304" pitchFamily="18" charset="0"/>
              </a:rPr>
              <a:t>一个样本集</a:t>
            </a:r>
            <a:r>
              <a:rPr lang="zh-CN" altLang="en-US" sz="2200" dirty="0">
                <a:solidFill>
                  <a:prstClr val="black"/>
                </a:solidFill>
                <a:latin typeface="Times New Roman" panose="02020603050405020304" pitchFamily="18" charset="0"/>
                <a:cs typeface="Times New Roman" panose="02020603050405020304" pitchFamily="18" charset="0"/>
              </a:rPr>
              <a:t>和</a:t>
            </a:r>
            <a:r>
              <a:rPr lang="zh-CN" altLang="en-US" sz="2200" b="1" dirty="0">
                <a:solidFill>
                  <a:srgbClr val="7030A0"/>
                </a:solidFill>
                <a:latin typeface="Times New Roman" panose="02020603050405020304" pitchFamily="18" charset="0"/>
                <a:cs typeface="Times New Roman" panose="02020603050405020304" pitchFamily="18" charset="0"/>
              </a:rPr>
              <a:t>一个对应的标签集</a:t>
            </a:r>
            <a:r>
              <a:rPr lang="zh-CN" altLang="en-US" sz="2200" dirty="0">
                <a:solidFill>
                  <a:prstClr val="black"/>
                </a:solidFill>
                <a:latin typeface="Times New Roman" panose="02020603050405020304" pitchFamily="18" charset="0"/>
                <a:cs typeface="Times New Roman" panose="02020603050405020304" pitchFamily="18" charset="0"/>
              </a:rPr>
              <a:t>，用于学习得到拟合样本的模型。</a:t>
            </a:r>
            <a:endParaRPr lang="en-US" altLang="zh-CN" sz="2200" dirty="0">
              <a:solidFill>
                <a:prstClr val="black"/>
              </a:solidFill>
              <a:latin typeface="Times New Roman" panose="02020603050405020304" pitchFamily="18" charset="0"/>
              <a:cs typeface="Times New Roman" panose="02020603050405020304" pitchFamily="18" charset="0"/>
            </a:endParaRPr>
          </a:p>
          <a:p>
            <a:pPr marL="441325" eaLnBrk="1" fontAlgn="auto" hangingPunct="1">
              <a:lnSpc>
                <a:spcPct val="120000"/>
              </a:lnSpc>
              <a:spcBef>
                <a:spcPts val="0"/>
              </a:spcBef>
              <a:spcAft>
                <a:spcPts val="0"/>
              </a:spcAft>
              <a:buFont typeface="Wingdings" panose="05000000000000000000" pitchFamily="2" charset="2"/>
              <a:buChar char="Ø"/>
            </a:pPr>
            <a:r>
              <a:rPr lang="zh-CN" altLang="en-US" sz="2200" dirty="0">
                <a:solidFill>
                  <a:prstClr val="black"/>
                </a:solidFill>
                <a:latin typeface="Times New Roman" panose="02020603050405020304" pitchFamily="18" charset="0"/>
                <a:cs typeface="Times New Roman" panose="02020603050405020304" pitchFamily="18" charset="0"/>
              </a:rPr>
              <a:t>一般地，训练集中的标签都是正确的，称为</a:t>
            </a:r>
            <a:r>
              <a:rPr lang="zh-CN" altLang="en-US" sz="2200" b="1" dirty="0">
                <a:solidFill>
                  <a:srgbClr val="7030A0"/>
                </a:solidFill>
                <a:latin typeface="Times New Roman" panose="02020603050405020304" pitchFamily="18" charset="0"/>
                <a:cs typeface="Times New Roman" panose="02020603050405020304" pitchFamily="18" charset="0"/>
              </a:rPr>
              <a:t>真实标签</a:t>
            </a:r>
            <a:r>
              <a:rPr lang="zh-CN" altLang="en-US" sz="2200" dirty="0">
                <a:solidFill>
                  <a:prstClr val="black"/>
                </a:solidFill>
                <a:latin typeface="Times New Roman" panose="02020603050405020304" pitchFamily="18" charset="0"/>
                <a:cs typeface="Times New Roman" panose="02020603050405020304" pitchFamily="18" charset="0"/>
              </a:rPr>
              <a:t>（</a:t>
            </a:r>
            <a:r>
              <a:rPr lang="en-US" altLang="zh-CN" sz="2200" dirty="0">
                <a:solidFill>
                  <a:prstClr val="black"/>
                </a:solidFill>
                <a:latin typeface="Times New Roman" panose="02020603050405020304" pitchFamily="18" charset="0"/>
                <a:cs typeface="Times New Roman" panose="02020603050405020304" pitchFamily="18" charset="0"/>
              </a:rPr>
              <a:t>Ground-Truth</a:t>
            </a:r>
            <a:r>
              <a:rPr lang="zh-CN" altLang="en-US" sz="2200" dirty="0">
                <a:solidFill>
                  <a:prstClr val="black"/>
                </a:solidFill>
                <a:latin typeface="Times New Roman" panose="02020603050405020304" pitchFamily="18" charset="0"/>
                <a:cs typeface="Times New Roman" panose="02020603050405020304" pitchFamily="18" charset="0"/>
              </a:rPr>
              <a:t>）。</a:t>
            </a:r>
            <a:endParaRPr lang="en-US" altLang="zh-CN" sz="2200" dirty="0">
              <a:solidFill>
                <a:prstClr val="black"/>
              </a:solidFill>
              <a:latin typeface="Times New Roman" panose="02020603050405020304" pitchFamily="18" charset="0"/>
              <a:cs typeface="Times New Roman" panose="02020603050405020304" pitchFamily="18" charset="0"/>
            </a:endParaRPr>
          </a:p>
          <a:p>
            <a:pPr marL="441325" eaLnBrk="1" fontAlgn="auto" hangingPunct="1">
              <a:lnSpc>
                <a:spcPct val="120000"/>
              </a:lnSpc>
              <a:spcBef>
                <a:spcPts val="0"/>
              </a:spcBef>
              <a:spcAft>
                <a:spcPts val="0"/>
              </a:spcAft>
              <a:buFont typeface="Wingdings" panose="05000000000000000000" pitchFamily="2" charset="2"/>
              <a:buChar char="Ø"/>
            </a:pPr>
            <a:r>
              <a:rPr lang="zh-CN" altLang="en-US" sz="2200" dirty="0">
                <a:solidFill>
                  <a:prstClr val="black"/>
                </a:solidFill>
                <a:latin typeface="Times New Roman" panose="02020603050405020304" pitchFamily="18" charset="0"/>
                <a:cs typeface="Times New Roman" panose="02020603050405020304" pitchFamily="18" charset="0"/>
              </a:rPr>
              <a:t>例如，在图像分类任务中，训练集包括</a:t>
            </a:r>
            <a:endParaRPr lang="en-US" altLang="zh-CN" sz="2200" dirty="0">
              <a:solidFill>
                <a:prstClr val="black"/>
              </a:solidFill>
              <a:latin typeface="Times New Roman" panose="02020603050405020304" pitchFamily="18" charset="0"/>
              <a:cs typeface="Times New Roman" panose="02020603050405020304" pitchFamily="18" charset="0"/>
            </a:endParaRPr>
          </a:p>
          <a:p>
            <a:pPr marL="1249363" indent="-342900" eaLnBrk="1" fontAlgn="auto" hangingPunct="1">
              <a:lnSpc>
                <a:spcPct val="120000"/>
              </a:lnSpc>
              <a:spcBef>
                <a:spcPts val="0"/>
              </a:spcBef>
              <a:spcAft>
                <a:spcPts val="0"/>
              </a:spcAft>
              <a:buFont typeface="Wingdings" panose="05000000000000000000" pitchFamily="2" charset="2"/>
              <a:buChar char="l"/>
            </a:pPr>
            <a:r>
              <a:rPr lang="zh-CN" altLang="en-US" sz="2200" dirty="0">
                <a:solidFill>
                  <a:prstClr val="black"/>
                </a:solidFill>
                <a:latin typeface="Times New Roman" panose="02020603050405020304" pitchFamily="18" charset="0"/>
                <a:cs typeface="Times New Roman" panose="02020603050405020304" pitchFamily="18" charset="0"/>
              </a:rPr>
              <a:t>一个由特定图像组成的样本集合</a:t>
            </a:r>
            <a:endParaRPr lang="en-US" altLang="zh-CN" sz="2200" dirty="0">
              <a:solidFill>
                <a:prstClr val="black"/>
              </a:solidFill>
              <a:latin typeface="Times New Roman" panose="02020603050405020304" pitchFamily="18" charset="0"/>
              <a:cs typeface="Times New Roman" panose="02020603050405020304" pitchFamily="18" charset="0"/>
            </a:endParaRPr>
          </a:p>
          <a:p>
            <a:pPr marL="1249363" indent="-342900" eaLnBrk="1" fontAlgn="auto" hangingPunct="1">
              <a:lnSpc>
                <a:spcPct val="120000"/>
              </a:lnSpc>
              <a:spcBef>
                <a:spcPts val="0"/>
              </a:spcBef>
              <a:spcAft>
                <a:spcPts val="0"/>
              </a:spcAft>
              <a:buFont typeface="Wingdings" panose="05000000000000000000" pitchFamily="2" charset="2"/>
              <a:buChar char="l"/>
            </a:pPr>
            <a:r>
              <a:rPr lang="zh-CN" altLang="en-US" sz="2200" dirty="0">
                <a:solidFill>
                  <a:prstClr val="black"/>
                </a:solidFill>
                <a:latin typeface="Times New Roman" panose="02020603050405020304" pitchFamily="18" charset="0"/>
                <a:cs typeface="Times New Roman" panose="02020603050405020304" pitchFamily="18" charset="0"/>
              </a:rPr>
              <a:t>一组由语义概念（如山、水、楼等）组成的标签集合，标签即为</a:t>
            </a:r>
            <a:r>
              <a:rPr lang="en-US" altLang="zh-CN" sz="2200" dirty="0">
                <a:solidFill>
                  <a:prstClr val="black"/>
                </a:solidFill>
                <a:latin typeface="Times New Roman" panose="02020603050405020304" pitchFamily="18" charset="0"/>
                <a:cs typeface="Times New Roman" panose="02020603050405020304" pitchFamily="18" charset="0"/>
              </a:rPr>
              <a:t>Ground-Truth</a:t>
            </a:r>
            <a:r>
              <a:rPr lang="zh-CN" altLang="en-US" sz="2200" dirty="0">
                <a:solidFill>
                  <a:prstClr val="black"/>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2163603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95970">
                                            <p:txEl>
                                              <p:pRg st="0" end="0"/>
                                            </p:txEl>
                                          </p:spTgt>
                                        </p:tgtEl>
                                        <p:attrNameLst>
                                          <p:attrName>style.visibility</p:attrName>
                                        </p:attrNameLst>
                                      </p:cBhvr>
                                      <p:to>
                                        <p:strVal val="visible"/>
                                      </p:to>
                                    </p:set>
                                    <p:anim calcmode="lin" valueType="num">
                                      <p:cBhvr additive="base">
                                        <p:cTn id="7" dur="500" fill="hold"/>
                                        <p:tgtEl>
                                          <p:spTgt spid="5959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597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0"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2AC5A-E710-E452-EDD8-B8D3C8F49297}"/>
            </a:ext>
          </a:extLst>
        </p:cNvPr>
        <p:cNvGrpSpPr/>
        <p:nvPr/>
      </p:nvGrpSpPr>
      <p:grpSpPr>
        <a:xfrm>
          <a:off x="0" y="0"/>
          <a:ext cx="0" cy="0"/>
          <a:chOff x="0" y="0"/>
          <a:chExt cx="0" cy="0"/>
        </a:xfrm>
      </p:grpSpPr>
      <p:sp>
        <p:nvSpPr>
          <p:cNvPr id="59394" name="灯片编号占位符 1">
            <a:extLst>
              <a:ext uri="{FF2B5EF4-FFF2-40B4-BE49-F238E27FC236}">
                <a16:creationId xmlns:a16="http://schemas.microsoft.com/office/drawing/2014/main" id="{D30A03B9-79C7-2A3E-A339-70B4516D05EF}"/>
              </a:ext>
            </a:extLst>
          </p:cNvPr>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111</a:t>
            </a:fld>
            <a:endPar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endParaRPr>
          </a:p>
        </p:txBody>
      </p:sp>
      <p:sp>
        <p:nvSpPr>
          <p:cNvPr id="595970" name="Rectangle 2">
            <a:extLst>
              <a:ext uri="{FF2B5EF4-FFF2-40B4-BE49-F238E27FC236}">
                <a16:creationId xmlns:a16="http://schemas.microsoft.com/office/drawing/2014/main" id="{DFBE87EB-5805-8722-467B-9CCE1DF911CE}"/>
              </a:ext>
            </a:extLst>
          </p:cNvPr>
          <p:cNvSpPr/>
          <p:nvPr/>
        </p:nvSpPr>
        <p:spPr>
          <a:xfrm>
            <a:off x="539750" y="990600"/>
            <a:ext cx="8208963" cy="2895600"/>
          </a:xfrm>
          <a:prstGeom prst="rect">
            <a:avLst/>
          </a:prstGeom>
          <a:noFill/>
          <a:ln w="9525">
            <a:noFill/>
          </a:ln>
        </p:spPr>
        <p:txBody>
          <a:bodyPr/>
          <a:lstStyle/>
          <a:p>
            <a:pPr marL="0" marR="0" lvl="0" indent="0" algn="l" defTabSz="914400" rtl="0" eaLnBrk="1" fontAlgn="base" latinLnBrk="0" hangingPunct="1">
              <a:lnSpc>
                <a:spcPct val="120000"/>
              </a:lnSpc>
              <a:spcBef>
                <a:spcPct val="40000"/>
              </a:spcBef>
              <a:spcAft>
                <a:spcPct val="0"/>
              </a:spcAft>
              <a:buClr>
                <a:srgbClr val="CC0000"/>
              </a:buClr>
              <a:buSzPct val="60000"/>
              <a:buFontTx/>
              <a:buNone/>
              <a:tabLst/>
              <a:defRPr/>
            </a:pPr>
            <a:endPar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59396" name="Rectangle 3">
            <a:extLst>
              <a:ext uri="{FF2B5EF4-FFF2-40B4-BE49-F238E27FC236}">
                <a16:creationId xmlns:a16="http://schemas.microsoft.com/office/drawing/2014/main" id="{7206779C-486A-7DAB-9A9C-E865788779F9}"/>
              </a:ext>
            </a:extLst>
          </p:cNvPr>
          <p:cNvSpPr/>
          <p:nvPr/>
        </p:nvSpPr>
        <p:spPr>
          <a:xfrm>
            <a:off x="0" y="0"/>
            <a:ext cx="9144000" cy="765175"/>
          </a:xfrm>
          <a:prstGeom prst="rect">
            <a:avLst/>
          </a:prstGeom>
          <a:solidFill>
            <a:srgbClr val="A50021"/>
          </a:solidFill>
          <a:ln w="9525">
            <a:noFill/>
          </a:ln>
        </p:spPr>
        <p:txBody>
          <a:bodyPr anchor="b" anchorCtr="0"/>
          <a:lstStyle/>
          <a:p>
            <a:pPr marL="0" marR="0" lvl="0" indent="176530" algn="l"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7.8  </a:t>
            </a:r>
            <a:r>
              <a:rPr kumimoji="0" lang="zh-CN" altLang="en-US"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机器学习</a:t>
            </a:r>
          </a:p>
        </p:txBody>
      </p:sp>
      <p:sp>
        <p:nvSpPr>
          <p:cNvPr id="2" name="文本框 1">
            <a:extLst>
              <a:ext uri="{FF2B5EF4-FFF2-40B4-BE49-F238E27FC236}">
                <a16:creationId xmlns:a16="http://schemas.microsoft.com/office/drawing/2014/main" id="{F529368D-C8B5-D409-F657-528ADA205F5B}"/>
              </a:ext>
            </a:extLst>
          </p:cNvPr>
          <p:cNvSpPr txBox="1"/>
          <p:nvPr/>
        </p:nvSpPr>
        <p:spPr>
          <a:xfrm>
            <a:off x="16625" y="727768"/>
            <a:ext cx="8974975" cy="6206699"/>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2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2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2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）验证集</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Validation Dataset</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1082675" marR="0" lvl="0" indent="-457200" algn="l" defTabSz="914400" rtl="0" eaLnBrk="1" fontAlgn="auto" latinLnBrk="0" hangingPunct="1">
              <a:lnSpc>
                <a:spcPct val="130000"/>
              </a:lnSpc>
              <a:spcBef>
                <a:spcPts val="0"/>
              </a:spcBef>
              <a:spcAft>
                <a:spcPts val="0"/>
              </a:spcAft>
              <a:buClrTx/>
              <a:buSzTx/>
              <a:buFont typeface="Wingdings" panose="05000000000000000000" pitchFamily="2" charset="2"/>
              <a:buChar char="Ø"/>
              <a:tabLst/>
              <a:defRPr/>
            </a:pP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在实际训练中，有时模型在训练集上的结果很好，但对于训练集之外的数据的结果并不好。</a:t>
            </a:r>
            <a:endPar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1082675" marR="0" lvl="0" indent="-457200" algn="l" defTabSz="914400" rtl="0" eaLnBrk="1" fontAlgn="auto" latinLnBrk="0" hangingPunct="1">
              <a:lnSpc>
                <a:spcPct val="130000"/>
              </a:lnSpc>
              <a:spcBef>
                <a:spcPts val="0"/>
              </a:spcBef>
              <a:spcAft>
                <a:spcPts val="0"/>
              </a:spcAft>
              <a:buClrTx/>
              <a:buSzTx/>
              <a:buFont typeface="Wingdings" panose="05000000000000000000" pitchFamily="2" charset="2"/>
              <a:buChar char="Ø"/>
              <a:tabLst/>
              <a:defRPr/>
            </a:pP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此时，可单独留出一部分样本，不参加训练，而是用于调整模型的超参数，并对模型的能力进行初步评估，这部分数据称为</a:t>
            </a:r>
            <a:r>
              <a:rPr kumimoji="0" lang="zh-CN" altLang="en-US" sz="22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验证集</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1082675" marR="0" lvl="0" indent="-457200" algn="l" defTabSz="914400" rtl="0" eaLnBrk="1" fontAlgn="auto" latinLnBrk="0" hangingPunct="1">
              <a:lnSpc>
                <a:spcPct val="130000"/>
              </a:lnSpc>
              <a:spcBef>
                <a:spcPts val="0"/>
              </a:spcBef>
              <a:spcAft>
                <a:spcPts val="0"/>
              </a:spcAft>
              <a:buClrTx/>
              <a:buSzTx/>
              <a:buFont typeface="Wingdings" panose="05000000000000000000" pitchFamily="2" charset="2"/>
              <a:buChar char="Ø"/>
              <a:tabLst/>
              <a:defRPr/>
            </a:pPr>
            <a:r>
              <a:rPr kumimoji="0" lang="zh-CN" altLang="en-US" sz="22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超参数</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hyperparameter</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）是指模型中人为设定的、无法通过训练得到的参数，如</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NN</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的层数、卷积的尺寸、滤波器的个数、</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KNN</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K-Means</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算法中的</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K</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值等。</a:t>
            </a:r>
            <a:endPar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2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2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22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）测试集</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Test Dataset</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1081088" marR="0" lvl="0" indent="-457200" algn="l" defTabSz="914400" rtl="0" eaLnBrk="1" fontAlgn="auto" latinLnBrk="0" hangingPunct="1">
              <a:lnSpc>
                <a:spcPct val="130000"/>
              </a:lnSpc>
              <a:spcBef>
                <a:spcPts val="0"/>
              </a:spcBef>
              <a:spcAft>
                <a:spcPts val="0"/>
              </a:spcAft>
              <a:buClrTx/>
              <a:buSzTx/>
              <a:buFont typeface="Wingdings" panose="05000000000000000000" pitchFamily="2" charset="2"/>
              <a:buChar char="Ø"/>
              <a:tabLst/>
              <a:defRPr/>
            </a:pP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测试过程中使用的数据称为“</a:t>
            </a:r>
            <a:r>
              <a:rPr kumimoji="0" lang="zh-CN" altLang="en-US" sz="22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测试数据</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”，被预测的样本称为“</a:t>
            </a:r>
            <a:r>
              <a:rPr kumimoji="0" lang="zh-CN" altLang="en-US" sz="22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测试样本</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”，测试样本的集合称为“</a:t>
            </a:r>
            <a:r>
              <a:rPr kumimoji="0" lang="zh-CN" altLang="en-US" sz="22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测试集</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1081088" marR="0" lvl="0" indent="-457200" algn="l" defTabSz="914400" rtl="0" eaLnBrk="1" fontAlgn="auto" latinLnBrk="0" hangingPunct="1">
              <a:lnSpc>
                <a:spcPct val="130000"/>
              </a:lnSpc>
              <a:spcBef>
                <a:spcPts val="0"/>
              </a:spcBef>
              <a:spcAft>
                <a:spcPts val="0"/>
              </a:spcAft>
              <a:buClrTx/>
              <a:buSzTx/>
              <a:buFont typeface="Wingdings" panose="05000000000000000000" pitchFamily="2" charset="2"/>
              <a:buChar char="Ø"/>
              <a:tabLst/>
              <a:defRPr/>
            </a:pP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测试集不参与模型的训练过程，仅用于评估最终模型的</a:t>
            </a:r>
            <a:r>
              <a:rPr kumimoji="0" lang="zh-CN" altLang="en-US" sz="22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泛化能力</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p>
        </p:txBody>
      </p:sp>
    </p:spTree>
    <p:extLst>
      <p:ext uri="{BB962C8B-B14F-4D97-AF65-F5344CB8AC3E}">
        <p14:creationId xmlns:p14="http://schemas.microsoft.com/office/powerpoint/2010/main" val="40150171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95970">
                                            <p:txEl>
                                              <p:pRg st="0" end="0"/>
                                            </p:txEl>
                                          </p:spTgt>
                                        </p:tgtEl>
                                        <p:attrNameLst>
                                          <p:attrName>style.visibility</p:attrName>
                                        </p:attrNameLst>
                                      </p:cBhvr>
                                      <p:to>
                                        <p:strVal val="visible"/>
                                      </p:to>
                                    </p:set>
                                    <p:anim calcmode="lin" valueType="num">
                                      <p:cBhvr additive="base">
                                        <p:cTn id="7" dur="500" fill="hold"/>
                                        <p:tgtEl>
                                          <p:spTgt spid="5959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597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0"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112</a:t>
            </a:fld>
            <a:endPar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endParaRPr>
          </a:p>
        </p:txBody>
      </p:sp>
      <p:sp>
        <p:nvSpPr>
          <p:cNvPr id="595970" name="Rectangle 2"/>
          <p:cNvSpPr/>
          <p:nvPr/>
        </p:nvSpPr>
        <p:spPr>
          <a:xfrm>
            <a:off x="539750" y="990600"/>
            <a:ext cx="8208963" cy="2895600"/>
          </a:xfrm>
          <a:prstGeom prst="rect">
            <a:avLst/>
          </a:prstGeom>
          <a:noFill/>
          <a:ln w="9525">
            <a:noFill/>
          </a:ln>
        </p:spPr>
        <p:txBody>
          <a:bodyPr/>
          <a:lstStyle/>
          <a:p>
            <a:pPr marL="0" marR="0" lvl="0" indent="0" algn="l" defTabSz="914400" rtl="0" eaLnBrk="1" fontAlgn="base" latinLnBrk="0" hangingPunct="1">
              <a:lnSpc>
                <a:spcPct val="120000"/>
              </a:lnSpc>
              <a:spcBef>
                <a:spcPct val="40000"/>
              </a:spcBef>
              <a:spcAft>
                <a:spcPct val="0"/>
              </a:spcAft>
              <a:buClr>
                <a:srgbClr val="CC0000"/>
              </a:buClr>
              <a:buSzPct val="60000"/>
              <a:buFontTx/>
              <a:buNone/>
              <a:tabLst/>
              <a:defRPr/>
            </a:pPr>
            <a:endPar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60420" name="Rectangle 3"/>
          <p:cNvSpPr/>
          <p:nvPr/>
        </p:nvSpPr>
        <p:spPr>
          <a:xfrm>
            <a:off x="0" y="0"/>
            <a:ext cx="9144000" cy="765175"/>
          </a:xfrm>
          <a:prstGeom prst="rect">
            <a:avLst/>
          </a:prstGeom>
          <a:solidFill>
            <a:srgbClr val="A50021"/>
          </a:solidFill>
          <a:ln w="9525">
            <a:noFill/>
          </a:ln>
        </p:spPr>
        <p:txBody>
          <a:bodyPr anchor="b" anchorCtr="0"/>
          <a:lstStyle/>
          <a:p>
            <a:pPr marL="0" marR="0" lvl="0" indent="176530" algn="l"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7.8  </a:t>
            </a:r>
            <a:r>
              <a:rPr kumimoji="0" lang="zh-CN" altLang="en-US"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机器学习</a:t>
            </a: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D1045D0D-4C1A-E2C8-045F-C4A9060C2DC2}"/>
                  </a:ext>
                </a:extLst>
              </p:cNvPr>
              <p:cNvSpPr txBox="1"/>
              <p:nvPr/>
            </p:nvSpPr>
            <p:spPr>
              <a:xfrm>
                <a:off x="38100" y="765175"/>
                <a:ext cx="8877299" cy="5654561"/>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7. </a:t>
                </a:r>
                <a:r>
                  <a:rPr kumimoji="0" lang="zh-CN" altLang="en-US" sz="22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泛化能力</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Generalization Ability</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274638"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2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泛化能力</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是指训练得到的模型对未知样本正确处理的能力，即模型对新样本的</a:t>
                </a:r>
                <a:r>
                  <a:rPr kumimoji="0" lang="zh-CN" altLang="en-US" sz="22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适应能力</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，亦称为</a:t>
                </a:r>
                <a:r>
                  <a:rPr kumimoji="0" lang="zh-CN" altLang="en-US" sz="22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推广能力</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或</a:t>
                </a:r>
                <a:r>
                  <a:rPr kumimoji="0" lang="zh-CN" altLang="en-US" sz="22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预测能力</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2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8. </a:t>
                </a:r>
                <a:r>
                  <a:rPr kumimoji="0" lang="zh-CN" altLang="en-US" sz="22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模型参数</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625475"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给定训练集，希望能够拟合一个</a:t>
                </a:r>
                <a:r>
                  <a:rPr kumimoji="0" lang="zh-CN" altLang="zh-CN" sz="2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函数 </a:t>
                </a:r>
                <a14:m>
                  <m:oMath xmlns:m="http://schemas.openxmlformats.org/officeDocument/2006/math">
                    <m:r>
                      <a:rPr kumimoji="0" lang="en-US" altLang="zh-CN" sz="2200" b="0" i="1" u="none" strike="noStrike" kern="1200" cap="none" spc="0" normalizeH="0" baseline="0" noProof="0">
                        <a:ln>
                          <a:noFill/>
                        </a:ln>
                        <a:solidFill>
                          <a:prstClr val="black"/>
                        </a:solidFill>
                        <a:effectLst/>
                        <a:uLnTx/>
                        <a:uFillTx/>
                        <a:latin typeface="Cambria Math" panose="02040503050406030204" pitchFamily="18" charset="0"/>
                        <a:cs typeface="+mn-cs"/>
                      </a:rPr>
                      <m:t>𝑓</m:t>
                    </m:r>
                    <m:d>
                      <m:dPr>
                        <m:ctrlPr>
                          <a:rPr kumimoji="0" lang="zh-CN" altLang="zh-CN" sz="22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CN" sz="2200" b="0" i="1" u="none" strike="noStrike" kern="1200" cap="none" spc="0" normalizeH="0" baseline="0" noProof="0">
                            <a:ln>
                              <a:noFill/>
                            </a:ln>
                            <a:solidFill>
                              <a:prstClr val="black"/>
                            </a:solidFill>
                            <a:effectLst/>
                            <a:uLnTx/>
                            <a:uFillTx/>
                            <a:latin typeface="Cambria Math" panose="02040503050406030204" pitchFamily="18" charset="0"/>
                            <a:cs typeface="+mn-cs"/>
                          </a:rPr>
                          <m:t>𝑥</m:t>
                        </m:r>
                        <m:r>
                          <a:rPr kumimoji="0" lang="en-US" altLang="zh-CN" sz="2200" b="0" i="0"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22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d>
                  </m:oMath>
                </a14:m>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来完成从输入的特征向量到标签的映射。</a:t>
                </a:r>
                <a:endPar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625475"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对于连续的标签或非概率模型，通常会采用拟合函数来表示从输入空间（样本集</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）到输出空间（标签集</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Y</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）的映射：  </a:t>
                </a:r>
                <a14:m>
                  <m:oMath xmlns:m="http://schemas.openxmlformats.org/officeDocument/2006/math">
                    <m:r>
                      <a:rPr kumimoji="0" lang="en-US" altLang="zh-CN" sz="2200" b="0" i="1" u="none" strike="noStrike" kern="1200" cap="none" spc="0" normalizeH="0" baseline="0" noProof="0">
                        <a:ln>
                          <a:noFill/>
                        </a:ln>
                        <a:solidFill>
                          <a:prstClr val="black"/>
                        </a:solidFill>
                        <a:effectLst/>
                        <a:uLnTx/>
                        <a:uFillTx/>
                        <a:latin typeface="Cambria Math" panose="02040503050406030204" pitchFamily="18" charset="0"/>
                        <a:cs typeface="+mn-cs"/>
                      </a:rPr>
                      <m:t>𝑌</m:t>
                    </m:r>
                    <m:r>
                      <a:rPr kumimoji="0" lang="en-US" altLang="zh-CN" sz="22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2200" b="0" i="0"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2200" b="0" i="1" u="none" strike="noStrike" kern="1200" cap="none" spc="0" normalizeH="0" baseline="0" noProof="0">
                        <a:ln>
                          <a:noFill/>
                        </a:ln>
                        <a:solidFill>
                          <a:prstClr val="black"/>
                        </a:solidFill>
                        <a:effectLst/>
                        <a:uLnTx/>
                        <a:uFillTx/>
                        <a:latin typeface="Cambria Math" panose="02040503050406030204" pitchFamily="18" charset="0"/>
                        <a:cs typeface="+mn-cs"/>
                      </a:rPr>
                      <m:t>𝑓</m:t>
                    </m:r>
                    <m:d>
                      <m:dPr>
                        <m:ctrlPr>
                          <a:rPr kumimoji="0" lang="zh-CN" altLang="zh-CN" sz="22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CN" sz="2200" b="0" i="1" u="none" strike="noStrike" kern="1200" cap="none" spc="0" normalizeH="0" baseline="0" noProof="0">
                            <a:ln>
                              <a:noFill/>
                            </a:ln>
                            <a:solidFill>
                              <a:prstClr val="black"/>
                            </a:solidFill>
                            <a:effectLst/>
                            <a:uLnTx/>
                            <a:uFillTx/>
                            <a:latin typeface="Cambria Math" panose="02040503050406030204" pitchFamily="18" charset="0"/>
                            <a:cs typeface="+mn-cs"/>
                          </a:rPr>
                          <m:t>𝑥</m:t>
                        </m:r>
                        <m:r>
                          <a:rPr kumimoji="0" lang="en-US" altLang="zh-CN" sz="2200" b="0" i="0"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22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d>
                  </m:oMath>
                </a14:m>
                <a:endPar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625475"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其中，</a:t>
                </a:r>
                <a:r>
                  <a:rPr kumimoji="0" lang="en-US" altLang="zh-CN" sz="2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14:m>
                  <m:oMath xmlns:m="http://schemas.openxmlformats.org/officeDocument/2006/math">
                    <m:r>
                      <a:rPr kumimoji="0" lang="en-US" altLang="zh-CN" sz="2200" b="0" i="1" u="none" strike="noStrike" kern="1200" cap="none" spc="0" normalizeH="0" baseline="0" noProof="0">
                        <a:ln>
                          <a:noFill/>
                        </a:ln>
                        <a:solidFill>
                          <a:prstClr val="black"/>
                        </a:solidFill>
                        <a:effectLst/>
                        <a:uLnTx/>
                        <a:uFillTx/>
                        <a:latin typeface="Cambria Math" panose="02040503050406030204" pitchFamily="18" charset="0"/>
                        <a:cs typeface="+mn-cs"/>
                      </a:rPr>
                      <m:t>𝑌</m:t>
                    </m:r>
                    <m:r>
                      <a:rPr kumimoji="0" lang="en-US" altLang="zh-CN" sz="2200" b="0" i="1" u="none" strike="noStrike" kern="1200" cap="none" spc="0" normalizeH="0" baseline="0" noProof="0">
                        <a:ln>
                          <a:noFill/>
                        </a:ln>
                        <a:solidFill>
                          <a:prstClr val="black"/>
                        </a:solidFill>
                        <a:effectLst/>
                        <a:uLnTx/>
                        <a:uFillTx/>
                        <a:latin typeface="Cambria Math" panose="02040503050406030204" pitchFamily="18" charset="0"/>
                        <a:cs typeface="+mn-cs"/>
                      </a:rPr>
                      <m:t>′</m:t>
                    </m:r>
                  </m:oMath>
                </a14:m>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是样本</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的</a:t>
                </a:r>
                <a:r>
                  <a:rPr kumimoji="0" lang="zh-CN" altLang="en-US" sz="22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预测标签</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200" b="0"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θ</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为模型中可训练得到的参数，即</a:t>
                </a:r>
                <a:r>
                  <a:rPr kumimoji="0" lang="zh-CN" altLang="en-US" sz="22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模型参数</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，也称为</a:t>
                </a:r>
                <a:r>
                  <a:rPr kumimoji="0" lang="zh-CN" altLang="en-US" sz="22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学习参数</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2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并非是由人为设置的超参数</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p:txBody>
          </p:sp>
        </mc:Choice>
        <mc:Fallback>
          <p:sp>
            <p:nvSpPr>
              <p:cNvPr id="6" name="文本框 5">
                <a:extLst>
                  <a:ext uri="{FF2B5EF4-FFF2-40B4-BE49-F238E27FC236}">
                    <a16:creationId xmlns:a16="http://schemas.microsoft.com/office/drawing/2014/main" id="{D1045D0D-4C1A-E2C8-045F-C4A9060C2DC2}"/>
                  </a:ext>
                </a:extLst>
              </p:cNvPr>
              <p:cNvSpPr txBox="1">
                <a:spLocks noRot="1" noChangeAspect="1" noMove="1" noResize="1" noEditPoints="1" noAdjustHandles="1" noChangeArrowheads="1" noChangeShapeType="1" noTextEdit="1"/>
              </p:cNvSpPr>
              <p:nvPr/>
            </p:nvSpPr>
            <p:spPr>
              <a:xfrm>
                <a:off x="38100" y="765175"/>
                <a:ext cx="8877299" cy="5654561"/>
              </a:xfrm>
              <a:prstGeom prst="rect">
                <a:avLst/>
              </a:prstGeom>
              <a:blipFill>
                <a:blip r:embed="rId2"/>
                <a:stretch>
                  <a:fillRect l="-893" r="-755" b="-12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5377853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95970">
                                            <p:txEl>
                                              <p:pRg st="0" end="0"/>
                                            </p:txEl>
                                          </p:spTgt>
                                        </p:tgtEl>
                                        <p:attrNameLst>
                                          <p:attrName>style.visibility</p:attrName>
                                        </p:attrNameLst>
                                      </p:cBhvr>
                                      <p:to>
                                        <p:strVal val="visible"/>
                                      </p:to>
                                    </p:set>
                                    <p:anim calcmode="lin" valueType="num">
                                      <p:cBhvr additive="base">
                                        <p:cTn id="7" dur="500" fill="hold"/>
                                        <p:tgtEl>
                                          <p:spTgt spid="5959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597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0"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BCF9DC-4894-AFC8-CEB8-65B21B7E0892}"/>
            </a:ext>
          </a:extLst>
        </p:cNvPr>
        <p:cNvGrpSpPr/>
        <p:nvPr/>
      </p:nvGrpSpPr>
      <p:grpSpPr>
        <a:xfrm>
          <a:off x="0" y="0"/>
          <a:ext cx="0" cy="0"/>
          <a:chOff x="0" y="0"/>
          <a:chExt cx="0" cy="0"/>
        </a:xfrm>
      </p:grpSpPr>
      <p:sp>
        <p:nvSpPr>
          <p:cNvPr id="60418" name="灯片编号占位符 1">
            <a:extLst>
              <a:ext uri="{FF2B5EF4-FFF2-40B4-BE49-F238E27FC236}">
                <a16:creationId xmlns:a16="http://schemas.microsoft.com/office/drawing/2014/main" id="{6B77D25B-671E-7437-7B07-497F78440E99}"/>
              </a:ext>
            </a:extLst>
          </p:cNvPr>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113</a:t>
            </a:fld>
            <a:endPar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endParaRPr>
          </a:p>
        </p:txBody>
      </p:sp>
      <p:sp>
        <p:nvSpPr>
          <p:cNvPr id="595970" name="Rectangle 2">
            <a:extLst>
              <a:ext uri="{FF2B5EF4-FFF2-40B4-BE49-F238E27FC236}">
                <a16:creationId xmlns:a16="http://schemas.microsoft.com/office/drawing/2014/main" id="{5FE2BCD2-ED74-82F7-723F-BA7B4FDC6B7B}"/>
              </a:ext>
            </a:extLst>
          </p:cNvPr>
          <p:cNvSpPr/>
          <p:nvPr/>
        </p:nvSpPr>
        <p:spPr>
          <a:xfrm>
            <a:off x="539750" y="990600"/>
            <a:ext cx="8208963" cy="2895600"/>
          </a:xfrm>
          <a:prstGeom prst="rect">
            <a:avLst/>
          </a:prstGeom>
          <a:noFill/>
          <a:ln w="9525">
            <a:noFill/>
          </a:ln>
        </p:spPr>
        <p:txBody>
          <a:bodyPr/>
          <a:lstStyle/>
          <a:p>
            <a:pPr marL="0" marR="0" lvl="0" indent="0" algn="l" defTabSz="914400" rtl="0" eaLnBrk="1" fontAlgn="base" latinLnBrk="0" hangingPunct="1">
              <a:lnSpc>
                <a:spcPct val="120000"/>
              </a:lnSpc>
              <a:spcBef>
                <a:spcPct val="40000"/>
              </a:spcBef>
              <a:spcAft>
                <a:spcPct val="0"/>
              </a:spcAft>
              <a:buClr>
                <a:srgbClr val="CC0000"/>
              </a:buClr>
              <a:buSzPct val="60000"/>
              <a:buFontTx/>
              <a:buNone/>
              <a:tabLst/>
              <a:defRPr/>
            </a:pPr>
            <a:endPar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60420" name="Rectangle 3">
            <a:extLst>
              <a:ext uri="{FF2B5EF4-FFF2-40B4-BE49-F238E27FC236}">
                <a16:creationId xmlns:a16="http://schemas.microsoft.com/office/drawing/2014/main" id="{6922503D-D7DE-3451-0DBC-EB5B7A269B62}"/>
              </a:ext>
            </a:extLst>
          </p:cNvPr>
          <p:cNvSpPr/>
          <p:nvPr/>
        </p:nvSpPr>
        <p:spPr>
          <a:xfrm>
            <a:off x="0" y="0"/>
            <a:ext cx="9144000" cy="765175"/>
          </a:xfrm>
          <a:prstGeom prst="rect">
            <a:avLst/>
          </a:prstGeom>
          <a:solidFill>
            <a:srgbClr val="A50021"/>
          </a:solidFill>
          <a:ln w="9525">
            <a:noFill/>
          </a:ln>
        </p:spPr>
        <p:txBody>
          <a:bodyPr anchor="b" anchorCtr="0"/>
          <a:lstStyle/>
          <a:p>
            <a:pPr marL="0" marR="0" lvl="0" indent="176530" algn="l"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7.8  </a:t>
            </a:r>
            <a:r>
              <a:rPr kumimoji="0" lang="zh-CN" altLang="en-US"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机器学习</a:t>
            </a:r>
          </a:p>
        </p:txBody>
      </p:sp>
      <p:sp>
        <p:nvSpPr>
          <p:cNvPr id="2" name="文本框 1">
            <a:extLst>
              <a:ext uri="{FF2B5EF4-FFF2-40B4-BE49-F238E27FC236}">
                <a16:creationId xmlns:a16="http://schemas.microsoft.com/office/drawing/2014/main" id="{AE53F07E-2862-F1D9-685E-B69B841EEBFD}"/>
              </a:ext>
            </a:extLst>
          </p:cNvPr>
          <p:cNvSpPr txBox="1"/>
          <p:nvPr/>
        </p:nvSpPr>
        <p:spPr>
          <a:xfrm>
            <a:off x="55994" y="708882"/>
            <a:ext cx="8783205" cy="5768118"/>
          </a:xfrm>
          <a:prstGeom prst="rect">
            <a:avLst/>
          </a:prstGeom>
          <a:noFill/>
        </p:spPr>
        <p:txBody>
          <a:bodyPr wrap="square" rtlCol="0">
            <a:spAutoFit/>
          </a:bodyPr>
          <a:lstStyle/>
          <a:p>
            <a:pPr eaLnBrk="1" fontAlgn="auto" hangingPunct="1">
              <a:lnSpc>
                <a:spcPct val="150000"/>
              </a:lnSpc>
              <a:spcBef>
                <a:spcPts val="0"/>
              </a:spcBef>
              <a:spcAft>
                <a:spcPts val="0"/>
              </a:spcAft>
            </a:pPr>
            <a:r>
              <a:rPr lang="en-US" altLang="zh-CN" sz="2200" b="1" dirty="0">
                <a:solidFill>
                  <a:srgbClr val="7030A0"/>
                </a:solidFill>
                <a:latin typeface="Times New Roman" panose="02020603050405020304" pitchFamily="18" charset="0"/>
                <a:cs typeface="Times New Roman" panose="02020603050405020304" pitchFamily="18" charset="0"/>
              </a:rPr>
              <a:t>9.</a:t>
            </a:r>
            <a:r>
              <a:rPr lang="zh-CN" altLang="en-US" sz="2200" b="1" dirty="0">
                <a:solidFill>
                  <a:srgbClr val="7030A0"/>
                </a:solidFill>
                <a:latin typeface="Times New Roman" panose="02020603050405020304" pitchFamily="18" charset="0"/>
                <a:cs typeface="Times New Roman" panose="02020603050405020304" pitchFamily="18" charset="0"/>
              </a:rPr>
              <a:t>学习算法</a:t>
            </a:r>
            <a:r>
              <a:rPr lang="zh-CN" altLang="en-US" sz="2200" dirty="0">
                <a:solidFill>
                  <a:prstClr val="black"/>
                </a:solidFill>
                <a:latin typeface="Times New Roman" panose="02020603050405020304" pitchFamily="18" charset="0"/>
                <a:cs typeface="Times New Roman" panose="02020603050405020304" pitchFamily="18" charset="0"/>
              </a:rPr>
              <a:t>（</a:t>
            </a:r>
            <a:r>
              <a:rPr lang="en-US" altLang="zh-CN" sz="2200" dirty="0">
                <a:solidFill>
                  <a:prstClr val="black"/>
                </a:solidFill>
                <a:latin typeface="Times New Roman" panose="02020603050405020304" pitchFamily="18" charset="0"/>
                <a:cs typeface="Times New Roman" panose="02020603050405020304" pitchFamily="18" charset="0"/>
              </a:rPr>
              <a:t>learning algorithm</a:t>
            </a:r>
            <a:r>
              <a:rPr lang="zh-CN" altLang="en-US" sz="2200" dirty="0">
                <a:solidFill>
                  <a:prstClr val="black"/>
                </a:solidFill>
                <a:latin typeface="Times New Roman" panose="02020603050405020304" pitchFamily="18" charset="0"/>
                <a:cs typeface="Times New Roman" panose="02020603050405020304" pitchFamily="18" charset="0"/>
              </a:rPr>
              <a:t>）</a:t>
            </a:r>
          </a:p>
          <a:p>
            <a:pPr marL="702900" indent="-342900" eaLnBrk="1" fontAlgn="auto" hangingPunct="1">
              <a:lnSpc>
                <a:spcPct val="150000"/>
              </a:lnSpc>
              <a:spcBef>
                <a:spcPts val="0"/>
              </a:spcBef>
              <a:spcAft>
                <a:spcPts val="0"/>
              </a:spcAft>
              <a:buFont typeface="Wingdings" panose="05000000000000000000" pitchFamily="2" charset="2"/>
              <a:buChar char="Ø"/>
            </a:pPr>
            <a:r>
              <a:rPr lang="zh-CN" altLang="en-US" sz="2200" dirty="0">
                <a:solidFill>
                  <a:prstClr val="black"/>
                </a:solidFill>
                <a:latin typeface="Times New Roman" panose="02020603050405020304" pitchFamily="18" charset="0"/>
                <a:cs typeface="Times New Roman" panose="02020603050405020304" pitchFamily="18" charset="0"/>
              </a:rPr>
              <a:t>希望为每个样本</a:t>
            </a:r>
            <a:r>
              <a:rPr lang="en-US" altLang="zh-CN" sz="2200" dirty="0">
                <a:solidFill>
                  <a:prstClr val="black"/>
                </a:solidFill>
                <a:latin typeface="Times New Roman" panose="02020603050405020304" pitchFamily="18" charset="0"/>
                <a:cs typeface="Times New Roman" panose="02020603050405020304" pitchFamily="18" charset="0"/>
              </a:rPr>
              <a:t>x</a:t>
            </a:r>
            <a:r>
              <a:rPr lang="zh-CN" altLang="en-US" sz="2200" b="1" dirty="0">
                <a:solidFill>
                  <a:srgbClr val="C00000"/>
                </a:solidFill>
                <a:latin typeface="Times New Roman" panose="02020603050405020304" pitchFamily="18" charset="0"/>
                <a:cs typeface="Times New Roman" panose="02020603050405020304" pitchFamily="18" charset="0"/>
              </a:rPr>
              <a:t>预测的标签</a:t>
            </a:r>
            <a:r>
              <a:rPr lang="zh-CN" altLang="en-US" sz="2200" dirty="0">
                <a:solidFill>
                  <a:prstClr val="black"/>
                </a:solidFill>
                <a:latin typeface="Times New Roman" panose="02020603050405020304" pitchFamily="18" charset="0"/>
                <a:cs typeface="Times New Roman" panose="02020603050405020304" pitchFamily="18" charset="0"/>
              </a:rPr>
              <a:t>与其所对应的</a:t>
            </a:r>
            <a:r>
              <a:rPr lang="zh-CN" altLang="en-US" sz="2200" b="1" dirty="0">
                <a:solidFill>
                  <a:srgbClr val="C00000"/>
                </a:solidFill>
                <a:latin typeface="Times New Roman" panose="02020603050405020304" pitchFamily="18" charset="0"/>
                <a:cs typeface="Times New Roman" panose="02020603050405020304" pitchFamily="18" charset="0"/>
              </a:rPr>
              <a:t>真实标签</a:t>
            </a:r>
            <a:r>
              <a:rPr lang="zh-CN" altLang="en-US" sz="2200" dirty="0">
                <a:solidFill>
                  <a:prstClr val="black"/>
                </a:solidFill>
                <a:latin typeface="Times New Roman" panose="02020603050405020304" pitchFamily="18" charset="0"/>
                <a:cs typeface="Times New Roman" panose="02020603050405020304" pitchFamily="18" charset="0"/>
              </a:rPr>
              <a:t>都相同，这就需要有一组好的模型参数</a:t>
            </a:r>
            <a:r>
              <a:rPr lang="en-US" altLang="zh-CN" sz="2200" dirty="0">
                <a:solidFill>
                  <a:prstClr val="black"/>
                </a:solidFill>
                <a:latin typeface="Times New Roman" panose="02020603050405020304" pitchFamily="18" charset="0"/>
                <a:cs typeface="Times New Roman" panose="02020603050405020304" pitchFamily="18" charset="0"/>
              </a:rPr>
              <a:t>θ</a:t>
            </a:r>
            <a:r>
              <a:rPr lang="zh-CN" altLang="en-US" sz="2200" dirty="0">
                <a:solidFill>
                  <a:prstClr val="black"/>
                </a:solidFill>
                <a:latin typeface="Times New Roman" panose="02020603050405020304" pitchFamily="18" charset="0"/>
                <a:cs typeface="Times New Roman" panose="02020603050405020304" pitchFamily="18" charset="0"/>
              </a:rPr>
              <a:t>。</a:t>
            </a:r>
            <a:endParaRPr lang="en-US" altLang="zh-CN" sz="2200" dirty="0">
              <a:solidFill>
                <a:prstClr val="black"/>
              </a:solidFill>
              <a:latin typeface="Times New Roman" panose="02020603050405020304" pitchFamily="18" charset="0"/>
              <a:cs typeface="Times New Roman" panose="02020603050405020304" pitchFamily="18" charset="0"/>
            </a:endParaRPr>
          </a:p>
          <a:p>
            <a:pPr marL="702900" indent="-342900" eaLnBrk="1" fontAlgn="auto" hangingPunct="1">
              <a:lnSpc>
                <a:spcPct val="150000"/>
              </a:lnSpc>
              <a:spcBef>
                <a:spcPts val="0"/>
              </a:spcBef>
              <a:spcAft>
                <a:spcPts val="0"/>
              </a:spcAft>
              <a:buFont typeface="Wingdings" panose="05000000000000000000" pitchFamily="2" charset="2"/>
              <a:buChar char="Ø"/>
            </a:pPr>
            <a:r>
              <a:rPr lang="zh-CN" altLang="en-US" sz="2200" dirty="0">
                <a:solidFill>
                  <a:prstClr val="black"/>
                </a:solidFill>
                <a:latin typeface="Times New Roman" panose="02020603050405020304" pitchFamily="18" charset="0"/>
                <a:cs typeface="Times New Roman" panose="02020603050405020304" pitchFamily="18" charset="0"/>
              </a:rPr>
              <a:t>为了获得这样的参数</a:t>
            </a:r>
            <a:r>
              <a:rPr lang="en-US" altLang="zh-CN" sz="2200" dirty="0">
                <a:solidFill>
                  <a:prstClr val="black"/>
                </a:solidFill>
                <a:latin typeface="Times New Roman" panose="02020603050405020304" pitchFamily="18" charset="0"/>
                <a:cs typeface="Times New Roman" panose="02020603050405020304" pitchFamily="18" charset="0"/>
              </a:rPr>
              <a:t>θ</a:t>
            </a:r>
            <a:r>
              <a:rPr lang="zh-CN" altLang="en-US" sz="2200" dirty="0">
                <a:solidFill>
                  <a:prstClr val="black"/>
                </a:solidFill>
                <a:latin typeface="Times New Roman" panose="02020603050405020304" pitchFamily="18" charset="0"/>
                <a:cs typeface="Times New Roman" panose="02020603050405020304" pitchFamily="18" charset="0"/>
              </a:rPr>
              <a:t>，则需要有一套学习算法来优化函数 </a:t>
            </a:r>
            <a:r>
              <a:rPr lang="en-US" altLang="zh-CN" sz="2200" i="1" dirty="0">
                <a:solidFill>
                  <a:prstClr val="black"/>
                </a:solidFill>
                <a:latin typeface="Times New Roman" panose="02020603050405020304" pitchFamily="18" charset="0"/>
                <a:cs typeface="Times New Roman" panose="02020603050405020304" pitchFamily="18" charset="0"/>
              </a:rPr>
              <a:t>f</a:t>
            </a:r>
            <a:r>
              <a:rPr lang="en-US" altLang="zh-CN" sz="2200" dirty="0">
                <a:solidFill>
                  <a:prstClr val="black"/>
                </a:solidFill>
                <a:latin typeface="Times New Roman" panose="02020603050405020304" pitchFamily="18" charset="0"/>
                <a:cs typeface="Times New Roman" panose="02020603050405020304" pitchFamily="18" charset="0"/>
              </a:rPr>
              <a:t> </a:t>
            </a:r>
            <a:r>
              <a:rPr lang="zh-CN" altLang="en-US" sz="2200" dirty="0">
                <a:solidFill>
                  <a:prstClr val="black"/>
                </a:solidFill>
                <a:latin typeface="Times New Roman" panose="02020603050405020304" pitchFamily="18" charset="0"/>
                <a:cs typeface="Times New Roman" panose="02020603050405020304" pitchFamily="18" charset="0"/>
              </a:rPr>
              <a:t>，此优化过程称为</a:t>
            </a:r>
            <a:r>
              <a:rPr lang="zh-CN" altLang="en-US" sz="2200" b="1" dirty="0">
                <a:solidFill>
                  <a:srgbClr val="7030A0"/>
                </a:solidFill>
                <a:latin typeface="Times New Roman" panose="02020603050405020304" pitchFamily="18" charset="0"/>
                <a:cs typeface="Times New Roman" panose="02020603050405020304" pitchFamily="18" charset="0"/>
              </a:rPr>
              <a:t>学习</a:t>
            </a:r>
            <a:r>
              <a:rPr lang="en-US" altLang="zh-CN" sz="2200" dirty="0">
                <a:solidFill>
                  <a:prstClr val="black"/>
                </a:solidFill>
                <a:latin typeface="Times New Roman" panose="02020603050405020304" pitchFamily="18" charset="0"/>
                <a:cs typeface="Times New Roman" panose="02020603050405020304" pitchFamily="18" charset="0"/>
              </a:rPr>
              <a:t>(Learning)</a:t>
            </a:r>
            <a:r>
              <a:rPr lang="zh-CN" altLang="en-US" sz="2200" dirty="0">
                <a:solidFill>
                  <a:prstClr val="black"/>
                </a:solidFill>
                <a:latin typeface="Times New Roman" panose="02020603050405020304" pitchFamily="18" charset="0"/>
                <a:cs typeface="Times New Roman" panose="02020603050405020304" pitchFamily="18" charset="0"/>
              </a:rPr>
              <a:t>或者</a:t>
            </a:r>
            <a:r>
              <a:rPr lang="zh-CN" altLang="en-US" sz="2200" b="1" dirty="0">
                <a:solidFill>
                  <a:srgbClr val="7030A0"/>
                </a:solidFill>
                <a:latin typeface="Times New Roman" panose="02020603050405020304" pitchFamily="18" charset="0"/>
                <a:cs typeface="Times New Roman" panose="02020603050405020304" pitchFamily="18" charset="0"/>
              </a:rPr>
              <a:t>训练</a:t>
            </a:r>
            <a:r>
              <a:rPr lang="en-US" altLang="zh-CN" sz="2200" dirty="0">
                <a:solidFill>
                  <a:prstClr val="black"/>
                </a:solidFill>
                <a:latin typeface="Times New Roman" panose="02020603050405020304" pitchFamily="18" charset="0"/>
                <a:cs typeface="Times New Roman" panose="02020603050405020304" pitchFamily="18" charset="0"/>
              </a:rPr>
              <a:t>(Training)</a:t>
            </a:r>
            <a:r>
              <a:rPr lang="zh-CN" altLang="en-US" sz="2200" dirty="0">
                <a:solidFill>
                  <a:prstClr val="black"/>
                </a:solidFill>
                <a:latin typeface="Times New Roman" panose="02020603050405020304" pitchFamily="18" charset="0"/>
                <a:cs typeface="Times New Roman" panose="02020603050405020304" pitchFamily="18" charset="0"/>
              </a:rPr>
              <a:t>，拟合函数 </a:t>
            </a:r>
            <a:r>
              <a:rPr lang="en-US" altLang="zh-CN" sz="2200" i="1" dirty="0">
                <a:solidFill>
                  <a:prstClr val="black"/>
                </a:solidFill>
                <a:latin typeface="Times New Roman" panose="02020603050405020304" pitchFamily="18" charset="0"/>
                <a:cs typeface="Times New Roman" panose="02020603050405020304" pitchFamily="18" charset="0"/>
              </a:rPr>
              <a:t>f </a:t>
            </a:r>
            <a:r>
              <a:rPr lang="zh-CN" altLang="en-US" sz="2200" dirty="0">
                <a:solidFill>
                  <a:prstClr val="black"/>
                </a:solidFill>
                <a:latin typeface="Times New Roman" panose="02020603050405020304" pitchFamily="18" charset="0"/>
                <a:cs typeface="Times New Roman" panose="02020603050405020304" pitchFamily="18" charset="0"/>
              </a:rPr>
              <a:t>称为</a:t>
            </a:r>
            <a:r>
              <a:rPr lang="zh-CN" altLang="en-US" sz="2200" b="1" dirty="0">
                <a:solidFill>
                  <a:srgbClr val="7030A0"/>
                </a:solidFill>
                <a:latin typeface="Times New Roman" panose="02020603050405020304" pitchFamily="18" charset="0"/>
                <a:cs typeface="Times New Roman" panose="02020603050405020304" pitchFamily="18" charset="0"/>
              </a:rPr>
              <a:t>模型</a:t>
            </a:r>
            <a:r>
              <a:rPr lang="zh-CN" altLang="en-US" sz="2200" dirty="0">
                <a:solidFill>
                  <a:prstClr val="black"/>
                </a:solidFill>
                <a:latin typeface="Times New Roman" panose="02020603050405020304" pitchFamily="18" charset="0"/>
                <a:cs typeface="Times New Roman" panose="02020603050405020304" pitchFamily="18" charset="0"/>
              </a:rPr>
              <a:t>（</a:t>
            </a:r>
            <a:r>
              <a:rPr lang="en-US" altLang="zh-CN" sz="2200" dirty="0">
                <a:solidFill>
                  <a:prstClr val="black"/>
                </a:solidFill>
                <a:latin typeface="Times New Roman" panose="02020603050405020304" pitchFamily="18" charset="0"/>
                <a:cs typeface="Times New Roman" panose="02020603050405020304" pitchFamily="18" charset="0"/>
              </a:rPr>
              <a:t>Model</a:t>
            </a:r>
            <a:r>
              <a:rPr lang="zh-CN" altLang="en-US" sz="2200" dirty="0">
                <a:solidFill>
                  <a:prstClr val="black"/>
                </a:solidFill>
                <a:latin typeface="Times New Roman" panose="02020603050405020304" pitchFamily="18" charset="0"/>
                <a:cs typeface="Times New Roman" panose="02020603050405020304" pitchFamily="18" charset="0"/>
              </a:rPr>
              <a:t>）。</a:t>
            </a:r>
          </a:p>
          <a:p>
            <a:pPr eaLnBrk="1" fontAlgn="auto" hangingPunct="1">
              <a:lnSpc>
                <a:spcPct val="150000"/>
              </a:lnSpc>
              <a:spcBef>
                <a:spcPts val="1200"/>
              </a:spcBef>
              <a:spcAft>
                <a:spcPts val="0"/>
              </a:spcAft>
            </a:pPr>
            <a:r>
              <a:rPr lang="en-US" altLang="zh-CN" sz="2200" b="1" dirty="0">
                <a:solidFill>
                  <a:srgbClr val="7030A0"/>
                </a:solidFill>
                <a:latin typeface="Times New Roman" panose="02020603050405020304" pitchFamily="18" charset="0"/>
                <a:cs typeface="Times New Roman" panose="02020603050405020304" pitchFamily="18" charset="0"/>
              </a:rPr>
              <a:t>10. </a:t>
            </a:r>
            <a:r>
              <a:rPr lang="zh-CN" altLang="en-US" sz="2200" b="1" dirty="0">
                <a:solidFill>
                  <a:srgbClr val="7030A0"/>
                </a:solidFill>
                <a:latin typeface="Times New Roman" panose="02020603050405020304" pitchFamily="18" charset="0"/>
                <a:cs typeface="Times New Roman" panose="02020603050405020304" pitchFamily="18" charset="0"/>
              </a:rPr>
              <a:t>假设空间</a:t>
            </a:r>
            <a:r>
              <a:rPr lang="zh-CN" altLang="en-US" sz="2200" dirty="0">
                <a:solidFill>
                  <a:prstClr val="black"/>
                </a:solidFill>
                <a:latin typeface="Times New Roman" panose="02020603050405020304" pitchFamily="18" charset="0"/>
                <a:cs typeface="Times New Roman" panose="02020603050405020304" pitchFamily="18" charset="0"/>
              </a:rPr>
              <a:t>（</a:t>
            </a:r>
            <a:r>
              <a:rPr lang="en-US" altLang="zh-CN" sz="2200" dirty="0">
                <a:solidFill>
                  <a:prstClr val="black"/>
                </a:solidFill>
                <a:latin typeface="Times New Roman" panose="02020603050405020304" pitchFamily="18" charset="0"/>
                <a:cs typeface="Times New Roman" panose="02020603050405020304" pitchFamily="18" charset="0"/>
              </a:rPr>
              <a:t>hypothesis space</a:t>
            </a:r>
            <a:r>
              <a:rPr lang="zh-CN" altLang="en-US" sz="2200" dirty="0">
                <a:solidFill>
                  <a:prstClr val="black"/>
                </a:solidFill>
                <a:latin typeface="Times New Roman" panose="02020603050405020304" pitchFamily="18" charset="0"/>
                <a:cs typeface="Times New Roman" panose="02020603050405020304" pitchFamily="18" charset="0"/>
              </a:rPr>
              <a:t>）</a:t>
            </a:r>
          </a:p>
          <a:p>
            <a:pPr marL="715963" indent="-357188" eaLnBrk="1" fontAlgn="auto" hangingPunct="1">
              <a:lnSpc>
                <a:spcPct val="150000"/>
              </a:lnSpc>
              <a:spcBef>
                <a:spcPts val="0"/>
              </a:spcBef>
              <a:spcAft>
                <a:spcPts val="0"/>
              </a:spcAft>
              <a:buFont typeface="Wingdings" panose="05000000000000000000" pitchFamily="2" charset="2"/>
              <a:buChar char="Ø"/>
            </a:pPr>
            <a:r>
              <a:rPr lang="zh-CN" altLang="en-US" sz="2200" dirty="0">
                <a:solidFill>
                  <a:prstClr val="black"/>
                </a:solidFill>
                <a:latin typeface="Times New Roman" panose="02020603050405020304" pitchFamily="18" charset="0"/>
                <a:cs typeface="Times New Roman" panose="02020603050405020304" pitchFamily="18" charset="0"/>
              </a:rPr>
              <a:t>从输入空间至输出空间的映射可以有多个，它们组成的映射集合称为</a:t>
            </a:r>
            <a:r>
              <a:rPr lang="zh-CN" altLang="en-US" sz="2200" b="1" dirty="0">
                <a:solidFill>
                  <a:srgbClr val="7030A0"/>
                </a:solidFill>
                <a:latin typeface="Times New Roman" panose="02020603050405020304" pitchFamily="18" charset="0"/>
                <a:cs typeface="Times New Roman" panose="02020603050405020304" pitchFamily="18" charset="0"/>
              </a:rPr>
              <a:t>假设空间</a:t>
            </a:r>
            <a:r>
              <a:rPr lang="zh-CN" altLang="en-US" sz="2200" dirty="0">
                <a:solidFill>
                  <a:prstClr val="black"/>
                </a:solidFill>
                <a:latin typeface="Times New Roman" panose="02020603050405020304" pitchFamily="18" charset="0"/>
                <a:cs typeface="Times New Roman" panose="02020603050405020304" pitchFamily="18" charset="0"/>
              </a:rPr>
              <a:t>。</a:t>
            </a:r>
            <a:endParaRPr lang="en-US" altLang="zh-CN" sz="2200" dirty="0">
              <a:solidFill>
                <a:prstClr val="black"/>
              </a:solidFill>
              <a:latin typeface="Times New Roman" panose="02020603050405020304" pitchFamily="18" charset="0"/>
              <a:cs typeface="Times New Roman" panose="02020603050405020304" pitchFamily="18" charset="0"/>
            </a:endParaRPr>
          </a:p>
          <a:p>
            <a:pPr marL="715963" indent="-357188" eaLnBrk="1" fontAlgn="auto" hangingPunct="1">
              <a:lnSpc>
                <a:spcPct val="150000"/>
              </a:lnSpc>
              <a:spcBef>
                <a:spcPts val="0"/>
              </a:spcBef>
              <a:spcAft>
                <a:spcPts val="0"/>
              </a:spcAft>
              <a:buFont typeface="Wingdings" panose="05000000000000000000" pitchFamily="2" charset="2"/>
              <a:buChar char="Ø"/>
            </a:pPr>
            <a:r>
              <a:rPr lang="zh-CN" altLang="en-US" sz="2200" b="1" dirty="0">
                <a:solidFill>
                  <a:srgbClr val="7030A0"/>
                </a:solidFill>
                <a:latin typeface="Times New Roman" panose="02020603050405020304" pitchFamily="18" charset="0"/>
                <a:cs typeface="Times New Roman" panose="02020603050405020304" pitchFamily="18" charset="0"/>
              </a:rPr>
              <a:t>学习的目的：</a:t>
            </a:r>
            <a:r>
              <a:rPr lang="zh-CN" altLang="en-US" sz="2200" dirty="0">
                <a:solidFill>
                  <a:prstClr val="black"/>
                </a:solidFill>
                <a:latin typeface="Times New Roman" panose="02020603050405020304" pitchFamily="18" charset="0"/>
                <a:cs typeface="Times New Roman" panose="02020603050405020304" pitchFamily="18" charset="0"/>
              </a:rPr>
              <a:t>在此假设空间中选取最好的映射，即</a:t>
            </a:r>
            <a:r>
              <a:rPr lang="zh-CN" altLang="en-US" sz="2200" b="1" dirty="0">
                <a:solidFill>
                  <a:srgbClr val="C00000"/>
                </a:solidFill>
                <a:latin typeface="Times New Roman" panose="02020603050405020304" pitchFamily="18" charset="0"/>
                <a:cs typeface="Times New Roman" panose="02020603050405020304" pitchFamily="18" charset="0"/>
              </a:rPr>
              <a:t>最优的模型</a:t>
            </a:r>
            <a:r>
              <a:rPr lang="zh-CN" altLang="en-US" sz="2200" dirty="0">
                <a:solidFill>
                  <a:prstClr val="black"/>
                </a:solidFill>
                <a:latin typeface="Times New Roman" panose="02020603050405020304" pitchFamily="18" charset="0"/>
                <a:cs typeface="Times New Roman" panose="02020603050405020304" pitchFamily="18" charset="0"/>
              </a:rPr>
              <a:t>。</a:t>
            </a:r>
            <a:endParaRPr lang="en-US" altLang="zh-CN" sz="2200" dirty="0">
              <a:solidFill>
                <a:prstClr val="black"/>
              </a:solidFill>
              <a:latin typeface="Times New Roman" panose="02020603050405020304" pitchFamily="18" charset="0"/>
              <a:cs typeface="Times New Roman" panose="02020603050405020304" pitchFamily="18" charset="0"/>
            </a:endParaRPr>
          </a:p>
          <a:p>
            <a:pPr marL="715963" indent="-357188" eaLnBrk="1" fontAlgn="auto" hangingPunct="1">
              <a:lnSpc>
                <a:spcPct val="150000"/>
              </a:lnSpc>
              <a:spcBef>
                <a:spcPts val="0"/>
              </a:spcBef>
              <a:spcAft>
                <a:spcPts val="0"/>
              </a:spcAft>
              <a:buFont typeface="Wingdings" panose="05000000000000000000" pitchFamily="2" charset="2"/>
              <a:buChar char="Ø"/>
            </a:pPr>
            <a:r>
              <a:rPr lang="zh-CN" altLang="en-US" sz="2200" dirty="0">
                <a:solidFill>
                  <a:prstClr val="black"/>
                </a:solidFill>
                <a:latin typeface="Times New Roman" panose="02020603050405020304" pitchFamily="18" charset="0"/>
                <a:cs typeface="Times New Roman" panose="02020603050405020304" pitchFamily="18" charset="0"/>
              </a:rPr>
              <a:t>用训练好的最优模型对测试样本进行预测的过程称为</a:t>
            </a:r>
            <a:r>
              <a:rPr lang="zh-CN" altLang="en-US" sz="2200" b="1" dirty="0">
                <a:solidFill>
                  <a:srgbClr val="7030A0"/>
                </a:solidFill>
                <a:latin typeface="Times New Roman" panose="02020603050405020304" pitchFamily="18" charset="0"/>
                <a:cs typeface="Times New Roman" panose="02020603050405020304" pitchFamily="18" charset="0"/>
              </a:rPr>
              <a:t>测试</a:t>
            </a:r>
            <a:r>
              <a:rPr lang="zh-CN" altLang="en-US" sz="2200" dirty="0">
                <a:solidFill>
                  <a:prstClr val="black"/>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6926813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95970">
                                            <p:txEl>
                                              <p:pRg st="0" end="0"/>
                                            </p:txEl>
                                          </p:spTgt>
                                        </p:tgtEl>
                                        <p:attrNameLst>
                                          <p:attrName>style.visibility</p:attrName>
                                        </p:attrNameLst>
                                      </p:cBhvr>
                                      <p:to>
                                        <p:strVal val="visible"/>
                                      </p:to>
                                    </p:set>
                                    <p:anim calcmode="lin" valueType="num">
                                      <p:cBhvr additive="base">
                                        <p:cTn id="7" dur="500" fill="hold"/>
                                        <p:tgtEl>
                                          <p:spTgt spid="5959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597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0"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03C7B3-9099-26C2-C885-B394AF2AB774}"/>
            </a:ext>
          </a:extLst>
        </p:cNvPr>
        <p:cNvGrpSpPr/>
        <p:nvPr/>
      </p:nvGrpSpPr>
      <p:grpSpPr>
        <a:xfrm>
          <a:off x="0" y="0"/>
          <a:ext cx="0" cy="0"/>
          <a:chOff x="0" y="0"/>
          <a:chExt cx="0" cy="0"/>
        </a:xfrm>
      </p:grpSpPr>
      <p:sp>
        <p:nvSpPr>
          <p:cNvPr id="60418" name="灯片编号占位符 1">
            <a:extLst>
              <a:ext uri="{FF2B5EF4-FFF2-40B4-BE49-F238E27FC236}">
                <a16:creationId xmlns:a16="http://schemas.microsoft.com/office/drawing/2014/main" id="{BFACFF73-1A11-607C-7D56-35866CAE7A9B}"/>
              </a:ext>
            </a:extLst>
          </p:cNvPr>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114</a:t>
            </a:fld>
            <a:endPar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endParaRPr>
          </a:p>
        </p:txBody>
      </p:sp>
      <p:sp>
        <p:nvSpPr>
          <p:cNvPr id="595970" name="Rectangle 2">
            <a:extLst>
              <a:ext uri="{FF2B5EF4-FFF2-40B4-BE49-F238E27FC236}">
                <a16:creationId xmlns:a16="http://schemas.microsoft.com/office/drawing/2014/main" id="{4C7F0430-C8A3-1014-493D-DD6ECFE7773A}"/>
              </a:ext>
            </a:extLst>
          </p:cNvPr>
          <p:cNvSpPr/>
          <p:nvPr/>
        </p:nvSpPr>
        <p:spPr>
          <a:xfrm>
            <a:off x="539750" y="990600"/>
            <a:ext cx="8208963" cy="2895600"/>
          </a:xfrm>
          <a:prstGeom prst="rect">
            <a:avLst/>
          </a:prstGeom>
          <a:noFill/>
          <a:ln w="9525">
            <a:noFill/>
          </a:ln>
        </p:spPr>
        <p:txBody>
          <a:bodyPr/>
          <a:lstStyle/>
          <a:p>
            <a:pPr marL="0" marR="0" lvl="0" indent="0" algn="l" defTabSz="914400" rtl="0" eaLnBrk="1" fontAlgn="base" latinLnBrk="0" hangingPunct="1">
              <a:lnSpc>
                <a:spcPct val="120000"/>
              </a:lnSpc>
              <a:spcBef>
                <a:spcPct val="40000"/>
              </a:spcBef>
              <a:spcAft>
                <a:spcPct val="0"/>
              </a:spcAft>
              <a:buClr>
                <a:srgbClr val="CC0000"/>
              </a:buClr>
              <a:buSzPct val="60000"/>
              <a:buFontTx/>
              <a:buNone/>
              <a:tabLst/>
              <a:defRPr/>
            </a:pPr>
            <a:endPar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60420" name="Rectangle 3">
            <a:extLst>
              <a:ext uri="{FF2B5EF4-FFF2-40B4-BE49-F238E27FC236}">
                <a16:creationId xmlns:a16="http://schemas.microsoft.com/office/drawing/2014/main" id="{CBE838EB-6617-5A7A-B29A-C10239107BBC}"/>
              </a:ext>
            </a:extLst>
          </p:cNvPr>
          <p:cNvSpPr/>
          <p:nvPr/>
        </p:nvSpPr>
        <p:spPr>
          <a:xfrm>
            <a:off x="0" y="0"/>
            <a:ext cx="9144000" cy="765175"/>
          </a:xfrm>
          <a:prstGeom prst="rect">
            <a:avLst/>
          </a:prstGeom>
          <a:solidFill>
            <a:srgbClr val="A50021"/>
          </a:solidFill>
          <a:ln w="9525">
            <a:noFill/>
          </a:ln>
        </p:spPr>
        <p:txBody>
          <a:bodyPr anchor="b" anchorCtr="0"/>
          <a:lstStyle/>
          <a:p>
            <a:pPr marL="0" marR="0" lvl="0" indent="176530" algn="l"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7.8  </a:t>
            </a:r>
            <a:r>
              <a:rPr kumimoji="0" lang="zh-CN" altLang="en-US"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机器学习</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43C20093-9164-2639-C0AE-E77AD48E0166}"/>
                  </a:ext>
                </a:extLst>
              </p:cNvPr>
              <p:cNvSpPr txBox="1"/>
              <p:nvPr/>
            </p:nvSpPr>
            <p:spPr>
              <a:xfrm>
                <a:off x="-3969" y="741429"/>
                <a:ext cx="8843169" cy="5726055"/>
              </a:xfrm>
              <a:prstGeom prst="rect">
                <a:avLst/>
              </a:prstGeom>
              <a:noFill/>
            </p:spPr>
            <p:txBody>
              <a:bodyPr wrap="square" rtlCol="0">
                <a:spAutoFit/>
              </a:bodyPr>
              <a:lstStyle/>
              <a:p>
                <a:pPr marL="530225" indent="-530225" eaLnBrk="1" fontAlgn="auto" hangingPunct="1">
                  <a:lnSpc>
                    <a:spcPct val="150000"/>
                  </a:lnSpc>
                  <a:spcBef>
                    <a:spcPts val="0"/>
                  </a:spcBef>
                  <a:spcAft>
                    <a:spcPts val="0"/>
                  </a:spcAft>
                </a:pPr>
                <a:r>
                  <a:rPr lang="en-US" altLang="zh-CN" sz="2000" dirty="0">
                    <a:solidFill>
                      <a:prstClr val="black"/>
                    </a:solidFill>
                    <a:latin typeface="Times New Roman" panose="02020603050405020304" pitchFamily="18" charset="0"/>
                    <a:cs typeface="Times New Roman" panose="02020603050405020304" pitchFamily="18" charset="0"/>
                  </a:rPr>
                  <a:t>11. </a:t>
                </a:r>
                <a:r>
                  <a:rPr lang="zh-CN" altLang="en-US" sz="2000" b="1" dirty="0">
                    <a:solidFill>
                      <a:srgbClr val="C00000"/>
                    </a:solidFill>
                    <a:latin typeface="Times New Roman" panose="02020603050405020304" pitchFamily="18" charset="0"/>
                    <a:cs typeface="Times New Roman" panose="02020603050405020304" pitchFamily="18" charset="0"/>
                  </a:rPr>
                  <a:t>损失函数（</a:t>
                </a:r>
                <a:r>
                  <a:rPr lang="en-US" altLang="zh-CN" sz="2000" b="1" dirty="0">
                    <a:solidFill>
                      <a:srgbClr val="C00000"/>
                    </a:solidFill>
                    <a:latin typeface="Times New Roman" panose="02020603050405020304" pitchFamily="18" charset="0"/>
                    <a:cs typeface="Times New Roman" panose="02020603050405020304" pitchFamily="18" charset="0"/>
                  </a:rPr>
                  <a:t>Loss function</a:t>
                </a:r>
                <a:r>
                  <a:rPr lang="zh-CN" altLang="en-US" sz="2000" b="1" dirty="0">
                    <a:solidFill>
                      <a:srgbClr val="C00000"/>
                    </a:solidFill>
                    <a:latin typeface="Times New Roman" panose="02020603050405020304" pitchFamily="18" charset="0"/>
                    <a:cs typeface="Times New Roman" panose="02020603050405020304" pitchFamily="18" charset="0"/>
                  </a:rPr>
                  <a:t>），</a:t>
                </a:r>
                <a:r>
                  <a:rPr lang="zh-CN" altLang="zh-CN" sz="2000" dirty="0">
                    <a:solidFill>
                      <a:prstClr val="black"/>
                    </a:solidFill>
                    <a:latin typeface="Calibri"/>
                  </a:rPr>
                  <a:t>也称为</a:t>
                </a:r>
                <a:r>
                  <a:rPr lang="zh-CN" altLang="zh-CN" sz="2000" b="1" dirty="0">
                    <a:solidFill>
                      <a:prstClr val="black"/>
                    </a:solidFill>
                    <a:latin typeface="Calibri"/>
                  </a:rPr>
                  <a:t>代价函数</a:t>
                </a:r>
                <a:r>
                  <a:rPr lang="zh-CN" altLang="zh-CN" sz="2000" dirty="0">
                    <a:solidFill>
                      <a:prstClr val="black"/>
                    </a:solidFill>
                    <a:latin typeface="Calibri"/>
                  </a:rPr>
                  <a:t>（</a:t>
                </a:r>
                <a:r>
                  <a:rPr lang="en-US" altLang="zh-CN" sz="2000" dirty="0">
                    <a:solidFill>
                      <a:prstClr val="black"/>
                    </a:solidFill>
                    <a:latin typeface="Calibri"/>
                  </a:rPr>
                  <a:t>Cost Function</a:t>
                </a:r>
                <a:r>
                  <a:rPr lang="zh-CN" altLang="zh-CN" sz="2000" dirty="0">
                    <a:solidFill>
                      <a:prstClr val="black"/>
                    </a:solidFill>
                    <a:latin typeface="Calibri"/>
                  </a:rPr>
                  <a:t>）</a:t>
                </a:r>
                <a:r>
                  <a:rPr lang="zh-CN" altLang="en-US" sz="2000" dirty="0">
                    <a:solidFill>
                      <a:prstClr val="black"/>
                    </a:solidFill>
                    <a:latin typeface="Calibri"/>
                  </a:rPr>
                  <a:t>，</a:t>
                </a:r>
                <a:r>
                  <a:rPr lang="zh-CN" altLang="en-US" sz="2000" dirty="0">
                    <a:solidFill>
                      <a:prstClr val="black"/>
                    </a:solidFill>
                    <a:latin typeface="Times New Roman" panose="02020603050405020304" pitchFamily="18" charset="0"/>
                    <a:cs typeface="Times New Roman" panose="02020603050405020304" pitchFamily="18" charset="0"/>
                  </a:rPr>
                  <a:t>用于度量</a:t>
                </a:r>
                <a:r>
                  <a:rPr lang="zh-CN" altLang="en-US" sz="2000" b="1" dirty="0">
                    <a:solidFill>
                      <a:srgbClr val="FF0000"/>
                    </a:solidFill>
                    <a:latin typeface="Times New Roman" panose="02020603050405020304" pitchFamily="18" charset="0"/>
                    <a:cs typeface="Times New Roman" panose="02020603050405020304" pitchFamily="18" charset="0"/>
                  </a:rPr>
                  <a:t>预测标签</a:t>
                </a:r>
                <a:r>
                  <a:rPr lang="zh-CN" altLang="en-US" sz="2000" dirty="0">
                    <a:solidFill>
                      <a:prstClr val="black"/>
                    </a:solidFill>
                    <a:latin typeface="Times New Roman" panose="02020603050405020304" pitchFamily="18" charset="0"/>
                    <a:cs typeface="Times New Roman" panose="02020603050405020304" pitchFamily="18" charset="0"/>
                  </a:rPr>
                  <a:t>和</a:t>
                </a:r>
                <a:r>
                  <a:rPr lang="zh-CN" altLang="en-US" sz="2000" b="1" dirty="0">
                    <a:solidFill>
                      <a:srgbClr val="FF0000"/>
                    </a:solidFill>
                    <a:latin typeface="Times New Roman" panose="02020603050405020304" pitchFamily="18" charset="0"/>
                    <a:cs typeface="Times New Roman" panose="02020603050405020304" pitchFamily="18" charset="0"/>
                  </a:rPr>
                  <a:t>真实标签</a:t>
                </a:r>
                <a:r>
                  <a:rPr lang="zh-CN" altLang="en-US" sz="2000" dirty="0">
                    <a:solidFill>
                      <a:prstClr val="black"/>
                    </a:solidFill>
                    <a:latin typeface="Times New Roman" panose="02020603050405020304" pitchFamily="18" charset="0"/>
                    <a:cs typeface="Times New Roman" panose="02020603050405020304" pitchFamily="18" charset="0"/>
                  </a:rPr>
                  <a:t>之间差异或损失。</a:t>
                </a:r>
                <a:endParaRPr lang="en-US" altLang="zh-CN" sz="2000" dirty="0">
                  <a:solidFill>
                    <a:prstClr val="black"/>
                  </a:solidFill>
                  <a:latin typeface="Times New Roman" panose="02020603050405020304" pitchFamily="18" charset="0"/>
                  <a:cs typeface="Times New Roman" panose="02020603050405020304" pitchFamily="18" charset="0"/>
                </a:endParaRPr>
              </a:p>
              <a:p>
                <a:pPr marL="431800" eaLnBrk="1" fontAlgn="auto" hangingPunct="1">
                  <a:lnSpc>
                    <a:spcPct val="150000"/>
                  </a:lnSpc>
                  <a:spcBef>
                    <a:spcPts val="0"/>
                  </a:spcBef>
                  <a:spcAft>
                    <a:spcPts val="0"/>
                  </a:spcAft>
                </a:pPr>
                <a:r>
                  <a:rPr lang="zh-CN" altLang="en-US" sz="2000" b="1" dirty="0">
                    <a:solidFill>
                      <a:srgbClr val="7030A0"/>
                    </a:solidFill>
                    <a:latin typeface="Times New Roman" panose="02020603050405020304" pitchFamily="18" charset="0"/>
                    <a:cs typeface="Times New Roman" panose="02020603050405020304" pitchFamily="18" charset="0"/>
                  </a:rPr>
                  <a:t>真实标签集</a:t>
                </a:r>
                <a:r>
                  <a:rPr lang="zh-CN" altLang="en-US" sz="2000" dirty="0">
                    <a:solidFill>
                      <a:prstClr val="black"/>
                    </a:solidFill>
                    <a:latin typeface="Times New Roman" panose="02020603050405020304" pitchFamily="18" charset="0"/>
                    <a:cs typeface="Times New Roman" panose="02020603050405020304" pitchFamily="18" charset="0"/>
                  </a:rPr>
                  <a:t>表示为</a:t>
                </a:r>
                <a:r>
                  <a:rPr lang="en-US" altLang="zh-CN" sz="2000" i="1" dirty="0">
                    <a:solidFill>
                      <a:prstClr val="black"/>
                    </a:solidFill>
                    <a:latin typeface="Times New Roman" panose="02020603050405020304" pitchFamily="18" charset="0"/>
                    <a:cs typeface="Times New Roman" panose="02020603050405020304" pitchFamily="18" charset="0"/>
                  </a:rPr>
                  <a:t>Y</a:t>
                </a:r>
                <a:r>
                  <a:rPr lang="zh-CN" altLang="en-US" sz="2000" dirty="0">
                    <a:solidFill>
                      <a:prstClr val="black"/>
                    </a:solidFill>
                    <a:latin typeface="Times New Roman" panose="02020603050405020304" pitchFamily="18" charset="0"/>
                    <a:cs typeface="Times New Roman" panose="02020603050405020304" pitchFamily="18" charset="0"/>
                  </a:rPr>
                  <a:t>， </a:t>
                </a:r>
                <a:r>
                  <a:rPr lang="zh-CN" altLang="en-US" sz="2000" b="1" dirty="0">
                    <a:solidFill>
                      <a:srgbClr val="7030A0"/>
                    </a:solidFill>
                    <a:latin typeface="Times New Roman" panose="02020603050405020304" pitchFamily="18" charset="0"/>
                    <a:cs typeface="Times New Roman" panose="02020603050405020304" pitchFamily="18" charset="0"/>
                  </a:rPr>
                  <a:t>预测标签集</a:t>
                </a:r>
                <a:r>
                  <a:rPr lang="zh-CN" altLang="en-US" sz="2000" dirty="0">
                    <a:solidFill>
                      <a:prstClr val="black"/>
                    </a:solidFill>
                    <a:latin typeface="Times New Roman" panose="02020603050405020304" pitchFamily="18" charset="0"/>
                    <a:cs typeface="Times New Roman" panose="02020603050405020304" pitchFamily="18" charset="0"/>
                  </a:rPr>
                  <a:t>表示为 </a:t>
                </a:r>
                <a:r>
                  <a:rPr lang="en-US" altLang="zh-CN" sz="2000" i="1" dirty="0">
                    <a:solidFill>
                      <a:prstClr val="black"/>
                    </a:solidFill>
                    <a:latin typeface="Times New Roman" panose="02020603050405020304" pitchFamily="18" charset="0"/>
                    <a:cs typeface="Times New Roman" panose="02020603050405020304" pitchFamily="18" charset="0"/>
                  </a:rPr>
                  <a:t>Y’ </a:t>
                </a:r>
                <a:r>
                  <a:rPr lang="en-US" altLang="zh-CN" sz="2000" dirty="0">
                    <a:solidFill>
                      <a:prstClr val="black"/>
                    </a:solidFill>
                    <a:latin typeface="Times New Roman" panose="02020603050405020304" pitchFamily="18" charset="0"/>
                    <a:cs typeface="Times New Roman" panose="02020603050405020304" pitchFamily="18" charset="0"/>
                  </a:rPr>
                  <a:t>= </a:t>
                </a:r>
                <a:r>
                  <a:rPr lang="en-US" altLang="zh-CN" sz="2000" i="1" dirty="0">
                    <a:solidFill>
                      <a:prstClr val="black"/>
                    </a:solidFill>
                    <a:latin typeface="Times New Roman" panose="02020603050405020304" pitchFamily="18" charset="0"/>
                    <a:cs typeface="Times New Roman" panose="02020603050405020304" pitchFamily="18" charset="0"/>
                  </a:rPr>
                  <a:t>f</a:t>
                </a:r>
                <a:r>
                  <a:rPr lang="en-US" altLang="zh-CN" sz="2000" dirty="0">
                    <a:solidFill>
                      <a:prstClr val="black"/>
                    </a:solidFill>
                    <a:latin typeface="Times New Roman" panose="02020603050405020304" pitchFamily="18" charset="0"/>
                    <a:cs typeface="Times New Roman" panose="02020603050405020304" pitchFamily="18" charset="0"/>
                  </a:rPr>
                  <a:t>(</a:t>
                </a:r>
                <a:r>
                  <a:rPr lang="en-US" altLang="zh-CN" sz="2000" i="1" dirty="0">
                    <a:solidFill>
                      <a:prstClr val="black"/>
                    </a:solidFill>
                    <a:latin typeface="Times New Roman" panose="02020603050405020304" pitchFamily="18" charset="0"/>
                    <a:cs typeface="Times New Roman" panose="02020603050405020304" pitchFamily="18" charset="0"/>
                  </a:rPr>
                  <a:t>X</a:t>
                </a:r>
                <a:r>
                  <a:rPr lang="en-US" altLang="zh-CN" sz="2000" dirty="0">
                    <a:solidFill>
                      <a:prstClr val="black"/>
                    </a:solidFill>
                    <a:latin typeface="Times New Roman" panose="02020603050405020304" pitchFamily="18" charset="0"/>
                    <a:cs typeface="Times New Roman" panose="02020603050405020304" pitchFamily="18" charset="0"/>
                  </a:rPr>
                  <a:t>)</a:t>
                </a:r>
                <a:r>
                  <a:rPr lang="zh-CN" altLang="en-US" sz="2000" dirty="0">
                    <a:solidFill>
                      <a:prstClr val="black"/>
                    </a:solidFill>
                    <a:latin typeface="Times New Roman" panose="02020603050405020304" pitchFamily="18" charset="0"/>
                    <a:cs typeface="Times New Roman" panose="02020603050405020304" pitchFamily="18" charset="0"/>
                  </a:rPr>
                  <a:t>，则损失函数记为  </a:t>
                </a:r>
                <a:r>
                  <a:rPr lang="en-US" altLang="zh-CN" sz="2000" i="1" dirty="0">
                    <a:solidFill>
                      <a:prstClr val="black"/>
                    </a:solidFill>
                    <a:latin typeface="Times New Roman" panose="02020603050405020304" pitchFamily="18" charset="0"/>
                    <a:cs typeface="Times New Roman" panose="02020603050405020304" pitchFamily="18" charset="0"/>
                  </a:rPr>
                  <a:t>L</a:t>
                </a:r>
                <a:r>
                  <a:rPr lang="en-US" altLang="zh-CN" sz="2000" dirty="0">
                    <a:solidFill>
                      <a:prstClr val="black"/>
                    </a:solidFill>
                    <a:latin typeface="Times New Roman" panose="02020603050405020304" pitchFamily="18" charset="0"/>
                    <a:cs typeface="Times New Roman" panose="02020603050405020304" pitchFamily="18" charset="0"/>
                  </a:rPr>
                  <a:t>(</a:t>
                </a:r>
                <a:r>
                  <a:rPr lang="en-US" altLang="zh-CN" sz="2000" i="1" dirty="0">
                    <a:solidFill>
                      <a:prstClr val="black"/>
                    </a:solidFill>
                    <a:latin typeface="Times New Roman" panose="02020603050405020304" pitchFamily="18" charset="0"/>
                    <a:cs typeface="Times New Roman" panose="02020603050405020304" pitchFamily="18" charset="0"/>
                  </a:rPr>
                  <a:t>Y, f </a:t>
                </a:r>
                <a:r>
                  <a:rPr lang="en-US" altLang="zh-CN" sz="2000" dirty="0">
                    <a:solidFill>
                      <a:prstClr val="black"/>
                    </a:solidFill>
                    <a:latin typeface="Times New Roman" panose="02020603050405020304" pitchFamily="18" charset="0"/>
                    <a:cs typeface="Times New Roman" panose="02020603050405020304" pitchFamily="18" charset="0"/>
                  </a:rPr>
                  <a:t>(</a:t>
                </a:r>
                <a:r>
                  <a:rPr lang="en-US" altLang="zh-CN" sz="2000" i="1" dirty="0">
                    <a:solidFill>
                      <a:prstClr val="black"/>
                    </a:solidFill>
                    <a:latin typeface="Times New Roman" panose="02020603050405020304" pitchFamily="18" charset="0"/>
                    <a:cs typeface="Times New Roman" panose="02020603050405020304" pitchFamily="18" charset="0"/>
                  </a:rPr>
                  <a:t>X</a:t>
                </a:r>
                <a:r>
                  <a:rPr lang="en-US" altLang="zh-CN" sz="2000" dirty="0">
                    <a:solidFill>
                      <a:prstClr val="black"/>
                    </a:solidFill>
                    <a:latin typeface="Times New Roman" panose="02020603050405020304" pitchFamily="18" charset="0"/>
                    <a:cs typeface="Times New Roman" panose="02020603050405020304" pitchFamily="18" charset="0"/>
                  </a:rPr>
                  <a:t>))</a:t>
                </a:r>
                <a:r>
                  <a:rPr lang="zh-CN" altLang="en-US" sz="2000" dirty="0">
                    <a:solidFill>
                      <a:prstClr val="black"/>
                    </a:solidFill>
                    <a:latin typeface="Times New Roman" panose="02020603050405020304" pitchFamily="18" charset="0"/>
                    <a:cs typeface="Times New Roman" panose="02020603050405020304" pitchFamily="18" charset="0"/>
                  </a:rPr>
                  <a:t>，</a:t>
                </a:r>
                <a:r>
                  <a:rPr lang="zh-CN" altLang="zh-CN" sz="2000" dirty="0">
                    <a:solidFill>
                      <a:prstClr val="black"/>
                    </a:solidFill>
                    <a:latin typeface="Calibri"/>
                  </a:rPr>
                  <a:t>是一个</a:t>
                </a:r>
                <a:r>
                  <a:rPr lang="zh-CN" altLang="zh-CN" sz="2000" b="1" dirty="0">
                    <a:solidFill>
                      <a:srgbClr val="7030A0"/>
                    </a:solidFill>
                    <a:latin typeface="Calibri"/>
                  </a:rPr>
                  <a:t>非负</a:t>
                </a:r>
                <a:r>
                  <a:rPr lang="zh-CN" altLang="zh-CN" sz="2000" dirty="0">
                    <a:solidFill>
                      <a:prstClr val="black"/>
                    </a:solidFill>
                    <a:latin typeface="Calibri"/>
                  </a:rPr>
                  <a:t>的实值</a:t>
                </a:r>
                <a:r>
                  <a:rPr lang="zh-CN" altLang="en-US" sz="2000" dirty="0">
                    <a:solidFill>
                      <a:prstClr val="black"/>
                    </a:solidFill>
                    <a:latin typeface="Calibri"/>
                  </a:rPr>
                  <a:t>函数。常用的</a:t>
                </a:r>
                <a:r>
                  <a:rPr lang="zh-CN" altLang="zh-CN" sz="2000" dirty="0">
                    <a:solidFill>
                      <a:prstClr val="black"/>
                    </a:solidFill>
                    <a:latin typeface="Calibri"/>
                  </a:rPr>
                  <a:t>损失函数</a:t>
                </a:r>
                <a:r>
                  <a:rPr lang="zh-CN" altLang="en-US" sz="2000" dirty="0">
                    <a:solidFill>
                      <a:prstClr val="black"/>
                    </a:solidFill>
                    <a:latin typeface="Calibri"/>
                  </a:rPr>
                  <a:t>包括：</a:t>
                </a:r>
                <a:endParaRPr lang="en-US" altLang="zh-CN" sz="2000" dirty="0">
                  <a:solidFill>
                    <a:prstClr val="black"/>
                  </a:solidFill>
                  <a:latin typeface="Times New Roman" panose="02020603050405020304" pitchFamily="18" charset="0"/>
                  <a:cs typeface="Times New Roman" panose="02020603050405020304" pitchFamily="18" charset="0"/>
                </a:endParaRPr>
              </a:p>
              <a:p>
                <a:pPr marL="711200" lvl="1" indent="-285750" eaLnBrk="1" fontAlgn="auto" hangingPunct="1">
                  <a:spcBef>
                    <a:spcPts val="0"/>
                  </a:spcBef>
                  <a:spcAft>
                    <a:spcPts val="0"/>
                  </a:spcAft>
                  <a:buFont typeface="Wingdings" panose="05000000000000000000" pitchFamily="2" charset="2"/>
                  <a:buChar char="Ø"/>
                </a:pPr>
                <a:r>
                  <a:rPr lang="en-US" altLang="zh-CN" sz="2000" b="1" dirty="0">
                    <a:solidFill>
                      <a:srgbClr val="7030A0"/>
                    </a:solidFill>
                    <a:latin typeface="Calibri"/>
                  </a:rPr>
                  <a:t>0-1</a:t>
                </a:r>
                <a:r>
                  <a:rPr lang="zh-CN" altLang="zh-CN" sz="2000" dirty="0">
                    <a:solidFill>
                      <a:prstClr val="black"/>
                    </a:solidFill>
                    <a:latin typeface="Calibri"/>
                  </a:rPr>
                  <a:t>损失函数公式为： </a:t>
                </a:r>
                <a14:m>
                  <m:oMath xmlns:m="http://schemas.openxmlformats.org/officeDocument/2006/math">
                    <m:r>
                      <a:rPr lang="en-US" altLang="zh-CN" sz="2000" i="1">
                        <a:solidFill>
                          <a:prstClr val="black"/>
                        </a:solidFill>
                        <a:latin typeface="Cambria Math" panose="02040503050406030204" pitchFamily="18" charset="0"/>
                      </a:rPr>
                      <m:t>𝐿</m:t>
                    </m:r>
                    <m:r>
                      <a:rPr lang="en-US" altLang="zh-CN" sz="2000">
                        <a:solidFill>
                          <a:prstClr val="black"/>
                        </a:solidFill>
                        <a:latin typeface="Cambria Math" panose="02040503050406030204" pitchFamily="18" charset="0"/>
                      </a:rPr>
                      <m:t>(</m:t>
                    </m:r>
                    <m:r>
                      <a:rPr lang="en-US" altLang="zh-CN" sz="2000" i="1">
                        <a:solidFill>
                          <a:prstClr val="black"/>
                        </a:solidFill>
                        <a:latin typeface="Cambria Math" panose="02040503050406030204" pitchFamily="18" charset="0"/>
                      </a:rPr>
                      <m:t>𝑌</m:t>
                    </m:r>
                    <m:r>
                      <a:rPr lang="en-US" altLang="zh-CN" sz="2000">
                        <a:solidFill>
                          <a:prstClr val="black"/>
                        </a:solidFill>
                        <a:latin typeface="Cambria Math" panose="02040503050406030204" pitchFamily="18" charset="0"/>
                      </a:rPr>
                      <m:t>, </m:t>
                    </m:r>
                    <m:r>
                      <a:rPr lang="en-US" altLang="zh-CN" sz="2000" i="1">
                        <a:solidFill>
                          <a:prstClr val="black"/>
                        </a:solidFill>
                        <a:latin typeface="Cambria Math" panose="02040503050406030204" pitchFamily="18" charset="0"/>
                      </a:rPr>
                      <m:t>𝑓</m:t>
                    </m:r>
                    <m:r>
                      <a:rPr lang="en-US" altLang="zh-CN" sz="2000">
                        <a:solidFill>
                          <a:prstClr val="black"/>
                        </a:solidFill>
                        <a:latin typeface="Cambria Math" panose="02040503050406030204" pitchFamily="18" charset="0"/>
                      </a:rPr>
                      <m:t>(</m:t>
                    </m:r>
                    <m:r>
                      <a:rPr lang="en-US" altLang="zh-CN" sz="2000" i="1">
                        <a:solidFill>
                          <a:prstClr val="black"/>
                        </a:solidFill>
                        <a:latin typeface="Cambria Math" panose="02040503050406030204" pitchFamily="18" charset="0"/>
                      </a:rPr>
                      <m:t>𝑋</m:t>
                    </m:r>
                    <m:r>
                      <a:rPr lang="en-US" altLang="zh-CN" sz="2000">
                        <a:solidFill>
                          <a:prstClr val="black"/>
                        </a:solidFill>
                        <a:latin typeface="Cambria Math" panose="02040503050406030204" pitchFamily="18" charset="0"/>
                      </a:rPr>
                      <m:t>)) =</m:t>
                    </m:r>
                    <m:d>
                      <m:dPr>
                        <m:begChr m:val="{"/>
                        <m:endChr m:val=""/>
                        <m:ctrlPr>
                          <a:rPr lang="zh-CN" altLang="zh-CN" sz="2000" i="1">
                            <a:solidFill>
                              <a:prstClr val="black"/>
                            </a:solidFill>
                            <a:latin typeface="Cambria Math" panose="02040503050406030204" pitchFamily="18" charset="0"/>
                          </a:rPr>
                        </m:ctrlPr>
                      </m:dPr>
                      <m:e>
                        <m:eqArr>
                          <m:eqArrPr>
                            <m:ctrlPr>
                              <a:rPr lang="zh-CN" altLang="zh-CN" sz="2000" i="1">
                                <a:solidFill>
                                  <a:prstClr val="black"/>
                                </a:solidFill>
                                <a:latin typeface="Cambria Math" panose="02040503050406030204" pitchFamily="18" charset="0"/>
                              </a:rPr>
                            </m:ctrlPr>
                          </m:eqArrPr>
                          <m:e>
                            <m:r>
                              <a:rPr lang="en-US" altLang="zh-CN" sz="2000" i="1">
                                <a:solidFill>
                                  <a:prstClr val="black"/>
                                </a:solidFill>
                                <a:latin typeface="Cambria Math" panose="02040503050406030204" pitchFamily="18" charset="0"/>
                              </a:rPr>
                              <m:t> </m:t>
                            </m:r>
                            <m:r>
                              <a:rPr lang="en-US" altLang="zh-CN" sz="2000">
                                <a:solidFill>
                                  <a:prstClr val="black"/>
                                </a:solidFill>
                                <a:latin typeface="Cambria Math" panose="02040503050406030204" pitchFamily="18" charset="0"/>
                              </a:rPr>
                              <m:t>0</m:t>
                            </m:r>
                            <m:r>
                              <a:rPr lang="zh-CN" altLang="zh-CN" sz="2000">
                                <a:solidFill>
                                  <a:prstClr val="black"/>
                                </a:solidFill>
                                <a:latin typeface="Cambria Math" panose="02040503050406030204" pitchFamily="18" charset="0"/>
                              </a:rPr>
                              <m:t>，</m:t>
                            </m:r>
                            <m:r>
                              <m:rPr>
                                <m:sty m:val="p"/>
                              </m:rPr>
                              <a:rPr lang="en-US" altLang="zh-CN" sz="2000">
                                <a:solidFill>
                                  <a:prstClr val="black"/>
                                </a:solidFill>
                                <a:latin typeface="Cambria Math" panose="02040503050406030204" pitchFamily="18" charset="0"/>
                              </a:rPr>
                              <m:t>if</m:t>
                            </m:r>
                            <m:r>
                              <a:rPr lang="en-US" altLang="zh-CN" sz="2000">
                                <a:solidFill>
                                  <a:prstClr val="black"/>
                                </a:solidFill>
                                <a:latin typeface="Cambria Math" panose="02040503050406030204" pitchFamily="18" charset="0"/>
                              </a:rPr>
                              <m:t> </m:t>
                            </m:r>
                            <m:r>
                              <a:rPr lang="en-US" altLang="zh-CN" sz="2000" i="1">
                                <a:solidFill>
                                  <a:prstClr val="black"/>
                                </a:solidFill>
                                <a:latin typeface="Cambria Math" panose="02040503050406030204" pitchFamily="18" charset="0"/>
                              </a:rPr>
                              <m:t>𝑌</m:t>
                            </m:r>
                            <m:r>
                              <a:rPr lang="en-US" altLang="zh-CN" sz="2000">
                                <a:solidFill>
                                  <a:prstClr val="black"/>
                                </a:solidFill>
                                <a:latin typeface="Cambria Math" panose="02040503050406030204" pitchFamily="18" charset="0"/>
                              </a:rPr>
                              <m:t> = </m:t>
                            </m:r>
                            <m:r>
                              <a:rPr lang="en-US" altLang="zh-CN" sz="2000" i="1">
                                <a:solidFill>
                                  <a:prstClr val="black"/>
                                </a:solidFill>
                                <a:latin typeface="Cambria Math" panose="02040503050406030204" pitchFamily="18" charset="0"/>
                              </a:rPr>
                              <m:t>𝑓</m:t>
                            </m:r>
                            <m:r>
                              <a:rPr lang="en-US" altLang="zh-CN" sz="2000">
                                <a:solidFill>
                                  <a:prstClr val="black"/>
                                </a:solidFill>
                                <a:latin typeface="Cambria Math" panose="02040503050406030204" pitchFamily="18" charset="0"/>
                              </a:rPr>
                              <m:t> (</m:t>
                            </m:r>
                            <m:r>
                              <a:rPr lang="en-US" altLang="zh-CN" sz="2000" i="1">
                                <a:solidFill>
                                  <a:prstClr val="black"/>
                                </a:solidFill>
                                <a:latin typeface="Cambria Math" panose="02040503050406030204" pitchFamily="18" charset="0"/>
                              </a:rPr>
                              <m:t>𝑋</m:t>
                            </m:r>
                            <m:r>
                              <a:rPr lang="en-US" altLang="zh-CN" sz="2000">
                                <a:solidFill>
                                  <a:prstClr val="black"/>
                                </a:solidFill>
                                <a:latin typeface="Cambria Math" panose="02040503050406030204" pitchFamily="18" charset="0"/>
                              </a:rPr>
                              <m:t>)</m:t>
                            </m:r>
                            <m:r>
                              <a:rPr lang="en-US" altLang="zh-CN" sz="2000" i="1">
                                <a:solidFill>
                                  <a:prstClr val="black"/>
                                </a:solidFill>
                                <a:latin typeface="Cambria Math" panose="02040503050406030204" pitchFamily="18" charset="0"/>
                              </a:rPr>
                              <m:t> </m:t>
                            </m:r>
                          </m:e>
                          <m:e>
                            <m:r>
                              <a:rPr lang="en-US" altLang="zh-CN" sz="2000">
                                <a:solidFill>
                                  <a:prstClr val="black"/>
                                </a:solidFill>
                                <a:latin typeface="Cambria Math" panose="02040503050406030204" pitchFamily="18" charset="0"/>
                              </a:rPr>
                              <m:t>1</m:t>
                            </m:r>
                            <m:r>
                              <a:rPr lang="zh-CN" altLang="zh-CN" sz="2000">
                                <a:solidFill>
                                  <a:prstClr val="black"/>
                                </a:solidFill>
                                <a:latin typeface="Cambria Math" panose="02040503050406030204" pitchFamily="18" charset="0"/>
                              </a:rPr>
                              <m:t>，</m:t>
                            </m:r>
                            <m:r>
                              <m:rPr>
                                <m:sty m:val="p"/>
                              </m:rPr>
                              <a:rPr lang="en-US" altLang="zh-CN" sz="2000">
                                <a:solidFill>
                                  <a:prstClr val="black"/>
                                </a:solidFill>
                                <a:latin typeface="Cambria Math" panose="02040503050406030204" pitchFamily="18" charset="0"/>
                              </a:rPr>
                              <m:t>if</m:t>
                            </m:r>
                            <m:r>
                              <a:rPr lang="en-US" altLang="zh-CN" sz="2000">
                                <a:solidFill>
                                  <a:prstClr val="black"/>
                                </a:solidFill>
                                <a:latin typeface="Cambria Math" panose="02040503050406030204" pitchFamily="18" charset="0"/>
                              </a:rPr>
                              <m:t> </m:t>
                            </m:r>
                            <m:r>
                              <a:rPr lang="en-US" altLang="zh-CN" sz="2000" i="1">
                                <a:solidFill>
                                  <a:prstClr val="black"/>
                                </a:solidFill>
                                <a:latin typeface="Cambria Math" panose="02040503050406030204" pitchFamily="18" charset="0"/>
                              </a:rPr>
                              <m:t>𝑌</m:t>
                            </m:r>
                            <m:r>
                              <a:rPr lang="en-US" altLang="zh-CN" sz="2000">
                                <a:solidFill>
                                  <a:prstClr val="black"/>
                                </a:solidFill>
                                <a:latin typeface="Cambria Math" panose="02040503050406030204" pitchFamily="18" charset="0"/>
                              </a:rPr>
                              <m:t> ≠ </m:t>
                            </m:r>
                            <m:r>
                              <a:rPr lang="en-US" altLang="zh-CN" sz="2000" i="1">
                                <a:solidFill>
                                  <a:prstClr val="black"/>
                                </a:solidFill>
                                <a:latin typeface="Cambria Math" panose="02040503050406030204" pitchFamily="18" charset="0"/>
                              </a:rPr>
                              <m:t>𝑓</m:t>
                            </m:r>
                            <m:r>
                              <a:rPr lang="en-US" altLang="zh-CN" sz="2000">
                                <a:solidFill>
                                  <a:prstClr val="black"/>
                                </a:solidFill>
                                <a:latin typeface="Cambria Math" panose="02040503050406030204" pitchFamily="18" charset="0"/>
                              </a:rPr>
                              <m:t>(</m:t>
                            </m:r>
                            <m:r>
                              <a:rPr lang="en-US" altLang="zh-CN" sz="2000" i="1">
                                <a:solidFill>
                                  <a:prstClr val="black"/>
                                </a:solidFill>
                                <a:latin typeface="Cambria Math" panose="02040503050406030204" pitchFamily="18" charset="0"/>
                              </a:rPr>
                              <m:t>𝑋</m:t>
                            </m:r>
                            <m:r>
                              <a:rPr lang="en-US" altLang="zh-CN" sz="2000">
                                <a:solidFill>
                                  <a:prstClr val="black"/>
                                </a:solidFill>
                                <a:latin typeface="Cambria Math" panose="02040503050406030204" pitchFamily="18" charset="0"/>
                              </a:rPr>
                              <m:t>) </m:t>
                            </m:r>
                          </m:e>
                        </m:eqArr>
                      </m:e>
                    </m:d>
                  </m:oMath>
                </a14:m>
                <a:endParaRPr lang="zh-CN" altLang="zh-CN" sz="2000" dirty="0">
                  <a:solidFill>
                    <a:prstClr val="black"/>
                  </a:solidFill>
                  <a:latin typeface="Calibri"/>
                </a:endParaRPr>
              </a:p>
              <a:p>
                <a:pPr marL="711200" indent="-285750" eaLnBrk="1" fontAlgn="auto" hangingPunct="1">
                  <a:lnSpc>
                    <a:spcPct val="150000"/>
                  </a:lnSpc>
                  <a:spcBef>
                    <a:spcPts val="0"/>
                  </a:spcBef>
                  <a:spcAft>
                    <a:spcPts val="0"/>
                  </a:spcAft>
                  <a:buFont typeface="Wingdings" panose="05000000000000000000" pitchFamily="2" charset="2"/>
                  <a:buChar char="Ø"/>
                </a:pPr>
                <a:r>
                  <a:rPr lang="zh-CN" altLang="zh-CN" sz="2000" b="1" dirty="0">
                    <a:solidFill>
                      <a:srgbClr val="7030A0"/>
                    </a:solidFill>
                    <a:latin typeface="Calibri"/>
                  </a:rPr>
                  <a:t>平方</a:t>
                </a:r>
                <a:r>
                  <a:rPr lang="zh-CN" altLang="zh-CN" sz="2000" dirty="0">
                    <a:solidFill>
                      <a:prstClr val="black"/>
                    </a:solidFill>
                    <a:latin typeface="Calibri"/>
                  </a:rPr>
                  <a:t>损失函数公式为： </a:t>
                </a:r>
                <a14:m>
                  <m:oMath xmlns:m="http://schemas.openxmlformats.org/officeDocument/2006/math">
                    <m:r>
                      <a:rPr lang="en-US" altLang="zh-CN" sz="2000" i="1">
                        <a:solidFill>
                          <a:prstClr val="black"/>
                        </a:solidFill>
                        <a:latin typeface="Cambria Math" panose="02040503050406030204" pitchFamily="18" charset="0"/>
                      </a:rPr>
                      <m:t>𝐿</m:t>
                    </m:r>
                    <m:d>
                      <m:dPr>
                        <m:ctrlPr>
                          <a:rPr lang="zh-CN" altLang="zh-CN" sz="2000" i="1">
                            <a:solidFill>
                              <a:prstClr val="black"/>
                            </a:solidFill>
                            <a:latin typeface="Cambria Math" panose="02040503050406030204" pitchFamily="18" charset="0"/>
                          </a:rPr>
                        </m:ctrlPr>
                      </m:dPr>
                      <m:e>
                        <m:r>
                          <a:rPr lang="en-US" altLang="zh-CN" sz="2000" i="1">
                            <a:solidFill>
                              <a:prstClr val="black"/>
                            </a:solidFill>
                            <a:latin typeface="Cambria Math" panose="02040503050406030204" pitchFamily="18" charset="0"/>
                          </a:rPr>
                          <m:t>𝑌</m:t>
                        </m:r>
                        <m:r>
                          <a:rPr lang="en-US" altLang="zh-CN" sz="2000">
                            <a:solidFill>
                              <a:prstClr val="black"/>
                            </a:solidFill>
                            <a:latin typeface="Cambria Math" panose="02040503050406030204" pitchFamily="18" charset="0"/>
                          </a:rPr>
                          <m:t>, </m:t>
                        </m:r>
                        <m:r>
                          <a:rPr lang="en-US" altLang="zh-CN" sz="2000" i="1">
                            <a:solidFill>
                              <a:prstClr val="black"/>
                            </a:solidFill>
                            <a:latin typeface="Cambria Math" panose="02040503050406030204" pitchFamily="18" charset="0"/>
                          </a:rPr>
                          <m:t>𝑓</m:t>
                        </m:r>
                        <m:d>
                          <m:dPr>
                            <m:ctrlPr>
                              <a:rPr lang="zh-CN" altLang="zh-CN" sz="2000" i="1">
                                <a:solidFill>
                                  <a:prstClr val="black"/>
                                </a:solidFill>
                                <a:latin typeface="Cambria Math" panose="02040503050406030204" pitchFamily="18" charset="0"/>
                              </a:rPr>
                            </m:ctrlPr>
                          </m:dPr>
                          <m:e>
                            <m:r>
                              <a:rPr lang="en-US" altLang="zh-CN" sz="2000" i="1">
                                <a:solidFill>
                                  <a:prstClr val="black"/>
                                </a:solidFill>
                                <a:latin typeface="Cambria Math" panose="02040503050406030204" pitchFamily="18" charset="0"/>
                              </a:rPr>
                              <m:t>𝑋</m:t>
                            </m:r>
                          </m:e>
                        </m:d>
                      </m:e>
                    </m:d>
                    <m:r>
                      <a:rPr lang="en-US" altLang="zh-CN" sz="2000" i="1">
                        <a:solidFill>
                          <a:prstClr val="black"/>
                        </a:solidFill>
                        <a:latin typeface="Cambria Math" panose="02040503050406030204" pitchFamily="18" charset="0"/>
                      </a:rPr>
                      <m:t>=</m:t>
                    </m:r>
                    <m:f>
                      <m:fPr>
                        <m:ctrlPr>
                          <a:rPr lang="zh-CN" altLang="zh-CN" sz="2000" i="1">
                            <a:solidFill>
                              <a:prstClr val="black"/>
                            </a:solidFill>
                            <a:latin typeface="Cambria Math" panose="02040503050406030204" pitchFamily="18" charset="0"/>
                          </a:rPr>
                        </m:ctrlPr>
                      </m:fPr>
                      <m:num>
                        <m:r>
                          <a:rPr lang="en-US" altLang="zh-CN" sz="2000">
                            <a:solidFill>
                              <a:prstClr val="black"/>
                            </a:solidFill>
                            <a:latin typeface="Cambria Math" panose="02040503050406030204" pitchFamily="18" charset="0"/>
                          </a:rPr>
                          <m:t>1</m:t>
                        </m:r>
                      </m:num>
                      <m:den>
                        <m:r>
                          <a:rPr lang="en-US" altLang="zh-CN" sz="2000" i="1">
                            <a:solidFill>
                              <a:prstClr val="black"/>
                            </a:solidFill>
                            <a:latin typeface="Cambria Math" panose="02040503050406030204" pitchFamily="18" charset="0"/>
                          </a:rPr>
                          <m:t>2</m:t>
                        </m:r>
                      </m:den>
                    </m:f>
                    <m:sSup>
                      <m:sSupPr>
                        <m:ctrlPr>
                          <a:rPr lang="zh-CN" altLang="zh-CN" sz="2000" i="1">
                            <a:solidFill>
                              <a:prstClr val="black"/>
                            </a:solidFill>
                            <a:latin typeface="Cambria Math" panose="02040503050406030204" pitchFamily="18" charset="0"/>
                          </a:rPr>
                        </m:ctrlPr>
                      </m:sSupPr>
                      <m:e>
                        <m:r>
                          <a:rPr lang="en-US" altLang="zh-CN" sz="2000">
                            <a:solidFill>
                              <a:prstClr val="black"/>
                            </a:solidFill>
                            <a:latin typeface="Cambria Math" panose="02040503050406030204" pitchFamily="18" charset="0"/>
                          </a:rPr>
                          <m:t>(</m:t>
                        </m:r>
                        <m:r>
                          <a:rPr lang="en-US" altLang="zh-CN" sz="2000" i="1">
                            <a:solidFill>
                              <a:prstClr val="black"/>
                            </a:solidFill>
                            <a:latin typeface="Cambria Math" panose="02040503050406030204" pitchFamily="18" charset="0"/>
                          </a:rPr>
                          <m:t>𝑌</m:t>
                        </m:r>
                        <m:r>
                          <a:rPr lang="en-US" altLang="zh-CN" sz="2000" i="1">
                            <a:solidFill>
                              <a:prstClr val="black"/>
                            </a:solidFill>
                            <a:latin typeface="Cambria Math" panose="02040503050406030204" pitchFamily="18" charset="0"/>
                          </a:rPr>
                          <m:t>−</m:t>
                        </m:r>
                        <m:r>
                          <a:rPr lang="en-US" altLang="zh-CN" sz="2000" i="1">
                            <a:solidFill>
                              <a:prstClr val="black"/>
                            </a:solidFill>
                            <a:latin typeface="Cambria Math" panose="02040503050406030204" pitchFamily="18" charset="0"/>
                          </a:rPr>
                          <m:t>𝑓</m:t>
                        </m:r>
                        <m:r>
                          <a:rPr lang="en-US" altLang="zh-CN" sz="2000">
                            <a:solidFill>
                              <a:prstClr val="black"/>
                            </a:solidFill>
                            <a:latin typeface="Cambria Math" panose="02040503050406030204" pitchFamily="18" charset="0"/>
                          </a:rPr>
                          <m:t>(</m:t>
                        </m:r>
                        <m:r>
                          <a:rPr lang="en-US" altLang="zh-CN" sz="2000" i="1">
                            <a:solidFill>
                              <a:prstClr val="black"/>
                            </a:solidFill>
                            <a:latin typeface="Cambria Math" panose="02040503050406030204" pitchFamily="18" charset="0"/>
                          </a:rPr>
                          <m:t>𝑋</m:t>
                        </m:r>
                        <m:r>
                          <a:rPr lang="en-US" altLang="zh-CN" sz="2000">
                            <a:solidFill>
                              <a:prstClr val="black"/>
                            </a:solidFill>
                            <a:latin typeface="Cambria Math" panose="02040503050406030204" pitchFamily="18" charset="0"/>
                          </a:rPr>
                          <m:t>))</m:t>
                        </m:r>
                      </m:e>
                      <m:sup>
                        <m:r>
                          <a:rPr lang="en-US" altLang="zh-CN" sz="2000">
                            <a:solidFill>
                              <a:prstClr val="black"/>
                            </a:solidFill>
                            <a:latin typeface="Cambria Math" panose="02040503050406030204" pitchFamily="18" charset="0"/>
                          </a:rPr>
                          <m:t>2</m:t>
                        </m:r>
                      </m:sup>
                    </m:sSup>
                  </m:oMath>
                </a14:m>
                <a:r>
                  <a:rPr lang="zh-CN" altLang="en-US" sz="2000" b="1" dirty="0">
                    <a:solidFill>
                      <a:srgbClr val="FF0000"/>
                    </a:solidFill>
                    <a:latin typeface="Calibri"/>
                  </a:rPr>
                  <a:t> 平方误差损失也称为</a:t>
                </a:r>
                <a:r>
                  <a:rPr lang="en-US" altLang="zh-CN" sz="2000" b="1" dirty="0">
                    <a:solidFill>
                      <a:srgbClr val="FF0000"/>
                    </a:solidFill>
                    <a:latin typeface="Calibri"/>
                  </a:rPr>
                  <a:t>L2</a:t>
                </a:r>
                <a:r>
                  <a:rPr lang="zh-CN" altLang="en-US" sz="2000" b="1" dirty="0">
                    <a:solidFill>
                      <a:srgbClr val="FF0000"/>
                    </a:solidFill>
                    <a:latin typeface="Calibri"/>
                  </a:rPr>
                  <a:t>损失。</a:t>
                </a:r>
                <a:endParaRPr lang="zh-CN" altLang="zh-CN" sz="2000" b="1" dirty="0">
                  <a:solidFill>
                    <a:srgbClr val="FF0000"/>
                  </a:solidFill>
                  <a:latin typeface="Calibri"/>
                </a:endParaRPr>
              </a:p>
              <a:p>
                <a:pPr marL="711200" indent="-285750" eaLnBrk="1" fontAlgn="auto" hangingPunct="1">
                  <a:lnSpc>
                    <a:spcPct val="150000"/>
                  </a:lnSpc>
                  <a:spcBef>
                    <a:spcPts val="0"/>
                  </a:spcBef>
                  <a:spcAft>
                    <a:spcPts val="0"/>
                  </a:spcAft>
                  <a:buFont typeface="Wingdings" panose="05000000000000000000" pitchFamily="2" charset="2"/>
                  <a:buChar char="Ø"/>
                </a:pPr>
                <a:r>
                  <a:rPr lang="zh-CN" altLang="zh-CN" sz="2000" b="1" dirty="0">
                    <a:solidFill>
                      <a:srgbClr val="7030A0"/>
                    </a:solidFill>
                    <a:latin typeface="Calibri"/>
                  </a:rPr>
                  <a:t>绝对</a:t>
                </a:r>
                <a:r>
                  <a:rPr lang="zh-CN" altLang="zh-CN" sz="2000" dirty="0">
                    <a:solidFill>
                      <a:prstClr val="black"/>
                    </a:solidFill>
                    <a:latin typeface="Calibri"/>
                  </a:rPr>
                  <a:t>损失函数公式为：  </a:t>
                </a:r>
                <a14:m>
                  <m:oMath xmlns:m="http://schemas.openxmlformats.org/officeDocument/2006/math">
                    <m:r>
                      <a:rPr lang="en-US" altLang="zh-CN" sz="2000" i="1">
                        <a:solidFill>
                          <a:prstClr val="black"/>
                        </a:solidFill>
                        <a:latin typeface="Cambria Math" panose="02040503050406030204" pitchFamily="18" charset="0"/>
                      </a:rPr>
                      <m:t>𝐿</m:t>
                    </m:r>
                    <m:r>
                      <a:rPr lang="en-US" altLang="zh-CN" sz="2000" i="1">
                        <a:solidFill>
                          <a:prstClr val="black"/>
                        </a:solidFill>
                        <a:latin typeface="Cambria Math" panose="02040503050406030204" pitchFamily="18" charset="0"/>
                      </a:rPr>
                      <m:t>(</m:t>
                    </m:r>
                    <m:r>
                      <a:rPr lang="en-US" altLang="zh-CN" sz="2000" i="1">
                        <a:solidFill>
                          <a:prstClr val="black"/>
                        </a:solidFill>
                        <a:latin typeface="Cambria Math" panose="02040503050406030204" pitchFamily="18" charset="0"/>
                      </a:rPr>
                      <m:t>𝑌</m:t>
                    </m:r>
                    <m:r>
                      <a:rPr lang="en-US" altLang="zh-CN" sz="2000" i="1">
                        <a:solidFill>
                          <a:prstClr val="black"/>
                        </a:solidFill>
                        <a:latin typeface="Cambria Math" panose="02040503050406030204" pitchFamily="18" charset="0"/>
                      </a:rPr>
                      <m:t>,</m:t>
                    </m:r>
                    <m:r>
                      <a:rPr lang="en-US" altLang="zh-CN" sz="2000" i="1">
                        <a:solidFill>
                          <a:prstClr val="black"/>
                        </a:solidFill>
                        <a:latin typeface="Cambria Math" panose="02040503050406030204" pitchFamily="18" charset="0"/>
                      </a:rPr>
                      <m:t>𝑓</m:t>
                    </m:r>
                    <m:r>
                      <a:rPr lang="en-US" altLang="zh-CN" sz="2000" i="1">
                        <a:solidFill>
                          <a:prstClr val="black"/>
                        </a:solidFill>
                        <a:latin typeface="Cambria Math" panose="02040503050406030204" pitchFamily="18" charset="0"/>
                      </a:rPr>
                      <m:t>(</m:t>
                    </m:r>
                    <m:r>
                      <a:rPr lang="en-US" altLang="zh-CN" sz="2000" i="1">
                        <a:solidFill>
                          <a:prstClr val="black"/>
                        </a:solidFill>
                        <a:latin typeface="Cambria Math" panose="02040503050406030204" pitchFamily="18" charset="0"/>
                      </a:rPr>
                      <m:t>𝑋</m:t>
                    </m:r>
                    <m:r>
                      <a:rPr lang="en-US" altLang="zh-CN" sz="2000" i="1">
                        <a:solidFill>
                          <a:prstClr val="black"/>
                        </a:solidFill>
                        <a:latin typeface="Cambria Math" panose="02040503050406030204" pitchFamily="18" charset="0"/>
                      </a:rPr>
                      <m:t>))=|</m:t>
                    </m:r>
                    <m:r>
                      <a:rPr lang="en-US" altLang="zh-CN" sz="2000" i="1">
                        <a:solidFill>
                          <a:prstClr val="black"/>
                        </a:solidFill>
                        <a:latin typeface="Cambria Math" panose="02040503050406030204" pitchFamily="18" charset="0"/>
                      </a:rPr>
                      <m:t>𝑌</m:t>
                    </m:r>
                    <m:r>
                      <a:rPr lang="en-US" altLang="zh-CN" sz="2000" i="1">
                        <a:solidFill>
                          <a:prstClr val="black"/>
                        </a:solidFill>
                        <a:latin typeface="Cambria Math" panose="02040503050406030204" pitchFamily="18" charset="0"/>
                      </a:rPr>
                      <m:t>−</m:t>
                    </m:r>
                    <m:r>
                      <a:rPr lang="en-US" altLang="zh-CN" sz="2000" i="1">
                        <a:solidFill>
                          <a:prstClr val="black"/>
                        </a:solidFill>
                        <a:latin typeface="Cambria Math" panose="02040503050406030204" pitchFamily="18" charset="0"/>
                      </a:rPr>
                      <m:t>𝑓</m:t>
                    </m:r>
                    <m:r>
                      <a:rPr lang="en-US" altLang="zh-CN" sz="2000" i="1">
                        <a:solidFill>
                          <a:prstClr val="black"/>
                        </a:solidFill>
                        <a:latin typeface="Cambria Math" panose="02040503050406030204" pitchFamily="18" charset="0"/>
                      </a:rPr>
                      <m:t>(</m:t>
                    </m:r>
                    <m:r>
                      <a:rPr lang="en-US" altLang="zh-CN" sz="2000" i="1">
                        <a:solidFill>
                          <a:prstClr val="black"/>
                        </a:solidFill>
                        <a:latin typeface="Cambria Math" panose="02040503050406030204" pitchFamily="18" charset="0"/>
                      </a:rPr>
                      <m:t>𝑋</m:t>
                    </m:r>
                    <m:r>
                      <a:rPr lang="en-US" altLang="zh-CN" sz="2000" i="1">
                        <a:solidFill>
                          <a:prstClr val="black"/>
                        </a:solidFill>
                        <a:latin typeface="Cambria Math" panose="02040503050406030204" pitchFamily="18" charset="0"/>
                      </a:rPr>
                      <m:t>)|</m:t>
                    </m:r>
                  </m:oMath>
                </a14:m>
                <a:r>
                  <a:rPr lang="zh-CN" altLang="en-US" sz="2000" dirty="0">
                    <a:solidFill>
                      <a:prstClr val="black"/>
                    </a:solidFill>
                    <a:latin typeface="Calibri"/>
                  </a:rPr>
                  <a:t>，</a:t>
                </a:r>
                <a:r>
                  <a:rPr lang="zh-CN" altLang="en-US" sz="2000" b="1" dirty="0">
                    <a:solidFill>
                      <a:srgbClr val="FF0000"/>
                    </a:solidFill>
                    <a:latin typeface="Calibri"/>
                  </a:rPr>
                  <a:t>绝对误差也称为</a:t>
                </a:r>
                <a:r>
                  <a:rPr lang="en-US" altLang="zh-CN" sz="2000" b="1" dirty="0">
                    <a:solidFill>
                      <a:srgbClr val="FF0000"/>
                    </a:solidFill>
                    <a:latin typeface="Calibri"/>
                  </a:rPr>
                  <a:t>L1</a:t>
                </a:r>
                <a:r>
                  <a:rPr lang="zh-CN" altLang="en-US" sz="2000" b="1" dirty="0">
                    <a:solidFill>
                      <a:srgbClr val="FF0000"/>
                    </a:solidFill>
                    <a:latin typeface="Calibri"/>
                  </a:rPr>
                  <a:t>损失。</a:t>
                </a:r>
                <a:endParaRPr lang="zh-CN" altLang="zh-CN" sz="2000" b="1" dirty="0">
                  <a:solidFill>
                    <a:srgbClr val="FF0000"/>
                  </a:solidFill>
                  <a:latin typeface="Calibri"/>
                </a:endParaRPr>
              </a:p>
              <a:p>
                <a:pPr marL="711200" indent="-285750" eaLnBrk="1" fontAlgn="auto" hangingPunct="1">
                  <a:lnSpc>
                    <a:spcPct val="150000"/>
                  </a:lnSpc>
                  <a:spcBef>
                    <a:spcPts val="0"/>
                  </a:spcBef>
                  <a:spcAft>
                    <a:spcPts val="0"/>
                  </a:spcAft>
                  <a:buFont typeface="Wingdings" panose="05000000000000000000" pitchFamily="2" charset="2"/>
                  <a:buChar char="Ø"/>
                </a:pPr>
                <a:r>
                  <a:rPr lang="zh-CN" altLang="zh-CN" sz="2000" b="1" dirty="0">
                    <a:solidFill>
                      <a:srgbClr val="7030A0"/>
                    </a:solidFill>
                    <a:latin typeface="Calibri"/>
                  </a:rPr>
                  <a:t>对数</a:t>
                </a:r>
                <a:r>
                  <a:rPr lang="zh-CN" altLang="zh-CN" sz="2000" dirty="0">
                    <a:solidFill>
                      <a:prstClr val="black"/>
                    </a:solidFill>
                    <a:latin typeface="Calibri"/>
                  </a:rPr>
                  <a:t>损失函数公式为：  </a:t>
                </a:r>
                <a14:m>
                  <m:oMath xmlns:m="http://schemas.openxmlformats.org/officeDocument/2006/math">
                    <m:r>
                      <a:rPr lang="en-US" altLang="zh-CN" sz="2000" i="1">
                        <a:solidFill>
                          <a:prstClr val="black"/>
                        </a:solidFill>
                        <a:latin typeface="Cambria Math" panose="02040503050406030204" pitchFamily="18" charset="0"/>
                      </a:rPr>
                      <m:t>𝐿</m:t>
                    </m:r>
                    <m:r>
                      <a:rPr lang="en-US" altLang="zh-CN" sz="2000" i="1">
                        <a:solidFill>
                          <a:prstClr val="black"/>
                        </a:solidFill>
                        <a:latin typeface="Cambria Math" panose="02040503050406030204" pitchFamily="18" charset="0"/>
                      </a:rPr>
                      <m:t>(</m:t>
                    </m:r>
                    <m:r>
                      <a:rPr lang="en-US" altLang="zh-CN" sz="2000" i="1">
                        <a:solidFill>
                          <a:prstClr val="black"/>
                        </a:solidFill>
                        <a:latin typeface="Cambria Math" panose="02040503050406030204" pitchFamily="18" charset="0"/>
                      </a:rPr>
                      <m:t>𝑌</m:t>
                    </m:r>
                    <m:r>
                      <a:rPr lang="en-US" altLang="zh-CN" sz="2000" i="1">
                        <a:solidFill>
                          <a:prstClr val="black"/>
                        </a:solidFill>
                        <a:latin typeface="Cambria Math" panose="02040503050406030204" pitchFamily="18" charset="0"/>
                      </a:rPr>
                      <m:t>,</m:t>
                    </m:r>
                    <m:r>
                      <a:rPr lang="en-US" altLang="zh-CN" sz="2000" i="1">
                        <a:solidFill>
                          <a:prstClr val="black"/>
                        </a:solidFill>
                        <a:latin typeface="Cambria Math" panose="02040503050406030204" pitchFamily="18" charset="0"/>
                      </a:rPr>
                      <m:t>𝑓</m:t>
                    </m:r>
                    <m:r>
                      <a:rPr lang="en-US" altLang="zh-CN" sz="2000" i="1">
                        <a:solidFill>
                          <a:prstClr val="black"/>
                        </a:solidFill>
                        <a:latin typeface="Cambria Math" panose="02040503050406030204" pitchFamily="18" charset="0"/>
                      </a:rPr>
                      <m:t>(</m:t>
                    </m:r>
                    <m:r>
                      <a:rPr lang="en-US" altLang="zh-CN" sz="2000" i="1">
                        <a:solidFill>
                          <a:prstClr val="black"/>
                        </a:solidFill>
                        <a:latin typeface="Cambria Math" panose="02040503050406030204" pitchFamily="18" charset="0"/>
                      </a:rPr>
                      <m:t>𝑋</m:t>
                    </m:r>
                    <m:r>
                      <a:rPr lang="en-US" altLang="zh-CN" sz="2000" i="1">
                        <a:solidFill>
                          <a:prstClr val="black"/>
                        </a:solidFill>
                        <a:latin typeface="Cambria Math" panose="02040503050406030204" pitchFamily="18" charset="0"/>
                      </a:rPr>
                      <m:t>))=−</m:t>
                    </m:r>
                    <m:r>
                      <a:rPr lang="en-US" altLang="zh-CN" sz="2000" i="1">
                        <a:solidFill>
                          <a:prstClr val="black"/>
                        </a:solidFill>
                        <a:latin typeface="Cambria Math" panose="02040503050406030204" pitchFamily="18" charset="0"/>
                      </a:rPr>
                      <m:t>𝑙𝑜𝑔𝑃</m:t>
                    </m:r>
                    <m:r>
                      <a:rPr lang="en-US" altLang="zh-CN" sz="2000" i="1">
                        <a:solidFill>
                          <a:prstClr val="black"/>
                        </a:solidFill>
                        <a:latin typeface="Cambria Math" panose="02040503050406030204" pitchFamily="18" charset="0"/>
                      </a:rPr>
                      <m:t>(</m:t>
                    </m:r>
                    <m:r>
                      <a:rPr lang="en-US" altLang="zh-CN" sz="2000" i="1">
                        <a:solidFill>
                          <a:prstClr val="black"/>
                        </a:solidFill>
                        <a:latin typeface="Cambria Math" panose="02040503050406030204" pitchFamily="18" charset="0"/>
                      </a:rPr>
                      <m:t>𝑌</m:t>
                    </m:r>
                    <m:r>
                      <a:rPr lang="en-US" altLang="zh-CN" sz="2000" i="1">
                        <a:solidFill>
                          <a:prstClr val="black"/>
                        </a:solidFill>
                        <a:latin typeface="Cambria Math" panose="02040503050406030204" pitchFamily="18" charset="0"/>
                      </a:rPr>
                      <m:t>|</m:t>
                    </m:r>
                    <m:r>
                      <a:rPr lang="en-US" altLang="zh-CN" sz="2000" i="1">
                        <a:solidFill>
                          <a:prstClr val="black"/>
                        </a:solidFill>
                        <a:latin typeface="Cambria Math" panose="02040503050406030204" pitchFamily="18" charset="0"/>
                      </a:rPr>
                      <m:t>𝑋</m:t>
                    </m:r>
                    <m:r>
                      <a:rPr lang="en-US" altLang="zh-CN" sz="2000" i="1">
                        <a:solidFill>
                          <a:prstClr val="black"/>
                        </a:solidFill>
                        <a:latin typeface="Cambria Math" panose="02040503050406030204" pitchFamily="18" charset="0"/>
                      </a:rPr>
                      <m:t>)</m:t>
                    </m:r>
                  </m:oMath>
                </a14:m>
                <a:endParaRPr lang="zh-CN" altLang="zh-CN" sz="2000" dirty="0">
                  <a:solidFill>
                    <a:prstClr val="black"/>
                  </a:solidFill>
                  <a:latin typeface="Calibri"/>
                </a:endParaRPr>
              </a:p>
              <a:p>
                <a:pPr marL="630238" indent="-198438" eaLnBrk="1" fontAlgn="auto" hangingPunct="1">
                  <a:lnSpc>
                    <a:spcPct val="150000"/>
                  </a:lnSpc>
                  <a:spcBef>
                    <a:spcPts val="0"/>
                  </a:spcBef>
                  <a:spcAft>
                    <a:spcPts val="0"/>
                  </a:spcAft>
                  <a:buFont typeface="Wingdings" panose="05000000000000000000" pitchFamily="2" charset="2"/>
                  <a:buChar char="Ø"/>
                </a:pPr>
                <a:r>
                  <a:rPr lang="zh-CN" altLang="zh-CN" sz="2000" b="1" dirty="0">
                    <a:solidFill>
                      <a:srgbClr val="7030A0"/>
                    </a:solidFill>
                    <a:latin typeface="Calibri"/>
                  </a:rPr>
                  <a:t>交叉熵</a:t>
                </a:r>
                <a:r>
                  <a:rPr lang="zh-CN" altLang="zh-CN" sz="2000" dirty="0">
                    <a:solidFill>
                      <a:prstClr val="black"/>
                    </a:solidFill>
                    <a:latin typeface="Calibri"/>
                  </a:rPr>
                  <a:t>损失函数公式为：</a:t>
                </a:r>
                <a14:m>
                  <m:oMath xmlns:m="http://schemas.openxmlformats.org/officeDocument/2006/math">
                    <m:r>
                      <a:rPr lang="en-US" altLang="zh-CN" sz="2000" i="1">
                        <a:solidFill>
                          <a:prstClr val="black"/>
                        </a:solidFill>
                        <a:latin typeface="Cambria Math" panose="02040503050406030204" pitchFamily="18" charset="0"/>
                      </a:rPr>
                      <m:t>𝐿</m:t>
                    </m:r>
                    <m:r>
                      <a:rPr lang="en-US" altLang="zh-CN" sz="2000" i="1">
                        <a:solidFill>
                          <a:prstClr val="black"/>
                        </a:solidFill>
                        <a:latin typeface="Cambria Math" panose="02040503050406030204" pitchFamily="18" charset="0"/>
                      </a:rPr>
                      <m:t>(</m:t>
                    </m:r>
                    <m:r>
                      <a:rPr lang="en-US" altLang="zh-CN" sz="2000" i="1">
                        <a:solidFill>
                          <a:prstClr val="black"/>
                        </a:solidFill>
                        <a:latin typeface="Cambria Math" panose="02040503050406030204" pitchFamily="18" charset="0"/>
                      </a:rPr>
                      <m:t>𝑌</m:t>
                    </m:r>
                    <m:r>
                      <a:rPr lang="en-US" altLang="zh-CN" sz="2000" i="1">
                        <a:solidFill>
                          <a:prstClr val="black"/>
                        </a:solidFill>
                        <a:latin typeface="Cambria Math" panose="02040503050406030204" pitchFamily="18" charset="0"/>
                      </a:rPr>
                      <m:t>,</m:t>
                    </m:r>
                    <m:r>
                      <a:rPr lang="en-US" altLang="zh-CN" sz="2000" i="1">
                        <a:solidFill>
                          <a:prstClr val="black"/>
                        </a:solidFill>
                        <a:latin typeface="Cambria Math" panose="02040503050406030204" pitchFamily="18" charset="0"/>
                      </a:rPr>
                      <m:t>𝑓</m:t>
                    </m:r>
                    <m:r>
                      <a:rPr lang="en-US" altLang="zh-CN" sz="2000" i="1">
                        <a:solidFill>
                          <a:prstClr val="black"/>
                        </a:solidFill>
                        <a:latin typeface="Cambria Math" panose="02040503050406030204" pitchFamily="18" charset="0"/>
                      </a:rPr>
                      <m:t>(</m:t>
                    </m:r>
                    <m:r>
                      <a:rPr lang="en-US" altLang="zh-CN" sz="2000" i="1">
                        <a:solidFill>
                          <a:prstClr val="black"/>
                        </a:solidFill>
                        <a:latin typeface="Cambria Math" panose="02040503050406030204" pitchFamily="18" charset="0"/>
                      </a:rPr>
                      <m:t>𝑋</m:t>
                    </m:r>
                    <m:r>
                      <a:rPr lang="en-US" altLang="zh-CN" sz="2000" i="1">
                        <a:solidFill>
                          <a:prstClr val="black"/>
                        </a:solidFill>
                        <a:latin typeface="Cambria Math" panose="02040503050406030204" pitchFamily="18" charset="0"/>
                      </a:rPr>
                      <m:t>))=−</m:t>
                    </m:r>
                    <m:nary>
                      <m:naryPr>
                        <m:chr m:val="∑"/>
                        <m:limLoc m:val="undOvr"/>
                        <m:grow m:val="on"/>
                        <m:ctrlPr>
                          <a:rPr lang="zh-CN" altLang="zh-CN" sz="2000" i="1">
                            <a:solidFill>
                              <a:prstClr val="black"/>
                            </a:solidFill>
                            <a:latin typeface="Cambria Math" panose="02040503050406030204" pitchFamily="18" charset="0"/>
                          </a:rPr>
                        </m:ctrlPr>
                      </m:naryPr>
                      <m:sub>
                        <m:r>
                          <a:rPr lang="en-US" altLang="zh-CN" sz="2000" i="1">
                            <a:solidFill>
                              <a:prstClr val="black"/>
                            </a:solidFill>
                            <a:latin typeface="Cambria Math" panose="02040503050406030204" pitchFamily="18" charset="0"/>
                          </a:rPr>
                          <m:t>𝑐</m:t>
                        </m:r>
                        <m:r>
                          <a:rPr lang="en-US" altLang="zh-CN" sz="2000">
                            <a:solidFill>
                              <a:prstClr val="black"/>
                            </a:solidFill>
                            <a:latin typeface="Cambria Math" panose="02040503050406030204" pitchFamily="18" charset="0"/>
                          </a:rPr>
                          <m:t>=1</m:t>
                        </m:r>
                      </m:sub>
                      <m:sup>
                        <m:r>
                          <m:rPr>
                            <m:sty m:val="p"/>
                          </m:rPr>
                          <a:rPr lang="en-US" altLang="zh-CN" sz="2000">
                            <a:solidFill>
                              <a:prstClr val="black"/>
                            </a:solidFill>
                            <a:latin typeface="Cambria Math" panose="02040503050406030204" pitchFamily="18" charset="0"/>
                          </a:rPr>
                          <m:t>C</m:t>
                        </m:r>
                      </m:sup>
                      <m:e>
                        <m:sSub>
                          <m:sSubPr>
                            <m:ctrlPr>
                              <a:rPr lang="zh-CN" altLang="zh-CN" sz="2000" i="1">
                                <a:solidFill>
                                  <a:prstClr val="black"/>
                                </a:solidFill>
                                <a:latin typeface="Cambria Math" panose="02040503050406030204" pitchFamily="18" charset="0"/>
                              </a:rPr>
                            </m:ctrlPr>
                          </m:sSubPr>
                          <m:e>
                            <m:r>
                              <a:rPr lang="en-US" altLang="zh-CN" sz="2000" i="1">
                                <a:solidFill>
                                  <a:prstClr val="black"/>
                                </a:solidFill>
                                <a:latin typeface="Cambria Math" panose="02040503050406030204" pitchFamily="18" charset="0"/>
                              </a:rPr>
                              <m:t>𝑌</m:t>
                            </m:r>
                          </m:e>
                          <m:sub>
                            <m:r>
                              <a:rPr lang="en-US" altLang="zh-CN" sz="2000" i="1">
                                <a:solidFill>
                                  <a:prstClr val="black"/>
                                </a:solidFill>
                                <a:latin typeface="Cambria Math" panose="02040503050406030204" pitchFamily="18" charset="0"/>
                              </a:rPr>
                              <m:t>𝑐</m:t>
                            </m:r>
                          </m:sub>
                        </m:sSub>
                        <m:r>
                          <a:rPr lang="en-US" altLang="zh-CN" sz="2000" i="1">
                            <a:solidFill>
                              <a:prstClr val="black"/>
                            </a:solidFill>
                            <a:latin typeface="Cambria Math" panose="02040503050406030204" pitchFamily="18" charset="0"/>
                          </a:rPr>
                          <m:t> </m:t>
                        </m:r>
                        <m:r>
                          <a:rPr lang="en-US" altLang="zh-CN" sz="2000" i="1">
                            <a:solidFill>
                              <a:prstClr val="black"/>
                            </a:solidFill>
                            <a:latin typeface="Cambria Math" panose="02040503050406030204" pitchFamily="18" charset="0"/>
                          </a:rPr>
                          <m:t>𝑙𝑜𝑔𝑓</m:t>
                        </m:r>
                        <m:r>
                          <a:rPr lang="en-US" altLang="zh-CN" sz="2000" i="1">
                            <a:solidFill>
                              <a:prstClr val="black"/>
                            </a:solidFill>
                            <a:latin typeface="Cambria Math" panose="02040503050406030204" pitchFamily="18" charset="0"/>
                          </a:rPr>
                          <m:t>(</m:t>
                        </m:r>
                        <m:sSub>
                          <m:sSubPr>
                            <m:ctrlPr>
                              <a:rPr lang="zh-CN" altLang="zh-CN" sz="2000" i="1">
                                <a:solidFill>
                                  <a:prstClr val="black"/>
                                </a:solidFill>
                                <a:latin typeface="Cambria Math" panose="02040503050406030204" pitchFamily="18" charset="0"/>
                              </a:rPr>
                            </m:ctrlPr>
                          </m:sSubPr>
                          <m:e>
                            <m:r>
                              <a:rPr lang="en-US" altLang="zh-CN" sz="2000" i="1">
                                <a:solidFill>
                                  <a:prstClr val="black"/>
                                </a:solidFill>
                                <a:latin typeface="Cambria Math" panose="02040503050406030204" pitchFamily="18" charset="0"/>
                              </a:rPr>
                              <m:t>𝑋</m:t>
                            </m:r>
                          </m:e>
                          <m:sub>
                            <m:r>
                              <a:rPr lang="en-US" altLang="zh-CN" sz="2000" i="1">
                                <a:solidFill>
                                  <a:prstClr val="black"/>
                                </a:solidFill>
                                <a:latin typeface="Cambria Math" panose="02040503050406030204" pitchFamily="18" charset="0"/>
                              </a:rPr>
                              <m:t>𝑐</m:t>
                            </m:r>
                          </m:sub>
                        </m:sSub>
                        <m:r>
                          <a:rPr lang="en-US" altLang="zh-CN" sz="2000" i="1">
                            <a:solidFill>
                              <a:prstClr val="black"/>
                            </a:solidFill>
                            <a:latin typeface="Cambria Math" panose="02040503050406030204" pitchFamily="18" charset="0"/>
                          </a:rPr>
                          <m:t>)</m:t>
                        </m:r>
                      </m:e>
                    </m:nary>
                  </m:oMath>
                </a14:m>
                <a:endParaRPr lang="zh-CN" altLang="zh-CN" sz="2000" dirty="0">
                  <a:solidFill>
                    <a:prstClr val="black"/>
                  </a:solidFill>
                  <a:latin typeface="Calibri"/>
                </a:endParaRPr>
              </a:p>
            </p:txBody>
          </p:sp>
        </mc:Choice>
        <mc:Fallback xmlns="">
          <p:sp>
            <p:nvSpPr>
              <p:cNvPr id="3" name="文本框 2">
                <a:extLst>
                  <a:ext uri="{FF2B5EF4-FFF2-40B4-BE49-F238E27FC236}">
                    <a16:creationId xmlns:a16="http://schemas.microsoft.com/office/drawing/2014/main" id="{43C20093-9164-2639-C0AE-E77AD48E0166}"/>
                  </a:ext>
                </a:extLst>
              </p:cNvPr>
              <p:cNvSpPr txBox="1">
                <a:spLocks noRot="1" noChangeAspect="1" noMove="1" noResize="1" noEditPoints="1" noAdjustHandles="1" noChangeArrowheads="1" noChangeShapeType="1" noTextEdit="1"/>
              </p:cNvSpPr>
              <p:nvPr/>
            </p:nvSpPr>
            <p:spPr>
              <a:xfrm>
                <a:off x="-3969" y="741429"/>
                <a:ext cx="8843169" cy="5726055"/>
              </a:xfrm>
              <a:prstGeom prst="rect">
                <a:avLst/>
              </a:prstGeom>
              <a:blipFill>
                <a:blip r:embed="rId2"/>
                <a:stretch>
                  <a:fillRect l="-689" r="-6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242720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95970">
                                            <p:txEl>
                                              <p:pRg st="0" end="0"/>
                                            </p:txEl>
                                          </p:spTgt>
                                        </p:tgtEl>
                                        <p:attrNameLst>
                                          <p:attrName>style.visibility</p:attrName>
                                        </p:attrNameLst>
                                      </p:cBhvr>
                                      <p:to>
                                        <p:strVal val="visible"/>
                                      </p:to>
                                    </p:set>
                                    <p:anim calcmode="lin" valueType="num">
                                      <p:cBhvr additive="base">
                                        <p:cTn id="7" dur="500" fill="hold"/>
                                        <p:tgtEl>
                                          <p:spTgt spid="5959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597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0"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D2635E-43C6-B8B3-0C0E-316E978CEB16}"/>
            </a:ext>
          </a:extLst>
        </p:cNvPr>
        <p:cNvGrpSpPr/>
        <p:nvPr/>
      </p:nvGrpSpPr>
      <p:grpSpPr>
        <a:xfrm>
          <a:off x="0" y="0"/>
          <a:ext cx="0" cy="0"/>
          <a:chOff x="0" y="0"/>
          <a:chExt cx="0" cy="0"/>
        </a:xfrm>
      </p:grpSpPr>
      <p:sp>
        <p:nvSpPr>
          <p:cNvPr id="60418" name="灯片编号占位符 1">
            <a:extLst>
              <a:ext uri="{FF2B5EF4-FFF2-40B4-BE49-F238E27FC236}">
                <a16:creationId xmlns:a16="http://schemas.microsoft.com/office/drawing/2014/main" id="{7EFDD64B-59B3-E48A-29EA-6DCD9112170C}"/>
              </a:ext>
            </a:extLst>
          </p:cNvPr>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115</a:t>
            </a:fld>
            <a:endPar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endParaRPr>
          </a:p>
        </p:txBody>
      </p:sp>
      <p:sp>
        <p:nvSpPr>
          <p:cNvPr id="595970" name="Rectangle 2">
            <a:extLst>
              <a:ext uri="{FF2B5EF4-FFF2-40B4-BE49-F238E27FC236}">
                <a16:creationId xmlns:a16="http://schemas.microsoft.com/office/drawing/2014/main" id="{F8758FCF-D022-FB78-E3AC-1D90F6FAEE31}"/>
              </a:ext>
            </a:extLst>
          </p:cNvPr>
          <p:cNvSpPr/>
          <p:nvPr/>
        </p:nvSpPr>
        <p:spPr>
          <a:xfrm>
            <a:off x="539750" y="990600"/>
            <a:ext cx="8208963" cy="2895600"/>
          </a:xfrm>
          <a:prstGeom prst="rect">
            <a:avLst/>
          </a:prstGeom>
          <a:noFill/>
          <a:ln w="9525">
            <a:noFill/>
          </a:ln>
        </p:spPr>
        <p:txBody>
          <a:bodyPr/>
          <a:lstStyle/>
          <a:p>
            <a:pPr marL="0" marR="0" lvl="0" indent="0" algn="l" defTabSz="914400" rtl="0" eaLnBrk="1" fontAlgn="base" latinLnBrk="0" hangingPunct="1">
              <a:lnSpc>
                <a:spcPct val="120000"/>
              </a:lnSpc>
              <a:spcBef>
                <a:spcPct val="40000"/>
              </a:spcBef>
              <a:spcAft>
                <a:spcPct val="0"/>
              </a:spcAft>
              <a:buClr>
                <a:srgbClr val="CC0000"/>
              </a:buClr>
              <a:buSzPct val="60000"/>
              <a:buFontTx/>
              <a:buNone/>
              <a:tabLst/>
              <a:defRPr/>
            </a:pPr>
            <a:endPar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60420" name="Rectangle 3">
            <a:extLst>
              <a:ext uri="{FF2B5EF4-FFF2-40B4-BE49-F238E27FC236}">
                <a16:creationId xmlns:a16="http://schemas.microsoft.com/office/drawing/2014/main" id="{2A7E0BED-750E-BE60-1CA5-16DA398EF035}"/>
              </a:ext>
            </a:extLst>
          </p:cNvPr>
          <p:cNvSpPr/>
          <p:nvPr/>
        </p:nvSpPr>
        <p:spPr>
          <a:xfrm>
            <a:off x="0" y="0"/>
            <a:ext cx="9144000" cy="765175"/>
          </a:xfrm>
          <a:prstGeom prst="rect">
            <a:avLst/>
          </a:prstGeom>
          <a:solidFill>
            <a:srgbClr val="A50021"/>
          </a:solidFill>
          <a:ln w="9525">
            <a:noFill/>
          </a:ln>
        </p:spPr>
        <p:txBody>
          <a:bodyPr anchor="b" anchorCtr="0"/>
          <a:lstStyle/>
          <a:p>
            <a:pPr marL="0" marR="0" lvl="0" indent="176530" algn="l"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7.8  </a:t>
            </a:r>
            <a:r>
              <a:rPr kumimoji="0" lang="zh-CN" altLang="en-US"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机器学习</a:t>
            </a:r>
          </a:p>
        </p:txBody>
      </p:sp>
      <p:sp>
        <p:nvSpPr>
          <p:cNvPr id="3" name="文本框 2">
            <a:extLst>
              <a:ext uri="{FF2B5EF4-FFF2-40B4-BE49-F238E27FC236}">
                <a16:creationId xmlns:a16="http://schemas.microsoft.com/office/drawing/2014/main" id="{690F684A-5944-53A0-F086-F7E3FEF4C9D7}"/>
              </a:ext>
            </a:extLst>
          </p:cNvPr>
          <p:cNvSpPr txBox="1"/>
          <p:nvPr/>
        </p:nvSpPr>
        <p:spPr>
          <a:xfrm>
            <a:off x="-3969" y="741429"/>
            <a:ext cx="8843169" cy="3276282"/>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12.</a:t>
            </a:r>
            <a:r>
              <a:rPr kumimoji="0" lang="zh-CN" altLang="en-US" sz="24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风险函数</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Risk Function</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70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风险函数又称</a:t>
            </a:r>
            <a:r>
              <a:rPr kumimoji="0" lang="zh-CN" altLang="en-US" sz="24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期望损失</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Expected Loss</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）或</a:t>
            </a:r>
            <a:r>
              <a:rPr kumimoji="0" lang="zh-CN" altLang="en-US" sz="24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期望风险</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Expected Risk</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），是所有数据集（包括训练集和预测集）上损失函数的期望值，用于度量平均意义下模型预测的好坏。</a:t>
            </a: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70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24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机器学习的目标</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是选择风险函数最小的模型。</a:t>
            </a: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431800" eaLnBrk="1" fontAlgn="auto" hangingPunct="1">
              <a:lnSpc>
                <a:spcPct val="150000"/>
              </a:lnSpc>
              <a:spcBef>
                <a:spcPts val="0"/>
              </a:spcBef>
              <a:spcAft>
                <a:spcPts val="0"/>
              </a:spcAft>
            </a:pPr>
            <a:endParaRPr lang="zh-CN" altLang="zh-CN" sz="2000" dirty="0">
              <a:solidFill>
                <a:prstClr val="black"/>
              </a:solidFill>
              <a:latin typeface="Calibri"/>
            </a:endParaRPr>
          </a:p>
        </p:txBody>
      </p:sp>
    </p:spTree>
    <p:extLst>
      <p:ext uri="{BB962C8B-B14F-4D97-AF65-F5344CB8AC3E}">
        <p14:creationId xmlns:p14="http://schemas.microsoft.com/office/powerpoint/2010/main" val="299760460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95970">
                                            <p:txEl>
                                              <p:pRg st="0" end="0"/>
                                            </p:txEl>
                                          </p:spTgt>
                                        </p:tgtEl>
                                        <p:attrNameLst>
                                          <p:attrName>style.visibility</p:attrName>
                                        </p:attrNameLst>
                                      </p:cBhvr>
                                      <p:to>
                                        <p:strVal val="visible"/>
                                      </p:to>
                                    </p:set>
                                    <p:anim calcmode="lin" valueType="num">
                                      <p:cBhvr additive="base">
                                        <p:cTn id="7" dur="500" fill="hold"/>
                                        <p:tgtEl>
                                          <p:spTgt spid="5959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597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0"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0BBFD-BA9C-4F31-67D3-25B6EEF74F91}"/>
            </a:ext>
          </a:extLst>
        </p:cNvPr>
        <p:cNvGrpSpPr/>
        <p:nvPr/>
      </p:nvGrpSpPr>
      <p:grpSpPr>
        <a:xfrm>
          <a:off x="0" y="0"/>
          <a:ext cx="0" cy="0"/>
          <a:chOff x="0" y="0"/>
          <a:chExt cx="0" cy="0"/>
        </a:xfrm>
      </p:grpSpPr>
      <p:sp>
        <p:nvSpPr>
          <p:cNvPr id="60418" name="灯片编号占位符 1">
            <a:extLst>
              <a:ext uri="{FF2B5EF4-FFF2-40B4-BE49-F238E27FC236}">
                <a16:creationId xmlns:a16="http://schemas.microsoft.com/office/drawing/2014/main" id="{CB410A12-578B-7C38-59A1-35BF661E1C07}"/>
              </a:ext>
            </a:extLst>
          </p:cNvPr>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116</a:t>
            </a:fld>
            <a:endPar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endParaRPr>
          </a:p>
        </p:txBody>
      </p:sp>
      <p:sp>
        <p:nvSpPr>
          <p:cNvPr id="595970" name="Rectangle 2">
            <a:extLst>
              <a:ext uri="{FF2B5EF4-FFF2-40B4-BE49-F238E27FC236}">
                <a16:creationId xmlns:a16="http://schemas.microsoft.com/office/drawing/2014/main" id="{C8081604-D030-3EB7-8E1A-0B6A403B281B}"/>
              </a:ext>
            </a:extLst>
          </p:cNvPr>
          <p:cNvSpPr/>
          <p:nvPr/>
        </p:nvSpPr>
        <p:spPr>
          <a:xfrm>
            <a:off x="539750" y="990600"/>
            <a:ext cx="8208963" cy="2895600"/>
          </a:xfrm>
          <a:prstGeom prst="rect">
            <a:avLst/>
          </a:prstGeom>
          <a:noFill/>
          <a:ln w="9525">
            <a:noFill/>
          </a:ln>
        </p:spPr>
        <p:txBody>
          <a:bodyPr/>
          <a:lstStyle/>
          <a:p>
            <a:pPr marL="0" marR="0" lvl="0" indent="0" algn="l" defTabSz="914400" rtl="0" eaLnBrk="1" fontAlgn="base" latinLnBrk="0" hangingPunct="1">
              <a:lnSpc>
                <a:spcPct val="120000"/>
              </a:lnSpc>
              <a:spcBef>
                <a:spcPct val="40000"/>
              </a:spcBef>
              <a:spcAft>
                <a:spcPct val="0"/>
              </a:spcAft>
              <a:buClr>
                <a:srgbClr val="CC0000"/>
              </a:buClr>
              <a:buSzPct val="60000"/>
              <a:buFontTx/>
              <a:buNone/>
              <a:tabLst/>
              <a:defRPr/>
            </a:pPr>
            <a:endPar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60420" name="Rectangle 3">
            <a:extLst>
              <a:ext uri="{FF2B5EF4-FFF2-40B4-BE49-F238E27FC236}">
                <a16:creationId xmlns:a16="http://schemas.microsoft.com/office/drawing/2014/main" id="{F6347E57-400B-A901-2B57-9018E16735EC}"/>
              </a:ext>
            </a:extLst>
          </p:cNvPr>
          <p:cNvSpPr/>
          <p:nvPr/>
        </p:nvSpPr>
        <p:spPr>
          <a:xfrm>
            <a:off x="0" y="0"/>
            <a:ext cx="9144000" cy="765175"/>
          </a:xfrm>
          <a:prstGeom prst="rect">
            <a:avLst/>
          </a:prstGeom>
          <a:solidFill>
            <a:srgbClr val="A50021"/>
          </a:solidFill>
          <a:ln w="9525">
            <a:noFill/>
          </a:ln>
        </p:spPr>
        <p:txBody>
          <a:bodyPr anchor="b" anchorCtr="0"/>
          <a:lstStyle/>
          <a:p>
            <a:pPr marL="0" marR="0" lvl="0" indent="176530" algn="l"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7.8  </a:t>
            </a:r>
            <a:r>
              <a:rPr kumimoji="0" lang="zh-CN" altLang="en-US"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机器学习</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7FE5E75-C5AE-2832-E565-E206372EE8C4}"/>
                  </a:ext>
                </a:extLst>
              </p:cNvPr>
              <p:cNvSpPr txBox="1"/>
              <p:nvPr/>
            </p:nvSpPr>
            <p:spPr>
              <a:xfrm>
                <a:off x="-3969" y="741429"/>
                <a:ext cx="8843169" cy="589058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13.</a:t>
                </a:r>
                <a:r>
                  <a:rPr kumimoji="0" lang="zh-CN" altLang="en-US" sz="24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优化算法</a:t>
                </a:r>
              </a:p>
              <a:p>
                <a:pPr marL="702900" marR="0" lvl="0" indent="-342900" algn="l" defTabSz="914400" rtl="0" eaLnBrk="1" fontAlgn="auto" latinLnBrk="0" hangingPunct="1">
                  <a:spcBef>
                    <a:spcPts val="0"/>
                  </a:spcBef>
                  <a:spcAft>
                    <a:spcPts val="0"/>
                  </a:spcAft>
                  <a:buClrTx/>
                  <a:buSzTx/>
                  <a:buFont typeface="Wingdings" panose="05000000000000000000" pitchFamily="2" charset="2"/>
                  <a:buChar char="Ø"/>
                  <a:tabLst/>
                  <a:defRPr/>
                </a:pP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在获得了数据集、确定了假设空间以及选定了损失函数之后，需要解决</a:t>
                </a:r>
                <a:r>
                  <a:rPr kumimoji="0" lang="zh-CN" altLang="en-US" sz="22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最优化</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问题。</a:t>
                </a:r>
                <a:endPar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702900" marR="0" lvl="0" indent="-342900" algn="l" defTabSz="914400" rtl="0" eaLnBrk="1" fontAlgn="auto" latinLnBrk="0" hangingPunct="1">
                  <a:spcBef>
                    <a:spcPts val="0"/>
                  </a:spcBef>
                  <a:spcAft>
                    <a:spcPts val="0"/>
                  </a:spcAft>
                  <a:buClrTx/>
                  <a:buSzTx/>
                  <a:buFont typeface="Wingdings" panose="05000000000000000000" pitchFamily="2" charset="2"/>
                  <a:buChar char="Ø"/>
                  <a:tabLst/>
                  <a:defRPr/>
                </a:pP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机器学习的训练和学习的过程，就是求解最优化问题的过程，寻找</a:t>
                </a:r>
                <a:r>
                  <a:rPr kumimoji="0" lang="zh-CN" altLang="en-US" sz="22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全局最优解</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702900" marR="0" lvl="0" indent="-342900" algn="l" defTabSz="914400" rtl="0" eaLnBrk="1" fontAlgn="auto" latinLnBrk="0" hangingPunct="1">
                  <a:spcBef>
                    <a:spcPts val="0"/>
                  </a:spcBef>
                  <a:spcAft>
                    <a:spcPts val="0"/>
                  </a:spcAft>
                  <a:buClrTx/>
                  <a:buSzTx/>
                  <a:buFont typeface="Wingdings" panose="05000000000000000000" pitchFamily="2" charset="2"/>
                  <a:buChar char="Ø"/>
                  <a:tabLst/>
                  <a:defRPr/>
                </a:pP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若最优化问题存在显式的解析解，则可以很容易求得它的解；</a:t>
                </a:r>
                <a:endPar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715963" marR="0" lvl="0" indent="-342900" algn="l" defTabSz="914400" rtl="0" eaLnBrk="1" fontAlgn="auto" latinLnBrk="0" hangingPunct="1">
                  <a:spcBef>
                    <a:spcPts val="0"/>
                  </a:spcBef>
                  <a:spcAft>
                    <a:spcPts val="0"/>
                  </a:spcAft>
                  <a:buClrTx/>
                  <a:buSzTx/>
                  <a:buFont typeface="Wingdings" panose="05000000000000000000" pitchFamily="2" charset="2"/>
                  <a:buChar char="Ø"/>
                  <a:tabLst/>
                  <a:defRPr/>
                </a:pP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但通常不存在解析解，则只能通过数值计算的方法来不断逼近它的解。</a:t>
                </a:r>
                <a:endPar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715963" marR="0" lvl="0" indent="-342900" algn="l" defTabSz="914400" rtl="0" eaLnBrk="1" fontAlgn="auto" latinLnBrk="0" hangingPunct="1">
                  <a:spcBef>
                    <a:spcPts val="0"/>
                  </a:spcBef>
                  <a:spcAft>
                    <a:spcPts val="0"/>
                  </a:spcAft>
                  <a:buClrTx/>
                  <a:buSzTx/>
                  <a:buFont typeface="Wingdings" panose="05000000000000000000" pitchFamily="2" charset="2"/>
                  <a:buChar char="Ø"/>
                  <a:tabLst/>
                  <a:defRPr/>
                </a:pP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最简单也最常用的优化算法是</a:t>
                </a:r>
                <a:r>
                  <a:rPr kumimoji="0" lang="zh-CN" altLang="en-US" sz="22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梯度下降法</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Gradient Descent</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GD</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715963" marR="0" lvl="0" indent="-342900" algn="l" defTabSz="914400" rtl="0" eaLnBrk="1" fontAlgn="auto" latinLnBrk="0" hangingPunct="1">
                  <a:spcBef>
                    <a:spcPts val="0"/>
                  </a:spcBef>
                  <a:spcAft>
                    <a:spcPts val="0"/>
                  </a:spcAft>
                  <a:buClrTx/>
                  <a:buSzTx/>
                  <a:buFont typeface="Wingdings" panose="05000000000000000000" pitchFamily="2" charset="2"/>
                  <a:buChar char="Ø"/>
                  <a:tabLst/>
                  <a:defRPr/>
                </a:pP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梯度下降法通过不断迭代的方式来降低风险函数的值，公式为：</a:t>
                </a:r>
                <a:r>
                  <a:rPr kumimoji="0" lang="en-US" altLang="zh-CN" sz="2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14:m>
                  <m:oMath xmlns:m="http://schemas.openxmlformats.org/officeDocument/2006/math">
                    <m:sSub>
                      <m:sSubPr>
                        <m:ctrlPr>
                          <a:rPr kumimoji="0" lang="zh-CN" altLang="zh-CN" sz="22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CN" sz="22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CN" sz="2200" b="0" i="1" u="none" strike="noStrike" kern="1200" cap="none" spc="0" normalizeH="0" baseline="0" noProof="0">
                            <a:ln>
                              <a:noFill/>
                            </a:ln>
                            <a:solidFill>
                              <a:prstClr val="black"/>
                            </a:solidFill>
                            <a:effectLst/>
                            <a:uLnTx/>
                            <a:uFillTx/>
                            <a:latin typeface="Cambria Math" panose="02040503050406030204" pitchFamily="18" charset="0"/>
                            <a:cs typeface="+mn-cs"/>
                          </a:rPr>
                          <m:t>𝑡</m:t>
                        </m:r>
                        <m:r>
                          <a:rPr kumimoji="0" lang="en-US" altLang="zh-CN" sz="2200" b="0" i="1" u="none" strike="noStrike" kern="1200" cap="none" spc="0" normalizeH="0" baseline="0" noProof="0">
                            <a:ln>
                              <a:noFill/>
                            </a:ln>
                            <a:solidFill>
                              <a:prstClr val="black"/>
                            </a:solidFill>
                            <a:effectLst/>
                            <a:uLnTx/>
                            <a:uFillTx/>
                            <a:latin typeface="Cambria Math" panose="02040503050406030204" pitchFamily="18" charset="0"/>
                            <a:cs typeface="+mn-cs"/>
                          </a:rPr>
                          <m:t>+1</m:t>
                        </m:r>
                      </m:sub>
                    </m:sSub>
                    <m:r>
                      <a:rPr kumimoji="0" lang="en-US" altLang="zh-CN" sz="2200" b="0" i="0" u="none" strike="noStrike" kern="1200" cap="none" spc="0" normalizeH="0" baseline="0" noProof="0">
                        <a:ln>
                          <a:noFill/>
                        </a:ln>
                        <a:solidFill>
                          <a:prstClr val="black"/>
                        </a:solidFill>
                        <a:effectLst/>
                        <a:uLnTx/>
                        <a:uFillTx/>
                        <a:latin typeface="Cambria Math" panose="02040503050406030204" pitchFamily="18" charset="0"/>
                        <a:cs typeface="+mn-cs"/>
                      </a:rPr>
                      <m:t>=</m:t>
                    </m:r>
                    <m:sSub>
                      <m:sSubPr>
                        <m:ctrlPr>
                          <a:rPr kumimoji="0" lang="zh-CN" altLang="zh-CN" sz="22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CN" sz="22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CN" sz="2200" b="0" i="1" u="none" strike="noStrike" kern="1200" cap="none" spc="0" normalizeH="0" baseline="0" noProof="0">
                            <a:ln>
                              <a:noFill/>
                            </a:ln>
                            <a:solidFill>
                              <a:prstClr val="black"/>
                            </a:solidFill>
                            <a:effectLst/>
                            <a:uLnTx/>
                            <a:uFillTx/>
                            <a:latin typeface="Cambria Math" panose="02040503050406030204" pitchFamily="18" charset="0"/>
                            <a:cs typeface="+mn-cs"/>
                          </a:rPr>
                          <m:t>𝑡</m:t>
                        </m:r>
                      </m:sub>
                    </m:sSub>
                    <m:r>
                      <a:rPr kumimoji="0" lang="en-US" altLang="zh-CN" sz="22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2200" b="0" i="1" u="none" strike="noStrike" kern="1200" cap="none" spc="0" normalizeH="0" baseline="0" noProof="0">
                        <a:ln>
                          <a:noFill/>
                        </a:ln>
                        <a:solidFill>
                          <a:prstClr val="black"/>
                        </a:solidFill>
                        <a:effectLst/>
                        <a:uLnTx/>
                        <a:uFillTx/>
                        <a:latin typeface="Cambria Math" panose="02040503050406030204" pitchFamily="18" charset="0"/>
                        <a:cs typeface="+mn-cs"/>
                      </a:rPr>
                      <m:t>𝜂</m:t>
                    </m:r>
                    <m:f>
                      <m:fPr>
                        <m:ctrlPr>
                          <a:rPr kumimoji="0" lang="zh-CN" altLang="zh-CN" sz="22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CN" sz="22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2200" b="0" i="1" u="none" strike="noStrike" kern="1200" cap="none" spc="0" normalizeH="0" baseline="0" noProof="0">
                            <a:ln>
                              <a:noFill/>
                            </a:ln>
                            <a:solidFill>
                              <a:prstClr val="black"/>
                            </a:solidFill>
                            <a:effectLst/>
                            <a:uLnTx/>
                            <a:uFillTx/>
                            <a:latin typeface="Cambria Math" panose="02040503050406030204" pitchFamily="18" charset="0"/>
                            <a:cs typeface="+mn-cs"/>
                          </a:rPr>
                          <m:t>𝑅</m:t>
                        </m:r>
                        <m:d>
                          <m:dPr>
                            <m:ctrlPr>
                              <a:rPr kumimoji="0" lang="zh-CN" altLang="zh-CN" sz="2200" b="0" i="1" u="none" strike="noStrike" kern="1200" cap="none" spc="0" normalizeH="0" baseline="0" noProof="0">
                                <a:ln>
                                  <a:noFill/>
                                </a:ln>
                                <a:solidFill>
                                  <a:prstClr val="black"/>
                                </a:solidFill>
                                <a:effectLst/>
                                <a:uLnTx/>
                                <a:uFillTx/>
                                <a:latin typeface="Cambria Math" panose="02040503050406030204" pitchFamily="18" charset="0"/>
                                <a:cs typeface="+mn-cs"/>
                              </a:rPr>
                            </m:ctrlPr>
                          </m:dPr>
                          <m:e>
                            <m:r>
                              <a:rPr kumimoji="0" lang="en-US" altLang="zh-CN" sz="22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d>
                      </m:num>
                      <m:den>
                        <m:r>
                          <a:rPr kumimoji="0" lang="en-US" altLang="zh-CN" sz="2200" b="0" i="0" u="none" strike="noStrike" kern="1200" cap="none" spc="0" normalizeH="0" baseline="0" noProof="0">
                            <a:ln>
                              <a:noFill/>
                            </a:ln>
                            <a:solidFill>
                              <a:prstClr val="black"/>
                            </a:solidFill>
                            <a:effectLst/>
                            <a:uLnTx/>
                            <a:uFillTx/>
                            <a:latin typeface="Cambria Math" panose="02040503050406030204" pitchFamily="18" charset="0"/>
                            <a:cs typeface="+mn-cs"/>
                          </a:rPr>
                          <m:t>𝜕</m:t>
                        </m:r>
                        <m:r>
                          <m:rPr>
                            <m:sty m:val="p"/>
                          </m:rPr>
                          <a:rPr kumimoji="0" lang="en-US" altLang="zh-CN" sz="2200" b="0" i="0" u="none" strike="noStrike" kern="1200" cap="none" spc="0" normalizeH="0" baseline="0" noProof="0">
                            <a:ln>
                              <a:noFill/>
                            </a:ln>
                            <a:solidFill>
                              <a:prstClr val="black"/>
                            </a:solidFill>
                            <a:effectLst/>
                            <a:uLnTx/>
                            <a:uFillTx/>
                            <a:latin typeface="Cambria Math" panose="02040503050406030204" pitchFamily="18" charset="0"/>
                            <a:cs typeface="+mn-cs"/>
                          </a:rPr>
                          <m:t>θ</m:t>
                        </m:r>
                      </m:den>
                    </m:f>
                  </m:oMath>
                </a14:m>
                <a:endPar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715963" marR="0" lvl="0" indent="0" algn="l" defTabSz="914400" rtl="0" eaLnBrk="1" fontAlgn="auto" latinLnBrk="0" hangingPunct="1">
                  <a:spcBef>
                    <a:spcPts val="0"/>
                  </a:spcBef>
                  <a:spcAft>
                    <a:spcPts val="0"/>
                  </a:spcAft>
                  <a:buClrTx/>
                  <a:buSzTx/>
                  <a:buFontTx/>
                  <a:buNone/>
                  <a:tabLst/>
                  <a:defRPr/>
                </a:pP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sSub>
                      <m:sSubPr>
                        <m:ctrlPr>
                          <a:rPr kumimoji="0" lang="zh-CN" altLang="zh-CN" sz="2200" b="0" i="1" u="none" strike="noStrike" kern="1200" cap="none" spc="0" normalizeH="0" baseline="0" noProof="0">
                            <a:ln>
                              <a:noFill/>
                            </a:ln>
                            <a:solidFill>
                              <a:prstClr val="black"/>
                            </a:solidFill>
                            <a:effectLst/>
                            <a:uLnTx/>
                            <a:uFillTx/>
                            <a:latin typeface="Cambria Math" panose="02040503050406030204" pitchFamily="18" charset="0"/>
                            <a:cs typeface="+mn-cs"/>
                          </a:rPr>
                        </m:ctrlPr>
                      </m:sSubPr>
                      <m:e>
                        <m:r>
                          <a:rPr kumimoji="0" lang="en-US" altLang="zh-CN" sz="2200" b="0" i="1" u="none" strike="noStrike" kern="1200" cap="none" spc="0" normalizeH="0" baseline="0" noProof="0">
                            <a:ln>
                              <a:noFill/>
                            </a:ln>
                            <a:solidFill>
                              <a:prstClr val="black"/>
                            </a:solidFill>
                            <a:effectLst/>
                            <a:uLnTx/>
                            <a:uFillTx/>
                            <a:latin typeface="Cambria Math" panose="02040503050406030204" pitchFamily="18" charset="0"/>
                            <a:cs typeface="+mn-cs"/>
                          </a:rPr>
                          <m:t>𝜃</m:t>
                        </m:r>
                      </m:e>
                      <m:sub>
                        <m:r>
                          <a:rPr kumimoji="0" lang="en-US" altLang="zh-CN" sz="2200" b="0" i="1" u="none" strike="noStrike" kern="1200" cap="none" spc="0" normalizeH="0" baseline="0" noProof="0">
                            <a:ln>
                              <a:noFill/>
                            </a:ln>
                            <a:solidFill>
                              <a:prstClr val="black"/>
                            </a:solidFill>
                            <a:effectLst/>
                            <a:uLnTx/>
                            <a:uFillTx/>
                            <a:latin typeface="Cambria Math" panose="02040503050406030204" pitchFamily="18" charset="0"/>
                            <a:cs typeface="+mn-cs"/>
                          </a:rPr>
                          <m:t>𝑡</m:t>
                        </m:r>
                      </m:sub>
                    </m:sSub>
                  </m:oMath>
                </a14:m>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为第</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次选代时的参数值，</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2200" b="0"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θ</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为风险函数，</a:t>
                </a:r>
                <a:r>
                  <a:rPr kumimoji="0" lang="en-US" altLang="zh-CN" sz="2200" b="0" i="1"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η</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为优化的步长，又称为</a:t>
                </a:r>
                <a:r>
                  <a:rPr kumimoji="0" lang="zh-CN" altLang="en-US" sz="22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学习率</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1058863" marR="0" lvl="0" indent="-342900" algn="l" defTabSz="914400" rtl="0" eaLnBrk="1" fontAlgn="auto" latinLnBrk="0" hangingPunct="1">
                  <a:spcBef>
                    <a:spcPts val="0"/>
                  </a:spcBef>
                  <a:spcAft>
                    <a:spcPts val="0"/>
                  </a:spcAft>
                  <a:buClrTx/>
                  <a:buSzTx/>
                  <a:buFont typeface="Wingdings" panose="05000000000000000000" pitchFamily="2" charset="2"/>
                  <a:buChar char="l"/>
                  <a:tabLst/>
                  <a:defRPr/>
                </a:pP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学习率过小，会导致学习速度太慢，还可能导致陷入局部最优；</a:t>
                </a:r>
                <a:endPar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1058863" marR="0" lvl="0" indent="-342900" algn="l" defTabSz="914400" rtl="0" eaLnBrk="1" fontAlgn="auto" latinLnBrk="0" hangingPunct="1">
                  <a:spcBef>
                    <a:spcPts val="0"/>
                  </a:spcBef>
                  <a:spcAft>
                    <a:spcPts val="0"/>
                  </a:spcAft>
                  <a:buClrTx/>
                  <a:buSzTx/>
                  <a:buFont typeface="Wingdings" panose="05000000000000000000" pitchFamily="2" charset="2"/>
                  <a:buChar char="l"/>
                  <a:tabLst/>
                  <a:defRPr/>
                </a:pP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学习率过大，又会出现震荡，严重时会导致发散。</a:t>
                </a:r>
              </a:p>
            </p:txBody>
          </p:sp>
        </mc:Choice>
        <mc:Fallback xmlns="">
          <p:sp>
            <p:nvSpPr>
              <p:cNvPr id="3" name="文本框 2">
                <a:extLst>
                  <a:ext uri="{FF2B5EF4-FFF2-40B4-BE49-F238E27FC236}">
                    <a16:creationId xmlns:a16="http://schemas.microsoft.com/office/drawing/2014/main" id="{77FE5E75-C5AE-2832-E565-E206372EE8C4}"/>
                  </a:ext>
                </a:extLst>
              </p:cNvPr>
              <p:cNvSpPr txBox="1">
                <a:spLocks noRot="1" noChangeAspect="1" noMove="1" noResize="1" noEditPoints="1" noAdjustHandles="1" noChangeArrowheads="1" noChangeShapeType="1" noTextEdit="1"/>
              </p:cNvSpPr>
              <p:nvPr/>
            </p:nvSpPr>
            <p:spPr>
              <a:xfrm>
                <a:off x="-3969" y="741429"/>
                <a:ext cx="8843169" cy="5890587"/>
              </a:xfrm>
              <a:prstGeom prst="rect">
                <a:avLst/>
              </a:prstGeom>
              <a:blipFill>
                <a:blip r:embed="rId2"/>
                <a:stretch>
                  <a:fillRect l="-1034" r="-3377" b="-9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5572279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95970">
                                            <p:txEl>
                                              <p:pRg st="0" end="0"/>
                                            </p:txEl>
                                          </p:spTgt>
                                        </p:tgtEl>
                                        <p:attrNameLst>
                                          <p:attrName>style.visibility</p:attrName>
                                        </p:attrNameLst>
                                      </p:cBhvr>
                                      <p:to>
                                        <p:strVal val="visible"/>
                                      </p:to>
                                    </p:set>
                                    <p:anim calcmode="lin" valueType="num">
                                      <p:cBhvr additive="base">
                                        <p:cTn id="7" dur="500" fill="hold"/>
                                        <p:tgtEl>
                                          <p:spTgt spid="5959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597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0"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465B7-944C-73E5-E089-1A0F6C9E8401}"/>
            </a:ext>
          </a:extLst>
        </p:cNvPr>
        <p:cNvGrpSpPr/>
        <p:nvPr/>
      </p:nvGrpSpPr>
      <p:grpSpPr>
        <a:xfrm>
          <a:off x="0" y="0"/>
          <a:ext cx="0" cy="0"/>
          <a:chOff x="0" y="0"/>
          <a:chExt cx="0" cy="0"/>
        </a:xfrm>
      </p:grpSpPr>
      <p:sp>
        <p:nvSpPr>
          <p:cNvPr id="60418" name="灯片编号占位符 1">
            <a:extLst>
              <a:ext uri="{FF2B5EF4-FFF2-40B4-BE49-F238E27FC236}">
                <a16:creationId xmlns:a16="http://schemas.microsoft.com/office/drawing/2014/main" id="{4A5B1C92-537D-D681-F4B6-B5F3DF7399B2}"/>
              </a:ext>
            </a:extLst>
          </p:cNvPr>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117</a:t>
            </a:fld>
            <a:endPar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endParaRPr>
          </a:p>
        </p:txBody>
      </p:sp>
      <p:sp>
        <p:nvSpPr>
          <p:cNvPr id="595970" name="Rectangle 2">
            <a:extLst>
              <a:ext uri="{FF2B5EF4-FFF2-40B4-BE49-F238E27FC236}">
                <a16:creationId xmlns:a16="http://schemas.microsoft.com/office/drawing/2014/main" id="{283669D4-5D15-2F76-ADA8-2CE5DCBF8797}"/>
              </a:ext>
            </a:extLst>
          </p:cNvPr>
          <p:cNvSpPr/>
          <p:nvPr/>
        </p:nvSpPr>
        <p:spPr>
          <a:xfrm>
            <a:off x="539750" y="990600"/>
            <a:ext cx="8208963" cy="2895600"/>
          </a:xfrm>
          <a:prstGeom prst="rect">
            <a:avLst/>
          </a:prstGeom>
          <a:noFill/>
          <a:ln w="9525">
            <a:noFill/>
          </a:ln>
        </p:spPr>
        <p:txBody>
          <a:bodyPr/>
          <a:lstStyle/>
          <a:p>
            <a:pPr marL="0" marR="0" lvl="0" indent="0" algn="l" defTabSz="914400" rtl="0" eaLnBrk="1" fontAlgn="base" latinLnBrk="0" hangingPunct="1">
              <a:lnSpc>
                <a:spcPct val="120000"/>
              </a:lnSpc>
              <a:spcBef>
                <a:spcPct val="40000"/>
              </a:spcBef>
              <a:spcAft>
                <a:spcPct val="0"/>
              </a:spcAft>
              <a:buClr>
                <a:srgbClr val="CC0000"/>
              </a:buClr>
              <a:buSzPct val="60000"/>
              <a:buFontTx/>
              <a:buNone/>
              <a:tabLst/>
              <a:defRPr/>
            </a:pPr>
            <a:endPar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60420" name="Rectangle 3">
            <a:extLst>
              <a:ext uri="{FF2B5EF4-FFF2-40B4-BE49-F238E27FC236}">
                <a16:creationId xmlns:a16="http://schemas.microsoft.com/office/drawing/2014/main" id="{AB0D1C11-5352-959B-4953-898BFFB78513}"/>
              </a:ext>
            </a:extLst>
          </p:cNvPr>
          <p:cNvSpPr/>
          <p:nvPr/>
        </p:nvSpPr>
        <p:spPr>
          <a:xfrm>
            <a:off x="0" y="0"/>
            <a:ext cx="9144000" cy="765175"/>
          </a:xfrm>
          <a:prstGeom prst="rect">
            <a:avLst/>
          </a:prstGeom>
          <a:solidFill>
            <a:srgbClr val="A50021"/>
          </a:solidFill>
          <a:ln w="9525">
            <a:noFill/>
          </a:ln>
        </p:spPr>
        <p:txBody>
          <a:bodyPr anchor="b" anchorCtr="0"/>
          <a:lstStyle/>
          <a:p>
            <a:pPr marL="0" marR="0" lvl="0" indent="176530" algn="l"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7.8  </a:t>
            </a:r>
            <a:r>
              <a:rPr kumimoji="0" lang="zh-CN" altLang="en-US"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机器学习</a:t>
            </a:r>
          </a:p>
        </p:txBody>
      </p:sp>
      <p:sp>
        <p:nvSpPr>
          <p:cNvPr id="3" name="文本框 2">
            <a:extLst>
              <a:ext uri="{FF2B5EF4-FFF2-40B4-BE49-F238E27FC236}">
                <a16:creationId xmlns:a16="http://schemas.microsoft.com/office/drawing/2014/main" id="{B58DE5DC-8C7B-5AA8-46FD-0A38B6A55765}"/>
              </a:ext>
            </a:extLst>
          </p:cNvPr>
          <p:cNvSpPr txBox="1"/>
          <p:nvPr/>
        </p:nvSpPr>
        <p:spPr>
          <a:xfrm>
            <a:off x="150415" y="765175"/>
            <a:ext cx="8843169" cy="500823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14. </a:t>
            </a:r>
            <a:r>
              <a:rPr kumimoji="0" lang="zh-CN" altLang="en-US" sz="24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机器学习的基本流程</a:t>
            </a:r>
            <a:r>
              <a:rPr kumimoji="0" lang="zh-CN" altLang="en-US"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是：</a:t>
            </a:r>
            <a:r>
              <a:rPr kumimoji="0" lang="zh-CN" altLang="zh-CN" sz="2400" b="1" i="0"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数据预处理</a:t>
            </a:r>
            <a:r>
              <a:rPr kumimoji="0" lang="zh-CN"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zh-CN" altLang="zh-CN" sz="2400" b="1" i="0"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模型学习</a:t>
            </a:r>
            <a:r>
              <a:rPr kumimoji="0" lang="zh-CN"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zh-CN" altLang="zh-CN" sz="2400" b="1" i="0"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模型评估</a:t>
            </a:r>
            <a:r>
              <a:rPr kumimoji="0" lang="zh-CN"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zh-CN" altLang="zh-CN" sz="2400" b="1" i="0"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新样本预测</a:t>
            </a:r>
            <a:r>
              <a:rPr kumimoji="0" lang="zh-CN" altLang="en-US"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① 数据预处理</a:t>
            </a:r>
            <a:endParaRPr kumimoji="0" lang="en-US" altLang="zh-CN" sz="2400" b="1" i="0" u="none" strike="noStrike" kern="1200" cap="none" spc="0" normalizeH="0" baseline="0" noProof="0" dirty="0">
              <a:ln>
                <a:noFill/>
              </a:ln>
              <a:solidFill>
                <a:srgbClr val="7030A0"/>
              </a:solidFill>
              <a:effectLst/>
              <a:uLnTx/>
              <a:uFillTx/>
              <a:latin typeface="Calibri"/>
              <a:ea typeface="宋体" panose="02010600030101010101" pitchFamily="2" charset="-122"/>
              <a:cs typeface="+mn-cs"/>
            </a:endParaRPr>
          </a:p>
          <a:p>
            <a:pPr marL="36000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收集并处理数据，有时还需要完成数据增强、裁剪等工作，划分训练集、验证集、测试集。</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② 模型学习，</a:t>
            </a:r>
            <a:r>
              <a:rPr kumimoji="0" lang="zh-CN" altLang="en-US"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即模型训练</a:t>
            </a:r>
            <a:endParaRPr kumimoji="0" lang="en-US" altLang="zh-CN" sz="2400" b="1" i="0" u="none" strike="noStrike" kern="1200" cap="none" spc="0" normalizeH="0" baseline="0" noProof="0" dirty="0">
              <a:ln>
                <a:noFill/>
              </a:ln>
              <a:solidFill>
                <a:srgbClr val="7030A0"/>
              </a:solidFill>
              <a:effectLst/>
              <a:uLnTx/>
              <a:uFillTx/>
              <a:latin typeface="Calibri"/>
              <a:ea typeface="宋体" panose="02010600030101010101" pitchFamily="2" charset="-122"/>
              <a:cs typeface="+mn-cs"/>
            </a:endParaRPr>
          </a:p>
          <a:p>
            <a:pPr marL="70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在训练集上运行学习算法，利用损失函数和优化算法求解一组模型参数，得到风险函数最小的最优模型。</a:t>
            </a:r>
            <a:endPar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70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一般在训练集上会反复训练多轮，即训练样本被多次利用。</a:t>
            </a:r>
            <a:endPar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1579123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95970">
                                            <p:txEl>
                                              <p:pRg st="0" end="0"/>
                                            </p:txEl>
                                          </p:spTgt>
                                        </p:tgtEl>
                                        <p:attrNameLst>
                                          <p:attrName>style.visibility</p:attrName>
                                        </p:attrNameLst>
                                      </p:cBhvr>
                                      <p:to>
                                        <p:strVal val="visible"/>
                                      </p:to>
                                    </p:set>
                                    <p:anim calcmode="lin" valueType="num">
                                      <p:cBhvr additive="base">
                                        <p:cTn id="7" dur="500" fill="hold"/>
                                        <p:tgtEl>
                                          <p:spTgt spid="5959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597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0"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7116A7-A2E0-FE89-18EC-C4953A63D58E}"/>
            </a:ext>
          </a:extLst>
        </p:cNvPr>
        <p:cNvGrpSpPr/>
        <p:nvPr/>
      </p:nvGrpSpPr>
      <p:grpSpPr>
        <a:xfrm>
          <a:off x="0" y="0"/>
          <a:ext cx="0" cy="0"/>
          <a:chOff x="0" y="0"/>
          <a:chExt cx="0" cy="0"/>
        </a:xfrm>
      </p:grpSpPr>
      <p:sp>
        <p:nvSpPr>
          <p:cNvPr id="60418" name="灯片编号占位符 1">
            <a:extLst>
              <a:ext uri="{FF2B5EF4-FFF2-40B4-BE49-F238E27FC236}">
                <a16:creationId xmlns:a16="http://schemas.microsoft.com/office/drawing/2014/main" id="{F5A6BE21-C9E8-7ECC-4509-426C62FD3317}"/>
              </a:ext>
            </a:extLst>
          </p:cNvPr>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118</a:t>
            </a:fld>
            <a:endPar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endParaRPr>
          </a:p>
        </p:txBody>
      </p:sp>
      <p:sp>
        <p:nvSpPr>
          <p:cNvPr id="595970" name="Rectangle 2">
            <a:extLst>
              <a:ext uri="{FF2B5EF4-FFF2-40B4-BE49-F238E27FC236}">
                <a16:creationId xmlns:a16="http://schemas.microsoft.com/office/drawing/2014/main" id="{361B5A0E-482E-66D8-3BD3-57435ED3F128}"/>
              </a:ext>
            </a:extLst>
          </p:cNvPr>
          <p:cNvSpPr/>
          <p:nvPr/>
        </p:nvSpPr>
        <p:spPr>
          <a:xfrm>
            <a:off x="539750" y="990600"/>
            <a:ext cx="8208963" cy="2895600"/>
          </a:xfrm>
          <a:prstGeom prst="rect">
            <a:avLst/>
          </a:prstGeom>
          <a:noFill/>
          <a:ln w="9525">
            <a:noFill/>
          </a:ln>
        </p:spPr>
        <p:txBody>
          <a:bodyPr/>
          <a:lstStyle/>
          <a:p>
            <a:pPr marL="0" marR="0" lvl="0" indent="0" algn="l" defTabSz="914400" rtl="0" eaLnBrk="1" fontAlgn="base" latinLnBrk="0" hangingPunct="1">
              <a:lnSpc>
                <a:spcPct val="120000"/>
              </a:lnSpc>
              <a:spcBef>
                <a:spcPct val="40000"/>
              </a:spcBef>
              <a:spcAft>
                <a:spcPct val="0"/>
              </a:spcAft>
              <a:buClr>
                <a:srgbClr val="CC0000"/>
              </a:buClr>
              <a:buSzPct val="60000"/>
              <a:buFontTx/>
              <a:buNone/>
              <a:tabLst/>
              <a:defRPr/>
            </a:pPr>
            <a:endPar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60420" name="Rectangle 3">
            <a:extLst>
              <a:ext uri="{FF2B5EF4-FFF2-40B4-BE49-F238E27FC236}">
                <a16:creationId xmlns:a16="http://schemas.microsoft.com/office/drawing/2014/main" id="{6269273B-1E2B-D6D2-081C-0EC608B29D59}"/>
              </a:ext>
            </a:extLst>
          </p:cNvPr>
          <p:cNvSpPr/>
          <p:nvPr/>
        </p:nvSpPr>
        <p:spPr>
          <a:xfrm>
            <a:off x="0" y="0"/>
            <a:ext cx="9144000" cy="765175"/>
          </a:xfrm>
          <a:prstGeom prst="rect">
            <a:avLst/>
          </a:prstGeom>
          <a:solidFill>
            <a:srgbClr val="A50021"/>
          </a:solidFill>
          <a:ln w="9525">
            <a:noFill/>
          </a:ln>
        </p:spPr>
        <p:txBody>
          <a:bodyPr anchor="b" anchorCtr="0"/>
          <a:lstStyle/>
          <a:p>
            <a:pPr marL="0" marR="0" lvl="0" indent="176530" algn="l"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7.8  </a:t>
            </a:r>
            <a:r>
              <a:rPr kumimoji="0" lang="zh-CN" altLang="en-US"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机器学习</a:t>
            </a:r>
          </a:p>
        </p:txBody>
      </p:sp>
      <p:sp>
        <p:nvSpPr>
          <p:cNvPr id="3" name="文本框 2">
            <a:extLst>
              <a:ext uri="{FF2B5EF4-FFF2-40B4-BE49-F238E27FC236}">
                <a16:creationId xmlns:a16="http://schemas.microsoft.com/office/drawing/2014/main" id="{C2D677E8-757B-BFF7-88FF-1D2593B47699}"/>
              </a:ext>
            </a:extLst>
          </p:cNvPr>
          <p:cNvSpPr txBox="1"/>
          <p:nvPr/>
        </p:nvSpPr>
        <p:spPr>
          <a:xfrm>
            <a:off x="150415" y="765175"/>
            <a:ext cx="8843169" cy="561422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2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③ 模型评估</a:t>
            </a:r>
            <a:endParaRPr kumimoji="0" lang="en-US" altLang="zh-CN" sz="22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70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将验证集样本输入到学习获得的模型中，用以评估模型性能，还可以进一步</a:t>
            </a:r>
            <a:r>
              <a:rPr kumimoji="0" lang="zh-CN" altLang="en-US" sz="22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调节模型的超参数</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，找到最合适的模型配置。</a:t>
            </a:r>
            <a:endPar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70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常用的模型评估方法为</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K</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折交叉验证。</a:t>
            </a:r>
            <a:endPar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70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通常所说的“模型调参”一般指的是调节超参数，而不是模型参数。</a:t>
            </a:r>
            <a:endPar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200" b="1" dirty="0">
                <a:solidFill>
                  <a:srgbClr val="7030A0"/>
                </a:solidFill>
                <a:latin typeface="Times New Roman" panose="02020603050405020304" pitchFamily="18" charset="0"/>
                <a:cs typeface="Times New Roman" panose="02020603050405020304" pitchFamily="18" charset="0"/>
              </a:rPr>
              <a:t>④ 新样本预测</a:t>
            </a:r>
            <a:endParaRPr lang="en-US" altLang="zh-CN" sz="2200" b="1" dirty="0">
              <a:solidFill>
                <a:srgbClr val="7030A0"/>
              </a:solidFill>
              <a:latin typeface="Times New Roman" panose="02020603050405020304" pitchFamily="18" charset="0"/>
              <a:cs typeface="Times New Roman" panose="02020603050405020304" pitchFamily="18" charset="0"/>
            </a:endParaRPr>
          </a:p>
          <a:p>
            <a:pPr marL="702900" indent="-342900">
              <a:lnSpc>
                <a:spcPct val="150000"/>
              </a:lnSpc>
              <a:buFont typeface="Wingdings" panose="05000000000000000000" pitchFamily="2" charset="2"/>
              <a:buChar char="Ø"/>
            </a:pPr>
            <a:r>
              <a:rPr lang="zh-CN" altLang="en-US" sz="2200" dirty="0">
                <a:latin typeface="Times New Roman" panose="02020603050405020304" pitchFamily="18" charset="0"/>
                <a:cs typeface="Times New Roman" panose="02020603050405020304" pitchFamily="18" charset="0"/>
              </a:rPr>
              <a:t>将测试集中的样本输入到训练好的模型中，对比预测的结果与真实值，计算出各种评价指标，以此来</a:t>
            </a:r>
            <a:r>
              <a:rPr lang="zh-CN" altLang="en-US" sz="2200" b="1" dirty="0">
                <a:solidFill>
                  <a:srgbClr val="7030A0"/>
                </a:solidFill>
                <a:latin typeface="Times New Roman" panose="02020603050405020304" pitchFamily="18" charset="0"/>
                <a:cs typeface="Times New Roman" panose="02020603050405020304" pitchFamily="18" charset="0"/>
              </a:rPr>
              <a:t>评价模型的泛化能力</a:t>
            </a:r>
            <a:r>
              <a:rPr lang="zh-CN" altLang="en-US" sz="2200" dirty="0">
                <a:latin typeface="Times New Roman" panose="02020603050405020304" pitchFamily="18" charset="0"/>
                <a:cs typeface="Times New Roman" panose="02020603050405020304" pitchFamily="18" charset="0"/>
              </a:rPr>
              <a:t>。</a:t>
            </a:r>
          </a:p>
          <a:p>
            <a:pPr marL="702900" indent="-342900">
              <a:lnSpc>
                <a:spcPct val="150000"/>
              </a:lnSpc>
              <a:buFont typeface="Wingdings" panose="05000000000000000000" pitchFamily="2" charset="2"/>
              <a:buChar char="Ø"/>
            </a:pPr>
            <a:r>
              <a:rPr lang="zh-CN" altLang="en-US" sz="2200" dirty="0">
                <a:latin typeface="Times New Roman" panose="02020603050405020304" pitchFamily="18" charset="0"/>
                <a:cs typeface="Times New Roman" panose="02020603050405020304" pitchFamily="18" charset="0"/>
              </a:rPr>
              <a:t>例如，图像分类任务有精确率（</a:t>
            </a:r>
            <a:r>
              <a:rPr lang="en-US" altLang="zh-CN" sz="2200" dirty="0">
                <a:latin typeface="Times New Roman" panose="02020603050405020304" pitchFamily="18" charset="0"/>
                <a:cs typeface="Times New Roman" panose="02020603050405020304" pitchFamily="18" charset="0"/>
              </a:rPr>
              <a:t>Precision</a:t>
            </a:r>
            <a:r>
              <a:rPr lang="zh-CN" altLang="en-US" sz="2200" dirty="0">
                <a:latin typeface="Times New Roman" panose="02020603050405020304" pitchFamily="18" charset="0"/>
                <a:cs typeface="Times New Roman" panose="02020603050405020304" pitchFamily="18" charset="0"/>
              </a:rPr>
              <a:t>）和召回率（</a:t>
            </a:r>
            <a:r>
              <a:rPr lang="en-US" altLang="zh-CN" sz="2200" dirty="0">
                <a:latin typeface="Times New Roman" panose="02020603050405020304" pitchFamily="18" charset="0"/>
                <a:cs typeface="Times New Roman" panose="02020603050405020304" pitchFamily="18" charset="0"/>
              </a:rPr>
              <a:t>Recall</a:t>
            </a:r>
            <a:r>
              <a:rPr lang="zh-CN" altLang="en-US" sz="2200" dirty="0">
                <a:latin typeface="Times New Roman" panose="02020603050405020304" pitchFamily="18" charset="0"/>
                <a:cs typeface="Times New Roman" panose="02020603050405020304" pitchFamily="18" charset="0"/>
              </a:rPr>
              <a:t>）等评价指标。</a:t>
            </a:r>
            <a:endParaRPr lang="en-US" altLang="zh-C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266335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95970">
                                            <p:txEl>
                                              <p:pRg st="0" end="0"/>
                                            </p:txEl>
                                          </p:spTgt>
                                        </p:tgtEl>
                                        <p:attrNameLst>
                                          <p:attrName>style.visibility</p:attrName>
                                        </p:attrNameLst>
                                      </p:cBhvr>
                                      <p:to>
                                        <p:strVal val="visible"/>
                                      </p:to>
                                    </p:set>
                                    <p:anim calcmode="lin" valueType="num">
                                      <p:cBhvr additive="base">
                                        <p:cTn id="7" dur="500" fill="hold"/>
                                        <p:tgtEl>
                                          <p:spTgt spid="5959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597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0"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CAEE88-3C8A-3C99-7BF7-7A13511F54ED}"/>
            </a:ext>
          </a:extLst>
        </p:cNvPr>
        <p:cNvGrpSpPr/>
        <p:nvPr/>
      </p:nvGrpSpPr>
      <p:grpSpPr>
        <a:xfrm>
          <a:off x="0" y="0"/>
          <a:ext cx="0" cy="0"/>
          <a:chOff x="0" y="0"/>
          <a:chExt cx="0" cy="0"/>
        </a:xfrm>
      </p:grpSpPr>
      <p:sp>
        <p:nvSpPr>
          <p:cNvPr id="60418" name="灯片编号占位符 1">
            <a:extLst>
              <a:ext uri="{FF2B5EF4-FFF2-40B4-BE49-F238E27FC236}">
                <a16:creationId xmlns:a16="http://schemas.microsoft.com/office/drawing/2014/main" id="{D9C618B8-FE2C-41BB-5645-CCEAA8B465CE}"/>
              </a:ext>
            </a:extLst>
          </p:cNvPr>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119</a:t>
            </a:fld>
            <a:endPar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endParaRPr>
          </a:p>
        </p:txBody>
      </p:sp>
      <p:sp>
        <p:nvSpPr>
          <p:cNvPr id="595970" name="Rectangle 2">
            <a:extLst>
              <a:ext uri="{FF2B5EF4-FFF2-40B4-BE49-F238E27FC236}">
                <a16:creationId xmlns:a16="http://schemas.microsoft.com/office/drawing/2014/main" id="{94B6A7D1-42E3-D82A-2772-4B8BD6B1B5CD}"/>
              </a:ext>
            </a:extLst>
          </p:cNvPr>
          <p:cNvSpPr/>
          <p:nvPr/>
        </p:nvSpPr>
        <p:spPr>
          <a:xfrm>
            <a:off x="539750" y="990600"/>
            <a:ext cx="8208963" cy="2895600"/>
          </a:xfrm>
          <a:prstGeom prst="rect">
            <a:avLst/>
          </a:prstGeom>
          <a:noFill/>
          <a:ln w="9525">
            <a:noFill/>
          </a:ln>
        </p:spPr>
        <p:txBody>
          <a:bodyPr/>
          <a:lstStyle/>
          <a:p>
            <a:pPr marL="0" marR="0" lvl="0" indent="0" algn="l" defTabSz="914400" rtl="0" eaLnBrk="1" fontAlgn="base" latinLnBrk="0" hangingPunct="1">
              <a:lnSpc>
                <a:spcPct val="120000"/>
              </a:lnSpc>
              <a:spcBef>
                <a:spcPct val="40000"/>
              </a:spcBef>
              <a:spcAft>
                <a:spcPct val="0"/>
              </a:spcAft>
              <a:buClr>
                <a:srgbClr val="CC0000"/>
              </a:buClr>
              <a:buSzPct val="60000"/>
              <a:buFontTx/>
              <a:buNone/>
              <a:tabLst/>
              <a:defRPr/>
            </a:pPr>
            <a:endPar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60420" name="Rectangle 3">
            <a:extLst>
              <a:ext uri="{FF2B5EF4-FFF2-40B4-BE49-F238E27FC236}">
                <a16:creationId xmlns:a16="http://schemas.microsoft.com/office/drawing/2014/main" id="{96269A44-7F2D-BAE2-D741-3A8FEFF0EBF8}"/>
              </a:ext>
            </a:extLst>
          </p:cNvPr>
          <p:cNvSpPr/>
          <p:nvPr/>
        </p:nvSpPr>
        <p:spPr>
          <a:xfrm>
            <a:off x="0" y="0"/>
            <a:ext cx="9144000" cy="765175"/>
          </a:xfrm>
          <a:prstGeom prst="rect">
            <a:avLst/>
          </a:prstGeom>
          <a:solidFill>
            <a:srgbClr val="A50021"/>
          </a:solidFill>
          <a:ln w="9525">
            <a:noFill/>
          </a:ln>
        </p:spPr>
        <p:txBody>
          <a:bodyPr anchor="b" anchorCtr="0"/>
          <a:lstStyle/>
          <a:p>
            <a:pPr marL="0" marR="0" lvl="0" indent="176530" algn="l"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7.8  </a:t>
            </a:r>
            <a:r>
              <a:rPr kumimoji="0" lang="zh-CN" altLang="en-US"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机器学习</a:t>
            </a:r>
          </a:p>
        </p:txBody>
      </p:sp>
      <p:sp>
        <p:nvSpPr>
          <p:cNvPr id="3" name="文本框 2">
            <a:extLst>
              <a:ext uri="{FF2B5EF4-FFF2-40B4-BE49-F238E27FC236}">
                <a16:creationId xmlns:a16="http://schemas.microsoft.com/office/drawing/2014/main" id="{B1B7362D-3F3E-3683-B34D-A0958AF62C50}"/>
              </a:ext>
            </a:extLst>
          </p:cNvPr>
          <p:cNvSpPr txBox="1"/>
          <p:nvPr/>
        </p:nvSpPr>
        <p:spPr>
          <a:xfrm>
            <a:off x="150415" y="765175"/>
            <a:ext cx="8843169" cy="5408981"/>
          </a:xfrm>
          <a:prstGeom prst="rect">
            <a:avLst/>
          </a:prstGeom>
          <a:noFill/>
        </p:spPr>
        <p:txBody>
          <a:bodyPr wrap="squar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zh-CN" sz="2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从机器学习的基本流程可知，</a:t>
            </a:r>
            <a:r>
              <a:rPr kumimoji="0" lang="zh-CN" altLang="zh-CN" sz="22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学习算法有三个基本要素</a:t>
            </a:r>
            <a:r>
              <a:rPr kumimoji="0" lang="zh-CN" altLang="zh-CN" sz="2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endParaRPr kumimoji="0" lang="en-US" altLang="zh-CN" sz="2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898525" marR="0" lvl="0" indent="-457200" algn="l" defTabSz="914400" rtl="0" eaLnBrk="1" fontAlgn="auto" latinLnBrk="0" hangingPunct="1">
              <a:lnSpc>
                <a:spcPct val="200000"/>
              </a:lnSpc>
              <a:spcBef>
                <a:spcPts val="0"/>
              </a:spcBef>
              <a:spcAft>
                <a:spcPts val="0"/>
              </a:spcAft>
              <a:buClrTx/>
              <a:buSzTx/>
              <a:buFont typeface="Wingdings" panose="05000000000000000000" pitchFamily="2" charset="2"/>
              <a:buChar char="u"/>
              <a:tabLst/>
              <a:defRPr/>
            </a:pPr>
            <a:r>
              <a:rPr kumimoji="0" lang="zh-CN" altLang="zh-CN" sz="22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模型</a:t>
            </a:r>
            <a:r>
              <a:rPr kumimoji="0" lang="zh-CN" altLang="en-US" sz="2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（哪一类模型：线性模型、概率模型、非线性模型、网络模型）</a:t>
            </a:r>
            <a:endParaRPr kumimoji="0" lang="en-US" altLang="zh-CN" sz="2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898525" marR="0" lvl="0" indent="-457200" algn="l" defTabSz="914400" rtl="0" eaLnBrk="1" fontAlgn="auto" latinLnBrk="0" hangingPunct="1">
              <a:lnSpc>
                <a:spcPct val="200000"/>
              </a:lnSpc>
              <a:spcBef>
                <a:spcPts val="0"/>
              </a:spcBef>
              <a:spcAft>
                <a:spcPts val="0"/>
              </a:spcAft>
              <a:buClrTx/>
              <a:buSzTx/>
              <a:buFont typeface="Wingdings" panose="05000000000000000000" pitchFamily="2" charset="2"/>
              <a:buChar char="u"/>
              <a:tabLst/>
              <a:defRPr/>
            </a:pPr>
            <a:r>
              <a:rPr kumimoji="0" lang="zh-CN" altLang="zh-CN" sz="22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损失函数</a:t>
            </a:r>
            <a:r>
              <a:rPr kumimoji="0" lang="zh-CN" altLang="en-US" sz="2200" b="1" i="0"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（学习准则、学习策略）</a:t>
            </a:r>
            <a:r>
              <a:rPr kumimoji="0" lang="zh-CN" altLang="en-US" sz="2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zh-CN" altLang="zh-CN" sz="2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选出</a:t>
            </a:r>
            <a:r>
              <a:rPr kumimoji="0" lang="zh-CN" altLang="en-US" sz="2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什么损失函数</a:t>
            </a:r>
            <a:r>
              <a:rPr kumimoji="0" lang="zh-CN" altLang="zh-CN" sz="2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来衡量错误的代价</a:t>
            </a:r>
            <a:r>
              <a:rPr kumimoji="0" lang="zh-CN" altLang="en-US" sz="2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，才能找到</a:t>
            </a:r>
            <a:r>
              <a:rPr kumimoji="0" lang="zh-CN" altLang="en-US" sz="22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最优的模型参数</a:t>
            </a:r>
            <a:r>
              <a:rPr kumimoji="0" lang="zh-CN" altLang="en-US" sz="2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endParaRPr kumimoji="0" lang="en-US" altLang="zh-CN" sz="2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898525" marR="0" lvl="0" indent="-457200" algn="l" defTabSz="914400" rtl="0" eaLnBrk="1" fontAlgn="auto" latinLnBrk="0" hangingPunct="1">
              <a:lnSpc>
                <a:spcPct val="200000"/>
              </a:lnSpc>
              <a:spcBef>
                <a:spcPts val="0"/>
              </a:spcBef>
              <a:spcAft>
                <a:spcPts val="0"/>
              </a:spcAft>
              <a:buClrTx/>
              <a:buSzTx/>
              <a:buFont typeface="Wingdings" panose="05000000000000000000" pitchFamily="2" charset="2"/>
              <a:buChar char="u"/>
              <a:tabLst/>
              <a:defRPr/>
            </a:pPr>
            <a:r>
              <a:rPr kumimoji="0" lang="zh-CN" altLang="zh-CN" sz="22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优化算法</a:t>
            </a:r>
            <a:r>
              <a:rPr kumimoji="0" lang="zh-CN" altLang="en-US" sz="2200" b="1" i="0"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，也称为</a:t>
            </a:r>
            <a:r>
              <a:rPr kumimoji="0" lang="zh-CN" altLang="en-US" sz="22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优化器</a:t>
            </a:r>
            <a:r>
              <a:rPr kumimoji="0" lang="zh-CN" altLang="en-US" sz="2200" b="1" i="0"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a:t>
            </a:r>
            <a:r>
              <a:rPr kumimoji="0" lang="zh-CN" altLang="zh-CN" sz="2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最简单也最常用的优化算法是</a:t>
            </a:r>
            <a:r>
              <a:rPr kumimoji="0" lang="zh-CN" altLang="zh-CN" sz="22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梯度下降法</a:t>
            </a:r>
            <a:r>
              <a:rPr kumimoji="0" lang="zh-CN" altLang="en-US" sz="22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zh-CN" sz="2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这三个要素都需要学者根据经验人为确定。</a:t>
            </a:r>
          </a:p>
        </p:txBody>
      </p:sp>
    </p:spTree>
    <p:extLst>
      <p:ext uri="{BB962C8B-B14F-4D97-AF65-F5344CB8AC3E}">
        <p14:creationId xmlns:p14="http://schemas.microsoft.com/office/powerpoint/2010/main" val="220036394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95970">
                                            <p:txEl>
                                              <p:pRg st="0" end="0"/>
                                            </p:txEl>
                                          </p:spTgt>
                                        </p:tgtEl>
                                        <p:attrNameLst>
                                          <p:attrName>style.visibility</p:attrName>
                                        </p:attrNameLst>
                                      </p:cBhvr>
                                      <p:to>
                                        <p:strVal val="visible"/>
                                      </p:to>
                                    </p:set>
                                    <p:anim calcmode="lin" valueType="num">
                                      <p:cBhvr additive="base">
                                        <p:cTn id="7" dur="500" fill="hold"/>
                                        <p:tgtEl>
                                          <p:spTgt spid="5959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597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575490" name="Rectangle 2"/>
          <p:cNvSpPr/>
          <p:nvPr/>
        </p:nvSpPr>
        <p:spPr>
          <a:xfrm>
            <a:off x="381000" y="990600"/>
            <a:ext cx="8283575" cy="5400675"/>
          </a:xfrm>
          <a:prstGeom prst="rect">
            <a:avLst/>
          </a:prstGeom>
          <a:noFill/>
          <a:ln w="9525">
            <a:noFill/>
          </a:ln>
        </p:spPr>
        <p:txBody>
          <a:bodyPr/>
          <a:lstStyle/>
          <a:p>
            <a:pPr marL="469900" indent="-469900" eaLnBrk="1" hangingPunct="1">
              <a:lnSpc>
                <a:spcPct val="110000"/>
              </a:lnSpc>
              <a:spcBef>
                <a:spcPct val="30000"/>
              </a:spcBef>
              <a:buClr>
                <a:schemeClr val="accent2"/>
              </a:buClr>
              <a:buFont typeface="Wingdings" panose="05000000000000000000" pitchFamily="2" charset="2"/>
              <a:buChar char="o"/>
            </a:pPr>
            <a:r>
              <a:rPr lang="en-US" altLang="zh-CN" sz="2800" b="1" dirty="0">
                <a:latin typeface="Times New Roman" panose="02020603050405020304" pitchFamily="18" charset="0"/>
              </a:rPr>
              <a:t>7.1  </a:t>
            </a:r>
            <a:r>
              <a:rPr lang="zh-CN" altLang="en-US" sz="2800" b="1" dirty="0">
                <a:latin typeface="Times New Roman" panose="02020603050405020304" pitchFamily="18" charset="0"/>
              </a:rPr>
              <a:t>专家系统的产生和发展 </a:t>
            </a:r>
          </a:p>
          <a:p>
            <a:pPr marL="469900" indent="-469900" eaLnBrk="1" hangingPunct="1">
              <a:lnSpc>
                <a:spcPct val="120000"/>
              </a:lnSpc>
              <a:spcBef>
                <a:spcPct val="30000"/>
              </a:spcBef>
              <a:buClr>
                <a:srgbClr val="0000FF"/>
              </a:buClr>
              <a:buSzPct val="150000"/>
              <a:buFont typeface="Wingdings" panose="05000000000000000000" pitchFamily="2" charset="2"/>
              <a:buChar char="ü"/>
            </a:pPr>
            <a:r>
              <a:rPr lang="en-US" altLang="zh-CN" sz="2800" b="1" dirty="0">
                <a:solidFill>
                  <a:srgbClr val="0000FF"/>
                </a:solidFill>
                <a:latin typeface="Times New Roman" panose="02020603050405020304" pitchFamily="18" charset="0"/>
              </a:rPr>
              <a:t>7.2  </a:t>
            </a:r>
            <a:r>
              <a:rPr lang="zh-CN" altLang="en-US" sz="2800" b="1" dirty="0">
                <a:solidFill>
                  <a:srgbClr val="0000FF"/>
                </a:solidFill>
                <a:latin typeface="Times New Roman" panose="02020603050405020304" pitchFamily="18" charset="0"/>
              </a:rPr>
              <a:t>专家系统的概念</a:t>
            </a:r>
          </a:p>
          <a:p>
            <a:pPr marL="469900" indent="-469900" eaLnBrk="1" hangingPunct="1">
              <a:lnSpc>
                <a:spcPct val="110000"/>
              </a:lnSpc>
              <a:spcBef>
                <a:spcPct val="30000"/>
              </a:spcBef>
              <a:buClr>
                <a:schemeClr val="accent2"/>
              </a:buClr>
              <a:buFont typeface="Wingdings" panose="05000000000000000000" pitchFamily="2" charset="2"/>
              <a:buChar char="o"/>
            </a:pPr>
            <a:r>
              <a:rPr lang="en-US" altLang="zh-CN" sz="2800" b="1" dirty="0">
                <a:latin typeface="Times New Roman" panose="02020603050405020304" pitchFamily="18" charset="0"/>
              </a:rPr>
              <a:t>7.3  </a:t>
            </a:r>
            <a:r>
              <a:rPr lang="zh-CN" altLang="en-US" sz="2800" b="1" dirty="0">
                <a:latin typeface="Times New Roman" panose="02020603050405020304" pitchFamily="18" charset="0"/>
              </a:rPr>
              <a:t>专家系统的工作原理</a:t>
            </a:r>
          </a:p>
          <a:p>
            <a:pPr marL="469900" indent="-469900" eaLnBrk="1" hangingPunct="1">
              <a:lnSpc>
                <a:spcPct val="110000"/>
              </a:lnSpc>
              <a:spcBef>
                <a:spcPct val="30000"/>
              </a:spcBef>
              <a:buClr>
                <a:schemeClr val="accent2"/>
              </a:buClr>
              <a:buFont typeface="Wingdings" panose="05000000000000000000" pitchFamily="2" charset="2"/>
              <a:buChar char="o"/>
            </a:pPr>
            <a:r>
              <a:rPr lang="en-US" altLang="zh-CN" sz="2800" b="1" dirty="0">
                <a:latin typeface="Times New Roman" panose="02020603050405020304" pitchFamily="18" charset="0"/>
              </a:rPr>
              <a:t>7.4  </a:t>
            </a:r>
            <a:r>
              <a:rPr lang="zh-CN" altLang="en-US" sz="2800" b="1" dirty="0">
                <a:latin typeface="Times New Roman" panose="02020603050405020304" pitchFamily="18" charset="0"/>
              </a:rPr>
              <a:t>知识获取的主要过程与模式</a:t>
            </a:r>
          </a:p>
          <a:p>
            <a:pPr marL="469900" indent="-469900" eaLnBrk="1" hangingPunct="1">
              <a:lnSpc>
                <a:spcPct val="110000"/>
              </a:lnSpc>
              <a:spcBef>
                <a:spcPct val="30000"/>
              </a:spcBef>
              <a:buClr>
                <a:schemeClr val="accent2"/>
              </a:buClr>
              <a:buFont typeface="Wingdings" panose="05000000000000000000" pitchFamily="2" charset="2"/>
              <a:buChar char="o"/>
            </a:pPr>
            <a:r>
              <a:rPr lang="en-US" altLang="zh-CN" sz="2800" b="1" dirty="0">
                <a:latin typeface="Times New Roman" panose="02020603050405020304" pitchFamily="18" charset="0"/>
              </a:rPr>
              <a:t>7.5  </a:t>
            </a:r>
            <a:r>
              <a:rPr lang="zh-CN" altLang="en-US" sz="2800" b="1" dirty="0">
                <a:latin typeface="Times New Roman" panose="02020603050405020304" pitchFamily="18" charset="0"/>
              </a:rPr>
              <a:t>知识发现与数据挖掘</a:t>
            </a:r>
          </a:p>
          <a:p>
            <a:pPr marL="469900" indent="-469900" eaLnBrk="1" hangingPunct="1">
              <a:lnSpc>
                <a:spcPct val="110000"/>
              </a:lnSpc>
              <a:spcBef>
                <a:spcPct val="30000"/>
              </a:spcBef>
              <a:buClr>
                <a:schemeClr val="accent2"/>
              </a:buClr>
              <a:buFont typeface="Wingdings" panose="05000000000000000000" pitchFamily="2" charset="2"/>
              <a:buChar char="o"/>
            </a:pPr>
            <a:r>
              <a:rPr lang="en-US" altLang="zh-CN" sz="2800" b="1" dirty="0">
                <a:latin typeface="Times New Roman" panose="02020603050405020304" pitchFamily="18" charset="0"/>
              </a:rPr>
              <a:t>7.6  </a:t>
            </a:r>
            <a:r>
              <a:rPr lang="zh-CN" altLang="en-US" sz="2800" b="1" dirty="0">
                <a:latin typeface="Times New Roman" panose="02020603050405020304" pitchFamily="18" charset="0"/>
              </a:rPr>
              <a:t>专家系统的建立</a:t>
            </a:r>
          </a:p>
          <a:p>
            <a:pPr marL="469900" indent="-469900" eaLnBrk="1" hangingPunct="1">
              <a:lnSpc>
                <a:spcPct val="110000"/>
              </a:lnSpc>
              <a:spcBef>
                <a:spcPct val="30000"/>
              </a:spcBef>
              <a:buClr>
                <a:schemeClr val="accent2"/>
              </a:buClr>
              <a:buFont typeface="Wingdings" panose="05000000000000000000" pitchFamily="2" charset="2"/>
              <a:buChar char="o"/>
            </a:pPr>
            <a:r>
              <a:rPr lang="en-US" altLang="zh-CN" sz="2800" b="1" dirty="0">
                <a:latin typeface="Times New Roman" panose="02020603050405020304" pitchFamily="18" charset="0"/>
              </a:rPr>
              <a:t>7.7  </a:t>
            </a:r>
            <a:r>
              <a:rPr lang="zh-CN" altLang="en-US" sz="2800" b="1" dirty="0">
                <a:latin typeface="Times New Roman" panose="02020603050405020304" pitchFamily="18" charset="0"/>
              </a:rPr>
              <a:t>专家系统实例</a:t>
            </a:r>
          </a:p>
          <a:p>
            <a:pPr marL="469900" indent="-469900" eaLnBrk="1" hangingPunct="1">
              <a:lnSpc>
                <a:spcPct val="110000"/>
              </a:lnSpc>
              <a:spcBef>
                <a:spcPct val="30000"/>
              </a:spcBef>
              <a:buClr>
                <a:schemeClr val="accent2"/>
              </a:buClr>
              <a:buFont typeface="Wingdings" panose="05000000000000000000" pitchFamily="2" charset="2"/>
              <a:buChar char="o"/>
            </a:pPr>
            <a:r>
              <a:rPr lang="en-US" altLang="zh-CN" sz="2800" b="1" dirty="0">
                <a:latin typeface="Times New Roman" panose="02020603050405020304" pitchFamily="18" charset="0"/>
              </a:rPr>
              <a:t>7.8   </a:t>
            </a:r>
            <a:r>
              <a:rPr lang="zh-CN" altLang="en-US" sz="2800" b="1" dirty="0">
                <a:latin typeface="Times New Roman" panose="02020603050405020304" pitchFamily="18" charset="0"/>
              </a:rPr>
              <a:t>机器学习</a:t>
            </a:r>
          </a:p>
        </p:txBody>
      </p:sp>
      <p:sp>
        <p:nvSpPr>
          <p:cNvPr id="14340" name="Rectangle 3"/>
          <p:cNvSpPr>
            <a:spLocks noGrp="1"/>
          </p:cNvSpPr>
          <p:nvPr>
            <p:ph type="title"/>
          </p:nvPr>
        </p:nvSpPr>
        <p:spPr>
          <a:ln/>
        </p:spPr>
        <p:txBody>
          <a:bodyPr vert="horz" wrap="square" lIns="91440" tIns="45720" rIns="91440" bIns="45720" anchor="b" anchorCtr="0"/>
          <a:lstStyle/>
          <a:p>
            <a:pPr eaLnBrk="1" hangingPunct="1"/>
            <a:r>
              <a:rPr lang="zh-CN" altLang="en-US" sz="4200" b="0" dirty="0">
                <a:latin typeface="Times New Roman" panose="02020603050405020304" pitchFamily="18" charset="0"/>
                <a:ea typeface="黑体" panose="02010609060101010101" pitchFamily="2" charset="-122"/>
              </a:rPr>
              <a:t>第</a:t>
            </a:r>
            <a:r>
              <a:rPr lang="en-US" altLang="zh-CN" sz="4200" b="0" dirty="0">
                <a:latin typeface="Times New Roman" panose="02020603050405020304" pitchFamily="18" charset="0"/>
                <a:ea typeface="黑体" panose="02010609060101010101" pitchFamily="2" charset="-122"/>
              </a:rPr>
              <a:t>7</a:t>
            </a:r>
            <a:r>
              <a:rPr lang="zh-CN" altLang="en-US" sz="4200" b="0" dirty="0">
                <a:latin typeface="Times New Roman" panose="02020603050405020304" pitchFamily="18" charset="0"/>
                <a:ea typeface="黑体" panose="02010609060101010101" pitchFamily="2" charset="-122"/>
              </a:rPr>
              <a:t>章  专家系统与机器学习</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75490">
                                            <p:txEl>
                                              <p:pRg st="0" end="0"/>
                                            </p:txEl>
                                          </p:spTgt>
                                        </p:tgtEl>
                                        <p:attrNameLst>
                                          <p:attrName>style.visibility</p:attrName>
                                        </p:attrNameLst>
                                      </p:cBhvr>
                                      <p:to>
                                        <p:strVal val="visible"/>
                                      </p:to>
                                    </p:set>
                                    <p:anim calcmode="lin" valueType="num">
                                      <p:cBhvr additive="base">
                                        <p:cTn id="7" dur="500" fill="hold"/>
                                        <p:tgtEl>
                                          <p:spTgt spid="57549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75490">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75490">
                                            <p:txEl>
                                              <p:pRg st="1" end="1"/>
                                            </p:txEl>
                                          </p:spTgt>
                                        </p:tgtEl>
                                        <p:attrNameLst>
                                          <p:attrName>style.visibility</p:attrName>
                                        </p:attrNameLst>
                                      </p:cBhvr>
                                      <p:to>
                                        <p:strVal val="visible"/>
                                      </p:to>
                                    </p:set>
                                    <p:anim calcmode="lin" valueType="num">
                                      <p:cBhvr additive="base">
                                        <p:cTn id="12" dur="500" fill="hold"/>
                                        <p:tgtEl>
                                          <p:spTgt spid="575490">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575490">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575490">
                                            <p:txEl>
                                              <p:pRg st="2" end="2"/>
                                            </p:txEl>
                                          </p:spTgt>
                                        </p:tgtEl>
                                        <p:attrNameLst>
                                          <p:attrName>style.visibility</p:attrName>
                                        </p:attrNameLst>
                                      </p:cBhvr>
                                      <p:to>
                                        <p:strVal val="visible"/>
                                      </p:to>
                                    </p:set>
                                    <p:anim calcmode="lin" valueType="num">
                                      <p:cBhvr additive="base">
                                        <p:cTn id="17" dur="500" fill="hold"/>
                                        <p:tgtEl>
                                          <p:spTgt spid="575490">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75490">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575490">
                                            <p:txEl>
                                              <p:pRg st="3" end="3"/>
                                            </p:txEl>
                                          </p:spTgt>
                                        </p:tgtEl>
                                        <p:attrNameLst>
                                          <p:attrName>style.visibility</p:attrName>
                                        </p:attrNameLst>
                                      </p:cBhvr>
                                      <p:to>
                                        <p:strVal val="visible"/>
                                      </p:to>
                                    </p:set>
                                    <p:anim calcmode="lin" valueType="num">
                                      <p:cBhvr additive="base">
                                        <p:cTn id="22" dur="500" fill="hold"/>
                                        <p:tgtEl>
                                          <p:spTgt spid="575490">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575490">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575490">
                                            <p:txEl>
                                              <p:pRg st="4" end="4"/>
                                            </p:txEl>
                                          </p:spTgt>
                                        </p:tgtEl>
                                        <p:attrNameLst>
                                          <p:attrName>style.visibility</p:attrName>
                                        </p:attrNameLst>
                                      </p:cBhvr>
                                      <p:to>
                                        <p:strVal val="visible"/>
                                      </p:to>
                                    </p:set>
                                    <p:anim calcmode="lin" valueType="num">
                                      <p:cBhvr additive="base">
                                        <p:cTn id="27" dur="500" fill="hold"/>
                                        <p:tgtEl>
                                          <p:spTgt spid="575490">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75490">
                                            <p:txEl>
                                              <p:p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575490">
                                            <p:txEl>
                                              <p:pRg st="5" end="5"/>
                                            </p:txEl>
                                          </p:spTgt>
                                        </p:tgtEl>
                                        <p:attrNameLst>
                                          <p:attrName>style.visibility</p:attrName>
                                        </p:attrNameLst>
                                      </p:cBhvr>
                                      <p:to>
                                        <p:strVal val="visible"/>
                                      </p:to>
                                    </p:set>
                                    <p:anim calcmode="lin" valueType="num">
                                      <p:cBhvr additive="base">
                                        <p:cTn id="32" dur="500" fill="hold"/>
                                        <p:tgtEl>
                                          <p:spTgt spid="575490">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575490">
                                            <p:txEl>
                                              <p:pRg st="5" end="5"/>
                                            </p:tx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575490">
                                            <p:txEl>
                                              <p:pRg st="6" end="6"/>
                                            </p:txEl>
                                          </p:spTgt>
                                        </p:tgtEl>
                                        <p:attrNameLst>
                                          <p:attrName>style.visibility</p:attrName>
                                        </p:attrNameLst>
                                      </p:cBhvr>
                                      <p:to>
                                        <p:strVal val="visible"/>
                                      </p:to>
                                    </p:set>
                                    <p:anim calcmode="lin" valueType="num">
                                      <p:cBhvr additive="base">
                                        <p:cTn id="37" dur="500" fill="hold"/>
                                        <p:tgtEl>
                                          <p:spTgt spid="575490">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75490">
                                            <p:txEl>
                                              <p:pRg st="6" end="6"/>
                                            </p:txEl>
                                          </p:spTgt>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8" fill="hold" grpId="0" nodeType="afterEffect">
                                  <p:stCondLst>
                                    <p:cond delay="0"/>
                                  </p:stCondLst>
                                  <p:childTnLst>
                                    <p:set>
                                      <p:cBhvr>
                                        <p:cTn id="41" dur="1" fill="hold">
                                          <p:stCondLst>
                                            <p:cond delay="0"/>
                                          </p:stCondLst>
                                        </p:cTn>
                                        <p:tgtEl>
                                          <p:spTgt spid="575490">
                                            <p:txEl>
                                              <p:pRg st="7" end="7"/>
                                            </p:txEl>
                                          </p:spTgt>
                                        </p:tgtEl>
                                        <p:attrNameLst>
                                          <p:attrName>style.visibility</p:attrName>
                                        </p:attrNameLst>
                                      </p:cBhvr>
                                      <p:to>
                                        <p:strVal val="visible"/>
                                      </p:to>
                                    </p:set>
                                    <p:anim calcmode="lin" valueType="num">
                                      <p:cBhvr additive="base">
                                        <p:cTn id="42" dur="500" fill="hold"/>
                                        <p:tgtEl>
                                          <p:spTgt spid="575490">
                                            <p:txEl>
                                              <p:pRg st="7" end="7"/>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575490">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0" grpId="0" build="p" advAuto="100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E3F04-3CB1-62EF-F44B-9A623CEC1ABB}"/>
            </a:ext>
          </a:extLst>
        </p:cNvPr>
        <p:cNvGrpSpPr/>
        <p:nvPr/>
      </p:nvGrpSpPr>
      <p:grpSpPr>
        <a:xfrm>
          <a:off x="0" y="0"/>
          <a:ext cx="0" cy="0"/>
          <a:chOff x="0" y="0"/>
          <a:chExt cx="0" cy="0"/>
        </a:xfrm>
      </p:grpSpPr>
      <p:sp>
        <p:nvSpPr>
          <p:cNvPr id="60418" name="灯片编号占位符 1">
            <a:extLst>
              <a:ext uri="{FF2B5EF4-FFF2-40B4-BE49-F238E27FC236}">
                <a16:creationId xmlns:a16="http://schemas.microsoft.com/office/drawing/2014/main" id="{A0E18EAA-43B6-F538-570D-E2DF702BF68A}"/>
              </a:ext>
            </a:extLst>
          </p:cNvPr>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120</a:t>
            </a:fld>
            <a:endPar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endParaRPr>
          </a:p>
        </p:txBody>
      </p:sp>
      <p:sp>
        <p:nvSpPr>
          <p:cNvPr id="595970" name="Rectangle 2">
            <a:extLst>
              <a:ext uri="{FF2B5EF4-FFF2-40B4-BE49-F238E27FC236}">
                <a16:creationId xmlns:a16="http://schemas.microsoft.com/office/drawing/2014/main" id="{4A72719F-BB93-393D-E191-8244C94C4E81}"/>
              </a:ext>
            </a:extLst>
          </p:cNvPr>
          <p:cNvSpPr/>
          <p:nvPr/>
        </p:nvSpPr>
        <p:spPr>
          <a:xfrm>
            <a:off x="539750" y="990600"/>
            <a:ext cx="8208963" cy="2895600"/>
          </a:xfrm>
          <a:prstGeom prst="rect">
            <a:avLst/>
          </a:prstGeom>
          <a:noFill/>
          <a:ln w="9525">
            <a:noFill/>
          </a:ln>
        </p:spPr>
        <p:txBody>
          <a:bodyPr/>
          <a:lstStyle/>
          <a:p>
            <a:pPr marL="0" marR="0" lvl="0" indent="0" algn="l" defTabSz="914400" rtl="0" eaLnBrk="1" fontAlgn="base" latinLnBrk="0" hangingPunct="1">
              <a:lnSpc>
                <a:spcPct val="120000"/>
              </a:lnSpc>
              <a:spcBef>
                <a:spcPct val="40000"/>
              </a:spcBef>
              <a:spcAft>
                <a:spcPct val="0"/>
              </a:spcAft>
              <a:buClr>
                <a:srgbClr val="CC0000"/>
              </a:buClr>
              <a:buSzPct val="60000"/>
              <a:buFontTx/>
              <a:buNone/>
              <a:tabLst/>
              <a:defRPr/>
            </a:pPr>
            <a:endPar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60420" name="Rectangle 3">
            <a:extLst>
              <a:ext uri="{FF2B5EF4-FFF2-40B4-BE49-F238E27FC236}">
                <a16:creationId xmlns:a16="http://schemas.microsoft.com/office/drawing/2014/main" id="{F72D39ED-F999-3437-3F6F-C428E4025214}"/>
              </a:ext>
            </a:extLst>
          </p:cNvPr>
          <p:cNvSpPr/>
          <p:nvPr/>
        </p:nvSpPr>
        <p:spPr>
          <a:xfrm>
            <a:off x="0" y="0"/>
            <a:ext cx="9144000" cy="765175"/>
          </a:xfrm>
          <a:prstGeom prst="rect">
            <a:avLst/>
          </a:prstGeom>
          <a:solidFill>
            <a:srgbClr val="A50021"/>
          </a:solidFill>
          <a:ln w="9525">
            <a:noFill/>
          </a:ln>
        </p:spPr>
        <p:txBody>
          <a:bodyPr anchor="b" anchorCtr="0"/>
          <a:lstStyle/>
          <a:p>
            <a:pPr marL="0" marR="0" lvl="0" indent="176530" algn="l"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7.8  </a:t>
            </a:r>
            <a:r>
              <a:rPr kumimoji="0" lang="zh-CN" altLang="en-US"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机器学习</a:t>
            </a:r>
          </a:p>
        </p:txBody>
      </p:sp>
      <p:sp>
        <p:nvSpPr>
          <p:cNvPr id="3" name="文本框 2">
            <a:extLst>
              <a:ext uri="{FF2B5EF4-FFF2-40B4-BE49-F238E27FC236}">
                <a16:creationId xmlns:a16="http://schemas.microsoft.com/office/drawing/2014/main" id="{CF4C366F-C79F-B32A-0CDB-CF00800B9073}"/>
              </a:ext>
            </a:extLst>
          </p:cNvPr>
          <p:cNvSpPr txBox="1"/>
          <p:nvPr/>
        </p:nvSpPr>
        <p:spPr>
          <a:xfrm>
            <a:off x="150415" y="765175"/>
            <a:ext cx="8843169" cy="611622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从三个视角来介绍机器学习算法：</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学习任务、学习范式</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和</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学习模型</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514350" marR="0" lvl="0" indent="-514350" algn="l" defTabSz="914400" rtl="0" eaLnBrk="1" fontAlgn="auto" latinLnBrk="0" hangingPunct="1">
              <a:lnSpc>
                <a:spcPct val="150000"/>
              </a:lnSpc>
              <a:spcBef>
                <a:spcPts val="0"/>
              </a:spcBef>
              <a:spcAft>
                <a:spcPts val="0"/>
              </a:spcAft>
              <a:buClrTx/>
              <a:buSzTx/>
              <a:buFontTx/>
              <a:buAutoNum type="arabicPeriod"/>
              <a:tabLst/>
              <a:defRPr/>
            </a:pPr>
            <a:r>
              <a:rPr kumimoji="0" lang="zh-CN" altLang="en-US" sz="24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学习任务</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Learning Tasks</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）是指可以用机器学习方法解决的通用问题。</a:t>
            </a: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机器学习中的</a:t>
            </a:r>
            <a:r>
              <a:rPr kumimoji="0"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典型任务</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包括：</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4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）分类</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Classification</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）是将输入数据划分成两个或多个类别。</a:t>
            </a: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808038"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输出值是离散的。</a:t>
            </a: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808038"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例如，垃圾邮件过滤、人脸识别、银行用户信用评级、手写体字符和数字识别等。</a:t>
            </a: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808038"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解决此类任务的典型算法有：支持向量机、</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K-</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近邻、朴素贝叶斯、决策树、逻辑回归算法等。</a:t>
            </a:r>
          </a:p>
        </p:txBody>
      </p:sp>
    </p:spTree>
    <p:extLst>
      <p:ext uri="{BB962C8B-B14F-4D97-AF65-F5344CB8AC3E}">
        <p14:creationId xmlns:p14="http://schemas.microsoft.com/office/powerpoint/2010/main" val="299449351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95970">
                                            <p:txEl>
                                              <p:pRg st="0" end="0"/>
                                            </p:txEl>
                                          </p:spTgt>
                                        </p:tgtEl>
                                        <p:attrNameLst>
                                          <p:attrName>style.visibility</p:attrName>
                                        </p:attrNameLst>
                                      </p:cBhvr>
                                      <p:to>
                                        <p:strVal val="visible"/>
                                      </p:to>
                                    </p:set>
                                    <p:anim calcmode="lin" valueType="num">
                                      <p:cBhvr additive="base">
                                        <p:cTn id="7" dur="500" fill="hold"/>
                                        <p:tgtEl>
                                          <p:spTgt spid="5959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597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0"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96190-301D-71D9-F08A-3030ABDC17A5}"/>
            </a:ext>
          </a:extLst>
        </p:cNvPr>
        <p:cNvGrpSpPr/>
        <p:nvPr/>
      </p:nvGrpSpPr>
      <p:grpSpPr>
        <a:xfrm>
          <a:off x="0" y="0"/>
          <a:ext cx="0" cy="0"/>
          <a:chOff x="0" y="0"/>
          <a:chExt cx="0" cy="0"/>
        </a:xfrm>
      </p:grpSpPr>
      <p:sp>
        <p:nvSpPr>
          <p:cNvPr id="60418" name="灯片编号占位符 1">
            <a:extLst>
              <a:ext uri="{FF2B5EF4-FFF2-40B4-BE49-F238E27FC236}">
                <a16:creationId xmlns:a16="http://schemas.microsoft.com/office/drawing/2014/main" id="{157CDA8B-CCEA-5F8F-DDD2-16106E7AEB65}"/>
              </a:ext>
            </a:extLst>
          </p:cNvPr>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121</a:t>
            </a:fld>
            <a:endPar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endParaRPr>
          </a:p>
        </p:txBody>
      </p:sp>
      <p:sp>
        <p:nvSpPr>
          <p:cNvPr id="595970" name="Rectangle 2">
            <a:extLst>
              <a:ext uri="{FF2B5EF4-FFF2-40B4-BE49-F238E27FC236}">
                <a16:creationId xmlns:a16="http://schemas.microsoft.com/office/drawing/2014/main" id="{21900BF9-235B-31F8-0E04-A45665867235}"/>
              </a:ext>
            </a:extLst>
          </p:cNvPr>
          <p:cNvSpPr/>
          <p:nvPr/>
        </p:nvSpPr>
        <p:spPr>
          <a:xfrm>
            <a:off x="539750" y="990600"/>
            <a:ext cx="8208963" cy="2895600"/>
          </a:xfrm>
          <a:prstGeom prst="rect">
            <a:avLst/>
          </a:prstGeom>
          <a:noFill/>
          <a:ln w="9525">
            <a:noFill/>
          </a:ln>
        </p:spPr>
        <p:txBody>
          <a:bodyPr/>
          <a:lstStyle/>
          <a:p>
            <a:pPr marL="0" marR="0" lvl="0" indent="0" algn="l" defTabSz="914400" rtl="0" eaLnBrk="1" fontAlgn="base" latinLnBrk="0" hangingPunct="1">
              <a:lnSpc>
                <a:spcPct val="120000"/>
              </a:lnSpc>
              <a:spcBef>
                <a:spcPct val="40000"/>
              </a:spcBef>
              <a:spcAft>
                <a:spcPct val="0"/>
              </a:spcAft>
              <a:buClr>
                <a:srgbClr val="CC0000"/>
              </a:buClr>
              <a:buSzPct val="60000"/>
              <a:buFontTx/>
              <a:buNone/>
              <a:tabLst/>
              <a:defRPr/>
            </a:pPr>
            <a:endPar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60420" name="Rectangle 3">
            <a:extLst>
              <a:ext uri="{FF2B5EF4-FFF2-40B4-BE49-F238E27FC236}">
                <a16:creationId xmlns:a16="http://schemas.microsoft.com/office/drawing/2014/main" id="{7EC4E3AF-34CE-D78B-0C7C-1224B607AE8A}"/>
              </a:ext>
            </a:extLst>
          </p:cNvPr>
          <p:cNvSpPr/>
          <p:nvPr/>
        </p:nvSpPr>
        <p:spPr>
          <a:xfrm>
            <a:off x="0" y="0"/>
            <a:ext cx="9144000" cy="765175"/>
          </a:xfrm>
          <a:prstGeom prst="rect">
            <a:avLst/>
          </a:prstGeom>
          <a:solidFill>
            <a:srgbClr val="A50021"/>
          </a:solidFill>
          <a:ln w="9525">
            <a:noFill/>
          </a:ln>
        </p:spPr>
        <p:txBody>
          <a:bodyPr anchor="b" anchorCtr="0"/>
          <a:lstStyle/>
          <a:p>
            <a:pPr marL="0" marR="0" lvl="0" indent="176530" algn="l"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7.8  </a:t>
            </a:r>
            <a:r>
              <a:rPr kumimoji="0" lang="zh-CN" altLang="en-US"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机器学习</a:t>
            </a:r>
          </a:p>
        </p:txBody>
      </p:sp>
      <p:pic>
        <p:nvPicPr>
          <p:cNvPr id="2" name="图片 1">
            <a:extLst>
              <a:ext uri="{FF2B5EF4-FFF2-40B4-BE49-F238E27FC236}">
                <a16:creationId xmlns:a16="http://schemas.microsoft.com/office/drawing/2014/main" id="{D6238086-DEB2-340F-0667-27535497C808}"/>
              </a:ext>
            </a:extLst>
          </p:cNvPr>
          <p:cNvPicPr>
            <a:picLocks noChangeAspect="1"/>
          </p:cNvPicPr>
          <p:nvPr/>
        </p:nvPicPr>
        <p:blipFill>
          <a:blip r:embed="rId2"/>
          <a:stretch>
            <a:fillRect/>
          </a:stretch>
        </p:blipFill>
        <p:spPr>
          <a:xfrm>
            <a:off x="321988" y="1524000"/>
            <a:ext cx="8296117" cy="4100998"/>
          </a:xfrm>
          <a:prstGeom prst="rect">
            <a:avLst/>
          </a:prstGeom>
        </p:spPr>
      </p:pic>
      <p:sp>
        <p:nvSpPr>
          <p:cNvPr id="4" name="文本框 3">
            <a:extLst>
              <a:ext uri="{FF2B5EF4-FFF2-40B4-BE49-F238E27FC236}">
                <a16:creationId xmlns:a16="http://schemas.microsoft.com/office/drawing/2014/main" id="{0C4AA516-7055-7635-A2CE-0CD48BC71A60}"/>
              </a:ext>
            </a:extLst>
          </p:cNvPr>
          <p:cNvSpPr txBox="1"/>
          <p:nvPr/>
        </p:nvSpPr>
        <p:spPr>
          <a:xfrm>
            <a:off x="1934816" y="901667"/>
            <a:ext cx="4575974" cy="646331"/>
          </a:xfrm>
          <a:prstGeom prst="rect">
            <a:avLst/>
          </a:prstGeom>
          <a:noFill/>
        </p:spPr>
        <p:txBody>
          <a:bodyPr wrap="square">
            <a:spAutoFit/>
          </a:bodyPr>
          <a:lstStyle/>
          <a:p>
            <a:r>
              <a:rPr kumimoji="0" lang="zh-CN" altLang="en-US" sz="3600" b="0" i="0" u="none" strike="noStrike" kern="1200" cap="none" spc="-100" normalizeH="0" baseline="0" noProof="0" dirty="0">
                <a:ln>
                  <a:noFill/>
                </a:ln>
                <a:solidFill>
                  <a:srgbClr val="0000FF"/>
                </a:solidFill>
                <a:effectLst/>
                <a:uLnTx/>
                <a:uFillTx/>
                <a:latin typeface="黑体" pitchFamily="49" charset="-122"/>
                <a:ea typeface="黑体" pitchFamily="49" charset="-122"/>
                <a:cs typeface="+mj-cs"/>
              </a:rPr>
              <a:t>图像分类的机器学习</a:t>
            </a:r>
            <a:endParaRPr lang="zh-CN" altLang="en-US" dirty="0"/>
          </a:p>
        </p:txBody>
      </p:sp>
    </p:spTree>
    <p:extLst>
      <p:ext uri="{BB962C8B-B14F-4D97-AF65-F5344CB8AC3E}">
        <p14:creationId xmlns:p14="http://schemas.microsoft.com/office/powerpoint/2010/main" val="36353281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95970">
                                            <p:txEl>
                                              <p:pRg st="0" end="0"/>
                                            </p:txEl>
                                          </p:spTgt>
                                        </p:tgtEl>
                                        <p:attrNameLst>
                                          <p:attrName>style.visibility</p:attrName>
                                        </p:attrNameLst>
                                      </p:cBhvr>
                                      <p:to>
                                        <p:strVal val="visible"/>
                                      </p:to>
                                    </p:set>
                                    <p:anim calcmode="lin" valueType="num">
                                      <p:cBhvr additive="base">
                                        <p:cTn id="7" dur="500" fill="hold"/>
                                        <p:tgtEl>
                                          <p:spTgt spid="5959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597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0"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7BD92-5873-BA86-2C0D-1DE8E012E3F1}"/>
            </a:ext>
          </a:extLst>
        </p:cNvPr>
        <p:cNvGrpSpPr/>
        <p:nvPr/>
      </p:nvGrpSpPr>
      <p:grpSpPr>
        <a:xfrm>
          <a:off x="0" y="0"/>
          <a:ext cx="0" cy="0"/>
          <a:chOff x="0" y="0"/>
          <a:chExt cx="0" cy="0"/>
        </a:xfrm>
      </p:grpSpPr>
      <p:sp>
        <p:nvSpPr>
          <p:cNvPr id="60418" name="灯片编号占位符 1">
            <a:extLst>
              <a:ext uri="{FF2B5EF4-FFF2-40B4-BE49-F238E27FC236}">
                <a16:creationId xmlns:a16="http://schemas.microsoft.com/office/drawing/2014/main" id="{AF64AAFD-B0AD-98EB-40CF-6A3B7AE315EB}"/>
              </a:ext>
            </a:extLst>
          </p:cNvPr>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122</a:t>
            </a:fld>
            <a:endPar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endParaRPr>
          </a:p>
        </p:txBody>
      </p:sp>
      <p:sp>
        <p:nvSpPr>
          <p:cNvPr id="595970" name="Rectangle 2">
            <a:extLst>
              <a:ext uri="{FF2B5EF4-FFF2-40B4-BE49-F238E27FC236}">
                <a16:creationId xmlns:a16="http://schemas.microsoft.com/office/drawing/2014/main" id="{FC35B729-E7CC-5A5E-33C2-4E2CAD9B4C15}"/>
              </a:ext>
            </a:extLst>
          </p:cNvPr>
          <p:cNvSpPr/>
          <p:nvPr/>
        </p:nvSpPr>
        <p:spPr>
          <a:xfrm>
            <a:off x="539750" y="990600"/>
            <a:ext cx="8208963" cy="2895600"/>
          </a:xfrm>
          <a:prstGeom prst="rect">
            <a:avLst/>
          </a:prstGeom>
          <a:noFill/>
          <a:ln w="9525">
            <a:noFill/>
          </a:ln>
        </p:spPr>
        <p:txBody>
          <a:bodyPr/>
          <a:lstStyle/>
          <a:p>
            <a:pPr marL="0" marR="0" lvl="0" indent="0" algn="l" defTabSz="914400" rtl="0" eaLnBrk="1" fontAlgn="base" latinLnBrk="0" hangingPunct="1">
              <a:lnSpc>
                <a:spcPct val="120000"/>
              </a:lnSpc>
              <a:spcBef>
                <a:spcPct val="40000"/>
              </a:spcBef>
              <a:spcAft>
                <a:spcPct val="0"/>
              </a:spcAft>
              <a:buClr>
                <a:srgbClr val="CC0000"/>
              </a:buClr>
              <a:buSzPct val="60000"/>
              <a:buFontTx/>
              <a:buNone/>
              <a:tabLst/>
              <a:defRPr/>
            </a:pPr>
            <a:endPar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60420" name="Rectangle 3">
            <a:extLst>
              <a:ext uri="{FF2B5EF4-FFF2-40B4-BE49-F238E27FC236}">
                <a16:creationId xmlns:a16="http://schemas.microsoft.com/office/drawing/2014/main" id="{75936F2A-D082-ABFA-CB93-28232AB3F805}"/>
              </a:ext>
            </a:extLst>
          </p:cNvPr>
          <p:cNvSpPr/>
          <p:nvPr/>
        </p:nvSpPr>
        <p:spPr>
          <a:xfrm>
            <a:off x="0" y="0"/>
            <a:ext cx="9144000" cy="765175"/>
          </a:xfrm>
          <a:prstGeom prst="rect">
            <a:avLst/>
          </a:prstGeom>
          <a:solidFill>
            <a:srgbClr val="A50021"/>
          </a:solidFill>
          <a:ln w="9525">
            <a:noFill/>
          </a:ln>
        </p:spPr>
        <p:txBody>
          <a:bodyPr anchor="b" anchorCtr="0"/>
          <a:lstStyle/>
          <a:p>
            <a:pPr marL="0" marR="0" lvl="0" indent="176530" algn="l"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7.8  </a:t>
            </a:r>
            <a:r>
              <a:rPr kumimoji="0" lang="zh-CN" altLang="en-US"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机器学习</a:t>
            </a:r>
          </a:p>
        </p:txBody>
      </p:sp>
      <p:pic>
        <p:nvPicPr>
          <p:cNvPr id="4" name="图片 3">
            <a:extLst>
              <a:ext uri="{FF2B5EF4-FFF2-40B4-BE49-F238E27FC236}">
                <a16:creationId xmlns:a16="http://schemas.microsoft.com/office/drawing/2014/main" id="{76C9C09E-46C8-323C-3732-21F289BE806C}"/>
              </a:ext>
            </a:extLst>
          </p:cNvPr>
          <p:cNvPicPr>
            <a:picLocks noChangeAspect="1"/>
          </p:cNvPicPr>
          <p:nvPr/>
        </p:nvPicPr>
        <p:blipFill>
          <a:blip r:embed="rId2"/>
          <a:stretch>
            <a:fillRect/>
          </a:stretch>
        </p:blipFill>
        <p:spPr>
          <a:xfrm>
            <a:off x="656855" y="1828800"/>
            <a:ext cx="7830289" cy="4282302"/>
          </a:xfrm>
          <a:prstGeom prst="rect">
            <a:avLst/>
          </a:prstGeom>
        </p:spPr>
      </p:pic>
      <p:sp>
        <p:nvSpPr>
          <p:cNvPr id="6" name="文本框 5">
            <a:extLst>
              <a:ext uri="{FF2B5EF4-FFF2-40B4-BE49-F238E27FC236}">
                <a16:creationId xmlns:a16="http://schemas.microsoft.com/office/drawing/2014/main" id="{5C0988B3-49D2-6DA0-D281-7056435E34DD}"/>
              </a:ext>
            </a:extLst>
          </p:cNvPr>
          <p:cNvSpPr txBox="1"/>
          <p:nvPr/>
        </p:nvSpPr>
        <p:spPr>
          <a:xfrm>
            <a:off x="2590800" y="999520"/>
            <a:ext cx="4575974" cy="646331"/>
          </a:xfrm>
          <a:prstGeom prst="rect">
            <a:avLst/>
          </a:prstGeom>
          <a:noFill/>
        </p:spPr>
        <p:txBody>
          <a:bodyPr wrap="square">
            <a:spAutoFit/>
          </a:bodyPr>
          <a:lstStyle/>
          <a:p>
            <a:r>
              <a:rPr kumimoji="0" lang="zh-CN" altLang="en-US" sz="3600" b="0" i="0" u="none" strike="noStrike" kern="1200" cap="none" spc="-100" normalizeH="0" baseline="0" noProof="0" dirty="0">
                <a:ln>
                  <a:noFill/>
                </a:ln>
                <a:solidFill>
                  <a:srgbClr val="0000FF"/>
                </a:solidFill>
                <a:effectLst/>
                <a:uLnTx/>
                <a:uFillTx/>
                <a:latin typeface="黑体" pitchFamily="49" charset="-122"/>
                <a:ea typeface="黑体" pitchFamily="49" charset="-122"/>
                <a:cs typeface="+mj-cs"/>
              </a:rPr>
              <a:t>预测判断</a:t>
            </a:r>
            <a:endParaRPr lang="zh-CN" altLang="en-US" dirty="0"/>
          </a:p>
        </p:txBody>
      </p:sp>
    </p:spTree>
    <p:extLst>
      <p:ext uri="{BB962C8B-B14F-4D97-AF65-F5344CB8AC3E}">
        <p14:creationId xmlns:p14="http://schemas.microsoft.com/office/powerpoint/2010/main" val="303066393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95970">
                                            <p:txEl>
                                              <p:pRg st="0" end="0"/>
                                            </p:txEl>
                                          </p:spTgt>
                                        </p:tgtEl>
                                        <p:attrNameLst>
                                          <p:attrName>style.visibility</p:attrName>
                                        </p:attrNameLst>
                                      </p:cBhvr>
                                      <p:to>
                                        <p:strVal val="visible"/>
                                      </p:to>
                                    </p:set>
                                    <p:anim calcmode="lin" valueType="num">
                                      <p:cBhvr additive="base">
                                        <p:cTn id="7" dur="500" fill="hold"/>
                                        <p:tgtEl>
                                          <p:spTgt spid="5959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597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0"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ADF81F-0857-9CCA-B3C9-82197D251F49}"/>
            </a:ext>
          </a:extLst>
        </p:cNvPr>
        <p:cNvGrpSpPr/>
        <p:nvPr/>
      </p:nvGrpSpPr>
      <p:grpSpPr>
        <a:xfrm>
          <a:off x="0" y="0"/>
          <a:ext cx="0" cy="0"/>
          <a:chOff x="0" y="0"/>
          <a:chExt cx="0" cy="0"/>
        </a:xfrm>
      </p:grpSpPr>
      <p:sp>
        <p:nvSpPr>
          <p:cNvPr id="60418" name="灯片编号占位符 1">
            <a:extLst>
              <a:ext uri="{FF2B5EF4-FFF2-40B4-BE49-F238E27FC236}">
                <a16:creationId xmlns:a16="http://schemas.microsoft.com/office/drawing/2014/main" id="{93BD9E84-201D-BAB2-FCD0-6820DF5306FE}"/>
              </a:ext>
            </a:extLst>
          </p:cNvPr>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123</a:t>
            </a:fld>
            <a:endPar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endParaRPr>
          </a:p>
        </p:txBody>
      </p:sp>
      <p:sp>
        <p:nvSpPr>
          <p:cNvPr id="595970" name="Rectangle 2">
            <a:extLst>
              <a:ext uri="{FF2B5EF4-FFF2-40B4-BE49-F238E27FC236}">
                <a16:creationId xmlns:a16="http://schemas.microsoft.com/office/drawing/2014/main" id="{A3E1CA46-BEE3-F472-A9DB-5D5F19400837}"/>
              </a:ext>
            </a:extLst>
          </p:cNvPr>
          <p:cNvSpPr/>
          <p:nvPr/>
        </p:nvSpPr>
        <p:spPr>
          <a:xfrm>
            <a:off x="539750" y="990600"/>
            <a:ext cx="8208963" cy="2895600"/>
          </a:xfrm>
          <a:prstGeom prst="rect">
            <a:avLst/>
          </a:prstGeom>
          <a:noFill/>
          <a:ln w="9525">
            <a:noFill/>
          </a:ln>
        </p:spPr>
        <p:txBody>
          <a:bodyPr/>
          <a:lstStyle/>
          <a:p>
            <a:pPr marL="0" marR="0" lvl="0" indent="0" algn="l" defTabSz="914400" rtl="0" eaLnBrk="1" fontAlgn="base" latinLnBrk="0" hangingPunct="1">
              <a:lnSpc>
                <a:spcPct val="120000"/>
              </a:lnSpc>
              <a:spcBef>
                <a:spcPct val="40000"/>
              </a:spcBef>
              <a:spcAft>
                <a:spcPct val="0"/>
              </a:spcAft>
              <a:buClr>
                <a:srgbClr val="CC0000"/>
              </a:buClr>
              <a:buSzPct val="60000"/>
              <a:buFontTx/>
              <a:buNone/>
              <a:tabLst/>
              <a:defRPr/>
            </a:pPr>
            <a:endPar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60420" name="Rectangle 3">
            <a:extLst>
              <a:ext uri="{FF2B5EF4-FFF2-40B4-BE49-F238E27FC236}">
                <a16:creationId xmlns:a16="http://schemas.microsoft.com/office/drawing/2014/main" id="{384382AF-A18D-5FB7-1956-45C512015876}"/>
              </a:ext>
            </a:extLst>
          </p:cNvPr>
          <p:cNvSpPr/>
          <p:nvPr/>
        </p:nvSpPr>
        <p:spPr>
          <a:xfrm>
            <a:off x="0" y="0"/>
            <a:ext cx="9144000" cy="765175"/>
          </a:xfrm>
          <a:prstGeom prst="rect">
            <a:avLst/>
          </a:prstGeom>
          <a:solidFill>
            <a:srgbClr val="A50021"/>
          </a:solidFill>
          <a:ln w="9525">
            <a:noFill/>
          </a:ln>
        </p:spPr>
        <p:txBody>
          <a:bodyPr anchor="b" anchorCtr="0"/>
          <a:lstStyle/>
          <a:p>
            <a:pPr marL="0" marR="0" lvl="0" indent="176530" algn="l"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7.8  </a:t>
            </a:r>
            <a:r>
              <a:rPr kumimoji="0" lang="zh-CN" altLang="en-US"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机器学习</a:t>
            </a:r>
          </a:p>
        </p:txBody>
      </p:sp>
      <p:sp>
        <p:nvSpPr>
          <p:cNvPr id="3" name="文本框 2">
            <a:extLst>
              <a:ext uri="{FF2B5EF4-FFF2-40B4-BE49-F238E27FC236}">
                <a16:creationId xmlns:a16="http://schemas.microsoft.com/office/drawing/2014/main" id="{93C774D5-7734-6CCC-1D53-79394920416B}"/>
              </a:ext>
            </a:extLst>
          </p:cNvPr>
          <p:cNvSpPr txBox="1"/>
          <p:nvPr/>
        </p:nvSpPr>
        <p:spPr>
          <a:xfrm>
            <a:off x="150415" y="765175"/>
            <a:ext cx="8843169" cy="5660652"/>
          </a:xfrm>
          <a:prstGeom prst="rect">
            <a:avLst/>
          </a:prstGeom>
          <a:noFill/>
        </p:spPr>
        <p:txBody>
          <a:bodyPr wrap="square" rtlCol="0">
            <a:spAutoFit/>
          </a:bodyPr>
          <a:lstStyle/>
          <a:p>
            <a:pPr marL="808038" marR="0" lvl="0" indent="-808038"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4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）回归</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Regression</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）是确定某些变量之间定量关系的一种统计分析方法，即建立数学模型并估计未知参数。</a:t>
            </a: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808038" marR="0" lvl="0"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回归就是找到一个函数，给定一个输入特征值</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，便能输出一个与之相对应的连续数值（不是离散的）。</a:t>
            </a: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808038" marR="0" lvl="0"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常用于预测股票行情、二手车价格、身高、体重、医学诊断等。</a:t>
            </a: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808038" marR="0" lvl="0"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与分类问题不同，回归预测的是数值而不是类别。</a:t>
            </a: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808038" marR="0" lvl="0"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解决此类任务的</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典型算法</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有：多元线性回归、贝叶斯线性回归（</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Bayesian Linear Regression</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）、多项式回归等算法。</a:t>
            </a:r>
          </a:p>
          <a:p>
            <a:pPr marL="0" marR="0" lvl="0" indent="0" algn="l" defTabSz="914400" rtl="0" eaLnBrk="1" fontAlgn="auto" latinLnBrk="0" hangingPunct="1">
              <a:lnSpc>
                <a:spcPct val="200000"/>
              </a:lnSpc>
              <a:spcBef>
                <a:spcPts val="0"/>
              </a:spcBef>
              <a:spcAft>
                <a:spcPts val="0"/>
              </a:spcAft>
              <a:buClrTx/>
              <a:buSzTx/>
              <a:buFontTx/>
              <a:buNone/>
              <a:tabLst/>
              <a:defRPr/>
            </a:pPr>
            <a:endParaRPr kumimoji="0" lang="zh-CN" altLang="zh-CN" sz="2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1304701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95970">
                                            <p:txEl>
                                              <p:pRg st="0" end="0"/>
                                            </p:txEl>
                                          </p:spTgt>
                                        </p:tgtEl>
                                        <p:attrNameLst>
                                          <p:attrName>style.visibility</p:attrName>
                                        </p:attrNameLst>
                                      </p:cBhvr>
                                      <p:to>
                                        <p:strVal val="visible"/>
                                      </p:to>
                                    </p:set>
                                    <p:anim calcmode="lin" valueType="num">
                                      <p:cBhvr additive="base">
                                        <p:cTn id="7" dur="500" fill="hold"/>
                                        <p:tgtEl>
                                          <p:spTgt spid="5959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597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0" grpId="0"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46901-EE99-87A8-416D-EAF0AE7144B8}"/>
            </a:ext>
          </a:extLst>
        </p:cNvPr>
        <p:cNvGrpSpPr/>
        <p:nvPr/>
      </p:nvGrpSpPr>
      <p:grpSpPr>
        <a:xfrm>
          <a:off x="0" y="0"/>
          <a:ext cx="0" cy="0"/>
          <a:chOff x="0" y="0"/>
          <a:chExt cx="0" cy="0"/>
        </a:xfrm>
      </p:grpSpPr>
      <p:sp>
        <p:nvSpPr>
          <p:cNvPr id="60418" name="灯片编号占位符 1">
            <a:extLst>
              <a:ext uri="{FF2B5EF4-FFF2-40B4-BE49-F238E27FC236}">
                <a16:creationId xmlns:a16="http://schemas.microsoft.com/office/drawing/2014/main" id="{A0B316EB-D491-D62A-C834-45AB0C019816}"/>
              </a:ext>
            </a:extLst>
          </p:cNvPr>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124</a:t>
            </a:fld>
            <a:endPar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endParaRPr>
          </a:p>
        </p:txBody>
      </p:sp>
      <p:sp>
        <p:nvSpPr>
          <p:cNvPr id="595970" name="Rectangle 2">
            <a:extLst>
              <a:ext uri="{FF2B5EF4-FFF2-40B4-BE49-F238E27FC236}">
                <a16:creationId xmlns:a16="http://schemas.microsoft.com/office/drawing/2014/main" id="{71B7A119-0D3A-3195-CEBF-E575CBDC06FF}"/>
              </a:ext>
            </a:extLst>
          </p:cNvPr>
          <p:cNvSpPr/>
          <p:nvPr/>
        </p:nvSpPr>
        <p:spPr>
          <a:xfrm>
            <a:off x="539750" y="990600"/>
            <a:ext cx="8208963" cy="2895600"/>
          </a:xfrm>
          <a:prstGeom prst="rect">
            <a:avLst/>
          </a:prstGeom>
          <a:noFill/>
          <a:ln w="9525">
            <a:noFill/>
          </a:ln>
        </p:spPr>
        <p:txBody>
          <a:bodyPr/>
          <a:lstStyle/>
          <a:p>
            <a:pPr marL="0" marR="0" lvl="0" indent="0" algn="l" defTabSz="914400" rtl="0" eaLnBrk="1" fontAlgn="base" latinLnBrk="0" hangingPunct="1">
              <a:lnSpc>
                <a:spcPct val="120000"/>
              </a:lnSpc>
              <a:spcBef>
                <a:spcPct val="40000"/>
              </a:spcBef>
              <a:spcAft>
                <a:spcPct val="0"/>
              </a:spcAft>
              <a:buClr>
                <a:srgbClr val="CC0000"/>
              </a:buClr>
              <a:buSzPct val="60000"/>
              <a:buFontTx/>
              <a:buNone/>
              <a:tabLst/>
              <a:defRPr/>
            </a:pPr>
            <a:endPar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60420" name="Rectangle 3">
            <a:extLst>
              <a:ext uri="{FF2B5EF4-FFF2-40B4-BE49-F238E27FC236}">
                <a16:creationId xmlns:a16="http://schemas.microsoft.com/office/drawing/2014/main" id="{1C38A8F2-E10E-E234-E154-87F26F847139}"/>
              </a:ext>
            </a:extLst>
          </p:cNvPr>
          <p:cNvSpPr/>
          <p:nvPr/>
        </p:nvSpPr>
        <p:spPr>
          <a:xfrm>
            <a:off x="0" y="0"/>
            <a:ext cx="9144000" cy="765175"/>
          </a:xfrm>
          <a:prstGeom prst="rect">
            <a:avLst/>
          </a:prstGeom>
          <a:solidFill>
            <a:srgbClr val="A50021"/>
          </a:solidFill>
          <a:ln w="9525">
            <a:noFill/>
          </a:ln>
        </p:spPr>
        <p:txBody>
          <a:bodyPr anchor="b" anchorCtr="0"/>
          <a:lstStyle/>
          <a:p>
            <a:pPr marL="0" marR="0" lvl="0" indent="176530" algn="l"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7.8  </a:t>
            </a:r>
            <a:r>
              <a:rPr kumimoji="0" lang="zh-CN" altLang="en-US"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机器学习</a:t>
            </a:r>
          </a:p>
        </p:txBody>
      </p:sp>
      <p:pic>
        <p:nvPicPr>
          <p:cNvPr id="2" name="图片 1">
            <a:extLst>
              <a:ext uri="{FF2B5EF4-FFF2-40B4-BE49-F238E27FC236}">
                <a16:creationId xmlns:a16="http://schemas.microsoft.com/office/drawing/2014/main" id="{B916CBF5-64E4-14BD-2A1E-A9639EBD9C0D}"/>
              </a:ext>
            </a:extLst>
          </p:cNvPr>
          <p:cNvPicPr>
            <a:picLocks noChangeAspect="1"/>
          </p:cNvPicPr>
          <p:nvPr/>
        </p:nvPicPr>
        <p:blipFill>
          <a:blip r:embed="rId2"/>
          <a:stretch>
            <a:fillRect/>
          </a:stretch>
        </p:blipFill>
        <p:spPr>
          <a:xfrm>
            <a:off x="685800" y="1981200"/>
            <a:ext cx="7696200" cy="3982906"/>
          </a:xfrm>
          <a:prstGeom prst="rect">
            <a:avLst/>
          </a:prstGeom>
        </p:spPr>
      </p:pic>
      <p:sp>
        <p:nvSpPr>
          <p:cNvPr id="5" name="文本框 4">
            <a:extLst>
              <a:ext uri="{FF2B5EF4-FFF2-40B4-BE49-F238E27FC236}">
                <a16:creationId xmlns:a16="http://schemas.microsoft.com/office/drawing/2014/main" id="{0F092968-6A1F-CB67-88A6-A60293F7634A}"/>
              </a:ext>
            </a:extLst>
          </p:cNvPr>
          <p:cNvSpPr txBox="1"/>
          <p:nvPr/>
        </p:nvSpPr>
        <p:spPr>
          <a:xfrm>
            <a:off x="914400" y="990600"/>
            <a:ext cx="4575974" cy="646331"/>
          </a:xfrm>
          <a:prstGeom prst="rect">
            <a:avLst/>
          </a:prstGeom>
          <a:noFill/>
        </p:spPr>
        <p:txBody>
          <a:bodyPr wrap="square">
            <a:spAutoFit/>
          </a:bodyPr>
          <a:lstStyle/>
          <a:p>
            <a:r>
              <a:rPr kumimoji="0" lang="zh-CN" altLang="en-US" sz="3600" b="0" i="0" u="none" strike="noStrike" kern="1200" cap="none" spc="-100" normalizeH="0" baseline="0" noProof="0" dirty="0">
                <a:ln>
                  <a:noFill/>
                </a:ln>
                <a:solidFill>
                  <a:srgbClr val="0000FF"/>
                </a:solidFill>
                <a:effectLst/>
                <a:uLnTx/>
                <a:uFillTx/>
                <a:latin typeface="黑体" pitchFamily="49" charset="-122"/>
                <a:ea typeface="黑体" pitchFamily="49" charset="-122"/>
                <a:cs typeface="+mj-cs"/>
              </a:rPr>
              <a:t>预测数值</a:t>
            </a:r>
            <a:r>
              <a:rPr kumimoji="0" lang="en-US" altLang="zh-CN" sz="3600" b="0" i="0" u="none" strike="noStrike" kern="1200" cap="none" spc="-100" normalizeH="0" baseline="0" noProof="0" dirty="0">
                <a:ln>
                  <a:noFill/>
                </a:ln>
                <a:solidFill>
                  <a:srgbClr val="0000FF"/>
                </a:solidFill>
                <a:effectLst/>
                <a:uLnTx/>
                <a:uFillTx/>
                <a:latin typeface="黑体" pitchFamily="49" charset="-122"/>
                <a:ea typeface="黑体" pitchFamily="49" charset="-122"/>
                <a:cs typeface="+mj-cs"/>
              </a:rPr>
              <a:t>---</a:t>
            </a:r>
            <a:r>
              <a:rPr kumimoji="0" lang="zh-CN" altLang="en-US" sz="3600" b="1" i="0" u="none" strike="noStrike" kern="1200" cap="none" spc="-100" normalizeH="0" baseline="0" noProof="0" dirty="0">
                <a:ln>
                  <a:noFill/>
                </a:ln>
                <a:solidFill>
                  <a:srgbClr val="FF0000"/>
                </a:solidFill>
                <a:effectLst/>
                <a:uLnTx/>
                <a:uFillTx/>
                <a:latin typeface="黑体" pitchFamily="49" charset="-122"/>
                <a:ea typeface="黑体" pitchFamily="49" charset="-122"/>
                <a:cs typeface="+mj-cs"/>
              </a:rPr>
              <a:t>回归</a:t>
            </a:r>
            <a:endParaRPr lang="zh-CN" altLang="en-US" dirty="0"/>
          </a:p>
        </p:txBody>
      </p:sp>
    </p:spTree>
    <p:extLst>
      <p:ext uri="{BB962C8B-B14F-4D97-AF65-F5344CB8AC3E}">
        <p14:creationId xmlns:p14="http://schemas.microsoft.com/office/powerpoint/2010/main" val="87428394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95970">
                                            <p:txEl>
                                              <p:pRg st="0" end="0"/>
                                            </p:txEl>
                                          </p:spTgt>
                                        </p:tgtEl>
                                        <p:attrNameLst>
                                          <p:attrName>style.visibility</p:attrName>
                                        </p:attrNameLst>
                                      </p:cBhvr>
                                      <p:to>
                                        <p:strVal val="visible"/>
                                      </p:to>
                                    </p:set>
                                    <p:anim calcmode="lin" valueType="num">
                                      <p:cBhvr additive="base">
                                        <p:cTn id="7" dur="500" fill="hold"/>
                                        <p:tgtEl>
                                          <p:spTgt spid="5959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597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0"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125</a:t>
            </a:fld>
            <a:endPar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endParaRPr>
          </a:p>
        </p:txBody>
      </p:sp>
      <p:sp>
        <p:nvSpPr>
          <p:cNvPr id="595970" name="Rectangle 2"/>
          <p:cNvSpPr/>
          <p:nvPr/>
        </p:nvSpPr>
        <p:spPr>
          <a:xfrm>
            <a:off x="539750" y="990600"/>
            <a:ext cx="8208963" cy="2895600"/>
          </a:xfrm>
          <a:prstGeom prst="rect">
            <a:avLst/>
          </a:prstGeom>
          <a:noFill/>
          <a:ln w="9525">
            <a:noFill/>
          </a:ln>
        </p:spPr>
        <p:txBody>
          <a:bodyPr/>
          <a:lstStyle/>
          <a:p>
            <a:pPr marL="0" marR="0" lvl="0" indent="0" algn="l" defTabSz="914400" rtl="0" eaLnBrk="1" fontAlgn="base" latinLnBrk="0" hangingPunct="1">
              <a:lnSpc>
                <a:spcPct val="120000"/>
              </a:lnSpc>
              <a:spcBef>
                <a:spcPct val="40000"/>
              </a:spcBef>
              <a:spcAft>
                <a:spcPct val="0"/>
              </a:spcAft>
              <a:buClr>
                <a:srgbClr val="CC0000"/>
              </a:buClr>
              <a:buSzPct val="60000"/>
              <a:buFontTx/>
              <a:buNone/>
              <a:tabLst/>
              <a:defRPr/>
            </a:pPr>
            <a:endPar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61444" name="Rectangle 3"/>
          <p:cNvSpPr/>
          <p:nvPr/>
        </p:nvSpPr>
        <p:spPr>
          <a:xfrm>
            <a:off x="0" y="0"/>
            <a:ext cx="9144000" cy="765175"/>
          </a:xfrm>
          <a:prstGeom prst="rect">
            <a:avLst/>
          </a:prstGeom>
          <a:solidFill>
            <a:srgbClr val="A50021"/>
          </a:solidFill>
          <a:ln w="9525">
            <a:noFill/>
          </a:ln>
        </p:spPr>
        <p:txBody>
          <a:bodyPr anchor="b" anchorCtr="0"/>
          <a:lstStyle/>
          <a:p>
            <a:pPr marL="0" marR="0" lvl="0" indent="176530" algn="l"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7.8  </a:t>
            </a:r>
            <a:r>
              <a:rPr kumimoji="0" lang="zh-CN" altLang="en-US"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机器学习</a:t>
            </a:r>
          </a:p>
        </p:txBody>
      </p:sp>
      <p:sp>
        <p:nvSpPr>
          <p:cNvPr id="2" name="矩形 1"/>
          <p:cNvSpPr/>
          <p:nvPr/>
        </p:nvSpPr>
        <p:spPr>
          <a:xfrm>
            <a:off x="138112" y="990600"/>
            <a:ext cx="8777287" cy="4446217"/>
          </a:xfrm>
          <a:prstGeom prst="rect">
            <a:avLst/>
          </a:prstGeom>
        </p:spPr>
        <p:txBody>
          <a:bodyPr wrap="square">
            <a:spAutoFit/>
          </a:bodyPr>
          <a:lstStyle/>
          <a:p>
            <a:pPr marL="808038" marR="0" lvl="0" indent="-808038" algn="l" defTabSz="914400" rtl="0" eaLnBrk="1" fontAlgn="auto" latinLnBrk="0" hangingPunct="1">
              <a:lnSpc>
                <a:spcPct val="130000"/>
              </a:lnSpc>
              <a:spcBef>
                <a:spcPts val="0"/>
              </a:spcBef>
              <a:spcAft>
                <a:spcPts val="0"/>
              </a:spcAft>
              <a:buClrTx/>
              <a:buSzTx/>
              <a:buFontTx/>
              <a:buNone/>
              <a:tabLst/>
              <a:defRPr/>
            </a:pPr>
            <a:r>
              <a:rPr kumimoji="0" lang="zh-CN" altLang="en-US" sz="22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2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22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）聚类</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Clustering</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）是指将具体的或抽象的对象的集合分成由相似对象组成的多个</a:t>
            </a:r>
            <a:r>
              <a:rPr kumimoji="0" lang="zh-CN" altLang="en-US" sz="22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不知名称的组</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Group</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）或簇（</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Cluster</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）的过程。</a:t>
            </a:r>
            <a:endPar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1158875" marR="0" lvl="0" indent="-457200" algn="l" defTabSz="914400" rtl="0" eaLnBrk="1" fontAlgn="auto" latinLnBrk="0" hangingPunct="1">
              <a:lnSpc>
                <a:spcPct val="130000"/>
              </a:lnSpc>
              <a:spcBef>
                <a:spcPts val="0"/>
              </a:spcBef>
              <a:spcAft>
                <a:spcPts val="0"/>
              </a:spcAft>
              <a:buClrTx/>
              <a:buSzTx/>
              <a:buFont typeface="Wingdings" panose="05000000000000000000" pitchFamily="2" charset="2"/>
              <a:buChar char="Ø"/>
              <a:tabLst/>
              <a:defRPr/>
            </a:pP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此处，不用“类别”一词代替“组”或“簇”，以示与“分类”任务的区别。</a:t>
            </a:r>
            <a:endPar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1158875" marR="0" lvl="0" indent="-457200" algn="l" defTabSz="914400" rtl="0" eaLnBrk="1" fontAlgn="auto" latinLnBrk="0" hangingPunct="1">
              <a:lnSpc>
                <a:spcPct val="130000"/>
              </a:lnSpc>
              <a:spcBef>
                <a:spcPts val="0"/>
              </a:spcBef>
              <a:spcAft>
                <a:spcPts val="0"/>
              </a:spcAft>
              <a:buClrTx/>
              <a:buSzTx/>
              <a:buFont typeface="Wingdings" panose="05000000000000000000" pitchFamily="2" charset="2"/>
              <a:buChar char="Ø"/>
              <a:tabLst/>
              <a:defRPr/>
            </a:pP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聚类也称为</a:t>
            </a:r>
            <a:r>
              <a:rPr kumimoji="0" lang="zh-CN" altLang="en-US" sz="22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聚类分析</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，在日常生活和工作中已有广泛的应用。</a:t>
            </a:r>
            <a:endPar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1158875" marR="0" lvl="0" indent="-457200" algn="l" defTabSz="914400" rtl="0" eaLnBrk="1" fontAlgn="auto" latinLnBrk="0" hangingPunct="1">
              <a:lnSpc>
                <a:spcPct val="130000"/>
              </a:lnSpc>
              <a:spcBef>
                <a:spcPts val="0"/>
              </a:spcBef>
              <a:spcAft>
                <a:spcPts val="0"/>
              </a:spcAft>
              <a:buClrTx/>
              <a:buSzTx/>
              <a:buFont typeface="Wingdings" panose="05000000000000000000" pitchFamily="2" charset="2"/>
              <a:buChar char="Ø"/>
              <a:tabLst/>
              <a:defRPr/>
            </a:pP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例如，可以采用聚类方法，根据用户行为、销售渠道、商品等原始数据，将相似的市场和用户聚集在一起，以便找准潜在的目标客户和市场。</a:t>
            </a:r>
            <a:endPar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1158875" marR="0" lvl="0" indent="-457200" algn="l" defTabSz="914400" rtl="0" eaLnBrk="1" fontAlgn="auto" latinLnBrk="0" hangingPunct="1">
              <a:lnSpc>
                <a:spcPct val="130000"/>
              </a:lnSpc>
              <a:spcBef>
                <a:spcPts val="0"/>
              </a:spcBef>
              <a:spcAft>
                <a:spcPts val="0"/>
              </a:spcAft>
              <a:buClrTx/>
              <a:buSzTx/>
              <a:buFont typeface="Wingdings" panose="05000000000000000000" pitchFamily="2" charset="2"/>
              <a:buChar char="Ø"/>
              <a:tabLst/>
              <a:defRPr/>
            </a:pP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解决此类任务的典型算法有：</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K</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均值聚类（也有人称其为</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均值聚类）、层次聚类、模糊</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均值聚类、基于密度的聚类等。</a:t>
            </a:r>
          </a:p>
        </p:txBody>
      </p:sp>
    </p:spTree>
    <p:extLst>
      <p:ext uri="{BB962C8B-B14F-4D97-AF65-F5344CB8AC3E}">
        <p14:creationId xmlns:p14="http://schemas.microsoft.com/office/powerpoint/2010/main" val="123894035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95970">
                                            <p:txEl>
                                              <p:pRg st="0" end="0"/>
                                            </p:txEl>
                                          </p:spTgt>
                                        </p:tgtEl>
                                        <p:attrNameLst>
                                          <p:attrName>style.visibility</p:attrName>
                                        </p:attrNameLst>
                                      </p:cBhvr>
                                      <p:to>
                                        <p:strVal val="visible"/>
                                      </p:to>
                                    </p:set>
                                    <p:anim calcmode="lin" valueType="num">
                                      <p:cBhvr additive="base">
                                        <p:cTn id="7" dur="500" fill="hold"/>
                                        <p:tgtEl>
                                          <p:spTgt spid="5959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597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0"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BA2130-BD5C-3F72-54A6-A07CDAD5E41E}"/>
            </a:ext>
          </a:extLst>
        </p:cNvPr>
        <p:cNvGrpSpPr/>
        <p:nvPr/>
      </p:nvGrpSpPr>
      <p:grpSpPr>
        <a:xfrm>
          <a:off x="0" y="0"/>
          <a:ext cx="0" cy="0"/>
          <a:chOff x="0" y="0"/>
          <a:chExt cx="0" cy="0"/>
        </a:xfrm>
      </p:grpSpPr>
      <p:sp>
        <p:nvSpPr>
          <p:cNvPr id="61442" name="灯片编号占位符 1">
            <a:extLst>
              <a:ext uri="{FF2B5EF4-FFF2-40B4-BE49-F238E27FC236}">
                <a16:creationId xmlns:a16="http://schemas.microsoft.com/office/drawing/2014/main" id="{F3D77715-2596-F94E-DE5A-EFFC10363E74}"/>
              </a:ext>
            </a:extLst>
          </p:cNvPr>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126</a:t>
            </a:fld>
            <a:endPar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endParaRPr>
          </a:p>
        </p:txBody>
      </p:sp>
      <p:sp>
        <p:nvSpPr>
          <p:cNvPr id="595970" name="Rectangle 2">
            <a:extLst>
              <a:ext uri="{FF2B5EF4-FFF2-40B4-BE49-F238E27FC236}">
                <a16:creationId xmlns:a16="http://schemas.microsoft.com/office/drawing/2014/main" id="{BC9AC639-48D1-1E19-2B8B-44516A04D87B}"/>
              </a:ext>
            </a:extLst>
          </p:cNvPr>
          <p:cNvSpPr/>
          <p:nvPr/>
        </p:nvSpPr>
        <p:spPr>
          <a:xfrm>
            <a:off x="539750" y="990600"/>
            <a:ext cx="8208963" cy="2895600"/>
          </a:xfrm>
          <a:prstGeom prst="rect">
            <a:avLst/>
          </a:prstGeom>
          <a:noFill/>
          <a:ln w="9525">
            <a:noFill/>
          </a:ln>
        </p:spPr>
        <p:txBody>
          <a:bodyPr/>
          <a:lstStyle/>
          <a:p>
            <a:pPr marL="0" marR="0" lvl="0" indent="0" algn="l" defTabSz="914400" rtl="0" eaLnBrk="1" fontAlgn="base" latinLnBrk="0" hangingPunct="1">
              <a:lnSpc>
                <a:spcPct val="120000"/>
              </a:lnSpc>
              <a:spcBef>
                <a:spcPct val="40000"/>
              </a:spcBef>
              <a:spcAft>
                <a:spcPct val="0"/>
              </a:spcAft>
              <a:buClr>
                <a:srgbClr val="CC0000"/>
              </a:buClr>
              <a:buSzPct val="60000"/>
              <a:buFontTx/>
              <a:buNone/>
              <a:tabLst/>
              <a:defRPr/>
            </a:pPr>
            <a:endPar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61444" name="Rectangle 3">
            <a:extLst>
              <a:ext uri="{FF2B5EF4-FFF2-40B4-BE49-F238E27FC236}">
                <a16:creationId xmlns:a16="http://schemas.microsoft.com/office/drawing/2014/main" id="{EFDFC4F3-9BF3-0A4F-AF51-2A2476FD7593}"/>
              </a:ext>
            </a:extLst>
          </p:cNvPr>
          <p:cNvSpPr/>
          <p:nvPr/>
        </p:nvSpPr>
        <p:spPr>
          <a:xfrm>
            <a:off x="0" y="0"/>
            <a:ext cx="9144000" cy="765175"/>
          </a:xfrm>
          <a:prstGeom prst="rect">
            <a:avLst/>
          </a:prstGeom>
          <a:solidFill>
            <a:srgbClr val="A50021"/>
          </a:solidFill>
          <a:ln w="9525">
            <a:noFill/>
          </a:ln>
        </p:spPr>
        <p:txBody>
          <a:bodyPr anchor="b" anchorCtr="0"/>
          <a:lstStyle/>
          <a:p>
            <a:pPr marL="0" marR="0" lvl="0" indent="176530" algn="l"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7.8  </a:t>
            </a:r>
            <a:r>
              <a:rPr kumimoji="0" lang="zh-CN" altLang="en-US"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机器学习</a:t>
            </a:r>
          </a:p>
        </p:txBody>
      </p:sp>
      <p:sp>
        <p:nvSpPr>
          <p:cNvPr id="5" name="文本框 4">
            <a:extLst>
              <a:ext uri="{FF2B5EF4-FFF2-40B4-BE49-F238E27FC236}">
                <a16:creationId xmlns:a16="http://schemas.microsoft.com/office/drawing/2014/main" id="{39CB9329-E568-4DFF-727A-9298617439A6}"/>
              </a:ext>
            </a:extLst>
          </p:cNvPr>
          <p:cNvSpPr txBox="1"/>
          <p:nvPr/>
        </p:nvSpPr>
        <p:spPr>
          <a:xfrm>
            <a:off x="-76200" y="838200"/>
            <a:ext cx="9067800" cy="5726119"/>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2200" b="1" i="0" u="none" strike="noStrike" kern="1200" cap="none" spc="0" normalizeH="0" baseline="0" noProof="0" dirty="0">
                <a:ln>
                  <a:noFill/>
                </a:ln>
                <a:solidFill>
                  <a:srgbClr val="7030A0"/>
                </a:solidFill>
                <a:effectLst/>
                <a:uLnTx/>
                <a:uFillTx/>
                <a:latin typeface="+mn-ea"/>
                <a:ea typeface="+mn-ea"/>
                <a:cs typeface="+mn-cs"/>
              </a:rPr>
              <a:t>（</a:t>
            </a:r>
            <a:r>
              <a:rPr kumimoji="0" lang="en-US" altLang="zh-CN" sz="2200" b="1" i="0" u="none" strike="noStrike" kern="1200" cap="none" spc="0" normalizeH="0" baseline="0" noProof="0" dirty="0">
                <a:ln>
                  <a:noFill/>
                </a:ln>
                <a:solidFill>
                  <a:srgbClr val="7030A0"/>
                </a:solidFill>
                <a:effectLst/>
                <a:uLnTx/>
                <a:uFillTx/>
                <a:latin typeface="+mn-ea"/>
                <a:ea typeface="+mn-ea"/>
                <a:cs typeface="+mn-cs"/>
              </a:rPr>
              <a:t>4</a:t>
            </a:r>
            <a:r>
              <a:rPr kumimoji="0" lang="zh-CN" altLang="en-US" sz="2200" b="1" i="0" u="none" strike="noStrike" kern="1200" cap="none" spc="0" normalizeH="0" baseline="0" noProof="0" dirty="0">
                <a:ln>
                  <a:noFill/>
                </a:ln>
                <a:solidFill>
                  <a:srgbClr val="7030A0"/>
                </a:solidFill>
                <a:effectLst/>
                <a:uLnTx/>
                <a:uFillTx/>
                <a:latin typeface="+mn-ea"/>
                <a:ea typeface="+mn-ea"/>
                <a:cs typeface="+mn-cs"/>
              </a:rPr>
              <a:t>）排名</a:t>
            </a:r>
            <a:r>
              <a:rPr kumimoji="0" lang="zh-CN" altLang="en-US" sz="2200" b="0" i="0" u="none" strike="noStrike" kern="1200" cap="none" spc="0" normalizeH="0" baseline="0" noProof="0" dirty="0">
                <a:ln>
                  <a:noFill/>
                </a:ln>
                <a:solidFill>
                  <a:prstClr val="black"/>
                </a:solidFill>
                <a:effectLst/>
                <a:uLnTx/>
                <a:uFillTx/>
                <a:latin typeface="+mn-ea"/>
                <a:ea typeface="+mn-ea"/>
                <a:cs typeface="+mn-cs"/>
              </a:rPr>
              <a:t>（</a:t>
            </a:r>
            <a:r>
              <a:rPr kumimoji="0" lang="en-US" altLang="zh-CN" sz="2200" b="0" i="0" u="none" strike="noStrike" kern="1200" cap="none" spc="0" normalizeH="0" baseline="0" noProof="0" dirty="0">
                <a:ln>
                  <a:noFill/>
                </a:ln>
                <a:solidFill>
                  <a:prstClr val="black"/>
                </a:solidFill>
                <a:effectLst/>
                <a:uLnTx/>
                <a:uFillTx/>
                <a:latin typeface="+mn-ea"/>
                <a:ea typeface="+mn-ea"/>
                <a:cs typeface="+mn-cs"/>
              </a:rPr>
              <a:t>Ranking</a:t>
            </a:r>
            <a:r>
              <a:rPr kumimoji="0" lang="zh-CN" altLang="en-US" sz="2200" b="0" i="0" u="none" strike="noStrike" kern="1200" cap="none" spc="0" normalizeH="0" baseline="0" noProof="0" dirty="0">
                <a:ln>
                  <a:noFill/>
                </a:ln>
                <a:solidFill>
                  <a:prstClr val="black"/>
                </a:solidFill>
                <a:effectLst/>
                <a:uLnTx/>
                <a:uFillTx/>
                <a:latin typeface="+mn-ea"/>
                <a:ea typeface="+mn-ea"/>
                <a:cs typeface="+mn-cs"/>
              </a:rPr>
              <a:t>）是指依据某个准则对项目进行排序。</a:t>
            </a:r>
            <a:endParaRPr kumimoji="0" lang="en-US" altLang="zh-CN" sz="2200" b="0" i="0" u="none" strike="noStrike" kern="1200" cap="none" spc="0" normalizeH="0" baseline="0" noProof="0" dirty="0">
              <a:ln>
                <a:noFill/>
              </a:ln>
              <a:solidFill>
                <a:prstClr val="black"/>
              </a:solidFill>
              <a:effectLst/>
              <a:uLnTx/>
              <a:uFillTx/>
              <a:latin typeface="+mn-ea"/>
              <a:ea typeface="+mn-ea"/>
              <a:cs typeface="+mn-cs"/>
            </a:endParaRPr>
          </a:p>
          <a:p>
            <a:pPr marL="1082675" marR="0" lvl="0" indent="-457200" algn="l" defTabSz="914400" rtl="0" eaLnBrk="1" fontAlgn="auto" latinLnBrk="0" hangingPunct="1">
              <a:lnSpc>
                <a:spcPct val="120000"/>
              </a:lnSpc>
              <a:spcBef>
                <a:spcPts val="0"/>
              </a:spcBef>
              <a:spcAft>
                <a:spcPts val="0"/>
              </a:spcAft>
              <a:buClrTx/>
              <a:buSzTx/>
              <a:buFont typeface="Wingdings" panose="05000000000000000000" pitchFamily="2" charset="2"/>
              <a:buChar char="Ø"/>
              <a:tabLst/>
              <a:defRPr/>
            </a:pPr>
            <a:r>
              <a:rPr kumimoji="0" lang="zh-CN" altLang="en-US" sz="2200" b="0" i="0" u="none" strike="noStrike" kern="1200" cap="none" spc="0" normalizeH="0" baseline="0" noProof="0" dirty="0">
                <a:ln>
                  <a:noFill/>
                </a:ln>
                <a:solidFill>
                  <a:prstClr val="black"/>
                </a:solidFill>
                <a:effectLst/>
                <a:uLnTx/>
                <a:uFillTx/>
                <a:latin typeface="+mn-ea"/>
                <a:ea typeface="+mn-ea"/>
                <a:cs typeface="+mn-cs"/>
              </a:rPr>
              <a:t>主要应用场景是各大搜索引擎对基于关键词的查询结果的条目进行排序。</a:t>
            </a:r>
            <a:endParaRPr kumimoji="0" lang="en-US" altLang="zh-CN" sz="2200" b="0" i="0" u="none" strike="noStrike" kern="1200" cap="none" spc="0" normalizeH="0" baseline="0" noProof="0" dirty="0">
              <a:ln>
                <a:noFill/>
              </a:ln>
              <a:solidFill>
                <a:prstClr val="black"/>
              </a:solidFill>
              <a:effectLst/>
              <a:uLnTx/>
              <a:uFillTx/>
              <a:latin typeface="+mn-ea"/>
              <a:ea typeface="+mn-ea"/>
              <a:cs typeface="+mn-cs"/>
            </a:endParaRPr>
          </a:p>
          <a:p>
            <a:pPr marL="1082675" marR="0" lvl="0" indent="-457200" algn="l" defTabSz="914400" rtl="0" eaLnBrk="1" fontAlgn="auto" latinLnBrk="0" hangingPunct="1">
              <a:lnSpc>
                <a:spcPct val="120000"/>
              </a:lnSpc>
              <a:spcBef>
                <a:spcPts val="0"/>
              </a:spcBef>
              <a:spcAft>
                <a:spcPts val="0"/>
              </a:spcAft>
              <a:buClrTx/>
              <a:buSzTx/>
              <a:buFont typeface="Wingdings" panose="05000000000000000000" pitchFamily="2" charset="2"/>
              <a:buChar char="Ø"/>
              <a:tabLst/>
              <a:defRPr/>
            </a:pPr>
            <a:r>
              <a:rPr kumimoji="0" lang="zh-CN" altLang="en-US" sz="2200" b="0" i="0" u="none" strike="noStrike" kern="1200" cap="none" spc="0" normalizeH="0" baseline="0" noProof="0" dirty="0">
                <a:ln>
                  <a:noFill/>
                </a:ln>
                <a:solidFill>
                  <a:prstClr val="black"/>
                </a:solidFill>
                <a:effectLst/>
                <a:uLnTx/>
                <a:uFillTx/>
                <a:latin typeface="+mn-ea"/>
                <a:ea typeface="+mn-ea"/>
                <a:cs typeface="+mn-cs"/>
              </a:rPr>
              <a:t>解决此类任务的典型算法有</a:t>
            </a:r>
            <a:r>
              <a:rPr kumimoji="0" lang="zh-CN" altLang="en-US" sz="2200" b="0" i="0" u="none" strike="noStrike" kern="1200" cap="none" spc="0" normalizeH="0" baseline="0" noProof="0" dirty="0">
                <a:ln>
                  <a:noFill/>
                </a:ln>
                <a:solidFill>
                  <a:srgbClr val="7030A0"/>
                </a:solidFill>
                <a:effectLst/>
                <a:uLnTx/>
                <a:uFillTx/>
                <a:latin typeface="+mn-ea"/>
                <a:ea typeface="+mn-ea"/>
                <a:cs typeface="+mn-cs"/>
              </a:rPr>
              <a:t>网页排名（</a:t>
            </a:r>
            <a:r>
              <a:rPr kumimoji="0" lang="en-US" altLang="zh-CN" sz="2200" b="0" i="0" u="none" strike="noStrike" kern="1200" cap="none" spc="0" normalizeH="0" baseline="0" noProof="0" dirty="0">
                <a:ln>
                  <a:noFill/>
                </a:ln>
                <a:solidFill>
                  <a:srgbClr val="7030A0"/>
                </a:solidFill>
                <a:effectLst/>
                <a:uLnTx/>
                <a:uFillTx/>
                <a:latin typeface="+mn-ea"/>
                <a:ea typeface="+mn-ea"/>
                <a:cs typeface="+mn-cs"/>
              </a:rPr>
              <a:t>PageRank</a:t>
            </a:r>
            <a:r>
              <a:rPr kumimoji="0" lang="zh-CN" altLang="en-US" sz="2200" b="0" i="0" u="none" strike="noStrike" kern="1200" cap="none" spc="0" normalizeH="0" baseline="0" noProof="0" dirty="0">
                <a:ln>
                  <a:noFill/>
                </a:ln>
                <a:solidFill>
                  <a:srgbClr val="7030A0"/>
                </a:solidFill>
                <a:effectLst/>
                <a:uLnTx/>
                <a:uFillTx/>
                <a:latin typeface="+mn-ea"/>
                <a:ea typeface="+mn-ea"/>
                <a:cs typeface="+mn-cs"/>
              </a:rPr>
              <a:t>）算法</a:t>
            </a:r>
            <a:r>
              <a:rPr kumimoji="0" lang="zh-CN" altLang="en-US" sz="2200" b="0" i="0" u="none" strike="noStrike" kern="1200" cap="none" spc="0" normalizeH="0" baseline="0" noProof="0" dirty="0">
                <a:ln>
                  <a:noFill/>
                </a:ln>
                <a:solidFill>
                  <a:prstClr val="black"/>
                </a:solidFill>
                <a:effectLst/>
                <a:uLnTx/>
                <a:uFillTx/>
                <a:latin typeface="+mn-ea"/>
                <a:ea typeface="+mn-ea"/>
                <a:cs typeface="+mn-cs"/>
              </a:rPr>
              <a:t>，它是一种利用网页（节点）之间的超链接数据进行计算的技术，用于对搜索到的结果列表进行评估和排名，以体现网页与特定查询的相关性和重要性。</a:t>
            </a:r>
            <a:endParaRPr kumimoji="0" lang="en-US" altLang="zh-CN" sz="2200" b="0" i="0" u="none" strike="noStrike" kern="1200" cap="none" spc="0" normalizeH="0" baseline="0" noProof="0" dirty="0">
              <a:ln>
                <a:noFill/>
              </a:ln>
              <a:solidFill>
                <a:prstClr val="black"/>
              </a:solidFill>
              <a:effectLst/>
              <a:uLnTx/>
              <a:uFillTx/>
              <a:latin typeface="+mn-ea"/>
              <a:ea typeface="+mn-ea"/>
              <a:cs typeface="+mn-cs"/>
            </a:endParaRPr>
          </a:p>
          <a:p>
            <a:pPr marL="715963" marR="0" lvl="0" indent="-715963" algn="l" defTabSz="914400" rtl="0" eaLnBrk="1" fontAlgn="auto" latinLnBrk="0" hangingPunct="1">
              <a:lnSpc>
                <a:spcPct val="120000"/>
              </a:lnSpc>
              <a:spcBef>
                <a:spcPts val="0"/>
              </a:spcBef>
              <a:spcAft>
                <a:spcPts val="0"/>
              </a:spcAft>
              <a:buClrTx/>
              <a:buSzTx/>
              <a:buFontTx/>
              <a:buNone/>
              <a:tabLst/>
              <a:defRPr/>
            </a:pPr>
            <a:r>
              <a:rPr kumimoji="0" lang="zh-CN" altLang="en-US" sz="2200" b="1" i="0" u="none" strike="noStrike" kern="1200" cap="none" spc="0" normalizeH="0" baseline="0" noProof="0" dirty="0">
                <a:ln>
                  <a:noFill/>
                </a:ln>
                <a:solidFill>
                  <a:srgbClr val="7030A0"/>
                </a:solidFill>
                <a:effectLst/>
                <a:uLnTx/>
                <a:uFillTx/>
                <a:latin typeface="+mn-ea"/>
                <a:ea typeface="+mn-ea"/>
                <a:cs typeface="+mn-cs"/>
              </a:rPr>
              <a:t>（</a:t>
            </a:r>
            <a:r>
              <a:rPr kumimoji="0" lang="en-US" altLang="zh-CN" sz="2200" b="1" i="0" u="none" strike="noStrike" kern="1200" cap="none" spc="0" normalizeH="0" baseline="0" noProof="0" dirty="0">
                <a:ln>
                  <a:noFill/>
                </a:ln>
                <a:solidFill>
                  <a:srgbClr val="7030A0"/>
                </a:solidFill>
                <a:effectLst/>
                <a:uLnTx/>
                <a:uFillTx/>
                <a:latin typeface="+mn-ea"/>
                <a:ea typeface="+mn-ea"/>
                <a:cs typeface="+mn-cs"/>
              </a:rPr>
              <a:t>5</a:t>
            </a:r>
            <a:r>
              <a:rPr kumimoji="0" lang="zh-CN" altLang="en-US" sz="2200" b="1" i="0" u="none" strike="noStrike" kern="1200" cap="none" spc="0" normalizeH="0" baseline="0" noProof="0" dirty="0">
                <a:ln>
                  <a:noFill/>
                </a:ln>
                <a:solidFill>
                  <a:srgbClr val="7030A0"/>
                </a:solidFill>
                <a:effectLst/>
                <a:uLnTx/>
                <a:uFillTx/>
                <a:latin typeface="+mn-ea"/>
                <a:ea typeface="+mn-ea"/>
                <a:cs typeface="+mn-cs"/>
              </a:rPr>
              <a:t>）降维</a:t>
            </a:r>
            <a:r>
              <a:rPr kumimoji="0" lang="zh-CN" altLang="en-US" sz="2200" b="0" i="0" u="none" strike="noStrike" kern="1200" cap="none" spc="0" normalizeH="0" baseline="0" noProof="0" dirty="0">
                <a:ln>
                  <a:noFill/>
                </a:ln>
                <a:solidFill>
                  <a:prstClr val="black"/>
                </a:solidFill>
                <a:effectLst/>
                <a:uLnTx/>
                <a:uFillTx/>
                <a:latin typeface="+mn-ea"/>
                <a:ea typeface="+mn-ea"/>
                <a:cs typeface="+mn-cs"/>
              </a:rPr>
              <a:t>（</a:t>
            </a:r>
            <a:r>
              <a:rPr kumimoji="0" lang="en-US" altLang="zh-CN" sz="2200" b="0" i="0" u="none" strike="noStrike" kern="1200" cap="none" spc="0" normalizeH="0" baseline="0" noProof="0" dirty="0">
                <a:ln>
                  <a:noFill/>
                </a:ln>
                <a:solidFill>
                  <a:prstClr val="black"/>
                </a:solidFill>
                <a:effectLst/>
                <a:uLnTx/>
                <a:uFillTx/>
                <a:latin typeface="+mn-ea"/>
                <a:ea typeface="+mn-ea"/>
                <a:cs typeface="+mn-cs"/>
              </a:rPr>
              <a:t>Dimensionality Reduction</a:t>
            </a:r>
            <a:r>
              <a:rPr kumimoji="0" lang="zh-CN" altLang="en-US" sz="2200" b="0" i="0" u="none" strike="noStrike" kern="1200" cap="none" spc="0" normalizeH="0" baseline="0" noProof="0" dirty="0">
                <a:ln>
                  <a:noFill/>
                </a:ln>
                <a:solidFill>
                  <a:prstClr val="black"/>
                </a:solidFill>
                <a:effectLst/>
                <a:uLnTx/>
                <a:uFillTx/>
                <a:latin typeface="+mn-ea"/>
                <a:ea typeface="+mn-ea"/>
                <a:cs typeface="+mn-cs"/>
              </a:rPr>
              <a:t>）是指通过将输入数据从高维特征空间映射到低维特征空间，去除无用、冗余的特征，降低学习的时间复杂度和空间复杂度。</a:t>
            </a:r>
            <a:endParaRPr kumimoji="0" lang="en-US" altLang="zh-CN" sz="2200" b="0" i="0" u="none" strike="noStrike" kern="1200" cap="none" spc="0" normalizeH="0" baseline="0" noProof="0" dirty="0">
              <a:ln>
                <a:noFill/>
              </a:ln>
              <a:solidFill>
                <a:prstClr val="black"/>
              </a:solidFill>
              <a:effectLst/>
              <a:uLnTx/>
              <a:uFillTx/>
              <a:latin typeface="+mn-ea"/>
              <a:ea typeface="+mn-ea"/>
              <a:cs typeface="+mn-cs"/>
            </a:endParaRPr>
          </a:p>
          <a:p>
            <a:pPr marL="1082675" marR="0" lvl="0" indent="-342900" algn="l" defTabSz="914400" rtl="0" eaLnBrk="1" fontAlgn="auto" latinLnBrk="0" hangingPunct="1">
              <a:lnSpc>
                <a:spcPct val="120000"/>
              </a:lnSpc>
              <a:spcBef>
                <a:spcPts val="0"/>
              </a:spcBef>
              <a:spcAft>
                <a:spcPts val="0"/>
              </a:spcAft>
              <a:buClrTx/>
              <a:buSzTx/>
              <a:buFont typeface="Wingdings" panose="05000000000000000000" pitchFamily="2" charset="2"/>
              <a:buChar char="Ø"/>
              <a:tabLst/>
              <a:defRPr/>
            </a:pPr>
            <a:r>
              <a:rPr kumimoji="0" lang="zh-CN" altLang="en-US" sz="2200" b="0" i="0" u="none" strike="noStrike" kern="1200" cap="none" spc="0" normalizeH="0" baseline="0" noProof="0" dirty="0">
                <a:ln>
                  <a:noFill/>
                </a:ln>
                <a:solidFill>
                  <a:prstClr val="black"/>
                </a:solidFill>
                <a:effectLst/>
                <a:uLnTx/>
                <a:uFillTx/>
                <a:latin typeface="+mn-ea"/>
                <a:ea typeface="+mn-ea"/>
                <a:cs typeface="+mn-cs"/>
              </a:rPr>
              <a:t>具体应用有特征工程中的特征选择（选择最有效的特征子集）、数据可视化（低维数据易于可视化）。</a:t>
            </a:r>
            <a:endParaRPr kumimoji="0" lang="en-US" altLang="zh-CN" sz="2200" b="0" i="0" u="none" strike="noStrike" kern="1200" cap="none" spc="0" normalizeH="0" baseline="0" noProof="0" dirty="0">
              <a:ln>
                <a:noFill/>
              </a:ln>
              <a:solidFill>
                <a:prstClr val="black"/>
              </a:solidFill>
              <a:effectLst/>
              <a:uLnTx/>
              <a:uFillTx/>
              <a:latin typeface="+mn-ea"/>
              <a:ea typeface="+mn-ea"/>
              <a:cs typeface="+mn-cs"/>
            </a:endParaRPr>
          </a:p>
          <a:p>
            <a:pPr marL="1082675" marR="0" lvl="0" indent="-342900" algn="l" defTabSz="914400" rtl="0" eaLnBrk="1" fontAlgn="auto" latinLnBrk="0" hangingPunct="1">
              <a:lnSpc>
                <a:spcPct val="120000"/>
              </a:lnSpc>
              <a:spcBef>
                <a:spcPts val="0"/>
              </a:spcBef>
              <a:spcAft>
                <a:spcPts val="0"/>
              </a:spcAft>
              <a:buClrTx/>
              <a:buSzTx/>
              <a:buFont typeface="Wingdings" panose="05000000000000000000" pitchFamily="2" charset="2"/>
              <a:buChar char="Ø"/>
              <a:tabLst/>
              <a:defRPr/>
            </a:pPr>
            <a:r>
              <a:rPr kumimoji="0" lang="zh-CN" altLang="en-US" sz="2200" b="0" i="0" u="none" strike="noStrike" kern="1200" cap="none" spc="0" normalizeH="0" baseline="0" noProof="0" dirty="0">
                <a:ln>
                  <a:noFill/>
                </a:ln>
                <a:solidFill>
                  <a:prstClr val="black"/>
                </a:solidFill>
                <a:effectLst/>
                <a:uLnTx/>
                <a:uFillTx/>
                <a:latin typeface="+mn-ea"/>
                <a:ea typeface="+mn-ea"/>
                <a:cs typeface="+mn-cs"/>
              </a:rPr>
              <a:t>解决降维的典型算法有主成分分析法（</a:t>
            </a:r>
            <a:r>
              <a:rPr kumimoji="0" lang="en-US" altLang="zh-CN" sz="2200" b="0" i="0" u="none" strike="noStrike" kern="1200" cap="none" spc="0" normalizeH="0" baseline="0" noProof="0" dirty="0">
                <a:ln>
                  <a:noFill/>
                </a:ln>
                <a:solidFill>
                  <a:prstClr val="black"/>
                </a:solidFill>
                <a:effectLst/>
                <a:uLnTx/>
                <a:uFillTx/>
                <a:latin typeface="+mn-ea"/>
                <a:ea typeface="+mn-ea"/>
                <a:cs typeface="+mn-cs"/>
              </a:rPr>
              <a:t>PCA</a:t>
            </a:r>
            <a:r>
              <a:rPr kumimoji="0" lang="zh-CN" altLang="en-US" sz="2200" b="0" i="0" u="none" strike="noStrike" kern="1200" cap="none" spc="0" normalizeH="0" baseline="0" noProof="0" dirty="0">
                <a:ln>
                  <a:noFill/>
                </a:ln>
                <a:solidFill>
                  <a:prstClr val="black"/>
                </a:solidFill>
                <a:effectLst/>
                <a:uLnTx/>
                <a:uFillTx/>
                <a:latin typeface="+mn-ea"/>
                <a:ea typeface="+mn-ea"/>
                <a:cs typeface="+mn-cs"/>
              </a:rPr>
              <a:t>）、线性判别分析 （</a:t>
            </a:r>
            <a:r>
              <a:rPr kumimoji="0" lang="en-US" altLang="zh-CN" sz="2200" b="0" i="0" u="none" strike="noStrike" kern="1200" cap="none" spc="0" normalizeH="0" baseline="0" noProof="0" dirty="0">
                <a:ln>
                  <a:noFill/>
                </a:ln>
                <a:solidFill>
                  <a:prstClr val="black"/>
                </a:solidFill>
                <a:effectLst/>
                <a:uLnTx/>
                <a:uFillTx/>
                <a:latin typeface="+mn-ea"/>
                <a:ea typeface="+mn-ea"/>
                <a:cs typeface="+mn-cs"/>
              </a:rPr>
              <a:t>LDA</a:t>
            </a:r>
            <a:r>
              <a:rPr kumimoji="0" lang="zh-CN" altLang="en-US" sz="2200" b="0" i="0" u="none" strike="noStrike" kern="1200" cap="none" spc="0" normalizeH="0" baseline="0" noProof="0" dirty="0">
                <a:ln>
                  <a:noFill/>
                </a:ln>
                <a:solidFill>
                  <a:prstClr val="black"/>
                </a:solidFill>
                <a:effectLst/>
                <a:uLnTx/>
                <a:uFillTx/>
                <a:latin typeface="+mn-ea"/>
                <a:ea typeface="+mn-ea"/>
                <a:cs typeface="+mn-cs"/>
              </a:rPr>
              <a:t>，又称为</a:t>
            </a:r>
            <a:r>
              <a:rPr kumimoji="0" lang="en-US" altLang="zh-CN" sz="2200" b="0" i="0" u="none" strike="noStrike" kern="1200" cap="none" spc="0" normalizeH="0" baseline="0" noProof="0" dirty="0">
                <a:ln>
                  <a:noFill/>
                </a:ln>
                <a:solidFill>
                  <a:prstClr val="black"/>
                </a:solidFill>
                <a:effectLst/>
                <a:uLnTx/>
                <a:uFillTx/>
                <a:latin typeface="+mn-ea"/>
                <a:ea typeface="+mn-ea"/>
                <a:cs typeface="+mn-cs"/>
              </a:rPr>
              <a:t>Fisher</a:t>
            </a:r>
            <a:r>
              <a:rPr kumimoji="0" lang="zh-CN" altLang="en-US" sz="2200" b="0" i="0" u="none" strike="noStrike" kern="1200" cap="none" spc="0" normalizeH="0" baseline="0" noProof="0" dirty="0">
                <a:ln>
                  <a:noFill/>
                </a:ln>
                <a:solidFill>
                  <a:prstClr val="black"/>
                </a:solidFill>
                <a:effectLst/>
                <a:uLnTx/>
                <a:uFillTx/>
                <a:latin typeface="+mn-ea"/>
                <a:ea typeface="+mn-ea"/>
                <a:cs typeface="+mn-cs"/>
              </a:rPr>
              <a:t>线性判别，</a:t>
            </a:r>
            <a:r>
              <a:rPr kumimoji="0" lang="en-US" altLang="zh-CN" sz="2200" b="0" i="0" u="none" strike="noStrike" kern="1200" cap="none" spc="0" normalizeH="0" baseline="0" noProof="0" dirty="0">
                <a:ln>
                  <a:noFill/>
                </a:ln>
                <a:solidFill>
                  <a:prstClr val="black"/>
                </a:solidFill>
                <a:effectLst/>
                <a:uLnTx/>
                <a:uFillTx/>
                <a:latin typeface="+mn-ea"/>
                <a:ea typeface="+mn-ea"/>
                <a:cs typeface="+mn-cs"/>
              </a:rPr>
              <a:t>FDA</a:t>
            </a:r>
            <a:r>
              <a:rPr kumimoji="0" lang="zh-CN" altLang="en-US" sz="2200" b="0" i="0" u="none" strike="noStrike" kern="1200" cap="none" spc="0" normalizeH="0" baseline="0" noProof="0" dirty="0">
                <a:ln>
                  <a:noFill/>
                </a:ln>
                <a:solidFill>
                  <a:prstClr val="black"/>
                </a:solidFill>
                <a:effectLst/>
                <a:uLnTx/>
                <a:uFillTx/>
                <a:latin typeface="+mn-ea"/>
                <a:ea typeface="+mn-ea"/>
                <a:cs typeface="+mn-cs"/>
              </a:rPr>
              <a:t>）、多维缩放（</a:t>
            </a:r>
            <a:r>
              <a:rPr kumimoji="0" lang="en-US" altLang="zh-CN" sz="2200" b="0" i="0" u="none" strike="noStrike" kern="1200" cap="none" spc="0" normalizeH="0" baseline="0" noProof="0" dirty="0">
                <a:ln>
                  <a:noFill/>
                </a:ln>
                <a:solidFill>
                  <a:prstClr val="black"/>
                </a:solidFill>
                <a:effectLst/>
                <a:uLnTx/>
                <a:uFillTx/>
                <a:latin typeface="+mn-ea"/>
                <a:ea typeface="+mn-ea"/>
                <a:cs typeface="+mn-cs"/>
              </a:rPr>
              <a:t>MDS</a:t>
            </a:r>
            <a:r>
              <a:rPr kumimoji="0" lang="zh-CN" altLang="en-US" sz="2200" b="0" i="0" u="none" strike="noStrike" kern="1200" cap="none" spc="0" normalizeH="0" baseline="0" noProof="0" dirty="0">
                <a:ln>
                  <a:noFill/>
                </a:ln>
                <a:solidFill>
                  <a:prstClr val="black"/>
                </a:solidFill>
                <a:effectLst/>
                <a:uLnTx/>
                <a:uFillTx/>
                <a:latin typeface="+mn-ea"/>
                <a:ea typeface="+mn-ea"/>
                <a:cs typeface="+mn-cs"/>
              </a:rPr>
              <a:t>）等。</a:t>
            </a:r>
            <a:endParaRPr kumimoji="0" lang="en-US" altLang="zh-CN" sz="2200" b="0" i="0" u="none" strike="noStrike" kern="1200" cap="none" spc="0" normalizeH="0" baseline="0" noProof="0" dirty="0">
              <a:ln>
                <a:noFill/>
              </a:ln>
              <a:solidFill>
                <a:prstClr val="black"/>
              </a:solidFill>
              <a:effectLst/>
              <a:uLnTx/>
              <a:uFillTx/>
              <a:latin typeface="+mn-ea"/>
              <a:ea typeface="+mn-ea"/>
              <a:cs typeface="+mn-cs"/>
            </a:endParaRPr>
          </a:p>
        </p:txBody>
      </p:sp>
    </p:spTree>
    <p:extLst>
      <p:ext uri="{BB962C8B-B14F-4D97-AF65-F5344CB8AC3E}">
        <p14:creationId xmlns:p14="http://schemas.microsoft.com/office/powerpoint/2010/main" val="398237406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95970">
                                            <p:txEl>
                                              <p:pRg st="0" end="0"/>
                                            </p:txEl>
                                          </p:spTgt>
                                        </p:tgtEl>
                                        <p:attrNameLst>
                                          <p:attrName>style.visibility</p:attrName>
                                        </p:attrNameLst>
                                      </p:cBhvr>
                                      <p:to>
                                        <p:strVal val="visible"/>
                                      </p:to>
                                    </p:set>
                                    <p:anim calcmode="lin" valueType="num">
                                      <p:cBhvr additive="base">
                                        <p:cTn id="7" dur="500" fill="hold"/>
                                        <p:tgtEl>
                                          <p:spTgt spid="5959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597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0" grpId="0"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38DC97-C901-2A97-4559-AED2D52F2ECB}"/>
            </a:ext>
          </a:extLst>
        </p:cNvPr>
        <p:cNvGrpSpPr/>
        <p:nvPr/>
      </p:nvGrpSpPr>
      <p:grpSpPr>
        <a:xfrm>
          <a:off x="0" y="0"/>
          <a:ext cx="0" cy="0"/>
          <a:chOff x="0" y="0"/>
          <a:chExt cx="0" cy="0"/>
        </a:xfrm>
      </p:grpSpPr>
      <p:sp>
        <p:nvSpPr>
          <p:cNvPr id="61442" name="灯片编号占位符 1">
            <a:extLst>
              <a:ext uri="{FF2B5EF4-FFF2-40B4-BE49-F238E27FC236}">
                <a16:creationId xmlns:a16="http://schemas.microsoft.com/office/drawing/2014/main" id="{B30D83A5-6692-D023-8F7C-429E8888080F}"/>
              </a:ext>
            </a:extLst>
          </p:cNvPr>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127</a:t>
            </a:fld>
            <a:endPar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endParaRPr>
          </a:p>
        </p:txBody>
      </p:sp>
      <p:sp>
        <p:nvSpPr>
          <p:cNvPr id="595970" name="Rectangle 2">
            <a:extLst>
              <a:ext uri="{FF2B5EF4-FFF2-40B4-BE49-F238E27FC236}">
                <a16:creationId xmlns:a16="http://schemas.microsoft.com/office/drawing/2014/main" id="{2EC1A3FA-E1EB-2341-24C0-765A0BF6893A}"/>
              </a:ext>
            </a:extLst>
          </p:cNvPr>
          <p:cNvSpPr/>
          <p:nvPr/>
        </p:nvSpPr>
        <p:spPr>
          <a:xfrm>
            <a:off x="539750" y="990600"/>
            <a:ext cx="8208963" cy="2895600"/>
          </a:xfrm>
          <a:prstGeom prst="rect">
            <a:avLst/>
          </a:prstGeom>
          <a:noFill/>
          <a:ln w="9525">
            <a:noFill/>
          </a:ln>
        </p:spPr>
        <p:txBody>
          <a:bodyPr/>
          <a:lstStyle/>
          <a:p>
            <a:pPr marL="0" marR="0" lvl="0" indent="0" algn="l" defTabSz="914400" rtl="0" eaLnBrk="1" fontAlgn="base" latinLnBrk="0" hangingPunct="1">
              <a:lnSpc>
                <a:spcPct val="120000"/>
              </a:lnSpc>
              <a:spcBef>
                <a:spcPct val="40000"/>
              </a:spcBef>
              <a:spcAft>
                <a:spcPct val="0"/>
              </a:spcAft>
              <a:buClr>
                <a:srgbClr val="CC0000"/>
              </a:buClr>
              <a:buSzPct val="60000"/>
              <a:buFontTx/>
              <a:buNone/>
              <a:tabLst/>
              <a:defRPr/>
            </a:pPr>
            <a:endPar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61444" name="Rectangle 3">
            <a:extLst>
              <a:ext uri="{FF2B5EF4-FFF2-40B4-BE49-F238E27FC236}">
                <a16:creationId xmlns:a16="http://schemas.microsoft.com/office/drawing/2014/main" id="{06B593B4-6B5A-460A-4F95-B6797F5561C3}"/>
              </a:ext>
            </a:extLst>
          </p:cNvPr>
          <p:cNvSpPr/>
          <p:nvPr/>
        </p:nvSpPr>
        <p:spPr>
          <a:xfrm>
            <a:off x="0" y="0"/>
            <a:ext cx="9144000" cy="765175"/>
          </a:xfrm>
          <a:prstGeom prst="rect">
            <a:avLst/>
          </a:prstGeom>
          <a:solidFill>
            <a:srgbClr val="A50021"/>
          </a:solidFill>
          <a:ln w="9525">
            <a:noFill/>
          </a:ln>
        </p:spPr>
        <p:txBody>
          <a:bodyPr anchor="b" anchorCtr="0"/>
          <a:lstStyle/>
          <a:p>
            <a:pPr marL="0" marR="0" lvl="0" indent="176530" algn="l"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7.8  </a:t>
            </a:r>
            <a:r>
              <a:rPr kumimoji="0" lang="zh-CN" altLang="en-US"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机器学习</a:t>
            </a:r>
          </a:p>
        </p:txBody>
      </p:sp>
      <p:sp>
        <p:nvSpPr>
          <p:cNvPr id="2" name="矩形 1">
            <a:extLst>
              <a:ext uri="{FF2B5EF4-FFF2-40B4-BE49-F238E27FC236}">
                <a16:creationId xmlns:a16="http://schemas.microsoft.com/office/drawing/2014/main" id="{83DD5160-EA1A-ED02-4ADE-597C0419D0DE}"/>
              </a:ext>
            </a:extLst>
          </p:cNvPr>
          <p:cNvSpPr/>
          <p:nvPr/>
        </p:nvSpPr>
        <p:spPr>
          <a:xfrm>
            <a:off x="138113" y="944742"/>
            <a:ext cx="8610600" cy="5250733"/>
          </a:xfrm>
          <a:prstGeom prst="rect">
            <a:avLst/>
          </a:prstGeom>
        </p:spPr>
        <p:txBody>
          <a:bodyPr>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2. </a:t>
            </a:r>
            <a:r>
              <a:rPr kumimoji="0" lang="zh-CN" altLang="en-US" sz="20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学习范式</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Learning Paradigms</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）是指机器学习的场景或模式。</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5125"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根据机器学习模型训练时所使用的数据集的完整性和质量，通常将机器学习分为：</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0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）监督学习</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Supervised Learning</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702900" marR="0" lvl="0" indent="-342900" algn="l" defTabSz="914400" rtl="0" eaLnBrk="1" fontAlgn="auto" latinLnBrk="0" hangingPunct="1">
              <a:lnSpc>
                <a:spcPct val="130000"/>
              </a:lnSpc>
              <a:spcBef>
                <a:spcPts val="0"/>
              </a:spcBef>
              <a:spcAft>
                <a:spcPts val="0"/>
              </a:spcAft>
              <a:buClrTx/>
              <a:buSzTx/>
              <a:buFont typeface="Wingdings" panose="05000000000000000000" pitchFamily="2" charset="2"/>
              <a:buChar char="Ø"/>
              <a:tabLst/>
              <a:defRPr/>
            </a:pP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监督学习是指采用一组有标注的数据样本对模型进行训练，再用训练好的模型对未知样本做出预测。</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702900" marR="0" lvl="0" indent="-342900" algn="l" defTabSz="914400" rtl="0" eaLnBrk="1" fontAlgn="auto" latinLnBrk="0" hangingPunct="1">
              <a:lnSpc>
                <a:spcPct val="130000"/>
              </a:lnSpc>
              <a:spcBef>
                <a:spcPts val="0"/>
              </a:spcBef>
              <a:spcAft>
                <a:spcPts val="0"/>
              </a:spcAft>
              <a:buClrTx/>
              <a:buSzTx/>
              <a:buFont typeface="Wingdings" panose="05000000000000000000" pitchFamily="2" charset="2"/>
              <a:buChar char="Ø"/>
              <a:tabLst/>
              <a:defRPr/>
            </a:pP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也可以理解为：利用有标注的数据学习到一个模型，用以建立从输入到输出的一种映射关系，再用该模型对测试数据集中的样本进行预测。</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702900" marR="0" lvl="0" indent="-342900" algn="l" defTabSz="914400" rtl="0" eaLnBrk="1" fontAlgn="auto" latinLnBrk="0" hangingPunct="1">
              <a:lnSpc>
                <a:spcPct val="130000"/>
              </a:lnSpc>
              <a:spcBef>
                <a:spcPts val="0"/>
              </a:spcBef>
              <a:spcAft>
                <a:spcPts val="0"/>
              </a:spcAft>
              <a:buClrTx/>
              <a:buSzTx/>
              <a:buFont typeface="Wingdings" panose="05000000000000000000" pitchFamily="2" charset="2"/>
              <a:buChar char="Ø"/>
              <a:tabLst/>
              <a:defRPr/>
            </a:pP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监督学习的训练数据由两部分组成，即描述事件</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对象的特征向量（</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）和真实标签</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y )</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有训练模型的过程</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702900" marR="0" lvl="0" indent="-342900" algn="l" defTabSz="914400" rtl="0" eaLnBrk="1" fontAlgn="auto" latinLnBrk="0" hangingPunct="1">
              <a:lnSpc>
                <a:spcPct val="130000"/>
              </a:lnSpc>
              <a:spcBef>
                <a:spcPts val="0"/>
              </a:spcBef>
              <a:spcAft>
                <a:spcPts val="0"/>
              </a:spcAft>
              <a:buClrTx/>
              <a:buSzTx/>
              <a:buFont typeface="Wingdings" panose="05000000000000000000" pitchFamily="2" charset="2"/>
              <a:buChar char="Ø"/>
              <a:tabLst/>
              <a:defRPr/>
            </a:pP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需要采用监督学习方法完成的学习任务主要包括：</a:t>
            </a:r>
            <a:r>
              <a:rPr kumimoji="0" lang="zh-CN" altLang="en-US" sz="20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分类、回归和排名</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702900" marR="0" lvl="0" indent="-342900" algn="l" defTabSz="914400" rtl="0" eaLnBrk="1" fontAlgn="auto" latinLnBrk="0" hangingPunct="1">
              <a:lnSpc>
                <a:spcPct val="130000"/>
              </a:lnSpc>
              <a:spcBef>
                <a:spcPts val="0"/>
              </a:spcBef>
              <a:spcAft>
                <a:spcPts val="0"/>
              </a:spcAft>
              <a:buClrTx/>
              <a:buSzTx/>
              <a:buFont typeface="Wingdings" panose="05000000000000000000" pitchFamily="2" charset="2"/>
              <a:buChar char="Ø"/>
              <a:tabLst/>
              <a:defRPr/>
            </a:pP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典型的监督学习方法有：</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SVM</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KNN</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、线性回归、决策树、隐马尔可夫模型等。</a:t>
            </a:r>
          </a:p>
        </p:txBody>
      </p:sp>
    </p:spTree>
    <p:extLst>
      <p:ext uri="{BB962C8B-B14F-4D97-AF65-F5344CB8AC3E}">
        <p14:creationId xmlns:p14="http://schemas.microsoft.com/office/powerpoint/2010/main" val="276171921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95970">
                                            <p:txEl>
                                              <p:pRg st="0" end="0"/>
                                            </p:txEl>
                                          </p:spTgt>
                                        </p:tgtEl>
                                        <p:attrNameLst>
                                          <p:attrName>style.visibility</p:attrName>
                                        </p:attrNameLst>
                                      </p:cBhvr>
                                      <p:to>
                                        <p:strVal val="visible"/>
                                      </p:to>
                                    </p:set>
                                    <p:anim calcmode="lin" valueType="num">
                                      <p:cBhvr additive="base">
                                        <p:cTn id="7" dur="500" fill="hold"/>
                                        <p:tgtEl>
                                          <p:spTgt spid="5959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597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0" grpId="0"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4295E-D81D-996D-87EB-9D54B14F1773}"/>
            </a:ext>
          </a:extLst>
        </p:cNvPr>
        <p:cNvGrpSpPr/>
        <p:nvPr/>
      </p:nvGrpSpPr>
      <p:grpSpPr>
        <a:xfrm>
          <a:off x="0" y="0"/>
          <a:ext cx="0" cy="0"/>
          <a:chOff x="0" y="0"/>
          <a:chExt cx="0" cy="0"/>
        </a:xfrm>
      </p:grpSpPr>
      <p:sp>
        <p:nvSpPr>
          <p:cNvPr id="61442" name="灯片编号占位符 1">
            <a:extLst>
              <a:ext uri="{FF2B5EF4-FFF2-40B4-BE49-F238E27FC236}">
                <a16:creationId xmlns:a16="http://schemas.microsoft.com/office/drawing/2014/main" id="{C0C175D8-C988-0BCE-77D1-D2FEA7FDCA5D}"/>
              </a:ext>
            </a:extLst>
          </p:cNvPr>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128</a:t>
            </a:fld>
            <a:endPar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endParaRPr>
          </a:p>
        </p:txBody>
      </p:sp>
      <p:sp>
        <p:nvSpPr>
          <p:cNvPr id="595970" name="Rectangle 2">
            <a:extLst>
              <a:ext uri="{FF2B5EF4-FFF2-40B4-BE49-F238E27FC236}">
                <a16:creationId xmlns:a16="http://schemas.microsoft.com/office/drawing/2014/main" id="{3E50519E-A09F-AAB1-55B0-B2D6D6AB726D}"/>
              </a:ext>
            </a:extLst>
          </p:cNvPr>
          <p:cNvSpPr/>
          <p:nvPr/>
        </p:nvSpPr>
        <p:spPr>
          <a:xfrm>
            <a:off x="539750" y="990600"/>
            <a:ext cx="8208963" cy="2895600"/>
          </a:xfrm>
          <a:prstGeom prst="rect">
            <a:avLst/>
          </a:prstGeom>
          <a:noFill/>
          <a:ln w="9525">
            <a:noFill/>
          </a:ln>
        </p:spPr>
        <p:txBody>
          <a:bodyPr/>
          <a:lstStyle/>
          <a:p>
            <a:pPr marL="0" marR="0" lvl="0" indent="0" algn="l" defTabSz="914400" rtl="0" eaLnBrk="1" fontAlgn="base" latinLnBrk="0" hangingPunct="1">
              <a:lnSpc>
                <a:spcPct val="120000"/>
              </a:lnSpc>
              <a:spcBef>
                <a:spcPct val="40000"/>
              </a:spcBef>
              <a:spcAft>
                <a:spcPct val="0"/>
              </a:spcAft>
              <a:buClr>
                <a:srgbClr val="CC0000"/>
              </a:buClr>
              <a:buSzPct val="60000"/>
              <a:buFontTx/>
              <a:buNone/>
              <a:tabLst/>
              <a:defRPr/>
            </a:pPr>
            <a:endPar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61444" name="Rectangle 3">
            <a:extLst>
              <a:ext uri="{FF2B5EF4-FFF2-40B4-BE49-F238E27FC236}">
                <a16:creationId xmlns:a16="http://schemas.microsoft.com/office/drawing/2014/main" id="{B1DEF112-C8B0-D9BB-40AE-E76EC1964135}"/>
              </a:ext>
            </a:extLst>
          </p:cNvPr>
          <p:cNvSpPr/>
          <p:nvPr/>
        </p:nvSpPr>
        <p:spPr>
          <a:xfrm>
            <a:off x="0" y="0"/>
            <a:ext cx="9144000" cy="765175"/>
          </a:xfrm>
          <a:prstGeom prst="rect">
            <a:avLst/>
          </a:prstGeom>
          <a:solidFill>
            <a:srgbClr val="A50021"/>
          </a:solidFill>
          <a:ln w="9525">
            <a:noFill/>
          </a:ln>
        </p:spPr>
        <p:txBody>
          <a:bodyPr anchor="b" anchorCtr="0"/>
          <a:lstStyle/>
          <a:p>
            <a:pPr marL="0" marR="0" lvl="0" indent="176530" algn="l"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7.8  </a:t>
            </a:r>
            <a:r>
              <a:rPr kumimoji="0" lang="zh-CN" altLang="en-US"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机器学习</a:t>
            </a:r>
          </a:p>
        </p:txBody>
      </p:sp>
      <p:sp>
        <p:nvSpPr>
          <p:cNvPr id="2" name="矩形 1">
            <a:extLst>
              <a:ext uri="{FF2B5EF4-FFF2-40B4-BE49-F238E27FC236}">
                <a16:creationId xmlns:a16="http://schemas.microsoft.com/office/drawing/2014/main" id="{FB9D0159-EC12-20CC-0D94-5AAEEFF8775E}"/>
              </a:ext>
            </a:extLst>
          </p:cNvPr>
          <p:cNvSpPr/>
          <p:nvPr/>
        </p:nvSpPr>
        <p:spPr>
          <a:xfrm>
            <a:off x="7289" y="952693"/>
            <a:ext cx="8839200" cy="5320431"/>
          </a:xfrm>
          <a:prstGeom prst="rect">
            <a:avLst/>
          </a:prstGeom>
        </p:spPr>
        <p:txBody>
          <a:bodyPr wrap="square">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2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2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2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）无监督学习</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Unsupervised Learning</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702900" marR="0" lvl="0" indent="-342900" algn="l" defTabSz="914400" rtl="0" eaLnBrk="1" fontAlgn="auto" latinLnBrk="0" hangingPunct="1">
              <a:lnSpc>
                <a:spcPct val="130000"/>
              </a:lnSpc>
              <a:spcBef>
                <a:spcPts val="0"/>
              </a:spcBef>
              <a:spcAft>
                <a:spcPts val="0"/>
              </a:spcAft>
              <a:buClrTx/>
              <a:buSzTx/>
              <a:buFont typeface="Wingdings" panose="05000000000000000000" pitchFamily="2" charset="2"/>
              <a:buChar char="Ø"/>
              <a:tabLst/>
              <a:defRPr/>
            </a:pP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由于缺乏足够的先验知识，因此难以人工标注数据类别，或者人工标注的成本太高，导致数据缺少标注信息，即缺少真实标签。</a:t>
            </a:r>
            <a:endPar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702900" marR="0" lvl="0" indent="-342900" algn="l" defTabSz="914400" rtl="0" eaLnBrk="1" fontAlgn="auto" latinLnBrk="0" hangingPunct="1">
              <a:lnSpc>
                <a:spcPct val="130000"/>
              </a:lnSpc>
              <a:spcBef>
                <a:spcPts val="0"/>
              </a:spcBef>
              <a:spcAft>
                <a:spcPts val="0"/>
              </a:spcAft>
              <a:buClrTx/>
              <a:buSzTx/>
              <a:buFont typeface="Wingdings" panose="05000000000000000000" pitchFamily="2" charset="2"/>
              <a:buChar char="Ø"/>
              <a:tabLst/>
              <a:defRPr/>
            </a:pP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在此情况下，利用未标记（类别未知）的数据样本解决模式识别中的各种问题，称为无监督学习。</a:t>
            </a:r>
            <a:endPar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702900" marR="0" lvl="0" indent="-342900" algn="l" defTabSz="914400" rtl="0" eaLnBrk="1" fontAlgn="auto" latinLnBrk="0" hangingPunct="1">
              <a:lnSpc>
                <a:spcPct val="130000"/>
              </a:lnSpc>
              <a:spcBef>
                <a:spcPts val="0"/>
              </a:spcBef>
              <a:spcAft>
                <a:spcPts val="0"/>
              </a:spcAft>
              <a:buClrTx/>
              <a:buSzTx/>
              <a:buFont typeface="Wingdings" panose="05000000000000000000" pitchFamily="2" charset="2"/>
              <a:buChar char="Ø"/>
              <a:tabLst/>
              <a:defRPr/>
            </a:pP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相比于监督学习的训练数据，无监督学习的数据只是其中的一个部分，即只有描述事件</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对象的特征向量（</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），但是没有标签（</a:t>
            </a:r>
            <a:r>
              <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y</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），且没有训练模型的过程。</a:t>
            </a:r>
            <a:endPar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702900" marR="0" lvl="0" indent="-342900" algn="l" defTabSz="914400" rtl="0" eaLnBrk="1" fontAlgn="auto" latinLnBrk="0" hangingPunct="1">
              <a:lnSpc>
                <a:spcPct val="130000"/>
              </a:lnSpc>
              <a:spcBef>
                <a:spcPts val="0"/>
              </a:spcBef>
              <a:spcAft>
                <a:spcPts val="0"/>
              </a:spcAft>
              <a:buClrTx/>
              <a:buSzTx/>
              <a:buFont typeface="Wingdings" panose="05000000000000000000" pitchFamily="2" charset="2"/>
              <a:buChar char="Ø"/>
              <a:tabLst/>
              <a:defRPr/>
            </a:pPr>
            <a:r>
              <a:rPr kumimoji="0" lang="zh-CN" altLang="en-US" sz="22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无监督学习的效果一般比较差</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702900" marR="0" lvl="0" indent="-342900" algn="l" defTabSz="914400" rtl="0" eaLnBrk="1" fontAlgn="auto" latinLnBrk="0" hangingPunct="1">
              <a:lnSpc>
                <a:spcPct val="130000"/>
              </a:lnSpc>
              <a:spcBef>
                <a:spcPts val="0"/>
              </a:spcBef>
              <a:spcAft>
                <a:spcPts val="0"/>
              </a:spcAft>
              <a:buClrTx/>
              <a:buSzTx/>
              <a:buFont typeface="Wingdings" panose="05000000000000000000" pitchFamily="2" charset="2"/>
              <a:buChar char="Ø"/>
              <a:tabLst/>
              <a:defRPr/>
            </a:pP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需要采用无监督学习方法完成的学习任务主要包括：</a:t>
            </a:r>
            <a:r>
              <a:rPr kumimoji="0" lang="zh-CN" altLang="en-US" sz="22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聚类</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和</a:t>
            </a:r>
            <a:r>
              <a:rPr kumimoji="0" lang="zh-CN" altLang="en-US" sz="22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降维</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702900" marR="0" lvl="0" indent="-342900" algn="l" defTabSz="914400" rtl="0" eaLnBrk="1" fontAlgn="auto" latinLnBrk="0" hangingPunct="1">
              <a:lnSpc>
                <a:spcPct val="130000"/>
              </a:lnSpc>
              <a:spcBef>
                <a:spcPts val="0"/>
              </a:spcBef>
              <a:spcAft>
                <a:spcPts val="0"/>
              </a:spcAft>
              <a:buClrTx/>
              <a:buSzTx/>
              <a:buFont typeface="Wingdings" panose="05000000000000000000" pitchFamily="2" charset="2"/>
              <a:buChar char="Ø"/>
              <a:tabLst/>
              <a:defRPr/>
            </a:pP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典型的无监督学习方法有：</a:t>
            </a:r>
            <a:r>
              <a:rPr kumimoji="0" lang="en-US" altLang="zh-CN" sz="22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K-Means</a:t>
            </a:r>
            <a:r>
              <a:rPr kumimoji="0" lang="zh-CN" altLang="en-US" sz="22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聚类</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2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主成分分析法（</a:t>
            </a:r>
            <a:r>
              <a:rPr kumimoji="0" lang="en-US" altLang="zh-CN" sz="22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PCA</a:t>
            </a:r>
            <a:r>
              <a:rPr kumimoji="0" lang="zh-CN" altLang="en-US" sz="22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等。</a:t>
            </a:r>
            <a:endParaRPr kumimoji="0" lang="zh-CN" altLang="en-US"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344703397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95970">
                                            <p:txEl>
                                              <p:pRg st="0" end="0"/>
                                            </p:txEl>
                                          </p:spTgt>
                                        </p:tgtEl>
                                        <p:attrNameLst>
                                          <p:attrName>style.visibility</p:attrName>
                                        </p:attrNameLst>
                                      </p:cBhvr>
                                      <p:to>
                                        <p:strVal val="visible"/>
                                      </p:to>
                                    </p:set>
                                    <p:anim calcmode="lin" valueType="num">
                                      <p:cBhvr additive="base">
                                        <p:cTn id="7" dur="500" fill="hold"/>
                                        <p:tgtEl>
                                          <p:spTgt spid="5959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597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0"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7FE3C-2253-95FC-F1D4-C7DEABDC9511}"/>
            </a:ext>
          </a:extLst>
        </p:cNvPr>
        <p:cNvGrpSpPr/>
        <p:nvPr/>
      </p:nvGrpSpPr>
      <p:grpSpPr>
        <a:xfrm>
          <a:off x="0" y="0"/>
          <a:ext cx="0" cy="0"/>
          <a:chOff x="0" y="0"/>
          <a:chExt cx="0" cy="0"/>
        </a:xfrm>
      </p:grpSpPr>
      <p:sp>
        <p:nvSpPr>
          <p:cNvPr id="61442" name="灯片编号占位符 1">
            <a:extLst>
              <a:ext uri="{FF2B5EF4-FFF2-40B4-BE49-F238E27FC236}">
                <a16:creationId xmlns:a16="http://schemas.microsoft.com/office/drawing/2014/main" id="{2A9D3EE0-B8BE-6403-6EB9-2AF8141394A8}"/>
              </a:ext>
            </a:extLst>
          </p:cNvPr>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129</a:t>
            </a:fld>
            <a:endPar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endParaRPr>
          </a:p>
        </p:txBody>
      </p:sp>
      <p:sp>
        <p:nvSpPr>
          <p:cNvPr id="595970" name="Rectangle 2">
            <a:extLst>
              <a:ext uri="{FF2B5EF4-FFF2-40B4-BE49-F238E27FC236}">
                <a16:creationId xmlns:a16="http://schemas.microsoft.com/office/drawing/2014/main" id="{AFDA8827-34CE-03C1-AE58-A53EE881F3AD}"/>
              </a:ext>
            </a:extLst>
          </p:cNvPr>
          <p:cNvSpPr/>
          <p:nvPr/>
        </p:nvSpPr>
        <p:spPr>
          <a:xfrm>
            <a:off x="539750" y="990600"/>
            <a:ext cx="8208963" cy="2895600"/>
          </a:xfrm>
          <a:prstGeom prst="rect">
            <a:avLst/>
          </a:prstGeom>
          <a:noFill/>
          <a:ln w="9525">
            <a:noFill/>
          </a:ln>
        </p:spPr>
        <p:txBody>
          <a:bodyPr/>
          <a:lstStyle/>
          <a:p>
            <a:pPr marL="0" marR="0" lvl="0" indent="0" algn="l" defTabSz="914400" rtl="0" eaLnBrk="1" fontAlgn="base" latinLnBrk="0" hangingPunct="1">
              <a:lnSpc>
                <a:spcPct val="120000"/>
              </a:lnSpc>
              <a:spcBef>
                <a:spcPct val="40000"/>
              </a:spcBef>
              <a:spcAft>
                <a:spcPct val="0"/>
              </a:spcAft>
              <a:buClr>
                <a:srgbClr val="CC0000"/>
              </a:buClr>
              <a:buSzPct val="60000"/>
              <a:buFontTx/>
              <a:buNone/>
              <a:tabLst/>
              <a:defRPr/>
            </a:pPr>
            <a:endPar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61444" name="Rectangle 3">
            <a:extLst>
              <a:ext uri="{FF2B5EF4-FFF2-40B4-BE49-F238E27FC236}">
                <a16:creationId xmlns:a16="http://schemas.microsoft.com/office/drawing/2014/main" id="{A3BC2D7E-5D49-597C-BCE8-7BAEBAE0AF31}"/>
              </a:ext>
            </a:extLst>
          </p:cNvPr>
          <p:cNvSpPr/>
          <p:nvPr/>
        </p:nvSpPr>
        <p:spPr>
          <a:xfrm>
            <a:off x="0" y="0"/>
            <a:ext cx="9144000" cy="765175"/>
          </a:xfrm>
          <a:prstGeom prst="rect">
            <a:avLst/>
          </a:prstGeom>
          <a:solidFill>
            <a:srgbClr val="A50021"/>
          </a:solidFill>
          <a:ln w="9525">
            <a:noFill/>
          </a:ln>
        </p:spPr>
        <p:txBody>
          <a:bodyPr anchor="b" anchorCtr="0"/>
          <a:lstStyle/>
          <a:p>
            <a:pPr marL="0" marR="0" lvl="0" indent="176530" algn="l"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7.8  </a:t>
            </a:r>
            <a:r>
              <a:rPr kumimoji="0" lang="zh-CN" altLang="en-US"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机器学习</a:t>
            </a:r>
          </a:p>
        </p:txBody>
      </p:sp>
      <p:sp>
        <p:nvSpPr>
          <p:cNvPr id="2" name="矩形 1">
            <a:extLst>
              <a:ext uri="{FF2B5EF4-FFF2-40B4-BE49-F238E27FC236}">
                <a16:creationId xmlns:a16="http://schemas.microsoft.com/office/drawing/2014/main" id="{91D9E706-A5F5-5333-53E2-7EE8A39B6352}"/>
              </a:ext>
            </a:extLst>
          </p:cNvPr>
          <p:cNvSpPr/>
          <p:nvPr/>
        </p:nvSpPr>
        <p:spPr>
          <a:xfrm>
            <a:off x="7288" y="952693"/>
            <a:ext cx="9060511" cy="5290744"/>
          </a:xfrm>
          <a:prstGeom prst="rect">
            <a:avLst/>
          </a:prstGeom>
        </p:spPr>
        <p:txBody>
          <a:bodyPr wrap="square">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2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20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）弱监督学习</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Weakly Supervised Learning</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702900" marR="0" lvl="0" indent="-342900" algn="l" defTabSz="914400" rtl="0" eaLnBrk="1" fontAlgn="auto" latinLnBrk="0" hangingPunct="1">
              <a:lnSpc>
                <a:spcPct val="130000"/>
              </a:lnSpc>
              <a:spcBef>
                <a:spcPts val="0"/>
              </a:spcBef>
              <a:spcAft>
                <a:spcPts val="0"/>
              </a:spcAft>
              <a:buClrTx/>
              <a:buSzTx/>
              <a:buFont typeface="Wingdings" panose="05000000000000000000" pitchFamily="2" charset="2"/>
              <a:buChar char="Ø"/>
              <a:tabLst/>
              <a:defRPr/>
            </a:pP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弱监督学习介于监督学习和无监督学习之间，它利用</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带有弱标签的训练数据集</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进行监督学习，同时利用</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大量无标签数据</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进行无监督学习。</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702900" marR="0" lvl="0" indent="-342900" algn="l" defTabSz="914400" rtl="0" eaLnBrk="1" fontAlgn="auto" latinLnBrk="0" hangingPunct="1">
              <a:lnSpc>
                <a:spcPct val="130000"/>
              </a:lnSpc>
              <a:spcBef>
                <a:spcPts val="0"/>
              </a:spcBef>
              <a:spcAft>
                <a:spcPts val="0"/>
              </a:spcAft>
              <a:buClrTx/>
              <a:buSzTx/>
              <a:buFont typeface="Wingdings" panose="05000000000000000000" pitchFamily="2" charset="2"/>
              <a:buChar char="Ø"/>
              <a:tabLst/>
              <a:defRPr/>
            </a:pPr>
            <a:r>
              <a:rPr kumimoji="0" lang="zh-CN" altLang="en-US" sz="2000" b="1"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Times New Roman" panose="02020603050405020304" pitchFamily="18" charset="0"/>
              </a:rPr>
              <a:t>弱标签</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是指</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标注质量不高的标签</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，即标签信息可能</a:t>
            </a:r>
            <a:r>
              <a:rPr kumimoji="0" lang="zh-CN" alt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不完全、不确切、不准确</a:t>
            </a: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p>
          <a:p>
            <a:pPr marL="702900" marR="0" lvl="0" indent="-342900" algn="l" defTabSz="914400" rtl="0" eaLnBrk="1" fontAlgn="auto" latinLnBrk="0" hangingPunct="1">
              <a:lnSpc>
                <a:spcPct val="130000"/>
              </a:lnSpc>
              <a:spcBef>
                <a:spcPts val="0"/>
              </a:spcBef>
              <a:spcAft>
                <a:spcPts val="0"/>
              </a:spcAft>
              <a:buClrTx/>
              <a:buSzTx/>
              <a:buFont typeface="Wingdings" panose="05000000000000000000" pitchFamily="2" charset="2"/>
              <a:buChar char="Ø"/>
              <a:tabLst/>
              <a:defRPr/>
            </a:pP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根据训练时所使用数据的质量，弱监督学习分为</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1044575" marR="0" lvl="0" indent="-342900" algn="l" defTabSz="914400" rtl="0" eaLnBrk="1" fontAlgn="auto" latinLnBrk="0" hangingPunct="1">
              <a:lnSpc>
                <a:spcPct val="130000"/>
              </a:lnSpc>
              <a:spcBef>
                <a:spcPts val="0"/>
              </a:spcBef>
              <a:spcAft>
                <a:spcPts val="0"/>
              </a:spcAft>
              <a:buClrTx/>
              <a:buSzTx/>
              <a:buFont typeface="Wingdings" panose="05000000000000000000" pitchFamily="2" charset="2"/>
              <a:buChar char="l"/>
              <a:tabLst>
                <a:tab pos="1341438" algn="l"/>
              </a:tabLst>
              <a:defRPr/>
            </a:pP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不完全监督学习</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1044575" marR="0" lvl="0" indent="-342900" algn="l" defTabSz="914400" rtl="0" eaLnBrk="1" fontAlgn="auto" latinLnBrk="0" hangingPunct="1">
              <a:lnSpc>
                <a:spcPct val="130000"/>
              </a:lnSpc>
              <a:spcBef>
                <a:spcPts val="0"/>
              </a:spcBef>
              <a:spcAft>
                <a:spcPts val="0"/>
              </a:spcAft>
              <a:buClrTx/>
              <a:buSzTx/>
              <a:buFont typeface="Wingdings" panose="05000000000000000000" pitchFamily="2" charset="2"/>
              <a:buChar char="l"/>
              <a:tabLst>
                <a:tab pos="1341438" algn="l"/>
              </a:tabLst>
              <a:defRPr/>
            </a:pP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不确切监督学习</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1044575" marR="0" lvl="0" indent="-342900" algn="l" defTabSz="914400" rtl="0" eaLnBrk="1" fontAlgn="auto" latinLnBrk="0" hangingPunct="1">
              <a:lnSpc>
                <a:spcPct val="130000"/>
              </a:lnSpc>
              <a:spcBef>
                <a:spcPts val="0"/>
              </a:spcBef>
              <a:spcAft>
                <a:spcPts val="0"/>
              </a:spcAft>
              <a:buClrTx/>
              <a:buSzTx/>
              <a:buFont typeface="Wingdings" panose="05000000000000000000" pitchFamily="2" charset="2"/>
              <a:buChar char="l"/>
              <a:tabLst>
                <a:tab pos="1341438" algn="l"/>
              </a:tabLst>
              <a:defRPr/>
            </a:pP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不准确监督学习</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702900" marR="0" lvl="0" indent="-342900" algn="l" defTabSz="914400" rtl="0" eaLnBrk="1" fontAlgn="auto" latinLnBrk="0" hangingPunct="1">
              <a:lnSpc>
                <a:spcPct val="130000"/>
              </a:lnSpc>
              <a:spcBef>
                <a:spcPts val="0"/>
              </a:spcBef>
              <a:spcAft>
                <a:spcPts val="0"/>
              </a:spcAft>
              <a:buClrTx/>
              <a:buSzTx/>
              <a:buFont typeface="Wingdings" panose="05000000000000000000" pitchFamily="2" charset="2"/>
              <a:buChar char="Ø"/>
              <a:tabLst/>
              <a:defRPr/>
            </a:pPr>
            <a:r>
              <a:rPr kumimoji="0" lang="zh-CN" altLang="zh-CN"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虽然将弱监督学习分为了上述三种类别，但在实际操作中，它们经常同时发生。</a:t>
            </a:r>
            <a:endParaRPr kumimoji="0" lang="en-US" altLang="zh-CN"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702900" marR="0" lvl="0" indent="-342900" algn="l" defTabSz="914400" rtl="0" eaLnBrk="1" fontAlgn="auto" latinLnBrk="0" hangingPunct="1">
              <a:lnSpc>
                <a:spcPct val="130000"/>
              </a:lnSpc>
              <a:spcBef>
                <a:spcPts val="0"/>
              </a:spcBef>
              <a:spcAft>
                <a:spcPts val="0"/>
              </a:spcAft>
              <a:buClrTx/>
              <a:buSzTx/>
              <a:buFont typeface="Wingdings" panose="05000000000000000000" pitchFamily="2" charset="2"/>
              <a:buChar char="Ø"/>
              <a:tabLst/>
              <a:defRPr/>
            </a:pPr>
            <a:r>
              <a:rPr kumimoji="0" lang="zh-CN" altLang="zh-CN" sz="2000" b="1" i="0" u="none" strike="noStrike" kern="120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cs"/>
              </a:rPr>
              <a:t>不完全监督学习</a:t>
            </a:r>
            <a:r>
              <a:rPr kumimoji="0" lang="zh-CN" altLang="zh-CN"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又包括</a:t>
            </a:r>
            <a:r>
              <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zh-CN" altLang="zh-CN" sz="2000" b="1" i="0" u="none" strike="noStrike" kern="1200" cap="none" spc="0" normalizeH="0" baseline="0" noProof="0" dirty="0">
                <a:ln>
                  <a:noFill/>
                </a:ln>
                <a:solidFill>
                  <a:srgbClr val="C00000"/>
                </a:solidFill>
                <a:effectLst/>
                <a:uLnTx/>
                <a:uFillTx/>
                <a:latin typeface="宋体" panose="02010600030101010101" pitchFamily="2" charset="-122"/>
                <a:ea typeface="宋体" panose="02010600030101010101" pitchFamily="2" charset="-122"/>
                <a:cs typeface="+mn-cs"/>
              </a:rPr>
              <a:t>主动学习、半监督学习、迁移学习、强化学习</a:t>
            </a:r>
            <a:r>
              <a:rPr kumimoji="0" lang="zh-CN" altLang="zh-CN"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p>
          <a:p>
            <a:pPr marL="702900" marR="0" lvl="0" indent="-342900" algn="l" defTabSz="914400" rtl="0" eaLnBrk="1" fontAlgn="auto" latinLnBrk="0" hangingPunct="1">
              <a:lnSpc>
                <a:spcPct val="130000"/>
              </a:lnSpc>
              <a:spcBef>
                <a:spcPts val="0"/>
              </a:spcBef>
              <a:spcAft>
                <a:spcPts val="0"/>
              </a:spcAft>
              <a:buClrTx/>
              <a:buSzTx/>
              <a:buFont typeface="Wingdings" panose="05000000000000000000" pitchFamily="2" charset="2"/>
              <a:buChar char="Ø"/>
              <a:tabLst/>
              <a:defRPr/>
            </a:pP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以上各个学习范式的分类并不是严格互斥的。</a:t>
            </a:r>
          </a:p>
        </p:txBody>
      </p:sp>
    </p:spTree>
    <p:extLst>
      <p:ext uri="{BB962C8B-B14F-4D97-AF65-F5344CB8AC3E}">
        <p14:creationId xmlns:p14="http://schemas.microsoft.com/office/powerpoint/2010/main" val="236039326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95970">
                                            <p:txEl>
                                              <p:pRg st="0" end="0"/>
                                            </p:txEl>
                                          </p:spTgt>
                                        </p:tgtEl>
                                        <p:attrNameLst>
                                          <p:attrName>style.visibility</p:attrName>
                                        </p:attrNameLst>
                                      </p:cBhvr>
                                      <p:to>
                                        <p:strVal val="visible"/>
                                      </p:to>
                                    </p:set>
                                    <p:anim calcmode="lin" valueType="num">
                                      <p:cBhvr additive="base">
                                        <p:cTn id="7" dur="500" fill="hold"/>
                                        <p:tgtEl>
                                          <p:spTgt spid="5959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597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13</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5363" name="Rectangle 2"/>
          <p:cNvSpPr>
            <a:spLocks noGrp="1"/>
          </p:cNvSpPr>
          <p:nvPr>
            <p:ph type="title"/>
          </p:nvPr>
        </p:nvSpPr>
        <p:spPr>
          <a:ln/>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p:sp>
        <p:nvSpPr>
          <p:cNvPr id="576515" name="Rectangle 3"/>
          <p:cNvSpPr>
            <a:spLocks noGrp="1"/>
          </p:cNvSpPr>
          <p:nvPr>
            <p:ph idx="1"/>
          </p:nvPr>
        </p:nvSpPr>
        <p:spPr>
          <a:xfrm>
            <a:off x="501650" y="1228725"/>
            <a:ext cx="8642350" cy="5400675"/>
          </a:xfrm>
          <a:ln/>
        </p:spPr>
        <p:txBody>
          <a:bodyPr vert="horz" wrap="square" lIns="91440" tIns="45720" rIns="91440" bIns="45720" anchor="t" anchorCtr="0"/>
          <a:lstStyle/>
          <a:p>
            <a:pPr eaLnBrk="1" hangingPunct="1">
              <a:buSzPct val="60000"/>
              <a:buBlip>
                <a:blip r:embed="rId2"/>
              </a:buBlip>
            </a:pPr>
            <a:r>
              <a:rPr lang="en-US" altLang="zh-CN" b="1" dirty="0">
                <a:latin typeface="Times New Roman" panose="02020603050405020304" pitchFamily="18" charset="0"/>
              </a:rPr>
              <a:t>7.2.1 </a:t>
            </a:r>
            <a:r>
              <a:rPr lang="zh-CN" altLang="en-US" b="1" dirty="0">
                <a:latin typeface="Times New Roman" panose="02020603050405020304" pitchFamily="18" charset="0"/>
              </a:rPr>
              <a:t>专家系统的定义</a:t>
            </a:r>
          </a:p>
          <a:p>
            <a:pPr eaLnBrk="1" hangingPunct="1">
              <a:buSzPct val="60000"/>
              <a:buBlip>
                <a:blip r:embed="rId2"/>
              </a:buBlip>
            </a:pPr>
            <a:r>
              <a:rPr lang="en-US" altLang="zh-CN" b="1" dirty="0">
                <a:latin typeface="Times New Roman" panose="02020603050405020304" pitchFamily="18" charset="0"/>
              </a:rPr>
              <a:t>7.2.2 </a:t>
            </a:r>
            <a:r>
              <a:rPr lang="zh-CN" altLang="en-US" b="1" dirty="0">
                <a:latin typeface="Times New Roman" panose="02020603050405020304" pitchFamily="18" charset="0"/>
              </a:rPr>
              <a:t>专家系统的特点</a:t>
            </a:r>
          </a:p>
          <a:p>
            <a:pPr eaLnBrk="1" hangingPunct="1">
              <a:buSzPct val="60000"/>
              <a:buBlip>
                <a:blip r:embed="rId2"/>
              </a:buBlip>
            </a:pPr>
            <a:r>
              <a:rPr lang="en-US" altLang="zh-CN" b="1" dirty="0">
                <a:latin typeface="Times New Roman" panose="02020603050405020304" pitchFamily="18" charset="0"/>
              </a:rPr>
              <a:t>7.2.3 </a:t>
            </a:r>
            <a:r>
              <a:rPr lang="zh-CN" altLang="en-US" b="1" dirty="0">
                <a:latin typeface="Times New Roman" panose="02020603050405020304" pitchFamily="18" charset="0"/>
              </a:rPr>
              <a:t>专家系统的类型</a:t>
            </a:r>
          </a:p>
          <a:p>
            <a:pPr eaLnBrk="1" hangingPunct="1">
              <a:buSzPct val="60000"/>
              <a:buBlip>
                <a:blip r:embed="rId2"/>
              </a:buBlip>
            </a:pPr>
            <a:r>
              <a:rPr lang="en-US" altLang="zh-CN" b="1" dirty="0">
                <a:latin typeface="Times New Roman" panose="02020603050405020304" pitchFamily="18" charset="0"/>
              </a:rPr>
              <a:t>7.2.4 </a:t>
            </a:r>
            <a:r>
              <a:rPr lang="zh-CN" altLang="en-US" b="1" dirty="0">
                <a:latin typeface="Times New Roman" panose="02020603050405020304" pitchFamily="18" charset="0"/>
              </a:rPr>
              <a:t>专家系统的应用</a:t>
            </a:r>
          </a:p>
        </p:txBody>
      </p:sp>
      <p:sp>
        <p:nvSpPr>
          <p:cNvPr id="15365"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7.2  </a:t>
            </a:r>
            <a:r>
              <a:rPr lang="zh-CN" altLang="en-US" sz="3600" dirty="0">
                <a:solidFill>
                  <a:schemeClr val="bg1"/>
                </a:solidFill>
                <a:latin typeface="Times New Roman" panose="02020603050405020304" pitchFamily="18" charset="0"/>
                <a:ea typeface="黑体" panose="02010609060101010101" pitchFamily="2" charset="-122"/>
              </a:rPr>
              <a:t>专家系统的概念</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76515">
                                            <p:txEl>
                                              <p:pRg st="0" end="0"/>
                                            </p:txEl>
                                          </p:spTgt>
                                        </p:tgtEl>
                                        <p:attrNameLst>
                                          <p:attrName>style.visibility</p:attrName>
                                        </p:attrNameLst>
                                      </p:cBhvr>
                                      <p:to>
                                        <p:strVal val="visible"/>
                                      </p:to>
                                    </p:set>
                                    <p:anim calcmode="lin" valueType="num">
                                      <p:cBhvr additive="base">
                                        <p:cTn id="7" dur="500" fill="hold"/>
                                        <p:tgtEl>
                                          <p:spTgt spid="5765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76515">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76515">
                                            <p:txEl>
                                              <p:pRg st="1" end="1"/>
                                            </p:txEl>
                                          </p:spTgt>
                                        </p:tgtEl>
                                        <p:attrNameLst>
                                          <p:attrName>style.visibility</p:attrName>
                                        </p:attrNameLst>
                                      </p:cBhvr>
                                      <p:to>
                                        <p:strVal val="visible"/>
                                      </p:to>
                                    </p:set>
                                    <p:anim calcmode="lin" valueType="num">
                                      <p:cBhvr additive="base">
                                        <p:cTn id="12" dur="500" fill="hold"/>
                                        <p:tgtEl>
                                          <p:spTgt spid="576515">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576515">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576515">
                                            <p:txEl>
                                              <p:pRg st="2" end="2"/>
                                            </p:txEl>
                                          </p:spTgt>
                                        </p:tgtEl>
                                        <p:attrNameLst>
                                          <p:attrName>style.visibility</p:attrName>
                                        </p:attrNameLst>
                                      </p:cBhvr>
                                      <p:to>
                                        <p:strVal val="visible"/>
                                      </p:to>
                                    </p:set>
                                    <p:anim calcmode="lin" valueType="num">
                                      <p:cBhvr additive="base">
                                        <p:cTn id="17" dur="500" fill="hold"/>
                                        <p:tgtEl>
                                          <p:spTgt spid="57651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76515">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576515">
                                            <p:txEl>
                                              <p:pRg st="3" end="3"/>
                                            </p:txEl>
                                          </p:spTgt>
                                        </p:tgtEl>
                                        <p:attrNameLst>
                                          <p:attrName>style.visibility</p:attrName>
                                        </p:attrNameLst>
                                      </p:cBhvr>
                                      <p:to>
                                        <p:strVal val="visible"/>
                                      </p:to>
                                    </p:set>
                                    <p:anim calcmode="lin" valueType="num">
                                      <p:cBhvr additive="base">
                                        <p:cTn id="22" dur="500" fill="hold"/>
                                        <p:tgtEl>
                                          <p:spTgt spid="576515">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57651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15" grpId="0" build="p" advAuto="100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1B13FC-D384-FFF4-BE55-F21E6857C1C8}"/>
            </a:ext>
          </a:extLst>
        </p:cNvPr>
        <p:cNvGrpSpPr/>
        <p:nvPr/>
      </p:nvGrpSpPr>
      <p:grpSpPr>
        <a:xfrm>
          <a:off x="0" y="0"/>
          <a:ext cx="0" cy="0"/>
          <a:chOff x="0" y="0"/>
          <a:chExt cx="0" cy="0"/>
        </a:xfrm>
      </p:grpSpPr>
      <p:sp>
        <p:nvSpPr>
          <p:cNvPr id="61442" name="灯片编号占位符 1">
            <a:extLst>
              <a:ext uri="{FF2B5EF4-FFF2-40B4-BE49-F238E27FC236}">
                <a16:creationId xmlns:a16="http://schemas.microsoft.com/office/drawing/2014/main" id="{31CDBB40-1F3E-E3C3-29F1-25CE45B95B6A}"/>
              </a:ext>
            </a:extLst>
          </p:cNvPr>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130</a:t>
            </a:fld>
            <a:endPar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endParaRPr>
          </a:p>
        </p:txBody>
      </p:sp>
      <p:sp>
        <p:nvSpPr>
          <p:cNvPr id="595970" name="Rectangle 2">
            <a:extLst>
              <a:ext uri="{FF2B5EF4-FFF2-40B4-BE49-F238E27FC236}">
                <a16:creationId xmlns:a16="http://schemas.microsoft.com/office/drawing/2014/main" id="{41085903-D89A-1437-2BB5-9C87FE9F7BA4}"/>
              </a:ext>
            </a:extLst>
          </p:cNvPr>
          <p:cNvSpPr/>
          <p:nvPr/>
        </p:nvSpPr>
        <p:spPr>
          <a:xfrm>
            <a:off x="539750" y="990600"/>
            <a:ext cx="8208963" cy="2895600"/>
          </a:xfrm>
          <a:prstGeom prst="rect">
            <a:avLst/>
          </a:prstGeom>
          <a:noFill/>
          <a:ln w="9525">
            <a:noFill/>
          </a:ln>
        </p:spPr>
        <p:txBody>
          <a:bodyPr/>
          <a:lstStyle/>
          <a:p>
            <a:pPr marL="0" marR="0" lvl="0" indent="0" algn="l" defTabSz="914400" rtl="0" eaLnBrk="1" fontAlgn="base" latinLnBrk="0" hangingPunct="1">
              <a:lnSpc>
                <a:spcPct val="120000"/>
              </a:lnSpc>
              <a:spcBef>
                <a:spcPct val="40000"/>
              </a:spcBef>
              <a:spcAft>
                <a:spcPct val="0"/>
              </a:spcAft>
              <a:buClr>
                <a:srgbClr val="CC0000"/>
              </a:buClr>
              <a:buSzPct val="60000"/>
              <a:buFontTx/>
              <a:buNone/>
              <a:tabLst/>
              <a:defRPr/>
            </a:pPr>
            <a:endPar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61444" name="Rectangle 3">
            <a:extLst>
              <a:ext uri="{FF2B5EF4-FFF2-40B4-BE49-F238E27FC236}">
                <a16:creationId xmlns:a16="http://schemas.microsoft.com/office/drawing/2014/main" id="{35FA2B12-03D4-1F57-3BCC-8EFBAA7E3E0C}"/>
              </a:ext>
            </a:extLst>
          </p:cNvPr>
          <p:cNvSpPr/>
          <p:nvPr/>
        </p:nvSpPr>
        <p:spPr>
          <a:xfrm>
            <a:off x="0" y="0"/>
            <a:ext cx="9144000" cy="765175"/>
          </a:xfrm>
          <a:prstGeom prst="rect">
            <a:avLst/>
          </a:prstGeom>
          <a:solidFill>
            <a:srgbClr val="A50021"/>
          </a:solidFill>
          <a:ln w="9525">
            <a:noFill/>
          </a:ln>
        </p:spPr>
        <p:txBody>
          <a:bodyPr anchor="b" anchorCtr="0"/>
          <a:lstStyle/>
          <a:p>
            <a:pPr marL="0" marR="0" lvl="0" indent="176530" algn="l"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7.8  </a:t>
            </a:r>
            <a:r>
              <a:rPr kumimoji="0" lang="zh-CN" altLang="en-US"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机器学习</a:t>
            </a:r>
          </a:p>
        </p:txBody>
      </p:sp>
      <p:sp>
        <p:nvSpPr>
          <p:cNvPr id="2" name="矩形 1">
            <a:extLst>
              <a:ext uri="{FF2B5EF4-FFF2-40B4-BE49-F238E27FC236}">
                <a16:creationId xmlns:a16="http://schemas.microsoft.com/office/drawing/2014/main" id="{E7F9B48F-189C-08F0-4647-AB64390F88C5}"/>
              </a:ext>
            </a:extLst>
          </p:cNvPr>
          <p:cNvSpPr/>
          <p:nvPr/>
        </p:nvSpPr>
        <p:spPr>
          <a:xfrm>
            <a:off x="7288" y="952693"/>
            <a:ext cx="9060511" cy="5923032"/>
          </a:xfrm>
          <a:prstGeom prst="rect">
            <a:avLst/>
          </a:prstGeom>
        </p:spPr>
        <p:txBody>
          <a:bodyPr wrap="square">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2100" b="1" i="0"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3. </a:t>
            </a:r>
            <a:r>
              <a:rPr kumimoji="0" lang="zh-CN" altLang="en-US" sz="2100" b="1" i="0"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学习模型</a:t>
            </a:r>
            <a:r>
              <a:rPr kumimoji="0" lang="zh-CN" altLang="en-US" sz="2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r>
              <a:rPr kumimoji="0" lang="en-US" altLang="zh-CN" sz="2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Learning Models</a:t>
            </a:r>
            <a:r>
              <a:rPr kumimoji="0" lang="zh-CN" altLang="en-US" sz="2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）用于表示可以完成一个学习任务的方法。</a:t>
            </a: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100" b="1" i="0"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a:t>
            </a:r>
            <a:r>
              <a:rPr kumimoji="0" lang="en-US" altLang="zh-CN" sz="2100" b="1" i="0"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1</a:t>
            </a:r>
            <a:r>
              <a:rPr kumimoji="0" lang="zh-CN" altLang="en-US" sz="2100" b="1" i="0"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）几何模型</a:t>
            </a:r>
            <a:r>
              <a:rPr kumimoji="0" lang="zh-CN" altLang="en-US" sz="2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p>
          <a:p>
            <a:pPr marL="36000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可采用线、面或距离等几何图形模型来构建学习算法。用于学习线性模型的算法有线性回归，用于学习二维平面模型的算法有支持向量机，用于学习距离模型的算法有</a:t>
            </a:r>
            <a:r>
              <a:rPr kumimoji="0" lang="en-US" altLang="zh-CN" sz="2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KNN</a:t>
            </a:r>
            <a:r>
              <a:rPr kumimoji="0" lang="zh-CN" altLang="en-US" sz="2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100" b="1" i="0"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a:t>
            </a:r>
            <a:r>
              <a:rPr kumimoji="0" lang="en-US" altLang="zh-CN" sz="2100" b="1" i="0"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2</a:t>
            </a:r>
            <a:r>
              <a:rPr kumimoji="0" lang="zh-CN" altLang="en-US" sz="2100" b="1" i="0"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）逻辑模型</a:t>
            </a:r>
            <a:r>
              <a:rPr kumimoji="0" lang="zh-CN" altLang="en-US" sz="2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a:t>
            </a:r>
          </a:p>
          <a:p>
            <a:pPr marL="36000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用逻辑模型来构建学习算法，其</a:t>
            </a:r>
            <a:r>
              <a:rPr kumimoji="0" lang="zh-CN" altLang="en-US" sz="2100" b="1" i="0" u="none" strike="noStrike" kern="1200" cap="none" spc="0" normalizeH="0" baseline="0" noProof="0" dirty="0">
                <a:ln>
                  <a:noFill/>
                </a:ln>
                <a:solidFill>
                  <a:srgbClr val="C00000"/>
                </a:solidFill>
                <a:effectLst/>
                <a:uLnTx/>
                <a:uFillTx/>
                <a:latin typeface="Calibri"/>
                <a:ea typeface="宋体" panose="02010600030101010101" pitchFamily="2" charset="-122"/>
                <a:cs typeface="+mn-cs"/>
              </a:rPr>
              <a:t>典型算法</a:t>
            </a:r>
            <a:r>
              <a:rPr kumimoji="0" lang="zh-CN" altLang="en-US" sz="2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包括归纳逻辑编程和关联规则算法。</a:t>
            </a:r>
            <a:endParaRPr kumimoji="0" lang="en-US" altLang="zh-CN" sz="2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a:lnSpc>
                <a:spcPct val="130000"/>
              </a:lnSpc>
            </a:pPr>
            <a:r>
              <a:rPr lang="zh-CN" altLang="en-US" sz="2100" b="1" dirty="0">
                <a:solidFill>
                  <a:srgbClr val="7030A0"/>
                </a:solidFill>
              </a:rPr>
              <a:t>（</a:t>
            </a:r>
            <a:r>
              <a:rPr lang="en-US" altLang="zh-CN" sz="2100" b="1" dirty="0">
                <a:solidFill>
                  <a:srgbClr val="7030A0"/>
                </a:solidFill>
              </a:rPr>
              <a:t>3</a:t>
            </a:r>
            <a:r>
              <a:rPr lang="zh-CN" altLang="en-US" sz="2100" b="1" dirty="0">
                <a:solidFill>
                  <a:srgbClr val="7030A0"/>
                </a:solidFill>
              </a:rPr>
              <a:t>）概率模型</a:t>
            </a:r>
            <a:r>
              <a:rPr lang="zh-CN" altLang="en-US" sz="2100" dirty="0"/>
              <a:t>。</a:t>
            </a:r>
          </a:p>
          <a:p>
            <a:pPr marL="360000">
              <a:lnSpc>
                <a:spcPct val="130000"/>
              </a:lnSpc>
            </a:pPr>
            <a:r>
              <a:rPr lang="zh-CN" altLang="en-US" sz="2100" dirty="0"/>
              <a:t>采用概率模型来表示随机变量之间的条件相关性，其</a:t>
            </a:r>
            <a:r>
              <a:rPr lang="zh-CN" altLang="en-US" sz="2100" b="1" dirty="0">
                <a:solidFill>
                  <a:srgbClr val="C00000"/>
                </a:solidFill>
              </a:rPr>
              <a:t>典型算法</a:t>
            </a:r>
            <a:r>
              <a:rPr lang="zh-CN" altLang="en-US" sz="2100" dirty="0"/>
              <a:t>包括：贝叶斯网络、概率规划和线性回归等方法。</a:t>
            </a:r>
          </a:p>
          <a:p>
            <a:pPr>
              <a:lnSpc>
                <a:spcPct val="130000"/>
              </a:lnSpc>
            </a:pPr>
            <a:r>
              <a:rPr lang="zh-CN" altLang="en-US" sz="2100" b="1" dirty="0">
                <a:solidFill>
                  <a:srgbClr val="7030A0"/>
                </a:solidFill>
              </a:rPr>
              <a:t>（</a:t>
            </a:r>
            <a:r>
              <a:rPr lang="en-US" altLang="zh-CN" sz="2100" b="1" dirty="0">
                <a:solidFill>
                  <a:srgbClr val="7030A0"/>
                </a:solidFill>
              </a:rPr>
              <a:t>4</a:t>
            </a:r>
            <a:r>
              <a:rPr lang="zh-CN" altLang="en-US" sz="2100" b="1" dirty="0">
                <a:solidFill>
                  <a:srgbClr val="7030A0"/>
                </a:solidFill>
              </a:rPr>
              <a:t>）网络模型</a:t>
            </a:r>
            <a:r>
              <a:rPr lang="zh-CN" altLang="en-US" sz="2100" dirty="0"/>
              <a:t>。</a:t>
            </a:r>
          </a:p>
          <a:p>
            <a:pPr marL="360000">
              <a:lnSpc>
                <a:spcPct val="130000"/>
              </a:lnSpc>
            </a:pPr>
            <a:r>
              <a:rPr lang="zh-CN" altLang="en-US" sz="2100" dirty="0"/>
              <a:t>采用网络模型构建机器学习算法，</a:t>
            </a:r>
            <a:r>
              <a:rPr lang="zh-CN" altLang="en-US" sz="2100" b="1" dirty="0">
                <a:solidFill>
                  <a:srgbClr val="C00000"/>
                </a:solidFill>
              </a:rPr>
              <a:t>典型</a:t>
            </a:r>
            <a:r>
              <a:rPr lang="zh-CN" altLang="en-US" sz="2100" dirty="0"/>
              <a:t>的浅层网络有感知机</a:t>
            </a:r>
            <a:r>
              <a:rPr lang="en-US" altLang="zh-CN" sz="2100" dirty="0"/>
              <a:t>, </a:t>
            </a:r>
            <a:r>
              <a:rPr lang="zh-CN" altLang="en-US" sz="2100" dirty="0"/>
              <a:t>深层网络有各种深度</a:t>
            </a:r>
            <a:r>
              <a:rPr lang="en-US" altLang="zh-CN" sz="2100" dirty="0"/>
              <a:t>CNN</a:t>
            </a:r>
            <a:r>
              <a:rPr lang="zh-CN" altLang="en-US" sz="2100" dirty="0"/>
              <a:t>。</a:t>
            </a:r>
          </a:p>
        </p:txBody>
      </p:sp>
    </p:spTree>
    <p:extLst>
      <p:ext uri="{BB962C8B-B14F-4D97-AF65-F5344CB8AC3E}">
        <p14:creationId xmlns:p14="http://schemas.microsoft.com/office/powerpoint/2010/main" val="292642104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95970">
                                            <p:txEl>
                                              <p:pRg st="0" end="0"/>
                                            </p:txEl>
                                          </p:spTgt>
                                        </p:tgtEl>
                                        <p:attrNameLst>
                                          <p:attrName>style.visibility</p:attrName>
                                        </p:attrNameLst>
                                      </p:cBhvr>
                                      <p:to>
                                        <p:strVal val="visible"/>
                                      </p:to>
                                    </p:set>
                                    <p:anim calcmode="lin" valueType="num">
                                      <p:cBhvr additive="base">
                                        <p:cTn id="7" dur="500" fill="hold"/>
                                        <p:tgtEl>
                                          <p:spTgt spid="5959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597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0" grpId="0" build="p"/>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B16A7-1BD0-D222-9138-29F770F31AA1}"/>
            </a:ext>
          </a:extLst>
        </p:cNvPr>
        <p:cNvGrpSpPr/>
        <p:nvPr/>
      </p:nvGrpSpPr>
      <p:grpSpPr>
        <a:xfrm>
          <a:off x="0" y="0"/>
          <a:ext cx="0" cy="0"/>
          <a:chOff x="0" y="0"/>
          <a:chExt cx="0" cy="0"/>
        </a:xfrm>
      </p:grpSpPr>
      <p:sp>
        <p:nvSpPr>
          <p:cNvPr id="61442" name="灯片编号占位符 1">
            <a:extLst>
              <a:ext uri="{FF2B5EF4-FFF2-40B4-BE49-F238E27FC236}">
                <a16:creationId xmlns:a16="http://schemas.microsoft.com/office/drawing/2014/main" id="{391A8883-6F52-81E8-5980-840D892D5F09}"/>
              </a:ext>
            </a:extLst>
          </p:cNvPr>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131</a:t>
            </a:fld>
            <a:endPar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endParaRPr>
          </a:p>
        </p:txBody>
      </p:sp>
      <p:sp>
        <p:nvSpPr>
          <p:cNvPr id="595970" name="Rectangle 2">
            <a:extLst>
              <a:ext uri="{FF2B5EF4-FFF2-40B4-BE49-F238E27FC236}">
                <a16:creationId xmlns:a16="http://schemas.microsoft.com/office/drawing/2014/main" id="{DD35DF72-AEC2-3C25-5024-08A0041EF88B}"/>
              </a:ext>
            </a:extLst>
          </p:cNvPr>
          <p:cNvSpPr/>
          <p:nvPr/>
        </p:nvSpPr>
        <p:spPr>
          <a:xfrm>
            <a:off x="539750" y="990600"/>
            <a:ext cx="8208963" cy="2895600"/>
          </a:xfrm>
          <a:prstGeom prst="rect">
            <a:avLst/>
          </a:prstGeom>
          <a:noFill/>
          <a:ln w="9525">
            <a:noFill/>
          </a:ln>
        </p:spPr>
        <p:txBody>
          <a:bodyPr/>
          <a:lstStyle/>
          <a:p>
            <a:pPr marL="0" marR="0" lvl="0" indent="0" algn="l" defTabSz="914400" rtl="0" eaLnBrk="1" fontAlgn="base" latinLnBrk="0" hangingPunct="1">
              <a:lnSpc>
                <a:spcPct val="120000"/>
              </a:lnSpc>
              <a:spcBef>
                <a:spcPct val="40000"/>
              </a:spcBef>
              <a:spcAft>
                <a:spcPct val="0"/>
              </a:spcAft>
              <a:buClr>
                <a:srgbClr val="CC0000"/>
              </a:buClr>
              <a:buSzPct val="60000"/>
              <a:buFontTx/>
              <a:buNone/>
              <a:tabLst/>
              <a:defRPr/>
            </a:pPr>
            <a:endPar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61444" name="Rectangle 3">
            <a:extLst>
              <a:ext uri="{FF2B5EF4-FFF2-40B4-BE49-F238E27FC236}">
                <a16:creationId xmlns:a16="http://schemas.microsoft.com/office/drawing/2014/main" id="{0D029290-8CDE-6238-235A-F1FEC426F09D}"/>
              </a:ext>
            </a:extLst>
          </p:cNvPr>
          <p:cNvSpPr/>
          <p:nvPr/>
        </p:nvSpPr>
        <p:spPr>
          <a:xfrm>
            <a:off x="0" y="0"/>
            <a:ext cx="9144000" cy="765175"/>
          </a:xfrm>
          <a:prstGeom prst="rect">
            <a:avLst/>
          </a:prstGeom>
          <a:solidFill>
            <a:srgbClr val="A50021"/>
          </a:solidFill>
          <a:ln w="9525">
            <a:noFill/>
          </a:ln>
        </p:spPr>
        <p:txBody>
          <a:bodyPr anchor="b" anchorCtr="0"/>
          <a:lstStyle/>
          <a:p>
            <a:pPr marL="0" marR="0" lvl="0" indent="176530" algn="l"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7.8  </a:t>
            </a:r>
            <a:r>
              <a:rPr kumimoji="0" lang="zh-CN" altLang="en-US"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机器学习</a:t>
            </a:r>
          </a:p>
        </p:txBody>
      </p:sp>
      <p:sp>
        <p:nvSpPr>
          <p:cNvPr id="2" name="矩形 1">
            <a:extLst>
              <a:ext uri="{FF2B5EF4-FFF2-40B4-BE49-F238E27FC236}">
                <a16:creationId xmlns:a16="http://schemas.microsoft.com/office/drawing/2014/main" id="{BB42F6E6-78F7-F628-3C26-59AB3BAD1C98}"/>
              </a:ext>
            </a:extLst>
          </p:cNvPr>
          <p:cNvSpPr/>
          <p:nvPr/>
        </p:nvSpPr>
        <p:spPr>
          <a:xfrm>
            <a:off x="266700" y="990600"/>
            <a:ext cx="8610600" cy="4524375"/>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学习系统应具有的特点</a:t>
            </a:r>
          </a:p>
          <a:p>
            <a:pPr marL="342900" marR="0" lvl="0" indent="-342900" algn="l" defTabSz="914400" rtl="0" eaLnBrk="0" fontAlgn="base" latinLnBrk="0" hangingPunct="0">
              <a:lnSpc>
                <a:spcPct val="100000"/>
              </a:lnSpc>
              <a:spcBef>
                <a:spcPts val="1200"/>
              </a:spcBef>
              <a:spcAft>
                <a:spcPct val="0"/>
              </a:spcAft>
              <a:buClr>
                <a:srgbClr val="C00000"/>
              </a:buClr>
              <a:buSzPct val="80000"/>
              <a:buFont typeface="Wingdings" panose="05000000000000000000" pitchFamily="2" charset="2"/>
              <a:buChar char="p"/>
              <a:tabLst/>
              <a:defRPr/>
            </a:pPr>
            <a:r>
              <a:rPr kumimoji="0" lang="zh-CN" altLang="en-US" sz="25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具有适当的学习环境</a:t>
            </a:r>
          </a:p>
          <a:p>
            <a:pPr marL="0" marR="0" lvl="0" indent="0" algn="l" defTabSz="914400" rtl="0" eaLnBrk="0" fontAlgn="base" latinLnBrk="0" hangingPunct="0">
              <a:lnSpc>
                <a:spcPct val="100000"/>
              </a:lnSpc>
              <a:spcBef>
                <a:spcPct val="0"/>
              </a:spcBef>
              <a:spcAft>
                <a:spcPct val="0"/>
              </a:spcAft>
              <a:buClr>
                <a:srgbClr val="C00000"/>
              </a:buClr>
              <a:buSzPct val="80000"/>
              <a:buFontTx/>
              <a:buNone/>
              <a:tabLst/>
              <a:defRPr/>
            </a:pPr>
            <a:r>
              <a:rPr kumimoji="0" lang="zh-CN" altLang="en-US" sz="25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   学习系统中环境并非指通常的物理条件，而是指学习系统进行学习时所必需的信息来源。</a:t>
            </a:r>
          </a:p>
          <a:p>
            <a:pPr marL="0" marR="0" lvl="0" indent="0" algn="l" defTabSz="914400" rtl="0" eaLnBrk="0" fontAlgn="base" latinLnBrk="0" hangingPunct="0">
              <a:lnSpc>
                <a:spcPct val="100000"/>
              </a:lnSpc>
              <a:spcBef>
                <a:spcPct val="0"/>
              </a:spcBef>
              <a:spcAft>
                <a:spcPct val="0"/>
              </a:spcAft>
              <a:buClr>
                <a:srgbClr val="C00000"/>
              </a:buClr>
              <a:buSzPct val="80000"/>
              <a:buFontTx/>
              <a:buNone/>
              <a:tabLst/>
              <a:defRPr/>
            </a:pPr>
            <a:endParaRPr kumimoji="0" lang="zh-CN" altLang="en-US" sz="25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0"/>
              </a:spcBef>
              <a:spcAft>
                <a:spcPct val="0"/>
              </a:spcAft>
              <a:buClr>
                <a:srgbClr val="C00000"/>
              </a:buClr>
              <a:buSzPct val="80000"/>
              <a:buFont typeface="Wingdings" panose="05000000000000000000" pitchFamily="2" charset="2"/>
              <a:buChar char="p"/>
              <a:tabLst/>
              <a:defRPr/>
            </a:pPr>
            <a:r>
              <a:rPr kumimoji="0" lang="zh-CN" altLang="en-US" sz="25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具有一定的学习能力</a:t>
            </a:r>
          </a:p>
          <a:p>
            <a:pPr marL="0" marR="0" lvl="0" indent="0" algn="l" defTabSz="914400" rtl="0" eaLnBrk="0" fontAlgn="base" latinLnBrk="0" hangingPunct="0">
              <a:lnSpc>
                <a:spcPct val="100000"/>
              </a:lnSpc>
              <a:spcBef>
                <a:spcPct val="0"/>
              </a:spcBef>
              <a:spcAft>
                <a:spcPct val="0"/>
              </a:spcAft>
              <a:buClr>
                <a:srgbClr val="C00000"/>
              </a:buClr>
              <a:buSzPct val="80000"/>
              <a:buFontTx/>
              <a:buNone/>
              <a:tabLst/>
              <a:defRPr/>
            </a:pPr>
            <a:r>
              <a:rPr kumimoji="0" lang="zh-CN" altLang="en-US" sz="25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   一个好的学习方法和一定的学习能力是取得理想的学习效果的重要手段。所以，学习系统应模拟人的学习过程，使系统通过与环境反复多次相互作用，逐步学到有关知识，并且要使系统在学习过程中通过实践验证、评价所学知识的正确性。</a:t>
            </a:r>
          </a:p>
        </p:txBody>
      </p:sp>
    </p:spTree>
    <p:extLst>
      <p:ext uri="{BB962C8B-B14F-4D97-AF65-F5344CB8AC3E}">
        <p14:creationId xmlns:p14="http://schemas.microsoft.com/office/powerpoint/2010/main" val="6878399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95970">
                                            <p:txEl>
                                              <p:pRg st="0" end="0"/>
                                            </p:txEl>
                                          </p:spTgt>
                                        </p:tgtEl>
                                        <p:attrNameLst>
                                          <p:attrName>style.visibility</p:attrName>
                                        </p:attrNameLst>
                                      </p:cBhvr>
                                      <p:to>
                                        <p:strVal val="visible"/>
                                      </p:to>
                                    </p:set>
                                    <p:anim calcmode="lin" valueType="num">
                                      <p:cBhvr additive="base">
                                        <p:cTn id="7" dur="500" fill="hold"/>
                                        <p:tgtEl>
                                          <p:spTgt spid="5959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597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0" grpId="0" build="p"/>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132</a:t>
            </a:fld>
            <a:endPar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endParaRPr>
          </a:p>
        </p:txBody>
      </p:sp>
      <p:sp>
        <p:nvSpPr>
          <p:cNvPr id="595970" name="Rectangle 2"/>
          <p:cNvSpPr/>
          <p:nvPr/>
        </p:nvSpPr>
        <p:spPr>
          <a:xfrm>
            <a:off x="539750" y="990600"/>
            <a:ext cx="8208963" cy="2895600"/>
          </a:xfrm>
          <a:prstGeom prst="rect">
            <a:avLst/>
          </a:prstGeom>
          <a:noFill/>
          <a:ln w="9525">
            <a:noFill/>
          </a:ln>
        </p:spPr>
        <p:txBody>
          <a:bodyPr/>
          <a:lstStyle/>
          <a:p>
            <a:pPr marL="0" marR="0" lvl="0" indent="0" algn="l" defTabSz="914400" rtl="0" eaLnBrk="1" fontAlgn="base" latinLnBrk="0" hangingPunct="1">
              <a:lnSpc>
                <a:spcPct val="120000"/>
              </a:lnSpc>
              <a:spcBef>
                <a:spcPct val="40000"/>
              </a:spcBef>
              <a:spcAft>
                <a:spcPct val="0"/>
              </a:spcAft>
              <a:buClr>
                <a:srgbClr val="CC0000"/>
              </a:buClr>
              <a:buSzPct val="60000"/>
              <a:buFontTx/>
              <a:buNone/>
              <a:tabLst/>
              <a:defRPr/>
            </a:pPr>
            <a:endPar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62468" name="Rectangle 3"/>
          <p:cNvSpPr/>
          <p:nvPr/>
        </p:nvSpPr>
        <p:spPr>
          <a:xfrm>
            <a:off x="0" y="0"/>
            <a:ext cx="9144000" cy="765175"/>
          </a:xfrm>
          <a:prstGeom prst="rect">
            <a:avLst/>
          </a:prstGeom>
          <a:solidFill>
            <a:srgbClr val="A50021"/>
          </a:solidFill>
          <a:ln w="9525">
            <a:noFill/>
          </a:ln>
        </p:spPr>
        <p:txBody>
          <a:bodyPr anchor="b" anchorCtr="0"/>
          <a:lstStyle/>
          <a:p>
            <a:pPr marL="0" marR="0" lvl="0" indent="176530" algn="l"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7.8  </a:t>
            </a:r>
            <a:r>
              <a:rPr kumimoji="0" lang="zh-CN" altLang="en-US"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机器学习</a:t>
            </a:r>
          </a:p>
        </p:txBody>
      </p:sp>
      <p:sp>
        <p:nvSpPr>
          <p:cNvPr id="2" name="矩形 1"/>
          <p:cNvSpPr/>
          <p:nvPr/>
        </p:nvSpPr>
        <p:spPr>
          <a:xfrm>
            <a:off x="266700" y="990600"/>
            <a:ext cx="8610600" cy="3632200"/>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学习系统应具有的特点</a:t>
            </a:r>
          </a:p>
          <a:p>
            <a:pPr marL="342900" marR="0" lvl="0" indent="-342900" algn="l" defTabSz="914400" rtl="0" eaLnBrk="0" fontAlgn="base" latinLnBrk="0" hangingPunct="0">
              <a:lnSpc>
                <a:spcPct val="100000"/>
              </a:lnSpc>
              <a:spcBef>
                <a:spcPts val="1200"/>
              </a:spcBef>
              <a:spcAft>
                <a:spcPct val="0"/>
              </a:spcAft>
              <a:buClr>
                <a:srgbClr val="C00000"/>
              </a:buClr>
              <a:buSzPct val="80000"/>
              <a:buFont typeface="Wingdings" panose="05000000000000000000"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能用所学的知识解决问题</a:t>
            </a:r>
          </a:p>
          <a:p>
            <a:pPr marL="0" marR="0" lvl="0" indent="0" algn="l" defTabSz="914400" rtl="0" eaLnBrk="0" fontAlgn="base" latinLnBrk="0" hangingPunct="0">
              <a:lnSpc>
                <a:spcPct val="100000"/>
              </a:lnSpc>
              <a:spcBef>
                <a:spcPct val="0"/>
              </a:spcBef>
              <a:spcAft>
                <a:spcPct val="0"/>
              </a:spcAft>
              <a:buClr>
                <a:srgbClr val="C00000"/>
              </a:buClr>
              <a:buSzPct val="80000"/>
              <a:buFontTx/>
              <a:buNone/>
              <a:tabLst/>
              <a:defRPr/>
            </a:pPr>
            <a:r>
              <a:rPr kumimoji="0" lang="zh-CN" altLang="en-US" sz="24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   学习的目的在于应用，学习系统能把学到的信息用于对未来的估计、分类、决策和控制。</a:t>
            </a:r>
          </a:p>
          <a:p>
            <a:pPr marL="342900" marR="0" lvl="0" indent="-342900" algn="l" defTabSz="914400" rtl="0" eaLnBrk="0" fontAlgn="base" latinLnBrk="0" hangingPunct="0">
              <a:lnSpc>
                <a:spcPct val="100000"/>
              </a:lnSpc>
              <a:spcBef>
                <a:spcPct val="0"/>
              </a:spcBef>
              <a:spcAft>
                <a:spcPct val="0"/>
              </a:spcAft>
              <a:buClr>
                <a:srgbClr val="C00000"/>
              </a:buClr>
              <a:buSzPct val="80000"/>
              <a:buFont typeface="Wingdings" panose="05000000000000000000" pitchFamily="2" charset="2"/>
              <a:buChar char="p"/>
              <a:tabLst/>
              <a:defRPr/>
            </a:pPr>
            <a:endParaRPr kumimoji="0" lang="zh-CN" altLang="en-US" sz="24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0"/>
              </a:spcBef>
              <a:spcAft>
                <a:spcPct val="0"/>
              </a:spcAft>
              <a:buClr>
                <a:srgbClr val="C00000"/>
              </a:buClr>
              <a:buSzPct val="80000"/>
              <a:buFont typeface="Wingdings" panose="05000000000000000000"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能提高系统的性能</a:t>
            </a:r>
          </a:p>
          <a:p>
            <a:pPr marL="0" marR="0" lvl="0" indent="0" algn="l" defTabSz="914400" rtl="0" eaLnBrk="0" fontAlgn="base" latinLnBrk="0" hangingPunct="0">
              <a:lnSpc>
                <a:spcPct val="100000"/>
              </a:lnSpc>
              <a:spcBef>
                <a:spcPct val="0"/>
              </a:spcBef>
              <a:spcAft>
                <a:spcPct val="0"/>
              </a:spcAft>
              <a:buClr>
                <a:srgbClr val="C00000"/>
              </a:buClr>
              <a:buSzPct val="80000"/>
              <a:buFontTx/>
              <a:buNone/>
              <a:tabLst/>
              <a:defRPr/>
            </a:pPr>
            <a:r>
              <a:rPr kumimoji="0" lang="zh-CN" altLang="en-US" sz="24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   提高系统的性能是学习系统最终目标。通过学习，系统随之增长知识，提高解决问题的能力，使之能完成原来不能完成的任务，或者比原来做得更好。</a:t>
            </a:r>
          </a:p>
        </p:txBody>
      </p:sp>
    </p:spTree>
    <p:extLst>
      <p:ext uri="{BB962C8B-B14F-4D97-AF65-F5344CB8AC3E}">
        <p14:creationId xmlns:p14="http://schemas.microsoft.com/office/powerpoint/2010/main" val="228400297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95970">
                                            <p:txEl>
                                              <p:pRg st="0" end="0"/>
                                            </p:txEl>
                                          </p:spTgt>
                                        </p:tgtEl>
                                        <p:attrNameLst>
                                          <p:attrName>style.visibility</p:attrName>
                                        </p:attrNameLst>
                                      </p:cBhvr>
                                      <p:to>
                                        <p:strVal val="visible"/>
                                      </p:to>
                                    </p:set>
                                    <p:anim calcmode="lin" valueType="num">
                                      <p:cBhvr additive="base">
                                        <p:cTn id="7" dur="500" fill="hold"/>
                                        <p:tgtEl>
                                          <p:spTgt spid="5959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597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0" grpId="0" build="p"/>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133</a:t>
            </a:fld>
            <a:endPar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endParaRPr>
          </a:p>
        </p:txBody>
      </p:sp>
      <p:sp>
        <p:nvSpPr>
          <p:cNvPr id="595970" name="Rectangle 2"/>
          <p:cNvSpPr/>
          <p:nvPr/>
        </p:nvSpPr>
        <p:spPr>
          <a:xfrm>
            <a:off x="466725" y="1752600"/>
            <a:ext cx="8208963" cy="2895600"/>
          </a:xfrm>
          <a:prstGeom prst="rect">
            <a:avLst/>
          </a:prstGeom>
          <a:noFill/>
          <a:ln w="9525">
            <a:noFill/>
          </a:ln>
        </p:spPr>
        <p:txBody>
          <a:bodyPr/>
          <a:lstStyle/>
          <a:p>
            <a:pPr marL="0" marR="0" lvl="0" indent="0" algn="l" defTabSz="914400" rtl="0" eaLnBrk="1" fontAlgn="base" latinLnBrk="0" hangingPunct="1">
              <a:lnSpc>
                <a:spcPct val="120000"/>
              </a:lnSpc>
              <a:spcBef>
                <a:spcPct val="40000"/>
              </a:spcBef>
              <a:spcAft>
                <a:spcPct val="0"/>
              </a:spcAft>
              <a:buClr>
                <a:srgbClr val="CC0000"/>
              </a:buClr>
              <a:buSzPct val="60000"/>
              <a:buFontTx/>
              <a:buNone/>
              <a:tabLst/>
              <a:defRPr/>
            </a:pPr>
            <a:r>
              <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    由此看来</a:t>
            </a:r>
            <a:r>
              <a:rPr kumimoji="0" lang="en-US" altLang="zh-CN"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 </a:t>
            </a:r>
            <a:r>
              <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学习系统至少应有环境、知识库、学习环节和执行环节四个基本部分。一种典型的学习系统（迪特里奇（</a:t>
            </a:r>
            <a:r>
              <a:rPr kumimoji="0" lang="en-US" altLang="zh-CN"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Dietterich</a:t>
            </a:r>
            <a:r>
              <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）学习模型）如下图所示。环境向系统的学习部件提供某些信息，学习环节利用这些信息修改知识库，增进执行部件的效能；执行环节根据知识库完成任务，同时把获得的信息反馈给学习部件。</a:t>
            </a:r>
          </a:p>
        </p:txBody>
      </p:sp>
      <p:sp>
        <p:nvSpPr>
          <p:cNvPr id="63492" name="Rectangle 3"/>
          <p:cNvSpPr/>
          <p:nvPr/>
        </p:nvSpPr>
        <p:spPr>
          <a:xfrm>
            <a:off x="0" y="0"/>
            <a:ext cx="9144000" cy="765175"/>
          </a:xfrm>
          <a:prstGeom prst="rect">
            <a:avLst/>
          </a:prstGeom>
          <a:solidFill>
            <a:srgbClr val="A50021"/>
          </a:solidFill>
          <a:ln w="9525">
            <a:noFill/>
          </a:ln>
        </p:spPr>
        <p:txBody>
          <a:bodyPr anchor="b" anchorCtr="0"/>
          <a:lstStyle/>
          <a:p>
            <a:pPr marL="0" marR="0" lvl="0" indent="176530" algn="l"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7.8.1  </a:t>
            </a:r>
            <a:r>
              <a:rPr kumimoji="0" lang="zh-CN" altLang="en-US"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机器学习的基本概念</a:t>
            </a:r>
          </a:p>
        </p:txBody>
      </p:sp>
    </p:spTree>
    <p:extLst>
      <p:ext uri="{BB962C8B-B14F-4D97-AF65-F5344CB8AC3E}">
        <p14:creationId xmlns:p14="http://schemas.microsoft.com/office/powerpoint/2010/main" val="398264364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5970">
                                            <p:txEl>
                                              <p:pRg st="0" end="0"/>
                                            </p:txEl>
                                          </p:spTgt>
                                        </p:tgtEl>
                                        <p:attrNameLst>
                                          <p:attrName>style.visibility</p:attrName>
                                        </p:attrNameLst>
                                      </p:cBhvr>
                                      <p:to>
                                        <p:strVal val="visible"/>
                                      </p:to>
                                    </p:set>
                                    <p:anim calcmode="lin" valueType="num">
                                      <p:cBhvr additive="base">
                                        <p:cTn id="7" dur="500" fill="hold"/>
                                        <p:tgtEl>
                                          <p:spTgt spid="5959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597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0" grpId="0"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134</a:t>
            </a:fld>
            <a:endPar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endParaRPr>
          </a:p>
        </p:txBody>
      </p:sp>
      <p:sp>
        <p:nvSpPr>
          <p:cNvPr id="64515" name="Rectangle 2"/>
          <p:cNvSpPr/>
          <p:nvPr/>
        </p:nvSpPr>
        <p:spPr>
          <a:xfrm>
            <a:off x="466725" y="946150"/>
            <a:ext cx="8208963" cy="914400"/>
          </a:xfrm>
          <a:prstGeom prst="rect">
            <a:avLst/>
          </a:prstGeom>
          <a:noFill/>
          <a:ln w="9525">
            <a:noFill/>
          </a:ln>
        </p:spPr>
        <p:txBody>
          <a:bodyPr/>
          <a:lstStyle/>
          <a:p>
            <a:pPr marL="0" marR="0" lvl="0" indent="0" algn="l" defTabSz="914400" rtl="0" eaLnBrk="1" fontAlgn="base" latinLnBrk="0" hangingPunct="1">
              <a:lnSpc>
                <a:spcPct val="120000"/>
              </a:lnSpc>
              <a:spcBef>
                <a:spcPct val="0"/>
              </a:spcBef>
              <a:spcAft>
                <a:spcPct val="0"/>
              </a:spcAft>
              <a:buClr>
                <a:srgbClr val="CC0000"/>
              </a:buClr>
              <a:buSzPct val="60000"/>
              <a:buFontTx/>
              <a:buNone/>
              <a:tabLst/>
              <a:defRPr/>
            </a:pP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一个学习系统一般应该有环境、学习、知识库、执行与评价等四个基本部分组成。</a:t>
            </a:r>
            <a:endParaRPr kumimoji="0"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64516" name="Rectangle 3"/>
          <p:cNvSpPr/>
          <p:nvPr/>
        </p:nvSpPr>
        <p:spPr>
          <a:xfrm>
            <a:off x="0" y="0"/>
            <a:ext cx="9144000" cy="765175"/>
          </a:xfrm>
          <a:prstGeom prst="rect">
            <a:avLst/>
          </a:prstGeom>
          <a:solidFill>
            <a:srgbClr val="A50021"/>
          </a:solidFill>
          <a:ln w="9525">
            <a:noFill/>
          </a:ln>
        </p:spPr>
        <p:txBody>
          <a:bodyPr anchor="b" anchorCtr="0"/>
          <a:lstStyle/>
          <a:p>
            <a:pPr marL="0" marR="0" lvl="0" indent="176530" algn="l"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7.8.1  </a:t>
            </a:r>
            <a:r>
              <a:rPr kumimoji="0" lang="zh-CN" altLang="en-US"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机器学习的基本概念</a:t>
            </a:r>
          </a:p>
        </p:txBody>
      </p:sp>
      <p:pic>
        <p:nvPicPr>
          <p:cNvPr id="64517" name="Picture 4"/>
          <p:cNvPicPr>
            <a:picLocks noChangeAspect="1"/>
          </p:cNvPicPr>
          <p:nvPr/>
        </p:nvPicPr>
        <p:blipFill>
          <a:blip r:embed="rId2"/>
          <a:stretch>
            <a:fillRect/>
          </a:stretch>
        </p:blipFill>
        <p:spPr>
          <a:xfrm>
            <a:off x="866775" y="1860550"/>
            <a:ext cx="7010400" cy="2022475"/>
          </a:xfrm>
          <a:prstGeom prst="rect">
            <a:avLst/>
          </a:prstGeom>
          <a:noFill/>
          <a:ln w="9525">
            <a:noFill/>
          </a:ln>
        </p:spPr>
      </p:pic>
      <p:sp>
        <p:nvSpPr>
          <p:cNvPr id="64518" name="矩形 1"/>
          <p:cNvSpPr/>
          <p:nvPr/>
        </p:nvSpPr>
        <p:spPr>
          <a:xfrm>
            <a:off x="152400" y="3887788"/>
            <a:ext cx="8839200" cy="2676525"/>
          </a:xfrm>
          <a:prstGeom prst="rect">
            <a:avLst/>
          </a:prstGeom>
          <a:noFill/>
          <a:ln w="9525">
            <a:noFill/>
          </a:ln>
        </p:spPr>
        <p:txBody>
          <a:bodyPr>
            <a:spAutoFit/>
          </a:bodyPr>
          <a:lstStyle/>
          <a:p>
            <a:pPr marL="342900" marR="0" lvl="0" indent="-342900" algn="l" defTabSz="914400" rtl="0" eaLnBrk="0" fontAlgn="base" latinLnBrk="0" hangingPunct="0">
              <a:lnSpc>
                <a:spcPct val="100000"/>
              </a:lnSpc>
              <a:spcBef>
                <a:spcPct val="0"/>
              </a:spcBef>
              <a:spcAft>
                <a:spcPct val="0"/>
              </a:spcAft>
              <a:buClr>
                <a:srgbClr val="C00000"/>
              </a:buClr>
              <a:buSzPct val="90000"/>
              <a:buFont typeface="Wingdings" panose="05000000000000000000" pitchFamily="2" charset="2"/>
              <a:buChar char="l"/>
              <a:tabLst/>
              <a:defRPr/>
            </a:pPr>
            <a:r>
              <a:rPr kumimoji="0" lang="zh-CN" altLang="en-US" sz="24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环境向系统的学习部分提供某些信息，</a:t>
            </a:r>
          </a:p>
          <a:p>
            <a:pPr marL="342900" marR="0" lvl="0" indent="-342900" algn="l" defTabSz="914400" rtl="0" eaLnBrk="0" fontAlgn="base" latinLnBrk="0" hangingPunct="0">
              <a:lnSpc>
                <a:spcPct val="100000"/>
              </a:lnSpc>
              <a:spcBef>
                <a:spcPct val="0"/>
              </a:spcBef>
              <a:spcAft>
                <a:spcPct val="0"/>
              </a:spcAft>
              <a:buClr>
                <a:srgbClr val="C00000"/>
              </a:buClr>
              <a:buSzPct val="90000"/>
              <a:buFont typeface="Wingdings" panose="05000000000000000000" pitchFamily="2" charset="2"/>
              <a:buChar char="l"/>
              <a:tabLst/>
              <a:defRPr/>
            </a:pPr>
            <a:r>
              <a:rPr kumimoji="0" lang="zh-CN" altLang="en-US" sz="24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学习部分利用这些信息修改知识库，以增进系统执行部分完成任务的效能，</a:t>
            </a:r>
          </a:p>
          <a:p>
            <a:pPr marL="342900" marR="0" lvl="0" indent="-342900" algn="l" defTabSz="914400" rtl="0" eaLnBrk="0" fontAlgn="base" latinLnBrk="0" hangingPunct="0">
              <a:lnSpc>
                <a:spcPct val="100000"/>
              </a:lnSpc>
              <a:spcBef>
                <a:spcPct val="0"/>
              </a:spcBef>
              <a:spcAft>
                <a:spcPct val="0"/>
              </a:spcAft>
              <a:buClr>
                <a:srgbClr val="C00000"/>
              </a:buClr>
              <a:buSzPct val="90000"/>
              <a:buFont typeface="Wingdings" panose="05000000000000000000" pitchFamily="2" charset="2"/>
              <a:buChar char="l"/>
              <a:tabLst/>
              <a:defRPr/>
            </a:pPr>
            <a:r>
              <a:rPr kumimoji="0" lang="zh-CN" altLang="en-US" sz="24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执行部分根据知识库完成任务，同时把获得的信息反馈给学习部分。</a:t>
            </a:r>
          </a:p>
          <a:p>
            <a:pPr marL="342900" marR="0" lvl="0" indent="-342900" algn="l" defTabSz="914400" rtl="0" eaLnBrk="0" fontAlgn="base" latinLnBrk="0" hangingPunct="0">
              <a:lnSpc>
                <a:spcPct val="100000"/>
              </a:lnSpc>
              <a:spcBef>
                <a:spcPct val="0"/>
              </a:spcBef>
              <a:spcAft>
                <a:spcPct val="0"/>
              </a:spcAft>
              <a:buClr>
                <a:srgbClr val="C00000"/>
              </a:buClr>
              <a:buSzPct val="90000"/>
              <a:buFont typeface="Wingdings" panose="05000000000000000000" pitchFamily="2" charset="2"/>
              <a:buChar char="l"/>
              <a:tabLst/>
              <a:defRPr/>
            </a:pPr>
            <a:r>
              <a:rPr kumimoji="0" lang="zh-CN" altLang="en-US" sz="24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在具体的应用中，环境，知识库和执行部分决定了具体的工作内容，学习部分所需要解决的问题完全由上述</a:t>
            </a:r>
            <a:r>
              <a:rPr kumimoji="0" lang="en-US" altLang="zh-CN" sz="24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3</a:t>
            </a:r>
            <a:r>
              <a:rPr kumimoji="0" lang="zh-CN" altLang="en-US" sz="24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部分确定。 </a:t>
            </a:r>
          </a:p>
        </p:txBody>
      </p:sp>
    </p:spTree>
    <p:extLst>
      <p:ext uri="{BB962C8B-B14F-4D97-AF65-F5344CB8AC3E}">
        <p14:creationId xmlns:p14="http://schemas.microsoft.com/office/powerpoint/2010/main" val="1190405052"/>
      </p:ext>
    </p:extLst>
  </p:cSld>
  <p:clrMapOvr>
    <a:masterClrMapping/>
  </p:clrMapOvr>
  <p:transition>
    <p:random/>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135</a:t>
            </a:fld>
            <a:endPar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endParaRPr>
          </a:p>
        </p:txBody>
      </p:sp>
      <p:sp>
        <p:nvSpPr>
          <p:cNvPr id="65539" name="Rectangle 2"/>
          <p:cNvSpPr/>
          <p:nvPr/>
        </p:nvSpPr>
        <p:spPr>
          <a:xfrm>
            <a:off x="304800" y="1905000"/>
            <a:ext cx="8208963" cy="730250"/>
          </a:xfrm>
          <a:prstGeom prst="rect">
            <a:avLst/>
          </a:prstGeom>
          <a:noFill/>
          <a:ln w="9525">
            <a:noFill/>
          </a:ln>
        </p:spPr>
        <p:txBody>
          <a:bodyPr/>
          <a:lstStyle/>
          <a:p>
            <a:pPr marL="0" marR="0" lvl="0" indent="0" algn="l" defTabSz="914400" rtl="0" eaLnBrk="1" fontAlgn="base" latinLnBrk="0" hangingPunct="1">
              <a:lnSpc>
                <a:spcPct val="120000"/>
              </a:lnSpc>
              <a:spcBef>
                <a:spcPct val="0"/>
              </a:spcBef>
              <a:spcAft>
                <a:spcPct val="0"/>
              </a:spcAft>
              <a:buClr>
                <a:srgbClr val="CC0000"/>
              </a:buClr>
              <a:buSzPct val="60000"/>
              <a:buFontTx/>
              <a:buNone/>
              <a:tabLst/>
              <a:defRPr/>
            </a:pPr>
            <a:r>
              <a:rPr kumimoji="0"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机器学习系统中学习环节的一般过程 </a:t>
            </a:r>
          </a:p>
        </p:txBody>
      </p:sp>
      <p:sp>
        <p:nvSpPr>
          <p:cNvPr id="65540" name="Rectangle 3"/>
          <p:cNvSpPr/>
          <p:nvPr/>
        </p:nvSpPr>
        <p:spPr>
          <a:xfrm>
            <a:off x="0" y="0"/>
            <a:ext cx="9144000" cy="765175"/>
          </a:xfrm>
          <a:prstGeom prst="rect">
            <a:avLst/>
          </a:prstGeom>
          <a:solidFill>
            <a:srgbClr val="A50021"/>
          </a:solidFill>
          <a:ln w="9525">
            <a:noFill/>
          </a:ln>
        </p:spPr>
        <p:txBody>
          <a:bodyPr anchor="b" anchorCtr="0"/>
          <a:lstStyle/>
          <a:p>
            <a:pPr marL="0" marR="0" lvl="0" indent="176530" algn="l"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7.8.1  </a:t>
            </a:r>
            <a:r>
              <a:rPr kumimoji="0" lang="zh-CN" altLang="en-US"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机器学习的基本概念</a:t>
            </a:r>
          </a:p>
        </p:txBody>
      </p:sp>
      <p:graphicFrame>
        <p:nvGraphicFramePr>
          <p:cNvPr id="3" name="对象 2"/>
          <p:cNvGraphicFramePr>
            <a:graphicFrameLocks noChangeAspect="1"/>
          </p:cNvGraphicFramePr>
          <p:nvPr/>
        </p:nvGraphicFramePr>
        <p:xfrm>
          <a:off x="323850" y="3573463"/>
          <a:ext cx="8569325" cy="781050"/>
        </p:xfrm>
        <a:graphic>
          <a:graphicData uri="http://schemas.openxmlformats.org/presentationml/2006/ole">
            <mc:AlternateContent xmlns:mc="http://schemas.openxmlformats.org/markup-compatibility/2006">
              <mc:Choice xmlns:v="urn:schemas-microsoft-com:vml" Requires="v">
                <p:oleObj r:id="rId2" imgW="5238115" imgH="474345" progId="Visio.Drawing.11">
                  <p:embed/>
                </p:oleObj>
              </mc:Choice>
              <mc:Fallback>
                <p:oleObj r:id="rId2" imgW="5238115" imgH="474345" progId="Visio.Drawing.11">
                  <p:embed/>
                  <p:pic>
                    <p:nvPicPr>
                      <p:cNvPr id="3" name="对象 2"/>
                      <p:cNvPicPr/>
                      <p:nvPr/>
                    </p:nvPicPr>
                    <p:blipFill>
                      <a:blip r:embed="rId3"/>
                      <a:stretch>
                        <a:fillRect/>
                      </a:stretch>
                    </p:blipFill>
                    <p:spPr>
                      <a:xfrm>
                        <a:off x="323850" y="3573463"/>
                        <a:ext cx="8569325" cy="781050"/>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382005020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136</a:t>
            </a:fld>
            <a:endPar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endParaRPr>
          </a:p>
        </p:txBody>
      </p:sp>
      <p:sp>
        <p:nvSpPr>
          <p:cNvPr id="596994" name="Rectangle 2"/>
          <p:cNvSpPr/>
          <p:nvPr/>
        </p:nvSpPr>
        <p:spPr>
          <a:xfrm>
            <a:off x="533400" y="914400"/>
            <a:ext cx="8208963" cy="1295400"/>
          </a:xfrm>
          <a:prstGeom prst="rect">
            <a:avLst/>
          </a:prstGeom>
          <a:noFill/>
          <a:ln w="9525">
            <a:noFill/>
          </a:ln>
        </p:spPr>
        <p:txBody>
          <a:bodyPr/>
          <a:lstStyle/>
          <a:p>
            <a:pPr marL="0" marR="0" lvl="0" indent="0" algn="l" defTabSz="914400" rtl="0" eaLnBrk="1" fontAlgn="base" latinLnBrk="0" hangingPunct="1">
              <a:lnSpc>
                <a:spcPct val="120000"/>
              </a:lnSpc>
              <a:spcBef>
                <a:spcPct val="40000"/>
              </a:spcBef>
              <a:spcAft>
                <a:spcPct val="0"/>
              </a:spcAft>
              <a:buClr>
                <a:srgbClr val="CC0000"/>
              </a:buClr>
              <a:buSzPct val="60000"/>
              <a:buFontTx/>
              <a:buNone/>
              <a:tabLst/>
              <a:defRPr/>
            </a:pPr>
            <a:endPar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66564" name="Rectangle 3"/>
          <p:cNvSpPr/>
          <p:nvPr/>
        </p:nvSpPr>
        <p:spPr>
          <a:xfrm>
            <a:off x="0" y="0"/>
            <a:ext cx="9144000" cy="765175"/>
          </a:xfrm>
          <a:prstGeom prst="rect">
            <a:avLst/>
          </a:prstGeom>
          <a:solidFill>
            <a:srgbClr val="A50021"/>
          </a:solidFill>
          <a:ln w="9525">
            <a:noFill/>
          </a:ln>
        </p:spPr>
        <p:txBody>
          <a:bodyPr anchor="b" anchorCtr="0"/>
          <a:lstStyle/>
          <a:p>
            <a:pPr marL="0" marR="0" lvl="0" indent="176530" algn="l"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7.8.2  </a:t>
            </a:r>
            <a:r>
              <a:rPr kumimoji="0" lang="zh-CN" altLang="en-US"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机器学习的分类</a:t>
            </a:r>
          </a:p>
        </p:txBody>
      </p:sp>
      <p:sp>
        <p:nvSpPr>
          <p:cNvPr id="2" name="矩形 1"/>
          <p:cNvSpPr/>
          <p:nvPr/>
        </p:nvSpPr>
        <p:spPr>
          <a:xfrm>
            <a:off x="361950" y="1066800"/>
            <a:ext cx="8420100" cy="5514975"/>
          </a:xfrm>
          <a:prstGeom prst="rect">
            <a:avLst/>
          </a:prstGeom>
        </p:spPr>
        <p:txBody>
          <a:bodyPr>
            <a:spAutoFit/>
          </a:bodyPr>
          <a:lstStyle/>
          <a:p>
            <a:pPr marL="0" marR="0" lvl="0" indent="0" algn="l" defTabSz="914400" rtl="0" eaLnBrk="0" fontAlgn="base" latinLnBrk="0" hangingPunct="0">
              <a:lnSpc>
                <a:spcPct val="120000"/>
              </a:lnSpc>
              <a:spcBef>
                <a:spcPct val="0"/>
              </a:spcBef>
              <a:spcAft>
                <a:spcPts val="60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机器学习可以从不同角度，根据不同的方式进行分类。</a:t>
            </a:r>
            <a:endParaRPr kumimoji="0" lang="en-US" altLang="zh-CN" sz="2400" b="1"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a:p>
            <a:pPr marL="342900" marR="0" lvl="0" indent="-342900" algn="l" defTabSz="914400" rtl="0" eaLnBrk="0" fontAlgn="base" latinLnBrk="0" hangingPunct="0">
              <a:lnSpc>
                <a:spcPct val="120000"/>
              </a:lnSpc>
              <a:spcBef>
                <a:spcPct val="0"/>
              </a:spcBef>
              <a:spcAft>
                <a:spcPct val="0"/>
              </a:spcAft>
              <a:buClr>
                <a:srgbClr val="C00000"/>
              </a:buClr>
              <a:buSzPct val="90000"/>
              <a:buFont typeface="Wingdings" panose="05000000000000000000" pitchFamily="2" charset="2"/>
              <a:buChar char="p"/>
              <a:tabLst/>
              <a:defRPr/>
            </a:pPr>
            <a:r>
              <a:rPr kumimoji="0" lang="zh-CN" altLang="en-US" sz="2400" b="1"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按照有无指导来分：</a:t>
            </a:r>
          </a:p>
          <a:p>
            <a:pPr marL="457200" marR="0" lvl="1" indent="0" algn="l" defTabSz="914400" rtl="0" eaLnBrk="0" fontAlgn="base" latinLnBrk="0" hangingPunct="0">
              <a:lnSpc>
                <a:spcPct val="120000"/>
              </a:lnSpc>
              <a:spcBef>
                <a:spcPct val="0"/>
              </a:spcBef>
              <a:spcAft>
                <a:spcPct val="0"/>
              </a:spcAft>
              <a:buClr>
                <a:srgbClr val="C00000"/>
              </a:buClr>
              <a:buSzPct val="90000"/>
              <a:buFontTx/>
              <a:buNone/>
              <a:tabLst/>
              <a:defRPr/>
            </a:pPr>
            <a:r>
              <a:rPr kumimoji="0" lang="zh-CN" altLang="en-US" sz="24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监督学习（或有导师学习）、无监督学习（或无导师学习）和强化学习（或增强学习）。</a:t>
            </a:r>
          </a:p>
          <a:p>
            <a:pPr marL="342900" marR="0" lvl="0" indent="-342900" algn="l" defTabSz="914400" rtl="0" eaLnBrk="0" fontAlgn="base" latinLnBrk="0" hangingPunct="0">
              <a:lnSpc>
                <a:spcPct val="120000"/>
              </a:lnSpc>
              <a:spcBef>
                <a:spcPct val="0"/>
              </a:spcBef>
              <a:spcAft>
                <a:spcPct val="0"/>
              </a:spcAft>
              <a:buClr>
                <a:srgbClr val="C00000"/>
              </a:buClr>
              <a:buSzPct val="90000"/>
              <a:buFont typeface="Wingdings" panose="05000000000000000000" pitchFamily="2" charset="2"/>
              <a:buChar char="p"/>
              <a:tabLst/>
              <a:defRPr/>
            </a:pPr>
            <a:r>
              <a:rPr kumimoji="0" lang="zh-CN" altLang="en-US" sz="2400" b="1"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按学习方法来分：</a:t>
            </a:r>
          </a:p>
          <a:p>
            <a:pPr marL="457200" marR="0" lvl="1" indent="0" algn="l" defTabSz="914400" rtl="0" eaLnBrk="0" fontAlgn="base" latinLnBrk="0" hangingPunct="0">
              <a:lnSpc>
                <a:spcPct val="120000"/>
              </a:lnSpc>
              <a:spcBef>
                <a:spcPct val="0"/>
              </a:spcBef>
              <a:spcAft>
                <a:spcPct val="0"/>
              </a:spcAft>
              <a:buClr>
                <a:srgbClr val="C00000"/>
              </a:buClr>
              <a:buSzPct val="90000"/>
              <a:buFontTx/>
              <a:buNone/>
              <a:tabLst/>
              <a:defRPr/>
            </a:pPr>
            <a:r>
              <a:rPr kumimoji="0" lang="zh-CN" altLang="en-US" sz="24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机械式学习、指导式学习、范例学习、类比学习、解释学习。</a:t>
            </a:r>
          </a:p>
          <a:p>
            <a:pPr marL="342900" marR="0" lvl="0" indent="-342900" algn="l" defTabSz="914400" rtl="0" eaLnBrk="0" fontAlgn="base" latinLnBrk="0" hangingPunct="0">
              <a:lnSpc>
                <a:spcPct val="120000"/>
              </a:lnSpc>
              <a:spcBef>
                <a:spcPct val="0"/>
              </a:spcBef>
              <a:spcAft>
                <a:spcPct val="0"/>
              </a:spcAft>
              <a:buClr>
                <a:srgbClr val="C00000"/>
              </a:buClr>
              <a:buSzPct val="90000"/>
              <a:buFont typeface="Wingdings" panose="05000000000000000000" pitchFamily="2" charset="2"/>
              <a:buChar char="p"/>
              <a:tabLst/>
              <a:defRPr/>
            </a:pPr>
            <a:r>
              <a:rPr kumimoji="0" lang="zh-CN" altLang="en-US" sz="2400" b="1"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按推理策略来分：</a:t>
            </a:r>
          </a:p>
          <a:p>
            <a:pPr marL="457200" marR="0" lvl="1" indent="0" algn="l" defTabSz="914400" rtl="0" eaLnBrk="0" fontAlgn="base" latinLnBrk="0" hangingPunct="0">
              <a:lnSpc>
                <a:spcPct val="120000"/>
              </a:lnSpc>
              <a:spcBef>
                <a:spcPct val="0"/>
              </a:spcBef>
              <a:spcAft>
                <a:spcPct val="0"/>
              </a:spcAft>
              <a:buClr>
                <a:srgbClr val="C00000"/>
              </a:buClr>
              <a:buSzPct val="90000"/>
              <a:buFontTx/>
              <a:buNone/>
              <a:tabLst/>
              <a:defRPr/>
            </a:pPr>
            <a:r>
              <a:rPr kumimoji="0" lang="zh-CN" altLang="en-US" sz="24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演绎学习、归纳学习、类比学习、解释学习等。</a:t>
            </a:r>
          </a:p>
          <a:p>
            <a:pPr marL="342900" marR="0" lvl="0" indent="-342900" algn="l" defTabSz="914400" rtl="0" eaLnBrk="0" fontAlgn="base" latinLnBrk="0" hangingPunct="0">
              <a:lnSpc>
                <a:spcPct val="120000"/>
              </a:lnSpc>
              <a:spcBef>
                <a:spcPct val="0"/>
              </a:spcBef>
              <a:spcAft>
                <a:spcPct val="0"/>
              </a:spcAft>
              <a:buClr>
                <a:srgbClr val="C00000"/>
              </a:buClr>
              <a:buSzPct val="90000"/>
              <a:buFont typeface="Wingdings" panose="05000000000000000000" pitchFamily="2" charset="2"/>
              <a:buChar char="p"/>
              <a:tabLst/>
              <a:defRPr/>
            </a:pPr>
            <a:r>
              <a:rPr kumimoji="0" lang="zh-CN" altLang="en-US" sz="2400" b="1"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综合多因素的分类：</a:t>
            </a:r>
          </a:p>
          <a:p>
            <a:pPr marL="457200" marR="0" lvl="1" indent="0" algn="l" defTabSz="914400" rtl="0" eaLnBrk="0" fontAlgn="base" latinLnBrk="0" hangingPunct="0">
              <a:lnSpc>
                <a:spcPct val="120000"/>
              </a:lnSpc>
              <a:spcBef>
                <a:spcPct val="0"/>
              </a:spcBef>
              <a:spcAft>
                <a:spcPct val="0"/>
              </a:spcAft>
              <a:buClr>
                <a:srgbClr val="C00000"/>
              </a:buClr>
              <a:buSzPct val="90000"/>
              <a:buFontTx/>
              <a:buNone/>
              <a:tabLst/>
              <a:defRPr/>
            </a:pPr>
            <a:r>
              <a:rPr kumimoji="0" lang="zh-CN" altLang="en-US" sz="24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人工神经网络学习、进化学习、概念学习、分析学习、基于范例的学习等等。</a:t>
            </a:r>
          </a:p>
        </p:txBody>
      </p:sp>
    </p:spTree>
    <p:extLst>
      <p:ext uri="{BB962C8B-B14F-4D97-AF65-F5344CB8AC3E}">
        <p14:creationId xmlns:p14="http://schemas.microsoft.com/office/powerpoint/2010/main" val="316994501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96994">
                                            <p:txEl>
                                              <p:pRg st="0" end="0"/>
                                            </p:txEl>
                                          </p:spTgt>
                                        </p:tgtEl>
                                        <p:attrNameLst>
                                          <p:attrName>style.visibility</p:attrName>
                                        </p:attrNameLst>
                                      </p:cBhvr>
                                      <p:to>
                                        <p:strVal val="visible"/>
                                      </p:to>
                                    </p:set>
                                    <p:anim calcmode="lin" valueType="num">
                                      <p:cBhvr additive="base">
                                        <p:cTn id="7" dur="500" fill="hold"/>
                                        <p:tgtEl>
                                          <p:spTgt spid="59699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699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4" grpId="0" build="p"/>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137</a:t>
            </a:fld>
            <a:endPar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endParaRPr>
          </a:p>
        </p:txBody>
      </p:sp>
      <p:sp>
        <p:nvSpPr>
          <p:cNvPr id="596994" name="Rectangle 2"/>
          <p:cNvSpPr/>
          <p:nvPr/>
        </p:nvSpPr>
        <p:spPr>
          <a:xfrm>
            <a:off x="533400" y="914400"/>
            <a:ext cx="8208963" cy="1295400"/>
          </a:xfrm>
          <a:prstGeom prst="rect">
            <a:avLst/>
          </a:prstGeom>
          <a:noFill/>
          <a:ln w="9525">
            <a:noFill/>
          </a:ln>
        </p:spPr>
        <p:txBody>
          <a:bodyPr/>
          <a:lstStyle/>
          <a:p>
            <a:pPr marL="0" marR="0" lvl="0" indent="0" algn="l" defTabSz="914400" rtl="0" eaLnBrk="1" fontAlgn="base" latinLnBrk="0" hangingPunct="1">
              <a:lnSpc>
                <a:spcPct val="120000"/>
              </a:lnSpc>
              <a:spcBef>
                <a:spcPct val="40000"/>
              </a:spcBef>
              <a:spcAft>
                <a:spcPct val="0"/>
              </a:spcAft>
              <a:buClr>
                <a:srgbClr val="CC0000"/>
              </a:buClr>
              <a:buSzPct val="60000"/>
              <a:buFontTx/>
              <a:buNone/>
              <a:tabLst/>
              <a:defRPr/>
            </a:pPr>
            <a:endPar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67588" name="Rectangle 3"/>
          <p:cNvSpPr/>
          <p:nvPr/>
        </p:nvSpPr>
        <p:spPr>
          <a:xfrm>
            <a:off x="0" y="0"/>
            <a:ext cx="9144000" cy="765175"/>
          </a:xfrm>
          <a:prstGeom prst="rect">
            <a:avLst/>
          </a:prstGeom>
          <a:solidFill>
            <a:srgbClr val="A50021"/>
          </a:solidFill>
          <a:ln w="9525">
            <a:noFill/>
          </a:ln>
        </p:spPr>
        <p:txBody>
          <a:bodyPr anchor="b" anchorCtr="0"/>
          <a:lstStyle/>
          <a:p>
            <a:pPr marL="0" marR="0" lvl="0" indent="176530" algn="l"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7.8.2  </a:t>
            </a:r>
            <a:r>
              <a:rPr kumimoji="0" lang="zh-CN" altLang="en-US"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机器学习的分类</a:t>
            </a:r>
          </a:p>
        </p:txBody>
      </p:sp>
      <p:sp>
        <p:nvSpPr>
          <p:cNvPr id="67589" name="矩形 1"/>
          <p:cNvSpPr/>
          <p:nvPr/>
        </p:nvSpPr>
        <p:spPr>
          <a:xfrm>
            <a:off x="361950" y="1066800"/>
            <a:ext cx="8420100" cy="4116388"/>
          </a:xfrm>
          <a:prstGeom prst="rect">
            <a:avLst/>
          </a:prstGeom>
          <a:noFill/>
          <a:ln w="9525">
            <a:noFill/>
          </a:ln>
        </p:spPr>
        <p:txBody>
          <a:bodyPr>
            <a:spAutoFit/>
          </a:bodyPr>
          <a:lstStyle/>
          <a:p>
            <a:pPr marL="0" marR="0" lvl="0" indent="0" algn="l" defTabSz="914400" rtl="0" eaLnBrk="0" fontAlgn="base" latinLnBrk="0" hangingPunct="0">
              <a:lnSpc>
                <a:spcPct val="120000"/>
              </a:lnSpc>
              <a:spcBef>
                <a:spcPct val="0"/>
              </a:spcBef>
              <a:spcAft>
                <a:spcPts val="60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机器学习中解决的基本问题主要有：</a:t>
            </a:r>
          </a:p>
          <a:p>
            <a:pPr marL="0" marR="0" lvl="0" indent="0" algn="l" defTabSz="914400" rtl="0" eaLnBrk="0" fontAlgn="base" latinLnBrk="0" hangingPunct="0">
              <a:lnSpc>
                <a:spcPct val="120000"/>
              </a:lnSpc>
              <a:spcBef>
                <a:spcPct val="0"/>
              </a:spcBef>
              <a:spcAft>
                <a:spcPts val="60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    分类、聚类、预测、联想、优化。</a:t>
            </a:r>
          </a:p>
          <a:p>
            <a:pPr marL="0" marR="0" lvl="0" indent="0" algn="l" defTabSz="914400" rtl="0" eaLnBrk="0" fontAlgn="base" latinLnBrk="0" hangingPunct="0">
              <a:lnSpc>
                <a:spcPct val="120000"/>
              </a:lnSpc>
              <a:spcBef>
                <a:spcPct val="0"/>
              </a:spcBef>
              <a:spcAft>
                <a:spcPts val="60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令</a:t>
            </a:r>
            <a:r>
              <a:rPr kumimoji="0" lang="en-US" altLang="zh-CN" sz="2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S</a:t>
            </a:r>
            <a:r>
              <a:rPr kumimoji="0" lang="zh-CN" altLang="en-US" sz="2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表示数据空间，</a:t>
            </a:r>
            <a:r>
              <a:rPr kumimoji="0" lang="en-US" altLang="zh-CN" sz="2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Z</a:t>
            </a:r>
            <a:r>
              <a:rPr kumimoji="0" lang="zh-CN" altLang="en-US" sz="2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表示目标空间。</a:t>
            </a:r>
          </a:p>
          <a:p>
            <a:pPr marL="0" marR="0" lvl="0" indent="0" algn="l" defTabSz="914400" rtl="0" eaLnBrk="0" fontAlgn="base" latinLnBrk="0" hangingPunct="0">
              <a:lnSpc>
                <a:spcPct val="120000"/>
              </a:lnSpc>
              <a:spcBef>
                <a:spcPct val="0"/>
              </a:spcBef>
              <a:spcAft>
                <a:spcPts val="60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    机器学习就是在现有观察的基础上求得一个函数</a:t>
            </a:r>
            <a:endParaRPr kumimoji="0" lang="en-US" altLang="zh-CN" sz="2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a:p>
            <a:pPr marL="0" marR="0" lvl="0" indent="0" algn="l" defTabSz="914400" rtl="0" eaLnBrk="0" fontAlgn="base" latinLnBrk="0" hangingPunct="0">
              <a:lnSpc>
                <a:spcPct val="120000"/>
              </a:lnSpc>
              <a:spcBef>
                <a:spcPct val="0"/>
              </a:spcBef>
              <a:spcAft>
                <a:spcPts val="60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                    L:S→Z</a:t>
            </a:r>
            <a:r>
              <a:rPr kumimoji="0" lang="zh-CN" altLang="en-US" sz="2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a:t>
            </a:r>
          </a:p>
          <a:p>
            <a:pPr marL="0" marR="0" lvl="0" indent="0" algn="l" defTabSz="914400" rtl="0" eaLnBrk="0" fontAlgn="base" latinLnBrk="0" hangingPunct="0">
              <a:lnSpc>
                <a:spcPct val="120000"/>
              </a:lnSpc>
              <a:spcBef>
                <a:spcPct val="0"/>
              </a:spcBef>
              <a:spcAft>
                <a:spcPts val="60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    实现从给定数据到目标空间的映射。</a:t>
            </a:r>
          </a:p>
          <a:p>
            <a:pPr marL="0" marR="0" lvl="0" indent="0" algn="l" defTabSz="914400" rtl="0" eaLnBrk="0" fontAlgn="base" latinLnBrk="0" hangingPunct="0">
              <a:lnSpc>
                <a:spcPct val="120000"/>
              </a:lnSpc>
              <a:spcBef>
                <a:spcPct val="0"/>
              </a:spcBef>
              <a:spcAft>
                <a:spcPts val="60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不同特征的学习函数实际上表示了不同的基本问题。 </a:t>
            </a:r>
          </a:p>
        </p:txBody>
      </p:sp>
    </p:spTree>
    <p:extLst>
      <p:ext uri="{BB962C8B-B14F-4D97-AF65-F5344CB8AC3E}">
        <p14:creationId xmlns:p14="http://schemas.microsoft.com/office/powerpoint/2010/main" val="292919469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96994">
                                            <p:txEl>
                                              <p:pRg st="0" end="0"/>
                                            </p:txEl>
                                          </p:spTgt>
                                        </p:tgtEl>
                                        <p:attrNameLst>
                                          <p:attrName>style.visibility</p:attrName>
                                        </p:attrNameLst>
                                      </p:cBhvr>
                                      <p:to>
                                        <p:strVal val="visible"/>
                                      </p:to>
                                    </p:set>
                                    <p:anim calcmode="lin" valueType="num">
                                      <p:cBhvr additive="base">
                                        <p:cTn id="7" dur="500" fill="hold"/>
                                        <p:tgtEl>
                                          <p:spTgt spid="59699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699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4" grpId="0" build="p"/>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138</a:t>
            </a:fld>
            <a:endPar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endParaRPr>
          </a:p>
        </p:txBody>
      </p:sp>
      <p:sp>
        <p:nvSpPr>
          <p:cNvPr id="596994" name="Rectangle 2"/>
          <p:cNvSpPr/>
          <p:nvPr/>
        </p:nvSpPr>
        <p:spPr>
          <a:xfrm>
            <a:off x="533400" y="914400"/>
            <a:ext cx="8208963" cy="1295400"/>
          </a:xfrm>
          <a:prstGeom prst="rect">
            <a:avLst/>
          </a:prstGeom>
          <a:noFill/>
          <a:ln w="9525">
            <a:noFill/>
          </a:ln>
        </p:spPr>
        <p:txBody>
          <a:bodyPr/>
          <a:lstStyle/>
          <a:p>
            <a:pPr marL="0" marR="0" lvl="0" indent="0" algn="l" defTabSz="914400" rtl="0" eaLnBrk="1" fontAlgn="base" latinLnBrk="0" hangingPunct="1">
              <a:lnSpc>
                <a:spcPct val="120000"/>
              </a:lnSpc>
              <a:spcBef>
                <a:spcPct val="40000"/>
              </a:spcBef>
              <a:spcAft>
                <a:spcPct val="0"/>
              </a:spcAft>
              <a:buClr>
                <a:srgbClr val="CC0000"/>
              </a:buClr>
              <a:buSzPct val="60000"/>
              <a:buFontTx/>
              <a:buNone/>
              <a:tabLst/>
              <a:defRPr/>
            </a:pPr>
            <a:endPar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68612" name="Rectangle 3"/>
          <p:cNvSpPr/>
          <p:nvPr/>
        </p:nvSpPr>
        <p:spPr>
          <a:xfrm>
            <a:off x="0" y="0"/>
            <a:ext cx="9144000" cy="765175"/>
          </a:xfrm>
          <a:prstGeom prst="rect">
            <a:avLst/>
          </a:prstGeom>
          <a:solidFill>
            <a:srgbClr val="A50021"/>
          </a:solidFill>
          <a:ln w="9525">
            <a:noFill/>
          </a:ln>
        </p:spPr>
        <p:txBody>
          <a:bodyPr anchor="b" anchorCtr="0"/>
          <a:lstStyle/>
          <a:p>
            <a:pPr marL="0" marR="0" lvl="0" indent="176530" algn="l"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7.8.2  </a:t>
            </a:r>
            <a:r>
              <a:rPr kumimoji="0" lang="zh-CN" altLang="en-US"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机器学习的分类</a:t>
            </a:r>
          </a:p>
        </p:txBody>
      </p:sp>
      <p:sp>
        <p:nvSpPr>
          <p:cNvPr id="2" name="矩形 1"/>
          <p:cNvSpPr/>
          <p:nvPr/>
        </p:nvSpPr>
        <p:spPr>
          <a:xfrm>
            <a:off x="303213" y="1062038"/>
            <a:ext cx="8553450" cy="5008563"/>
          </a:xfrm>
          <a:prstGeom prst="rect">
            <a:avLst/>
          </a:prstGeom>
        </p:spPr>
        <p:txBody>
          <a:bodyPr wrap="square">
            <a:spAutoFit/>
          </a:bodyPr>
          <a:lstStyle/>
          <a:p>
            <a:pPr marL="0" marR="0" lvl="0" indent="0" algn="l" defTabSz="914400" rtl="0" eaLnBrk="0" fontAlgn="base" latinLnBrk="0" hangingPunct="0">
              <a:lnSpc>
                <a:spcPct val="120000"/>
              </a:lnSpc>
              <a:spcBef>
                <a:spcPct val="0"/>
              </a:spcBef>
              <a:spcAft>
                <a:spcPts val="600"/>
              </a:spcAft>
              <a:buClrTx/>
              <a:buSzTx/>
              <a:buFontTx/>
              <a:buNone/>
              <a:tabLst/>
              <a:defRPr/>
            </a:pPr>
            <a:r>
              <a:rPr kumimoji="0" lang="zh-CN" altLang="en-US" sz="2800" b="1"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分类问题：</a:t>
            </a:r>
          </a:p>
          <a:p>
            <a:pPr marL="342900" marR="0" lvl="0" indent="-342900" algn="l" defTabSz="914400" rtl="0" eaLnBrk="0" fontAlgn="base" latinLnBrk="0" hangingPunct="0">
              <a:lnSpc>
                <a:spcPct val="130000"/>
              </a:lnSpc>
              <a:spcBef>
                <a:spcPct val="0"/>
              </a:spcBef>
              <a:spcAft>
                <a:spcPts val="0"/>
              </a:spcAft>
              <a:buClr>
                <a:srgbClr val="C00000"/>
              </a:buClr>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目标空间是已知有限离散值空间，</a:t>
            </a:r>
          </a:p>
          <a:p>
            <a:pPr marL="0" marR="0" lvl="0" indent="0" algn="l" defTabSz="914400" rtl="0" eaLnBrk="0" fontAlgn="base" latinLnBrk="0" hangingPunct="0">
              <a:lnSpc>
                <a:spcPct val="130000"/>
              </a:lnSpc>
              <a:spcBef>
                <a:spcPct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	即， </a:t>
            </a:r>
            <a:r>
              <a:rPr kumimoji="0" lang="en-US" altLang="zh-CN" sz="24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Z=C={c1,c2,…ci,…,</a:t>
            </a:r>
            <a:r>
              <a:rPr kumimoji="0" lang="en-US" altLang="zh-CN" sz="2400" b="0" i="0" u="none" strike="noStrike" kern="1200" cap="none" spc="0" normalizeH="0" baseline="0" noProof="0" dirty="0" err="1">
                <a:ln>
                  <a:noFill/>
                </a:ln>
                <a:solidFill>
                  <a:srgbClr val="000000"/>
                </a:solidFill>
                <a:effectLst/>
                <a:uLnTx/>
                <a:uFillTx/>
                <a:latin typeface="Verdana" panose="020B0604030504040204" pitchFamily="34" charset="0"/>
                <a:ea typeface="宋体" panose="02010600030101010101" pitchFamily="2" charset="-122"/>
                <a:cs typeface="+mn-cs"/>
              </a:rPr>
              <a:t>cn</a:t>
            </a:r>
            <a:r>
              <a:rPr kumimoji="0" lang="en-US" altLang="zh-CN" sz="24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a:t>
            </a:r>
          </a:p>
          <a:p>
            <a:pPr marL="0" marR="0" lvl="0" indent="0" algn="l" defTabSz="914400" rtl="0" eaLnBrk="0" fontAlgn="base" latinLnBrk="0" hangingPunct="0">
              <a:lnSpc>
                <a:spcPct val="130000"/>
              </a:lnSpc>
              <a:spcBef>
                <a:spcPct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    </a:t>
            </a:r>
            <a:r>
              <a:rPr kumimoji="0" lang="zh-CN" altLang="en-US" sz="24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待求函数就是分类函数（分类器</a:t>
            </a:r>
            <a:r>
              <a:rPr kumimoji="0" lang="en-US" altLang="zh-CN" sz="24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a:t>
            </a:r>
            <a:r>
              <a:rPr kumimoji="0" lang="zh-CN" altLang="en-US" sz="24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分类模型）。</a:t>
            </a:r>
          </a:p>
          <a:p>
            <a:pPr marL="342900" marR="0" lvl="0" indent="-342900" algn="l" defTabSz="914400" rtl="0" eaLnBrk="0" fontAlgn="base" latinLnBrk="0" hangingPunct="0">
              <a:lnSpc>
                <a:spcPct val="130000"/>
              </a:lnSpc>
              <a:spcBef>
                <a:spcPct val="0"/>
              </a:spcBef>
              <a:spcAft>
                <a:spcPts val="0"/>
              </a:spcAft>
              <a:buClr>
                <a:srgbClr val="C00000"/>
              </a:buClr>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分类问题所用的训练数据是</a:t>
            </a:r>
            <a:r>
              <a:rPr kumimoji="0" lang="en-US" altLang="zh-CN" sz="24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&lt;D,C&gt;</a:t>
            </a:r>
            <a:r>
              <a:rPr kumimoji="0" lang="zh-CN" altLang="en-US" sz="24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a:t>
            </a:r>
            <a:r>
              <a:rPr kumimoji="0" lang="en-US" altLang="zh-CN" sz="24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D</a:t>
            </a:r>
            <a:r>
              <a:rPr kumimoji="0" lang="en-US" altLang="zh-CN" sz="24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sym typeface="Symbol" panose="05050102010706020507"/>
              </a:rPr>
              <a:t>S</a:t>
            </a:r>
            <a:r>
              <a:rPr kumimoji="0" lang="zh-CN" altLang="en-US" sz="24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a:t>
            </a:r>
          </a:p>
          <a:p>
            <a:pPr marL="342900" marR="0" lvl="0" indent="-342900" algn="l" defTabSz="914400" rtl="0" eaLnBrk="0" fontAlgn="base" latinLnBrk="0" hangingPunct="0">
              <a:lnSpc>
                <a:spcPct val="130000"/>
              </a:lnSpc>
              <a:spcBef>
                <a:spcPct val="0"/>
              </a:spcBef>
              <a:spcAft>
                <a:spcPts val="0"/>
              </a:spcAft>
              <a:buClr>
                <a:srgbClr val="C00000"/>
              </a:buClr>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由于学习时目标类别已知，所以分类算法都是有监督学习。</a:t>
            </a:r>
          </a:p>
          <a:p>
            <a:pPr marL="342900" marR="0" lvl="0" indent="-342900" algn="l" defTabSz="914400" rtl="0" eaLnBrk="0" fontAlgn="base" latinLnBrk="0" hangingPunct="0">
              <a:lnSpc>
                <a:spcPct val="130000"/>
              </a:lnSpc>
              <a:spcBef>
                <a:spcPct val="0"/>
              </a:spcBef>
              <a:spcAft>
                <a:spcPts val="0"/>
              </a:spcAft>
              <a:buClr>
                <a:srgbClr val="C00000"/>
              </a:buClr>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常用的方法：</a:t>
            </a:r>
          </a:p>
          <a:p>
            <a:pPr marL="457200" marR="0" lvl="1" indent="0" algn="l" defTabSz="914400" rtl="0" eaLnBrk="0" fontAlgn="base" latinLnBrk="0" hangingPunct="0">
              <a:lnSpc>
                <a:spcPct val="130000"/>
              </a:lnSpc>
              <a:spcBef>
                <a:spcPct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决策树方法、贝叶斯方法、</a:t>
            </a:r>
            <a:endParaRPr kumimoji="0" lang="en-US" altLang="zh-CN" sz="24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a:p>
            <a:pPr marL="457200" marR="0" lvl="1" indent="0" algn="l" defTabSz="914400" rtl="0" eaLnBrk="0" fontAlgn="base" latinLnBrk="0" hangingPunct="0">
              <a:lnSpc>
                <a:spcPct val="130000"/>
              </a:lnSpc>
              <a:spcBef>
                <a:spcPct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前馈神经网络</a:t>
            </a:r>
            <a:r>
              <a:rPr kumimoji="0" lang="en-US" altLang="zh-CN" sz="24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BP</a:t>
            </a:r>
            <a:r>
              <a:rPr kumimoji="0" lang="zh-CN" altLang="en-US" sz="24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算法、</a:t>
            </a:r>
            <a:endParaRPr kumimoji="0" lang="en-US" altLang="zh-CN" sz="24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a:p>
            <a:pPr marL="457200" marR="0" lvl="1" indent="0" algn="l" defTabSz="914400" rtl="0" eaLnBrk="0" fontAlgn="base" latinLnBrk="0" hangingPunct="0">
              <a:lnSpc>
                <a:spcPct val="130000"/>
              </a:lnSpc>
              <a:spcBef>
                <a:spcPct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支持向量机方法等 </a:t>
            </a:r>
          </a:p>
        </p:txBody>
      </p:sp>
      <p:graphicFrame>
        <p:nvGraphicFramePr>
          <p:cNvPr id="3" name="对象 2"/>
          <p:cNvGraphicFramePr>
            <a:graphicFrameLocks noChangeAspect="1"/>
          </p:cNvGraphicFramePr>
          <p:nvPr/>
        </p:nvGraphicFramePr>
        <p:xfrm>
          <a:off x="4876800" y="3962400"/>
          <a:ext cx="3532188" cy="2706688"/>
        </p:xfrm>
        <a:graphic>
          <a:graphicData uri="http://schemas.openxmlformats.org/presentationml/2006/ole">
            <mc:AlternateContent xmlns:mc="http://schemas.openxmlformats.org/markup-compatibility/2006">
              <mc:Choice xmlns:v="urn:schemas-microsoft-com:vml" Requires="v">
                <p:oleObj r:id="rId2" imgW="2201545" imgH="1422400" progId="Visio.Drawing.11">
                  <p:embed/>
                </p:oleObj>
              </mc:Choice>
              <mc:Fallback>
                <p:oleObj r:id="rId2" imgW="2201545" imgH="1422400" progId="Visio.Drawing.11">
                  <p:embed/>
                  <p:pic>
                    <p:nvPicPr>
                      <p:cNvPr id="3" name="对象 2"/>
                      <p:cNvPicPr/>
                      <p:nvPr/>
                    </p:nvPicPr>
                    <p:blipFill>
                      <a:blip r:embed="rId3"/>
                      <a:stretch>
                        <a:fillRect/>
                      </a:stretch>
                    </p:blipFill>
                    <p:spPr>
                      <a:xfrm>
                        <a:off x="4876800" y="3962400"/>
                        <a:ext cx="3532188" cy="2706688"/>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325869576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96994">
                                            <p:txEl>
                                              <p:pRg st="0" end="0"/>
                                            </p:txEl>
                                          </p:spTgt>
                                        </p:tgtEl>
                                        <p:attrNameLst>
                                          <p:attrName>style.visibility</p:attrName>
                                        </p:attrNameLst>
                                      </p:cBhvr>
                                      <p:to>
                                        <p:strVal val="visible"/>
                                      </p:to>
                                    </p:set>
                                    <p:anim calcmode="lin" valueType="num">
                                      <p:cBhvr additive="base">
                                        <p:cTn id="7" dur="500" fill="hold"/>
                                        <p:tgtEl>
                                          <p:spTgt spid="59699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6994">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4" grpId="0" build="p"/>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139</a:t>
            </a:fld>
            <a:endPar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endParaRPr>
          </a:p>
        </p:txBody>
      </p:sp>
      <p:sp>
        <p:nvSpPr>
          <p:cNvPr id="596994" name="Rectangle 2"/>
          <p:cNvSpPr/>
          <p:nvPr/>
        </p:nvSpPr>
        <p:spPr>
          <a:xfrm>
            <a:off x="533400" y="914400"/>
            <a:ext cx="8208963" cy="1295400"/>
          </a:xfrm>
          <a:prstGeom prst="rect">
            <a:avLst/>
          </a:prstGeom>
          <a:noFill/>
          <a:ln w="9525">
            <a:noFill/>
          </a:ln>
        </p:spPr>
        <p:txBody>
          <a:bodyPr/>
          <a:lstStyle/>
          <a:p>
            <a:pPr marL="0" marR="0" lvl="0" indent="0" algn="l" defTabSz="914400" rtl="0" eaLnBrk="1" fontAlgn="base" latinLnBrk="0" hangingPunct="1">
              <a:lnSpc>
                <a:spcPct val="120000"/>
              </a:lnSpc>
              <a:spcBef>
                <a:spcPct val="40000"/>
              </a:spcBef>
              <a:spcAft>
                <a:spcPct val="0"/>
              </a:spcAft>
              <a:buClr>
                <a:srgbClr val="CC0000"/>
              </a:buClr>
              <a:buSzPct val="60000"/>
              <a:buFontTx/>
              <a:buNone/>
              <a:tabLst/>
              <a:defRPr/>
            </a:pPr>
            <a:endPar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69636" name="Rectangle 3"/>
          <p:cNvSpPr/>
          <p:nvPr/>
        </p:nvSpPr>
        <p:spPr>
          <a:xfrm>
            <a:off x="0" y="0"/>
            <a:ext cx="9144000" cy="765175"/>
          </a:xfrm>
          <a:prstGeom prst="rect">
            <a:avLst/>
          </a:prstGeom>
          <a:solidFill>
            <a:srgbClr val="A50021"/>
          </a:solidFill>
          <a:ln w="9525">
            <a:noFill/>
          </a:ln>
        </p:spPr>
        <p:txBody>
          <a:bodyPr anchor="b" anchorCtr="0"/>
          <a:lstStyle/>
          <a:p>
            <a:pPr marL="0" marR="0" lvl="0" indent="176530" algn="l"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7.8.2  </a:t>
            </a:r>
            <a:r>
              <a:rPr kumimoji="0" lang="zh-CN" altLang="en-US"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机器学习的分类</a:t>
            </a:r>
          </a:p>
        </p:txBody>
      </p:sp>
      <p:sp>
        <p:nvSpPr>
          <p:cNvPr id="2" name="矩形 1"/>
          <p:cNvSpPr/>
          <p:nvPr/>
        </p:nvSpPr>
        <p:spPr>
          <a:xfrm>
            <a:off x="161925" y="914400"/>
            <a:ext cx="8877300" cy="5013325"/>
          </a:xfrm>
          <a:prstGeom prst="rect">
            <a:avLst/>
          </a:prstGeom>
        </p:spPr>
        <p:txBody>
          <a:bodyPr wrap="square">
            <a:spAutoFit/>
          </a:bodyPr>
          <a:lstStyle/>
          <a:p>
            <a:pPr marL="0" marR="0" lvl="0" indent="0" algn="l" defTabSz="914400" rtl="0" eaLnBrk="0" fontAlgn="base" latinLnBrk="0" hangingPunct="0">
              <a:lnSpc>
                <a:spcPct val="120000"/>
              </a:lnSpc>
              <a:spcBef>
                <a:spcPct val="0"/>
              </a:spcBef>
              <a:spcAft>
                <a:spcPts val="60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预测问题：</a:t>
            </a:r>
          </a:p>
          <a:p>
            <a:pPr marL="342900" marR="0" lvl="0" indent="-342900" algn="l" defTabSz="914400" rtl="0" eaLnBrk="0" fontAlgn="base" latinLnBrk="0" hangingPunct="0">
              <a:lnSpc>
                <a:spcPct val="130000"/>
              </a:lnSpc>
              <a:spcBef>
                <a:spcPct val="0"/>
              </a:spcBef>
              <a:spcAft>
                <a:spcPts val="0"/>
              </a:spcAft>
              <a:buClr>
                <a:srgbClr val="C00000"/>
              </a:buClr>
              <a:buSzTx/>
              <a:buFont typeface="Wingdings" panose="05000000000000000000" pitchFamily="2" charset="2"/>
              <a:buChar char="l"/>
              <a:tabLst/>
              <a:defRPr/>
            </a:pPr>
            <a:r>
              <a:rPr kumimoji="0" lang="zh-CN" altLang="en-US"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目标空间是连续值空间，待求函数就是回归（拟合）曲线（面）。</a:t>
            </a:r>
          </a:p>
          <a:p>
            <a:pPr marL="457200" marR="0" lvl="1" indent="0" algn="l" defTabSz="914400" rtl="0" eaLnBrk="0" fontAlgn="base" latinLnBrk="0" hangingPunct="0">
              <a:lnSpc>
                <a:spcPct val="130000"/>
              </a:lnSpc>
              <a:spcBef>
                <a:spcPct val="0"/>
              </a:spcBef>
              <a:spcAft>
                <a:spcPts val="0"/>
              </a:spcAft>
              <a:buClr>
                <a:srgbClr val="C00000"/>
              </a:buClr>
              <a:buSzTx/>
              <a:buFontTx/>
              <a:buNone/>
              <a:tabLst/>
              <a:defRPr/>
            </a:pPr>
            <a:r>
              <a:rPr kumimoji="0" lang="zh-CN" altLang="en-US"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此时机器学习解决预测问题，也就是求一个数据在目标空间中符合某观测规律的象。</a:t>
            </a:r>
          </a:p>
          <a:p>
            <a:pPr marL="342900" marR="0" lvl="0" indent="-342900" algn="l" defTabSz="914400" rtl="0" eaLnBrk="0" fontAlgn="base" latinLnBrk="0" hangingPunct="0">
              <a:lnSpc>
                <a:spcPct val="130000"/>
              </a:lnSpc>
              <a:spcBef>
                <a:spcPct val="0"/>
              </a:spcBef>
              <a:spcAft>
                <a:spcPts val="0"/>
              </a:spcAft>
              <a:buClr>
                <a:srgbClr val="C00000"/>
              </a:buClr>
              <a:buSzTx/>
              <a:buFont typeface="Wingdings" panose="05000000000000000000" pitchFamily="2" charset="2"/>
              <a:buChar char="l"/>
              <a:tabLst/>
              <a:defRPr/>
            </a:pPr>
            <a:r>
              <a:rPr kumimoji="0" lang="zh-CN" altLang="en-US"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预测问题所用的训练数据是</a:t>
            </a:r>
            <a:r>
              <a:rPr kumimoji="0" lang="en-US" altLang="zh-CN"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&lt;D,R&gt;</a:t>
            </a:r>
            <a:r>
              <a:rPr kumimoji="0" lang="zh-CN" altLang="en-US"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             。 </a:t>
            </a:r>
          </a:p>
          <a:p>
            <a:pPr marL="457200" marR="0" lvl="1" indent="0" algn="l" defTabSz="914400" rtl="0" eaLnBrk="0" fontAlgn="base" latinLnBrk="0" hangingPunct="0">
              <a:lnSpc>
                <a:spcPct val="130000"/>
              </a:lnSpc>
              <a:spcBef>
                <a:spcPct val="0"/>
              </a:spcBef>
              <a:spcAft>
                <a:spcPts val="0"/>
              </a:spcAft>
              <a:buClr>
                <a:srgbClr val="C00000"/>
              </a:buClr>
              <a:buSzTx/>
              <a:buFontTx/>
              <a:buNone/>
              <a:tabLst/>
              <a:defRPr/>
            </a:pPr>
            <a:r>
              <a:rPr kumimoji="0" lang="zh-CN" altLang="en-US"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一般情况下我们事先已知（或者选择了）曲线（面）模型，需要学习的是模型中的参数。</a:t>
            </a:r>
          </a:p>
          <a:p>
            <a:pPr marL="457200" marR="0" lvl="1" indent="0" algn="l" defTabSz="914400" rtl="0" eaLnBrk="0" fontAlgn="base" latinLnBrk="0" hangingPunct="0">
              <a:lnSpc>
                <a:spcPct val="130000"/>
              </a:lnSpc>
              <a:spcBef>
                <a:spcPct val="0"/>
              </a:spcBef>
              <a:spcAft>
                <a:spcPts val="0"/>
              </a:spcAft>
              <a:buClr>
                <a:srgbClr val="C00000"/>
              </a:buClr>
              <a:buSzTx/>
              <a:buFontTx/>
              <a:buNone/>
              <a:tabLst/>
              <a:defRPr/>
            </a:pPr>
            <a:r>
              <a:rPr kumimoji="0" lang="zh-CN" altLang="en-US"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例如已知多项式模型，但是要学习各项的系数。</a:t>
            </a:r>
          </a:p>
          <a:p>
            <a:pPr marL="342900" marR="0" lvl="0" indent="-342900" algn="l" defTabSz="914400" rtl="0" eaLnBrk="0" fontAlgn="base" latinLnBrk="0" hangingPunct="0">
              <a:lnSpc>
                <a:spcPct val="130000"/>
              </a:lnSpc>
              <a:spcBef>
                <a:spcPct val="0"/>
              </a:spcBef>
              <a:spcAft>
                <a:spcPts val="0"/>
              </a:spcAft>
              <a:buClr>
                <a:srgbClr val="C00000"/>
              </a:buClr>
              <a:buSzTx/>
              <a:buFont typeface="Wingdings" panose="05000000000000000000" pitchFamily="2" charset="2"/>
              <a:buChar char="l"/>
              <a:tabLst/>
              <a:defRPr/>
            </a:pPr>
            <a:r>
              <a:rPr kumimoji="0" lang="zh-CN" altLang="en-US"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常用的方法：</a:t>
            </a:r>
          </a:p>
          <a:p>
            <a:pPr marL="457200" marR="0" lvl="1" indent="0" algn="l" defTabSz="914400" rtl="0" eaLnBrk="0" fontAlgn="base" latinLnBrk="0" hangingPunct="0">
              <a:lnSpc>
                <a:spcPct val="130000"/>
              </a:lnSpc>
              <a:spcBef>
                <a:spcPct val="0"/>
              </a:spcBef>
              <a:spcAft>
                <a:spcPts val="0"/>
              </a:spcAft>
              <a:buClr>
                <a:srgbClr val="C00000"/>
              </a:buClr>
              <a:buSzTx/>
              <a:buFontTx/>
              <a:buNone/>
              <a:tabLst/>
              <a:defRPr/>
            </a:pPr>
            <a:r>
              <a:rPr kumimoji="0" lang="zh-CN" altLang="en-US"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人工神经网络方法、线性回归、</a:t>
            </a:r>
            <a:endParaRPr kumimoji="0" lang="en-US" altLang="zh-CN"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a:p>
            <a:pPr marL="457200" marR="0" lvl="1" indent="0" algn="l" defTabSz="914400" rtl="0" eaLnBrk="0" fontAlgn="base" latinLnBrk="0" hangingPunct="0">
              <a:lnSpc>
                <a:spcPct val="130000"/>
              </a:lnSpc>
              <a:spcBef>
                <a:spcPct val="0"/>
              </a:spcBef>
              <a:spcAft>
                <a:spcPts val="0"/>
              </a:spcAft>
              <a:buClr>
                <a:srgbClr val="C00000"/>
              </a:buClr>
              <a:buSzTx/>
              <a:buFontTx/>
              <a:buNone/>
              <a:tabLst/>
              <a:defRPr/>
            </a:pPr>
            <a:r>
              <a:rPr kumimoji="0" lang="zh-CN" altLang="en-US"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非线性回归、灰色预测模型等。 </a:t>
            </a:r>
          </a:p>
        </p:txBody>
      </p:sp>
      <p:graphicFrame>
        <p:nvGraphicFramePr>
          <p:cNvPr id="4" name="对象 3"/>
          <p:cNvGraphicFramePr>
            <a:graphicFrameLocks noChangeAspect="1"/>
          </p:cNvGraphicFramePr>
          <p:nvPr/>
        </p:nvGraphicFramePr>
        <p:xfrm>
          <a:off x="5334000" y="4419600"/>
          <a:ext cx="2952750" cy="2236788"/>
        </p:xfrm>
        <a:graphic>
          <a:graphicData uri="http://schemas.openxmlformats.org/presentationml/2006/ole">
            <mc:AlternateContent xmlns:mc="http://schemas.openxmlformats.org/markup-compatibility/2006">
              <mc:Choice xmlns:v="urn:schemas-microsoft-com:vml" Requires="v">
                <p:oleObj r:id="rId2" imgW="1873885" imgH="1422400" progId="Visio.Drawing.11">
                  <p:embed/>
                </p:oleObj>
              </mc:Choice>
              <mc:Fallback>
                <p:oleObj r:id="rId2" imgW="1873885" imgH="1422400" progId="Visio.Drawing.11">
                  <p:embed/>
                  <p:pic>
                    <p:nvPicPr>
                      <p:cNvPr id="4" name="对象 3"/>
                      <p:cNvPicPr/>
                      <p:nvPr/>
                    </p:nvPicPr>
                    <p:blipFill>
                      <a:blip r:embed="rId3"/>
                      <a:stretch>
                        <a:fillRect/>
                      </a:stretch>
                    </p:blipFill>
                    <p:spPr>
                      <a:xfrm>
                        <a:off x="5334000" y="4419600"/>
                        <a:ext cx="2952750" cy="2236788"/>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103089716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96994">
                                            <p:txEl>
                                              <p:pRg st="0" end="0"/>
                                            </p:txEl>
                                          </p:spTgt>
                                        </p:tgtEl>
                                        <p:attrNameLst>
                                          <p:attrName>style.visibility</p:attrName>
                                        </p:attrNameLst>
                                      </p:cBhvr>
                                      <p:to>
                                        <p:strVal val="visible"/>
                                      </p:to>
                                    </p:set>
                                    <p:anim calcmode="lin" valueType="num">
                                      <p:cBhvr additive="base">
                                        <p:cTn id="7" dur="500" fill="hold"/>
                                        <p:tgtEl>
                                          <p:spTgt spid="59699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6994">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6387" name="Rectangle 2"/>
          <p:cNvSpPr>
            <a:spLocks noGrp="1"/>
          </p:cNvSpPr>
          <p:nvPr>
            <p:ph type="title"/>
          </p:nvPr>
        </p:nvSpPr>
        <p:spPr>
          <a:ln/>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p:sp>
        <p:nvSpPr>
          <p:cNvPr id="16388" name="Rectangle 3"/>
          <p:cNvSpPr>
            <a:spLocks noGrp="1"/>
          </p:cNvSpPr>
          <p:nvPr>
            <p:ph idx="1"/>
          </p:nvPr>
        </p:nvSpPr>
        <p:spPr>
          <a:xfrm>
            <a:off x="577850" y="1152525"/>
            <a:ext cx="8642350" cy="5400675"/>
          </a:xfrm>
          <a:ln/>
        </p:spPr>
        <p:txBody>
          <a:bodyPr vert="horz" wrap="square" lIns="91440" tIns="45720" rIns="91440" bIns="45720" anchor="t" anchorCtr="0"/>
          <a:lstStyle/>
          <a:p>
            <a:pPr eaLnBrk="1" hangingPunct="1">
              <a:buSzPct val="60000"/>
              <a:buBlip>
                <a:blip r:embed="rId2"/>
              </a:buBlip>
            </a:pPr>
            <a:r>
              <a:rPr lang="en-US" altLang="zh-CN" b="1" dirty="0">
                <a:solidFill>
                  <a:srgbClr val="0000FF"/>
                </a:solidFill>
                <a:latin typeface="Times New Roman" panose="02020603050405020304" pitchFamily="18" charset="0"/>
              </a:rPr>
              <a:t>7.2.1 </a:t>
            </a:r>
            <a:r>
              <a:rPr lang="zh-CN" altLang="en-US" b="1" dirty="0">
                <a:solidFill>
                  <a:srgbClr val="0000FF"/>
                </a:solidFill>
                <a:latin typeface="Times New Roman" panose="02020603050405020304" pitchFamily="18" charset="0"/>
              </a:rPr>
              <a:t>专家系统的定义</a:t>
            </a:r>
          </a:p>
          <a:p>
            <a:pPr eaLnBrk="1" hangingPunct="1">
              <a:buSzPct val="60000"/>
              <a:buBlip>
                <a:blip r:embed="rId2"/>
              </a:buBlip>
            </a:pPr>
            <a:r>
              <a:rPr lang="en-US" altLang="zh-CN" b="1" dirty="0">
                <a:latin typeface="Times New Roman" panose="02020603050405020304" pitchFamily="18" charset="0"/>
              </a:rPr>
              <a:t>7.2.2 </a:t>
            </a:r>
            <a:r>
              <a:rPr lang="zh-CN" altLang="en-US" b="1" dirty="0">
                <a:latin typeface="Times New Roman" panose="02020603050405020304" pitchFamily="18" charset="0"/>
              </a:rPr>
              <a:t>专家系统的特点</a:t>
            </a:r>
          </a:p>
          <a:p>
            <a:pPr eaLnBrk="1" hangingPunct="1">
              <a:buSzPct val="60000"/>
              <a:buBlip>
                <a:blip r:embed="rId2"/>
              </a:buBlip>
            </a:pPr>
            <a:r>
              <a:rPr lang="en-US" altLang="zh-CN" b="1" dirty="0">
                <a:latin typeface="Times New Roman" panose="02020603050405020304" pitchFamily="18" charset="0"/>
              </a:rPr>
              <a:t>7.2.3 </a:t>
            </a:r>
            <a:r>
              <a:rPr lang="zh-CN" altLang="en-US" b="1" dirty="0">
                <a:latin typeface="Times New Roman" panose="02020603050405020304" pitchFamily="18" charset="0"/>
              </a:rPr>
              <a:t>专家系统的类型</a:t>
            </a:r>
          </a:p>
          <a:p>
            <a:pPr eaLnBrk="1" hangingPunct="1">
              <a:buSzPct val="60000"/>
              <a:buBlip>
                <a:blip r:embed="rId2"/>
              </a:buBlip>
            </a:pPr>
            <a:r>
              <a:rPr lang="en-US" altLang="zh-CN" b="1" dirty="0">
                <a:latin typeface="Times New Roman" panose="02020603050405020304" pitchFamily="18" charset="0"/>
              </a:rPr>
              <a:t>7.2.4 </a:t>
            </a:r>
            <a:r>
              <a:rPr lang="zh-CN" altLang="en-US" b="1" dirty="0">
                <a:latin typeface="Times New Roman" panose="02020603050405020304" pitchFamily="18" charset="0"/>
              </a:rPr>
              <a:t>专家系统的应用</a:t>
            </a:r>
          </a:p>
        </p:txBody>
      </p:sp>
      <p:sp>
        <p:nvSpPr>
          <p:cNvPr id="16389"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7.2  </a:t>
            </a:r>
            <a:r>
              <a:rPr lang="zh-CN" altLang="en-US" sz="3600" dirty="0">
                <a:solidFill>
                  <a:schemeClr val="bg1"/>
                </a:solidFill>
                <a:latin typeface="Times New Roman" panose="02020603050405020304" pitchFamily="18" charset="0"/>
                <a:ea typeface="黑体" panose="02010609060101010101" pitchFamily="2" charset="-122"/>
              </a:rPr>
              <a:t>专家系统的概念</a:t>
            </a:r>
          </a:p>
        </p:txBody>
      </p:sp>
    </p:spTree>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140</a:t>
            </a:fld>
            <a:endPar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endParaRPr>
          </a:p>
        </p:txBody>
      </p:sp>
      <p:sp>
        <p:nvSpPr>
          <p:cNvPr id="596994" name="Rectangle 2"/>
          <p:cNvSpPr/>
          <p:nvPr/>
        </p:nvSpPr>
        <p:spPr>
          <a:xfrm>
            <a:off x="533400" y="914400"/>
            <a:ext cx="8208963" cy="1295400"/>
          </a:xfrm>
          <a:prstGeom prst="rect">
            <a:avLst/>
          </a:prstGeom>
          <a:noFill/>
          <a:ln w="9525">
            <a:noFill/>
          </a:ln>
        </p:spPr>
        <p:txBody>
          <a:bodyPr/>
          <a:lstStyle/>
          <a:p>
            <a:pPr marL="0" marR="0" lvl="0" indent="0" algn="l" defTabSz="914400" rtl="0" eaLnBrk="1" fontAlgn="base" latinLnBrk="0" hangingPunct="1">
              <a:lnSpc>
                <a:spcPct val="120000"/>
              </a:lnSpc>
              <a:spcBef>
                <a:spcPct val="40000"/>
              </a:spcBef>
              <a:spcAft>
                <a:spcPct val="0"/>
              </a:spcAft>
              <a:buClr>
                <a:srgbClr val="CC0000"/>
              </a:buClr>
              <a:buSzPct val="60000"/>
              <a:buFontTx/>
              <a:buNone/>
              <a:tabLst/>
              <a:defRPr/>
            </a:pPr>
            <a:endPar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70660" name="Rectangle 3"/>
          <p:cNvSpPr/>
          <p:nvPr/>
        </p:nvSpPr>
        <p:spPr>
          <a:xfrm>
            <a:off x="0" y="0"/>
            <a:ext cx="9144000" cy="765175"/>
          </a:xfrm>
          <a:prstGeom prst="rect">
            <a:avLst/>
          </a:prstGeom>
          <a:solidFill>
            <a:srgbClr val="A50021"/>
          </a:solidFill>
          <a:ln w="9525">
            <a:noFill/>
          </a:ln>
        </p:spPr>
        <p:txBody>
          <a:bodyPr anchor="b" anchorCtr="0"/>
          <a:lstStyle/>
          <a:p>
            <a:pPr marL="0" marR="0" lvl="0" indent="176530" algn="l"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7.8.2  </a:t>
            </a:r>
            <a:r>
              <a:rPr kumimoji="0" lang="zh-CN" altLang="en-US"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机器学习的分类</a:t>
            </a:r>
          </a:p>
        </p:txBody>
      </p:sp>
      <p:sp>
        <p:nvSpPr>
          <p:cNvPr id="2" name="矩形 1"/>
          <p:cNvSpPr/>
          <p:nvPr/>
        </p:nvSpPr>
        <p:spPr>
          <a:xfrm>
            <a:off x="161925" y="914400"/>
            <a:ext cx="8877300" cy="5494338"/>
          </a:xfrm>
          <a:prstGeom prst="rect">
            <a:avLst/>
          </a:prstGeom>
        </p:spPr>
        <p:txBody>
          <a:bodyPr wrap="square">
            <a:spAutoFit/>
          </a:bodyPr>
          <a:lstStyle/>
          <a:p>
            <a:pPr marL="0" marR="0" lvl="0" indent="0" algn="l" defTabSz="914400" rtl="0" eaLnBrk="0" fontAlgn="base" latinLnBrk="0" hangingPunct="0">
              <a:lnSpc>
                <a:spcPct val="120000"/>
              </a:lnSpc>
              <a:spcBef>
                <a:spcPct val="0"/>
              </a:spcBef>
              <a:spcAft>
                <a:spcPts val="60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聚类问题：</a:t>
            </a:r>
          </a:p>
          <a:p>
            <a:pPr marL="342900" marR="0" lvl="0" indent="-342900" algn="l" defTabSz="914400" rtl="0" eaLnBrk="0" fontAlgn="base" latinLnBrk="0" hangingPunct="0">
              <a:lnSpc>
                <a:spcPct val="130000"/>
              </a:lnSpc>
              <a:spcBef>
                <a:spcPct val="0"/>
              </a:spcBef>
              <a:spcAft>
                <a:spcPts val="0"/>
              </a:spcAft>
              <a:buClr>
                <a:srgbClr val="C00000"/>
              </a:buClr>
              <a:buSzTx/>
              <a:buFont typeface="Wingdings" panose="05000000000000000000" pitchFamily="2" charset="2"/>
              <a:buChar char="l"/>
              <a:tabLst/>
              <a:defRPr/>
            </a:pPr>
            <a:r>
              <a:rPr kumimoji="0" lang="zh-CN" altLang="en-US"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目标空间是未知有限离散值空间，</a:t>
            </a:r>
          </a:p>
          <a:p>
            <a:pPr marL="0" marR="0" lvl="0" indent="0" algn="l" defTabSz="914400" rtl="0" eaLnBrk="0" fontAlgn="base" latinLnBrk="0" hangingPunct="0">
              <a:lnSpc>
                <a:spcPct val="130000"/>
              </a:lnSpc>
              <a:spcBef>
                <a:spcPct val="0"/>
              </a:spcBef>
              <a:spcAft>
                <a:spcPts val="0"/>
              </a:spcAft>
              <a:buClr>
                <a:srgbClr val="C00000"/>
              </a:buClr>
              <a:buSzTx/>
              <a:buFontTx/>
              <a:buNone/>
              <a:tabLst/>
              <a:defRPr/>
            </a:pPr>
            <a:r>
              <a:rPr kumimoji="0" lang="zh-CN" altLang="en-US"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	即，</a:t>
            </a:r>
            <a:r>
              <a:rPr kumimoji="0" lang="en-US" altLang="zh-CN"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Z=X={x1,x2,…,</a:t>
            </a:r>
            <a:r>
              <a:rPr kumimoji="0" lang="en-US" altLang="zh-CN" sz="2200" b="0" i="0" u="none" strike="noStrike" kern="1200" cap="none" spc="0" normalizeH="0" baseline="0" noProof="0" dirty="0" err="1">
                <a:ln>
                  <a:noFill/>
                </a:ln>
                <a:solidFill>
                  <a:srgbClr val="000000"/>
                </a:solidFill>
                <a:effectLst/>
                <a:uLnTx/>
                <a:uFillTx/>
                <a:latin typeface="Verdana" panose="020B0604030504040204" pitchFamily="34" charset="0"/>
                <a:ea typeface="宋体" panose="02010600030101010101" pitchFamily="2" charset="-122"/>
                <a:cs typeface="+mn-cs"/>
              </a:rPr>
              <a:t>xk</a:t>
            </a:r>
            <a:r>
              <a:rPr kumimoji="0" lang="en-US" altLang="zh-CN"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a:t>
            </a:r>
          </a:p>
          <a:p>
            <a:pPr marL="0" marR="0" lvl="0" indent="0" algn="l" defTabSz="914400" rtl="0" eaLnBrk="0" fontAlgn="base" latinLnBrk="0" hangingPunct="0">
              <a:lnSpc>
                <a:spcPct val="130000"/>
              </a:lnSpc>
              <a:spcBef>
                <a:spcPct val="0"/>
              </a:spcBef>
              <a:spcAft>
                <a:spcPts val="0"/>
              </a:spcAft>
              <a:buClr>
                <a:srgbClr val="C00000"/>
              </a:buClr>
              <a:buSzTx/>
              <a:buFontTx/>
              <a:buNone/>
              <a:tabLst/>
              <a:defRPr/>
            </a:pPr>
            <a:r>
              <a:rPr kumimoji="0" lang="en-US" altLang="zh-CN"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     </a:t>
            </a:r>
            <a:r>
              <a:rPr kumimoji="0" lang="zh-CN" altLang="en-US"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待求函数就是聚类函数，也称为聚类模型。</a:t>
            </a:r>
          </a:p>
          <a:p>
            <a:pPr marL="342900" marR="0" lvl="0" indent="-342900" algn="l" defTabSz="914400" rtl="0" eaLnBrk="0" fontAlgn="base" latinLnBrk="0" hangingPunct="0">
              <a:lnSpc>
                <a:spcPct val="130000"/>
              </a:lnSpc>
              <a:spcBef>
                <a:spcPct val="0"/>
              </a:spcBef>
              <a:spcAft>
                <a:spcPts val="0"/>
              </a:spcAft>
              <a:buClr>
                <a:srgbClr val="C00000"/>
              </a:buClr>
              <a:buSzTx/>
              <a:buFont typeface="Wingdings" panose="05000000000000000000" pitchFamily="2" charset="2"/>
              <a:buChar char="l"/>
              <a:tabLst/>
              <a:defRPr/>
            </a:pPr>
            <a:r>
              <a:rPr kumimoji="0" lang="zh-CN" altLang="en-US"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聚类问题就是把已知数据集划分为不同子集（类别），并且不同类别之间的差距越大越好，同一类别内的数据差距越小越好。</a:t>
            </a:r>
          </a:p>
          <a:p>
            <a:pPr marL="342900" marR="0" lvl="0" indent="-342900" algn="l" defTabSz="914400" rtl="0" eaLnBrk="0" fontAlgn="base" latinLnBrk="0" hangingPunct="0">
              <a:lnSpc>
                <a:spcPct val="130000"/>
              </a:lnSpc>
              <a:spcBef>
                <a:spcPct val="0"/>
              </a:spcBef>
              <a:spcAft>
                <a:spcPts val="0"/>
              </a:spcAft>
              <a:buClr>
                <a:srgbClr val="C00000"/>
              </a:buClr>
              <a:buSzTx/>
              <a:buFont typeface="Wingdings" panose="05000000000000000000" pitchFamily="2" charset="2"/>
              <a:buChar char="l"/>
              <a:tabLst/>
              <a:defRPr/>
            </a:pPr>
            <a:r>
              <a:rPr kumimoji="0" lang="zh-CN" altLang="en-US"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聚类问题所用的训练数据是</a:t>
            </a:r>
            <a:r>
              <a:rPr kumimoji="0" lang="en-US" altLang="zh-CN"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D</a:t>
            </a:r>
            <a:r>
              <a:rPr kumimoji="0" lang="zh-CN" altLang="en-US"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a:t>
            </a:r>
            <a:r>
              <a:rPr kumimoji="0" lang="en-US" altLang="zh-CN" sz="24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D</a:t>
            </a:r>
            <a:r>
              <a:rPr kumimoji="0" lang="en-US" altLang="zh-CN" sz="24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sym typeface="Symbol" panose="05050102010706020507"/>
              </a:rPr>
              <a:t>S</a:t>
            </a:r>
            <a:r>
              <a:rPr kumimoji="0" lang="zh-CN" altLang="en-US"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a:t>
            </a:r>
          </a:p>
          <a:p>
            <a:pPr marL="342900" marR="0" lvl="0" indent="-342900" algn="l" defTabSz="914400" rtl="0" eaLnBrk="0" fontAlgn="base" latinLnBrk="0" hangingPunct="0">
              <a:lnSpc>
                <a:spcPct val="130000"/>
              </a:lnSpc>
              <a:spcBef>
                <a:spcPct val="0"/>
              </a:spcBef>
              <a:spcAft>
                <a:spcPts val="0"/>
              </a:spcAft>
              <a:buClr>
                <a:srgbClr val="C00000"/>
              </a:buClr>
              <a:buSzTx/>
              <a:buFont typeface="Wingdings" panose="05000000000000000000" pitchFamily="2" charset="2"/>
              <a:buChar char="l"/>
              <a:tabLst/>
              <a:defRPr/>
            </a:pPr>
            <a:r>
              <a:rPr kumimoji="0" lang="zh-CN" altLang="en-US"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聚类问题要用无监督学习 </a:t>
            </a:r>
          </a:p>
          <a:p>
            <a:pPr marL="342900" marR="0" lvl="0" indent="-342900" algn="l" defTabSz="914400" rtl="0" eaLnBrk="0" fontAlgn="base" latinLnBrk="0" hangingPunct="0">
              <a:lnSpc>
                <a:spcPct val="130000"/>
              </a:lnSpc>
              <a:spcBef>
                <a:spcPct val="0"/>
              </a:spcBef>
              <a:spcAft>
                <a:spcPts val="0"/>
              </a:spcAft>
              <a:buClr>
                <a:srgbClr val="C00000"/>
              </a:buClr>
              <a:buSzTx/>
              <a:buFont typeface="Wingdings" panose="05000000000000000000" pitchFamily="2" charset="2"/>
              <a:buChar char="l"/>
              <a:tabLst/>
              <a:defRPr/>
            </a:pPr>
            <a:r>
              <a:rPr kumimoji="0" lang="zh-CN" altLang="en-US"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常用的方法：</a:t>
            </a:r>
          </a:p>
          <a:p>
            <a:pPr marL="457200" marR="0" lvl="1" indent="0" algn="l" defTabSz="914400" rtl="0" eaLnBrk="0" fontAlgn="base" latinLnBrk="0" hangingPunct="0">
              <a:lnSpc>
                <a:spcPct val="130000"/>
              </a:lnSpc>
              <a:spcBef>
                <a:spcPct val="0"/>
              </a:spcBef>
              <a:spcAft>
                <a:spcPts val="0"/>
              </a:spcAft>
              <a:buClr>
                <a:srgbClr val="C00000"/>
              </a:buClr>
              <a:buSzTx/>
              <a:buFontTx/>
              <a:buNone/>
              <a:tabLst/>
              <a:defRPr/>
            </a:pPr>
            <a:r>
              <a:rPr kumimoji="0" lang="zh-CN" altLang="en-US"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划分聚类法、层次聚类法、</a:t>
            </a:r>
            <a:endParaRPr kumimoji="0" lang="en-US" altLang="zh-CN"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a:p>
            <a:pPr marL="457200" marR="0" lvl="1" indent="0" algn="l" defTabSz="914400" rtl="0" eaLnBrk="0" fontAlgn="base" latinLnBrk="0" hangingPunct="0">
              <a:lnSpc>
                <a:spcPct val="130000"/>
              </a:lnSpc>
              <a:spcBef>
                <a:spcPct val="0"/>
              </a:spcBef>
              <a:spcAft>
                <a:spcPts val="0"/>
              </a:spcAft>
              <a:buClr>
                <a:srgbClr val="C00000"/>
              </a:buClr>
              <a:buSzTx/>
              <a:buFontTx/>
              <a:buNone/>
              <a:tabLst/>
              <a:defRPr/>
            </a:pPr>
            <a:r>
              <a:rPr kumimoji="0" lang="zh-CN" altLang="en-US"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基于密度的聚类、基于网格的聚类、</a:t>
            </a:r>
            <a:endParaRPr kumimoji="0" lang="en-US" altLang="zh-CN"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a:p>
            <a:pPr marL="457200" marR="0" lvl="1" indent="0" algn="l" defTabSz="914400" rtl="0" eaLnBrk="0" fontAlgn="base" latinLnBrk="0" hangingPunct="0">
              <a:lnSpc>
                <a:spcPct val="130000"/>
              </a:lnSpc>
              <a:spcBef>
                <a:spcPct val="0"/>
              </a:spcBef>
              <a:spcAft>
                <a:spcPts val="0"/>
              </a:spcAft>
              <a:buClr>
                <a:srgbClr val="C00000"/>
              </a:buClr>
              <a:buSzTx/>
              <a:buFontTx/>
              <a:buNone/>
              <a:tabLst/>
              <a:defRPr/>
            </a:pPr>
            <a:r>
              <a:rPr kumimoji="0" lang="zh-CN" altLang="en-US"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自组织特征映射网络等等。</a:t>
            </a:r>
          </a:p>
        </p:txBody>
      </p:sp>
      <p:graphicFrame>
        <p:nvGraphicFramePr>
          <p:cNvPr id="3" name="对象 2"/>
          <p:cNvGraphicFramePr>
            <a:graphicFrameLocks noChangeAspect="1"/>
          </p:cNvGraphicFramePr>
          <p:nvPr/>
        </p:nvGraphicFramePr>
        <p:xfrm>
          <a:off x="5181600" y="4191000"/>
          <a:ext cx="3438525" cy="2217738"/>
        </p:xfrm>
        <a:graphic>
          <a:graphicData uri="http://schemas.openxmlformats.org/presentationml/2006/ole">
            <mc:AlternateContent xmlns:mc="http://schemas.openxmlformats.org/markup-compatibility/2006">
              <mc:Choice xmlns:v="urn:schemas-microsoft-com:vml" Requires="v">
                <p:oleObj r:id="rId2" imgW="2201545" imgH="1422400" progId="Visio.Drawing.11">
                  <p:embed/>
                </p:oleObj>
              </mc:Choice>
              <mc:Fallback>
                <p:oleObj r:id="rId2" imgW="2201545" imgH="1422400" progId="Visio.Drawing.11">
                  <p:embed/>
                  <p:pic>
                    <p:nvPicPr>
                      <p:cNvPr id="3" name="对象 2"/>
                      <p:cNvPicPr/>
                      <p:nvPr/>
                    </p:nvPicPr>
                    <p:blipFill>
                      <a:blip r:embed="rId3"/>
                      <a:stretch>
                        <a:fillRect/>
                      </a:stretch>
                    </p:blipFill>
                    <p:spPr>
                      <a:xfrm>
                        <a:off x="5181600" y="4191000"/>
                        <a:ext cx="3438525" cy="2217738"/>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159870502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96994">
                                            <p:txEl>
                                              <p:pRg st="0" end="0"/>
                                            </p:txEl>
                                          </p:spTgt>
                                        </p:tgtEl>
                                        <p:attrNameLst>
                                          <p:attrName>style.visibility</p:attrName>
                                        </p:attrNameLst>
                                      </p:cBhvr>
                                      <p:to>
                                        <p:strVal val="visible"/>
                                      </p:to>
                                    </p:set>
                                    <p:anim calcmode="lin" valueType="num">
                                      <p:cBhvr additive="base">
                                        <p:cTn id="7" dur="500" fill="hold"/>
                                        <p:tgtEl>
                                          <p:spTgt spid="59699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6994">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4" grpId="0" build="p"/>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141</a:t>
            </a:fld>
            <a:endPar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endParaRPr>
          </a:p>
        </p:txBody>
      </p:sp>
      <p:sp>
        <p:nvSpPr>
          <p:cNvPr id="596994" name="Rectangle 2"/>
          <p:cNvSpPr/>
          <p:nvPr/>
        </p:nvSpPr>
        <p:spPr>
          <a:xfrm>
            <a:off x="533400" y="914400"/>
            <a:ext cx="8208963" cy="1295400"/>
          </a:xfrm>
          <a:prstGeom prst="rect">
            <a:avLst/>
          </a:prstGeom>
          <a:noFill/>
          <a:ln w="9525">
            <a:noFill/>
          </a:ln>
        </p:spPr>
        <p:txBody>
          <a:bodyPr/>
          <a:lstStyle/>
          <a:p>
            <a:pPr marL="0" marR="0" lvl="0" indent="0" algn="l" defTabSz="914400" rtl="0" eaLnBrk="1" fontAlgn="base" latinLnBrk="0" hangingPunct="1">
              <a:lnSpc>
                <a:spcPct val="120000"/>
              </a:lnSpc>
              <a:spcBef>
                <a:spcPct val="40000"/>
              </a:spcBef>
              <a:spcAft>
                <a:spcPct val="0"/>
              </a:spcAft>
              <a:buClr>
                <a:srgbClr val="CC0000"/>
              </a:buClr>
              <a:buSzPct val="60000"/>
              <a:buFontTx/>
              <a:buNone/>
              <a:tabLst/>
              <a:defRPr/>
            </a:pPr>
            <a:endPar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71684" name="Rectangle 3"/>
          <p:cNvSpPr/>
          <p:nvPr/>
        </p:nvSpPr>
        <p:spPr>
          <a:xfrm>
            <a:off x="0" y="0"/>
            <a:ext cx="9144000" cy="765175"/>
          </a:xfrm>
          <a:prstGeom prst="rect">
            <a:avLst/>
          </a:prstGeom>
          <a:solidFill>
            <a:srgbClr val="A50021"/>
          </a:solidFill>
          <a:ln w="9525">
            <a:noFill/>
          </a:ln>
        </p:spPr>
        <p:txBody>
          <a:bodyPr anchor="b" anchorCtr="0"/>
          <a:lstStyle/>
          <a:p>
            <a:pPr marL="0" marR="0" lvl="0" indent="176530" algn="l"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7.8.2  </a:t>
            </a:r>
            <a:r>
              <a:rPr kumimoji="0" lang="zh-CN" altLang="en-US"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机器学习的分类</a:t>
            </a:r>
          </a:p>
        </p:txBody>
      </p:sp>
      <p:sp>
        <p:nvSpPr>
          <p:cNvPr id="2" name="矩形 1"/>
          <p:cNvSpPr/>
          <p:nvPr/>
        </p:nvSpPr>
        <p:spPr>
          <a:xfrm>
            <a:off x="161925" y="914400"/>
            <a:ext cx="8877300" cy="4133850"/>
          </a:xfrm>
          <a:prstGeom prst="rect">
            <a:avLst/>
          </a:prstGeom>
        </p:spPr>
        <p:txBody>
          <a:bodyPr wrap="square">
            <a:spAutoFit/>
          </a:bodyPr>
          <a:lstStyle/>
          <a:p>
            <a:pPr marL="0" marR="0" lvl="0" indent="0" algn="l" defTabSz="914400" rtl="0" eaLnBrk="0" fontAlgn="base" latinLnBrk="0" hangingPunct="0">
              <a:lnSpc>
                <a:spcPct val="120000"/>
              </a:lnSpc>
              <a:spcBef>
                <a:spcPct val="0"/>
              </a:spcBef>
              <a:spcAft>
                <a:spcPts val="60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联想问题：</a:t>
            </a:r>
          </a:p>
          <a:p>
            <a:pPr marL="342900" marR="0" lvl="0" indent="-342900" algn="l" defTabSz="914400" rtl="0" eaLnBrk="0" fontAlgn="base" latinLnBrk="0" hangingPunct="0">
              <a:lnSpc>
                <a:spcPct val="130000"/>
              </a:lnSpc>
              <a:spcBef>
                <a:spcPct val="0"/>
              </a:spcBef>
              <a:spcAft>
                <a:spcPts val="0"/>
              </a:spcAft>
              <a:buClr>
                <a:srgbClr val="C00000"/>
              </a:buClr>
              <a:buSzTx/>
              <a:buFont typeface="Wingdings" panose="05000000000000000000" pitchFamily="2" charset="2"/>
              <a:buChar char="l"/>
              <a:tabLst/>
              <a:defRPr/>
            </a:pPr>
            <a:r>
              <a:rPr kumimoji="0" lang="zh-CN" altLang="en-US"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目标空间就是数据空间本身，</a:t>
            </a:r>
          </a:p>
          <a:p>
            <a:pPr marL="0" marR="0" lvl="0" indent="0" algn="l" defTabSz="914400" rtl="0" eaLnBrk="0" fontAlgn="base" latinLnBrk="0" hangingPunct="0">
              <a:lnSpc>
                <a:spcPct val="130000"/>
              </a:lnSpc>
              <a:spcBef>
                <a:spcPct val="0"/>
              </a:spcBef>
              <a:spcAft>
                <a:spcPts val="0"/>
              </a:spcAft>
              <a:buClr>
                <a:srgbClr val="C00000"/>
              </a:buClr>
              <a:buSzTx/>
              <a:buFontTx/>
              <a:buNone/>
              <a:tabLst/>
              <a:defRPr/>
            </a:pPr>
            <a:r>
              <a:rPr kumimoji="0" lang="zh-CN" altLang="en-US"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	即，	</a:t>
            </a:r>
            <a:r>
              <a:rPr kumimoji="0" lang="en-US" altLang="zh-CN"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Z=S</a:t>
            </a:r>
          </a:p>
          <a:p>
            <a:pPr marL="457200" marR="0" lvl="1" indent="0" algn="l" defTabSz="914400" rtl="0" eaLnBrk="0" fontAlgn="base" latinLnBrk="0" hangingPunct="0">
              <a:lnSpc>
                <a:spcPct val="130000"/>
              </a:lnSpc>
              <a:spcBef>
                <a:spcPct val="0"/>
              </a:spcBef>
              <a:spcAft>
                <a:spcPts val="0"/>
              </a:spcAft>
              <a:buClr>
                <a:srgbClr val="C00000"/>
              </a:buClr>
              <a:buSzTx/>
              <a:buFontTx/>
              <a:buNone/>
              <a:tabLst/>
              <a:defRPr/>
            </a:pPr>
            <a:r>
              <a:rPr kumimoji="0" lang="zh-CN" altLang="en-US"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待求函数就是求自身内部的一种映射。</a:t>
            </a:r>
          </a:p>
          <a:p>
            <a:pPr marL="342900" marR="0" lvl="0" indent="-342900" algn="l" defTabSz="914400" rtl="0" eaLnBrk="0" fontAlgn="base" latinLnBrk="0" hangingPunct="0">
              <a:lnSpc>
                <a:spcPct val="130000"/>
              </a:lnSpc>
              <a:spcBef>
                <a:spcPct val="0"/>
              </a:spcBef>
              <a:spcAft>
                <a:spcPts val="0"/>
              </a:spcAft>
              <a:buClr>
                <a:srgbClr val="C00000"/>
              </a:buClr>
              <a:buSzTx/>
              <a:buFont typeface="Wingdings" panose="05000000000000000000" pitchFamily="2" charset="2"/>
              <a:buChar char="l"/>
              <a:tabLst/>
              <a:defRPr/>
            </a:pPr>
            <a:r>
              <a:rPr kumimoji="0" lang="zh-CN" altLang="en-US"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联想问题，也称为相关性分析或者关联问题</a:t>
            </a:r>
          </a:p>
          <a:p>
            <a:pPr marL="457200" marR="0" lvl="1" indent="0" algn="l" defTabSz="914400" rtl="0" eaLnBrk="0" fontAlgn="base" latinLnBrk="0" hangingPunct="0">
              <a:lnSpc>
                <a:spcPct val="130000"/>
              </a:lnSpc>
              <a:spcBef>
                <a:spcPct val="0"/>
              </a:spcBef>
              <a:spcAft>
                <a:spcPts val="0"/>
              </a:spcAft>
              <a:buClr>
                <a:srgbClr val="C00000"/>
              </a:buClr>
              <a:buSzTx/>
              <a:buFontTx/>
              <a:buNone/>
              <a:tabLst/>
              <a:defRPr/>
            </a:pPr>
            <a:r>
              <a:rPr kumimoji="0" lang="zh-CN" altLang="en-US"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就是发现不同数据（属性）之间的相互依赖关系。</a:t>
            </a:r>
          </a:p>
          <a:p>
            <a:pPr marL="457200" marR="0" lvl="1" indent="0" algn="l" defTabSz="914400" rtl="0" eaLnBrk="0" fontAlgn="base" latinLnBrk="0" hangingPunct="0">
              <a:lnSpc>
                <a:spcPct val="130000"/>
              </a:lnSpc>
              <a:spcBef>
                <a:spcPct val="0"/>
              </a:spcBef>
              <a:spcAft>
                <a:spcPts val="0"/>
              </a:spcAft>
              <a:buClr>
                <a:srgbClr val="C00000"/>
              </a:buClr>
              <a:buSzTx/>
              <a:buFontTx/>
              <a:buNone/>
              <a:tabLst/>
              <a:defRPr/>
            </a:pPr>
            <a:r>
              <a:rPr kumimoji="0" lang="zh-CN" altLang="en-US"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简单地说，就是可以从事物</a:t>
            </a:r>
            <a:r>
              <a:rPr kumimoji="0" lang="en-US" altLang="zh-CN"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A</a:t>
            </a:r>
            <a:r>
              <a:rPr kumimoji="0" lang="zh-CN" altLang="en-US"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推出事物</a:t>
            </a:r>
            <a:r>
              <a:rPr kumimoji="0" lang="en-US" altLang="zh-CN"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B</a:t>
            </a:r>
            <a:r>
              <a:rPr kumimoji="0" lang="zh-CN" altLang="en-US"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，即</a:t>
            </a:r>
            <a:r>
              <a:rPr kumimoji="0" lang="en-US" altLang="zh-CN"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A→B</a:t>
            </a:r>
          </a:p>
          <a:p>
            <a:pPr marL="342900" marR="0" lvl="0" indent="-342900" algn="l" defTabSz="914400" rtl="0" eaLnBrk="0" fontAlgn="base" latinLnBrk="0" hangingPunct="0">
              <a:lnSpc>
                <a:spcPct val="130000"/>
              </a:lnSpc>
              <a:spcBef>
                <a:spcPct val="0"/>
              </a:spcBef>
              <a:spcAft>
                <a:spcPts val="0"/>
              </a:spcAft>
              <a:buClr>
                <a:srgbClr val="C00000"/>
              </a:buClr>
              <a:buSzTx/>
              <a:buFont typeface="Wingdings" panose="05000000000000000000" pitchFamily="2" charset="2"/>
              <a:buChar char="l"/>
              <a:tabLst/>
              <a:defRPr/>
            </a:pPr>
            <a:r>
              <a:rPr kumimoji="0" lang="zh-CN" altLang="en-US"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常用的方法：</a:t>
            </a:r>
          </a:p>
          <a:p>
            <a:pPr marL="457200" marR="0" lvl="1" indent="0" algn="l" defTabSz="914400" rtl="0" eaLnBrk="0" fontAlgn="base" latinLnBrk="0" hangingPunct="0">
              <a:lnSpc>
                <a:spcPct val="130000"/>
              </a:lnSpc>
              <a:spcBef>
                <a:spcPct val="0"/>
              </a:spcBef>
              <a:spcAft>
                <a:spcPts val="0"/>
              </a:spcAft>
              <a:buClr>
                <a:srgbClr val="C00000"/>
              </a:buClr>
              <a:buSzTx/>
              <a:buFontTx/>
              <a:buNone/>
              <a:tabLst/>
              <a:defRPr/>
            </a:pPr>
            <a:r>
              <a:rPr kumimoji="0" lang="zh-CN" altLang="en-US"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反馈神经网络、关联规则、回归分析等等。 </a:t>
            </a:r>
          </a:p>
        </p:txBody>
      </p:sp>
      <p:graphicFrame>
        <p:nvGraphicFramePr>
          <p:cNvPr id="4" name="对象 3"/>
          <p:cNvGraphicFramePr>
            <a:graphicFrameLocks noChangeAspect="1"/>
          </p:cNvGraphicFramePr>
          <p:nvPr/>
        </p:nvGraphicFramePr>
        <p:xfrm>
          <a:off x="5715000" y="4114800"/>
          <a:ext cx="3160713" cy="2301875"/>
        </p:xfrm>
        <a:graphic>
          <a:graphicData uri="http://schemas.openxmlformats.org/presentationml/2006/ole">
            <mc:AlternateContent xmlns:mc="http://schemas.openxmlformats.org/markup-compatibility/2006">
              <mc:Choice xmlns:v="urn:schemas-microsoft-com:vml" Requires="v">
                <p:oleObj r:id="rId2" imgW="1953260" imgH="1433830" progId="Visio.Drawing.11">
                  <p:embed/>
                </p:oleObj>
              </mc:Choice>
              <mc:Fallback>
                <p:oleObj r:id="rId2" imgW="1953260" imgH="1433830" progId="Visio.Drawing.11">
                  <p:embed/>
                  <p:pic>
                    <p:nvPicPr>
                      <p:cNvPr id="4" name="对象 3"/>
                      <p:cNvPicPr/>
                      <p:nvPr/>
                    </p:nvPicPr>
                    <p:blipFill>
                      <a:blip r:embed="rId3"/>
                      <a:stretch>
                        <a:fillRect/>
                      </a:stretch>
                    </p:blipFill>
                    <p:spPr>
                      <a:xfrm>
                        <a:off x="5715000" y="4114800"/>
                        <a:ext cx="3160713" cy="2301875"/>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137513194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96994">
                                            <p:txEl>
                                              <p:pRg st="0" end="0"/>
                                            </p:txEl>
                                          </p:spTgt>
                                        </p:tgtEl>
                                        <p:attrNameLst>
                                          <p:attrName>style.visibility</p:attrName>
                                        </p:attrNameLst>
                                      </p:cBhvr>
                                      <p:to>
                                        <p:strVal val="visible"/>
                                      </p:to>
                                    </p:set>
                                    <p:anim calcmode="lin" valueType="num">
                                      <p:cBhvr additive="base">
                                        <p:cTn id="7" dur="500" fill="hold"/>
                                        <p:tgtEl>
                                          <p:spTgt spid="59699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6994">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4" grpId="0" build="p"/>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142</a:t>
            </a:fld>
            <a:endPar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endParaRPr>
          </a:p>
        </p:txBody>
      </p:sp>
      <p:sp>
        <p:nvSpPr>
          <p:cNvPr id="596994" name="Rectangle 2"/>
          <p:cNvSpPr/>
          <p:nvPr/>
        </p:nvSpPr>
        <p:spPr>
          <a:xfrm>
            <a:off x="533400" y="914400"/>
            <a:ext cx="8208963" cy="1295400"/>
          </a:xfrm>
          <a:prstGeom prst="rect">
            <a:avLst/>
          </a:prstGeom>
          <a:noFill/>
          <a:ln w="9525">
            <a:noFill/>
          </a:ln>
        </p:spPr>
        <p:txBody>
          <a:bodyPr/>
          <a:lstStyle/>
          <a:p>
            <a:pPr marL="0" marR="0" lvl="0" indent="0" algn="l" defTabSz="914400" rtl="0" eaLnBrk="1" fontAlgn="base" latinLnBrk="0" hangingPunct="1">
              <a:lnSpc>
                <a:spcPct val="120000"/>
              </a:lnSpc>
              <a:spcBef>
                <a:spcPct val="40000"/>
              </a:spcBef>
              <a:spcAft>
                <a:spcPct val="0"/>
              </a:spcAft>
              <a:buClr>
                <a:srgbClr val="CC0000"/>
              </a:buClr>
              <a:buSzPct val="60000"/>
              <a:buFontTx/>
              <a:buNone/>
              <a:tabLst/>
              <a:defRPr/>
            </a:pPr>
            <a:endPar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72708" name="Rectangle 3"/>
          <p:cNvSpPr/>
          <p:nvPr/>
        </p:nvSpPr>
        <p:spPr>
          <a:xfrm>
            <a:off x="0" y="0"/>
            <a:ext cx="9144000" cy="765175"/>
          </a:xfrm>
          <a:prstGeom prst="rect">
            <a:avLst/>
          </a:prstGeom>
          <a:solidFill>
            <a:srgbClr val="A50021"/>
          </a:solidFill>
          <a:ln w="9525">
            <a:noFill/>
          </a:ln>
        </p:spPr>
        <p:txBody>
          <a:bodyPr anchor="b" anchorCtr="0"/>
          <a:lstStyle/>
          <a:p>
            <a:pPr marL="0" marR="0" lvl="0" indent="176530" algn="l"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7.8.2  </a:t>
            </a:r>
            <a:r>
              <a:rPr kumimoji="0" lang="zh-CN" altLang="en-US"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机器学习的分类</a:t>
            </a:r>
          </a:p>
        </p:txBody>
      </p:sp>
      <p:sp>
        <p:nvSpPr>
          <p:cNvPr id="2" name="矩形 1"/>
          <p:cNvSpPr/>
          <p:nvPr/>
        </p:nvSpPr>
        <p:spPr>
          <a:xfrm>
            <a:off x="161925" y="914400"/>
            <a:ext cx="8877300" cy="5453063"/>
          </a:xfrm>
          <a:prstGeom prst="rect">
            <a:avLst/>
          </a:prstGeom>
        </p:spPr>
        <p:txBody>
          <a:bodyPr wrap="square">
            <a:spAutoFit/>
          </a:bodyPr>
          <a:lstStyle/>
          <a:p>
            <a:pPr marL="0" marR="0" lvl="0" indent="0" algn="l" defTabSz="914400" rtl="0" eaLnBrk="0" fontAlgn="base" latinLnBrk="0" hangingPunct="0">
              <a:lnSpc>
                <a:spcPct val="120000"/>
              </a:lnSpc>
              <a:spcBef>
                <a:spcPct val="0"/>
              </a:spcBef>
              <a:spcAft>
                <a:spcPts val="60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优化问题：</a:t>
            </a:r>
          </a:p>
          <a:p>
            <a:pPr marL="342900" marR="0" lvl="0" indent="-342900" algn="l" defTabSz="914400" rtl="0" eaLnBrk="0" fontAlgn="base" latinLnBrk="0" hangingPunct="0">
              <a:lnSpc>
                <a:spcPct val="130000"/>
              </a:lnSpc>
              <a:spcBef>
                <a:spcPct val="0"/>
              </a:spcBef>
              <a:spcAft>
                <a:spcPts val="0"/>
              </a:spcAft>
              <a:buClr>
                <a:srgbClr val="C00000"/>
              </a:buClr>
              <a:buSzTx/>
              <a:buFont typeface="Wingdings" panose="05000000000000000000" pitchFamily="2" charset="2"/>
              <a:buChar char="l"/>
              <a:tabLst/>
              <a:defRPr/>
            </a:pPr>
            <a:r>
              <a:rPr kumimoji="0" lang="zh-CN" altLang="en-US"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目标空间是数据空间上的某种函数（用</a:t>
            </a:r>
            <a:r>
              <a:rPr kumimoji="0" lang="en-US" altLang="zh-CN"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F(S)</a:t>
            </a:r>
            <a:r>
              <a:rPr kumimoji="0" lang="zh-CN" altLang="en-US"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表示），且学习目标为使对函数</a:t>
            </a:r>
            <a:r>
              <a:rPr kumimoji="0" lang="en-US" altLang="zh-CN"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F(S)</a:t>
            </a:r>
            <a:r>
              <a:rPr kumimoji="0" lang="zh-CN" altLang="en-US"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的某种度量</a:t>
            </a:r>
            <a:r>
              <a:rPr kumimoji="0" lang="en-US" altLang="zh-CN"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d[F(S)]</a:t>
            </a:r>
            <a:r>
              <a:rPr kumimoji="0" lang="zh-CN" altLang="en-US"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达到极值。</a:t>
            </a:r>
          </a:p>
          <a:p>
            <a:pPr marL="342900" marR="0" lvl="0" indent="-342900" algn="l" defTabSz="914400" rtl="0" eaLnBrk="0" fontAlgn="base" latinLnBrk="0" hangingPunct="0">
              <a:lnSpc>
                <a:spcPct val="130000"/>
              </a:lnSpc>
              <a:spcBef>
                <a:spcPct val="0"/>
              </a:spcBef>
              <a:spcAft>
                <a:spcPts val="0"/>
              </a:spcAft>
              <a:buClr>
                <a:srgbClr val="C00000"/>
              </a:buClr>
              <a:buSzTx/>
              <a:buFont typeface="Wingdings" panose="05000000000000000000" pitchFamily="2" charset="2"/>
              <a:buChar char="l"/>
              <a:tabLst/>
              <a:defRPr/>
            </a:pPr>
            <a:r>
              <a:rPr kumimoji="0" lang="zh-CN" altLang="en-US"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解决优化问题，就是在给定数据范围内寻找使某值达到最大（最小）的方法。</a:t>
            </a:r>
          </a:p>
          <a:p>
            <a:pPr marL="342900" marR="0" lvl="0" indent="-342900" algn="l" defTabSz="914400" rtl="0" eaLnBrk="0" fontAlgn="base" latinLnBrk="0" hangingPunct="0">
              <a:lnSpc>
                <a:spcPct val="130000"/>
              </a:lnSpc>
              <a:spcBef>
                <a:spcPct val="0"/>
              </a:spcBef>
              <a:spcAft>
                <a:spcPts val="0"/>
              </a:spcAft>
              <a:buClr>
                <a:srgbClr val="C00000"/>
              </a:buClr>
              <a:buSzTx/>
              <a:buFont typeface="Wingdings" panose="05000000000000000000" pitchFamily="2" charset="2"/>
              <a:buChar char="l"/>
              <a:tabLst/>
              <a:defRPr/>
            </a:pPr>
            <a:r>
              <a:rPr kumimoji="0" lang="zh-CN" altLang="en-US"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优化问题一般都有一些约束条件</a:t>
            </a:r>
          </a:p>
          <a:p>
            <a:pPr marL="457200" marR="0" lvl="1" indent="0" algn="l" defTabSz="914400" rtl="0" eaLnBrk="0" fontAlgn="base" latinLnBrk="0" hangingPunct="0">
              <a:lnSpc>
                <a:spcPct val="130000"/>
              </a:lnSpc>
              <a:spcBef>
                <a:spcPct val="0"/>
              </a:spcBef>
              <a:spcAft>
                <a:spcPts val="0"/>
              </a:spcAft>
              <a:buClr>
                <a:srgbClr val="C00000"/>
              </a:buClr>
              <a:buSzTx/>
              <a:buFontTx/>
              <a:buNone/>
              <a:tabLst/>
              <a:defRPr/>
            </a:pPr>
            <a:r>
              <a:rPr kumimoji="0" lang="zh-CN" altLang="en-US"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例如时空资源的限制等等。</a:t>
            </a:r>
          </a:p>
          <a:p>
            <a:pPr marL="457200" marR="0" lvl="1" indent="0" algn="l" defTabSz="914400" rtl="0" eaLnBrk="0" fontAlgn="base" latinLnBrk="0" hangingPunct="0">
              <a:lnSpc>
                <a:spcPct val="130000"/>
              </a:lnSpc>
              <a:spcBef>
                <a:spcPct val="0"/>
              </a:spcBef>
              <a:spcAft>
                <a:spcPts val="0"/>
              </a:spcAft>
              <a:buClr>
                <a:srgbClr val="C00000"/>
              </a:buClr>
              <a:buSzTx/>
              <a:buFontTx/>
              <a:buNone/>
              <a:tabLst/>
              <a:defRPr/>
            </a:pPr>
            <a:r>
              <a:rPr kumimoji="0" lang="zh-CN" altLang="en-US"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典型代表就是</a:t>
            </a:r>
            <a:r>
              <a:rPr kumimoji="0" lang="en-US" altLang="zh-CN"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NP</a:t>
            </a:r>
            <a:r>
              <a:rPr kumimoji="0" lang="zh-CN" altLang="en-US"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问题，这也是计算机科学中的一类经典问题。</a:t>
            </a:r>
          </a:p>
          <a:p>
            <a:pPr marL="342900" marR="0" lvl="0" indent="-342900" algn="l" defTabSz="914400" rtl="0" eaLnBrk="0" fontAlgn="base" latinLnBrk="0" hangingPunct="0">
              <a:lnSpc>
                <a:spcPct val="130000"/>
              </a:lnSpc>
              <a:spcBef>
                <a:spcPct val="0"/>
              </a:spcBef>
              <a:spcAft>
                <a:spcPts val="0"/>
              </a:spcAft>
              <a:buClr>
                <a:srgbClr val="C00000"/>
              </a:buClr>
              <a:buSzTx/>
              <a:buFont typeface="Wingdings" panose="05000000000000000000" pitchFamily="2" charset="2"/>
              <a:buChar char="l"/>
              <a:tabLst/>
              <a:defRPr/>
            </a:pPr>
            <a:r>
              <a:rPr kumimoji="0" lang="zh-CN" altLang="en-US"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解决优化问题对于提高系统效率，保证系统实用性有重要意义。</a:t>
            </a:r>
          </a:p>
          <a:p>
            <a:pPr marL="342900" marR="0" lvl="0" indent="-342900" algn="l" defTabSz="914400" rtl="0" eaLnBrk="0" fontAlgn="base" latinLnBrk="0" hangingPunct="0">
              <a:lnSpc>
                <a:spcPct val="130000"/>
              </a:lnSpc>
              <a:spcBef>
                <a:spcPct val="0"/>
              </a:spcBef>
              <a:spcAft>
                <a:spcPts val="0"/>
              </a:spcAft>
              <a:buClr>
                <a:srgbClr val="C00000"/>
              </a:buClr>
              <a:buSzTx/>
              <a:buFont typeface="Wingdings" panose="05000000000000000000" pitchFamily="2" charset="2"/>
              <a:buChar char="l"/>
              <a:tabLst/>
              <a:defRPr/>
            </a:pPr>
            <a:r>
              <a:rPr kumimoji="0" lang="zh-CN" altLang="en-US"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常用的方法有：</a:t>
            </a:r>
          </a:p>
          <a:p>
            <a:pPr marL="457200" marR="0" lvl="1" indent="0" algn="l" defTabSz="914400" rtl="0" eaLnBrk="0" fontAlgn="base" latinLnBrk="0" hangingPunct="0">
              <a:lnSpc>
                <a:spcPct val="130000"/>
              </a:lnSpc>
              <a:spcBef>
                <a:spcPct val="0"/>
              </a:spcBef>
              <a:spcAft>
                <a:spcPts val="0"/>
              </a:spcAft>
              <a:buClr>
                <a:srgbClr val="C00000"/>
              </a:buClr>
              <a:buSzTx/>
              <a:buFontTx/>
              <a:buNone/>
              <a:tabLst/>
              <a:defRPr/>
            </a:pPr>
            <a:r>
              <a:rPr kumimoji="0" lang="zh-CN" altLang="en-US"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遗传算法、</a:t>
            </a:r>
            <a:r>
              <a:rPr kumimoji="0" lang="en-US" altLang="zh-CN"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Hopfield</a:t>
            </a:r>
            <a:r>
              <a:rPr kumimoji="0" lang="zh-CN" altLang="en-US"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神经网络、</a:t>
            </a:r>
            <a:endParaRPr kumimoji="0" lang="en-US" altLang="zh-CN"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a:p>
            <a:pPr marL="457200" marR="0" lvl="1" indent="0" algn="l" defTabSz="914400" rtl="0" eaLnBrk="0" fontAlgn="base" latinLnBrk="0" hangingPunct="0">
              <a:lnSpc>
                <a:spcPct val="130000"/>
              </a:lnSpc>
              <a:spcBef>
                <a:spcPct val="0"/>
              </a:spcBef>
              <a:spcAft>
                <a:spcPts val="0"/>
              </a:spcAft>
              <a:buClr>
                <a:srgbClr val="C00000"/>
              </a:buClr>
              <a:buSzTx/>
              <a:buFontTx/>
              <a:buNone/>
              <a:tabLst/>
              <a:defRPr/>
            </a:pPr>
            <a:r>
              <a:rPr kumimoji="0" lang="zh-CN" altLang="en-US" sz="22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线性规划方法等等。 </a:t>
            </a:r>
          </a:p>
        </p:txBody>
      </p:sp>
      <p:graphicFrame>
        <p:nvGraphicFramePr>
          <p:cNvPr id="3" name="对象 2"/>
          <p:cNvGraphicFramePr>
            <a:graphicFrameLocks noChangeAspect="1"/>
          </p:cNvGraphicFramePr>
          <p:nvPr/>
        </p:nvGraphicFramePr>
        <p:xfrm>
          <a:off x="5562600" y="4838700"/>
          <a:ext cx="2633663" cy="2019300"/>
        </p:xfrm>
        <a:graphic>
          <a:graphicData uri="http://schemas.openxmlformats.org/presentationml/2006/ole">
            <mc:AlternateContent xmlns:mc="http://schemas.openxmlformats.org/markup-compatibility/2006">
              <mc:Choice xmlns:v="urn:schemas-microsoft-com:vml" Requires="v">
                <p:oleObj r:id="rId2" imgW="1851660" imgH="1422400" progId="Visio.Drawing.11">
                  <p:embed/>
                </p:oleObj>
              </mc:Choice>
              <mc:Fallback>
                <p:oleObj r:id="rId2" imgW="1851660" imgH="1422400" progId="Visio.Drawing.11">
                  <p:embed/>
                  <p:pic>
                    <p:nvPicPr>
                      <p:cNvPr id="3" name="对象 2"/>
                      <p:cNvPicPr/>
                      <p:nvPr/>
                    </p:nvPicPr>
                    <p:blipFill>
                      <a:blip r:embed="rId3"/>
                      <a:stretch>
                        <a:fillRect/>
                      </a:stretch>
                    </p:blipFill>
                    <p:spPr>
                      <a:xfrm>
                        <a:off x="5562600" y="4838700"/>
                        <a:ext cx="2633663" cy="2019300"/>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380799927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96994">
                                            <p:txEl>
                                              <p:pRg st="0" end="0"/>
                                            </p:txEl>
                                          </p:spTgt>
                                        </p:tgtEl>
                                        <p:attrNameLst>
                                          <p:attrName>style.visibility</p:attrName>
                                        </p:attrNameLst>
                                      </p:cBhvr>
                                      <p:to>
                                        <p:strVal val="visible"/>
                                      </p:to>
                                    </p:set>
                                    <p:anim calcmode="lin" valueType="num">
                                      <p:cBhvr additive="base">
                                        <p:cTn id="7" dur="500" fill="hold"/>
                                        <p:tgtEl>
                                          <p:spTgt spid="59699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6994">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4" grpId="0" build="p"/>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143</a:t>
            </a:fld>
            <a:endPar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endParaRPr>
          </a:p>
        </p:txBody>
      </p:sp>
      <p:sp>
        <p:nvSpPr>
          <p:cNvPr id="596994" name="Rectangle 2"/>
          <p:cNvSpPr/>
          <p:nvPr/>
        </p:nvSpPr>
        <p:spPr>
          <a:xfrm>
            <a:off x="533400" y="914400"/>
            <a:ext cx="8208963" cy="1295400"/>
          </a:xfrm>
          <a:prstGeom prst="rect">
            <a:avLst/>
          </a:prstGeom>
          <a:noFill/>
          <a:ln w="9525">
            <a:noFill/>
          </a:ln>
        </p:spPr>
        <p:txBody>
          <a:bodyPr/>
          <a:lstStyle/>
          <a:p>
            <a:pPr marL="0" marR="0" lvl="0" indent="0" algn="l" defTabSz="914400" rtl="0" eaLnBrk="1" fontAlgn="base" latinLnBrk="0" hangingPunct="1">
              <a:lnSpc>
                <a:spcPct val="120000"/>
              </a:lnSpc>
              <a:spcBef>
                <a:spcPct val="40000"/>
              </a:spcBef>
              <a:spcAft>
                <a:spcPct val="0"/>
              </a:spcAft>
              <a:buClr>
                <a:srgbClr val="CC0000"/>
              </a:buClr>
              <a:buSzPct val="60000"/>
              <a:buFontTx/>
              <a:buNone/>
              <a:tabLst/>
              <a:defRPr/>
            </a:pPr>
            <a:endPar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73732" name="Rectangle 3"/>
          <p:cNvSpPr/>
          <p:nvPr/>
        </p:nvSpPr>
        <p:spPr>
          <a:xfrm>
            <a:off x="0" y="0"/>
            <a:ext cx="9144000" cy="765175"/>
          </a:xfrm>
          <a:prstGeom prst="rect">
            <a:avLst/>
          </a:prstGeom>
          <a:solidFill>
            <a:srgbClr val="A50021"/>
          </a:solidFill>
          <a:ln w="9525">
            <a:noFill/>
          </a:ln>
        </p:spPr>
        <p:txBody>
          <a:bodyPr anchor="b" anchorCtr="0"/>
          <a:lstStyle/>
          <a:p>
            <a:pPr marL="0" marR="0" lvl="0" indent="176530" algn="l"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7.8.3  </a:t>
            </a:r>
            <a:r>
              <a:rPr kumimoji="0" lang="zh-CN" altLang="en-US"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机械式学习</a:t>
            </a:r>
          </a:p>
        </p:txBody>
      </p:sp>
      <p:sp>
        <p:nvSpPr>
          <p:cNvPr id="14" name="Rectangle 23"/>
          <p:cNvSpPr>
            <a:spLocks noChangeArrowheads="1"/>
          </p:cNvSpPr>
          <p:nvPr/>
        </p:nvSpPr>
        <p:spPr bwMode="auto">
          <a:xfrm>
            <a:off x="190500" y="1066800"/>
            <a:ext cx="87630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0" fontAlgn="base" latinLnBrk="0" hangingPunct="0">
              <a:lnSpc>
                <a:spcPct val="130000"/>
              </a:lnSpc>
              <a:spcBef>
                <a:spcPts val="600"/>
              </a:spcBef>
              <a:spcAft>
                <a:spcPct val="0"/>
              </a:spcAft>
              <a:buClr>
                <a:srgbClr val="C00000"/>
              </a:buClr>
              <a:buSzPct val="80000"/>
              <a:buFont typeface="Wingdings" panose="05000000000000000000"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宋体"/>
                <a:ea typeface="宋体"/>
                <a:cs typeface="+mn-cs"/>
              </a:rPr>
              <a:t>机械学习是最简单的学习方法，它亦被称为记忆学习或死记硬背式学习。这种学习方法不需要推理，而是由教师向系统提供被记忆的信息，学习者无需任何推理或其它的知识转换，直接吸取环境所提供的信息，并用这些信息指导系统行为。</a:t>
            </a:r>
          </a:p>
          <a:p>
            <a:pPr marL="342900" marR="0" lvl="0" indent="-342900" algn="l" defTabSz="914400" rtl="0" eaLnBrk="0" fontAlgn="base" latinLnBrk="0" hangingPunct="0">
              <a:lnSpc>
                <a:spcPct val="130000"/>
              </a:lnSpc>
              <a:spcBef>
                <a:spcPts val="600"/>
              </a:spcBef>
              <a:spcAft>
                <a:spcPct val="0"/>
              </a:spcAft>
              <a:buClr>
                <a:srgbClr val="C00000"/>
              </a:buClr>
              <a:buSzPct val="80000"/>
              <a:buFont typeface="Wingdings" panose="05000000000000000000"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宋体"/>
                <a:ea typeface="宋体"/>
                <a:cs typeface="+mn-cs"/>
              </a:rPr>
              <a:t>机械学习是记忆，它仅保存新的知识以便使用。这里是个检索问题，而不是重复计算、推理或查询。机械学习可以认为是基本的学习方式，它本身并不能实现智能学习，但是它是其他学习系统所固有重要组成部分。在机械学习系统中，知识已经以某种方式获取，并且是一种直接可使用的形式。所有学习系统都是建立在机械学习的基础之上，即对知识库中的知识进行存储、维护和检索。</a:t>
            </a:r>
          </a:p>
        </p:txBody>
      </p:sp>
    </p:spTree>
    <p:extLst>
      <p:ext uri="{BB962C8B-B14F-4D97-AF65-F5344CB8AC3E}">
        <p14:creationId xmlns:p14="http://schemas.microsoft.com/office/powerpoint/2010/main" val="60570250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96994">
                                            <p:txEl>
                                              <p:pRg st="0" end="0"/>
                                            </p:txEl>
                                          </p:spTgt>
                                        </p:tgtEl>
                                        <p:attrNameLst>
                                          <p:attrName>style.visibility</p:attrName>
                                        </p:attrNameLst>
                                      </p:cBhvr>
                                      <p:to>
                                        <p:strVal val="visible"/>
                                      </p:to>
                                    </p:set>
                                    <p:anim calcmode="lin" valueType="num">
                                      <p:cBhvr additive="base">
                                        <p:cTn id="7" dur="500" fill="hold"/>
                                        <p:tgtEl>
                                          <p:spTgt spid="59699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699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4" grpId="0" build="p"/>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144</a:t>
            </a:fld>
            <a:endPar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endParaRPr>
          </a:p>
        </p:txBody>
      </p:sp>
      <p:sp>
        <p:nvSpPr>
          <p:cNvPr id="596994" name="Rectangle 2"/>
          <p:cNvSpPr/>
          <p:nvPr/>
        </p:nvSpPr>
        <p:spPr>
          <a:xfrm>
            <a:off x="533400" y="914400"/>
            <a:ext cx="8208963" cy="1295400"/>
          </a:xfrm>
          <a:prstGeom prst="rect">
            <a:avLst/>
          </a:prstGeom>
          <a:noFill/>
          <a:ln w="9525">
            <a:noFill/>
          </a:ln>
        </p:spPr>
        <p:txBody>
          <a:bodyPr/>
          <a:lstStyle/>
          <a:p>
            <a:pPr marL="0" marR="0" lvl="0" indent="0" algn="l" defTabSz="914400" rtl="0" eaLnBrk="1" fontAlgn="base" latinLnBrk="0" hangingPunct="1">
              <a:lnSpc>
                <a:spcPct val="120000"/>
              </a:lnSpc>
              <a:spcBef>
                <a:spcPct val="40000"/>
              </a:spcBef>
              <a:spcAft>
                <a:spcPct val="0"/>
              </a:spcAft>
              <a:buClr>
                <a:srgbClr val="CC0000"/>
              </a:buClr>
              <a:buSzPct val="60000"/>
              <a:buFontTx/>
              <a:buNone/>
              <a:tabLst/>
              <a:defRPr/>
            </a:pPr>
            <a:endPar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74756" name="Rectangle 3"/>
          <p:cNvSpPr/>
          <p:nvPr/>
        </p:nvSpPr>
        <p:spPr>
          <a:xfrm>
            <a:off x="0" y="0"/>
            <a:ext cx="9144000" cy="765175"/>
          </a:xfrm>
          <a:prstGeom prst="rect">
            <a:avLst/>
          </a:prstGeom>
          <a:solidFill>
            <a:srgbClr val="A50021"/>
          </a:solidFill>
          <a:ln w="9525">
            <a:noFill/>
          </a:ln>
        </p:spPr>
        <p:txBody>
          <a:bodyPr anchor="b" anchorCtr="0"/>
          <a:lstStyle/>
          <a:p>
            <a:pPr marL="0" marR="0" lvl="0" indent="176530" algn="l"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7.8.3  </a:t>
            </a:r>
            <a:r>
              <a:rPr kumimoji="0" lang="zh-CN" altLang="en-US"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机械式学习</a:t>
            </a:r>
          </a:p>
        </p:txBody>
      </p:sp>
      <p:sp>
        <p:nvSpPr>
          <p:cNvPr id="74757" name="Rectangle 1026"/>
          <p:cNvSpPr txBox="1"/>
          <p:nvPr/>
        </p:nvSpPr>
        <p:spPr>
          <a:xfrm>
            <a:off x="323850" y="914400"/>
            <a:ext cx="8134350" cy="2743200"/>
          </a:xfrm>
          <a:prstGeom prst="rect">
            <a:avLst/>
          </a:prstGeom>
          <a:noFill/>
          <a:ln w="9525">
            <a:noFill/>
          </a:ln>
        </p:spPr>
        <p:txBody>
          <a:bodyPr/>
          <a:lstStyle/>
          <a:p>
            <a:pPr marL="0" marR="0" lvl="0" indent="0" algn="l" defTabSz="914400" rtl="0" eaLnBrk="1" fontAlgn="base" latinLnBrk="0" hangingPunct="1">
              <a:lnSpc>
                <a:spcPct val="120000"/>
              </a:lnSpc>
              <a:spcBef>
                <a:spcPct val="40000"/>
              </a:spcBef>
              <a:spcAft>
                <a:spcPct val="0"/>
              </a:spcAft>
              <a:buClr>
                <a:srgbClr val="CC0000"/>
              </a:buClr>
              <a:buSzTx/>
              <a:buFont typeface="Wingdings" panose="05000000000000000000" pitchFamily="2" charset="2"/>
              <a:buNone/>
              <a:tabLst/>
              <a:defRPr/>
            </a:pPr>
            <a:r>
              <a:rPr kumimoji="0" lang="zh-CN" altLang="en-US" sz="32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学习模式：</a:t>
            </a:r>
          </a:p>
          <a:p>
            <a:pPr marL="0" marR="0" lvl="0" indent="0" algn="l" defTabSz="914400" rtl="0" eaLnBrk="1" fontAlgn="base" latinLnBrk="0" hangingPunct="1">
              <a:lnSpc>
                <a:spcPct val="120000"/>
              </a:lnSpc>
              <a:spcBef>
                <a:spcPct val="40000"/>
              </a:spcBef>
              <a:spcAft>
                <a:spcPct val="0"/>
              </a:spcAft>
              <a:buClr>
                <a:srgbClr val="CC0000"/>
              </a:buClr>
              <a:buSzTx/>
              <a:buFont typeface="Wingdings" panose="05000000000000000000" pitchFamily="2" charset="2"/>
              <a:buNone/>
              <a:tabLst/>
              <a:defRPr/>
            </a:pPr>
            <a:r>
              <a:rPr kumimoji="0" lang="zh-CN" altLang="en-US" sz="3200" b="0" i="0" u="none" strike="noStrike" kern="1200" cap="none" spc="0" normalizeH="0" baseline="0" noProof="0" dirty="0">
                <a:ln>
                  <a:noFill/>
                </a:ln>
                <a:solidFill>
                  <a:srgbClr val="000000"/>
                </a:solidFill>
                <a:effectLst/>
                <a:uLnTx/>
                <a:uFillTx/>
                <a:latin typeface="黑体" panose="02010609060101010101" pitchFamily="2" charset="-122"/>
                <a:ea typeface="黑体" panose="02010609060101010101" pitchFamily="2" charset="-122"/>
                <a:cs typeface="+mn-cs"/>
              </a:rPr>
              <a:t>（        ）   （     ）  </a:t>
            </a:r>
          </a:p>
          <a:p>
            <a:pPr marL="0" marR="0" lvl="0" indent="0" algn="l" defTabSz="914400" rtl="0" eaLnBrk="1" fontAlgn="base" latinLnBrk="0" hangingPunct="1">
              <a:lnSpc>
                <a:spcPct val="120000"/>
              </a:lnSpc>
              <a:spcBef>
                <a:spcPct val="40000"/>
              </a:spcBef>
              <a:spcAft>
                <a:spcPct val="0"/>
              </a:spcAft>
              <a:buClr>
                <a:srgbClr val="CC0000"/>
              </a:buClr>
              <a:buSzTx/>
              <a:buFont typeface="Wingdings" panose="05000000000000000000" pitchFamily="2" charset="2"/>
              <a:buNone/>
              <a:tabLst/>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2" charset="-122"/>
                <a:ea typeface="黑体" panose="02010609060101010101" pitchFamily="2" charset="-122"/>
                <a:cs typeface="+mn-cs"/>
              </a:rPr>
              <a:t>     （（       ），（       ））</a:t>
            </a:r>
          </a:p>
        </p:txBody>
      </p:sp>
      <p:graphicFrame>
        <p:nvGraphicFramePr>
          <p:cNvPr id="74758" name="对象 2"/>
          <p:cNvGraphicFramePr>
            <a:graphicFrameLocks noChangeAspect="1"/>
          </p:cNvGraphicFramePr>
          <p:nvPr/>
        </p:nvGraphicFramePr>
        <p:xfrm>
          <a:off x="914400" y="1792288"/>
          <a:ext cx="1512888" cy="417512"/>
        </p:xfrm>
        <a:graphic>
          <a:graphicData uri="http://schemas.openxmlformats.org/presentationml/2006/ole">
            <mc:AlternateContent xmlns:mc="http://schemas.openxmlformats.org/markup-compatibility/2006">
              <mc:Choice xmlns:v="urn:schemas-microsoft-com:vml" Requires="v">
                <p:oleObj r:id="rId2" imgW="825500" imgH="228600" progId="Equation.DSMT4">
                  <p:embed/>
                </p:oleObj>
              </mc:Choice>
              <mc:Fallback>
                <p:oleObj r:id="rId2" imgW="825500" imgH="228600" progId="Equation.DSMT4">
                  <p:embed/>
                  <p:pic>
                    <p:nvPicPr>
                      <p:cNvPr id="74758" name="对象 2"/>
                      <p:cNvPicPr/>
                      <p:nvPr/>
                    </p:nvPicPr>
                    <p:blipFill>
                      <a:blip r:embed="rId3"/>
                      <a:stretch>
                        <a:fillRect/>
                      </a:stretch>
                    </p:blipFill>
                    <p:spPr>
                      <a:xfrm>
                        <a:off x="914400" y="1792288"/>
                        <a:ext cx="1512888" cy="417512"/>
                      </a:xfrm>
                      <a:prstGeom prst="rect">
                        <a:avLst/>
                      </a:prstGeom>
                      <a:solidFill>
                        <a:srgbClr val="FFCC99"/>
                      </a:solidFill>
                      <a:ln w="38100">
                        <a:noFill/>
                        <a:miter/>
                      </a:ln>
                    </p:spPr>
                  </p:pic>
                </p:oleObj>
              </mc:Fallback>
            </mc:AlternateContent>
          </a:graphicData>
        </a:graphic>
      </p:graphicFrame>
      <p:graphicFrame>
        <p:nvGraphicFramePr>
          <p:cNvPr id="74759" name="对象 3"/>
          <p:cNvGraphicFramePr>
            <a:graphicFrameLocks noChangeAspect="1"/>
          </p:cNvGraphicFramePr>
          <p:nvPr/>
        </p:nvGraphicFramePr>
        <p:xfrm>
          <a:off x="2895600" y="1893888"/>
          <a:ext cx="647700" cy="309562"/>
        </p:xfrm>
        <a:graphic>
          <a:graphicData uri="http://schemas.openxmlformats.org/presentationml/2006/ole">
            <mc:AlternateContent xmlns:mc="http://schemas.openxmlformats.org/markup-compatibility/2006">
              <mc:Choice xmlns:v="urn:schemas-microsoft-com:vml" Requires="v">
                <p:oleObj r:id="rId4" imgW="419100" imgH="203200" progId="Equation.DSMT4">
                  <p:embed/>
                </p:oleObj>
              </mc:Choice>
              <mc:Fallback>
                <p:oleObj r:id="rId4" imgW="419100" imgH="203200" progId="Equation.DSMT4">
                  <p:embed/>
                  <p:pic>
                    <p:nvPicPr>
                      <p:cNvPr id="74759" name="对象 3"/>
                      <p:cNvPicPr/>
                      <p:nvPr/>
                    </p:nvPicPr>
                    <p:blipFill>
                      <a:blip r:embed="rId5"/>
                      <a:stretch>
                        <a:fillRect/>
                      </a:stretch>
                    </p:blipFill>
                    <p:spPr>
                      <a:xfrm>
                        <a:off x="2895600" y="1893888"/>
                        <a:ext cx="647700" cy="309562"/>
                      </a:xfrm>
                      <a:prstGeom prst="rect">
                        <a:avLst/>
                      </a:prstGeom>
                      <a:solidFill>
                        <a:srgbClr val="FFCC99"/>
                      </a:solidFill>
                      <a:ln w="38100">
                        <a:noFill/>
                        <a:miter/>
                      </a:ln>
                    </p:spPr>
                  </p:pic>
                </p:oleObj>
              </mc:Fallback>
            </mc:AlternateContent>
          </a:graphicData>
        </a:graphic>
      </p:graphicFrame>
      <p:graphicFrame>
        <p:nvGraphicFramePr>
          <p:cNvPr id="74760" name="对象 4"/>
          <p:cNvGraphicFramePr>
            <a:graphicFrameLocks noChangeAspect="1"/>
          </p:cNvGraphicFramePr>
          <p:nvPr/>
        </p:nvGraphicFramePr>
        <p:xfrm>
          <a:off x="3922713" y="1874838"/>
          <a:ext cx="936625" cy="334962"/>
        </p:xfrm>
        <a:graphic>
          <a:graphicData uri="http://schemas.openxmlformats.org/presentationml/2006/ole">
            <mc:AlternateContent xmlns:mc="http://schemas.openxmlformats.org/markup-compatibility/2006">
              <mc:Choice xmlns:v="urn:schemas-microsoft-com:vml" Requires="v">
                <p:oleObj r:id="rId6" imgW="673100" imgH="241300" progId="Equation.DSMT4">
                  <p:embed/>
                </p:oleObj>
              </mc:Choice>
              <mc:Fallback>
                <p:oleObj r:id="rId6" imgW="673100" imgH="241300" progId="Equation.DSMT4">
                  <p:embed/>
                  <p:pic>
                    <p:nvPicPr>
                      <p:cNvPr id="74760" name="对象 4"/>
                      <p:cNvPicPr/>
                      <p:nvPr/>
                    </p:nvPicPr>
                    <p:blipFill>
                      <a:blip r:embed="rId7"/>
                      <a:stretch>
                        <a:fillRect/>
                      </a:stretch>
                    </p:blipFill>
                    <p:spPr>
                      <a:xfrm>
                        <a:off x="3922713" y="1874838"/>
                        <a:ext cx="936625" cy="334962"/>
                      </a:xfrm>
                      <a:prstGeom prst="rect">
                        <a:avLst/>
                      </a:prstGeom>
                      <a:solidFill>
                        <a:srgbClr val="FFCC99"/>
                      </a:solidFill>
                      <a:ln w="38100">
                        <a:noFill/>
                        <a:miter/>
                      </a:ln>
                    </p:spPr>
                  </p:pic>
                </p:oleObj>
              </mc:Fallback>
            </mc:AlternateContent>
          </a:graphicData>
        </a:graphic>
      </p:graphicFrame>
      <p:graphicFrame>
        <p:nvGraphicFramePr>
          <p:cNvPr id="74761" name="对象 5"/>
          <p:cNvGraphicFramePr>
            <a:graphicFrameLocks noChangeAspect="1"/>
          </p:cNvGraphicFramePr>
          <p:nvPr/>
        </p:nvGraphicFramePr>
        <p:xfrm>
          <a:off x="5410200" y="1830388"/>
          <a:ext cx="1008063" cy="414337"/>
        </p:xfrm>
        <a:graphic>
          <a:graphicData uri="http://schemas.openxmlformats.org/presentationml/2006/ole">
            <mc:AlternateContent xmlns:mc="http://schemas.openxmlformats.org/markup-compatibility/2006">
              <mc:Choice xmlns:v="urn:schemas-microsoft-com:vml" Requires="v">
                <p:oleObj r:id="rId8" imgW="532765" imgH="215900" progId="Equation.DSMT4">
                  <p:embed/>
                </p:oleObj>
              </mc:Choice>
              <mc:Fallback>
                <p:oleObj r:id="rId8" imgW="532765" imgH="215900" progId="Equation.DSMT4">
                  <p:embed/>
                  <p:pic>
                    <p:nvPicPr>
                      <p:cNvPr id="74761" name="对象 5"/>
                      <p:cNvPicPr/>
                      <p:nvPr/>
                    </p:nvPicPr>
                    <p:blipFill>
                      <a:blip r:embed="rId9"/>
                      <a:stretch>
                        <a:fillRect/>
                      </a:stretch>
                    </p:blipFill>
                    <p:spPr>
                      <a:xfrm>
                        <a:off x="5410200" y="1830388"/>
                        <a:ext cx="1008063" cy="414337"/>
                      </a:xfrm>
                      <a:prstGeom prst="rect">
                        <a:avLst/>
                      </a:prstGeom>
                      <a:solidFill>
                        <a:srgbClr val="FFCC99"/>
                      </a:solidFill>
                      <a:ln w="38100">
                        <a:noFill/>
                        <a:miter/>
                      </a:ln>
                    </p:spPr>
                  </p:pic>
                </p:oleObj>
              </mc:Fallback>
            </mc:AlternateContent>
          </a:graphicData>
        </a:graphic>
      </p:graphicFrame>
      <p:graphicFrame>
        <p:nvGraphicFramePr>
          <p:cNvPr id="74762" name="对象 7"/>
          <p:cNvGraphicFramePr>
            <a:graphicFrameLocks noChangeAspect="1"/>
          </p:cNvGraphicFramePr>
          <p:nvPr/>
        </p:nvGraphicFramePr>
        <p:xfrm>
          <a:off x="2057400" y="2590800"/>
          <a:ext cx="1239838" cy="342900"/>
        </p:xfrm>
        <a:graphic>
          <a:graphicData uri="http://schemas.openxmlformats.org/presentationml/2006/ole">
            <mc:AlternateContent xmlns:mc="http://schemas.openxmlformats.org/markup-compatibility/2006">
              <mc:Choice xmlns:v="urn:schemas-microsoft-com:vml" Requires="v">
                <p:oleObj r:id="rId10" imgW="825500" imgH="228600" progId="Equation.DSMT4">
                  <p:embed/>
                </p:oleObj>
              </mc:Choice>
              <mc:Fallback>
                <p:oleObj r:id="rId10" imgW="825500" imgH="228600" progId="Equation.DSMT4">
                  <p:embed/>
                  <p:pic>
                    <p:nvPicPr>
                      <p:cNvPr id="74762" name="对象 7"/>
                      <p:cNvPicPr/>
                      <p:nvPr/>
                    </p:nvPicPr>
                    <p:blipFill>
                      <a:blip r:embed="rId3"/>
                      <a:stretch>
                        <a:fillRect/>
                      </a:stretch>
                    </p:blipFill>
                    <p:spPr>
                      <a:xfrm>
                        <a:off x="2057400" y="2590800"/>
                        <a:ext cx="1239838" cy="342900"/>
                      </a:xfrm>
                      <a:prstGeom prst="rect">
                        <a:avLst/>
                      </a:prstGeom>
                      <a:solidFill>
                        <a:srgbClr val="FFCC99"/>
                      </a:solidFill>
                      <a:ln w="38100">
                        <a:noFill/>
                        <a:miter/>
                      </a:ln>
                    </p:spPr>
                  </p:pic>
                </p:oleObj>
              </mc:Fallback>
            </mc:AlternateContent>
          </a:graphicData>
        </a:graphic>
      </p:graphicFrame>
      <p:graphicFrame>
        <p:nvGraphicFramePr>
          <p:cNvPr id="74763" name="对象 8"/>
          <p:cNvGraphicFramePr>
            <a:graphicFrameLocks noChangeAspect="1"/>
          </p:cNvGraphicFramePr>
          <p:nvPr/>
        </p:nvGraphicFramePr>
        <p:xfrm>
          <a:off x="4391025" y="2590800"/>
          <a:ext cx="1081088" cy="385763"/>
        </p:xfrm>
        <a:graphic>
          <a:graphicData uri="http://schemas.openxmlformats.org/presentationml/2006/ole">
            <mc:AlternateContent xmlns:mc="http://schemas.openxmlformats.org/markup-compatibility/2006">
              <mc:Choice xmlns:v="urn:schemas-microsoft-com:vml" Requires="v">
                <p:oleObj r:id="rId11" imgW="673100" imgH="241300" progId="Equation.DSMT4">
                  <p:embed/>
                </p:oleObj>
              </mc:Choice>
              <mc:Fallback>
                <p:oleObj r:id="rId11" imgW="673100" imgH="241300" progId="Equation.DSMT4">
                  <p:embed/>
                  <p:pic>
                    <p:nvPicPr>
                      <p:cNvPr id="74763" name="对象 8"/>
                      <p:cNvPicPr/>
                      <p:nvPr/>
                    </p:nvPicPr>
                    <p:blipFill>
                      <a:blip r:embed="rId7"/>
                      <a:stretch>
                        <a:fillRect/>
                      </a:stretch>
                    </p:blipFill>
                    <p:spPr>
                      <a:xfrm>
                        <a:off x="4391025" y="2590800"/>
                        <a:ext cx="1081088" cy="385763"/>
                      </a:xfrm>
                      <a:prstGeom prst="rect">
                        <a:avLst/>
                      </a:prstGeom>
                      <a:solidFill>
                        <a:srgbClr val="FFCC99"/>
                      </a:solidFill>
                      <a:ln w="38100">
                        <a:noFill/>
                        <a:miter/>
                      </a:ln>
                    </p:spPr>
                  </p:pic>
                </p:oleObj>
              </mc:Fallback>
            </mc:AlternateContent>
          </a:graphicData>
        </a:graphic>
      </p:graphicFrame>
      <p:sp>
        <p:nvSpPr>
          <p:cNvPr id="14" name="Rectangle 23"/>
          <p:cNvSpPr>
            <a:spLocks noChangeArrowheads="1"/>
          </p:cNvSpPr>
          <p:nvPr/>
        </p:nvSpPr>
        <p:spPr bwMode="auto">
          <a:xfrm>
            <a:off x="228600" y="3255963"/>
            <a:ext cx="8610600" cy="337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marR="0" lvl="0" indent="-342900" algn="l" defTabSz="914400" rtl="0" eaLnBrk="0" fontAlgn="base" latinLnBrk="0" hangingPunct="0">
              <a:lnSpc>
                <a:spcPct val="120000"/>
              </a:lnSpc>
              <a:spcBef>
                <a:spcPct val="20000"/>
              </a:spcBef>
              <a:spcAft>
                <a:spcPct val="0"/>
              </a:spcAft>
              <a:buClr>
                <a:srgbClr val="C00000"/>
              </a:buClr>
              <a:buSzPct val="80000"/>
              <a:buFont typeface="Wingdings" panose="05000000000000000000"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宋体"/>
                <a:ea typeface="宋体"/>
                <a:cs typeface="+mn-cs"/>
              </a:rPr>
              <a:t>可以把学习系统的执行部分抽象地看成某个函数，该函数在得到自变量输入值</a:t>
            </a:r>
            <a:r>
              <a:rPr kumimoji="0" lang="en-US" altLang="zh-CN" sz="2400" b="0" i="0" u="none" strike="noStrike" kern="1200" cap="none" spc="0" normalizeH="0" baseline="0" noProof="0" dirty="0">
                <a:ln>
                  <a:noFill/>
                </a:ln>
                <a:solidFill>
                  <a:srgbClr val="000000"/>
                </a:solidFill>
                <a:effectLst/>
                <a:uLnTx/>
                <a:uFillTx/>
                <a:latin typeface="宋体"/>
                <a:ea typeface="宋体"/>
                <a:cs typeface="+mn-cs"/>
              </a:rPr>
              <a:t>(X</a:t>
            </a:r>
            <a:r>
              <a:rPr kumimoji="0" lang="en-US" altLang="zh-CN" sz="2400" b="0" i="0" u="none" strike="noStrike" kern="1200" cap="none" spc="0" normalizeH="0" baseline="-25000" noProof="0" dirty="0">
                <a:ln>
                  <a:noFill/>
                </a:ln>
                <a:solidFill>
                  <a:srgbClr val="000000"/>
                </a:solidFill>
                <a:effectLst/>
                <a:uLnTx/>
                <a:uFillTx/>
                <a:latin typeface="宋体"/>
                <a:ea typeface="宋体"/>
                <a:cs typeface="+mn-cs"/>
              </a:rPr>
              <a:t>1</a:t>
            </a:r>
            <a:r>
              <a:rPr kumimoji="0" lang="en-US" altLang="zh-CN" sz="2400" b="0" i="0" u="none" strike="noStrike" kern="1200" cap="none" spc="0" normalizeH="0" baseline="0" noProof="0" dirty="0">
                <a:ln>
                  <a:noFill/>
                </a:ln>
                <a:solidFill>
                  <a:srgbClr val="000000"/>
                </a:solidFill>
                <a:effectLst/>
                <a:uLnTx/>
                <a:uFillTx/>
                <a:latin typeface="宋体"/>
                <a:ea typeface="宋体"/>
                <a:cs typeface="+mn-cs"/>
              </a:rPr>
              <a:t>,…,</a:t>
            </a:r>
            <a:r>
              <a:rPr kumimoji="0" lang="en-US" altLang="zh-CN" sz="2400" b="0" i="0" u="none" strike="noStrike" kern="1200" cap="none" spc="0" normalizeH="0" baseline="0" noProof="0" dirty="0" err="1">
                <a:ln>
                  <a:noFill/>
                </a:ln>
                <a:solidFill>
                  <a:srgbClr val="000000"/>
                </a:solidFill>
                <a:effectLst/>
                <a:uLnTx/>
                <a:uFillTx/>
                <a:latin typeface="宋体"/>
                <a:ea typeface="宋体"/>
                <a:cs typeface="+mn-cs"/>
              </a:rPr>
              <a:t>X</a:t>
            </a:r>
            <a:r>
              <a:rPr kumimoji="0" lang="en-US" altLang="zh-CN" sz="2400" b="0" i="0" u="none" strike="noStrike" kern="1200" cap="none" spc="0" normalizeH="0" baseline="-25000" noProof="0" dirty="0" err="1">
                <a:ln>
                  <a:noFill/>
                </a:ln>
                <a:solidFill>
                  <a:srgbClr val="000000"/>
                </a:solidFill>
                <a:effectLst/>
                <a:uLnTx/>
                <a:uFillTx/>
                <a:latin typeface="宋体"/>
                <a:ea typeface="宋体"/>
                <a:cs typeface="+mn-cs"/>
              </a:rPr>
              <a:t>n</a:t>
            </a:r>
            <a:r>
              <a:rPr kumimoji="0" lang="en-US" altLang="zh-CN" sz="2400" b="0" i="0" u="none" strike="noStrike" kern="1200" cap="none" spc="0" normalizeH="0" baseline="0" noProof="0" dirty="0">
                <a:ln>
                  <a:noFill/>
                </a:ln>
                <a:solidFill>
                  <a:srgbClr val="000000"/>
                </a:solidFill>
                <a:effectLst/>
                <a:uLnTx/>
                <a:uFillTx/>
                <a:latin typeface="宋体"/>
                <a:ea typeface="宋体"/>
                <a:cs typeface="+mn-cs"/>
              </a:rPr>
              <a:t>)</a:t>
            </a:r>
            <a:r>
              <a:rPr kumimoji="0" lang="zh-CN" altLang="en-US" sz="2400" b="0" i="0" u="none" strike="noStrike" kern="1200" cap="none" spc="0" normalizeH="0" baseline="0" noProof="0" dirty="0">
                <a:ln>
                  <a:noFill/>
                </a:ln>
                <a:solidFill>
                  <a:srgbClr val="000000"/>
                </a:solidFill>
                <a:effectLst/>
                <a:uLnTx/>
                <a:uFillTx/>
                <a:latin typeface="宋体"/>
                <a:ea typeface="宋体"/>
                <a:cs typeface="+mn-cs"/>
              </a:rPr>
              <a:t>之后，计算并输出函数值</a:t>
            </a:r>
            <a:r>
              <a:rPr kumimoji="0" lang="en-US" altLang="zh-CN" sz="2400" b="0" i="0" u="none" strike="noStrike" kern="1200" cap="none" spc="0" normalizeH="0" baseline="0" noProof="0" dirty="0">
                <a:ln>
                  <a:noFill/>
                </a:ln>
                <a:solidFill>
                  <a:srgbClr val="000000"/>
                </a:solidFill>
                <a:effectLst/>
                <a:uLnTx/>
                <a:uFillTx/>
                <a:latin typeface="宋体"/>
                <a:ea typeface="宋体"/>
                <a:cs typeface="+mn-cs"/>
              </a:rPr>
              <a:t>(Y</a:t>
            </a:r>
            <a:r>
              <a:rPr kumimoji="0" lang="en-US" altLang="zh-CN" sz="2400" b="0" i="0" u="none" strike="noStrike" kern="1200" cap="none" spc="0" normalizeH="0" baseline="-25000" noProof="0" dirty="0">
                <a:ln>
                  <a:noFill/>
                </a:ln>
                <a:solidFill>
                  <a:srgbClr val="000000"/>
                </a:solidFill>
                <a:effectLst/>
                <a:uLnTx/>
                <a:uFillTx/>
                <a:latin typeface="宋体"/>
                <a:ea typeface="宋体"/>
                <a:cs typeface="+mn-cs"/>
              </a:rPr>
              <a:t>1</a:t>
            </a:r>
            <a:r>
              <a:rPr kumimoji="0" lang="en-US" altLang="zh-CN" sz="2400" b="0" i="0" u="none" strike="noStrike" kern="1200" cap="none" spc="0" normalizeH="0" baseline="0" noProof="0" dirty="0">
                <a:ln>
                  <a:noFill/>
                </a:ln>
                <a:solidFill>
                  <a:srgbClr val="000000"/>
                </a:solidFill>
                <a:effectLst/>
                <a:uLnTx/>
                <a:uFillTx/>
                <a:latin typeface="宋体"/>
                <a:ea typeface="宋体"/>
                <a:cs typeface="+mn-cs"/>
              </a:rPr>
              <a:t>,…,</a:t>
            </a:r>
            <a:r>
              <a:rPr kumimoji="0" lang="en-US" altLang="zh-CN" sz="2400" b="0" i="0" u="none" strike="noStrike" kern="1200" cap="none" spc="0" normalizeH="0" baseline="0" noProof="0" dirty="0" err="1">
                <a:ln>
                  <a:noFill/>
                </a:ln>
                <a:solidFill>
                  <a:srgbClr val="000000"/>
                </a:solidFill>
                <a:effectLst/>
                <a:uLnTx/>
                <a:uFillTx/>
                <a:latin typeface="宋体"/>
                <a:ea typeface="宋体"/>
                <a:cs typeface="+mn-cs"/>
              </a:rPr>
              <a:t>Y</a:t>
            </a:r>
            <a:r>
              <a:rPr kumimoji="0" lang="en-US" altLang="zh-CN" sz="2400" b="0" i="0" u="none" strike="noStrike" kern="1200" cap="none" spc="0" normalizeH="0" baseline="-25000" noProof="0" dirty="0" err="1">
                <a:ln>
                  <a:noFill/>
                </a:ln>
                <a:solidFill>
                  <a:srgbClr val="000000"/>
                </a:solidFill>
                <a:effectLst/>
                <a:uLnTx/>
                <a:uFillTx/>
                <a:latin typeface="宋体"/>
                <a:ea typeface="宋体"/>
                <a:cs typeface="+mn-cs"/>
              </a:rPr>
              <a:t>p</a:t>
            </a:r>
            <a:r>
              <a:rPr kumimoji="0" lang="en-US" altLang="zh-CN" sz="2400" b="0" i="0" u="none" strike="noStrike" kern="1200" cap="none" spc="0" normalizeH="0" baseline="0" noProof="0" dirty="0">
                <a:ln>
                  <a:noFill/>
                </a:ln>
                <a:solidFill>
                  <a:srgbClr val="000000"/>
                </a:solidFill>
                <a:effectLst/>
                <a:uLnTx/>
                <a:uFillTx/>
                <a:latin typeface="宋体"/>
                <a:ea typeface="宋体"/>
                <a:cs typeface="+mn-cs"/>
              </a:rPr>
              <a:t> )</a:t>
            </a:r>
            <a:r>
              <a:rPr kumimoji="0" lang="zh-CN" altLang="en-US" sz="2400" b="0" i="0" u="none" strike="noStrike" kern="1200" cap="none" spc="0" normalizeH="0" baseline="0" noProof="0" dirty="0">
                <a:ln>
                  <a:noFill/>
                </a:ln>
                <a:solidFill>
                  <a:srgbClr val="000000"/>
                </a:solidFill>
                <a:effectLst/>
                <a:uLnTx/>
                <a:uFillTx/>
                <a:latin typeface="宋体"/>
                <a:ea typeface="宋体"/>
                <a:cs typeface="+mn-cs"/>
              </a:rPr>
              <a:t>。</a:t>
            </a:r>
          </a:p>
          <a:p>
            <a:pPr marL="342900" marR="0" lvl="0" indent="-342900" algn="l" defTabSz="914400" rtl="0" eaLnBrk="0" fontAlgn="base" latinLnBrk="0" hangingPunct="0">
              <a:lnSpc>
                <a:spcPct val="120000"/>
              </a:lnSpc>
              <a:spcBef>
                <a:spcPct val="20000"/>
              </a:spcBef>
              <a:spcAft>
                <a:spcPct val="0"/>
              </a:spcAft>
              <a:buClr>
                <a:srgbClr val="C00000"/>
              </a:buClr>
              <a:buSzPct val="80000"/>
              <a:buFont typeface="Wingdings" panose="05000000000000000000"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宋体"/>
                <a:ea typeface="宋体"/>
                <a:cs typeface="+mn-cs"/>
              </a:rPr>
              <a:t>机械学习在存储器中简单地记忆存储对 (</a:t>
            </a:r>
            <a:r>
              <a:rPr kumimoji="0" lang="en-US" altLang="zh-CN" sz="2400" b="0" i="0" u="none" strike="noStrike" kern="1200" cap="none" spc="0" normalizeH="0" baseline="0" noProof="0" dirty="0">
                <a:ln>
                  <a:noFill/>
                </a:ln>
                <a:solidFill>
                  <a:srgbClr val="000000"/>
                </a:solidFill>
                <a:effectLst/>
                <a:uLnTx/>
                <a:uFillTx/>
                <a:latin typeface="宋体"/>
                <a:ea typeface="宋体"/>
                <a:cs typeface="+mn-cs"/>
              </a:rPr>
              <a:t>(X</a:t>
            </a:r>
            <a:r>
              <a:rPr kumimoji="0" lang="en-US" altLang="zh-CN" sz="2400" b="0" i="0" u="none" strike="noStrike" kern="1200" cap="none" spc="0" normalizeH="0" baseline="-25000" noProof="0" dirty="0">
                <a:ln>
                  <a:noFill/>
                </a:ln>
                <a:solidFill>
                  <a:srgbClr val="000000"/>
                </a:solidFill>
                <a:effectLst/>
                <a:uLnTx/>
                <a:uFillTx/>
                <a:latin typeface="宋体"/>
                <a:ea typeface="宋体"/>
                <a:cs typeface="+mn-cs"/>
              </a:rPr>
              <a:t>1</a:t>
            </a:r>
            <a:r>
              <a:rPr kumimoji="0" lang="en-US" altLang="zh-CN" sz="2400" b="0" i="0" u="none" strike="noStrike" kern="1200" cap="none" spc="0" normalizeH="0" baseline="0" noProof="0" dirty="0">
                <a:ln>
                  <a:noFill/>
                </a:ln>
                <a:solidFill>
                  <a:srgbClr val="000000"/>
                </a:solidFill>
                <a:effectLst/>
                <a:uLnTx/>
                <a:uFillTx/>
                <a:latin typeface="宋体"/>
                <a:ea typeface="宋体"/>
                <a:cs typeface="+mn-cs"/>
              </a:rPr>
              <a:t>,…,</a:t>
            </a:r>
            <a:r>
              <a:rPr kumimoji="0" lang="en-US" altLang="zh-CN" sz="2400" b="0" i="0" u="none" strike="noStrike" kern="1200" cap="none" spc="0" normalizeH="0" baseline="0" noProof="0" dirty="0" err="1">
                <a:ln>
                  <a:noFill/>
                </a:ln>
                <a:solidFill>
                  <a:srgbClr val="000000"/>
                </a:solidFill>
                <a:effectLst/>
                <a:uLnTx/>
                <a:uFillTx/>
                <a:latin typeface="宋体"/>
                <a:ea typeface="宋体"/>
                <a:cs typeface="+mn-cs"/>
              </a:rPr>
              <a:t>X</a:t>
            </a:r>
            <a:r>
              <a:rPr kumimoji="0" lang="en-US" altLang="zh-CN" sz="2400" b="0" i="0" u="none" strike="noStrike" kern="1200" cap="none" spc="0" normalizeH="0" baseline="-25000" noProof="0" dirty="0" err="1">
                <a:ln>
                  <a:noFill/>
                </a:ln>
                <a:solidFill>
                  <a:srgbClr val="000000"/>
                </a:solidFill>
                <a:effectLst/>
                <a:uLnTx/>
                <a:uFillTx/>
                <a:latin typeface="宋体"/>
                <a:ea typeface="宋体"/>
                <a:cs typeface="+mn-cs"/>
              </a:rPr>
              <a:t>n</a:t>
            </a:r>
            <a:r>
              <a:rPr kumimoji="0" lang="en-US" altLang="zh-CN" sz="2400" b="0" i="0" u="none" strike="noStrike" kern="1200" cap="none" spc="0" normalizeH="0" baseline="0" noProof="0" dirty="0">
                <a:ln>
                  <a:noFill/>
                </a:ln>
                <a:solidFill>
                  <a:srgbClr val="000000"/>
                </a:solidFill>
                <a:effectLst/>
                <a:uLnTx/>
                <a:uFillTx/>
                <a:latin typeface="宋体"/>
                <a:ea typeface="宋体"/>
                <a:cs typeface="+mn-cs"/>
              </a:rPr>
              <a:t>),(Y</a:t>
            </a:r>
            <a:r>
              <a:rPr kumimoji="0" lang="en-US" altLang="zh-CN" sz="2400" b="0" i="0" u="none" strike="noStrike" kern="1200" cap="none" spc="0" normalizeH="0" baseline="-25000" noProof="0" dirty="0">
                <a:ln>
                  <a:noFill/>
                </a:ln>
                <a:solidFill>
                  <a:srgbClr val="000000"/>
                </a:solidFill>
                <a:effectLst/>
                <a:uLnTx/>
                <a:uFillTx/>
                <a:latin typeface="宋体"/>
                <a:ea typeface="宋体"/>
                <a:cs typeface="+mn-cs"/>
              </a:rPr>
              <a:t>1</a:t>
            </a:r>
            <a:r>
              <a:rPr kumimoji="0" lang="en-US" altLang="zh-CN" sz="2400" b="0" i="0" u="none" strike="noStrike" kern="1200" cap="none" spc="0" normalizeH="0" baseline="0" noProof="0" dirty="0">
                <a:ln>
                  <a:noFill/>
                </a:ln>
                <a:solidFill>
                  <a:srgbClr val="000000"/>
                </a:solidFill>
                <a:effectLst/>
                <a:uLnTx/>
                <a:uFillTx/>
                <a:latin typeface="宋体"/>
                <a:ea typeface="宋体"/>
                <a:cs typeface="+mn-cs"/>
              </a:rPr>
              <a:t>,…,</a:t>
            </a:r>
            <a:r>
              <a:rPr kumimoji="0" lang="en-US" altLang="zh-CN" sz="2400" b="0" i="0" u="none" strike="noStrike" kern="1200" cap="none" spc="0" normalizeH="0" baseline="0" noProof="0" dirty="0" err="1">
                <a:ln>
                  <a:noFill/>
                </a:ln>
                <a:solidFill>
                  <a:srgbClr val="000000"/>
                </a:solidFill>
                <a:effectLst/>
                <a:uLnTx/>
                <a:uFillTx/>
                <a:latin typeface="宋体"/>
                <a:ea typeface="宋体"/>
                <a:cs typeface="+mn-cs"/>
              </a:rPr>
              <a:t>Y</a:t>
            </a:r>
            <a:r>
              <a:rPr kumimoji="0" lang="en-US" altLang="zh-CN" sz="2400" b="0" i="0" u="none" strike="noStrike" kern="1200" cap="none" spc="0" normalizeH="0" baseline="-25000" noProof="0" dirty="0" err="1">
                <a:ln>
                  <a:noFill/>
                </a:ln>
                <a:solidFill>
                  <a:srgbClr val="000000"/>
                </a:solidFill>
                <a:effectLst/>
                <a:uLnTx/>
                <a:uFillTx/>
                <a:latin typeface="宋体"/>
                <a:ea typeface="宋体"/>
                <a:cs typeface="+mn-cs"/>
              </a:rPr>
              <a:t>p</a:t>
            </a:r>
            <a:r>
              <a:rPr kumimoji="0" lang="en-US" altLang="zh-CN" sz="2400" b="0" i="0" u="none" strike="noStrike" kern="1200" cap="none" spc="0" normalizeH="0" baseline="0" noProof="0" dirty="0">
                <a:ln>
                  <a:noFill/>
                </a:ln>
                <a:solidFill>
                  <a:srgbClr val="000000"/>
                </a:solidFill>
                <a:effectLst/>
                <a:uLnTx/>
                <a:uFillTx/>
                <a:latin typeface="宋体"/>
                <a:ea typeface="宋体"/>
                <a:cs typeface="+mn-cs"/>
              </a:rPr>
              <a:t> )</a:t>
            </a:r>
            <a:r>
              <a:rPr kumimoji="0" lang="zh-CN" altLang="en-US" sz="2400" b="0" i="0" u="none" strike="noStrike" kern="1200" cap="none" spc="0" normalizeH="0" baseline="0" noProof="0" dirty="0">
                <a:ln>
                  <a:noFill/>
                </a:ln>
                <a:solidFill>
                  <a:srgbClr val="000000"/>
                </a:solidFill>
                <a:effectLst/>
                <a:uLnTx/>
                <a:uFillTx/>
                <a:latin typeface="宋体"/>
                <a:ea typeface="宋体"/>
                <a:cs typeface="+mn-cs"/>
              </a:rPr>
              <a:t>) 。</a:t>
            </a:r>
          </a:p>
          <a:p>
            <a:pPr marL="342900" marR="0" lvl="0" indent="-342900" algn="l" defTabSz="914400" rtl="0" eaLnBrk="0" fontAlgn="base" latinLnBrk="0" hangingPunct="0">
              <a:lnSpc>
                <a:spcPct val="120000"/>
              </a:lnSpc>
              <a:spcBef>
                <a:spcPct val="20000"/>
              </a:spcBef>
              <a:spcAft>
                <a:spcPct val="0"/>
              </a:spcAft>
              <a:buClr>
                <a:srgbClr val="C00000"/>
              </a:buClr>
              <a:buSzPct val="80000"/>
              <a:buFont typeface="Wingdings" panose="05000000000000000000"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宋体"/>
                <a:ea typeface="宋体"/>
                <a:cs typeface="+mn-cs"/>
              </a:rPr>
              <a:t>当需要</a:t>
            </a:r>
            <a:r>
              <a:rPr kumimoji="0" lang="en-US" altLang="zh-CN" sz="2400" b="0" i="0" u="none" strike="noStrike" kern="1200" cap="none" spc="0" normalizeH="0" baseline="0" noProof="0" dirty="0">
                <a:ln>
                  <a:noFill/>
                </a:ln>
                <a:solidFill>
                  <a:srgbClr val="000000"/>
                </a:solidFill>
                <a:effectLst/>
                <a:uLnTx/>
                <a:uFillTx/>
                <a:latin typeface="宋体"/>
                <a:ea typeface="宋体"/>
                <a:cs typeface="+mn-cs"/>
              </a:rPr>
              <a:t>f(X</a:t>
            </a:r>
            <a:r>
              <a:rPr kumimoji="0" lang="en-US" altLang="zh-CN" sz="2400" b="0" i="0" u="none" strike="noStrike" kern="1200" cap="none" spc="0" normalizeH="0" baseline="-25000" noProof="0" dirty="0">
                <a:ln>
                  <a:noFill/>
                </a:ln>
                <a:solidFill>
                  <a:srgbClr val="000000"/>
                </a:solidFill>
                <a:effectLst/>
                <a:uLnTx/>
                <a:uFillTx/>
                <a:latin typeface="宋体"/>
                <a:ea typeface="宋体"/>
                <a:cs typeface="+mn-cs"/>
              </a:rPr>
              <a:t>1</a:t>
            </a:r>
            <a:r>
              <a:rPr kumimoji="0" lang="en-US" altLang="zh-CN" sz="2400" b="0" i="0" u="none" strike="noStrike" kern="1200" cap="none" spc="0" normalizeH="0" baseline="0" noProof="0" dirty="0">
                <a:ln>
                  <a:noFill/>
                </a:ln>
                <a:solidFill>
                  <a:srgbClr val="000000"/>
                </a:solidFill>
                <a:effectLst/>
                <a:uLnTx/>
                <a:uFillTx/>
                <a:latin typeface="宋体"/>
                <a:ea typeface="宋体"/>
                <a:cs typeface="+mn-cs"/>
              </a:rPr>
              <a:t>,…,</a:t>
            </a:r>
            <a:r>
              <a:rPr kumimoji="0" lang="en-US" altLang="zh-CN" sz="2400" b="0" i="0" u="none" strike="noStrike" kern="1200" cap="none" spc="0" normalizeH="0" baseline="0" noProof="0" dirty="0" err="1">
                <a:ln>
                  <a:noFill/>
                </a:ln>
                <a:solidFill>
                  <a:srgbClr val="000000"/>
                </a:solidFill>
                <a:effectLst/>
                <a:uLnTx/>
                <a:uFillTx/>
                <a:latin typeface="宋体"/>
                <a:ea typeface="宋体"/>
                <a:cs typeface="+mn-cs"/>
              </a:rPr>
              <a:t>X</a:t>
            </a:r>
            <a:r>
              <a:rPr kumimoji="0" lang="en-US" altLang="zh-CN" sz="2400" b="0" i="0" u="none" strike="noStrike" kern="1200" cap="none" spc="0" normalizeH="0" baseline="-25000" noProof="0" dirty="0" err="1">
                <a:ln>
                  <a:noFill/>
                </a:ln>
                <a:solidFill>
                  <a:srgbClr val="000000"/>
                </a:solidFill>
                <a:effectLst/>
                <a:uLnTx/>
                <a:uFillTx/>
                <a:latin typeface="宋体"/>
                <a:ea typeface="宋体"/>
                <a:cs typeface="+mn-cs"/>
              </a:rPr>
              <a:t>n</a:t>
            </a:r>
            <a:r>
              <a:rPr kumimoji="0" lang="en-US" altLang="zh-CN" sz="2400" b="0" i="0" u="none" strike="noStrike" kern="1200" cap="none" spc="0" normalizeH="0" baseline="0" noProof="0" dirty="0">
                <a:ln>
                  <a:noFill/>
                </a:ln>
                <a:solidFill>
                  <a:srgbClr val="000000"/>
                </a:solidFill>
                <a:effectLst/>
                <a:uLnTx/>
                <a:uFillTx/>
                <a:latin typeface="宋体"/>
                <a:ea typeface="宋体"/>
                <a:cs typeface="+mn-cs"/>
              </a:rPr>
              <a:t>)</a:t>
            </a:r>
            <a:r>
              <a:rPr kumimoji="0" lang="zh-CN" altLang="en-US" sz="2400" b="0" i="0" u="none" strike="noStrike" kern="1200" cap="none" spc="0" normalizeH="0" baseline="0" noProof="0" dirty="0">
                <a:ln>
                  <a:noFill/>
                </a:ln>
                <a:solidFill>
                  <a:srgbClr val="000000"/>
                </a:solidFill>
                <a:effectLst/>
                <a:uLnTx/>
                <a:uFillTx/>
                <a:latin typeface="宋体"/>
                <a:ea typeface="宋体"/>
                <a:cs typeface="+mn-cs"/>
              </a:rPr>
              <a:t>时，执行部分就从存储器中把</a:t>
            </a:r>
            <a:r>
              <a:rPr kumimoji="0" lang="en-US" altLang="zh-CN" sz="2400" b="0" i="0" u="none" strike="noStrike" kern="1200" cap="none" spc="0" normalizeH="0" baseline="0" noProof="0" dirty="0">
                <a:ln>
                  <a:noFill/>
                </a:ln>
                <a:solidFill>
                  <a:srgbClr val="000000"/>
                </a:solidFill>
                <a:effectLst/>
                <a:uLnTx/>
                <a:uFillTx/>
                <a:latin typeface="宋体"/>
                <a:ea typeface="宋体"/>
                <a:cs typeface="+mn-cs"/>
              </a:rPr>
              <a:t>(Y</a:t>
            </a:r>
            <a:r>
              <a:rPr kumimoji="0" lang="en-US" altLang="zh-CN" sz="2400" b="0" i="0" u="none" strike="noStrike" kern="1200" cap="none" spc="0" normalizeH="0" baseline="-25000" noProof="0" dirty="0">
                <a:ln>
                  <a:noFill/>
                </a:ln>
                <a:solidFill>
                  <a:srgbClr val="000000"/>
                </a:solidFill>
                <a:effectLst/>
                <a:uLnTx/>
                <a:uFillTx/>
                <a:latin typeface="宋体"/>
                <a:ea typeface="宋体"/>
                <a:cs typeface="+mn-cs"/>
              </a:rPr>
              <a:t>1</a:t>
            </a:r>
            <a:r>
              <a:rPr kumimoji="0" lang="en-US" altLang="zh-CN" sz="2400" b="0" i="0" u="none" strike="noStrike" kern="1200" cap="none" spc="0" normalizeH="0" baseline="0" noProof="0" dirty="0">
                <a:ln>
                  <a:noFill/>
                </a:ln>
                <a:solidFill>
                  <a:srgbClr val="000000"/>
                </a:solidFill>
                <a:effectLst/>
                <a:uLnTx/>
                <a:uFillTx/>
                <a:latin typeface="宋体"/>
                <a:ea typeface="宋体"/>
                <a:cs typeface="+mn-cs"/>
              </a:rPr>
              <a:t>,…,</a:t>
            </a:r>
            <a:r>
              <a:rPr kumimoji="0" lang="en-US" altLang="zh-CN" sz="2400" b="0" i="0" u="none" strike="noStrike" kern="1200" cap="none" spc="0" normalizeH="0" baseline="0" noProof="0" dirty="0" err="1">
                <a:ln>
                  <a:noFill/>
                </a:ln>
                <a:solidFill>
                  <a:srgbClr val="000000"/>
                </a:solidFill>
                <a:effectLst/>
                <a:uLnTx/>
                <a:uFillTx/>
                <a:latin typeface="宋体"/>
                <a:ea typeface="宋体"/>
                <a:cs typeface="+mn-cs"/>
              </a:rPr>
              <a:t>Y</a:t>
            </a:r>
            <a:r>
              <a:rPr kumimoji="0" lang="en-US" altLang="zh-CN" sz="2400" b="0" i="0" u="none" strike="noStrike" kern="1200" cap="none" spc="0" normalizeH="0" baseline="-25000" noProof="0" dirty="0" err="1">
                <a:ln>
                  <a:noFill/>
                </a:ln>
                <a:solidFill>
                  <a:srgbClr val="000000"/>
                </a:solidFill>
                <a:effectLst/>
                <a:uLnTx/>
                <a:uFillTx/>
                <a:latin typeface="宋体"/>
                <a:ea typeface="宋体"/>
                <a:cs typeface="+mn-cs"/>
              </a:rPr>
              <a:t>p</a:t>
            </a:r>
            <a:r>
              <a:rPr kumimoji="0" lang="en-US" altLang="zh-CN" sz="2400" b="0" i="0" u="none" strike="noStrike" kern="1200" cap="none" spc="0" normalizeH="0" baseline="0" noProof="0" dirty="0">
                <a:ln>
                  <a:noFill/>
                </a:ln>
                <a:solidFill>
                  <a:srgbClr val="000000"/>
                </a:solidFill>
                <a:effectLst/>
                <a:uLnTx/>
                <a:uFillTx/>
                <a:latin typeface="宋体"/>
                <a:ea typeface="宋体"/>
                <a:cs typeface="+mn-cs"/>
              </a:rPr>
              <a:t> ) </a:t>
            </a:r>
            <a:r>
              <a:rPr kumimoji="0" lang="zh-CN" altLang="en-US" sz="2400" b="0" i="0" u="none" strike="noStrike" kern="1200" cap="none" spc="0" normalizeH="0" baseline="0" noProof="0" dirty="0">
                <a:ln>
                  <a:noFill/>
                </a:ln>
                <a:solidFill>
                  <a:srgbClr val="000000"/>
                </a:solidFill>
                <a:effectLst/>
                <a:uLnTx/>
                <a:uFillTx/>
                <a:latin typeface="宋体"/>
                <a:ea typeface="宋体"/>
                <a:cs typeface="+mn-cs"/>
              </a:rPr>
              <a:t>简单地检索出来而不是重新计算它。</a:t>
            </a:r>
          </a:p>
        </p:txBody>
      </p:sp>
    </p:spTree>
    <p:extLst>
      <p:ext uri="{BB962C8B-B14F-4D97-AF65-F5344CB8AC3E}">
        <p14:creationId xmlns:p14="http://schemas.microsoft.com/office/powerpoint/2010/main" val="310402230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96994">
                                            <p:txEl>
                                              <p:pRg st="0" end="0"/>
                                            </p:txEl>
                                          </p:spTgt>
                                        </p:tgtEl>
                                        <p:attrNameLst>
                                          <p:attrName>style.visibility</p:attrName>
                                        </p:attrNameLst>
                                      </p:cBhvr>
                                      <p:to>
                                        <p:strVal val="visible"/>
                                      </p:to>
                                    </p:set>
                                    <p:anim calcmode="lin" valueType="num">
                                      <p:cBhvr additive="base">
                                        <p:cTn id="7" dur="500" fill="hold"/>
                                        <p:tgtEl>
                                          <p:spTgt spid="59699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699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4" grpId="0" build="p"/>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145</a:t>
            </a:fld>
            <a:endPar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endParaRPr>
          </a:p>
        </p:txBody>
      </p:sp>
      <p:sp>
        <p:nvSpPr>
          <p:cNvPr id="596994" name="Rectangle 2"/>
          <p:cNvSpPr/>
          <p:nvPr/>
        </p:nvSpPr>
        <p:spPr>
          <a:xfrm>
            <a:off x="533400" y="914400"/>
            <a:ext cx="8208963" cy="1295400"/>
          </a:xfrm>
          <a:prstGeom prst="rect">
            <a:avLst/>
          </a:prstGeom>
          <a:noFill/>
          <a:ln w="9525">
            <a:noFill/>
          </a:ln>
        </p:spPr>
        <p:txBody>
          <a:bodyPr/>
          <a:lstStyle/>
          <a:p>
            <a:pPr marL="0" marR="0" lvl="0" indent="0" algn="l" defTabSz="914400" rtl="0" eaLnBrk="1" fontAlgn="base" latinLnBrk="0" hangingPunct="1">
              <a:lnSpc>
                <a:spcPct val="120000"/>
              </a:lnSpc>
              <a:spcBef>
                <a:spcPct val="40000"/>
              </a:spcBef>
              <a:spcAft>
                <a:spcPct val="0"/>
              </a:spcAft>
              <a:buClr>
                <a:srgbClr val="CC0000"/>
              </a:buClr>
              <a:buSzPct val="60000"/>
              <a:buFontTx/>
              <a:buNone/>
              <a:tabLst/>
              <a:defRPr/>
            </a:pPr>
            <a:endPar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75780" name="Rectangle 3"/>
          <p:cNvSpPr/>
          <p:nvPr/>
        </p:nvSpPr>
        <p:spPr>
          <a:xfrm>
            <a:off x="0" y="0"/>
            <a:ext cx="9144000" cy="765175"/>
          </a:xfrm>
          <a:prstGeom prst="rect">
            <a:avLst/>
          </a:prstGeom>
          <a:solidFill>
            <a:srgbClr val="A50021"/>
          </a:solidFill>
          <a:ln w="9525">
            <a:noFill/>
          </a:ln>
        </p:spPr>
        <p:txBody>
          <a:bodyPr anchor="b" anchorCtr="0"/>
          <a:lstStyle/>
          <a:p>
            <a:pPr marL="0" marR="0" lvl="0" indent="176530" algn="l"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7.8.4  </a:t>
            </a:r>
            <a:r>
              <a:rPr kumimoji="0" lang="zh-CN" altLang="en-US"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指导式学习</a:t>
            </a:r>
          </a:p>
        </p:txBody>
      </p:sp>
      <p:sp>
        <p:nvSpPr>
          <p:cNvPr id="75781" name="矩形 1"/>
          <p:cNvSpPr/>
          <p:nvPr/>
        </p:nvSpPr>
        <p:spPr>
          <a:xfrm>
            <a:off x="293688" y="846138"/>
            <a:ext cx="8534400" cy="4252912"/>
          </a:xfrm>
          <a:prstGeom prst="rect">
            <a:avLst/>
          </a:prstGeom>
          <a:noFill/>
          <a:ln w="9525">
            <a:noFill/>
          </a:ln>
        </p:spPr>
        <p:txBody>
          <a:bodyPr>
            <a:spAutoFit/>
          </a:bodyPr>
          <a:lstStyle/>
          <a:p>
            <a:pPr marL="0" marR="0" lvl="0" indent="0" algn="l" defTabSz="914400" rtl="0" eaLnBrk="0" fontAlgn="base" latinLnBrk="0" hangingPunct="0">
              <a:lnSpc>
                <a:spcPct val="130000"/>
              </a:lnSpc>
              <a:spcBef>
                <a:spcPct val="0"/>
              </a:spcBef>
              <a:spcAft>
                <a:spcPct val="0"/>
              </a:spcAft>
              <a:buClrTx/>
              <a:buSzTx/>
              <a:buFontTx/>
              <a:buNone/>
              <a:tabLst/>
              <a:defRPr/>
            </a:pPr>
            <a:r>
              <a:rPr kumimoji="0" lang="zh-CN" altLang="en-US" sz="26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    指导式学习又称为嘱咐式学习或教授式学习。</a:t>
            </a:r>
            <a:endParaRPr kumimoji="0" lang="en-US" altLang="zh-CN" sz="26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a:p>
            <a:pPr marL="0" marR="0" lvl="0" indent="0" algn="l" defTabSz="914400" rtl="0" eaLnBrk="0" fontAlgn="base" latinLnBrk="0" hangingPunct="0">
              <a:lnSpc>
                <a:spcPct val="130000"/>
              </a:lnSpc>
              <a:spcBef>
                <a:spcPct val="0"/>
              </a:spcBef>
              <a:spcAft>
                <a:spcPct val="0"/>
              </a:spcAft>
              <a:buClrTx/>
              <a:buSzTx/>
              <a:buFontTx/>
              <a:buNone/>
              <a:tabLst/>
              <a:defRPr/>
            </a:pPr>
            <a:r>
              <a:rPr kumimoji="0" lang="en-US" altLang="zh-CN" sz="26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    </a:t>
            </a:r>
            <a:r>
              <a:rPr kumimoji="0" lang="zh-CN" altLang="en-US" sz="2600" b="1" i="0" u="none" strike="noStrike" kern="1200" cap="none" spc="0" normalizeH="0" baseline="0" noProof="0" dirty="0">
                <a:ln>
                  <a:noFill/>
                </a:ln>
                <a:solidFill>
                  <a:srgbClr val="FF0000"/>
                </a:solidFill>
                <a:effectLst/>
                <a:uLnTx/>
                <a:uFillTx/>
                <a:latin typeface="Verdana" panose="020B0604030504040204" pitchFamily="34" charset="0"/>
                <a:ea typeface="宋体" panose="02010600030101010101" pitchFamily="2" charset="-122"/>
                <a:cs typeface="+mn-cs"/>
              </a:rPr>
              <a:t>由外部环境向系统提供一般性的指示或建议，系统把它们具体地转化为细节知识并送入知识库中。</a:t>
            </a:r>
            <a:endParaRPr kumimoji="0" lang="en-US" altLang="zh-CN" sz="2600" b="1" i="0" u="none" strike="noStrike" kern="1200" cap="none" spc="0" normalizeH="0" baseline="0" noProof="0" dirty="0">
              <a:ln>
                <a:noFill/>
              </a:ln>
              <a:solidFill>
                <a:srgbClr val="FF0000"/>
              </a:solidFill>
              <a:effectLst/>
              <a:uLnTx/>
              <a:uFillTx/>
              <a:latin typeface="Verdana" panose="020B0604030504040204" pitchFamily="34" charset="0"/>
              <a:ea typeface="宋体" panose="02010600030101010101" pitchFamily="2" charset="-122"/>
              <a:cs typeface="+mn-cs"/>
            </a:endParaRPr>
          </a:p>
          <a:p>
            <a:pPr marL="0" marR="0" lvl="0" indent="0" algn="l" defTabSz="914400" rtl="0" eaLnBrk="0" fontAlgn="base" latinLnBrk="0" hangingPunct="0">
              <a:lnSpc>
                <a:spcPct val="130000"/>
              </a:lnSpc>
              <a:spcBef>
                <a:spcPct val="0"/>
              </a:spcBef>
              <a:spcAft>
                <a:spcPct val="0"/>
              </a:spcAft>
              <a:buClrTx/>
              <a:buSzTx/>
              <a:buFontTx/>
              <a:buNone/>
              <a:tabLst/>
              <a:defRPr/>
            </a:pPr>
            <a:r>
              <a:rPr kumimoji="0" lang="zh-CN" altLang="en-US" sz="26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    学习过程由四个步骤组成：</a:t>
            </a:r>
            <a:endParaRPr kumimoji="0" lang="en-US" altLang="zh-CN" sz="26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a:p>
            <a:pPr marL="914400" marR="0" lvl="2" indent="0" algn="l" defTabSz="914400" rtl="0" eaLnBrk="0" fontAlgn="base" latinLnBrk="0" hangingPunct="0">
              <a:lnSpc>
                <a:spcPct val="130000"/>
              </a:lnSpc>
              <a:spcBef>
                <a:spcPct val="0"/>
              </a:spcBef>
              <a:spcAft>
                <a:spcPct val="0"/>
              </a:spcAft>
              <a:buClrTx/>
              <a:buSzTx/>
              <a:buFontTx/>
              <a:buNone/>
              <a:tabLst/>
              <a:defRPr/>
            </a:pPr>
            <a:r>
              <a:rPr kumimoji="0" lang="en-US" altLang="zh-CN" sz="26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1</a:t>
            </a:r>
            <a:r>
              <a:rPr kumimoji="0" lang="zh-CN" altLang="en-US" sz="26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，征询指导者的指示或建议</a:t>
            </a:r>
            <a:endParaRPr kumimoji="0" lang="en-US" altLang="zh-CN" sz="26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a:p>
            <a:pPr marL="914400" marR="0" lvl="2" indent="0" algn="l" defTabSz="914400" rtl="0" eaLnBrk="0" fontAlgn="base" latinLnBrk="0" hangingPunct="0">
              <a:lnSpc>
                <a:spcPct val="130000"/>
              </a:lnSpc>
              <a:spcBef>
                <a:spcPct val="0"/>
              </a:spcBef>
              <a:spcAft>
                <a:spcPct val="0"/>
              </a:spcAft>
              <a:buClrTx/>
              <a:buSzTx/>
              <a:buFontTx/>
              <a:buNone/>
              <a:tabLst/>
              <a:defRPr/>
            </a:pPr>
            <a:r>
              <a:rPr kumimoji="0" lang="en-US" altLang="zh-CN" sz="26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2</a:t>
            </a:r>
            <a:r>
              <a:rPr kumimoji="0" lang="zh-CN" altLang="en-US" sz="26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，把征询意见转换为可执行的内部形式</a:t>
            </a:r>
            <a:endParaRPr kumimoji="0" lang="en-US" altLang="zh-CN" sz="26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a:p>
            <a:pPr marL="914400" marR="0" lvl="2" indent="0" algn="l" defTabSz="914400" rtl="0" eaLnBrk="0" fontAlgn="base" latinLnBrk="0" hangingPunct="0">
              <a:lnSpc>
                <a:spcPct val="130000"/>
              </a:lnSpc>
              <a:spcBef>
                <a:spcPct val="0"/>
              </a:spcBef>
              <a:spcAft>
                <a:spcPct val="0"/>
              </a:spcAft>
              <a:buClrTx/>
              <a:buSzTx/>
              <a:buFontTx/>
              <a:buNone/>
              <a:tabLst/>
              <a:defRPr/>
            </a:pPr>
            <a:r>
              <a:rPr kumimoji="0" lang="en-US" altLang="zh-CN" sz="26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3</a:t>
            </a:r>
            <a:r>
              <a:rPr kumimoji="0" lang="zh-CN" altLang="en-US" sz="26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，加入知识库</a:t>
            </a:r>
            <a:endParaRPr kumimoji="0" lang="en-US" altLang="zh-CN" sz="26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a:p>
            <a:pPr marL="914400" marR="0" lvl="2" indent="0" algn="l" defTabSz="914400" rtl="0" eaLnBrk="0" fontAlgn="base" latinLnBrk="0" hangingPunct="0">
              <a:lnSpc>
                <a:spcPct val="130000"/>
              </a:lnSpc>
              <a:spcBef>
                <a:spcPct val="0"/>
              </a:spcBef>
              <a:spcAft>
                <a:spcPct val="0"/>
              </a:spcAft>
              <a:buClrTx/>
              <a:buSzTx/>
              <a:buFontTx/>
              <a:buNone/>
              <a:tabLst/>
              <a:defRPr/>
            </a:pPr>
            <a:r>
              <a:rPr kumimoji="0" lang="en-US" altLang="zh-CN" sz="26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4</a:t>
            </a:r>
            <a:r>
              <a:rPr kumimoji="0" lang="zh-CN" altLang="en-US" sz="26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，评价</a:t>
            </a:r>
          </a:p>
        </p:txBody>
      </p:sp>
    </p:spTree>
    <p:extLst>
      <p:ext uri="{BB962C8B-B14F-4D97-AF65-F5344CB8AC3E}">
        <p14:creationId xmlns:p14="http://schemas.microsoft.com/office/powerpoint/2010/main" val="198047339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96994">
                                            <p:txEl>
                                              <p:pRg st="0" end="0"/>
                                            </p:txEl>
                                          </p:spTgt>
                                        </p:tgtEl>
                                        <p:attrNameLst>
                                          <p:attrName>style.visibility</p:attrName>
                                        </p:attrNameLst>
                                      </p:cBhvr>
                                      <p:to>
                                        <p:strVal val="visible"/>
                                      </p:to>
                                    </p:set>
                                    <p:anim calcmode="lin" valueType="num">
                                      <p:cBhvr additive="base">
                                        <p:cTn id="7" dur="500" fill="hold"/>
                                        <p:tgtEl>
                                          <p:spTgt spid="59699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699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4" grpId="0" build="p"/>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146</a:t>
            </a:fld>
            <a:endPar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endParaRPr>
          </a:p>
        </p:txBody>
      </p:sp>
      <p:sp>
        <p:nvSpPr>
          <p:cNvPr id="596994" name="Rectangle 2"/>
          <p:cNvSpPr/>
          <p:nvPr/>
        </p:nvSpPr>
        <p:spPr>
          <a:xfrm>
            <a:off x="533400" y="914400"/>
            <a:ext cx="8208963" cy="1295400"/>
          </a:xfrm>
          <a:prstGeom prst="rect">
            <a:avLst/>
          </a:prstGeom>
          <a:noFill/>
          <a:ln w="9525">
            <a:noFill/>
          </a:ln>
        </p:spPr>
        <p:txBody>
          <a:bodyPr/>
          <a:lstStyle/>
          <a:p>
            <a:pPr marL="0" marR="0" lvl="0" indent="0" algn="l" defTabSz="914400" rtl="0" eaLnBrk="1" fontAlgn="base" latinLnBrk="0" hangingPunct="1">
              <a:lnSpc>
                <a:spcPct val="120000"/>
              </a:lnSpc>
              <a:spcBef>
                <a:spcPct val="40000"/>
              </a:spcBef>
              <a:spcAft>
                <a:spcPct val="0"/>
              </a:spcAft>
              <a:buClr>
                <a:srgbClr val="CC0000"/>
              </a:buClr>
              <a:buSzPct val="60000"/>
              <a:buFontTx/>
              <a:buNone/>
              <a:tabLst/>
              <a:defRPr/>
            </a:pPr>
            <a:endPar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76804" name="Rectangle 3"/>
          <p:cNvSpPr/>
          <p:nvPr/>
        </p:nvSpPr>
        <p:spPr>
          <a:xfrm>
            <a:off x="0" y="0"/>
            <a:ext cx="9144000" cy="765175"/>
          </a:xfrm>
          <a:prstGeom prst="rect">
            <a:avLst/>
          </a:prstGeom>
          <a:solidFill>
            <a:srgbClr val="A50021"/>
          </a:solidFill>
          <a:ln w="9525">
            <a:noFill/>
          </a:ln>
        </p:spPr>
        <p:txBody>
          <a:bodyPr anchor="b" anchorCtr="0"/>
          <a:lstStyle/>
          <a:p>
            <a:pPr marL="0" marR="0" lvl="0" indent="176530" algn="l"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7.8.5  </a:t>
            </a:r>
            <a:r>
              <a:rPr kumimoji="0" lang="zh-CN" altLang="en-US"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示例学习</a:t>
            </a:r>
          </a:p>
        </p:txBody>
      </p:sp>
      <p:sp>
        <p:nvSpPr>
          <p:cNvPr id="76805" name="矩形 1"/>
          <p:cNvSpPr/>
          <p:nvPr/>
        </p:nvSpPr>
        <p:spPr>
          <a:xfrm>
            <a:off x="293688" y="846138"/>
            <a:ext cx="8534400" cy="4773612"/>
          </a:xfrm>
          <a:prstGeom prst="rect">
            <a:avLst/>
          </a:prstGeom>
          <a:noFill/>
          <a:ln w="9525">
            <a:noFill/>
          </a:ln>
        </p:spPr>
        <p:txBody>
          <a:bodyPr>
            <a:spAutoFit/>
          </a:bodyPr>
          <a:lstStyle/>
          <a:p>
            <a:pPr marL="0" marR="0" lvl="0" indent="0" algn="l" defTabSz="914400" rtl="0" eaLnBrk="0" fontAlgn="base" latinLnBrk="0" hangingPunct="0">
              <a:lnSpc>
                <a:spcPct val="130000"/>
              </a:lnSpc>
              <a:spcBef>
                <a:spcPct val="0"/>
              </a:spcBef>
              <a:spcAft>
                <a:spcPct val="0"/>
              </a:spcAft>
              <a:buClrTx/>
              <a:buSzTx/>
              <a:buFontTx/>
              <a:buNone/>
              <a:tabLst/>
              <a:defRPr/>
            </a:pPr>
            <a:r>
              <a:rPr kumimoji="0" lang="zh-CN" altLang="en-US" sz="26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    人们要解决一个新问题，常常是将过去成功解决的类似的案例，用于求解新的问题。示例学习又称为实例学习或从例子中学习。</a:t>
            </a:r>
            <a:endParaRPr kumimoji="0" lang="en-US" altLang="zh-CN" sz="26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a:p>
            <a:pPr marL="0" marR="0" lvl="0" indent="0" algn="l" defTabSz="914400" rtl="0" eaLnBrk="0" fontAlgn="base" latinLnBrk="0" hangingPunct="0">
              <a:lnSpc>
                <a:spcPct val="130000"/>
              </a:lnSpc>
              <a:spcBef>
                <a:spcPct val="0"/>
              </a:spcBef>
              <a:spcAft>
                <a:spcPct val="0"/>
              </a:spcAft>
              <a:buClrTx/>
              <a:buSzTx/>
              <a:buFontTx/>
              <a:buNone/>
              <a:tabLst/>
              <a:defRPr/>
            </a:pPr>
            <a:r>
              <a:rPr kumimoji="0" lang="en-US" altLang="zh-CN" sz="26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    </a:t>
            </a:r>
            <a:r>
              <a:rPr kumimoji="0" lang="zh-CN" altLang="en-US" sz="2600" b="1" i="0" u="none" strike="noStrike" kern="1200" cap="none" spc="0" normalizeH="0" baseline="0" noProof="0" dirty="0">
                <a:ln>
                  <a:noFill/>
                </a:ln>
                <a:solidFill>
                  <a:srgbClr val="FF0000"/>
                </a:solidFill>
                <a:effectLst/>
                <a:uLnTx/>
                <a:uFillTx/>
                <a:latin typeface="Verdana" panose="020B0604030504040204" pitchFamily="34" charset="0"/>
                <a:ea typeface="宋体" panose="02010600030101010101" pitchFamily="2" charset="-122"/>
                <a:cs typeface="+mn-cs"/>
              </a:rPr>
              <a:t>通过从环境中获取若干与某概念有关的例子，经归纳得出一般性概念的一种学习方法。</a:t>
            </a:r>
            <a:endParaRPr kumimoji="0" lang="en-US" altLang="zh-CN" sz="2600" b="1" i="0" u="none" strike="noStrike" kern="1200" cap="none" spc="0" normalizeH="0" baseline="0" noProof="0" dirty="0">
              <a:ln>
                <a:noFill/>
              </a:ln>
              <a:solidFill>
                <a:srgbClr val="FF0000"/>
              </a:solidFill>
              <a:effectLst/>
              <a:uLnTx/>
              <a:uFillTx/>
              <a:latin typeface="Verdana" panose="020B0604030504040204" pitchFamily="34" charset="0"/>
              <a:ea typeface="宋体" panose="02010600030101010101" pitchFamily="2" charset="-122"/>
              <a:cs typeface="+mn-cs"/>
            </a:endParaRPr>
          </a:p>
          <a:p>
            <a:pPr marL="0" marR="0" lvl="0" indent="0" algn="l" defTabSz="914400" rtl="0" eaLnBrk="0" fontAlgn="base" latinLnBrk="0" hangingPunct="0">
              <a:lnSpc>
                <a:spcPct val="130000"/>
              </a:lnSpc>
              <a:spcBef>
                <a:spcPct val="0"/>
              </a:spcBef>
              <a:spcAft>
                <a:spcPct val="0"/>
              </a:spcAft>
              <a:buClrTx/>
              <a:buSzTx/>
              <a:buFontTx/>
              <a:buNone/>
              <a:tabLst/>
              <a:defRPr/>
            </a:pPr>
            <a:r>
              <a:rPr kumimoji="0" lang="zh-CN" altLang="en-US" sz="26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    示例学习过程：</a:t>
            </a:r>
            <a:endParaRPr kumimoji="0" lang="en-US" altLang="zh-CN" sz="26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a:p>
            <a:pPr marL="0" marR="0" lvl="0" indent="0" algn="l" defTabSz="914400" rtl="0" eaLnBrk="0" fontAlgn="base" latinLnBrk="0" hangingPunct="0">
              <a:lnSpc>
                <a:spcPct val="130000"/>
              </a:lnSpc>
              <a:spcBef>
                <a:spcPct val="0"/>
              </a:spcBef>
              <a:spcAft>
                <a:spcPct val="0"/>
              </a:spcAft>
              <a:buClrTx/>
              <a:buSzTx/>
              <a:buFontTx/>
              <a:buNone/>
              <a:tabLst/>
              <a:defRPr/>
            </a:pPr>
            <a:r>
              <a:rPr kumimoji="0" lang="zh-CN" altLang="en-US" sz="26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rPr>
              <a:t>    首先从示例空间中选择合适的训练示例，经解释归纳出一般性的知识，最后再从示例空间中选择更多的示例对它进行验证，直到得到可实用的知识为止。</a:t>
            </a:r>
          </a:p>
        </p:txBody>
      </p:sp>
    </p:spTree>
    <p:extLst>
      <p:ext uri="{BB962C8B-B14F-4D97-AF65-F5344CB8AC3E}">
        <p14:creationId xmlns:p14="http://schemas.microsoft.com/office/powerpoint/2010/main" val="224521136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96994">
                                            <p:txEl>
                                              <p:pRg st="0" end="0"/>
                                            </p:txEl>
                                          </p:spTgt>
                                        </p:tgtEl>
                                        <p:attrNameLst>
                                          <p:attrName>style.visibility</p:attrName>
                                        </p:attrNameLst>
                                      </p:cBhvr>
                                      <p:to>
                                        <p:strVal val="visible"/>
                                      </p:to>
                                    </p:set>
                                    <p:anim calcmode="lin" valueType="num">
                                      <p:cBhvr additive="base">
                                        <p:cTn id="7" dur="500" fill="hold"/>
                                        <p:tgtEl>
                                          <p:spTgt spid="59699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699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4" grpId="0" build="p"/>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Tx/>
              <a:buNone/>
              <a:tabLst/>
              <a:defRPr/>
            </a:pPr>
            <a:fld id="{9A0DB2DC-4C9A-4742-B13C-FB6460FD3503}" type="slidenum">
              <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147</a:t>
            </a:fld>
            <a:endParaRPr kumimoji="0" lang="ja-JP" altLang="en-US" sz="1800" b="0" i="0" u="none" strike="noStrike" kern="1200" cap="none" spc="0" normalizeH="0" baseline="0" noProof="0" dirty="0">
              <a:ln>
                <a:noFill/>
              </a:ln>
              <a:solidFill>
                <a:srgbClr val="A50021"/>
              </a:solidFill>
              <a:effectLst/>
              <a:uLnTx/>
              <a:uFillTx/>
              <a:latin typeface="Arial" panose="020B0604020202020204" pitchFamily="34" charset="0"/>
              <a:ea typeface="MS PGothic" panose="020B0600070205080204" pitchFamily="34" charset="-128"/>
              <a:cs typeface="+mn-cs"/>
            </a:endParaRPr>
          </a:p>
        </p:txBody>
      </p:sp>
      <p:sp>
        <p:nvSpPr>
          <p:cNvPr id="596994" name="Rectangle 2"/>
          <p:cNvSpPr/>
          <p:nvPr/>
        </p:nvSpPr>
        <p:spPr>
          <a:xfrm>
            <a:off x="533400" y="914400"/>
            <a:ext cx="8208963" cy="1295400"/>
          </a:xfrm>
          <a:prstGeom prst="rect">
            <a:avLst/>
          </a:prstGeom>
          <a:noFill/>
          <a:ln w="9525">
            <a:noFill/>
          </a:ln>
        </p:spPr>
        <p:txBody>
          <a:bodyPr/>
          <a:lstStyle/>
          <a:p>
            <a:pPr marL="0" marR="0" lvl="0" indent="0" algn="l" defTabSz="914400" rtl="0" eaLnBrk="1" fontAlgn="base" latinLnBrk="0" hangingPunct="1">
              <a:lnSpc>
                <a:spcPct val="120000"/>
              </a:lnSpc>
              <a:spcBef>
                <a:spcPct val="40000"/>
              </a:spcBef>
              <a:spcAft>
                <a:spcPct val="0"/>
              </a:spcAft>
              <a:buClr>
                <a:srgbClr val="CC0000"/>
              </a:buClr>
              <a:buSzPct val="60000"/>
              <a:buFontTx/>
              <a:buNone/>
              <a:tabLst/>
              <a:defRPr/>
            </a:pPr>
            <a:endPar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77828" name="Rectangle 3"/>
          <p:cNvSpPr/>
          <p:nvPr/>
        </p:nvSpPr>
        <p:spPr>
          <a:xfrm>
            <a:off x="0" y="0"/>
            <a:ext cx="9144000" cy="765175"/>
          </a:xfrm>
          <a:prstGeom prst="rect">
            <a:avLst/>
          </a:prstGeom>
          <a:solidFill>
            <a:srgbClr val="A50021"/>
          </a:solidFill>
          <a:ln w="9525">
            <a:noFill/>
          </a:ln>
        </p:spPr>
        <p:txBody>
          <a:bodyPr anchor="b" anchorCtr="0"/>
          <a:lstStyle/>
          <a:p>
            <a:pPr marL="0" marR="0" lvl="0" indent="176530" algn="l" defTabSz="914400" rtl="0" eaLnBrk="1" fontAlgn="base" latinLnBrk="0" hangingPunct="1">
              <a:lnSpc>
                <a:spcPct val="100000"/>
              </a:lnSpc>
              <a:spcBef>
                <a:spcPct val="0"/>
              </a:spcBef>
              <a:spcAft>
                <a:spcPct val="0"/>
              </a:spcAft>
              <a:buClrTx/>
              <a:buSzTx/>
              <a:buFontTx/>
              <a:buNone/>
              <a:tabLst/>
              <a:defRPr/>
            </a:pPr>
            <a:r>
              <a:rPr kumimoji="0" lang="en-US" altLang="zh-CN"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7.8.5  </a:t>
            </a:r>
            <a:r>
              <a:rPr kumimoji="0" lang="zh-CN" altLang="en-US" sz="3600" b="0" i="0" u="none" strike="noStrike" kern="1200" cap="none" spc="0" normalizeH="0" baseline="0" noProof="0" dirty="0">
                <a:ln>
                  <a:noFill/>
                </a:ln>
                <a:solidFill>
                  <a:srgbClr val="FFFFFF"/>
                </a:solidFill>
                <a:effectLst/>
                <a:uLnTx/>
                <a:uFillTx/>
                <a:latin typeface="Times New Roman" panose="02020603050405020304" pitchFamily="18" charset="0"/>
                <a:ea typeface="黑体" panose="02010609060101010101" pitchFamily="2" charset="-122"/>
                <a:cs typeface="+mn-cs"/>
              </a:rPr>
              <a:t>示例学习</a:t>
            </a:r>
          </a:p>
        </p:txBody>
      </p:sp>
      <p:pic>
        <p:nvPicPr>
          <p:cNvPr id="77829" name="Picture 2"/>
          <p:cNvPicPr>
            <a:picLocks noChangeAspect="1"/>
          </p:cNvPicPr>
          <p:nvPr/>
        </p:nvPicPr>
        <p:blipFill>
          <a:blip r:embed="rId2"/>
          <a:stretch>
            <a:fillRect/>
          </a:stretch>
        </p:blipFill>
        <p:spPr>
          <a:xfrm>
            <a:off x="304800" y="1219200"/>
            <a:ext cx="8210550" cy="2743200"/>
          </a:xfrm>
          <a:prstGeom prst="rect">
            <a:avLst/>
          </a:prstGeom>
          <a:noFill/>
          <a:ln w="9525">
            <a:noFill/>
          </a:ln>
        </p:spPr>
      </p:pic>
      <p:sp>
        <p:nvSpPr>
          <p:cNvPr id="77830" name="Text Box 5"/>
          <p:cNvSpPr txBox="1"/>
          <p:nvPr/>
        </p:nvSpPr>
        <p:spPr>
          <a:xfrm>
            <a:off x="152400" y="4229100"/>
            <a:ext cx="8839200" cy="2282825"/>
          </a:xfrm>
          <a:prstGeom prst="rect">
            <a:avLst/>
          </a:prstGeom>
          <a:noFill/>
          <a:ln w="9525">
            <a:noFill/>
          </a:ln>
        </p:spPr>
        <p:txBody>
          <a:bodyPr>
            <a:spAutoFit/>
          </a:body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示例空间</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是所有可对系统进行训练的示例集合。</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搜索</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的作用是从示例空间中查找所需的示例。</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解释</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是从搜索到的示例中抽象出所需的有关信息形成知识。</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形成知识</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是把解释得到的信息综合、归纳形成一般性的知识。</a:t>
            </a:r>
            <a:endPar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验证</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的作用是检验所形成的知识的正确性。</a:t>
            </a:r>
            <a:endParaRPr kumimoji="0" lang="zh-CN" altLang="en-US" sz="2400" b="1"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79855360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596994">
                                            <p:txEl>
                                              <p:pRg st="0" end="0"/>
                                            </p:txEl>
                                          </p:spTgt>
                                        </p:tgtEl>
                                        <p:attrNameLst>
                                          <p:attrName>style.visibility</p:attrName>
                                        </p:attrNameLst>
                                      </p:cBhvr>
                                      <p:to>
                                        <p:strVal val="visible"/>
                                      </p:to>
                                    </p:set>
                                    <p:anim calcmode="lin" valueType="num">
                                      <p:cBhvr additive="base">
                                        <p:cTn id="7" dur="500" fill="hold"/>
                                        <p:tgtEl>
                                          <p:spTgt spid="59699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699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7411" name="Rectangle 2"/>
          <p:cNvSpPr>
            <a:spLocks noGrp="1"/>
          </p:cNvSpPr>
          <p:nvPr>
            <p:ph type="title"/>
          </p:nvPr>
        </p:nvSpPr>
        <p:spPr>
          <a:ln/>
        </p:spPr>
        <p:txBody>
          <a:bodyPr vert="horz" wrap="square" lIns="91440" tIns="45720" rIns="91440" bIns="45720" anchor="b" anchorCtr="0"/>
          <a:lstStyle/>
          <a:p>
            <a:pPr eaLnBrk="1" hangingPunct="1"/>
            <a:r>
              <a:rPr lang="en-US" altLang="zh-CN" sz="4200" b="0" dirty="0">
                <a:latin typeface="Times New Roman" panose="02020603050405020304" pitchFamily="18" charset="0"/>
                <a:ea typeface="黑体" panose="02010609060101010101" pitchFamily="2" charset="-122"/>
              </a:rPr>
              <a:t>7.2.1  </a:t>
            </a:r>
            <a:r>
              <a:rPr lang="zh-CN" altLang="en-US" sz="4200" b="0" dirty="0">
                <a:latin typeface="Times New Roman" panose="02020603050405020304" pitchFamily="18" charset="0"/>
                <a:ea typeface="黑体" panose="02010609060101010101" pitchFamily="2" charset="-122"/>
              </a:rPr>
              <a:t>专家系统的定义</a:t>
            </a:r>
            <a:endParaRPr lang="zh-CN" altLang="en-US" dirty="0">
              <a:latin typeface="Times New Roman" panose="02020603050405020304" pitchFamily="18" charset="0"/>
            </a:endParaRPr>
          </a:p>
        </p:txBody>
      </p:sp>
      <p:sp>
        <p:nvSpPr>
          <p:cNvPr id="17412" name="Rectangle 3"/>
          <p:cNvSpPr>
            <a:spLocks noGrp="1"/>
          </p:cNvSpPr>
          <p:nvPr>
            <p:ph idx="1"/>
          </p:nvPr>
        </p:nvSpPr>
        <p:spPr>
          <a:xfrm>
            <a:off x="304800" y="914400"/>
            <a:ext cx="8458200" cy="4038600"/>
          </a:xfrm>
          <a:ln/>
        </p:spPr>
        <p:txBody>
          <a:bodyPr vert="horz" wrap="square" lIns="91440" tIns="45720" rIns="91440" bIns="45720" anchor="t" anchorCtr="0"/>
          <a:lstStyle/>
          <a:p>
            <a:pPr marL="0" indent="0" algn="just" eaLnBrk="1" hangingPunct="1">
              <a:buNone/>
            </a:pPr>
            <a:r>
              <a:rPr lang="en-US" altLang="zh-CN" b="1" dirty="0">
                <a:solidFill>
                  <a:srgbClr val="000000"/>
                </a:solidFill>
                <a:latin typeface="Times New Roman" panose="02020603050405020304" pitchFamily="18" charset="0"/>
              </a:rPr>
              <a:t>1.  </a:t>
            </a:r>
            <a:r>
              <a:rPr lang="zh-CN" altLang="en-US" b="1" dirty="0">
                <a:solidFill>
                  <a:srgbClr val="000000"/>
                </a:solidFill>
                <a:latin typeface="Times New Roman" panose="02020603050405020304" pitchFamily="18" charset="0"/>
              </a:rPr>
              <a:t>定义</a:t>
            </a:r>
          </a:p>
          <a:p>
            <a:pPr marL="0" indent="0" algn="just" eaLnBrk="1" hangingPunct="1">
              <a:buNone/>
            </a:pPr>
            <a:endParaRPr lang="en-US" altLang="zh-CN" b="1" dirty="0">
              <a:solidFill>
                <a:srgbClr val="000000"/>
              </a:solidFill>
              <a:latin typeface="Times New Roman" panose="02020603050405020304" pitchFamily="18" charset="0"/>
            </a:endParaRPr>
          </a:p>
        </p:txBody>
      </p:sp>
      <p:sp>
        <p:nvSpPr>
          <p:cNvPr id="578564" name="Rectangle 4"/>
          <p:cNvSpPr/>
          <p:nvPr/>
        </p:nvSpPr>
        <p:spPr>
          <a:xfrm>
            <a:off x="342900" y="1676400"/>
            <a:ext cx="8458200" cy="1752600"/>
          </a:xfrm>
          <a:prstGeom prst="rect">
            <a:avLst/>
          </a:prstGeom>
          <a:gradFill rotWithShape="1">
            <a:gsLst>
              <a:gs pos="0">
                <a:srgbClr val="FFFF00"/>
              </a:gs>
              <a:gs pos="100000">
                <a:schemeClr val="bg1"/>
              </a:gs>
            </a:gsLst>
            <a:path path="shape">
              <a:fillToRect l="50000" t="50000" r="50000" b="50000"/>
            </a:path>
            <a:tileRect/>
          </a:gradFill>
          <a:ln w="9525" cap="flat" cmpd="sng">
            <a:solidFill>
              <a:srgbClr val="808080"/>
            </a:solidFill>
            <a:prstDash val="solid"/>
            <a:miter/>
            <a:headEnd type="none" w="med" len="med"/>
            <a:tailEnd type="none" w="med" len="med"/>
          </a:ln>
        </p:spPr>
        <p:txBody>
          <a:bodyPr/>
          <a:lstStyle/>
          <a:p>
            <a:pPr algn="just" eaLnBrk="1" hangingPunct="1">
              <a:lnSpc>
                <a:spcPct val="120000"/>
              </a:lnSpc>
              <a:spcBef>
                <a:spcPct val="40000"/>
              </a:spcBef>
              <a:buClr>
                <a:schemeClr val="accent2"/>
              </a:buClr>
              <a:buFont typeface="Wingdings" panose="05000000000000000000" pitchFamily="2" charset="2"/>
              <a:buBlip>
                <a:blip r:embed="rId2"/>
              </a:buBlip>
            </a:pPr>
            <a:r>
              <a:rPr lang="en-US" altLang="zh-CN" sz="2600" b="1" dirty="0">
                <a:solidFill>
                  <a:srgbClr val="000000"/>
                </a:solidFill>
                <a:latin typeface="Times New Roman" panose="02020603050405020304" pitchFamily="18" charset="0"/>
              </a:rPr>
              <a:t> </a:t>
            </a:r>
            <a:r>
              <a:rPr lang="zh-CN" altLang="en-US" sz="2600" b="1" dirty="0">
                <a:solidFill>
                  <a:srgbClr val="000000"/>
                </a:solidFill>
                <a:latin typeface="Times New Roman" panose="02020603050405020304" pitchFamily="18" charset="0"/>
              </a:rPr>
              <a:t>费根鲍姆（</a:t>
            </a:r>
            <a:r>
              <a:rPr lang="en-US" altLang="zh-CN" sz="2600" b="1" dirty="0">
                <a:solidFill>
                  <a:srgbClr val="000000"/>
                </a:solidFill>
                <a:latin typeface="Times New Roman" panose="02020603050405020304" pitchFamily="18" charset="0"/>
                <a:cs typeface="Times New Roman" panose="02020603050405020304" pitchFamily="18" charset="0"/>
              </a:rPr>
              <a:t>E. A. Feigenbaum</a:t>
            </a:r>
            <a:r>
              <a:rPr lang="zh-CN" altLang="en-US" sz="2600" b="1" dirty="0">
                <a:solidFill>
                  <a:srgbClr val="000000"/>
                </a:solidFill>
                <a:latin typeface="Times New Roman" panose="02020603050405020304" pitchFamily="18" charset="0"/>
              </a:rPr>
              <a:t>）： </a:t>
            </a:r>
          </a:p>
          <a:p>
            <a:pPr algn="just" eaLnBrk="1" hangingPunct="1">
              <a:lnSpc>
                <a:spcPct val="120000"/>
              </a:lnSpc>
              <a:spcBef>
                <a:spcPct val="40000"/>
              </a:spcBef>
              <a:buClr>
                <a:schemeClr val="accent2"/>
              </a:buClr>
              <a:buFont typeface="Wingdings" panose="05000000000000000000" pitchFamily="2" charset="2"/>
              <a:buNone/>
            </a:pPr>
            <a:r>
              <a:rPr lang="zh-CN" altLang="en-US" sz="2600" b="1" dirty="0">
                <a:solidFill>
                  <a:srgbClr val="000000"/>
                </a:solidFill>
                <a:latin typeface="Times New Roman" panose="02020603050405020304" pitchFamily="18" charset="0"/>
              </a:rPr>
              <a:t> “专家系统是一种</a:t>
            </a:r>
            <a:r>
              <a:rPr lang="zh-CN" altLang="en-US" sz="2600" b="1" dirty="0">
                <a:solidFill>
                  <a:schemeClr val="accent2"/>
                </a:solidFill>
                <a:latin typeface="Times New Roman" panose="02020603050405020304" pitchFamily="18" charset="0"/>
              </a:rPr>
              <a:t>智能的计算机程序</a:t>
            </a:r>
            <a:r>
              <a:rPr lang="zh-CN" altLang="en-US" sz="2600" b="1" dirty="0">
                <a:solidFill>
                  <a:srgbClr val="000000"/>
                </a:solidFill>
                <a:latin typeface="Times New Roman" panose="02020603050405020304" pitchFamily="18" charset="0"/>
              </a:rPr>
              <a:t>，它运用</a:t>
            </a:r>
            <a:r>
              <a:rPr lang="zh-CN" altLang="en-US" sz="2600" b="1" dirty="0">
                <a:solidFill>
                  <a:schemeClr val="accent2"/>
                </a:solidFill>
                <a:latin typeface="Times New Roman" panose="02020603050405020304" pitchFamily="18" charset="0"/>
              </a:rPr>
              <a:t>知识</a:t>
            </a:r>
            <a:r>
              <a:rPr lang="zh-CN" altLang="en-US" sz="2600" b="1" dirty="0">
                <a:solidFill>
                  <a:srgbClr val="000000"/>
                </a:solidFill>
                <a:latin typeface="Times New Roman" panose="02020603050405020304" pitchFamily="18" charset="0"/>
              </a:rPr>
              <a:t>和</a:t>
            </a:r>
            <a:r>
              <a:rPr lang="zh-CN" altLang="en-US" sz="2600" b="1" dirty="0">
                <a:solidFill>
                  <a:schemeClr val="accent2"/>
                </a:solidFill>
                <a:latin typeface="Times New Roman" panose="02020603050405020304" pitchFamily="18" charset="0"/>
              </a:rPr>
              <a:t>推理</a:t>
            </a:r>
            <a:r>
              <a:rPr lang="zh-CN" altLang="en-US" sz="2600" b="1" dirty="0">
                <a:solidFill>
                  <a:srgbClr val="000000"/>
                </a:solidFill>
                <a:latin typeface="Times New Roman" panose="02020603050405020304" pitchFamily="18" charset="0"/>
              </a:rPr>
              <a:t>来解决只有专家才能解决的复杂问题。”</a:t>
            </a:r>
            <a:r>
              <a:rPr lang="zh-CN" altLang="en-US" sz="2600" b="1" dirty="0">
                <a:latin typeface="Arial" panose="020B0604020202020204" pitchFamily="34" charset="0"/>
              </a:rPr>
              <a:t> </a:t>
            </a:r>
            <a:endParaRPr lang="zh-CN" altLang="en-US" sz="2600" b="1" dirty="0">
              <a:solidFill>
                <a:srgbClr val="000000"/>
              </a:solidFill>
              <a:latin typeface="Times New Roman" panose="02020603050405020304" pitchFamily="18" charset="0"/>
            </a:endParaRPr>
          </a:p>
        </p:txBody>
      </p:sp>
      <p:sp>
        <p:nvSpPr>
          <p:cNvPr id="578565" name="Rectangle 5"/>
          <p:cNvSpPr/>
          <p:nvPr/>
        </p:nvSpPr>
        <p:spPr>
          <a:xfrm>
            <a:off x="304800" y="3886200"/>
            <a:ext cx="8534400" cy="1589088"/>
          </a:xfrm>
          <a:prstGeom prst="rect">
            <a:avLst/>
          </a:prstGeom>
          <a:gradFill rotWithShape="1">
            <a:gsLst>
              <a:gs pos="0">
                <a:srgbClr val="CCFFCC"/>
              </a:gs>
              <a:gs pos="100000">
                <a:schemeClr val="bg1"/>
              </a:gs>
            </a:gsLst>
            <a:path path="shape">
              <a:fillToRect l="50000" t="50000" r="50000" b="50000"/>
            </a:path>
            <a:tileRect/>
          </a:gradFill>
          <a:ln w="9525" cap="flat" cmpd="sng">
            <a:solidFill>
              <a:srgbClr val="808080"/>
            </a:solidFill>
            <a:prstDash val="solid"/>
            <a:miter/>
            <a:headEnd type="none" w="med" len="med"/>
            <a:tailEnd type="none" w="med" len="med"/>
          </a:ln>
        </p:spPr>
        <p:txBody>
          <a:bodyPr>
            <a:spAutoFit/>
          </a:bodyPr>
          <a:lstStyle/>
          <a:p>
            <a:pPr eaLnBrk="1" hangingPunct="1">
              <a:lnSpc>
                <a:spcPct val="130000"/>
              </a:lnSpc>
              <a:buBlip>
                <a:blip r:embed="rId2"/>
              </a:buBlip>
            </a:pPr>
            <a:r>
              <a:rPr lang="en-US" altLang="zh-CN" sz="2600" dirty="0">
                <a:latin typeface="Verdana" panose="020B0604030504040204" pitchFamily="34" charset="0"/>
              </a:rPr>
              <a:t> </a:t>
            </a:r>
            <a:r>
              <a:rPr lang="zh-CN" altLang="en-US" sz="2600" b="1" dirty="0">
                <a:latin typeface="Verdana" panose="020B0604030504040204" pitchFamily="34" charset="0"/>
              </a:rPr>
              <a:t>专家系统：一类包含知识和推理的智能计算机软件系统</a:t>
            </a:r>
            <a:r>
              <a:rPr lang="zh-CN" altLang="en-US" sz="2600" b="1" dirty="0">
                <a:solidFill>
                  <a:srgbClr val="000000"/>
                </a:solidFill>
                <a:latin typeface="Verdana" panose="020B0604030504040204" pitchFamily="34" charset="0"/>
              </a:rPr>
              <a:t>。不但能模拟领域专家的思维过程，而且能让计算机宛如人类专家那样智能地解决实际问题。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78564">
                                            <p:txEl>
                                              <p:pRg st="0" end="0"/>
                                            </p:txEl>
                                          </p:spTgt>
                                        </p:tgtEl>
                                        <p:attrNameLst>
                                          <p:attrName>style.visibility</p:attrName>
                                        </p:attrNameLst>
                                      </p:cBhvr>
                                      <p:to>
                                        <p:strVal val="visible"/>
                                      </p:to>
                                    </p:set>
                                    <p:anim calcmode="lin" valueType="num">
                                      <p:cBhvr additive="base">
                                        <p:cTn id="7" dur="500" fill="hold"/>
                                        <p:tgtEl>
                                          <p:spTgt spid="57856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78564">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78564">
                                            <p:txEl>
                                              <p:pRg st="1" end="1"/>
                                            </p:txEl>
                                          </p:spTgt>
                                        </p:tgtEl>
                                        <p:attrNameLst>
                                          <p:attrName>style.visibility</p:attrName>
                                        </p:attrNameLst>
                                      </p:cBhvr>
                                      <p:to>
                                        <p:strVal val="visible"/>
                                      </p:to>
                                    </p:set>
                                    <p:anim calcmode="lin" valueType="num">
                                      <p:cBhvr additive="base">
                                        <p:cTn id="12" dur="500" fill="hold"/>
                                        <p:tgtEl>
                                          <p:spTgt spid="578564">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57856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0" presetClass="entr" presetSubtype="0" fill="hold" grpId="0" nodeType="clickEffect">
                                  <p:stCondLst>
                                    <p:cond delay="0"/>
                                  </p:stCondLst>
                                  <p:childTnLst>
                                    <p:set>
                                      <p:cBhvr>
                                        <p:cTn id="17" dur="1" fill="hold">
                                          <p:stCondLst>
                                            <p:cond delay="0"/>
                                          </p:stCondLst>
                                        </p:cTn>
                                        <p:tgtEl>
                                          <p:spTgt spid="578565"/>
                                        </p:tgtEl>
                                        <p:attrNameLst>
                                          <p:attrName>style.visibility</p:attrName>
                                        </p:attrNameLst>
                                      </p:cBhvr>
                                      <p:to>
                                        <p:strVal val="visible"/>
                                      </p:to>
                                    </p:set>
                                    <p:animEffect transition="in" filter="fade">
                                      <p:cBhvr>
                                        <p:cTn id="18" dur="800" decel="100000"/>
                                        <p:tgtEl>
                                          <p:spTgt spid="578565"/>
                                        </p:tgtEl>
                                      </p:cBhvr>
                                    </p:animEffect>
                                    <p:anim calcmode="lin" valueType="num">
                                      <p:cBhvr>
                                        <p:cTn id="19" dur="800" decel="100000" fill="hold"/>
                                        <p:tgtEl>
                                          <p:spTgt spid="578565"/>
                                        </p:tgtEl>
                                        <p:attrNameLst>
                                          <p:attrName>style.rotation</p:attrName>
                                        </p:attrNameLst>
                                      </p:cBhvr>
                                      <p:tavLst>
                                        <p:tav tm="0">
                                          <p:val>
                                            <p:fltVal val="-90"/>
                                          </p:val>
                                        </p:tav>
                                        <p:tav tm="100000">
                                          <p:val>
                                            <p:fltVal val="0"/>
                                          </p:val>
                                        </p:tav>
                                      </p:tavLst>
                                    </p:anim>
                                    <p:anim calcmode="lin" valueType="num">
                                      <p:cBhvr>
                                        <p:cTn id="20" dur="800" decel="100000" fill="hold"/>
                                        <p:tgtEl>
                                          <p:spTgt spid="578565"/>
                                        </p:tgtEl>
                                        <p:attrNameLst>
                                          <p:attrName>ppt_x</p:attrName>
                                        </p:attrNameLst>
                                      </p:cBhvr>
                                      <p:tavLst>
                                        <p:tav tm="0">
                                          <p:val>
                                            <p:strVal val="#ppt_x+0.4"/>
                                          </p:val>
                                        </p:tav>
                                        <p:tav tm="100000">
                                          <p:val>
                                            <p:strVal val="#ppt_x-0.05"/>
                                          </p:val>
                                        </p:tav>
                                      </p:tavLst>
                                    </p:anim>
                                    <p:anim calcmode="lin" valueType="num">
                                      <p:cBhvr>
                                        <p:cTn id="21" dur="800" decel="100000" fill="hold"/>
                                        <p:tgtEl>
                                          <p:spTgt spid="578565"/>
                                        </p:tgtEl>
                                        <p:attrNameLst>
                                          <p:attrName>ppt_y</p:attrName>
                                        </p:attrNameLst>
                                      </p:cBhvr>
                                      <p:tavLst>
                                        <p:tav tm="0">
                                          <p:val>
                                            <p:strVal val="#ppt_y-0.4"/>
                                          </p:val>
                                        </p:tav>
                                        <p:tav tm="100000">
                                          <p:val>
                                            <p:strVal val="#ppt_y+0.1"/>
                                          </p:val>
                                        </p:tav>
                                      </p:tavLst>
                                    </p:anim>
                                    <p:anim calcmode="lin" valueType="num">
                                      <p:cBhvr>
                                        <p:cTn id="22" dur="200" accel="100000" fill="hold">
                                          <p:stCondLst>
                                            <p:cond delay="800"/>
                                          </p:stCondLst>
                                        </p:cTn>
                                        <p:tgtEl>
                                          <p:spTgt spid="578565"/>
                                        </p:tgtEl>
                                        <p:attrNameLst>
                                          <p:attrName>ppt_x</p:attrName>
                                        </p:attrNameLst>
                                      </p:cBhvr>
                                      <p:tavLst>
                                        <p:tav tm="0">
                                          <p:val>
                                            <p:strVal val="#ppt_x-0.05"/>
                                          </p:val>
                                        </p:tav>
                                        <p:tav tm="100000">
                                          <p:val>
                                            <p:strVal val="#ppt_x"/>
                                          </p:val>
                                        </p:tav>
                                      </p:tavLst>
                                    </p:anim>
                                    <p:anim calcmode="lin" valueType="num">
                                      <p:cBhvr>
                                        <p:cTn id="23" dur="200" accel="100000" fill="hold">
                                          <p:stCondLst>
                                            <p:cond delay="800"/>
                                          </p:stCondLst>
                                        </p:cTn>
                                        <p:tgtEl>
                                          <p:spTgt spid="57856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4" grpId="0" build="p"/>
      <p:bldP spid="57856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16</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8435" name="Rectangle 2"/>
          <p:cNvSpPr>
            <a:spLocks noGrp="1"/>
          </p:cNvSpPr>
          <p:nvPr>
            <p:ph type="title"/>
          </p:nvPr>
        </p:nvSpPr>
        <p:spPr>
          <a:ln/>
        </p:spPr>
        <p:txBody>
          <a:bodyPr vert="horz" wrap="square" lIns="91440" tIns="45720" rIns="91440" bIns="45720" anchor="b" anchorCtr="0"/>
          <a:lstStyle/>
          <a:p>
            <a:pPr eaLnBrk="1" hangingPunct="1"/>
            <a:r>
              <a:rPr lang="en-US" altLang="zh-CN" sz="4200" b="0" dirty="0">
                <a:latin typeface="Times New Roman" panose="02020603050405020304" pitchFamily="18" charset="0"/>
                <a:ea typeface="黑体" panose="02010609060101010101" pitchFamily="2" charset="-122"/>
              </a:rPr>
              <a:t>7.2.1  </a:t>
            </a:r>
            <a:r>
              <a:rPr lang="zh-CN" altLang="en-US" sz="4200" b="0" dirty="0">
                <a:latin typeface="Times New Roman" panose="02020603050405020304" pitchFamily="18" charset="0"/>
                <a:ea typeface="黑体" panose="02010609060101010101" pitchFamily="2" charset="-122"/>
              </a:rPr>
              <a:t>专家系统的定义</a:t>
            </a:r>
            <a:endParaRPr lang="zh-CN" altLang="en-US" dirty="0">
              <a:latin typeface="Times New Roman" panose="02020603050405020304" pitchFamily="18" charset="0"/>
            </a:endParaRPr>
          </a:p>
        </p:txBody>
      </p:sp>
      <p:sp>
        <p:nvSpPr>
          <p:cNvPr id="18436" name="Rectangle 3"/>
          <p:cNvSpPr>
            <a:spLocks noGrp="1"/>
          </p:cNvSpPr>
          <p:nvPr>
            <p:ph idx="1"/>
          </p:nvPr>
        </p:nvSpPr>
        <p:spPr>
          <a:xfrm>
            <a:off x="228600" y="838200"/>
            <a:ext cx="8458200" cy="6324600"/>
          </a:xfrm>
          <a:ln/>
        </p:spPr>
        <p:txBody>
          <a:bodyPr vert="horz" wrap="square" lIns="91440" tIns="45720" rIns="91440" bIns="45720" anchor="t" anchorCtr="0"/>
          <a:lstStyle/>
          <a:p>
            <a:pPr marL="0" indent="0" algn="just" eaLnBrk="1" hangingPunct="1">
              <a:buNone/>
            </a:pPr>
            <a:r>
              <a:rPr lang="en-US" altLang="zh-CN" b="1" dirty="0">
                <a:solidFill>
                  <a:srgbClr val="000000"/>
                </a:solidFill>
                <a:latin typeface="Times New Roman" panose="02020603050405020304" pitchFamily="18" charset="0"/>
              </a:rPr>
              <a:t>    2.  </a:t>
            </a:r>
            <a:r>
              <a:rPr lang="zh-CN" altLang="en-US" b="1" dirty="0">
                <a:solidFill>
                  <a:srgbClr val="000000"/>
                </a:solidFill>
                <a:latin typeface="Times New Roman" panose="02020603050405020304" pitchFamily="18" charset="0"/>
              </a:rPr>
              <a:t>专家系统的基本组成 </a:t>
            </a:r>
          </a:p>
        </p:txBody>
      </p:sp>
      <p:graphicFrame>
        <p:nvGraphicFramePr>
          <p:cNvPr id="579588" name="Object 4"/>
          <p:cNvGraphicFramePr>
            <a:graphicFrameLocks noGrp="1" noChangeAspect="1"/>
          </p:cNvGraphicFramePr>
          <p:nvPr>
            <p:ph idx="1"/>
          </p:nvPr>
        </p:nvGraphicFramePr>
        <p:xfrm>
          <a:off x="762000" y="1447800"/>
          <a:ext cx="8077200" cy="5029200"/>
        </p:xfrm>
        <a:graphic>
          <a:graphicData uri="http://schemas.openxmlformats.org/presentationml/2006/ole">
            <mc:AlternateContent xmlns:mc="http://schemas.openxmlformats.org/markup-compatibility/2006">
              <mc:Choice xmlns:v="urn:schemas-microsoft-com:vml" Requires="v">
                <p:oleObj r:id="rId2" imgW="4525010" imgH="4122420" progId="SmartDraw.2">
                  <p:embed/>
                </p:oleObj>
              </mc:Choice>
              <mc:Fallback>
                <p:oleObj r:id="rId2" imgW="4525010" imgH="4122420" progId="SmartDraw.2">
                  <p:embed/>
                  <p:pic>
                    <p:nvPicPr>
                      <p:cNvPr id="0" name="图片 3075"/>
                      <p:cNvPicPr/>
                      <p:nvPr/>
                    </p:nvPicPr>
                    <p:blipFill>
                      <a:blip r:embed="rId3"/>
                      <a:srcRect/>
                      <a:stretch>
                        <a:fillRect/>
                      </a:stretch>
                    </p:blipFill>
                    <p:spPr>
                      <a:xfrm>
                        <a:off x="762000" y="1447800"/>
                        <a:ext cx="8077200" cy="5029200"/>
                      </a:xfrm>
                      <a:prstGeom prst="rect">
                        <a:avLst/>
                      </a:prstGeom>
                      <a:noFill/>
                      <a:ln w="38100">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79588"/>
                                        </p:tgtEl>
                                        <p:attrNameLst>
                                          <p:attrName>style.visibility</p:attrName>
                                        </p:attrNameLst>
                                      </p:cBhvr>
                                      <p:to>
                                        <p:strVal val="visible"/>
                                      </p:to>
                                    </p:set>
                                    <p:animEffect transition="in" filter="dissolve">
                                      <p:cBhvr>
                                        <p:cTn id="7" dur="500"/>
                                        <p:tgtEl>
                                          <p:spTgt spid="579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17</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9459" name="Rectangle 2"/>
          <p:cNvSpPr>
            <a:spLocks noGrp="1"/>
          </p:cNvSpPr>
          <p:nvPr>
            <p:ph type="title"/>
          </p:nvPr>
        </p:nvSpPr>
        <p:spPr>
          <a:ln/>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p:sp>
        <p:nvSpPr>
          <p:cNvPr id="19460" name="Rectangle 3"/>
          <p:cNvSpPr>
            <a:spLocks noGrp="1"/>
          </p:cNvSpPr>
          <p:nvPr>
            <p:ph idx="1"/>
          </p:nvPr>
        </p:nvSpPr>
        <p:spPr>
          <a:xfrm>
            <a:off x="501650" y="1143000"/>
            <a:ext cx="8642350" cy="5400675"/>
          </a:xfrm>
          <a:ln/>
        </p:spPr>
        <p:txBody>
          <a:bodyPr vert="horz" wrap="square" lIns="91440" tIns="45720" rIns="91440" bIns="45720" anchor="t" anchorCtr="0"/>
          <a:lstStyle/>
          <a:p>
            <a:pPr eaLnBrk="1" hangingPunct="1">
              <a:buSzPct val="60000"/>
              <a:buBlip>
                <a:blip r:embed="rId2"/>
              </a:buBlip>
            </a:pPr>
            <a:r>
              <a:rPr lang="en-US" altLang="zh-CN" b="1" dirty="0">
                <a:latin typeface="Times New Roman" panose="02020603050405020304" pitchFamily="18" charset="0"/>
              </a:rPr>
              <a:t>7.2.1 </a:t>
            </a:r>
            <a:r>
              <a:rPr lang="zh-CN" altLang="en-US" b="1" dirty="0">
                <a:latin typeface="Times New Roman" panose="02020603050405020304" pitchFamily="18" charset="0"/>
              </a:rPr>
              <a:t>专家系统的定义</a:t>
            </a:r>
          </a:p>
          <a:p>
            <a:pPr eaLnBrk="1" hangingPunct="1">
              <a:buSzPct val="60000"/>
              <a:buBlip>
                <a:blip r:embed="rId2"/>
              </a:buBlip>
            </a:pPr>
            <a:r>
              <a:rPr lang="en-US" altLang="zh-CN" b="1" dirty="0">
                <a:solidFill>
                  <a:srgbClr val="0000FF"/>
                </a:solidFill>
                <a:latin typeface="Times New Roman" panose="02020603050405020304" pitchFamily="18" charset="0"/>
              </a:rPr>
              <a:t>7.2.2 </a:t>
            </a:r>
            <a:r>
              <a:rPr lang="zh-CN" altLang="en-US" b="1" dirty="0">
                <a:solidFill>
                  <a:srgbClr val="0000FF"/>
                </a:solidFill>
                <a:latin typeface="Times New Roman" panose="02020603050405020304" pitchFamily="18" charset="0"/>
              </a:rPr>
              <a:t>专家系统的特点</a:t>
            </a:r>
          </a:p>
          <a:p>
            <a:pPr eaLnBrk="1" hangingPunct="1">
              <a:buSzPct val="60000"/>
              <a:buBlip>
                <a:blip r:embed="rId2"/>
              </a:buBlip>
            </a:pPr>
            <a:r>
              <a:rPr lang="en-US" altLang="zh-CN" b="1" dirty="0">
                <a:latin typeface="Times New Roman" panose="02020603050405020304" pitchFamily="18" charset="0"/>
              </a:rPr>
              <a:t>7.2.3 </a:t>
            </a:r>
            <a:r>
              <a:rPr lang="zh-CN" altLang="en-US" b="1" dirty="0">
                <a:latin typeface="Times New Roman" panose="02020603050405020304" pitchFamily="18" charset="0"/>
              </a:rPr>
              <a:t>专家系统的类型</a:t>
            </a:r>
          </a:p>
          <a:p>
            <a:pPr eaLnBrk="1" hangingPunct="1">
              <a:buSzPct val="60000"/>
              <a:buBlip>
                <a:blip r:embed="rId2"/>
              </a:buBlip>
            </a:pPr>
            <a:r>
              <a:rPr lang="en-US" altLang="zh-CN" b="1" dirty="0">
                <a:latin typeface="Times New Roman" panose="02020603050405020304" pitchFamily="18" charset="0"/>
              </a:rPr>
              <a:t>7.2.4 </a:t>
            </a:r>
            <a:r>
              <a:rPr lang="zh-CN" altLang="en-US" b="1" dirty="0">
                <a:latin typeface="Times New Roman" panose="02020603050405020304" pitchFamily="18" charset="0"/>
              </a:rPr>
              <a:t>专家系统的应用</a:t>
            </a:r>
          </a:p>
        </p:txBody>
      </p:sp>
      <p:sp>
        <p:nvSpPr>
          <p:cNvPr id="19461"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7.2  </a:t>
            </a:r>
            <a:r>
              <a:rPr lang="zh-CN" altLang="en-US" sz="3600" dirty="0">
                <a:solidFill>
                  <a:schemeClr val="bg1"/>
                </a:solidFill>
                <a:latin typeface="Times New Roman" panose="02020603050405020304" pitchFamily="18" charset="0"/>
                <a:ea typeface="黑体" panose="02010609060101010101" pitchFamily="2" charset="-122"/>
              </a:rPr>
              <a:t>专家系统的概念</a:t>
            </a:r>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18</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581634" name="Rectangle 2"/>
          <p:cNvSpPr>
            <a:spLocks noGrp="1"/>
          </p:cNvSpPr>
          <p:nvPr>
            <p:ph idx="1"/>
          </p:nvPr>
        </p:nvSpPr>
        <p:spPr>
          <a:xfrm>
            <a:off x="228600" y="304800"/>
            <a:ext cx="8991600" cy="6477000"/>
          </a:xfrm>
          <a:ln/>
        </p:spPr>
        <p:txBody>
          <a:bodyPr vert="horz" wrap="square" lIns="91440" tIns="45720" rIns="91440" bIns="45720" anchor="t" anchorCtr="0"/>
          <a:lstStyle/>
          <a:p>
            <a:pPr eaLnBrk="1" hangingPunct="1">
              <a:buNone/>
            </a:pPr>
            <a:endParaRPr lang="en-US" altLang="zh-CN" dirty="0">
              <a:latin typeface="Times New Roman" panose="02020603050405020304" pitchFamily="18" charset="0"/>
            </a:endParaRPr>
          </a:p>
          <a:p>
            <a:pPr eaLnBrk="1" hangingPunct="1">
              <a:buNone/>
            </a:pPr>
            <a:r>
              <a:rPr lang="zh-CN" altLang="en-US" b="1" dirty="0">
                <a:latin typeface="Times New Roman" panose="02020603050405020304" pitchFamily="18" charset="0"/>
              </a:rPr>
              <a:t>（</a:t>
            </a:r>
            <a:r>
              <a:rPr lang="en-US" altLang="zh-CN" b="1" dirty="0">
                <a:latin typeface="Times New Roman" panose="02020603050405020304" pitchFamily="18" charset="0"/>
              </a:rPr>
              <a:t>1</a:t>
            </a:r>
            <a:r>
              <a:rPr lang="zh-CN" altLang="en-US" b="1" dirty="0">
                <a:latin typeface="Times New Roman" panose="02020603050405020304" pitchFamily="18" charset="0"/>
              </a:rPr>
              <a:t>）具有专家水平的专业知识。</a:t>
            </a:r>
          </a:p>
          <a:p>
            <a:pPr eaLnBrk="1" hangingPunct="1">
              <a:buNone/>
            </a:pPr>
            <a:r>
              <a:rPr lang="zh-CN" altLang="en-US" b="1" dirty="0">
                <a:latin typeface="Times New Roman" panose="02020603050405020304" pitchFamily="18" charset="0"/>
              </a:rPr>
              <a:t>（</a:t>
            </a:r>
            <a:r>
              <a:rPr lang="en-US" altLang="zh-CN" b="1" dirty="0">
                <a:latin typeface="Times New Roman" panose="02020603050405020304" pitchFamily="18" charset="0"/>
              </a:rPr>
              <a:t>2</a:t>
            </a:r>
            <a:r>
              <a:rPr lang="zh-CN" altLang="en-US" b="1" dirty="0">
                <a:latin typeface="Times New Roman" panose="02020603050405020304" pitchFamily="18" charset="0"/>
              </a:rPr>
              <a:t>）能进行有效的推理。  </a:t>
            </a:r>
          </a:p>
          <a:p>
            <a:pPr eaLnBrk="1" hangingPunct="1">
              <a:buNone/>
            </a:pPr>
            <a:r>
              <a:rPr lang="zh-CN" altLang="en-US" b="1" dirty="0">
                <a:latin typeface="Times New Roman" panose="02020603050405020304" pitchFamily="18" charset="0"/>
              </a:rPr>
              <a:t>（</a:t>
            </a:r>
            <a:r>
              <a:rPr lang="en-US" altLang="zh-CN" b="1" dirty="0">
                <a:latin typeface="Times New Roman" panose="02020603050405020304" pitchFamily="18" charset="0"/>
              </a:rPr>
              <a:t>3</a:t>
            </a:r>
            <a:r>
              <a:rPr lang="zh-CN" altLang="en-US" b="1" dirty="0">
                <a:latin typeface="Times New Roman" panose="02020603050405020304" pitchFamily="18" charset="0"/>
              </a:rPr>
              <a:t>）启发性。</a:t>
            </a:r>
          </a:p>
          <a:p>
            <a:pPr eaLnBrk="1" hangingPunct="1">
              <a:buNone/>
            </a:pPr>
            <a:r>
              <a:rPr lang="zh-CN" altLang="en-US" b="1" dirty="0">
                <a:latin typeface="Times New Roman" panose="02020603050405020304" pitchFamily="18" charset="0"/>
              </a:rPr>
              <a:t>（</a:t>
            </a:r>
            <a:r>
              <a:rPr lang="en-US" altLang="zh-CN" b="1" dirty="0">
                <a:latin typeface="Times New Roman" panose="02020603050405020304" pitchFamily="18" charset="0"/>
              </a:rPr>
              <a:t>4</a:t>
            </a:r>
            <a:r>
              <a:rPr lang="zh-CN" altLang="en-US" b="1" dirty="0">
                <a:latin typeface="Times New Roman" panose="02020603050405020304" pitchFamily="18" charset="0"/>
              </a:rPr>
              <a:t>）灵活性。</a:t>
            </a:r>
          </a:p>
          <a:p>
            <a:pPr eaLnBrk="1" hangingPunct="1">
              <a:buNone/>
            </a:pPr>
            <a:r>
              <a:rPr lang="zh-CN" altLang="en-US" b="1" dirty="0">
                <a:latin typeface="Times New Roman" panose="02020603050405020304" pitchFamily="18" charset="0"/>
              </a:rPr>
              <a:t>（</a:t>
            </a:r>
            <a:r>
              <a:rPr lang="en-US" altLang="zh-CN" b="1" dirty="0">
                <a:latin typeface="Times New Roman" panose="02020603050405020304" pitchFamily="18" charset="0"/>
              </a:rPr>
              <a:t>5</a:t>
            </a:r>
            <a:r>
              <a:rPr lang="zh-CN" altLang="en-US" b="1" dirty="0">
                <a:latin typeface="Times New Roman" panose="02020603050405020304" pitchFamily="18" charset="0"/>
              </a:rPr>
              <a:t>）透明性。</a:t>
            </a:r>
          </a:p>
          <a:p>
            <a:pPr eaLnBrk="1" hangingPunct="1">
              <a:buNone/>
            </a:pPr>
            <a:r>
              <a:rPr lang="zh-CN" altLang="en-US" b="1" dirty="0">
                <a:latin typeface="Times New Roman" panose="02020603050405020304" pitchFamily="18" charset="0"/>
              </a:rPr>
              <a:t>（</a:t>
            </a:r>
            <a:r>
              <a:rPr lang="en-US" altLang="zh-CN" b="1" dirty="0">
                <a:latin typeface="Times New Roman" panose="02020603050405020304" pitchFamily="18" charset="0"/>
              </a:rPr>
              <a:t>6</a:t>
            </a:r>
            <a:r>
              <a:rPr lang="zh-CN" altLang="en-US" b="1" dirty="0">
                <a:latin typeface="Times New Roman" panose="02020603050405020304" pitchFamily="18" charset="0"/>
              </a:rPr>
              <a:t>）交互性。</a:t>
            </a:r>
          </a:p>
        </p:txBody>
      </p:sp>
      <p:sp>
        <p:nvSpPr>
          <p:cNvPr id="20484" name="Rectangle 3"/>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2" charset="-122"/>
              </a:rPr>
              <a:t>7.2.2  </a:t>
            </a:r>
            <a:r>
              <a:rPr lang="zh-CN" altLang="en-US" sz="3600" b="0" dirty="0">
                <a:latin typeface="Times New Roman" panose="02020603050405020304" pitchFamily="18" charset="0"/>
                <a:ea typeface="黑体" panose="02010609060101010101" pitchFamily="2" charset="-122"/>
              </a:rPr>
              <a:t>专家系统的特点</a:t>
            </a:r>
          </a:p>
        </p:txBody>
      </p:sp>
      <p:sp>
        <p:nvSpPr>
          <p:cNvPr id="581636" name="AutoShape 4"/>
          <p:cNvSpPr/>
          <p:nvPr/>
        </p:nvSpPr>
        <p:spPr>
          <a:xfrm>
            <a:off x="2514600" y="4419600"/>
            <a:ext cx="6400800" cy="876300"/>
          </a:xfrm>
          <a:prstGeom prst="borderCallout2">
            <a:avLst>
              <a:gd name="adj1" fmla="val 13042"/>
              <a:gd name="adj2" fmla="val -1190"/>
              <a:gd name="adj3" fmla="val 13042"/>
              <a:gd name="adj4" fmla="val -6671"/>
              <a:gd name="adj5" fmla="val -16847"/>
              <a:gd name="adj6" fmla="val -12352"/>
            </a:avLst>
          </a:prstGeom>
          <a:gradFill rotWithShape="1">
            <a:gsLst>
              <a:gs pos="0">
                <a:srgbClr val="FFFF00"/>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lstStyle/>
          <a:p>
            <a:pPr algn="just" eaLnBrk="1" hangingPunct="1"/>
            <a:r>
              <a:rPr lang="zh-CN" altLang="en-US" sz="2300" b="1" dirty="0">
                <a:latin typeface="Verdana" panose="020B0604030504040204" pitchFamily="34" charset="0"/>
              </a:rPr>
              <a:t>一个计算机程序系统的透明性：系统自身及其行为能被用户所理解。</a:t>
            </a:r>
            <a:r>
              <a:rPr lang="zh-CN" altLang="en-US" sz="2300" dirty="0">
                <a:latin typeface="Verdana" panose="020B0604030504040204" pitchFamily="34"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81634">
                                            <p:txEl>
                                              <p:pRg st="1" end="1"/>
                                            </p:txEl>
                                          </p:spTgt>
                                        </p:tgtEl>
                                        <p:attrNameLst>
                                          <p:attrName>style.visibility</p:attrName>
                                        </p:attrNameLst>
                                      </p:cBhvr>
                                      <p:to>
                                        <p:strVal val="visible"/>
                                      </p:to>
                                    </p:set>
                                    <p:anim calcmode="lin" valueType="num">
                                      <p:cBhvr additive="base">
                                        <p:cTn id="7" dur="500" fill="hold"/>
                                        <p:tgtEl>
                                          <p:spTgt spid="581634">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81634">
                                            <p:txEl>
                                              <p:pRg st="1" end="1"/>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81634">
                                            <p:txEl>
                                              <p:pRg st="2" end="2"/>
                                            </p:txEl>
                                          </p:spTgt>
                                        </p:tgtEl>
                                        <p:attrNameLst>
                                          <p:attrName>style.visibility</p:attrName>
                                        </p:attrNameLst>
                                      </p:cBhvr>
                                      <p:to>
                                        <p:strVal val="visible"/>
                                      </p:to>
                                    </p:set>
                                    <p:anim calcmode="lin" valueType="num">
                                      <p:cBhvr additive="base">
                                        <p:cTn id="12" dur="500" fill="hold"/>
                                        <p:tgtEl>
                                          <p:spTgt spid="581634">
                                            <p:txEl>
                                              <p:pRg st="2" end="2"/>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581634">
                                            <p:txEl>
                                              <p:pRg st="2" end="2"/>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581634">
                                            <p:txEl>
                                              <p:pRg st="3" end="3"/>
                                            </p:txEl>
                                          </p:spTgt>
                                        </p:tgtEl>
                                        <p:attrNameLst>
                                          <p:attrName>style.visibility</p:attrName>
                                        </p:attrNameLst>
                                      </p:cBhvr>
                                      <p:to>
                                        <p:strVal val="visible"/>
                                      </p:to>
                                    </p:set>
                                    <p:anim calcmode="lin" valueType="num">
                                      <p:cBhvr additive="base">
                                        <p:cTn id="17" dur="500" fill="hold"/>
                                        <p:tgtEl>
                                          <p:spTgt spid="581634">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81634">
                                            <p:txEl>
                                              <p:pRg st="3" end="3"/>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581634">
                                            <p:txEl>
                                              <p:pRg st="4" end="4"/>
                                            </p:txEl>
                                          </p:spTgt>
                                        </p:tgtEl>
                                        <p:attrNameLst>
                                          <p:attrName>style.visibility</p:attrName>
                                        </p:attrNameLst>
                                      </p:cBhvr>
                                      <p:to>
                                        <p:strVal val="visible"/>
                                      </p:to>
                                    </p:set>
                                    <p:anim calcmode="lin" valueType="num">
                                      <p:cBhvr additive="base">
                                        <p:cTn id="22" dur="500" fill="hold"/>
                                        <p:tgtEl>
                                          <p:spTgt spid="581634">
                                            <p:txEl>
                                              <p:pRg st="4" end="4"/>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581634">
                                            <p:txEl>
                                              <p:pRg st="4" end="4"/>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581634">
                                            <p:txEl>
                                              <p:pRg st="5" end="5"/>
                                            </p:txEl>
                                          </p:spTgt>
                                        </p:tgtEl>
                                        <p:attrNameLst>
                                          <p:attrName>style.visibility</p:attrName>
                                        </p:attrNameLst>
                                      </p:cBhvr>
                                      <p:to>
                                        <p:strVal val="visible"/>
                                      </p:to>
                                    </p:set>
                                    <p:anim calcmode="lin" valueType="num">
                                      <p:cBhvr additive="base">
                                        <p:cTn id="27" dur="500" fill="hold"/>
                                        <p:tgtEl>
                                          <p:spTgt spid="581634">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81634">
                                            <p:txEl>
                                              <p:pRg st="5" end="5"/>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581634">
                                            <p:txEl>
                                              <p:pRg st="6" end="6"/>
                                            </p:txEl>
                                          </p:spTgt>
                                        </p:tgtEl>
                                        <p:attrNameLst>
                                          <p:attrName>style.visibility</p:attrName>
                                        </p:attrNameLst>
                                      </p:cBhvr>
                                      <p:to>
                                        <p:strVal val="visible"/>
                                      </p:to>
                                    </p:set>
                                    <p:anim calcmode="lin" valueType="num">
                                      <p:cBhvr additive="base">
                                        <p:cTn id="32" dur="500" fill="hold"/>
                                        <p:tgtEl>
                                          <p:spTgt spid="581634">
                                            <p:txEl>
                                              <p:pRg st="6" end="6"/>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58163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581636"/>
                                        </p:tgtEl>
                                        <p:attrNameLst>
                                          <p:attrName>style.visibility</p:attrName>
                                        </p:attrNameLst>
                                      </p:cBhvr>
                                      <p:to>
                                        <p:strVal val="visible"/>
                                      </p:to>
                                    </p:set>
                                    <p:animEffect transition="in" filter="dissolve">
                                      <p:cBhvr>
                                        <p:cTn id="38" dur="500"/>
                                        <p:tgtEl>
                                          <p:spTgt spid="581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4" grpId="0" build="p" advAuto="1000"/>
      <p:bldP spid="58163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19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1507" name="Rectangle 2"/>
          <p:cNvSpPr/>
          <p:nvPr/>
        </p:nvSpPr>
        <p:spPr>
          <a:xfrm>
            <a:off x="304800" y="1600200"/>
            <a:ext cx="8458200" cy="4876800"/>
          </a:xfrm>
          <a:prstGeom prst="rect">
            <a:avLst/>
          </a:prstGeom>
          <a:gradFill rotWithShape="1">
            <a:gsLst>
              <a:gs pos="0">
                <a:srgbClr val="00FF00"/>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sp>
        <p:nvSpPr>
          <p:cNvPr id="21508" name="Rectangle 3"/>
          <p:cNvSpPr>
            <a:spLocks noGrp="1"/>
          </p:cNvSpPr>
          <p:nvPr>
            <p:ph type="title"/>
          </p:nvPr>
        </p:nvSpPr>
        <p:spPr>
          <a:ln/>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p:sp>
        <p:nvSpPr>
          <p:cNvPr id="21509" name="Rectangle 4"/>
          <p:cNvSpPr>
            <a:spLocks noGrp="1"/>
          </p:cNvSpPr>
          <p:nvPr>
            <p:ph idx="1"/>
          </p:nvPr>
        </p:nvSpPr>
        <p:spPr>
          <a:xfrm>
            <a:off x="250825" y="908050"/>
            <a:ext cx="8512175" cy="5400675"/>
          </a:xfrm>
          <a:ln/>
        </p:spPr>
        <p:txBody>
          <a:bodyPr vert="horz" wrap="square" lIns="91440" tIns="45720" rIns="91440" bIns="45720" anchor="t" anchorCtr="0"/>
          <a:lstStyle/>
          <a:p>
            <a:pPr eaLnBrk="1" hangingPunct="1"/>
            <a:r>
              <a:rPr lang="zh-CN" altLang="en-US" b="1" dirty="0">
                <a:solidFill>
                  <a:srgbClr val="000000"/>
                </a:solidFill>
                <a:latin typeface="Times New Roman" panose="02020603050405020304" pitchFamily="18" charset="0"/>
              </a:rPr>
              <a:t>专家系统与传统应用程序的比较</a:t>
            </a:r>
          </a:p>
          <a:p>
            <a:pPr eaLnBrk="1" hangingPunct="1">
              <a:buNone/>
            </a:pPr>
            <a:r>
              <a:rPr lang="zh-CN" altLang="en-US" sz="2500" b="1" dirty="0">
                <a:solidFill>
                  <a:srgbClr val="000000"/>
                </a:solidFill>
                <a:latin typeface="Times New Roman" panose="02020603050405020304" pitchFamily="18" charset="0"/>
              </a:rPr>
              <a:t>（</a:t>
            </a:r>
            <a:r>
              <a:rPr lang="en-US" altLang="zh-CN" sz="2500" b="1" dirty="0">
                <a:solidFill>
                  <a:srgbClr val="000000"/>
                </a:solidFill>
                <a:latin typeface="Times New Roman" panose="02020603050405020304" pitchFamily="18" charset="0"/>
              </a:rPr>
              <a:t>1</a:t>
            </a:r>
            <a:r>
              <a:rPr lang="zh-CN" altLang="en-US" sz="2500" b="1" dirty="0">
                <a:solidFill>
                  <a:srgbClr val="000000"/>
                </a:solidFill>
                <a:latin typeface="Times New Roman" panose="02020603050405020304" pitchFamily="18" charset="0"/>
              </a:rPr>
              <a:t>）从处理的问题性质看，专家系统善于解决那些不确定性的、非结构化的、没有算法解或虽有算法解但在现有的机器上无法实施的困难问题。</a:t>
            </a:r>
            <a:endParaRPr lang="en-US" altLang="zh-CN" sz="2500" b="1" dirty="0">
              <a:solidFill>
                <a:srgbClr val="000000"/>
              </a:solidFill>
              <a:latin typeface="Times New Roman" panose="02020603050405020304" pitchFamily="18" charset="0"/>
            </a:endParaRPr>
          </a:p>
          <a:p>
            <a:pPr eaLnBrk="1" hangingPunct="1">
              <a:buNone/>
            </a:pPr>
            <a:r>
              <a:rPr lang="zh-CN" altLang="en-US" sz="2500" b="1" dirty="0">
                <a:solidFill>
                  <a:srgbClr val="000000"/>
                </a:solidFill>
                <a:latin typeface="Times New Roman" panose="02020603050405020304" pitchFamily="18" charset="0"/>
              </a:rPr>
              <a:t>（</a:t>
            </a:r>
            <a:r>
              <a:rPr lang="en-US" altLang="zh-CN" sz="2500" b="1" dirty="0">
                <a:solidFill>
                  <a:srgbClr val="000000"/>
                </a:solidFill>
                <a:latin typeface="Times New Roman" panose="02020603050405020304" pitchFamily="18" charset="0"/>
              </a:rPr>
              <a:t>2</a:t>
            </a:r>
            <a:r>
              <a:rPr lang="zh-CN" altLang="en-US" sz="2500" b="1" dirty="0">
                <a:solidFill>
                  <a:srgbClr val="000000"/>
                </a:solidFill>
                <a:latin typeface="Times New Roman" panose="02020603050405020304" pitchFamily="18" charset="0"/>
              </a:rPr>
              <a:t>）从处理问题的方法看。专家系统则是靠知识和推理来解决问题（不像传统软件使用固定的算法解决问题），所以，专家系统是基于知识的智能问题求解系统。</a:t>
            </a:r>
            <a:endParaRPr lang="en-US" altLang="zh-CN" sz="2500" b="1" dirty="0">
              <a:solidFill>
                <a:srgbClr val="000000"/>
              </a:solidFill>
              <a:latin typeface="Times New Roman" panose="02020603050405020304" pitchFamily="18" charset="0"/>
            </a:endParaRPr>
          </a:p>
          <a:p>
            <a:pPr eaLnBrk="1" hangingPunct="1">
              <a:buNone/>
            </a:pPr>
            <a:r>
              <a:rPr lang="zh-CN" altLang="en-US" sz="2500" b="1" dirty="0">
                <a:solidFill>
                  <a:srgbClr val="000000"/>
                </a:solidFill>
                <a:latin typeface="Times New Roman" panose="02020603050405020304" pitchFamily="18" charset="0"/>
              </a:rPr>
              <a:t>（</a:t>
            </a:r>
            <a:r>
              <a:rPr lang="en-US" altLang="zh-CN" sz="2500" b="1" dirty="0">
                <a:solidFill>
                  <a:srgbClr val="000000"/>
                </a:solidFill>
                <a:latin typeface="Times New Roman" panose="02020603050405020304" pitchFamily="18" charset="0"/>
              </a:rPr>
              <a:t>3</a:t>
            </a:r>
            <a:r>
              <a:rPr lang="zh-CN" altLang="en-US" sz="2500" b="1" dirty="0">
                <a:solidFill>
                  <a:srgbClr val="000000"/>
                </a:solidFill>
                <a:latin typeface="Times New Roman" panose="02020603050405020304" pitchFamily="18" charset="0"/>
              </a:rPr>
              <a:t>）从系统的结构来看，专家系统强调知识与推理分离，因而系统具有很好的灵活性和可扩充性。</a:t>
            </a:r>
            <a:endParaRPr lang="zh-CN" altLang="en-US" dirty="0">
              <a:latin typeface="Times New Roman" panose="02020603050405020304" pitchFamily="18" charset="0"/>
            </a:endParaRPr>
          </a:p>
        </p:txBody>
      </p:sp>
      <p:sp>
        <p:nvSpPr>
          <p:cNvPr id="21510" name="Rectangle 5"/>
          <p:cNvSpPr/>
          <p:nvPr/>
        </p:nvSpPr>
        <p:spPr>
          <a:xfrm>
            <a:off x="0" y="7620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7.2.2  </a:t>
            </a:r>
            <a:r>
              <a:rPr lang="zh-CN" altLang="en-US" sz="3600" dirty="0">
                <a:solidFill>
                  <a:schemeClr val="bg1"/>
                </a:solidFill>
                <a:latin typeface="Times New Roman" panose="02020603050405020304" pitchFamily="18" charset="0"/>
                <a:ea typeface="黑体" panose="02010609060101010101" pitchFamily="2" charset="-122"/>
              </a:rPr>
              <a:t>专家系统的特点</a:t>
            </a:r>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4099"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zh-CN" altLang="en-US" sz="4200" dirty="0">
                <a:solidFill>
                  <a:schemeClr val="bg1"/>
                </a:solidFill>
                <a:latin typeface="Times New Roman" panose="02020603050405020304" pitchFamily="18" charset="0"/>
                <a:ea typeface="黑体" panose="02010609060101010101" pitchFamily="2" charset="-122"/>
              </a:rPr>
              <a:t>第</a:t>
            </a:r>
            <a:r>
              <a:rPr lang="en-US" altLang="zh-CN" sz="4200" dirty="0">
                <a:solidFill>
                  <a:schemeClr val="bg1"/>
                </a:solidFill>
                <a:latin typeface="Times New Roman" panose="02020603050405020304" pitchFamily="18" charset="0"/>
                <a:ea typeface="黑体" panose="02010609060101010101" pitchFamily="2" charset="-122"/>
              </a:rPr>
              <a:t>7</a:t>
            </a:r>
            <a:r>
              <a:rPr lang="zh-CN" altLang="en-US" sz="4200" dirty="0">
                <a:solidFill>
                  <a:schemeClr val="bg1"/>
                </a:solidFill>
                <a:latin typeface="Times New Roman" panose="02020603050405020304" pitchFamily="18" charset="0"/>
                <a:ea typeface="黑体" panose="02010609060101010101" pitchFamily="2" charset="-122"/>
              </a:rPr>
              <a:t>章  专家系统与机器学习</a:t>
            </a:r>
          </a:p>
        </p:txBody>
      </p:sp>
      <p:sp>
        <p:nvSpPr>
          <p:cNvPr id="562179" name="Rectangle 3"/>
          <p:cNvSpPr/>
          <p:nvPr/>
        </p:nvSpPr>
        <p:spPr>
          <a:xfrm>
            <a:off x="228600" y="1000125"/>
            <a:ext cx="8512175" cy="5400675"/>
          </a:xfrm>
          <a:prstGeom prst="rect">
            <a:avLst/>
          </a:prstGeom>
          <a:noFill/>
          <a:ln w="9525">
            <a:noFill/>
          </a:ln>
        </p:spPr>
        <p:txBody>
          <a:bodyPr/>
          <a:lstStyle/>
          <a:p>
            <a:pPr marL="469900" indent="-469900" eaLnBrk="1" hangingPunct="1">
              <a:lnSpc>
                <a:spcPct val="120000"/>
              </a:lnSpc>
              <a:spcBef>
                <a:spcPct val="40000"/>
              </a:spcBef>
              <a:buClr>
                <a:schemeClr val="accent2"/>
              </a:buClr>
              <a:buFont typeface="Wingdings" panose="05000000000000000000" pitchFamily="2" charset="2"/>
              <a:buChar char="o"/>
            </a:pPr>
            <a:r>
              <a:rPr lang="zh-CN" altLang="en-US" sz="2800" b="1" dirty="0">
                <a:latin typeface="Arial" panose="020B0604020202020204" pitchFamily="34" charset="0"/>
              </a:rPr>
              <a:t>专家系统已经应用到数学、物理、化学、医学、地质、气象、农业、法律、教育、交通运输、机械、艺术、以及计算机科学本身，甚至渗透到政治、经济、军事等重大决策部门，产生了巨大的社会效益和经济效益，成为人工智能的重要分支。</a:t>
            </a:r>
          </a:p>
          <a:p>
            <a:pPr marL="469900" indent="-469900" eaLnBrk="1" hangingPunct="1">
              <a:lnSpc>
                <a:spcPct val="120000"/>
              </a:lnSpc>
              <a:spcBef>
                <a:spcPct val="40000"/>
              </a:spcBef>
              <a:buClr>
                <a:schemeClr val="accent2"/>
              </a:buClr>
              <a:buFont typeface="Wingdings" panose="05000000000000000000" pitchFamily="2" charset="2"/>
              <a:buChar char="o"/>
            </a:pPr>
            <a:r>
              <a:rPr lang="zh-CN" altLang="en-US" sz="2800" b="1" dirty="0">
                <a:latin typeface="Arial" panose="020B0604020202020204" pitchFamily="34" charset="0"/>
              </a:rPr>
              <a:t>下面首先介绍专家系统的基本概念、工作原理、机器学习的基本概念和方法，以及知识发现和数据挖掘的基本概念和方法、建立专家系统的方法以及几个著名的专家系统实例。这几个专家系统已经成为当前开发专家系统的骨架系统，具有很广泛的应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62179">
                                            <p:txEl>
                                              <p:pRg st="0" end="0"/>
                                            </p:txEl>
                                          </p:spTgt>
                                        </p:tgtEl>
                                        <p:attrNameLst>
                                          <p:attrName>style.visibility</p:attrName>
                                        </p:attrNameLst>
                                      </p:cBhvr>
                                      <p:to>
                                        <p:strVal val="visible"/>
                                      </p:to>
                                    </p:set>
                                    <p:anim calcmode="lin" valueType="num">
                                      <p:cBhvr additive="base">
                                        <p:cTn id="7" dur="500" fill="hold"/>
                                        <p:tgtEl>
                                          <p:spTgt spid="5621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2179">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62179">
                                            <p:txEl>
                                              <p:pRg st="1" end="1"/>
                                            </p:txEl>
                                          </p:spTgt>
                                        </p:tgtEl>
                                        <p:attrNameLst>
                                          <p:attrName>style.visibility</p:attrName>
                                        </p:attrNameLst>
                                      </p:cBhvr>
                                      <p:to>
                                        <p:strVal val="visible"/>
                                      </p:to>
                                    </p:set>
                                    <p:anim calcmode="lin" valueType="num">
                                      <p:cBhvr additive="base">
                                        <p:cTn id="12" dur="500" fill="hold"/>
                                        <p:tgtEl>
                                          <p:spTgt spid="562179">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56217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79" grpId="0" build="p" advAuto="100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20</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2531" name="Rectangle 2"/>
          <p:cNvSpPr/>
          <p:nvPr/>
        </p:nvSpPr>
        <p:spPr>
          <a:xfrm>
            <a:off x="304800" y="1600200"/>
            <a:ext cx="8458200" cy="4876800"/>
          </a:xfrm>
          <a:prstGeom prst="rect">
            <a:avLst/>
          </a:prstGeom>
          <a:gradFill rotWithShape="1">
            <a:gsLst>
              <a:gs pos="0">
                <a:srgbClr val="00FF00"/>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sp>
        <p:nvSpPr>
          <p:cNvPr id="22532" name="Rectangle 3"/>
          <p:cNvSpPr>
            <a:spLocks noGrp="1"/>
          </p:cNvSpPr>
          <p:nvPr>
            <p:ph type="title"/>
          </p:nvPr>
        </p:nvSpPr>
        <p:spPr>
          <a:ln/>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p:sp>
        <p:nvSpPr>
          <p:cNvPr id="22533" name="Rectangle 4"/>
          <p:cNvSpPr>
            <a:spLocks noGrp="1"/>
          </p:cNvSpPr>
          <p:nvPr>
            <p:ph idx="1"/>
          </p:nvPr>
        </p:nvSpPr>
        <p:spPr>
          <a:xfrm>
            <a:off x="250825" y="908050"/>
            <a:ext cx="8512175" cy="5400675"/>
          </a:xfrm>
          <a:ln/>
        </p:spPr>
        <p:txBody>
          <a:bodyPr vert="horz" wrap="square" lIns="91440" tIns="45720" rIns="91440" bIns="45720" anchor="t" anchorCtr="0"/>
          <a:lstStyle/>
          <a:p>
            <a:pPr eaLnBrk="1" hangingPunct="1"/>
            <a:r>
              <a:rPr lang="zh-CN" altLang="en-US" b="1" dirty="0">
                <a:solidFill>
                  <a:srgbClr val="000000"/>
                </a:solidFill>
                <a:latin typeface="Times New Roman" panose="02020603050405020304" pitchFamily="18" charset="0"/>
              </a:rPr>
              <a:t>专家系统与传统应用程序的比较</a:t>
            </a:r>
          </a:p>
          <a:p>
            <a:pPr eaLnBrk="1" hangingPunct="1">
              <a:buNone/>
            </a:pPr>
            <a:r>
              <a:rPr lang="zh-CN" altLang="en-US" sz="2500" b="1" dirty="0">
                <a:solidFill>
                  <a:srgbClr val="000000"/>
                </a:solidFill>
                <a:latin typeface="Times New Roman" panose="02020603050405020304" pitchFamily="18" charset="0"/>
              </a:rPr>
              <a:t>（</a:t>
            </a:r>
            <a:r>
              <a:rPr lang="en-US" altLang="zh-CN" sz="2500" b="1" dirty="0">
                <a:solidFill>
                  <a:srgbClr val="000000"/>
                </a:solidFill>
                <a:latin typeface="Times New Roman" panose="02020603050405020304" pitchFamily="18" charset="0"/>
              </a:rPr>
              <a:t>4</a:t>
            </a:r>
            <a:r>
              <a:rPr lang="zh-CN" altLang="en-US" sz="2500" b="1" dirty="0">
                <a:solidFill>
                  <a:srgbClr val="000000"/>
                </a:solidFill>
                <a:latin typeface="Times New Roman" panose="02020603050405020304" pitchFamily="18" charset="0"/>
              </a:rPr>
              <a:t>）专家系统一般还具有解释功能，即在运行过程中一方面能回答用户提出的问题，另一方面还能对最后的输出（结论）或处理问题的过程做出解释。</a:t>
            </a:r>
            <a:endParaRPr lang="en-US" altLang="zh-CN" sz="2500" b="1" dirty="0">
              <a:solidFill>
                <a:srgbClr val="000000"/>
              </a:solidFill>
              <a:latin typeface="Times New Roman" panose="02020603050405020304" pitchFamily="18" charset="0"/>
            </a:endParaRPr>
          </a:p>
          <a:p>
            <a:pPr eaLnBrk="1" hangingPunct="1">
              <a:buNone/>
            </a:pPr>
            <a:r>
              <a:rPr lang="zh-CN" altLang="en-US" sz="2500" b="1" dirty="0">
                <a:solidFill>
                  <a:srgbClr val="000000"/>
                </a:solidFill>
                <a:latin typeface="Times New Roman" panose="02020603050405020304" pitchFamily="18" charset="0"/>
              </a:rPr>
              <a:t>（</a:t>
            </a:r>
            <a:r>
              <a:rPr lang="en-US" altLang="zh-CN" sz="2500" b="1" dirty="0">
                <a:solidFill>
                  <a:srgbClr val="000000"/>
                </a:solidFill>
                <a:latin typeface="Times New Roman" panose="02020603050405020304" pitchFamily="18" charset="0"/>
              </a:rPr>
              <a:t>5</a:t>
            </a:r>
            <a:r>
              <a:rPr lang="zh-CN" altLang="en-US" sz="2500" b="1" dirty="0">
                <a:solidFill>
                  <a:srgbClr val="000000"/>
                </a:solidFill>
                <a:latin typeface="Times New Roman" panose="02020603050405020304" pitchFamily="18" charset="0"/>
              </a:rPr>
              <a:t>）有些专家系统还具有“自学习”能力，即不断对自己的知识进行扩充、完善和提炼。这一点是传统系统所无法比拟的。</a:t>
            </a:r>
            <a:endParaRPr lang="en-US" altLang="zh-CN" sz="2500" b="1" dirty="0">
              <a:solidFill>
                <a:srgbClr val="000000"/>
              </a:solidFill>
              <a:latin typeface="Times New Roman" panose="02020603050405020304" pitchFamily="18" charset="0"/>
            </a:endParaRPr>
          </a:p>
          <a:p>
            <a:pPr eaLnBrk="1" hangingPunct="1">
              <a:buNone/>
            </a:pPr>
            <a:r>
              <a:rPr lang="zh-CN" altLang="en-US" sz="2500" b="1" dirty="0">
                <a:solidFill>
                  <a:srgbClr val="000000"/>
                </a:solidFill>
                <a:latin typeface="Times New Roman" panose="02020603050405020304" pitchFamily="18" charset="0"/>
              </a:rPr>
              <a:t>（</a:t>
            </a:r>
            <a:r>
              <a:rPr lang="en-US" altLang="zh-CN" sz="2500" b="1" dirty="0">
                <a:solidFill>
                  <a:srgbClr val="000000"/>
                </a:solidFill>
                <a:latin typeface="Times New Roman" panose="02020603050405020304" pitchFamily="18" charset="0"/>
              </a:rPr>
              <a:t>6</a:t>
            </a:r>
            <a:r>
              <a:rPr lang="zh-CN" altLang="en-US" sz="2500" b="1" dirty="0">
                <a:solidFill>
                  <a:srgbClr val="000000"/>
                </a:solidFill>
                <a:latin typeface="Times New Roman" panose="02020603050405020304" pitchFamily="18" charset="0"/>
              </a:rPr>
              <a:t>）专家系统不像人那样容易疲劳、遗忘，易受环境、情绪等的影响，它可始终如一地以专家级的高水平求解问题。</a:t>
            </a:r>
            <a:endParaRPr lang="zh-CN" altLang="en-US" dirty="0">
              <a:latin typeface="Times New Roman" panose="02020603050405020304" pitchFamily="18" charset="0"/>
            </a:endParaRPr>
          </a:p>
        </p:txBody>
      </p:sp>
      <p:sp>
        <p:nvSpPr>
          <p:cNvPr id="22534" name="Rectangle 5"/>
          <p:cNvSpPr/>
          <p:nvPr/>
        </p:nvSpPr>
        <p:spPr>
          <a:xfrm>
            <a:off x="0" y="7620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7.2.2  </a:t>
            </a:r>
            <a:r>
              <a:rPr lang="zh-CN" altLang="en-US" sz="3600" dirty="0">
                <a:solidFill>
                  <a:schemeClr val="bg1"/>
                </a:solidFill>
                <a:latin typeface="Times New Roman" panose="02020603050405020304" pitchFamily="18" charset="0"/>
                <a:ea typeface="黑体" panose="02010609060101010101" pitchFamily="2" charset="-122"/>
              </a:rPr>
              <a:t>专家系统的特点</a:t>
            </a:r>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21</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3555" name="Rectangle 2"/>
          <p:cNvSpPr/>
          <p:nvPr/>
        </p:nvSpPr>
        <p:spPr>
          <a:xfrm>
            <a:off x="304800" y="1600200"/>
            <a:ext cx="8458200" cy="4876800"/>
          </a:xfrm>
          <a:prstGeom prst="rect">
            <a:avLst/>
          </a:prstGeom>
          <a:gradFill rotWithShape="1">
            <a:gsLst>
              <a:gs pos="0">
                <a:srgbClr val="00FF00"/>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sp>
        <p:nvSpPr>
          <p:cNvPr id="23556" name="Rectangle 3"/>
          <p:cNvSpPr>
            <a:spLocks noGrp="1"/>
          </p:cNvSpPr>
          <p:nvPr>
            <p:ph type="title"/>
          </p:nvPr>
        </p:nvSpPr>
        <p:spPr>
          <a:ln/>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p:sp>
        <p:nvSpPr>
          <p:cNvPr id="23557" name="Rectangle 4"/>
          <p:cNvSpPr>
            <a:spLocks noGrp="1"/>
          </p:cNvSpPr>
          <p:nvPr>
            <p:ph idx="1"/>
          </p:nvPr>
        </p:nvSpPr>
        <p:spPr>
          <a:ln/>
        </p:spPr>
        <p:txBody>
          <a:bodyPr vert="horz" wrap="square" lIns="91440" tIns="45720" rIns="91440" bIns="45720" anchor="t" anchorCtr="0"/>
          <a:lstStyle/>
          <a:p>
            <a:pPr eaLnBrk="1" hangingPunct="1"/>
            <a:r>
              <a:rPr lang="zh-CN" altLang="en-US" b="1" dirty="0">
                <a:solidFill>
                  <a:srgbClr val="000000"/>
                </a:solidFill>
                <a:latin typeface="Times New Roman" panose="02020603050405020304" pitchFamily="18" charset="0"/>
              </a:rPr>
              <a:t>专家系统与传统程序的比较</a:t>
            </a:r>
          </a:p>
          <a:p>
            <a:pPr eaLnBrk="1" hangingPunct="1">
              <a:buNone/>
            </a:pPr>
            <a:r>
              <a:rPr lang="zh-CN" altLang="en-US" sz="2500" b="1" dirty="0">
                <a:solidFill>
                  <a:srgbClr val="000000"/>
                </a:solidFill>
                <a:latin typeface="Times New Roman" panose="02020603050405020304" pitchFamily="18" charset="0"/>
              </a:rPr>
              <a:t>（</a:t>
            </a:r>
            <a:r>
              <a:rPr lang="en-US" altLang="zh-CN" sz="2500" b="1" dirty="0">
                <a:solidFill>
                  <a:srgbClr val="000000"/>
                </a:solidFill>
                <a:latin typeface="Times New Roman" panose="02020603050405020304" pitchFamily="18" charset="0"/>
              </a:rPr>
              <a:t>1</a:t>
            </a:r>
            <a:r>
              <a:rPr lang="zh-CN" altLang="en-US" sz="2500" b="1" dirty="0">
                <a:solidFill>
                  <a:srgbClr val="000000"/>
                </a:solidFill>
                <a:latin typeface="Times New Roman" panose="02020603050405020304" pitchFamily="18" charset="0"/>
              </a:rPr>
              <a:t>）编程思想</a:t>
            </a:r>
            <a:r>
              <a:rPr lang="zh-CN" altLang="en-US" sz="2500"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 </a:t>
            </a:r>
            <a:r>
              <a:rPr lang="zh-CN" altLang="en-US" dirty="0">
                <a:latin typeface="Times New Roman" panose="02020603050405020304" pitchFamily="18" charset="0"/>
              </a:rPr>
              <a:t> </a:t>
            </a:r>
          </a:p>
        </p:txBody>
      </p:sp>
      <p:sp>
        <p:nvSpPr>
          <p:cNvPr id="23558" name="Rectangle 5"/>
          <p:cNvSpPr/>
          <p:nvPr/>
        </p:nvSpPr>
        <p:spPr>
          <a:xfrm>
            <a:off x="0" y="7620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7.2.2  </a:t>
            </a:r>
            <a:r>
              <a:rPr lang="zh-CN" altLang="en-US" sz="3600" dirty="0">
                <a:solidFill>
                  <a:schemeClr val="bg1"/>
                </a:solidFill>
                <a:latin typeface="Times New Roman" panose="02020603050405020304" pitchFamily="18" charset="0"/>
                <a:ea typeface="黑体" panose="02010609060101010101" pitchFamily="2" charset="-122"/>
              </a:rPr>
              <a:t>专家系统的特点</a:t>
            </a:r>
          </a:p>
        </p:txBody>
      </p:sp>
      <p:sp>
        <p:nvSpPr>
          <p:cNvPr id="582662" name="Text Box 6"/>
          <p:cNvSpPr txBox="1"/>
          <p:nvPr/>
        </p:nvSpPr>
        <p:spPr>
          <a:xfrm>
            <a:off x="1676400" y="2232025"/>
            <a:ext cx="6781800" cy="1006475"/>
          </a:xfrm>
          <a:prstGeom prst="rect">
            <a:avLst/>
          </a:prstGeom>
          <a:noFill/>
          <a:ln w="9525">
            <a:noFill/>
          </a:ln>
        </p:spPr>
        <p:txBody>
          <a:bodyPr>
            <a:spAutoFit/>
          </a:bodyPr>
          <a:lstStyle/>
          <a:p>
            <a:pPr algn="just" eaLnBrk="1" hangingPunct="1">
              <a:spcBef>
                <a:spcPct val="40000"/>
              </a:spcBef>
            </a:pPr>
            <a:r>
              <a:rPr lang="zh-CN" altLang="en-US" sz="2500" b="1" dirty="0">
                <a:solidFill>
                  <a:srgbClr val="000000"/>
                </a:solidFill>
                <a:latin typeface="宋体" panose="02010600030101010101" pitchFamily="2" charset="-122"/>
              </a:rPr>
              <a:t>传统程序 </a:t>
            </a:r>
            <a:r>
              <a:rPr lang="en-US" altLang="zh-CN" sz="2500" b="1" dirty="0">
                <a:solidFill>
                  <a:srgbClr val="000000"/>
                </a:solidFill>
                <a:latin typeface="Times New Roman" panose="02020603050405020304" pitchFamily="18" charset="0"/>
                <a:cs typeface="Times New Roman" panose="02020603050405020304" pitchFamily="18" charset="0"/>
              </a:rPr>
              <a:t>= </a:t>
            </a:r>
            <a:r>
              <a:rPr lang="zh-CN" altLang="en-US" sz="2500" b="1" dirty="0">
                <a:solidFill>
                  <a:srgbClr val="000000"/>
                </a:solidFill>
                <a:latin typeface="宋体" panose="02010600030101010101" pitchFamily="2" charset="-122"/>
              </a:rPr>
              <a:t>数据结构</a:t>
            </a:r>
            <a:r>
              <a:rPr lang="en-US" altLang="zh-CN" sz="2500" b="1" dirty="0">
                <a:solidFill>
                  <a:srgbClr val="000000"/>
                </a:solidFill>
                <a:latin typeface="Times New Roman" panose="02020603050405020304" pitchFamily="18" charset="0"/>
                <a:cs typeface="Times New Roman" panose="02020603050405020304" pitchFamily="18" charset="0"/>
              </a:rPr>
              <a:t>+</a:t>
            </a:r>
            <a:r>
              <a:rPr lang="zh-CN" altLang="en-US" sz="2500" b="1" dirty="0">
                <a:solidFill>
                  <a:srgbClr val="000000"/>
                </a:solidFill>
                <a:latin typeface="宋体" panose="02010600030101010101" pitchFamily="2" charset="-122"/>
              </a:rPr>
              <a:t>算法</a:t>
            </a:r>
            <a:endParaRPr lang="zh-CN" altLang="en-US" sz="2500" b="1" dirty="0">
              <a:solidFill>
                <a:srgbClr val="000000"/>
              </a:solidFill>
              <a:latin typeface="Times New Roman" panose="02020603050405020304" pitchFamily="18" charset="0"/>
              <a:cs typeface="Times New Roman" panose="02020603050405020304" pitchFamily="18" charset="0"/>
            </a:endParaRPr>
          </a:p>
          <a:p>
            <a:pPr algn="just" eaLnBrk="1" hangingPunct="1">
              <a:spcBef>
                <a:spcPct val="40000"/>
              </a:spcBef>
            </a:pPr>
            <a:r>
              <a:rPr lang="zh-CN" altLang="en-US" sz="2500" b="1" dirty="0">
                <a:solidFill>
                  <a:srgbClr val="000000"/>
                </a:solidFill>
                <a:latin typeface="宋体" panose="02010600030101010101" pitchFamily="2" charset="-122"/>
              </a:rPr>
              <a:t>专家系统 </a:t>
            </a:r>
            <a:r>
              <a:rPr lang="en-US" altLang="zh-CN" sz="2500" b="1" dirty="0">
                <a:solidFill>
                  <a:srgbClr val="000000"/>
                </a:solidFill>
                <a:latin typeface="Times New Roman" panose="02020603050405020304" pitchFamily="18" charset="0"/>
                <a:cs typeface="Times New Roman" panose="02020603050405020304" pitchFamily="18" charset="0"/>
              </a:rPr>
              <a:t>= </a:t>
            </a:r>
            <a:r>
              <a:rPr lang="zh-CN" altLang="en-US" sz="2500" b="1" dirty="0">
                <a:solidFill>
                  <a:srgbClr val="000000"/>
                </a:solidFill>
                <a:latin typeface="宋体" panose="02010600030101010101" pitchFamily="2" charset="-122"/>
              </a:rPr>
              <a:t>知识</a:t>
            </a:r>
            <a:r>
              <a:rPr lang="en-US" altLang="zh-CN" sz="2500" b="1" dirty="0">
                <a:solidFill>
                  <a:srgbClr val="000000"/>
                </a:solidFill>
                <a:latin typeface="Times New Roman" panose="02020603050405020304" pitchFamily="18" charset="0"/>
                <a:cs typeface="Times New Roman" panose="02020603050405020304" pitchFamily="18" charset="0"/>
              </a:rPr>
              <a:t>+</a:t>
            </a:r>
            <a:r>
              <a:rPr lang="zh-CN" altLang="en-US" sz="2500" b="1" dirty="0">
                <a:solidFill>
                  <a:srgbClr val="000000"/>
                </a:solidFill>
                <a:latin typeface="宋体" panose="02010600030101010101" pitchFamily="2" charset="-122"/>
              </a:rPr>
              <a:t>推理</a:t>
            </a:r>
            <a:endParaRPr lang="zh-CN" altLang="en-US" sz="2500" b="1" dirty="0">
              <a:latin typeface="Verdana" panose="020B0604030504040204" pitchFamily="34" charset="0"/>
            </a:endParaRPr>
          </a:p>
        </p:txBody>
      </p:sp>
      <p:sp>
        <p:nvSpPr>
          <p:cNvPr id="582663" name="Text Box 7"/>
          <p:cNvSpPr txBox="1"/>
          <p:nvPr/>
        </p:nvSpPr>
        <p:spPr>
          <a:xfrm>
            <a:off x="228600" y="3527425"/>
            <a:ext cx="8686800" cy="1006475"/>
          </a:xfrm>
          <a:prstGeom prst="rect">
            <a:avLst/>
          </a:prstGeom>
          <a:noFill/>
          <a:ln w="9525">
            <a:noFill/>
          </a:ln>
        </p:spPr>
        <p:txBody>
          <a:bodyPr>
            <a:spAutoFit/>
          </a:bodyPr>
          <a:lstStyle/>
          <a:p>
            <a:pPr eaLnBrk="1" hangingPunct="1">
              <a:spcBef>
                <a:spcPct val="40000"/>
              </a:spcBef>
            </a:pPr>
            <a:r>
              <a:rPr lang="zh-CN" altLang="en-US" sz="2500" b="1" dirty="0">
                <a:solidFill>
                  <a:srgbClr val="000000"/>
                </a:solidFill>
                <a:latin typeface="宋体" panose="02010600030101010101" pitchFamily="2" charset="-122"/>
              </a:rPr>
              <a:t>（</a:t>
            </a:r>
            <a:r>
              <a:rPr lang="en-US" altLang="zh-CN" sz="2500" b="1" dirty="0">
                <a:solidFill>
                  <a:srgbClr val="000000"/>
                </a:solidFill>
                <a:latin typeface="Times New Roman" panose="02020603050405020304" pitchFamily="18" charset="0"/>
                <a:cs typeface="Times New Roman" panose="02020603050405020304" pitchFamily="18" charset="0"/>
              </a:rPr>
              <a:t>2</a:t>
            </a:r>
            <a:r>
              <a:rPr lang="zh-CN" altLang="en-US" sz="2500" b="1" dirty="0">
                <a:solidFill>
                  <a:srgbClr val="000000"/>
                </a:solidFill>
                <a:latin typeface="宋体" panose="02010600030101010101" pitchFamily="2" charset="-122"/>
              </a:rPr>
              <a:t>）传统程序：关于问题求解的知识隐含于程序中。</a:t>
            </a:r>
          </a:p>
          <a:p>
            <a:pPr eaLnBrk="1" hangingPunct="1">
              <a:spcBef>
                <a:spcPct val="40000"/>
              </a:spcBef>
            </a:pPr>
            <a:r>
              <a:rPr lang="zh-CN" altLang="en-US" sz="2500" b="1" dirty="0">
                <a:solidFill>
                  <a:srgbClr val="000000"/>
                </a:solidFill>
                <a:latin typeface="宋体" panose="02010600030101010101" pitchFamily="2" charset="-122"/>
              </a:rPr>
              <a:t>     专家系统：知识单独组成知识库，与推理机分离。</a:t>
            </a:r>
            <a:r>
              <a:rPr lang="zh-CN" altLang="en-US" dirty="0">
                <a:latin typeface="Verdana" panose="020B0604030504040204" pitchFamily="34" charset="0"/>
              </a:rPr>
              <a:t> </a:t>
            </a:r>
          </a:p>
        </p:txBody>
      </p:sp>
      <p:sp>
        <p:nvSpPr>
          <p:cNvPr id="582664" name="Text Box 8"/>
          <p:cNvSpPr txBox="1"/>
          <p:nvPr/>
        </p:nvSpPr>
        <p:spPr>
          <a:xfrm>
            <a:off x="228600" y="4760913"/>
            <a:ext cx="7620000" cy="1562100"/>
          </a:xfrm>
          <a:prstGeom prst="rect">
            <a:avLst/>
          </a:prstGeom>
          <a:noFill/>
          <a:ln w="9525">
            <a:noFill/>
          </a:ln>
        </p:spPr>
        <p:txBody>
          <a:bodyPr>
            <a:spAutoFit/>
          </a:bodyPr>
          <a:lstStyle/>
          <a:p>
            <a:pPr eaLnBrk="1" hangingPunct="1">
              <a:spcBef>
                <a:spcPct val="40000"/>
              </a:spcBef>
            </a:pPr>
            <a:r>
              <a:rPr lang="zh-CN" altLang="en-US" sz="2500" b="1" dirty="0">
                <a:solidFill>
                  <a:srgbClr val="000000"/>
                </a:solidFill>
                <a:latin typeface="宋体" panose="02010600030101010101" pitchFamily="2" charset="-122"/>
              </a:rPr>
              <a:t>（</a:t>
            </a:r>
            <a:r>
              <a:rPr lang="en-US" altLang="zh-CN" sz="2500" b="1" dirty="0">
                <a:solidFill>
                  <a:srgbClr val="000000"/>
                </a:solidFill>
                <a:latin typeface="Times New Roman" panose="02020603050405020304" pitchFamily="18" charset="0"/>
                <a:cs typeface="Times New Roman" panose="02020603050405020304" pitchFamily="18" charset="0"/>
              </a:rPr>
              <a:t>3</a:t>
            </a:r>
            <a:r>
              <a:rPr lang="zh-CN" altLang="en-US" sz="2500" b="1" dirty="0">
                <a:solidFill>
                  <a:srgbClr val="000000"/>
                </a:solidFill>
                <a:latin typeface="宋体" panose="02010600030101010101" pitchFamily="2" charset="-122"/>
              </a:rPr>
              <a:t>）处理对象</a:t>
            </a:r>
            <a:r>
              <a:rPr lang="zh-CN" altLang="en-US" sz="2500" dirty="0">
                <a:solidFill>
                  <a:srgbClr val="000000"/>
                </a:solidFill>
                <a:latin typeface="宋体" panose="02010600030101010101" pitchFamily="2" charset="-122"/>
              </a:rPr>
              <a:t>：</a:t>
            </a:r>
          </a:p>
          <a:p>
            <a:pPr eaLnBrk="1" hangingPunct="1">
              <a:spcBef>
                <a:spcPct val="40000"/>
              </a:spcBef>
            </a:pPr>
            <a:r>
              <a:rPr lang="zh-CN" altLang="en-US" sz="2600" dirty="0">
                <a:solidFill>
                  <a:srgbClr val="000000"/>
                </a:solidFill>
                <a:latin typeface="宋体" panose="02010600030101010101" pitchFamily="2" charset="-122"/>
              </a:rPr>
              <a:t>         </a:t>
            </a:r>
            <a:r>
              <a:rPr lang="zh-CN" altLang="en-US" sz="2500" b="1" dirty="0">
                <a:solidFill>
                  <a:srgbClr val="000000"/>
                </a:solidFill>
                <a:latin typeface="宋体" panose="02010600030101010101" pitchFamily="2" charset="-122"/>
              </a:rPr>
              <a:t>传统程序：数值计算和数据处理。</a:t>
            </a:r>
          </a:p>
          <a:p>
            <a:pPr eaLnBrk="1" hangingPunct="1">
              <a:spcBef>
                <a:spcPct val="40000"/>
              </a:spcBef>
            </a:pPr>
            <a:r>
              <a:rPr lang="zh-CN" altLang="en-US" sz="2500" b="1" dirty="0">
                <a:solidFill>
                  <a:srgbClr val="000000"/>
                </a:solidFill>
                <a:latin typeface="宋体" panose="02010600030101010101" pitchFamily="2" charset="-122"/>
              </a:rPr>
              <a:t>         专家系统：符号处理。</a:t>
            </a:r>
            <a:r>
              <a:rPr lang="zh-CN" altLang="en-US" sz="2500" b="1" dirty="0">
                <a:latin typeface="Verdana" panose="020B0604030504040204" pitchFamily="34"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82662"/>
                                        </p:tgtEl>
                                        <p:attrNameLst>
                                          <p:attrName>style.visibility</p:attrName>
                                        </p:attrNameLst>
                                      </p:cBhvr>
                                      <p:to>
                                        <p:strVal val="visible"/>
                                      </p:to>
                                    </p:set>
                                    <p:anim calcmode="lin" valueType="num">
                                      <p:cBhvr additive="base">
                                        <p:cTn id="7" dur="500" fill="hold"/>
                                        <p:tgtEl>
                                          <p:spTgt spid="582662"/>
                                        </p:tgtEl>
                                        <p:attrNameLst>
                                          <p:attrName>ppt_x</p:attrName>
                                        </p:attrNameLst>
                                      </p:cBhvr>
                                      <p:tavLst>
                                        <p:tav tm="0">
                                          <p:val>
                                            <p:strVal val="1+#ppt_w/2"/>
                                          </p:val>
                                        </p:tav>
                                        <p:tav tm="100000">
                                          <p:val>
                                            <p:strVal val="#ppt_x"/>
                                          </p:val>
                                        </p:tav>
                                      </p:tavLst>
                                    </p:anim>
                                    <p:anim calcmode="lin" valueType="num">
                                      <p:cBhvr additive="base">
                                        <p:cTn id="8" dur="500" fill="hold"/>
                                        <p:tgtEl>
                                          <p:spTgt spid="5826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582663"/>
                                        </p:tgtEl>
                                        <p:attrNameLst>
                                          <p:attrName>style.visibility</p:attrName>
                                        </p:attrNameLst>
                                      </p:cBhvr>
                                      <p:to>
                                        <p:strVal val="visible"/>
                                      </p:to>
                                    </p:set>
                                    <p:animEffect transition="in" filter="slide(fromTop)">
                                      <p:cBhvr>
                                        <p:cTn id="13" dur="500"/>
                                        <p:tgtEl>
                                          <p:spTgt spid="582663"/>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582664"/>
                                        </p:tgtEl>
                                        <p:attrNameLst>
                                          <p:attrName>style.visibility</p:attrName>
                                        </p:attrNameLst>
                                      </p:cBhvr>
                                      <p:to>
                                        <p:strVal val="visible"/>
                                      </p:to>
                                    </p:set>
                                    <p:animEffect transition="in" filter="slide(fromBottom)">
                                      <p:cBhvr>
                                        <p:cTn id="18" dur="500"/>
                                        <p:tgtEl>
                                          <p:spTgt spid="5826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62" grpId="0"/>
      <p:bldP spid="582663" grpId="0"/>
      <p:bldP spid="58266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4579" name="Rectangle 2"/>
          <p:cNvSpPr/>
          <p:nvPr/>
        </p:nvSpPr>
        <p:spPr>
          <a:xfrm>
            <a:off x="304800" y="1676400"/>
            <a:ext cx="8610600" cy="3581400"/>
          </a:xfrm>
          <a:prstGeom prst="rect">
            <a:avLst/>
          </a:prstGeom>
          <a:gradFill rotWithShape="1">
            <a:gsLst>
              <a:gs pos="0">
                <a:srgbClr val="00FF00"/>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sp>
        <p:nvSpPr>
          <p:cNvPr id="24580" name="Rectangle 3"/>
          <p:cNvSpPr>
            <a:spLocks noGrp="1"/>
          </p:cNvSpPr>
          <p:nvPr>
            <p:ph type="title"/>
          </p:nvPr>
        </p:nvSpPr>
        <p:spPr>
          <a:ln/>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p:sp>
        <p:nvSpPr>
          <p:cNvPr id="24581" name="Rectangle 4"/>
          <p:cNvSpPr>
            <a:spLocks noGrp="1"/>
          </p:cNvSpPr>
          <p:nvPr>
            <p:ph idx="1"/>
          </p:nvPr>
        </p:nvSpPr>
        <p:spPr>
          <a:xfrm>
            <a:off x="250825" y="908050"/>
            <a:ext cx="8664575" cy="5400675"/>
          </a:xfrm>
          <a:ln/>
        </p:spPr>
        <p:txBody>
          <a:bodyPr vert="horz" wrap="square" lIns="91440" tIns="45720" rIns="91440" bIns="45720" anchor="t" anchorCtr="0"/>
          <a:lstStyle/>
          <a:p>
            <a:pPr eaLnBrk="1" hangingPunct="1"/>
            <a:r>
              <a:rPr lang="zh-CN" altLang="en-US" b="1" dirty="0">
                <a:solidFill>
                  <a:srgbClr val="000000"/>
                </a:solidFill>
                <a:latin typeface="Times New Roman" panose="02020603050405020304" pitchFamily="18" charset="0"/>
              </a:rPr>
              <a:t>专家系统与传统程序的比较</a:t>
            </a:r>
          </a:p>
          <a:p>
            <a:pPr eaLnBrk="1" hangingPunct="1">
              <a:spcBef>
                <a:spcPct val="90000"/>
              </a:spcBef>
              <a:buNone/>
            </a:pPr>
            <a:r>
              <a:rPr lang="zh-CN" altLang="en-US" sz="2500" b="1" dirty="0">
                <a:solidFill>
                  <a:srgbClr val="000000"/>
                </a:solidFill>
                <a:latin typeface="Times New Roman" panose="02020603050405020304" pitchFamily="18" charset="0"/>
              </a:rPr>
              <a:t>（</a:t>
            </a:r>
            <a:r>
              <a:rPr lang="en-US" altLang="zh-CN" sz="2500" b="1" dirty="0">
                <a:solidFill>
                  <a:srgbClr val="000000"/>
                </a:solidFill>
                <a:latin typeface="Times New Roman" panose="02020603050405020304" pitchFamily="18" charset="0"/>
              </a:rPr>
              <a:t>4</a:t>
            </a:r>
            <a:r>
              <a:rPr lang="zh-CN" altLang="en-US" sz="2500" b="1" dirty="0">
                <a:solidFill>
                  <a:srgbClr val="000000"/>
                </a:solidFill>
                <a:latin typeface="Times New Roman" panose="02020603050405020304" pitchFamily="18" charset="0"/>
              </a:rPr>
              <a:t>）传统程序：不具有解释功能。</a:t>
            </a:r>
          </a:p>
          <a:p>
            <a:pPr eaLnBrk="1" hangingPunct="1">
              <a:buNone/>
            </a:pPr>
            <a:r>
              <a:rPr lang="zh-CN" altLang="en-US" sz="2500" b="1" dirty="0">
                <a:solidFill>
                  <a:srgbClr val="000000"/>
                </a:solidFill>
                <a:latin typeface="Times New Roman" panose="02020603050405020304" pitchFamily="18" charset="0"/>
              </a:rPr>
              <a:t>         专家系统：具有解释功能。</a:t>
            </a:r>
          </a:p>
        </p:txBody>
      </p:sp>
      <p:sp>
        <p:nvSpPr>
          <p:cNvPr id="24582" name="Rectangle 5"/>
          <p:cNvSpPr/>
          <p:nvPr/>
        </p:nvSpPr>
        <p:spPr>
          <a:xfrm>
            <a:off x="0" y="7620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7.2.2  </a:t>
            </a:r>
            <a:r>
              <a:rPr lang="zh-CN" altLang="en-US" sz="3600" dirty="0">
                <a:solidFill>
                  <a:schemeClr val="bg1"/>
                </a:solidFill>
                <a:latin typeface="Times New Roman" panose="02020603050405020304" pitchFamily="18" charset="0"/>
                <a:ea typeface="黑体" panose="02010609060101010101" pitchFamily="2" charset="-122"/>
              </a:rPr>
              <a:t>专家系统的特点</a:t>
            </a:r>
          </a:p>
        </p:txBody>
      </p:sp>
      <p:sp>
        <p:nvSpPr>
          <p:cNvPr id="583686" name="Text Box 6"/>
          <p:cNvSpPr txBox="1"/>
          <p:nvPr/>
        </p:nvSpPr>
        <p:spPr>
          <a:xfrm>
            <a:off x="228600" y="3222625"/>
            <a:ext cx="9144000" cy="1044575"/>
          </a:xfrm>
          <a:prstGeom prst="rect">
            <a:avLst/>
          </a:prstGeom>
          <a:noFill/>
          <a:ln w="9525">
            <a:noFill/>
          </a:ln>
        </p:spPr>
        <p:txBody>
          <a:bodyPr>
            <a:spAutoFit/>
          </a:bodyPr>
          <a:lstStyle/>
          <a:p>
            <a:pPr eaLnBrk="1" hangingPunct="1">
              <a:spcBef>
                <a:spcPct val="50000"/>
              </a:spcBef>
            </a:pPr>
            <a:r>
              <a:rPr lang="zh-CN" altLang="en-US" sz="2500" b="1" dirty="0">
                <a:solidFill>
                  <a:srgbClr val="000000"/>
                </a:solidFill>
                <a:latin typeface="宋体" panose="02010600030101010101" pitchFamily="2" charset="-122"/>
              </a:rPr>
              <a:t>（</a:t>
            </a:r>
            <a:r>
              <a:rPr lang="en-US" altLang="zh-CN" sz="2500" b="1" dirty="0">
                <a:solidFill>
                  <a:srgbClr val="000000"/>
                </a:solidFill>
                <a:latin typeface="Times New Roman" panose="02020603050405020304" pitchFamily="18" charset="0"/>
                <a:cs typeface="Times New Roman" panose="02020603050405020304" pitchFamily="18" charset="0"/>
              </a:rPr>
              <a:t>5</a:t>
            </a:r>
            <a:r>
              <a:rPr lang="zh-CN" altLang="en-US" sz="2500" b="1" dirty="0">
                <a:solidFill>
                  <a:srgbClr val="000000"/>
                </a:solidFill>
                <a:latin typeface="宋体" panose="02010600030101010101" pitchFamily="2" charset="-122"/>
              </a:rPr>
              <a:t>）传统程序：产生正确的答案。</a:t>
            </a:r>
          </a:p>
          <a:p>
            <a:pPr eaLnBrk="1" hangingPunct="1">
              <a:spcBef>
                <a:spcPct val="50000"/>
              </a:spcBef>
            </a:pPr>
            <a:r>
              <a:rPr lang="zh-CN" altLang="en-US" sz="2500" b="1" dirty="0">
                <a:solidFill>
                  <a:srgbClr val="000000"/>
                </a:solidFill>
                <a:latin typeface="宋体" panose="02010600030101010101" pitchFamily="2" charset="-122"/>
              </a:rPr>
              <a:t>     专家系统：通常产生正确的答案，有时产生错误的答案。 </a:t>
            </a:r>
          </a:p>
        </p:txBody>
      </p:sp>
      <p:sp>
        <p:nvSpPr>
          <p:cNvPr id="583687" name="Text Box 7"/>
          <p:cNvSpPr txBox="1"/>
          <p:nvPr/>
        </p:nvSpPr>
        <p:spPr>
          <a:xfrm>
            <a:off x="228600" y="4556125"/>
            <a:ext cx="7620000" cy="473075"/>
          </a:xfrm>
          <a:prstGeom prst="rect">
            <a:avLst/>
          </a:prstGeom>
          <a:noFill/>
          <a:ln w="9525">
            <a:noFill/>
          </a:ln>
        </p:spPr>
        <p:txBody>
          <a:bodyPr>
            <a:spAutoFit/>
          </a:bodyPr>
          <a:lstStyle/>
          <a:p>
            <a:pPr eaLnBrk="1" hangingPunct="1">
              <a:spcBef>
                <a:spcPct val="50000"/>
              </a:spcBef>
            </a:pPr>
            <a:r>
              <a:rPr lang="zh-CN" altLang="en-US" sz="2500" b="1" dirty="0">
                <a:solidFill>
                  <a:srgbClr val="000000"/>
                </a:solidFill>
                <a:latin typeface="宋体" panose="02010600030101010101" pitchFamily="2" charset="-122"/>
              </a:rPr>
              <a:t>（</a:t>
            </a:r>
            <a:r>
              <a:rPr lang="en-US" altLang="zh-CN" sz="2500" b="1" dirty="0">
                <a:solidFill>
                  <a:srgbClr val="000000"/>
                </a:solidFill>
                <a:latin typeface="Times New Roman" panose="02020603050405020304" pitchFamily="18" charset="0"/>
                <a:cs typeface="Times New Roman" panose="02020603050405020304" pitchFamily="18" charset="0"/>
              </a:rPr>
              <a:t>6</a:t>
            </a:r>
            <a:r>
              <a:rPr lang="zh-CN" altLang="en-US" sz="2500" b="1" dirty="0">
                <a:solidFill>
                  <a:srgbClr val="000000"/>
                </a:solidFill>
                <a:latin typeface="宋体" panose="02010600030101010101" pitchFamily="2" charset="-122"/>
              </a:rPr>
              <a:t>）系统的体系结构不同。</a:t>
            </a:r>
            <a:endParaRPr lang="zh-CN" altLang="en-US" sz="2500" dirty="0">
              <a:latin typeface="Verdan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583686"/>
                                        </p:tgtEl>
                                        <p:attrNameLst>
                                          <p:attrName>style.visibility</p:attrName>
                                        </p:attrNameLst>
                                      </p:cBhvr>
                                      <p:to>
                                        <p:strVal val="visible"/>
                                      </p:to>
                                    </p:set>
                                    <p:animEffect transition="in" filter="slide(fromTop)">
                                      <p:cBhvr>
                                        <p:cTn id="7" dur="500"/>
                                        <p:tgtEl>
                                          <p:spTgt spid="58368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83687"/>
                                        </p:tgtEl>
                                        <p:attrNameLst>
                                          <p:attrName>style.visibility</p:attrName>
                                        </p:attrNameLst>
                                      </p:cBhvr>
                                      <p:to>
                                        <p:strVal val="visible"/>
                                      </p:to>
                                    </p:set>
                                    <p:animEffect transition="in" filter="slide(fromBottom)">
                                      <p:cBhvr>
                                        <p:cTn id="12" dur="500"/>
                                        <p:tgtEl>
                                          <p:spTgt spid="583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86" grpId="0"/>
      <p:bldP spid="58368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23</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5603" name="Rectangle 2"/>
          <p:cNvSpPr/>
          <p:nvPr/>
        </p:nvSpPr>
        <p:spPr>
          <a:xfrm>
            <a:off x="304800" y="1447800"/>
            <a:ext cx="8610600" cy="4876800"/>
          </a:xfrm>
          <a:prstGeom prst="rect">
            <a:avLst/>
          </a:prstGeom>
          <a:gradFill rotWithShape="1">
            <a:gsLst>
              <a:gs pos="0">
                <a:srgbClr val="00FF00"/>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wrap="none" anchor="ctr" anchorCtr="0"/>
          <a:lstStyle/>
          <a:p>
            <a:pPr eaLnBrk="1" hangingPunct="1"/>
            <a:endParaRPr lang="zh-CN" altLang="en-US" dirty="0">
              <a:latin typeface="Verdana" panose="020B0604030504040204" pitchFamily="34" charset="0"/>
            </a:endParaRPr>
          </a:p>
        </p:txBody>
      </p:sp>
      <p:sp>
        <p:nvSpPr>
          <p:cNvPr id="25604" name="Rectangle 3"/>
          <p:cNvSpPr>
            <a:spLocks noGrp="1"/>
          </p:cNvSpPr>
          <p:nvPr>
            <p:ph type="title"/>
          </p:nvPr>
        </p:nvSpPr>
        <p:spPr>
          <a:ln/>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p:sp>
        <p:nvSpPr>
          <p:cNvPr id="24581" name="Rectangle 4"/>
          <p:cNvSpPr>
            <a:spLocks noGrp="1" noChangeArrowheads="1"/>
          </p:cNvSpPr>
          <p:nvPr>
            <p:ph idx="1"/>
          </p:nvPr>
        </p:nvSpPr>
        <p:spPr>
          <a:xfrm>
            <a:off x="239713" y="914400"/>
            <a:ext cx="8664575" cy="5486400"/>
          </a:xfrm>
        </p:spPr>
        <p:txBody>
          <a:bodyPr vert="horz" wrap="square" lIns="91440" tIns="45720" rIns="91440" bIns="45720" numCol="1" anchor="t" anchorCtr="0" compatLnSpc="1"/>
          <a:lstStyle/>
          <a:p>
            <a:pPr marL="469900" marR="0" lvl="0" indent="-46990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Char char="o"/>
              <a:defRPr/>
            </a:pP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专家系统与传统程序的比较</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1" lang="zh-CN" altLang="en-US" sz="2400" b="1" i="0" u="none" strike="noStrike" kern="1200" cap="none" spc="0" normalizeH="0" baseline="0" noProof="0" dirty="0">
                <a:ln>
                  <a:noFill/>
                </a:ln>
                <a:solidFill>
                  <a:srgbClr val="00CC00"/>
                </a:solidFill>
                <a:effectLst/>
                <a:uLnTx/>
                <a:uFillTx/>
                <a:latin typeface="Times New Roman" panose="02020603050405020304" pitchFamily="18" charset="0"/>
                <a:ea typeface="+mn-ea"/>
                <a:cs typeface="+mn-cs"/>
              </a:rPr>
              <a:t>项目	</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mn-cs"/>
              </a:rPr>
              <a:t>知识型编程</a:t>
            </a:r>
            <a:r>
              <a:rPr kumimoji="1" lang="zh-CN" altLang="en-US" sz="2400" b="1" i="0" u="none" strike="noStrike" kern="1200" cap="none" spc="0" normalizeH="0" baseline="0" noProof="0" dirty="0">
                <a:ln>
                  <a:noFill/>
                </a:ln>
                <a:solidFill>
                  <a:srgbClr val="00CC00"/>
                </a:solidFill>
                <a:effectLst/>
                <a:uLnTx/>
                <a:uFillTx/>
                <a:latin typeface="Times New Roman" panose="02020603050405020304" pitchFamily="18" charset="0"/>
                <a:ea typeface="+mn-ea"/>
                <a:cs typeface="+mn-cs"/>
              </a:rPr>
              <a:t>	                                       </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mn-cs"/>
              </a:rPr>
              <a:t>传统编程	</a:t>
            </a: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1" lang="zh-CN" altLang="en-US" sz="2400" b="1" i="0" u="none" strike="noStrike" kern="1200" cap="none" spc="0" normalizeH="0" baseline="0" noProof="0" dirty="0">
                <a:ln>
                  <a:noFill/>
                </a:ln>
                <a:solidFill>
                  <a:srgbClr val="FF66CC"/>
                </a:solidFill>
                <a:effectLst/>
                <a:uLnTx/>
                <a:uFillTx/>
                <a:latin typeface="Times New Roman" panose="02020603050405020304" pitchFamily="18" charset="0"/>
                <a:ea typeface="+mn-ea"/>
                <a:cs typeface="+mn-cs"/>
              </a:rPr>
              <a:t>内容</a:t>
            </a:r>
            <a:r>
              <a:rPr kumimoji="1" lang="zh-CN" altLang="en-US" sz="2400" b="1" i="0" u="none" strike="noStrike" kern="1200" cap="none" spc="0" normalizeH="0" baseline="0" noProof="0" dirty="0">
                <a:ln>
                  <a:noFill/>
                </a:ln>
                <a:solidFill>
                  <a:srgbClr val="3333FF"/>
                </a:solidFill>
                <a:effectLst/>
                <a:uLnTx/>
                <a:uFillTx/>
                <a:latin typeface="Times New Roman" panose="02020603050405020304" pitchFamily="18" charset="0"/>
                <a:ea typeface="+mn-ea"/>
                <a:cs typeface="+mn-cs"/>
              </a:rPr>
              <a:t>	知识的定义、表示和使用	   </a:t>
            </a:r>
            <a:r>
              <a:rPr kumimoji="1" lang="zh-CN" altLang="en-US" sz="2400" b="0" i="0" u="none" strike="noStrike" kern="1200" cap="none" spc="0" normalizeH="0" baseline="0" noProof="0" dirty="0">
                <a:ln>
                  <a:noFill/>
                </a:ln>
                <a:solidFill>
                  <a:srgbClr val="000066"/>
                </a:solidFill>
                <a:effectLst/>
                <a:uLnTx/>
                <a:uFillTx/>
                <a:latin typeface="Times New Roman" panose="02020603050405020304"/>
                <a:ea typeface="+mn-ea"/>
                <a:cs typeface="+mn-cs"/>
              </a:rPr>
              <a:t>数据处理步骤的描述和使用</a:t>
            </a: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1" lang="zh-CN" altLang="en-US" sz="2400" b="1" i="0" u="none" strike="noStrike" kern="1200" cap="none" spc="0" normalizeH="0" baseline="0" noProof="0" dirty="0">
                <a:ln>
                  <a:noFill/>
                </a:ln>
                <a:solidFill>
                  <a:srgbClr val="FF66CC"/>
                </a:solidFill>
                <a:effectLst/>
                <a:uLnTx/>
                <a:uFillTx/>
                <a:latin typeface="Times New Roman" panose="02020603050405020304" pitchFamily="18" charset="0"/>
                <a:ea typeface="+mn-ea"/>
                <a:cs typeface="+mn-cs"/>
              </a:rPr>
              <a:t>能力</a:t>
            </a:r>
            <a:r>
              <a:rPr kumimoji="1" lang="zh-CN" altLang="en-US" sz="2400" b="1" i="0" u="none" strike="noStrike" kern="1200" cap="none" spc="0" normalizeH="0" baseline="0" noProof="0" dirty="0">
                <a:ln>
                  <a:noFill/>
                </a:ln>
                <a:solidFill>
                  <a:srgbClr val="3333FF"/>
                </a:solidFill>
                <a:effectLst/>
                <a:uLnTx/>
                <a:uFillTx/>
                <a:latin typeface="Times New Roman" panose="02020603050405020304" pitchFamily="18" charset="0"/>
                <a:ea typeface="+mn-ea"/>
                <a:cs typeface="+mn-cs"/>
              </a:rPr>
              <a:t>	超过程序员理解水平	    </a:t>
            </a:r>
            <a:r>
              <a:rPr kumimoji="1" lang="zh-CN" altLang="en-US" sz="2400" b="0" i="0" u="none" strike="noStrike" kern="1200" cap="none" spc="0" normalizeH="0" baseline="0" noProof="0" dirty="0">
                <a:ln>
                  <a:noFill/>
                </a:ln>
                <a:solidFill>
                  <a:srgbClr val="000066"/>
                </a:solidFill>
                <a:effectLst/>
                <a:uLnTx/>
                <a:uFillTx/>
                <a:latin typeface="Times New Roman" panose="02020603050405020304"/>
                <a:ea typeface="+mn-ea"/>
                <a:cs typeface="+mn-cs"/>
              </a:rPr>
              <a:t>与程序员理解水平相等</a:t>
            </a:r>
            <a:r>
              <a:rPr kumimoji="1" lang="zh-CN" altLang="en-US" sz="2400" b="1" i="0" u="none" strike="noStrike" kern="1200" cap="none" spc="0" normalizeH="0" baseline="0" noProof="0" dirty="0">
                <a:ln>
                  <a:noFill/>
                </a:ln>
                <a:solidFill>
                  <a:srgbClr val="3333FF"/>
                </a:solidFill>
                <a:effectLst/>
                <a:uLnTx/>
                <a:uFillTx/>
                <a:latin typeface="Times New Roman" panose="02020603050405020304" pitchFamily="18" charset="0"/>
                <a:ea typeface="+mn-ea"/>
                <a:cs typeface="+mn-cs"/>
              </a:rPr>
              <a:t>	</a:t>
            </a: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1" lang="zh-CN" altLang="en-US" sz="2400" b="1" i="0" u="none" strike="noStrike" kern="1200" cap="none" spc="0" normalizeH="0" baseline="0" noProof="0" dirty="0">
                <a:ln>
                  <a:noFill/>
                </a:ln>
                <a:solidFill>
                  <a:srgbClr val="FF66CC"/>
                </a:solidFill>
                <a:effectLst/>
                <a:uLnTx/>
                <a:uFillTx/>
                <a:latin typeface="Times New Roman" panose="02020603050405020304" pitchFamily="18" charset="0"/>
                <a:ea typeface="+mn-ea"/>
                <a:cs typeface="+mn-cs"/>
              </a:rPr>
              <a:t>表现</a:t>
            </a:r>
            <a:r>
              <a:rPr kumimoji="1" lang="zh-CN" altLang="en-US" sz="2400" b="1" i="0" u="none" strike="noStrike" kern="1200" cap="none" spc="0" normalizeH="0" baseline="0" noProof="0" dirty="0">
                <a:ln>
                  <a:noFill/>
                </a:ln>
                <a:solidFill>
                  <a:srgbClr val="3333FF"/>
                </a:solidFill>
                <a:effectLst/>
                <a:uLnTx/>
                <a:uFillTx/>
                <a:latin typeface="Times New Roman" panose="02020603050405020304" pitchFamily="18" charset="0"/>
                <a:ea typeface="+mn-ea"/>
                <a:cs typeface="+mn-cs"/>
              </a:rPr>
              <a:t>	与说明型为主</a:t>
            </a:r>
            <a:r>
              <a:rPr kumimoji="1" lang="zh-CN" altLang="en-US" sz="2400" b="1" i="0" u="none" strike="noStrike" kern="1200" cap="none" spc="0" normalizeH="0" baseline="0" noProof="0" dirty="0">
                <a:ln>
                  <a:noFill/>
                </a:ln>
                <a:solidFill>
                  <a:srgbClr val="00CC99"/>
                </a:solidFill>
                <a:effectLst/>
                <a:uLnTx/>
                <a:uFillTx/>
                <a:latin typeface="Times New Roman" panose="02020603050405020304" pitchFamily="18" charset="0"/>
                <a:ea typeface="+mn-ea"/>
                <a:cs typeface="+mn-cs"/>
              </a:rPr>
              <a:t>	                </a:t>
            </a:r>
            <a:r>
              <a:rPr kumimoji="1" lang="zh-CN" altLang="en-US" sz="2400" b="0" i="0" u="none" strike="noStrike" kern="1200" cap="none" spc="0" normalizeH="0" baseline="0" noProof="0" dirty="0">
                <a:ln>
                  <a:noFill/>
                </a:ln>
                <a:solidFill>
                  <a:srgbClr val="000066"/>
                </a:solidFill>
                <a:effectLst/>
                <a:uLnTx/>
                <a:uFillTx/>
                <a:latin typeface="Times New Roman" panose="02020603050405020304"/>
                <a:ea typeface="+mn-ea"/>
                <a:cs typeface="+mn-cs"/>
              </a:rPr>
              <a:t>与过程型为主</a:t>
            </a:r>
            <a:r>
              <a:rPr kumimoji="1" lang="zh-CN" altLang="en-US" sz="2400" b="1" i="0" u="none" strike="noStrike" kern="1200" cap="none" spc="0" normalizeH="0" baseline="0" noProof="0" dirty="0">
                <a:ln>
                  <a:noFill/>
                </a:ln>
                <a:solidFill>
                  <a:srgbClr val="3333FF"/>
                </a:solidFill>
                <a:effectLst/>
                <a:uLnTx/>
                <a:uFillTx/>
                <a:latin typeface="Times New Roman" panose="02020603050405020304" pitchFamily="18" charset="0"/>
                <a:ea typeface="+mn-ea"/>
                <a:cs typeface="+mn-cs"/>
              </a:rPr>
              <a:t>	</a:t>
            </a: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1" lang="zh-CN" altLang="en-US" sz="2400" b="1" i="0" u="none" strike="noStrike" kern="1200" cap="none" spc="0" normalizeH="0" baseline="0" noProof="0" dirty="0">
                <a:ln>
                  <a:noFill/>
                </a:ln>
                <a:solidFill>
                  <a:srgbClr val="FF66CC"/>
                </a:solidFill>
                <a:effectLst/>
                <a:uLnTx/>
                <a:uFillTx/>
                <a:latin typeface="Times New Roman" panose="02020603050405020304" pitchFamily="18" charset="0"/>
                <a:ea typeface="+mn-ea"/>
                <a:cs typeface="+mn-cs"/>
              </a:rPr>
              <a:t>模型</a:t>
            </a:r>
            <a:r>
              <a:rPr kumimoji="1" lang="zh-CN" altLang="en-US" sz="2400" b="1" i="0" u="none" strike="noStrike" kern="1200" cap="none" spc="0" normalizeH="0" baseline="0" noProof="0" dirty="0">
                <a:ln>
                  <a:noFill/>
                </a:ln>
                <a:solidFill>
                  <a:srgbClr val="3333FF"/>
                </a:solidFill>
                <a:effectLst/>
                <a:uLnTx/>
                <a:uFillTx/>
                <a:latin typeface="Times New Roman" panose="02020603050405020304" pitchFamily="18" charset="0"/>
                <a:ea typeface="+mn-ea"/>
                <a:cs typeface="+mn-cs"/>
              </a:rPr>
              <a:t>	思考模型	                            </a:t>
            </a:r>
            <a:r>
              <a:rPr kumimoji="1" lang="zh-CN" altLang="en-US" sz="2400" b="0" i="0" u="none" strike="noStrike" kern="1200" cap="none" spc="0" normalizeH="0" baseline="0" noProof="0" dirty="0">
                <a:ln>
                  <a:noFill/>
                </a:ln>
                <a:solidFill>
                  <a:srgbClr val="000066"/>
                </a:solidFill>
                <a:effectLst/>
                <a:uLnTx/>
                <a:uFillTx/>
                <a:latin typeface="Times New Roman" panose="02020603050405020304"/>
                <a:ea typeface="+mn-ea"/>
                <a:cs typeface="+mn-cs"/>
              </a:rPr>
              <a:t>处理模型</a:t>
            </a:r>
            <a:r>
              <a:rPr kumimoji="1" lang="zh-CN" altLang="en-US" sz="2400" b="1" i="0" u="none" strike="noStrike" kern="1200" cap="none" spc="0" normalizeH="0" baseline="0" noProof="0" dirty="0">
                <a:ln>
                  <a:noFill/>
                </a:ln>
                <a:solidFill>
                  <a:srgbClr val="00CC99"/>
                </a:solidFill>
                <a:effectLst/>
                <a:uLnTx/>
                <a:uFillTx/>
                <a:latin typeface="Times New Roman" panose="02020603050405020304" pitchFamily="18" charset="0"/>
                <a:ea typeface="+mn-ea"/>
                <a:cs typeface="+mn-cs"/>
              </a:rPr>
              <a:t>	</a:t>
            </a: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1" lang="zh-CN" altLang="en-US" sz="2400" b="1" i="0" u="none" strike="noStrike" kern="1200" cap="none" spc="0" normalizeH="0" baseline="0" noProof="0" dirty="0">
                <a:ln>
                  <a:noFill/>
                </a:ln>
                <a:solidFill>
                  <a:srgbClr val="FF66CC"/>
                </a:solidFill>
                <a:effectLst/>
                <a:uLnTx/>
                <a:uFillTx/>
                <a:latin typeface="Times New Roman" panose="02020603050405020304" pitchFamily="18" charset="0"/>
                <a:ea typeface="+mn-ea"/>
                <a:cs typeface="+mn-cs"/>
              </a:rPr>
              <a:t>用途</a:t>
            </a:r>
            <a:r>
              <a:rPr kumimoji="1" lang="zh-CN" altLang="en-US" sz="2400" b="1" i="0" u="none" strike="noStrike" kern="1200" cap="none" spc="0" normalizeH="0" baseline="0" noProof="0" dirty="0">
                <a:ln>
                  <a:noFill/>
                </a:ln>
                <a:solidFill>
                  <a:srgbClr val="3333FF"/>
                </a:solidFill>
                <a:effectLst/>
                <a:uLnTx/>
                <a:uFillTx/>
                <a:latin typeface="Times New Roman" panose="02020603050405020304" pitchFamily="18" charset="0"/>
                <a:ea typeface="+mn-ea"/>
                <a:cs typeface="+mn-cs"/>
              </a:rPr>
              <a:t>	对大知识库处理、问题求解    </a:t>
            </a:r>
            <a:r>
              <a:rPr kumimoji="1" lang="zh-CN" altLang="en-US" sz="2400" b="0" i="0" u="none" strike="noStrike" kern="1200" cap="none" spc="0" normalizeH="0" baseline="0" noProof="0" dirty="0">
                <a:ln>
                  <a:noFill/>
                </a:ln>
                <a:solidFill>
                  <a:srgbClr val="000066"/>
                </a:solidFill>
                <a:effectLst/>
                <a:uLnTx/>
                <a:uFillTx/>
                <a:latin typeface="Times New Roman" panose="02020603050405020304"/>
                <a:ea typeface="+mn-ea"/>
                <a:cs typeface="+mn-cs"/>
              </a:rPr>
              <a:t>对大数据库进行处理</a:t>
            </a:r>
            <a:r>
              <a:rPr kumimoji="1" lang="zh-CN" altLang="en-US" sz="2400" b="1" i="0" u="none" strike="noStrike" kern="1200" cap="none" spc="0" normalizeH="0" baseline="0" noProof="0" dirty="0">
                <a:ln>
                  <a:noFill/>
                </a:ln>
                <a:solidFill>
                  <a:srgbClr val="3333FF"/>
                </a:solidFill>
                <a:effectLst/>
                <a:uLnTx/>
                <a:uFillTx/>
                <a:latin typeface="Times New Roman" panose="02020603050405020304" pitchFamily="18" charset="0"/>
                <a:ea typeface="+mn-ea"/>
                <a:cs typeface="+mn-cs"/>
              </a:rPr>
              <a:t>	</a:t>
            </a: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1" lang="zh-CN" altLang="en-US" sz="2400" b="1" i="0" u="none" strike="noStrike" kern="1200" cap="none" spc="0" normalizeH="0" baseline="0" noProof="0" dirty="0">
                <a:ln>
                  <a:noFill/>
                </a:ln>
                <a:solidFill>
                  <a:srgbClr val="FF66CC"/>
                </a:solidFill>
                <a:effectLst/>
                <a:uLnTx/>
                <a:uFillTx/>
                <a:latin typeface="Times New Roman" panose="02020603050405020304" pitchFamily="18" charset="0"/>
                <a:ea typeface="+mn-ea"/>
                <a:cs typeface="+mn-cs"/>
              </a:rPr>
              <a:t>手法</a:t>
            </a:r>
            <a:r>
              <a:rPr kumimoji="1" lang="zh-CN" altLang="en-US" sz="2400" b="1" i="0" u="none" strike="noStrike" kern="1200" cap="none" spc="0" normalizeH="0" baseline="0" noProof="0" dirty="0">
                <a:ln>
                  <a:noFill/>
                </a:ln>
                <a:solidFill>
                  <a:srgbClr val="3333FF"/>
                </a:solidFill>
                <a:effectLst/>
                <a:uLnTx/>
                <a:uFillTx/>
                <a:latin typeface="Times New Roman" panose="02020603050405020304" pitchFamily="18" charset="0"/>
                <a:ea typeface="+mn-ea"/>
                <a:cs typeface="+mn-cs"/>
              </a:rPr>
              <a:t>	符号处理</a:t>
            </a:r>
            <a:r>
              <a:rPr kumimoji="1" lang="zh-CN" altLang="en-US" sz="2400" b="1" i="0" u="none" strike="noStrike" kern="1200" cap="none" spc="0" normalizeH="0" baseline="0" noProof="0" dirty="0">
                <a:ln>
                  <a:noFill/>
                </a:ln>
                <a:solidFill>
                  <a:srgbClr val="00CC99"/>
                </a:solidFill>
                <a:effectLst/>
                <a:uLnTx/>
                <a:uFillTx/>
                <a:latin typeface="Times New Roman" panose="02020603050405020304" pitchFamily="18" charset="0"/>
                <a:ea typeface="+mn-ea"/>
                <a:cs typeface="+mn-cs"/>
              </a:rPr>
              <a:t>	                             </a:t>
            </a:r>
            <a:r>
              <a:rPr kumimoji="1" lang="zh-CN" altLang="en-US" sz="2400" b="0" i="0" u="none" strike="noStrike" kern="1200" cap="none" spc="0" normalizeH="0" baseline="0" noProof="0" dirty="0">
                <a:ln>
                  <a:noFill/>
                </a:ln>
                <a:solidFill>
                  <a:srgbClr val="000066"/>
                </a:solidFill>
                <a:effectLst/>
                <a:uLnTx/>
                <a:uFillTx/>
                <a:latin typeface="Times New Roman" panose="02020603050405020304"/>
                <a:ea typeface="+mn-ea"/>
                <a:cs typeface="+mn-cs"/>
              </a:rPr>
              <a:t>数值处理</a:t>
            </a:r>
            <a:r>
              <a:rPr kumimoji="1" lang="zh-CN" altLang="en-US" sz="2400" b="1" i="0" u="none" strike="noStrike" kern="1200" cap="none" spc="0" normalizeH="0" baseline="0" noProof="0" dirty="0">
                <a:ln>
                  <a:noFill/>
                </a:ln>
                <a:solidFill>
                  <a:srgbClr val="3333FF"/>
                </a:solidFill>
                <a:effectLst/>
                <a:uLnTx/>
                <a:uFillTx/>
                <a:latin typeface="Times New Roman" panose="02020603050405020304" pitchFamily="18" charset="0"/>
                <a:ea typeface="+mn-ea"/>
                <a:cs typeface="+mn-cs"/>
              </a:rPr>
              <a:t>	</a:t>
            </a: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1" lang="zh-CN" altLang="en-US" sz="2400" b="1" i="0" u="none" strike="noStrike" kern="1200" cap="none" spc="0" normalizeH="0" baseline="0" noProof="0" dirty="0">
                <a:ln>
                  <a:noFill/>
                </a:ln>
                <a:solidFill>
                  <a:srgbClr val="FF66CC"/>
                </a:solidFill>
                <a:effectLst/>
                <a:uLnTx/>
                <a:uFillTx/>
                <a:latin typeface="Times New Roman" panose="02020603050405020304" pitchFamily="18" charset="0"/>
                <a:ea typeface="+mn-ea"/>
                <a:cs typeface="+mn-cs"/>
              </a:rPr>
              <a:t>运算</a:t>
            </a:r>
            <a:r>
              <a:rPr kumimoji="1" lang="zh-CN" altLang="en-US" sz="2400" b="1" i="0" u="none" strike="noStrike" kern="1200" cap="none" spc="0" normalizeH="0" baseline="0" noProof="0" dirty="0">
                <a:ln>
                  <a:noFill/>
                </a:ln>
                <a:solidFill>
                  <a:srgbClr val="3333FF"/>
                </a:solidFill>
                <a:effectLst/>
                <a:uLnTx/>
                <a:uFillTx/>
                <a:latin typeface="Times New Roman" panose="02020603050405020304" pitchFamily="18" charset="0"/>
                <a:ea typeface="+mn-ea"/>
                <a:cs typeface="+mn-cs"/>
              </a:rPr>
              <a:t>	推理控制过程	</a:t>
            </a:r>
            <a:r>
              <a:rPr kumimoji="1" lang="zh-CN" altLang="en-US" sz="2400" b="0" i="0" u="none" strike="noStrike" kern="1200" cap="none" spc="0" normalizeH="0" baseline="0" noProof="0" dirty="0">
                <a:ln>
                  <a:noFill/>
                </a:ln>
                <a:solidFill>
                  <a:srgbClr val="000066"/>
                </a:solidFill>
                <a:effectLst/>
                <a:uLnTx/>
                <a:uFillTx/>
                <a:latin typeface="Times New Roman" panose="02020603050405020304"/>
                <a:ea typeface="+mn-ea"/>
                <a:cs typeface="+mn-cs"/>
              </a:rPr>
              <a:t>                 重复计算过程	</a:t>
            </a: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1" lang="zh-CN" altLang="en-US" sz="2400" b="1" i="0" u="none" strike="noStrike" kern="1200" cap="none" spc="0" normalizeH="0" baseline="0" noProof="0" dirty="0">
                <a:ln>
                  <a:noFill/>
                </a:ln>
                <a:solidFill>
                  <a:srgbClr val="FF66CC"/>
                </a:solidFill>
                <a:effectLst/>
                <a:uLnTx/>
                <a:uFillTx/>
                <a:latin typeface="Times New Roman" panose="02020603050405020304" pitchFamily="18" charset="0"/>
                <a:ea typeface="+mn-ea"/>
                <a:cs typeface="+mn-cs"/>
              </a:rPr>
              <a:t>理解</a:t>
            </a:r>
            <a:r>
              <a:rPr kumimoji="1" lang="zh-CN" altLang="en-US" sz="2400" b="1" i="0" u="none" strike="noStrike" kern="1200" cap="none" spc="0" normalizeH="0" baseline="0" noProof="0" dirty="0">
                <a:ln>
                  <a:noFill/>
                </a:ln>
                <a:solidFill>
                  <a:srgbClr val="3333FF"/>
                </a:solidFill>
                <a:effectLst/>
                <a:uLnTx/>
                <a:uFillTx/>
                <a:latin typeface="Times New Roman" panose="02020603050405020304" pitchFamily="18" charset="0"/>
                <a:ea typeface="+mn-ea"/>
                <a:cs typeface="+mn-cs"/>
              </a:rPr>
              <a:t>	容易</a:t>
            </a:r>
            <a:r>
              <a:rPr kumimoji="1" lang="zh-CN" altLang="en-US" sz="2400" b="1" i="0" u="none" strike="noStrike" kern="1200" cap="none" spc="0" normalizeH="0" baseline="0" noProof="0" dirty="0">
                <a:ln>
                  <a:noFill/>
                </a:ln>
                <a:solidFill>
                  <a:srgbClr val="00CC99"/>
                </a:solidFill>
                <a:effectLst/>
                <a:uLnTx/>
                <a:uFillTx/>
                <a:latin typeface="Times New Roman" panose="02020603050405020304" pitchFamily="18" charset="0"/>
                <a:ea typeface="+mn-ea"/>
                <a:cs typeface="+mn-cs"/>
              </a:rPr>
              <a:t>	</a:t>
            </a:r>
            <a:r>
              <a:rPr kumimoji="1" lang="zh-CN" altLang="en-US" sz="2400" b="0" i="0" u="none" strike="noStrike" kern="1200" cap="none" spc="0" normalizeH="0" baseline="0" noProof="0" dirty="0">
                <a:ln>
                  <a:noFill/>
                </a:ln>
                <a:solidFill>
                  <a:srgbClr val="000066"/>
                </a:solidFill>
                <a:effectLst/>
                <a:uLnTx/>
                <a:uFillTx/>
                <a:latin typeface="Times New Roman" panose="02020603050405020304"/>
                <a:ea typeface="+mn-ea"/>
                <a:cs typeface="+mn-cs"/>
              </a:rPr>
              <a:t>                                         困难</a:t>
            </a:r>
            <a:r>
              <a:rPr kumimoji="1" lang="zh-CN" altLang="en-US" sz="2400" b="1" i="0" u="none" strike="noStrike" kern="1200" cap="none" spc="0" normalizeH="0" baseline="0" noProof="0" dirty="0">
                <a:ln>
                  <a:noFill/>
                </a:ln>
                <a:solidFill>
                  <a:srgbClr val="3333FF"/>
                </a:solidFill>
                <a:effectLst/>
                <a:uLnTx/>
                <a:uFillTx/>
                <a:latin typeface="Times New Roman" panose="02020603050405020304" pitchFamily="18" charset="0"/>
                <a:ea typeface="+mn-ea"/>
                <a:cs typeface="+mn-cs"/>
              </a:rPr>
              <a:t>	</a:t>
            </a: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1" lang="zh-CN" altLang="en-US" sz="2400" b="1" i="0" u="none" strike="noStrike" kern="1200" cap="none" spc="0" normalizeH="0" baseline="0" noProof="0" dirty="0">
                <a:ln>
                  <a:noFill/>
                </a:ln>
                <a:solidFill>
                  <a:srgbClr val="FF66CC"/>
                </a:solidFill>
                <a:effectLst/>
                <a:uLnTx/>
                <a:uFillTx/>
                <a:latin typeface="Times New Roman" panose="02020603050405020304" pitchFamily="18" charset="0"/>
                <a:ea typeface="+mn-ea"/>
                <a:cs typeface="+mn-cs"/>
              </a:rPr>
              <a:t>扩充</a:t>
            </a:r>
            <a:r>
              <a:rPr kumimoji="1" lang="zh-CN" altLang="en-US" sz="2400" b="1" i="0" u="none" strike="noStrike" kern="1200" cap="none" spc="0" normalizeH="0" baseline="0" noProof="0" dirty="0">
                <a:ln>
                  <a:noFill/>
                </a:ln>
                <a:solidFill>
                  <a:srgbClr val="3333FF"/>
                </a:solidFill>
                <a:effectLst/>
                <a:uLnTx/>
                <a:uFillTx/>
                <a:latin typeface="Times New Roman" panose="02020603050405020304" pitchFamily="18" charset="0"/>
                <a:ea typeface="+mn-ea"/>
                <a:cs typeface="+mn-cs"/>
              </a:rPr>
              <a:t>	容易</a:t>
            </a:r>
            <a:r>
              <a:rPr kumimoji="1" lang="zh-CN" altLang="en-US" sz="2400" b="1" i="0" u="none" strike="noStrike" kern="1200" cap="none" spc="0" normalizeH="0" baseline="0" noProof="0" dirty="0">
                <a:ln>
                  <a:noFill/>
                </a:ln>
                <a:solidFill>
                  <a:srgbClr val="00CC99"/>
                </a:solidFill>
                <a:effectLst/>
                <a:uLnTx/>
                <a:uFillTx/>
                <a:latin typeface="Times New Roman" panose="02020603050405020304" pitchFamily="18" charset="0"/>
                <a:ea typeface="+mn-ea"/>
                <a:cs typeface="+mn-cs"/>
              </a:rPr>
              <a:t>	                                         </a:t>
            </a:r>
            <a:r>
              <a:rPr kumimoji="1" lang="zh-CN" altLang="en-US" sz="2400" b="0" i="0" u="none" strike="noStrike" kern="1200" cap="none" spc="0" normalizeH="0" baseline="0" noProof="0" dirty="0">
                <a:ln>
                  <a:noFill/>
                </a:ln>
                <a:solidFill>
                  <a:srgbClr val="000066"/>
                </a:solidFill>
                <a:effectLst/>
                <a:uLnTx/>
                <a:uFillTx/>
                <a:latin typeface="Times New Roman" panose="02020603050405020304"/>
                <a:ea typeface="+mn-ea"/>
                <a:cs typeface="+mn-cs"/>
              </a:rPr>
              <a:t>困难</a:t>
            </a:r>
            <a:r>
              <a:rPr kumimoji="1" lang="zh-CN" altLang="en-US" sz="2400" b="1" i="0" u="none" strike="noStrike" kern="1200" cap="none" spc="0" normalizeH="0" baseline="0" noProof="0" dirty="0">
                <a:ln>
                  <a:noFill/>
                </a:ln>
                <a:solidFill>
                  <a:srgbClr val="00CC99"/>
                </a:solidFill>
                <a:effectLst/>
                <a:uLnTx/>
                <a:uFillTx/>
                <a:latin typeface="Times New Roman" panose="02020603050405020304" pitchFamily="18" charset="0"/>
                <a:ea typeface="+mn-ea"/>
                <a:cs typeface="+mn-cs"/>
              </a:rPr>
              <a:t>	</a:t>
            </a: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1" lang="zh-CN" altLang="en-US" sz="2400" b="1" i="0" u="none" strike="noStrike" kern="1200" cap="none" spc="0" normalizeH="0" baseline="0" noProof="0" dirty="0">
                <a:ln>
                  <a:noFill/>
                </a:ln>
                <a:solidFill>
                  <a:srgbClr val="FF66CC"/>
                </a:solidFill>
                <a:effectLst/>
                <a:uLnTx/>
                <a:uFillTx/>
                <a:latin typeface="Times New Roman" panose="02020603050405020304" pitchFamily="18" charset="0"/>
                <a:ea typeface="+mn-ea"/>
                <a:cs typeface="+mn-cs"/>
              </a:rPr>
              <a:t>解释</a:t>
            </a:r>
            <a:r>
              <a:rPr kumimoji="1" lang="zh-CN" altLang="en-US" sz="2400" b="1" i="0" u="none" strike="noStrike" kern="1200" cap="none" spc="0" normalizeH="0" baseline="0" noProof="0" dirty="0">
                <a:ln>
                  <a:noFill/>
                </a:ln>
                <a:solidFill>
                  <a:srgbClr val="3333FF"/>
                </a:solidFill>
                <a:effectLst/>
                <a:uLnTx/>
                <a:uFillTx/>
                <a:latin typeface="Times New Roman" panose="02020603050405020304" pitchFamily="18" charset="0"/>
                <a:ea typeface="+mn-ea"/>
                <a:cs typeface="+mn-cs"/>
              </a:rPr>
              <a:t>	容易做到在运行中解释	    </a:t>
            </a:r>
            <a:r>
              <a:rPr kumimoji="1" lang="zh-CN" altLang="en-US" sz="2400" b="0" i="0" u="none" strike="noStrike" kern="1200" cap="none" spc="0" normalizeH="0" baseline="0" noProof="0" dirty="0">
                <a:ln>
                  <a:noFill/>
                </a:ln>
                <a:solidFill>
                  <a:srgbClr val="000066"/>
                </a:solidFill>
                <a:effectLst/>
                <a:uLnTx/>
                <a:uFillTx/>
                <a:latin typeface="Times New Roman" panose="02020603050405020304"/>
                <a:ea typeface="+mn-ea"/>
                <a:cs typeface="+mn-cs"/>
              </a:rPr>
              <a:t>不容易做到在运行中解释</a:t>
            </a:r>
            <a:r>
              <a:rPr kumimoji="1" lang="zh-CN" altLang="en-US" sz="2400" b="1" i="0" u="none" strike="noStrike" kern="1200" cap="none" spc="0" normalizeH="0" baseline="0" noProof="0" dirty="0">
                <a:ln>
                  <a:noFill/>
                </a:ln>
                <a:solidFill>
                  <a:srgbClr val="FF66CC"/>
                </a:solidFill>
                <a:effectLst/>
                <a:uLnTx/>
                <a:uFillTx/>
                <a:latin typeface="Times New Roman" panose="02020603050405020304" pitchFamily="18" charset="0"/>
                <a:ea typeface="+mn-ea"/>
                <a:cs typeface="+mn-cs"/>
              </a:rPr>
              <a:t>处理</a:t>
            </a:r>
            <a:r>
              <a:rPr kumimoji="1" lang="zh-CN" altLang="en-US" sz="2400" b="1" i="0" u="none" strike="noStrike" kern="1200" cap="none" spc="0" normalizeH="0" baseline="0" noProof="0" dirty="0">
                <a:ln>
                  <a:noFill/>
                </a:ln>
                <a:solidFill>
                  <a:srgbClr val="3333FF"/>
                </a:solidFill>
                <a:effectLst/>
                <a:uLnTx/>
                <a:uFillTx/>
                <a:latin typeface="Times New Roman" panose="02020603050405020304" pitchFamily="18" charset="0"/>
                <a:ea typeface="+mn-ea"/>
                <a:cs typeface="+mn-cs"/>
              </a:rPr>
              <a:t>	高度的集成处理	                 </a:t>
            </a:r>
            <a:r>
              <a:rPr kumimoji="1" lang="zh-CN" altLang="en-US" sz="2400" b="0" i="0" u="none" strike="noStrike" kern="1200" cap="none" spc="0" normalizeH="0" baseline="0" noProof="0" dirty="0">
                <a:ln>
                  <a:noFill/>
                </a:ln>
                <a:solidFill>
                  <a:srgbClr val="000066"/>
                </a:solidFill>
                <a:effectLst/>
                <a:uLnTx/>
                <a:uFillTx/>
                <a:latin typeface="Times New Roman" panose="02020603050405020304"/>
                <a:ea typeface="+mn-ea"/>
                <a:cs typeface="+mn-cs"/>
              </a:rPr>
              <a:t>顺序的批处理	</a:t>
            </a: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1" lang="zh-CN" altLang="en-US" sz="2400" b="1" i="0" u="none" strike="noStrike" kern="1200" cap="none" spc="0" normalizeH="0" baseline="0" noProof="0" dirty="0">
                <a:ln>
                  <a:noFill/>
                </a:ln>
                <a:solidFill>
                  <a:srgbClr val="FF66CC"/>
                </a:solidFill>
                <a:effectLst/>
                <a:uLnTx/>
                <a:uFillTx/>
                <a:latin typeface="Times New Roman" panose="02020603050405020304" pitchFamily="18" charset="0"/>
                <a:ea typeface="+mn-ea"/>
                <a:cs typeface="+mn-cs"/>
              </a:rPr>
              <a:t>规则</a:t>
            </a:r>
            <a:r>
              <a:rPr kumimoji="1" lang="zh-CN" altLang="en-US" sz="2400" b="1" i="0" u="none" strike="noStrike" kern="1200" cap="none" spc="0" normalizeH="0" baseline="0" noProof="0" dirty="0">
                <a:ln>
                  <a:noFill/>
                </a:ln>
                <a:solidFill>
                  <a:srgbClr val="3333FF"/>
                </a:solidFill>
                <a:effectLst/>
                <a:uLnTx/>
                <a:uFillTx/>
                <a:latin typeface="Times New Roman" panose="02020603050405020304" pitchFamily="18" charset="0"/>
                <a:ea typeface="+mn-ea"/>
                <a:cs typeface="+mn-cs"/>
              </a:rPr>
              <a:t>	启发式	                             </a:t>
            </a:r>
            <a:r>
              <a:rPr kumimoji="1" lang="zh-CN" altLang="en-US" sz="2400" b="0" i="0" u="none" strike="noStrike" kern="1200" cap="none" spc="0" normalizeH="0" baseline="0" noProof="0" dirty="0">
                <a:ln>
                  <a:noFill/>
                </a:ln>
                <a:solidFill>
                  <a:srgbClr val="000066"/>
                </a:solidFill>
                <a:effectLst/>
                <a:uLnTx/>
                <a:uFillTx/>
                <a:latin typeface="Times New Roman" panose="02020603050405020304"/>
                <a:ea typeface="+mn-ea"/>
                <a:cs typeface="+mn-cs"/>
              </a:rPr>
              <a:t>算法式</a:t>
            </a:r>
            <a:endPar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p:txBody>
      </p:sp>
      <p:sp>
        <p:nvSpPr>
          <p:cNvPr id="25606" name="Rectangle 5"/>
          <p:cNvSpPr/>
          <p:nvPr/>
        </p:nvSpPr>
        <p:spPr>
          <a:xfrm>
            <a:off x="0" y="7620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7.2.2  </a:t>
            </a:r>
            <a:r>
              <a:rPr lang="zh-CN" altLang="en-US" sz="3600" dirty="0">
                <a:solidFill>
                  <a:schemeClr val="bg1"/>
                </a:solidFill>
                <a:latin typeface="Times New Roman" panose="02020603050405020304" pitchFamily="18" charset="0"/>
                <a:ea typeface="黑体" panose="02010609060101010101" pitchFamily="2" charset="-122"/>
              </a:rPr>
              <a:t>专家系统的特点</a:t>
            </a:r>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6627" name="Rectangle 2"/>
          <p:cNvSpPr>
            <a:spLocks noGrp="1"/>
          </p:cNvSpPr>
          <p:nvPr>
            <p:ph type="title"/>
          </p:nvPr>
        </p:nvSpPr>
        <p:spPr>
          <a:ln/>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p:sp>
        <p:nvSpPr>
          <p:cNvPr id="26628" name="Rectangle 3"/>
          <p:cNvSpPr>
            <a:spLocks noGrp="1"/>
          </p:cNvSpPr>
          <p:nvPr>
            <p:ph idx="1"/>
          </p:nvPr>
        </p:nvSpPr>
        <p:spPr>
          <a:xfrm>
            <a:off x="533400" y="1076325"/>
            <a:ext cx="8359775" cy="5400675"/>
          </a:xfrm>
          <a:ln/>
        </p:spPr>
        <p:txBody>
          <a:bodyPr vert="horz" wrap="square" lIns="91440" tIns="45720" rIns="91440" bIns="45720" anchor="t" anchorCtr="0"/>
          <a:lstStyle/>
          <a:p>
            <a:pPr eaLnBrk="1" hangingPunct="1">
              <a:buSzPct val="60000"/>
              <a:buBlip>
                <a:blip r:embed="rId2"/>
              </a:buBlip>
            </a:pPr>
            <a:r>
              <a:rPr lang="en-US" altLang="zh-CN" b="1" dirty="0">
                <a:latin typeface="Times New Roman" panose="02020603050405020304" pitchFamily="18" charset="0"/>
              </a:rPr>
              <a:t>7.2.1 </a:t>
            </a:r>
            <a:r>
              <a:rPr lang="zh-CN" altLang="en-US" b="1" dirty="0">
                <a:latin typeface="Times New Roman" panose="02020603050405020304" pitchFamily="18" charset="0"/>
              </a:rPr>
              <a:t>专家系统的定义</a:t>
            </a:r>
          </a:p>
          <a:p>
            <a:pPr eaLnBrk="1" hangingPunct="1">
              <a:buSzPct val="60000"/>
              <a:buBlip>
                <a:blip r:embed="rId2"/>
              </a:buBlip>
            </a:pPr>
            <a:r>
              <a:rPr lang="en-US" altLang="zh-CN" b="1" dirty="0">
                <a:latin typeface="Times New Roman" panose="02020603050405020304" pitchFamily="18" charset="0"/>
              </a:rPr>
              <a:t>7.2.2 </a:t>
            </a:r>
            <a:r>
              <a:rPr lang="zh-CN" altLang="en-US" b="1" dirty="0">
                <a:latin typeface="Times New Roman" panose="02020603050405020304" pitchFamily="18" charset="0"/>
              </a:rPr>
              <a:t>专家系统的特点</a:t>
            </a:r>
          </a:p>
          <a:p>
            <a:pPr eaLnBrk="1" hangingPunct="1">
              <a:buSzPct val="60000"/>
              <a:buBlip>
                <a:blip r:embed="rId2"/>
              </a:buBlip>
            </a:pPr>
            <a:r>
              <a:rPr lang="en-US" altLang="zh-CN" b="1" dirty="0">
                <a:solidFill>
                  <a:srgbClr val="0000FF"/>
                </a:solidFill>
                <a:latin typeface="Times New Roman" panose="02020603050405020304" pitchFamily="18" charset="0"/>
              </a:rPr>
              <a:t>7.2.3 </a:t>
            </a:r>
            <a:r>
              <a:rPr lang="zh-CN" altLang="en-US" b="1" dirty="0">
                <a:solidFill>
                  <a:srgbClr val="0000FF"/>
                </a:solidFill>
                <a:latin typeface="Times New Roman" panose="02020603050405020304" pitchFamily="18" charset="0"/>
              </a:rPr>
              <a:t>专家系统的类型</a:t>
            </a:r>
          </a:p>
          <a:p>
            <a:pPr eaLnBrk="1" hangingPunct="1">
              <a:buSzPct val="60000"/>
              <a:buBlip>
                <a:blip r:embed="rId2"/>
              </a:buBlip>
            </a:pPr>
            <a:r>
              <a:rPr lang="en-US" altLang="zh-CN" b="1" dirty="0">
                <a:latin typeface="Times New Roman" panose="02020603050405020304" pitchFamily="18" charset="0"/>
              </a:rPr>
              <a:t>7.2.4 </a:t>
            </a:r>
            <a:r>
              <a:rPr lang="zh-CN" altLang="en-US" b="1" dirty="0">
                <a:latin typeface="Times New Roman" panose="02020603050405020304" pitchFamily="18" charset="0"/>
              </a:rPr>
              <a:t>专家系统的应用</a:t>
            </a:r>
          </a:p>
        </p:txBody>
      </p:sp>
      <p:sp>
        <p:nvSpPr>
          <p:cNvPr id="26629"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7.2  </a:t>
            </a:r>
            <a:r>
              <a:rPr lang="zh-CN" altLang="en-US" sz="3600" dirty="0">
                <a:solidFill>
                  <a:schemeClr val="bg1"/>
                </a:solidFill>
                <a:latin typeface="Times New Roman" panose="02020603050405020304" pitchFamily="18" charset="0"/>
                <a:ea typeface="黑体" panose="02010609060101010101" pitchFamily="2" charset="-122"/>
              </a:rPr>
              <a:t>专家系统的概念</a:t>
            </a:r>
          </a:p>
        </p:txBody>
      </p:sp>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7651"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2" charset="-122"/>
              </a:rPr>
              <a:t>7.2.3  </a:t>
            </a:r>
            <a:r>
              <a:rPr lang="zh-CN" altLang="en-US" sz="3600" b="0" dirty="0">
                <a:latin typeface="Times New Roman" panose="02020603050405020304" pitchFamily="18" charset="0"/>
                <a:ea typeface="黑体" panose="02010609060101010101" pitchFamily="2" charset="-122"/>
              </a:rPr>
              <a:t>专家系统的类型</a:t>
            </a:r>
          </a:p>
        </p:txBody>
      </p:sp>
      <p:pic>
        <p:nvPicPr>
          <p:cNvPr id="585731" name="Picture 3"/>
          <p:cNvPicPr>
            <a:picLocks noChangeAspect="1"/>
          </p:cNvPicPr>
          <p:nvPr/>
        </p:nvPicPr>
        <p:blipFill>
          <a:blip r:embed="rId2"/>
          <a:stretch>
            <a:fillRect/>
          </a:stretch>
        </p:blipFill>
        <p:spPr>
          <a:xfrm>
            <a:off x="228600" y="838200"/>
            <a:ext cx="8686800" cy="5715000"/>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85731"/>
                                        </p:tgtEl>
                                        <p:attrNameLst>
                                          <p:attrName>style.visibility</p:attrName>
                                        </p:attrNameLst>
                                      </p:cBhvr>
                                      <p:to>
                                        <p:strVal val="visible"/>
                                      </p:to>
                                    </p:set>
                                    <p:anim calcmode="lin" valueType="num">
                                      <p:cBhvr>
                                        <p:cTn id="7" dur="500" fill="hold"/>
                                        <p:tgtEl>
                                          <p:spTgt spid="585731"/>
                                        </p:tgtEl>
                                        <p:attrNameLst>
                                          <p:attrName>ppt_w</p:attrName>
                                        </p:attrNameLst>
                                      </p:cBhvr>
                                      <p:tavLst>
                                        <p:tav tm="0">
                                          <p:val>
                                            <p:fltVal val="0"/>
                                          </p:val>
                                        </p:tav>
                                        <p:tav tm="100000">
                                          <p:val>
                                            <p:strVal val="#ppt_w"/>
                                          </p:val>
                                        </p:tav>
                                      </p:tavLst>
                                    </p:anim>
                                    <p:anim calcmode="lin" valueType="num">
                                      <p:cBhvr>
                                        <p:cTn id="8" dur="500" fill="hold"/>
                                        <p:tgtEl>
                                          <p:spTgt spid="585731"/>
                                        </p:tgtEl>
                                        <p:attrNameLst>
                                          <p:attrName>ppt_h</p:attrName>
                                        </p:attrNameLst>
                                      </p:cBhvr>
                                      <p:tavLst>
                                        <p:tav tm="0">
                                          <p:val>
                                            <p:fltVal val="0"/>
                                          </p:val>
                                        </p:tav>
                                        <p:tav tm="100000">
                                          <p:val>
                                            <p:strVal val="#ppt_h"/>
                                          </p:val>
                                        </p:tav>
                                      </p:tavLst>
                                    </p:anim>
                                    <p:animEffect transition="in" filter="fade">
                                      <p:cBhvr>
                                        <p:cTn id="9" dur="500"/>
                                        <p:tgtEl>
                                          <p:spTgt spid="585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26</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8675"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2" charset="-122"/>
              </a:rPr>
              <a:t>7.2.3  </a:t>
            </a:r>
            <a:r>
              <a:rPr lang="zh-CN" altLang="en-US" sz="3600" b="0" dirty="0">
                <a:latin typeface="Times New Roman" panose="02020603050405020304" pitchFamily="18" charset="0"/>
                <a:ea typeface="黑体" panose="02010609060101010101" pitchFamily="2" charset="-122"/>
              </a:rPr>
              <a:t>专家系统的类型</a:t>
            </a:r>
          </a:p>
        </p:txBody>
      </p:sp>
      <p:sp>
        <p:nvSpPr>
          <p:cNvPr id="28676" name="矩形 1"/>
          <p:cNvSpPr/>
          <p:nvPr/>
        </p:nvSpPr>
        <p:spPr>
          <a:xfrm>
            <a:off x="304800" y="1219200"/>
            <a:ext cx="8610600" cy="4894263"/>
          </a:xfrm>
          <a:prstGeom prst="rect">
            <a:avLst/>
          </a:prstGeom>
          <a:noFill/>
          <a:ln w="9525">
            <a:noFill/>
          </a:ln>
        </p:spPr>
        <p:txBody>
          <a:bodyPr>
            <a:spAutoFit/>
          </a:bodyPr>
          <a:lstStyle/>
          <a:p>
            <a:pPr>
              <a:lnSpc>
                <a:spcPct val="130000"/>
              </a:lnSpc>
            </a:pPr>
            <a:r>
              <a:rPr lang="zh-CN" altLang="en-US" sz="2400" dirty="0">
                <a:latin typeface="Verdana" panose="020B0604030504040204" pitchFamily="34" charset="0"/>
              </a:rPr>
              <a:t>    关于专家系统的分类，目前还无定论。仅从几个不同的侧面对此进行讨论。</a:t>
            </a:r>
          </a:p>
          <a:p>
            <a:pPr>
              <a:lnSpc>
                <a:spcPct val="130000"/>
              </a:lnSpc>
            </a:pPr>
            <a:r>
              <a:rPr lang="en-US" altLang="zh-CN" sz="2400" dirty="0">
                <a:latin typeface="Verdana" panose="020B0604030504040204" pitchFamily="34" charset="0"/>
              </a:rPr>
              <a:t>1.</a:t>
            </a:r>
            <a:r>
              <a:rPr lang="zh-CN" altLang="en-US" sz="2400" dirty="0">
                <a:latin typeface="Verdana" panose="020B0604030504040204" pitchFamily="34" charset="0"/>
              </a:rPr>
              <a:t>按用途分类</a:t>
            </a:r>
          </a:p>
          <a:p>
            <a:pPr>
              <a:lnSpc>
                <a:spcPct val="130000"/>
              </a:lnSpc>
            </a:pPr>
            <a:r>
              <a:rPr lang="zh-CN" altLang="en-US" sz="2400" dirty="0">
                <a:latin typeface="Verdana" panose="020B0604030504040204" pitchFamily="34" charset="0"/>
              </a:rPr>
              <a:t>    按用途分类，专家系统可分为：诊断型、解释型、预测型、决策型、设计型、规划型、控制型、调度型等几种类型。 </a:t>
            </a:r>
          </a:p>
          <a:p>
            <a:pPr>
              <a:lnSpc>
                <a:spcPct val="130000"/>
              </a:lnSpc>
            </a:pPr>
            <a:r>
              <a:rPr lang="en-US" altLang="zh-CN" sz="2400" dirty="0">
                <a:latin typeface="Verdana" panose="020B0604030504040204" pitchFamily="34" charset="0"/>
              </a:rPr>
              <a:t>2.</a:t>
            </a:r>
            <a:r>
              <a:rPr lang="zh-CN" altLang="en-US" sz="2400" dirty="0">
                <a:latin typeface="Verdana" panose="020B0604030504040204" pitchFamily="34" charset="0"/>
              </a:rPr>
              <a:t>按输出结果分类</a:t>
            </a:r>
          </a:p>
          <a:p>
            <a:pPr>
              <a:lnSpc>
                <a:spcPct val="130000"/>
              </a:lnSpc>
            </a:pPr>
            <a:r>
              <a:rPr lang="zh-CN" altLang="en-US" sz="2400" dirty="0">
                <a:latin typeface="Verdana" panose="020B0604030504040204" pitchFamily="34" charset="0"/>
              </a:rPr>
              <a:t>    按输出结果分类，专家系统可分为分析型和设计型。</a:t>
            </a:r>
            <a:endParaRPr lang="en-US" altLang="zh-CN" sz="2400" dirty="0">
              <a:latin typeface="Verdana" panose="020B0604030504040204" pitchFamily="34" charset="0"/>
            </a:endParaRPr>
          </a:p>
          <a:p>
            <a:pPr>
              <a:lnSpc>
                <a:spcPct val="130000"/>
              </a:lnSpc>
            </a:pPr>
            <a:r>
              <a:rPr lang="en-US" altLang="zh-CN" sz="2400" dirty="0">
                <a:latin typeface="Verdana" panose="020B0604030504040204" pitchFamily="34" charset="0"/>
              </a:rPr>
              <a:t>3.</a:t>
            </a:r>
            <a:r>
              <a:rPr lang="zh-CN" altLang="en-US" sz="2400" dirty="0">
                <a:latin typeface="Verdana" panose="020B0604030504040204" pitchFamily="34" charset="0"/>
              </a:rPr>
              <a:t>按知识表示分类</a:t>
            </a:r>
          </a:p>
          <a:p>
            <a:pPr>
              <a:lnSpc>
                <a:spcPct val="130000"/>
              </a:lnSpc>
            </a:pPr>
            <a:r>
              <a:rPr lang="zh-CN" altLang="en-US" sz="2400" dirty="0">
                <a:latin typeface="Verdana" panose="020B0604030504040204" pitchFamily="34" charset="0"/>
              </a:rPr>
              <a:t>    目前所用的知识表示形式有：产生式规则、一阶谓词逻辑、框架、语义网等。 </a:t>
            </a:r>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27</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29699"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2" charset="-122"/>
              </a:rPr>
              <a:t>7.2.3  </a:t>
            </a:r>
            <a:r>
              <a:rPr lang="zh-CN" altLang="en-US" sz="3600" b="0" dirty="0">
                <a:latin typeface="Times New Roman" panose="02020603050405020304" pitchFamily="18" charset="0"/>
                <a:ea typeface="黑体" panose="02010609060101010101" pitchFamily="2" charset="-122"/>
              </a:rPr>
              <a:t>专家系统的类型</a:t>
            </a:r>
          </a:p>
        </p:txBody>
      </p:sp>
      <p:sp>
        <p:nvSpPr>
          <p:cNvPr id="29700" name="矩形 1"/>
          <p:cNvSpPr/>
          <p:nvPr/>
        </p:nvSpPr>
        <p:spPr>
          <a:xfrm>
            <a:off x="284163" y="914400"/>
            <a:ext cx="8707437" cy="5854700"/>
          </a:xfrm>
          <a:prstGeom prst="rect">
            <a:avLst/>
          </a:prstGeom>
          <a:noFill/>
          <a:ln w="9525">
            <a:noFill/>
          </a:ln>
        </p:spPr>
        <p:txBody>
          <a:bodyPr>
            <a:spAutoFit/>
          </a:bodyPr>
          <a:lstStyle/>
          <a:p>
            <a:pPr>
              <a:lnSpc>
                <a:spcPct val="130000"/>
              </a:lnSpc>
            </a:pPr>
            <a:r>
              <a:rPr lang="en-US" altLang="zh-CN" sz="2400" dirty="0">
                <a:latin typeface="Verdana" panose="020B0604030504040204" pitchFamily="34" charset="0"/>
              </a:rPr>
              <a:t>4.</a:t>
            </a:r>
            <a:r>
              <a:rPr lang="zh-CN" altLang="en-US" sz="2400" dirty="0">
                <a:latin typeface="Verdana" panose="020B0604030504040204" pitchFamily="34" charset="0"/>
              </a:rPr>
              <a:t>按知识分类</a:t>
            </a:r>
          </a:p>
          <a:p>
            <a:pPr>
              <a:lnSpc>
                <a:spcPct val="130000"/>
              </a:lnSpc>
            </a:pPr>
            <a:r>
              <a:rPr lang="zh-CN" altLang="en-US" sz="2400" dirty="0">
                <a:latin typeface="Verdana" panose="020B0604030504040204" pitchFamily="34" charset="0"/>
              </a:rPr>
              <a:t>    知识可分为确定性知识和不确定性知识，所以，按知识分类，专家系统又可分为精确推理型和不精确推理型（如，模糊专家系统）。</a:t>
            </a:r>
          </a:p>
          <a:p>
            <a:pPr>
              <a:lnSpc>
                <a:spcPct val="130000"/>
              </a:lnSpc>
            </a:pPr>
            <a:r>
              <a:rPr lang="en-US" altLang="zh-CN" sz="2400" dirty="0">
                <a:latin typeface="Verdana" panose="020B0604030504040204" pitchFamily="34" charset="0"/>
              </a:rPr>
              <a:t>5.</a:t>
            </a:r>
            <a:r>
              <a:rPr lang="zh-CN" altLang="en-US" sz="2400" dirty="0">
                <a:latin typeface="Verdana" panose="020B0604030504040204" pitchFamily="34" charset="0"/>
              </a:rPr>
              <a:t>按技术分类</a:t>
            </a:r>
          </a:p>
          <a:p>
            <a:pPr>
              <a:lnSpc>
                <a:spcPct val="130000"/>
              </a:lnSpc>
            </a:pPr>
            <a:r>
              <a:rPr lang="zh-CN" altLang="en-US" sz="2400" dirty="0">
                <a:latin typeface="Verdana" panose="020B0604030504040204" pitchFamily="34" charset="0"/>
              </a:rPr>
              <a:t>    按采用的技术分类，专家系统可分为符号推理专家系统和神经网络专家系统。</a:t>
            </a:r>
            <a:endParaRPr lang="en-US" altLang="zh-CN" sz="2400" dirty="0">
              <a:latin typeface="Verdana" panose="020B0604030504040204" pitchFamily="34" charset="0"/>
            </a:endParaRPr>
          </a:p>
          <a:p>
            <a:pPr>
              <a:lnSpc>
                <a:spcPct val="130000"/>
              </a:lnSpc>
            </a:pPr>
            <a:r>
              <a:rPr lang="en-US" altLang="zh-CN" sz="2400" dirty="0">
                <a:latin typeface="Verdana" panose="020B0604030504040204" pitchFamily="34" charset="0"/>
              </a:rPr>
              <a:t>6.</a:t>
            </a:r>
            <a:r>
              <a:rPr lang="zh-CN" altLang="en-US" sz="2400" dirty="0">
                <a:latin typeface="Verdana" panose="020B0604030504040204" pitchFamily="34" charset="0"/>
              </a:rPr>
              <a:t>按规模分类</a:t>
            </a:r>
          </a:p>
          <a:p>
            <a:pPr>
              <a:lnSpc>
                <a:spcPct val="130000"/>
              </a:lnSpc>
            </a:pPr>
            <a:r>
              <a:rPr lang="zh-CN" altLang="en-US" sz="2400" dirty="0">
                <a:latin typeface="Verdana" panose="020B0604030504040204" pitchFamily="34" charset="0"/>
              </a:rPr>
              <a:t>    按规模分类，可分为大型协同式专家系统和微专家系统。 </a:t>
            </a:r>
          </a:p>
          <a:p>
            <a:pPr>
              <a:lnSpc>
                <a:spcPct val="130000"/>
              </a:lnSpc>
            </a:pPr>
            <a:r>
              <a:rPr lang="en-US" altLang="zh-CN" sz="2400" dirty="0">
                <a:latin typeface="Verdana" panose="020B0604030504040204" pitchFamily="34" charset="0"/>
              </a:rPr>
              <a:t>7.</a:t>
            </a:r>
            <a:r>
              <a:rPr lang="zh-CN" altLang="en-US" sz="2400" dirty="0">
                <a:latin typeface="Verdana" panose="020B0604030504040204" pitchFamily="34" charset="0"/>
              </a:rPr>
              <a:t>按结构分类</a:t>
            </a:r>
          </a:p>
          <a:p>
            <a:pPr>
              <a:lnSpc>
                <a:spcPct val="130000"/>
              </a:lnSpc>
            </a:pPr>
            <a:r>
              <a:rPr lang="zh-CN" altLang="en-US" sz="2400" dirty="0">
                <a:latin typeface="Verdana" panose="020B0604030504040204" pitchFamily="34" charset="0"/>
              </a:rPr>
              <a:t>    按结构分类可分为集中式和分布式，单机型和网络型</a:t>
            </a:r>
            <a:r>
              <a:rPr lang="en-US" altLang="zh-CN" sz="2400" dirty="0">
                <a:latin typeface="Verdana" panose="020B0604030504040204" pitchFamily="34" charset="0"/>
              </a:rPr>
              <a:t>(</a:t>
            </a:r>
            <a:r>
              <a:rPr lang="zh-CN" altLang="en-US" sz="2400" dirty="0">
                <a:latin typeface="Verdana" panose="020B0604030504040204" pitchFamily="34" charset="0"/>
              </a:rPr>
              <a:t>即网上专家系统</a:t>
            </a:r>
            <a:r>
              <a:rPr lang="en-US" altLang="zh-CN" sz="2400" dirty="0">
                <a:latin typeface="Verdana" panose="020B0604030504040204" pitchFamily="34" charset="0"/>
              </a:rPr>
              <a:t>)</a:t>
            </a:r>
            <a:r>
              <a:rPr lang="zh-CN" altLang="en-US" sz="2400" dirty="0">
                <a:latin typeface="Verdana" panose="020B0604030504040204" pitchFamily="34" charset="0"/>
              </a:rPr>
              <a:t>。  </a:t>
            </a:r>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28</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30723" name="Rectangle 2"/>
          <p:cNvSpPr>
            <a:spLocks noGrp="1"/>
          </p:cNvSpPr>
          <p:nvPr>
            <p:ph type="title"/>
          </p:nvPr>
        </p:nvSpPr>
        <p:spPr>
          <a:ln/>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p:sp>
        <p:nvSpPr>
          <p:cNvPr id="30724" name="Rectangle 3"/>
          <p:cNvSpPr>
            <a:spLocks noGrp="1"/>
          </p:cNvSpPr>
          <p:nvPr>
            <p:ph idx="1"/>
          </p:nvPr>
        </p:nvSpPr>
        <p:spPr>
          <a:xfrm>
            <a:off x="501650" y="1066800"/>
            <a:ext cx="8642350" cy="5400675"/>
          </a:xfrm>
          <a:ln/>
        </p:spPr>
        <p:txBody>
          <a:bodyPr vert="horz" wrap="square" lIns="91440" tIns="45720" rIns="91440" bIns="45720" anchor="t" anchorCtr="0"/>
          <a:lstStyle/>
          <a:p>
            <a:pPr eaLnBrk="1" hangingPunct="1">
              <a:buSzPct val="60000"/>
              <a:buBlip>
                <a:blip r:embed="rId2"/>
              </a:buBlip>
            </a:pPr>
            <a:r>
              <a:rPr lang="en-US" altLang="zh-CN" b="1" dirty="0">
                <a:latin typeface="Times New Roman" panose="02020603050405020304" pitchFamily="18" charset="0"/>
              </a:rPr>
              <a:t>7.2.1 </a:t>
            </a:r>
            <a:r>
              <a:rPr lang="zh-CN" altLang="en-US" b="1" dirty="0">
                <a:latin typeface="Times New Roman" panose="02020603050405020304" pitchFamily="18" charset="0"/>
              </a:rPr>
              <a:t>专家系统的定义</a:t>
            </a:r>
          </a:p>
          <a:p>
            <a:pPr eaLnBrk="1" hangingPunct="1">
              <a:buSzPct val="60000"/>
              <a:buBlip>
                <a:blip r:embed="rId2"/>
              </a:buBlip>
            </a:pPr>
            <a:r>
              <a:rPr lang="en-US" altLang="zh-CN" b="1" dirty="0">
                <a:latin typeface="Times New Roman" panose="02020603050405020304" pitchFamily="18" charset="0"/>
              </a:rPr>
              <a:t>7.2.2 </a:t>
            </a:r>
            <a:r>
              <a:rPr lang="zh-CN" altLang="en-US" b="1" dirty="0">
                <a:latin typeface="Times New Roman" panose="02020603050405020304" pitchFamily="18" charset="0"/>
              </a:rPr>
              <a:t>专家系统的特点</a:t>
            </a:r>
          </a:p>
          <a:p>
            <a:pPr eaLnBrk="1" hangingPunct="1">
              <a:buSzPct val="60000"/>
              <a:buBlip>
                <a:blip r:embed="rId2"/>
              </a:buBlip>
            </a:pPr>
            <a:r>
              <a:rPr lang="en-US" altLang="zh-CN" b="1" dirty="0">
                <a:latin typeface="Times New Roman" panose="02020603050405020304" pitchFamily="18" charset="0"/>
              </a:rPr>
              <a:t>7.2.3 </a:t>
            </a:r>
            <a:r>
              <a:rPr lang="zh-CN" altLang="en-US" b="1" dirty="0">
                <a:latin typeface="Times New Roman" panose="02020603050405020304" pitchFamily="18" charset="0"/>
              </a:rPr>
              <a:t>专家系统的类型</a:t>
            </a:r>
          </a:p>
          <a:p>
            <a:pPr eaLnBrk="1" hangingPunct="1">
              <a:buSzPct val="60000"/>
              <a:buBlip>
                <a:blip r:embed="rId2"/>
              </a:buBlip>
            </a:pPr>
            <a:r>
              <a:rPr lang="en-US" altLang="zh-CN" b="1" dirty="0">
                <a:solidFill>
                  <a:srgbClr val="0000FF"/>
                </a:solidFill>
                <a:latin typeface="Times New Roman" panose="02020603050405020304" pitchFamily="18" charset="0"/>
              </a:rPr>
              <a:t>7.2.4 </a:t>
            </a:r>
            <a:r>
              <a:rPr lang="zh-CN" altLang="en-US" b="1" dirty="0">
                <a:solidFill>
                  <a:srgbClr val="0000FF"/>
                </a:solidFill>
                <a:latin typeface="Times New Roman" panose="02020603050405020304" pitchFamily="18" charset="0"/>
              </a:rPr>
              <a:t>专家系统的应用</a:t>
            </a:r>
          </a:p>
        </p:txBody>
      </p:sp>
      <p:sp>
        <p:nvSpPr>
          <p:cNvPr id="30725"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7.2  </a:t>
            </a:r>
            <a:r>
              <a:rPr lang="zh-CN" altLang="en-US" sz="3600" dirty="0">
                <a:solidFill>
                  <a:schemeClr val="bg1"/>
                </a:solidFill>
                <a:latin typeface="Times New Roman" panose="02020603050405020304" pitchFamily="18" charset="0"/>
                <a:ea typeface="黑体" panose="02010609060101010101" pitchFamily="2" charset="-122"/>
              </a:rPr>
              <a:t>专家系统的概念</a:t>
            </a:r>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29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31747" name="Rectangle 2"/>
          <p:cNvSpPr>
            <a:spLocks noGrp="1"/>
          </p:cNvSpPr>
          <p:nvPr>
            <p:ph type="title"/>
          </p:nvPr>
        </p:nvSpPr>
        <p:spPr>
          <a:ln/>
        </p:spPr>
        <p:txBody>
          <a:bodyPr vert="horz" wrap="square" lIns="91440" tIns="45720" rIns="91440" bIns="45720" anchor="b" anchorCtr="0"/>
          <a:lstStyle/>
          <a:p>
            <a:pPr eaLnBrk="1" hangingPunct="1"/>
            <a:r>
              <a:rPr lang="en-US" altLang="zh-CN" sz="4200" b="0" dirty="0">
                <a:latin typeface="Times New Roman" panose="02020603050405020304" pitchFamily="18" charset="0"/>
                <a:ea typeface="黑体" panose="02010609060101010101" pitchFamily="2" charset="-122"/>
              </a:rPr>
              <a:t>7.2.4  </a:t>
            </a:r>
            <a:r>
              <a:rPr lang="zh-CN" altLang="en-US" sz="4200" b="0" dirty="0">
                <a:latin typeface="Times New Roman" panose="02020603050405020304" pitchFamily="18" charset="0"/>
                <a:ea typeface="黑体" panose="02010609060101010101" pitchFamily="2" charset="-122"/>
              </a:rPr>
              <a:t>专家系统的应用</a:t>
            </a:r>
          </a:p>
        </p:txBody>
      </p:sp>
      <p:pic>
        <p:nvPicPr>
          <p:cNvPr id="587779" name="Picture 3"/>
          <p:cNvPicPr>
            <a:picLocks noChangeAspect="1"/>
          </p:cNvPicPr>
          <p:nvPr/>
        </p:nvPicPr>
        <p:blipFill>
          <a:blip r:embed="rId2"/>
          <a:stretch>
            <a:fillRect/>
          </a:stretch>
        </p:blipFill>
        <p:spPr>
          <a:xfrm>
            <a:off x="152400" y="838200"/>
            <a:ext cx="8991600" cy="5715000"/>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587779"/>
                                        </p:tgtEl>
                                        <p:attrNameLst>
                                          <p:attrName>style.visibility</p:attrName>
                                        </p:attrNameLst>
                                      </p:cBhvr>
                                      <p:to>
                                        <p:strVal val="visible"/>
                                      </p:to>
                                    </p:set>
                                    <p:animEffect transition="in" filter="fade">
                                      <p:cBhvr>
                                        <p:cTn id="7" dur="800" decel="100000"/>
                                        <p:tgtEl>
                                          <p:spTgt spid="587779"/>
                                        </p:tgtEl>
                                      </p:cBhvr>
                                    </p:animEffect>
                                    <p:anim calcmode="lin" valueType="num">
                                      <p:cBhvr>
                                        <p:cTn id="8" dur="800" decel="100000" fill="hold"/>
                                        <p:tgtEl>
                                          <p:spTgt spid="587779"/>
                                        </p:tgtEl>
                                        <p:attrNameLst>
                                          <p:attrName>style.rotation</p:attrName>
                                        </p:attrNameLst>
                                      </p:cBhvr>
                                      <p:tavLst>
                                        <p:tav tm="0">
                                          <p:val>
                                            <p:fltVal val="-90"/>
                                          </p:val>
                                        </p:tav>
                                        <p:tav tm="100000">
                                          <p:val>
                                            <p:fltVal val="0"/>
                                          </p:val>
                                        </p:tav>
                                      </p:tavLst>
                                    </p:anim>
                                    <p:anim calcmode="lin" valueType="num">
                                      <p:cBhvr>
                                        <p:cTn id="9" dur="800" decel="100000" fill="hold"/>
                                        <p:tgtEl>
                                          <p:spTgt spid="587779"/>
                                        </p:tgtEl>
                                        <p:attrNameLst>
                                          <p:attrName>ppt_x</p:attrName>
                                        </p:attrNameLst>
                                      </p:cBhvr>
                                      <p:tavLst>
                                        <p:tav tm="0">
                                          <p:val>
                                            <p:strVal val="#ppt_x+0.4"/>
                                          </p:val>
                                        </p:tav>
                                        <p:tav tm="100000">
                                          <p:val>
                                            <p:strVal val="#ppt_x-0.05"/>
                                          </p:val>
                                        </p:tav>
                                      </p:tavLst>
                                    </p:anim>
                                    <p:anim calcmode="lin" valueType="num">
                                      <p:cBhvr>
                                        <p:cTn id="10" dur="800" decel="100000" fill="hold"/>
                                        <p:tgtEl>
                                          <p:spTgt spid="587779"/>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587779"/>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587779"/>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5123" name="Rectangle 2"/>
          <p:cNvSpPr>
            <a:spLocks noGrp="1"/>
          </p:cNvSpPr>
          <p:nvPr>
            <p:ph type="title"/>
          </p:nvPr>
        </p:nvSpPr>
        <p:spPr>
          <a:ln/>
        </p:spPr>
        <p:txBody>
          <a:bodyPr vert="horz" wrap="square" lIns="91440" tIns="45720" rIns="91440" bIns="45720" anchor="b" anchorCtr="0"/>
          <a:lstStyle/>
          <a:p>
            <a:pPr eaLnBrk="1" hangingPunct="1"/>
            <a:r>
              <a:rPr lang="zh-CN" altLang="en-US" sz="4200" b="0" dirty="0">
                <a:latin typeface="Times New Roman" panose="02020603050405020304" pitchFamily="18" charset="0"/>
                <a:ea typeface="黑体" panose="02010609060101010101" pitchFamily="2" charset="-122"/>
              </a:rPr>
              <a:t>第</a:t>
            </a:r>
            <a:r>
              <a:rPr lang="en-US" altLang="zh-CN" sz="4200" b="0" dirty="0">
                <a:latin typeface="Times New Roman" panose="02020603050405020304" pitchFamily="18" charset="0"/>
                <a:ea typeface="黑体" panose="02010609060101010101" pitchFamily="2" charset="-122"/>
              </a:rPr>
              <a:t>7</a:t>
            </a:r>
            <a:r>
              <a:rPr lang="zh-CN" altLang="en-US" sz="4200" b="0" dirty="0">
                <a:latin typeface="Times New Roman" panose="02020603050405020304" pitchFamily="18" charset="0"/>
                <a:ea typeface="黑体" panose="02010609060101010101" pitchFamily="2" charset="-122"/>
              </a:rPr>
              <a:t>章  专家系统与机器学习</a:t>
            </a:r>
          </a:p>
        </p:txBody>
      </p:sp>
      <p:sp>
        <p:nvSpPr>
          <p:cNvPr id="563203" name="Rectangle 3"/>
          <p:cNvSpPr>
            <a:spLocks noGrp="1"/>
          </p:cNvSpPr>
          <p:nvPr>
            <p:ph idx="1"/>
          </p:nvPr>
        </p:nvSpPr>
        <p:spPr>
          <a:xfrm>
            <a:off x="457200" y="1000125"/>
            <a:ext cx="8283575" cy="5400675"/>
          </a:xfrm>
          <a:ln/>
        </p:spPr>
        <p:txBody>
          <a:bodyPr vert="horz" wrap="square" lIns="91440" tIns="45720" rIns="91440" bIns="45720" anchor="t" anchorCtr="0"/>
          <a:lstStyle/>
          <a:p>
            <a:pPr eaLnBrk="1" hangingPunct="1">
              <a:lnSpc>
                <a:spcPct val="110000"/>
              </a:lnSpc>
              <a:spcBef>
                <a:spcPct val="30000"/>
              </a:spcBef>
            </a:pPr>
            <a:r>
              <a:rPr lang="en-US" altLang="zh-CN" b="1" dirty="0">
                <a:latin typeface="Times New Roman" panose="02020603050405020304" pitchFamily="18" charset="0"/>
              </a:rPr>
              <a:t>7.1  </a:t>
            </a:r>
            <a:r>
              <a:rPr lang="zh-CN" altLang="en-US" b="1" dirty="0">
                <a:latin typeface="Times New Roman" panose="02020603050405020304" pitchFamily="18" charset="0"/>
              </a:rPr>
              <a:t>专家系统的产生和发展 </a:t>
            </a:r>
          </a:p>
          <a:p>
            <a:pPr eaLnBrk="1" hangingPunct="1">
              <a:lnSpc>
                <a:spcPct val="110000"/>
              </a:lnSpc>
              <a:spcBef>
                <a:spcPct val="30000"/>
              </a:spcBef>
            </a:pPr>
            <a:r>
              <a:rPr lang="en-US" altLang="zh-CN" b="1" dirty="0">
                <a:latin typeface="Times New Roman" panose="02020603050405020304" pitchFamily="18" charset="0"/>
              </a:rPr>
              <a:t>7.2  </a:t>
            </a:r>
            <a:r>
              <a:rPr lang="zh-CN" altLang="en-US" b="1" dirty="0">
                <a:latin typeface="Times New Roman" panose="02020603050405020304" pitchFamily="18" charset="0"/>
              </a:rPr>
              <a:t>专家系统的概念 </a:t>
            </a:r>
          </a:p>
          <a:p>
            <a:pPr eaLnBrk="1" hangingPunct="1">
              <a:lnSpc>
                <a:spcPct val="110000"/>
              </a:lnSpc>
              <a:spcBef>
                <a:spcPct val="30000"/>
              </a:spcBef>
            </a:pPr>
            <a:r>
              <a:rPr lang="en-US" altLang="zh-CN" b="1" dirty="0">
                <a:latin typeface="Times New Roman" panose="02020603050405020304" pitchFamily="18" charset="0"/>
              </a:rPr>
              <a:t>7.3  </a:t>
            </a:r>
            <a:r>
              <a:rPr lang="zh-CN" altLang="en-US" b="1" dirty="0">
                <a:latin typeface="Times New Roman" panose="02020603050405020304" pitchFamily="18" charset="0"/>
              </a:rPr>
              <a:t>专家系统的工作原理</a:t>
            </a:r>
          </a:p>
          <a:p>
            <a:pPr eaLnBrk="1" hangingPunct="1">
              <a:lnSpc>
                <a:spcPct val="110000"/>
              </a:lnSpc>
              <a:spcBef>
                <a:spcPct val="30000"/>
              </a:spcBef>
            </a:pPr>
            <a:r>
              <a:rPr lang="en-US" altLang="zh-CN" b="1" dirty="0">
                <a:latin typeface="Times New Roman" panose="02020603050405020304" pitchFamily="18" charset="0"/>
              </a:rPr>
              <a:t>7.4  </a:t>
            </a:r>
            <a:r>
              <a:rPr lang="zh-CN" altLang="en-US" b="1" dirty="0">
                <a:latin typeface="Times New Roman" panose="02020603050405020304" pitchFamily="18" charset="0"/>
              </a:rPr>
              <a:t>知识获取的主要过程与模式</a:t>
            </a:r>
          </a:p>
          <a:p>
            <a:pPr eaLnBrk="1" hangingPunct="1">
              <a:lnSpc>
                <a:spcPct val="110000"/>
              </a:lnSpc>
              <a:spcBef>
                <a:spcPct val="30000"/>
              </a:spcBef>
            </a:pPr>
            <a:r>
              <a:rPr lang="en-US" altLang="zh-CN" b="1" dirty="0">
                <a:latin typeface="Times New Roman" panose="02020603050405020304" pitchFamily="18" charset="0"/>
              </a:rPr>
              <a:t>7.5  </a:t>
            </a:r>
            <a:r>
              <a:rPr lang="zh-CN" altLang="en-US" b="1" dirty="0">
                <a:latin typeface="Times New Roman" panose="02020603050405020304" pitchFamily="18" charset="0"/>
              </a:rPr>
              <a:t>知识发现与数据挖掘</a:t>
            </a:r>
          </a:p>
          <a:p>
            <a:pPr eaLnBrk="1" hangingPunct="1">
              <a:lnSpc>
                <a:spcPct val="110000"/>
              </a:lnSpc>
              <a:spcBef>
                <a:spcPct val="30000"/>
              </a:spcBef>
            </a:pPr>
            <a:r>
              <a:rPr lang="en-US" altLang="zh-CN" b="1" dirty="0">
                <a:latin typeface="Times New Roman" panose="02020603050405020304" pitchFamily="18" charset="0"/>
              </a:rPr>
              <a:t>7.6  </a:t>
            </a:r>
            <a:r>
              <a:rPr lang="zh-CN" altLang="en-US" b="1" dirty="0">
                <a:latin typeface="Times New Roman" panose="02020603050405020304" pitchFamily="18" charset="0"/>
              </a:rPr>
              <a:t>专家系统的建立</a:t>
            </a:r>
          </a:p>
          <a:p>
            <a:pPr eaLnBrk="1" hangingPunct="1">
              <a:lnSpc>
                <a:spcPct val="110000"/>
              </a:lnSpc>
              <a:spcBef>
                <a:spcPct val="30000"/>
              </a:spcBef>
            </a:pPr>
            <a:r>
              <a:rPr lang="en-US" altLang="zh-CN" b="1" dirty="0">
                <a:latin typeface="Times New Roman" panose="02020603050405020304" pitchFamily="18" charset="0"/>
              </a:rPr>
              <a:t>7.7  </a:t>
            </a:r>
            <a:r>
              <a:rPr lang="zh-CN" altLang="en-US" b="1" dirty="0">
                <a:latin typeface="Times New Roman" panose="02020603050405020304" pitchFamily="18" charset="0"/>
              </a:rPr>
              <a:t>专家系统实例</a:t>
            </a:r>
          </a:p>
          <a:p>
            <a:pPr eaLnBrk="1" hangingPunct="1">
              <a:lnSpc>
                <a:spcPct val="110000"/>
              </a:lnSpc>
              <a:spcBef>
                <a:spcPct val="30000"/>
              </a:spcBef>
            </a:pPr>
            <a:r>
              <a:rPr lang="en-US" altLang="zh-CN" b="1" dirty="0">
                <a:latin typeface="Times New Roman" panose="02020603050405020304" pitchFamily="18" charset="0"/>
              </a:rPr>
              <a:t>7.8  </a:t>
            </a:r>
            <a:r>
              <a:rPr lang="zh-CN" altLang="en-US" b="1" dirty="0">
                <a:latin typeface="Times New Roman" panose="02020603050405020304" pitchFamily="18" charset="0"/>
              </a:rPr>
              <a:t>机器学习</a:t>
            </a:r>
          </a:p>
          <a:p>
            <a:pPr eaLnBrk="1" hangingPunct="1">
              <a:lnSpc>
                <a:spcPct val="110000"/>
              </a:lnSpc>
              <a:spcBef>
                <a:spcPct val="30000"/>
              </a:spcBef>
            </a:pPr>
            <a:endParaRPr lang="zh-CN" altLang="en-US"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63203">
                                            <p:txEl>
                                              <p:pRg st="0" end="0"/>
                                            </p:txEl>
                                          </p:spTgt>
                                        </p:tgtEl>
                                        <p:attrNameLst>
                                          <p:attrName>style.visibility</p:attrName>
                                        </p:attrNameLst>
                                      </p:cBhvr>
                                      <p:to>
                                        <p:strVal val="visible"/>
                                      </p:to>
                                    </p:set>
                                    <p:anim calcmode="lin" valueType="num">
                                      <p:cBhvr additive="base">
                                        <p:cTn id="7" dur="500" fill="hold"/>
                                        <p:tgtEl>
                                          <p:spTgt spid="5632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320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63203">
                                            <p:txEl>
                                              <p:pRg st="1" end="1"/>
                                            </p:txEl>
                                          </p:spTgt>
                                        </p:tgtEl>
                                        <p:attrNameLst>
                                          <p:attrName>style.visibility</p:attrName>
                                        </p:attrNameLst>
                                      </p:cBhvr>
                                      <p:to>
                                        <p:strVal val="visible"/>
                                      </p:to>
                                    </p:set>
                                    <p:anim calcmode="lin" valueType="num">
                                      <p:cBhvr additive="base">
                                        <p:cTn id="12" dur="500" fill="hold"/>
                                        <p:tgtEl>
                                          <p:spTgt spid="56320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56320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563203">
                                            <p:txEl>
                                              <p:pRg st="2" end="2"/>
                                            </p:txEl>
                                          </p:spTgt>
                                        </p:tgtEl>
                                        <p:attrNameLst>
                                          <p:attrName>style.visibility</p:attrName>
                                        </p:attrNameLst>
                                      </p:cBhvr>
                                      <p:to>
                                        <p:strVal val="visible"/>
                                      </p:to>
                                    </p:set>
                                    <p:anim calcmode="lin" valueType="num">
                                      <p:cBhvr additive="base">
                                        <p:cTn id="17" dur="500" fill="hold"/>
                                        <p:tgtEl>
                                          <p:spTgt spid="56320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63203">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563203">
                                            <p:txEl>
                                              <p:pRg st="3" end="3"/>
                                            </p:txEl>
                                          </p:spTgt>
                                        </p:tgtEl>
                                        <p:attrNameLst>
                                          <p:attrName>style.visibility</p:attrName>
                                        </p:attrNameLst>
                                      </p:cBhvr>
                                      <p:to>
                                        <p:strVal val="visible"/>
                                      </p:to>
                                    </p:set>
                                    <p:anim calcmode="lin" valueType="num">
                                      <p:cBhvr additive="base">
                                        <p:cTn id="22" dur="500" fill="hold"/>
                                        <p:tgtEl>
                                          <p:spTgt spid="563203">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563203">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563203">
                                            <p:txEl>
                                              <p:pRg st="4" end="4"/>
                                            </p:txEl>
                                          </p:spTgt>
                                        </p:tgtEl>
                                        <p:attrNameLst>
                                          <p:attrName>style.visibility</p:attrName>
                                        </p:attrNameLst>
                                      </p:cBhvr>
                                      <p:to>
                                        <p:strVal val="visible"/>
                                      </p:to>
                                    </p:set>
                                    <p:anim calcmode="lin" valueType="num">
                                      <p:cBhvr additive="base">
                                        <p:cTn id="27" dur="500" fill="hold"/>
                                        <p:tgtEl>
                                          <p:spTgt spid="56320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63203">
                                            <p:txEl>
                                              <p:p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563203">
                                            <p:txEl>
                                              <p:pRg st="5" end="5"/>
                                            </p:txEl>
                                          </p:spTgt>
                                        </p:tgtEl>
                                        <p:attrNameLst>
                                          <p:attrName>style.visibility</p:attrName>
                                        </p:attrNameLst>
                                      </p:cBhvr>
                                      <p:to>
                                        <p:strVal val="visible"/>
                                      </p:to>
                                    </p:set>
                                    <p:anim calcmode="lin" valueType="num">
                                      <p:cBhvr additive="base">
                                        <p:cTn id="32" dur="500" fill="hold"/>
                                        <p:tgtEl>
                                          <p:spTgt spid="563203">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563203">
                                            <p:txEl>
                                              <p:pRg st="5" end="5"/>
                                            </p:tx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563203">
                                            <p:txEl>
                                              <p:pRg st="6" end="6"/>
                                            </p:txEl>
                                          </p:spTgt>
                                        </p:tgtEl>
                                        <p:attrNameLst>
                                          <p:attrName>style.visibility</p:attrName>
                                        </p:attrNameLst>
                                      </p:cBhvr>
                                      <p:to>
                                        <p:strVal val="visible"/>
                                      </p:to>
                                    </p:set>
                                    <p:anim calcmode="lin" valueType="num">
                                      <p:cBhvr additive="base">
                                        <p:cTn id="37" dur="500" fill="hold"/>
                                        <p:tgtEl>
                                          <p:spTgt spid="56320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63203">
                                            <p:txEl>
                                              <p:pRg st="6" end="6"/>
                                            </p:txEl>
                                          </p:spTgt>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8" fill="hold" grpId="0" nodeType="afterEffect">
                                  <p:stCondLst>
                                    <p:cond delay="1000"/>
                                  </p:stCondLst>
                                  <p:childTnLst>
                                    <p:set>
                                      <p:cBhvr>
                                        <p:cTn id="41" dur="1" fill="hold">
                                          <p:stCondLst>
                                            <p:cond delay="0"/>
                                          </p:stCondLst>
                                        </p:cTn>
                                        <p:tgtEl>
                                          <p:spTgt spid="563203">
                                            <p:txEl>
                                              <p:pRg st="7" end="7"/>
                                            </p:txEl>
                                          </p:spTgt>
                                        </p:tgtEl>
                                        <p:attrNameLst>
                                          <p:attrName>style.visibility</p:attrName>
                                        </p:attrNameLst>
                                      </p:cBhvr>
                                      <p:to>
                                        <p:strVal val="visible"/>
                                      </p:to>
                                    </p:set>
                                    <p:anim calcmode="lin" valueType="num">
                                      <p:cBhvr additive="base">
                                        <p:cTn id="42" dur="500" fill="hold"/>
                                        <p:tgtEl>
                                          <p:spTgt spid="563203">
                                            <p:txEl>
                                              <p:pRg st="7" end="7"/>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56320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3" grpId="0" build="p" advAuto="100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30</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32771" name="Rectangle 2"/>
          <p:cNvSpPr>
            <a:spLocks noGrp="1"/>
          </p:cNvSpPr>
          <p:nvPr>
            <p:ph type="title"/>
          </p:nvPr>
        </p:nvSpPr>
        <p:spPr>
          <a:ln/>
        </p:spPr>
        <p:txBody>
          <a:bodyPr vert="horz" wrap="square" lIns="91440" tIns="45720" rIns="91440" bIns="45720" anchor="b" anchorCtr="0"/>
          <a:lstStyle/>
          <a:p>
            <a:pPr eaLnBrk="1" hangingPunct="1"/>
            <a:r>
              <a:rPr lang="en-US" altLang="zh-CN" sz="4200" b="0" dirty="0">
                <a:latin typeface="Times New Roman" panose="02020603050405020304" pitchFamily="18" charset="0"/>
                <a:ea typeface="黑体" panose="02010609060101010101" pitchFamily="2" charset="-122"/>
              </a:rPr>
              <a:t>7.2.4  </a:t>
            </a:r>
            <a:r>
              <a:rPr lang="zh-CN" altLang="en-US" sz="4200" b="0" dirty="0">
                <a:latin typeface="Times New Roman" panose="02020603050405020304" pitchFamily="18" charset="0"/>
                <a:ea typeface="黑体" panose="02010609060101010101" pitchFamily="2" charset="-122"/>
              </a:rPr>
              <a:t>专家系统的应用</a:t>
            </a:r>
          </a:p>
        </p:txBody>
      </p:sp>
      <p:pic>
        <p:nvPicPr>
          <p:cNvPr id="32772" name="Picture 3"/>
          <p:cNvPicPr>
            <a:picLocks noChangeAspect="1"/>
          </p:cNvPicPr>
          <p:nvPr/>
        </p:nvPicPr>
        <p:blipFill>
          <a:blip r:embed="rId2"/>
          <a:stretch>
            <a:fillRect/>
          </a:stretch>
        </p:blipFill>
        <p:spPr>
          <a:xfrm>
            <a:off x="228600" y="914400"/>
            <a:ext cx="8686800" cy="5638800"/>
          </a:xfrm>
          <a:prstGeom prst="rect">
            <a:avLst/>
          </a:prstGeom>
          <a:noFill/>
          <a:ln w="9525">
            <a:noFill/>
          </a:ln>
        </p:spPr>
      </p:pic>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31</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33795"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zh-CN" altLang="en-US" sz="4200" dirty="0">
                <a:solidFill>
                  <a:schemeClr val="bg1"/>
                </a:solidFill>
                <a:latin typeface="Times New Roman" panose="02020603050405020304" pitchFamily="18" charset="0"/>
                <a:ea typeface="黑体" panose="02010609060101010101" pitchFamily="2" charset="-122"/>
              </a:rPr>
              <a:t>第</a:t>
            </a:r>
            <a:r>
              <a:rPr lang="en-US" altLang="zh-CN" sz="4200" dirty="0">
                <a:solidFill>
                  <a:schemeClr val="bg1"/>
                </a:solidFill>
                <a:latin typeface="Times New Roman" panose="02020603050405020304" pitchFamily="18" charset="0"/>
                <a:ea typeface="黑体" panose="02010609060101010101" pitchFamily="2" charset="-122"/>
              </a:rPr>
              <a:t>7</a:t>
            </a:r>
            <a:r>
              <a:rPr lang="zh-CN" altLang="en-US" sz="4200" dirty="0">
                <a:solidFill>
                  <a:schemeClr val="bg1"/>
                </a:solidFill>
                <a:latin typeface="Times New Roman" panose="02020603050405020304" pitchFamily="18" charset="0"/>
                <a:ea typeface="黑体" panose="02010609060101010101" pitchFamily="2" charset="-122"/>
              </a:rPr>
              <a:t>章  专家系统与机器学习</a:t>
            </a:r>
          </a:p>
        </p:txBody>
      </p:sp>
      <p:sp>
        <p:nvSpPr>
          <p:cNvPr id="33796" name="Rectangle 3"/>
          <p:cNvSpPr/>
          <p:nvPr/>
        </p:nvSpPr>
        <p:spPr>
          <a:xfrm>
            <a:off x="501650" y="1066800"/>
            <a:ext cx="8642350" cy="5400675"/>
          </a:xfrm>
          <a:prstGeom prst="rect">
            <a:avLst/>
          </a:prstGeom>
          <a:noFill/>
          <a:ln w="9525">
            <a:noFill/>
          </a:ln>
        </p:spPr>
        <p:txBody>
          <a:bodyPr/>
          <a:lstStyle/>
          <a:p>
            <a:pPr marL="469900" indent="-469900" eaLnBrk="1" hangingPunct="1">
              <a:lnSpc>
                <a:spcPct val="120000"/>
              </a:lnSpc>
              <a:spcBef>
                <a:spcPct val="30000"/>
              </a:spcBef>
              <a:buClr>
                <a:schemeClr val="accent2"/>
              </a:buClr>
              <a:buFont typeface="Wingdings" panose="05000000000000000000" pitchFamily="2" charset="2"/>
              <a:buChar char="o"/>
            </a:pPr>
            <a:r>
              <a:rPr lang="en-US" altLang="zh-CN" sz="2800" b="1" dirty="0">
                <a:latin typeface="Times New Roman" panose="02020603050405020304" pitchFamily="18" charset="0"/>
              </a:rPr>
              <a:t>7.1  </a:t>
            </a:r>
            <a:r>
              <a:rPr lang="zh-CN" altLang="en-US" sz="2800" b="1" dirty="0">
                <a:latin typeface="Times New Roman" panose="02020603050405020304" pitchFamily="18" charset="0"/>
              </a:rPr>
              <a:t>专家系统的产生和发展 </a:t>
            </a:r>
          </a:p>
          <a:p>
            <a:pPr marL="469900" indent="-469900" eaLnBrk="1" hangingPunct="1">
              <a:lnSpc>
                <a:spcPct val="120000"/>
              </a:lnSpc>
              <a:spcBef>
                <a:spcPct val="30000"/>
              </a:spcBef>
              <a:buClr>
                <a:schemeClr val="accent2"/>
              </a:buClr>
              <a:buFont typeface="Wingdings" panose="05000000000000000000" pitchFamily="2" charset="2"/>
              <a:buChar char="o"/>
            </a:pPr>
            <a:r>
              <a:rPr lang="en-US" altLang="zh-CN" sz="2800" b="1" dirty="0">
                <a:latin typeface="Times New Roman" panose="02020603050405020304" pitchFamily="18" charset="0"/>
              </a:rPr>
              <a:t>7.2  </a:t>
            </a:r>
            <a:r>
              <a:rPr lang="zh-CN" altLang="en-US" sz="2800" b="1" dirty="0">
                <a:latin typeface="Times New Roman" panose="02020603050405020304" pitchFamily="18" charset="0"/>
              </a:rPr>
              <a:t>专家系统的概念 </a:t>
            </a:r>
          </a:p>
          <a:p>
            <a:pPr marL="469900" indent="-469900" eaLnBrk="1" hangingPunct="1">
              <a:lnSpc>
                <a:spcPct val="120000"/>
              </a:lnSpc>
              <a:spcBef>
                <a:spcPct val="30000"/>
              </a:spcBef>
              <a:buClr>
                <a:srgbClr val="0000FF"/>
              </a:buClr>
              <a:buSzPct val="150000"/>
              <a:buFont typeface="Wingdings" panose="05000000000000000000" pitchFamily="2" charset="2"/>
              <a:buChar char="ü"/>
            </a:pPr>
            <a:r>
              <a:rPr lang="en-US" altLang="zh-CN" sz="2800" b="1" dirty="0">
                <a:solidFill>
                  <a:srgbClr val="0000FF"/>
                </a:solidFill>
                <a:latin typeface="Times New Roman" panose="02020603050405020304" pitchFamily="18" charset="0"/>
              </a:rPr>
              <a:t>7.3  </a:t>
            </a:r>
            <a:r>
              <a:rPr lang="zh-CN" altLang="en-US" sz="2800" b="1" dirty="0">
                <a:solidFill>
                  <a:srgbClr val="0000FF"/>
                </a:solidFill>
                <a:latin typeface="Times New Roman" panose="02020603050405020304" pitchFamily="18" charset="0"/>
              </a:rPr>
              <a:t>专家系统的工作原理</a:t>
            </a:r>
          </a:p>
          <a:p>
            <a:pPr marL="469900" indent="-469900" eaLnBrk="1" hangingPunct="1">
              <a:lnSpc>
                <a:spcPct val="120000"/>
              </a:lnSpc>
              <a:spcBef>
                <a:spcPct val="30000"/>
              </a:spcBef>
              <a:buClr>
                <a:schemeClr val="accent2"/>
              </a:buClr>
              <a:buFont typeface="Wingdings" panose="05000000000000000000" pitchFamily="2" charset="2"/>
              <a:buChar char="o"/>
            </a:pPr>
            <a:r>
              <a:rPr lang="en-US" altLang="zh-CN" sz="2800" b="1" dirty="0">
                <a:latin typeface="Times New Roman" panose="02020603050405020304" pitchFamily="18" charset="0"/>
              </a:rPr>
              <a:t>7.4  </a:t>
            </a:r>
            <a:r>
              <a:rPr lang="zh-CN" altLang="en-US" sz="2800" b="1" dirty="0">
                <a:latin typeface="Times New Roman" panose="02020603050405020304" pitchFamily="18" charset="0"/>
              </a:rPr>
              <a:t>知识获取的主要过程与模式</a:t>
            </a:r>
          </a:p>
          <a:p>
            <a:pPr marL="469900" indent="-469900" eaLnBrk="1" hangingPunct="1">
              <a:lnSpc>
                <a:spcPct val="120000"/>
              </a:lnSpc>
              <a:spcBef>
                <a:spcPct val="30000"/>
              </a:spcBef>
              <a:buClr>
                <a:schemeClr val="accent2"/>
              </a:buClr>
              <a:buFont typeface="Wingdings" panose="05000000000000000000" pitchFamily="2" charset="2"/>
              <a:buChar char="o"/>
            </a:pPr>
            <a:r>
              <a:rPr lang="en-US" altLang="zh-CN" sz="2800" b="1" dirty="0">
                <a:latin typeface="Times New Roman" panose="02020603050405020304" pitchFamily="18" charset="0"/>
              </a:rPr>
              <a:t>7.5  </a:t>
            </a:r>
            <a:r>
              <a:rPr lang="zh-CN" altLang="en-US" sz="2800" b="1" dirty="0">
                <a:latin typeface="Times New Roman" panose="02020603050405020304" pitchFamily="18" charset="0"/>
              </a:rPr>
              <a:t>知识发现与数据挖掘</a:t>
            </a:r>
          </a:p>
          <a:p>
            <a:pPr marL="469900" indent="-469900" eaLnBrk="1" hangingPunct="1">
              <a:lnSpc>
                <a:spcPct val="120000"/>
              </a:lnSpc>
              <a:spcBef>
                <a:spcPct val="30000"/>
              </a:spcBef>
              <a:buClr>
                <a:schemeClr val="accent2"/>
              </a:buClr>
              <a:buFont typeface="Wingdings" panose="05000000000000000000" pitchFamily="2" charset="2"/>
              <a:buChar char="o"/>
            </a:pPr>
            <a:r>
              <a:rPr lang="en-US" altLang="zh-CN" sz="2800" b="1" dirty="0">
                <a:latin typeface="Times New Roman" panose="02020603050405020304" pitchFamily="18" charset="0"/>
              </a:rPr>
              <a:t>7.6  </a:t>
            </a:r>
            <a:r>
              <a:rPr lang="zh-CN" altLang="en-US" sz="2800" b="1" dirty="0">
                <a:latin typeface="Times New Roman" panose="02020603050405020304" pitchFamily="18" charset="0"/>
              </a:rPr>
              <a:t>专家系统的建立</a:t>
            </a:r>
          </a:p>
          <a:p>
            <a:pPr marL="469900" indent="-469900" eaLnBrk="1" hangingPunct="1">
              <a:lnSpc>
                <a:spcPct val="120000"/>
              </a:lnSpc>
              <a:spcBef>
                <a:spcPct val="30000"/>
              </a:spcBef>
              <a:buClr>
                <a:schemeClr val="accent2"/>
              </a:buClr>
              <a:buFont typeface="Wingdings" panose="05000000000000000000" pitchFamily="2" charset="2"/>
              <a:buChar char="o"/>
            </a:pPr>
            <a:r>
              <a:rPr lang="en-US" altLang="zh-CN" sz="2800" b="1" dirty="0">
                <a:latin typeface="Times New Roman" panose="02020603050405020304" pitchFamily="18" charset="0"/>
              </a:rPr>
              <a:t>7.7  </a:t>
            </a:r>
            <a:r>
              <a:rPr lang="zh-CN" altLang="en-US" sz="2800" b="1" dirty="0">
                <a:latin typeface="Times New Roman" panose="02020603050405020304" pitchFamily="18" charset="0"/>
              </a:rPr>
              <a:t>专家系统实例</a:t>
            </a:r>
          </a:p>
          <a:p>
            <a:pPr marL="469900" indent="-469900" eaLnBrk="1" hangingPunct="1">
              <a:lnSpc>
                <a:spcPct val="120000"/>
              </a:lnSpc>
              <a:spcBef>
                <a:spcPct val="30000"/>
              </a:spcBef>
              <a:buClr>
                <a:schemeClr val="accent2"/>
              </a:buClr>
              <a:buFont typeface="Wingdings" panose="05000000000000000000" pitchFamily="2" charset="2"/>
              <a:buChar char="o"/>
            </a:pPr>
            <a:r>
              <a:rPr lang="en-US" altLang="zh-CN" sz="2800" b="1" dirty="0">
                <a:latin typeface="Times New Roman" panose="02020603050405020304" pitchFamily="18" charset="0"/>
              </a:rPr>
              <a:t>7.8  </a:t>
            </a:r>
            <a:r>
              <a:rPr lang="zh-CN" altLang="en-US" sz="2800" b="1" dirty="0">
                <a:latin typeface="Times New Roman" panose="02020603050405020304" pitchFamily="18" charset="0"/>
              </a:rPr>
              <a:t>机器学习</a:t>
            </a:r>
          </a:p>
        </p:txBody>
      </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34819"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4200" dirty="0">
                <a:solidFill>
                  <a:schemeClr val="bg1"/>
                </a:solidFill>
                <a:latin typeface="Times New Roman" panose="02020603050405020304" pitchFamily="18" charset="0"/>
                <a:ea typeface="黑体" panose="02010609060101010101" pitchFamily="2" charset="-122"/>
              </a:rPr>
              <a:t>7.3  </a:t>
            </a:r>
            <a:r>
              <a:rPr lang="zh-CN" altLang="en-US" sz="4200" dirty="0">
                <a:solidFill>
                  <a:schemeClr val="bg1"/>
                </a:solidFill>
                <a:latin typeface="Times New Roman" panose="02020603050405020304" pitchFamily="18" charset="0"/>
                <a:ea typeface="黑体" panose="02010609060101010101" pitchFamily="2" charset="-122"/>
              </a:rPr>
              <a:t>专家系统的工作原理</a:t>
            </a:r>
          </a:p>
        </p:txBody>
      </p:sp>
      <p:sp>
        <p:nvSpPr>
          <p:cNvPr id="34820" name="AutoShape 3"/>
          <p:cNvSpPr>
            <a:spLocks noChangeAspect="1" noTextEdit="1"/>
          </p:cNvSpPr>
          <p:nvPr/>
        </p:nvSpPr>
        <p:spPr>
          <a:xfrm>
            <a:off x="457200" y="1143000"/>
            <a:ext cx="8077200" cy="5126038"/>
          </a:xfrm>
          <a:prstGeom prst="rect">
            <a:avLst/>
          </a:prstGeom>
          <a:noFill/>
          <a:ln w="9525">
            <a:noFill/>
          </a:ln>
        </p:spPr>
        <p:txBody>
          <a:bodyPr/>
          <a:lstStyle/>
          <a:p>
            <a:endParaRPr lang="zh-CN" altLang="en-US"/>
          </a:p>
        </p:txBody>
      </p:sp>
      <p:sp>
        <p:nvSpPr>
          <p:cNvPr id="34821" name="Rectangle 4"/>
          <p:cNvSpPr/>
          <p:nvPr/>
        </p:nvSpPr>
        <p:spPr>
          <a:xfrm>
            <a:off x="1285875" y="2128838"/>
            <a:ext cx="6226175" cy="593725"/>
          </a:xfrm>
          <a:prstGeom prst="rect">
            <a:avLst/>
          </a:prstGeom>
          <a:solidFill>
            <a:srgbClr val="FFFFFF"/>
          </a:solidFill>
          <a:ln w="11113"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34822" name="Rectangle 5"/>
          <p:cNvSpPr/>
          <p:nvPr/>
        </p:nvSpPr>
        <p:spPr>
          <a:xfrm>
            <a:off x="3128963" y="2278063"/>
            <a:ext cx="2921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人</a:t>
            </a:r>
            <a:endParaRPr lang="zh-CN" altLang="en-US" dirty="0">
              <a:latin typeface="Verdana" panose="020B0604030504040204" pitchFamily="34" charset="0"/>
            </a:endParaRPr>
          </a:p>
        </p:txBody>
      </p:sp>
      <p:sp>
        <p:nvSpPr>
          <p:cNvPr id="34823" name="Rectangle 6"/>
          <p:cNvSpPr/>
          <p:nvPr/>
        </p:nvSpPr>
        <p:spPr>
          <a:xfrm>
            <a:off x="3952875" y="2278063"/>
            <a:ext cx="2921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机</a:t>
            </a:r>
            <a:endParaRPr lang="zh-CN" altLang="en-US" dirty="0">
              <a:latin typeface="Verdana" panose="020B0604030504040204" pitchFamily="34" charset="0"/>
            </a:endParaRPr>
          </a:p>
        </p:txBody>
      </p:sp>
      <p:sp>
        <p:nvSpPr>
          <p:cNvPr id="34824" name="Rectangle 7"/>
          <p:cNvSpPr/>
          <p:nvPr/>
        </p:nvSpPr>
        <p:spPr>
          <a:xfrm>
            <a:off x="4638675" y="2278063"/>
            <a:ext cx="2921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接</a:t>
            </a:r>
            <a:endParaRPr lang="zh-CN" altLang="en-US" dirty="0">
              <a:latin typeface="Verdana" panose="020B0604030504040204" pitchFamily="34" charset="0"/>
            </a:endParaRPr>
          </a:p>
        </p:txBody>
      </p:sp>
      <p:sp>
        <p:nvSpPr>
          <p:cNvPr id="34825" name="Rectangle 8"/>
          <p:cNvSpPr/>
          <p:nvPr/>
        </p:nvSpPr>
        <p:spPr>
          <a:xfrm>
            <a:off x="5394325" y="2278063"/>
            <a:ext cx="2921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口</a:t>
            </a:r>
            <a:endParaRPr lang="zh-CN" altLang="en-US" dirty="0">
              <a:latin typeface="Verdana" panose="020B0604030504040204" pitchFamily="34" charset="0"/>
            </a:endParaRPr>
          </a:p>
        </p:txBody>
      </p:sp>
      <p:sp>
        <p:nvSpPr>
          <p:cNvPr id="34826" name="Rectangle 9"/>
          <p:cNvSpPr/>
          <p:nvPr/>
        </p:nvSpPr>
        <p:spPr>
          <a:xfrm>
            <a:off x="1744663" y="1162050"/>
            <a:ext cx="771525" cy="47625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34827" name="Rectangle 10"/>
          <p:cNvSpPr/>
          <p:nvPr/>
        </p:nvSpPr>
        <p:spPr>
          <a:xfrm>
            <a:off x="1752600" y="1173163"/>
            <a:ext cx="5842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用户</a:t>
            </a:r>
            <a:endParaRPr lang="zh-CN" altLang="en-US" dirty="0">
              <a:latin typeface="Verdana" panose="020B0604030504040204" pitchFamily="34" charset="0"/>
            </a:endParaRPr>
          </a:p>
        </p:txBody>
      </p:sp>
      <p:sp>
        <p:nvSpPr>
          <p:cNvPr id="34828" name="Rectangle 11"/>
          <p:cNvSpPr/>
          <p:nvPr/>
        </p:nvSpPr>
        <p:spPr>
          <a:xfrm>
            <a:off x="3575050" y="1143000"/>
            <a:ext cx="1320800" cy="47625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34829" name="Rectangle 12"/>
          <p:cNvSpPr/>
          <p:nvPr/>
        </p:nvSpPr>
        <p:spPr>
          <a:xfrm>
            <a:off x="3581400" y="1143000"/>
            <a:ext cx="1168400" cy="350838"/>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领域专家</a:t>
            </a:r>
            <a:endParaRPr lang="zh-CN" altLang="en-US" dirty="0">
              <a:latin typeface="Verdana" panose="020B0604030504040204" pitchFamily="34" charset="0"/>
            </a:endParaRPr>
          </a:p>
        </p:txBody>
      </p:sp>
      <p:sp>
        <p:nvSpPr>
          <p:cNvPr id="34830" name="Rectangle 13"/>
          <p:cNvSpPr/>
          <p:nvPr/>
        </p:nvSpPr>
        <p:spPr>
          <a:xfrm>
            <a:off x="5588000" y="1143000"/>
            <a:ext cx="1597025" cy="47625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34831" name="Rectangle 14"/>
          <p:cNvSpPr/>
          <p:nvPr/>
        </p:nvSpPr>
        <p:spPr>
          <a:xfrm>
            <a:off x="5699125" y="1173163"/>
            <a:ext cx="14605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知识工程师</a:t>
            </a:r>
            <a:endParaRPr lang="zh-CN" altLang="en-US" dirty="0">
              <a:latin typeface="Verdana" panose="020B0604030504040204" pitchFamily="34" charset="0"/>
            </a:endParaRPr>
          </a:p>
        </p:txBody>
      </p:sp>
      <p:sp>
        <p:nvSpPr>
          <p:cNvPr id="34832" name="Rectangle 15"/>
          <p:cNvSpPr/>
          <p:nvPr/>
        </p:nvSpPr>
        <p:spPr>
          <a:xfrm>
            <a:off x="920750" y="3313113"/>
            <a:ext cx="2563813" cy="495300"/>
          </a:xfrm>
          <a:prstGeom prst="rect">
            <a:avLst/>
          </a:prstGeom>
          <a:solidFill>
            <a:srgbClr val="FFFFFF"/>
          </a:solidFill>
          <a:ln w="11113"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34833" name="Rectangle 16"/>
          <p:cNvSpPr/>
          <p:nvPr/>
        </p:nvSpPr>
        <p:spPr>
          <a:xfrm>
            <a:off x="1652588" y="3432175"/>
            <a:ext cx="1168400" cy="350838"/>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解释机构</a:t>
            </a:r>
            <a:endParaRPr lang="zh-CN" altLang="en-US" dirty="0">
              <a:latin typeface="Verdana" panose="020B0604030504040204" pitchFamily="34" charset="0"/>
            </a:endParaRPr>
          </a:p>
        </p:txBody>
      </p:sp>
      <p:sp>
        <p:nvSpPr>
          <p:cNvPr id="34834" name="Rectangle 17"/>
          <p:cNvSpPr/>
          <p:nvPr/>
        </p:nvSpPr>
        <p:spPr>
          <a:xfrm>
            <a:off x="4948238" y="3411538"/>
            <a:ext cx="2563812" cy="495300"/>
          </a:xfrm>
          <a:prstGeom prst="rect">
            <a:avLst/>
          </a:prstGeom>
          <a:solidFill>
            <a:srgbClr val="FFFFFF"/>
          </a:solidFill>
          <a:ln w="11113"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34835" name="Rectangle 18"/>
          <p:cNvSpPr/>
          <p:nvPr/>
        </p:nvSpPr>
        <p:spPr>
          <a:xfrm>
            <a:off x="5405438" y="3530600"/>
            <a:ext cx="1752600" cy="350838"/>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知识获取机构</a:t>
            </a:r>
            <a:endParaRPr lang="zh-CN" altLang="en-US" dirty="0">
              <a:latin typeface="Verdana" panose="020B0604030504040204" pitchFamily="34" charset="0"/>
            </a:endParaRPr>
          </a:p>
        </p:txBody>
      </p:sp>
      <p:sp>
        <p:nvSpPr>
          <p:cNvPr id="34836" name="Rectangle 19"/>
          <p:cNvSpPr/>
          <p:nvPr/>
        </p:nvSpPr>
        <p:spPr>
          <a:xfrm>
            <a:off x="463550" y="4397375"/>
            <a:ext cx="1924050" cy="495300"/>
          </a:xfrm>
          <a:prstGeom prst="rect">
            <a:avLst/>
          </a:prstGeom>
          <a:solidFill>
            <a:srgbClr val="FFFFFF"/>
          </a:solidFill>
          <a:ln w="11113"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34837" name="Rectangle 20"/>
          <p:cNvSpPr/>
          <p:nvPr/>
        </p:nvSpPr>
        <p:spPr>
          <a:xfrm>
            <a:off x="1012825" y="4518025"/>
            <a:ext cx="876300" cy="350838"/>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数据库</a:t>
            </a:r>
            <a:endParaRPr lang="zh-CN" altLang="en-US" dirty="0">
              <a:latin typeface="Verdana" panose="020B0604030504040204" pitchFamily="34" charset="0"/>
            </a:endParaRPr>
          </a:p>
        </p:txBody>
      </p:sp>
      <p:sp>
        <p:nvSpPr>
          <p:cNvPr id="34838" name="Rectangle 21"/>
          <p:cNvSpPr/>
          <p:nvPr/>
        </p:nvSpPr>
        <p:spPr>
          <a:xfrm>
            <a:off x="2751138" y="4397375"/>
            <a:ext cx="2290762" cy="495300"/>
          </a:xfrm>
          <a:prstGeom prst="rect">
            <a:avLst/>
          </a:prstGeom>
          <a:solidFill>
            <a:srgbClr val="FFFFFF"/>
          </a:solidFill>
          <a:ln w="11113"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34839" name="Rectangle 22"/>
          <p:cNvSpPr/>
          <p:nvPr/>
        </p:nvSpPr>
        <p:spPr>
          <a:xfrm>
            <a:off x="3482975" y="4518025"/>
            <a:ext cx="876300" cy="350838"/>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推理机</a:t>
            </a:r>
            <a:endParaRPr lang="zh-CN" altLang="en-US" dirty="0">
              <a:latin typeface="Verdana" panose="020B0604030504040204" pitchFamily="34" charset="0"/>
            </a:endParaRPr>
          </a:p>
        </p:txBody>
      </p:sp>
      <p:sp>
        <p:nvSpPr>
          <p:cNvPr id="34840" name="Rectangle 23"/>
          <p:cNvSpPr/>
          <p:nvPr/>
        </p:nvSpPr>
        <p:spPr>
          <a:xfrm>
            <a:off x="5497513" y="4397375"/>
            <a:ext cx="2289175" cy="495300"/>
          </a:xfrm>
          <a:prstGeom prst="rect">
            <a:avLst/>
          </a:prstGeom>
          <a:solidFill>
            <a:srgbClr val="FFFFFF"/>
          </a:solidFill>
          <a:ln w="11113"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34841" name="Rectangle 24"/>
          <p:cNvSpPr/>
          <p:nvPr/>
        </p:nvSpPr>
        <p:spPr>
          <a:xfrm>
            <a:off x="6229350" y="4518025"/>
            <a:ext cx="876300" cy="350838"/>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知识库</a:t>
            </a:r>
            <a:endParaRPr lang="zh-CN" altLang="en-US" dirty="0">
              <a:latin typeface="Verdana" panose="020B0604030504040204" pitchFamily="34" charset="0"/>
            </a:endParaRPr>
          </a:p>
        </p:txBody>
      </p:sp>
      <p:grpSp>
        <p:nvGrpSpPr>
          <p:cNvPr id="34842" name="Group 25"/>
          <p:cNvGrpSpPr/>
          <p:nvPr/>
        </p:nvGrpSpPr>
        <p:grpSpPr>
          <a:xfrm>
            <a:off x="1958975" y="1536700"/>
            <a:ext cx="120650" cy="592138"/>
            <a:chOff x="1234" y="968"/>
            <a:chExt cx="76" cy="373"/>
          </a:xfrm>
        </p:grpSpPr>
        <p:sp>
          <p:nvSpPr>
            <p:cNvPr id="36090" name="Line 26"/>
            <p:cNvSpPr/>
            <p:nvPr/>
          </p:nvSpPr>
          <p:spPr>
            <a:xfrm>
              <a:off x="1272" y="1046"/>
              <a:ext cx="1" cy="218"/>
            </a:xfrm>
            <a:prstGeom prst="line">
              <a:avLst/>
            </a:prstGeom>
            <a:ln w="11113" cap="flat" cmpd="sng">
              <a:solidFill>
                <a:srgbClr val="000000"/>
              </a:solidFill>
              <a:prstDash val="solid"/>
              <a:headEnd type="none" w="med" len="med"/>
              <a:tailEnd type="none" w="med" len="med"/>
            </a:ln>
          </p:spPr>
        </p:sp>
        <p:sp>
          <p:nvSpPr>
            <p:cNvPr id="36091" name="Freeform 27"/>
            <p:cNvSpPr/>
            <p:nvPr/>
          </p:nvSpPr>
          <p:spPr>
            <a:xfrm>
              <a:off x="1234" y="968"/>
              <a:ext cx="76" cy="82"/>
            </a:xfrm>
            <a:custGeom>
              <a:avLst/>
              <a:gdLst/>
              <a:ahLst/>
              <a:cxnLst>
                <a:cxn ang="0">
                  <a:pos x="76" y="82"/>
                </a:cxn>
                <a:cxn ang="0">
                  <a:pos x="38" y="0"/>
                </a:cxn>
                <a:cxn ang="0">
                  <a:pos x="0" y="82"/>
                </a:cxn>
                <a:cxn ang="0">
                  <a:pos x="76" y="82"/>
                </a:cxn>
              </a:cxnLst>
              <a:rect l="0" t="0" r="0" b="0"/>
              <a:pathLst>
                <a:path w="76" h="82">
                  <a:moveTo>
                    <a:pt x="76" y="82"/>
                  </a:moveTo>
                  <a:lnTo>
                    <a:pt x="38" y="0"/>
                  </a:lnTo>
                  <a:lnTo>
                    <a:pt x="0" y="82"/>
                  </a:lnTo>
                  <a:lnTo>
                    <a:pt x="76" y="82"/>
                  </a:lnTo>
                  <a:close/>
                </a:path>
              </a:pathLst>
            </a:custGeom>
            <a:solidFill>
              <a:srgbClr val="000000">
                <a:alpha val="100000"/>
              </a:srgbClr>
            </a:solidFill>
            <a:ln w="9525">
              <a:noFill/>
            </a:ln>
          </p:spPr>
          <p:txBody>
            <a:bodyPr/>
            <a:lstStyle/>
            <a:p>
              <a:endParaRPr lang="zh-CN" altLang="en-US"/>
            </a:p>
          </p:txBody>
        </p:sp>
        <p:sp>
          <p:nvSpPr>
            <p:cNvPr id="36092" name="Freeform 28"/>
            <p:cNvSpPr/>
            <p:nvPr/>
          </p:nvSpPr>
          <p:spPr>
            <a:xfrm>
              <a:off x="1234" y="1261"/>
              <a:ext cx="76" cy="80"/>
            </a:xfrm>
            <a:custGeom>
              <a:avLst/>
              <a:gdLst/>
              <a:ahLst/>
              <a:cxnLst>
                <a:cxn ang="0">
                  <a:pos x="0" y="0"/>
                </a:cxn>
                <a:cxn ang="0">
                  <a:pos x="38" y="80"/>
                </a:cxn>
                <a:cxn ang="0">
                  <a:pos x="76" y="0"/>
                </a:cxn>
                <a:cxn ang="0">
                  <a:pos x="0" y="0"/>
                </a:cxn>
              </a:cxnLst>
              <a:rect l="0" t="0" r="0" b="0"/>
              <a:pathLst>
                <a:path w="76" h="80">
                  <a:moveTo>
                    <a:pt x="0" y="0"/>
                  </a:moveTo>
                  <a:lnTo>
                    <a:pt x="38" y="80"/>
                  </a:lnTo>
                  <a:lnTo>
                    <a:pt x="76" y="0"/>
                  </a:lnTo>
                  <a:lnTo>
                    <a:pt x="0" y="0"/>
                  </a:lnTo>
                  <a:close/>
                </a:path>
              </a:pathLst>
            </a:custGeom>
            <a:solidFill>
              <a:srgbClr val="000000">
                <a:alpha val="100000"/>
              </a:srgbClr>
            </a:solidFill>
            <a:ln w="9525">
              <a:noFill/>
            </a:ln>
          </p:spPr>
          <p:txBody>
            <a:bodyPr/>
            <a:lstStyle/>
            <a:p>
              <a:endParaRPr lang="zh-CN" altLang="en-US"/>
            </a:p>
          </p:txBody>
        </p:sp>
      </p:grpSp>
      <p:grpSp>
        <p:nvGrpSpPr>
          <p:cNvPr id="34843" name="Group 29"/>
          <p:cNvGrpSpPr/>
          <p:nvPr/>
        </p:nvGrpSpPr>
        <p:grpSpPr>
          <a:xfrm>
            <a:off x="4156075" y="1536700"/>
            <a:ext cx="120650" cy="592138"/>
            <a:chOff x="2618" y="968"/>
            <a:chExt cx="76" cy="373"/>
          </a:xfrm>
        </p:grpSpPr>
        <p:sp>
          <p:nvSpPr>
            <p:cNvPr id="36087" name="Line 30"/>
            <p:cNvSpPr/>
            <p:nvPr/>
          </p:nvSpPr>
          <p:spPr>
            <a:xfrm>
              <a:off x="2655" y="1046"/>
              <a:ext cx="1" cy="218"/>
            </a:xfrm>
            <a:prstGeom prst="line">
              <a:avLst/>
            </a:prstGeom>
            <a:ln w="11113" cap="flat" cmpd="sng">
              <a:solidFill>
                <a:srgbClr val="000000"/>
              </a:solidFill>
              <a:prstDash val="solid"/>
              <a:headEnd type="none" w="med" len="med"/>
              <a:tailEnd type="none" w="med" len="med"/>
            </a:ln>
          </p:spPr>
        </p:sp>
        <p:sp>
          <p:nvSpPr>
            <p:cNvPr id="36088" name="Freeform 31"/>
            <p:cNvSpPr/>
            <p:nvPr/>
          </p:nvSpPr>
          <p:spPr>
            <a:xfrm>
              <a:off x="2618" y="968"/>
              <a:ext cx="76" cy="82"/>
            </a:xfrm>
            <a:custGeom>
              <a:avLst/>
              <a:gdLst/>
              <a:ahLst/>
              <a:cxnLst>
                <a:cxn ang="0">
                  <a:pos x="76" y="82"/>
                </a:cxn>
                <a:cxn ang="0">
                  <a:pos x="37" y="0"/>
                </a:cxn>
                <a:cxn ang="0">
                  <a:pos x="0" y="82"/>
                </a:cxn>
                <a:cxn ang="0">
                  <a:pos x="76" y="82"/>
                </a:cxn>
              </a:cxnLst>
              <a:rect l="0" t="0" r="0" b="0"/>
              <a:pathLst>
                <a:path w="76" h="82">
                  <a:moveTo>
                    <a:pt x="76" y="82"/>
                  </a:moveTo>
                  <a:lnTo>
                    <a:pt x="37" y="0"/>
                  </a:lnTo>
                  <a:lnTo>
                    <a:pt x="0" y="82"/>
                  </a:lnTo>
                  <a:lnTo>
                    <a:pt x="76" y="82"/>
                  </a:lnTo>
                  <a:close/>
                </a:path>
              </a:pathLst>
            </a:custGeom>
            <a:solidFill>
              <a:srgbClr val="000000">
                <a:alpha val="100000"/>
              </a:srgbClr>
            </a:solidFill>
            <a:ln w="9525">
              <a:noFill/>
            </a:ln>
          </p:spPr>
          <p:txBody>
            <a:bodyPr/>
            <a:lstStyle/>
            <a:p>
              <a:endParaRPr lang="zh-CN" altLang="en-US"/>
            </a:p>
          </p:txBody>
        </p:sp>
        <p:sp>
          <p:nvSpPr>
            <p:cNvPr id="36089" name="Freeform 32"/>
            <p:cNvSpPr/>
            <p:nvPr/>
          </p:nvSpPr>
          <p:spPr>
            <a:xfrm>
              <a:off x="2618" y="1261"/>
              <a:ext cx="76" cy="80"/>
            </a:xfrm>
            <a:custGeom>
              <a:avLst/>
              <a:gdLst/>
              <a:ahLst/>
              <a:cxnLst>
                <a:cxn ang="0">
                  <a:pos x="0" y="0"/>
                </a:cxn>
                <a:cxn ang="0">
                  <a:pos x="37" y="80"/>
                </a:cxn>
                <a:cxn ang="0">
                  <a:pos x="76" y="0"/>
                </a:cxn>
                <a:cxn ang="0">
                  <a:pos x="0" y="0"/>
                </a:cxn>
              </a:cxnLst>
              <a:rect l="0" t="0" r="0" b="0"/>
              <a:pathLst>
                <a:path w="76" h="80">
                  <a:moveTo>
                    <a:pt x="0" y="0"/>
                  </a:moveTo>
                  <a:lnTo>
                    <a:pt x="37" y="80"/>
                  </a:lnTo>
                  <a:lnTo>
                    <a:pt x="76" y="0"/>
                  </a:lnTo>
                  <a:lnTo>
                    <a:pt x="0" y="0"/>
                  </a:lnTo>
                  <a:close/>
                </a:path>
              </a:pathLst>
            </a:custGeom>
            <a:solidFill>
              <a:srgbClr val="000000">
                <a:alpha val="100000"/>
              </a:srgbClr>
            </a:solidFill>
            <a:ln w="9525">
              <a:noFill/>
            </a:ln>
          </p:spPr>
          <p:txBody>
            <a:bodyPr/>
            <a:lstStyle/>
            <a:p>
              <a:endParaRPr lang="zh-CN" altLang="en-US"/>
            </a:p>
          </p:txBody>
        </p:sp>
      </p:grpSp>
      <p:grpSp>
        <p:nvGrpSpPr>
          <p:cNvPr id="34844" name="Group 33"/>
          <p:cNvGrpSpPr/>
          <p:nvPr/>
        </p:nvGrpSpPr>
        <p:grpSpPr>
          <a:xfrm>
            <a:off x="6353175" y="1536700"/>
            <a:ext cx="120650" cy="592138"/>
            <a:chOff x="4002" y="968"/>
            <a:chExt cx="76" cy="373"/>
          </a:xfrm>
        </p:grpSpPr>
        <p:sp>
          <p:nvSpPr>
            <p:cNvPr id="36084" name="Line 34"/>
            <p:cNvSpPr/>
            <p:nvPr/>
          </p:nvSpPr>
          <p:spPr>
            <a:xfrm>
              <a:off x="4039" y="1046"/>
              <a:ext cx="1" cy="218"/>
            </a:xfrm>
            <a:prstGeom prst="line">
              <a:avLst/>
            </a:prstGeom>
            <a:ln w="11113" cap="flat" cmpd="sng">
              <a:solidFill>
                <a:srgbClr val="000000"/>
              </a:solidFill>
              <a:prstDash val="solid"/>
              <a:headEnd type="none" w="med" len="med"/>
              <a:tailEnd type="none" w="med" len="med"/>
            </a:ln>
          </p:spPr>
        </p:sp>
        <p:sp>
          <p:nvSpPr>
            <p:cNvPr id="36085" name="Freeform 35"/>
            <p:cNvSpPr/>
            <p:nvPr/>
          </p:nvSpPr>
          <p:spPr>
            <a:xfrm>
              <a:off x="4002" y="968"/>
              <a:ext cx="76" cy="82"/>
            </a:xfrm>
            <a:custGeom>
              <a:avLst/>
              <a:gdLst/>
              <a:ahLst/>
              <a:cxnLst>
                <a:cxn ang="0">
                  <a:pos x="76" y="82"/>
                </a:cxn>
                <a:cxn ang="0">
                  <a:pos x="37" y="0"/>
                </a:cxn>
                <a:cxn ang="0">
                  <a:pos x="0" y="82"/>
                </a:cxn>
                <a:cxn ang="0">
                  <a:pos x="76" y="82"/>
                </a:cxn>
              </a:cxnLst>
              <a:rect l="0" t="0" r="0" b="0"/>
              <a:pathLst>
                <a:path w="76" h="82">
                  <a:moveTo>
                    <a:pt x="76" y="82"/>
                  </a:moveTo>
                  <a:lnTo>
                    <a:pt x="37" y="0"/>
                  </a:lnTo>
                  <a:lnTo>
                    <a:pt x="0" y="82"/>
                  </a:lnTo>
                  <a:lnTo>
                    <a:pt x="76" y="82"/>
                  </a:lnTo>
                  <a:close/>
                </a:path>
              </a:pathLst>
            </a:custGeom>
            <a:solidFill>
              <a:srgbClr val="000000">
                <a:alpha val="100000"/>
              </a:srgbClr>
            </a:solidFill>
            <a:ln w="9525">
              <a:noFill/>
            </a:ln>
          </p:spPr>
          <p:txBody>
            <a:bodyPr/>
            <a:lstStyle/>
            <a:p>
              <a:endParaRPr lang="zh-CN" altLang="en-US"/>
            </a:p>
          </p:txBody>
        </p:sp>
        <p:sp>
          <p:nvSpPr>
            <p:cNvPr id="36086" name="Freeform 36"/>
            <p:cNvSpPr/>
            <p:nvPr/>
          </p:nvSpPr>
          <p:spPr>
            <a:xfrm>
              <a:off x="4002" y="1261"/>
              <a:ext cx="76" cy="80"/>
            </a:xfrm>
            <a:custGeom>
              <a:avLst/>
              <a:gdLst/>
              <a:ahLst/>
              <a:cxnLst>
                <a:cxn ang="0">
                  <a:pos x="0" y="0"/>
                </a:cxn>
                <a:cxn ang="0">
                  <a:pos x="37" y="80"/>
                </a:cxn>
                <a:cxn ang="0">
                  <a:pos x="76" y="0"/>
                </a:cxn>
                <a:cxn ang="0">
                  <a:pos x="0" y="0"/>
                </a:cxn>
              </a:cxnLst>
              <a:rect l="0" t="0" r="0" b="0"/>
              <a:pathLst>
                <a:path w="76" h="80">
                  <a:moveTo>
                    <a:pt x="0" y="0"/>
                  </a:moveTo>
                  <a:lnTo>
                    <a:pt x="37" y="80"/>
                  </a:lnTo>
                  <a:lnTo>
                    <a:pt x="76" y="0"/>
                  </a:lnTo>
                  <a:lnTo>
                    <a:pt x="0" y="0"/>
                  </a:lnTo>
                  <a:close/>
                </a:path>
              </a:pathLst>
            </a:custGeom>
            <a:solidFill>
              <a:srgbClr val="000000">
                <a:alpha val="100000"/>
              </a:srgbClr>
            </a:solidFill>
            <a:ln w="9525">
              <a:noFill/>
            </a:ln>
          </p:spPr>
          <p:txBody>
            <a:bodyPr/>
            <a:lstStyle/>
            <a:p>
              <a:endParaRPr lang="zh-CN" altLang="en-US"/>
            </a:p>
          </p:txBody>
        </p:sp>
      </p:grpSp>
      <p:grpSp>
        <p:nvGrpSpPr>
          <p:cNvPr id="34845" name="Group 37"/>
          <p:cNvGrpSpPr/>
          <p:nvPr/>
        </p:nvGrpSpPr>
        <p:grpSpPr>
          <a:xfrm>
            <a:off x="1958975" y="2720975"/>
            <a:ext cx="120650" cy="592138"/>
            <a:chOff x="1234" y="1714"/>
            <a:chExt cx="76" cy="373"/>
          </a:xfrm>
        </p:grpSpPr>
        <p:sp>
          <p:nvSpPr>
            <p:cNvPr id="36081" name="Line 38"/>
            <p:cNvSpPr/>
            <p:nvPr/>
          </p:nvSpPr>
          <p:spPr>
            <a:xfrm>
              <a:off x="1272" y="1792"/>
              <a:ext cx="1" cy="217"/>
            </a:xfrm>
            <a:prstGeom prst="line">
              <a:avLst/>
            </a:prstGeom>
            <a:ln w="11113" cap="flat" cmpd="sng">
              <a:solidFill>
                <a:srgbClr val="000000"/>
              </a:solidFill>
              <a:prstDash val="solid"/>
              <a:headEnd type="none" w="med" len="med"/>
              <a:tailEnd type="none" w="med" len="med"/>
            </a:ln>
          </p:spPr>
        </p:sp>
        <p:sp>
          <p:nvSpPr>
            <p:cNvPr id="36082" name="Freeform 39"/>
            <p:cNvSpPr/>
            <p:nvPr/>
          </p:nvSpPr>
          <p:spPr>
            <a:xfrm>
              <a:off x="1234" y="1714"/>
              <a:ext cx="76" cy="81"/>
            </a:xfrm>
            <a:custGeom>
              <a:avLst/>
              <a:gdLst/>
              <a:ahLst/>
              <a:cxnLst>
                <a:cxn ang="0">
                  <a:pos x="76" y="81"/>
                </a:cxn>
                <a:cxn ang="0">
                  <a:pos x="38" y="0"/>
                </a:cxn>
                <a:cxn ang="0">
                  <a:pos x="0" y="81"/>
                </a:cxn>
                <a:cxn ang="0">
                  <a:pos x="76" y="81"/>
                </a:cxn>
              </a:cxnLst>
              <a:rect l="0" t="0" r="0" b="0"/>
              <a:pathLst>
                <a:path w="76" h="81">
                  <a:moveTo>
                    <a:pt x="76" y="81"/>
                  </a:moveTo>
                  <a:lnTo>
                    <a:pt x="38" y="0"/>
                  </a:lnTo>
                  <a:lnTo>
                    <a:pt x="0" y="81"/>
                  </a:lnTo>
                  <a:lnTo>
                    <a:pt x="76" y="81"/>
                  </a:lnTo>
                  <a:close/>
                </a:path>
              </a:pathLst>
            </a:custGeom>
            <a:solidFill>
              <a:srgbClr val="000000">
                <a:alpha val="100000"/>
              </a:srgbClr>
            </a:solidFill>
            <a:ln w="9525">
              <a:noFill/>
            </a:ln>
          </p:spPr>
          <p:txBody>
            <a:bodyPr/>
            <a:lstStyle/>
            <a:p>
              <a:endParaRPr lang="zh-CN" altLang="en-US"/>
            </a:p>
          </p:txBody>
        </p:sp>
        <p:sp>
          <p:nvSpPr>
            <p:cNvPr id="36083" name="Freeform 40"/>
            <p:cNvSpPr/>
            <p:nvPr/>
          </p:nvSpPr>
          <p:spPr>
            <a:xfrm>
              <a:off x="1234" y="2006"/>
              <a:ext cx="76" cy="81"/>
            </a:xfrm>
            <a:custGeom>
              <a:avLst/>
              <a:gdLst/>
              <a:ahLst/>
              <a:cxnLst>
                <a:cxn ang="0">
                  <a:pos x="0" y="0"/>
                </a:cxn>
                <a:cxn ang="0">
                  <a:pos x="38" y="81"/>
                </a:cxn>
                <a:cxn ang="0">
                  <a:pos x="76" y="0"/>
                </a:cxn>
                <a:cxn ang="0">
                  <a:pos x="0" y="0"/>
                </a:cxn>
              </a:cxnLst>
              <a:rect l="0" t="0" r="0" b="0"/>
              <a:pathLst>
                <a:path w="76" h="81">
                  <a:moveTo>
                    <a:pt x="0" y="0"/>
                  </a:moveTo>
                  <a:lnTo>
                    <a:pt x="38" y="81"/>
                  </a:lnTo>
                  <a:lnTo>
                    <a:pt x="76" y="0"/>
                  </a:lnTo>
                  <a:lnTo>
                    <a:pt x="0" y="0"/>
                  </a:lnTo>
                  <a:close/>
                </a:path>
              </a:pathLst>
            </a:custGeom>
            <a:solidFill>
              <a:srgbClr val="000000">
                <a:alpha val="100000"/>
              </a:srgbClr>
            </a:solidFill>
            <a:ln w="9525">
              <a:noFill/>
            </a:ln>
          </p:spPr>
          <p:txBody>
            <a:bodyPr/>
            <a:lstStyle/>
            <a:p>
              <a:endParaRPr lang="zh-CN" altLang="en-US"/>
            </a:p>
          </p:txBody>
        </p:sp>
      </p:grpSp>
      <p:grpSp>
        <p:nvGrpSpPr>
          <p:cNvPr id="34846" name="Group 41"/>
          <p:cNvGrpSpPr/>
          <p:nvPr/>
        </p:nvGrpSpPr>
        <p:grpSpPr>
          <a:xfrm>
            <a:off x="6078538" y="2720975"/>
            <a:ext cx="120650" cy="592138"/>
            <a:chOff x="3829" y="1714"/>
            <a:chExt cx="76" cy="373"/>
          </a:xfrm>
        </p:grpSpPr>
        <p:sp>
          <p:nvSpPr>
            <p:cNvPr id="36078" name="Line 42"/>
            <p:cNvSpPr/>
            <p:nvPr/>
          </p:nvSpPr>
          <p:spPr>
            <a:xfrm>
              <a:off x="3866" y="1792"/>
              <a:ext cx="1" cy="217"/>
            </a:xfrm>
            <a:prstGeom prst="line">
              <a:avLst/>
            </a:prstGeom>
            <a:ln w="11113" cap="flat" cmpd="sng">
              <a:solidFill>
                <a:srgbClr val="000000"/>
              </a:solidFill>
              <a:prstDash val="solid"/>
              <a:headEnd type="none" w="med" len="med"/>
              <a:tailEnd type="none" w="med" len="med"/>
            </a:ln>
          </p:spPr>
        </p:sp>
        <p:sp>
          <p:nvSpPr>
            <p:cNvPr id="36079" name="Freeform 43"/>
            <p:cNvSpPr/>
            <p:nvPr/>
          </p:nvSpPr>
          <p:spPr>
            <a:xfrm>
              <a:off x="3829" y="1714"/>
              <a:ext cx="76" cy="81"/>
            </a:xfrm>
            <a:custGeom>
              <a:avLst/>
              <a:gdLst/>
              <a:ahLst/>
              <a:cxnLst>
                <a:cxn ang="0">
                  <a:pos x="76" y="81"/>
                </a:cxn>
                <a:cxn ang="0">
                  <a:pos x="37" y="0"/>
                </a:cxn>
                <a:cxn ang="0">
                  <a:pos x="0" y="81"/>
                </a:cxn>
                <a:cxn ang="0">
                  <a:pos x="76" y="81"/>
                </a:cxn>
              </a:cxnLst>
              <a:rect l="0" t="0" r="0" b="0"/>
              <a:pathLst>
                <a:path w="76" h="81">
                  <a:moveTo>
                    <a:pt x="76" y="81"/>
                  </a:moveTo>
                  <a:lnTo>
                    <a:pt x="37" y="0"/>
                  </a:lnTo>
                  <a:lnTo>
                    <a:pt x="0" y="81"/>
                  </a:lnTo>
                  <a:lnTo>
                    <a:pt x="76" y="81"/>
                  </a:lnTo>
                  <a:close/>
                </a:path>
              </a:pathLst>
            </a:custGeom>
            <a:solidFill>
              <a:srgbClr val="000000">
                <a:alpha val="100000"/>
              </a:srgbClr>
            </a:solidFill>
            <a:ln w="9525">
              <a:noFill/>
            </a:ln>
          </p:spPr>
          <p:txBody>
            <a:bodyPr/>
            <a:lstStyle/>
            <a:p>
              <a:endParaRPr lang="zh-CN" altLang="en-US"/>
            </a:p>
          </p:txBody>
        </p:sp>
        <p:sp>
          <p:nvSpPr>
            <p:cNvPr id="36080" name="Freeform 44"/>
            <p:cNvSpPr/>
            <p:nvPr/>
          </p:nvSpPr>
          <p:spPr>
            <a:xfrm>
              <a:off x="3829" y="2006"/>
              <a:ext cx="76" cy="81"/>
            </a:xfrm>
            <a:custGeom>
              <a:avLst/>
              <a:gdLst/>
              <a:ahLst/>
              <a:cxnLst>
                <a:cxn ang="0">
                  <a:pos x="0" y="0"/>
                </a:cxn>
                <a:cxn ang="0">
                  <a:pos x="37" y="81"/>
                </a:cxn>
                <a:cxn ang="0">
                  <a:pos x="76" y="0"/>
                </a:cxn>
                <a:cxn ang="0">
                  <a:pos x="0" y="0"/>
                </a:cxn>
              </a:cxnLst>
              <a:rect l="0" t="0" r="0" b="0"/>
              <a:pathLst>
                <a:path w="76" h="81">
                  <a:moveTo>
                    <a:pt x="0" y="0"/>
                  </a:moveTo>
                  <a:lnTo>
                    <a:pt x="37" y="81"/>
                  </a:lnTo>
                  <a:lnTo>
                    <a:pt x="76" y="0"/>
                  </a:lnTo>
                  <a:lnTo>
                    <a:pt x="0" y="0"/>
                  </a:lnTo>
                  <a:close/>
                </a:path>
              </a:pathLst>
            </a:custGeom>
            <a:solidFill>
              <a:srgbClr val="000000">
                <a:alpha val="100000"/>
              </a:srgbClr>
            </a:solidFill>
            <a:ln w="9525">
              <a:noFill/>
            </a:ln>
          </p:spPr>
          <p:txBody>
            <a:bodyPr/>
            <a:lstStyle/>
            <a:p>
              <a:endParaRPr lang="zh-CN" altLang="en-US"/>
            </a:p>
          </p:txBody>
        </p:sp>
      </p:grpSp>
      <p:grpSp>
        <p:nvGrpSpPr>
          <p:cNvPr id="34847" name="Group 45"/>
          <p:cNvGrpSpPr/>
          <p:nvPr/>
        </p:nvGrpSpPr>
        <p:grpSpPr>
          <a:xfrm>
            <a:off x="3057525" y="3805238"/>
            <a:ext cx="120650" cy="592137"/>
            <a:chOff x="1926" y="2397"/>
            <a:chExt cx="76" cy="373"/>
          </a:xfrm>
        </p:grpSpPr>
        <p:sp>
          <p:nvSpPr>
            <p:cNvPr id="36075" name="Line 46"/>
            <p:cNvSpPr/>
            <p:nvPr/>
          </p:nvSpPr>
          <p:spPr>
            <a:xfrm>
              <a:off x="1964" y="2475"/>
              <a:ext cx="1" cy="217"/>
            </a:xfrm>
            <a:prstGeom prst="line">
              <a:avLst/>
            </a:prstGeom>
            <a:ln w="11113" cap="flat" cmpd="sng">
              <a:solidFill>
                <a:srgbClr val="000000"/>
              </a:solidFill>
              <a:prstDash val="solid"/>
              <a:headEnd type="none" w="med" len="med"/>
              <a:tailEnd type="none" w="med" len="med"/>
            </a:ln>
          </p:spPr>
        </p:sp>
        <p:sp>
          <p:nvSpPr>
            <p:cNvPr id="36076" name="Freeform 47"/>
            <p:cNvSpPr/>
            <p:nvPr/>
          </p:nvSpPr>
          <p:spPr>
            <a:xfrm>
              <a:off x="1926" y="2397"/>
              <a:ext cx="76" cy="82"/>
            </a:xfrm>
            <a:custGeom>
              <a:avLst/>
              <a:gdLst/>
              <a:ahLst/>
              <a:cxnLst>
                <a:cxn ang="0">
                  <a:pos x="76" y="82"/>
                </a:cxn>
                <a:cxn ang="0">
                  <a:pos x="38" y="0"/>
                </a:cxn>
                <a:cxn ang="0">
                  <a:pos x="0" y="82"/>
                </a:cxn>
                <a:cxn ang="0">
                  <a:pos x="76" y="82"/>
                </a:cxn>
              </a:cxnLst>
              <a:rect l="0" t="0" r="0" b="0"/>
              <a:pathLst>
                <a:path w="76" h="82">
                  <a:moveTo>
                    <a:pt x="76" y="82"/>
                  </a:moveTo>
                  <a:lnTo>
                    <a:pt x="38" y="0"/>
                  </a:lnTo>
                  <a:lnTo>
                    <a:pt x="0" y="82"/>
                  </a:lnTo>
                  <a:lnTo>
                    <a:pt x="76" y="82"/>
                  </a:lnTo>
                  <a:close/>
                </a:path>
              </a:pathLst>
            </a:custGeom>
            <a:solidFill>
              <a:srgbClr val="000000">
                <a:alpha val="100000"/>
              </a:srgbClr>
            </a:solidFill>
            <a:ln w="9525">
              <a:noFill/>
            </a:ln>
          </p:spPr>
          <p:txBody>
            <a:bodyPr/>
            <a:lstStyle/>
            <a:p>
              <a:endParaRPr lang="zh-CN" altLang="en-US"/>
            </a:p>
          </p:txBody>
        </p:sp>
        <p:sp>
          <p:nvSpPr>
            <p:cNvPr id="36077" name="Freeform 48"/>
            <p:cNvSpPr/>
            <p:nvPr/>
          </p:nvSpPr>
          <p:spPr>
            <a:xfrm>
              <a:off x="1926" y="2690"/>
              <a:ext cx="76" cy="80"/>
            </a:xfrm>
            <a:custGeom>
              <a:avLst/>
              <a:gdLst/>
              <a:ahLst/>
              <a:cxnLst>
                <a:cxn ang="0">
                  <a:pos x="0" y="0"/>
                </a:cxn>
                <a:cxn ang="0">
                  <a:pos x="38" y="80"/>
                </a:cxn>
                <a:cxn ang="0">
                  <a:pos x="76" y="0"/>
                </a:cxn>
                <a:cxn ang="0">
                  <a:pos x="0" y="0"/>
                </a:cxn>
              </a:cxnLst>
              <a:rect l="0" t="0" r="0" b="0"/>
              <a:pathLst>
                <a:path w="76" h="80">
                  <a:moveTo>
                    <a:pt x="0" y="0"/>
                  </a:moveTo>
                  <a:lnTo>
                    <a:pt x="38" y="80"/>
                  </a:lnTo>
                  <a:lnTo>
                    <a:pt x="76" y="0"/>
                  </a:lnTo>
                  <a:lnTo>
                    <a:pt x="0" y="0"/>
                  </a:lnTo>
                  <a:close/>
                </a:path>
              </a:pathLst>
            </a:custGeom>
            <a:solidFill>
              <a:srgbClr val="000000">
                <a:alpha val="100000"/>
              </a:srgbClr>
            </a:solidFill>
            <a:ln w="9525">
              <a:noFill/>
            </a:ln>
          </p:spPr>
          <p:txBody>
            <a:bodyPr/>
            <a:lstStyle/>
            <a:p>
              <a:endParaRPr lang="zh-CN" altLang="en-US"/>
            </a:p>
          </p:txBody>
        </p:sp>
      </p:grpSp>
      <p:grpSp>
        <p:nvGrpSpPr>
          <p:cNvPr id="34848" name="Group 49"/>
          <p:cNvGrpSpPr/>
          <p:nvPr/>
        </p:nvGrpSpPr>
        <p:grpSpPr>
          <a:xfrm>
            <a:off x="4156075" y="2720975"/>
            <a:ext cx="120650" cy="1676400"/>
            <a:chOff x="2618" y="1714"/>
            <a:chExt cx="76" cy="1056"/>
          </a:xfrm>
        </p:grpSpPr>
        <p:sp>
          <p:nvSpPr>
            <p:cNvPr id="36072" name="Line 50"/>
            <p:cNvSpPr/>
            <p:nvPr/>
          </p:nvSpPr>
          <p:spPr>
            <a:xfrm>
              <a:off x="2655" y="1792"/>
              <a:ext cx="1" cy="900"/>
            </a:xfrm>
            <a:prstGeom prst="line">
              <a:avLst/>
            </a:prstGeom>
            <a:ln w="11113" cap="flat" cmpd="sng">
              <a:solidFill>
                <a:srgbClr val="000000"/>
              </a:solidFill>
              <a:prstDash val="solid"/>
              <a:headEnd type="none" w="med" len="med"/>
              <a:tailEnd type="none" w="med" len="med"/>
            </a:ln>
          </p:spPr>
        </p:sp>
        <p:sp>
          <p:nvSpPr>
            <p:cNvPr id="36073" name="Freeform 51"/>
            <p:cNvSpPr/>
            <p:nvPr/>
          </p:nvSpPr>
          <p:spPr>
            <a:xfrm>
              <a:off x="2618" y="1714"/>
              <a:ext cx="76" cy="81"/>
            </a:xfrm>
            <a:custGeom>
              <a:avLst/>
              <a:gdLst/>
              <a:ahLst/>
              <a:cxnLst>
                <a:cxn ang="0">
                  <a:pos x="76" y="81"/>
                </a:cxn>
                <a:cxn ang="0">
                  <a:pos x="37" y="0"/>
                </a:cxn>
                <a:cxn ang="0">
                  <a:pos x="0" y="81"/>
                </a:cxn>
                <a:cxn ang="0">
                  <a:pos x="76" y="81"/>
                </a:cxn>
              </a:cxnLst>
              <a:rect l="0" t="0" r="0" b="0"/>
              <a:pathLst>
                <a:path w="76" h="81">
                  <a:moveTo>
                    <a:pt x="76" y="81"/>
                  </a:moveTo>
                  <a:lnTo>
                    <a:pt x="37" y="0"/>
                  </a:lnTo>
                  <a:lnTo>
                    <a:pt x="0" y="81"/>
                  </a:lnTo>
                  <a:lnTo>
                    <a:pt x="76" y="81"/>
                  </a:lnTo>
                  <a:close/>
                </a:path>
              </a:pathLst>
            </a:custGeom>
            <a:solidFill>
              <a:srgbClr val="000000">
                <a:alpha val="100000"/>
              </a:srgbClr>
            </a:solidFill>
            <a:ln w="9525">
              <a:noFill/>
            </a:ln>
          </p:spPr>
          <p:txBody>
            <a:bodyPr/>
            <a:lstStyle/>
            <a:p>
              <a:endParaRPr lang="zh-CN" altLang="en-US"/>
            </a:p>
          </p:txBody>
        </p:sp>
        <p:sp>
          <p:nvSpPr>
            <p:cNvPr id="36074" name="Freeform 52"/>
            <p:cNvSpPr/>
            <p:nvPr/>
          </p:nvSpPr>
          <p:spPr>
            <a:xfrm>
              <a:off x="2618" y="2690"/>
              <a:ext cx="76" cy="80"/>
            </a:xfrm>
            <a:custGeom>
              <a:avLst/>
              <a:gdLst/>
              <a:ahLst/>
              <a:cxnLst>
                <a:cxn ang="0">
                  <a:pos x="0" y="0"/>
                </a:cxn>
                <a:cxn ang="0">
                  <a:pos x="37" y="80"/>
                </a:cxn>
                <a:cxn ang="0">
                  <a:pos x="76" y="0"/>
                </a:cxn>
                <a:cxn ang="0">
                  <a:pos x="0" y="0"/>
                </a:cxn>
              </a:cxnLst>
              <a:rect l="0" t="0" r="0" b="0"/>
              <a:pathLst>
                <a:path w="76" h="80">
                  <a:moveTo>
                    <a:pt x="0" y="0"/>
                  </a:moveTo>
                  <a:lnTo>
                    <a:pt x="37" y="80"/>
                  </a:lnTo>
                  <a:lnTo>
                    <a:pt x="76" y="0"/>
                  </a:lnTo>
                  <a:lnTo>
                    <a:pt x="0" y="0"/>
                  </a:lnTo>
                  <a:close/>
                </a:path>
              </a:pathLst>
            </a:custGeom>
            <a:solidFill>
              <a:srgbClr val="000000">
                <a:alpha val="100000"/>
              </a:srgbClr>
            </a:solidFill>
            <a:ln w="9525">
              <a:noFill/>
            </a:ln>
          </p:spPr>
          <p:txBody>
            <a:bodyPr/>
            <a:lstStyle/>
            <a:p>
              <a:endParaRPr lang="zh-CN" altLang="en-US"/>
            </a:p>
          </p:txBody>
        </p:sp>
      </p:grpSp>
      <p:grpSp>
        <p:nvGrpSpPr>
          <p:cNvPr id="34849" name="Group 53"/>
          <p:cNvGrpSpPr/>
          <p:nvPr/>
        </p:nvGrpSpPr>
        <p:grpSpPr>
          <a:xfrm>
            <a:off x="2384425" y="4629150"/>
            <a:ext cx="366713" cy="130175"/>
            <a:chOff x="1502" y="2916"/>
            <a:chExt cx="231" cy="82"/>
          </a:xfrm>
        </p:grpSpPr>
        <p:sp>
          <p:nvSpPr>
            <p:cNvPr id="36069" name="Line 54"/>
            <p:cNvSpPr/>
            <p:nvPr/>
          </p:nvSpPr>
          <p:spPr>
            <a:xfrm>
              <a:off x="1574" y="2956"/>
              <a:ext cx="87" cy="1"/>
            </a:xfrm>
            <a:prstGeom prst="line">
              <a:avLst/>
            </a:prstGeom>
            <a:ln w="11113" cap="flat" cmpd="sng">
              <a:solidFill>
                <a:srgbClr val="000000"/>
              </a:solidFill>
              <a:prstDash val="solid"/>
              <a:headEnd type="none" w="med" len="med"/>
              <a:tailEnd type="none" w="med" len="med"/>
            </a:ln>
          </p:spPr>
        </p:sp>
        <p:sp>
          <p:nvSpPr>
            <p:cNvPr id="36070" name="Freeform 55"/>
            <p:cNvSpPr/>
            <p:nvPr/>
          </p:nvSpPr>
          <p:spPr>
            <a:xfrm>
              <a:off x="1502" y="2916"/>
              <a:ext cx="76" cy="82"/>
            </a:xfrm>
            <a:custGeom>
              <a:avLst/>
              <a:gdLst/>
              <a:ahLst/>
              <a:cxnLst>
                <a:cxn ang="0">
                  <a:pos x="76" y="0"/>
                </a:cxn>
                <a:cxn ang="0">
                  <a:pos x="0" y="40"/>
                </a:cxn>
                <a:cxn ang="0">
                  <a:pos x="76" y="82"/>
                </a:cxn>
                <a:cxn ang="0">
                  <a:pos x="76" y="0"/>
                </a:cxn>
              </a:cxnLst>
              <a:rect l="0" t="0" r="0" b="0"/>
              <a:pathLst>
                <a:path w="76" h="82">
                  <a:moveTo>
                    <a:pt x="76" y="0"/>
                  </a:moveTo>
                  <a:lnTo>
                    <a:pt x="0" y="40"/>
                  </a:lnTo>
                  <a:lnTo>
                    <a:pt x="76" y="82"/>
                  </a:lnTo>
                  <a:lnTo>
                    <a:pt x="76" y="0"/>
                  </a:lnTo>
                  <a:close/>
                </a:path>
              </a:pathLst>
            </a:custGeom>
            <a:solidFill>
              <a:srgbClr val="000000">
                <a:alpha val="100000"/>
              </a:srgbClr>
            </a:solidFill>
            <a:ln w="9525">
              <a:noFill/>
            </a:ln>
          </p:spPr>
          <p:txBody>
            <a:bodyPr/>
            <a:lstStyle/>
            <a:p>
              <a:endParaRPr lang="zh-CN" altLang="en-US"/>
            </a:p>
          </p:txBody>
        </p:sp>
        <p:sp>
          <p:nvSpPr>
            <p:cNvPr id="36071" name="Freeform 56"/>
            <p:cNvSpPr/>
            <p:nvPr/>
          </p:nvSpPr>
          <p:spPr>
            <a:xfrm>
              <a:off x="1658" y="2916"/>
              <a:ext cx="75" cy="82"/>
            </a:xfrm>
            <a:custGeom>
              <a:avLst/>
              <a:gdLst/>
              <a:ahLst/>
              <a:cxnLst>
                <a:cxn ang="0">
                  <a:pos x="0" y="82"/>
                </a:cxn>
                <a:cxn ang="0">
                  <a:pos x="75" y="40"/>
                </a:cxn>
                <a:cxn ang="0">
                  <a:pos x="0" y="0"/>
                </a:cxn>
                <a:cxn ang="0">
                  <a:pos x="0" y="82"/>
                </a:cxn>
              </a:cxnLst>
              <a:rect l="0" t="0" r="0" b="0"/>
              <a:pathLst>
                <a:path w="75" h="82">
                  <a:moveTo>
                    <a:pt x="0" y="82"/>
                  </a:moveTo>
                  <a:lnTo>
                    <a:pt x="75" y="40"/>
                  </a:lnTo>
                  <a:lnTo>
                    <a:pt x="0" y="0"/>
                  </a:lnTo>
                  <a:lnTo>
                    <a:pt x="0" y="82"/>
                  </a:lnTo>
                  <a:close/>
                </a:path>
              </a:pathLst>
            </a:custGeom>
            <a:solidFill>
              <a:srgbClr val="000000">
                <a:alpha val="100000"/>
              </a:srgbClr>
            </a:solidFill>
            <a:ln w="9525">
              <a:noFill/>
            </a:ln>
          </p:spPr>
          <p:txBody>
            <a:bodyPr/>
            <a:lstStyle/>
            <a:p>
              <a:endParaRPr lang="zh-CN" altLang="en-US"/>
            </a:p>
          </p:txBody>
        </p:sp>
      </p:grpSp>
      <p:grpSp>
        <p:nvGrpSpPr>
          <p:cNvPr id="34850" name="Group 57"/>
          <p:cNvGrpSpPr/>
          <p:nvPr/>
        </p:nvGrpSpPr>
        <p:grpSpPr>
          <a:xfrm>
            <a:off x="5038725" y="4530725"/>
            <a:ext cx="458788" cy="130175"/>
            <a:chOff x="3174" y="2854"/>
            <a:chExt cx="289" cy="82"/>
          </a:xfrm>
        </p:grpSpPr>
        <p:sp>
          <p:nvSpPr>
            <p:cNvPr id="36067" name="Line 58"/>
            <p:cNvSpPr/>
            <p:nvPr/>
          </p:nvSpPr>
          <p:spPr>
            <a:xfrm flipH="1">
              <a:off x="3246" y="2894"/>
              <a:ext cx="217" cy="1"/>
            </a:xfrm>
            <a:prstGeom prst="line">
              <a:avLst/>
            </a:prstGeom>
            <a:ln w="11113" cap="flat" cmpd="sng">
              <a:solidFill>
                <a:srgbClr val="000000"/>
              </a:solidFill>
              <a:prstDash val="solid"/>
              <a:headEnd type="none" w="med" len="med"/>
              <a:tailEnd type="none" w="med" len="med"/>
            </a:ln>
          </p:spPr>
        </p:sp>
        <p:sp>
          <p:nvSpPr>
            <p:cNvPr id="36068" name="Freeform 59"/>
            <p:cNvSpPr/>
            <p:nvPr/>
          </p:nvSpPr>
          <p:spPr>
            <a:xfrm>
              <a:off x="3174" y="2854"/>
              <a:ext cx="76" cy="82"/>
            </a:xfrm>
            <a:custGeom>
              <a:avLst/>
              <a:gdLst/>
              <a:ahLst/>
              <a:cxnLst>
                <a:cxn ang="0">
                  <a:pos x="76" y="0"/>
                </a:cxn>
                <a:cxn ang="0">
                  <a:pos x="0" y="40"/>
                </a:cxn>
                <a:cxn ang="0">
                  <a:pos x="76" y="82"/>
                </a:cxn>
                <a:cxn ang="0">
                  <a:pos x="76" y="0"/>
                </a:cxn>
              </a:cxnLst>
              <a:rect l="0" t="0" r="0" b="0"/>
              <a:pathLst>
                <a:path w="76" h="82">
                  <a:moveTo>
                    <a:pt x="76" y="0"/>
                  </a:moveTo>
                  <a:lnTo>
                    <a:pt x="0" y="40"/>
                  </a:lnTo>
                  <a:lnTo>
                    <a:pt x="76" y="82"/>
                  </a:lnTo>
                  <a:lnTo>
                    <a:pt x="76" y="0"/>
                  </a:lnTo>
                  <a:close/>
                </a:path>
              </a:pathLst>
            </a:custGeom>
            <a:solidFill>
              <a:srgbClr val="000000">
                <a:alpha val="100000"/>
              </a:srgbClr>
            </a:solidFill>
            <a:ln w="9525">
              <a:noFill/>
            </a:ln>
          </p:spPr>
          <p:txBody>
            <a:bodyPr/>
            <a:lstStyle/>
            <a:p>
              <a:endParaRPr lang="zh-CN" altLang="en-US"/>
            </a:p>
          </p:txBody>
        </p:sp>
      </p:grpSp>
      <p:grpSp>
        <p:nvGrpSpPr>
          <p:cNvPr id="34851" name="Group 60"/>
          <p:cNvGrpSpPr/>
          <p:nvPr/>
        </p:nvGrpSpPr>
        <p:grpSpPr>
          <a:xfrm>
            <a:off x="6078538" y="3903663"/>
            <a:ext cx="120650" cy="493712"/>
            <a:chOff x="3829" y="2459"/>
            <a:chExt cx="76" cy="311"/>
          </a:xfrm>
        </p:grpSpPr>
        <p:sp>
          <p:nvSpPr>
            <p:cNvPr id="36065" name="Line 61"/>
            <p:cNvSpPr/>
            <p:nvPr/>
          </p:nvSpPr>
          <p:spPr>
            <a:xfrm>
              <a:off x="3866" y="2459"/>
              <a:ext cx="1" cy="233"/>
            </a:xfrm>
            <a:prstGeom prst="line">
              <a:avLst/>
            </a:prstGeom>
            <a:ln w="11113" cap="flat" cmpd="sng">
              <a:solidFill>
                <a:srgbClr val="000000"/>
              </a:solidFill>
              <a:prstDash val="solid"/>
              <a:headEnd type="none" w="med" len="med"/>
              <a:tailEnd type="none" w="med" len="med"/>
            </a:ln>
          </p:spPr>
        </p:sp>
        <p:sp>
          <p:nvSpPr>
            <p:cNvPr id="36066" name="Freeform 62"/>
            <p:cNvSpPr/>
            <p:nvPr/>
          </p:nvSpPr>
          <p:spPr>
            <a:xfrm>
              <a:off x="3829" y="2690"/>
              <a:ext cx="76" cy="80"/>
            </a:xfrm>
            <a:custGeom>
              <a:avLst/>
              <a:gdLst/>
              <a:ahLst/>
              <a:cxnLst>
                <a:cxn ang="0">
                  <a:pos x="0" y="0"/>
                </a:cxn>
                <a:cxn ang="0">
                  <a:pos x="37" y="80"/>
                </a:cxn>
                <a:cxn ang="0">
                  <a:pos x="76" y="0"/>
                </a:cxn>
                <a:cxn ang="0">
                  <a:pos x="0" y="0"/>
                </a:cxn>
              </a:cxnLst>
              <a:rect l="0" t="0" r="0" b="0"/>
              <a:pathLst>
                <a:path w="76" h="80">
                  <a:moveTo>
                    <a:pt x="0" y="0"/>
                  </a:moveTo>
                  <a:lnTo>
                    <a:pt x="37" y="80"/>
                  </a:lnTo>
                  <a:lnTo>
                    <a:pt x="76" y="0"/>
                  </a:lnTo>
                  <a:lnTo>
                    <a:pt x="0" y="0"/>
                  </a:lnTo>
                  <a:close/>
                </a:path>
              </a:pathLst>
            </a:custGeom>
            <a:solidFill>
              <a:srgbClr val="000000">
                <a:alpha val="100000"/>
              </a:srgbClr>
            </a:solidFill>
            <a:ln w="9525">
              <a:noFill/>
            </a:ln>
          </p:spPr>
          <p:txBody>
            <a:bodyPr/>
            <a:lstStyle/>
            <a:p>
              <a:endParaRPr lang="zh-CN" altLang="en-US"/>
            </a:p>
          </p:txBody>
        </p:sp>
      </p:grpSp>
      <p:grpSp>
        <p:nvGrpSpPr>
          <p:cNvPr id="34852" name="Group 63"/>
          <p:cNvGrpSpPr/>
          <p:nvPr/>
        </p:nvGrpSpPr>
        <p:grpSpPr>
          <a:xfrm>
            <a:off x="1593850" y="3805238"/>
            <a:ext cx="120650" cy="493712"/>
            <a:chOff x="1004" y="2397"/>
            <a:chExt cx="76" cy="311"/>
          </a:xfrm>
        </p:grpSpPr>
        <p:sp>
          <p:nvSpPr>
            <p:cNvPr id="36063" name="Line 64"/>
            <p:cNvSpPr/>
            <p:nvPr/>
          </p:nvSpPr>
          <p:spPr>
            <a:xfrm flipV="1">
              <a:off x="1041" y="2475"/>
              <a:ext cx="1" cy="233"/>
            </a:xfrm>
            <a:prstGeom prst="line">
              <a:avLst/>
            </a:prstGeom>
            <a:ln w="11113" cap="flat" cmpd="sng">
              <a:solidFill>
                <a:srgbClr val="000000"/>
              </a:solidFill>
              <a:prstDash val="solid"/>
              <a:headEnd type="none" w="med" len="med"/>
              <a:tailEnd type="none" w="med" len="med"/>
            </a:ln>
          </p:spPr>
        </p:sp>
        <p:sp>
          <p:nvSpPr>
            <p:cNvPr id="36064" name="Freeform 65"/>
            <p:cNvSpPr/>
            <p:nvPr/>
          </p:nvSpPr>
          <p:spPr>
            <a:xfrm>
              <a:off x="1004" y="2397"/>
              <a:ext cx="76" cy="82"/>
            </a:xfrm>
            <a:custGeom>
              <a:avLst/>
              <a:gdLst/>
              <a:ahLst/>
              <a:cxnLst>
                <a:cxn ang="0">
                  <a:pos x="76" y="82"/>
                </a:cxn>
                <a:cxn ang="0">
                  <a:pos x="37" y="0"/>
                </a:cxn>
                <a:cxn ang="0">
                  <a:pos x="0" y="82"/>
                </a:cxn>
                <a:cxn ang="0">
                  <a:pos x="76" y="82"/>
                </a:cxn>
              </a:cxnLst>
              <a:rect l="0" t="0" r="0" b="0"/>
              <a:pathLst>
                <a:path w="76" h="82">
                  <a:moveTo>
                    <a:pt x="76" y="82"/>
                  </a:moveTo>
                  <a:lnTo>
                    <a:pt x="37" y="0"/>
                  </a:lnTo>
                  <a:lnTo>
                    <a:pt x="0" y="82"/>
                  </a:lnTo>
                  <a:lnTo>
                    <a:pt x="76" y="82"/>
                  </a:lnTo>
                  <a:close/>
                </a:path>
              </a:pathLst>
            </a:custGeom>
            <a:solidFill>
              <a:srgbClr val="000000">
                <a:alpha val="100000"/>
              </a:srgbClr>
            </a:solidFill>
            <a:ln w="9525">
              <a:noFill/>
            </a:ln>
          </p:spPr>
          <p:txBody>
            <a:bodyPr/>
            <a:lstStyle/>
            <a:p>
              <a:endParaRPr lang="zh-CN" altLang="en-US"/>
            </a:p>
          </p:txBody>
        </p:sp>
      </p:grpSp>
      <p:sp>
        <p:nvSpPr>
          <p:cNvPr id="34853" name="Rectangle 66"/>
          <p:cNvSpPr/>
          <p:nvPr/>
        </p:nvSpPr>
        <p:spPr>
          <a:xfrm>
            <a:off x="7967663" y="2798763"/>
            <a:ext cx="554037" cy="1897062"/>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34854" name="Rectangle 67"/>
          <p:cNvSpPr/>
          <p:nvPr/>
        </p:nvSpPr>
        <p:spPr>
          <a:xfrm rot="5400000">
            <a:off x="7329488" y="3560763"/>
            <a:ext cx="17526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专家系统核心</a:t>
            </a:r>
            <a:endParaRPr lang="zh-CN" altLang="en-US" dirty="0">
              <a:latin typeface="Verdana" panose="020B0604030504040204" pitchFamily="34" charset="0"/>
            </a:endParaRPr>
          </a:p>
        </p:txBody>
      </p:sp>
      <p:grpSp>
        <p:nvGrpSpPr>
          <p:cNvPr id="34855" name="Group 68"/>
          <p:cNvGrpSpPr/>
          <p:nvPr/>
        </p:nvGrpSpPr>
        <p:grpSpPr>
          <a:xfrm>
            <a:off x="2562225" y="4095750"/>
            <a:ext cx="5411788" cy="1195388"/>
            <a:chOff x="1614" y="2580"/>
            <a:chExt cx="3409" cy="753"/>
          </a:xfrm>
        </p:grpSpPr>
        <p:grpSp>
          <p:nvGrpSpPr>
            <p:cNvPr id="35493" name="Group 69"/>
            <p:cNvGrpSpPr/>
            <p:nvPr/>
          </p:nvGrpSpPr>
          <p:grpSpPr>
            <a:xfrm>
              <a:off x="1614" y="2584"/>
              <a:ext cx="2187" cy="749"/>
              <a:chOff x="1614" y="2584"/>
              <a:chExt cx="2187" cy="749"/>
            </a:xfrm>
          </p:grpSpPr>
          <p:sp>
            <p:nvSpPr>
              <p:cNvPr id="35863" name="Rectangle 70"/>
              <p:cNvSpPr/>
              <p:nvPr/>
            </p:nvSpPr>
            <p:spPr>
              <a:xfrm>
                <a:off x="1614" y="2584"/>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64" name="Rectangle 71"/>
              <p:cNvSpPr/>
              <p:nvPr/>
            </p:nvSpPr>
            <p:spPr>
              <a:xfrm>
                <a:off x="1614" y="2599"/>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65" name="Rectangle 72"/>
              <p:cNvSpPr/>
              <p:nvPr/>
            </p:nvSpPr>
            <p:spPr>
              <a:xfrm>
                <a:off x="1614" y="2615"/>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66" name="Rectangle 73"/>
              <p:cNvSpPr/>
              <p:nvPr/>
            </p:nvSpPr>
            <p:spPr>
              <a:xfrm>
                <a:off x="1614" y="263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67" name="Rectangle 74"/>
              <p:cNvSpPr/>
              <p:nvPr/>
            </p:nvSpPr>
            <p:spPr>
              <a:xfrm>
                <a:off x="1614" y="2646"/>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68" name="Rectangle 75"/>
              <p:cNvSpPr/>
              <p:nvPr/>
            </p:nvSpPr>
            <p:spPr>
              <a:xfrm>
                <a:off x="1614" y="2661"/>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69" name="Rectangle 76"/>
              <p:cNvSpPr/>
              <p:nvPr/>
            </p:nvSpPr>
            <p:spPr>
              <a:xfrm>
                <a:off x="1614" y="2677"/>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70" name="Rectangle 77"/>
              <p:cNvSpPr/>
              <p:nvPr/>
            </p:nvSpPr>
            <p:spPr>
              <a:xfrm>
                <a:off x="1614" y="2692"/>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71" name="Rectangle 78"/>
              <p:cNvSpPr/>
              <p:nvPr/>
            </p:nvSpPr>
            <p:spPr>
              <a:xfrm>
                <a:off x="1614" y="2708"/>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72" name="Rectangle 79"/>
              <p:cNvSpPr/>
              <p:nvPr/>
            </p:nvSpPr>
            <p:spPr>
              <a:xfrm>
                <a:off x="1614" y="2723"/>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73" name="Rectangle 80"/>
              <p:cNvSpPr/>
              <p:nvPr/>
            </p:nvSpPr>
            <p:spPr>
              <a:xfrm>
                <a:off x="1614" y="2739"/>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74" name="Rectangle 81"/>
              <p:cNvSpPr/>
              <p:nvPr/>
            </p:nvSpPr>
            <p:spPr>
              <a:xfrm>
                <a:off x="1614" y="2754"/>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75" name="Rectangle 82"/>
              <p:cNvSpPr/>
              <p:nvPr/>
            </p:nvSpPr>
            <p:spPr>
              <a:xfrm>
                <a:off x="1614" y="277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76" name="Rectangle 83"/>
              <p:cNvSpPr/>
              <p:nvPr/>
            </p:nvSpPr>
            <p:spPr>
              <a:xfrm>
                <a:off x="1614" y="2786"/>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77" name="Rectangle 84"/>
              <p:cNvSpPr/>
              <p:nvPr/>
            </p:nvSpPr>
            <p:spPr>
              <a:xfrm>
                <a:off x="1614" y="2801"/>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78" name="Rectangle 85"/>
              <p:cNvSpPr/>
              <p:nvPr/>
            </p:nvSpPr>
            <p:spPr>
              <a:xfrm>
                <a:off x="1614" y="2817"/>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79" name="Rectangle 86"/>
              <p:cNvSpPr/>
              <p:nvPr/>
            </p:nvSpPr>
            <p:spPr>
              <a:xfrm>
                <a:off x="1614" y="2832"/>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80" name="Rectangle 87"/>
              <p:cNvSpPr/>
              <p:nvPr/>
            </p:nvSpPr>
            <p:spPr>
              <a:xfrm>
                <a:off x="1614" y="2848"/>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81" name="Rectangle 88"/>
              <p:cNvSpPr/>
              <p:nvPr/>
            </p:nvSpPr>
            <p:spPr>
              <a:xfrm>
                <a:off x="1614" y="2863"/>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82" name="Rectangle 89"/>
              <p:cNvSpPr/>
              <p:nvPr/>
            </p:nvSpPr>
            <p:spPr>
              <a:xfrm>
                <a:off x="1614" y="2879"/>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83" name="Rectangle 90"/>
              <p:cNvSpPr/>
              <p:nvPr/>
            </p:nvSpPr>
            <p:spPr>
              <a:xfrm>
                <a:off x="1614" y="2894"/>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84" name="Rectangle 91"/>
              <p:cNvSpPr/>
              <p:nvPr/>
            </p:nvSpPr>
            <p:spPr>
              <a:xfrm>
                <a:off x="1614" y="291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85" name="Rectangle 92"/>
              <p:cNvSpPr/>
              <p:nvPr/>
            </p:nvSpPr>
            <p:spPr>
              <a:xfrm>
                <a:off x="1614" y="29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86" name="Rectangle 93"/>
              <p:cNvSpPr/>
              <p:nvPr/>
            </p:nvSpPr>
            <p:spPr>
              <a:xfrm>
                <a:off x="1614" y="2941"/>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87" name="Rectangle 94"/>
              <p:cNvSpPr/>
              <p:nvPr/>
            </p:nvSpPr>
            <p:spPr>
              <a:xfrm>
                <a:off x="1614" y="2956"/>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88" name="Rectangle 95"/>
              <p:cNvSpPr/>
              <p:nvPr/>
            </p:nvSpPr>
            <p:spPr>
              <a:xfrm>
                <a:off x="1614" y="2972"/>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89" name="Rectangle 96"/>
              <p:cNvSpPr/>
              <p:nvPr/>
            </p:nvSpPr>
            <p:spPr>
              <a:xfrm>
                <a:off x="1614" y="2987"/>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90" name="Rectangle 97"/>
              <p:cNvSpPr/>
              <p:nvPr/>
            </p:nvSpPr>
            <p:spPr>
              <a:xfrm>
                <a:off x="1614" y="3003"/>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91" name="Rectangle 98"/>
              <p:cNvSpPr/>
              <p:nvPr/>
            </p:nvSpPr>
            <p:spPr>
              <a:xfrm>
                <a:off x="1614" y="3018"/>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92" name="Rectangle 99"/>
              <p:cNvSpPr/>
              <p:nvPr/>
            </p:nvSpPr>
            <p:spPr>
              <a:xfrm>
                <a:off x="1614" y="3034"/>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93" name="Rectangle 100"/>
              <p:cNvSpPr/>
              <p:nvPr/>
            </p:nvSpPr>
            <p:spPr>
              <a:xfrm>
                <a:off x="1614" y="3050"/>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94" name="Rectangle 101"/>
              <p:cNvSpPr/>
              <p:nvPr/>
            </p:nvSpPr>
            <p:spPr>
              <a:xfrm>
                <a:off x="1614" y="306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95" name="Rectangle 102"/>
              <p:cNvSpPr/>
              <p:nvPr/>
            </p:nvSpPr>
            <p:spPr>
              <a:xfrm>
                <a:off x="1614" y="3081"/>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96" name="Rectangle 103"/>
              <p:cNvSpPr/>
              <p:nvPr/>
            </p:nvSpPr>
            <p:spPr>
              <a:xfrm>
                <a:off x="1614" y="3096"/>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97" name="Rectangle 104"/>
              <p:cNvSpPr/>
              <p:nvPr/>
            </p:nvSpPr>
            <p:spPr>
              <a:xfrm>
                <a:off x="1614" y="3112"/>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98" name="Rectangle 105"/>
              <p:cNvSpPr/>
              <p:nvPr/>
            </p:nvSpPr>
            <p:spPr>
              <a:xfrm>
                <a:off x="1614" y="3127"/>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99" name="Rectangle 106"/>
              <p:cNvSpPr/>
              <p:nvPr/>
            </p:nvSpPr>
            <p:spPr>
              <a:xfrm>
                <a:off x="1614" y="3143"/>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00" name="Rectangle 107"/>
              <p:cNvSpPr/>
              <p:nvPr/>
            </p:nvSpPr>
            <p:spPr>
              <a:xfrm>
                <a:off x="1614" y="3158"/>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01" name="Rectangle 108"/>
              <p:cNvSpPr/>
              <p:nvPr/>
            </p:nvSpPr>
            <p:spPr>
              <a:xfrm>
                <a:off x="1614" y="3174"/>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02" name="Rectangle 109"/>
              <p:cNvSpPr/>
              <p:nvPr/>
            </p:nvSpPr>
            <p:spPr>
              <a:xfrm>
                <a:off x="1614" y="3189"/>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03" name="Rectangle 110"/>
              <p:cNvSpPr/>
              <p:nvPr/>
            </p:nvSpPr>
            <p:spPr>
              <a:xfrm>
                <a:off x="1614" y="320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04" name="Rectangle 111"/>
              <p:cNvSpPr/>
              <p:nvPr/>
            </p:nvSpPr>
            <p:spPr>
              <a:xfrm>
                <a:off x="1614" y="322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05" name="Rectangle 112"/>
              <p:cNvSpPr/>
              <p:nvPr/>
            </p:nvSpPr>
            <p:spPr>
              <a:xfrm>
                <a:off x="1614" y="3236"/>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06" name="Rectangle 113"/>
              <p:cNvSpPr/>
              <p:nvPr/>
            </p:nvSpPr>
            <p:spPr>
              <a:xfrm>
                <a:off x="1614" y="3251"/>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07" name="Rectangle 114"/>
              <p:cNvSpPr/>
              <p:nvPr/>
            </p:nvSpPr>
            <p:spPr>
              <a:xfrm>
                <a:off x="1614" y="3267"/>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08" name="Rectangle 115"/>
              <p:cNvSpPr/>
              <p:nvPr/>
            </p:nvSpPr>
            <p:spPr>
              <a:xfrm>
                <a:off x="1614" y="3282"/>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09" name="Rectangle 116"/>
              <p:cNvSpPr/>
              <p:nvPr/>
            </p:nvSpPr>
            <p:spPr>
              <a:xfrm>
                <a:off x="1614" y="3298"/>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10" name="Rectangle 117"/>
              <p:cNvSpPr/>
              <p:nvPr/>
            </p:nvSpPr>
            <p:spPr>
              <a:xfrm>
                <a:off x="1614" y="3314"/>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11" name="Rectangle 118"/>
              <p:cNvSpPr/>
              <p:nvPr/>
            </p:nvSpPr>
            <p:spPr>
              <a:xfrm>
                <a:off x="161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12" name="Rectangle 119"/>
              <p:cNvSpPr/>
              <p:nvPr/>
            </p:nvSpPr>
            <p:spPr>
              <a:xfrm>
                <a:off x="163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13" name="Rectangle 120"/>
              <p:cNvSpPr/>
              <p:nvPr/>
            </p:nvSpPr>
            <p:spPr>
              <a:xfrm>
                <a:off x="1646"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14" name="Rectangle 121"/>
              <p:cNvSpPr/>
              <p:nvPr/>
            </p:nvSpPr>
            <p:spPr>
              <a:xfrm>
                <a:off x="166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15" name="Rectangle 122"/>
              <p:cNvSpPr/>
              <p:nvPr/>
            </p:nvSpPr>
            <p:spPr>
              <a:xfrm>
                <a:off x="1675"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16" name="Rectangle 123"/>
              <p:cNvSpPr/>
              <p:nvPr/>
            </p:nvSpPr>
            <p:spPr>
              <a:xfrm>
                <a:off x="169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17" name="Rectangle 124"/>
              <p:cNvSpPr/>
              <p:nvPr/>
            </p:nvSpPr>
            <p:spPr>
              <a:xfrm>
                <a:off x="170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18" name="Rectangle 125"/>
              <p:cNvSpPr/>
              <p:nvPr/>
            </p:nvSpPr>
            <p:spPr>
              <a:xfrm>
                <a:off x="171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19" name="Rectangle 126"/>
              <p:cNvSpPr/>
              <p:nvPr/>
            </p:nvSpPr>
            <p:spPr>
              <a:xfrm>
                <a:off x="173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20" name="Rectangle 127"/>
              <p:cNvSpPr/>
              <p:nvPr/>
            </p:nvSpPr>
            <p:spPr>
              <a:xfrm>
                <a:off x="1747"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21" name="Rectangle 128"/>
              <p:cNvSpPr/>
              <p:nvPr/>
            </p:nvSpPr>
            <p:spPr>
              <a:xfrm>
                <a:off x="176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22" name="Rectangle 129"/>
              <p:cNvSpPr/>
              <p:nvPr/>
            </p:nvSpPr>
            <p:spPr>
              <a:xfrm>
                <a:off x="177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23" name="Rectangle 130"/>
              <p:cNvSpPr/>
              <p:nvPr/>
            </p:nvSpPr>
            <p:spPr>
              <a:xfrm>
                <a:off x="179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24" name="Rectangle 131"/>
              <p:cNvSpPr/>
              <p:nvPr/>
            </p:nvSpPr>
            <p:spPr>
              <a:xfrm>
                <a:off x="180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25" name="Rectangle 132"/>
              <p:cNvSpPr/>
              <p:nvPr/>
            </p:nvSpPr>
            <p:spPr>
              <a:xfrm>
                <a:off x="1819"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26" name="Rectangle 133"/>
              <p:cNvSpPr/>
              <p:nvPr/>
            </p:nvSpPr>
            <p:spPr>
              <a:xfrm>
                <a:off x="183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27" name="Rectangle 134"/>
              <p:cNvSpPr/>
              <p:nvPr/>
            </p:nvSpPr>
            <p:spPr>
              <a:xfrm>
                <a:off x="184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28" name="Rectangle 135"/>
              <p:cNvSpPr/>
              <p:nvPr/>
            </p:nvSpPr>
            <p:spPr>
              <a:xfrm>
                <a:off x="186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29" name="Rectangle 136"/>
              <p:cNvSpPr/>
              <p:nvPr/>
            </p:nvSpPr>
            <p:spPr>
              <a:xfrm>
                <a:off x="187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30" name="Rectangle 137"/>
              <p:cNvSpPr/>
              <p:nvPr/>
            </p:nvSpPr>
            <p:spPr>
              <a:xfrm>
                <a:off x="189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31" name="Rectangle 138"/>
              <p:cNvSpPr/>
              <p:nvPr/>
            </p:nvSpPr>
            <p:spPr>
              <a:xfrm>
                <a:off x="190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32" name="Rectangle 139"/>
              <p:cNvSpPr/>
              <p:nvPr/>
            </p:nvSpPr>
            <p:spPr>
              <a:xfrm>
                <a:off x="1920"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33" name="Rectangle 140"/>
              <p:cNvSpPr/>
              <p:nvPr/>
            </p:nvSpPr>
            <p:spPr>
              <a:xfrm>
                <a:off x="193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34" name="Rectangle 141"/>
              <p:cNvSpPr/>
              <p:nvPr/>
            </p:nvSpPr>
            <p:spPr>
              <a:xfrm>
                <a:off x="194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35" name="Rectangle 142"/>
              <p:cNvSpPr/>
              <p:nvPr/>
            </p:nvSpPr>
            <p:spPr>
              <a:xfrm>
                <a:off x="196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36" name="Rectangle 143"/>
              <p:cNvSpPr/>
              <p:nvPr/>
            </p:nvSpPr>
            <p:spPr>
              <a:xfrm>
                <a:off x="197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37" name="Rectangle 144"/>
              <p:cNvSpPr/>
              <p:nvPr/>
            </p:nvSpPr>
            <p:spPr>
              <a:xfrm>
                <a:off x="1992"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38" name="Rectangle 145"/>
              <p:cNvSpPr/>
              <p:nvPr/>
            </p:nvSpPr>
            <p:spPr>
              <a:xfrm>
                <a:off x="200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39" name="Rectangle 146"/>
              <p:cNvSpPr/>
              <p:nvPr/>
            </p:nvSpPr>
            <p:spPr>
              <a:xfrm>
                <a:off x="202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40" name="Rectangle 147"/>
              <p:cNvSpPr/>
              <p:nvPr/>
            </p:nvSpPr>
            <p:spPr>
              <a:xfrm>
                <a:off x="203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41" name="Rectangle 148"/>
              <p:cNvSpPr/>
              <p:nvPr/>
            </p:nvSpPr>
            <p:spPr>
              <a:xfrm>
                <a:off x="205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42" name="Rectangle 149"/>
              <p:cNvSpPr/>
              <p:nvPr/>
            </p:nvSpPr>
            <p:spPr>
              <a:xfrm>
                <a:off x="2064"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43" name="Rectangle 150"/>
              <p:cNvSpPr/>
              <p:nvPr/>
            </p:nvSpPr>
            <p:spPr>
              <a:xfrm>
                <a:off x="207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44" name="Rectangle 151"/>
              <p:cNvSpPr/>
              <p:nvPr/>
            </p:nvSpPr>
            <p:spPr>
              <a:xfrm>
                <a:off x="2093"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45" name="Rectangle 152"/>
              <p:cNvSpPr/>
              <p:nvPr/>
            </p:nvSpPr>
            <p:spPr>
              <a:xfrm>
                <a:off x="210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46" name="Rectangle 153"/>
              <p:cNvSpPr/>
              <p:nvPr/>
            </p:nvSpPr>
            <p:spPr>
              <a:xfrm>
                <a:off x="212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47" name="Rectangle 154"/>
              <p:cNvSpPr/>
              <p:nvPr/>
            </p:nvSpPr>
            <p:spPr>
              <a:xfrm>
                <a:off x="213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48" name="Rectangle 155"/>
              <p:cNvSpPr/>
              <p:nvPr/>
            </p:nvSpPr>
            <p:spPr>
              <a:xfrm>
                <a:off x="215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49" name="Rectangle 156"/>
              <p:cNvSpPr/>
              <p:nvPr/>
            </p:nvSpPr>
            <p:spPr>
              <a:xfrm>
                <a:off x="2165"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50" name="Rectangle 157"/>
              <p:cNvSpPr/>
              <p:nvPr/>
            </p:nvSpPr>
            <p:spPr>
              <a:xfrm>
                <a:off x="218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51" name="Rectangle 158"/>
              <p:cNvSpPr/>
              <p:nvPr/>
            </p:nvSpPr>
            <p:spPr>
              <a:xfrm>
                <a:off x="219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52" name="Rectangle 159"/>
              <p:cNvSpPr/>
              <p:nvPr/>
            </p:nvSpPr>
            <p:spPr>
              <a:xfrm>
                <a:off x="220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53" name="Rectangle 160"/>
              <p:cNvSpPr/>
              <p:nvPr/>
            </p:nvSpPr>
            <p:spPr>
              <a:xfrm>
                <a:off x="222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54" name="Rectangle 161"/>
              <p:cNvSpPr/>
              <p:nvPr/>
            </p:nvSpPr>
            <p:spPr>
              <a:xfrm>
                <a:off x="2237"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55" name="Rectangle 162"/>
              <p:cNvSpPr/>
              <p:nvPr/>
            </p:nvSpPr>
            <p:spPr>
              <a:xfrm>
                <a:off x="225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56" name="Rectangle 163"/>
              <p:cNvSpPr/>
              <p:nvPr/>
            </p:nvSpPr>
            <p:spPr>
              <a:xfrm>
                <a:off x="226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57" name="Rectangle 164"/>
              <p:cNvSpPr/>
              <p:nvPr/>
            </p:nvSpPr>
            <p:spPr>
              <a:xfrm>
                <a:off x="228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58" name="Rectangle 165"/>
              <p:cNvSpPr/>
              <p:nvPr/>
            </p:nvSpPr>
            <p:spPr>
              <a:xfrm>
                <a:off x="229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59" name="Rectangle 166"/>
              <p:cNvSpPr/>
              <p:nvPr/>
            </p:nvSpPr>
            <p:spPr>
              <a:xfrm>
                <a:off x="231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60" name="Rectangle 167"/>
              <p:cNvSpPr/>
              <p:nvPr/>
            </p:nvSpPr>
            <p:spPr>
              <a:xfrm>
                <a:off x="232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61" name="Rectangle 168"/>
              <p:cNvSpPr/>
              <p:nvPr/>
            </p:nvSpPr>
            <p:spPr>
              <a:xfrm>
                <a:off x="2338"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62" name="Rectangle 169"/>
              <p:cNvSpPr/>
              <p:nvPr/>
            </p:nvSpPr>
            <p:spPr>
              <a:xfrm>
                <a:off x="235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63" name="Rectangle 170"/>
              <p:cNvSpPr/>
              <p:nvPr/>
            </p:nvSpPr>
            <p:spPr>
              <a:xfrm>
                <a:off x="236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64" name="Rectangle 171"/>
              <p:cNvSpPr/>
              <p:nvPr/>
            </p:nvSpPr>
            <p:spPr>
              <a:xfrm>
                <a:off x="238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65" name="Rectangle 172"/>
              <p:cNvSpPr/>
              <p:nvPr/>
            </p:nvSpPr>
            <p:spPr>
              <a:xfrm>
                <a:off x="239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66" name="Rectangle 173"/>
              <p:cNvSpPr/>
              <p:nvPr/>
            </p:nvSpPr>
            <p:spPr>
              <a:xfrm>
                <a:off x="2410"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67" name="Rectangle 174"/>
              <p:cNvSpPr/>
              <p:nvPr/>
            </p:nvSpPr>
            <p:spPr>
              <a:xfrm>
                <a:off x="242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68" name="Rectangle 175"/>
              <p:cNvSpPr/>
              <p:nvPr/>
            </p:nvSpPr>
            <p:spPr>
              <a:xfrm>
                <a:off x="243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69" name="Rectangle 176"/>
              <p:cNvSpPr/>
              <p:nvPr/>
            </p:nvSpPr>
            <p:spPr>
              <a:xfrm>
                <a:off x="245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70" name="Rectangle 177"/>
              <p:cNvSpPr/>
              <p:nvPr/>
            </p:nvSpPr>
            <p:spPr>
              <a:xfrm>
                <a:off x="246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71" name="Rectangle 178"/>
              <p:cNvSpPr/>
              <p:nvPr/>
            </p:nvSpPr>
            <p:spPr>
              <a:xfrm>
                <a:off x="2482"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72" name="Rectangle 179"/>
              <p:cNvSpPr/>
              <p:nvPr/>
            </p:nvSpPr>
            <p:spPr>
              <a:xfrm>
                <a:off x="249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73" name="Rectangle 180"/>
              <p:cNvSpPr/>
              <p:nvPr/>
            </p:nvSpPr>
            <p:spPr>
              <a:xfrm>
                <a:off x="2511"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74" name="Rectangle 181"/>
              <p:cNvSpPr/>
              <p:nvPr/>
            </p:nvSpPr>
            <p:spPr>
              <a:xfrm>
                <a:off x="252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75" name="Rectangle 182"/>
              <p:cNvSpPr/>
              <p:nvPr/>
            </p:nvSpPr>
            <p:spPr>
              <a:xfrm>
                <a:off x="254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76" name="Rectangle 183"/>
              <p:cNvSpPr/>
              <p:nvPr/>
            </p:nvSpPr>
            <p:spPr>
              <a:xfrm>
                <a:off x="255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77" name="Rectangle 184"/>
              <p:cNvSpPr/>
              <p:nvPr/>
            </p:nvSpPr>
            <p:spPr>
              <a:xfrm>
                <a:off x="256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78" name="Rectangle 185"/>
              <p:cNvSpPr/>
              <p:nvPr/>
            </p:nvSpPr>
            <p:spPr>
              <a:xfrm>
                <a:off x="2583"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79" name="Rectangle 186"/>
              <p:cNvSpPr/>
              <p:nvPr/>
            </p:nvSpPr>
            <p:spPr>
              <a:xfrm>
                <a:off x="259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80" name="Rectangle 187"/>
              <p:cNvSpPr/>
              <p:nvPr/>
            </p:nvSpPr>
            <p:spPr>
              <a:xfrm>
                <a:off x="261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81" name="Rectangle 188"/>
              <p:cNvSpPr/>
              <p:nvPr/>
            </p:nvSpPr>
            <p:spPr>
              <a:xfrm>
                <a:off x="262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82" name="Rectangle 189"/>
              <p:cNvSpPr/>
              <p:nvPr/>
            </p:nvSpPr>
            <p:spPr>
              <a:xfrm>
                <a:off x="264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83" name="Rectangle 190"/>
              <p:cNvSpPr/>
              <p:nvPr/>
            </p:nvSpPr>
            <p:spPr>
              <a:xfrm>
                <a:off x="2655"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84" name="Rectangle 191"/>
              <p:cNvSpPr/>
              <p:nvPr/>
            </p:nvSpPr>
            <p:spPr>
              <a:xfrm>
                <a:off x="267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85" name="Rectangle 192"/>
              <p:cNvSpPr/>
              <p:nvPr/>
            </p:nvSpPr>
            <p:spPr>
              <a:xfrm>
                <a:off x="268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86" name="Rectangle 193"/>
              <p:cNvSpPr/>
              <p:nvPr/>
            </p:nvSpPr>
            <p:spPr>
              <a:xfrm>
                <a:off x="269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87" name="Rectangle 194"/>
              <p:cNvSpPr/>
              <p:nvPr/>
            </p:nvSpPr>
            <p:spPr>
              <a:xfrm>
                <a:off x="271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88" name="Rectangle 195"/>
              <p:cNvSpPr/>
              <p:nvPr/>
            </p:nvSpPr>
            <p:spPr>
              <a:xfrm>
                <a:off x="272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89" name="Rectangle 196"/>
              <p:cNvSpPr/>
              <p:nvPr/>
            </p:nvSpPr>
            <p:spPr>
              <a:xfrm>
                <a:off x="274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90" name="Rectangle 197"/>
              <p:cNvSpPr/>
              <p:nvPr/>
            </p:nvSpPr>
            <p:spPr>
              <a:xfrm>
                <a:off x="2756"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91" name="Rectangle 198"/>
              <p:cNvSpPr/>
              <p:nvPr/>
            </p:nvSpPr>
            <p:spPr>
              <a:xfrm>
                <a:off x="277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92" name="Rectangle 199"/>
              <p:cNvSpPr/>
              <p:nvPr/>
            </p:nvSpPr>
            <p:spPr>
              <a:xfrm>
                <a:off x="278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93" name="Rectangle 200"/>
              <p:cNvSpPr/>
              <p:nvPr/>
            </p:nvSpPr>
            <p:spPr>
              <a:xfrm>
                <a:off x="280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94" name="Rectangle 201"/>
              <p:cNvSpPr/>
              <p:nvPr/>
            </p:nvSpPr>
            <p:spPr>
              <a:xfrm>
                <a:off x="281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95" name="Rectangle 202"/>
              <p:cNvSpPr/>
              <p:nvPr/>
            </p:nvSpPr>
            <p:spPr>
              <a:xfrm>
                <a:off x="2828"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96" name="Rectangle 203"/>
              <p:cNvSpPr/>
              <p:nvPr/>
            </p:nvSpPr>
            <p:spPr>
              <a:xfrm>
                <a:off x="284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97" name="Rectangle 204"/>
              <p:cNvSpPr/>
              <p:nvPr/>
            </p:nvSpPr>
            <p:spPr>
              <a:xfrm>
                <a:off x="285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98" name="Rectangle 205"/>
              <p:cNvSpPr/>
              <p:nvPr/>
            </p:nvSpPr>
            <p:spPr>
              <a:xfrm>
                <a:off x="287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999" name="Rectangle 206"/>
              <p:cNvSpPr/>
              <p:nvPr/>
            </p:nvSpPr>
            <p:spPr>
              <a:xfrm>
                <a:off x="288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00" name="Rectangle 207"/>
              <p:cNvSpPr/>
              <p:nvPr/>
            </p:nvSpPr>
            <p:spPr>
              <a:xfrm>
                <a:off x="2900"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01" name="Rectangle 208"/>
              <p:cNvSpPr/>
              <p:nvPr/>
            </p:nvSpPr>
            <p:spPr>
              <a:xfrm>
                <a:off x="291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02" name="Rectangle 209"/>
              <p:cNvSpPr/>
              <p:nvPr/>
            </p:nvSpPr>
            <p:spPr>
              <a:xfrm>
                <a:off x="292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03" name="Rectangle 210"/>
              <p:cNvSpPr/>
              <p:nvPr/>
            </p:nvSpPr>
            <p:spPr>
              <a:xfrm>
                <a:off x="294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04" name="Rectangle 211"/>
              <p:cNvSpPr/>
              <p:nvPr/>
            </p:nvSpPr>
            <p:spPr>
              <a:xfrm>
                <a:off x="295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05" name="Rectangle 212"/>
              <p:cNvSpPr/>
              <p:nvPr/>
            </p:nvSpPr>
            <p:spPr>
              <a:xfrm>
                <a:off x="297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06" name="Rectangle 213"/>
              <p:cNvSpPr/>
              <p:nvPr/>
            </p:nvSpPr>
            <p:spPr>
              <a:xfrm>
                <a:off x="298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07" name="Rectangle 214"/>
              <p:cNvSpPr/>
              <p:nvPr/>
            </p:nvSpPr>
            <p:spPr>
              <a:xfrm>
                <a:off x="3001"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08" name="Rectangle 215"/>
              <p:cNvSpPr/>
              <p:nvPr/>
            </p:nvSpPr>
            <p:spPr>
              <a:xfrm>
                <a:off x="301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09" name="Rectangle 216"/>
              <p:cNvSpPr/>
              <p:nvPr/>
            </p:nvSpPr>
            <p:spPr>
              <a:xfrm>
                <a:off x="303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10" name="Rectangle 217"/>
              <p:cNvSpPr/>
              <p:nvPr/>
            </p:nvSpPr>
            <p:spPr>
              <a:xfrm>
                <a:off x="304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11" name="Rectangle 218"/>
              <p:cNvSpPr/>
              <p:nvPr/>
            </p:nvSpPr>
            <p:spPr>
              <a:xfrm>
                <a:off x="305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12" name="Rectangle 219"/>
              <p:cNvSpPr/>
              <p:nvPr/>
            </p:nvSpPr>
            <p:spPr>
              <a:xfrm>
                <a:off x="3073"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13" name="Rectangle 220"/>
              <p:cNvSpPr/>
              <p:nvPr/>
            </p:nvSpPr>
            <p:spPr>
              <a:xfrm>
                <a:off x="308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14" name="Rectangle 221"/>
              <p:cNvSpPr/>
              <p:nvPr/>
            </p:nvSpPr>
            <p:spPr>
              <a:xfrm>
                <a:off x="310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15" name="Rectangle 222"/>
              <p:cNvSpPr/>
              <p:nvPr/>
            </p:nvSpPr>
            <p:spPr>
              <a:xfrm>
                <a:off x="311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16" name="Rectangle 223"/>
              <p:cNvSpPr/>
              <p:nvPr/>
            </p:nvSpPr>
            <p:spPr>
              <a:xfrm>
                <a:off x="313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17" name="Rectangle 224"/>
              <p:cNvSpPr/>
              <p:nvPr/>
            </p:nvSpPr>
            <p:spPr>
              <a:xfrm>
                <a:off x="3145"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18" name="Rectangle 225"/>
              <p:cNvSpPr/>
              <p:nvPr/>
            </p:nvSpPr>
            <p:spPr>
              <a:xfrm>
                <a:off x="316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19" name="Rectangle 226"/>
              <p:cNvSpPr/>
              <p:nvPr/>
            </p:nvSpPr>
            <p:spPr>
              <a:xfrm>
                <a:off x="3174"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20" name="Rectangle 227"/>
              <p:cNvSpPr/>
              <p:nvPr/>
            </p:nvSpPr>
            <p:spPr>
              <a:xfrm>
                <a:off x="318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21" name="Rectangle 228"/>
              <p:cNvSpPr/>
              <p:nvPr/>
            </p:nvSpPr>
            <p:spPr>
              <a:xfrm>
                <a:off x="320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22" name="Rectangle 229"/>
              <p:cNvSpPr/>
              <p:nvPr/>
            </p:nvSpPr>
            <p:spPr>
              <a:xfrm>
                <a:off x="321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23" name="Rectangle 230"/>
              <p:cNvSpPr/>
              <p:nvPr/>
            </p:nvSpPr>
            <p:spPr>
              <a:xfrm>
                <a:off x="323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24" name="Rectangle 231"/>
              <p:cNvSpPr/>
              <p:nvPr/>
            </p:nvSpPr>
            <p:spPr>
              <a:xfrm>
                <a:off x="3246"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25" name="Rectangle 232"/>
              <p:cNvSpPr/>
              <p:nvPr/>
            </p:nvSpPr>
            <p:spPr>
              <a:xfrm>
                <a:off x="326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26" name="Rectangle 233"/>
              <p:cNvSpPr/>
              <p:nvPr/>
            </p:nvSpPr>
            <p:spPr>
              <a:xfrm>
                <a:off x="327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27" name="Rectangle 234"/>
              <p:cNvSpPr/>
              <p:nvPr/>
            </p:nvSpPr>
            <p:spPr>
              <a:xfrm>
                <a:off x="329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28" name="Rectangle 235"/>
              <p:cNvSpPr/>
              <p:nvPr/>
            </p:nvSpPr>
            <p:spPr>
              <a:xfrm>
                <a:off x="330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29" name="Rectangle 236"/>
              <p:cNvSpPr/>
              <p:nvPr/>
            </p:nvSpPr>
            <p:spPr>
              <a:xfrm>
                <a:off x="3318"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30" name="Rectangle 237"/>
              <p:cNvSpPr/>
              <p:nvPr/>
            </p:nvSpPr>
            <p:spPr>
              <a:xfrm>
                <a:off x="333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31" name="Rectangle 238"/>
              <p:cNvSpPr/>
              <p:nvPr/>
            </p:nvSpPr>
            <p:spPr>
              <a:xfrm>
                <a:off x="334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32" name="Rectangle 239"/>
              <p:cNvSpPr/>
              <p:nvPr/>
            </p:nvSpPr>
            <p:spPr>
              <a:xfrm>
                <a:off x="336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33" name="Rectangle 240"/>
              <p:cNvSpPr/>
              <p:nvPr/>
            </p:nvSpPr>
            <p:spPr>
              <a:xfrm>
                <a:off x="337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34" name="Rectangle 241"/>
              <p:cNvSpPr/>
              <p:nvPr/>
            </p:nvSpPr>
            <p:spPr>
              <a:xfrm>
                <a:off x="339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35" name="Rectangle 242"/>
              <p:cNvSpPr/>
              <p:nvPr/>
            </p:nvSpPr>
            <p:spPr>
              <a:xfrm>
                <a:off x="340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36" name="Rectangle 243"/>
              <p:cNvSpPr/>
              <p:nvPr/>
            </p:nvSpPr>
            <p:spPr>
              <a:xfrm>
                <a:off x="3419"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37" name="Rectangle 244"/>
              <p:cNvSpPr/>
              <p:nvPr/>
            </p:nvSpPr>
            <p:spPr>
              <a:xfrm>
                <a:off x="343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38" name="Rectangle 245"/>
              <p:cNvSpPr/>
              <p:nvPr/>
            </p:nvSpPr>
            <p:spPr>
              <a:xfrm>
                <a:off x="344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39" name="Rectangle 246"/>
              <p:cNvSpPr/>
              <p:nvPr/>
            </p:nvSpPr>
            <p:spPr>
              <a:xfrm>
                <a:off x="346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40" name="Rectangle 247"/>
              <p:cNvSpPr/>
              <p:nvPr/>
            </p:nvSpPr>
            <p:spPr>
              <a:xfrm>
                <a:off x="347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41" name="Rectangle 248"/>
              <p:cNvSpPr/>
              <p:nvPr/>
            </p:nvSpPr>
            <p:spPr>
              <a:xfrm>
                <a:off x="3491"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42" name="Rectangle 249"/>
              <p:cNvSpPr/>
              <p:nvPr/>
            </p:nvSpPr>
            <p:spPr>
              <a:xfrm>
                <a:off x="350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43" name="Rectangle 250"/>
              <p:cNvSpPr/>
              <p:nvPr/>
            </p:nvSpPr>
            <p:spPr>
              <a:xfrm>
                <a:off x="352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44" name="Rectangle 251"/>
              <p:cNvSpPr/>
              <p:nvPr/>
            </p:nvSpPr>
            <p:spPr>
              <a:xfrm>
                <a:off x="353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45" name="Rectangle 252"/>
              <p:cNvSpPr/>
              <p:nvPr/>
            </p:nvSpPr>
            <p:spPr>
              <a:xfrm>
                <a:off x="354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46" name="Rectangle 253"/>
              <p:cNvSpPr/>
              <p:nvPr/>
            </p:nvSpPr>
            <p:spPr>
              <a:xfrm>
                <a:off x="3563"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47" name="Rectangle 254"/>
              <p:cNvSpPr/>
              <p:nvPr/>
            </p:nvSpPr>
            <p:spPr>
              <a:xfrm>
                <a:off x="357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48" name="Rectangle 255"/>
              <p:cNvSpPr/>
              <p:nvPr/>
            </p:nvSpPr>
            <p:spPr>
              <a:xfrm>
                <a:off x="3592"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49" name="Rectangle 256"/>
              <p:cNvSpPr/>
              <p:nvPr/>
            </p:nvSpPr>
            <p:spPr>
              <a:xfrm>
                <a:off x="360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50" name="Rectangle 257"/>
              <p:cNvSpPr/>
              <p:nvPr/>
            </p:nvSpPr>
            <p:spPr>
              <a:xfrm>
                <a:off x="362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51" name="Rectangle 258"/>
              <p:cNvSpPr/>
              <p:nvPr/>
            </p:nvSpPr>
            <p:spPr>
              <a:xfrm>
                <a:off x="363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52" name="Rectangle 259"/>
              <p:cNvSpPr/>
              <p:nvPr/>
            </p:nvSpPr>
            <p:spPr>
              <a:xfrm>
                <a:off x="365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53" name="Rectangle 260"/>
              <p:cNvSpPr/>
              <p:nvPr/>
            </p:nvSpPr>
            <p:spPr>
              <a:xfrm>
                <a:off x="3664"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54" name="Rectangle 261"/>
              <p:cNvSpPr/>
              <p:nvPr/>
            </p:nvSpPr>
            <p:spPr>
              <a:xfrm>
                <a:off x="367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55" name="Rectangle 262"/>
              <p:cNvSpPr/>
              <p:nvPr/>
            </p:nvSpPr>
            <p:spPr>
              <a:xfrm>
                <a:off x="369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56" name="Rectangle 263"/>
              <p:cNvSpPr/>
              <p:nvPr/>
            </p:nvSpPr>
            <p:spPr>
              <a:xfrm>
                <a:off x="370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57" name="Rectangle 264"/>
              <p:cNvSpPr/>
              <p:nvPr/>
            </p:nvSpPr>
            <p:spPr>
              <a:xfrm>
                <a:off x="372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58" name="Rectangle 265"/>
              <p:cNvSpPr/>
              <p:nvPr/>
            </p:nvSpPr>
            <p:spPr>
              <a:xfrm>
                <a:off x="3736"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59" name="Rectangle 266"/>
              <p:cNvSpPr/>
              <p:nvPr/>
            </p:nvSpPr>
            <p:spPr>
              <a:xfrm>
                <a:off x="375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60" name="Rectangle 267"/>
              <p:cNvSpPr/>
              <p:nvPr/>
            </p:nvSpPr>
            <p:spPr>
              <a:xfrm>
                <a:off x="376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61" name="Rectangle 268"/>
              <p:cNvSpPr/>
              <p:nvPr/>
            </p:nvSpPr>
            <p:spPr>
              <a:xfrm>
                <a:off x="378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6062" name="Rectangle 269"/>
              <p:cNvSpPr/>
              <p:nvPr/>
            </p:nvSpPr>
            <p:spPr>
              <a:xfrm>
                <a:off x="379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grpSp>
        <p:grpSp>
          <p:nvGrpSpPr>
            <p:cNvPr id="35494" name="Group 270"/>
            <p:cNvGrpSpPr/>
            <p:nvPr/>
          </p:nvGrpSpPr>
          <p:grpSpPr>
            <a:xfrm>
              <a:off x="3809" y="2580"/>
              <a:ext cx="1214" cy="753"/>
              <a:chOff x="3809" y="2580"/>
              <a:chExt cx="1214" cy="753"/>
            </a:xfrm>
          </p:grpSpPr>
          <p:sp>
            <p:nvSpPr>
              <p:cNvPr id="35663" name="Rectangle 271"/>
              <p:cNvSpPr/>
              <p:nvPr/>
            </p:nvSpPr>
            <p:spPr>
              <a:xfrm>
                <a:off x="380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64" name="Rectangle 272"/>
              <p:cNvSpPr/>
              <p:nvPr/>
            </p:nvSpPr>
            <p:spPr>
              <a:xfrm>
                <a:off x="382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65" name="Rectangle 273"/>
              <p:cNvSpPr/>
              <p:nvPr/>
            </p:nvSpPr>
            <p:spPr>
              <a:xfrm>
                <a:off x="3837"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66" name="Rectangle 274"/>
              <p:cNvSpPr/>
              <p:nvPr/>
            </p:nvSpPr>
            <p:spPr>
              <a:xfrm>
                <a:off x="385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67" name="Rectangle 275"/>
              <p:cNvSpPr/>
              <p:nvPr/>
            </p:nvSpPr>
            <p:spPr>
              <a:xfrm>
                <a:off x="386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68" name="Rectangle 276"/>
              <p:cNvSpPr/>
              <p:nvPr/>
            </p:nvSpPr>
            <p:spPr>
              <a:xfrm>
                <a:off x="388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69" name="Rectangle 277"/>
              <p:cNvSpPr/>
              <p:nvPr/>
            </p:nvSpPr>
            <p:spPr>
              <a:xfrm>
                <a:off x="389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70" name="Rectangle 278"/>
              <p:cNvSpPr/>
              <p:nvPr/>
            </p:nvSpPr>
            <p:spPr>
              <a:xfrm>
                <a:off x="3909"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71" name="Rectangle 279"/>
              <p:cNvSpPr/>
              <p:nvPr/>
            </p:nvSpPr>
            <p:spPr>
              <a:xfrm>
                <a:off x="392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72" name="Rectangle 280"/>
              <p:cNvSpPr/>
              <p:nvPr/>
            </p:nvSpPr>
            <p:spPr>
              <a:xfrm>
                <a:off x="393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73" name="Rectangle 281"/>
              <p:cNvSpPr/>
              <p:nvPr/>
            </p:nvSpPr>
            <p:spPr>
              <a:xfrm>
                <a:off x="395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74" name="Rectangle 282"/>
              <p:cNvSpPr/>
              <p:nvPr/>
            </p:nvSpPr>
            <p:spPr>
              <a:xfrm>
                <a:off x="396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75" name="Rectangle 283"/>
              <p:cNvSpPr/>
              <p:nvPr/>
            </p:nvSpPr>
            <p:spPr>
              <a:xfrm>
                <a:off x="3981"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76" name="Rectangle 284"/>
              <p:cNvSpPr/>
              <p:nvPr/>
            </p:nvSpPr>
            <p:spPr>
              <a:xfrm>
                <a:off x="399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77" name="Rectangle 285"/>
              <p:cNvSpPr/>
              <p:nvPr/>
            </p:nvSpPr>
            <p:spPr>
              <a:xfrm>
                <a:off x="4010"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78" name="Rectangle 286"/>
              <p:cNvSpPr/>
              <p:nvPr/>
            </p:nvSpPr>
            <p:spPr>
              <a:xfrm>
                <a:off x="402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79" name="Rectangle 287"/>
              <p:cNvSpPr/>
              <p:nvPr/>
            </p:nvSpPr>
            <p:spPr>
              <a:xfrm>
                <a:off x="403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80" name="Rectangle 288"/>
              <p:cNvSpPr/>
              <p:nvPr/>
            </p:nvSpPr>
            <p:spPr>
              <a:xfrm>
                <a:off x="405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81" name="Rectangle 289"/>
              <p:cNvSpPr/>
              <p:nvPr/>
            </p:nvSpPr>
            <p:spPr>
              <a:xfrm>
                <a:off x="406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82" name="Rectangle 290"/>
              <p:cNvSpPr/>
              <p:nvPr/>
            </p:nvSpPr>
            <p:spPr>
              <a:xfrm>
                <a:off x="4082"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83" name="Rectangle 291"/>
              <p:cNvSpPr/>
              <p:nvPr/>
            </p:nvSpPr>
            <p:spPr>
              <a:xfrm>
                <a:off x="409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84" name="Rectangle 292"/>
              <p:cNvSpPr/>
              <p:nvPr/>
            </p:nvSpPr>
            <p:spPr>
              <a:xfrm>
                <a:off x="411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85" name="Rectangle 293"/>
              <p:cNvSpPr/>
              <p:nvPr/>
            </p:nvSpPr>
            <p:spPr>
              <a:xfrm>
                <a:off x="412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86" name="Rectangle 294"/>
              <p:cNvSpPr/>
              <p:nvPr/>
            </p:nvSpPr>
            <p:spPr>
              <a:xfrm>
                <a:off x="414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87" name="Rectangle 295"/>
              <p:cNvSpPr/>
              <p:nvPr/>
            </p:nvSpPr>
            <p:spPr>
              <a:xfrm>
                <a:off x="4154"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88" name="Rectangle 296"/>
              <p:cNvSpPr/>
              <p:nvPr/>
            </p:nvSpPr>
            <p:spPr>
              <a:xfrm>
                <a:off x="416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89" name="Rectangle 297"/>
              <p:cNvSpPr/>
              <p:nvPr/>
            </p:nvSpPr>
            <p:spPr>
              <a:xfrm>
                <a:off x="418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90" name="Rectangle 298"/>
              <p:cNvSpPr/>
              <p:nvPr/>
            </p:nvSpPr>
            <p:spPr>
              <a:xfrm>
                <a:off x="419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91" name="Rectangle 299"/>
              <p:cNvSpPr/>
              <p:nvPr/>
            </p:nvSpPr>
            <p:spPr>
              <a:xfrm>
                <a:off x="421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92" name="Rectangle 300"/>
              <p:cNvSpPr/>
              <p:nvPr/>
            </p:nvSpPr>
            <p:spPr>
              <a:xfrm>
                <a:off x="422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93" name="Rectangle 301"/>
              <p:cNvSpPr/>
              <p:nvPr/>
            </p:nvSpPr>
            <p:spPr>
              <a:xfrm>
                <a:off x="424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94" name="Rectangle 302"/>
              <p:cNvSpPr/>
              <p:nvPr/>
            </p:nvSpPr>
            <p:spPr>
              <a:xfrm>
                <a:off x="4255"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95" name="Rectangle 303"/>
              <p:cNvSpPr/>
              <p:nvPr/>
            </p:nvSpPr>
            <p:spPr>
              <a:xfrm>
                <a:off x="427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96" name="Rectangle 304"/>
              <p:cNvSpPr/>
              <p:nvPr/>
            </p:nvSpPr>
            <p:spPr>
              <a:xfrm>
                <a:off x="428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97" name="Rectangle 305"/>
              <p:cNvSpPr/>
              <p:nvPr/>
            </p:nvSpPr>
            <p:spPr>
              <a:xfrm>
                <a:off x="429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98" name="Rectangle 306"/>
              <p:cNvSpPr/>
              <p:nvPr/>
            </p:nvSpPr>
            <p:spPr>
              <a:xfrm>
                <a:off x="431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99" name="Rectangle 307"/>
              <p:cNvSpPr/>
              <p:nvPr/>
            </p:nvSpPr>
            <p:spPr>
              <a:xfrm>
                <a:off x="4327"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00" name="Rectangle 308"/>
              <p:cNvSpPr/>
              <p:nvPr/>
            </p:nvSpPr>
            <p:spPr>
              <a:xfrm>
                <a:off x="434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01" name="Rectangle 309"/>
              <p:cNvSpPr/>
              <p:nvPr/>
            </p:nvSpPr>
            <p:spPr>
              <a:xfrm>
                <a:off x="435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02" name="Rectangle 310"/>
              <p:cNvSpPr/>
              <p:nvPr/>
            </p:nvSpPr>
            <p:spPr>
              <a:xfrm>
                <a:off x="437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03" name="Rectangle 311"/>
              <p:cNvSpPr/>
              <p:nvPr/>
            </p:nvSpPr>
            <p:spPr>
              <a:xfrm>
                <a:off x="438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04" name="Rectangle 312"/>
              <p:cNvSpPr/>
              <p:nvPr/>
            </p:nvSpPr>
            <p:spPr>
              <a:xfrm>
                <a:off x="4399"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05" name="Rectangle 313"/>
              <p:cNvSpPr/>
              <p:nvPr/>
            </p:nvSpPr>
            <p:spPr>
              <a:xfrm>
                <a:off x="441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06" name="Rectangle 314"/>
              <p:cNvSpPr/>
              <p:nvPr/>
            </p:nvSpPr>
            <p:spPr>
              <a:xfrm>
                <a:off x="4428"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07" name="Rectangle 315"/>
              <p:cNvSpPr/>
              <p:nvPr/>
            </p:nvSpPr>
            <p:spPr>
              <a:xfrm>
                <a:off x="444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08" name="Rectangle 316"/>
              <p:cNvSpPr/>
              <p:nvPr/>
            </p:nvSpPr>
            <p:spPr>
              <a:xfrm>
                <a:off x="445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09" name="Rectangle 317"/>
              <p:cNvSpPr/>
              <p:nvPr/>
            </p:nvSpPr>
            <p:spPr>
              <a:xfrm>
                <a:off x="447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10" name="Rectangle 318"/>
              <p:cNvSpPr/>
              <p:nvPr/>
            </p:nvSpPr>
            <p:spPr>
              <a:xfrm>
                <a:off x="448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11" name="Rectangle 319"/>
              <p:cNvSpPr/>
              <p:nvPr/>
            </p:nvSpPr>
            <p:spPr>
              <a:xfrm>
                <a:off x="4500"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12" name="Rectangle 320"/>
              <p:cNvSpPr/>
              <p:nvPr/>
            </p:nvSpPr>
            <p:spPr>
              <a:xfrm>
                <a:off x="451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13" name="Rectangle 321"/>
              <p:cNvSpPr/>
              <p:nvPr/>
            </p:nvSpPr>
            <p:spPr>
              <a:xfrm>
                <a:off x="452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14" name="Rectangle 322"/>
              <p:cNvSpPr/>
              <p:nvPr/>
            </p:nvSpPr>
            <p:spPr>
              <a:xfrm>
                <a:off x="454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15" name="Rectangle 323"/>
              <p:cNvSpPr/>
              <p:nvPr/>
            </p:nvSpPr>
            <p:spPr>
              <a:xfrm>
                <a:off x="455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16" name="Rectangle 324"/>
              <p:cNvSpPr/>
              <p:nvPr/>
            </p:nvSpPr>
            <p:spPr>
              <a:xfrm>
                <a:off x="4572"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17" name="Rectangle 325"/>
              <p:cNvSpPr/>
              <p:nvPr/>
            </p:nvSpPr>
            <p:spPr>
              <a:xfrm>
                <a:off x="458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18" name="Rectangle 326"/>
              <p:cNvSpPr/>
              <p:nvPr/>
            </p:nvSpPr>
            <p:spPr>
              <a:xfrm>
                <a:off x="460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19" name="Rectangle 327"/>
              <p:cNvSpPr/>
              <p:nvPr/>
            </p:nvSpPr>
            <p:spPr>
              <a:xfrm>
                <a:off x="461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20" name="Rectangle 328"/>
              <p:cNvSpPr/>
              <p:nvPr/>
            </p:nvSpPr>
            <p:spPr>
              <a:xfrm>
                <a:off x="463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21" name="Rectangle 329"/>
              <p:cNvSpPr/>
              <p:nvPr/>
            </p:nvSpPr>
            <p:spPr>
              <a:xfrm>
                <a:off x="464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22" name="Rectangle 330"/>
              <p:cNvSpPr/>
              <p:nvPr/>
            </p:nvSpPr>
            <p:spPr>
              <a:xfrm>
                <a:off x="465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23" name="Rectangle 331"/>
              <p:cNvSpPr/>
              <p:nvPr/>
            </p:nvSpPr>
            <p:spPr>
              <a:xfrm>
                <a:off x="4673"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24" name="Rectangle 332"/>
              <p:cNvSpPr/>
              <p:nvPr/>
            </p:nvSpPr>
            <p:spPr>
              <a:xfrm>
                <a:off x="468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25" name="Rectangle 333"/>
              <p:cNvSpPr/>
              <p:nvPr/>
            </p:nvSpPr>
            <p:spPr>
              <a:xfrm>
                <a:off x="470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26" name="Rectangle 334"/>
              <p:cNvSpPr/>
              <p:nvPr/>
            </p:nvSpPr>
            <p:spPr>
              <a:xfrm>
                <a:off x="471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27" name="Rectangle 335"/>
              <p:cNvSpPr/>
              <p:nvPr/>
            </p:nvSpPr>
            <p:spPr>
              <a:xfrm>
                <a:off x="473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28" name="Rectangle 336"/>
              <p:cNvSpPr/>
              <p:nvPr/>
            </p:nvSpPr>
            <p:spPr>
              <a:xfrm>
                <a:off x="4745"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29" name="Rectangle 337"/>
              <p:cNvSpPr/>
              <p:nvPr/>
            </p:nvSpPr>
            <p:spPr>
              <a:xfrm>
                <a:off x="476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30" name="Rectangle 338"/>
              <p:cNvSpPr/>
              <p:nvPr/>
            </p:nvSpPr>
            <p:spPr>
              <a:xfrm>
                <a:off x="477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31" name="Rectangle 339"/>
              <p:cNvSpPr/>
              <p:nvPr/>
            </p:nvSpPr>
            <p:spPr>
              <a:xfrm>
                <a:off x="478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32" name="Rectangle 340"/>
              <p:cNvSpPr/>
              <p:nvPr/>
            </p:nvSpPr>
            <p:spPr>
              <a:xfrm>
                <a:off x="480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33" name="Rectangle 341"/>
              <p:cNvSpPr/>
              <p:nvPr/>
            </p:nvSpPr>
            <p:spPr>
              <a:xfrm>
                <a:off x="4817"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34" name="Rectangle 342"/>
              <p:cNvSpPr/>
              <p:nvPr/>
            </p:nvSpPr>
            <p:spPr>
              <a:xfrm>
                <a:off x="483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35" name="Rectangle 343"/>
              <p:cNvSpPr/>
              <p:nvPr/>
            </p:nvSpPr>
            <p:spPr>
              <a:xfrm>
                <a:off x="4846"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36" name="Rectangle 344"/>
              <p:cNvSpPr/>
              <p:nvPr/>
            </p:nvSpPr>
            <p:spPr>
              <a:xfrm>
                <a:off x="486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37" name="Rectangle 345"/>
              <p:cNvSpPr/>
              <p:nvPr/>
            </p:nvSpPr>
            <p:spPr>
              <a:xfrm>
                <a:off x="487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38" name="Rectangle 346"/>
              <p:cNvSpPr/>
              <p:nvPr/>
            </p:nvSpPr>
            <p:spPr>
              <a:xfrm>
                <a:off x="489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39" name="Rectangle 347"/>
              <p:cNvSpPr/>
              <p:nvPr/>
            </p:nvSpPr>
            <p:spPr>
              <a:xfrm>
                <a:off x="490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40" name="Rectangle 348"/>
              <p:cNvSpPr/>
              <p:nvPr/>
            </p:nvSpPr>
            <p:spPr>
              <a:xfrm>
                <a:off x="4918"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41" name="Rectangle 349"/>
              <p:cNvSpPr/>
              <p:nvPr/>
            </p:nvSpPr>
            <p:spPr>
              <a:xfrm>
                <a:off x="493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42" name="Rectangle 350"/>
              <p:cNvSpPr/>
              <p:nvPr/>
            </p:nvSpPr>
            <p:spPr>
              <a:xfrm>
                <a:off x="494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43" name="Rectangle 351"/>
              <p:cNvSpPr/>
              <p:nvPr/>
            </p:nvSpPr>
            <p:spPr>
              <a:xfrm>
                <a:off x="496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44" name="Rectangle 352"/>
              <p:cNvSpPr/>
              <p:nvPr/>
            </p:nvSpPr>
            <p:spPr>
              <a:xfrm>
                <a:off x="497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45" name="Rectangle 353"/>
              <p:cNvSpPr/>
              <p:nvPr/>
            </p:nvSpPr>
            <p:spPr>
              <a:xfrm>
                <a:off x="4990"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46" name="Rectangle 354"/>
              <p:cNvSpPr/>
              <p:nvPr/>
            </p:nvSpPr>
            <p:spPr>
              <a:xfrm>
                <a:off x="500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47" name="Rectangle 355"/>
              <p:cNvSpPr/>
              <p:nvPr/>
            </p:nvSpPr>
            <p:spPr>
              <a:xfrm>
                <a:off x="5016" y="3321"/>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48" name="Rectangle 356"/>
              <p:cNvSpPr/>
              <p:nvPr/>
            </p:nvSpPr>
            <p:spPr>
              <a:xfrm>
                <a:off x="5016" y="3306"/>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49" name="Rectangle 357"/>
              <p:cNvSpPr/>
              <p:nvPr/>
            </p:nvSpPr>
            <p:spPr>
              <a:xfrm>
                <a:off x="5016" y="329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50" name="Rectangle 358"/>
              <p:cNvSpPr/>
              <p:nvPr/>
            </p:nvSpPr>
            <p:spPr>
              <a:xfrm>
                <a:off x="5016" y="3275"/>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51" name="Rectangle 359"/>
              <p:cNvSpPr/>
              <p:nvPr/>
            </p:nvSpPr>
            <p:spPr>
              <a:xfrm>
                <a:off x="5016" y="3259"/>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52" name="Rectangle 360"/>
              <p:cNvSpPr/>
              <p:nvPr/>
            </p:nvSpPr>
            <p:spPr>
              <a:xfrm>
                <a:off x="5016" y="3244"/>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53" name="Rectangle 361"/>
              <p:cNvSpPr/>
              <p:nvPr/>
            </p:nvSpPr>
            <p:spPr>
              <a:xfrm>
                <a:off x="5016" y="3228"/>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54" name="Rectangle 362"/>
              <p:cNvSpPr/>
              <p:nvPr/>
            </p:nvSpPr>
            <p:spPr>
              <a:xfrm>
                <a:off x="5016" y="3213"/>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55" name="Rectangle 363"/>
              <p:cNvSpPr/>
              <p:nvPr/>
            </p:nvSpPr>
            <p:spPr>
              <a:xfrm>
                <a:off x="5016" y="3197"/>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56" name="Rectangle 364"/>
              <p:cNvSpPr/>
              <p:nvPr/>
            </p:nvSpPr>
            <p:spPr>
              <a:xfrm>
                <a:off x="5016" y="3182"/>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57" name="Rectangle 365"/>
              <p:cNvSpPr/>
              <p:nvPr/>
            </p:nvSpPr>
            <p:spPr>
              <a:xfrm>
                <a:off x="5016" y="3166"/>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58" name="Rectangle 366"/>
              <p:cNvSpPr/>
              <p:nvPr/>
            </p:nvSpPr>
            <p:spPr>
              <a:xfrm>
                <a:off x="5016" y="315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59" name="Rectangle 367"/>
              <p:cNvSpPr/>
              <p:nvPr/>
            </p:nvSpPr>
            <p:spPr>
              <a:xfrm>
                <a:off x="5016" y="313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60" name="Rectangle 368"/>
              <p:cNvSpPr/>
              <p:nvPr/>
            </p:nvSpPr>
            <p:spPr>
              <a:xfrm>
                <a:off x="5016" y="3119"/>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61" name="Rectangle 369"/>
              <p:cNvSpPr/>
              <p:nvPr/>
            </p:nvSpPr>
            <p:spPr>
              <a:xfrm>
                <a:off x="5016" y="3104"/>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62" name="Rectangle 370"/>
              <p:cNvSpPr/>
              <p:nvPr/>
            </p:nvSpPr>
            <p:spPr>
              <a:xfrm>
                <a:off x="5016" y="3088"/>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63" name="Rectangle 371"/>
              <p:cNvSpPr/>
              <p:nvPr/>
            </p:nvSpPr>
            <p:spPr>
              <a:xfrm>
                <a:off x="5016" y="3073"/>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64" name="Rectangle 372"/>
              <p:cNvSpPr/>
              <p:nvPr/>
            </p:nvSpPr>
            <p:spPr>
              <a:xfrm>
                <a:off x="5016" y="3057"/>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65" name="Rectangle 373"/>
              <p:cNvSpPr/>
              <p:nvPr/>
            </p:nvSpPr>
            <p:spPr>
              <a:xfrm>
                <a:off x="5016" y="3042"/>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66" name="Rectangle 374"/>
              <p:cNvSpPr/>
              <p:nvPr/>
            </p:nvSpPr>
            <p:spPr>
              <a:xfrm>
                <a:off x="5016" y="3026"/>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67" name="Rectangle 375"/>
              <p:cNvSpPr/>
              <p:nvPr/>
            </p:nvSpPr>
            <p:spPr>
              <a:xfrm>
                <a:off x="5016" y="3011"/>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68" name="Rectangle 376"/>
              <p:cNvSpPr/>
              <p:nvPr/>
            </p:nvSpPr>
            <p:spPr>
              <a:xfrm>
                <a:off x="5016" y="299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69" name="Rectangle 377"/>
              <p:cNvSpPr/>
              <p:nvPr/>
            </p:nvSpPr>
            <p:spPr>
              <a:xfrm>
                <a:off x="5016" y="2980"/>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70" name="Rectangle 378"/>
              <p:cNvSpPr/>
              <p:nvPr/>
            </p:nvSpPr>
            <p:spPr>
              <a:xfrm>
                <a:off x="5016" y="2964"/>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71" name="Rectangle 379"/>
              <p:cNvSpPr/>
              <p:nvPr/>
            </p:nvSpPr>
            <p:spPr>
              <a:xfrm>
                <a:off x="5016" y="2949"/>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72" name="Rectangle 380"/>
              <p:cNvSpPr/>
              <p:nvPr/>
            </p:nvSpPr>
            <p:spPr>
              <a:xfrm>
                <a:off x="5016" y="2933"/>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73" name="Rectangle 381"/>
              <p:cNvSpPr/>
              <p:nvPr/>
            </p:nvSpPr>
            <p:spPr>
              <a:xfrm>
                <a:off x="5016" y="2918"/>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74" name="Rectangle 382"/>
              <p:cNvSpPr/>
              <p:nvPr/>
            </p:nvSpPr>
            <p:spPr>
              <a:xfrm>
                <a:off x="5016" y="2902"/>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75" name="Rectangle 383"/>
              <p:cNvSpPr/>
              <p:nvPr/>
            </p:nvSpPr>
            <p:spPr>
              <a:xfrm>
                <a:off x="5016" y="2886"/>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76" name="Rectangle 384"/>
              <p:cNvSpPr/>
              <p:nvPr/>
            </p:nvSpPr>
            <p:spPr>
              <a:xfrm>
                <a:off x="5016" y="2871"/>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77" name="Rectangle 385"/>
              <p:cNvSpPr/>
              <p:nvPr/>
            </p:nvSpPr>
            <p:spPr>
              <a:xfrm>
                <a:off x="5016" y="285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78" name="Rectangle 386"/>
              <p:cNvSpPr/>
              <p:nvPr/>
            </p:nvSpPr>
            <p:spPr>
              <a:xfrm>
                <a:off x="5016" y="284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79" name="Rectangle 387"/>
              <p:cNvSpPr/>
              <p:nvPr/>
            </p:nvSpPr>
            <p:spPr>
              <a:xfrm>
                <a:off x="5016" y="2824"/>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80" name="Rectangle 388"/>
              <p:cNvSpPr/>
              <p:nvPr/>
            </p:nvSpPr>
            <p:spPr>
              <a:xfrm>
                <a:off x="5016" y="2809"/>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81" name="Rectangle 389"/>
              <p:cNvSpPr/>
              <p:nvPr/>
            </p:nvSpPr>
            <p:spPr>
              <a:xfrm>
                <a:off x="5016" y="2793"/>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82" name="Rectangle 390"/>
              <p:cNvSpPr/>
              <p:nvPr/>
            </p:nvSpPr>
            <p:spPr>
              <a:xfrm>
                <a:off x="5016" y="2778"/>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83" name="Rectangle 391"/>
              <p:cNvSpPr/>
              <p:nvPr/>
            </p:nvSpPr>
            <p:spPr>
              <a:xfrm>
                <a:off x="5016" y="2762"/>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84" name="Rectangle 392"/>
              <p:cNvSpPr/>
              <p:nvPr/>
            </p:nvSpPr>
            <p:spPr>
              <a:xfrm>
                <a:off x="5016" y="2747"/>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85" name="Rectangle 393"/>
              <p:cNvSpPr/>
              <p:nvPr/>
            </p:nvSpPr>
            <p:spPr>
              <a:xfrm>
                <a:off x="5016" y="2731"/>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86" name="Rectangle 394"/>
              <p:cNvSpPr/>
              <p:nvPr/>
            </p:nvSpPr>
            <p:spPr>
              <a:xfrm>
                <a:off x="5016" y="2716"/>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87" name="Rectangle 395"/>
              <p:cNvSpPr/>
              <p:nvPr/>
            </p:nvSpPr>
            <p:spPr>
              <a:xfrm>
                <a:off x="5016" y="270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88" name="Rectangle 396"/>
              <p:cNvSpPr/>
              <p:nvPr/>
            </p:nvSpPr>
            <p:spPr>
              <a:xfrm>
                <a:off x="5016" y="2685"/>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89" name="Rectangle 397"/>
              <p:cNvSpPr/>
              <p:nvPr/>
            </p:nvSpPr>
            <p:spPr>
              <a:xfrm>
                <a:off x="5016" y="2669"/>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90" name="Rectangle 398"/>
              <p:cNvSpPr/>
              <p:nvPr/>
            </p:nvSpPr>
            <p:spPr>
              <a:xfrm>
                <a:off x="5016" y="2654"/>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91" name="Rectangle 399"/>
              <p:cNvSpPr/>
              <p:nvPr/>
            </p:nvSpPr>
            <p:spPr>
              <a:xfrm>
                <a:off x="5016" y="2638"/>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92" name="Rectangle 400"/>
              <p:cNvSpPr/>
              <p:nvPr/>
            </p:nvSpPr>
            <p:spPr>
              <a:xfrm>
                <a:off x="5016" y="2622"/>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93" name="Rectangle 401"/>
              <p:cNvSpPr/>
              <p:nvPr/>
            </p:nvSpPr>
            <p:spPr>
              <a:xfrm>
                <a:off x="5016" y="2607"/>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94" name="Rectangle 402"/>
              <p:cNvSpPr/>
              <p:nvPr/>
            </p:nvSpPr>
            <p:spPr>
              <a:xfrm>
                <a:off x="5016" y="2591"/>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95" name="Rectangle 403"/>
              <p:cNvSpPr/>
              <p:nvPr/>
            </p:nvSpPr>
            <p:spPr>
              <a:xfrm>
                <a:off x="501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96" name="Rectangle 404"/>
              <p:cNvSpPr/>
              <p:nvPr/>
            </p:nvSpPr>
            <p:spPr>
              <a:xfrm>
                <a:off x="499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97" name="Rectangle 405"/>
              <p:cNvSpPr/>
              <p:nvPr/>
            </p:nvSpPr>
            <p:spPr>
              <a:xfrm>
                <a:off x="498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98" name="Rectangle 406"/>
              <p:cNvSpPr/>
              <p:nvPr/>
            </p:nvSpPr>
            <p:spPr>
              <a:xfrm>
                <a:off x="496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799" name="Rectangle 407"/>
              <p:cNvSpPr/>
              <p:nvPr/>
            </p:nvSpPr>
            <p:spPr>
              <a:xfrm>
                <a:off x="4954"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00" name="Rectangle 408"/>
              <p:cNvSpPr/>
              <p:nvPr/>
            </p:nvSpPr>
            <p:spPr>
              <a:xfrm>
                <a:off x="494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01" name="Rectangle 409"/>
              <p:cNvSpPr/>
              <p:nvPr/>
            </p:nvSpPr>
            <p:spPr>
              <a:xfrm>
                <a:off x="492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02" name="Rectangle 410"/>
              <p:cNvSpPr/>
              <p:nvPr/>
            </p:nvSpPr>
            <p:spPr>
              <a:xfrm>
                <a:off x="491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03" name="Rectangle 411"/>
              <p:cNvSpPr/>
              <p:nvPr/>
            </p:nvSpPr>
            <p:spPr>
              <a:xfrm>
                <a:off x="489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04" name="Rectangle 412"/>
              <p:cNvSpPr/>
              <p:nvPr/>
            </p:nvSpPr>
            <p:spPr>
              <a:xfrm>
                <a:off x="4882"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05" name="Rectangle 413"/>
              <p:cNvSpPr/>
              <p:nvPr/>
            </p:nvSpPr>
            <p:spPr>
              <a:xfrm>
                <a:off x="486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06" name="Rectangle 414"/>
              <p:cNvSpPr/>
              <p:nvPr/>
            </p:nvSpPr>
            <p:spPr>
              <a:xfrm>
                <a:off x="485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07" name="Rectangle 415"/>
              <p:cNvSpPr/>
              <p:nvPr/>
            </p:nvSpPr>
            <p:spPr>
              <a:xfrm>
                <a:off x="483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08" name="Rectangle 416"/>
              <p:cNvSpPr/>
              <p:nvPr/>
            </p:nvSpPr>
            <p:spPr>
              <a:xfrm>
                <a:off x="482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09" name="Rectangle 417"/>
              <p:cNvSpPr/>
              <p:nvPr/>
            </p:nvSpPr>
            <p:spPr>
              <a:xfrm>
                <a:off x="481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10" name="Rectangle 418"/>
              <p:cNvSpPr/>
              <p:nvPr/>
            </p:nvSpPr>
            <p:spPr>
              <a:xfrm>
                <a:off x="479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11" name="Rectangle 419"/>
              <p:cNvSpPr/>
              <p:nvPr/>
            </p:nvSpPr>
            <p:spPr>
              <a:xfrm>
                <a:off x="4781"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12" name="Rectangle 420"/>
              <p:cNvSpPr/>
              <p:nvPr/>
            </p:nvSpPr>
            <p:spPr>
              <a:xfrm>
                <a:off x="476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13" name="Rectangle 421"/>
              <p:cNvSpPr/>
              <p:nvPr/>
            </p:nvSpPr>
            <p:spPr>
              <a:xfrm>
                <a:off x="475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14" name="Rectangle 422"/>
              <p:cNvSpPr/>
              <p:nvPr/>
            </p:nvSpPr>
            <p:spPr>
              <a:xfrm>
                <a:off x="473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15" name="Rectangle 423"/>
              <p:cNvSpPr/>
              <p:nvPr/>
            </p:nvSpPr>
            <p:spPr>
              <a:xfrm>
                <a:off x="472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16" name="Rectangle 424"/>
              <p:cNvSpPr/>
              <p:nvPr/>
            </p:nvSpPr>
            <p:spPr>
              <a:xfrm>
                <a:off x="4709"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17" name="Rectangle 425"/>
              <p:cNvSpPr/>
              <p:nvPr/>
            </p:nvSpPr>
            <p:spPr>
              <a:xfrm>
                <a:off x="469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18" name="Rectangle 426"/>
              <p:cNvSpPr/>
              <p:nvPr/>
            </p:nvSpPr>
            <p:spPr>
              <a:xfrm>
                <a:off x="468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19" name="Rectangle 427"/>
              <p:cNvSpPr/>
              <p:nvPr/>
            </p:nvSpPr>
            <p:spPr>
              <a:xfrm>
                <a:off x="466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20" name="Rectangle 428"/>
              <p:cNvSpPr/>
              <p:nvPr/>
            </p:nvSpPr>
            <p:spPr>
              <a:xfrm>
                <a:off x="465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21" name="Rectangle 429"/>
              <p:cNvSpPr/>
              <p:nvPr/>
            </p:nvSpPr>
            <p:spPr>
              <a:xfrm>
                <a:off x="4637"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22" name="Rectangle 430"/>
              <p:cNvSpPr/>
              <p:nvPr/>
            </p:nvSpPr>
            <p:spPr>
              <a:xfrm>
                <a:off x="462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23" name="Rectangle 431"/>
              <p:cNvSpPr/>
              <p:nvPr/>
            </p:nvSpPr>
            <p:spPr>
              <a:xfrm>
                <a:off x="4608"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24" name="Rectangle 432"/>
              <p:cNvSpPr/>
              <p:nvPr/>
            </p:nvSpPr>
            <p:spPr>
              <a:xfrm>
                <a:off x="459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25" name="Rectangle 433"/>
              <p:cNvSpPr/>
              <p:nvPr/>
            </p:nvSpPr>
            <p:spPr>
              <a:xfrm>
                <a:off x="458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26" name="Rectangle 434"/>
              <p:cNvSpPr/>
              <p:nvPr/>
            </p:nvSpPr>
            <p:spPr>
              <a:xfrm>
                <a:off x="456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27" name="Rectangle 435"/>
              <p:cNvSpPr/>
              <p:nvPr/>
            </p:nvSpPr>
            <p:spPr>
              <a:xfrm>
                <a:off x="455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28" name="Rectangle 436"/>
              <p:cNvSpPr/>
              <p:nvPr/>
            </p:nvSpPr>
            <p:spPr>
              <a:xfrm>
                <a:off x="4536"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29" name="Rectangle 437"/>
              <p:cNvSpPr/>
              <p:nvPr/>
            </p:nvSpPr>
            <p:spPr>
              <a:xfrm>
                <a:off x="452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30" name="Rectangle 438"/>
              <p:cNvSpPr/>
              <p:nvPr/>
            </p:nvSpPr>
            <p:spPr>
              <a:xfrm>
                <a:off x="450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31" name="Rectangle 439"/>
              <p:cNvSpPr/>
              <p:nvPr/>
            </p:nvSpPr>
            <p:spPr>
              <a:xfrm>
                <a:off x="449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32" name="Rectangle 440"/>
              <p:cNvSpPr/>
              <p:nvPr/>
            </p:nvSpPr>
            <p:spPr>
              <a:xfrm>
                <a:off x="447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33" name="Rectangle 441"/>
              <p:cNvSpPr/>
              <p:nvPr/>
            </p:nvSpPr>
            <p:spPr>
              <a:xfrm>
                <a:off x="4464"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34" name="Rectangle 442"/>
              <p:cNvSpPr/>
              <p:nvPr/>
            </p:nvSpPr>
            <p:spPr>
              <a:xfrm>
                <a:off x="445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35" name="Rectangle 443"/>
              <p:cNvSpPr/>
              <p:nvPr/>
            </p:nvSpPr>
            <p:spPr>
              <a:xfrm>
                <a:off x="443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36" name="Rectangle 444"/>
              <p:cNvSpPr/>
              <p:nvPr/>
            </p:nvSpPr>
            <p:spPr>
              <a:xfrm>
                <a:off x="442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37" name="Rectangle 445"/>
              <p:cNvSpPr/>
              <p:nvPr/>
            </p:nvSpPr>
            <p:spPr>
              <a:xfrm>
                <a:off x="440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38" name="Rectangle 446"/>
              <p:cNvSpPr/>
              <p:nvPr/>
            </p:nvSpPr>
            <p:spPr>
              <a:xfrm>
                <a:off x="439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39" name="Rectangle 447"/>
              <p:cNvSpPr/>
              <p:nvPr/>
            </p:nvSpPr>
            <p:spPr>
              <a:xfrm>
                <a:off x="437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40" name="Rectangle 448"/>
              <p:cNvSpPr/>
              <p:nvPr/>
            </p:nvSpPr>
            <p:spPr>
              <a:xfrm>
                <a:off x="4363"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41" name="Rectangle 449"/>
              <p:cNvSpPr/>
              <p:nvPr/>
            </p:nvSpPr>
            <p:spPr>
              <a:xfrm>
                <a:off x="434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42" name="Rectangle 450"/>
              <p:cNvSpPr/>
              <p:nvPr/>
            </p:nvSpPr>
            <p:spPr>
              <a:xfrm>
                <a:off x="433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43" name="Rectangle 451"/>
              <p:cNvSpPr/>
              <p:nvPr/>
            </p:nvSpPr>
            <p:spPr>
              <a:xfrm>
                <a:off x="432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44" name="Rectangle 452"/>
              <p:cNvSpPr/>
              <p:nvPr/>
            </p:nvSpPr>
            <p:spPr>
              <a:xfrm>
                <a:off x="430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45" name="Rectangle 453"/>
              <p:cNvSpPr/>
              <p:nvPr/>
            </p:nvSpPr>
            <p:spPr>
              <a:xfrm>
                <a:off x="4291"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46" name="Rectangle 454"/>
              <p:cNvSpPr/>
              <p:nvPr/>
            </p:nvSpPr>
            <p:spPr>
              <a:xfrm>
                <a:off x="427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47" name="Rectangle 455"/>
              <p:cNvSpPr/>
              <p:nvPr/>
            </p:nvSpPr>
            <p:spPr>
              <a:xfrm>
                <a:off x="426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48" name="Rectangle 456"/>
              <p:cNvSpPr/>
              <p:nvPr/>
            </p:nvSpPr>
            <p:spPr>
              <a:xfrm>
                <a:off x="424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49" name="Rectangle 457"/>
              <p:cNvSpPr/>
              <p:nvPr/>
            </p:nvSpPr>
            <p:spPr>
              <a:xfrm>
                <a:off x="423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50" name="Rectangle 458"/>
              <p:cNvSpPr/>
              <p:nvPr/>
            </p:nvSpPr>
            <p:spPr>
              <a:xfrm>
                <a:off x="4219"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51" name="Rectangle 459"/>
              <p:cNvSpPr/>
              <p:nvPr/>
            </p:nvSpPr>
            <p:spPr>
              <a:xfrm>
                <a:off x="420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52" name="Rectangle 460"/>
              <p:cNvSpPr/>
              <p:nvPr/>
            </p:nvSpPr>
            <p:spPr>
              <a:xfrm>
                <a:off x="4190"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53" name="Rectangle 461"/>
              <p:cNvSpPr/>
              <p:nvPr/>
            </p:nvSpPr>
            <p:spPr>
              <a:xfrm>
                <a:off x="417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54" name="Rectangle 462"/>
              <p:cNvSpPr/>
              <p:nvPr/>
            </p:nvSpPr>
            <p:spPr>
              <a:xfrm>
                <a:off x="416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55" name="Rectangle 463"/>
              <p:cNvSpPr/>
              <p:nvPr/>
            </p:nvSpPr>
            <p:spPr>
              <a:xfrm>
                <a:off x="414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56" name="Rectangle 464"/>
              <p:cNvSpPr/>
              <p:nvPr/>
            </p:nvSpPr>
            <p:spPr>
              <a:xfrm>
                <a:off x="413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57" name="Rectangle 465"/>
              <p:cNvSpPr/>
              <p:nvPr/>
            </p:nvSpPr>
            <p:spPr>
              <a:xfrm>
                <a:off x="4118"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58" name="Rectangle 466"/>
              <p:cNvSpPr/>
              <p:nvPr/>
            </p:nvSpPr>
            <p:spPr>
              <a:xfrm>
                <a:off x="410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59" name="Rectangle 467"/>
              <p:cNvSpPr/>
              <p:nvPr/>
            </p:nvSpPr>
            <p:spPr>
              <a:xfrm>
                <a:off x="409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60" name="Rectangle 468"/>
              <p:cNvSpPr/>
              <p:nvPr/>
            </p:nvSpPr>
            <p:spPr>
              <a:xfrm>
                <a:off x="407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61" name="Rectangle 469"/>
              <p:cNvSpPr/>
              <p:nvPr/>
            </p:nvSpPr>
            <p:spPr>
              <a:xfrm>
                <a:off x="406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862" name="Rectangle 470"/>
              <p:cNvSpPr/>
              <p:nvPr/>
            </p:nvSpPr>
            <p:spPr>
              <a:xfrm>
                <a:off x="4046"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grpSp>
        <p:sp>
          <p:nvSpPr>
            <p:cNvPr id="35495" name="Rectangle 471"/>
            <p:cNvSpPr/>
            <p:nvPr/>
          </p:nvSpPr>
          <p:spPr>
            <a:xfrm>
              <a:off x="403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96" name="Rectangle 472"/>
            <p:cNvSpPr/>
            <p:nvPr/>
          </p:nvSpPr>
          <p:spPr>
            <a:xfrm>
              <a:off x="401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97" name="Rectangle 473"/>
            <p:cNvSpPr/>
            <p:nvPr/>
          </p:nvSpPr>
          <p:spPr>
            <a:xfrm>
              <a:off x="400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98" name="Rectangle 474"/>
            <p:cNvSpPr/>
            <p:nvPr/>
          </p:nvSpPr>
          <p:spPr>
            <a:xfrm>
              <a:off x="398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99" name="Rectangle 475"/>
            <p:cNvSpPr/>
            <p:nvPr/>
          </p:nvSpPr>
          <p:spPr>
            <a:xfrm>
              <a:off x="397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00" name="Rectangle 476"/>
            <p:cNvSpPr/>
            <p:nvPr/>
          </p:nvSpPr>
          <p:spPr>
            <a:xfrm>
              <a:off x="396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01" name="Rectangle 477"/>
            <p:cNvSpPr/>
            <p:nvPr/>
          </p:nvSpPr>
          <p:spPr>
            <a:xfrm>
              <a:off x="3945"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02" name="Rectangle 478"/>
            <p:cNvSpPr/>
            <p:nvPr/>
          </p:nvSpPr>
          <p:spPr>
            <a:xfrm>
              <a:off x="393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03" name="Rectangle 479"/>
            <p:cNvSpPr/>
            <p:nvPr/>
          </p:nvSpPr>
          <p:spPr>
            <a:xfrm>
              <a:off x="391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04" name="Rectangle 480"/>
            <p:cNvSpPr/>
            <p:nvPr/>
          </p:nvSpPr>
          <p:spPr>
            <a:xfrm>
              <a:off x="390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05" name="Rectangle 481"/>
            <p:cNvSpPr/>
            <p:nvPr/>
          </p:nvSpPr>
          <p:spPr>
            <a:xfrm>
              <a:off x="388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06" name="Rectangle 482"/>
            <p:cNvSpPr/>
            <p:nvPr/>
          </p:nvSpPr>
          <p:spPr>
            <a:xfrm>
              <a:off x="3873"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07" name="Rectangle 483"/>
            <p:cNvSpPr/>
            <p:nvPr/>
          </p:nvSpPr>
          <p:spPr>
            <a:xfrm>
              <a:off x="385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08" name="Rectangle 484"/>
            <p:cNvSpPr/>
            <p:nvPr/>
          </p:nvSpPr>
          <p:spPr>
            <a:xfrm>
              <a:off x="384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09" name="Rectangle 485"/>
            <p:cNvSpPr/>
            <p:nvPr/>
          </p:nvSpPr>
          <p:spPr>
            <a:xfrm>
              <a:off x="383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10" name="Rectangle 486"/>
            <p:cNvSpPr/>
            <p:nvPr/>
          </p:nvSpPr>
          <p:spPr>
            <a:xfrm>
              <a:off x="381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11" name="Rectangle 487"/>
            <p:cNvSpPr/>
            <p:nvPr/>
          </p:nvSpPr>
          <p:spPr>
            <a:xfrm>
              <a:off x="3801"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12" name="Rectangle 488"/>
            <p:cNvSpPr/>
            <p:nvPr/>
          </p:nvSpPr>
          <p:spPr>
            <a:xfrm>
              <a:off x="378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13" name="Rectangle 489"/>
            <p:cNvSpPr/>
            <p:nvPr/>
          </p:nvSpPr>
          <p:spPr>
            <a:xfrm>
              <a:off x="3772"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14" name="Rectangle 490"/>
            <p:cNvSpPr/>
            <p:nvPr/>
          </p:nvSpPr>
          <p:spPr>
            <a:xfrm>
              <a:off x="375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15" name="Rectangle 491"/>
            <p:cNvSpPr/>
            <p:nvPr/>
          </p:nvSpPr>
          <p:spPr>
            <a:xfrm>
              <a:off x="374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16" name="Rectangle 492"/>
            <p:cNvSpPr/>
            <p:nvPr/>
          </p:nvSpPr>
          <p:spPr>
            <a:xfrm>
              <a:off x="372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17" name="Rectangle 493"/>
            <p:cNvSpPr/>
            <p:nvPr/>
          </p:nvSpPr>
          <p:spPr>
            <a:xfrm>
              <a:off x="371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18" name="Rectangle 494"/>
            <p:cNvSpPr/>
            <p:nvPr/>
          </p:nvSpPr>
          <p:spPr>
            <a:xfrm>
              <a:off x="3700"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19" name="Rectangle 495"/>
            <p:cNvSpPr/>
            <p:nvPr/>
          </p:nvSpPr>
          <p:spPr>
            <a:xfrm>
              <a:off x="368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20" name="Rectangle 496"/>
            <p:cNvSpPr/>
            <p:nvPr/>
          </p:nvSpPr>
          <p:spPr>
            <a:xfrm>
              <a:off x="367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21" name="Rectangle 497"/>
            <p:cNvSpPr/>
            <p:nvPr/>
          </p:nvSpPr>
          <p:spPr>
            <a:xfrm>
              <a:off x="365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22" name="Rectangle 498"/>
            <p:cNvSpPr/>
            <p:nvPr/>
          </p:nvSpPr>
          <p:spPr>
            <a:xfrm>
              <a:off x="364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23" name="Rectangle 499"/>
            <p:cNvSpPr/>
            <p:nvPr/>
          </p:nvSpPr>
          <p:spPr>
            <a:xfrm>
              <a:off x="3628"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24" name="Rectangle 500"/>
            <p:cNvSpPr/>
            <p:nvPr/>
          </p:nvSpPr>
          <p:spPr>
            <a:xfrm>
              <a:off x="361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25" name="Rectangle 501"/>
            <p:cNvSpPr/>
            <p:nvPr/>
          </p:nvSpPr>
          <p:spPr>
            <a:xfrm>
              <a:off x="360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26" name="Rectangle 502"/>
            <p:cNvSpPr/>
            <p:nvPr/>
          </p:nvSpPr>
          <p:spPr>
            <a:xfrm>
              <a:off x="358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27" name="Rectangle 503"/>
            <p:cNvSpPr/>
            <p:nvPr/>
          </p:nvSpPr>
          <p:spPr>
            <a:xfrm>
              <a:off x="357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28" name="Rectangle 504"/>
            <p:cNvSpPr/>
            <p:nvPr/>
          </p:nvSpPr>
          <p:spPr>
            <a:xfrm>
              <a:off x="355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29" name="Rectangle 505"/>
            <p:cNvSpPr/>
            <p:nvPr/>
          </p:nvSpPr>
          <p:spPr>
            <a:xfrm>
              <a:off x="354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30" name="Rectangle 506"/>
            <p:cNvSpPr/>
            <p:nvPr/>
          </p:nvSpPr>
          <p:spPr>
            <a:xfrm>
              <a:off x="3527"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31" name="Rectangle 507"/>
            <p:cNvSpPr/>
            <p:nvPr/>
          </p:nvSpPr>
          <p:spPr>
            <a:xfrm>
              <a:off x="351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32" name="Rectangle 508"/>
            <p:cNvSpPr/>
            <p:nvPr/>
          </p:nvSpPr>
          <p:spPr>
            <a:xfrm>
              <a:off x="349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33" name="Rectangle 509"/>
            <p:cNvSpPr/>
            <p:nvPr/>
          </p:nvSpPr>
          <p:spPr>
            <a:xfrm>
              <a:off x="348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34" name="Rectangle 510"/>
            <p:cNvSpPr/>
            <p:nvPr/>
          </p:nvSpPr>
          <p:spPr>
            <a:xfrm>
              <a:off x="347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35" name="Rectangle 511"/>
            <p:cNvSpPr/>
            <p:nvPr/>
          </p:nvSpPr>
          <p:spPr>
            <a:xfrm>
              <a:off x="3455"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36" name="Rectangle 512"/>
            <p:cNvSpPr/>
            <p:nvPr/>
          </p:nvSpPr>
          <p:spPr>
            <a:xfrm>
              <a:off x="344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37" name="Rectangle 513"/>
            <p:cNvSpPr/>
            <p:nvPr/>
          </p:nvSpPr>
          <p:spPr>
            <a:xfrm>
              <a:off x="342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38" name="Rectangle 514"/>
            <p:cNvSpPr/>
            <p:nvPr/>
          </p:nvSpPr>
          <p:spPr>
            <a:xfrm>
              <a:off x="341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39" name="Rectangle 515"/>
            <p:cNvSpPr/>
            <p:nvPr/>
          </p:nvSpPr>
          <p:spPr>
            <a:xfrm>
              <a:off x="339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40" name="Rectangle 516"/>
            <p:cNvSpPr/>
            <p:nvPr/>
          </p:nvSpPr>
          <p:spPr>
            <a:xfrm>
              <a:off x="3383"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41" name="Rectangle 517"/>
            <p:cNvSpPr/>
            <p:nvPr/>
          </p:nvSpPr>
          <p:spPr>
            <a:xfrm>
              <a:off x="336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42" name="Rectangle 518"/>
            <p:cNvSpPr/>
            <p:nvPr/>
          </p:nvSpPr>
          <p:spPr>
            <a:xfrm>
              <a:off x="3354"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43" name="Rectangle 519"/>
            <p:cNvSpPr/>
            <p:nvPr/>
          </p:nvSpPr>
          <p:spPr>
            <a:xfrm>
              <a:off x="334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44" name="Rectangle 520"/>
            <p:cNvSpPr/>
            <p:nvPr/>
          </p:nvSpPr>
          <p:spPr>
            <a:xfrm>
              <a:off x="332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45" name="Rectangle 521"/>
            <p:cNvSpPr/>
            <p:nvPr/>
          </p:nvSpPr>
          <p:spPr>
            <a:xfrm>
              <a:off x="331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46" name="Rectangle 522"/>
            <p:cNvSpPr/>
            <p:nvPr/>
          </p:nvSpPr>
          <p:spPr>
            <a:xfrm>
              <a:off x="329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47" name="Rectangle 523"/>
            <p:cNvSpPr/>
            <p:nvPr/>
          </p:nvSpPr>
          <p:spPr>
            <a:xfrm>
              <a:off x="3282"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48" name="Rectangle 524"/>
            <p:cNvSpPr/>
            <p:nvPr/>
          </p:nvSpPr>
          <p:spPr>
            <a:xfrm>
              <a:off x="326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49" name="Rectangle 525"/>
            <p:cNvSpPr/>
            <p:nvPr/>
          </p:nvSpPr>
          <p:spPr>
            <a:xfrm>
              <a:off x="325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50" name="Rectangle 526"/>
            <p:cNvSpPr/>
            <p:nvPr/>
          </p:nvSpPr>
          <p:spPr>
            <a:xfrm>
              <a:off x="323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51" name="Rectangle 527"/>
            <p:cNvSpPr/>
            <p:nvPr/>
          </p:nvSpPr>
          <p:spPr>
            <a:xfrm>
              <a:off x="322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52" name="Rectangle 528"/>
            <p:cNvSpPr/>
            <p:nvPr/>
          </p:nvSpPr>
          <p:spPr>
            <a:xfrm>
              <a:off x="3210"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53" name="Rectangle 529"/>
            <p:cNvSpPr/>
            <p:nvPr/>
          </p:nvSpPr>
          <p:spPr>
            <a:xfrm>
              <a:off x="319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54" name="Rectangle 530"/>
            <p:cNvSpPr/>
            <p:nvPr/>
          </p:nvSpPr>
          <p:spPr>
            <a:xfrm>
              <a:off x="318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55" name="Rectangle 531"/>
            <p:cNvSpPr/>
            <p:nvPr/>
          </p:nvSpPr>
          <p:spPr>
            <a:xfrm>
              <a:off x="316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56" name="Rectangle 532"/>
            <p:cNvSpPr/>
            <p:nvPr/>
          </p:nvSpPr>
          <p:spPr>
            <a:xfrm>
              <a:off x="315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57" name="Rectangle 533"/>
            <p:cNvSpPr/>
            <p:nvPr/>
          </p:nvSpPr>
          <p:spPr>
            <a:xfrm>
              <a:off x="313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58" name="Rectangle 534"/>
            <p:cNvSpPr/>
            <p:nvPr/>
          </p:nvSpPr>
          <p:spPr>
            <a:xfrm>
              <a:off x="312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59" name="Rectangle 535"/>
            <p:cNvSpPr/>
            <p:nvPr/>
          </p:nvSpPr>
          <p:spPr>
            <a:xfrm>
              <a:off x="3109"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60" name="Rectangle 536"/>
            <p:cNvSpPr/>
            <p:nvPr/>
          </p:nvSpPr>
          <p:spPr>
            <a:xfrm>
              <a:off x="309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61" name="Rectangle 537"/>
            <p:cNvSpPr/>
            <p:nvPr/>
          </p:nvSpPr>
          <p:spPr>
            <a:xfrm>
              <a:off x="308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62" name="Rectangle 538"/>
            <p:cNvSpPr/>
            <p:nvPr/>
          </p:nvSpPr>
          <p:spPr>
            <a:xfrm>
              <a:off x="306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63" name="Rectangle 539"/>
            <p:cNvSpPr/>
            <p:nvPr/>
          </p:nvSpPr>
          <p:spPr>
            <a:xfrm>
              <a:off x="305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64" name="Rectangle 540"/>
            <p:cNvSpPr/>
            <p:nvPr/>
          </p:nvSpPr>
          <p:spPr>
            <a:xfrm>
              <a:off x="3037"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65" name="Rectangle 541"/>
            <p:cNvSpPr/>
            <p:nvPr/>
          </p:nvSpPr>
          <p:spPr>
            <a:xfrm>
              <a:off x="302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66" name="Rectangle 542"/>
            <p:cNvSpPr/>
            <p:nvPr/>
          </p:nvSpPr>
          <p:spPr>
            <a:xfrm>
              <a:off x="300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67" name="Rectangle 543"/>
            <p:cNvSpPr/>
            <p:nvPr/>
          </p:nvSpPr>
          <p:spPr>
            <a:xfrm>
              <a:off x="299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68" name="Rectangle 544"/>
            <p:cNvSpPr/>
            <p:nvPr/>
          </p:nvSpPr>
          <p:spPr>
            <a:xfrm>
              <a:off x="298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69" name="Rectangle 545"/>
            <p:cNvSpPr/>
            <p:nvPr/>
          </p:nvSpPr>
          <p:spPr>
            <a:xfrm>
              <a:off x="2965"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70" name="Rectangle 546"/>
            <p:cNvSpPr/>
            <p:nvPr/>
          </p:nvSpPr>
          <p:spPr>
            <a:xfrm>
              <a:off x="295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71" name="Rectangle 547"/>
            <p:cNvSpPr/>
            <p:nvPr/>
          </p:nvSpPr>
          <p:spPr>
            <a:xfrm>
              <a:off x="2936"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72" name="Rectangle 548"/>
            <p:cNvSpPr/>
            <p:nvPr/>
          </p:nvSpPr>
          <p:spPr>
            <a:xfrm>
              <a:off x="292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73" name="Rectangle 549"/>
            <p:cNvSpPr/>
            <p:nvPr/>
          </p:nvSpPr>
          <p:spPr>
            <a:xfrm>
              <a:off x="290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74" name="Rectangle 550"/>
            <p:cNvSpPr/>
            <p:nvPr/>
          </p:nvSpPr>
          <p:spPr>
            <a:xfrm>
              <a:off x="289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75" name="Rectangle 551"/>
            <p:cNvSpPr/>
            <p:nvPr/>
          </p:nvSpPr>
          <p:spPr>
            <a:xfrm>
              <a:off x="287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76" name="Rectangle 552"/>
            <p:cNvSpPr/>
            <p:nvPr/>
          </p:nvSpPr>
          <p:spPr>
            <a:xfrm>
              <a:off x="2864"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77" name="Rectangle 553"/>
            <p:cNvSpPr/>
            <p:nvPr/>
          </p:nvSpPr>
          <p:spPr>
            <a:xfrm>
              <a:off x="285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78" name="Rectangle 554"/>
            <p:cNvSpPr/>
            <p:nvPr/>
          </p:nvSpPr>
          <p:spPr>
            <a:xfrm>
              <a:off x="283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79" name="Rectangle 555"/>
            <p:cNvSpPr/>
            <p:nvPr/>
          </p:nvSpPr>
          <p:spPr>
            <a:xfrm>
              <a:off x="282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80" name="Rectangle 556"/>
            <p:cNvSpPr/>
            <p:nvPr/>
          </p:nvSpPr>
          <p:spPr>
            <a:xfrm>
              <a:off x="280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81" name="Rectangle 557"/>
            <p:cNvSpPr/>
            <p:nvPr/>
          </p:nvSpPr>
          <p:spPr>
            <a:xfrm>
              <a:off x="2792"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82" name="Rectangle 558"/>
            <p:cNvSpPr/>
            <p:nvPr/>
          </p:nvSpPr>
          <p:spPr>
            <a:xfrm>
              <a:off x="277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83" name="Rectangle 559"/>
            <p:cNvSpPr/>
            <p:nvPr/>
          </p:nvSpPr>
          <p:spPr>
            <a:xfrm>
              <a:off x="276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84" name="Rectangle 560"/>
            <p:cNvSpPr/>
            <p:nvPr/>
          </p:nvSpPr>
          <p:spPr>
            <a:xfrm>
              <a:off x="274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85" name="Rectangle 561"/>
            <p:cNvSpPr/>
            <p:nvPr/>
          </p:nvSpPr>
          <p:spPr>
            <a:xfrm>
              <a:off x="273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86" name="Rectangle 562"/>
            <p:cNvSpPr/>
            <p:nvPr/>
          </p:nvSpPr>
          <p:spPr>
            <a:xfrm>
              <a:off x="2720"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87" name="Rectangle 563"/>
            <p:cNvSpPr/>
            <p:nvPr/>
          </p:nvSpPr>
          <p:spPr>
            <a:xfrm>
              <a:off x="270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88" name="Rectangle 564"/>
            <p:cNvSpPr/>
            <p:nvPr/>
          </p:nvSpPr>
          <p:spPr>
            <a:xfrm>
              <a:off x="2691"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89" name="Rectangle 565"/>
            <p:cNvSpPr/>
            <p:nvPr/>
          </p:nvSpPr>
          <p:spPr>
            <a:xfrm>
              <a:off x="267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90" name="Rectangle 566"/>
            <p:cNvSpPr/>
            <p:nvPr/>
          </p:nvSpPr>
          <p:spPr>
            <a:xfrm>
              <a:off x="266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91" name="Rectangle 567"/>
            <p:cNvSpPr/>
            <p:nvPr/>
          </p:nvSpPr>
          <p:spPr>
            <a:xfrm>
              <a:off x="264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92" name="Rectangle 568"/>
            <p:cNvSpPr/>
            <p:nvPr/>
          </p:nvSpPr>
          <p:spPr>
            <a:xfrm>
              <a:off x="263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93" name="Rectangle 569"/>
            <p:cNvSpPr/>
            <p:nvPr/>
          </p:nvSpPr>
          <p:spPr>
            <a:xfrm>
              <a:off x="2619"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94" name="Rectangle 570"/>
            <p:cNvSpPr/>
            <p:nvPr/>
          </p:nvSpPr>
          <p:spPr>
            <a:xfrm>
              <a:off x="260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95" name="Rectangle 571"/>
            <p:cNvSpPr/>
            <p:nvPr/>
          </p:nvSpPr>
          <p:spPr>
            <a:xfrm>
              <a:off x="259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96" name="Rectangle 572"/>
            <p:cNvSpPr/>
            <p:nvPr/>
          </p:nvSpPr>
          <p:spPr>
            <a:xfrm>
              <a:off x="257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97" name="Rectangle 573"/>
            <p:cNvSpPr/>
            <p:nvPr/>
          </p:nvSpPr>
          <p:spPr>
            <a:xfrm>
              <a:off x="256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98" name="Rectangle 574"/>
            <p:cNvSpPr/>
            <p:nvPr/>
          </p:nvSpPr>
          <p:spPr>
            <a:xfrm>
              <a:off x="2547"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599" name="Rectangle 575"/>
            <p:cNvSpPr/>
            <p:nvPr/>
          </p:nvSpPr>
          <p:spPr>
            <a:xfrm>
              <a:off x="253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00" name="Rectangle 576"/>
            <p:cNvSpPr/>
            <p:nvPr/>
          </p:nvSpPr>
          <p:spPr>
            <a:xfrm>
              <a:off x="251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01" name="Rectangle 577"/>
            <p:cNvSpPr/>
            <p:nvPr/>
          </p:nvSpPr>
          <p:spPr>
            <a:xfrm>
              <a:off x="250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02" name="Rectangle 578"/>
            <p:cNvSpPr/>
            <p:nvPr/>
          </p:nvSpPr>
          <p:spPr>
            <a:xfrm>
              <a:off x="249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03" name="Rectangle 579"/>
            <p:cNvSpPr/>
            <p:nvPr/>
          </p:nvSpPr>
          <p:spPr>
            <a:xfrm>
              <a:off x="247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04" name="Rectangle 580"/>
            <p:cNvSpPr/>
            <p:nvPr/>
          </p:nvSpPr>
          <p:spPr>
            <a:xfrm>
              <a:off x="246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05" name="Rectangle 581"/>
            <p:cNvSpPr/>
            <p:nvPr/>
          </p:nvSpPr>
          <p:spPr>
            <a:xfrm>
              <a:off x="2446"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06" name="Rectangle 582"/>
            <p:cNvSpPr/>
            <p:nvPr/>
          </p:nvSpPr>
          <p:spPr>
            <a:xfrm>
              <a:off x="243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07" name="Rectangle 583"/>
            <p:cNvSpPr/>
            <p:nvPr/>
          </p:nvSpPr>
          <p:spPr>
            <a:xfrm>
              <a:off x="241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08" name="Rectangle 584"/>
            <p:cNvSpPr/>
            <p:nvPr/>
          </p:nvSpPr>
          <p:spPr>
            <a:xfrm>
              <a:off x="240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09" name="Rectangle 585"/>
            <p:cNvSpPr/>
            <p:nvPr/>
          </p:nvSpPr>
          <p:spPr>
            <a:xfrm>
              <a:off x="238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10" name="Rectangle 586"/>
            <p:cNvSpPr/>
            <p:nvPr/>
          </p:nvSpPr>
          <p:spPr>
            <a:xfrm>
              <a:off x="2374"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11" name="Rectangle 587"/>
            <p:cNvSpPr/>
            <p:nvPr/>
          </p:nvSpPr>
          <p:spPr>
            <a:xfrm>
              <a:off x="236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12" name="Rectangle 588"/>
            <p:cNvSpPr/>
            <p:nvPr/>
          </p:nvSpPr>
          <p:spPr>
            <a:xfrm>
              <a:off x="234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13" name="Rectangle 589"/>
            <p:cNvSpPr/>
            <p:nvPr/>
          </p:nvSpPr>
          <p:spPr>
            <a:xfrm>
              <a:off x="233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14" name="Rectangle 590"/>
            <p:cNvSpPr/>
            <p:nvPr/>
          </p:nvSpPr>
          <p:spPr>
            <a:xfrm>
              <a:off x="231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15" name="Rectangle 591"/>
            <p:cNvSpPr/>
            <p:nvPr/>
          </p:nvSpPr>
          <p:spPr>
            <a:xfrm>
              <a:off x="2302"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16" name="Rectangle 592"/>
            <p:cNvSpPr/>
            <p:nvPr/>
          </p:nvSpPr>
          <p:spPr>
            <a:xfrm>
              <a:off x="228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17" name="Rectangle 593"/>
            <p:cNvSpPr/>
            <p:nvPr/>
          </p:nvSpPr>
          <p:spPr>
            <a:xfrm>
              <a:off x="2273"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18" name="Rectangle 594"/>
            <p:cNvSpPr/>
            <p:nvPr/>
          </p:nvSpPr>
          <p:spPr>
            <a:xfrm>
              <a:off x="225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19" name="Rectangle 595"/>
            <p:cNvSpPr/>
            <p:nvPr/>
          </p:nvSpPr>
          <p:spPr>
            <a:xfrm>
              <a:off x="224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20" name="Rectangle 596"/>
            <p:cNvSpPr/>
            <p:nvPr/>
          </p:nvSpPr>
          <p:spPr>
            <a:xfrm>
              <a:off x="223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21" name="Rectangle 597"/>
            <p:cNvSpPr/>
            <p:nvPr/>
          </p:nvSpPr>
          <p:spPr>
            <a:xfrm>
              <a:off x="221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22" name="Rectangle 598"/>
            <p:cNvSpPr/>
            <p:nvPr/>
          </p:nvSpPr>
          <p:spPr>
            <a:xfrm>
              <a:off x="2201"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23" name="Rectangle 599"/>
            <p:cNvSpPr/>
            <p:nvPr/>
          </p:nvSpPr>
          <p:spPr>
            <a:xfrm>
              <a:off x="218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24" name="Rectangle 600"/>
            <p:cNvSpPr/>
            <p:nvPr/>
          </p:nvSpPr>
          <p:spPr>
            <a:xfrm>
              <a:off x="217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25" name="Rectangle 601"/>
            <p:cNvSpPr/>
            <p:nvPr/>
          </p:nvSpPr>
          <p:spPr>
            <a:xfrm>
              <a:off x="215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26" name="Rectangle 602"/>
            <p:cNvSpPr/>
            <p:nvPr/>
          </p:nvSpPr>
          <p:spPr>
            <a:xfrm>
              <a:off x="214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27" name="Rectangle 603"/>
            <p:cNvSpPr/>
            <p:nvPr/>
          </p:nvSpPr>
          <p:spPr>
            <a:xfrm>
              <a:off x="2129"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28" name="Rectangle 604"/>
            <p:cNvSpPr/>
            <p:nvPr/>
          </p:nvSpPr>
          <p:spPr>
            <a:xfrm>
              <a:off x="211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29" name="Rectangle 605"/>
            <p:cNvSpPr/>
            <p:nvPr/>
          </p:nvSpPr>
          <p:spPr>
            <a:xfrm>
              <a:off x="210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30" name="Rectangle 606"/>
            <p:cNvSpPr/>
            <p:nvPr/>
          </p:nvSpPr>
          <p:spPr>
            <a:xfrm>
              <a:off x="208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31" name="Rectangle 607"/>
            <p:cNvSpPr/>
            <p:nvPr/>
          </p:nvSpPr>
          <p:spPr>
            <a:xfrm>
              <a:off x="207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32" name="Rectangle 608"/>
            <p:cNvSpPr/>
            <p:nvPr/>
          </p:nvSpPr>
          <p:spPr>
            <a:xfrm>
              <a:off x="205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33" name="Rectangle 609"/>
            <p:cNvSpPr/>
            <p:nvPr/>
          </p:nvSpPr>
          <p:spPr>
            <a:xfrm>
              <a:off x="204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34" name="Rectangle 610"/>
            <p:cNvSpPr/>
            <p:nvPr/>
          </p:nvSpPr>
          <p:spPr>
            <a:xfrm>
              <a:off x="2028"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35" name="Rectangle 611"/>
            <p:cNvSpPr/>
            <p:nvPr/>
          </p:nvSpPr>
          <p:spPr>
            <a:xfrm>
              <a:off x="201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36" name="Rectangle 612"/>
            <p:cNvSpPr/>
            <p:nvPr/>
          </p:nvSpPr>
          <p:spPr>
            <a:xfrm>
              <a:off x="200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37" name="Rectangle 613"/>
            <p:cNvSpPr/>
            <p:nvPr/>
          </p:nvSpPr>
          <p:spPr>
            <a:xfrm>
              <a:off x="198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38" name="Rectangle 614"/>
            <p:cNvSpPr/>
            <p:nvPr/>
          </p:nvSpPr>
          <p:spPr>
            <a:xfrm>
              <a:off x="197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39" name="Rectangle 615"/>
            <p:cNvSpPr/>
            <p:nvPr/>
          </p:nvSpPr>
          <p:spPr>
            <a:xfrm>
              <a:off x="1956"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40" name="Rectangle 616"/>
            <p:cNvSpPr/>
            <p:nvPr/>
          </p:nvSpPr>
          <p:spPr>
            <a:xfrm>
              <a:off x="194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41" name="Rectangle 617"/>
            <p:cNvSpPr/>
            <p:nvPr/>
          </p:nvSpPr>
          <p:spPr>
            <a:xfrm>
              <a:off x="192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42" name="Rectangle 618"/>
            <p:cNvSpPr/>
            <p:nvPr/>
          </p:nvSpPr>
          <p:spPr>
            <a:xfrm>
              <a:off x="191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43" name="Rectangle 619"/>
            <p:cNvSpPr/>
            <p:nvPr/>
          </p:nvSpPr>
          <p:spPr>
            <a:xfrm>
              <a:off x="189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44" name="Rectangle 620"/>
            <p:cNvSpPr/>
            <p:nvPr/>
          </p:nvSpPr>
          <p:spPr>
            <a:xfrm>
              <a:off x="1884"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45" name="Rectangle 621"/>
            <p:cNvSpPr/>
            <p:nvPr/>
          </p:nvSpPr>
          <p:spPr>
            <a:xfrm>
              <a:off x="187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46" name="Rectangle 622"/>
            <p:cNvSpPr/>
            <p:nvPr/>
          </p:nvSpPr>
          <p:spPr>
            <a:xfrm>
              <a:off x="1855"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47" name="Rectangle 623"/>
            <p:cNvSpPr/>
            <p:nvPr/>
          </p:nvSpPr>
          <p:spPr>
            <a:xfrm>
              <a:off x="184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48" name="Rectangle 624"/>
            <p:cNvSpPr/>
            <p:nvPr/>
          </p:nvSpPr>
          <p:spPr>
            <a:xfrm>
              <a:off x="182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49" name="Rectangle 625"/>
            <p:cNvSpPr/>
            <p:nvPr/>
          </p:nvSpPr>
          <p:spPr>
            <a:xfrm>
              <a:off x="181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50" name="Rectangle 626"/>
            <p:cNvSpPr/>
            <p:nvPr/>
          </p:nvSpPr>
          <p:spPr>
            <a:xfrm>
              <a:off x="179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51" name="Rectangle 627"/>
            <p:cNvSpPr/>
            <p:nvPr/>
          </p:nvSpPr>
          <p:spPr>
            <a:xfrm>
              <a:off x="1783"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52" name="Rectangle 628"/>
            <p:cNvSpPr/>
            <p:nvPr/>
          </p:nvSpPr>
          <p:spPr>
            <a:xfrm>
              <a:off x="176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53" name="Rectangle 629"/>
            <p:cNvSpPr/>
            <p:nvPr/>
          </p:nvSpPr>
          <p:spPr>
            <a:xfrm>
              <a:off x="175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54" name="Rectangle 630"/>
            <p:cNvSpPr/>
            <p:nvPr/>
          </p:nvSpPr>
          <p:spPr>
            <a:xfrm>
              <a:off x="174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55" name="Rectangle 631"/>
            <p:cNvSpPr/>
            <p:nvPr/>
          </p:nvSpPr>
          <p:spPr>
            <a:xfrm>
              <a:off x="172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56" name="Rectangle 632"/>
            <p:cNvSpPr/>
            <p:nvPr/>
          </p:nvSpPr>
          <p:spPr>
            <a:xfrm>
              <a:off x="1711"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57" name="Rectangle 633"/>
            <p:cNvSpPr/>
            <p:nvPr/>
          </p:nvSpPr>
          <p:spPr>
            <a:xfrm>
              <a:off x="169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58" name="Rectangle 634"/>
            <p:cNvSpPr/>
            <p:nvPr/>
          </p:nvSpPr>
          <p:spPr>
            <a:xfrm>
              <a:off x="168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59" name="Rectangle 635"/>
            <p:cNvSpPr/>
            <p:nvPr/>
          </p:nvSpPr>
          <p:spPr>
            <a:xfrm>
              <a:off x="166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60" name="Rectangle 636"/>
            <p:cNvSpPr/>
            <p:nvPr/>
          </p:nvSpPr>
          <p:spPr>
            <a:xfrm>
              <a:off x="165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61" name="Rectangle 637"/>
            <p:cNvSpPr/>
            <p:nvPr/>
          </p:nvSpPr>
          <p:spPr>
            <a:xfrm>
              <a:off x="163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662" name="Rectangle 638"/>
            <p:cNvSpPr/>
            <p:nvPr/>
          </p:nvSpPr>
          <p:spPr>
            <a:xfrm>
              <a:off x="162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grpSp>
      <p:sp>
        <p:nvSpPr>
          <p:cNvPr id="34856" name="Rectangle 639"/>
          <p:cNvSpPr/>
          <p:nvPr/>
        </p:nvSpPr>
        <p:spPr>
          <a:xfrm>
            <a:off x="2416175" y="5778500"/>
            <a:ext cx="3586163" cy="47625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34857" name="Rectangle 640"/>
          <p:cNvSpPr/>
          <p:nvPr/>
        </p:nvSpPr>
        <p:spPr>
          <a:xfrm>
            <a:off x="2800350" y="5857875"/>
            <a:ext cx="219075" cy="350838"/>
          </a:xfrm>
          <a:prstGeom prst="rect">
            <a:avLst/>
          </a:prstGeom>
          <a:noFill/>
          <a:ln w="9525">
            <a:noFill/>
          </a:ln>
        </p:spPr>
        <p:txBody>
          <a:bodyPr wrap="none" lIns="0" tIns="0" rIns="0" bIns="0">
            <a:spAutoFit/>
          </a:bodyPr>
          <a:lstStyle/>
          <a:p>
            <a:pPr eaLnBrk="1" hangingPunct="1"/>
            <a:r>
              <a:rPr lang="en-US" altLang="zh-CN" sz="2300" dirty="0">
                <a:solidFill>
                  <a:srgbClr val="000000"/>
                </a:solidFill>
                <a:latin typeface="Times New Roman" panose="02020603050405020304" pitchFamily="18" charset="0"/>
              </a:rPr>
              <a:t>   </a:t>
            </a:r>
            <a:endParaRPr lang="en-US" altLang="zh-CN" dirty="0">
              <a:latin typeface="Verdana" panose="020B0604030504040204" pitchFamily="34" charset="0"/>
            </a:endParaRPr>
          </a:p>
        </p:txBody>
      </p:sp>
      <p:sp>
        <p:nvSpPr>
          <p:cNvPr id="34858" name="Rectangle 641"/>
          <p:cNvSpPr/>
          <p:nvPr/>
        </p:nvSpPr>
        <p:spPr>
          <a:xfrm>
            <a:off x="3417888" y="5868988"/>
            <a:ext cx="2643187" cy="350837"/>
          </a:xfrm>
          <a:prstGeom prst="rect">
            <a:avLst/>
          </a:prstGeom>
          <a:noFill/>
          <a:ln w="9525">
            <a:noFill/>
          </a:ln>
        </p:spPr>
        <p:txBody>
          <a:bodyPr wrap="none" lIns="0" tIns="0" rIns="0" bIns="0">
            <a:spAutoFit/>
          </a:bodyPr>
          <a:lstStyle/>
          <a:p>
            <a:pPr eaLnBrk="1" hangingPunct="1"/>
            <a:r>
              <a:rPr lang="zh-CN" altLang="en-US" sz="2300" b="1" dirty="0">
                <a:solidFill>
                  <a:srgbClr val="000000"/>
                </a:solidFill>
                <a:latin typeface="宋体" panose="02010600030101010101" pitchFamily="2" charset="-122"/>
              </a:rPr>
              <a:t>专家系统的一般结构</a:t>
            </a:r>
            <a:endParaRPr lang="zh-CN" altLang="en-US" b="1" dirty="0">
              <a:latin typeface="Verdana" panose="020B0604030504040204" pitchFamily="34" charset="0"/>
            </a:endParaRPr>
          </a:p>
        </p:txBody>
      </p:sp>
      <p:sp>
        <p:nvSpPr>
          <p:cNvPr id="34859" name="Rectangle 642"/>
          <p:cNvSpPr/>
          <p:nvPr/>
        </p:nvSpPr>
        <p:spPr>
          <a:xfrm>
            <a:off x="1285875" y="2128838"/>
            <a:ext cx="6226175" cy="593725"/>
          </a:xfrm>
          <a:prstGeom prst="rect">
            <a:avLst/>
          </a:prstGeom>
          <a:solidFill>
            <a:srgbClr val="FFFFFF"/>
          </a:solidFill>
          <a:ln w="11113"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34860" name="Rectangle 643"/>
          <p:cNvSpPr/>
          <p:nvPr/>
        </p:nvSpPr>
        <p:spPr>
          <a:xfrm>
            <a:off x="3128963" y="2278063"/>
            <a:ext cx="2921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人</a:t>
            </a:r>
            <a:endParaRPr lang="zh-CN" altLang="en-US" dirty="0">
              <a:latin typeface="Verdana" panose="020B0604030504040204" pitchFamily="34" charset="0"/>
            </a:endParaRPr>
          </a:p>
        </p:txBody>
      </p:sp>
      <p:sp>
        <p:nvSpPr>
          <p:cNvPr id="34861" name="Rectangle 644"/>
          <p:cNvSpPr/>
          <p:nvPr/>
        </p:nvSpPr>
        <p:spPr>
          <a:xfrm>
            <a:off x="3952875" y="2278063"/>
            <a:ext cx="2921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机</a:t>
            </a:r>
            <a:endParaRPr lang="zh-CN" altLang="en-US" dirty="0">
              <a:latin typeface="Verdana" panose="020B0604030504040204" pitchFamily="34" charset="0"/>
            </a:endParaRPr>
          </a:p>
        </p:txBody>
      </p:sp>
      <p:sp>
        <p:nvSpPr>
          <p:cNvPr id="34862" name="Rectangle 645"/>
          <p:cNvSpPr/>
          <p:nvPr/>
        </p:nvSpPr>
        <p:spPr>
          <a:xfrm>
            <a:off x="4638675" y="2278063"/>
            <a:ext cx="2921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接</a:t>
            </a:r>
            <a:endParaRPr lang="zh-CN" altLang="en-US" dirty="0">
              <a:latin typeface="Verdana" panose="020B0604030504040204" pitchFamily="34" charset="0"/>
            </a:endParaRPr>
          </a:p>
        </p:txBody>
      </p:sp>
      <p:sp>
        <p:nvSpPr>
          <p:cNvPr id="34863" name="Rectangle 646"/>
          <p:cNvSpPr/>
          <p:nvPr/>
        </p:nvSpPr>
        <p:spPr>
          <a:xfrm>
            <a:off x="5394325" y="2278063"/>
            <a:ext cx="2921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口</a:t>
            </a:r>
            <a:endParaRPr lang="zh-CN" altLang="en-US" dirty="0">
              <a:latin typeface="Verdana" panose="020B0604030504040204" pitchFamily="34" charset="0"/>
            </a:endParaRPr>
          </a:p>
        </p:txBody>
      </p:sp>
      <p:sp>
        <p:nvSpPr>
          <p:cNvPr id="34864" name="Rectangle 647"/>
          <p:cNvSpPr/>
          <p:nvPr/>
        </p:nvSpPr>
        <p:spPr>
          <a:xfrm>
            <a:off x="1744663" y="1162050"/>
            <a:ext cx="771525" cy="47625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34865" name="Rectangle 648"/>
          <p:cNvSpPr/>
          <p:nvPr/>
        </p:nvSpPr>
        <p:spPr>
          <a:xfrm>
            <a:off x="3575050" y="1143000"/>
            <a:ext cx="1320800" cy="47625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34866" name="Rectangle 649"/>
          <p:cNvSpPr/>
          <p:nvPr/>
        </p:nvSpPr>
        <p:spPr>
          <a:xfrm>
            <a:off x="5588000" y="1143000"/>
            <a:ext cx="1597025" cy="47625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34867" name="Rectangle 650"/>
          <p:cNvSpPr/>
          <p:nvPr/>
        </p:nvSpPr>
        <p:spPr>
          <a:xfrm>
            <a:off x="920750" y="3313113"/>
            <a:ext cx="2563813" cy="495300"/>
          </a:xfrm>
          <a:prstGeom prst="rect">
            <a:avLst/>
          </a:prstGeom>
          <a:solidFill>
            <a:srgbClr val="FFFFFF"/>
          </a:solidFill>
          <a:ln w="11113"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34868" name="Rectangle 651"/>
          <p:cNvSpPr/>
          <p:nvPr/>
        </p:nvSpPr>
        <p:spPr>
          <a:xfrm>
            <a:off x="1651000" y="3352800"/>
            <a:ext cx="1168400" cy="350838"/>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解释机构</a:t>
            </a:r>
            <a:endParaRPr lang="zh-CN" altLang="en-US" dirty="0">
              <a:latin typeface="Verdana" panose="020B0604030504040204" pitchFamily="34" charset="0"/>
            </a:endParaRPr>
          </a:p>
        </p:txBody>
      </p:sp>
      <p:sp>
        <p:nvSpPr>
          <p:cNvPr id="34869" name="Rectangle 652"/>
          <p:cNvSpPr/>
          <p:nvPr/>
        </p:nvSpPr>
        <p:spPr>
          <a:xfrm>
            <a:off x="4948238" y="3411538"/>
            <a:ext cx="2563812" cy="495300"/>
          </a:xfrm>
          <a:prstGeom prst="rect">
            <a:avLst/>
          </a:prstGeom>
          <a:solidFill>
            <a:srgbClr val="FFFFFF"/>
          </a:solidFill>
          <a:ln w="11113"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34870" name="Rectangle 653"/>
          <p:cNvSpPr/>
          <p:nvPr/>
        </p:nvSpPr>
        <p:spPr>
          <a:xfrm>
            <a:off x="5257800" y="3429000"/>
            <a:ext cx="1752600" cy="350838"/>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知识获取机构</a:t>
            </a:r>
            <a:endParaRPr lang="zh-CN" altLang="en-US" dirty="0">
              <a:latin typeface="Verdana" panose="020B0604030504040204" pitchFamily="34" charset="0"/>
            </a:endParaRPr>
          </a:p>
        </p:txBody>
      </p:sp>
      <p:sp>
        <p:nvSpPr>
          <p:cNvPr id="34871" name="Rectangle 654"/>
          <p:cNvSpPr/>
          <p:nvPr/>
        </p:nvSpPr>
        <p:spPr>
          <a:xfrm>
            <a:off x="463550" y="4397375"/>
            <a:ext cx="1924050" cy="495300"/>
          </a:xfrm>
          <a:prstGeom prst="rect">
            <a:avLst/>
          </a:prstGeom>
          <a:solidFill>
            <a:srgbClr val="FFFFFF"/>
          </a:solidFill>
          <a:ln w="11113"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34872" name="Rectangle 655"/>
          <p:cNvSpPr/>
          <p:nvPr/>
        </p:nvSpPr>
        <p:spPr>
          <a:xfrm>
            <a:off x="1012825" y="4419600"/>
            <a:ext cx="876300" cy="350838"/>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数据库</a:t>
            </a:r>
            <a:endParaRPr lang="zh-CN" altLang="en-US" dirty="0">
              <a:latin typeface="Verdana" panose="020B0604030504040204" pitchFamily="34" charset="0"/>
            </a:endParaRPr>
          </a:p>
        </p:txBody>
      </p:sp>
      <p:sp>
        <p:nvSpPr>
          <p:cNvPr id="34873" name="Rectangle 656"/>
          <p:cNvSpPr/>
          <p:nvPr/>
        </p:nvSpPr>
        <p:spPr>
          <a:xfrm>
            <a:off x="2751138" y="4397375"/>
            <a:ext cx="2290762" cy="495300"/>
          </a:xfrm>
          <a:prstGeom prst="rect">
            <a:avLst/>
          </a:prstGeom>
          <a:solidFill>
            <a:srgbClr val="FFFFFF"/>
          </a:solidFill>
          <a:ln w="11113"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34874" name="Rectangle 657"/>
          <p:cNvSpPr/>
          <p:nvPr/>
        </p:nvSpPr>
        <p:spPr>
          <a:xfrm>
            <a:off x="3482975" y="4419600"/>
            <a:ext cx="876300" cy="350838"/>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推理机</a:t>
            </a:r>
            <a:endParaRPr lang="zh-CN" altLang="en-US" dirty="0">
              <a:latin typeface="Verdana" panose="020B0604030504040204" pitchFamily="34" charset="0"/>
            </a:endParaRPr>
          </a:p>
        </p:txBody>
      </p:sp>
      <p:sp>
        <p:nvSpPr>
          <p:cNvPr id="34875" name="Rectangle 658"/>
          <p:cNvSpPr/>
          <p:nvPr/>
        </p:nvSpPr>
        <p:spPr>
          <a:xfrm>
            <a:off x="5497513" y="4397375"/>
            <a:ext cx="2289175" cy="495300"/>
          </a:xfrm>
          <a:prstGeom prst="rect">
            <a:avLst/>
          </a:prstGeom>
          <a:solidFill>
            <a:srgbClr val="FFFFFF"/>
          </a:solidFill>
          <a:ln w="11113"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34876" name="Rectangle 659"/>
          <p:cNvSpPr/>
          <p:nvPr/>
        </p:nvSpPr>
        <p:spPr>
          <a:xfrm>
            <a:off x="6229350" y="4419600"/>
            <a:ext cx="876300" cy="350838"/>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知识库</a:t>
            </a:r>
            <a:endParaRPr lang="zh-CN" altLang="en-US" dirty="0">
              <a:latin typeface="Verdana" panose="020B0604030504040204" pitchFamily="34" charset="0"/>
            </a:endParaRPr>
          </a:p>
        </p:txBody>
      </p:sp>
      <p:grpSp>
        <p:nvGrpSpPr>
          <p:cNvPr id="34877" name="Group 660"/>
          <p:cNvGrpSpPr/>
          <p:nvPr/>
        </p:nvGrpSpPr>
        <p:grpSpPr>
          <a:xfrm>
            <a:off x="1958975" y="1536700"/>
            <a:ext cx="120650" cy="592138"/>
            <a:chOff x="1234" y="968"/>
            <a:chExt cx="76" cy="373"/>
          </a:xfrm>
        </p:grpSpPr>
        <p:sp>
          <p:nvSpPr>
            <p:cNvPr id="35490" name="Line 661"/>
            <p:cNvSpPr/>
            <p:nvPr/>
          </p:nvSpPr>
          <p:spPr>
            <a:xfrm>
              <a:off x="1272" y="1046"/>
              <a:ext cx="1" cy="218"/>
            </a:xfrm>
            <a:prstGeom prst="line">
              <a:avLst/>
            </a:prstGeom>
            <a:ln w="11113" cap="flat" cmpd="sng">
              <a:solidFill>
                <a:srgbClr val="000000"/>
              </a:solidFill>
              <a:prstDash val="solid"/>
              <a:headEnd type="none" w="med" len="med"/>
              <a:tailEnd type="none" w="med" len="med"/>
            </a:ln>
          </p:spPr>
        </p:sp>
        <p:sp>
          <p:nvSpPr>
            <p:cNvPr id="35491" name="Freeform 662"/>
            <p:cNvSpPr/>
            <p:nvPr/>
          </p:nvSpPr>
          <p:spPr>
            <a:xfrm>
              <a:off x="1234" y="968"/>
              <a:ext cx="76" cy="82"/>
            </a:xfrm>
            <a:custGeom>
              <a:avLst/>
              <a:gdLst/>
              <a:ahLst/>
              <a:cxnLst>
                <a:cxn ang="0">
                  <a:pos x="76" y="82"/>
                </a:cxn>
                <a:cxn ang="0">
                  <a:pos x="38" y="0"/>
                </a:cxn>
                <a:cxn ang="0">
                  <a:pos x="0" y="82"/>
                </a:cxn>
                <a:cxn ang="0">
                  <a:pos x="76" y="82"/>
                </a:cxn>
              </a:cxnLst>
              <a:rect l="0" t="0" r="0" b="0"/>
              <a:pathLst>
                <a:path w="76" h="82">
                  <a:moveTo>
                    <a:pt x="76" y="82"/>
                  </a:moveTo>
                  <a:lnTo>
                    <a:pt x="38" y="0"/>
                  </a:lnTo>
                  <a:lnTo>
                    <a:pt x="0" y="82"/>
                  </a:lnTo>
                  <a:lnTo>
                    <a:pt x="76" y="82"/>
                  </a:lnTo>
                  <a:close/>
                </a:path>
              </a:pathLst>
            </a:custGeom>
            <a:solidFill>
              <a:srgbClr val="000000">
                <a:alpha val="100000"/>
              </a:srgbClr>
            </a:solidFill>
            <a:ln w="9525">
              <a:noFill/>
            </a:ln>
          </p:spPr>
          <p:txBody>
            <a:bodyPr/>
            <a:lstStyle/>
            <a:p>
              <a:endParaRPr lang="zh-CN" altLang="en-US"/>
            </a:p>
          </p:txBody>
        </p:sp>
        <p:sp>
          <p:nvSpPr>
            <p:cNvPr id="35492" name="Freeform 663"/>
            <p:cNvSpPr/>
            <p:nvPr/>
          </p:nvSpPr>
          <p:spPr>
            <a:xfrm>
              <a:off x="1234" y="1261"/>
              <a:ext cx="76" cy="80"/>
            </a:xfrm>
            <a:custGeom>
              <a:avLst/>
              <a:gdLst/>
              <a:ahLst/>
              <a:cxnLst>
                <a:cxn ang="0">
                  <a:pos x="0" y="0"/>
                </a:cxn>
                <a:cxn ang="0">
                  <a:pos x="38" y="80"/>
                </a:cxn>
                <a:cxn ang="0">
                  <a:pos x="76" y="0"/>
                </a:cxn>
                <a:cxn ang="0">
                  <a:pos x="0" y="0"/>
                </a:cxn>
              </a:cxnLst>
              <a:rect l="0" t="0" r="0" b="0"/>
              <a:pathLst>
                <a:path w="76" h="80">
                  <a:moveTo>
                    <a:pt x="0" y="0"/>
                  </a:moveTo>
                  <a:lnTo>
                    <a:pt x="38" y="80"/>
                  </a:lnTo>
                  <a:lnTo>
                    <a:pt x="76" y="0"/>
                  </a:lnTo>
                  <a:lnTo>
                    <a:pt x="0" y="0"/>
                  </a:lnTo>
                  <a:close/>
                </a:path>
              </a:pathLst>
            </a:custGeom>
            <a:solidFill>
              <a:srgbClr val="000000">
                <a:alpha val="100000"/>
              </a:srgbClr>
            </a:solidFill>
            <a:ln w="9525">
              <a:noFill/>
            </a:ln>
          </p:spPr>
          <p:txBody>
            <a:bodyPr/>
            <a:lstStyle/>
            <a:p>
              <a:endParaRPr lang="zh-CN" altLang="en-US"/>
            </a:p>
          </p:txBody>
        </p:sp>
      </p:grpSp>
      <p:grpSp>
        <p:nvGrpSpPr>
          <p:cNvPr id="34878" name="Group 664"/>
          <p:cNvGrpSpPr/>
          <p:nvPr/>
        </p:nvGrpSpPr>
        <p:grpSpPr>
          <a:xfrm>
            <a:off x="4156075" y="1536700"/>
            <a:ext cx="120650" cy="592138"/>
            <a:chOff x="2618" y="968"/>
            <a:chExt cx="76" cy="373"/>
          </a:xfrm>
        </p:grpSpPr>
        <p:sp>
          <p:nvSpPr>
            <p:cNvPr id="35487" name="Line 665"/>
            <p:cNvSpPr/>
            <p:nvPr/>
          </p:nvSpPr>
          <p:spPr>
            <a:xfrm>
              <a:off x="2655" y="1046"/>
              <a:ext cx="1" cy="218"/>
            </a:xfrm>
            <a:prstGeom prst="line">
              <a:avLst/>
            </a:prstGeom>
            <a:ln w="11113" cap="flat" cmpd="sng">
              <a:solidFill>
                <a:srgbClr val="000000"/>
              </a:solidFill>
              <a:prstDash val="solid"/>
              <a:headEnd type="none" w="med" len="med"/>
              <a:tailEnd type="none" w="med" len="med"/>
            </a:ln>
          </p:spPr>
        </p:sp>
        <p:sp>
          <p:nvSpPr>
            <p:cNvPr id="35488" name="Freeform 666"/>
            <p:cNvSpPr/>
            <p:nvPr/>
          </p:nvSpPr>
          <p:spPr>
            <a:xfrm>
              <a:off x="2618" y="968"/>
              <a:ext cx="76" cy="82"/>
            </a:xfrm>
            <a:custGeom>
              <a:avLst/>
              <a:gdLst/>
              <a:ahLst/>
              <a:cxnLst>
                <a:cxn ang="0">
                  <a:pos x="76" y="82"/>
                </a:cxn>
                <a:cxn ang="0">
                  <a:pos x="37" y="0"/>
                </a:cxn>
                <a:cxn ang="0">
                  <a:pos x="0" y="82"/>
                </a:cxn>
                <a:cxn ang="0">
                  <a:pos x="76" y="82"/>
                </a:cxn>
              </a:cxnLst>
              <a:rect l="0" t="0" r="0" b="0"/>
              <a:pathLst>
                <a:path w="76" h="82">
                  <a:moveTo>
                    <a:pt x="76" y="82"/>
                  </a:moveTo>
                  <a:lnTo>
                    <a:pt x="37" y="0"/>
                  </a:lnTo>
                  <a:lnTo>
                    <a:pt x="0" y="82"/>
                  </a:lnTo>
                  <a:lnTo>
                    <a:pt x="76" y="82"/>
                  </a:lnTo>
                  <a:close/>
                </a:path>
              </a:pathLst>
            </a:custGeom>
            <a:solidFill>
              <a:srgbClr val="000000">
                <a:alpha val="100000"/>
              </a:srgbClr>
            </a:solidFill>
            <a:ln w="9525">
              <a:noFill/>
            </a:ln>
          </p:spPr>
          <p:txBody>
            <a:bodyPr/>
            <a:lstStyle/>
            <a:p>
              <a:endParaRPr lang="zh-CN" altLang="en-US"/>
            </a:p>
          </p:txBody>
        </p:sp>
        <p:sp>
          <p:nvSpPr>
            <p:cNvPr id="35489" name="Freeform 667"/>
            <p:cNvSpPr/>
            <p:nvPr/>
          </p:nvSpPr>
          <p:spPr>
            <a:xfrm>
              <a:off x="2618" y="1261"/>
              <a:ext cx="76" cy="80"/>
            </a:xfrm>
            <a:custGeom>
              <a:avLst/>
              <a:gdLst/>
              <a:ahLst/>
              <a:cxnLst>
                <a:cxn ang="0">
                  <a:pos x="0" y="0"/>
                </a:cxn>
                <a:cxn ang="0">
                  <a:pos x="37" y="80"/>
                </a:cxn>
                <a:cxn ang="0">
                  <a:pos x="76" y="0"/>
                </a:cxn>
                <a:cxn ang="0">
                  <a:pos x="0" y="0"/>
                </a:cxn>
              </a:cxnLst>
              <a:rect l="0" t="0" r="0" b="0"/>
              <a:pathLst>
                <a:path w="76" h="80">
                  <a:moveTo>
                    <a:pt x="0" y="0"/>
                  </a:moveTo>
                  <a:lnTo>
                    <a:pt x="37" y="80"/>
                  </a:lnTo>
                  <a:lnTo>
                    <a:pt x="76" y="0"/>
                  </a:lnTo>
                  <a:lnTo>
                    <a:pt x="0" y="0"/>
                  </a:lnTo>
                  <a:close/>
                </a:path>
              </a:pathLst>
            </a:custGeom>
            <a:solidFill>
              <a:srgbClr val="000000">
                <a:alpha val="100000"/>
              </a:srgbClr>
            </a:solidFill>
            <a:ln w="9525">
              <a:noFill/>
            </a:ln>
          </p:spPr>
          <p:txBody>
            <a:bodyPr/>
            <a:lstStyle/>
            <a:p>
              <a:endParaRPr lang="zh-CN" altLang="en-US"/>
            </a:p>
          </p:txBody>
        </p:sp>
      </p:grpSp>
      <p:grpSp>
        <p:nvGrpSpPr>
          <p:cNvPr id="34879" name="Group 668"/>
          <p:cNvGrpSpPr/>
          <p:nvPr/>
        </p:nvGrpSpPr>
        <p:grpSpPr>
          <a:xfrm>
            <a:off x="6353175" y="1536700"/>
            <a:ext cx="120650" cy="592138"/>
            <a:chOff x="4002" y="968"/>
            <a:chExt cx="76" cy="373"/>
          </a:xfrm>
        </p:grpSpPr>
        <p:sp>
          <p:nvSpPr>
            <p:cNvPr id="35484" name="Line 669"/>
            <p:cNvSpPr/>
            <p:nvPr/>
          </p:nvSpPr>
          <p:spPr>
            <a:xfrm>
              <a:off x="4039" y="1046"/>
              <a:ext cx="1" cy="218"/>
            </a:xfrm>
            <a:prstGeom prst="line">
              <a:avLst/>
            </a:prstGeom>
            <a:ln w="11113" cap="flat" cmpd="sng">
              <a:solidFill>
                <a:srgbClr val="000000"/>
              </a:solidFill>
              <a:prstDash val="solid"/>
              <a:headEnd type="none" w="med" len="med"/>
              <a:tailEnd type="none" w="med" len="med"/>
            </a:ln>
          </p:spPr>
        </p:sp>
        <p:sp>
          <p:nvSpPr>
            <p:cNvPr id="35485" name="Freeform 670"/>
            <p:cNvSpPr/>
            <p:nvPr/>
          </p:nvSpPr>
          <p:spPr>
            <a:xfrm>
              <a:off x="4002" y="968"/>
              <a:ext cx="76" cy="82"/>
            </a:xfrm>
            <a:custGeom>
              <a:avLst/>
              <a:gdLst/>
              <a:ahLst/>
              <a:cxnLst>
                <a:cxn ang="0">
                  <a:pos x="76" y="82"/>
                </a:cxn>
                <a:cxn ang="0">
                  <a:pos x="37" y="0"/>
                </a:cxn>
                <a:cxn ang="0">
                  <a:pos x="0" y="82"/>
                </a:cxn>
                <a:cxn ang="0">
                  <a:pos x="76" y="82"/>
                </a:cxn>
              </a:cxnLst>
              <a:rect l="0" t="0" r="0" b="0"/>
              <a:pathLst>
                <a:path w="76" h="82">
                  <a:moveTo>
                    <a:pt x="76" y="82"/>
                  </a:moveTo>
                  <a:lnTo>
                    <a:pt x="37" y="0"/>
                  </a:lnTo>
                  <a:lnTo>
                    <a:pt x="0" y="82"/>
                  </a:lnTo>
                  <a:lnTo>
                    <a:pt x="76" y="82"/>
                  </a:lnTo>
                  <a:close/>
                </a:path>
              </a:pathLst>
            </a:custGeom>
            <a:solidFill>
              <a:srgbClr val="000000">
                <a:alpha val="100000"/>
              </a:srgbClr>
            </a:solidFill>
            <a:ln w="9525">
              <a:noFill/>
            </a:ln>
          </p:spPr>
          <p:txBody>
            <a:bodyPr/>
            <a:lstStyle/>
            <a:p>
              <a:endParaRPr lang="zh-CN" altLang="en-US"/>
            </a:p>
          </p:txBody>
        </p:sp>
        <p:sp>
          <p:nvSpPr>
            <p:cNvPr id="35486" name="Freeform 671"/>
            <p:cNvSpPr/>
            <p:nvPr/>
          </p:nvSpPr>
          <p:spPr>
            <a:xfrm>
              <a:off x="4002" y="1261"/>
              <a:ext cx="76" cy="80"/>
            </a:xfrm>
            <a:custGeom>
              <a:avLst/>
              <a:gdLst/>
              <a:ahLst/>
              <a:cxnLst>
                <a:cxn ang="0">
                  <a:pos x="0" y="0"/>
                </a:cxn>
                <a:cxn ang="0">
                  <a:pos x="37" y="80"/>
                </a:cxn>
                <a:cxn ang="0">
                  <a:pos x="76" y="0"/>
                </a:cxn>
                <a:cxn ang="0">
                  <a:pos x="0" y="0"/>
                </a:cxn>
              </a:cxnLst>
              <a:rect l="0" t="0" r="0" b="0"/>
              <a:pathLst>
                <a:path w="76" h="80">
                  <a:moveTo>
                    <a:pt x="0" y="0"/>
                  </a:moveTo>
                  <a:lnTo>
                    <a:pt x="37" y="80"/>
                  </a:lnTo>
                  <a:lnTo>
                    <a:pt x="76" y="0"/>
                  </a:lnTo>
                  <a:lnTo>
                    <a:pt x="0" y="0"/>
                  </a:lnTo>
                  <a:close/>
                </a:path>
              </a:pathLst>
            </a:custGeom>
            <a:solidFill>
              <a:srgbClr val="000000">
                <a:alpha val="100000"/>
              </a:srgbClr>
            </a:solidFill>
            <a:ln w="9525">
              <a:noFill/>
            </a:ln>
          </p:spPr>
          <p:txBody>
            <a:bodyPr/>
            <a:lstStyle/>
            <a:p>
              <a:endParaRPr lang="zh-CN" altLang="en-US"/>
            </a:p>
          </p:txBody>
        </p:sp>
      </p:grpSp>
      <p:grpSp>
        <p:nvGrpSpPr>
          <p:cNvPr id="34880" name="Group 672"/>
          <p:cNvGrpSpPr/>
          <p:nvPr/>
        </p:nvGrpSpPr>
        <p:grpSpPr>
          <a:xfrm>
            <a:off x="1958975" y="2720975"/>
            <a:ext cx="120650" cy="592138"/>
            <a:chOff x="1234" y="1714"/>
            <a:chExt cx="76" cy="373"/>
          </a:xfrm>
        </p:grpSpPr>
        <p:sp>
          <p:nvSpPr>
            <p:cNvPr id="35481" name="Line 673"/>
            <p:cNvSpPr/>
            <p:nvPr/>
          </p:nvSpPr>
          <p:spPr>
            <a:xfrm>
              <a:off x="1272" y="1792"/>
              <a:ext cx="1" cy="217"/>
            </a:xfrm>
            <a:prstGeom prst="line">
              <a:avLst/>
            </a:prstGeom>
            <a:ln w="11113" cap="flat" cmpd="sng">
              <a:solidFill>
                <a:srgbClr val="000000"/>
              </a:solidFill>
              <a:prstDash val="solid"/>
              <a:headEnd type="none" w="med" len="med"/>
              <a:tailEnd type="none" w="med" len="med"/>
            </a:ln>
          </p:spPr>
        </p:sp>
        <p:sp>
          <p:nvSpPr>
            <p:cNvPr id="35482" name="Freeform 674"/>
            <p:cNvSpPr/>
            <p:nvPr/>
          </p:nvSpPr>
          <p:spPr>
            <a:xfrm>
              <a:off x="1234" y="1714"/>
              <a:ext cx="76" cy="81"/>
            </a:xfrm>
            <a:custGeom>
              <a:avLst/>
              <a:gdLst/>
              <a:ahLst/>
              <a:cxnLst>
                <a:cxn ang="0">
                  <a:pos x="76" y="81"/>
                </a:cxn>
                <a:cxn ang="0">
                  <a:pos x="38" y="0"/>
                </a:cxn>
                <a:cxn ang="0">
                  <a:pos x="0" y="81"/>
                </a:cxn>
                <a:cxn ang="0">
                  <a:pos x="76" y="81"/>
                </a:cxn>
              </a:cxnLst>
              <a:rect l="0" t="0" r="0" b="0"/>
              <a:pathLst>
                <a:path w="76" h="81">
                  <a:moveTo>
                    <a:pt x="76" y="81"/>
                  </a:moveTo>
                  <a:lnTo>
                    <a:pt x="38" y="0"/>
                  </a:lnTo>
                  <a:lnTo>
                    <a:pt x="0" y="81"/>
                  </a:lnTo>
                  <a:lnTo>
                    <a:pt x="76" y="81"/>
                  </a:lnTo>
                  <a:close/>
                </a:path>
              </a:pathLst>
            </a:custGeom>
            <a:solidFill>
              <a:srgbClr val="000000">
                <a:alpha val="100000"/>
              </a:srgbClr>
            </a:solidFill>
            <a:ln w="9525">
              <a:noFill/>
            </a:ln>
          </p:spPr>
          <p:txBody>
            <a:bodyPr/>
            <a:lstStyle/>
            <a:p>
              <a:endParaRPr lang="zh-CN" altLang="en-US"/>
            </a:p>
          </p:txBody>
        </p:sp>
        <p:sp>
          <p:nvSpPr>
            <p:cNvPr id="35483" name="Freeform 675"/>
            <p:cNvSpPr/>
            <p:nvPr/>
          </p:nvSpPr>
          <p:spPr>
            <a:xfrm>
              <a:off x="1234" y="2006"/>
              <a:ext cx="76" cy="81"/>
            </a:xfrm>
            <a:custGeom>
              <a:avLst/>
              <a:gdLst/>
              <a:ahLst/>
              <a:cxnLst>
                <a:cxn ang="0">
                  <a:pos x="0" y="0"/>
                </a:cxn>
                <a:cxn ang="0">
                  <a:pos x="38" y="81"/>
                </a:cxn>
                <a:cxn ang="0">
                  <a:pos x="76" y="0"/>
                </a:cxn>
                <a:cxn ang="0">
                  <a:pos x="0" y="0"/>
                </a:cxn>
              </a:cxnLst>
              <a:rect l="0" t="0" r="0" b="0"/>
              <a:pathLst>
                <a:path w="76" h="81">
                  <a:moveTo>
                    <a:pt x="0" y="0"/>
                  </a:moveTo>
                  <a:lnTo>
                    <a:pt x="38" y="81"/>
                  </a:lnTo>
                  <a:lnTo>
                    <a:pt x="76" y="0"/>
                  </a:lnTo>
                  <a:lnTo>
                    <a:pt x="0" y="0"/>
                  </a:lnTo>
                  <a:close/>
                </a:path>
              </a:pathLst>
            </a:custGeom>
            <a:solidFill>
              <a:srgbClr val="000000">
                <a:alpha val="100000"/>
              </a:srgbClr>
            </a:solidFill>
            <a:ln w="9525">
              <a:noFill/>
            </a:ln>
          </p:spPr>
          <p:txBody>
            <a:bodyPr/>
            <a:lstStyle/>
            <a:p>
              <a:endParaRPr lang="zh-CN" altLang="en-US"/>
            </a:p>
          </p:txBody>
        </p:sp>
      </p:grpSp>
      <p:grpSp>
        <p:nvGrpSpPr>
          <p:cNvPr id="34881" name="Group 676"/>
          <p:cNvGrpSpPr/>
          <p:nvPr/>
        </p:nvGrpSpPr>
        <p:grpSpPr>
          <a:xfrm>
            <a:off x="6078538" y="2720975"/>
            <a:ext cx="120650" cy="592138"/>
            <a:chOff x="3829" y="1714"/>
            <a:chExt cx="76" cy="373"/>
          </a:xfrm>
        </p:grpSpPr>
        <p:sp>
          <p:nvSpPr>
            <p:cNvPr id="35478" name="Line 677"/>
            <p:cNvSpPr/>
            <p:nvPr/>
          </p:nvSpPr>
          <p:spPr>
            <a:xfrm>
              <a:off x="3866" y="1792"/>
              <a:ext cx="1" cy="217"/>
            </a:xfrm>
            <a:prstGeom prst="line">
              <a:avLst/>
            </a:prstGeom>
            <a:ln w="11113" cap="flat" cmpd="sng">
              <a:solidFill>
                <a:srgbClr val="000000"/>
              </a:solidFill>
              <a:prstDash val="solid"/>
              <a:headEnd type="none" w="med" len="med"/>
              <a:tailEnd type="none" w="med" len="med"/>
            </a:ln>
          </p:spPr>
        </p:sp>
        <p:sp>
          <p:nvSpPr>
            <p:cNvPr id="35479" name="Freeform 678"/>
            <p:cNvSpPr/>
            <p:nvPr/>
          </p:nvSpPr>
          <p:spPr>
            <a:xfrm>
              <a:off x="3829" y="1714"/>
              <a:ext cx="76" cy="81"/>
            </a:xfrm>
            <a:custGeom>
              <a:avLst/>
              <a:gdLst/>
              <a:ahLst/>
              <a:cxnLst>
                <a:cxn ang="0">
                  <a:pos x="76" y="81"/>
                </a:cxn>
                <a:cxn ang="0">
                  <a:pos x="37" y="0"/>
                </a:cxn>
                <a:cxn ang="0">
                  <a:pos x="0" y="81"/>
                </a:cxn>
                <a:cxn ang="0">
                  <a:pos x="76" y="81"/>
                </a:cxn>
              </a:cxnLst>
              <a:rect l="0" t="0" r="0" b="0"/>
              <a:pathLst>
                <a:path w="76" h="81">
                  <a:moveTo>
                    <a:pt x="76" y="81"/>
                  </a:moveTo>
                  <a:lnTo>
                    <a:pt x="37" y="0"/>
                  </a:lnTo>
                  <a:lnTo>
                    <a:pt x="0" y="81"/>
                  </a:lnTo>
                  <a:lnTo>
                    <a:pt x="76" y="81"/>
                  </a:lnTo>
                  <a:close/>
                </a:path>
              </a:pathLst>
            </a:custGeom>
            <a:solidFill>
              <a:srgbClr val="000000">
                <a:alpha val="100000"/>
              </a:srgbClr>
            </a:solidFill>
            <a:ln w="9525">
              <a:noFill/>
            </a:ln>
          </p:spPr>
          <p:txBody>
            <a:bodyPr/>
            <a:lstStyle/>
            <a:p>
              <a:endParaRPr lang="zh-CN" altLang="en-US"/>
            </a:p>
          </p:txBody>
        </p:sp>
        <p:sp>
          <p:nvSpPr>
            <p:cNvPr id="35480" name="Freeform 679"/>
            <p:cNvSpPr/>
            <p:nvPr/>
          </p:nvSpPr>
          <p:spPr>
            <a:xfrm>
              <a:off x="3829" y="2006"/>
              <a:ext cx="76" cy="81"/>
            </a:xfrm>
            <a:custGeom>
              <a:avLst/>
              <a:gdLst/>
              <a:ahLst/>
              <a:cxnLst>
                <a:cxn ang="0">
                  <a:pos x="0" y="0"/>
                </a:cxn>
                <a:cxn ang="0">
                  <a:pos x="37" y="81"/>
                </a:cxn>
                <a:cxn ang="0">
                  <a:pos x="76" y="0"/>
                </a:cxn>
                <a:cxn ang="0">
                  <a:pos x="0" y="0"/>
                </a:cxn>
              </a:cxnLst>
              <a:rect l="0" t="0" r="0" b="0"/>
              <a:pathLst>
                <a:path w="76" h="81">
                  <a:moveTo>
                    <a:pt x="0" y="0"/>
                  </a:moveTo>
                  <a:lnTo>
                    <a:pt x="37" y="81"/>
                  </a:lnTo>
                  <a:lnTo>
                    <a:pt x="76" y="0"/>
                  </a:lnTo>
                  <a:lnTo>
                    <a:pt x="0" y="0"/>
                  </a:lnTo>
                  <a:close/>
                </a:path>
              </a:pathLst>
            </a:custGeom>
            <a:solidFill>
              <a:srgbClr val="000000">
                <a:alpha val="100000"/>
              </a:srgbClr>
            </a:solidFill>
            <a:ln w="9525">
              <a:noFill/>
            </a:ln>
          </p:spPr>
          <p:txBody>
            <a:bodyPr/>
            <a:lstStyle/>
            <a:p>
              <a:endParaRPr lang="zh-CN" altLang="en-US"/>
            </a:p>
          </p:txBody>
        </p:sp>
      </p:grpSp>
      <p:grpSp>
        <p:nvGrpSpPr>
          <p:cNvPr id="34882" name="Group 680"/>
          <p:cNvGrpSpPr/>
          <p:nvPr/>
        </p:nvGrpSpPr>
        <p:grpSpPr>
          <a:xfrm>
            <a:off x="3057525" y="3805238"/>
            <a:ext cx="120650" cy="592137"/>
            <a:chOff x="1926" y="2397"/>
            <a:chExt cx="76" cy="373"/>
          </a:xfrm>
        </p:grpSpPr>
        <p:sp>
          <p:nvSpPr>
            <p:cNvPr id="35475" name="Line 681"/>
            <p:cNvSpPr/>
            <p:nvPr/>
          </p:nvSpPr>
          <p:spPr>
            <a:xfrm>
              <a:off x="1964" y="2475"/>
              <a:ext cx="1" cy="217"/>
            </a:xfrm>
            <a:prstGeom prst="line">
              <a:avLst/>
            </a:prstGeom>
            <a:ln w="11113" cap="flat" cmpd="sng">
              <a:solidFill>
                <a:srgbClr val="000000"/>
              </a:solidFill>
              <a:prstDash val="solid"/>
              <a:headEnd type="none" w="med" len="med"/>
              <a:tailEnd type="none" w="med" len="med"/>
            </a:ln>
          </p:spPr>
        </p:sp>
        <p:sp>
          <p:nvSpPr>
            <p:cNvPr id="35476" name="Freeform 682"/>
            <p:cNvSpPr/>
            <p:nvPr/>
          </p:nvSpPr>
          <p:spPr>
            <a:xfrm>
              <a:off x="1926" y="2397"/>
              <a:ext cx="76" cy="82"/>
            </a:xfrm>
            <a:custGeom>
              <a:avLst/>
              <a:gdLst/>
              <a:ahLst/>
              <a:cxnLst>
                <a:cxn ang="0">
                  <a:pos x="76" y="82"/>
                </a:cxn>
                <a:cxn ang="0">
                  <a:pos x="38" y="0"/>
                </a:cxn>
                <a:cxn ang="0">
                  <a:pos x="0" y="82"/>
                </a:cxn>
                <a:cxn ang="0">
                  <a:pos x="76" y="82"/>
                </a:cxn>
              </a:cxnLst>
              <a:rect l="0" t="0" r="0" b="0"/>
              <a:pathLst>
                <a:path w="76" h="82">
                  <a:moveTo>
                    <a:pt x="76" y="82"/>
                  </a:moveTo>
                  <a:lnTo>
                    <a:pt x="38" y="0"/>
                  </a:lnTo>
                  <a:lnTo>
                    <a:pt x="0" y="82"/>
                  </a:lnTo>
                  <a:lnTo>
                    <a:pt x="76" y="82"/>
                  </a:lnTo>
                  <a:close/>
                </a:path>
              </a:pathLst>
            </a:custGeom>
            <a:solidFill>
              <a:srgbClr val="000000">
                <a:alpha val="100000"/>
              </a:srgbClr>
            </a:solidFill>
            <a:ln w="9525">
              <a:noFill/>
            </a:ln>
          </p:spPr>
          <p:txBody>
            <a:bodyPr/>
            <a:lstStyle/>
            <a:p>
              <a:endParaRPr lang="zh-CN" altLang="en-US"/>
            </a:p>
          </p:txBody>
        </p:sp>
        <p:sp>
          <p:nvSpPr>
            <p:cNvPr id="35477" name="Freeform 683"/>
            <p:cNvSpPr/>
            <p:nvPr/>
          </p:nvSpPr>
          <p:spPr>
            <a:xfrm>
              <a:off x="1926" y="2690"/>
              <a:ext cx="76" cy="80"/>
            </a:xfrm>
            <a:custGeom>
              <a:avLst/>
              <a:gdLst/>
              <a:ahLst/>
              <a:cxnLst>
                <a:cxn ang="0">
                  <a:pos x="0" y="0"/>
                </a:cxn>
                <a:cxn ang="0">
                  <a:pos x="38" y="80"/>
                </a:cxn>
                <a:cxn ang="0">
                  <a:pos x="76" y="0"/>
                </a:cxn>
                <a:cxn ang="0">
                  <a:pos x="0" y="0"/>
                </a:cxn>
              </a:cxnLst>
              <a:rect l="0" t="0" r="0" b="0"/>
              <a:pathLst>
                <a:path w="76" h="80">
                  <a:moveTo>
                    <a:pt x="0" y="0"/>
                  </a:moveTo>
                  <a:lnTo>
                    <a:pt x="38" y="80"/>
                  </a:lnTo>
                  <a:lnTo>
                    <a:pt x="76" y="0"/>
                  </a:lnTo>
                  <a:lnTo>
                    <a:pt x="0" y="0"/>
                  </a:lnTo>
                  <a:close/>
                </a:path>
              </a:pathLst>
            </a:custGeom>
            <a:solidFill>
              <a:srgbClr val="000000">
                <a:alpha val="100000"/>
              </a:srgbClr>
            </a:solidFill>
            <a:ln w="9525">
              <a:noFill/>
            </a:ln>
          </p:spPr>
          <p:txBody>
            <a:bodyPr/>
            <a:lstStyle/>
            <a:p>
              <a:endParaRPr lang="zh-CN" altLang="en-US"/>
            </a:p>
          </p:txBody>
        </p:sp>
      </p:grpSp>
      <p:grpSp>
        <p:nvGrpSpPr>
          <p:cNvPr id="34883" name="Group 684"/>
          <p:cNvGrpSpPr/>
          <p:nvPr/>
        </p:nvGrpSpPr>
        <p:grpSpPr>
          <a:xfrm>
            <a:off x="4156075" y="2720975"/>
            <a:ext cx="120650" cy="1676400"/>
            <a:chOff x="2618" y="1714"/>
            <a:chExt cx="76" cy="1056"/>
          </a:xfrm>
        </p:grpSpPr>
        <p:sp>
          <p:nvSpPr>
            <p:cNvPr id="35472" name="Line 685"/>
            <p:cNvSpPr/>
            <p:nvPr/>
          </p:nvSpPr>
          <p:spPr>
            <a:xfrm>
              <a:off x="2655" y="1792"/>
              <a:ext cx="1" cy="900"/>
            </a:xfrm>
            <a:prstGeom prst="line">
              <a:avLst/>
            </a:prstGeom>
            <a:ln w="11113" cap="flat" cmpd="sng">
              <a:solidFill>
                <a:srgbClr val="000000"/>
              </a:solidFill>
              <a:prstDash val="solid"/>
              <a:headEnd type="none" w="med" len="med"/>
              <a:tailEnd type="none" w="med" len="med"/>
            </a:ln>
          </p:spPr>
        </p:sp>
        <p:sp>
          <p:nvSpPr>
            <p:cNvPr id="35473" name="Freeform 686"/>
            <p:cNvSpPr/>
            <p:nvPr/>
          </p:nvSpPr>
          <p:spPr>
            <a:xfrm>
              <a:off x="2618" y="1714"/>
              <a:ext cx="76" cy="81"/>
            </a:xfrm>
            <a:custGeom>
              <a:avLst/>
              <a:gdLst/>
              <a:ahLst/>
              <a:cxnLst>
                <a:cxn ang="0">
                  <a:pos x="76" y="81"/>
                </a:cxn>
                <a:cxn ang="0">
                  <a:pos x="37" y="0"/>
                </a:cxn>
                <a:cxn ang="0">
                  <a:pos x="0" y="81"/>
                </a:cxn>
                <a:cxn ang="0">
                  <a:pos x="76" y="81"/>
                </a:cxn>
              </a:cxnLst>
              <a:rect l="0" t="0" r="0" b="0"/>
              <a:pathLst>
                <a:path w="76" h="81">
                  <a:moveTo>
                    <a:pt x="76" y="81"/>
                  </a:moveTo>
                  <a:lnTo>
                    <a:pt x="37" y="0"/>
                  </a:lnTo>
                  <a:lnTo>
                    <a:pt x="0" y="81"/>
                  </a:lnTo>
                  <a:lnTo>
                    <a:pt x="76" y="81"/>
                  </a:lnTo>
                  <a:close/>
                </a:path>
              </a:pathLst>
            </a:custGeom>
            <a:solidFill>
              <a:srgbClr val="000000">
                <a:alpha val="100000"/>
              </a:srgbClr>
            </a:solidFill>
            <a:ln w="9525">
              <a:noFill/>
            </a:ln>
          </p:spPr>
          <p:txBody>
            <a:bodyPr/>
            <a:lstStyle/>
            <a:p>
              <a:endParaRPr lang="zh-CN" altLang="en-US"/>
            </a:p>
          </p:txBody>
        </p:sp>
        <p:sp>
          <p:nvSpPr>
            <p:cNvPr id="35474" name="Freeform 687"/>
            <p:cNvSpPr/>
            <p:nvPr/>
          </p:nvSpPr>
          <p:spPr>
            <a:xfrm>
              <a:off x="2618" y="2690"/>
              <a:ext cx="76" cy="80"/>
            </a:xfrm>
            <a:custGeom>
              <a:avLst/>
              <a:gdLst/>
              <a:ahLst/>
              <a:cxnLst>
                <a:cxn ang="0">
                  <a:pos x="0" y="0"/>
                </a:cxn>
                <a:cxn ang="0">
                  <a:pos x="37" y="80"/>
                </a:cxn>
                <a:cxn ang="0">
                  <a:pos x="76" y="0"/>
                </a:cxn>
                <a:cxn ang="0">
                  <a:pos x="0" y="0"/>
                </a:cxn>
              </a:cxnLst>
              <a:rect l="0" t="0" r="0" b="0"/>
              <a:pathLst>
                <a:path w="76" h="80">
                  <a:moveTo>
                    <a:pt x="0" y="0"/>
                  </a:moveTo>
                  <a:lnTo>
                    <a:pt x="37" y="80"/>
                  </a:lnTo>
                  <a:lnTo>
                    <a:pt x="76" y="0"/>
                  </a:lnTo>
                  <a:lnTo>
                    <a:pt x="0" y="0"/>
                  </a:lnTo>
                  <a:close/>
                </a:path>
              </a:pathLst>
            </a:custGeom>
            <a:solidFill>
              <a:srgbClr val="000000">
                <a:alpha val="100000"/>
              </a:srgbClr>
            </a:solidFill>
            <a:ln w="9525">
              <a:noFill/>
            </a:ln>
          </p:spPr>
          <p:txBody>
            <a:bodyPr/>
            <a:lstStyle/>
            <a:p>
              <a:endParaRPr lang="zh-CN" altLang="en-US"/>
            </a:p>
          </p:txBody>
        </p:sp>
      </p:grpSp>
      <p:grpSp>
        <p:nvGrpSpPr>
          <p:cNvPr id="34884" name="Group 688"/>
          <p:cNvGrpSpPr/>
          <p:nvPr/>
        </p:nvGrpSpPr>
        <p:grpSpPr>
          <a:xfrm>
            <a:off x="2384425" y="4629150"/>
            <a:ext cx="366713" cy="130175"/>
            <a:chOff x="1502" y="2916"/>
            <a:chExt cx="231" cy="82"/>
          </a:xfrm>
        </p:grpSpPr>
        <p:sp>
          <p:nvSpPr>
            <p:cNvPr id="35469" name="Line 689"/>
            <p:cNvSpPr/>
            <p:nvPr/>
          </p:nvSpPr>
          <p:spPr>
            <a:xfrm>
              <a:off x="1574" y="2956"/>
              <a:ext cx="87" cy="1"/>
            </a:xfrm>
            <a:prstGeom prst="line">
              <a:avLst/>
            </a:prstGeom>
            <a:ln w="11113" cap="flat" cmpd="sng">
              <a:solidFill>
                <a:srgbClr val="000000"/>
              </a:solidFill>
              <a:prstDash val="solid"/>
              <a:headEnd type="none" w="med" len="med"/>
              <a:tailEnd type="none" w="med" len="med"/>
            </a:ln>
          </p:spPr>
        </p:sp>
        <p:sp>
          <p:nvSpPr>
            <p:cNvPr id="35470" name="Freeform 690"/>
            <p:cNvSpPr/>
            <p:nvPr/>
          </p:nvSpPr>
          <p:spPr>
            <a:xfrm>
              <a:off x="1502" y="2916"/>
              <a:ext cx="76" cy="82"/>
            </a:xfrm>
            <a:custGeom>
              <a:avLst/>
              <a:gdLst/>
              <a:ahLst/>
              <a:cxnLst>
                <a:cxn ang="0">
                  <a:pos x="76" y="0"/>
                </a:cxn>
                <a:cxn ang="0">
                  <a:pos x="0" y="40"/>
                </a:cxn>
                <a:cxn ang="0">
                  <a:pos x="76" y="82"/>
                </a:cxn>
                <a:cxn ang="0">
                  <a:pos x="76" y="0"/>
                </a:cxn>
              </a:cxnLst>
              <a:rect l="0" t="0" r="0" b="0"/>
              <a:pathLst>
                <a:path w="76" h="82">
                  <a:moveTo>
                    <a:pt x="76" y="0"/>
                  </a:moveTo>
                  <a:lnTo>
                    <a:pt x="0" y="40"/>
                  </a:lnTo>
                  <a:lnTo>
                    <a:pt x="76" y="82"/>
                  </a:lnTo>
                  <a:lnTo>
                    <a:pt x="76" y="0"/>
                  </a:lnTo>
                  <a:close/>
                </a:path>
              </a:pathLst>
            </a:custGeom>
            <a:solidFill>
              <a:srgbClr val="000000">
                <a:alpha val="100000"/>
              </a:srgbClr>
            </a:solidFill>
            <a:ln w="9525">
              <a:noFill/>
            </a:ln>
          </p:spPr>
          <p:txBody>
            <a:bodyPr/>
            <a:lstStyle/>
            <a:p>
              <a:endParaRPr lang="zh-CN" altLang="en-US"/>
            </a:p>
          </p:txBody>
        </p:sp>
        <p:sp>
          <p:nvSpPr>
            <p:cNvPr id="35471" name="Freeform 691"/>
            <p:cNvSpPr/>
            <p:nvPr/>
          </p:nvSpPr>
          <p:spPr>
            <a:xfrm>
              <a:off x="1658" y="2916"/>
              <a:ext cx="75" cy="82"/>
            </a:xfrm>
            <a:custGeom>
              <a:avLst/>
              <a:gdLst/>
              <a:ahLst/>
              <a:cxnLst>
                <a:cxn ang="0">
                  <a:pos x="0" y="82"/>
                </a:cxn>
                <a:cxn ang="0">
                  <a:pos x="75" y="40"/>
                </a:cxn>
                <a:cxn ang="0">
                  <a:pos x="0" y="0"/>
                </a:cxn>
                <a:cxn ang="0">
                  <a:pos x="0" y="82"/>
                </a:cxn>
              </a:cxnLst>
              <a:rect l="0" t="0" r="0" b="0"/>
              <a:pathLst>
                <a:path w="75" h="82">
                  <a:moveTo>
                    <a:pt x="0" y="82"/>
                  </a:moveTo>
                  <a:lnTo>
                    <a:pt x="75" y="40"/>
                  </a:lnTo>
                  <a:lnTo>
                    <a:pt x="0" y="0"/>
                  </a:lnTo>
                  <a:lnTo>
                    <a:pt x="0" y="82"/>
                  </a:lnTo>
                  <a:close/>
                </a:path>
              </a:pathLst>
            </a:custGeom>
            <a:solidFill>
              <a:srgbClr val="000000">
                <a:alpha val="100000"/>
              </a:srgbClr>
            </a:solidFill>
            <a:ln w="9525">
              <a:noFill/>
            </a:ln>
          </p:spPr>
          <p:txBody>
            <a:bodyPr/>
            <a:lstStyle/>
            <a:p>
              <a:endParaRPr lang="zh-CN" altLang="en-US"/>
            </a:p>
          </p:txBody>
        </p:sp>
      </p:grpSp>
      <p:grpSp>
        <p:nvGrpSpPr>
          <p:cNvPr id="34885" name="Group 692"/>
          <p:cNvGrpSpPr/>
          <p:nvPr/>
        </p:nvGrpSpPr>
        <p:grpSpPr>
          <a:xfrm>
            <a:off x="5038725" y="4530725"/>
            <a:ext cx="458788" cy="130175"/>
            <a:chOff x="3174" y="2854"/>
            <a:chExt cx="289" cy="82"/>
          </a:xfrm>
        </p:grpSpPr>
        <p:sp>
          <p:nvSpPr>
            <p:cNvPr id="35467" name="Line 693"/>
            <p:cNvSpPr/>
            <p:nvPr/>
          </p:nvSpPr>
          <p:spPr>
            <a:xfrm flipH="1">
              <a:off x="3246" y="2894"/>
              <a:ext cx="217" cy="1"/>
            </a:xfrm>
            <a:prstGeom prst="line">
              <a:avLst/>
            </a:prstGeom>
            <a:ln w="11113" cap="flat" cmpd="sng">
              <a:solidFill>
                <a:srgbClr val="000000"/>
              </a:solidFill>
              <a:prstDash val="solid"/>
              <a:headEnd type="none" w="med" len="med"/>
              <a:tailEnd type="none" w="med" len="med"/>
            </a:ln>
          </p:spPr>
        </p:sp>
        <p:sp>
          <p:nvSpPr>
            <p:cNvPr id="35468" name="Freeform 694"/>
            <p:cNvSpPr/>
            <p:nvPr/>
          </p:nvSpPr>
          <p:spPr>
            <a:xfrm>
              <a:off x="3174" y="2854"/>
              <a:ext cx="76" cy="82"/>
            </a:xfrm>
            <a:custGeom>
              <a:avLst/>
              <a:gdLst/>
              <a:ahLst/>
              <a:cxnLst>
                <a:cxn ang="0">
                  <a:pos x="76" y="0"/>
                </a:cxn>
                <a:cxn ang="0">
                  <a:pos x="0" y="40"/>
                </a:cxn>
                <a:cxn ang="0">
                  <a:pos x="76" y="82"/>
                </a:cxn>
                <a:cxn ang="0">
                  <a:pos x="76" y="0"/>
                </a:cxn>
              </a:cxnLst>
              <a:rect l="0" t="0" r="0" b="0"/>
              <a:pathLst>
                <a:path w="76" h="82">
                  <a:moveTo>
                    <a:pt x="76" y="0"/>
                  </a:moveTo>
                  <a:lnTo>
                    <a:pt x="0" y="40"/>
                  </a:lnTo>
                  <a:lnTo>
                    <a:pt x="76" y="82"/>
                  </a:lnTo>
                  <a:lnTo>
                    <a:pt x="76" y="0"/>
                  </a:lnTo>
                  <a:close/>
                </a:path>
              </a:pathLst>
            </a:custGeom>
            <a:solidFill>
              <a:srgbClr val="000000">
                <a:alpha val="100000"/>
              </a:srgbClr>
            </a:solidFill>
            <a:ln w="9525">
              <a:noFill/>
            </a:ln>
          </p:spPr>
          <p:txBody>
            <a:bodyPr/>
            <a:lstStyle/>
            <a:p>
              <a:endParaRPr lang="zh-CN" altLang="en-US"/>
            </a:p>
          </p:txBody>
        </p:sp>
      </p:grpSp>
      <p:grpSp>
        <p:nvGrpSpPr>
          <p:cNvPr id="34886" name="Group 695"/>
          <p:cNvGrpSpPr/>
          <p:nvPr/>
        </p:nvGrpSpPr>
        <p:grpSpPr>
          <a:xfrm>
            <a:off x="6078538" y="3903663"/>
            <a:ext cx="120650" cy="493712"/>
            <a:chOff x="3829" y="2459"/>
            <a:chExt cx="76" cy="311"/>
          </a:xfrm>
        </p:grpSpPr>
        <p:sp>
          <p:nvSpPr>
            <p:cNvPr id="35465" name="Line 696"/>
            <p:cNvSpPr/>
            <p:nvPr/>
          </p:nvSpPr>
          <p:spPr>
            <a:xfrm>
              <a:off x="3866" y="2459"/>
              <a:ext cx="1" cy="233"/>
            </a:xfrm>
            <a:prstGeom prst="line">
              <a:avLst/>
            </a:prstGeom>
            <a:ln w="11113" cap="flat" cmpd="sng">
              <a:solidFill>
                <a:srgbClr val="000000"/>
              </a:solidFill>
              <a:prstDash val="solid"/>
              <a:headEnd type="none" w="med" len="med"/>
              <a:tailEnd type="none" w="med" len="med"/>
            </a:ln>
          </p:spPr>
        </p:sp>
        <p:sp>
          <p:nvSpPr>
            <p:cNvPr id="35466" name="Freeform 697"/>
            <p:cNvSpPr/>
            <p:nvPr/>
          </p:nvSpPr>
          <p:spPr>
            <a:xfrm>
              <a:off x="3829" y="2690"/>
              <a:ext cx="76" cy="80"/>
            </a:xfrm>
            <a:custGeom>
              <a:avLst/>
              <a:gdLst/>
              <a:ahLst/>
              <a:cxnLst>
                <a:cxn ang="0">
                  <a:pos x="0" y="0"/>
                </a:cxn>
                <a:cxn ang="0">
                  <a:pos x="37" y="80"/>
                </a:cxn>
                <a:cxn ang="0">
                  <a:pos x="76" y="0"/>
                </a:cxn>
                <a:cxn ang="0">
                  <a:pos x="0" y="0"/>
                </a:cxn>
              </a:cxnLst>
              <a:rect l="0" t="0" r="0" b="0"/>
              <a:pathLst>
                <a:path w="76" h="80">
                  <a:moveTo>
                    <a:pt x="0" y="0"/>
                  </a:moveTo>
                  <a:lnTo>
                    <a:pt x="37" y="80"/>
                  </a:lnTo>
                  <a:lnTo>
                    <a:pt x="76" y="0"/>
                  </a:lnTo>
                  <a:lnTo>
                    <a:pt x="0" y="0"/>
                  </a:lnTo>
                  <a:close/>
                </a:path>
              </a:pathLst>
            </a:custGeom>
            <a:solidFill>
              <a:srgbClr val="000000">
                <a:alpha val="100000"/>
              </a:srgbClr>
            </a:solidFill>
            <a:ln w="9525">
              <a:noFill/>
            </a:ln>
          </p:spPr>
          <p:txBody>
            <a:bodyPr/>
            <a:lstStyle/>
            <a:p>
              <a:endParaRPr lang="zh-CN" altLang="en-US"/>
            </a:p>
          </p:txBody>
        </p:sp>
      </p:grpSp>
      <p:grpSp>
        <p:nvGrpSpPr>
          <p:cNvPr id="34887" name="Group 698"/>
          <p:cNvGrpSpPr/>
          <p:nvPr/>
        </p:nvGrpSpPr>
        <p:grpSpPr>
          <a:xfrm>
            <a:off x="1593850" y="3805238"/>
            <a:ext cx="120650" cy="493712"/>
            <a:chOff x="1004" y="2397"/>
            <a:chExt cx="76" cy="311"/>
          </a:xfrm>
        </p:grpSpPr>
        <p:sp>
          <p:nvSpPr>
            <p:cNvPr id="35463" name="Line 699"/>
            <p:cNvSpPr/>
            <p:nvPr/>
          </p:nvSpPr>
          <p:spPr>
            <a:xfrm flipV="1">
              <a:off x="1041" y="2475"/>
              <a:ext cx="1" cy="233"/>
            </a:xfrm>
            <a:prstGeom prst="line">
              <a:avLst/>
            </a:prstGeom>
            <a:ln w="11113" cap="flat" cmpd="sng">
              <a:solidFill>
                <a:srgbClr val="000000"/>
              </a:solidFill>
              <a:prstDash val="solid"/>
              <a:headEnd type="none" w="med" len="med"/>
              <a:tailEnd type="none" w="med" len="med"/>
            </a:ln>
          </p:spPr>
        </p:sp>
        <p:sp>
          <p:nvSpPr>
            <p:cNvPr id="35464" name="Freeform 700"/>
            <p:cNvSpPr/>
            <p:nvPr/>
          </p:nvSpPr>
          <p:spPr>
            <a:xfrm>
              <a:off x="1004" y="2397"/>
              <a:ext cx="76" cy="82"/>
            </a:xfrm>
            <a:custGeom>
              <a:avLst/>
              <a:gdLst/>
              <a:ahLst/>
              <a:cxnLst>
                <a:cxn ang="0">
                  <a:pos x="76" y="82"/>
                </a:cxn>
                <a:cxn ang="0">
                  <a:pos x="37" y="0"/>
                </a:cxn>
                <a:cxn ang="0">
                  <a:pos x="0" y="82"/>
                </a:cxn>
                <a:cxn ang="0">
                  <a:pos x="76" y="82"/>
                </a:cxn>
              </a:cxnLst>
              <a:rect l="0" t="0" r="0" b="0"/>
              <a:pathLst>
                <a:path w="76" h="82">
                  <a:moveTo>
                    <a:pt x="76" y="82"/>
                  </a:moveTo>
                  <a:lnTo>
                    <a:pt x="37" y="0"/>
                  </a:lnTo>
                  <a:lnTo>
                    <a:pt x="0" y="82"/>
                  </a:lnTo>
                  <a:lnTo>
                    <a:pt x="76" y="82"/>
                  </a:lnTo>
                  <a:close/>
                </a:path>
              </a:pathLst>
            </a:custGeom>
            <a:solidFill>
              <a:srgbClr val="000000">
                <a:alpha val="100000"/>
              </a:srgbClr>
            </a:solidFill>
            <a:ln w="9525">
              <a:noFill/>
            </a:ln>
          </p:spPr>
          <p:txBody>
            <a:bodyPr/>
            <a:lstStyle/>
            <a:p>
              <a:endParaRPr lang="zh-CN" altLang="en-US"/>
            </a:p>
          </p:txBody>
        </p:sp>
      </p:grpSp>
      <p:sp>
        <p:nvSpPr>
          <p:cNvPr id="34888" name="Rectangle 701"/>
          <p:cNvSpPr/>
          <p:nvPr/>
        </p:nvSpPr>
        <p:spPr>
          <a:xfrm>
            <a:off x="7967663" y="2798763"/>
            <a:ext cx="554037" cy="1897062"/>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34889" name="Rectangle 702"/>
          <p:cNvSpPr/>
          <p:nvPr/>
        </p:nvSpPr>
        <p:spPr>
          <a:xfrm rot="5400000">
            <a:off x="7329488" y="3560763"/>
            <a:ext cx="17526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专家系统核心</a:t>
            </a:r>
            <a:endParaRPr lang="zh-CN" altLang="en-US" dirty="0">
              <a:latin typeface="Verdana" panose="020B0604030504040204" pitchFamily="34" charset="0"/>
            </a:endParaRPr>
          </a:p>
        </p:txBody>
      </p:sp>
      <p:grpSp>
        <p:nvGrpSpPr>
          <p:cNvPr id="34890" name="Group 703"/>
          <p:cNvGrpSpPr/>
          <p:nvPr/>
        </p:nvGrpSpPr>
        <p:grpSpPr>
          <a:xfrm>
            <a:off x="2562225" y="4095750"/>
            <a:ext cx="5411788" cy="1195388"/>
            <a:chOff x="1614" y="2580"/>
            <a:chExt cx="3409" cy="753"/>
          </a:xfrm>
        </p:grpSpPr>
        <p:grpSp>
          <p:nvGrpSpPr>
            <p:cNvPr id="34893" name="Group 704"/>
            <p:cNvGrpSpPr/>
            <p:nvPr/>
          </p:nvGrpSpPr>
          <p:grpSpPr>
            <a:xfrm>
              <a:off x="1614" y="2584"/>
              <a:ext cx="2187" cy="749"/>
              <a:chOff x="1614" y="2584"/>
              <a:chExt cx="2187" cy="749"/>
            </a:xfrm>
          </p:grpSpPr>
          <p:sp>
            <p:nvSpPr>
              <p:cNvPr id="35263" name="Rectangle 705"/>
              <p:cNvSpPr/>
              <p:nvPr/>
            </p:nvSpPr>
            <p:spPr>
              <a:xfrm>
                <a:off x="1614" y="2584"/>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64" name="Rectangle 706"/>
              <p:cNvSpPr/>
              <p:nvPr/>
            </p:nvSpPr>
            <p:spPr>
              <a:xfrm>
                <a:off x="1614" y="2599"/>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65" name="Rectangle 707"/>
              <p:cNvSpPr/>
              <p:nvPr/>
            </p:nvSpPr>
            <p:spPr>
              <a:xfrm>
                <a:off x="1614" y="2615"/>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66" name="Rectangle 708"/>
              <p:cNvSpPr/>
              <p:nvPr/>
            </p:nvSpPr>
            <p:spPr>
              <a:xfrm>
                <a:off x="1614" y="263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67" name="Rectangle 709"/>
              <p:cNvSpPr/>
              <p:nvPr/>
            </p:nvSpPr>
            <p:spPr>
              <a:xfrm>
                <a:off x="1614" y="2646"/>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68" name="Rectangle 710"/>
              <p:cNvSpPr/>
              <p:nvPr/>
            </p:nvSpPr>
            <p:spPr>
              <a:xfrm>
                <a:off x="1614" y="2661"/>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69" name="Rectangle 711"/>
              <p:cNvSpPr/>
              <p:nvPr/>
            </p:nvSpPr>
            <p:spPr>
              <a:xfrm>
                <a:off x="1614" y="2677"/>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70" name="Rectangle 712"/>
              <p:cNvSpPr/>
              <p:nvPr/>
            </p:nvSpPr>
            <p:spPr>
              <a:xfrm>
                <a:off x="1614" y="2692"/>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71" name="Rectangle 713"/>
              <p:cNvSpPr/>
              <p:nvPr/>
            </p:nvSpPr>
            <p:spPr>
              <a:xfrm>
                <a:off x="1614" y="2708"/>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72" name="Rectangle 714"/>
              <p:cNvSpPr/>
              <p:nvPr/>
            </p:nvSpPr>
            <p:spPr>
              <a:xfrm>
                <a:off x="1614" y="2723"/>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73" name="Rectangle 715"/>
              <p:cNvSpPr/>
              <p:nvPr/>
            </p:nvSpPr>
            <p:spPr>
              <a:xfrm>
                <a:off x="1614" y="2739"/>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74" name="Rectangle 716"/>
              <p:cNvSpPr/>
              <p:nvPr/>
            </p:nvSpPr>
            <p:spPr>
              <a:xfrm>
                <a:off x="1614" y="2754"/>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75" name="Rectangle 717"/>
              <p:cNvSpPr/>
              <p:nvPr/>
            </p:nvSpPr>
            <p:spPr>
              <a:xfrm>
                <a:off x="1614" y="277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76" name="Rectangle 718"/>
              <p:cNvSpPr/>
              <p:nvPr/>
            </p:nvSpPr>
            <p:spPr>
              <a:xfrm>
                <a:off x="1614" y="2786"/>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77" name="Rectangle 719"/>
              <p:cNvSpPr/>
              <p:nvPr/>
            </p:nvSpPr>
            <p:spPr>
              <a:xfrm>
                <a:off x="1614" y="2801"/>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78" name="Rectangle 720"/>
              <p:cNvSpPr/>
              <p:nvPr/>
            </p:nvSpPr>
            <p:spPr>
              <a:xfrm>
                <a:off x="1614" y="2817"/>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79" name="Rectangle 721"/>
              <p:cNvSpPr/>
              <p:nvPr/>
            </p:nvSpPr>
            <p:spPr>
              <a:xfrm>
                <a:off x="1614" y="2832"/>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80" name="Rectangle 722"/>
              <p:cNvSpPr/>
              <p:nvPr/>
            </p:nvSpPr>
            <p:spPr>
              <a:xfrm>
                <a:off x="1614" y="2848"/>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81" name="Rectangle 723"/>
              <p:cNvSpPr/>
              <p:nvPr/>
            </p:nvSpPr>
            <p:spPr>
              <a:xfrm>
                <a:off x="1614" y="2863"/>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82" name="Rectangle 724"/>
              <p:cNvSpPr/>
              <p:nvPr/>
            </p:nvSpPr>
            <p:spPr>
              <a:xfrm>
                <a:off x="1614" y="2879"/>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83" name="Rectangle 725"/>
              <p:cNvSpPr/>
              <p:nvPr/>
            </p:nvSpPr>
            <p:spPr>
              <a:xfrm>
                <a:off x="1614" y="2894"/>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84" name="Rectangle 726"/>
              <p:cNvSpPr/>
              <p:nvPr/>
            </p:nvSpPr>
            <p:spPr>
              <a:xfrm>
                <a:off x="1614" y="291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85" name="Rectangle 727"/>
              <p:cNvSpPr/>
              <p:nvPr/>
            </p:nvSpPr>
            <p:spPr>
              <a:xfrm>
                <a:off x="1614" y="29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86" name="Rectangle 728"/>
              <p:cNvSpPr/>
              <p:nvPr/>
            </p:nvSpPr>
            <p:spPr>
              <a:xfrm>
                <a:off x="1614" y="2941"/>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87" name="Rectangle 729"/>
              <p:cNvSpPr/>
              <p:nvPr/>
            </p:nvSpPr>
            <p:spPr>
              <a:xfrm>
                <a:off x="1614" y="2956"/>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88" name="Rectangle 730"/>
              <p:cNvSpPr/>
              <p:nvPr/>
            </p:nvSpPr>
            <p:spPr>
              <a:xfrm>
                <a:off x="1614" y="2972"/>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89" name="Rectangle 731"/>
              <p:cNvSpPr/>
              <p:nvPr/>
            </p:nvSpPr>
            <p:spPr>
              <a:xfrm>
                <a:off x="1614" y="2987"/>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90" name="Rectangle 732"/>
              <p:cNvSpPr/>
              <p:nvPr/>
            </p:nvSpPr>
            <p:spPr>
              <a:xfrm>
                <a:off x="1614" y="3003"/>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91" name="Rectangle 733"/>
              <p:cNvSpPr/>
              <p:nvPr/>
            </p:nvSpPr>
            <p:spPr>
              <a:xfrm>
                <a:off x="1614" y="3018"/>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92" name="Rectangle 734"/>
              <p:cNvSpPr/>
              <p:nvPr/>
            </p:nvSpPr>
            <p:spPr>
              <a:xfrm>
                <a:off x="1614" y="3034"/>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93" name="Rectangle 735"/>
              <p:cNvSpPr/>
              <p:nvPr/>
            </p:nvSpPr>
            <p:spPr>
              <a:xfrm>
                <a:off x="1614" y="3050"/>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94" name="Rectangle 736"/>
              <p:cNvSpPr/>
              <p:nvPr/>
            </p:nvSpPr>
            <p:spPr>
              <a:xfrm>
                <a:off x="1614" y="306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95" name="Rectangle 737"/>
              <p:cNvSpPr/>
              <p:nvPr/>
            </p:nvSpPr>
            <p:spPr>
              <a:xfrm>
                <a:off x="1614" y="3081"/>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96" name="Rectangle 738"/>
              <p:cNvSpPr/>
              <p:nvPr/>
            </p:nvSpPr>
            <p:spPr>
              <a:xfrm>
                <a:off x="1614" y="3096"/>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97" name="Rectangle 739"/>
              <p:cNvSpPr/>
              <p:nvPr/>
            </p:nvSpPr>
            <p:spPr>
              <a:xfrm>
                <a:off x="1614" y="3112"/>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98" name="Rectangle 740"/>
              <p:cNvSpPr/>
              <p:nvPr/>
            </p:nvSpPr>
            <p:spPr>
              <a:xfrm>
                <a:off x="1614" y="3127"/>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99" name="Rectangle 741"/>
              <p:cNvSpPr/>
              <p:nvPr/>
            </p:nvSpPr>
            <p:spPr>
              <a:xfrm>
                <a:off x="1614" y="3143"/>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00" name="Rectangle 742"/>
              <p:cNvSpPr/>
              <p:nvPr/>
            </p:nvSpPr>
            <p:spPr>
              <a:xfrm>
                <a:off x="1614" y="3158"/>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01" name="Rectangle 743"/>
              <p:cNvSpPr/>
              <p:nvPr/>
            </p:nvSpPr>
            <p:spPr>
              <a:xfrm>
                <a:off x="1614" y="3174"/>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02" name="Rectangle 744"/>
              <p:cNvSpPr/>
              <p:nvPr/>
            </p:nvSpPr>
            <p:spPr>
              <a:xfrm>
                <a:off x="1614" y="3189"/>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03" name="Rectangle 745"/>
              <p:cNvSpPr/>
              <p:nvPr/>
            </p:nvSpPr>
            <p:spPr>
              <a:xfrm>
                <a:off x="1614" y="320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04" name="Rectangle 746"/>
              <p:cNvSpPr/>
              <p:nvPr/>
            </p:nvSpPr>
            <p:spPr>
              <a:xfrm>
                <a:off x="1614" y="322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05" name="Rectangle 747"/>
              <p:cNvSpPr/>
              <p:nvPr/>
            </p:nvSpPr>
            <p:spPr>
              <a:xfrm>
                <a:off x="1614" y="3236"/>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06" name="Rectangle 748"/>
              <p:cNvSpPr/>
              <p:nvPr/>
            </p:nvSpPr>
            <p:spPr>
              <a:xfrm>
                <a:off x="1614" y="3251"/>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07" name="Rectangle 749"/>
              <p:cNvSpPr/>
              <p:nvPr/>
            </p:nvSpPr>
            <p:spPr>
              <a:xfrm>
                <a:off x="1614" y="3267"/>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08" name="Rectangle 750"/>
              <p:cNvSpPr/>
              <p:nvPr/>
            </p:nvSpPr>
            <p:spPr>
              <a:xfrm>
                <a:off x="1614" y="3282"/>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09" name="Rectangle 751"/>
              <p:cNvSpPr/>
              <p:nvPr/>
            </p:nvSpPr>
            <p:spPr>
              <a:xfrm>
                <a:off x="1614" y="3298"/>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10" name="Rectangle 752"/>
              <p:cNvSpPr/>
              <p:nvPr/>
            </p:nvSpPr>
            <p:spPr>
              <a:xfrm>
                <a:off x="1614" y="3314"/>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11" name="Rectangle 753"/>
              <p:cNvSpPr/>
              <p:nvPr/>
            </p:nvSpPr>
            <p:spPr>
              <a:xfrm>
                <a:off x="161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12" name="Rectangle 754"/>
              <p:cNvSpPr/>
              <p:nvPr/>
            </p:nvSpPr>
            <p:spPr>
              <a:xfrm>
                <a:off x="163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13" name="Rectangle 755"/>
              <p:cNvSpPr/>
              <p:nvPr/>
            </p:nvSpPr>
            <p:spPr>
              <a:xfrm>
                <a:off x="1646"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14" name="Rectangle 756"/>
              <p:cNvSpPr/>
              <p:nvPr/>
            </p:nvSpPr>
            <p:spPr>
              <a:xfrm>
                <a:off x="166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15" name="Rectangle 757"/>
              <p:cNvSpPr/>
              <p:nvPr/>
            </p:nvSpPr>
            <p:spPr>
              <a:xfrm>
                <a:off x="1675"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16" name="Rectangle 758"/>
              <p:cNvSpPr/>
              <p:nvPr/>
            </p:nvSpPr>
            <p:spPr>
              <a:xfrm>
                <a:off x="169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17" name="Rectangle 759"/>
              <p:cNvSpPr/>
              <p:nvPr/>
            </p:nvSpPr>
            <p:spPr>
              <a:xfrm>
                <a:off x="170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18" name="Rectangle 760"/>
              <p:cNvSpPr/>
              <p:nvPr/>
            </p:nvSpPr>
            <p:spPr>
              <a:xfrm>
                <a:off x="171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19" name="Rectangle 761"/>
              <p:cNvSpPr/>
              <p:nvPr/>
            </p:nvSpPr>
            <p:spPr>
              <a:xfrm>
                <a:off x="173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20" name="Rectangle 762"/>
              <p:cNvSpPr/>
              <p:nvPr/>
            </p:nvSpPr>
            <p:spPr>
              <a:xfrm>
                <a:off x="1747"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21" name="Rectangle 763"/>
              <p:cNvSpPr/>
              <p:nvPr/>
            </p:nvSpPr>
            <p:spPr>
              <a:xfrm>
                <a:off x="176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22" name="Rectangle 764"/>
              <p:cNvSpPr/>
              <p:nvPr/>
            </p:nvSpPr>
            <p:spPr>
              <a:xfrm>
                <a:off x="177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23" name="Rectangle 765"/>
              <p:cNvSpPr/>
              <p:nvPr/>
            </p:nvSpPr>
            <p:spPr>
              <a:xfrm>
                <a:off x="179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24" name="Rectangle 766"/>
              <p:cNvSpPr/>
              <p:nvPr/>
            </p:nvSpPr>
            <p:spPr>
              <a:xfrm>
                <a:off x="180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25" name="Rectangle 767"/>
              <p:cNvSpPr/>
              <p:nvPr/>
            </p:nvSpPr>
            <p:spPr>
              <a:xfrm>
                <a:off x="1819"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26" name="Rectangle 768"/>
              <p:cNvSpPr/>
              <p:nvPr/>
            </p:nvSpPr>
            <p:spPr>
              <a:xfrm>
                <a:off x="183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27" name="Rectangle 769"/>
              <p:cNvSpPr/>
              <p:nvPr/>
            </p:nvSpPr>
            <p:spPr>
              <a:xfrm>
                <a:off x="184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28" name="Rectangle 770"/>
              <p:cNvSpPr/>
              <p:nvPr/>
            </p:nvSpPr>
            <p:spPr>
              <a:xfrm>
                <a:off x="186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29" name="Rectangle 771"/>
              <p:cNvSpPr/>
              <p:nvPr/>
            </p:nvSpPr>
            <p:spPr>
              <a:xfrm>
                <a:off x="187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30" name="Rectangle 772"/>
              <p:cNvSpPr/>
              <p:nvPr/>
            </p:nvSpPr>
            <p:spPr>
              <a:xfrm>
                <a:off x="189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31" name="Rectangle 773"/>
              <p:cNvSpPr/>
              <p:nvPr/>
            </p:nvSpPr>
            <p:spPr>
              <a:xfrm>
                <a:off x="190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32" name="Rectangle 774"/>
              <p:cNvSpPr/>
              <p:nvPr/>
            </p:nvSpPr>
            <p:spPr>
              <a:xfrm>
                <a:off x="1920"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33" name="Rectangle 775"/>
              <p:cNvSpPr/>
              <p:nvPr/>
            </p:nvSpPr>
            <p:spPr>
              <a:xfrm>
                <a:off x="193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34" name="Rectangle 776"/>
              <p:cNvSpPr/>
              <p:nvPr/>
            </p:nvSpPr>
            <p:spPr>
              <a:xfrm>
                <a:off x="194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35" name="Rectangle 777"/>
              <p:cNvSpPr/>
              <p:nvPr/>
            </p:nvSpPr>
            <p:spPr>
              <a:xfrm>
                <a:off x="196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36" name="Rectangle 778"/>
              <p:cNvSpPr/>
              <p:nvPr/>
            </p:nvSpPr>
            <p:spPr>
              <a:xfrm>
                <a:off x="197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37" name="Rectangle 779"/>
              <p:cNvSpPr/>
              <p:nvPr/>
            </p:nvSpPr>
            <p:spPr>
              <a:xfrm>
                <a:off x="1992"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38" name="Rectangle 780"/>
              <p:cNvSpPr/>
              <p:nvPr/>
            </p:nvSpPr>
            <p:spPr>
              <a:xfrm>
                <a:off x="200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39" name="Rectangle 781"/>
              <p:cNvSpPr/>
              <p:nvPr/>
            </p:nvSpPr>
            <p:spPr>
              <a:xfrm>
                <a:off x="202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40" name="Rectangle 782"/>
              <p:cNvSpPr/>
              <p:nvPr/>
            </p:nvSpPr>
            <p:spPr>
              <a:xfrm>
                <a:off x="203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41" name="Rectangle 783"/>
              <p:cNvSpPr/>
              <p:nvPr/>
            </p:nvSpPr>
            <p:spPr>
              <a:xfrm>
                <a:off x="205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42" name="Rectangle 784"/>
              <p:cNvSpPr/>
              <p:nvPr/>
            </p:nvSpPr>
            <p:spPr>
              <a:xfrm>
                <a:off x="2064"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43" name="Rectangle 785"/>
              <p:cNvSpPr/>
              <p:nvPr/>
            </p:nvSpPr>
            <p:spPr>
              <a:xfrm>
                <a:off x="207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44" name="Rectangle 786"/>
              <p:cNvSpPr/>
              <p:nvPr/>
            </p:nvSpPr>
            <p:spPr>
              <a:xfrm>
                <a:off x="2093"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45" name="Rectangle 787"/>
              <p:cNvSpPr/>
              <p:nvPr/>
            </p:nvSpPr>
            <p:spPr>
              <a:xfrm>
                <a:off x="210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46" name="Rectangle 788"/>
              <p:cNvSpPr/>
              <p:nvPr/>
            </p:nvSpPr>
            <p:spPr>
              <a:xfrm>
                <a:off x="212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47" name="Rectangle 789"/>
              <p:cNvSpPr/>
              <p:nvPr/>
            </p:nvSpPr>
            <p:spPr>
              <a:xfrm>
                <a:off x="213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48" name="Rectangle 790"/>
              <p:cNvSpPr/>
              <p:nvPr/>
            </p:nvSpPr>
            <p:spPr>
              <a:xfrm>
                <a:off x="215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49" name="Rectangle 791"/>
              <p:cNvSpPr/>
              <p:nvPr/>
            </p:nvSpPr>
            <p:spPr>
              <a:xfrm>
                <a:off x="2165"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50" name="Rectangle 792"/>
              <p:cNvSpPr/>
              <p:nvPr/>
            </p:nvSpPr>
            <p:spPr>
              <a:xfrm>
                <a:off x="218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51" name="Rectangle 793"/>
              <p:cNvSpPr/>
              <p:nvPr/>
            </p:nvSpPr>
            <p:spPr>
              <a:xfrm>
                <a:off x="219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52" name="Rectangle 794"/>
              <p:cNvSpPr/>
              <p:nvPr/>
            </p:nvSpPr>
            <p:spPr>
              <a:xfrm>
                <a:off x="220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53" name="Rectangle 795"/>
              <p:cNvSpPr/>
              <p:nvPr/>
            </p:nvSpPr>
            <p:spPr>
              <a:xfrm>
                <a:off x="222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54" name="Rectangle 796"/>
              <p:cNvSpPr/>
              <p:nvPr/>
            </p:nvSpPr>
            <p:spPr>
              <a:xfrm>
                <a:off x="2237"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55" name="Rectangle 797"/>
              <p:cNvSpPr/>
              <p:nvPr/>
            </p:nvSpPr>
            <p:spPr>
              <a:xfrm>
                <a:off x="225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56" name="Rectangle 798"/>
              <p:cNvSpPr/>
              <p:nvPr/>
            </p:nvSpPr>
            <p:spPr>
              <a:xfrm>
                <a:off x="226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57" name="Rectangle 799"/>
              <p:cNvSpPr/>
              <p:nvPr/>
            </p:nvSpPr>
            <p:spPr>
              <a:xfrm>
                <a:off x="228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58" name="Rectangle 800"/>
              <p:cNvSpPr/>
              <p:nvPr/>
            </p:nvSpPr>
            <p:spPr>
              <a:xfrm>
                <a:off x="229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59" name="Rectangle 801"/>
              <p:cNvSpPr/>
              <p:nvPr/>
            </p:nvSpPr>
            <p:spPr>
              <a:xfrm>
                <a:off x="231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60" name="Rectangle 802"/>
              <p:cNvSpPr/>
              <p:nvPr/>
            </p:nvSpPr>
            <p:spPr>
              <a:xfrm>
                <a:off x="232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61" name="Rectangle 803"/>
              <p:cNvSpPr/>
              <p:nvPr/>
            </p:nvSpPr>
            <p:spPr>
              <a:xfrm>
                <a:off x="2338"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62" name="Rectangle 804"/>
              <p:cNvSpPr/>
              <p:nvPr/>
            </p:nvSpPr>
            <p:spPr>
              <a:xfrm>
                <a:off x="235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63" name="Rectangle 805"/>
              <p:cNvSpPr/>
              <p:nvPr/>
            </p:nvSpPr>
            <p:spPr>
              <a:xfrm>
                <a:off x="236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64" name="Rectangle 806"/>
              <p:cNvSpPr/>
              <p:nvPr/>
            </p:nvSpPr>
            <p:spPr>
              <a:xfrm>
                <a:off x="238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65" name="Rectangle 807"/>
              <p:cNvSpPr/>
              <p:nvPr/>
            </p:nvSpPr>
            <p:spPr>
              <a:xfrm>
                <a:off x="239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66" name="Rectangle 808"/>
              <p:cNvSpPr/>
              <p:nvPr/>
            </p:nvSpPr>
            <p:spPr>
              <a:xfrm>
                <a:off x="2410"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67" name="Rectangle 809"/>
              <p:cNvSpPr/>
              <p:nvPr/>
            </p:nvSpPr>
            <p:spPr>
              <a:xfrm>
                <a:off x="242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68" name="Rectangle 810"/>
              <p:cNvSpPr/>
              <p:nvPr/>
            </p:nvSpPr>
            <p:spPr>
              <a:xfrm>
                <a:off x="243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69" name="Rectangle 811"/>
              <p:cNvSpPr/>
              <p:nvPr/>
            </p:nvSpPr>
            <p:spPr>
              <a:xfrm>
                <a:off x="245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70" name="Rectangle 812"/>
              <p:cNvSpPr/>
              <p:nvPr/>
            </p:nvSpPr>
            <p:spPr>
              <a:xfrm>
                <a:off x="246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71" name="Rectangle 813"/>
              <p:cNvSpPr/>
              <p:nvPr/>
            </p:nvSpPr>
            <p:spPr>
              <a:xfrm>
                <a:off x="2482"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72" name="Rectangle 814"/>
              <p:cNvSpPr/>
              <p:nvPr/>
            </p:nvSpPr>
            <p:spPr>
              <a:xfrm>
                <a:off x="249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73" name="Rectangle 815"/>
              <p:cNvSpPr/>
              <p:nvPr/>
            </p:nvSpPr>
            <p:spPr>
              <a:xfrm>
                <a:off x="2511"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74" name="Rectangle 816"/>
              <p:cNvSpPr/>
              <p:nvPr/>
            </p:nvSpPr>
            <p:spPr>
              <a:xfrm>
                <a:off x="252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75" name="Rectangle 817"/>
              <p:cNvSpPr/>
              <p:nvPr/>
            </p:nvSpPr>
            <p:spPr>
              <a:xfrm>
                <a:off x="254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76" name="Rectangle 818"/>
              <p:cNvSpPr/>
              <p:nvPr/>
            </p:nvSpPr>
            <p:spPr>
              <a:xfrm>
                <a:off x="255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77" name="Rectangle 819"/>
              <p:cNvSpPr/>
              <p:nvPr/>
            </p:nvSpPr>
            <p:spPr>
              <a:xfrm>
                <a:off x="256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78" name="Rectangle 820"/>
              <p:cNvSpPr/>
              <p:nvPr/>
            </p:nvSpPr>
            <p:spPr>
              <a:xfrm>
                <a:off x="2583"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79" name="Rectangle 821"/>
              <p:cNvSpPr/>
              <p:nvPr/>
            </p:nvSpPr>
            <p:spPr>
              <a:xfrm>
                <a:off x="259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80" name="Rectangle 822"/>
              <p:cNvSpPr/>
              <p:nvPr/>
            </p:nvSpPr>
            <p:spPr>
              <a:xfrm>
                <a:off x="261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81" name="Rectangle 823"/>
              <p:cNvSpPr/>
              <p:nvPr/>
            </p:nvSpPr>
            <p:spPr>
              <a:xfrm>
                <a:off x="262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82" name="Rectangle 824"/>
              <p:cNvSpPr/>
              <p:nvPr/>
            </p:nvSpPr>
            <p:spPr>
              <a:xfrm>
                <a:off x="264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83" name="Rectangle 825"/>
              <p:cNvSpPr/>
              <p:nvPr/>
            </p:nvSpPr>
            <p:spPr>
              <a:xfrm>
                <a:off x="2655"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84" name="Rectangle 826"/>
              <p:cNvSpPr/>
              <p:nvPr/>
            </p:nvSpPr>
            <p:spPr>
              <a:xfrm>
                <a:off x="267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85" name="Rectangle 827"/>
              <p:cNvSpPr/>
              <p:nvPr/>
            </p:nvSpPr>
            <p:spPr>
              <a:xfrm>
                <a:off x="268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86" name="Rectangle 828"/>
              <p:cNvSpPr/>
              <p:nvPr/>
            </p:nvSpPr>
            <p:spPr>
              <a:xfrm>
                <a:off x="269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87" name="Rectangle 829"/>
              <p:cNvSpPr/>
              <p:nvPr/>
            </p:nvSpPr>
            <p:spPr>
              <a:xfrm>
                <a:off x="271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88" name="Rectangle 830"/>
              <p:cNvSpPr/>
              <p:nvPr/>
            </p:nvSpPr>
            <p:spPr>
              <a:xfrm>
                <a:off x="272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89" name="Rectangle 831"/>
              <p:cNvSpPr/>
              <p:nvPr/>
            </p:nvSpPr>
            <p:spPr>
              <a:xfrm>
                <a:off x="274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90" name="Rectangle 832"/>
              <p:cNvSpPr/>
              <p:nvPr/>
            </p:nvSpPr>
            <p:spPr>
              <a:xfrm>
                <a:off x="2756"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91" name="Rectangle 833"/>
              <p:cNvSpPr/>
              <p:nvPr/>
            </p:nvSpPr>
            <p:spPr>
              <a:xfrm>
                <a:off x="277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92" name="Rectangle 834"/>
              <p:cNvSpPr/>
              <p:nvPr/>
            </p:nvSpPr>
            <p:spPr>
              <a:xfrm>
                <a:off x="278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93" name="Rectangle 835"/>
              <p:cNvSpPr/>
              <p:nvPr/>
            </p:nvSpPr>
            <p:spPr>
              <a:xfrm>
                <a:off x="280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94" name="Rectangle 836"/>
              <p:cNvSpPr/>
              <p:nvPr/>
            </p:nvSpPr>
            <p:spPr>
              <a:xfrm>
                <a:off x="281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95" name="Rectangle 837"/>
              <p:cNvSpPr/>
              <p:nvPr/>
            </p:nvSpPr>
            <p:spPr>
              <a:xfrm>
                <a:off x="2828"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96" name="Rectangle 838"/>
              <p:cNvSpPr/>
              <p:nvPr/>
            </p:nvSpPr>
            <p:spPr>
              <a:xfrm>
                <a:off x="284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97" name="Rectangle 839"/>
              <p:cNvSpPr/>
              <p:nvPr/>
            </p:nvSpPr>
            <p:spPr>
              <a:xfrm>
                <a:off x="285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98" name="Rectangle 840"/>
              <p:cNvSpPr/>
              <p:nvPr/>
            </p:nvSpPr>
            <p:spPr>
              <a:xfrm>
                <a:off x="287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399" name="Rectangle 841"/>
              <p:cNvSpPr/>
              <p:nvPr/>
            </p:nvSpPr>
            <p:spPr>
              <a:xfrm>
                <a:off x="288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00" name="Rectangle 842"/>
              <p:cNvSpPr/>
              <p:nvPr/>
            </p:nvSpPr>
            <p:spPr>
              <a:xfrm>
                <a:off x="2900"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01" name="Rectangle 843"/>
              <p:cNvSpPr/>
              <p:nvPr/>
            </p:nvSpPr>
            <p:spPr>
              <a:xfrm>
                <a:off x="291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02" name="Rectangle 844"/>
              <p:cNvSpPr/>
              <p:nvPr/>
            </p:nvSpPr>
            <p:spPr>
              <a:xfrm>
                <a:off x="292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03" name="Rectangle 845"/>
              <p:cNvSpPr/>
              <p:nvPr/>
            </p:nvSpPr>
            <p:spPr>
              <a:xfrm>
                <a:off x="294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04" name="Rectangle 846"/>
              <p:cNvSpPr/>
              <p:nvPr/>
            </p:nvSpPr>
            <p:spPr>
              <a:xfrm>
                <a:off x="295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05" name="Rectangle 847"/>
              <p:cNvSpPr/>
              <p:nvPr/>
            </p:nvSpPr>
            <p:spPr>
              <a:xfrm>
                <a:off x="297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06" name="Rectangle 848"/>
              <p:cNvSpPr/>
              <p:nvPr/>
            </p:nvSpPr>
            <p:spPr>
              <a:xfrm>
                <a:off x="298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07" name="Rectangle 849"/>
              <p:cNvSpPr/>
              <p:nvPr/>
            </p:nvSpPr>
            <p:spPr>
              <a:xfrm>
                <a:off x="3001"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08" name="Rectangle 850"/>
              <p:cNvSpPr/>
              <p:nvPr/>
            </p:nvSpPr>
            <p:spPr>
              <a:xfrm>
                <a:off x="301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09" name="Rectangle 851"/>
              <p:cNvSpPr/>
              <p:nvPr/>
            </p:nvSpPr>
            <p:spPr>
              <a:xfrm>
                <a:off x="303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10" name="Rectangle 852"/>
              <p:cNvSpPr/>
              <p:nvPr/>
            </p:nvSpPr>
            <p:spPr>
              <a:xfrm>
                <a:off x="304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11" name="Rectangle 853"/>
              <p:cNvSpPr/>
              <p:nvPr/>
            </p:nvSpPr>
            <p:spPr>
              <a:xfrm>
                <a:off x="305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12" name="Rectangle 854"/>
              <p:cNvSpPr/>
              <p:nvPr/>
            </p:nvSpPr>
            <p:spPr>
              <a:xfrm>
                <a:off x="3073"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13" name="Rectangle 855"/>
              <p:cNvSpPr/>
              <p:nvPr/>
            </p:nvSpPr>
            <p:spPr>
              <a:xfrm>
                <a:off x="308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14" name="Rectangle 856"/>
              <p:cNvSpPr/>
              <p:nvPr/>
            </p:nvSpPr>
            <p:spPr>
              <a:xfrm>
                <a:off x="310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15" name="Rectangle 857"/>
              <p:cNvSpPr/>
              <p:nvPr/>
            </p:nvSpPr>
            <p:spPr>
              <a:xfrm>
                <a:off x="311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16" name="Rectangle 858"/>
              <p:cNvSpPr/>
              <p:nvPr/>
            </p:nvSpPr>
            <p:spPr>
              <a:xfrm>
                <a:off x="313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17" name="Rectangle 859"/>
              <p:cNvSpPr/>
              <p:nvPr/>
            </p:nvSpPr>
            <p:spPr>
              <a:xfrm>
                <a:off x="3145"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18" name="Rectangle 860"/>
              <p:cNvSpPr/>
              <p:nvPr/>
            </p:nvSpPr>
            <p:spPr>
              <a:xfrm>
                <a:off x="316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19" name="Rectangle 861"/>
              <p:cNvSpPr/>
              <p:nvPr/>
            </p:nvSpPr>
            <p:spPr>
              <a:xfrm>
                <a:off x="3174"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20" name="Rectangle 862"/>
              <p:cNvSpPr/>
              <p:nvPr/>
            </p:nvSpPr>
            <p:spPr>
              <a:xfrm>
                <a:off x="318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21" name="Rectangle 863"/>
              <p:cNvSpPr/>
              <p:nvPr/>
            </p:nvSpPr>
            <p:spPr>
              <a:xfrm>
                <a:off x="320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22" name="Rectangle 864"/>
              <p:cNvSpPr/>
              <p:nvPr/>
            </p:nvSpPr>
            <p:spPr>
              <a:xfrm>
                <a:off x="321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23" name="Rectangle 865"/>
              <p:cNvSpPr/>
              <p:nvPr/>
            </p:nvSpPr>
            <p:spPr>
              <a:xfrm>
                <a:off x="323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24" name="Rectangle 866"/>
              <p:cNvSpPr/>
              <p:nvPr/>
            </p:nvSpPr>
            <p:spPr>
              <a:xfrm>
                <a:off x="3246"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25" name="Rectangle 867"/>
              <p:cNvSpPr/>
              <p:nvPr/>
            </p:nvSpPr>
            <p:spPr>
              <a:xfrm>
                <a:off x="326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26" name="Rectangle 868"/>
              <p:cNvSpPr/>
              <p:nvPr/>
            </p:nvSpPr>
            <p:spPr>
              <a:xfrm>
                <a:off x="327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27" name="Rectangle 869"/>
              <p:cNvSpPr/>
              <p:nvPr/>
            </p:nvSpPr>
            <p:spPr>
              <a:xfrm>
                <a:off x="329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28" name="Rectangle 870"/>
              <p:cNvSpPr/>
              <p:nvPr/>
            </p:nvSpPr>
            <p:spPr>
              <a:xfrm>
                <a:off x="330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29" name="Rectangle 871"/>
              <p:cNvSpPr/>
              <p:nvPr/>
            </p:nvSpPr>
            <p:spPr>
              <a:xfrm>
                <a:off x="3318"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30" name="Rectangle 872"/>
              <p:cNvSpPr/>
              <p:nvPr/>
            </p:nvSpPr>
            <p:spPr>
              <a:xfrm>
                <a:off x="333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31" name="Rectangle 873"/>
              <p:cNvSpPr/>
              <p:nvPr/>
            </p:nvSpPr>
            <p:spPr>
              <a:xfrm>
                <a:off x="334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32" name="Rectangle 874"/>
              <p:cNvSpPr/>
              <p:nvPr/>
            </p:nvSpPr>
            <p:spPr>
              <a:xfrm>
                <a:off x="336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33" name="Rectangle 875"/>
              <p:cNvSpPr/>
              <p:nvPr/>
            </p:nvSpPr>
            <p:spPr>
              <a:xfrm>
                <a:off x="337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34" name="Rectangle 876"/>
              <p:cNvSpPr/>
              <p:nvPr/>
            </p:nvSpPr>
            <p:spPr>
              <a:xfrm>
                <a:off x="339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35" name="Rectangle 877"/>
              <p:cNvSpPr/>
              <p:nvPr/>
            </p:nvSpPr>
            <p:spPr>
              <a:xfrm>
                <a:off x="340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36" name="Rectangle 878"/>
              <p:cNvSpPr/>
              <p:nvPr/>
            </p:nvSpPr>
            <p:spPr>
              <a:xfrm>
                <a:off x="3419"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37" name="Rectangle 879"/>
              <p:cNvSpPr/>
              <p:nvPr/>
            </p:nvSpPr>
            <p:spPr>
              <a:xfrm>
                <a:off x="343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38" name="Rectangle 880"/>
              <p:cNvSpPr/>
              <p:nvPr/>
            </p:nvSpPr>
            <p:spPr>
              <a:xfrm>
                <a:off x="344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39" name="Rectangle 881"/>
              <p:cNvSpPr/>
              <p:nvPr/>
            </p:nvSpPr>
            <p:spPr>
              <a:xfrm>
                <a:off x="346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40" name="Rectangle 882"/>
              <p:cNvSpPr/>
              <p:nvPr/>
            </p:nvSpPr>
            <p:spPr>
              <a:xfrm>
                <a:off x="347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41" name="Rectangle 883"/>
              <p:cNvSpPr/>
              <p:nvPr/>
            </p:nvSpPr>
            <p:spPr>
              <a:xfrm>
                <a:off x="3491"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42" name="Rectangle 884"/>
              <p:cNvSpPr/>
              <p:nvPr/>
            </p:nvSpPr>
            <p:spPr>
              <a:xfrm>
                <a:off x="350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43" name="Rectangle 885"/>
              <p:cNvSpPr/>
              <p:nvPr/>
            </p:nvSpPr>
            <p:spPr>
              <a:xfrm>
                <a:off x="352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44" name="Rectangle 886"/>
              <p:cNvSpPr/>
              <p:nvPr/>
            </p:nvSpPr>
            <p:spPr>
              <a:xfrm>
                <a:off x="353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45" name="Rectangle 887"/>
              <p:cNvSpPr/>
              <p:nvPr/>
            </p:nvSpPr>
            <p:spPr>
              <a:xfrm>
                <a:off x="354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46" name="Rectangle 888"/>
              <p:cNvSpPr/>
              <p:nvPr/>
            </p:nvSpPr>
            <p:spPr>
              <a:xfrm>
                <a:off x="3563"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47" name="Rectangle 889"/>
              <p:cNvSpPr/>
              <p:nvPr/>
            </p:nvSpPr>
            <p:spPr>
              <a:xfrm>
                <a:off x="357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48" name="Rectangle 890"/>
              <p:cNvSpPr/>
              <p:nvPr/>
            </p:nvSpPr>
            <p:spPr>
              <a:xfrm>
                <a:off x="3592"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49" name="Rectangle 891"/>
              <p:cNvSpPr/>
              <p:nvPr/>
            </p:nvSpPr>
            <p:spPr>
              <a:xfrm>
                <a:off x="360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50" name="Rectangle 892"/>
              <p:cNvSpPr/>
              <p:nvPr/>
            </p:nvSpPr>
            <p:spPr>
              <a:xfrm>
                <a:off x="362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51" name="Rectangle 893"/>
              <p:cNvSpPr/>
              <p:nvPr/>
            </p:nvSpPr>
            <p:spPr>
              <a:xfrm>
                <a:off x="363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52" name="Rectangle 894"/>
              <p:cNvSpPr/>
              <p:nvPr/>
            </p:nvSpPr>
            <p:spPr>
              <a:xfrm>
                <a:off x="365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53" name="Rectangle 895"/>
              <p:cNvSpPr/>
              <p:nvPr/>
            </p:nvSpPr>
            <p:spPr>
              <a:xfrm>
                <a:off x="3664"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54" name="Rectangle 896"/>
              <p:cNvSpPr/>
              <p:nvPr/>
            </p:nvSpPr>
            <p:spPr>
              <a:xfrm>
                <a:off x="367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55" name="Rectangle 897"/>
              <p:cNvSpPr/>
              <p:nvPr/>
            </p:nvSpPr>
            <p:spPr>
              <a:xfrm>
                <a:off x="369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56" name="Rectangle 898"/>
              <p:cNvSpPr/>
              <p:nvPr/>
            </p:nvSpPr>
            <p:spPr>
              <a:xfrm>
                <a:off x="370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57" name="Rectangle 899"/>
              <p:cNvSpPr/>
              <p:nvPr/>
            </p:nvSpPr>
            <p:spPr>
              <a:xfrm>
                <a:off x="372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58" name="Rectangle 900"/>
              <p:cNvSpPr/>
              <p:nvPr/>
            </p:nvSpPr>
            <p:spPr>
              <a:xfrm>
                <a:off x="3736"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59" name="Rectangle 901"/>
              <p:cNvSpPr/>
              <p:nvPr/>
            </p:nvSpPr>
            <p:spPr>
              <a:xfrm>
                <a:off x="375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60" name="Rectangle 902"/>
              <p:cNvSpPr/>
              <p:nvPr/>
            </p:nvSpPr>
            <p:spPr>
              <a:xfrm>
                <a:off x="376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61" name="Rectangle 903"/>
              <p:cNvSpPr/>
              <p:nvPr/>
            </p:nvSpPr>
            <p:spPr>
              <a:xfrm>
                <a:off x="378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462" name="Rectangle 904"/>
              <p:cNvSpPr/>
              <p:nvPr/>
            </p:nvSpPr>
            <p:spPr>
              <a:xfrm>
                <a:off x="379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grpSp>
        <p:grpSp>
          <p:nvGrpSpPr>
            <p:cNvPr id="34894" name="Group 905"/>
            <p:cNvGrpSpPr/>
            <p:nvPr/>
          </p:nvGrpSpPr>
          <p:grpSpPr>
            <a:xfrm>
              <a:off x="3809" y="2580"/>
              <a:ext cx="1214" cy="753"/>
              <a:chOff x="3809" y="2580"/>
              <a:chExt cx="1214" cy="753"/>
            </a:xfrm>
          </p:grpSpPr>
          <p:sp>
            <p:nvSpPr>
              <p:cNvPr id="35063" name="Rectangle 906"/>
              <p:cNvSpPr/>
              <p:nvPr/>
            </p:nvSpPr>
            <p:spPr>
              <a:xfrm>
                <a:off x="380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64" name="Rectangle 907"/>
              <p:cNvSpPr/>
              <p:nvPr/>
            </p:nvSpPr>
            <p:spPr>
              <a:xfrm>
                <a:off x="382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65" name="Rectangle 908"/>
              <p:cNvSpPr/>
              <p:nvPr/>
            </p:nvSpPr>
            <p:spPr>
              <a:xfrm>
                <a:off x="3837"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66" name="Rectangle 909"/>
              <p:cNvSpPr/>
              <p:nvPr/>
            </p:nvSpPr>
            <p:spPr>
              <a:xfrm>
                <a:off x="385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67" name="Rectangle 910"/>
              <p:cNvSpPr/>
              <p:nvPr/>
            </p:nvSpPr>
            <p:spPr>
              <a:xfrm>
                <a:off x="386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68" name="Rectangle 911"/>
              <p:cNvSpPr/>
              <p:nvPr/>
            </p:nvSpPr>
            <p:spPr>
              <a:xfrm>
                <a:off x="388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69" name="Rectangle 912"/>
              <p:cNvSpPr/>
              <p:nvPr/>
            </p:nvSpPr>
            <p:spPr>
              <a:xfrm>
                <a:off x="389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70" name="Rectangle 913"/>
              <p:cNvSpPr/>
              <p:nvPr/>
            </p:nvSpPr>
            <p:spPr>
              <a:xfrm>
                <a:off x="3909"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71" name="Rectangle 914"/>
              <p:cNvSpPr/>
              <p:nvPr/>
            </p:nvSpPr>
            <p:spPr>
              <a:xfrm>
                <a:off x="392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72" name="Rectangle 915"/>
              <p:cNvSpPr/>
              <p:nvPr/>
            </p:nvSpPr>
            <p:spPr>
              <a:xfrm>
                <a:off x="393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73" name="Rectangle 916"/>
              <p:cNvSpPr/>
              <p:nvPr/>
            </p:nvSpPr>
            <p:spPr>
              <a:xfrm>
                <a:off x="395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74" name="Rectangle 917"/>
              <p:cNvSpPr/>
              <p:nvPr/>
            </p:nvSpPr>
            <p:spPr>
              <a:xfrm>
                <a:off x="396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75" name="Rectangle 918"/>
              <p:cNvSpPr/>
              <p:nvPr/>
            </p:nvSpPr>
            <p:spPr>
              <a:xfrm>
                <a:off x="3981"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76" name="Rectangle 919"/>
              <p:cNvSpPr/>
              <p:nvPr/>
            </p:nvSpPr>
            <p:spPr>
              <a:xfrm>
                <a:off x="399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77" name="Rectangle 920"/>
              <p:cNvSpPr/>
              <p:nvPr/>
            </p:nvSpPr>
            <p:spPr>
              <a:xfrm>
                <a:off x="4010"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78" name="Rectangle 921"/>
              <p:cNvSpPr/>
              <p:nvPr/>
            </p:nvSpPr>
            <p:spPr>
              <a:xfrm>
                <a:off x="402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79" name="Rectangle 922"/>
              <p:cNvSpPr/>
              <p:nvPr/>
            </p:nvSpPr>
            <p:spPr>
              <a:xfrm>
                <a:off x="403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80" name="Rectangle 923"/>
              <p:cNvSpPr/>
              <p:nvPr/>
            </p:nvSpPr>
            <p:spPr>
              <a:xfrm>
                <a:off x="405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81" name="Rectangle 924"/>
              <p:cNvSpPr/>
              <p:nvPr/>
            </p:nvSpPr>
            <p:spPr>
              <a:xfrm>
                <a:off x="406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82" name="Rectangle 925"/>
              <p:cNvSpPr/>
              <p:nvPr/>
            </p:nvSpPr>
            <p:spPr>
              <a:xfrm>
                <a:off x="4082"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83" name="Rectangle 926"/>
              <p:cNvSpPr/>
              <p:nvPr/>
            </p:nvSpPr>
            <p:spPr>
              <a:xfrm>
                <a:off x="409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84" name="Rectangle 927"/>
              <p:cNvSpPr/>
              <p:nvPr/>
            </p:nvSpPr>
            <p:spPr>
              <a:xfrm>
                <a:off x="411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85" name="Rectangle 928"/>
              <p:cNvSpPr/>
              <p:nvPr/>
            </p:nvSpPr>
            <p:spPr>
              <a:xfrm>
                <a:off x="412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86" name="Rectangle 929"/>
              <p:cNvSpPr/>
              <p:nvPr/>
            </p:nvSpPr>
            <p:spPr>
              <a:xfrm>
                <a:off x="414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87" name="Rectangle 930"/>
              <p:cNvSpPr/>
              <p:nvPr/>
            </p:nvSpPr>
            <p:spPr>
              <a:xfrm>
                <a:off x="4154"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88" name="Rectangle 931"/>
              <p:cNvSpPr/>
              <p:nvPr/>
            </p:nvSpPr>
            <p:spPr>
              <a:xfrm>
                <a:off x="416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89" name="Rectangle 932"/>
              <p:cNvSpPr/>
              <p:nvPr/>
            </p:nvSpPr>
            <p:spPr>
              <a:xfrm>
                <a:off x="418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90" name="Rectangle 933"/>
              <p:cNvSpPr/>
              <p:nvPr/>
            </p:nvSpPr>
            <p:spPr>
              <a:xfrm>
                <a:off x="419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91" name="Rectangle 934"/>
              <p:cNvSpPr/>
              <p:nvPr/>
            </p:nvSpPr>
            <p:spPr>
              <a:xfrm>
                <a:off x="421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92" name="Rectangle 935"/>
              <p:cNvSpPr/>
              <p:nvPr/>
            </p:nvSpPr>
            <p:spPr>
              <a:xfrm>
                <a:off x="422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93" name="Rectangle 936"/>
              <p:cNvSpPr/>
              <p:nvPr/>
            </p:nvSpPr>
            <p:spPr>
              <a:xfrm>
                <a:off x="424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94" name="Rectangle 937"/>
              <p:cNvSpPr/>
              <p:nvPr/>
            </p:nvSpPr>
            <p:spPr>
              <a:xfrm>
                <a:off x="4255"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95" name="Rectangle 938"/>
              <p:cNvSpPr/>
              <p:nvPr/>
            </p:nvSpPr>
            <p:spPr>
              <a:xfrm>
                <a:off x="427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96" name="Rectangle 939"/>
              <p:cNvSpPr/>
              <p:nvPr/>
            </p:nvSpPr>
            <p:spPr>
              <a:xfrm>
                <a:off x="428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97" name="Rectangle 940"/>
              <p:cNvSpPr/>
              <p:nvPr/>
            </p:nvSpPr>
            <p:spPr>
              <a:xfrm>
                <a:off x="429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98" name="Rectangle 941"/>
              <p:cNvSpPr/>
              <p:nvPr/>
            </p:nvSpPr>
            <p:spPr>
              <a:xfrm>
                <a:off x="431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99" name="Rectangle 942"/>
              <p:cNvSpPr/>
              <p:nvPr/>
            </p:nvSpPr>
            <p:spPr>
              <a:xfrm>
                <a:off x="4327"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00" name="Rectangle 943"/>
              <p:cNvSpPr/>
              <p:nvPr/>
            </p:nvSpPr>
            <p:spPr>
              <a:xfrm>
                <a:off x="434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01" name="Rectangle 944"/>
              <p:cNvSpPr/>
              <p:nvPr/>
            </p:nvSpPr>
            <p:spPr>
              <a:xfrm>
                <a:off x="435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02" name="Rectangle 945"/>
              <p:cNvSpPr/>
              <p:nvPr/>
            </p:nvSpPr>
            <p:spPr>
              <a:xfrm>
                <a:off x="437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03" name="Rectangle 946"/>
              <p:cNvSpPr/>
              <p:nvPr/>
            </p:nvSpPr>
            <p:spPr>
              <a:xfrm>
                <a:off x="438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04" name="Rectangle 947"/>
              <p:cNvSpPr/>
              <p:nvPr/>
            </p:nvSpPr>
            <p:spPr>
              <a:xfrm>
                <a:off x="4399"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05" name="Rectangle 948"/>
              <p:cNvSpPr/>
              <p:nvPr/>
            </p:nvSpPr>
            <p:spPr>
              <a:xfrm>
                <a:off x="441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06" name="Rectangle 949"/>
              <p:cNvSpPr/>
              <p:nvPr/>
            </p:nvSpPr>
            <p:spPr>
              <a:xfrm>
                <a:off x="4428"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07" name="Rectangle 950"/>
              <p:cNvSpPr/>
              <p:nvPr/>
            </p:nvSpPr>
            <p:spPr>
              <a:xfrm>
                <a:off x="444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08" name="Rectangle 951"/>
              <p:cNvSpPr/>
              <p:nvPr/>
            </p:nvSpPr>
            <p:spPr>
              <a:xfrm>
                <a:off x="445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09" name="Rectangle 952"/>
              <p:cNvSpPr/>
              <p:nvPr/>
            </p:nvSpPr>
            <p:spPr>
              <a:xfrm>
                <a:off x="447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10" name="Rectangle 953"/>
              <p:cNvSpPr/>
              <p:nvPr/>
            </p:nvSpPr>
            <p:spPr>
              <a:xfrm>
                <a:off x="448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11" name="Rectangle 954"/>
              <p:cNvSpPr/>
              <p:nvPr/>
            </p:nvSpPr>
            <p:spPr>
              <a:xfrm>
                <a:off x="4500"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12" name="Rectangle 955"/>
              <p:cNvSpPr/>
              <p:nvPr/>
            </p:nvSpPr>
            <p:spPr>
              <a:xfrm>
                <a:off x="451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13" name="Rectangle 956"/>
              <p:cNvSpPr/>
              <p:nvPr/>
            </p:nvSpPr>
            <p:spPr>
              <a:xfrm>
                <a:off x="452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14" name="Rectangle 957"/>
              <p:cNvSpPr/>
              <p:nvPr/>
            </p:nvSpPr>
            <p:spPr>
              <a:xfrm>
                <a:off x="454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15" name="Rectangle 958"/>
              <p:cNvSpPr/>
              <p:nvPr/>
            </p:nvSpPr>
            <p:spPr>
              <a:xfrm>
                <a:off x="455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16" name="Rectangle 959"/>
              <p:cNvSpPr/>
              <p:nvPr/>
            </p:nvSpPr>
            <p:spPr>
              <a:xfrm>
                <a:off x="4572"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17" name="Rectangle 960"/>
              <p:cNvSpPr/>
              <p:nvPr/>
            </p:nvSpPr>
            <p:spPr>
              <a:xfrm>
                <a:off x="458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18" name="Rectangle 961"/>
              <p:cNvSpPr/>
              <p:nvPr/>
            </p:nvSpPr>
            <p:spPr>
              <a:xfrm>
                <a:off x="460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19" name="Rectangle 962"/>
              <p:cNvSpPr/>
              <p:nvPr/>
            </p:nvSpPr>
            <p:spPr>
              <a:xfrm>
                <a:off x="461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20" name="Rectangle 963"/>
              <p:cNvSpPr/>
              <p:nvPr/>
            </p:nvSpPr>
            <p:spPr>
              <a:xfrm>
                <a:off x="463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21" name="Rectangle 964"/>
              <p:cNvSpPr/>
              <p:nvPr/>
            </p:nvSpPr>
            <p:spPr>
              <a:xfrm>
                <a:off x="464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22" name="Rectangle 965"/>
              <p:cNvSpPr/>
              <p:nvPr/>
            </p:nvSpPr>
            <p:spPr>
              <a:xfrm>
                <a:off x="465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23" name="Rectangle 966"/>
              <p:cNvSpPr/>
              <p:nvPr/>
            </p:nvSpPr>
            <p:spPr>
              <a:xfrm>
                <a:off x="4673"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24" name="Rectangle 967"/>
              <p:cNvSpPr/>
              <p:nvPr/>
            </p:nvSpPr>
            <p:spPr>
              <a:xfrm>
                <a:off x="4688"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25" name="Rectangle 968"/>
              <p:cNvSpPr/>
              <p:nvPr/>
            </p:nvSpPr>
            <p:spPr>
              <a:xfrm>
                <a:off x="470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26" name="Rectangle 969"/>
              <p:cNvSpPr/>
              <p:nvPr/>
            </p:nvSpPr>
            <p:spPr>
              <a:xfrm>
                <a:off x="471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27" name="Rectangle 970"/>
              <p:cNvSpPr/>
              <p:nvPr/>
            </p:nvSpPr>
            <p:spPr>
              <a:xfrm>
                <a:off x="473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28" name="Rectangle 971"/>
              <p:cNvSpPr/>
              <p:nvPr/>
            </p:nvSpPr>
            <p:spPr>
              <a:xfrm>
                <a:off x="4745"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29" name="Rectangle 972"/>
              <p:cNvSpPr/>
              <p:nvPr/>
            </p:nvSpPr>
            <p:spPr>
              <a:xfrm>
                <a:off x="476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30" name="Rectangle 973"/>
              <p:cNvSpPr/>
              <p:nvPr/>
            </p:nvSpPr>
            <p:spPr>
              <a:xfrm>
                <a:off x="477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31" name="Rectangle 974"/>
              <p:cNvSpPr/>
              <p:nvPr/>
            </p:nvSpPr>
            <p:spPr>
              <a:xfrm>
                <a:off x="4789"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32" name="Rectangle 975"/>
              <p:cNvSpPr/>
              <p:nvPr/>
            </p:nvSpPr>
            <p:spPr>
              <a:xfrm>
                <a:off x="480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33" name="Rectangle 976"/>
              <p:cNvSpPr/>
              <p:nvPr/>
            </p:nvSpPr>
            <p:spPr>
              <a:xfrm>
                <a:off x="4817"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34" name="Rectangle 977"/>
              <p:cNvSpPr/>
              <p:nvPr/>
            </p:nvSpPr>
            <p:spPr>
              <a:xfrm>
                <a:off x="483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35" name="Rectangle 978"/>
              <p:cNvSpPr/>
              <p:nvPr/>
            </p:nvSpPr>
            <p:spPr>
              <a:xfrm>
                <a:off x="4846"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36" name="Rectangle 979"/>
              <p:cNvSpPr/>
              <p:nvPr/>
            </p:nvSpPr>
            <p:spPr>
              <a:xfrm>
                <a:off x="4861"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37" name="Rectangle 980"/>
              <p:cNvSpPr/>
              <p:nvPr/>
            </p:nvSpPr>
            <p:spPr>
              <a:xfrm>
                <a:off x="487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38" name="Rectangle 981"/>
              <p:cNvSpPr/>
              <p:nvPr/>
            </p:nvSpPr>
            <p:spPr>
              <a:xfrm>
                <a:off x="4890"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39" name="Rectangle 982"/>
              <p:cNvSpPr/>
              <p:nvPr/>
            </p:nvSpPr>
            <p:spPr>
              <a:xfrm>
                <a:off x="4904"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40" name="Rectangle 983"/>
              <p:cNvSpPr/>
              <p:nvPr/>
            </p:nvSpPr>
            <p:spPr>
              <a:xfrm>
                <a:off x="4918"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41" name="Rectangle 984"/>
              <p:cNvSpPr/>
              <p:nvPr/>
            </p:nvSpPr>
            <p:spPr>
              <a:xfrm>
                <a:off x="4933"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42" name="Rectangle 985"/>
              <p:cNvSpPr/>
              <p:nvPr/>
            </p:nvSpPr>
            <p:spPr>
              <a:xfrm>
                <a:off x="4947"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43" name="Rectangle 986"/>
              <p:cNvSpPr/>
              <p:nvPr/>
            </p:nvSpPr>
            <p:spPr>
              <a:xfrm>
                <a:off x="4962"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44" name="Rectangle 987"/>
              <p:cNvSpPr/>
              <p:nvPr/>
            </p:nvSpPr>
            <p:spPr>
              <a:xfrm>
                <a:off x="4976"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45" name="Rectangle 988"/>
              <p:cNvSpPr/>
              <p:nvPr/>
            </p:nvSpPr>
            <p:spPr>
              <a:xfrm>
                <a:off x="4990" y="3325"/>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46" name="Rectangle 989"/>
              <p:cNvSpPr/>
              <p:nvPr/>
            </p:nvSpPr>
            <p:spPr>
              <a:xfrm>
                <a:off x="5005" y="332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47" name="Rectangle 990"/>
              <p:cNvSpPr/>
              <p:nvPr/>
            </p:nvSpPr>
            <p:spPr>
              <a:xfrm>
                <a:off x="5016" y="3321"/>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48" name="Rectangle 991"/>
              <p:cNvSpPr/>
              <p:nvPr/>
            </p:nvSpPr>
            <p:spPr>
              <a:xfrm>
                <a:off x="5016" y="3306"/>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49" name="Rectangle 992"/>
              <p:cNvSpPr/>
              <p:nvPr/>
            </p:nvSpPr>
            <p:spPr>
              <a:xfrm>
                <a:off x="5016" y="329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50" name="Rectangle 993"/>
              <p:cNvSpPr/>
              <p:nvPr/>
            </p:nvSpPr>
            <p:spPr>
              <a:xfrm>
                <a:off x="5016" y="3275"/>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51" name="Rectangle 994"/>
              <p:cNvSpPr/>
              <p:nvPr/>
            </p:nvSpPr>
            <p:spPr>
              <a:xfrm>
                <a:off x="5016" y="3259"/>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52" name="Rectangle 995"/>
              <p:cNvSpPr/>
              <p:nvPr/>
            </p:nvSpPr>
            <p:spPr>
              <a:xfrm>
                <a:off x="5016" y="3244"/>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53" name="Rectangle 996"/>
              <p:cNvSpPr/>
              <p:nvPr/>
            </p:nvSpPr>
            <p:spPr>
              <a:xfrm>
                <a:off x="5016" y="3228"/>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54" name="Rectangle 997"/>
              <p:cNvSpPr/>
              <p:nvPr/>
            </p:nvSpPr>
            <p:spPr>
              <a:xfrm>
                <a:off x="5016" y="3213"/>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55" name="Rectangle 998"/>
              <p:cNvSpPr/>
              <p:nvPr/>
            </p:nvSpPr>
            <p:spPr>
              <a:xfrm>
                <a:off x="5016" y="3197"/>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56" name="Rectangle 999"/>
              <p:cNvSpPr/>
              <p:nvPr/>
            </p:nvSpPr>
            <p:spPr>
              <a:xfrm>
                <a:off x="5016" y="3182"/>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57" name="Rectangle 1000"/>
              <p:cNvSpPr/>
              <p:nvPr/>
            </p:nvSpPr>
            <p:spPr>
              <a:xfrm>
                <a:off x="5016" y="3166"/>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58" name="Rectangle 1001"/>
              <p:cNvSpPr/>
              <p:nvPr/>
            </p:nvSpPr>
            <p:spPr>
              <a:xfrm>
                <a:off x="5016" y="315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59" name="Rectangle 1002"/>
              <p:cNvSpPr/>
              <p:nvPr/>
            </p:nvSpPr>
            <p:spPr>
              <a:xfrm>
                <a:off x="5016" y="313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60" name="Rectangle 1003"/>
              <p:cNvSpPr/>
              <p:nvPr/>
            </p:nvSpPr>
            <p:spPr>
              <a:xfrm>
                <a:off x="5016" y="3119"/>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61" name="Rectangle 1004"/>
              <p:cNvSpPr/>
              <p:nvPr/>
            </p:nvSpPr>
            <p:spPr>
              <a:xfrm>
                <a:off x="5016" y="3104"/>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62" name="Rectangle 1005"/>
              <p:cNvSpPr/>
              <p:nvPr/>
            </p:nvSpPr>
            <p:spPr>
              <a:xfrm>
                <a:off x="5016" y="3088"/>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63" name="Rectangle 1006"/>
              <p:cNvSpPr/>
              <p:nvPr/>
            </p:nvSpPr>
            <p:spPr>
              <a:xfrm>
                <a:off x="5016" y="3073"/>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64" name="Rectangle 1007"/>
              <p:cNvSpPr/>
              <p:nvPr/>
            </p:nvSpPr>
            <p:spPr>
              <a:xfrm>
                <a:off x="5016" y="3057"/>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65" name="Rectangle 1008"/>
              <p:cNvSpPr/>
              <p:nvPr/>
            </p:nvSpPr>
            <p:spPr>
              <a:xfrm>
                <a:off x="5016" y="3042"/>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66" name="Rectangle 1009"/>
              <p:cNvSpPr/>
              <p:nvPr/>
            </p:nvSpPr>
            <p:spPr>
              <a:xfrm>
                <a:off x="5016" y="3026"/>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67" name="Rectangle 1010"/>
              <p:cNvSpPr/>
              <p:nvPr/>
            </p:nvSpPr>
            <p:spPr>
              <a:xfrm>
                <a:off x="5016" y="3011"/>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68" name="Rectangle 1011"/>
              <p:cNvSpPr/>
              <p:nvPr/>
            </p:nvSpPr>
            <p:spPr>
              <a:xfrm>
                <a:off x="5016" y="299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69" name="Rectangle 1012"/>
              <p:cNvSpPr/>
              <p:nvPr/>
            </p:nvSpPr>
            <p:spPr>
              <a:xfrm>
                <a:off x="5016" y="2980"/>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70" name="Rectangle 1013"/>
              <p:cNvSpPr/>
              <p:nvPr/>
            </p:nvSpPr>
            <p:spPr>
              <a:xfrm>
                <a:off x="5016" y="2964"/>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71" name="Rectangle 1014"/>
              <p:cNvSpPr/>
              <p:nvPr/>
            </p:nvSpPr>
            <p:spPr>
              <a:xfrm>
                <a:off x="5016" y="2949"/>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72" name="Rectangle 1015"/>
              <p:cNvSpPr/>
              <p:nvPr/>
            </p:nvSpPr>
            <p:spPr>
              <a:xfrm>
                <a:off x="5016" y="2933"/>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73" name="Rectangle 1016"/>
              <p:cNvSpPr/>
              <p:nvPr/>
            </p:nvSpPr>
            <p:spPr>
              <a:xfrm>
                <a:off x="5016" y="2918"/>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74" name="Rectangle 1017"/>
              <p:cNvSpPr/>
              <p:nvPr/>
            </p:nvSpPr>
            <p:spPr>
              <a:xfrm>
                <a:off x="5016" y="2902"/>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75" name="Rectangle 1018"/>
              <p:cNvSpPr/>
              <p:nvPr/>
            </p:nvSpPr>
            <p:spPr>
              <a:xfrm>
                <a:off x="5016" y="2886"/>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76" name="Rectangle 1019"/>
              <p:cNvSpPr/>
              <p:nvPr/>
            </p:nvSpPr>
            <p:spPr>
              <a:xfrm>
                <a:off x="5016" y="2871"/>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77" name="Rectangle 1020"/>
              <p:cNvSpPr/>
              <p:nvPr/>
            </p:nvSpPr>
            <p:spPr>
              <a:xfrm>
                <a:off x="5016" y="2855"/>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78" name="Rectangle 1021"/>
              <p:cNvSpPr/>
              <p:nvPr/>
            </p:nvSpPr>
            <p:spPr>
              <a:xfrm>
                <a:off x="5016" y="284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79" name="Rectangle 1022"/>
              <p:cNvSpPr/>
              <p:nvPr/>
            </p:nvSpPr>
            <p:spPr>
              <a:xfrm>
                <a:off x="5016" y="2824"/>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80" name="Rectangle 1023"/>
              <p:cNvSpPr/>
              <p:nvPr/>
            </p:nvSpPr>
            <p:spPr>
              <a:xfrm>
                <a:off x="5016" y="2809"/>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81" name="Rectangle 1024"/>
              <p:cNvSpPr/>
              <p:nvPr/>
            </p:nvSpPr>
            <p:spPr>
              <a:xfrm>
                <a:off x="5016" y="2793"/>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82" name="Rectangle 1025"/>
              <p:cNvSpPr/>
              <p:nvPr/>
            </p:nvSpPr>
            <p:spPr>
              <a:xfrm>
                <a:off x="5016" y="2778"/>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83" name="Rectangle 1026"/>
              <p:cNvSpPr/>
              <p:nvPr/>
            </p:nvSpPr>
            <p:spPr>
              <a:xfrm>
                <a:off x="5016" y="2762"/>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84" name="Rectangle 1027"/>
              <p:cNvSpPr/>
              <p:nvPr/>
            </p:nvSpPr>
            <p:spPr>
              <a:xfrm>
                <a:off x="5016" y="2747"/>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85" name="Rectangle 1028"/>
              <p:cNvSpPr/>
              <p:nvPr/>
            </p:nvSpPr>
            <p:spPr>
              <a:xfrm>
                <a:off x="5016" y="2731"/>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86" name="Rectangle 1029"/>
              <p:cNvSpPr/>
              <p:nvPr/>
            </p:nvSpPr>
            <p:spPr>
              <a:xfrm>
                <a:off x="5016" y="2716"/>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87" name="Rectangle 1030"/>
              <p:cNvSpPr/>
              <p:nvPr/>
            </p:nvSpPr>
            <p:spPr>
              <a:xfrm>
                <a:off x="5016" y="270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88" name="Rectangle 1031"/>
              <p:cNvSpPr/>
              <p:nvPr/>
            </p:nvSpPr>
            <p:spPr>
              <a:xfrm>
                <a:off x="5016" y="2685"/>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89" name="Rectangle 1032"/>
              <p:cNvSpPr/>
              <p:nvPr/>
            </p:nvSpPr>
            <p:spPr>
              <a:xfrm>
                <a:off x="5016" y="2669"/>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90" name="Rectangle 1033"/>
              <p:cNvSpPr/>
              <p:nvPr/>
            </p:nvSpPr>
            <p:spPr>
              <a:xfrm>
                <a:off x="5016" y="2654"/>
                <a:ext cx="7" cy="7"/>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91" name="Rectangle 1034"/>
              <p:cNvSpPr/>
              <p:nvPr/>
            </p:nvSpPr>
            <p:spPr>
              <a:xfrm>
                <a:off x="5016" y="2638"/>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92" name="Rectangle 1035"/>
              <p:cNvSpPr/>
              <p:nvPr/>
            </p:nvSpPr>
            <p:spPr>
              <a:xfrm>
                <a:off x="5016" y="2622"/>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93" name="Rectangle 1036"/>
              <p:cNvSpPr/>
              <p:nvPr/>
            </p:nvSpPr>
            <p:spPr>
              <a:xfrm>
                <a:off x="5016" y="2607"/>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94" name="Rectangle 1037"/>
              <p:cNvSpPr/>
              <p:nvPr/>
            </p:nvSpPr>
            <p:spPr>
              <a:xfrm>
                <a:off x="5016" y="2591"/>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95" name="Rectangle 1038"/>
              <p:cNvSpPr/>
              <p:nvPr/>
            </p:nvSpPr>
            <p:spPr>
              <a:xfrm>
                <a:off x="501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96" name="Rectangle 1039"/>
              <p:cNvSpPr/>
              <p:nvPr/>
            </p:nvSpPr>
            <p:spPr>
              <a:xfrm>
                <a:off x="499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97" name="Rectangle 1040"/>
              <p:cNvSpPr/>
              <p:nvPr/>
            </p:nvSpPr>
            <p:spPr>
              <a:xfrm>
                <a:off x="498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98" name="Rectangle 1041"/>
              <p:cNvSpPr/>
              <p:nvPr/>
            </p:nvSpPr>
            <p:spPr>
              <a:xfrm>
                <a:off x="496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199" name="Rectangle 1042"/>
              <p:cNvSpPr/>
              <p:nvPr/>
            </p:nvSpPr>
            <p:spPr>
              <a:xfrm>
                <a:off x="4954"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00" name="Rectangle 1043"/>
              <p:cNvSpPr/>
              <p:nvPr/>
            </p:nvSpPr>
            <p:spPr>
              <a:xfrm>
                <a:off x="494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01" name="Rectangle 1044"/>
              <p:cNvSpPr/>
              <p:nvPr/>
            </p:nvSpPr>
            <p:spPr>
              <a:xfrm>
                <a:off x="492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02" name="Rectangle 1045"/>
              <p:cNvSpPr/>
              <p:nvPr/>
            </p:nvSpPr>
            <p:spPr>
              <a:xfrm>
                <a:off x="491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03" name="Rectangle 1046"/>
              <p:cNvSpPr/>
              <p:nvPr/>
            </p:nvSpPr>
            <p:spPr>
              <a:xfrm>
                <a:off x="489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04" name="Rectangle 1047"/>
              <p:cNvSpPr/>
              <p:nvPr/>
            </p:nvSpPr>
            <p:spPr>
              <a:xfrm>
                <a:off x="4882"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05" name="Rectangle 1048"/>
              <p:cNvSpPr/>
              <p:nvPr/>
            </p:nvSpPr>
            <p:spPr>
              <a:xfrm>
                <a:off x="486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06" name="Rectangle 1049"/>
              <p:cNvSpPr/>
              <p:nvPr/>
            </p:nvSpPr>
            <p:spPr>
              <a:xfrm>
                <a:off x="485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07" name="Rectangle 1050"/>
              <p:cNvSpPr/>
              <p:nvPr/>
            </p:nvSpPr>
            <p:spPr>
              <a:xfrm>
                <a:off x="483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08" name="Rectangle 1051"/>
              <p:cNvSpPr/>
              <p:nvPr/>
            </p:nvSpPr>
            <p:spPr>
              <a:xfrm>
                <a:off x="482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09" name="Rectangle 1052"/>
              <p:cNvSpPr/>
              <p:nvPr/>
            </p:nvSpPr>
            <p:spPr>
              <a:xfrm>
                <a:off x="481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10" name="Rectangle 1053"/>
              <p:cNvSpPr/>
              <p:nvPr/>
            </p:nvSpPr>
            <p:spPr>
              <a:xfrm>
                <a:off x="479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11" name="Rectangle 1054"/>
              <p:cNvSpPr/>
              <p:nvPr/>
            </p:nvSpPr>
            <p:spPr>
              <a:xfrm>
                <a:off x="4781"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12" name="Rectangle 1055"/>
              <p:cNvSpPr/>
              <p:nvPr/>
            </p:nvSpPr>
            <p:spPr>
              <a:xfrm>
                <a:off x="476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13" name="Rectangle 1056"/>
              <p:cNvSpPr/>
              <p:nvPr/>
            </p:nvSpPr>
            <p:spPr>
              <a:xfrm>
                <a:off x="475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14" name="Rectangle 1057"/>
              <p:cNvSpPr/>
              <p:nvPr/>
            </p:nvSpPr>
            <p:spPr>
              <a:xfrm>
                <a:off x="473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15" name="Rectangle 1058"/>
              <p:cNvSpPr/>
              <p:nvPr/>
            </p:nvSpPr>
            <p:spPr>
              <a:xfrm>
                <a:off x="472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16" name="Rectangle 1059"/>
              <p:cNvSpPr/>
              <p:nvPr/>
            </p:nvSpPr>
            <p:spPr>
              <a:xfrm>
                <a:off x="4709"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17" name="Rectangle 1060"/>
              <p:cNvSpPr/>
              <p:nvPr/>
            </p:nvSpPr>
            <p:spPr>
              <a:xfrm>
                <a:off x="469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18" name="Rectangle 1061"/>
              <p:cNvSpPr/>
              <p:nvPr/>
            </p:nvSpPr>
            <p:spPr>
              <a:xfrm>
                <a:off x="468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19" name="Rectangle 1062"/>
              <p:cNvSpPr/>
              <p:nvPr/>
            </p:nvSpPr>
            <p:spPr>
              <a:xfrm>
                <a:off x="466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20" name="Rectangle 1063"/>
              <p:cNvSpPr/>
              <p:nvPr/>
            </p:nvSpPr>
            <p:spPr>
              <a:xfrm>
                <a:off x="465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21" name="Rectangle 1064"/>
              <p:cNvSpPr/>
              <p:nvPr/>
            </p:nvSpPr>
            <p:spPr>
              <a:xfrm>
                <a:off x="4637"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22" name="Rectangle 1065"/>
              <p:cNvSpPr/>
              <p:nvPr/>
            </p:nvSpPr>
            <p:spPr>
              <a:xfrm>
                <a:off x="462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23" name="Rectangle 1066"/>
              <p:cNvSpPr/>
              <p:nvPr/>
            </p:nvSpPr>
            <p:spPr>
              <a:xfrm>
                <a:off x="4608"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24" name="Rectangle 1067"/>
              <p:cNvSpPr/>
              <p:nvPr/>
            </p:nvSpPr>
            <p:spPr>
              <a:xfrm>
                <a:off x="459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25" name="Rectangle 1068"/>
              <p:cNvSpPr/>
              <p:nvPr/>
            </p:nvSpPr>
            <p:spPr>
              <a:xfrm>
                <a:off x="458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26" name="Rectangle 1069"/>
              <p:cNvSpPr/>
              <p:nvPr/>
            </p:nvSpPr>
            <p:spPr>
              <a:xfrm>
                <a:off x="456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27" name="Rectangle 1070"/>
              <p:cNvSpPr/>
              <p:nvPr/>
            </p:nvSpPr>
            <p:spPr>
              <a:xfrm>
                <a:off x="455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28" name="Rectangle 1071"/>
              <p:cNvSpPr/>
              <p:nvPr/>
            </p:nvSpPr>
            <p:spPr>
              <a:xfrm>
                <a:off x="4536"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29" name="Rectangle 1072"/>
              <p:cNvSpPr/>
              <p:nvPr/>
            </p:nvSpPr>
            <p:spPr>
              <a:xfrm>
                <a:off x="452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30" name="Rectangle 1073"/>
              <p:cNvSpPr/>
              <p:nvPr/>
            </p:nvSpPr>
            <p:spPr>
              <a:xfrm>
                <a:off x="450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31" name="Rectangle 1074"/>
              <p:cNvSpPr/>
              <p:nvPr/>
            </p:nvSpPr>
            <p:spPr>
              <a:xfrm>
                <a:off x="449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32" name="Rectangle 1075"/>
              <p:cNvSpPr/>
              <p:nvPr/>
            </p:nvSpPr>
            <p:spPr>
              <a:xfrm>
                <a:off x="447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33" name="Rectangle 1076"/>
              <p:cNvSpPr/>
              <p:nvPr/>
            </p:nvSpPr>
            <p:spPr>
              <a:xfrm>
                <a:off x="4464"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34" name="Rectangle 1077"/>
              <p:cNvSpPr/>
              <p:nvPr/>
            </p:nvSpPr>
            <p:spPr>
              <a:xfrm>
                <a:off x="445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35" name="Rectangle 1078"/>
              <p:cNvSpPr/>
              <p:nvPr/>
            </p:nvSpPr>
            <p:spPr>
              <a:xfrm>
                <a:off x="443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36" name="Rectangle 1079"/>
              <p:cNvSpPr/>
              <p:nvPr/>
            </p:nvSpPr>
            <p:spPr>
              <a:xfrm>
                <a:off x="442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37" name="Rectangle 1080"/>
              <p:cNvSpPr/>
              <p:nvPr/>
            </p:nvSpPr>
            <p:spPr>
              <a:xfrm>
                <a:off x="440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38" name="Rectangle 1081"/>
              <p:cNvSpPr/>
              <p:nvPr/>
            </p:nvSpPr>
            <p:spPr>
              <a:xfrm>
                <a:off x="439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39" name="Rectangle 1082"/>
              <p:cNvSpPr/>
              <p:nvPr/>
            </p:nvSpPr>
            <p:spPr>
              <a:xfrm>
                <a:off x="437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40" name="Rectangle 1083"/>
              <p:cNvSpPr/>
              <p:nvPr/>
            </p:nvSpPr>
            <p:spPr>
              <a:xfrm>
                <a:off x="4363"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41" name="Rectangle 1084"/>
              <p:cNvSpPr/>
              <p:nvPr/>
            </p:nvSpPr>
            <p:spPr>
              <a:xfrm>
                <a:off x="434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42" name="Rectangle 1085"/>
              <p:cNvSpPr/>
              <p:nvPr/>
            </p:nvSpPr>
            <p:spPr>
              <a:xfrm>
                <a:off x="433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43" name="Rectangle 1086"/>
              <p:cNvSpPr/>
              <p:nvPr/>
            </p:nvSpPr>
            <p:spPr>
              <a:xfrm>
                <a:off x="432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44" name="Rectangle 1087"/>
              <p:cNvSpPr/>
              <p:nvPr/>
            </p:nvSpPr>
            <p:spPr>
              <a:xfrm>
                <a:off x="430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45" name="Rectangle 1088"/>
              <p:cNvSpPr/>
              <p:nvPr/>
            </p:nvSpPr>
            <p:spPr>
              <a:xfrm>
                <a:off x="4291"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46" name="Rectangle 1089"/>
              <p:cNvSpPr/>
              <p:nvPr/>
            </p:nvSpPr>
            <p:spPr>
              <a:xfrm>
                <a:off x="427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47" name="Rectangle 1090"/>
              <p:cNvSpPr/>
              <p:nvPr/>
            </p:nvSpPr>
            <p:spPr>
              <a:xfrm>
                <a:off x="426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48" name="Rectangle 1091"/>
              <p:cNvSpPr/>
              <p:nvPr/>
            </p:nvSpPr>
            <p:spPr>
              <a:xfrm>
                <a:off x="424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49" name="Rectangle 1092"/>
              <p:cNvSpPr/>
              <p:nvPr/>
            </p:nvSpPr>
            <p:spPr>
              <a:xfrm>
                <a:off x="423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50" name="Rectangle 1093"/>
              <p:cNvSpPr/>
              <p:nvPr/>
            </p:nvSpPr>
            <p:spPr>
              <a:xfrm>
                <a:off x="4219"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51" name="Rectangle 1094"/>
              <p:cNvSpPr/>
              <p:nvPr/>
            </p:nvSpPr>
            <p:spPr>
              <a:xfrm>
                <a:off x="420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52" name="Rectangle 1095"/>
              <p:cNvSpPr/>
              <p:nvPr/>
            </p:nvSpPr>
            <p:spPr>
              <a:xfrm>
                <a:off x="4190"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53" name="Rectangle 1096"/>
              <p:cNvSpPr/>
              <p:nvPr/>
            </p:nvSpPr>
            <p:spPr>
              <a:xfrm>
                <a:off x="417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54" name="Rectangle 1097"/>
              <p:cNvSpPr/>
              <p:nvPr/>
            </p:nvSpPr>
            <p:spPr>
              <a:xfrm>
                <a:off x="416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55" name="Rectangle 1098"/>
              <p:cNvSpPr/>
              <p:nvPr/>
            </p:nvSpPr>
            <p:spPr>
              <a:xfrm>
                <a:off x="414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56" name="Rectangle 1099"/>
              <p:cNvSpPr/>
              <p:nvPr/>
            </p:nvSpPr>
            <p:spPr>
              <a:xfrm>
                <a:off x="413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57" name="Rectangle 1100"/>
              <p:cNvSpPr/>
              <p:nvPr/>
            </p:nvSpPr>
            <p:spPr>
              <a:xfrm>
                <a:off x="4118"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58" name="Rectangle 1101"/>
              <p:cNvSpPr/>
              <p:nvPr/>
            </p:nvSpPr>
            <p:spPr>
              <a:xfrm>
                <a:off x="410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59" name="Rectangle 1102"/>
              <p:cNvSpPr/>
              <p:nvPr/>
            </p:nvSpPr>
            <p:spPr>
              <a:xfrm>
                <a:off x="409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60" name="Rectangle 1103"/>
              <p:cNvSpPr/>
              <p:nvPr/>
            </p:nvSpPr>
            <p:spPr>
              <a:xfrm>
                <a:off x="407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61" name="Rectangle 1104"/>
              <p:cNvSpPr/>
              <p:nvPr/>
            </p:nvSpPr>
            <p:spPr>
              <a:xfrm>
                <a:off x="406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262" name="Rectangle 1105"/>
              <p:cNvSpPr/>
              <p:nvPr/>
            </p:nvSpPr>
            <p:spPr>
              <a:xfrm>
                <a:off x="4046"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grpSp>
        <p:sp>
          <p:nvSpPr>
            <p:cNvPr id="34895" name="Rectangle 1106"/>
            <p:cNvSpPr/>
            <p:nvPr/>
          </p:nvSpPr>
          <p:spPr>
            <a:xfrm>
              <a:off x="403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896" name="Rectangle 1107"/>
            <p:cNvSpPr/>
            <p:nvPr/>
          </p:nvSpPr>
          <p:spPr>
            <a:xfrm>
              <a:off x="401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897" name="Rectangle 1108"/>
            <p:cNvSpPr/>
            <p:nvPr/>
          </p:nvSpPr>
          <p:spPr>
            <a:xfrm>
              <a:off x="400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898" name="Rectangle 1109"/>
            <p:cNvSpPr/>
            <p:nvPr/>
          </p:nvSpPr>
          <p:spPr>
            <a:xfrm>
              <a:off x="398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899" name="Rectangle 1110"/>
            <p:cNvSpPr/>
            <p:nvPr/>
          </p:nvSpPr>
          <p:spPr>
            <a:xfrm>
              <a:off x="397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00" name="Rectangle 1111"/>
            <p:cNvSpPr/>
            <p:nvPr/>
          </p:nvSpPr>
          <p:spPr>
            <a:xfrm>
              <a:off x="396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01" name="Rectangle 1112"/>
            <p:cNvSpPr/>
            <p:nvPr/>
          </p:nvSpPr>
          <p:spPr>
            <a:xfrm>
              <a:off x="3945"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02" name="Rectangle 1113"/>
            <p:cNvSpPr/>
            <p:nvPr/>
          </p:nvSpPr>
          <p:spPr>
            <a:xfrm>
              <a:off x="393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03" name="Rectangle 1114"/>
            <p:cNvSpPr/>
            <p:nvPr/>
          </p:nvSpPr>
          <p:spPr>
            <a:xfrm>
              <a:off x="391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04" name="Rectangle 1115"/>
            <p:cNvSpPr/>
            <p:nvPr/>
          </p:nvSpPr>
          <p:spPr>
            <a:xfrm>
              <a:off x="390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05" name="Rectangle 1116"/>
            <p:cNvSpPr/>
            <p:nvPr/>
          </p:nvSpPr>
          <p:spPr>
            <a:xfrm>
              <a:off x="388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06" name="Rectangle 1117"/>
            <p:cNvSpPr/>
            <p:nvPr/>
          </p:nvSpPr>
          <p:spPr>
            <a:xfrm>
              <a:off x="3873"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07" name="Rectangle 1118"/>
            <p:cNvSpPr/>
            <p:nvPr/>
          </p:nvSpPr>
          <p:spPr>
            <a:xfrm>
              <a:off x="385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08" name="Rectangle 1119"/>
            <p:cNvSpPr/>
            <p:nvPr/>
          </p:nvSpPr>
          <p:spPr>
            <a:xfrm>
              <a:off x="384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09" name="Rectangle 1120"/>
            <p:cNvSpPr/>
            <p:nvPr/>
          </p:nvSpPr>
          <p:spPr>
            <a:xfrm>
              <a:off x="383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10" name="Rectangle 1121"/>
            <p:cNvSpPr/>
            <p:nvPr/>
          </p:nvSpPr>
          <p:spPr>
            <a:xfrm>
              <a:off x="381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11" name="Rectangle 1122"/>
            <p:cNvSpPr/>
            <p:nvPr/>
          </p:nvSpPr>
          <p:spPr>
            <a:xfrm>
              <a:off x="3801"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12" name="Rectangle 1123"/>
            <p:cNvSpPr/>
            <p:nvPr/>
          </p:nvSpPr>
          <p:spPr>
            <a:xfrm>
              <a:off x="378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13" name="Rectangle 1124"/>
            <p:cNvSpPr/>
            <p:nvPr/>
          </p:nvSpPr>
          <p:spPr>
            <a:xfrm>
              <a:off x="3772"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14" name="Rectangle 1125"/>
            <p:cNvSpPr/>
            <p:nvPr/>
          </p:nvSpPr>
          <p:spPr>
            <a:xfrm>
              <a:off x="375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15" name="Rectangle 1126"/>
            <p:cNvSpPr/>
            <p:nvPr/>
          </p:nvSpPr>
          <p:spPr>
            <a:xfrm>
              <a:off x="374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16" name="Rectangle 1127"/>
            <p:cNvSpPr/>
            <p:nvPr/>
          </p:nvSpPr>
          <p:spPr>
            <a:xfrm>
              <a:off x="372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17" name="Rectangle 1128"/>
            <p:cNvSpPr/>
            <p:nvPr/>
          </p:nvSpPr>
          <p:spPr>
            <a:xfrm>
              <a:off x="371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18" name="Rectangle 1129"/>
            <p:cNvSpPr/>
            <p:nvPr/>
          </p:nvSpPr>
          <p:spPr>
            <a:xfrm>
              <a:off x="3700"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19" name="Rectangle 1130"/>
            <p:cNvSpPr/>
            <p:nvPr/>
          </p:nvSpPr>
          <p:spPr>
            <a:xfrm>
              <a:off x="368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20" name="Rectangle 1131"/>
            <p:cNvSpPr/>
            <p:nvPr/>
          </p:nvSpPr>
          <p:spPr>
            <a:xfrm>
              <a:off x="367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21" name="Rectangle 1132"/>
            <p:cNvSpPr/>
            <p:nvPr/>
          </p:nvSpPr>
          <p:spPr>
            <a:xfrm>
              <a:off x="365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22" name="Rectangle 1133"/>
            <p:cNvSpPr/>
            <p:nvPr/>
          </p:nvSpPr>
          <p:spPr>
            <a:xfrm>
              <a:off x="364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23" name="Rectangle 1134"/>
            <p:cNvSpPr/>
            <p:nvPr/>
          </p:nvSpPr>
          <p:spPr>
            <a:xfrm>
              <a:off x="3628"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24" name="Rectangle 1135"/>
            <p:cNvSpPr/>
            <p:nvPr/>
          </p:nvSpPr>
          <p:spPr>
            <a:xfrm>
              <a:off x="361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25" name="Rectangle 1136"/>
            <p:cNvSpPr/>
            <p:nvPr/>
          </p:nvSpPr>
          <p:spPr>
            <a:xfrm>
              <a:off x="360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26" name="Rectangle 1137"/>
            <p:cNvSpPr/>
            <p:nvPr/>
          </p:nvSpPr>
          <p:spPr>
            <a:xfrm>
              <a:off x="358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27" name="Rectangle 1138"/>
            <p:cNvSpPr/>
            <p:nvPr/>
          </p:nvSpPr>
          <p:spPr>
            <a:xfrm>
              <a:off x="357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28" name="Rectangle 1139"/>
            <p:cNvSpPr/>
            <p:nvPr/>
          </p:nvSpPr>
          <p:spPr>
            <a:xfrm>
              <a:off x="355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29" name="Rectangle 1140"/>
            <p:cNvSpPr/>
            <p:nvPr/>
          </p:nvSpPr>
          <p:spPr>
            <a:xfrm>
              <a:off x="354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30" name="Rectangle 1141"/>
            <p:cNvSpPr/>
            <p:nvPr/>
          </p:nvSpPr>
          <p:spPr>
            <a:xfrm>
              <a:off x="3527"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31" name="Rectangle 1142"/>
            <p:cNvSpPr/>
            <p:nvPr/>
          </p:nvSpPr>
          <p:spPr>
            <a:xfrm>
              <a:off x="351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32" name="Rectangle 1143"/>
            <p:cNvSpPr/>
            <p:nvPr/>
          </p:nvSpPr>
          <p:spPr>
            <a:xfrm>
              <a:off x="349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33" name="Rectangle 1144"/>
            <p:cNvSpPr/>
            <p:nvPr/>
          </p:nvSpPr>
          <p:spPr>
            <a:xfrm>
              <a:off x="348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34" name="Rectangle 1145"/>
            <p:cNvSpPr/>
            <p:nvPr/>
          </p:nvSpPr>
          <p:spPr>
            <a:xfrm>
              <a:off x="347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35" name="Rectangle 1146"/>
            <p:cNvSpPr/>
            <p:nvPr/>
          </p:nvSpPr>
          <p:spPr>
            <a:xfrm>
              <a:off x="3455"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36" name="Rectangle 1147"/>
            <p:cNvSpPr/>
            <p:nvPr/>
          </p:nvSpPr>
          <p:spPr>
            <a:xfrm>
              <a:off x="344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37" name="Rectangle 1148"/>
            <p:cNvSpPr/>
            <p:nvPr/>
          </p:nvSpPr>
          <p:spPr>
            <a:xfrm>
              <a:off x="342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38" name="Rectangle 1149"/>
            <p:cNvSpPr/>
            <p:nvPr/>
          </p:nvSpPr>
          <p:spPr>
            <a:xfrm>
              <a:off x="341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39" name="Rectangle 1150"/>
            <p:cNvSpPr/>
            <p:nvPr/>
          </p:nvSpPr>
          <p:spPr>
            <a:xfrm>
              <a:off x="339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40" name="Rectangle 1151"/>
            <p:cNvSpPr/>
            <p:nvPr/>
          </p:nvSpPr>
          <p:spPr>
            <a:xfrm>
              <a:off x="3383"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41" name="Rectangle 1152"/>
            <p:cNvSpPr/>
            <p:nvPr/>
          </p:nvSpPr>
          <p:spPr>
            <a:xfrm>
              <a:off x="336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42" name="Rectangle 1153"/>
            <p:cNvSpPr/>
            <p:nvPr/>
          </p:nvSpPr>
          <p:spPr>
            <a:xfrm>
              <a:off x="3354"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43" name="Rectangle 1154"/>
            <p:cNvSpPr/>
            <p:nvPr/>
          </p:nvSpPr>
          <p:spPr>
            <a:xfrm>
              <a:off x="334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44" name="Rectangle 1155"/>
            <p:cNvSpPr/>
            <p:nvPr/>
          </p:nvSpPr>
          <p:spPr>
            <a:xfrm>
              <a:off x="332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45" name="Rectangle 1156"/>
            <p:cNvSpPr/>
            <p:nvPr/>
          </p:nvSpPr>
          <p:spPr>
            <a:xfrm>
              <a:off x="331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46" name="Rectangle 1157"/>
            <p:cNvSpPr/>
            <p:nvPr/>
          </p:nvSpPr>
          <p:spPr>
            <a:xfrm>
              <a:off x="329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47" name="Rectangle 1158"/>
            <p:cNvSpPr/>
            <p:nvPr/>
          </p:nvSpPr>
          <p:spPr>
            <a:xfrm>
              <a:off x="3282"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48" name="Rectangle 1159"/>
            <p:cNvSpPr/>
            <p:nvPr/>
          </p:nvSpPr>
          <p:spPr>
            <a:xfrm>
              <a:off x="326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49" name="Rectangle 1160"/>
            <p:cNvSpPr/>
            <p:nvPr/>
          </p:nvSpPr>
          <p:spPr>
            <a:xfrm>
              <a:off x="325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50" name="Rectangle 1161"/>
            <p:cNvSpPr/>
            <p:nvPr/>
          </p:nvSpPr>
          <p:spPr>
            <a:xfrm>
              <a:off x="323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51" name="Rectangle 1162"/>
            <p:cNvSpPr/>
            <p:nvPr/>
          </p:nvSpPr>
          <p:spPr>
            <a:xfrm>
              <a:off x="322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52" name="Rectangle 1163"/>
            <p:cNvSpPr/>
            <p:nvPr/>
          </p:nvSpPr>
          <p:spPr>
            <a:xfrm>
              <a:off x="3210"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53" name="Rectangle 1164"/>
            <p:cNvSpPr/>
            <p:nvPr/>
          </p:nvSpPr>
          <p:spPr>
            <a:xfrm>
              <a:off x="319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54" name="Rectangle 1165"/>
            <p:cNvSpPr/>
            <p:nvPr/>
          </p:nvSpPr>
          <p:spPr>
            <a:xfrm>
              <a:off x="318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55" name="Rectangle 1166"/>
            <p:cNvSpPr/>
            <p:nvPr/>
          </p:nvSpPr>
          <p:spPr>
            <a:xfrm>
              <a:off x="316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56" name="Rectangle 1167"/>
            <p:cNvSpPr/>
            <p:nvPr/>
          </p:nvSpPr>
          <p:spPr>
            <a:xfrm>
              <a:off x="315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57" name="Rectangle 1168"/>
            <p:cNvSpPr/>
            <p:nvPr/>
          </p:nvSpPr>
          <p:spPr>
            <a:xfrm>
              <a:off x="313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58" name="Rectangle 1169"/>
            <p:cNvSpPr/>
            <p:nvPr/>
          </p:nvSpPr>
          <p:spPr>
            <a:xfrm>
              <a:off x="312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59" name="Rectangle 1170"/>
            <p:cNvSpPr/>
            <p:nvPr/>
          </p:nvSpPr>
          <p:spPr>
            <a:xfrm>
              <a:off x="3109"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60" name="Rectangle 1171"/>
            <p:cNvSpPr/>
            <p:nvPr/>
          </p:nvSpPr>
          <p:spPr>
            <a:xfrm>
              <a:off x="309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61" name="Rectangle 1172"/>
            <p:cNvSpPr/>
            <p:nvPr/>
          </p:nvSpPr>
          <p:spPr>
            <a:xfrm>
              <a:off x="308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62" name="Rectangle 1173"/>
            <p:cNvSpPr/>
            <p:nvPr/>
          </p:nvSpPr>
          <p:spPr>
            <a:xfrm>
              <a:off x="306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63" name="Rectangle 1174"/>
            <p:cNvSpPr/>
            <p:nvPr/>
          </p:nvSpPr>
          <p:spPr>
            <a:xfrm>
              <a:off x="305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64" name="Rectangle 1175"/>
            <p:cNvSpPr/>
            <p:nvPr/>
          </p:nvSpPr>
          <p:spPr>
            <a:xfrm>
              <a:off x="3037"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65" name="Rectangle 1176"/>
            <p:cNvSpPr/>
            <p:nvPr/>
          </p:nvSpPr>
          <p:spPr>
            <a:xfrm>
              <a:off x="302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66" name="Rectangle 1177"/>
            <p:cNvSpPr/>
            <p:nvPr/>
          </p:nvSpPr>
          <p:spPr>
            <a:xfrm>
              <a:off x="300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67" name="Rectangle 1178"/>
            <p:cNvSpPr/>
            <p:nvPr/>
          </p:nvSpPr>
          <p:spPr>
            <a:xfrm>
              <a:off x="299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68" name="Rectangle 1179"/>
            <p:cNvSpPr/>
            <p:nvPr/>
          </p:nvSpPr>
          <p:spPr>
            <a:xfrm>
              <a:off x="298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69" name="Rectangle 1180"/>
            <p:cNvSpPr/>
            <p:nvPr/>
          </p:nvSpPr>
          <p:spPr>
            <a:xfrm>
              <a:off x="2965"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70" name="Rectangle 1181"/>
            <p:cNvSpPr/>
            <p:nvPr/>
          </p:nvSpPr>
          <p:spPr>
            <a:xfrm>
              <a:off x="295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71" name="Rectangle 1182"/>
            <p:cNvSpPr/>
            <p:nvPr/>
          </p:nvSpPr>
          <p:spPr>
            <a:xfrm>
              <a:off x="2936"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72" name="Rectangle 1183"/>
            <p:cNvSpPr/>
            <p:nvPr/>
          </p:nvSpPr>
          <p:spPr>
            <a:xfrm>
              <a:off x="292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73" name="Rectangle 1184"/>
            <p:cNvSpPr/>
            <p:nvPr/>
          </p:nvSpPr>
          <p:spPr>
            <a:xfrm>
              <a:off x="290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74" name="Rectangle 1185"/>
            <p:cNvSpPr/>
            <p:nvPr/>
          </p:nvSpPr>
          <p:spPr>
            <a:xfrm>
              <a:off x="289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75" name="Rectangle 1186"/>
            <p:cNvSpPr/>
            <p:nvPr/>
          </p:nvSpPr>
          <p:spPr>
            <a:xfrm>
              <a:off x="287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76" name="Rectangle 1187"/>
            <p:cNvSpPr/>
            <p:nvPr/>
          </p:nvSpPr>
          <p:spPr>
            <a:xfrm>
              <a:off x="2864"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77" name="Rectangle 1188"/>
            <p:cNvSpPr/>
            <p:nvPr/>
          </p:nvSpPr>
          <p:spPr>
            <a:xfrm>
              <a:off x="285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78" name="Rectangle 1189"/>
            <p:cNvSpPr/>
            <p:nvPr/>
          </p:nvSpPr>
          <p:spPr>
            <a:xfrm>
              <a:off x="283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79" name="Rectangle 1190"/>
            <p:cNvSpPr/>
            <p:nvPr/>
          </p:nvSpPr>
          <p:spPr>
            <a:xfrm>
              <a:off x="282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80" name="Rectangle 1191"/>
            <p:cNvSpPr/>
            <p:nvPr/>
          </p:nvSpPr>
          <p:spPr>
            <a:xfrm>
              <a:off x="280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81" name="Rectangle 1192"/>
            <p:cNvSpPr/>
            <p:nvPr/>
          </p:nvSpPr>
          <p:spPr>
            <a:xfrm>
              <a:off x="2792"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82" name="Rectangle 1193"/>
            <p:cNvSpPr/>
            <p:nvPr/>
          </p:nvSpPr>
          <p:spPr>
            <a:xfrm>
              <a:off x="277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83" name="Rectangle 1194"/>
            <p:cNvSpPr/>
            <p:nvPr/>
          </p:nvSpPr>
          <p:spPr>
            <a:xfrm>
              <a:off x="276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84" name="Rectangle 1195"/>
            <p:cNvSpPr/>
            <p:nvPr/>
          </p:nvSpPr>
          <p:spPr>
            <a:xfrm>
              <a:off x="274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85" name="Rectangle 1196"/>
            <p:cNvSpPr/>
            <p:nvPr/>
          </p:nvSpPr>
          <p:spPr>
            <a:xfrm>
              <a:off x="273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86" name="Rectangle 1197"/>
            <p:cNvSpPr/>
            <p:nvPr/>
          </p:nvSpPr>
          <p:spPr>
            <a:xfrm>
              <a:off x="2720"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87" name="Rectangle 1198"/>
            <p:cNvSpPr/>
            <p:nvPr/>
          </p:nvSpPr>
          <p:spPr>
            <a:xfrm>
              <a:off x="270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88" name="Rectangle 1199"/>
            <p:cNvSpPr/>
            <p:nvPr/>
          </p:nvSpPr>
          <p:spPr>
            <a:xfrm>
              <a:off x="2691"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89" name="Rectangle 1200"/>
            <p:cNvSpPr/>
            <p:nvPr/>
          </p:nvSpPr>
          <p:spPr>
            <a:xfrm>
              <a:off x="267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90" name="Rectangle 1201"/>
            <p:cNvSpPr/>
            <p:nvPr/>
          </p:nvSpPr>
          <p:spPr>
            <a:xfrm>
              <a:off x="266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91" name="Rectangle 1202"/>
            <p:cNvSpPr/>
            <p:nvPr/>
          </p:nvSpPr>
          <p:spPr>
            <a:xfrm>
              <a:off x="264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92" name="Rectangle 1203"/>
            <p:cNvSpPr/>
            <p:nvPr/>
          </p:nvSpPr>
          <p:spPr>
            <a:xfrm>
              <a:off x="263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93" name="Rectangle 1204"/>
            <p:cNvSpPr/>
            <p:nvPr/>
          </p:nvSpPr>
          <p:spPr>
            <a:xfrm>
              <a:off x="2619"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94" name="Rectangle 1205"/>
            <p:cNvSpPr/>
            <p:nvPr/>
          </p:nvSpPr>
          <p:spPr>
            <a:xfrm>
              <a:off x="260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95" name="Rectangle 1206"/>
            <p:cNvSpPr/>
            <p:nvPr/>
          </p:nvSpPr>
          <p:spPr>
            <a:xfrm>
              <a:off x="259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96" name="Rectangle 1207"/>
            <p:cNvSpPr/>
            <p:nvPr/>
          </p:nvSpPr>
          <p:spPr>
            <a:xfrm>
              <a:off x="257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97" name="Rectangle 1208"/>
            <p:cNvSpPr/>
            <p:nvPr/>
          </p:nvSpPr>
          <p:spPr>
            <a:xfrm>
              <a:off x="256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98" name="Rectangle 1209"/>
            <p:cNvSpPr/>
            <p:nvPr/>
          </p:nvSpPr>
          <p:spPr>
            <a:xfrm>
              <a:off x="2547"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4999" name="Rectangle 1210"/>
            <p:cNvSpPr/>
            <p:nvPr/>
          </p:nvSpPr>
          <p:spPr>
            <a:xfrm>
              <a:off x="253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00" name="Rectangle 1211"/>
            <p:cNvSpPr/>
            <p:nvPr/>
          </p:nvSpPr>
          <p:spPr>
            <a:xfrm>
              <a:off x="251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01" name="Rectangle 1212"/>
            <p:cNvSpPr/>
            <p:nvPr/>
          </p:nvSpPr>
          <p:spPr>
            <a:xfrm>
              <a:off x="250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02" name="Rectangle 1213"/>
            <p:cNvSpPr/>
            <p:nvPr/>
          </p:nvSpPr>
          <p:spPr>
            <a:xfrm>
              <a:off x="249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03" name="Rectangle 1214"/>
            <p:cNvSpPr/>
            <p:nvPr/>
          </p:nvSpPr>
          <p:spPr>
            <a:xfrm>
              <a:off x="247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04" name="Rectangle 1215"/>
            <p:cNvSpPr/>
            <p:nvPr/>
          </p:nvSpPr>
          <p:spPr>
            <a:xfrm>
              <a:off x="246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05" name="Rectangle 1216"/>
            <p:cNvSpPr/>
            <p:nvPr/>
          </p:nvSpPr>
          <p:spPr>
            <a:xfrm>
              <a:off x="2446"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06" name="Rectangle 1217"/>
            <p:cNvSpPr/>
            <p:nvPr/>
          </p:nvSpPr>
          <p:spPr>
            <a:xfrm>
              <a:off x="243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07" name="Rectangle 1218"/>
            <p:cNvSpPr/>
            <p:nvPr/>
          </p:nvSpPr>
          <p:spPr>
            <a:xfrm>
              <a:off x="241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08" name="Rectangle 1219"/>
            <p:cNvSpPr/>
            <p:nvPr/>
          </p:nvSpPr>
          <p:spPr>
            <a:xfrm>
              <a:off x="240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09" name="Rectangle 1220"/>
            <p:cNvSpPr/>
            <p:nvPr/>
          </p:nvSpPr>
          <p:spPr>
            <a:xfrm>
              <a:off x="238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10" name="Rectangle 1221"/>
            <p:cNvSpPr/>
            <p:nvPr/>
          </p:nvSpPr>
          <p:spPr>
            <a:xfrm>
              <a:off x="2374"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11" name="Rectangle 1222"/>
            <p:cNvSpPr/>
            <p:nvPr/>
          </p:nvSpPr>
          <p:spPr>
            <a:xfrm>
              <a:off x="236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12" name="Rectangle 1223"/>
            <p:cNvSpPr/>
            <p:nvPr/>
          </p:nvSpPr>
          <p:spPr>
            <a:xfrm>
              <a:off x="234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13" name="Rectangle 1224"/>
            <p:cNvSpPr/>
            <p:nvPr/>
          </p:nvSpPr>
          <p:spPr>
            <a:xfrm>
              <a:off x="233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14" name="Rectangle 1225"/>
            <p:cNvSpPr/>
            <p:nvPr/>
          </p:nvSpPr>
          <p:spPr>
            <a:xfrm>
              <a:off x="231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15" name="Rectangle 1226"/>
            <p:cNvSpPr/>
            <p:nvPr/>
          </p:nvSpPr>
          <p:spPr>
            <a:xfrm>
              <a:off x="2302"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16" name="Rectangle 1227"/>
            <p:cNvSpPr/>
            <p:nvPr/>
          </p:nvSpPr>
          <p:spPr>
            <a:xfrm>
              <a:off x="228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17" name="Rectangle 1228"/>
            <p:cNvSpPr/>
            <p:nvPr/>
          </p:nvSpPr>
          <p:spPr>
            <a:xfrm>
              <a:off x="2273"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18" name="Rectangle 1229"/>
            <p:cNvSpPr/>
            <p:nvPr/>
          </p:nvSpPr>
          <p:spPr>
            <a:xfrm>
              <a:off x="225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19" name="Rectangle 1230"/>
            <p:cNvSpPr/>
            <p:nvPr/>
          </p:nvSpPr>
          <p:spPr>
            <a:xfrm>
              <a:off x="224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20" name="Rectangle 1231"/>
            <p:cNvSpPr/>
            <p:nvPr/>
          </p:nvSpPr>
          <p:spPr>
            <a:xfrm>
              <a:off x="223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21" name="Rectangle 1232"/>
            <p:cNvSpPr/>
            <p:nvPr/>
          </p:nvSpPr>
          <p:spPr>
            <a:xfrm>
              <a:off x="221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22" name="Rectangle 1233"/>
            <p:cNvSpPr/>
            <p:nvPr/>
          </p:nvSpPr>
          <p:spPr>
            <a:xfrm>
              <a:off x="2201"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23" name="Rectangle 1234"/>
            <p:cNvSpPr/>
            <p:nvPr/>
          </p:nvSpPr>
          <p:spPr>
            <a:xfrm>
              <a:off x="218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24" name="Rectangle 1235"/>
            <p:cNvSpPr/>
            <p:nvPr/>
          </p:nvSpPr>
          <p:spPr>
            <a:xfrm>
              <a:off x="217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25" name="Rectangle 1236"/>
            <p:cNvSpPr/>
            <p:nvPr/>
          </p:nvSpPr>
          <p:spPr>
            <a:xfrm>
              <a:off x="215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26" name="Rectangle 1237"/>
            <p:cNvSpPr/>
            <p:nvPr/>
          </p:nvSpPr>
          <p:spPr>
            <a:xfrm>
              <a:off x="214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27" name="Rectangle 1238"/>
            <p:cNvSpPr/>
            <p:nvPr/>
          </p:nvSpPr>
          <p:spPr>
            <a:xfrm>
              <a:off x="2129"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28" name="Rectangle 1239"/>
            <p:cNvSpPr/>
            <p:nvPr/>
          </p:nvSpPr>
          <p:spPr>
            <a:xfrm>
              <a:off x="211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29" name="Rectangle 1240"/>
            <p:cNvSpPr/>
            <p:nvPr/>
          </p:nvSpPr>
          <p:spPr>
            <a:xfrm>
              <a:off x="210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30" name="Rectangle 1241"/>
            <p:cNvSpPr/>
            <p:nvPr/>
          </p:nvSpPr>
          <p:spPr>
            <a:xfrm>
              <a:off x="208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31" name="Rectangle 1242"/>
            <p:cNvSpPr/>
            <p:nvPr/>
          </p:nvSpPr>
          <p:spPr>
            <a:xfrm>
              <a:off x="207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32" name="Rectangle 1243"/>
            <p:cNvSpPr/>
            <p:nvPr/>
          </p:nvSpPr>
          <p:spPr>
            <a:xfrm>
              <a:off x="205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33" name="Rectangle 1244"/>
            <p:cNvSpPr/>
            <p:nvPr/>
          </p:nvSpPr>
          <p:spPr>
            <a:xfrm>
              <a:off x="204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34" name="Rectangle 1245"/>
            <p:cNvSpPr/>
            <p:nvPr/>
          </p:nvSpPr>
          <p:spPr>
            <a:xfrm>
              <a:off x="2028"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35" name="Rectangle 1246"/>
            <p:cNvSpPr/>
            <p:nvPr/>
          </p:nvSpPr>
          <p:spPr>
            <a:xfrm>
              <a:off x="201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36" name="Rectangle 1247"/>
            <p:cNvSpPr/>
            <p:nvPr/>
          </p:nvSpPr>
          <p:spPr>
            <a:xfrm>
              <a:off x="200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37" name="Rectangle 1248"/>
            <p:cNvSpPr/>
            <p:nvPr/>
          </p:nvSpPr>
          <p:spPr>
            <a:xfrm>
              <a:off x="198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38" name="Rectangle 1249"/>
            <p:cNvSpPr/>
            <p:nvPr/>
          </p:nvSpPr>
          <p:spPr>
            <a:xfrm>
              <a:off x="197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39" name="Rectangle 1250"/>
            <p:cNvSpPr/>
            <p:nvPr/>
          </p:nvSpPr>
          <p:spPr>
            <a:xfrm>
              <a:off x="1956"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40" name="Rectangle 1251"/>
            <p:cNvSpPr/>
            <p:nvPr/>
          </p:nvSpPr>
          <p:spPr>
            <a:xfrm>
              <a:off x="194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41" name="Rectangle 1252"/>
            <p:cNvSpPr/>
            <p:nvPr/>
          </p:nvSpPr>
          <p:spPr>
            <a:xfrm>
              <a:off x="192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42" name="Rectangle 1253"/>
            <p:cNvSpPr/>
            <p:nvPr/>
          </p:nvSpPr>
          <p:spPr>
            <a:xfrm>
              <a:off x="191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43" name="Rectangle 1254"/>
            <p:cNvSpPr/>
            <p:nvPr/>
          </p:nvSpPr>
          <p:spPr>
            <a:xfrm>
              <a:off x="189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44" name="Rectangle 1255"/>
            <p:cNvSpPr/>
            <p:nvPr/>
          </p:nvSpPr>
          <p:spPr>
            <a:xfrm>
              <a:off x="1884"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45" name="Rectangle 1256"/>
            <p:cNvSpPr/>
            <p:nvPr/>
          </p:nvSpPr>
          <p:spPr>
            <a:xfrm>
              <a:off x="187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46" name="Rectangle 1257"/>
            <p:cNvSpPr/>
            <p:nvPr/>
          </p:nvSpPr>
          <p:spPr>
            <a:xfrm>
              <a:off x="1855"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47" name="Rectangle 1258"/>
            <p:cNvSpPr/>
            <p:nvPr/>
          </p:nvSpPr>
          <p:spPr>
            <a:xfrm>
              <a:off x="1841"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48" name="Rectangle 1259"/>
            <p:cNvSpPr/>
            <p:nvPr/>
          </p:nvSpPr>
          <p:spPr>
            <a:xfrm>
              <a:off x="182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49" name="Rectangle 1260"/>
            <p:cNvSpPr/>
            <p:nvPr/>
          </p:nvSpPr>
          <p:spPr>
            <a:xfrm>
              <a:off x="1812"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50" name="Rectangle 1261"/>
            <p:cNvSpPr/>
            <p:nvPr/>
          </p:nvSpPr>
          <p:spPr>
            <a:xfrm>
              <a:off x="179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51" name="Rectangle 1262"/>
            <p:cNvSpPr/>
            <p:nvPr/>
          </p:nvSpPr>
          <p:spPr>
            <a:xfrm>
              <a:off x="1783"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52" name="Rectangle 1263"/>
            <p:cNvSpPr/>
            <p:nvPr/>
          </p:nvSpPr>
          <p:spPr>
            <a:xfrm>
              <a:off x="176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53" name="Rectangle 1264"/>
            <p:cNvSpPr/>
            <p:nvPr/>
          </p:nvSpPr>
          <p:spPr>
            <a:xfrm>
              <a:off x="175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54" name="Rectangle 1265"/>
            <p:cNvSpPr/>
            <p:nvPr/>
          </p:nvSpPr>
          <p:spPr>
            <a:xfrm>
              <a:off x="1740"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55" name="Rectangle 1266"/>
            <p:cNvSpPr/>
            <p:nvPr/>
          </p:nvSpPr>
          <p:spPr>
            <a:xfrm>
              <a:off x="1726"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56" name="Rectangle 1267"/>
            <p:cNvSpPr/>
            <p:nvPr/>
          </p:nvSpPr>
          <p:spPr>
            <a:xfrm>
              <a:off x="1711" y="2580"/>
              <a:ext cx="8"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57" name="Rectangle 1268"/>
            <p:cNvSpPr/>
            <p:nvPr/>
          </p:nvSpPr>
          <p:spPr>
            <a:xfrm>
              <a:off x="1697"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58" name="Rectangle 1269"/>
            <p:cNvSpPr/>
            <p:nvPr/>
          </p:nvSpPr>
          <p:spPr>
            <a:xfrm>
              <a:off x="1683"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59" name="Rectangle 1270"/>
            <p:cNvSpPr/>
            <p:nvPr/>
          </p:nvSpPr>
          <p:spPr>
            <a:xfrm>
              <a:off x="1668"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60" name="Rectangle 1271"/>
            <p:cNvSpPr/>
            <p:nvPr/>
          </p:nvSpPr>
          <p:spPr>
            <a:xfrm>
              <a:off x="1654"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61" name="Rectangle 1272"/>
            <p:cNvSpPr/>
            <p:nvPr/>
          </p:nvSpPr>
          <p:spPr>
            <a:xfrm>
              <a:off x="1639"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sp>
          <p:nvSpPr>
            <p:cNvPr id="35062" name="Rectangle 1273"/>
            <p:cNvSpPr/>
            <p:nvPr/>
          </p:nvSpPr>
          <p:spPr>
            <a:xfrm>
              <a:off x="1625" y="2580"/>
              <a:ext cx="7" cy="8"/>
            </a:xfrm>
            <a:prstGeom prst="rect">
              <a:avLst/>
            </a:prstGeom>
            <a:solidFill>
              <a:srgbClr val="000000"/>
            </a:solidFill>
            <a:ln w="9525">
              <a:noFill/>
            </a:ln>
          </p:spPr>
          <p:txBody>
            <a:bodyPr/>
            <a:lstStyle/>
            <a:p>
              <a:pPr eaLnBrk="1" hangingPunct="1"/>
              <a:endParaRPr lang="zh-CN" altLang="en-US" dirty="0">
                <a:latin typeface="Verdana" panose="020B0604030504040204" pitchFamily="34" charset="0"/>
              </a:endParaRPr>
            </a:p>
          </p:txBody>
        </p:sp>
      </p:grpSp>
      <p:sp>
        <p:nvSpPr>
          <p:cNvPr id="34891" name="Rectangle 1274"/>
          <p:cNvSpPr/>
          <p:nvPr/>
        </p:nvSpPr>
        <p:spPr>
          <a:xfrm>
            <a:off x="2416175" y="5778500"/>
            <a:ext cx="3586163" cy="47625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34892" name="Rectangle 1275"/>
          <p:cNvSpPr/>
          <p:nvPr/>
        </p:nvSpPr>
        <p:spPr>
          <a:xfrm>
            <a:off x="2525713" y="5868988"/>
            <a:ext cx="1587" cy="274637"/>
          </a:xfrm>
          <a:prstGeom prst="rect">
            <a:avLst/>
          </a:prstGeom>
          <a:noFill/>
          <a:ln w="9525">
            <a:noFill/>
          </a:ln>
        </p:spPr>
        <p:txBody>
          <a:bodyPr wrap="none" lIns="0" tIns="0" rIns="0" bIns="0">
            <a:spAutoFit/>
          </a:bodyPr>
          <a:lstStyle/>
          <a:p>
            <a:pPr eaLnBrk="1" hangingPunct="1"/>
            <a:endParaRPr lang="zh-CN" altLang="zh-CN" dirty="0">
              <a:latin typeface="Verdana" panose="020B0604030504040204" pitchFamily="34" charset="0"/>
            </a:endParaRPr>
          </a:p>
        </p:txBody>
      </p:sp>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33</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36867"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4200" dirty="0">
                <a:solidFill>
                  <a:schemeClr val="bg1"/>
                </a:solidFill>
                <a:latin typeface="Times New Roman" panose="02020603050405020304" pitchFamily="18" charset="0"/>
                <a:ea typeface="黑体" panose="02010609060101010101" pitchFamily="2" charset="-122"/>
              </a:rPr>
              <a:t>7.3  </a:t>
            </a:r>
            <a:r>
              <a:rPr lang="zh-CN" altLang="en-US" sz="4200" dirty="0">
                <a:solidFill>
                  <a:schemeClr val="bg1"/>
                </a:solidFill>
                <a:latin typeface="Times New Roman" panose="02020603050405020304" pitchFamily="18" charset="0"/>
                <a:ea typeface="黑体" panose="02010609060101010101" pitchFamily="2" charset="-122"/>
              </a:rPr>
              <a:t>专家系统的工作原理</a:t>
            </a:r>
          </a:p>
        </p:txBody>
      </p:sp>
      <p:sp>
        <p:nvSpPr>
          <p:cNvPr id="36868" name="AutoShape 3"/>
          <p:cNvSpPr>
            <a:spLocks noChangeAspect="1" noTextEdit="1"/>
          </p:cNvSpPr>
          <p:nvPr/>
        </p:nvSpPr>
        <p:spPr>
          <a:xfrm>
            <a:off x="450850" y="1192213"/>
            <a:ext cx="8077200" cy="5126037"/>
          </a:xfrm>
          <a:prstGeom prst="rect">
            <a:avLst/>
          </a:prstGeom>
          <a:noFill/>
          <a:ln w="9525">
            <a:noFill/>
          </a:ln>
        </p:spPr>
        <p:txBody>
          <a:bodyPr/>
          <a:lstStyle/>
          <a:p>
            <a:endParaRPr lang="zh-CN" altLang="en-US"/>
          </a:p>
        </p:txBody>
      </p:sp>
      <p:sp>
        <p:nvSpPr>
          <p:cNvPr id="36869" name="Rectangle 640"/>
          <p:cNvSpPr/>
          <p:nvPr/>
        </p:nvSpPr>
        <p:spPr>
          <a:xfrm>
            <a:off x="2800350" y="5857875"/>
            <a:ext cx="219075" cy="350838"/>
          </a:xfrm>
          <a:prstGeom prst="rect">
            <a:avLst/>
          </a:prstGeom>
          <a:noFill/>
          <a:ln w="9525">
            <a:noFill/>
          </a:ln>
        </p:spPr>
        <p:txBody>
          <a:bodyPr wrap="none" lIns="0" tIns="0" rIns="0" bIns="0">
            <a:spAutoFit/>
          </a:bodyPr>
          <a:lstStyle/>
          <a:p>
            <a:pPr eaLnBrk="1" hangingPunct="1"/>
            <a:r>
              <a:rPr lang="en-US" altLang="zh-CN" sz="2300" dirty="0">
                <a:solidFill>
                  <a:srgbClr val="000000"/>
                </a:solidFill>
                <a:latin typeface="Times New Roman" panose="02020603050405020304" pitchFamily="18" charset="0"/>
              </a:rPr>
              <a:t>   </a:t>
            </a:r>
            <a:endParaRPr lang="en-US" altLang="zh-CN" dirty="0">
              <a:latin typeface="Verdana" panose="020B0604030504040204" pitchFamily="34" charset="0"/>
            </a:endParaRPr>
          </a:p>
        </p:txBody>
      </p:sp>
      <p:sp>
        <p:nvSpPr>
          <p:cNvPr id="36870" name="Rectangle 1274"/>
          <p:cNvSpPr/>
          <p:nvPr/>
        </p:nvSpPr>
        <p:spPr>
          <a:xfrm>
            <a:off x="2416175" y="5778500"/>
            <a:ext cx="3586163" cy="47625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36871" name="Rectangle 1275"/>
          <p:cNvSpPr/>
          <p:nvPr/>
        </p:nvSpPr>
        <p:spPr>
          <a:xfrm>
            <a:off x="2525713" y="5868988"/>
            <a:ext cx="1587" cy="274637"/>
          </a:xfrm>
          <a:prstGeom prst="rect">
            <a:avLst/>
          </a:prstGeom>
          <a:noFill/>
          <a:ln w="9525">
            <a:noFill/>
          </a:ln>
        </p:spPr>
        <p:txBody>
          <a:bodyPr wrap="none" lIns="0" tIns="0" rIns="0" bIns="0">
            <a:spAutoFit/>
          </a:bodyPr>
          <a:lstStyle/>
          <a:p>
            <a:pPr eaLnBrk="1" hangingPunct="1"/>
            <a:endParaRPr lang="zh-CN" altLang="zh-CN" dirty="0">
              <a:latin typeface="Verdana" panose="020B0604030504040204" pitchFamily="34" charset="0"/>
            </a:endParaRPr>
          </a:p>
        </p:txBody>
      </p:sp>
      <p:sp>
        <p:nvSpPr>
          <p:cNvPr id="1277" name="Rectangle 4"/>
          <p:cNvSpPr txBox="1">
            <a:spLocks noChangeArrowheads="1"/>
          </p:cNvSpPr>
          <p:nvPr/>
        </p:nvSpPr>
        <p:spPr>
          <a:xfrm>
            <a:off x="6350" y="1055688"/>
            <a:ext cx="8604250" cy="5400675"/>
          </a:xfrm>
          <a:prstGeom prst="rect">
            <a:avLst/>
          </a:prstGeom>
        </p:spPr>
        <p:txBody>
          <a:bodyPr/>
          <a:lstStyle>
            <a:lvl1pPr marL="469900" indent="-469900" algn="l" rtl="0" eaLnBrk="0" fontAlgn="base" hangingPunct="0">
              <a:lnSpc>
                <a:spcPct val="120000"/>
              </a:lnSpc>
              <a:spcBef>
                <a:spcPct val="40000"/>
              </a:spcBef>
              <a:spcAft>
                <a:spcPct val="0"/>
              </a:spcAft>
              <a:buClr>
                <a:schemeClr val="accent2"/>
              </a:buClr>
              <a:buFont typeface="Wingdings" panose="05000000000000000000" pitchFamily="2" charset="2"/>
              <a:buChar char="o"/>
              <a:defRPr sz="28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folHlink"/>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rgbClr val="009900"/>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rgbClr val="0099CC"/>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rgbClr val="99CC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专家系统的结构</a:t>
            </a:r>
          </a:p>
          <a:p>
            <a:pPr marL="469900" marR="0" lvl="0" indent="-46990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defRPr/>
            </a:pPr>
            <a:r>
              <a:rPr kumimoji="0" lang="zh-CN" altLang="en-US" sz="25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概念结构</a:t>
            </a:r>
            <a:endParaRPr kumimoji="0" lang="en-US" altLang="zh-CN" sz="25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a:p>
            <a:pPr marL="469900" marR="0" lvl="0" indent="-469900" algn="l" defTabSz="914400" rtl="0" eaLnBrk="1" fontAlgn="base" latinLnBrk="0" hangingPunct="1">
              <a:lnSpc>
                <a:spcPct val="120000"/>
              </a:lnSpc>
              <a:spcBef>
                <a:spcPct val="40000"/>
              </a:spcBef>
              <a:spcAft>
                <a:spcPct val="0"/>
              </a:spcAft>
              <a:buClr>
                <a:schemeClr val="accent2"/>
              </a:buClr>
              <a:buSzTx/>
              <a:buFont typeface="Wingdings" panose="05000000000000000000" pitchFamily="2" charset="2"/>
              <a:buNone/>
              <a:defRPr/>
            </a:pPr>
            <a:r>
              <a:rPr kumimoji="0" lang="zh-CN" altLang="en-US" sz="25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从概念来讲，一个专家系统应具有如图所示的一般结构模式。其中知识库和推理机是两个最基本的模块。</a:t>
            </a:r>
            <a:r>
              <a:rPr kumimoji="0" lang="zh-CN"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a:t>
            </a:r>
            <a:r>
              <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 </a:t>
            </a:r>
          </a:p>
        </p:txBody>
      </p:sp>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37891"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4200" dirty="0">
                <a:solidFill>
                  <a:schemeClr val="bg1"/>
                </a:solidFill>
                <a:latin typeface="Times New Roman" panose="02020603050405020304" pitchFamily="18" charset="0"/>
                <a:ea typeface="黑体" panose="02010609060101010101" pitchFamily="2" charset="-122"/>
              </a:rPr>
              <a:t>7.3  </a:t>
            </a:r>
            <a:r>
              <a:rPr lang="zh-CN" altLang="en-US" sz="4200" dirty="0">
                <a:solidFill>
                  <a:schemeClr val="bg1"/>
                </a:solidFill>
                <a:latin typeface="Times New Roman" panose="02020603050405020304" pitchFamily="18" charset="0"/>
                <a:ea typeface="黑体" panose="02010609060101010101" pitchFamily="2" charset="-122"/>
              </a:rPr>
              <a:t>专家系统的工作原理</a:t>
            </a:r>
          </a:p>
        </p:txBody>
      </p:sp>
      <p:sp>
        <p:nvSpPr>
          <p:cNvPr id="37892" name="Rectangle 640"/>
          <p:cNvSpPr/>
          <p:nvPr/>
        </p:nvSpPr>
        <p:spPr>
          <a:xfrm>
            <a:off x="2800350" y="5857875"/>
            <a:ext cx="219075" cy="350838"/>
          </a:xfrm>
          <a:prstGeom prst="rect">
            <a:avLst/>
          </a:prstGeom>
          <a:noFill/>
          <a:ln w="9525">
            <a:noFill/>
          </a:ln>
        </p:spPr>
        <p:txBody>
          <a:bodyPr wrap="none" lIns="0" tIns="0" rIns="0" bIns="0">
            <a:spAutoFit/>
          </a:bodyPr>
          <a:lstStyle/>
          <a:p>
            <a:pPr eaLnBrk="1" hangingPunct="1"/>
            <a:r>
              <a:rPr lang="en-US" altLang="zh-CN" sz="2300" dirty="0">
                <a:solidFill>
                  <a:srgbClr val="000000"/>
                </a:solidFill>
                <a:latin typeface="Times New Roman" panose="02020603050405020304" pitchFamily="18" charset="0"/>
              </a:rPr>
              <a:t>   </a:t>
            </a:r>
            <a:endParaRPr lang="en-US" altLang="zh-CN" dirty="0">
              <a:latin typeface="Verdana" panose="020B0604030504040204" pitchFamily="34" charset="0"/>
            </a:endParaRPr>
          </a:p>
        </p:txBody>
      </p:sp>
      <p:sp>
        <p:nvSpPr>
          <p:cNvPr id="37893" name="Rectangle 1274"/>
          <p:cNvSpPr/>
          <p:nvPr/>
        </p:nvSpPr>
        <p:spPr>
          <a:xfrm>
            <a:off x="2416175" y="5778500"/>
            <a:ext cx="3586163" cy="47625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37894" name="Rectangle 1275"/>
          <p:cNvSpPr/>
          <p:nvPr/>
        </p:nvSpPr>
        <p:spPr>
          <a:xfrm>
            <a:off x="2525713" y="5868988"/>
            <a:ext cx="1587" cy="274637"/>
          </a:xfrm>
          <a:prstGeom prst="rect">
            <a:avLst/>
          </a:prstGeom>
          <a:noFill/>
          <a:ln w="9525">
            <a:noFill/>
          </a:ln>
        </p:spPr>
        <p:txBody>
          <a:bodyPr wrap="none" lIns="0" tIns="0" rIns="0" bIns="0">
            <a:spAutoFit/>
          </a:bodyPr>
          <a:lstStyle/>
          <a:p>
            <a:pPr eaLnBrk="1" hangingPunct="1"/>
            <a:endParaRPr lang="zh-CN" altLang="zh-CN" dirty="0">
              <a:latin typeface="Verdana" panose="020B0604030504040204" pitchFamily="34" charset="0"/>
            </a:endParaRPr>
          </a:p>
        </p:txBody>
      </p:sp>
      <p:sp>
        <p:nvSpPr>
          <p:cNvPr id="37895" name="Rectangle 4"/>
          <p:cNvSpPr txBox="1"/>
          <p:nvPr/>
        </p:nvSpPr>
        <p:spPr>
          <a:xfrm>
            <a:off x="6350" y="1055688"/>
            <a:ext cx="8361363" cy="5400675"/>
          </a:xfrm>
          <a:prstGeom prst="rect">
            <a:avLst/>
          </a:prstGeom>
          <a:noFill/>
          <a:ln w="9525">
            <a:noFill/>
          </a:ln>
        </p:spPr>
        <p:txBody>
          <a:bodyPr/>
          <a:lstStyle/>
          <a:p>
            <a:pPr eaLnBrk="1" hangingPunct="1">
              <a:lnSpc>
                <a:spcPct val="120000"/>
              </a:lnSpc>
              <a:spcBef>
                <a:spcPct val="40000"/>
              </a:spcBef>
              <a:buClr>
                <a:schemeClr val="accent2"/>
              </a:buClr>
              <a:buFont typeface="Wingdings" panose="05000000000000000000" pitchFamily="2" charset="2"/>
            </a:pPr>
            <a:r>
              <a:rPr lang="zh-CN" altLang="en-US" sz="2800" b="1" dirty="0">
                <a:solidFill>
                  <a:srgbClr val="000000"/>
                </a:solidFill>
                <a:latin typeface="Times New Roman" panose="02020603050405020304" pitchFamily="18" charset="0"/>
              </a:rPr>
              <a:t>    </a:t>
            </a:r>
            <a:endParaRPr lang="zh-CN" altLang="en-US" sz="2800" dirty="0">
              <a:latin typeface="Times New Roman" panose="02020603050405020304" pitchFamily="18" charset="0"/>
            </a:endParaRPr>
          </a:p>
        </p:txBody>
      </p:sp>
      <p:sp>
        <p:nvSpPr>
          <p:cNvPr id="3" name="TextBox 2"/>
          <p:cNvSpPr txBox="1"/>
          <p:nvPr/>
        </p:nvSpPr>
        <p:spPr>
          <a:xfrm>
            <a:off x="381000" y="1219200"/>
            <a:ext cx="8305800" cy="4246563"/>
          </a:xfrm>
          <a:prstGeom prst="rect">
            <a:avLst/>
          </a:prstGeom>
          <a:noFill/>
        </p:spPr>
        <p:txBody>
          <a:bodyPr>
            <a:spAutoFit/>
          </a:bodyPr>
          <a:lstStyle/>
          <a:p>
            <a:pPr marL="342900" marR="0" indent="-342900" defTabSz="914400">
              <a:lnSpc>
                <a:spcPct val="120000"/>
              </a:lnSpc>
              <a:buClr>
                <a:srgbClr val="C00000"/>
              </a:buClr>
              <a:buSzPct val="90000"/>
              <a:buFont typeface="Wingdings" panose="05000000000000000000" pitchFamily="2" charset="2"/>
              <a:buChar char="p"/>
              <a:defRPr/>
            </a:pPr>
            <a:r>
              <a:rPr kumimoji="0" lang="zh-CN" altLang="en-US" sz="2500" b="1" kern="1200" cap="none" spc="0" normalizeH="0" baseline="0" noProof="0" dirty="0">
                <a:latin typeface="+mn-ea"/>
                <a:ea typeface="+mn-ea"/>
                <a:cs typeface="+mn-cs"/>
              </a:rPr>
              <a:t>知识库</a:t>
            </a:r>
            <a:endParaRPr kumimoji="0" lang="en-US" altLang="zh-CN" sz="2500" b="1" kern="1200" cap="none" spc="0" normalizeH="0" baseline="0" noProof="0" dirty="0">
              <a:latin typeface="+mn-ea"/>
              <a:ea typeface="+mn-ea"/>
              <a:cs typeface="+mn-cs"/>
            </a:endParaRPr>
          </a:p>
          <a:p>
            <a:pPr marR="0" defTabSz="914400">
              <a:lnSpc>
                <a:spcPct val="120000"/>
              </a:lnSpc>
              <a:buClrTx/>
              <a:buSzTx/>
              <a:buFontTx/>
              <a:buNone/>
              <a:defRPr/>
            </a:pPr>
            <a:r>
              <a:rPr kumimoji="0" lang="zh-CN" altLang="en-US" sz="2500" b="1" kern="1200" cap="none" spc="0" normalizeH="0" baseline="0" noProof="0" dirty="0">
                <a:latin typeface="+mn-ea"/>
                <a:ea typeface="+mn-ea"/>
                <a:cs typeface="+mn-cs"/>
              </a:rPr>
              <a:t>   所谓知识库，就是一某种形式存储于计算机中的知识集合。知识库通常是以一个个文件的形式存放于外部介质上，专家系统运行时将被调入内存。知识库中的知识一般包括专家知识、领域知识和元知识。</a:t>
            </a:r>
            <a:endParaRPr kumimoji="0" lang="en-US" altLang="zh-CN" sz="2500" b="1" kern="1200" cap="none" spc="0" normalizeH="0" baseline="0" noProof="0" dirty="0">
              <a:latin typeface="+mn-ea"/>
              <a:ea typeface="+mn-ea"/>
              <a:cs typeface="+mn-cs"/>
            </a:endParaRPr>
          </a:p>
          <a:p>
            <a:pPr marL="342900" marR="0" indent="-342900" defTabSz="914400">
              <a:lnSpc>
                <a:spcPct val="120000"/>
              </a:lnSpc>
              <a:buClr>
                <a:srgbClr val="C00000"/>
              </a:buClr>
              <a:buSzPct val="90000"/>
              <a:buFont typeface="Wingdings" panose="05000000000000000000" pitchFamily="2" charset="2"/>
              <a:buChar char="p"/>
              <a:defRPr/>
            </a:pPr>
            <a:r>
              <a:rPr kumimoji="0" lang="zh-CN" altLang="en-US" sz="2500" b="1" kern="1200" cap="none" spc="0" normalizeH="0" baseline="0" noProof="0" dirty="0">
                <a:latin typeface="+mn-ea"/>
                <a:ea typeface="+mn-ea"/>
                <a:cs typeface="+mn-cs"/>
              </a:rPr>
              <a:t>推理机</a:t>
            </a:r>
            <a:endParaRPr kumimoji="0" lang="en-US" altLang="zh-CN" sz="2500" b="1" kern="1200" cap="none" spc="0" normalizeH="0" baseline="0" noProof="0" dirty="0">
              <a:latin typeface="+mn-ea"/>
              <a:ea typeface="+mn-ea"/>
              <a:cs typeface="+mn-cs"/>
            </a:endParaRPr>
          </a:p>
          <a:p>
            <a:pPr marR="0" defTabSz="914400">
              <a:lnSpc>
                <a:spcPct val="120000"/>
              </a:lnSpc>
              <a:buClrTx/>
              <a:buSzTx/>
              <a:buFontTx/>
              <a:buNone/>
              <a:defRPr/>
            </a:pPr>
            <a:r>
              <a:rPr kumimoji="0" lang="zh-CN" altLang="en-US" sz="2500" b="1" kern="1200" cap="none" spc="0" normalizeH="0" baseline="0" noProof="0" dirty="0">
                <a:latin typeface="+mn-ea"/>
                <a:ea typeface="+mn-ea"/>
                <a:cs typeface="+mn-cs"/>
              </a:rPr>
              <a:t>   所谓推理机，就是实现（机器）推理的程序。这里的推理，也是一个广义的概念，它既包括通常的逻辑推理，也包括基于产生式的操作。如</a:t>
            </a:r>
            <a:r>
              <a:rPr kumimoji="0" lang="en-US" altLang="zh-CN" sz="2500" b="1" kern="1200" cap="none" spc="0" normalizeH="0" baseline="0" noProof="0" dirty="0">
                <a:latin typeface="+mn-ea"/>
                <a:ea typeface="+mn-ea"/>
                <a:cs typeface="+mn-cs"/>
              </a:rPr>
              <a:t>P</a:t>
            </a:r>
            <a:r>
              <a:rPr kumimoji="0" lang="zh-CN" altLang="en-US" sz="2500" b="1" kern="1200" cap="none" spc="0" normalizeH="0" baseline="0" noProof="0" dirty="0">
                <a:latin typeface="+mn-ea"/>
                <a:ea typeface="+mn-ea"/>
                <a:cs typeface="+mn-cs"/>
              </a:rPr>
              <a:t>，</a:t>
            </a:r>
            <a:r>
              <a:rPr kumimoji="0" lang="en-US" altLang="zh-CN" sz="2500" b="1" kern="1200" cap="none" spc="0" normalizeH="0" baseline="0" noProof="0" dirty="0">
                <a:latin typeface="+mn-ea"/>
                <a:ea typeface="+mn-ea"/>
                <a:cs typeface="+mn-cs"/>
              </a:rPr>
              <a:t>P</a:t>
            </a:r>
            <a:r>
              <a:rPr kumimoji="0" lang="en-US" altLang="zh-CN" sz="2500" b="1" kern="1200" cap="none" spc="0" normalizeH="0" baseline="0" noProof="0" dirty="0">
                <a:latin typeface="+mn-ea"/>
                <a:ea typeface="+mn-ea"/>
                <a:cs typeface="+mn-cs"/>
                <a:sym typeface="Symbol" panose="05050102010706020507"/>
              </a:rPr>
              <a:t>Q Q</a:t>
            </a:r>
            <a:endParaRPr kumimoji="0" lang="zh-CN" altLang="en-US" sz="2500" b="1" kern="1200" cap="none" spc="0" normalizeH="0" baseline="0" noProof="0" dirty="0">
              <a:latin typeface="+mn-ea"/>
              <a:ea typeface="+mn-ea"/>
              <a:cs typeface="+mn-cs"/>
            </a:endParaRPr>
          </a:p>
        </p:txBody>
      </p:sp>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38915"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7.3  </a:t>
            </a:r>
            <a:r>
              <a:rPr lang="zh-CN" altLang="en-US" sz="3600" dirty="0">
                <a:solidFill>
                  <a:schemeClr val="bg1"/>
                </a:solidFill>
                <a:latin typeface="Times New Roman" panose="02020603050405020304" pitchFamily="18" charset="0"/>
                <a:ea typeface="黑体" panose="02010609060101010101" pitchFamily="2" charset="-122"/>
              </a:rPr>
              <a:t>专家系统的工作原理</a:t>
            </a:r>
          </a:p>
        </p:txBody>
      </p:sp>
      <p:sp>
        <p:nvSpPr>
          <p:cNvPr id="38916" name="Rectangle 640"/>
          <p:cNvSpPr/>
          <p:nvPr/>
        </p:nvSpPr>
        <p:spPr>
          <a:xfrm>
            <a:off x="2800350" y="5857875"/>
            <a:ext cx="219075" cy="350838"/>
          </a:xfrm>
          <a:prstGeom prst="rect">
            <a:avLst/>
          </a:prstGeom>
          <a:noFill/>
          <a:ln w="9525">
            <a:noFill/>
          </a:ln>
        </p:spPr>
        <p:txBody>
          <a:bodyPr wrap="none" lIns="0" tIns="0" rIns="0" bIns="0">
            <a:spAutoFit/>
          </a:bodyPr>
          <a:lstStyle/>
          <a:p>
            <a:pPr eaLnBrk="1" hangingPunct="1"/>
            <a:r>
              <a:rPr lang="en-US" altLang="zh-CN" sz="2300" dirty="0">
                <a:solidFill>
                  <a:srgbClr val="000000"/>
                </a:solidFill>
                <a:latin typeface="Times New Roman" panose="02020603050405020304" pitchFamily="18" charset="0"/>
              </a:rPr>
              <a:t>   </a:t>
            </a:r>
            <a:endParaRPr lang="en-US" altLang="zh-CN" dirty="0">
              <a:latin typeface="Verdana" panose="020B0604030504040204" pitchFamily="34" charset="0"/>
            </a:endParaRPr>
          </a:p>
        </p:txBody>
      </p:sp>
      <p:sp>
        <p:nvSpPr>
          <p:cNvPr id="38917" name="Rectangle 1274"/>
          <p:cNvSpPr/>
          <p:nvPr/>
        </p:nvSpPr>
        <p:spPr>
          <a:xfrm>
            <a:off x="2416175" y="5778500"/>
            <a:ext cx="3586163" cy="47625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38918" name="Rectangle 1275"/>
          <p:cNvSpPr/>
          <p:nvPr/>
        </p:nvSpPr>
        <p:spPr>
          <a:xfrm>
            <a:off x="2525713" y="5868988"/>
            <a:ext cx="1587" cy="274637"/>
          </a:xfrm>
          <a:prstGeom prst="rect">
            <a:avLst/>
          </a:prstGeom>
          <a:noFill/>
          <a:ln w="9525">
            <a:noFill/>
          </a:ln>
        </p:spPr>
        <p:txBody>
          <a:bodyPr wrap="none" lIns="0" tIns="0" rIns="0" bIns="0">
            <a:spAutoFit/>
          </a:bodyPr>
          <a:lstStyle/>
          <a:p>
            <a:pPr eaLnBrk="1" hangingPunct="1"/>
            <a:endParaRPr lang="zh-CN" altLang="zh-CN" dirty="0">
              <a:latin typeface="Verdana" panose="020B0604030504040204" pitchFamily="34" charset="0"/>
            </a:endParaRPr>
          </a:p>
        </p:txBody>
      </p:sp>
      <p:sp>
        <p:nvSpPr>
          <p:cNvPr id="38919" name="Rectangle 4"/>
          <p:cNvSpPr txBox="1"/>
          <p:nvPr/>
        </p:nvSpPr>
        <p:spPr>
          <a:xfrm>
            <a:off x="6350" y="1055688"/>
            <a:ext cx="8361363" cy="5400675"/>
          </a:xfrm>
          <a:prstGeom prst="rect">
            <a:avLst/>
          </a:prstGeom>
          <a:noFill/>
          <a:ln w="9525">
            <a:noFill/>
          </a:ln>
        </p:spPr>
        <p:txBody>
          <a:bodyPr/>
          <a:lstStyle/>
          <a:p>
            <a:pPr eaLnBrk="1" hangingPunct="1">
              <a:lnSpc>
                <a:spcPct val="120000"/>
              </a:lnSpc>
              <a:spcBef>
                <a:spcPct val="40000"/>
              </a:spcBef>
              <a:buClr>
                <a:schemeClr val="accent2"/>
              </a:buClr>
              <a:buFont typeface="Wingdings" panose="05000000000000000000" pitchFamily="2" charset="2"/>
            </a:pPr>
            <a:r>
              <a:rPr lang="zh-CN" altLang="en-US" sz="2800" b="1" dirty="0">
                <a:solidFill>
                  <a:srgbClr val="000000"/>
                </a:solidFill>
                <a:latin typeface="Times New Roman" panose="02020603050405020304" pitchFamily="18" charset="0"/>
              </a:rPr>
              <a:t>    </a:t>
            </a:r>
            <a:endParaRPr lang="zh-CN" altLang="en-US" sz="2800" dirty="0">
              <a:latin typeface="Times New Roman" panose="02020603050405020304" pitchFamily="18" charset="0"/>
            </a:endParaRPr>
          </a:p>
        </p:txBody>
      </p:sp>
      <p:sp>
        <p:nvSpPr>
          <p:cNvPr id="3" name="TextBox 2"/>
          <p:cNvSpPr txBox="1"/>
          <p:nvPr/>
        </p:nvSpPr>
        <p:spPr>
          <a:xfrm>
            <a:off x="381000" y="1219200"/>
            <a:ext cx="8305800" cy="4708525"/>
          </a:xfrm>
          <a:prstGeom prst="rect">
            <a:avLst/>
          </a:prstGeom>
          <a:noFill/>
        </p:spPr>
        <p:txBody>
          <a:bodyPr>
            <a:spAutoFit/>
          </a:bodyPr>
          <a:lstStyle/>
          <a:p>
            <a:pPr marL="342900" marR="0" indent="-342900" defTabSz="914400">
              <a:lnSpc>
                <a:spcPct val="120000"/>
              </a:lnSpc>
              <a:buClr>
                <a:srgbClr val="C00000"/>
              </a:buClr>
              <a:buSzPct val="90000"/>
              <a:buFont typeface="Wingdings" panose="05000000000000000000" pitchFamily="2" charset="2"/>
              <a:buChar char="p"/>
              <a:defRPr/>
            </a:pPr>
            <a:r>
              <a:rPr kumimoji="0" lang="zh-CN" altLang="en-US" sz="2500" b="1" kern="1200" cap="none" spc="0" normalizeH="0" baseline="0" noProof="0" dirty="0">
                <a:latin typeface="+mn-ea"/>
                <a:ea typeface="+mn-ea"/>
                <a:cs typeface="+mn-cs"/>
              </a:rPr>
              <a:t>动态数据库</a:t>
            </a:r>
            <a:endParaRPr kumimoji="0" lang="en-US" altLang="zh-CN" sz="2500" b="1" kern="1200" cap="none" spc="0" normalizeH="0" baseline="0" noProof="0" dirty="0">
              <a:latin typeface="+mn-ea"/>
              <a:ea typeface="+mn-ea"/>
              <a:cs typeface="+mn-cs"/>
            </a:endParaRPr>
          </a:p>
          <a:p>
            <a:pPr marR="0" defTabSz="914400">
              <a:lnSpc>
                <a:spcPct val="120000"/>
              </a:lnSpc>
              <a:buClrTx/>
              <a:buSzTx/>
              <a:buFontTx/>
              <a:buNone/>
              <a:defRPr/>
            </a:pPr>
            <a:r>
              <a:rPr kumimoji="0" lang="zh-CN" altLang="en-US" sz="2500" b="1" kern="1200" cap="none" spc="0" normalizeH="0" baseline="0" noProof="0" dirty="0">
                <a:latin typeface="+mn-ea"/>
                <a:ea typeface="+mn-ea"/>
                <a:cs typeface="+mn-cs"/>
              </a:rPr>
              <a:t>   动态数据库也称全局数据库、综合数据库、工作存储器、黑板等，它是存放初始证据事实、推理结果和控制信息的场所，或者说它是上述各种数据构成的集合。</a:t>
            </a:r>
            <a:endParaRPr kumimoji="0" lang="en-US" altLang="zh-CN" sz="2500" b="1" kern="1200" cap="none" spc="0" normalizeH="0" baseline="0" noProof="0" dirty="0">
              <a:latin typeface="+mn-ea"/>
              <a:ea typeface="+mn-ea"/>
              <a:cs typeface="+mn-cs"/>
            </a:endParaRPr>
          </a:p>
          <a:p>
            <a:pPr marL="342900" marR="0" indent="-342900" defTabSz="914400">
              <a:lnSpc>
                <a:spcPct val="120000"/>
              </a:lnSpc>
              <a:buClr>
                <a:srgbClr val="C00000"/>
              </a:buClr>
              <a:buSzPct val="90000"/>
              <a:buFont typeface="Wingdings" panose="05000000000000000000" pitchFamily="2" charset="2"/>
              <a:buChar char="p"/>
              <a:defRPr/>
            </a:pPr>
            <a:r>
              <a:rPr kumimoji="0" lang="zh-CN" altLang="en-US" sz="2500" b="1" kern="1200" cap="none" spc="0" normalizeH="0" baseline="0" noProof="0" dirty="0">
                <a:latin typeface="+mn-ea"/>
                <a:ea typeface="+mn-ea"/>
                <a:cs typeface="+mn-cs"/>
              </a:rPr>
              <a:t>人机界面</a:t>
            </a:r>
            <a:endParaRPr kumimoji="0" lang="en-US" altLang="zh-CN" sz="2500" b="1" kern="1200" cap="none" spc="0" normalizeH="0" baseline="0" noProof="0" dirty="0">
              <a:latin typeface="+mn-ea"/>
              <a:ea typeface="+mn-ea"/>
              <a:cs typeface="+mn-cs"/>
            </a:endParaRPr>
          </a:p>
          <a:p>
            <a:pPr marR="0" defTabSz="914400">
              <a:lnSpc>
                <a:spcPct val="120000"/>
              </a:lnSpc>
              <a:buClrTx/>
              <a:buSzTx/>
              <a:buFontTx/>
              <a:buNone/>
              <a:defRPr/>
            </a:pPr>
            <a:r>
              <a:rPr kumimoji="0" lang="zh-CN" altLang="en-US" sz="2500" b="1" kern="1200" cap="none" spc="0" normalizeH="0" baseline="0" noProof="0" dirty="0">
                <a:latin typeface="+mn-ea"/>
                <a:ea typeface="+mn-ea"/>
                <a:cs typeface="+mn-cs"/>
              </a:rPr>
              <a:t>   这里的人机界面指的是最终用户与专家系统的交互界面。</a:t>
            </a:r>
            <a:endParaRPr kumimoji="0" lang="en-US" altLang="zh-CN" sz="2500" b="1" kern="1200" cap="none" spc="0" normalizeH="0" baseline="0" noProof="0" dirty="0">
              <a:latin typeface="+mn-ea"/>
              <a:ea typeface="+mn-ea"/>
              <a:cs typeface="+mn-cs"/>
            </a:endParaRPr>
          </a:p>
          <a:p>
            <a:pPr marL="342900" marR="0" indent="-342900" defTabSz="914400">
              <a:lnSpc>
                <a:spcPct val="120000"/>
              </a:lnSpc>
              <a:buClr>
                <a:srgbClr val="C00000"/>
              </a:buClr>
              <a:buSzPct val="90000"/>
              <a:buFont typeface="Wingdings" panose="05000000000000000000" pitchFamily="2" charset="2"/>
              <a:buChar char="p"/>
              <a:defRPr/>
            </a:pPr>
            <a:r>
              <a:rPr kumimoji="0" lang="zh-CN" altLang="en-US" sz="2500" b="1" kern="1200" cap="none" spc="0" normalizeH="0" baseline="0" noProof="0" dirty="0">
                <a:latin typeface="+mn-ea"/>
                <a:ea typeface="+mn-ea"/>
                <a:cs typeface="+mn-cs"/>
              </a:rPr>
              <a:t>解释模块</a:t>
            </a:r>
            <a:endParaRPr kumimoji="0" lang="en-US" altLang="zh-CN" sz="2500" b="1" kern="1200" cap="none" spc="0" normalizeH="0" baseline="0" noProof="0" dirty="0">
              <a:latin typeface="+mn-ea"/>
              <a:ea typeface="+mn-ea"/>
              <a:cs typeface="+mn-cs"/>
            </a:endParaRPr>
          </a:p>
          <a:p>
            <a:pPr marR="0" defTabSz="914400">
              <a:lnSpc>
                <a:spcPct val="120000"/>
              </a:lnSpc>
              <a:buClrTx/>
              <a:buSzTx/>
              <a:buFontTx/>
              <a:buNone/>
              <a:defRPr/>
            </a:pPr>
            <a:r>
              <a:rPr kumimoji="0" lang="zh-CN" altLang="en-US" sz="2500" b="1" kern="1200" cap="none" spc="0" normalizeH="0" baseline="0" noProof="0" dirty="0">
                <a:latin typeface="+mn-ea"/>
                <a:ea typeface="+mn-ea"/>
                <a:cs typeface="+mn-cs"/>
              </a:rPr>
              <a:t>   解释程序模块专门负责向用户解释专家系统的行为和结果。</a:t>
            </a:r>
          </a:p>
        </p:txBody>
      </p:sp>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36</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39939"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7.3  </a:t>
            </a:r>
            <a:r>
              <a:rPr lang="zh-CN" altLang="en-US" sz="3600" dirty="0">
                <a:solidFill>
                  <a:schemeClr val="bg1"/>
                </a:solidFill>
                <a:latin typeface="Times New Roman" panose="02020603050405020304" pitchFamily="18" charset="0"/>
                <a:ea typeface="黑体" panose="02010609060101010101" pitchFamily="2" charset="-122"/>
              </a:rPr>
              <a:t>专家系统的工作原理</a:t>
            </a:r>
          </a:p>
        </p:txBody>
      </p:sp>
      <p:sp>
        <p:nvSpPr>
          <p:cNvPr id="39940" name="Rectangle 640"/>
          <p:cNvSpPr/>
          <p:nvPr/>
        </p:nvSpPr>
        <p:spPr>
          <a:xfrm>
            <a:off x="2800350" y="5857875"/>
            <a:ext cx="219075" cy="350838"/>
          </a:xfrm>
          <a:prstGeom prst="rect">
            <a:avLst/>
          </a:prstGeom>
          <a:noFill/>
          <a:ln w="9525">
            <a:noFill/>
          </a:ln>
        </p:spPr>
        <p:txBody>
          <a:bodyPr wrap="none" lIns="0" tIns="0" rIns="0" bIns="0">
            <a:spAutoFit/>
          </a:bodyPr>
          <a:lstStyle/>
          <a:p>
            <a:pPr eaLnBrk="1" hangingPunct="1"/>
            <a:r>
              <a:rPr lang="en-US" altLang="zh-CN" sz="2300" dirty="0">
                <a:solidFill>
                  <a:srgbClr val="000000"/>
                </a:solidFill>
                <a:latin typeface="Times New Roman" panose="02020603050405020304" pitchFamily="18" charset="0"/>
              </a:rPr>
              <a:t>   </a:t>
            </a:r>
            <a:endParaRPr lang="en-US" altLang="zh-CN" dirty="0">
              <a:latin typeface="Verdana" panose="020B0604030504040204" pitchFamily="34" charset="0"/>
            </a:endParaRPr>
          </a:p>
        </p:txBody>
      </p:sp>
      <p:sp>
        <p:nvSpPr>
          <p:cNvPr id="39941" name="Rectangle 1274"/>
          <p:cNvSpPr/>
          <p:nvPr/>
        </p:nvSpPr>
        <p:spPr>
          <a:xfrm>
            <a:off x="2416175" y="5778500"/>
            <a:ext cx="3586163" cy="47625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39942" name="Rectangle 1275"/>
          <p:cNvSpPr/>
          <p:nvPr/>
        </p:nvSpPr>
        <p:spPr>
          <a:xfrm>
            <a:off x="2525713" y="5868988"/>
            <a:ext cx="1587" cy="274637"/>
          </a:xfrm>
          <a:prstGeom prst="rect">
            <a:avLst/>
          </a:prstGeom>
          <a:noFill/>
          <a:ln w="9525">
            <a:noFill/>
          </a:ln>
        </p:spPr>
        <p:txBody>
          <a:bodyPr wrap="none" lIns="0" tIns="0" rIns="0" bIns="0">
            <a:spAutoFit/>
          </a:bodyPr>
          <a:lstStyle/>
          <a:p>
            <a:pPr eaLnBrk="1" hangingPunct="1"/>
            <a:endParaRPr lang="zh-CN" altLang="zh-CN" dirty="0">
              <a:latin typeface="Verdana" panose="020B0604030504040204" pitchFamily="34" charset="0"/>
            </a:endParaRPr>
          </a:p>
        </p:txBody>
      </p:sp>
      <p:sp>
        <p:nvSpPr>
          <p:cNvPr id="39943" name="Rectangle 4"/>
          <p:cNvSpPr txBox="1"/>
          <p:nvPr/>
        </p:nvSpPr>
        <p:spPr>
          <a:xfrm>
            <a:off x="28574" y="1076325"/>
            <a:ext cx="8361363" cy="5400675"/>
          </a:xfrm>
          <a:prstGeom prst="rect">
            <a:avLst/>
          </a:prstGeom>
          <a:noFill/>
          <a:ln w="9525">
            <a:noFill/>
          </a:ln>
        </p:spPr>
        <p:txBody>
          <a:bodyPr/>
          <a:lstStyle/>
          <a:p>
            <a:pPr eaLnBrk="1" hangingPunct="1">
              <a:lnSpc>
                <a:spcPct val="120000"/>
              </a:lnSpc>
              <a:spcBef>
                <a:spcPct val="40000"/>
              </a:spcBef>
              <a:buClr>
                <a:schemeClr val="accent2"/>
              </a:buClr>
              <a:buFont typeface="Wingdings" panose="05000000000000000000" pitchFamily="2" charset="2"/>
            </a:pPr>
            <a:r>
              <a:rPr lang="zh-CN" altLang="en-US" sz="2800" b="1" dirty="0">
                <a:solidFill>
                  <a:srgbClr val="000000"/>
                </a:solidFill>
                <a:latin typeface="Times New Roman" panose="02020603050405020304" pitchFamily="18" charset="0"/>
              </a:rPr>
              <a:t>    </a:t>
            </a:r>
            <a:endParaRPr lang="zh-CN" altLang="en-US" sz="2800" dirty="0">
              <a:latin typeface="Times New Roman" panose="02020603050405020304" pitchFamily="18" charset="0"/>
            </a:endParaRPr>
          </a:p>
        </p:txBody>
      </p:sp>
      <p:sp>
        <p:nvSpPr>
          <p:cNvPr id="3" name="TextBox 2"/>
          <p:cNvSpPr txBox="1"/>
          <p:nvPr/>
        </p:nvSpPr>
        <p:spPr>
          <a:xfrm>
            <a:off x="381000" y="1219200"/>
            <a:ext cx="8305800" cy="2862263"/>
          </a:xfrm>
          <a:prstGeom prst="rect">
            <a:avLst/>
          </a:prstGeom>
          <a:noFill/>
        </p:spPr>
        <p:txBody>
          <a:bodyPr>
            <a:spAutoFit/>
          </a:bodyPr>
          <a:lstStyle/>
          <a:p>
            <a:pPr marL="342900" marR="0" indent="-342900" defTabSz="914400">
              <a:lnSpc>
                <a:spcPct val="120000"/>
              </a:lnSpc>
              <a:buClr>
                <a:srgbClr val="C00000"/>
              </a:buClr>
              <a:buSzPct val="90000"/>
              <a:buFont typeface="Wingdings" panose="05000000000000000000" pitchFamily="2" charset="2"/>
              <a:buChar char="p"/>
              <a:defRPr/>
            </a:pPr>
            <a:r>
              <a:rPr kumimoji="0" lang="zh-CN" altLang="en-US" sz="2500" b="1" kern="1200" cap="none" spc="0" normalizeH="0" baseline="0" noProof="0" dirty="0">
                <a:latin typeface="+mn-ea"/>
                <a:ea typeface="+mn-ea"/>
                <a:cs typeface="+mn-cs"/>
              </a:rPr>
              <a:t>知识库管理系统</a:t>
            </a:r>
            <a:endParaRPr kumimoji="0" lang="en-US" altLang="zh-CN" sz="2500" b="1" kern="1200" cap="none" spc="0" normalizeH="0" baseline="0" noProof="0" dirty="0">
              <a:latin typeface="+mn-ea"/>
              <a:ea typeface="+mn-ea"/>
              <a:cs typeface="+mn-cs"/>
            </a:endParaRPr>
          </a:p>
          <a:p>
            <a:pPr marR="0" defTabSz="914400">
              <a:lnSpc>
                <a:spcPct val="120000"/>
              </a:lnSpc>
              <a:buClrTx/>
              <a:buSzTx/>
              <a:buFontTx/>
              <a:buNone/>
              <a:defRPr/>
            </a:pPr>
            <a:r>
              <a:rPr kumimoji="0" lang="en-US" altLang="zh-CN" sz="2500" b="1" kern="1200" cap="none" spc="0" normalizeH="0" baseline="0" noProof="0" dirty="0">
                <a:latin typeface="+mn-ea"/>
                <a:ea typeface="+mn-ea"/>
                <a:cs typeface="+mn-cs"/>
              </a:rPr>
              <a:t>   </a:t>
            </a:r>
            <a:r>
              <a:rPr kumimoji="0" lang="zh-CN" altLang="en-US" sz="2500" b="1" kern="1200" cap="none" spc="0" normalizeH="0" baseline="0" noProof="0" dirty="0">
                <a:latin typeface="+mn-ea"/>
                <a:ea typeface="+mn-ea"/>
                <a:cs typeface="+mn-cs"/>
              </a:rPr>
              <a:t>知识库管理系统是知识库的支撑软件。知识库管理系统对知识库的作用，类似于数据库管理系统对数据库的作用，其功能包括知识库的建立、删除、重组、知识的获取（主要指录入和编辑）、维护、查询、更新；以及对知识的检查，包括一致性、冗余性和完整性检查等。</a:t>
            </a:r>
          </a:p>
        </p:txBody>
      </p:sp>
    </p:spTree>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37</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45059"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7.3  </a:t>
            </a:r>
            <a:r>
              <a:rPr lang="zh-CN" altLang="en-US" sz="3600" dirty="0">
                <a:solidFill>
                  <a:schemeClr val="bg1"/>
                </a:solidFill>
                <a:latin typeface="Times New Roman" panose="02020603050405020304" pitchFamily="18" charset="0"/>
                <a:ea typeface="黑体" panose="02010609060101010101" pitchFamily="2" charset="-122"/>
              </a:rPr>
              <a:t>专家系统的工作原理</a:t>
            </a:r>
          </a:p>
        </p:txBody>
      </p:sp>
      <p:sp>
        <p:nvSpPr>
          <p:cNvPr id="45060" name="Rectangle 640"/>
          <p:cNvSpPr/>
          <p:nvPr/>
        </p:nvSpPr>
        <p:spPr>
          <a:xfrm>
            <a:off x="2800350" y="5857875"/>
            <a:ext cx="219075" cy="350838"/>
          </a:xfrm>
          <a:prstGeom prst="rect">
            <a:avLst/>
          </a:prstGeom>
          <a:noFill/>
          <a:ln w="9525">
            <a:noFill/>
          </a:ln>
        </p:spPr>
        <p:txBody>
          <a:bodyPr wrap="none" lIns="0" tIns="0" rIns="0" bIns="0">
            <a:spAutoFit/>
          </a:bodyPr>
          <a:lstStyle/>
          <a:p>
            <a:pPr eaLnBrk="1" hangingPunct="1"/>
            <a:r>
              <a:rPr lang="en-US" altLang="zh-CN" sz="2300" dirty="0">
                <a:solidFill>
                  <a:srgbClr val="000000"/>
                </a:solidFill>
                <a:latin typeface="Times New Roman" panose="02020603050405020304" pitchFamily="18" charset="0"/>
              </a:rPr>
              <a:t>   </a:t>
            </a:r>
            <a:endParaRPr lang="en-US" altLang="zh-CN" dirty="0">
              <a:latin typeface="Verdana" panose="020B0604030504040204" pitchFamily="34" charset="0"/>
            </a:endParaRPr>
          </a:p>
        </p:txBody>
      </p:sp>
      <p:sp>
        <p:nvSpPr>
          <p:cNvPr id="45061" name="Rectangle 1274"/>
          <p:cNvSpPr/>
          <p:nvPr/>
        </p:nvSpPr>
        <p:spPr>
          <a:xfrm>
            <a:off x="2416175" y="5778500"/>
            <a:ext cx="3586163" cy="47625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45062" name="Rectangle 1275"/>
          <p:cNvSpPr/>
          <p:nvPr/>
        </p:nvSpPr>
        <p:spPr>
          <a:xfrm>
            <a:off x="2525713" y="5868988"/>
            <a:ext cx="1587" cy="274637"/>
          </a:xfrm>
          <a:prstGeom prst="rect">
            <a:avLst/>
          </a:prstGeom>
          <a:noFill/>
          <a:ln w="9525">
            <a:noFill/>
          </a:ln>
        </p:spPr>
        <p:txBody>
          <a:bodyPr wrap="none" lIns="0" tIns="0" rIns="0" bIns="0">
            <a:spAutoFit/>
          </a:bodyPr>
          <a:lstStyle/>
          <a:p>
            <a:pPr eaLnBrk="1" hangingPunct="1"/>
            <a:endParaRPr lang="zh-CN" altLang="zh-CN" dirty="0">
              <a:latin typeface="Verdana" panose="020B0604030504040204" pitchFamily="34" charset="0"/>
            </a:endParaRPr>
          </a:p>
        </p:txBody>
      </p:sp>
      <p:sp>
        <p:nvSpPr>
          <p:cNvPr id="45063" name="Rectangle 4"/>
          <p:cNvSpPr txBox="1"/>
          <p:nvPr/>
        </p:nvSpPr>
        <p:spPr>
          <a:xfrm>
            <a:off x="6350" y="1055688"/>
            <a:ext cx="8361363" cy="5400675"/>
          </a:xfrm>
          <a:prstGeom prst="rect">
            <a:avLst/>
          </a:prstGeom>
          <a:noFill/>
          <a:ln w="9525">
            <a:noFill/>
          </a:ln>
        </p:spPr>
        <p:txBody>
          <a:bodyPr/>
          <a:lstStyle/>
          <a:p>
            <a:pPr eaLnBrk="1" hangingPunct="1">
              <a:lnSpc>
                <a:spcPct val="120000"/>
              </a:lnSpc>
              <a:spcBef>
                <a:spcPct val="40000"/>
              </a:spcBef>
              <a:buClr>
                <a:schemeClr val="accent2"/>
              </a:buClr>
              <a:buFont typeface="Wingdings" panose="05000000000000000000" pitchFamily="2" charset="2"/>
            </a:pPr>
            <a:r>
              <a:rPr lang="zh-CN" altLang="en-US" sz="2800" b="1" dirty="0">
                <a:solidFill>
                  <a:srgbClr val="000000"/>
                </a:solidFill>
                <a:latin typeface="Times New Roman" panose="02020603050405020304" pitchFamily="18" charset="0"/>
              </a:rPr>
              <a:t>    </a:t>
            </a:r>
            <a:endParaRPr lang="zh-CN" altLang="en-US" sz="2800" dirty="0">
              <a:latin typeface="Times New Roman" panose="02020603050405020304" pitchFamily="18" charset="0"/>
            </a:endParaRPr>
          </a:p>
        </p:txBody>
      </p:sp>
      <p:sp>
        <p:nvSpPr>
          <p:cNvPr id="3" name="TextBox 2"/>
          <p:cNvSpPr txBox="1"/>
          <p:nvPr/>
        </p:nvSpPr>
        <p:spPr>
          <a:xfrm>
            <a:off x="381000" y="1219200"/>
            <a:ext cx="8305800" cy="3786188"/>
          </a:xfrm>
          <a:prstGeom prst="rect">
            <a:avLst/>
          </a:prstGeom>
          <a:noFill/>
        </p:spPr>
        <p:txBody>
          <a:bodyPr>
            <a:spAutoFit/>
          </a:bodyPr>
          <a:lstStyle/>
          <a:p>
            <a:pPr marR="0" defTabSz="914400">
              <a:lnSpc>
                <a:spcPct val="120000"/>
              </a:lnSpc>
              <a:buClrTx/>
              <a:buSzTx/>
              <a:buFontTx/>
              <a:buNone/>
              <a:defRPr/>
            </a:pPr>
            <a:r>
              <a:rPr kumimoji="0" lang="zh-CN" altLang="en-US" sz="2500" b="1" kern="1200" cap="none" spc="0" normalizeH="0" baseline="0" noProof="0" dirty="0">
                <a:latin typeface="+mn-ea"/>
                <a:ea typeface="+mn-ea"/>
                <a:cs typeface="+mn-cs"/>
              </a:rPr>
              <a:t>网络与分布式结构</a:t>
            </a:r>
            <a:endParaRPr kumimoji="0" lang="en-US" altLang="zh-CN" sz="2500" b="1" kern="1200" cap="none" spc="0" normalizeH="0" baseline="0" noProof="0" dirty="0">
              <a:latin typeface="+mn-ea"/>
              <a:ea typeface="+mn-ea"/>
              <a:cs typeface="+mn-cs"/>
            </a:endParaRPr>
          </a:p>
          <a:p>
            <a:pPr marR="0" defTabSz="914400">
              <a:lnSpc>
                <a:spcPct val="120000"/>
              </a:lnSpc>
              <a:buClrTx/>
              <a:buSzTx/>
              <a:buFontTx/>
              <a:buNone/>
              <a:defRPr/>
            </a:pPr>
            <a:r>
              <a:rPr kumimoji="0" lang="zh-CN" altLang="en-US" sz="2500" b="1" kern="1200" cap="none" spc="0" normalizeH="0" baseline="0" noProof="0" dirty="0">
                <a:latin typeface="+mn-ea"/>
                <a:ea typeface="+mn-ea"/>
                <a:cs typeface="+mn-cs"/>
              </a:rPr>
              <a:t>   在网络环境下，专家系统也可以设计成网络结构，如“</a:t>
            </a:r>
            <a:r>
              <a:rPr kumimoji="0" lang="en-US" altLang="zh-CN" sz="2500" b="1" kern="1200" cap="none" spc="0" normalizeH="0" baseline="0" noProof="0" dirty="0">
                <a:latin typeface="+mn-ea"/>
                <a:ea typeface="+mn-ea"/>
                <a:cs typeface="+mn-cs"/>
              </a:rPr>
              <a:t>C/S</a:t>
            </a:r>
            <a:r>
              <a:rPr kumimoji="0" lang="zh-CN" altLang="en-US" sz="2500" b="1" kern="1200" cap="none" spc="0" normalizeH="0" baseline="0" noProof="0" dirty="0">
                <a:latin typeface="+mn-ea"/>
                <a:ea typeface="+mn-ea"/>
                <a:cs typeface="+mn-cs"/>
              </a:rPr>
              <a:t>”结构或“</a:t>
            </a:r>
            <a:r>
              <a:rPr kumimoji="0" lang="en-US" altLang="zh-CN" sz="2500" b="1" kern="1200" cap="none" spc="0" normalizeH="0" baseline="0" noProof="0" dirty="0">
                <a:latin typeface="+mn-ea"/>
                <a:ea typeface="+mn-ea"/>
                <a:cs typeface="+mn-cs"/>
              </a:rPr>
              <a:t>B/S</a:t>
            </a:r>
            <a:r>
              <a:rPr kumimoji="0" lang="zh-CN" altLang="en-US" sz="2500" b="1" kern="1200" cap="none" spc="0" normalizeH="0" baseline="0" noProof="0" dirty="0">
                <a:latin typeface="+mn-ea"/>
                <a:ea typeface="+mn-ea"/>
                <a:cs typeface="+mn-cs"/>
              </a:rPr>
              <a:t>”结构。我们称后一种结构的专家系统为网上专家系统。</a:t>
            </a:r>
            <a:endParaRPr kumimoji="0" lang="en-US" altLang="zh-CN" sz="2500" b="1" kern="1200" cap="none" spc="0" normalizeH="0" baseline="0" noProof="0" dirty="0">
              <a:latin typeface="+mn-ea"/>
              <a:ea typeface="+mn-ea"/>
              <a:cs typeface="+mn-cs"/>
            </a:endParaRPr>
          </a:p>
          <a:p>
            <a:pPr marR="0" defTabSz="914400">
              <a:lnSpc>
                <a:spcPct val="120000"/>
              </a:lnSpc>
              <a:buClrTx/>
              <a:buSzTx/>
              <a:buFontTx/>
              <a:buNone/>
              <a:defRPr/>
            </a:pPr>
            <a:r>
              <a:rPr kumimoji="0" lang="zh-CN" altLang="en-US" sz="2500" b="1" kern="1200" cap="none" spc="0" normalizeH="0" baseline="0" noProof="0" dirty="0">
                <a:latin typeface="+mn-ea"/>
                <a:ea typeface="+mn-ea"/>
                <a:cs typeface="+mn-cs"/>
              </a:rPr>
              <a:t>   分布式结构则是一种适合于分布式计算环境的专家系统。例如那些多学科、多专家联合作业，协同解题的大型专家系统，就可以设计成分布式结构。这类专家系统也就称为分布式专家系统。</a:t>
            </a:r>
          </a:p>
        </p:txBody>
      </p:sp>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38</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46083"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7.3  </a:t>
            </a:r>
            <a:r>
              <a:rPr lang="zh-CN" altLang="en-US" sz="3600" dirty="0">
                <a:solidFill>
                  <a:schemeClr val="bg1"/>
                </a:solidFill>
                <a:latin typeface="Times New Roman" panose="02020603050405020304" pitchFamily="18" charset="0"/>
                <a:ea typeface="黑体" panose="02010609060101010101" pitchFamily="2" charset="-122"/>
              </a:rPr>
              <a:t>专家系统的工作原理</a:t>
            </a:r>
          </a:p>
        </p:txBody>
      </p:sp>
      <p:sp>
        <p:nvSpPr>
          <p:cNvPr id="46084" name="Rectangle 640"/>
          <p:cNvSpPr/>
          <p:nvPr/>
        </p:nvSpPr>
        <p:spPr>
          <a:xfrm>
            <a:off x="2800350" y="5857875"/>
            <a:ext cx="219075" cy="350838"/>
          </a:xfrm>
          <a:prstGeom prst="rect">
            <a:avLst/>
          </a:prstGeom>
          <a:noFill/>
          <a:ln w="9525">
            <a:noFill/>
          </a:ln>
        </p:spPr>
        <p:txBody>
          <a:bodyPr wrap="none" lIns="0" tIns="0" rIns="0" bIns="0">
            <a:spAutoFit/>
          </a:bodyPr>
          <a:lstStyle/>
          <a:p>
            <a:pPr eaLnBrk="1" hangingPunct="1"/>
            <a:r>
              <a:rPr lang="en-US" altLang="zh-CN" sz="2300" dirty="0">
                <a:solidFill>
                  <a:srgbClr val="000000"/>
                </a:solidFill>
                <a:latin typeface="Times New Roman" panose="02020603050405020304" pitchFamily="18" charset="0"/>
              </a:rPr>
              <a:t>   </a:t>
            </a:r>
            <a:endParaRPr lang="en-US" altLang="zh-CN" dirty="0">
              <a:latin typeface="Verdana" panose="020B0604030504040204" pitchFamily="34" charset="0"/>
            </a:endParaRPr>
          </a:p>
        </p:txBody>
      </p:sp>
      <p:sp>
        <p:nvSpPr>
          <p:cNvPr id="46085" name="Rectangle 1274"/>
          <p:cNvSpPr/>
          <p:nvPr/>
        </p:nvSpPr>
        <p:spPr>
          <a:xfrm>
            <a:off x="2416175" y="5778500"/>
            <a:ext cx="3586163" cy="47625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46086" name="Rectangle 1275"/>
          <p:cNvSpPr/>
          <p:nvPr/>
        </p:nvSpPr>
        <p:spPr>
          <a:xfrm>
            <a:off x="2525713" y="5868988"/>
            <a:ext cx="1587" cy="274637"/>
          </a:xfrm>
          <a:prstGeom prst="rect">
            <a:avLst/>
          </a:prstGeom>
          <a:noFill/>
          <a:ln w="9525">
            <a:noFill/>
          </a:ln>
        </p:spPr>
        <p:txBody>
          <a:bodyPr wrap="none" lIns="0" tIns="0" rIns="0" bIns="0">
            <a:spAutoFit/>
          </a:bodyPr>
          <a:lstStyle/>
          <a:p>
            <a:pPr eaLnBrk="1" hangingPunct="1"/>
            <a:endParaRPr lang="zh-CN" altLang="zh-CN" dirty="0">
              <a:latin typeface="Verdana" panose="020B0604030504040204" pitchFamily="34" charset="0"/>
            </a:endParaRPr>
          </a:p>
        </p:txBody>
      </p:sp>
      <p:sp>
        <p:nvSpPr>
          <p:cNvPr id="46087" name="Rectangle 4"/>
          <p:cNvSpPr txBox="1"/>
          <p:nvPr/>
        </p:nvSpPr>
        <p:spPr>
          <a:xfrm>
            <a:off x="6350" y="1055688"/>
            <a:ext cx="8361363" cy="5400675"/>
          </a:xfrm>
          <a:prstGeom prst="rect">
            <a:avLst/>
          </a:prstGeom>
          <a:noFill/>
          <a:ln w="9525">
            <a:noFill/>
          </a:ln>
        </p:spPr>
        <p:txBody>
          <a:bodyPr/>
          <a:lstStyle/>
          <a:p>
            <a:pPr eaLnBrk="1" hangingPunct="1">
              <a:lnSpc>
                <a:spcPct val="120000"/>
              </a:lnSpc>
              <a:spcBef>
                <a:spcPct val="40000"/>
              </a:spcBef>
              <a:buClr>
                <a:schemeClr val="accent2"/>
              </a:buClr>
              <a:buFont typeface="Wingdings" panose="05000000000000000000" pitchFamily="2" charset="2"/>
            </a:pPr>
            <a:r>
              <a:rPr lang="zh-CN" altLang="en-US" sz="2800" b="1" dirty="0">
                <a:solidFill>
                  <a:srgbClr val="000000"/>
                </a:solidFill>
                <a:latin typeface="Times New Roman" panose="02020603050405020304" pitchFamily="18" charset="0"/>
              </a:rPr>
              <a:t>    </a:t>
            </a:r>
            <a:endParaRPr lang="zh-CN" altLang="en-US" sz="2800" dirty="0">
              <a:latin typeface="Times New Roman" panose="02020603050405020304" pitchFamily="18" charset="0"/>
            </a:endParaRPr>
          </a:p>
        </p:txBody>
      </p:sp>
      <p:graphicFrame>
        <p:nvGraphicFramePr>
          <p:cNvPr id="9" name="Group 14"/>
          <p:cNvGraphicFramePr>
            <a:graphicFrameLocks noGrp="1"/>
          </p:cNvGraphicFramePr>
          <p:nvPr/>
        </p:nvGraphicFramePr>
        <p:xfrm>
          <a:off x="1550988" y="1584325"/>
          <a:ext cx="2057400" cy="1143000"/>
        </p:xfrm>
        <a:graphic>
          <a:graphicData uri="http://schemas.openxmlformats.org/drawingml/2006/table">
            <a:tbl>
              <a:tblPr/>
              <a:tblGrid>
                <a:gridCol w="2057400">
                  <a:extLst>
                    <a:ext uri="{9D8B030D-6E8A-4147-A177-3AD203B41FA5}">
                      <a16:colId xmlns:a16="http://schemas.microsoft.com/office/drawing/2014/main" val="20000"/>
                    </a:ext>
                  </a:extLst>
                </a:gridCol>
              </a:tblGrid>
              <a:tr h="1143000">
                <a:tc>
                  <a:txBody>
                    <a:bodyPr/>
                    <a:lstStyle/>
                    <a:p>
                      <a:pPr marL="0" marR="0" lvl="0" indent="0" algn="l" defTabSz="914400" rtl="0" eaLnBrk="1" fontAlgn="base" latinLnBrk="0" hangingPunct="1">
                        <a:lnSpc>
                          <a:spcPct val="130000"/>
                        </a:lnSpc>
                        <a:spcBef>
                          <a:spcPct val="20000"/>
                        </a:spcBef>
                        <a:spcAft>
                          <a:spcPct val="0"/>
                        </a:spcAft>
                        <a:buClrTx/>
                        <a:buSzTx/>
                        <a:buFontTx/>
                        <a:buNone/>
                      </a:pPr>
                      <a:endParaRPr kumimoji="1"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 name="Group 15"/>
          <p:cNvGraphicFramePr>
            <a:graphicFrameLocks noGrp="1"/>
          </p:cNvGraphicFramePr>
          <p:nvPr/>
        </p:nvGraphicFramePr>
        <p:xfrm>
          <a:off x="5132388" y="3641725"/>
          <a:ext cx="2057400" cy="1143000"/>
        </p:xfrm>
        <a:graphic>
          <a:graphicData uri="http://schemas.openxmlformats.org/drawingml/2006/table">
            <a:tbl>
              <a:tblPr/>
              <a:tblGrid>
                <a:gridCol w="2057400">
                  <a:extLst>
                    <a:ext uri="{9D8B030D-6E8A-4147-A177-3AD203B41FA5}">
                      <a16:colId xmlns:a16="http://schemas.microsoft.com/office/drawing/2014/main" val="20000"/>
                    </a:ext>
                  </a:extLst>
                </a:gridCol>
              </a:tblGrid>
              <a:tr h="1143000">
                <a:tc>
                  <a:txBody>
                    <a:bodyPr/>
                    <a:lstStyle/>
                    <a:p>
                      <a:pPr marL="0" marR="0" lvl="0" indent="0" algn="l" defTabSz="914400" rtl="0" eaLnBrk="1" fontAlgn="base" latinLnBrk="0" hangingPunct="1">
                        <a:lnSpc>
                          <a:spcPct val="130000"/>
                        </a:lnSpc>
                        <a:spcBef>
                          <a:spcPct val="20000"/>
                        </a:spcBef>
                        <a:spcAft>
                          <a:spcPct val="0"/>
                        </a:spcAft>
                        <a:buClrTx/>
                        <a:buSzTx/>
                        <a:buFontTx/>
                        <a:buNone/>
                      </a:pPr>
                      <a:endParaRPr kumimoji="1"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 name="Group 21"/>
          <p:cNvGraphicFramePr>
            <a:graphicFrameLocks noGrp="1"/>
          </p:cNvGraphicFramePr>
          <p:nvPr/>
        </p:nvGraphicFramePr>
        <p:xfrm>
          <a:off x="1550988" y="3641725"/>
          <a:ext cx="2057400" cy="1143000"/>
        </p:xfrm>
        <a:graphic>
          <a:graphicData uri="http://schemas.openxmlformats.org/drawingml/2006/table">
            <a:tbl>
              <a:tblPr/>
              <a:tblGrid>
                <a:gridCol w="2057400">
                  <a:extLst>
                    <a:ext uri="{9D8B030D-6E8A-4147-A177-3AD203B41FA5}">
                      <a16:colId xmlns:a16="http://schemas.microsoft.com/office/drawing/2014/main" val="20000"/>
                    </a:ext>
                  </a:extLst>
                </a:gridCol>
              </a:tblGrid>
              <a:tr h="1143000">
                <a:tc>
                  <a:txBody>
                    <a:bodyPr/>
                    <a:lstStyle/>
                    <a:p>
                      <a:pPr marL="0" marR="0" lvl="0" indent="0" algn="l" defTabSz="914400" rtl="0" eaLnBrk="1" fontAlgn="base" latinLnBrk="0" hangingPunct="1">
                        <a:lnSpc>
                          <a:spcPct val="130000"/>
                        </a:lnSpc>
                        <a:spcBef>
                          <a:spcPct val="20000"/>
                        </a:spcBef>
                        <a:spcAft>
                          <a:spcPct val="0"/>
                        </a:spcAft>
                        <a:buClrTx/>
                        <a:buSzTx/>
                        <a:buFontTx/>
                        <a:buNone/>
                      </a:pPr>
                      <a:endParaRPr kumimoji="1"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 name="Group 27"/>
          <p:cNvGraphicFramePr>
            <a:graphicFrameLocks noGrp="1"/>
          </p:cNvGraphicFramePr>
          <p:nvPr/>
        </p:nvGraphicFramePr>
        <p:xfrm>
          <a:off x="5132388" y="1584325"/>
          <a:ext cx="2057400" cy="1143000"/>
        </p:xfrm>
        <a:graphic>
          <a:graphicData uri="http://schemas.openxmlformats.org/drawingml/2006/table">
            <a:tbl>
              <a:tblPr/>
              <a:tblGrid>
                <a:gridCol w="2057400">
                  <a:extLst>
                    <a:ext uri="{9D8B030D-6E8A-4147-A177-3AD203B41FA5}">
                      <a16:colId xmlns:a16="http://schemas.microsoft.com/office/drawing/2014/main" val="20000"/>
                    </a:ext>
                  </a:extLst>
                </a:gridCol>
              </a:tblGrid>
              <a:tr h="1143000">
                <a:tc>
                  <a:txBody>
                    <a:bodyPr/>
                    <a:lstStyle/>
                    <a:p>
                      <a:pPr marL="0" marR="0" lvl="0" indent="0" algn="l" defTabSz="914400" rtl="0" eaLnBrk="1" fontAlgn="base" latinLnBrk="0" hangingPunct="1">
                        <a:lnSpc>
                          <a:spcPct val="130000"/>
                        </a:lnSpc>
                        <a:spcBef>
                          <a:spcPct val="20000"/>
                        </a:spcBef>
                        <a:spcAft>
                          <a:spcPct val="0"/>
                        </a:spcAft>
                        <a:buClrTx/>
                        <a:buSzTx/>
                        <a:buFontTx/>
                        <a:buNone/>
                      </a:pPr>
                      <a:endParaRPr kumimoji="1"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3" name="Group 70"/>
          <p:cNvGraphicFramePr>
            <a:graphicFrameLocks noGrp="1"/>
          </p:cNvGraphicFramePr>
          <p:nvPr/>
        </p:nvGraphicFramePr>
        <p:xfrm>
          <a:off x="1703388" y="1935163"/>
          <a:ext cx="685800" cy="457200"/>
        </p:xfrm>
        <a:graphic>
          <a:graphicData uri="http://schemas.openxmlformats.org/drawingml/2006/table">
            <a:tbl>
              <a:tblPr/>
              <a:tblGrid>
                <a:gridCol w="685800">
                  <a:extLst>
                    <a:ext uri="{9D8B030D-6E8A-4147-A177-3AD203B41FA5}">
                      <a16:colId xmlns:a16="http://schemas.microsoft.com/office/drawing/2014/main" val="20000"/>
                    </a:ext>
                  </a:extLst>
                </a:gridCol>
              </a:tblGrid>
              <a:tr h="457200">
                <a:tc>
                  <a:txBody>
                    <a:bodyPr/>
                    <a:lstStyle/>
                    <a:p>
                      <a:pPr marL="0" marR="0" lvl="0" indent="0" algn="l" defTabSz="914400" rtl="0" eaLnBrk="1" fontAlgn="base" latinLnBrk="0" hangingPunct="1">
                        <a:lnSpc>
                          <a:spcPct val="130000"/>
                        </a:lnSpc>
                        <a:spcBef>
                          <a:spcPct val="20000"/>
                        </a:spcBef>
                        <a:spcAft>
                          <a:spcPct val="0"/>
                        </a:spcAft>
                        <a:buClrTx/>
                        <a:buSzTx/>
                        <a:buFontTx/>
                        <a:buNone/>
                      </a:pPr>
                      <a:r>
                        <a:rPr kumimoji="1"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知识库</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4" name="Group 73"/>
          <p:cNvGraphicFramePr>
            <a:graphicFrameLocks noGrp="1"/>
          </p:cNvGraphicFramePr>
          <p:nvPr/>
        </p:nvGraphicFramePr>
        <p:xfrm>
          <a:off x="2617788" y="1935163"/>
          <a:ext cx="685800" cy="457200"/>
        </p:xfrm>
        <a:graphic>
          <a:graphicData uri="http://schemas.openxmlformats.org/drawingml/2006/table">
            <a:tbl>
              <a:tblPr/>
              <a:tblGrid>
                <a:gridCol w="685800">
                  <a:extLst>
                    <a:ext uri="{9D8B030D-6E8A-4147-A177-3AD203B41FA5}">
                      <a16:colId xmlns:a16="http://schemas.microsoft.com/office/drawing/2014/main" val="20000"/>
                    </a:ext>
                  </a:extLst>
                </a:gridCol>
              </a:tblGrid>
              <a:tr h="457200">
                <a:tc>
                  <a:txBody>
                    <a:bodyPr/>
                    <a:lstStyle/>
                    <a:p>
                      <a:pPr marL="0" marR="0" lvl="0" indent="0" algn="l" defTabSz="914400" rtl="0" eaLnBrk="1" fontAlgn="base" latinLnBrk="0" hangingPunct="1">
                        <a:lnSpc>
                          <a:spcPct val="130000"/>
                        </a:lnSpc>
                        <a:spcBef>
                          <a:spcPct val="20000"/>
                        </a:spcBef>
                        <a:spcAft>
                          <a:spcPct val="0"/>
                        </a:spcAft>
                        <a:buClrTx/>
                        <a:buSzTx/>
                        <a:buFontTx/>
                        <a:buNone/>
                      </a:pPr>
                      <a:r>
                        <a:rPr kumimoji="1"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推理机</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 name="Group 74"/>
          <p:cNvGraphicFramePr>
            <a:graphicFrameLocks noGrp="1"/>
          </p:cNvGraphicFramePr>
          <p:nvPr/>
        </p:nvGraphicFramePr>
        <p:xfrm>
          <a:off x="6351588" y="1965325"/>
          <a:ext cx="685800" cy="457200"/>
        </p:xfrm>
        <a:graphic>
          <a:graphicData uri="http://schemas.openxmlformats.org/drawingml/2006/table">
            <a:tbl>
              <a:tblPr/>
              <a:tblGrid>
                <a:gridCol w="685800">
                  <a:extLst>
                    <a:ext uri="{9D8B030D-6E8A-4147-A177-3AD203B41FA5}">
                      <a16:colId xmlns:a16="http://schemas.microsoft.com/office/drawing/2014/main" val="20000"/>
                    </a:ext>
                  </a:extLst>
                </a:gridCol>
              </a:tblGrid>
              <a:tr h="457200">
                <a:tc>
                  <a:txBody>
                    <a:bodyPr/>
                    <a:lstStyle/>
                    <a:p>
                      <a:pPr marL="0" marR="0" lvl="0" indent="0" algn="l" defTabSz="914400" rtl="0" eaLnBrk="1" fontAlgn="base" latinLnBrk="0" hangingPunct="1">
                        <a:lnSpc>
                          <a:spcPct val="130000"/>
                        </a:lnSpc>
                        <a:spcBef>
                          <a:spcPct val="20000"/>
                        </a:spcBef>
                        <a:spcAft>
                          <a:spcPct val="0"/>
                        </a:spcAft>
                        <a:buClrTx/>
                        <a:buSzTx/>
                        <a:buFontTx/>
                        <a:buNone/>
                      </a:pPr>
                      <a:r>
                        <a:rPr kumimoji="1"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推理机</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 name="Group 80"/>
          <p:cNvGraphicFramePr>
            <a:graphicFrameLocks noGrp="1"/>
          </p:cNvGraphicFramePr>
          <p:nvPr/>
        </p:nvGraphicFramePr>
        <p:xfrm>
          <a:off x="5284788" y="1965325"/>
          <a:ext cx="685800" cy="457200"/>
        </p:xfrm>
        <a:graphic>
          <a:graphicData uri="http://schemas.openxmlformats.org/drawingml/2006/table">
            <a:tbl>
              <a:tblPr/>
              <a:tblGrid>
                <a:gridCol w="685800">
                  <a:extLst>
                    <a:ext uri="{9D8B030D-6E8A-4147-A177-3AD203B41FA5}">
                      <a16:colId xmlns:a16="http://schemas.microsoft.com/office/drawing/2014/main" val="20000"/>
                    </a:ext>
                  </a:extLst>
                </a:gridCol>
              </a:tblGrid>
              <a:tr h="457200">
                <a:tc>
                  <a:txBody>
                    <a:bodyPr/>
                    <a:lstStyle/>
                    <a:p>
                      <a:pPr marL="0" marR="0" lvl="0" indent="0" algn="l" defTabSz="914400" rtl="0" eaLnBrk="1" fontAlgn="base" latinLnBrk="0" hangingPunct="1">
                        <a:lnSpc>
                          <a:spcPct val="130000"/>
                        </a:lnSpc>
                        <a:spcBef>
                          <a:spcPct val="20000"/>
                        </a:spcBef>
                        <a:spcAft>
                          <a:spcPct val="0"/>
                        </a:spcAft>
                        <a:buClrTx/>
                        <a:buSzTx/>
                        <a:buFontTx/>
                        <a:buNone/>
                      </a:pPr>
                      <a:r>
                        <a:rPr kumimoji="1"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知识库</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7" name="Group 97"/>
          <p:cNvGraphicFramePr>
            <a:graphicFrameLocks noGrp="1"/>
          </p:cNvGraphicFramePr>
          <p:nvPr/>
        </p:nvGraphicFramePr>
        <p:xfrm>
          <a:off x="1931988" y="3946525"/>
          <a:ext cx="1295400" cy="407988"/>
        </p:xfrm>
        <a:graphic>
          <a:graphicData uri="http://schemas.openxmlformats.org/drawingml/2006/table">
            <a:tbl>
              <a:tblPr/>
              <a:tblGrid>
                <a:gridCol w="1295400">
                  <a:extLst>
                    <a:ext uri="{9D8B030D-6E8A-4147-A177-3AD203B41FA5}">
                      <a16:colId xmlns:a16="http://schemas.microsoft.com/office/drawing/2014/main" val="20000"/>
                    </a:ext>
                  </a:extLst>
                </a:gridCol>
              </a:tblGrid>
              <a:tr h="407988">
                <a:tc>
                  <a:txBody>
                    <a:bodyPr/>
                    <a:lstStyle/>
                    <a:p>
                      <a:pPr marL="0" marR="0" lvl="0" indent="0" algn="l" defTabSz="914400" rtl="0" eaLnBrk="1" fontAlgn="base" latinLnBrk="0" hangingPunct="1">
                        <a:lnSpc>
                          <a:spcPct val="130000"/>
                        </a:lnSpc>
                        <a:spcBef>
                          <a:spcPct val="20000"/>
                        </a:spcBef>
                        <a:spcAft>
                          <a:spcPct val="0"/>
                        </a:spcAft>
                        <a:buClrTx/>
                        <a:buSzTx/>
                        <a:buFontTx/>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人</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机界面</a:t>
                      </a:r>
                    </a:p>
                  </a:txBody>
                  <a:tcPr marT="45505" marB="4550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8" name="Group 104"/>
          <p:cNvGraphicFramePr>
            <a:graphicFrameLocks noGrp="1"/>
          </p:cNvGraphicFramePr>
          <p:nvPr/>
        </p:nvGraphicFramePr>
        <p:xfrm>
          <a:off x="5513388" y="3946525"/>
          <a:ext cx="1295400" cy="407988"/>
        </p:xfrm>
        <a:graphic>
          <a:graphicData uri="http://schemas.openxmlformats.org/drawingml/2006/table">
            <a:tbl>
              <a:tblPr/>
              <a:tblGrid>
                <a:gridCol w="1295400">
                  <a:extLst>
                    <a:ext uri="{9D8B030D-6E8A-4147-A177-3AD203B41FA5}">
                      <a16:colId xmlns:a16="http://schemas.microsoft.com/office/drawing/2014/main" val="20000"/>
                    </a:ext>
                  </a:extLst>
                </a:gridCol>
              </a:tblGrid>
              <a:tr h="407988">
                <a:tc>
                  <a:txBody>
                    <a:bodyPr/>
                    <a:lstStyle/>
                    <a:p>
                      <a:pPr marL="0" marR="0" lvl="0" indent="0" algn="l" defTabSz="914400" rtl="0" eaLnBrk="1" fontAlgn="base" latinLnBrk="0" hangingPunct="1">
                        <a:lnSpc>
                          <a:spcPct val="130000"/>
                        </a:lnSpc>
                        <a:spcBef>
                          <a:spcPct val="20000"/>
                        </a:spcBef>
                        <a:spcAft>
                          <a:spcPct val="0"/>
                        </a:spcAft>
                        <a:buClrTx/>
                        <a:buSzTx/>
                        <a:buFontTx/>
                        <a:buNone/>
                      </a:pP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人</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机界面</a:t>
                      </a:r>
                    </a:p>
                  </a:txBody>
                  <a:tcPr marT="45505" marB="4550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6148" name="Text Box 105"/>
          <p:cNvSpPr txBox="1"/>
          <p:nvPr/>
        </p:nvSpPr>
        <p:spPr>
          <a:xfrm>
            <a:off x="1931988" y="4937125"/>
            <a:ext cx="1600200" cy="396875"/>
          </a:xfrm>
          <a:prstGeom prst="rect">
            <a:avLst/>
          </a:prstGeom>
          <a:noFill/>
          <a:ln w="9525">
            <a:noFill/>
          </a:ln>
        </p:spPr>
        <p:txBody>
          <a:bodyPr>
            <a:spAutoFit/>
          </a:bodyPr>
          <a:lstStyle/>
          <a:p>
            <a:pPr>
              <a:spcBef>
                <a:spcPct val="50000"/>
              </a:spcBef>
            </a:pPr>
            <a:r>
              <a:rPr lang="zh-CN" altLang="en-US" sz="2000" dirty="0">
                <a:latin typeface="Times New Roman" panose="02020603050405020304" pitchFamily="18" charset="0"/>
              </a:rPr>
              <a:t>客户（机）</a:t>
            </a:r>
          </a:p>
        </p:txBody>
      </p:sp>
      <p:sp>
        <p:nvSpPr>
          <p:cNvPr id="46149" name="Text Box 106"/>
          <p:cNvSpPr txBox="1"/>
          <p:nvPr/>
        </p:nvSpPr>
        <p:spPr>
          <a:xfrm>
            <a:off x="5665788" y="4937125"/>
            <a:ext cx="1447800" cy="396875"/>
          </a:xfrm>
          <a:prstGeom prst="rect">
            <a:avLst/>
          </a:prstGeom>
          <a:noFill/>
          <a:ln w="9525">
            <a:noFill/>
          </a:ln>
        </p:spPr>
        <p:txBody>
          <a:bodyPr>
            <a:spAutoFit/>
          </a:bodyPr>
          <a:lstStyle/>
          <a:p>
            <a:pPr>
              <a:spcBef>
                <a:spcPct val="50000"/>
              </a:spcBef>
            </a:pPr>
            <a:r>
              <a:rPr lang="en-US" altLang="zh-CN" sz="2000" dirty="0">
                <a:latin typeface="Times New Roman" panose="02020603050405020304" pitchFamily="18" charset="0"/>
              </a:rPr>
              <a:t> Browser</a:t>
            </a:r>
          </a:p>
        </p:txBody>
      </p:sp>
      <p:sp>
        <p:nvSpPr>
          <p:cNvPr id="46150" name="Text Box 107"/>
          <p:cNvSpPr txBox="1"/>
          <p:nvPr/>
        </p:nvSpPr>
        <p:spPr>
          <a:xfrm>
            <a:off x="2008188" y="1050925"/>
            <a:ext cx="1143000" cy="396875"/>
          </a:xfrm>
          <a:prstGeom prst="rect">
            <a:avLst/>
          </a:prstGeom>
          <a:noFill/>
          <a:ln w="9525">
            <a:noFill/>
          </a:ln>
        </p:spPr>
        <p:txBody>
          <a:bodyPr>
            <a:spAutoFit/>
          </a:bodyPr>
          <a:lstStyle/>
          <a:p>
            <a:pPr>
              <a:spcBef>
                <a:spcPct val="50000"/>
              </a:spcBef>
            </a:pPr>
            <a:r>
              <a:rPr lang="zh-CN" altLang="en-US" sz="2000" dirty="0">
                <a:latin typeface="Times New Roman" panose="02020603050405020304" pitchFamily="18" charset="0"/>
              </a:rPr>
              <a:t>服务器</a:t>
            </a:r>
          </a:p>
        </p:txBody>
      </p:sp>
      <p:sp>
        <p:nvSpPr>
          <p:cNvPr id="46151" name="Text Box 108"/>
          <p:cNvSpPr txBox="1"/>
          <p:nvPr/>
        </p:nvSpPr>
        <p:spPr>
          <a:xfrm>
            <a:off x="5056188" y="974725"/>
            <a:ext cx="2286000" cy="396875"/>
          </a:xfrm>
          <a:prstGeom prst="rect">
            <a:avLst/>
          </a:prstGeom>
          <a:noFill/>
          <a:ln w="9525">
            <a:noFill/>
          </a:ln>
        </p:spPr>
        <p:txBody>
          <a:bodyPr>
            <a:spAutoFit/>
          </a:bodyPr>
          <a:lstStyle/>
          <a:p>
            <a:pPr>
              <a:spcBef>
                <a:spcPct val="50000"/>
              </a:spcBef>
            </a:pPr>
            <a:r>
              <a:rPr lang="en-US" altLang="zh-CN" sz="2000" dirty="0">
                <a:latin typeface="Times New Roman" panose="02020603050405020304" pitchFamily="18" charset="0"/>
              </a:rPr>
              <a:t>  Web  Server</a:t>
            </a:r>
          </a:p>
        </p:txBody>
      </p:sp>
      <p:sp>
        <p:nvSpPr>
          <p:cNvPr id="46152" name="Text Box 109"/>
          <p:cNvSpPr txBox="1"/>
          <p:nvPr/>
        </p:nvSpPr>
        <p:spPr>
          <a:xfrm>
            <a:off x="5513388" y="3032125"/>
            <a:ext cx="1447800" cy="396875"/>
          </a:xfrm>
          <a:prstGeom prst="rect">
            <a:avLst/>
          </a:prstGeom>
          <a:noFill/>
          <a:ln w="9525">
            <a:noFill/>
          </a:ln>
        </p:spPr>
        <p:txBody>
          <a:bodyPr>
            <a:spAutoFit/>
          </a:bodyPr>
          <a:lstStyle/>
          <a:p>
            <a:pPr>
              <a:spcBef>
                <a:spcPct val="50000"/>
              </a:spcBef>
            </a:pPr>
            <a:r>
              <a:rPr lang="en-US" altLang="zh-CN" sz="2000" dirty="0">
                <a:latin typeface="Times New Roman" panose="02020603050405020304" pitchFamily="18" charset="0"/>
              </a:rPr>
              <a:t>Internet</a:t>
            </a:r>
          </a:p>
        </p:txBody>
      </p:sp>
      <p:sp>
        <p:nvSpPr>
          <p:cNvPr id="46153" name="Line 110"/>
          <p:cNvSpPr/>
          <p:nvPr/>
        </p:nvSpPr>
        <p:spPr>
          <a:xfrm>
            <a:off x="2160588" y="2955925"/>
            <a:ext cx="0" cy="457200"/>
          </a:xfrm>
          <a:prstGeom prst="line">
            <a:avLst/>
          </a:prstGeom>
          <a:ln w="9525" cap="flat" cmpd="sng">
            <a:solidFill>
              <a:schemeClr val="tx1"/>
            </a:solidFill>
            <a:prstDash val="solid"/>
            <a:headEnd type="none" w="med" len="med"/>
            <a:tailEnd type="triangle" w="med" len="med"/>
          </a:ln>
        </p:spPr>
      </p:sp>
      <p:sp>
        <p:nvSpPr>
          <p:cNvPr id="46154" name="Line 111"/>
          <p:cNvSpPr/>
          <p:nvPr/>
        </p:nvSpPr>
        <p:spPr>
          <a:xfrm flipV="1">
            <a:off x="2693988" y="2955925"/>
            <a:ext cx="0" cy="457200"/>
          </a:xfrm>
          <a:prstGeom prst="line">
            <a:avLst/>
          </a:prstGeom>
          <a:ln w="9525" cap="flat" cmpd="sng">
            <a:solidFill>
              <a:schemeClr val="tx1"/>
            </a:solidFill>
            <a:prstDash val="solid"/>
            <a:headEnd type="none" w="med" len="med"/>
            <a:tailEnd type="triangle" w="med" len="med"/>
          </a:ln>
        </p:spPr>
      </p:sp>
      <p:sp>
        <p:nvSpPr>
          <p:cNvPr id="46155" name="Line 112"/>
          <p:cNvSpPr/>
          <p:nvPr/>
        </p:nvSpPr>
        <p:spPr>
          <a:xfrm flipV="1">
            <a:off x="5665788" y="2803525"/>
            <a:ext cx="0" cy="304800"/>
          </a:xfrm>
          <a:prstGeom prst="line">
            <a:avLst/>
          </a:prstGeom>
          <a:ln w="9525" cap="flat" cmpd="sng">
            <a:solidFill>
              <a:schemeClr val="tx1"/>
            </a:solidFill>
            <a:prstDash val="solid"/>
            <a:headEnd type="none" w="med" len="med"/>
            <a:tailEnd type="triangle" w="med" len="med"/>
          </a:ln>
        </p:spPr>
      </p:sp>
      <p:sp>
        <p:nvSpPr>
          <p:cNvPr id="46156" name="Line 113"/>
          <p:cNvSpPr/>
          <p:nvPr/>
        </p:nvSpPr>
        <p:spPr>
          <a:xfrm flipV="1">
            <a:off x="5665788" y="3336925"/>
            <a:ext cx="0" cy="304800"/>
          </a:xfrm>
          <a:prstGeom prst="line">
            <a:avLst/>
          </a:prstGeom>
          <a:ln w="9525" cap="flat" cmpd="sng">
            <a:solidFill>
              <a:schemeClr val="tx1"/>
            </a:solidFill>
            <a:prstDash val="solid"/>
            <a:headEnd type="none" w="med" len="med"/>
            <a:tailEnd type="triangle" w="med" len="med"/>
          </a:ln>
        </p:spPr>
      </p:sp>
      <p:sp>
        <p:nvSpPr>
          <p:cNvPr id="46157" name="Line 114"/>
          <p:cNvSpPr/>
          <p:nvPr/>
        </p:nvSpPr>
        <p:spPr>
          <a:xfrm>
            <a:off x="6122988" y="2803525"/>
            <a:ext cx="0" cy="304800"/>
          </a:xfrm>
          <a:prstGeom prst="line">
            <a:avLst/>
          </a:prstGeom>
          <a:ln w="9525" cap="flat" cmpd="sng">
            <a:solidFill>
              <a:schemeClr val="tx1"/>
            </a:solidFill>
            <a:prstDash val="solid"/>
            <a:headEnd type="none" w="med" len="med"/>
            <a:tailEnd type="triangle" w="med" len="med"/>
          </a:ln>
        </p:spPr>
      </p:sp>
      <p:sp>
        <p:nvSpPr>
          <p:cNvPr id="46158" name="Line 115"/>
          <p:cNvSpPr/>
          <p:nvPr/>
        </p:nvSpPr>
        <p:spPr>
          <a:xfrm>
            <a:off x="6122988" y="3336925"/>
            <a:ext cx="0" cy="304800"/>
          </a:xfrm>
          <a:prstGeom prst="line">
            <a:avLst/>
          </a:prstGeom>
          <a:ln w="9525" cap="flat" cmpd="sng">
            <a:solidFill>
              <a:schemeClr val="tx1"/>
            </a:solidFill>
            <a:prstDash val="solid"/>
            <a:headEnd type="none" w="med" len="med"/>
            <a:tailEnd type="triangle" w="med" len="med"/>
          </a:ln>
        </p:spPr>
      </p:sp>
      <p:sp>
        <p:nvSpPr>
          <p:cNvPr id="29" name="Text Box 4"/>
          <p:cNvSpPr txBox="1">
            <a:spLocks noChangeArrowheads="1"/>
          </p:cNvSpPr>
          <p:nvPr/>
        </p:nvSpPr>
        <p:spPr bwMode="auto">
          <a:xfrm>
            <a:off x="838200" y="5670550"/>
            <a:ext cx="7315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1" lang="zh-CN" altLang="en-US" sz="2400" b="0" i="0" u="none" strike="noStrike" kern="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rPr>
              <a:t>专家系统的客户</a:t>
            </a:r>
            <a:r>
              <a:rPr kumimoji="1" lang="en-US" altLang="zh-CN" sz="2400" b="0" i="0" u="none" strike="noStrike" kern="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rPr>
              <a:t>(</a:t>
            </a:r>
            <a:r>
              <a:rPr kumimoji="1" lang="zh-CN" altLang="en-US" sz="2400" b="0" i="0" u="none" strike="noStrike" kern="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rPr>
              <a:t>机</a:t>
            </a:r>
            <a:r>
              <a:rPr kumimoji="1" lang="en-US" altLang="zh-CN" sz="2400" b="0" i="0" u="none" strike="noStrike" kern="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rPr>
              <a:t>)/</a:t>
            </a:r>
            <a:r>
              <a:rPr kumimoji="1" lang="zh-CN" altLang="en-US" sz="2400" b="0" i="0" u="none" strike="noStrike" kern="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rPr>
              <a:t>服务器结构及浏览器</a:t>
            </a:r>
            <a:r>
              <a:rPr kumimoji="1" lang="en-US" altLang="zh-CN" sz="2400" b="0" i="0" u="none" strike="noStrike" kern="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rPr>
              <a:t>/</a:t>
            </a:r>
            <a:r>
              <a:rPr kumimoji="1" lang="zh-CN" altLang="en-US" sz="2400" b="0" i="0" u="none" strike="noStrike" kern="0" cap="none" spc="0" normalizeH="0" baseline="0" noProof="0" dirty="0">
                <a:ln>
                  <a:noFill/>
                </a:ln>
                <a:solidFill>
                  <a:srgbClr val="000066"/>
                </a:solidFill>
                <a:effectLst/>
                <a:uLnTx/>
                <a:uFillTx/>
                <a:latin typeface="Times New Roman" panose="02020603050405020304" pitchFamily="18" charset="0"/>
                <a:ea typeface="宋体" panose="02010600030101010101" pitchFamily="2" charset="-122"/>
                <a:cs typeface="+mn-cs"/>
              </a:rPr>
              <a:t>服务器结构 </a:t>
            </a:r>
          </a:p>
        </p:txBody>
      </p:sp>
    </p:spTree>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39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47107"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zh-CN" altLang="en-US" sz="3600" dirty="0">
                <a:solidFill>
                  <a:schemeClr val="bg1"/>
                </a:solidFill>
                <a:latin typeface="Times New Roman" panose="02020603050405020304" pitchFamily="18" charset="0"/>
                <a:ea typeface="黑体" panose="02010609060101010101" pitchFamily="2" charset="-122"/>
              </a:rPr>
              <a:t>第</a:t>
            </a:r>
            <a:r>
              <a:rPr lang="en-US" altLang="zh-CN" sz="3600" dirty="0">
                <a:solidFill>
                  <a:schemeClr val="bg1"/>
                </a:solidFill>
                <a:latin typeface="Times New Roman" panose="02020603050405020304" pitchFamily="18" charset="0"/>
                <a:ea typeface="黑体" panose="02010609060101010101" pitchFamily="2" charset="-122"/>
              </a:rPr>
              <a:t>7</a:t>
            </a:r>
            <a:r>
              <a:rPr lang="zh-CN" altLang="en-US" sz="3600" dirty="0">
                <a:solidFill>
                  <a:schemeClr val="bg1"/>
                </a:solidFill>
                <a:latin typeface="Times New Roman" panose="02020603050405020304" pitchFamily="18" charset="0"/>
                <a:ea typeface="黑体" panose="02010609060101010101" pitchFamily="2" charset="-122"/>
              </a:rPr>
              <a:t>章  专家系统与机器学习</a:t>
            </a:r>
          </a:p>
        </p:txBody>
      </p:sp>
      <p:sp>
        <p:nvSpPr>
          <p:cNvPr id="47108" name="Rectangle 3"/>
          <p:cNvSpPr/>
          <p:nvPr/>
        </p:nvSpPr>
        <p:spPr>
          <a:xfrm>
            <a:off x="501650" y="1066800"/>
            <a:ext cx="8642350" cy="5400675"/>
          </a:xfrm>
          <a:prstGeom prst="rect">
            <a:avLst/>
          </a:prstGeom>
          <a:noFill/>
          <a:ln w="9525">
            <a:noFill/>
          </a:ln>
        </p:spPr>
        <p:txBody>
          <a:bodyPr/>
          <a:lstStyle/>
          <a:p>
            <a:pPr marL="469900" indent="-469900" eaLnBrk="1" hangingPunct="1">
              <a:lnSpc>
                <a:spcPct val="120000"/>
              </a:lnSpc>
              <a:spcBef>
                <a:spcPct val="30000"/>
              </a:spcBef>
              <a:buClr>
                <a:schemeClr val="accent2"/>
              </a:buClr>
              <a:buFont typeface="Wingdings" panose="05000000000000000000" pitchFamily="2" charset="2"/>
              <a:buChar char="o"/>
            </a:pPr>
            <a:r>
              <a:rPr lang="en-US" altLang="zh-CN" sz="2800" b="1" dirty="0">
                <a:latin typeface="Times New Roman" panose="02020603050405020304" pitchFamily="18" charset="0"/>
              </a:rPr>
              <a:t>7.1  </a:t>
            </a:r>
            <a:r>
              <a:rPr lang="zh-CN" altLang="en-US" sz="2800" b="1" dirty="0">
                <a:latin typeface="Times New Roman" panose="02020603050405020304" pitchFamily="18" charset="0"/>
              </a:rPr>
              <a:t>专家系统的产生和发展 </a:t>
            </a:r>
          </a:p>
          <a:p>
            <a:pPr marL="469900" indent="-469900" eaLnBrk="1" hangingPunct="1">
              <a:lnSpc>
                <a:spcPct val="120000"/>
              </a:lnSpc>
              <a:spcBef>
                <a:spcPct val="30000"/>
              </a:spcBef>
              <a:buClr>
                <a:schemeClr val="accent2"/>
              </a:buClr>
              <a:buFont typeface="Wingdings" panose="05000000000000000000" pitchFamily="2" charset="2"/>
              <a:buChar char="o"/>
            </a:pPr>
            <a:r>
              <a:rPr lang="en-US" altLang="zh-CN" sz="2800" b="1" dirty="0">
                <a:latin typeface="Times New Roman" panose="02020603050405020304" pitchFamily="18" charset="0"/>
              </a:rPr>
              <a:t>7.2  </a:t>
            </a:r>
            <a:r>
              <a:rPr lang="zh-CN" altLang="en-US" sz="2800" b="1" dirty="0">
                <a:latin typeface="Times New Roman" panose="02020603050405020304" pitchFamily="18" charset="0"/>
              </a:rPr>
              <a:t>专家系统的概念 </a:t>
            </a:r>
          </a:p>
          <a:p>
            <a:pPr marL="469900" indent="-469900" eaLnBrk="1" hangingPunct="1">
              <a:lnSpc>
                <a:spcPct val="120000"/>
              </a:lnSpc>
              <a:spcBef>
                <a:spcPct val="30000"/>
              </a:spcBef>
              <a:buClr>
                <a:schemeClr val="accent2"/>
              </a:buClr>
              <a:buFont typeface="Wingdings" panose="05000000000000000000" pitchFamily="2" charset="2"/>
              <a:buChar char="o"/>
            </a:pPr>
            <a:r>
              <a:rPr lang="en-US" altLang="zh-CN" sz="2800" b="1" dirty="0">
                <a:latin typeface="Times New Roman" panose="02020603050405020304" pitchFamily="18" charset="0"/>
              </a:rPr>
              <a:t>7.3  </a:t>
            </a:r>
            <a:r>
              <a:rPr lang="zh-CN" altLang="en-US" sz="2800" b="1" dirty="0">
                <a:latin typeface="Times New Roman" panose="02020603050405020304" pitchFamily="18" charset="0"/>
              </a:rPr>
              <a:t>专家系统的工作原理</a:t>
            </a:r>
          </a:p>
          <a:p>
            <a:pPr marL="469900" indent="-469900" eaLnBrk="1" hangingPunct="1">
              <a:lnSpc>
                <a:spcPct val="120000"/>
              </a:lnSpc>
              <a:spcBef>
                <a:spcPct val="30000"/>
              </a:spcBef>
              <a:buClr>
                <a:srgbClr val="0000FF"/>
              </a:buClr>
              <a:buSzPct val="150000"/>
              <a:buFont typeface="Wingdings" panose="05000000000000000000" pitchFamily="2" charset="2"/>
              <a:buChar char="ü"/>
            </a:pPr>
            <a:r>
              <a:rPr lang="en-US" altLang="zh-CN" sz="2800" b="1" dirty="0">
                <a:solidFill>
                  <a:srgbClr val="0000FF"/>
                </a:solidFill>
                <a:latin typeface="Times New Roman" panose="02020603050405020304" pitchFamily="18" charset="0"/>
              </a:rPr>
              <a:t>7.4  </a:t>
            </a:r>
            <a:r>
              <a:rPr lang="zh-CN" altLang="en-US" sz="2800" b="1" dirty="0">
                <a:solidFill>
                  <a:srgbClr val="0000FF"/>
                </a:solidFill>
                <a:latin typeface="Times New Roman" panose="02020603050405020304" pitchFamily="18" charset="0"/>
              </a:rPr>
              <a:t>知识获取的主要过程与模式</a:t>
            </a:r>
          </a:p>
          <a:p>
            <a:pPr marL="469900" indent="-469900" eaLnBrk="1" hangingPunct="1">
              <a:lnSpc>
                <a:spcPct val="120000"/>
              </a:lnSpc>
              <a:spcBef>
                <a:spcPct val="30000"/>
              </a:spcBef>
              <a:buClr>
                <a:schemeClr val="accent2"/>
              </a:buClr>
              <a:buFont typeface="Wingdings" panose="05000000000000000000" pitchFamily="2" charset="2"/>
              <a:buChar char="o"/>
            </a:pPr>
            <a:r>
              <a:rPr lang="en-US" altLang="zh-CN" sz="2800" b="1" dirty="0">
                <a:latin typeface="Times New Roman" panose="02020603050405020304" pitchFamily="18" charset="0"/>
              </a:rPr>
              <a:t>7.5  </a:t>
            </a:r>
            <a:r>
              <a:rPr lang="zh-CN" altLang="en-US" sz="2800" b="1" dirty="0">
                <a:latin typeface="Times New Roman" panose="02020603050405020304" pitchFamily="18" charset="0"/>
              </a:rPr>
              <a:t>知识发现与数据挖掘</a:t>
            </a:r>
          </a:p>
          <a:p>
            <a:pPr marL="469900" indent="-469900" eaLnBrk="1" hangingPunct="1">
              <a:lnSpc>
                <a:spcPct val="120000"/>
              </a:lnSpc>
              <a:spcBef>
                <a:spcPct val="30000"/>
              </a:spcBef>
              <a:buClr>
                <a:schemeClr val="accent2"/>
              </a:buClr>
              <a:buFont typeface="Wingdings" panose="05000000000000000000" pitchFamily="2" charset="2"/>
              <a:buChar char="o"/>
            </a:pPr>
            <a:r>
              <a:rPr lang="en-US" altLang="zh-CN" sz="2800" b="1" dirty="0">
                <a:latin typeface="Times New Roman" panose="02020603050405020304" pitchFamily="18" charset="0"/>
              </a:rPr>
              <a:t>7.6  </a:t>
            </a:r>
            <a:r>
              <a:rPr lang="zh-CN" altLang="en-US" sz="2800" b="1" dirty="0">
                <a:latin typeface="Times New Roman" panose="02020603050405020304" pitchFamily="18" charset="0"/>
              </a:rPr>
              <a:t>专家系统的建立</a:t>
            </a:r>
          </a:p>
          <a:p>
            <a:pPr marL="469900" indent="-469900" eaLnBrk="1" hangingPunct="1">
              <a:lnSpc>
                <a:spcPct val="120000"/>
              </a:lnSpc>
              <a:spcBef>
                <a:spcPct val="30000"/>
              </a:spcBef>
              <a:buClr>
                <a:schemeClr val="accent2"/>
              </a:buClr>
              <a:buFont typeface="Wingdings" panose="05000000000000000000" pitchFamily="2" charset="2"/>
              <a:buChar char="o"/>
            </a:pPr>
            <a:r>
              <a:rPr lang="en-US" altLang="zh-CN" sz="2800" b="1" dirty="0">
                <a:latin typeface="Times New Roman" panose="02020603050405020304" pitchFamily="18" charset="0"/>
              </a:rPr>
              <a:t>7.7  </a:t>
            </a:r>
            <a:r>
              <a:rPr lang="zh-CN" altLang="en-US" sz="2800" b="1" dirty="0">
                <a:latin typeface="Times New Roman" panose="02020603050405020304" pitchFamily="18" charset="0"/>
              </a:rPr>
              <a:t>专家系统实例</a:t>
            </a:r>
          </a:p>
          <a:p>
            <a:pPr marL="469900" indent="-469900" eaLnBrk="1" hangingPunct="1">
              <a:lnSpc>
                <a:spcPct val="120000"/>
              </a:lnSpc>
              <a:spcBef>
                <a:spcPct val="30000"/>
              </a:spcBef>
              <a:buClr>
                <a:schemeClr val="accent2"/>
              </a:buClr>
              <a:buFont typeface="Wingdings" panose="05000000000000000000" pitchFamily="2" charset="2"/>
              <a:buChar char="o"/>
            </a:pPr>
            <a:r>
              <a:rPr lang="en-US" altLang="zh-CN" sz="2800" b="1" dirty="0">
                <a:latin typeface="Times New Roman" panose="02020603050405020304" pitchFamily="18" charset="0"/>
              </a:rPr>
              <a:t>7.9   </a:t>
            </a:r>
            <a:r>
              <a:rPr lang="zh-CN" altLang="en-US" sz="2800" b="1" dirty="0">
                <a:latin typeface="Times New Roman" panose="02020603050405020304" pitchFamily="18" charset="0"/>
              </a:rPr>
              <a:t>机器学习</a:t>
            </a:r>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147" name="Rectangle 2"/>
          <p:cNvSpPr/>
          <p:nvPr/>
        </p:nvSpPr>
        <p:spPr>
          <a:xfrm>
            <a:off x="457200" y="1000125"/>
            <a:ext cx="8283575" cy="5400675"/>
          </a:xfrm>
          <a:prstGeom prst="rect">
            <a:avLst/>
          </a:prstGeom>
          <a:noFill/>
          <a:ln w="9525">
            <a:noFill/>
          </a:ln>
        </p:spPr>
        <p:txBody>
          <a:bodyPr/>
          <a:lstStyle/>
          <a:p>
            <a:pPr marL="469900" indent="-469900" eaLnBrk="1" hangingPunct="1">
              <a:lnSpc>
                <a:spcPct val="120000"/>
              </a:lnSpc>
              <a:spcBef>
                <a:spcPct val="30000"/>
              </a:spcBef>
              <a:buClr>
                <a:srgbClr val="0000FF"/>
              </a:buClr>
              <a:buSzPct val="150000"/>
              <a:buFont typeface="Wingdings" panose="05000000000000000000" pitchFamily="2" charset="2"/>
              <a:buChar char="ü"/>
            </a:pPr>
            <a:r>
              <a:rPr lang="en-US" altLang="zh-CN" sz="2800" b="1" dirty="0">
                <a:solidFill>
                  <a:srgbClr val="0000FF"/>
                </a:solidFill>
                <a:latin typeface="Times New Roman" panose="02020603050405020304" pitchFamily="18" charset="0"/>
              </a:rPr>
              <a:t>7.1  </a:t>
            </a:r>
            <a:r>
              <a:rPr lang="zh-CN" altLang="en-US" sz="2800" b="1" dirty="0">
                <a:solidFill>
                  <a:srgbClr val="0000FF"/>
                </a:solidFill>
                <a:latin typeface="Times New Roman" panose="02020603050405020304" pitchFamily="18" charset="0"/>
              </a:rPr>
              <a:t>专家系统的产生和发展</a:t>
            </a:r>
            <a:r>
              <a:rPr lang="zh-CN" altLang="en-US" sz="2800" b="1" dirty="0">
                <a:latin typeface="Times New Roman" panose="02020603050405020304" pitchFamily="18" charset="0"/>
              </a:rPr>
              <a:t> </a:t>
            </a:r>
          </a:p>
          <a:p>
            <a:pPr marL="469900" indent="-469900" eaLnBrk="1" hangingPunct="1">
              <a:lnSpc>
                <a:spcPct val="110000"/>
              </a:lnSpc>
              <a:spcBef>
                <a:spcPct val="30000"/>
              </a:spcBef>
              <a:buClr>
                <a:schemeClr val="accent2"/>
              </a:buClr>
              <a:buFont typeface="Wingdings" panose="05000000000000000000" pitchFamily="2" charset="2"/>
              <a:buChar char="o"/>
            </a:pPr>
            <a:r>
              <a:rPr lang="en-US" altLang="zh-CN" sz="2800" b="1" dirty="0">
                <a:latin typeface="Times New Roman" panose="02020603050405020304" pitchFamily="18" charset="0"/>
              </a:rPr>
              <a:t>7.2  </a:t>
            </a:r>
            <a:r>
              <a:rPr lang="zh-CN" altLang="en-US" sz="2800" b="1" dirty="0">
                <a:latin typeface="Times New Roman" panose="02020603050405020304" pitchFamily="18" charset="0"/>
              </a:rPr>
              <a:t>专家系统的概念 </a:t>
            </a:r>
          </a:p>
          <a:p>
            <a:pPr marL="469900" indent="-469900" eaLnBrk="1" hangingPunct="1">
              <a:lnSpc>
                <a:spcPct val="110000"/>
              </a:lnSpc>
              <a:spcBef>
                <a:spcPct val="30000"/>
              </a:spcBef>
              <a:buClr>
                <a:schemeClr val="accent2"/>
              </a:buClr>
              <a:buFont typeface="Wingdings" panose="05000000000000000000" pitchFamily="2" charset="2"/>
              <a:buChar char="o"/>
            </a:pPr>
            <a:r>
              <a:rPr lang="en-US" altLang="zh-CN" sz="2800" b="1" dirty="0">
                <a:latin typeface="Times New Roman" panose="02020603050405020304" pitchFamily="18" charset="0"/>
              </a:rPr>
              <a:t>7.3  </a:t>
            </a:r>
            <a:r>
              <a:rPr lang="zh-CN" altLang="en-US" sz="2800" b="1" dirty="0">
                <a:latin typeface="Times New Roman" panose="02020603050405020304" pitchFamily="18" charset="0"/>
              </a:rPr>
              <a:t>专家系统的工作原理</a:t>
            </a:r>
          </a:p>
          <a:p>
            <a:pPr marL="469900" indent="-469900" eaLnBrk="1" hangingPunct="1">
              <a:lnSpc>
                <a:spcPct val="110000"/>
              </a:lnSpc>
              <a:spcBef>
                <a:spcPct val="30000"/>
              </a:spcBef>
              <a:buClr>
                <a:schemeClr val="accent2"/>
              </a:buClr>
              <a:buFont typeface="Wingdings" panose="05000000000000000000" pitchFamily="2" charset="2"/>
              <a:buChar char="o"/>
            </a:pPr>
            <a:r>
              <a:rPr lang="en-US" altLang="zh-CN" sz="2800" b="1" dirty="0">
                <a:latin typeface="Times New Roman" panose="02020603050405020304" pitchFamily="18" charset="0"/>
              </a:rPr>
              <a:t>7.4  </a:t>
            </a:r>
            <a:r>
              <a:rPr lang="zh-CN" altLang="en-US" sz="2800" b="1" dirty="0">
                <a:latin typeface="Times New Roman" panose="02020603050405020304" pitchFamily="18" charset="0"/>
              </a:rPr>
              <a:t>知识获取的主要过程与模式</a:t>
            </a:r>
          </a:p>
          <a:p>
            <a:pPr marL="469900" indent="-469900" eaLnBrk="1" hangingPunct="1">
              <a:lnSpc>
                <a:spcPct val="110000"/>
              </a:lnSpc>
              <a:spcBef>
                <a:spcPct val="30000"/>
              </a:spcBef>
              <a:buClr>
                <a:schemeClr val="accent2"/>
              </a:buClr>
              <a:buFont typeface="Wingdings" panose="05000000000000000000" pitchFamily="2" charset="2"/>
              <a:buChar char="o"/>
            </a:pPr>
            <a:r>
              <a:rPr lang="en-US" altLang="zh-CN" sz="2800" b="1" dirty="0">
                <a:latin typeface="Times New Roman" panose="02020603050405020304" pitchFamily="18" charset="0"/>
              </a:rPr>
              <a:t>7.5  </a:t>
            </a:r>
            <a:r>
              <a:rPr lang="zh-CN" altLang="en-US" sz="2800" b="1" dirty="0">
                <a:latin typeface="Times New Roman" panose="02020603050405020304" pitchFamily="18" charset="0"/>
              </a:rPr>
              <a:t>知识发现与数据挖掘</a:t>
            </a:r>
          </a:p>
          <a:p>
            <a:pPr marL="469900" indent="-469900" eaLnBrk="1" hangingPunct="1">
              <a:lnSpc>
                <a:spcPct val="110000"/>
              </a:lnSpc>
              <a:spcBef>
                <a:spcPct val="30000"/>
              </a:spcBef>
              <a:buClr>
                <a:schemeClr val="accent2"/>
              </a:buClr>
              <a:buFont typeface="Wingdings" panose="05000000000000000000" pitchFamily="2" charset="2"/>
              <a:buChar char="o"/>
            </a:pPr>
            <a:r>
              <a:rPr lang="en-US" altLang="zh-CN" sz="2800" b="1" dirty="0">
                <a:latin typeface="Times New Roman" panose="02020603050405020304" pitchFamily="18" charset="0"/>
              </a:rPr>
              <a:t>7.6  </a:t>
            </a:r>
            <a:r>
              <a:rPr lang="zh-CN" altLang="en-US" sz="2800" b="1" dirty="0">
                <a:latin typeface="Times New Roman" panose="02020603050405020304" pitchFamily="18" charset="0"/>
              </a:rPr>
              <a:t>专家系统的建立</a:t>
            </a:r>
          </a:p>
          <a:p>
            <a:pPr marL="469900" indent="-469900" eaLnBrk="1" hangingPunct="1">
              <a:lnSpc>
                <a:spcPct val="110000"/>
              </a:lnSpc>
              <a:spcBef>
                <a:spcPct val="30000"/>
              </a:spcBef>
              <a:buClr>
                <a:schemeClr val="accent2"/>
              </a:buClr>
              <a:buFont typeface="Wingdings" panose="05000000000000000000" pitchFamily="2" charset="2"/>
              <a:buChar char="o"/>
            </a:pPr>
            <a:r>
              <a:rPr lang="en-US" altLang="zh-CN" sz="2800" b="1" dirty="0">
                <a:latin typeface="Times New Roman" panose="02020603050405020304" pitchFamily="18" charset="0"/>
              </a:rPr>
              <a:t>7.7  </a:t>
            </a:r>
            <a:r>
              <a:rPr lang="zh-CN" altLang="en-US" sz="2800" b="1" dirty="0">
                <a:latin typeface="Times New Roman" panose="02020603050405020304" pitchFamily="18" charset="0"/>
              </a:rPr>
              <a:t>专家系统实例</a:t>
            </a:r>
          </a:p>
          <a:p>
            <a:pPr marL="469900" indent="-469900" eaLnBrk="1" hangingPunct="1">
              <a:lnSpc>
                <a:spcPct val="110000"/>
              </a:lnSpc>
              <a:spcBef>
                <a:spcPct val="30000"/>
              </a:spcBef>
              <a:buClr>
                <a:schemeClr val="accent2"/>
              </a:buClr>
              <a:buFont typeface="Wingdings" panose="05000000000000000000" pitchFamily="2" charset="2"/>
              <a:buChar char="o"/>
            </a:pPr>
            <a:r>
              <a:rPr lang="en-US" altLang="zh-CN" sz="2800" b="1" dirty="0">
                <a:latin typeface="Times New Roman" panose="02020603050405020304" pitchFamily="18" charset="0"/>
              </a:rPr>
              <a:t>7.8  </a:t>
            </a:r>
            <a:r>
              <a:rPr lang="zh-CN" altLang="en-US" sz="2800" b="1" dirty="0">
                <a:latin typeface="Times New Roman" panose="02020603050405020304" pitchFamily="18" charset="0"/>
              </a:rPr>
              <a:t>机器学习</a:t>
            </a:r>
          </a:p>
        </p:txBody>
      </p:sp>
      <p:sp>
        <p:nvSpPr>
          <p:cNvPr id="6148" name="Rectangle 3"/>
          <p:cNvSpPr>
            <a:spLocks noGrp="1"/>
          </p:cNvSpPr>
          <p:nvPr>
            <p:ph type="title"/>
          </p:nvPr>
        </p:nvSpPr>
        <p:spPr>
          <a:ln/>
        </p:spPr>
        <p:txBody>
          <a:bodyPr vert="horz" wrap="square" lIns="91440" tIns="45720" rIns="91440" bIns="45720" anchor="b" anchorCtr="0"/>
          <a:lstStyle/>
          <a:p>
            <a:pPr eaLnBrk="1" hangingPunct="1"/>
            <a:r>
              <a:rPr lang="zh-CN" altLang="en-US" sz="4200" b="0" dirty="0">
                <a:latin typeface="Times New Roman" panose="02020603050405020304" pitchFamily="18" charset="0"/>
                <a:ea typeface="黑体" panose="02010609060101010101" pitchFamily="2" charset="-122"/>
              </a:rPr>
              <a:t>第</a:t>
            </a:r>
            <a:r>
              <a:rPr lang="en-US" altLang="zh-CN" sz="4200" b="0" dirty="0">
                <a:latin typeface="Times New Roman" panose="02020603050405020304" pitchFamily="18" charset="0"/>
                <a:ea typeface="黑体" panose="02010609060101010101" pitchFamily="2" charset="-122"/>
              </a:rPr>
              <a:t>7</a:t>
            </a:r>
            <a:r>
              <a:rPr lang="zh-CN" altLang="en-US" sz="4200" b="0" dirty="0">
                <a:latin typeface="Times New Roman" panose="02020603050405020304" pitchFamily="18" charset="0"/>
                <a:ea typeface="黑体" panose="02010609060101010101" pitchFamily="2" charset="-122"/>
              </a:rPr>
              <a:t>章  专家系统与机器学习</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40</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48131"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7.4  </a:t>
            </a:r>
            <a:r>
              <a:rPr lang="zh-CN" altLang="en-US" sz="3600" dirty="0">
                <a:solidFill>
                  <a:schemeClr val="bg1"/>
                </a:solidFill>
                <a:latin typeface="Times New Roman" panose="02020603050405020304" pitchFamily="18" charset="0"/>
                <a:ea typeface="黑体" panose="02010609060101010101" pitchFamily="2" charset="-122"/>
              </a:rPr>
              <a:t>知识获取的主要过程与模式</a:t>
            </a:r>
          </a:p>
        </p:txBody>
      </p:sp>
      <p:sp>
        <p:nvSpPr>
          <p:cNvPr id="48132" name="Text Box 3"/>
          <p:cNvSpPr txBox="1"/>
          <p:nvPr/>
        </p:nvSpPr>
        <p:spPr>
          <a:xfrm>
            <a:off x="365125" y="990600"/>
            <a:ext cx="8550275" cy="4573588"/>
          </a:xfrm>
          <a:prstGeom prst="rect">
            <a:avLst/>
          </a:prstGeom>
          <a:noFill/>
          <a:ln w="9525">
            <a:noFill/>
          </a:ln>
        </p:spPr>
        <p:txBody>
          <a:bodyPr>
            <a:spAutoFit/>
          </a:bodyPr>
          <a:lstStyle/>
          <a:p>
            <a:pPr eaLnBrk="1" hangingPunct="1">
              <a:lnSpc>
                <a:spcPct val="140000"/>
              </a:lnSpc>
            </a:pPr>
            <a:r>
              <a:rPr lang="en-US" altLang="zh-CN" sz="2600" b="1" dirty="0">
                <a:latin typeface="Times New Roman" panose="02020603050405020304" pitchFamily="18" charset="0"/>
              </a:rPr>
              <a:t>7.4.1  </a:t>
            </a:r>
            <a:r>
              <a:rPr lang="zh-CN" altLang="en-US" sz="2600" b="1" dirty="0">
                <a:latin typeface="Times New Roman" panose="02020603050405020304" pitchFamily="18" charset="0"/>
              </a:rPr>
              <a:t>知识获取</a:t>
            </a:r>
          </a:p>
          <a:p>
            <a:pPr eaLnBrk="1" hangingPunct="1">
              <a:lnSpc>
                <a:spcPct val="140000"/>
              </a:lnSpc>
            </a:pPr>
            <a:r>
              <a:rPr lang="zh-CN" altLang="en-US" sz="2600" dirty="0">
                <a:latin typeface="Times New Roman" panose="02020603050405020304" pitchFamily="18" charset="0"/>
              </a:rPr>
              <a:t>    知识获取是建造专家系统的关键一步，也是较为困难的一步，被称为建造专家系统的“瓶颈”。知识获取大体有三种途径。</a:t>
            </a:r>
          </a:p>
          <a:p>
            <a:pPr eaLnBrk="1" hangingPunct="1">
              <a:lnSpc>
                <a:spcPct val="140000"/>
              </a:lnSpc>
            </a:pPr>
            <a:r>
              <a:rPr lang="en-US" altLang="zh-CN" sz="2600" dirty="0">
                <a:latin typeface="Times New Roman" panose="02020603050405020304" pitchFamily="18" charset="0"/>
              </a:rPr>
              <a:t>1.</a:t>
            </a:r>
            <a:r>
              <a:rPr lang="zh-CN" altLang="en-US" sz="2600" dirty="0">
                <a:latin typeface="Times New Roman" panose="02020603050405020304" pitchFamily="18" charset="0"/>
              </a:rPr>
              <a:t>人工获取</a:t>
            </a:r>
          </a:p>
          <a:p>
            <a:pPr eaLnBrk="1" hangingPunct="1">
              <a:lnSpc>
                <a:spcPct val="140000"/>
              </a:lnSpc>
            </a:pPr>
            <a:r>
              <a:rPr lang="zh-CN" altLang="en-US" sz="2600" dirty="0">
                <a:latin typeface="Times New Roman" panose="02020603050405020304" pitchFamily="18" charset="0"/>
              </a:rPr>
              <a:t>    人工获取，即计算机人员（或知识工程师）与领域专家合作，对有关领域知识和专家知识，进行挖掘、搜集、分析、综合、整理、归纳，然后以某种表示形式存入知识库。 </a:t>
            </a:r>
          </a:p>
        </p:txBody>
      </p:sp>
      <p:sp>
        <p:nvSpPr>
          <p:cNvPr id="48133" name="Rectangle 30"/>
          <p:cNvSpPr/>
          <p:nvPr/>
        </p:nvSpPr>
        <p:spPr>
          <a:xfrm>
            <a:off x="3852863" y="5780088"/>
            <a:ext cx="146050" cy="350837"/>
          </a:xfrm>
          <a:prstGeom prst="rect">
            <a:avLst/>
          </a:prstGeom>
          <a:noFill/>
          <a:ln w="9525">
            <a:noFill/>
          </a:ln>
        </p:spPr>
        <p:txBody>
          <a:bodyPr wrap="none" lIns="0" tIns="0" rIns="0" bIns="0">
            <a:spAutoFit/>
          </a:bodyPr>
          <a:lstStyle/>
          <a:p>
            <a:pPr eaLnBrk="1" hangingPunct="1"/>
            <a:r>
              <a:rPr lang="en-US" altLang="zh-CN" sz="2300" dirty="0">
                <a:solidFill>
                  <a:srgbClr val="000000"/>
                </a:solidFill>
                <a:latin typeface="Times New Roman" panose="02020603050405020304" pitchFamily="18" charset="0"/>
              </a:rPr>
              <a:t>  </a:t>
            </a:r>
            <a:endParaRPr lang="en-US" altLang="zh-CN" dirty="0">
              <a:latin typeface="Verdana" panose="020B0604030504040204" pitchFamily="34" charset="0"/>
            </a:endParaRPr>
          </a:p>
        </p:txBody>
      </p:sp>
    </p:spTree>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41</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49155"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7.4  </a:t>
            </a:r>
            <a:r>
              <a:rPr lang="zh-CN" altLang="en-US" sz="3600" dirty="0">
                <a:solidFill>
                  <a:schemeClr val="bg1"/>
                </a:solidFill>
                <a:latin typeface="Times New Roman" panose="02020603050405020304" pitchFamily="18" charset="0"/>
                <a:ea typeface="黑体" panose="02010609060101010101" pitchFamily="2" charset="-122"/>
              </a:rPr>
              <a:t>知识获取的主要过程与模式</a:t>
            </a:r>
          </a:p>
        </p:txBody>
      </p:sp>
      <p:sp>
        <p:nvSpPr>
          <p:cNvPr id="49156" name="Text Box 3"/>
          <p:cNvSpPr txBox="1"/>
          <p:nvPr/>
        </p:nvSpPr>
        <p:spPr>
          <a:xfrm>
            <a:off x="365125" y="1066800"/>
            <a:ext cx="8550275" cy="5133975"/>
          </a:xfrm>
          <a:prstGeom prst="rect">
            <a:avLst/>
          </a:prstGeom>
          <a:noFill/>
          <a:ln w="9525">
            <a:noFill/>
          </a:ln>
        </p:spPr>
        <p:txBody>
          <a:bodyPr>
            <a:spAutoFit/>
          </a:bodyPr>
          <a:lstStyle/>
          <a:p>
            <a:pPr eaLnBrk="1" hangingPunct="1">
              <a:lnSpc>
                <a:spcPct val="140000"/>
              </a:lnSpc>
            </a:pPr>
            <a:r>
              <a:rPr lang="zh-CN" altLang="en-US" sz="2600" dirty="0">
                <a:latin typeface="Times New Roman" panose="02020603050405020304" pitchFamily="18" charset="0"/>
              </a:rPr>
              <a:t> </a:t>
            </a:r>
            <a:r>
              <a:rPr lang="en-US" altLang="zh-CN" sz="2600" dirty="0">
                <a:latin typeface="Times New Roman" panose="02020603050405020304" pitchFamily="18" charset="0"/>
              </a:rPr>
              <a:t>2.</a:t>
            </a:r>
            <a:r>
              <a:rPr lang="zh-CN" altLang="en-US" sz="2600" dirty="0">
                <a:latin typeface="Times New Roman" panose="02020603050405020304" pitchFamily="18" charset="0"/>
              </a:rPr>
              <a:t>半自动获取</a:t>
            </a:r>
          </a:p>
          <a:p>
            <a:pPr eaLnBrk="1" hangingPunct="1">
              <a:lnSpc>
                <a:spcPct val="140000"/>
              </a:lnSpc>
            </a:pPr>
            <a:r>
              <a:rPr lang="zh-CN" altLang="en-US" sz="2600" dirty="0">
                <a:latin typeface="Times New Roman" panose="02020603050405020304" pitchFamily="18" charset="0"/>
              </a:rPr>
              <a:t>    半自动获取，即利用某种专门的知识获取系统，采取提示、指导或问答的方式，帮助专家提取、归纳有关知识，并自动记入知识库。</a:t>
            </a:r>
            <a:endParaRPr lang="en-US" altLang="zh-CN" sz="2600" dirty="0">
              <a:latin typeface="Times New Roman" panose="02020603050405020304" pitchFamily="18" charset="0"/>
            </a:endParaRPr>
          </a:p>
          <a:p>
            <a:pPr eaLnBrk="1" hangingPunct="1">
              <a:lnSpc>
                <a:spcPct val="140000"/>
              </a:lnSpc>
            </a:pPr>
            <a:r>
              <a:rPr lang="zh-CN" altLang="en-US" sz="2600" dirty="0">
                <a:latin typeface="Times New Roman" panose="02020603050405020304" pitchFamily="18" charset="0"/>
              </a:rPr>
              <a:t> </a:t>
            </a:r>
            <a:r>
              <a:rPr lang="en-US" altLang="zh-CN" sz="2600" dirty="0">
                <a:latin typeface="Times New Roman" panose="02020603050405020304" pitchFamily="18" charset="0"/>
              </a:rPr>
              <a:t>3.</a:t>
            </a:r>
            <a:r>
              <a:rPr lang="zh-CN" altLang="en-US" sz="2600" dirty="0">
                <a:latin typeface="Times New Roman" panose="02020603050405020304" pitchFamily="18" charset="0"/>
              </a:rPr>
              <a:t>自动获取</a:t>
            </a:r>
          </a:p>
          <a:p>
            <a:pPr eaLnBrk="1" hangingPunct="1">
              <a:lnSpc>
                <a:spcPct val="140000"/>
              </a:lnSpc>
            </a:pPr>
            <a:r>
              <a:rPr lang="zh-CN" altLang="en-US" sz="2600" dirty="0">
                <a:latin typeface="Times New Roman" panose="02020603050405020304" pitchFamily="18" charset="0"/>
              </a:rPr>
              <a:t>    自动获取又可分为两种形式：一种是系统本身具有一种机制，使得系统在运行过程中能不断地总结经验，并修改和扩充自己的知识库；另一种是开发专门的机器学习系统，让机器自动从实际问题中获取知识，并填充知识库。</a:t>
            </a:r>
          </a:p>
        </p:txBody>
      </p:sp>
      <p:sp>
        <p:nvSpPr>
          <p:cNvPr id="49157" name="Rectangle 30"/>
          <p:cNvSpPr/>
          <p:nvPr/>
        </p:nvSpPr>
        <p:spPr>
          <a:xfrm>
            <a:off x="3852863" y="5780088"/>
            <a:ext cx="146050" cy="350837"/>
          </a:xfrm>
          <a:prstGeom prst="rect">
            <a:avLst/>
          </a:prstGeom>
          <a:noFill/>
          <a:ln w="9525">
            <a:noFill/>
          </a:ln>
        </p:spPr>
        <p:txBody>
          <a:bodyPr wrap="none" lIns="0" tIns="0" rIns="0" bIns="0">
            <a:spAutoFit/>
          </a:bodyPr>
          <a:lstStyle/>
          <a:p>
            <a:pPr eaLnBrk="1" hangingPunct="1"/>
            <a:r>
              <a:rPr lang="en-US" altLang="zh-CN" sz="2300" dirty="0">
                <a:solidFill>
                  <a:srgbClr val="000000"/>
                </a:solidFill>
                <a:latin typeface="Times New Roman" panose="02020603050405020304" pitchFamily="18" charset="0"/>
              </a:rPr>
              <a:t>  </a:t>
            </a:r>
            <a:endParaRPr lang="en-US" altLang="zh-CN" dirty="0">
              <a:latin typeface="Verdana" panose="020B0604030504040204" pitchFamily="34" charset="0"/>
            </a:endParaRPr>
          </a:p>
        </p:txBody>
      </p:sp>
    </p:spTree>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50179"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7.4  </a:t>
            </a:r>
            <a:r>
              <a:rPr lang="zh-CN" altLang="en-US" sz="3600" dirty="0">
                <a:solidFill>
                  <a:schemeClr val="bg1"/>
                </a:solidFill>
                <a:latin typeface="Times New Roman" panose="02020603050405020304" pitchFamily="18" charset="0"/>
                <a:ea typeface="黑体" panose="02010609060101010101" pitchFamily="2" charset="-122"/>
              </a:rPr>
              <a:t>知识获取的主要过程与模式</a:t>
            </a:r>
          </a:p>
        </p:txBody>
      </p:sp>
      <p:sp>
        <p:nvSpPr>
          <p:cNvPr id="50180" name="Text Box 3"/>
          <p:cNvSpPr txBox="1"/>
          <p:nvPr/>
        </p:nvSpPr>
        <p:spPr>
          <a:xfrm>
            <a:off x="365125" y="990600"/>
            <a:ext cx="8245475" cy="1212850"/>
          </a:xfrm>
          <a:prstGeom prst="rect">
            <a:avLst/>
          </a:prstGeom>
          <a:noFill/>
          <a:ln w="9525">
            <a:noFill/>
          </a:ln>
        </p:spPr>
        <p:txBody>
          <a:bodyPr>
            <a:spAutoFit/>
          </a:bodyPr>
          <a:lstStyle/>
          <a:p>
            <a:pPr eaLnBrk="1" hangingPunct="1">
              <a:lnSpc>
                <a:spcPct val="140000"/>
              </a:lnSpc>
            </a:pPr>
            <a:r>
              <a:rPr lang="en-US" altLang="zh-CN" sz="2600" b="1" dirty="0">
                <a:latin typeface="Times New Roman" panose="02020603050405020304" pitchFamily="18" charset="0"/>
              </a:rPr>
              <a:t>7.4.2  </a:t>
            </a:r>
            <a:r>
              <a:rPr lang="zh-CN" altLang="en-US" sz="2600" b="1" dirty="0">
                <a:latin typeface="Times New Roman" panose="02020603050405020304" pitchFamily="18" charset="0"/>
              </a:rPr>
              <a:t>知识获取的过程</a:t>
            </a:r>
          </a:p>
          <a:p>
            <a:pPr eaLnBrk="1" hangingPunct="1">
              <a:lnSpc>
                <a:spcPct val="140000"/>
              </a:lnSpc>
            </a:pPr>
            <a:r>
              <a:rPr lang="zh-CN" altLang="en-US" sz="2600" b="1" dirty="0">
                <a:latin typeface="Times New Roman" panose="02020603050405020304" pitchFamily="18" charset="0"/>
              </a:rPr>
              <a:t>抽取知识、知识的转换、知识的输入、知识的检测</a:t>
            </a:r>
            <a:r>
              <a:rPr lang="zh-CN" altLang="en-US" sz="2600" dirty="0">
                <a:latin typeface="Times New Roman" panose="02020603050405020304" pitchFamily="18" charset="0"/>
              </a:rPr>
              <a:t> 。</a:t>
            </a:r>
          </a:p>
        </p:txBody>
      </p:sp>
      <p:sp>
        <p:nvSpPr>
          <p:cNvPr id="50181" name="AutoShape 4"/>
          <p:cNvSpPr>
            <a:spLocks noChangeAspect="1" noTextEdit="1"/>
          </p:cNvSpPr>
          <p:nvPr/>
        </p:nvSpPr>
        <p:spPr>
          <a:xfrm>
            <a:off x="685800" y="2819400"/>
            <a:ext cx="7848600" cy="3362325"/>
          </a:xfrm>
          <a:prstGeom prst="rect">
            <a:avLst/>
          </a:prstGeom>
          <a:noFill/>
          <a:ln w="9525">
            <a:noFill/>
          </a:ln>
        </p:spPr>
        <p:txBody>
          <a:bodyPr/>
          <a:lstStyle/>
          <a:p>
            <a:endParaRPr lang="zh-CN" altLang="en-US"/>
          </a:p>
        </p:txBody>
      </p:sp>
      <p:sp>
        <p:nvSpPr>
          <p:cNvPr id="50182" name="Rectangle 5"/>
          <p:cNvSpPr/>
          <p:nvPr/>
        </p:nvSpPr>
        <p:spPr>
          <a:xfrm>
            <a:off x="692150" y="3884613"/>
            <a:ext cx="1397000" cy="476250"/>
          </a:xfrm>
          <a:prstGeom prst="rect">
            <a:avLst/>
          </a:prstGeom>
          <a:noFill/>
          <a:ln w="12700"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50183" name="Rectangle 6"/>
          <p:cNvSpPr/>
          <p:nvPr/>
        </p:nvSpPr>
        <p:spPr>
          <a:xfrm>
            <a:off x="812800" y="3916363"/>
            <a:ext cx="11684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领域专家</a:t>
            </a:r>
            <a:endParaRPr lang="zh-CN" altLang="en-US" dirty="0">
              <a:latin typeface="Verdana" panose="020B0604030504040204" pitchFamily="34" charset="0"/>
            </a:endParaRPr>
          </a:p>
        </p:txBody>
      </p:sp>
      <p:sp>
        <p:nvSpPr>
          <p:cNvPr id="50184" name="Rectangle 7"/>
          <p:cNvSpPr/>
          <p:nvPr/>
        </p:nvSpPr>
        <p:spPr>
          <a:xfrm>
            <a:off x="4048125" y="3879850"/>
            <a:ext cx="1684338" cy="476250"/>
          </a:xfrm>
          <a:prstGeom prst="rect">
            <a:avLst/>
          </a:prstGeom>
          <a:noFill/>
          <a:ln w="12700"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50185" name="Rectangle 8"/>
          <p:cNvSpPr/>
          <p:nvPr/>
        </p:nvSpPr>
        <p:spPr>
          <a:xfrm>
            <a:off x="4170363" y="3916363"/>
            <a:ext cx="14605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知识工程师</a:t>
            </a:r>
            <a:endParaRPr lang="zh-CN" altLang="en-US" dirty="0">
              <a:latin typeface="Verdana" panose="020B0604030504040204" pitchFamily="34" charset="0"/>
            </a:endParaRPr>
          </a:p>
        </p:txBody>
      </p:sp>
      <p:sp>
        <p:nvSpPr>
          <p:cNvPr id="50186" name="Rectangle 9"/>
          <p:cNvSpPr/>
          <p:nvPr/>
        </p:nvSpPr>
        <p:spPr>
          <a:xfrm>
            <a:off x="7405688" y="3879850"/>
            <a:ext cx="1108075" cy="476250"/>
          </a:xfrm>
          <a:prstGeom prst="rect">
            <a:avLst/>
          </a:prstGeom>
          <a:noFill/>
          <a:ln w="12700"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50187" name="Rectangle 10"/>
          <p:cNvSpPr/>
          <p:nvPr/>
        </p:nvSpPr>
        <p:spPr>
          <a:xfrm>
            <a:off x="7527925" y="3916363"/>
            <a:ext cx="8763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知识库</a:t>
            </a:r>
            <a:endParaRPr lang="zh-CN" altLang="en-US" dirty="0">
              <a:latin typeface="Verdana" panose="020B0604030504040204" pitchFamily="34" charset="0"/>
            </a:endParaRPr>
          </a:p>
        </p:txBody>
      </p:sp>
      <p:sp>
        <p:nvSpPr>
          <p:cNvPr id="50188" name="Rectangle 11"/>
          <p:cNvSpPr/>
          <p:nvPr/>
        </p:nvSpPr>
        <p:spPr>
          <a:xfrm>
            <a:off x="2665413" y="2819400"/>
            <a:ext cx="809625" cy="1157288"/>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50189" name="Rectangle 12"/>
          <p:cNvSpPr/>
          <p:nvPr/>
        </p:nvSpPr>
        <p:spPr>
          <a:xfrm>
            <a:off x="2781300" y="2927350"/>
            <a:ext cx="584200" cy="350838"/>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数据</a:t>
            </a:r>
            <a:endParaRPr lang="zh-CN" altLang="en-US" dirty="0">
              <a:latin typeface="Verdana" panose="020B0604030504040204" pitchFamily="34" charset="0"/>
            </a:endParaRPr>
          </a:p>
        </p:txBody>
      </p:sp>
      <p:sp>
        <p:nvSpPr>
          <p:cNvPr id="50190" name="Rectangle 13"/>
          <p:cNvSpPr/>
          <p:nvPr/>
        </p:nvSpPr>
        <p:spPr>
          <a:xfrm>
            <a:off x="2781300" y="3275013"/>
            <a:ext cx="5842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问题</a:t>
            </a:r>
            <a:endParaRPr lang="zh-CN" altLang="en-US" dirty="0">
              <a:latin typeface="Verdana" panose="020B0604030504040204" pitchFamily="34" charset="0"/>
            </a:endParaRPr>
          </a:p>
        </p:txBody>
      </p:sp>
      <p:sp>
        <p:nvSpPr>
          <p:cNvPr id="50191" name="Rectangle 14"/>
          <p:cNvSpPr/>
          <p:nvPr/>
        </p:nvSpPr>
        <p:spPr>
          <a:xfrm>
            <a:off x="2781300" y="3621088"/>
            <a:ext cx="5842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提问</a:t>
            </a:r>
            <a:endParaRPr lang="zh-CN" altLang="en-US" dirty="0">
              <a:latin typeface="Verdana" panose="020B0604030504040204" pitchFamily="34" charset="0"/>
            </a:endParaRPr>
          </a:p>
        </p:txBody>
      </p:sp>
      <p:sp>
        <p:nvSpPr>
          <p:cNvPr id="50192" name="Rectangle 15"/>
          <p:cNvSpPr/>
          <p:nvPr/>
        </p:nvSpPr>
        <p:spPr>
          <a:xfrm>
            <a:off x="2665413" y="4165600"/>
            <a:ext cx="809625" cy="1157288"/>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50193" name="Rectangle 16"/>
          <p:cNvSpPr/>
          <p:nvPr/>
        </p:nvSpPr>
        <p:spPr>
          <a:xfrm>
            <a:off x="2781300" y="4275138"/>
            <a:ext cx="5842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知识</a:t>
            </a:r>
            <a:endParaRPr lang="zh-CN" altLang="en-US" dirty="0">
              <a:latin typeface="Verdana" panose="020B0604030504040204" pitchFamily="34" charset="0"/>
            </a:endParaRPr>
          </a:p>
        </p:txBody>
      </p:sp>
      <p:sp>
        <p:nvSpPr>
          <p:cNvPr id="50194" name="Rectangle 17"/>
          <p:cNvSpPr/>
          <p:nvPr/>
        </p:nvSpPr>
        <p:spPr>
          <a:xfrm>
            <a:off x="2781300" y="4621213"/>
            <a:ext cx="5842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概念</a:t>
            </a:r>
            <a:endParaRPr lang="zh-CN" altLang="en-US" dirty="0">
              <a:latin typeface="Verdana" panose="020B0604030504040204" pitchFamily="34" charset="0"/>
            </a:endParaRPr>
          </a:p>
        </p:txBody>
      </p:sp>
      <p:sp>
        <p:nvSpPr>
          <p:cNvPr id="50195" name="Rectangle 18"/>
          <p:cNvSpPr/>
          <p:nvPr/>
        </p:nvSpPr>
        <p:spPr>
          <a:xfrm>
            <a:off x="2781300" y="4967288"/>
            <a:ext cx="5842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解答</a:t>
            </a:r>
            <a:endParaRPr lang="zh-CN" altLang="en-US" dirty="0">
              <a:latin typeface="Verdana" panose="020B0604030504040204" pitchFamily="34" charset="0"/>
            </a:endParaRPr>
          </a:p>
        </p:txBody>
      </p:sp>
      <p:sp>
        <p:nvSpPr>
          <p:cNvPr id="50196" name="Rectangle 19"/>
          <p:cNvSpPr/>
          <p:nvPr/>
        </p:nvSpPr>
        <p:spPr>
          <a:xfrm>
            <a:off x="5870575" y="3165475"/>
            <a:ext cx="1384300" cy="811213"/>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50197" name="Rectangle 20"/>
          <p:cNvSpPr/>
          <p:nvPr/>
        </p:nvSpPr>
        <p:spPr>
          <a:xfrm>
            <a:off x="6059488" y="3254375"/>
            <a:ext cx="876300" cy="350838"/>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形式化</a:t>
            </a:r>
            <a:endParaRPr lang="zh-CN" altLang="en-US" dirty="0">
              <a:latin typeface="Verdana" panose="020B0604030504040204" pitchFamily="34" charset="0"/>
            </a:endParaRPr>
          </a:p>
        </p:txBody>
      </p:sp>
      <p:sp>
        <p:nvSpPr>
          <p:cNvPr id="50198" name="Rectangle 21"/>
          <p:cNvSpPr/>
          <p:nvPr/>
        </p:nvSpPr>
        <p:spPr>
          <a:xfrm>
            <a:off x="5986463" y="3621088"/>
            <a:ext cx="11684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结构知识</a:t>
            </a:r>
            <a:endParaRPr lang="zh-CN" altLang="en-US" dirty="0">
              <a:latin typeface="Verdana" panose="020B0604030504040204" pitchFamily="34" charset="0"/>
            </a:endParaRPr>
          </a:p>
        </p:txBody>
      </p:sp>
      <p:grpSp>
        <p:nvGrpSpPr>
          <p:cNvPr id="50199" name="Group 22"/>
          <p:cNvGrpSpPr/>
          <p:nvPr/>
        </p:nvGrpSpPr>
        <p:grpSpPr>
          <a:xfrm>
            <a:off x="2130425" y="4008438"/>
            <a:ext cx="1822450" cy="125412"/>
            <a:chOff x="1342" y="2525"/>
            <a:chExt cx="1148" cy="79"/>
          </a:xfrm>
        </p:grpSpPr>
        <p:sp>
          <p:nvSpPr>
            <p:cNvPr id="50229" name="Line 23"/>
            <p:cNvSpPr/>
            <p:nvPr/>
          </p:nvSpPr>
          <p:spPr>
            <a:xfrm>
              <a:off x="1342" y="2564"/>
              <a:ext cx="1072" cy="1"/>
            </a:xfrm>
            <a:prstGeom prst="line">
              <a:avLst/>
            </a:prstGeom>
            <a:ln w="12700" cap="flat" cmpd="sng">
              <a:solidFill>
                <a:srgbClr val="000000"/>
              </a:solidFill>
              <a:prstDash val="solid"/>
              <a:headEnd type="none" w="med" len="med"/>
              <a:tailEnd type="none" w="med" len="med"/>
            </a:ln>
          </p:spPr>
        </p:sp>
        <p:sp>
          <p:nvSpPr>
            <p:cNvPr id="50230" name="Freeform 24"/>
            <p:cNvSpPr/>
            <p:nvPr/>
          </p:nvSpPr>
          <p:spPr>
            <a:xfrm>
              <a:off x="2412" y="2525"/>
              <a:ext cx="78" cy="79"/>
            </a:xfrm>
            <a:custGeom>
              <a:avLst/>
              <a:gdLst/>
              <a:ahLst/>
              <a:cxnLst>
                <a:cxn ang="0">
                  <a:pos x="0" y="79"/>
                </a:cxn>
                <a:cxn ang="0">
                  <a:pos x="78" y="40"/>
                </a:cxn>
                <a:cxn ang="0">
                  <a:pos x="0" y="0"/>
                </a:cxn>
                <a:cxn ang="0">
                  <a:pos x="0" y="79"/>
                </a:cxn>
              </a:cxnLst>
              <a:rect l="0" t="0" r="0" b="0"/>
              <a:pathLst>
                <a:path w="78" h="79">
                  <a:moveTo>
                    <a:pt x="0" y="79"/>
                  </a:moveTo>
                  <a:lnTo>
                    <a:pt x="78" y="40"/>
                  </a:lnTo>
                  <a:lnTo>
                    <a:pt x="0" y="0"/>
                  </a:lnTo>
                  <a:lnTo>
                    <a:pt x="0" y="79"/>
                  </a:lnTo>
                  <a:close/>
                </a:path>
              </a:pathLst>
            </a:custGeom>
            <a:solidFill>
              <a:srgbClr val="000000">
                <a:alpha val="100000"/>
              </a:srgbClr>
            </a:solidFill>
            <a:ln w="9525">
              <a:noFill/>
            </a:ln>
          </p:spPr>
          <p:txBody>
            <a:bodyPr/>
            <a:lstStyle/>
            <a:p>
              <a:endParaRPr lang="zh-CN" altLang="en-US"/>
            </a:p>
          </p:txBody>
        </p:sp>
      </p:grpSp>
      <p:grpSp>
        <p:nvGrpSpPr>
          <p:cNvPr id="50200" name="Group 25"/>
          <p:cNvGrpSpPr/>
          <p:nvPr/>
        </p:nvGrpSpPr>
        <p:grpSpPr>
          <a:xfrm>
            <a:off x="2130425" y="4200525"/>
            <a:ext cx="1822450" cy="125413"/>
            <a:chOff x="1342" y="2646"/>
            <a:chExt cx="1148" cy="79"/>
          </a:xfrm>
        </p:grpSpPr>
        <p:sp>
          <p:nvSpPr>
            <p:cNvPr id="50227" name="Line 26"/>
            <p:cNvSpPr/>
            <p:nvPr/>
          </p:nvSpPr>
          <p:spPr>
            <a:xfrm flipH="1">
              <a:off x="1418" y="2685"/>
              <a:ext cx="1072" cy="1"/>
            </a:xfrm>
            <a:prstGeom prst="line">
              <a:avLst/>
            </a:prstGeom>
            <a:ln w="12700" cap="flat" cmpd="sng">
              <a:solidFill>
                <a:srgbClr val="000000"/>
              </a:solidFill>
              <a:prstDash val="solid"/>
              <a:headEnd type="none" w="med" len="med"/>
              <a:tailEnd type="none" w="med" len="med"/>
            </a:ln>
          </p:spPr>
        </p:sp>
        <p:sp>
          <p:nvSpPr>
            <p:cNvPr id="50228" name="Freeform 27"/>
            <p:cNvSpPr/>
            <p:nvPr/>
          </p:nvSpPr>
          <p:spPr>
            <a:xfrm>
              <a:off x="1342" y="2646"/>
              <a:ext cx="79" cy="79"/>
            </a:xfrm>
            <a:custGeom>
              <a:avLst/>
              <a:gdLst/>
              <a:ahLst/>
              <a:cxnLst>
                <a:cxn ang="0">
                  <a:pos x="79" y="0"/>
                </a:cxn>
                <a:cxn ang="0">
                  <a:pos x="0" y="40"/>
                </a:cxn>
                <a:cxn ang="0">
                  <a:pos x="79" y="79"/>
                </a:cxn>
                <a:cxn ang="0">
                  <a:pos x="79" y="0"/>
                </a:cxn>
              </a:cxnLst>
              <a:rect l="0" t="0" r="0" b="0"/>
              <a:pathLst>
                <a:path w="79" h="79">
                  <a:moveTo>
                    <a:pt x="79" y="0"/>
                  </a:moveTo>
                  <a:lnTo>
                    <a:pt x="0" y="40"/>
                  </a:lnTo>
                  <a:lnTo>
                    <a:pt x="79" y="79"/>
                  </a:lnTo>
                  <a:lnTo>
                    <a:pt x="79" y="0"/>
                  </a:lnTo>
                  <a:close/>
                </a:path>
              </a:pathLst>
            </a:custGeom>
            <a:solidFill>
              <a:srgbClr val="000000">
                <a:alpha val="100000"/>
              </a:srgbClr>
            </a:solidFill>
            <a:ln w="9525">
              <a:noFill/>
            </a:ln>
          </p:spPr>
          <p:txBody>
            <a:bodyPr/>
            <a:lstStyle/>
            <a:p>
              <a:endParaRPr lang="zh-CN" altLang="en-US"/>
            </a:p>
          </p:txBody>
        </p:sp>
      </p:grpSp>
      <p:sp>
        <p:nvSpPr>
          <p:cNvPr id="50201" name="Freeform 28"/>
          <p:cNvSpPr/>
          <p:nvPr/>
        </p:nvSpPr>
        <p:spPr>
          <a:xfrm>
            <a:off x="5775325" y="4070350"/>
            <a:ext cx="1533525" cy="192088"/>
          </a:xfrm>
          <a:custGeom>
            <a:avLst/>
            <a:gdLst/>
            <a:ahLst/>
            <a:cxnLst>
              <a:cxn ang="0">
                <a:pos x="2147483647" y="0"/>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0"/>
              </a:cxn>
            </a:cxnLst>
            <a:rect l="0" t="0" r="0" b="0"/>
            <a:pathLst>
              <a:path w="966" h="121">
                <a:moveTo>
                  <a:pt x="725" y="0"/>
                </a:moveTo>
                <a:lnTo>
                  <a:pt x="725" y="30"/>
                </a:lnTo>
                <a:lnTo>
                  <a:pt x="0" y="30"/>
                </a:lnTo>
                <a:lnTo>
                  <a:pt x="0" y="91"/>
                </a:lnTo>
                <a:lnTo>
                  <a:pt x="725" y="91"/>
                </a:lnTo>
                <a:lnTo>
                  <a:pt x="725" y="121"/>
                </a:lnTo>
                <a:lnTo>
                  <a:pt x="966" y="60"/>
                </a:lnTo>
                <a:lnTo>
                  <a:pt x="725" y="0"/>
                </a:lnTo>
                <a:close/>
              </a:path>
            </a:pathLst>
          </a:custGeom>
          <a:noFill/>
          <a:ln w="12700" cap="flat" cmpd="sng">
            <a:solidFill>
              <a:srgbClr val="000000">
                <a:alpha val="100000"/>
              </a:srgbClr>
            </a:solidFill>
            <a:prstDash val="solid"/>
            <a:round/>
            <a:headEnd type="none" w="med" len="med"/>
            <a:tailEnd type="none" w="med" len="med"/>
          </a:ln>
        </p:spPr>
        <p:txBody>
          <a:bodyPr/>
          <a:lstStyle/>
          <a:p>
            <a:endParaRPr lang="zh-CN" altLang="en-US"/>
          </a:p>
        </p:txBody>
      </p:sp>
      <p:sp>
        <p:nvSpPr>
          <p:cNvPr id="50202" name="Rectangle 29"/>
          <p:cNvSpPr/>
          <p:nvPr/>
        </p:nvSpPr>
        <p:spPr>
          <a:xfrm>
            <a:off x="3376613" y="5703888"/>
            <a:ext cx="3182937" cy="46355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50203" name="Rectangle 30"/>
          <p:cNvSpPr/>
          <p:nvPr/>
        </p:nvSpPr>
        <p:spPr>
          <a:xfrm>
            <a:off x="3852863" y="5780088"/>
            <a:ext cx="146050" cy="350837"/>
          </a:xfrm>
          <a:prstGeom prst="rect">
            <a:avLst/>
          </a:prstGeom>
          <a:noFill/>
          <a:ln w="9525">
            <a:noFill/>
          </a:ln>
        </p:spPr>
        <p:txBody>
          <a:bodyPr wrap="none" lIns="0" tIns="0" rIns="0" bIns="0">
            <a:spAutoFit/>
          </a:bodyPr>
          <a:lstStyle/>
          <a:p>
            <a:pPr eaLnBrk="1" hangingPunct="1"/>
            <a:r>
              <a:rPr lang="en-US" altLang="zh-CN" sz="2300" dirty="0">
                <a:solidFill>
                  <a:srgbClr val="000000"/>
                </a:solidFill>
                <a:latin typeface="Times New Roman" panose="02020603050405020304" pitchFamily="18" charset="0"/>
              </a:rPr>
              <a:t>  </a:t>
            </a:r>
            <a:endParaRPr lang="en-US" altLang="zh-CN" dirty="0">
              <a:latin typeface="Verdana" panose="020B0604030504040204" pitchFamily="34" charset="0"/>
            </a:endParaRPr>
          </a:p>
        </p:txBody>
      </p:sp>
      <p:sp>
        <p:nvSpPr>
          <p:cNvPr id="50204" name="Rectangle 31"/>
          <p:cNvSpPr/>
          <p:nvPr/>
        </p:nvSpPr>
        <p:spPr>
          <a:xfrm>
            <a:off x="3581400" y="5791200"/>
            <a:ext cx="2055813" cy="350838"/>
          </a:xfrm>
          <a:prstGeom prst="rect">
            <a:avLst/>
          </a:prstGeom>
          <a:noFill/>
          <a:ln w="9525">
            <a:noFill/>
          </a:ln>
        </p:spPr>
        <p:txBody>
          <a:bodyPr wrap="none" lIns="0" tIns="0" rIns="0" bIns="0">
            <a:spAutoFit/>
          </a:bodyPr>
          <a:lstStyle/>
          <a:p>
            <a:pPr eaLnBrk="1" hangingPunct="1"/>
            <a:r>
              <a:rPr lang="zh-CN" altLang="en-US" sz="2300" b="1" dirty="0">
                <a:solidFill>
                  <a:srgbClr val="000000"/>
                </a:solidFill>
                <a:latin typeface="宋体" panose="02010600030101010101" pitchFamily="2" charset="-122"/>
              </a:rPr>
              <a:t>知识获取的过程</a:t>
            </a:r>
            <a:endParaRPr lang="zh-CN" altLang="en-US" b="1" dirty="0">
              <a:latin typeface="Verdana" panose="020B0604030504040204" pitchFamily="34" charset="0"/>
            </a:endParaRPr>
          </a:p>
        </p:txBody>
      </p:sp>
      <p:sp>
        <p:nvSpPr>
          <p:cNvPr id="50205" name="Rectangle 32"/>
          <p:cNvSpPr/>
          <p:nvPr/>
        </p:nvSpPr>
        <p:spPr>
          <a:xfrm>
            <a:off x="692150" y="3884613"/>
            <a:ext cx="1397000" cy="476250"/>
          </a:xfrm>
          <a:prstGeom prst="rect">
            <a:avLst/>
          </a:prstGeom>
          <a:noFill/>
          <a:ln w="12700"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50206" name="Rectangle 33"/>
          <p:cNvSpPr/>
          <p:nvPr/>
        </p:nvSpPr>
        <p:spPr>
          <a:xfrm>
            <a:off x="4048125" y="3879850"/>
            <a:ext cx="1684338" cy="476250"/>
          </a:xfrm>
          <a:prstGeom prst="rect">
            <a:avLst/>
          </a:prstGeom>
          <a:noFill/>
          <a:ln w="12700"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50207" name="Rectangle 34"/>
          <p:cNvSpPr/>
          <p:nvPr/>
        </p:nvSpPr>
        <p:spPr>
          <a:xfrm>
            <a:off x="7405688" y="3879850"/>
            <a:ext cx="1108075" cy="476250"/>
          </a:xfrm>
          <a:prstGeom prst="rect">
            <a:avLst/>
          </a:prstGeom>
          <a:noFill/>
          <a:ln w="12700"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50208" name="Rectangle 35"/>
          <p:cNvSpPr/>
          <p:nvPr/>
        </p:nvSpPr>
        <p:spPr>
          <a:xfrm>
            <a:off x="2665413" y="2819400"/>
            <a:ext cx="809625" cy="1157288"/>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50209" name="Rectangle 36"/>
          <p:cNvSpPr/>
          <p:nvPr/>
        </p:nvSpPr>
        <p:spPr>
          <a:xfrm>
            <a:off x="2781300" y="2927350"/>
            <a:ext cx="584200" cy="350838"/>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数据</a:t>
            </a:r>
            <a:endParaRPr lang="zh-CN" altLang="en-US" dirty="0">
              <a:latin typeface="Verdana" panose="020B0604030504040204" pitchFamily="34" charset="0"/>
            </a:endParaRPr>
          </a:p>
        </p:txBody>
      </p:sp>
      <p:sp>
        <p:nvSpPr>
          <p:cNvPr id="50210" name="Rectangle 37"/>
          <p:cNvSpPr/>
          <p:nvPr/>
        </p:nvSpPr>
        <p:spPr>
          <a:xfrm>
            <a:off x="2781300" y="3275013"/>
            <a:ext cx="5842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问题</a:t>
            </a:r>
            <a:endParaRPr lang="zh-CN" altLang="en-US" dirty="0">
              <a:latin typeface="Verdana" panose="020B0604030504040204" pitchFamily="34" charset="0"/>
            </a:endParaRPr>
          </a:p>
        </p:txBody>
      </p:sp>
      <p:sp>
        <p:nvSpPr>
          <p:cNvPr id="50211" name="Rectangle 38"/>
          <p:cNvSpPr/>
          <p:nvPr/>
        </p:nvSpPr>
        <p:spPr>
          <a:xfrm>
            <a:off x="2781300" y="3621088"/>
            <a:ext cx="5842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提问</a:t>
            </a:r>
            <a:endParaRPr lang="zh-CN" altLang="en-US" dirty="0">
              <a:latin typeface="Verdana" panose="020B0604030504040204" pitchFamily="34" charset="0"/>
            </a:endParaRPr>
          </a:p>
        </p:txBody>
      </p:sp>
      <p:sp>
        <p:nvSpPr>
          <p:cNvPr id="50212" name="Rectangle 39"/>
          <p:cNvSpPr/>
          <p:nvPr/>
        </p:nvSpPr>
        <p:spPr>
          <a:xfrm>
            <a:off x="2665413" y="4165600"/>
            <a:ext cx="809625" cy="1157288"/>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50213" name="Rectangle 40"/>
          <p:cNvSpPr/>
          <p:nvPr/>
        </p:nvSpPr>
        <p:spPr>
          <a:xfrm>
            <a:off x="2781300" y="4275138"/>
            <a:ext cx="5842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知识</a:t>
            </a:r>
            <a:endParaRPr lang="zh-CN" altLang="en-US" dirty="0">
              <a:latin typeface="Verdana" panose="020B0604030504040204" pitchFamily="34" charset="0"/>
            </a:endParaRPr>
          </a:p>
        </p:txBody>
      </p:sp>
      <p:sp>
        <p:nvSpPr>
          <p:cNvPr id="50214" name="Rectangle 41"/>
          <p:cNvSpPr/>
          <p:nvPr/>
        </p:nvSpPr>
        <p:spPr>
          <a:xfrm>
            <a:off x="2781300" y="4621213"/>
            <a:ext cx="5842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概念</a:t>
            </a:r>
            <a:endParaRPr lang="zh-CN" altLang="en-US" dirty="0">
              <a:latin typeface="Verdana" panose="020B0604030504040204" pitchFamily="34" charset="0"/>
            </a:endParaRPr>
          </a:p>
        </p:txBody>
      </p:sp>
      <p:sp>
        <p:nvSpPr>
          <p:cNvPr id="50215" name="Rectangle 42"/>
          <p:cNvSpPr/>
          <p:nvPr/>
        </p:nvSpPr>
        <p:spPr>
          <a:xfrm>
            <a:off x="2781300" y="4967288"/>
            <a:ext cx="5842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解答</a:t>
            </a:r>
            <a:endParaRPr lang="zh-CN" altLang="en-US" dirty="0">
              <a:latin typeface="Verdana" panose="020B0604030504040204" pitchFamily="34" charset="0"/>
            </a:endParaRPr>
          </a:p>
        </p:txBody>
      </p:sp>
      <p:sp>
        <p:nvSpPr>
          <p:cNvPr id="50216" name="Rectangle 43"/>
          <p:cNvSpPr/>
          <p:nvPr/>
        </p:nvSpPr>
        <p:spPr>
          <a:xfrm>
            <a:off x="5870575" y="3165475"/>
            <a:ext cx="1384300" cy="811213"/>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50217" name="Rectangle 44"/>
          <p:cNvSpPr/>
          <p:nvPr/>
        </p:nvSpPr>
        <p:spPr>
          <a:xfrm>
            <a:off x="6059488" y="3254375"/>
            <a:ext cx="876300" cy="350838"/>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形式化</a:t>
            </a:r>
            <a:endParaRPr lang="zh-CN" altLang="en-US" dirty="0">
              <a:latin typeface="Verdana" panose="020B0604030504040204" pitchFamily="34" charset="0"/>
            </a:endParaRPr>
          </a:p>
        </p:txBody>
      </p:sp>
      <p:sp>
        <p:nvSpPr>
          <p:cNvPr id="50218" name="Rectangle 45"/>
          <p:cNvSpPr/>
          <p:nvPr/>
        </p:nvSpPr>
        <p:spPr>
          <a:xfrm>
            <a:off x="5986463" y="3621088"/>
            <a:ext cx="11684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结构知识</a:t>
            </a:r>
            <a:endParaRPr lang="zh-CN" altLang="en-US" dirty="0">
              <a:latin typeface="Verdana" panose="020B0604030504040204" pitchFamily="34" charset="0"/>
            </a:endParaRPr>
          </a:p>
        </p:txBody>
      </p:sp>
      <p:grpSp>
        <p:nvGrpSpPr>
          <p:cNvPr id="50219" name="Group 46"/>
          <p:cNvGrpSpPr/>
          <p:nvPr/>
        </p:nvGrpSpPr>
        <p:grpSpPr>
          <a:xfrm>
            <a:off x="2130425" y="4008438"/>
            <a:ext cx="1822450" cy="125412"/>
            <a:chOff x="1342" y="2525"/>
            <a:chExt cx="1148" cy="79"/>
          </a:xfrm>
        </p:grpSpPr>
        <p:sp>
          <p:nvSpPr>
            <p:cNvPr id="50225" name="Line 47"/>
            <p:cNvSpPr/>
            <p:nvPr/>
          </p:nvSpPr>
          <p:spPr>
            <a:xfrm>
              <a:off x="1342" y="2564"/>
              <a:ext cx="1072" cy="1"/>
            </a:xfrm>
            <a:prstGeom prst="line">
              <a:avLst/>
            </a:prstGeom>
            <a:ln w="12700" cap="flat" cmpd="sng">
              <a:solidFill>
                <a:srgbClr val="000000"/>
              </a:solidFill>
              <a:prstDash val="solid"/>
              <a:headEnd type="none" w="med" len="med"/>
              <a:tailEnd type="none" w="med" len="med"/>
            </a:ln>
          </p:spPr>
        </p:sp>
        <p:sp>
          <p:nvSpPr>
            <p:cNvPr id="50226" name="Freeform 48"/>
            <p:cNvSpPr/>
            <p:nvPr/>
          </p:nvSpPr>
          <p:spPr>
            <a:xfrm>
              <a:off x="2412" y="2525"/>
              <a:ext cx="78" cy="79"/>
            </a:xfrm>
            <a:custGeom>
              <a:avLst/>
              <a:gdLst/>
              <a:ahLst/>
              <a:cxnLst>
                <a:cxn ang="0">
                  <a:pos x="0" y="79"/>
                </a:cxn>
                <a:cxn ang="0">
                  <a:pos x="78" y="40"/>
                </a:cxn>
                <a:cxn ang="0">
                  <a:pos x="0" y="0"/>
                </a:cxn>
                <a:cxn ang="0">
                  <a:pos x="0" y="79"/>
                </a:cxn>
              </a:cxnLst>
              <a:rect l="0" t="0" r="0" b="0"/>
              <a:pathLst>
                <a:path w="78" h="79">
                  <a:moveTo>
                    <a:pt x="0" y="79"/>
                  </a:moveTo>
                  <a:lnTo>
                    <a:pt x="78" y="40"/>
                  </a:lnTo>
                  <a:lnTo>
                    <a:pt x="0" y="0"/>
                  </a:lnTo>
                  <a:lnTo>
                    <a:pt x="0" y="79"/>
                  </a:lnTo>
                  <a:close/>
                </a:path>
              </a:pathLst>
            </a:custGeom>
            <a:solidFill>
              <a:srgbClr val="000000">
                <a:alpha val="100000"/>
              </a:srgbClr>
            </a:solidFill>
            <a:ln w="9525">
              <a:noFill/>
            </a:ln>
          </p:spPr>
          <p:txBody>
            <a:bodyPr/>
            <a:lstStyle/>
            <a:p>
              <a:endParaRPr lang="zh-CN" altLang="en-US"/>
            </a:p>
          </p:txBody>
        </p:sp>
      </p:grpSp>
      <p:grpSp>
        <p:nvGrpSpPr>
          <p:cNvPr id="50220" name="Group 49"/>
          <p:cNvGrpSpPr/>
          <p:nvPr/>
        </p:nvGrpSpPr>
        <p:grpSpPr>
          <a:xfrm>
            <a:off x="2130425" y="4200525"/>
            <a:ext cx="1822450" cy="125413"/>
            <a:chOff x="1342" y="2646"/>
            <a:chExt cx="1148" cy="79"/>
          </a:xfrm>
        </p:grpSpPr>
        <p:sp>
          <p:nvSpPr>
            <p:cNvPr id="50223" name="Line 50"/>
            <p:cNvSpPr/>
            <p:nvPr/>
          </p:nvSpPr>
          <p:spPr>
            <a:xfrm flipH="1">
              <a:off x="1418" y="2685"/>
              <a:ext cx="1072" cy="1"/>
            </a:xfrm>
            <a:prstGeom prst="line">
              <a:avLst/>
            </a:prstGeom>
            <a:ln w="12700" cap="flat" cmpd="sng">
              <a:solidFill>
                <a:srgbClr val="000000"/>
              </a:solidFill>
              <a:prstDash val="solid"/>
              <a:headEnd type="none" w="med" len="med"/>
              <a:tailEnd type="none" w="med" len="med"/>
            </a:ln>
          </p:spPr>
        </p:sp>
        <p:sp>
          <p:nvSpPr>
            <p:cNvPr id="50224" name="Freeform 51"/>
            <p:cNvSpPr/>
            <p:nvPr/>
          </p:nvSpPr>
          <p:spPr>
            <a:xfrm>
              <a:off x="1342" y="2646"/>
              <a:ext cx="79" cy="79"/>
            </a:xfrm>
            <a:custGeom>
              <a:avLst/>
              <a:gdLst/>
              <a:ahLst/>
              <a:cxnLst>
                <a:cxn ang="0">
                  <a:pos x="79" y="0"/>
                </a:cxn>
                <a:cxn ang="0">
                  <a:pos x="0" y="40"/>
                </a:cxn>
                <a:cxn ang="0">
                  <a:pos x="79" y="79"/>
                </a:cxn>
                <a:cxn ang="0">
                  <a:pos x="79" y="0"/>
                </a:cxn>
              </a:cxnLst>
              <a:rect l="0" t="0" r="0" b="0"/>
              <a:pathLst>
                <a:path w="79" h="79">
                  <a:moveTo>
                    <a:pt x="79" y="0"/>
                  </a:moveTo>
                  <a:lnTo>
                    <a:pt x="0" y="40"/>
                  </a:lnTo>
                  <a:lnTo>
                    <a:pt x="79" y="79"/>
                  </a:lnTo>
                  <a:lnTo>
                    <a:pt x="79" y="0"/>
                  </a:lnTo>
                  <a:close/>
                </a:path>
              </a:pathLst>
            </a:custGeom>
            <a:solidFill>
              <a:srgbClr val="000000">
                <a:alpha val="100000"/>
              </a:srgbClr>
            </a:solidFill>
            <a:ln w="9525">
              <a:noFill/>
            </a:ln>
          </p:spPr>
          <p:txBody>
            <a:bodyPr/>
            <a:lstStyle/>
            <a:p>
              <a:endParaRPr lang="zh-CN" altLang="en-US"/>
            </a:p>
          </p:txBody>
        </p:sp>
      </p:grpSp>
      <p:sp>
        <p:nvSpPr>
          <p:cNvPr id="50221" name="Freeform 52"/>
          <p:cNvSpPr/>
          <p:nvPr/>
        </p:nvSpPr>
        <p:spPr>
          <a:xfrm>
            <a:off x="5775325" y="4070350"/>
            <a:ext cx="1533525" cy="192088"/>
          </a:xfrm>
          <a:custGeom>
            <a:avLst/>
            <a:gdLst/>
            <a:ahLst/>
            <a:cxnLst>
              <a:cxn ang="0">
                <a:pos x="2147483647" y="0"/>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0"/>
              </a:cxn>
            </a:cxnLst>
            <a:rect l="0" t="0" r="0" b="0"/>
            <a:pathLst>
              <a:path w="966" h="121">
                <a:moveTo>
                  <a:pt x="725" y="0"/>
                </a:moveTo>
                <a:lnTo>
                  <a:pt x="725" y="30"/>
                </a:lnTo>
                <a:lnTo>
                  <a:pt x="0" y="30"/>
                </a:lnTo>
                <a:lnTo>
                  <a:pt x="0" y="91"/>
                </a:lnTo>
                <a:lnTo>
                  <a:pt x="725" y="91"/>
                </a:lnTo>
                <a:lnTo>
                  <a:pt x="725" y="121"/>
                </a:lnTo>
                <a:lnTo>
                  <a:pt x="966" y="60"/>
                </a:lnTo>
                <a:lnTo>
                  <a:pt x="725" y="0"/>
                </a:lnTo>
                <a:close/>
              </a:path>
            </a:pathLst>
          </a:custGeom>
          <a:noFill/>
          <a:ln w="12700" cap="flat" cmpd="sng">
            <a:solidFill>
              <a:srgbClr val="000000">
                <a:alpha val="100000"/>
              </a:srgbClr>
            </a:solidFill>
            <a:prstDash val="solid"/>
            <a:round/>
            <a:headEnd type="none" w="med" len="med"/>
            <a:tailEnd type="none" w="med" len="med"/>
          </a:ln>
        </p:spPr>
        <p:txBody>
          <a:bodyPr/>
          <a:lstStyle/>
          <a:p>
            <a:endParaRPr lang="zh-CN" altLang="en-US"/>
          </a:p>
        </p:txBody>
      </p:sp>
      <p:sp>
        <p:nvSpPr>
          <p:cNvPr id="50222" name="Rectangle 53"/>
          <p:cNvSpPr/>
          <p:nvPr/>
        </p:nvSpPr>
        <p:spPr>
          <a:xfrm>
            <a:off x="3376613" y="5703888"/>
            <a:ext cx="3182937" cy="46355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Tree>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43</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51203" name="Rectangle 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7.4  </a:t>
            </a:r>
            <a:r>
              <a:rPr lang="zh-CN" altLang="en-US" sz="3600" dirty="0">
                <a:solidFill>
                  <a:schemeClr val="bg1"/>
                </a:solidFill>
                <a:latin typeface="Times New Roman" panose="02020603050405020304" pitchFamily="18" charset="0"/>
                <a:ea typeface="黑体" panose="02010609060101010101" pitchFamily="2" charset="-122"/>
              </a:rPr>
              <a:t>知识获取的主要过程与模式</a:t>
            </a:r>
          </a:p>
        </p:txBody>
      </p:sp>
      <p:sp>
        <p:nvSpPr>
          <p:cNvPr id="51204" name="Text Box 3"/>
          <p:cNvSpPr txBox="1"/>
          <p:nvPr/>
        </p:nvSpPr>
        <p:spPr>
          <a:xfrm>
            <a:off x="365125" y="990600"/>
            <a:ext cx="8321675" cy="1212850"/>
          </a:xfrm>
          <a:prstGeom prst="rect">
            <a:avLst/>
          </a:prstGeom>
          <a:noFill/>
          <a:ln w="9525">
            <a:noFill/>
          </a:ln>
        </p:spPr>
        <p:txBody>
          <a:bodyPr>
            <a:spAutoFit/>
          </a:bodyPr>
          <a:lstStyle/>
          <a:p>
            <a:pPr eaLnBrk="1" hangingPunct="1">
              <a:lnSpc>
                <a:spcPct val="140000"/>
              </a:lnSpc>
            </a:pPr>
            <a:r>
              <a:rPr lang="en-US" altLang="zh-CN" sz="2600" b="1" dirty="0">
                <a:latin typeface="Times New Roman" panose="02020603050405020304" pitchFamily="18" charset="0"/>
              </a:rPr>
              <a:t>7.4.3  </a:t>
            </a:r>
            <a:r>
              <a:rPr lang="zh-CN" altLang="en-US" sz="2600" b="1" dirty="0">
                <a:latin typeface="Times New Roman" panose="02020603050405020304" pitchFamily="18" charset="0"/>
              </a:rPr>
              <a:t>知识获取的模式</a:t>
            </a:r>
          </a:p>
          <a:p>
            <a:pPr eaLnBrk="1" hangingPunct="1">
              <a:lnSpc>
                <a:spcPct val="140000"/>
              </a:lnSpc>
            </a:pPr>
            <a:r>
              <a:rPr lang="zh-CN" altLang="en-US" sz="2600" b="1" dirty="0">
                <a:latin typeface="Times New Roman" panose="02020603050405020304" pitchFamily="18" charset="0"/>
              </a:rPr>
              <a:t>非自动知识获取、自动知识获取、半自动知识获取。</a:t>
            </a:r>
          </a:p>
        </p:txBody>
      </p:sp>
      <p:sp>
        <p:nvSpPr>
          <p:cNvPr id="51205" name="AutoShape 4"/>
          <p:cNvSpPr>
            <a:spLocks noChangeAspect="1" noTextEdit="1"/>
          </p:cNvSpPr>
          <p:nvPr/>
        </p:nvSpPr>
        <p:spPr>
          <a:xfrm>
            <a:off x="762000" y="2209800"/>
            <a:ext cx="7467600" cy="2036763"/>
          </a:xfrm>
          <a:prstGeom prst="rect">
            <a:avLst/>
          </a:prstGeom>
          <a:noFill/>
          <a:ln w="9525">
            <a:noFill/>
          </a:ln>
        </p:spPr>
        <p:txBody>
          <a:bodyPr/>
          <a:lstStyle/>
          <a:p>
            <a:endParaRPr lang="zh-CN" altLang="en-US"/>
          </a:p>
        </p:txBody>
      </p:sp>
      <p:sp>
        <p:nvSpPr>
          <p:cNvPr id="51206" name="Rectangle 5"/>
          <p:cNvSpPr/>
          <p:nvPr/>
        </p:nvSpPr>
        <p:spPr>
          <a:xfrm>
            <a:off x="3005138" y="2378075"/>
            <a:ext cx="1360487" cy="793750"/>
          </a:xfrm>
          <a:prstGeom prst="rect">
            <a:avLst/>
          </a:prstGeom>
          <a:noFill/>
          <a:ln w="11113"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51207" name="Rectangle 6"/>
          <p:cNvSpPr/>
          <p:nvPr/>
        </p:nvSpPr>
        <p:spPr>
          <a:xfrm>
            <a:off x="3432175" y="2468563"/>
            <a:ext cx="279400" cy="334962"/>
          </a:xfrm>
          <a:prstGeom prst="rect">
            <a:avLst/>
          </a:prstGeom>
          <a:noFill/>
          <a:ln w="9525">
            <a:noFill/>
          </a:ln>
        </p:spPr>
        <p:txBody>
          <a:bodyPr wrap="none" lIns="0" tIns="0" rIns="0" bIns="0">
            <a:spAutoFit/>
          </a:bodyPr>
          <a:lstStyle/>
          <a:p>
            <a:pPr eaLnBrk="1" hangingPunct="1"/>
            <a:r>
              <a:rPr lang="zh-CN" altLang="en-US" sz="2200" dirty="0">
                <a:solidFill>
                  <a:srgbClr val="000000"/>
                </a:solidFill>
                <a:latin typeface="宋体" panose="02010600030101010101" pitchFamily="2" charset="-122"/>
              </a:rPr>
              <a:t>知</a:t>
            </a:r>
            <a:endParaRPr lang="zh-CN" altLang="en-US" dirty="0">
              <a:latin typeface="Verdana" panose="020B0604030504040204" pitchFamily="34" charset="0"/>
            </a:endParaRPr>
          </a:p>
        </p:txBody>
      </p:sp>
      <p:sp>
        <p:nvSpPr>
          <p:cNvPr id="51208" name="Rectangle 7"/>
          <p:cNvSpPr/>
          <p:nvPr/>
        </p:nvSpPr>
        <p:spPr>
          <a:xfrm>
            <a:off x="3813175" y="2468563"/>
            <a:ext cx="279400" cy="334962"/>
          </a:xfrm>
          <a:prstGeom prst="rect">
            <a:avLst/>
          </a:prstGeom>
          <a:noFill/>
          <a:ln w="9525">
            <a:noFill/>
          </a:ln>
        </p:spPr>
        <p:txBody>
          <a:bodyPr wrap="none" lIns="0" tIns="0" rIns="0" bIns="0">
            <a:spAutoFit/>
          </a:bodyPr>
          <a:lstStyle/>
          <a:p>
            <a:pPr eaLnBrk="1" hangingPunct="1"/>
            <a:r>
              <a:rPr lang="zh-CN" altLang="en-US" sz="2200" dirty="0">
                <a:solidFill>
                  <a:srgbClr val="000000"/>
                </a:solidFill>
                <a:latin typeface="宋体" panose="02010600030101010101" pitchFamily="2" charset="-122"/>
              </a:rPr>
              <a:t>识</a:t>
            </a:r>
            <a:endParaRPr lang="zh-CN" altLang="en-US" dirty="0">
              <a:latin typeface="Verdana" panose="020B0604030504040204" pitchFamily="34" charset="0"/>
            </a:endParaRPr>
          </a:p>
        </p:txBody>
      </p:sp>
      <p:sp>
        <p:nvSpPr>
          <p:cNvPr id="51209" name="Rectangle 8"/>
          <p:cNvSpPr/>
          <p:nvPr/>
        </p:nvSpPr>
        <p:spPr>
          <a:xfrm>
            <a:off x="3303588" y="2801938"/>
            <a:ext cx="279400" cy="334962"/>
          </a:xfrm>
          <a:prstGeom prst="rect">
            <a:avLst/>
          </a:prstGeom>
          <a:noFill/>
          <a:ln w="9525">
            <a:noFill/>
          </a:ln>
        </p:spPr>
        <p:txBody>
          <a:bodyPr wrap="none" lIns="0" tIns="0" rIns="0" bIns="0">
            <a:spAutoFit/>
          </a:bodyPr>
          <a:lstStyle/>
          <a:p>
            <a:pPr eaLnBrk="1" hangingPunct="1"/>
            <a:r>
              <a:rPr lang="zh-CN" altLang="en-US" sz="2200" dirty="0">
                <a:solidFill>
                  <a:srgbClr val="000000"/>
                </a:solidFill>
                <a:latin typeface="宋体" panose="02010600030101010101" pitchFamily="2" charset="-122"/>
              </a:rPr>
              <a:t>工</a:t>
            </a:r>
            <a:endParaRPr lang="zh-CN" altLang="en-US" dirty="0">
              <a:latin typeface="Verdana" panose="020B0604030504040204" pitchFamily="34" charset="0"/>
            </a:endParaRPr>
          </a:p>
        </p:txBody>
      </p:sp>
      <p:sp>
        <p:nvSpPr>
          <p:cNvPr id="51210" name="Rectangle 9"/>
          <p:cNvSpPr/>
          <p:nvPr/>
        </p:nvSpPr>
        <p:spPr>
          <a:xfrm>
            <a:off x="3622675" y="2801938"/>
            <a:ext cx="279400" cy="334962"/>
          </a:xfrm>
          <a:prstGeom prst="rect">
            <a:avLst/>
          </a:prstGeom>
          <a:noFill/>
          <a:ln w="9525">
            <a:noFill/>
          </a:ln>
        </p:spPr>
        <p:txBody>
          <a:bodyPr wrap="none" lIns="0" tIns="0" rIns="0" bIns="0">
            <a:spAutoFit/>
          </a:bodyPr>
          <a:lstStyle/>
          <a:p>
            <a:pPr eaLnBrk="1" hangingPunct="1"/>
            <a:r>
              <a:rPr lang="zh-CN" altLang="en-US" sz="2200" dirty="0">
                <a:solidFill>
                  <a:srgbClr val="000000"/>
                </a:solidFill>
                <a:latin typeface="宋体" panose="02010600030101010101" pitchFamily="2" charset="-122"/>
              </a:rPr>
              <a:t>程</a:t>
            </a:r>
            <a:endParaRPr lang="zh-CN" altLang="en-US" dirty="0">
              <a:latin typeface="Verdana" panose="020B0604030504040204" pitchFamily="34" charset="0"/>
            </a:endParaRPr>
          </a:p>
        </p:txBody>
      </p:sp>
      <p:sp>
        <p:nvSpPr>
          <p:cNvPr id="51211" name="Rectangle 10"/>
          <p:cNvSpPr/>
          <p:nvPr/>
        </p:nvSpPr>
        <p:spPr>
          <a:xfrm>
            <a:off x="3941763" y="2801938"/>
            <a:ext cx="279400" cy="334962"/>
          </a:xfrm>
          <a:prstGeom prst="rect">
            <a:avLst/>
          </a:prstGeom>
          <a:noFill/>
          <a:ln w="9525">
            <a:noFill/>
          </a:ln>
        </p:spPr>
        <p:txBody>
          <a:bodyPr wrap="none" lIns="0" tIns="0" rIns="0" bIns="0">
            <a:spAutoFit/>
          </a:bodyPr>
          <a:lstStyle/>
          <a:p>
            <a:pPr eaLnBrk="1" hangingPunct="1"/>
            <a:r>
              <a:rPr lang="zh-CN" altLang="en-US" sz="2200" dirty="0">
                <a:solidFill>
                  <a:srgbClr val="000000"/>
                </a:solidFill>
                <a:latin typeface="宋体" panose="02010600030101010101" pitchFamily="2" charset="-122"/>
              </a:rPr>
              <a:t>师</a:t>
            </a:r>
            <a:endParaRPr lang="zh-CN" altLang="en-US" dirty="0">
              <a:latin typeface="Verdana" panose="020B0604030504040204" pitchFamily="34" charset="0"/>
            </a:endParaRPr>
          </a:p>
        </p:txBody>
      </p:sp>
      <p:sp>
        <p:nvSpPr>
          <p:cNvPr id="51212" name="Rectangle 11"/>
          <p:cNvSpPr/>
          <p:nvPr/>
        </p:nvSpPr>
        <p:spPr>
          <a:xfrm>
            <a:off x="5043488" y="2378075"/>
            <a:ext cx="1360487" cy="793750"/>
          </a:xfrm>
          <a:prstGeom prst="rect">
            <a:avLst/>
          </a:prstGeom>
          <a:noFill/>
          <a:ln w="11113"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51213" name="Rectangle 12"/>
          <p:cNvSpPr/>
          <p:nvPr/>
        </p:nvSpPr>
        <p:spPr>
          <a:xfrm>
            <a:off x="5468938" y="2468563"/>
            <a:ext cx="279400" cy="334962"/>
          </a:xfrm>
          <a:prstGeom prst="rect">
            <a:avLst/>
          </a:prstGeom>
          <a:noFill/>
          <a:ln w="9525">
            <a:noFill/>
          </a:ln>
        </p:spPr>
        <p:txBody>
          <a:bodyPr wrap="none" lIns="0" tIns="0" rIns="0" bIns="0">
            <a:spAutoFit/>
          </a:bodyPr>
          <a:lstStyle/>
          <a:p>
            <a:pPr eaLnBrk="1" hangingPunct="1"/>
            <a:r>
              <a:rPr lang="zh-CN" altLang="en-US" sz="2200" dirty="0">
                <a:solidFill>
                  <a:srgbClr val="000000"/>
                </a:solidFill>
                <a:latin typeface="宋体" panose="02010600030101010101" pitchFamily="2" charset="-122"/>
              </a:rPr>
              <a:t>知</a:t>
            </a:r>
            <a:endParaRPr lang="zh-CN" altLang="en-US" dirty="0">
              <a:latin typeface="Verdana" panose="020B0604030504040204" pitchFamily="34" charset="0"/>
            </a:endParaRPr>
          </a:p>
        </p:txBody>
      </p:sp>
      <p:sp>
        <p:nvSpPr>
          <p:cNvPr id="51214" name="Rectangle 13"/>
          <p:cNvSpPr/>
          <p:nvPr/>
        </p:nvSpPr>
        <p:spPr>
          <a:xfrm>
            <a:off x="5788025" y="2468563"/>
            <a:ext cx="279400" cy="334962"/>
          </a:xfrm>
          <a:prstGeom prst="rect">
            <a:avLst/>
          </a:prstGeom>
          <a:noFill/>
          <a:ln w="9525">
            <a:noFill/>
          </a:ln>
        </p:spPr>
        <p:txBody>
          <a:bodyPr wrap="none" lIns="0" tIns="0" rIns="0" bIns="0">
            <a:spAutoFit/>
          </a:bodyPr>
          <a:lstStyle/>
          <a:p>
            <a:pPr eaLnBrk="1" hangingPunct="1"/>
            <a:r>
              <a:rPr lang="zh-CN" altLang="en-US" sz="2200" dirty="0">
                <a:solidFill>
                  <a:srgbClr val="000000"/>
                </a:solidFill>
                <a:latin typeface="宋体" panose="02010600030101010101" pitchFamily="2" charset="-122"/>
              </a:rPr>
              <a:t>识</a:t>
            </a:r>
            <a:endParaRPr lang="zh-CN" altLang="en-US" dirty="0">
              <a:latin typeface="Verdana" panose="020B0604030504040204" pitchFamily="34" charset="0"/>
            </a:endParaRPr>
          </a:p>
        </p:txBody>
      </p:sp>
      <p:sp>
        <p:nvSpPr>
          <p:cNvPr id="51215" name="Rectangle 14"/>
          <p:cNvSpPr/>
          <p:nvPr/>
        </p:nvSpPr>
        <p:spPr>
          <a:xfrm>
            <a:off x="5341938" y="2801938"/>
            <a:ext cx="279400" cy="334962"/>
          </a:xfrm>
          <a:prstGeom prst="rect">
            <a:avLst/>
          </a:prstGeom>
          <a:noFill/>
          <a:ln w="9525">
            <a:noFill/>
          </a:ln>
        </p:spPr>
        <p:txBody>
          <a:bodyPr wrap="none" lIns="0" tIns="0" rIns="0" bIns="0">
            <a:spAutoFit/>
          </a:bodyPr>
          <a:lstStyle/>
          <a:p>
            <a:pPr eaLnBrk="1" hangingPunct="1"/>
            <a:r>
              <a:rPr lang="zh-CN" altLang="en-US" sz="2200" dirty="0">
                <a:solidFill>
                  <a:srgbClr val="000000"/>
                </a:solidFill>
                <a:latin typeface="宋体" panose="02010600030101010101" pitchFamily="2" charset="-122"/>
              </a:rPr>
              <a:t>编</a:t>
            </a:r>
            <a:endParaRPr lang="zh-CN" altLang="en-US" dirty="0">
              <a:latin typeface="Verdana" panose="020B0604030504040204" pitchFamily="34" charset="0"/>
            </a:endParaRPr>
          </a:p>
        </p:txBody>
      </p:sp>
      <p:sp>
        <p:nvSpPr>
          <p:cNvPr id="51216" name="Rectangle 15"/>
          <p:cNvSpPr/>
          <p:nvPr/>
        </p:nvSpPr>
        <p:spPr>
          <a:xfrm>
            <a:off x="5661025" y="2801938"/>
            <a:ext cx="558800" cy="334962"/>
          </a:xfrm>
          <a:prstGeom prst="rect">
            <a:avLst/>
          </a:prstGeom>
          <a:noFill/>
          <a:ln w="9525">
            <a:noFill/>
          </a:ln>
        </p:spPr>
        <p:txBody>
          <a:bodyPr wrap="none" lIns="0" tIns="0" rIns="0" bIns="0">
            <a:spAutoFit/>
          </a:bodyPr>
          <a:lstStyle/>
          <a:p>
            <a:pPr eaLnBrk="1" hangingPunct="1"/>
            <a:r>
              <a:rPr lang="zh-CN" altLang="en-US" sz="2200" dirty="0">
                <a:solidFill>
                  <a:srgbClr val="000000"/>
                </a:solidFill>
                <a:latin typeface="宋体" panose="02010600030101010101" pitchFamily="2" charset="-122"/>
              </a:rPr>
              <a:t>辑器</a:t>
            </a:r>
            <a:endParaRPr lang="zh-CN" altLang="en-US" dirty="0">
              <a:latin typeface="Verdana" panose="020B0604030504040204" pitchFamily="34" charset="0"/>
            </a:endParaRPr>
          </a:p>
        </p:txBody>
      </p:sp>
      <p:sp>
        <p:nvSpPr>
          <p:cNvPr id="51217" name="Rectangle 16"/>
          <p:cNvSpPr/>
          <p:nvPr/>
        </p:nvSpPr>
        <p:spPr>
          <a:xfrm>
            <a:off x="7165975" y="2470150"/>
            <a:ext cx="1046163" cy="460375"/>
          </a:xfrm>
          <a:prstGeom prst="rect">
            <a:avLst/>
          </a:prstGeom>
          <a:noFill/>
          <a:ln w="11113"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51218" name="Rectangle 17"/>
          <p:cNvSpPr/>
          <p:nvPr/>
        </p:nvSpPr>
        <p:spPr>
          <a:xfrm>
            <a:off x="7315200" y="2514600"/>
            <a:ext cx="838200" cy="334963"/>
          </a:xfrm>
          <a:prstGeom prst="rect">
            <a:avLst/>
          </a:prstGeom>
          <a:noFill/>
          <a:ln w="9525">
            <a:noFill/>
          </a:ln>
        </p:spPr>
        <p:txBody>
          <a:bodyPr wrap="none" lIns="0" tIns="0" rIns="0" bIns="0">
            <a:spAutoFit/>
          </a:bodyPr>
          <a:lstStyle/>
          <a:p>
            <a:pPr eaLnBrk="1" hangingPunct="1"/>
            <a:r>
              <a:rPr lang="zh-CN" altLang="en-US" sz="2200" dirty="0">
                <a:solidFill>
                  <a:srgbClr val="000000"/>
                </a:solidFill>
                <a:latin typeface="宋体" panose="02010600030101010101" pitchFamily="2" charset="-122"/>
              </a:rPr>
              <a:t>知识库</a:t>
            </a:r>
            <a:endParaRPr lang="zh-CN" altLang="en-US" dirty="0">
              <a:latin typeface="Verdana" panose="020B0604030504040204" pitchFamily="34" charset="0"/>
            </a:endParaRPr>
          </a:p>
        </p:txBody>
      </p:sp>
      <p:sp>
        <p:nvSpPr>
          <p:cNvPr id="51219" name="Rectangle 18"/>
          <p:cNvSpPr/>
          <p:nvPr/>
        </p:nvSpPr>
        <p:spPr>
          <a:xfrm>
            <a:off x="762000" y="2395538"/>
            <a:ext cx="1225550" cy="447675"/>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51220" name="Rectangle 19"/>
          <p:cNvSpPr/>
          <p:nvPr/>
        </p:nvSpPr>
        <p:spPr>
          <a:xfrm>
            <a:off x="762000" y="2438400"/>
            <a:ext cx="1117600" cy="334963"/>
          </a:xfrm>
          <a:prstGeom prst="rect">
            <a:avLst/>
          </a:prstGeom>
          <a:noFill/>
          <a:ln w="9525">
            <a:noFill/>
          </a:ln>
        </p:spPr>
        <p:txBody>
          <a:bodyPr wrap="none" lIns="0" tIns="0" rIns="0" bIns="0">
            <a:spAutoFit/>
          </a:bodyPr>
          <a:lstStyle/>
          <a:p>
            <a:pPr eaLnBrk="1" hangingPunct="1"/>
            <a:r>
              <a:rPr lang="zh-CN" altLang="en-US" sz="2200" dirty="0">
                <a:solidFill>
                  <a:srgbClr val="000000"/>
                </a:solidFill>
                <a:latin typeface="宋体" panose="02010600030101010101" pitchFamily="2" charset="-122"/>
              </a:rPr>
              <a:t>科技文献</a:t>
            </a:r>
            <a:endParaRPr lang="zh-CN" altLang="en-US" dirty="0">
              <a:latin typeface="Verdana" panose="020B0604030504040204" pitchFamily="34" charset="0"/>
            </a:endParaRPr>
          </a:p>
        </p:txBody>
      </p:sp>
      <p:sp>
        <p:nvSpPr>
          <p:cNvPr id="51221" name="Rectangle 20"/>
          <p:cNvSpPr/>
          <p:nvPr/>
        </p:nvSpPr>
        <p:spPr>
          <a:xfrm>
            <a:off x="762000" y="2747963"/>
            <a:ext cx="1225550" cy="447675"/>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51222" name="Rectangle 21"/>
          <p:cNvSpPr/>
          <p:nvPr/>
        </p:nvSpPr>
        <p:spPr>
          <a:xfrm>
            <a:off x="762000" y="2819400"/>
            <a:ext cx="1117600" cy="334963"/>
          </a:xfrm>
          <a:prstGeom prst="rect">
            <a:avLst/>
          </a:prstGeom>
          <a:noFill/>
          <a:ln w="9525">
            <a:noFill/>
          </a:ln>
        </p:spPr>
        <p:txBody>
          <a:bodyPr wrap="none" lIns="0" tIns="0" rIns="0" bIns="0">
            <a:spAutoFit/>
          </a:bodyPr>
          <a:lstStyle/>
          <a:p>
            <a:pPr eaLnBrk="1" hangingPunct="1"/>
            <a:r>
              <a:rPr lang="zh-CN" altLang="en-US" sz="2200" dirty="0">
                <a:solidFill>
                  <a:srgbClr val="000000"/>
                </a:solidFill>
                <a:latin typeface="宋体" panose="02010600030101010101" pitchFamily="2" charset="-122"/>
              </a:rPr>
              <a:t>领域专家</a:t>
            </a:r>
            <a:endParaRPr lang="zh-CN" altLang="en-US" dirty="0">
              <a:latin typeface="Verdana" panose="020B0604030504040204" pitchFamily="34" charset="0"/>
            </a:endParaRPr>
          </a:p>
        </p:txBody>
      </p:sp>
      <p:sp>
        <p:nvSpPr>
          <p:cNvPr id="51223" name="Rectangle 22"/>
          <p:cNvSpPr/>
          <p:nvPr/>
        </p:nvSpPr>
        <p:spPr>
          <a:xfrm>
            <a:off x="2035175" y="2209800"/>
            <a:ext cx="717550" cy="447675"/>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51224" name="Rectangle 23"/>
          <p:cNvSpPr/>
          <p:nvPr/>
        </p:nvSpPr>
        <p:spPr>
          <a:xfrm>
            <a:off x="2138363" y="2312988"/>
            <a:ext cx="558800" cy="334962"/>
          </a:xfrm>
          <a:prstGeom prst="rect">
            <a:avLst/>
          </a:prstGeom>
          <a:noFill/>
          <a:ln w="9525">
            <a:noFill/>
          </a:ln>
        </p:spPr>
        <p:txBody>
          <a:bodyPr wrap="none" lIns="0" tIns="0" rIns="0" bIns="0">
            <a:spAutoFit/>
          </a:bodyPr>
          <a:lstStyle/>
          <a:p>
            <a:pPr eaLnBrk="1" hangingPunct="1"/>
            <a:r>
              <a:rPr lang="zh-CN" altLang="en-US" sz="2200" dirty="0">
                <a:solidFill>
                  <a:srgbClr val="000000"/>
                </a:solidFill>
                <a:latin typeface="宋体" panose="02010600030101010101" pitchFamily="2" charset="-122"/>
              </a:rPr>
              <a:t>阅读</a:t>
            </a:r>
            <a:endParaRPr lang="zh-CN" altLang="en-US" dirty="0">
              <a:latin typeface="Verdana" panose="020B0604030504040204" pitchFamily="34" charset="0"/>
            </a:endParaRPr>
          </a:p>
        </p:txBody>
      </p:sp>
      <p:sp>
        <p:nvSpPr>
          <p:cNvPr id="51225" name="Rectangle 24"/>
          <p:cNvSpPr/>
          <p:nvPr/>
        </p:nvSpPr>
        <p:spPr>
          <a:xfrm>
            <a:off x="2071688" y="2933700"/>
            <a:ext cx="715962" cy="447675"/>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51226" name="Rectangle 25"/>
          <p:cNvSpPr/>
          <p:nvPr/>
        </p:nvSpPr>
        <p:spPr>
          <a:xfrm>
            <a:off x="2173288" y="3038475"/>
            <a:ext cx="558800" cy="334963"/>
          </a:xfrm>
          <a:prstGeom prst="rect">
            <a:avLst/>
          </a:prstGeom>
          <a:noFill/>
          <a:ln w="9525">
            <a:noFill/>
          </a:ln>
        </p:spPr>
        <p:txBody>
          <a:bodyPr wrap="none" lIns="0" tIns="0" rIns="0" bIns="0">
            <a:spAutoFit/>
          </a:bodyPr>
          <a:lstStyle/>
          <a:p>
            <a:pPr eaLnBrk="1" hangingPunct="1"/>
            <a:r>
              <a:rPr lang="zh-CN" altLang="en-US" sz="2200" dirty="0">
                <a:solidFill>
                  <a:srgbClr val="000000"/>
                </a:solidFill>
                <a:latin typeface="宋体" panose="02010600030101010101" pitchFamily="2" charset="-122"/>
              </a:rPr>
              <a:t>对话</a:t>
            </a:r>
            <a:endParaRPr lang="zh-CN" altLang="en-US" dirty="0">
              <a:latin typeface="Verdana" panose="020B0604030504040204" pitchFamily="34" charset="0"/>
            </a:endParaRPr>
          </a:p>
        </p:txBody>
      </p:sp>
      <p:grpSp>
        <p:nvGrpSpPr>
          <p:cNvPr id="51227" name="Group 26"/>
          <p:cNvGrpSpPr/>
          <p:nvPr/>
        </p:nvGrpSpPr>
        <p:grpSpPr>
          <a:xfrm>
            <a:off x="1901825" y="2595563"/>
            <a:ext cx="1103313" cy="122237"/>
            <a:chOff x="1198" y="1635"/>
            <a:chExt cx="695" cy="77"/>
          </a:xfrm>
        </p:grpSpPr>
        <p:sp>
          <p:nvSpPr>
            <p:cNvPr id="51338" name="Line 27"/>
            <p:cNvSpPr/>
            <p:nvPr/>
          </p:nvSpPr>
          <p:spPr>
            <a:xfrm>
              <a:off x="1198" y="1673"/>
              <a:ext cx="628" cy="1"/>
            </a:xfrm>
            <a:prstGeom prst="line">
              <a:avLst/>
            </a:prstGeom>
            <a:ln w="11113" cap="flat" cmpd="sng">
              <a:solidFill>
                <a:srgbClr val="000000"/>
              </a:solidFill>
              <a:prstDash val="solid"/>
              <a:headEnd type="none" w="med" len="med"/>
              <a:tailEnd type="none" w="med" len="med"/>
            </a:ln>
          </p:spPr>
        </p:sp>
        <p:sp>
          <p:nvSpPr>
            <p:cNvPr id="51339" name="Freeform 28"/>
            <p:cNvSpPr/>
            <p:nvPr/>
          </p:nvSpPr>
          <p:spPr>
            <a:xfrm>
              <a:off x="1824" y="1635"/>
              <a:ext cx="69" cy="77"/>
            </a:xfrm>
            <a:custGeom>
              <a:avLst/>
              <a:gdLst/>
              <a:ahLst/>
              <a:cxnLst>
                <a:cxn ang="0">
                  <a:pos x="0" y="77"/>
                </a:cxn>
                <a:cxn ang="0">
                  <a:pos x="69" y="39"/>
                </a:cxn>
                <a:cxn ang="0">
                  <a:pos x="0" y="0"/>
                </a:cxn>
                <a:cxn ang="0">
                  <a:pos x="0" y="77"/>
                </a:cxn>
              </a:cxnLst>
              <a:rect l="0" t="0" r="0" b="0"/>
              <a:pathLst>
                <a:path w="69" h="77">
                  <a:moveTo>
                    <a:pt x="0" y="77"/>
                  </a:moveTo>
                  <a:lnTo>
                    <a:pt x="69" y="39"/>
                  </a:lnTo>
                  <a:lnTo>
                    <a:pt x="0" y="0"/>
                  </a:lnTo>
                  <a:lnTo>
                    <a:pt x="0" y="77"/>
                  </a:lnTo>
                  <a:close/>
                </a:path>
              </a:pathLst>
            </a:custGeom>
            <a:solidFill>
              <a:srgbClr val="000000">
                <a:alpha val="100000"/>
              </a:srgbClr>
            </a:solidFill>
            <a:ln w="9525">
              <a:noFill/>
            </a:ln>
          </p:spPr>
          <p:txBody>
            <a:bodyPr/>
            <a:lstStyle/>
            <a:p>
              <a:endParaRPr lang="zh-CN" altLang="en-US"/>
            </a:p>
          </p:txBody>
        </p:sp>
      </p:grpSp>
      <p:grpSp>
        <p:nvGrpSpPr>
          <p:cNvPr id="51228" name="Group 29"/>
          <p:cNvGrpSpPr/>
          <p:nvPr/>
        </p:nvGrpSpPr>
        <p:grpSpPr>
          <a:xfrm>
            <a:off x="1901825" y="2967038"/>
            <a:ext cx="1103313" cy="120650"/>
            <a:chOff x="1198" y="1869"/>
            <a:chExt cx="695" cy="76"/>
          </a:xfrm>
        </p:grpSpPr>
        <p:sp>
          <p:nvSpPr>
            <p:cNvPr id="51335" name="Line 30"/>
            <p:cNvSpPr/>
            <p:nvPr/>
          </p:nvSpPr>
          <p:spPr>
            <a:xfrm flipH="1">
              <a:off x="1265" y="1906"/>
              <a:ext cx="561" cy="1"/>
            </a:xfrm>
            <a:prstGeom prst="line">
              <a:avLst/>
            </a:prstGeom>
            <a:ln w="11113" cap="flat" cmpd="sng">
              <a:solidFill>
                <a:srgbClr val="000000"/>
              </a:solidFill>
              <a:prstDash val="solid"/>
              <a:headEnd type="none" w="med" len="med"/>
              <a:tailEnd type="none" w="med" len="med"/>
            </a:ln>
          </p:spPr>
        </p:sp>
        <p:sp>
          <p:nvSpPr>
            <p:cNvPr id="51336" name="Freeform 31"/>
            <p:cNvSpPr/>
            <p:nvPr/>
          </p:nvSpPr>
          <p:spPr>
            <a:xfrm>
              <a:off x="1824" y="1869"/>
              <a:ext cx="69" cy="76"/>
            </a:xfrm>
            <a:custGeom>
              <a:avLst/>
              <a:gdLst/>
              <a:ahLst/>
              <a:cxnLst>
                <a:cxn ang="0">
                  <a:pos x="0" y="76"/>
                </a:cxn>
                <a:cxn ang="0">
                  <a:pos x="69" y="39"/>
                </a:cxn>
                <a:cxn ang="0">
                  <a:pos x="0" y="0"/>
                </a:cxn>
                <a:cxn ang="0">
                  <a:pos x="0" y="76"/>
                </a:cxn>
              </a:cxnLst>
              <a:rect l="0" t="0" r="0" b="0"/>
              <a:pathLst>
                <a:path w="69" h="76">
                  <a:moveTo>
                    <a:pt x="0" y="76"/>
                  </a:moveTo>
                  <a:lnTo>
                    <a:pt x="69" y="39"/>
                  </a:lnTo>
                  <a:lnTo>
                    <a:pt x="0" y="0"/>
                  </a:lnTo>
                  <a:lnTo>
                    <a:pt x="0" y="76"/>
                  </a:lnTo>
                  <a:close/>
                </a:path>
              </a:pathLst>
            </a:custGeom>
            <a:solidFill>
              <a:srgbClr val="000000">
                <a:alpha val="100000"/>
              </a:srgbClr>
            </a:solidFill>
            <a:ln w="9525">
              <a:noFill/>
            </a:ln>
          </p:spPr>
          <p:txBody>
            <a:bodyPr/>
            <a:lstStyle/>
            <a:p>
              <a:endParaRPr lang="zh-CN" altLang="en-US"/>
            </a:p>
          </p:txBody>
        </p:sp>
        <p:sp>
          <p:nvSpPr>
            <p:cNvPr id="51337" name="Freeform 32"/>
            <p:cNvSpPr/>
            <p:nvPr/>
          </p:nvSpPr>
          <p:spPr>
            <a:xfrm>
              <a:off x="1198" y="1869"/>
              <a:ext cx="70" cy="76"/>
            </a:xfrm>
            <a:custGeom>
              <a:avLst/>
              <a:gdLst/>
              <a:ahLst/>
              <a:cxnLst>
                <a:cxn ang="0">
                  <a:pos x="70" y="0"/>
                </a:cxn>
                <a:cxn ang="0">
                  <a:pos x="0" y="39"/>
                </a:cxn>
                <a:cxn ang="0">
                  <a:pos x="70" y="76"/>
                </a:cxn>
                <a:cxn ang="0">
                  <a:pos x="70" y="0"/>
                </a:cxn>
              </a:cxnLst>
              <a:rect l="0" t="0" r="0" b="0"/>
              <a:pathLst>
                <a:path w="70" h="76">
                  <a:moveTo>
                    <a:pt x="70" y="0"/>
                  </a:moveTo>
                  <a:lnTo>
                    <a:pt x="0" y="39"/>
                  </a:lnTo>
                  <a:lnTo>
                    <a:pt x="70" y="76"/>
                  </a:lnTo>
                  <a:lnTo>
                    <a:pt x="70" y="0"/>
                  </a:lnTo>
                  <a:close/>
                </a:path>
              </a:pathLst>
            </a:custGeom>
            <a:solidFill>
              <a:srgbClr val="000000">
                <a:alpha val="100000"/>
              </a:srgbClr>
            </a:solidFill>
            <a:ln w="9525">
              <a:noFill/>
            </a:ln>
          </p:spPr>
          <p:txBody>
            <a:bodyPr/>
            <a:lstStyle/>
            <a:p>
              <a:endParaRPr lang="zh-CN" altLang="en-US"/>
            </a:p>
          </p:txBody>
        </p:sp>
      </p:grpSp>
      <p:grpSp>
        <p:nvGrpSpPr>
          <p:cNvPr id="51229" name="Group 33"/>
          <p:cNvGrpSpPr/>
          <p:nvPr/>
        </p:nvGrpSpPr>
        <p:grpSpPr>
          <a:xfrm>
            <a:off x="4364038" y="2689225"/>
            <a:ext cx="679450" cy="120650"/>
            <a:chOff x="2749" y="1694"/>
            <a:chExt cx="428" cy="76"/>
          </a:xfrm>
        </p:grpSpPr>
        <p:sp>
          <p:nvSpPr>
            <p:cNvPr id="51333" name="Line 34"/>
            <p:cNvSpPr/>
            <p:nvPr/>
          </p:nvSpPr>
          <p:spPr>
            <a:xfrm>
              <a:off x="2749" y="1731"/>
              <a:ext cx="361" cy="1"/>
            </a:xfrm>
            <a:prstGeom prst="line">
              <a:avLst/>
            </a:prstGeom>
            <a:ln w="11113" cap="flat" cmpd="sng">
              <a:solidFill>
                <a:srgbClr val="000000"/>
              </a:solidFill>
              <a:prstDash val="solid"/>
              <a:headEnd type="none" w="med" len="med"/>
              <a:tailEnd type="none" w="med" len="med"/>
            </a:ln>
          </p:spPr>
        </p:sp>
        <p:sp>
          <p:nvSpPr>
            <p:cNvPr id="51334" name="Freeform 35"/>
            <p:cNvSpPr/>
            <p:nvPr/>
          </p:nvSpPr>
          <p:spPr>
            <a:xfrm>
              <a:off x="3108" y="1694"/>
              <a:ext cx="69" cy="76"/>
            </a:xfrm>
            <a:custGeom>
              <a:avLst/>
              <a:gdLst/>
              <a:ahLst/>
              <a:cxnLst>
                <a:cxn ang="0">
                  <a:pos x="0" y="76"/>
                </a:cxn>
                <a:cxn ang="0">
                  <a:pos x="69" y="39"/>
                </a:cxn>
                <a:cxn ang="0">
                  <a:pos x="0" y="0"/>
                </a:cxn>
                <a:cxn ang="0">
                  <a:pos x="0" y="76"/>
                </a:cxn>
              </a:cxnLst>
              <a:rect l="0" t="0" r="0" b="0"/>
              <a:pathLst>
                <a:path w="69" h="76">
                  <a:moveTo>
                    <a:pt x="0" y="76"/>
                  </a:moveTo>
                  <a:lnTo>
                    <a:pt x="69" y="39"/>
                  </a:lnTo>
                  <a:lnTo>
                    <a:pt x="0" y="0"/>
                  </a:lnTo>
                  <a:lnTo>
                    <a:pt x="0" y="76"/>
                  </a:lnTo>
                  <a:close/>
                </a:path>
              </a:pathLst>
            </a:custGeom>
            <a:solidFill>
              <a:srgbClr val="000000">
                <a:alpha val="100000"/>
              </a:srgbClr>
            </a:solidFill>
            <a:ln w="9525">
              <a:noFill/>
            </a:ln>
          </p:spPr>
          <p:txBody>
            <a:bodyPr/>
            <a:lstStyle/>
            <a:p>
              <a:endParaRPr lang="zh-CN" altLang="en-US"/>
            </a:p>
          </p:txBody>
        </p:sp>
      </p:grpSp>
      <p:grpSp>
        <p:nvGrpSpPr>
          <p:cNvPr id="51230" name="Group 36"/>
          <p:cNvGrpSpPr/>
          <p:nvPr/>
        </p:nvGrpSpPr>
        <p:grpSpPr>
          <a:xfrm>
            <a:off x="6402388" y="2689225"/>
            <a:ext cx="679450" cy="120650"/>
            <a:chOff x="4033" y="1694"/>
            <a:chExt cx="428" cy="76"/>
          </a:xfrm>
        </p:grpSpPr>
        <p:sp>
          <p:nvSpPr>
            <p:cNvPr id="51331" name="Line 37"/>
            <p:cNvSpPr/>
            <p:nvPr/>
          </p:nvSpPr>
          <p:spPr>
            <a:xfrm>
              <a:off x="4033" y="1731"/>
              <a:ext cx="361" cy="1"/>
            </a:xfrm>
            <a:prstGeom prst="line">
              <a:avLst/>
            </a:prstGeom>
            <a:ln w="11113" cap="flat" cmpd="sng">
              <a:solidFill>
                <a:srgbClr val="000000"/>
              </a:solidFill>
              <a:prstDash val="solid"/>
              <a:headEnd type="none" w="med" len="med"/>
              <a:tailEnd type="none" w="med" len="med"/>
            </a:ln>
          </p:spPr>
        </p:sp>
        <p:sp>
          <p:nvSpPr>
            <p:cNvPr id="51332" name="Freeform 38"/>
            <p:cNvSpPr/>
            <p:nvPr/>
          </p:nvSpPr>
          <p:spPr>
            <a:xfrm>
              <a:off x="4392" y="1694"/>
              <a:ext cx="69" cy="76"/>
            </a:xfrm>
            <a:custGeom>
              <a:avLst/>
              <a:gdLst/>
              <a:ahLst/>
              <a:cxnLst>
                <a:cxn ang="0">
                  <a:pos x="0" y="76"/>
                </a:cxn>
                <a:cxn ang="0">
                  <a:pos x="69" y="39"/>
                </a:cxn>
                <a:cxn ang="0">
                  <a:pos x="0" y="0"/>
                </a:cxn>
                <a:cxn ang="0">
                  <a:pos x="0" y="76"/>
                </a:cxn>
              </a:cxnLst>
              <a:rect l="0" t="0" r="0" b="0"/>
              <a:pathLst>
                <a:path w="69" h="76">
                  <a:moveTo>
                    <a:pt x="0" y="76"/>
                  </a:moveTo>
                  <a:lnTo>
                    <a:pt x="69" y="39"/>
                  </a:lnTo>
                  <a:lnTo>
                    <a:pt x="0" y="0"/>
                  </a:lnTo>
                  <a:lnTo>
                    <a:pt x="0" y="76"/>
                  </a:lnTo>
                  <a:close/>
                </a:path>
              </a:pathLst>
            </a:custGeom>
            <a:solidFill>
              <a:srgbClr val="000000">
                <a:alpha val="100000"/>
              </a:srgbClr>
            </a:solidFill>
            <a:ln w="9525">
              <a:noFill/>
            </a:ln>
          </p:spPr>
          <p:txBody>
            <a:bodyPr/>
            <a:lstStyle/>
            <a:p>
              <a:endParaRPr lang="zh-CN" altLang="en-US"/>
            </a:p>
          </p:txBody>
        </p:sp>
      </p:grpSp>
      <p:sp>
        <p:nvSpPr>
          <p:cNvPr id="51231" name="Rectangle 39"/>
          <p:cNvSpPr/>
          <p:nvPr/>
        </p:nvSpPr>
        <p:spPr>
          <a:xfrm>
            <a:off x="3090863" y="3784600"/>
            <a:ext cx="3008312" cy="447675"/>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51232" name="Rectangle 40"/>
          <p:cNvSpPr/>
          <p:nvPr/>
        </p:nvSpPr>
        <p:spPr>
          <a:xfrm>
            <a:off x="3048000" y="3475038"/>
            <a:ext cx="2247900" cy="334962"/>
          </a:xfrm>
          <a:prstGeom prst="rect">
            <a:avLst/>
          </a:prstGeom>
          <a:noFill/>
          <a:ln w="9525">
            <a:noFill/>
          </a:ln>
        </p:spPr>
        <p:txBody>
          <a:bodyPr wrap="none" lIns="0" tIns="0" rIns="0" bIns="0">
            <a:spAutoFit/>
          </a:bodyPr>
          <a:lstStyle/>
          <a:p>
            <a:pPr eaLnBrk="1" hangingPunct="1"/>
            <a:r>
              <a:rPr lang="zh-CN" altLang="en-US" sz="2200" b="1" dirty="0">
                <a:solidFill>
                  <a:srgbClr val="000000"/>
                </a:solidFill>
                <a:latin typeface="宋体" panose="02010600030101010101" pitchFamily="2" charset="-122"/>
              </a:rPr>
              <a:t>非自动化知识获取</a:t>
            </a:r>
            <a:endParaRPr lang="zh-CN" altLang="en-US" b="1" dirty="0">
              <a:latin typeface="Verdana" panose="020B0604030504040204" pitchFamily="34" charset="0"/>
            </a:endParaRPr>
          </a:p>
        </p:txBody>
      </p:sp>
      <p:sp>
        <p:nvSpPr>
          <p:cNvPr id="51233" name="Rectangle 41"/>
          <p:cNvSpPr/>
          <p:nvPr/>
        </p:nvSpPr>
        <p:spPr>
          <a:xfrm>
            <a:off x="3005138" y="2378075"/>
            <a:ext cx="1360487" cy="793750"/>
          </a:xfrm>
          <a:prstGeom prst="rect">
            <a:avLst/>
          </a:prstGeom>
          <a:noFill/>
          <a:ln w="11113"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51234" name="Rectangle 42"/>
          <p:cNvSpPr/>
          <p:nvPr/>
        </p:nvSpPr>
        <p:spPr>
          <a:xfrm>
            <a:off x="3432175" y="2468563"/>
            <a:ext cx="279400" cy="334962"/>
          </a:xfrm>
          <a:prstGeom prst="rect">
            <a:avLst/>
          </a:prstGeom>
          <a:noFill/>
          <a:ln w="9525">
            <a:noFill/>
          </a:ln>
        </p:spPr>
        <p:txBody>
          <a:bodyPr wrap="none" lIns="0" tIns="0" rIns="0" bIns="0">
            <a:spAutoFit/>
          </a:bodyPr>
          <a:lstStyle/>
          <a:p>
            <a:pPr eaLnBrk="1" hangingPunct="1"/>
            <a:r>
              <a:rPr lang="zh-CN" altLang="en-US" sz="2200" dirty="0">
                <a:solidFill>
                  <a:srgbClr val="000000"/>
                </a:solidFill>
                <a:latin typeface="宋体" panose="02010600030101010101" pitchFamily="2" charset="-122"/>
              </a:rPr>
              <a:t>知</a:t>
            </a:r>
            <a:endParaRPr lang="zh-CN" altLang="en-US" dirty="0">
              <a:latin typeface="Verdana" panose="020B0604030504040204" pitchFamily="34" charset="0"/>
            </a:endParaRPr>
          </a:p>
        </p:txBody>
      </p:sp>
      <p:sp>
        <p:nvSpPr>
          <p:cNvPr id="51235" name="Rectangle 43"/>
          <p:cNvSpPr/>
          <p:nvPr/>
        </p:nvSpPr>
        <p:spPr>
          <a:xfrm>
            <a:off x="3813175" y="2468563"/>
            <a:ext cx="279400" cy="334962"/>
          </a:xfrm>
          <a:prstGeom prst="rect">
            <a:avLst/>
          </a:prstGeom>
          <a:noFill/>
          <a:ln w="9525">
            <a:noFill/>
          </a:ln>
        </p:spPr>
        <p:txBody>
          <a:bodyPr wrap="none" lIns="0" tIns="0" rIns="0" bIns="0">
            <a:spAutoFit/>
          </a:bodyPr>
          <a:lstStyle/>
          <a:p>
            <a:pPr eaLnBrk="1" hangingPunct="1"/>
            <a:r>
              <a:rPr lang="zh-CN" altLang="en-US" sz="2200" dirty="0">
                <a:solidFill>
                  <a:srgbClr val="000000"/>
                </a:solidFill>
                <a:latin typeface="宋体" panose="02010600030101010101" pitchFamily="2" charset="-122"/>
              </a:rPr>
              <a:t>识</a:t>
            </a:r>
            <a:endParaRPr lang="zh-CN" altLang="en-US" dirty="0">
              <a:latin typeface="Verdana" panose="020B0604030504040204" pitchFamily="34" charset="0"/>
            </a:endParaRPr>
          </a:p>
        </p:txBody>
      </p:sp>
      <p:sp>
        <p:nvSpPr>
          <p:cNvPr id="51236" name="Rectangle 44"/>
          <p:cNvSpPr/>
          <p:nvPr/>
        </p:nvSpPr>
        <p:spPr>
          <a:xfrm>
            <a:off x="3303588" y="2801938"/>
            <a:ext cx="279400" cy="334962"/>
          </a:xfrm>
          <a:prstGeom prst="rect">
            <a:avLst/>
          </a:prstGeom>
          <a:noFill/>
          <a:ln w="9525">
            <a:noFill/>
          </a:ln>
        </p:spPr>
        <p:txBody>
          <a:bodyPr wrap="none" lIns="0" tIns="0" rIns="0" bIns="0">
            <a:spAutoFit/>
          </a:bodyPr>
          <a:lstStyle/>
          <a:p>
            <a:pPr eaLnBrk="1" hangingPunct="1"/>
            <a:r>
              <a:rPr lang="zh-CN" altLang="en-US" sz="2200" dirty="0">
                <a:solidFill>
                  <a:srgbClr val="000000"/>
                </a:solidFill>
                <a:latin typeface="宋体" panose="02010600030101010101" pitchFamily="2" charset="-122"/>
              </a:rPr>
              <a:t>工</a:t>
            </a:r>
            <a:endParaRPr lang="zh-CN" altLang="en-US" dirty="0">
              <a:latin typeface="Verdana" panose="020B0604030504040204" pitchFamily="34" charset="0"/>
            </a:endParaRPr>
          </a:p>
        </p:txBody>
      </p:sp>
      <p:sp>
        <p:nvSpPr>
          <p:cNvPr id="51237" name="Rectangle 45"/>
          <p:cNvSpPr/>
          <p:nvPr/>
        </p:nvSpPr>
        <p:spPr>
          <a:xfrm>
            <a:off x="3622675" y="2801938"/>
            <a:ext cx="279400" cy="334962"/>
          </a:xfrm>
          <a:prstGeom prst="rect">
            <a:avLst/>
          </a:prstGeom>
          <a:noFill/>
          <a:ln w="9525">
            <a:noFill/>
          </a:ln>
        </p:spPr>
        <p:txBody>
          <a:bodyPr wrap="none" lIns="0" tIns="0" rIns="0" bIns="0">
            <a:spAutoFit/>
          </a:bodyPr>
          <a:lstStyle/>
          <a:p>
            <a:pPr eaLnBrk="1" hangingPunct="1"/>
            <a:r>
              <a:rPr lang="zh-CN" altLang="en-US" sz="2200" dirty="0">
                <a:solidFill>
                  <a:srgbClr val="000000"/>
                </a:solidFill>
                <a:latin typeface="宋体" panose="02010600030101010101" pitchFamily="2" charset="-122"/>
              </a:rPr>
              <a:t>程</a:t>
            </a:r>
            <a:endParaRPr lang="zh-CN" altLang="en-US" dirty="0">
              <a:latin typeface="Verdana" panose="020B0604030504040204" pitchFamily="34" charset="0"/>
            </a:endParaRPr>
          </a:p>
        </p:txBody>
      </p:sp>
      <p:sp>
        <p:nvSpPr>
          <p:cNvPr id="51238" name="Rectangle 46"/>
          <p:cNvSpPr/>
          <p:nvPr/>
        </p:nvSpPr>
        <p:spPr>
          <a:xfrm>
            <a:off x="3941763" y="2801938"/>
            <a:ext cx="279400" cy="334962"/>
          </a:xfrm>
          <a:prstGeom prst="rect">
            <a:avLst/>
          </a:prstGeom>
          <a:noFill/>
          <a:ln w="9525">
            <a:noFill/>
          </a:ln>
        </p:spPr>
        <p:txBody>
          <a:bodyPr wrap="none" lIns="0" tIns="0" rIns="0" bIns="0">
            <a:spAutoFit/>
          </a:bodyPr>
          <a:lstStyle/>
          <a:p>
            <a:pPr eaLnBrk="1" hangingPunct="1"/>
            <a:r>
              <a:rPr lang="zh-CN" altLang="en-US" sz="2200" dirty="0">
                <a:solidFill>
                  <a:srgbClr val="000000"/>
                </a:solidFill>
                <a:latin typeface="宋体" panose="02010600030101010101" pitchFamily="2" charset="-122"/>
              </a:rPr>
              <a:t>师</a:t>
            </a:r>
            <a:endParaRPr lang="zh-CN" altLang="en-US" dirty="0">
              <a:latin typeface="Verdana" panose="020B0604030504040204" pitchFamily="34" charset="0"/>
            </a:endParaRPr>
          </a:p>
        </p:txBody>
      </p:sp>
      <p:sp>
        <p:nvSpPr>
          <p:cNvPr id="51239" name="Rectangle 47"/>
          <p:cNvSpPr/>
          <p:nvPr/>
        </p:nvSpPr>
        <p:spPr>
          <a:xfrm>
            <a:off x="5043488" y="2378075"/>
            <a:ext cx="1360487" cy="793750"/>
          </a:xfrm>
          <a:prstGeom prst="rect">
            <a:avLst/>
          </a:prstGeom>
          <a:noFill/>
          <a:ln w="11113"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51240" name="Rectangle 48"/>
          <p:cNvSpPr/>
          <p:nvPr/>
        </p:nvSpPr>
        <p:spPr>
          <a:xfrm>
            <a:off x="5468938" y="2468563"/>
            <a:ext cx="279400" cy="334962"/>
          </a:xfrm>
          <a:prstGeom prst="rect">
            <a:avLst/>
          </a:prstGeom>
          <a:noFill/>
          <a:ln w="9525">
            <a:noFill/>
          </a:ln>
        </p:spPr>
        <p:txBody>
          <a:bodyPr wrap="none" lIns="0" tIns="0" rIns="0" bIns="0">
            <a:spAutoFit/>
          </a:bodyPr>
          <a:lstStyle/>
          <a:p>
            <a:pPr eaLnBrk="1" hangingPunct="1"/>
            <a:r>
              <a:rPr lang="zh-CN" altLang="en-US" sz="2200" dirty="0">
                <a:solidFill>
                  <a:srgbClr val="000000"/>
                </a:solidFill>
                <a:latin typeface="宋体" panose="02010600030101010101" pitchFamily="2" charset="-122"/>
              </a:rPr>
              <a:t>知</a:t>
            </a:r>
            <a:endParaRPr lang="zh-CN" altLang="en-US" dirty="0">
              <a:latin typeface="Verdana" panose="020B0604030504040204" pitchFamily="34" charset="0"/>
            </a:endParaRPr>
          </a:p>
        </p:txBody>
      </p:sp>
      <p:sp>
        <p:nvSpPr>
          <p:cNvPr id="51241" name="Rectangle 49"/>
          <p:cNvSpPr/>
          <p:nvPr/>
        </p:nvSpPr>
        <p:spPr>
          <a:xfrm>
            <a:off x="5788025" y="2468563"/>
            <a:ext cx="279400" cy="334962"/>
          </a:xfrm>
          <a:prstGeom prst="rect">
            <a:avLst/>
          </a:prstGeom>
          <a:noFill/>
          <a:ln w="9525">
            <a:noFill/>
          </a:ln>
        </p:spPr>
        <p:txBody>
          <a:bodyPr wrap="none" lIns="0" tIns="0" rIns="0" bIns="0">
            <a:spAutoFit/>
          </a:bodyPr>
          <a:lstStyle/>
          <a:p>
            <a:pPr eaLnBrk="1" hangingPunct="1"/>
            <a:r>
              <a:rPr lang="zh-CN" altLang="en-US" sz="2200" dirty="0">
                <a:solidFill>
                  <a:srgbClr val="000000"/>
                </a:solidFill>
                <a:latin typeface="宋体" panose="02010600030101010101" pitchFamily="2" charset="-122"/>
              </a:rPr>
              <a:t>识</a:t>
            </a:r>
            <a:endParaRPr lang="zh-CN" altLang="en-US" dirty="0">
              <a:latin typeface="Verdana" panose="020B0604030504040204" pitchFamily="34" charset="0"/>
            </a:endParaRPr>
          </a:p>
        </p:txBody>
      </p:sp>
      <p:sp>
        <p:nvSpPr>
          <p:cNvPr id="51242" name="Rectangle 50"/>
          <p:cNvSpPr/>
          <p:nvPr/>
        </p:nvSpPr>
        <p:spPr>
          <a:xfrm>
            <a:off x="5341938" y="2801938"/>
            <a:ext cx="279400" cy="334962"/>
          </a:xfrm>
          <a:prstGeom prst="rect">
            <a:avLst/>
          </a:prstGeom>
          <a:noFill/>
          <a:ln w="9525">
            <a:noFill/>
          </a:ln>
        </p:spPr>
        <p:txBody>
          <a:bodyPr wrap="none" lIns="0" tIns="0" rIns="0" bIns="0">
            <a:spAutoFit/>
          </a:bodyPr>
          <a:lstStyle/>
          <a:p>
            <a:pPr eaLnBrk="1" hangingPunct="1"/>
            <a:r>
              <a:rPr lang="zh-CN" altLang="en-US" sz="2200" dirty="0">
                <a:solidFill>
                  <a:srgbClr val="000000"/>
                </a:solidFill>
                <a:latin typeface="宋体" panose="02010600030101010101" pitchFamily="2" charset="-122"/>
              </a:rPr>
              <a:t>编</a:t>
            </a:r>
            <a:endParaRPr lang="zh-CN" altLang="en-US" dirty="0">
              <a:latin typeface="Verdana" panose="020B0604030504040204" pitchFamily="34" charset="0"/>
            </a:endParaRPr>
          </a:p>
        </p:txBody>
      </p:sp>
      <p:sp>
        <p:nvSpPr>
          <p:cNvPr id="51243" name="Rectangle 51"/>
          <p:cNvSpPr/>
          <p:nvPr/>
        </p:nvSpPr>
        <p:spPr>
          <a:xfrm>
            <a:off x="5661025" y="2801938"/>
            <a:ext cx="558800" cy="334962"/>
          </a:xfrm>
          <a:prstGeom prst="rect">
            <a:avLst/>
          </a:prstGeom>
          <a:noFill/>
          <a:ln w="9525">
            <a:noFill/>
          </a:ln>
        </p:spPr>
        <p:txBody>
          <a:bodyPr wrap="none" lIns="0" tIns="0" rIns="0" bIns="0">
            <a:spAutoFit/>
          </a:bodyPr>
          <a:lstStyle/>
          <a:p>
            <a:pPr eaLnBrk="1" hangingPunct="1"/>
            <a:r>
              <a:rPr lang="zh-CN" altLang="en-US" sz="2200" dirty="0">
                <a:solidFill>
                  <a:srgbClr val="000000"/>
                </a:solidFill>
                <a:latin typeface="宋体" panose="02010600030101010101" pitchFamily="2" charset="-122"/>
              </a:rPr>
              <a:t>辑器</a:t>
            </a:r>
            <a:endParaRPr lang="zh-CN" altLang="en-US" dirty="0">
              <a:latin typeface="Verdana" panose="020B0604030504040204" pitchFamily="34" charset="0"/>
            </a:endParaRPr>
          </a:p>
        </p:txBody>
      </p:sp>
      <p:sp>
        <p:nvSpPr>
          <p:cNvPr id="51244" name="Rectangle 52"/>
          <p:cNvSpPr/>
          <p:nvPr/>
        </p:nvSpPr>
        <p:spPr>
          <a:xfrm>
            <a:off x="7165975" y="2470150"/>
            <a:ext cx="1046163" cy="460375"/>
          </a:xfrm>
          <a:prstGeom prst="rect">
            <a:avLst/>
          </a:prstGeom>
          <a:noFill/>
          <a:ln w="11113"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51245" name="Rectangle 53"/>
          <p:cNvSpPr/>
          <p:nvPr/>
        </p:nvSpPr>
        <p:spPr>
          <a:xfrm>
            <a:off x="762000" y="2395538"/>
            <a:ext cx="1225550" cy="447675"/>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51246" name="Rectangle 54"/>
          <p:cNvSpPr/>
          <p:nvPr/>
        </p:nvSpPr>
        <p:spPr>
          <a:xfrm>
            <a:off x="762000" y="2747963"/>
            <a:ext cx="1225550" cy="447675"/>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51247" name="Rectangle 55"/>
          <p:cNvSpPr/>
          <p:nvPr/>
        </p:nvSpPr>
        <p:spPr>
          <a:xfrm>
            <a:off x="2035175" y="2209800"/>
            <a:ext cx="717550" cy="447675"/>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51248" name="Rectangle 56"/>
          <p:cNvSpPr/>
          <p:nvPr/>
        </p:nvSpPr>
        <p:spPr>
          <a:xfrm>
            <a:off x="2138363" y="2312988"/>
            <a:ext cx="558800" cy="334962"/>
          </a:xfrm>
          <a:prstGeom prst="rect">
            <a:avLst/>
          </a:prstGeom>
          <a:noFill/>
          <a:ln w="9525">
            <a:noFill/>
          </a:ln>
        </p:spPr>
        <p:txBody>
          <a:bodyPr wrap="none" lIns="0" tIns="0" rIns="0" bIns="0">
            <a:spAutoFit/>
          </a:bodyPr>
          <a:lstStyle/>
          <a:p>
            <a:pPr eaLnBrk="1" hangingPunct="1"/>
            <a:r>
              <a:rPr lang="zh-CN" altLang="en-US" sz="2200" dirty="0">
                <a:solidFill>
                  <a:srgbClr val="000000"/>
                </a:solidFill>
                <a:latin typeface="宋体" panose="02010600030101010101" pitchFamily="2" charset="-122"/>
              </a:rPr>
              <a:t>阅读</a:t>
            </a:r>
            <a:endParaRPr lang="zh-CN" altLang="en-US" dirty="0">
              <a:latin typeface="Verdana" panose="020B0604030504040204" pitchFamily="34" charset="0"/>
            </a:endParaRPr>
          </a:p>
        </p:txBody>
      </p:sp>
      <p:sp>
        <p:nvSpPr>
          <p:cNvPr id="51249" name="Rectangle 57"/>
          <p:cNvSpPr/>
          <p:nvPr/>
        </p:nvSpPr>
        <p:spPr>
          <a:xfrm>
            <a:off x="2071688" y="2933700"/>
            <a:ext cx="715962" cy="447675"/>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51250" name="Rectangle 58"/>
          <p:cNvSpPr/>
          <p:nvPr/>
        </p:nvSpPr>
        <p:spPr>
          <a:xfrm>
            <a:off x="2173288" y="3038475"/>
            <a:ext cx="558800" cy="334963"/>
          </a:xfrm>
          <a:prstGeom prst="rect">
            <a:avLst/>
          </a:prstGeom>
          <a:noFill/>
          <a:ln w="9525">
            <a:noFill/>
          </a:ln>
        </p:spPr>
        <p:txBody>
          <a:bodyPr wrap="none" lIns="0" tIns="0" rIns="0" bIns="0">
            <a:spAutoFit/>
          </a:bodyPr>
          <a:lstStyle/>
          <a:p>
            <a:pPr eaLnBrk="1" hangingPunct="1"/>
            <a:r>
              <a:rPr lang="zh-CN" altLang="en-US" sz="2200" dirty="0">
                <a:solidFill>
                  <a:srgbClr val="000000"/>
                </a:solidFill>
                <a:latin typeface="宋体" panose="02010600030101010101" pitchFamily="2" charset="-122"/>
              </a:rPr>
              <a:t>对话</a:t>
            </a:r>
            <a:endParaRPr lang="zh-CN" altLang="en-US" dirty="0">
              <a:latin typeface="Verdana" panose="020B0604030504040204" pitchFamily="34" charset="0"/>
            </a:endParaRPr>
          </a:p>
        </p:txBody>
      </p:sp>
      <p:grpSp>
        <p:nvGrpSpPr>
          <p:cNvPr id="51251" name="Group 59"/>
          <p:cNvGrpSpPr/>
          <p:nvPr/>
        </p:nvGrpSpPr>
        <p:grpSpPr>
          <a:xfrm>
            <a:off x="1901825" y="2595563"/>
            <a:ext cx="1103313" cy="122237"/>
            <a:chOff x="1198" y="1635"/>
            <a:chExt cx="695" cy="77"/>
          </a:xfrm>
        </p:grpSpPr>
        <p:sp>
          <p:nvSpPr>
            <p:cNvPr id="51329" name="Line 60"/>
            <p:cNvSpPr/>
            <p:nvPr/>
          </p:nvSpPr>
          <p:spPr>
            <a:xfrm>
              <a:off x="1198" y="1673"/>
              <a:ext cx="628" cy="1"/>
            </a:xfrm>
            <a:prstGeom prst="line">
              <a:avLst/>
            </a:prstGeom>
            <a:ln w="11113" cap="flat" cmpd="sng">
              <a:solidFill>
                <a:srgbClr val="000000"/>
              </a:solidFill>
              <a:prstDash val="solid"/>
              <a:headEnd type="none" w="med" len="med"/>
              <a:tailEnd type="none" w="med" len="med"/>
            </a:ln>
          </p:spPr>
        </p:sp>
        <p:sp>
          <p:nvSpPr>
            <p:cNvPr id="51330" name="Freeform 61"/>
            <p:cNvSpPr/>
            <p:nvPr/>
          </p:nvSpPr>
          <p:spPr>
            <a:xfrm>
              <a:off x="1824" y="1635"/>
              <a:ext cx="69" cy="77"/>
            </a:xfrm>
            <a:custGeom>
              <a:avLst/>
              <a:gdLst/>
              <a:ahLst/>
              <a:cxnLst>
                <a:cxn ang="0">
                  <a:pos x="0" y="77"/>
                </a:cxn>
                <a:cxn ang="0">
                  <a:pos x="69" y="39"/>
                </a:cxn>
                <a:cxn ang="0">
                  <a:pos x="0" y="0"/>
                </a:cxn>
                <a:cxn ang="0">
                  <a:pos x="0" y="77"/>
                </a:cxn>
              </a:cxnLst>
              <a:rect l="0" t="0" r="0" b="0"/>
              <a:pathLst>
                <a:path w="69" h="77">
                  <a:moveTo>
                    <a:pt x="0" y="77"/>
                  </a:moveTo>
                  <a:lnTo>
                    <a:pt x="69" y="39"/>
                  </a:lnTo>
                  <a:lnTo>
                    <a:pt x="0" y="0"/>
                  </a:lnTo>
                  <a:lnTo>
                    <a:pt x="0" y="77"/>
                  </a:lnTo>
                  <a:close/>
                </a:path>
              </a:pathLst>
            </a:custGeom>
            <a:solidFill>
              <a:srgbClr val="000000">
                <a:alpha val="100000"/>
              </a:srgbClr>
            </a:solidFill>
            <a:ln w="9525">
              <a:noFill/>
            </a:ln>
          </p:spPr>
          <p:txBody>
            <a:bodyPr/>
            <a:lstStyle/>
            <a:p>
              <a:endParaRPr lang="zh-CN" altLang="en-US"/>
            </a:p>
          </p:txBody>
        </p:sp>
      </p:grpSp>
      <p:grpSp>
        <p:nvGrpSpPr>
          <p:cNvPr id="51252" name="Group 62"/>
          <p:cNvGrpSpPr/>
          <p:nvPr/>
        </p:nvGrpSpPr>
        <p:grpSpPr>
          <a:xfrm>
            <a:off x="1901825" y="2967038"/>
            <a:ext cx="1103313" cy="120650"/>
            <a:chOff x="1198" y="1869"/>
            <a:chExt cx="695" cy="76"/>
          </a:xfrm>
        </p:grpSpPr>
        <p:sp>
          <p:nvSpPr>
            <p:cNvPr id="51326" name="Line 63"/>
            <p:cNvSpPr/>
            <p:nvPr/>
          </p:nvSpPr>
          <p:spPr>
            <a:xfrm flipH="1">
              <a:off x="1265" y="1906"/>
              <a:ext cx="561" cy="1"/>
            </a:xfrm>
            <a:prstGeom prst="line">
              <a:avLst/>
            </a:prstGeom>
            <a:ln w="11113" cap="flat" cmpd="sng">
              <a:solidFill>
                <a:srgbClr val="000000"/>
              </a:solidFill>
              <a:prstDash val="solid"/>
              <a:headEnd type="none" w="med" len="med"/>
              <a:tailEnd type="none" w="med" len="med"/>
            </a:ln>
          </p:spPr>
        </p:sp>
        <p:sp>
          <p:nvSpPr>
            <p:cNvPr id="51327" name="Freeform 64"/>
            <p:cNvSpPr/>
            <p:nvPr/>
          </p:nvSpPr>
          <p:spPr>
            <a:xfrm>
              <a:off x="1824" y="1869"/>
              <a:ext cx="69" cy="76"/>
            </a:xfrm>
            <a:custGeom>
              <a:avLst/>
              <a:gdLst/>
              <a:ahLst/>
              <a:cxnLst>
                <a:cxn ang="0">
                  <a:pos x="0" y="76"/>
                </a:cxn>
                <a:cxn ang="0">
                  <a:pos x="69" y="39"/>
                </a:cxn>
                <a:cxn ang="0">
                  <a:pos x="0" y="0"/>
                </a:cxn>
                <a:cxn ang="0">
                  <a:pos x="0" y="76"/>
                </a:cxn>
              </a:cxnLst>
              <a:rect l="0" t="0" r="0" b="0"/>
              <a:pathLst>
                <a:path w="69" h="76">
                  <a:moveTo>
                    <a:pt x="0" y="76"/>
                  </a:moveTo>
                  <a:lnTo>
                    <a:pt x="69" y="39"/>
                  </a:lnTo>
                  <a:lnTo>
                    <a:pt x="0" y="0"/>
                  </a:lnTo>
                  <a:lnTo>
                    <a:pt x="0" y="76"/>
                  </a:lnTo>
                  <a:close/>
                </a:path>
              </a:pathLst>
            </a:custGeom>
            <a:solidFill>
              <a:srgbClr val="000000">
                <a:alpha val="100000"/>
              </a:srgbClr>
            </a:solidFill>
            <a:ln w="9525">
              <a:noFill/>
            </a:ln>
          </p:spPr>
          <p:txBody>
            <a:bodyPr/>
            <a:lstStyle/>
            <a:p>
              <a:endParaRPr lang="zh-CN" altLang="en-US"/>
            </a:p>
          </p:txBody>
        </p:sp>
        <p:sp>
          <p:nvSpPr>
            <p:cNvPr id="51328" name="Freeform 65"/>
            <p:cNvSpPr/>
            <p:nvPr/>
          </p:nvSpPr>
          <p:spPr>
            <a:xfrm>
              <a:off x="1198" y="1869"/>
              <a:ext cx="70" cy="76"/>
            </a:xfrm>
            <a:custGeom>
              <a:avLst/>
              <a:gdLst/>
              <a:ahLst/>
              <a:cxnLst>
                <a:cxn ang="0">
                  <a:pos x="70" y="0"/>
                </a:cxn>
                <a:cxn ang="0">
                  <a:pos x="0" y="39"/>
                </a:cxn>
                <a:cxn ang="0">
                  <a:pos x="70" y="76"/>
                </a:cxn>
                <a:cxn ang="0">
                  <a:pos x="70" y="0"/>
                </a:cxn>
              </a:cxnLst>
              <a:rect l="0" t="0" r="0" b="0"/>
              <a:pathLst>
                <a:path w="70" h="76">
                  <a:moveTo>
                    <a:pt x="70" y="0"/>
                  </a:moveTo>
                  <a:lnTo>
                    <a:pt x="0" y="39"/>
                  </a:lnTo>
                  <a:lnTo>
                    <a:pt x="70" y="76"/>
                  </a:lnTo>
                  <a:lnTo>
                    <a:pt x="70" y="0"/>
                  </a:lnTo>
                  <a:close/>
                </a:path>
              </a:pathLst>
            </a:custGeom>
            <a:solidFill>
              <a:srgbClr val="000000">
                <a:alpha val="100000"/>
              </a:srgbClr>
            </a:solidFill>
            <a:ln w="9525">
              <a:noFill/>
            </a:ln>
          </p:spPr>
          <p:txBody>
            <a:bodyPr/>
            <a:lstStyle/>
            <a:p>
              <a:endParaRPr lang="zh-CN" altLang="en-US"/>
            </a:p>
          </p:txBody>
        </p:sp>
      </p:grpSp>
      <p:grpSp>
        <p:nvGrpSpPr>
          <p:cNvPr id="51253" name="Group 66"/>
          <p:cNvGrpSpPr/>
          <p:nvPr/>
        </p:nvGrpSpPr>
        <p:grpSpPr>
          <a:xfrm>
            <a:off x="4364038" y="2689225"/>
            <a:ext cx="679450" cy="120650"/>
            <a:chOff x="2749" y="1694"/>
            <a:chExt cx="428" cy="76"/>
          </a:xfrm>
        </p:grpSpPr>
        <p:sp>
          <p:nvSpPr>
            <p:cNvPr id="51324" name="Line 67"/>
            <p:cNvSpPr/>
            <p:nvPr/>
          </p:nvSpPr>
          <p:spPr>
            <a:xfrm>
              <a:off x="2749" y="1731"/>
              <a:ext cx="361" cy="1"/>
            </a:xfrm>
            <a:prstGeom prst="line">
              <a:avLst/>
            </a:prstGeom>
            <a:ln w="11113" cap="flat" cmpd="sng">
              <a:solidFill>
                <a:srgbClr val="000000"/>
              </a:solidFill>
              <a:prstDash val="solid"/>
              <a:headEnd type="none" w="med" len="med"/>
              <a:tailEnd type="none" w="med" len="med"/>
            </a:ln>
          </p:spPr>
        </p:sp>
        <p:sp>
          <p:nvSpPr>
            <p:cNvPr id="51325" name="Freeform 68"/>
            <p:cNvSpPr/>
            <p:nvPr/>
          </p:nvSpPr>
          <p:spPr>
            <a:xfrm>
              <a:off x="3108" y="1694"/>
              <a:ext cx="69" cy="76"/>
            </a:xfrm>
            <a:custGeom>
              <a:avLst/>
              <a:gdLst/>
              <a:ahLst/>
              <a:cxnLst>
                <a:cxn ang="0">
                  <a:pos x="0" y="76"/>
                </a:cxn>
                <a:cxn ang="0">
                  <a:pos x="69" y="39"/>
                </a:cxn>
                <a:cxn ang="0">
                  <a:pos x="0" y="0"/>
                </a:cxn>
                <a:cxn ang="0">
                  <a:pos x="0" y="76"/>
                </a:cxn>
              </a:cxnLst>
              <a:rect l="0" t="0" r="0" b="0"/>
              <a:pathLst>
                <a:path w="69" h="76">
                  <a:moveTo>
                    <a:pt x="0" y="76"/>
                  </a:moveTo>
                  <a:lnTo>
                    <a:pt x="69" y="39"/>
                  </a:lnTo>
                  <a:lnTo>
                    <a:pt x="0" y="0"/>
                  </a:lnTo>
                  <a:lnTo>
                    <a:pt x="0" y="76"/>
                  </a:lnTo>
                  <a:close/>
                </a:path>
              </a:pathLst>
            </a:custGeom>
            <a:solidFill>
              <a:srgbClr val="000000">
                <a:alpha val="100000"/>
              </a:srgbClr>
            </a:solidFill>
            <a:ln w="9525">
              <a:noFill/>
            </a:ln>
          </p:spPr>
          <p:txBody>
            <a:bodyPr/>
            <a:lstStyle/>
            <a:p>
              <a:endParaRPr lang="zh-CN" altLang="en-US"/>
            </a:p>
          </p:txBody>
        </p:sp>
      </p:grpSp>
      <p:grpSp>
        <p:nvGrpSpPr>
          <p:cNvPr id="51254" name="Group 69"/>
          <p:cNvGrpSpPr/>
          <p:nvPr/>
        </p:nvGrpSpPr>
        <p:grpSpPr>
          <a:xfrm>
            <a:off x="6402388" y="2689225"/>
            <a:ext cx="679450" cy="120650"/>
            <a:chOff x="4033" y="1694"/>
            <a:chExt cx="428" cy="76"/>
          </a:xfrm>
        </p:grpSpPr>
        <p:sp>
          <p:nvSpPr>
            <p:cNvPr id="51322" name="Line 70"/>
            <p:cNvSpPr/>
            <p:nvPr/>
          </p:nvSpPr>
          <p:spPr>
            <a:xfrm>
              <a:off x="4033" y="1731"/>
              <a:ext cx="361" cy="1"/>
            </a:xfrm>
            <a:prstGeom prst="line">
              <a:avLst/>
            </a:prstGeom>
            <a:ln w="11113" cap="flat" cmpd="sng">
              <a:solidFill>
                <a:srgbClr val="000000"/>
              </a:solidFill>
              <a:prstDash val="solid"/>
              <a:headEnd type="none" w="med" len="med"/>
              <a:tailEnd type="none" w="med" len="med"/>
            </a:ln>
          </p:spPr>
        </p:sp>
        <p:sp>
          <p:nvSpPr>
            <p:cNvPr id="51323" name="Freeform 71"/>
            <p:cNvSpPr/>
            <p:nvPr/>
          </p:nvSpPr>
          <p:spPr>
            <a:xfrm>
              <a:off x="4392" y="1694"/>
              <a:ext cx="69" cy="76"/>
            </a:xfrm>
            <a:custGeom>
              <a:avLst/>
              <a:gdLst/>
              <a:ahLst/>
              <a:cxnLst>
                <a:cxn ang="0">
                  <a:pos x="0" y="76"/>
                </a:cxn>
                <a:cxn ang="0">
                  <a:pos x="69" y="39"/>
                </a:cxn>
                <a:cxn ang="0">
                  <a:pos x="0" y="0"/>
                </a:cxn>
                <a:cxn ang="0">
                  <a:pos x="0" y="76"/>
                </a:cxn>
              </a:cxnLst>
              <a:rect l="0" t="0" r="0" b="0"/>
              <a:pathLst>
                <a:path w="69" h="76">
                  <a:moveTo>
                    <a:pt x="0" y="76"/>
                  </a:moveTo>
                  <a:lnTo>
                    <a:pt x="69" y="39"/>
                  </a:lnTo>
                  <a:lnTo>
                    <a:pt x="0" y="0"/>
                  </a:lnTo>
                  <a:lnTo>
                    <a:pt x="0" y="76"/>
                  </a:lnTo>
                  <a:close/>
                </a:path>
              </a:pathLst>
            </a:custGeom>
            <a:solidFill>
              <a:srgbClr val="000000">
                <a:alpha val="100000"/>
              </a:srgbClr>
            </a:solidFill>
            <a:ln w="9525">
              <a:noFill/>
            </a:ln>
          </p:spPr>
          <p:txBody>
            <a:bodyPr/>
            <a:lstStyle/>
            <a:p>
              <a:endParaRPr lang="zh-CN" altLang="en-US"/>
            </a:p>
          </p:txBody>
        </p:sp>
      </p:grpSp>
      <p:sp>
        <p:nvSpPr>
          <p:cNvPr id="51255" name="Rectangle 72"/>
          <p:cNvSpPr/>
          <p:nvPr/>
        </p:nvSpPr>
        <p:spPr>
          <a:xfrm>
            <a:off x="3090863" y="3784600"/>
            <a:ext cx="3008312" cy="447675"/>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51256" name="AutoShape 73"/>
          <p:cNvSpPr>
            <a:spLocks noChangeAspect="1" noTextEdit="1"/>
          </p:cNvSpPr>
          <p:nvPr/>
        </p:nvSpPr>
        <p:spPr>
          <a:xfrm>
            <a:off x="685800" y="4267200"/>
            <a:ext cx="8001000" cy="2425700"/>
          </a:xfrm>
          <a:prstGeom prst="rect">
            <a:avLst/>
          </a:prstGeom>
          <a:noFill/>
          <a:ln w="9525">
            <a:noFill/>
          </a:ln>
        </p:spPr>
        <p:txBody>
          <a:bodyPr/>
          <a:lstStyle/>
          <a:p>
            <a:endParaRPr lang="zh-CN" altLang="en-US"/>
          </a:p>
        </p:txBody>
      </p:sp>
      <p:sp>
        <p:nvSpPr>
          <p:cNvPr id="51257" name="Rectangle 74"/>
          <p:cNvSpPr/>
          <p:nvPr/>
        </p:nvSpPr>
        <p:spPr>
          <a:xfrm>
            <a:off x="2782888" y="4273550"/>
            <a:ext cx="2560637" cy="476250"/>
          </a:xfrm>
          <a:prstGeom prst="rect">
            <a:avLst/>
          </a:prstGeom>
          <a:noFill/>
          <a:ln w="9525"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51258" name="Rectangle 75"/>
          <p:cNvSpPr/>
          <p:nvPr/>
        </p:nvSpPr>
        <p:spPr>
          <a:xfrm>
            <a:off x="3048000" y="4343400"/>
            <a:ext cx="2044700" cy="350838"/>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文字、图象识别</a:t>
            </a:r>
            <a:endParaRPr lang="zh-CN" altLang="en-US" dirty="0">
              <a:latin typeface="Verdana" panose="020B0604030504040204" pitchFamily="34" charset="0"/>
            </a:endParaRPr>
          </a:p>
        </p:txBody>
      </p:sp>
      <p:sp>
        <p:nvSpPr>
          <p:cNvPr id="51259" name="Rectangle 76"/>
          <p:cNvSpPr/>
          <p:nvPr/>
        </p:nvSpPr>
        <p:spPr>
          <a:xfrm>
            <a:off x="2782888" y="5233988"/>
            <a:ext cx="2560637" cy="476250"/>
          </a:xfrm>
          <a:prstGeom prst="rect">
            <a:avLst/>
          </a:prstGeom>
          <a:noFill/>
          <a:ln w="9525"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51260" name="Rectangle 77"/>
          <p:cNvSpPr/>
          <p:nvPr/>
        </p:nvSpPr>
        <p:spPr>
          <a:xfrm>
            <a:off x="3213100" y="5257800"/>
            <a:ext cx="292100" cy="350838"/>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语</a:t>
            </a:r>
            <a:endParaRPr lang="zh-CN" altLang="en-US" dirty="0">
              <a:latin typeface="Verdana" panose="020B0604030504040204" pitchFamily="34" charset="0"/>
            </a:endParaRPr>
          </a:p>
        </p:txBody>
      </p:sp>
      <p:sp>
        <p:nvSpPr>
          <p:cNvPr id="51261" name="Rectangle 78"/>
          <p:cNvSpPr/>
          <p:nvPr/>
        </p:nvSpPr>
        <p:spPr>
          <a:xfrm>
            <a:off x="3594100" y="5257800"/>
            <a:ext cx="292100" cy="350838"/>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音</a:t>
            </a:r>
            <a:endParaRPr lang="zh-CN" altLang="en-US" dirty="0">
              <a:latin typeface="Verdana" panose="020B0604030504040204" pitchFamily="34" charset="0"/>
            </a:endParaRPr>
          </a:p>
        </p:txBody>
      </p:sp>
      <p:sp>
        <p:nvSpPr>
          <p:cNvPr id="51262" name="Rectangle 79"/>
          <p:cNvSpPr/>
          <p:nvPr/>
        </p:nvSpPr>
        <p:spPr>
          <a:xfrm>
            <a:off x="3975100" y="5257800"/>
            <a:ext cx="292100" cy="350838"/>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识</a:t>
            </a:r>
            <a:endParaRPr lang="zh-CN" altLang="en-US" dirty="0">
              <a:latin typeface="Verdana" panose="020B0604030504040204" pitchFamily="34" charset="0"/>
            </a:endParaRPr>
          </a:p>
        </p:txBody>
      </p:sp>
      <p:sp>
        <p:nvSpPr>
          <p:cNvPr id="51263" name="Rectangle 80"/>
          <p:cNvSpPr/>
          <p:nvPr/>
        </p:nvSpPr>
        <p:spPr>
          <a:xfrm>
            <a:off x="4356100" y="5257800"/>
            <a:ext cx="292100" cy="350838"/>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别</a:t>
            </a:r>
            <a:endParaRPr lang="zh-CN" altLang="en-US" dirty="0">
              <a:latin typeface="Verdana" panose="020B0604030504040204" pitchFamily="34" charset="0"/>
            </a:endParaRPr>
          </a:p>
        </p:txBody>
      </p:sp>
      <p:sp>
        <p:nvSpPr>
          <p:cNvPr id="51264" name="Rectangle 81"/>
          <p:cNvSpPr/>
          <p:nvPr/>
        </p:nvSpPr>
        <p:spPr>
          <a:xfrm>
            <a:off x="6081713" y="4367213"/>
            <a:ext cx="830262" cy="1171575"/>
          </a:xfrm>
          <a:prstGeom prst="rect">
            <a:avLst/>
          </a:prstGeom>
          <a:noFill/>
          <a:ln w="9525"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51265" name="Rectangle 82"/>
          <p:cNvSpPr/>
          <p:nvPr/>
        </p:nvSpPr>
        <p:spPr>
          <a:xfrm>
            <a:off x="6248400" y="4460875"/>
            <a:ext cx="584200" cy="350838"/>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归纳</a:t>
            </a:r>
            <a:endParaRPr lang="zh-CN" altLang="en-US" dirty="0">
              <a:latin typeface="Verdana" panose="020B0604030504040204" pitchFamily="34" charset="0"/>
            </a:endParaRPr>
          </a:p>
        </p:txBody>
      </p:sp>
      <p:sp>
        <p:nvSpPr>
          <p:cNvPr id="51266" name="Rectangle 83"/>
          <p:cNvSpPr/>
          <p:nvPr/>
        </p:nvSpPr>
        <p:spPr>
          <a:xfrm>
            <a:off x="6248400" y="4808538"/>
            <a:ext cx="5842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理解</a:t>
            </a:r>
            <a:endParaRPr lang="zh-CN" altLang="en-US" dirty="0">
              <a:latin typeface="Verdana" panose="020B0604030504040204" pitchFamily="34" charset="0"/>
            </a:endParaRPr>
          </a:p>
        </p:txBody>
      </p:sp>
      <p:sp>
        <p:nvSpPr>
          <p:cNvPr id="51267" name="Rectangle 84"/>
          <p:cNvSpPr/>
          <p:nvPr/>
        </p:nvSpPr>
        <p:spPr>
          <a:xfrm>
            <a:off x="6248400" y="5154613"/>
            <a:ext cx="5842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翻译</a:t>
            </a:r>
            <a:endParaRPr lang="zh-CN" altLang="en-US" dirty="0">
              <a:latin typeface="Verdana" panose="020B0604030504040204" pitchFamily="34" charset="0"/>
            </a:endParaRPr>
          </a:p>
        </p:txBody>
      </p:sp>
      <p:sp>
        <p:nvSpPr>
          <p:cNvPr id="51268" name="Rectangle 85"/>
          <p:cNvSpPr/>
          <p:nvPr/>
        </p:nvSpPr>
        <p:spPr>
          <a:xfrm>
            <a:off x="7653338" y="4752975"/>
            <a:ext cx="1016000" cy="476250"/>
          </a:xfrm>
          <a:prstGeom prst="rect">
            <a:avLst/>
          </a:prstGeom>
          <a:noFill/>
          <a:ln w="9525"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51269" name="Rectangle 86"/>
          <p:cNvSpPr/>
          <p:nvPr/>
        </p:nvSpPr>
        <p:spPr>
          <a:xfrm>
            <a:off x="7772400" y="4800600"/>
            <a:ext cx="876300" cy="350838"/>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知识库</a:t>
            </a:r>
            <a:endParaRPr lang="zh-CN" altLang="en-US" dirty="0">
              <a:latin typeface="Verdana" panose="020B0604030504040204" pitchFamily="34" charset="0"/>
            </a:endParaRPr>
          </a:p>
        </p:txBody>
      </p:sp>
      <p:sp>
        <p:nvSpPr>
          <p:cNvPr id="51270" name="Rectangle 87"/>
          <p:cNvSpPr/>
          <p:nvPr/>
        </p:nvSpPr>
        <p:spPr>
          <a:xfrm>
            <a:off x="685800" y="4271963"/>
            <a:ext cx="1439863" cy="46355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51271" name="Rectangle 88"/>
          <p:cNvSpPr/>
          <p:nvPr/>
        </p:nvSpPr>
        <p:spPr>
          <a:xfrm>
            <a:off x="533400" y="4267200"/>
            <a:ext cx="1460500" cy="350838"/>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文字、图象</a:t>
            </a:r>
            <a:endParaRPr lang="zh-CN" altLang="en-US" dirty="0">
              <a:latin typeface="Verdana" panose="020B0604030504040204" pitchFamily="34" charset="0"/>
            </a:endParaRPr>
          </a:p>
        </p:txBody>
      </p:sp>
      <p:sp>
        <p:nvSpPr>
          <p:cNvPr id="51272" name="Rectangle 89"/>
          <p:cNvSpPr/>
          <p:nvPr/>
        </p:nvSpPr>
        <p:spPr>
          <a:xfrm>
            <a:off x="933450" y="5154613"/>
            <a:ext cx="1192213" cy="465137"/>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51273" name="Rectangle 90"/>
          <p:cNvSpPr/>
          <p:nvPr/>
        </p:nvSpPr>
        <p:spPr>
          <a:xfrm>
            <a:off x="762000" y="5181600"/>
            <a:ext cx="1168400" cy="350838"/>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领域专家</a:t>
            </a:r>
            <a:endParaRPr lang="zh-CN" altLang="en-US" dirty="0">
              <a:latin typeface="Verdana" panose="020B0604030504040204" pitchFamily="34" charset="0"/>
            </a:endParaRPr>
          </a:p>
        </p:txBody>
      </p:sp>
      <p:sp>
        <p:nvSpPr>
          <p:cNvPr id="51274" name="Rectangle 91"/>
          <p:cNvSpPr/>
          <p:nvPr/>
        </p:nvSpPr>
        <p:spPr>
          <a:xfrm>
            <a:off x="3389313" y="6213475"/>
            <a:ext cx="2552700" cy="465138"/>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51275" name="Rectangle 92"/>
          <p:cNvSpPr/>
          <p:nvPr/>
        </p:nvSpPr>
        <p:spPr>
          <a:xfrm>
            <a:off x="3352800" y="6019800"/>
            <a:ext cx="1762125" cy="350838"/>
          </a:xfrm>
          <a:prstGeom prst="rect">
            <a:avLst/>
          </a:prstGeom>
          <a:noFill/>
          <a:ln w="9525">
            <a:noFill/>
          </a:ln>
        </p:spPr>
        <p:txBody>
          <a:bodyPr wrap="none" lIns="0" tIns="0" rIns="0" bIns="0">
            <a:spAutoFit/>
          </a:bodyPr>
          <a:lstStyle/>
          <a:p>
            <a:pPr eaLnBrk="1" hangingPunct="1"/>
            <a:r>
              <a:rPr lang="zh-CN" altLang="en-US" sz="2300" b="1" dirty="0">
                <a:solidFill>
                  <a:srgbClr val="000000"/>
                </a:solidFill>
                <a:latin typeface="宋体" panose="02010600030101010101" pitchFamily="2" charset="-122"/>
              </a:rPr>
              <a:t>自动知识获取</a:t>
            </a:r>
            <a:endParaRPr lang="zh-CN" altLang="en-US" b="1" dirty="0">
              <a:latin typeface="Verdana" panose="020B0604030504040204" pitchFamily="34" charset="0"/>
            </a:endParaRPr>
          </a:p>
        </p:txBody>
      </p:sp>
      <p:grpSp>
        <p:nvGrpSpPr>
          <p:cNvPr id="51276" name="Group 93"/>
          <p:cNvGrpSpPr/>
          <p:nvPr/>
        </p:nvGrpSpPr>
        <p:grpSpPr>
          <a:xfrm>
            <a:off x="2041525" y="4402138"/>
            <a:ext cx="741363" cy="125412"/>
            <a:chOff x="1286" y="2773"/>
            <a:chExt cx="467" cy="79"/>
          </a:xfrm>
        </p:grpSpPr>
        <p:sp>
          <p:nvSpPr>
            <p:cNvPr id="51320" name="Line 94"/>
            <p:cNvSpPr/>
            <p:nvPr/>
          </p:nvSpPr>
          <p:spPr>
            <a:xfrm>
              <a:off x="1286" y="2812"/>
              <a:ext cx="402" cy="1"/>
            </a:xfrm>
            <a:prstGeom prst="line">
              <a:avLst/>
            </a:prstGeom>
            <a:ln w="9525" cap="flat" cmpd="sng">
              <a:solidFill>
                <a:srgbClr val="000000"/>
              </a:solidFill>
              <a:prstDash val="solid"/>
              <a:headEnd type="none" w="med" len="med"/>
              <a:tailEnd type="none" w="med" len="med"/>
            </a:ln>
          </p:spPr>
        </p:sp>
        <p:sp>
          <p:nvSpPr>
            <p:cNvPr id="51321" name="Freeform 95"/>
            <p:cNvSpPr/>
            <p:nvPr/>
          </p:nvSpPr>
          <p:spPr>
            <a:xfrm>
              <a:off x="1686" y="2773"/>
              <a:ext cx="67" cy="79"/>
            </a:xfrm>
            <a:custGeom>
              <a:avLst/>
              <a:gdLst/>
              <a:ahLst/>
              <a:cxnLst>
                <a:cxn ang="0">
                  <a:pos x="0" y="79"/>
                </a:cxn>
                <a:cxn ang="0">
                  <a:pos x="67" y="39"/>
                </a:cxn>
                <a:cxn ang="0">
                  <a:pos x="0" y="0"/>
                </a:cxn>
                <a:cxn ang="0">
                  <a:pos x="0" y="79"/>
                </a:cxn>
              </a:cxnLst>
              <a:rect l="0" t="0" r="0" b="0"/>
              <a:pathLst>
                <a:path w="67" h="79">
                  <a:moveTo>
                    <a:pt x="0" y="79"/>
                  </a:moveTo>
                  <a:lnTo>
                    <a:pt x="67" y="39"/>
                  </a:lnTo>
                  <a:lnTo>
                    <a:pt x="0" y="0"/>
                  </a:lnTo>
                  <a:lnTo>
                    <a:pt x="0" y="79"/>
                  </a:lnTo>
                  <a:close/>
                </a:path>
              </a:pathLst>
            </a:custGeom>
            <a:solidFill>
              <a:srgbClr val="000000">
                <a:alpha val="100000"/>
              </a:srgbClr>
            </a:solidFill>
            <a:ln w="9525">
              <a:noFill/>
            </a:ln>
          </p:spPr>
          <p:txBody>
            <a:bodyPr/>
            <a:lstStyle/>
            <a:p>
              <a:endParaRPr lang="zh-CN" altLang="en-US"/>
            </a:p>
          </p:txBody>
        </p:sp>
      </p:grpSp>
      <p:grpSp>
        <p:nvGrpSpPr>
          <p:cNvPr id="51277" name="Group 96"/>
          <p:cNvGrpSpPr/>
          <p:nvPr/>
        </p:nvGrpSpPr>
        <p:grpSpPr>
          <a:xfrm>
            <a:off x="5341938" y="4497388"/>
            <a:ext cx="742950" cy="127000"/>
            <a:chOff x="3365" y="2833"/>
            <a:chExt cx="468" cy="80"/>
          </a:xfrm>
        </p:grpSpPr>
        <p:sp>
          <p:nvSpPr>
            <p:cNvPr id="51318" name="Line 97"/>
            <p:cNvSpPr/>
            <p:nvPr/>
          </p:nvSpPr>
          <p:spPr>
            <a:xfrm>
              <a:off x="3365" y="2872"/>
              <a:ext cx="403" cy="1"/>
            </a:xfrm>
            <a:prstGeom prst="line">
              <a:avLst/>
            </a:prstGeom>
            <a:ln w="9525" cap="flat" cmpd="sng">
              <a:solidFill>
                <a:srgbClr val="000000"/>
              </a:solidFill>
              <a:prstDash val="solid"/>
              <a:headEnd type="none" w="med" len="med"/>
              <a:tailEnd type="none" w="med" len="med"/>
            </a:ln>
          </p:spPr>
        </p:sp>
        <p:sp>
          <p:nvSpPr>
            <p:cNvPr id="51319" name="Freeform 98"/>
            <p:cNvSpPr/>
            <p:nvPr/>
          </p:nvSpPr>
          <p:spPr>
            <a:xfrm>
              <a:off x="3766" y="2833"/>
              <a:ext cx="67" cy="80"/>
            </a:xfrm>
            <a:custGeom>
              <a:avLst/>
              <a:gdLst/>
              <a:ahLst/>
              <a:cxnLst>
                <a:cxn ang="0">
                  <a:pos x="0" y="80"/>
                </a:cxn>
                <a:cxn ang="0">
                  <a:pos x="67" y="39"/>
                </a:cxn>
                <a:cxn ang="0">
                  <a:pos x="0" y="0"/>
                </a:cxn>
                <a:cxn ang="0">
                  <a:pos x="0" y="80"/>
                </a:cxn>
              </a:cxnLst>
              <a:rect l="0" t="0" r="0" b="0"/>
              <a:pathLst>
                <a:path w="67" h="80">
                  <a:moveTo>
                    <a:pt x="0" y="80"/>
                  </a:moveTo>
                  <a:lnTo>
                    <a:pt x="67" y="39"/>
                  </a:lnTo>
                  <a:lnTo>
                    <a:pt x="0" y="0"/>
                  </a:lnTo>
                  <a:lnTo>
                    <a:pt x="0" y="80"/>
                  </a:lnTo>
                  <a:close/>
                </a:path>
              </a:pathLst>
            </a:custGeom>
            <a:solidFill>
              <a:srgbClr val="000000">
                <a:alpha val="100000"/>
              </a:srgbClr>
            </a:solidFill>
            <a:ln w="9525">
              <a:noFill/>
            </a:ln>
          </p:spPr>
          <p:txBody>
            <a:bodyPr/>
            <a:lstStyle/>
            <a:p>
              <a:endParaRPr lang="zh-CN" altLang="en-US"/>
            </a:p>
          </p:txBody>
        </p:sp>
      </p:grpSp>
      <p:grpSp>
        <p:nvGrpSpPr>
          <p:cNvPr id="51278" name="Group 99"/>
          <p:cNvGrpSpPr/>
          <p:nvPr/>
        </p:nvGrpSpPr>
        <p:grpSpPr>
          <a:xfrm>
            <a:off x="5341938" y="5364163"/>
            <a:ext cx="742950" cy="125412"/>
            <a:chOff x="3365" y="3379"/>
            <a:chExt cx="468" cy="79"/>
          </a:xfrm>
        </p:grpSpPr>
        <p:sp>
          <p:nvSpPr>
            <p:cNvPr id="51316" name="Line 100"/>
            <p:cNvSpPr/>
            <p:nvPr/>
          </p:nvSpPr>
          <p:spPr>
            <a:xfrm>
              <a:off x="3365" y="3418"/>
              <a:ext cx="403" cy="1"/>
            </a:xfrm>
            <a:prstGeom prst="line">
              <a:avLst/>
            </a:prstGeom>
            <a:ln w="9525" cap="flat" cmpd="sng">
              <a:solidFill>
                <a:srgbClr val="000000"/>
              </a:solidFill>
              <a:prstDash val="solid"/>
              <a:headEnd type="none" w="med" len="med"/>
              <a:tailEnd type="none" w="med" len="med"/>
            </a:ln>
          </p:spPr>
        </p:sp>
        <p:sp>
          <p:nvSpPr>
            <p:cNvPr id="51317" name="Freeform 101"/>
            <p:cNvSpPr/>
            <p:nvPr/>
          </p:nvSpPr>
          <p:spPr>
            <a:xfrm>
              <a:off x="3766" y="3379"/>
              <a:ext cx="67" cy="79"/>
            </a:xfrm>
            <a:custGeom>
              <a:avLst/>
              <a:gdLst/>
              <a:ahLst/>
              <a:cxnLst>
                <a:cxn ang="0">
                  <a:pos x="0" y="79"/>
                </a:cxn>
                <a:cxn ang="0">
                  <a:pos x="67" y="39"/>
                </a:cxn>
                <a:cxn ang="0">
                  <a:pos x="0" y="0"/>
                </a:cxn>
                <a:cxn ang="0">
                  <a:pos x="0" y="79"/>
                </a:cxn>
              </a:cxnLst>
              <a:rect l="0" t="0" r="0" b="0"/>
              <a:pathLst>
                <a:path w="67" h="79">
                  <a:moveTo>
                    <a:pt x="0" y="79"/>
                  </a:moveTo>
                  <a:lnTo>
                    <a:pt x="67" y="39"/>
                  </a:lnTo>
                  <a:lnTo>
                    <a:pt x="0" y="0"/>
                  </a:lnTo>
                  <a:lnTo>
                    <a:pt x="0" y="79"/>
                  </a:lnTo>
                  <a:close/>
                </a:path>
              </a:pathLst>
            </a:custGeom>
            <a:solidFill>
              <a:srgbClr val="000000">
                <a:alpha val="100000"/>
              </a:srgbClr>
            </a:solidFill>
            <a:ln w="9525">
              <a:noFill/>
            </a:ln>
          </p:spPr>
          <p:txBody>
            <a:bodyPr/>
            <a:lstStyle/>
            <a:p>
              <a:endParaRPr lang="zh-CN" altLang="en-US"/>
            </a:p>
          </p:txBody>
        </p:sp>
      </p:grpSp>
      <p:grpSp>
        <p:nvGrpSpPr>
          <p:cNvPr id="51279" name="Group 102"/>
          <p:cNvGrpSpPr/>
          <p:nvPr/>
        </p:nvGrpSpPr>
        <p:grpSpPr>
          <a:xfrm>
            <a:off x="6910388" y="4978400"/>
            <a:ext cx="742950" cy="127000"/>
            <a:chOff x="4353" y="3136"/>
            <a:chExt cx="468" cy="80"/>
          </a:xfrm>
        </p:grpSpPr>
        <p:sp>
          <p:nvSpPr>
            <p:cNvPr id="51314" name="Line 103"/>
            <p:cNvSpPr/>
            <p:nvPr/>
          </p:nvSpPr>
          <p:spPr>
            <a:xfrm>
              <a:off x="4353" y="3175"/>
              <a:ext cx="403" cy="1"/>
            </a:xfrm>
            <a:prstGeom prst="line">
              <a:avLst/>
            </a:prstGeom>
            <a:ln w="9525" cap="flat" cmpd="sng">
              <a:solidFill>
                <a:srgbClr val="000000"/>
              </a:solidFill>
              <a:prstDash val="solid"/>
              <a:headEnd type="none" w="med" len="med"/>
              <a:tailEnd type="none" w="med" len="med"/>
            </a:ln>
          </p:spPr>
        </p:sp>
        <p:sp>
          <p:nvSpPr>
            <p:cNvPr id="51315" name="Freeform 104"/>
            <p:cNvSpPr/>
            <p:nvPr/>
          </p:nvSpPr>
          <p:spPr>
            <a:xfrm>
              <a:off x="4754" y="3136"/>
              <a:ext cx="67" cy="80"/>
            </a:xfrm>
            <a:custGeom>
              <a:avLst/>
              <a:gdLst/>
              <a:ahLst/>
              <a:cxnLst>
                <a:cxn ang="0">
                  <a:pos x="0" y="80"/>
                </a:cxn>
                <a:cxn ang="0">
                  <a:pos x="67" y="39"/>
                </a:cxn>
                <a:cxn ang="0">
                  <a:pos x="0" y="0"/>
                </a:cxn>
                <a:cxn ang="0">
                  <a:pos x="0" y="80"/>
                </a:cxn>
              </a:cxnLst>
              <a:rect l="0" t="0" r="0" b="0"/>
              <a:pathLst>
                <a:path w="67" h="80">
                  <a:moveTo>
                    <a:pt x="0" y="80"/>
                  </a:moveTo>
                  <a:lnTo>
                    <a:pt x="67" y="39"/>
                  </a:lnTo>
                  <a:lnTo>
                    <a:pt x="0" y="0"/>
                  </a:lnTo>
                  <a:lnTo>
                    <a:pt x="0" y="80"/>
                  </a:lnTo>
                  <a:close/>
                </a:path>
              </a:pathLst>
            </a:custGeom>
            <a:solidFill>
              <a:srgbClr val="000000">
                <a:alpha val="100000"/>
              </a:srgbClr>
            </a:solidFill>
            <a:ln w="9525">
              <a:noFill/>
            </a:ln>
          </p:spPr>
          <p:txBody>
            <a:bodyPr/>
            <a:lstStyle/>
            <a:p>
              <a:endParaRPr lang="zh-CN" altLang="en-US"/>
            </a:p>
          </p:txBody>
        </p:sp>
      </p:grpSp>
      <p:grpSp>
        <p:nvGrpSpPr>
          <p:cNvPr id="51280" name="Group 105"/>
          <p:cNvGrpSpPr/>
          <p:nvPr/>
        </p:nvGrpSpPr>
        <p:grpSpPr>
          <a:xfrm>
            <a:off x="2041525" y="5267325"/>
            <a:ext cx="741363" cy="127000"/>
            <a:chOff x="1286" y="3318"/>
            <a:chExt cx="467" cy="80"/>
          </a:xfrm>
        </p:grpSpPr>
        <p:sp>
          <p:nvSpPr>
            <p:cNvPr id="51312" name="Line 106"/>
            <p:cNvSpPr/>
            <p:nvPr/>
          </p:nvSpPr>
          <p:spPr>
            <a:xfrm>
              <a:off x="1286" y="3357"/>
              <a:ext cx="402" cy="1"/>
            </a:xfrm>
            <a:prstGeom prst="line">
              <a:avLst/>
            </a:prstGeom>
            <a:ln w="9525" cap="flat" cmpd="sng">
              <a:solidFill>
                <a:srgbClr val="000000"/>
              </a:solidFill>
              <a:prstDash val="solid"/>
              <a:headEnd type="none" w="med" len="med"/>
              <a:tailEnd type="none" w="med" len="med"/>
            </a:ln>
          </p:spPr>
        </p:sp>
        <p:sp>
          <p:nvSpPr>
            <p:cNvPr id="51313" name="Freeform 107"/>
            <p:cNvSpPr/>
            <p:nvPr/>
          </p:nvSpPr>
          <p:spPr>
            <a:xfrm>
              <a:off x="1686" y="3318"/>
              <a:ext cx="67" cy="80"/>
            </a:xfrm>
            <a:custGeom>
              <a:avLst/>
              <a:gdLst/>
              <a:ahLst/>
              <a:cxnLst>
                <a:cxn ang="0">
                  <a:pos x="0" y="80"/>
                </a:cxn>
                <a:cxn ang="0">
                  <a:pos x="67" y="39"/>
                </a:cxn>
                <a:cxn ang="0">
                  <a:pos x="0" y="0"/>
                </a:cxn>
                <a:cxn ang="0">
                  <a:pos x="0" y="80"/>
                </a:cxn>
              </a:cxnLst>
              <a:rect l="0" t="0" r="0" b="0"/>
              <a:pathLst>
                <a:path w="67" h="80">
                  <a:moveTo>
                    <a:pt x="0" y="80"/>
                  </a:moveTo>
                  <a:lnTo>
                    <a:pt x="67" y="39"/>
                  </a:lnTo>
                  <a:lnTo>
                    <a:pt x="0" y="0"/>
                  </a:lnTo>
                  <a:lnTo>
                    <a:pt x="0" y="80"/>
                  </a:lnTo>
                  <a:close/>
                </a:path>
              </a:pathLst>
            </a:custGeom>
            <a:solidFill>
              <a:srgbClr val="000000">
                <a:alpha val="100000"/>
              </a:srgbClr>
            </a:solidFill>
            <a:ln w="9525">
              <a:noFill/>
            </a:ln>
          </p:spPr>
          <p:txBody>
            <a:bodyPr/>
            <a:lstStyle/>
            <a:p>
              <a:endParaRPr lang="zh-CN" altLang="en-US"/>
            </a:p>
          </p:txBody>
        </p:sp>
      </p:grpSp>
      <p:grpSp>
        <p:nvGrpSpPr>
          <p:cNvPr id="51281" name="Group 108"/>
          <p:cNvGrpSpPr/>
          <p:nvPr/>
        </p:nvGrpSpPr>
        <p:grpSpPr>
          <a:xfrm>
            <a:off x="2041525" y="5459413"/>
            <a:ext cx="741363" cy="127000"/>
            <a:chOff x="1286" y="3439"/>
            <a:chExt cx="467" cy="80"/>
          </a:xfrm>
        </p:grpSpPr>
        <p:sp>
          <p:nvSpPr>
            <p:cNvPr id="51310" name="Line 109"/>
            <p:cNvSpPr/>
            <p:nvPr/>
          </p:nvSpPr>
          <p:spPr>
            <a:xfrm flipH="1">
              <a:off x="1351" y="3479"/>
              <a:ext cx="402" cy="1"/>
            </a:xfrm>
            <a:prstGeom prst="line">
              <a:avLst/>
            </a:prstGeom>
            <a:ln w="9525" cap="flat" cmpd="sng">
              <a:solidFill>
                <a:srgbClr val="000000"/>
              </a:solidFill>
              <a:prstDash val="solid"/>
              <a:headEnd type="none" w="med" len="med"/>
              <a:tailEnd type="none" w="med" len="med"/>
            </a:ln>
          </p:spPr>
        </p:sp>
        <p:sp>
          <p:nvSpPr>
            <p:cNvPr id="51311" name="Freeform 110"/>
            <p:cNvSpPr/>
            <p:nvPr/>
          </p:nvSpPr>
          <p:spPr>
            <a:xfrm>
              <a:off x="1286" y="3439"/>
              <a:ext cx="68" cy="80"/>
            </a:xfrm>
            <a:custGeom>
              <a:avLst/>
              <a:gdLst/>
              <a:ahLst/>
              <a:cxnLst>
                <a:cxn ang="0">
                  <a:pos x="68" y="0"/>
                </a:cxn>
                <a:cxn ang="0">
                  <a:pos x="0" y="40"/>
                </a:cxn>
                <a:cxn ang="0">
                  <a:pos x="68" y="80"/>
                </a:cxn>
                <a:cxn ang="0">
                  <a:pos x="68" y="0"/>
                </a:cxn>
              </a:cxnLst>
              <a:rect l="0" t="0" r="0" b="0"/>
              <a:pathLst>
                <a:path w="68" h="80">
                  <a:moveTo>
                    <a:pt x="68" y="0"/>
                  </a:moveTo>
                  <a:lnTo>
                    <a:pt x="0" y="40"/>
                  </a:lnTo>
                  <a:lnTo>
                    <a:pt x="68" y="80"/>
                  </a:lnTo>
                  <a:lnTo>
                    <a:pt x="68" y="0"/>
                  </a:lnTo>
                  <a:close/>
                </a:path>
              </a:pathLst>
            </a:custGeom>
            <a:solidFill>
              <a:srgbClr val="000000">
                <a:alpha val="100000"/>
              </a:srgbClr>
            </a:solidFill>
            <a:ln w="9525">
              <a:noFill/>
            </a:ln>
          </p:spPr>
          <p:txBody>
            <a:bodyPr/>
            <a:lstStyle/>
            <a:p>
              <a:endParaRPr lang="zh-CN" altLang="en-US"/>
            </a:p>
          </p:txBody>
        </p:sp>
      </p:grpSp>
      <p:sp>
        <p:nvSpPr>
          <p:cNvPr id="51282" name="Rectangle 111"/>
          <p:cNvSpPr/>
          <p:nvPr/>
        </p:nvSpPr>
        <p:spPr>
          <a:xfrm>
            <a:off x="2782888" y="4273550"/>
            <a:ext cx="2560637" cy="476250"/>
          </a:xfrm>
          <a:prstGeom prst="rect">
            <a:avLst/>
          </a:prstGeom>
          <a:noFill/>
          <a:ln w="9525"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51283" name="Rectangle 112"/>
          <p:cNvSpPr/>
          <p:nvPr/>
        </p:nvSpPr>
        <p:spPr>
          <a:xfrm>
            <a:off x="2782888" y="5233988"/>
            <a:ext cx="2560637" cy="476250"/>
          </a:xfrm>
          <a:prstGeom prst="rect">
            <a:avLst/>
          </a:prstGeom>
          <a:noFill/>
          <a:ln w="9525"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51284" name="Rectangle 113"/>
          <p:cNvSpPr/>
          <p:nvPr/>
        </p:nvSpPr>
        <p:spPr>
          <a:xfrm>
            <a:off x="6081713" y="4367213"/>
            <a:ext cx="830262" cy="1171575"/>
          </a:xfrm>
          <a:prstGeom prst="rect">
            <a:avLst/>
          </a:prstGeom>
          <a:noFill/>
          <a:ln w="9525"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51285" name="Rectangle 114"/>
          <p:cNvSpPr/>
          <p:nvPr/>
        </p:nvSpPr>
        <p:spPr>
          <a:xfrm>
            <a:off x="6248400" y="4460875"/>
            <a:ext cx="584200" cy="350838"/>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归纳</a:t>
            </a:r>
            <a:endParaRPr lang="zh-CN" altLang="en-US" dirty="0">
              <a:latin typeface="Verdana" panose="020B0604030504040204" pitchFamily="34" charset="0"/>
            </a:endParaRPr>
          </a:p>
        </p:txBody>
      </p:sp>
      <p:sp>
        <p:nvSpPr>
          <p:cNvPr id="51286" name="Rectangle 115"/>
          <p:cNvSpPr/>
          <p:nvPr/>
        </p:nvSpPr>
        <p:spPr>
          <a:xfrm>
            <a:off x="6248400" y="4808538"/>
            <a:ext cx="5842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理解</a:t>
            </a:r>
            <a:endParaRPr lang="zh-CN" altLang="en-US" dirty="0">
              <a:latin typeface="Verdana" panose="020B0604030504040204" pitchFamily="34" charset="0"/>
            </a:endParaRPr>
          </a:p>
        </p:txBody>
      </p:sp>
      <p:sp>
        <p:nvSpPr>
          <p:cNvPr id="51287" name="Rectangle 116"/>
          <p:cNvSpPr/>
          <p:nvPr/>
        </p:nvSpPr>
        <p:spPr>
          <a:xfrm>
            <a:off x="6248400" y="5154613"/>
            <a:ext cx="584200" cy="350837"/>
          </a:xfrm>
          <a:prstGeom prst="rect">
            <a:avLst/>
          </a:prstGeom>
          <a:noFill/>
          <a:ln w="9525">
            <a:noFill/>
          </a:ln>
        </p:spPr>
        <p:txBody>
          <a:bodyPr wrap="none" lIns="0" tIns="0" rIns="0" bIns="0">
            <a:spAutoFit/>
          </a:bodyPr>
          <a:lstStyle/>
          <a:p>
            <a:pPr eaLnBrk="1" hangingPunct="1"/>
            <a:r>
              <a:rPr lang="zh-CN" altLang="en-US" sz="2300" dirty="0">
                <a:solidFill>
                  <a:srgbClr val="000000"/>
                </a:solidFill>
                <a:latin typeface="宋体" panose="02010600030101010101" pitchFamily="2" charset="-122"/>
              </a:rPr>
              <a:t>翻译</a:t>
            </a:r>
            <a:endParaRPr lang="zh-CN" altLang="en-US" dirty="0">
              <a:latin typeface="Verdana" panose="020B0604030504040204" pitchFamily="34" charset="0"/>
            </a:endParaRPr>
          </a:p>
        </p:txBody>
      </p:sp>
      <p:sp>
        <p:nvSpPr>
          <p:cNvPr id="51288" name="Rectangle 117"/>
          <p:cNvSpPr/>
          <p:nvPr/>
        </p:nvSpPr>
        <p:spPr>
          <a:xfrm>
            <a:off x="7653338" y="4752975"/>
            <a:ext cx="1016000" cy="476250"/>
          </a:xfrm>
          <a:prstGeom prst="rect">
            <a:avLst/>
          </a:prstGeom>
          <a:noFill/>
          <a:ln w="9525"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51289" name="Rectangle 118"/>
          <p:cNvSpPr/>
          <p:nvPr/>
        </p:nvSpPr>
        <p:spPr>
          <a:xfrm>
            <a:off x="685800" y="4271963"/>
            <a:ext cx="1439863" cy="46355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51290" name="Rectangle 119"/>
          <p:cNvSpPr/>
          <p:nvPr/>
        </p:nvSpPr>
        <p:spPr>
          <a:xfrm>
            <a:off x="933450" y="5154613"/>
            <a:ext cx="1192213" cy="465137"/>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51291" name="Rectangle 120"/>
          <p:cNvSpPr/>
          <p:nvPr/>
        </p:nvSpPr>
        <p:spPr>
          <a:xfrm>
            <a:off x="3389313" y="6213475"/>
            <a:ext cx="2552700" cy="465138"/>
          </a:xfrm>
          <a:prstGeom prst="rect">
            <a:avLst/>
          </a:prstGeom>
          <a:noFill/>
          <a:ln w="9525">
            <a:noFill/>
          </a:ln>
        </p:spPr>
        <p:txBody>
          <a:bodyPr/>
          <a:lstStyle/>
          <a:p>
            <a:pPr eaLnBrk="1" hangingPunct="1"/>
            <a:endParaRPr lang="zh-CN" altLang="en-US" dirty="0">
              <a:latin typeface="Verdana" panose="020B0604030504040204" pitchFamily="34" charset="0"/>
            </a:endParaRPr>
          </a:p>
        </p:txBody>
      </p:sp>
      <p:grpSp>
        <p:nvGrpSpPr>
          <p:cNvPr id="51292" name="Group 121"/>
          <p:cNvGrpSpPr/>
          <p:nvPr/>
        </p:nvGrpSpPr>
        <p:grpSpPr>
          <a:xfrm>
            <a:off x="2041525" y="4402138"/>
            <a:ext cx="741363" cy="125412"/>
            <a:chOff x="1286" y="2773"/>
            <a:chExt cx="467" cy="79"/>
          </a:xfrm>
        </p:grpSpPr>
        <p:sp>
          <p:nvSpPr>
            <p:cNvPr id="51308" name="Line 122"/>
            <p:cNvSpPr/>
            <p:nvPr/>
          </p:nvSpPr>
          <p:spPr>
            <a:xfrm>
              <a:off x="1286" y="2812"/>
              <a:ext cx="402" cy="1"/>
            </a:xfrm>
            <a:prstGeom prst="line">
              <a:avLst/>
            </a:prstGeom>
            <a:ln w="9525" cap="flat" cmpd="sng">
              <a:solidFill>
                <a:srgbClr val="000000"/>
              </a:solidFill>
              <a:prstDash val="solid"/>
              <a:headEnd type="none" w="med" len="med"/>
              <a:tailEnd type="none" w="med" len="med"/>
            </a:ln>
          </p:spPr>
        </p:sp>
        <p:sp>
          <p:nvSpPr>
            <p:cNvPr id="51309" name="Freeform 123"/>
            <p:cNvSpPr/>
            <p:nvPr/>
          </p:nvSpPr>
          <p:spPr>
            <a:xfrm>
              <a:off x="1686" y="2773"/>
              <a:ext cx="67" cy="79"/>
            </a:xfrm>
            <a:custGeom>
              <a:avLst/>
              <a:gdLst/>
              <a:ahLst/>
              <a:cxnLst>
                <a:cxn ang="0">
                  <a:pos x="0" y="79"/>
                </a:cxn>
                <a:cxn ang="0">
                  <a:pos x="67" y="39"/>
                </a:cxn>
                <a:cxn ang="0">
                  <a:pos x="0" y="0"/>
                </a:cxn>
                <a:cxn ang="0">
                  <a:pos x="0" y="79"/>
                </a:cxn>
              </a:cxnLst>
              <a:rect l="0" t="0" r="0" b="0"/>
              <a:pathLst>
                <a:path w="67" h="79">
                  <a:moveTo>
                    <a:pt x="0" y="79"/>
                  </a:moveTo>
                  <a:lnTo>
                    <a:pt x="67" y="39"/>
                  </a:lnTo>
                  <a:lnTo>
                    <a:pt x="0" y="0"/>
                  </a:lnTo>
                  <a:lnTo>
                    <a:pt x="0" y="79"/>
                  </a:lnTo>
                  <a:close/>
                </a:path>
              </a:pathLst>
            </a:custGeom>
            <a:solidFill>
              <a:srgbClr val="000000">
                <a:alpha val="100000"/>
              </a:srgbClr>
            </a:solidFill>
            <a:ln w="9525">
              <a:noFill/>
            </a:ln>
          </p:spPr>
          <p:txBody>
            <a:bodyPr/>
            <a:lstStyle/>
            <a:p>
              <a:endParaRPr lang="zh-CN" altLang="en-US"/>
            </a:p>
          </p:txBody>
        </p:sp>
      </p:grpSp>
      <p:grpSp>
        <p:nvGrpSpPr>
          <p:cNvPr id="51293" name="Group 124"/>
          <p:cNvGrpSpPr/>
          <p:nvPr/>
        </p:nvGrpSpPr>
        <p:grpSpPr>
          <a:xfrm>
            <a:off x="5341938" y="4497388"/>
            <a:ext cx="742950" cy="127000"/>
            <a:chOff x="3365" y="2833"/>
            <a:chExt cx="468" cy="80"/>
          </a:xfrm>
        </p:grpSpPr>
        <p:sp>
          <p:nvSpPr>
            <p:cNvPr id="51306" name="Line 125"/>
            <p:cNvSpPr/>
            <p:nvPr/>
          </p:nvSpPr>
          <p:spPr>
            <a:xfrm>
              <a:off x="3365" y="2872"/>
              <a:ext cx="403" cy="1"/>
            </a:xfrm>
            <a:prstGeom prst="line">
              <a:avLst/>
            </a:prstGeom>
            <a:ln w="9525" cap="flat" cmpd="sng">
              <a:solidFill>
                <a:srgbClr val="000000"/>
              </a:solidFill>
              <a:prstDash val="solid"/>
              <a:headEnd type="none" w="med" len="med"/>
              <a:tailEnd type="none" w="med" len="med"/>
            </a:ln>
          </p:spPr>
        </p:sp>
        <p:sp>
          <p:nvSpPr>
            <p:cNvPr id="51307" name="Freeform 126"/>
            <p:cNvSpPr/>
            <p:nvPr/>
          </p:nvSpPr>
          <p:spPr>
            <a:xfrm>
              <a:off x="3766" y="2833"/>
              <a:ext cx="67" cy="80"/>
            </a:xfrm>
            <a:custGeom>
              <a:avLst/>
              <a:gdLst/>
              <a:ahLst/>
              <a:cxnLst>
                <a:cxn ang="0">
                  <a:pos x="0" y="80"/>
                </a:cxn>
                <a:cxn ang="0">
                  <a:pos x="67" y="39"/>
                </a:cxn>
                <a:cxn ang="0">
                  <a:pos x="0" y="0"/>
                </a:cxn>
                <a:cxn ang="0">
                  <a:pos x="0" y="80"/>
                </a:cxn>
              </a:cxnLst>
              <a:rect l="0" t="0" r="0" b="0"/>
              <a:pathLst>
                <a:path w="67" h="80">
                  <a:moveTo>
                    <a:pt x="0" y="80"/>
                  </a:moveTo>
                  <a:lnTo>
                    <a:pt x="67" y="39"/>
                  </a:lnTo>
                  <a:lnTo>
                    <a:pt x="0" y="0"/>
                  </a:lnTo>
                  <a:lnTo>
                    <a:pt x="0" y="80"/>
                  </a:lnTo>
                  <a:close/>
                </a:path>
              </a:pathLst>
            </a:custGeom>
            <a:solidFill>
              <a:srgbClr val="000000">
                <a:alpha val="100000"/>
              </a:srgbClr>
            </a:solidFill>
            <a:ln w="9525">
              <a:noFill/>
            </a:ln>
          </p:spPr>
          <p:txBody>
            <a:bodyPr/>
            <a:lstStyle/>
            <a:p>
              <a:endParaRPr lang="zh-CN" altLang="en-US"/>
            </a:p>
          </p:txBody>
        </p:sp>
      </p:grpSp>
      <p:grpSp>
        <p:nvGrpSpPr>
          <p:cNvPr id="51294" name="Group 127"/>
          <p:cNvGrpSpPr/>
          <p:nvPr/>
        </p:nvGrpSpPr>
        <p:grpSpPr>
          <a:xfrm>
            <a:off x="5341938" y="5364163"/>
            <a:ext cx="742950" cy="125412"/>
            <a:chOff x="3365" y="3379"/>
            <a:chExt cx="468" cy="79"/>
          </a:xfrm>
        </p:grpSpPr>
        <p:sp>
          <p:nvSpPr>
            <p:cNvPr id="51304" name="Line 128"/>
            <p:cNvSpPr/>
            <p:nvPr/>
          </p:nvSpPr>
          <p:spPr>
            <a:xfrm>
              <a:off x="3365" y="3418"/>
              <a:ext cx="403" cy="1"/>
            </a:xfrm>
            <a:prstGeom prst="line">
              <a:avLst/>
            </a:prstGeom>
            <a:ln w="9525" cap="flat" cmpd="sng">
              <a:solidFill>
                <a:srgbClr val="000000"/>
              </a:solidFill>
              <a:prstDash val="solid"/>
              <a:headEnd type="none" w="med" len="med"/>
              <a:tailEnd type="none" w="med" len="med"/>
            </a:ln>
          </p:spPr>
        </p:sp>
        <p:sp>
          <p:nvSpPr>
            <p:cNvPr id="51305" name="Freeform 129"/>
            <p:cNvSpPr/>
            <p:nvPr/>
          </p:nvSpPr>
          <p:spPr>
            <a:xfrm>
              <a:off x="3766" y="3379"/>
              <a:ext cx="67" cy="79"/>
            </a:xfrm>
            <a:custGeom>
              <a:avLst/>
              <a:gdLst/>
              <a:ahLst/>
              <a:cxnLst>
                <a:cxn ang="0">
                  <a:pos x="0" y="79"/>
                </a:cxn>
                <a:cxn ang="0">
                  <a:pos x="67" y="39"/>
                </a:cxn>
                <a:cxn ang="0">
                  <a:pos x="0" y="0"/>
                </a:cxn>
                <a:cxn ang="0">
                  <a:pos x="0" y="79"/>
                </a:cxn>
              </a:cxnLst>
              <a:rect l="0" t="0" r="0" b="0"/>
              <a:pathLst>
                <a:path w="67" h="79">
                  <a:moveTo>
                    <a:pt x="0" y="79"/>
                  </a:moveTo>
                  <a:lnTo>
                    <a:pt x="67" y="39"/>
                  </a:lnTo>
                  <a:lnTo>
                    <a:pt x="0" y="0"/>
                  </a:lnTo>
                  <a:lnTo>
                    <a:pt x="0" y="79"/>
                  </a:lnTo>
                  <a:close/>
                </a:path>
              </a:pathLst>
            </a:custGeom>
            <a:solidFill>
              <a:srgbClr val="000000">
                <a:alpha val="100000"/>
              </a:srgbClr>
            </a:solidFill>
            <a:ln w="9525">
              <a:noFill/>
            </a:ln>
          </p:spPr>
          <p:txBody>
            <a:bodyPr/>
            <a:lstStyle/>
            <a:p>
              <a:endParaRPr lang="zh-CN" altLang="en-US"/>
            </a:p>
          </p:txBody>
        </p:sp>
      </p:grpSp>
      <p:grpSp>
        <p:nvGrpSpPr>
          <p:cNvPr id="51295" name="Group 130"/>
          <p:cNvGrpSpPr/>
          <p:nvPr/>
        </p:nvGrpSpPr>
        <p:grpSpPr>
          <a:xfrm>
            <a:off x="6910388" y="4978400"/>
            <a:ext cx="742950" cy="127000"/>
            <a:chOff x="4353" y="3136"/>
            <a:chExt cx="468" cy="80"/>
          </a:xfrm>
        </p:grpSpPr>
        <p:sp>
          <p:nvSpPr>
            <p:cNvPr id="51302" name="Line 131"/>
            <p:cNvSpPr/>
            <p:nvPr/>
          </p:nvSpPr>
          <p:spPr>
            <a:xfrm>
              <a:off x="4353" y="3175"/>
              <a:ext cx="403" cy="1"/>
            </a:xfrm>
            <a:prstGeom prst="line">
              <a:avLst/>
            </a:prstGeom>
            <a:ln w="9525" cap="flat" cmpd="sng">
              <a:solidFill>
                <a:srgbClr val="000000"/>
              </a:solidFill>
              <a:prstDash val="solid"/>
              <a:headEnd type="none" w="med" len="med"/>
              <a:tailEnd type="none" w="med" len="med"/>
            </a:ln>
          </p:spPr>
        </p:sp>
        <p:sp>
          <p:nvSpPr>
            <p:cNvPr id="51303" name="Freeform 132"/>
            <p:cNvSpPr/>
            <p:nvPr/>
          </p:nvSpPr>
          <p:spPr>
            <a:xfrm>
              <a:off x="4754" y="3136"/>
              <a:ext cx="67" cy="80"/>
            </a:xfrm>
            <a:custGeom>
              <a:avLst/>
              <a:gdLst/>
              <a:ahLst/>
              <a:cxnLst>
                <a:cxn ang="0">
                  <a:pos x="0" y="80"/>
                </a:cxn>
                <a:cxn ang="0">
                  <a:pos x="67" y="39"/>
                </a:cxn>
                <a:cxn ang="0">
                  <a:pos x="0" y="0"/>
                </a:cxn>
                <a:cxn ang="0">
                  <a:pos x="0" y="80"/>
                </a:cxn>
              </a:cxnLst>
              <a:rect l="0" t="0" r="0" b="0"/>
              <a:pathLst>
                <a:path w="67" h="80">
                  <a:moveTo>
                    <a:pt x="0" y="80"/>
                  </a:moveTo>
                  <a:lnTo>
                    <a:pt x="67" y="39"/>
                  </a:lnTo>
                  <a:lnTo>
                    <a:pt x="0" y="0"/>
                  </a:lnTo>
                  <a:lnTo>
                    <a:pt x="0" y="80"/>
                  </a:lnTo>
                  <a:close/>
                </a:path>
              </a:pathLst>
            </a:custGeom>
            <a:solidFill>
              <a:srgbClr val="000000">
                <a:alpha val="100000"/>
              </a:srgbClr>
            </a:solidFill>
            <a:ln w="9525">
              <a:noFill/>
            </a:ln>
          </p:spPr>
          <p:txBody>
            <a:bodyPr/>
            <a:lstStyle/>
            <a:p>
              <a:endParaRPr lang="zh-CN" altLang="en-US"/>
            </a:p>
          </p:txBody>
        </p:sp>
      </p:grpSp>
      <p:grpSp>
        <p:nvGrpSpPr>
          <p:cNvPr id="51296" name="Group 133"/>
          <p:cNvGrpSpPr/>
          <p:nvPr/>
        </p:nvGrpSpPr>
        <p:grpSpPr>
          <a:xfrm>
            <a:off x="2041525" y="5267325"/>
            <a:ext cx="741363" cy="127000"/>
            <a:chOff x="1286" y="3318"/>
            <a:chExt cx="467" cy="80"/>
          </a:xfrm>
        </p:grpSpPr>
        <p:sp>
          <p:nvSpPr>
            <p:cNvPr id="51300" name="Line 134"/>
            <p:cNvSpPr/>
            <p:nvPr/>
          </p:nvSpPr>
          <p:spPr>
            <a:xfrm>
              <a:off x="1286" y="3357"/>
              <a:ext cx="402" cy="1"/>
            </a:xfrm>
            <a:prstGeom prst="line">
              <a:avLst/>
            </a:prstGeom>
            <a:ln w="9525" cap="flat" cmpd="sng">
              <a:solidFill>
                <a:srgbClr val="000000"/>
              </a:solidFill>
              <a:prstDash val="solid"/>
              <a:headEnd type="none" w="med" len="med"/>
              <a:tailEnd type="none" w="med" len="med"/>
            </a:ln>
          </p:spPr>
        </p:sp>
        <p:sp>
          <p:nvSpPr>
            <p:cNvPr id="51301" name="Freeform 135"/>
            <p:cNvSpPr/>
            <p:nvPr/>
          </p:nvSpPr>
          <p:spPr>
            <a:xfrm>
              <a:off x="1686" y="3318"/>
              <a:ext cx="67" cy="80"/>
            </a:xfrm>
            <a:custGeom>
              <a:avLst/>
              <a:gdLst/>
              <a:ahLst/>
              <a:cxnLst>
                <a:cxn ang="0">
                  <a:pos x="0" y="80"/>
                </a:cxn>
                <a:cxn ang="0">
                  <a:pos x="67" y="39"/>
                </a:cxn>
                <a:cxn ang="0">
                  <a:pos x="0" y="0"/>
                </a:cxn>
                <a:cxn ang="0">
                  <a:pos x="0" y="80"/>
                </a:cxn>
              </a:cxnLst>
              <a:rect l="0" t="0" r="0" b="0"/>
              <a:pathLst>
                <a:path w="67" h="80">
                  <a:moveTo>
                    <a:pt x="0" y="80"/>
                  </a:moveTo>
                  <a:lnTo>
                    <a:pt x="67" y="39"/>
                  </a:lnTo>
                  <a:lnTo>
                    <a:pt x="0" y="0"/>
                  </a:lnTo>
                  <a:lnTo>
                    <a:pt x="0" y="80"/>
                  </a:lnTo>
                  <a:close/>
                </a:path>
              </a:pathLst>
            </a:custGeom>
            <a:solidFill>
              <a:srgbClr val="000000">
                <a:alpha val="100000"/>
              </a:srgbClr>
            </a:solidFill>
            <a:ln w="9525">
              <a:noFill/>
            </a:ln>
          </p:spPr>
          <p:txBody>
            <a:bodyPr/>
            <a:lstStyle/>
            <a:p>
              <a:endParaRPr lang="zh-CN" altLang="en-US"/>
            </a:p>
          </p:txBody>
        </p:sp>
      </p:grpSp>
      <p:grpSp>
        <p:nvGrpSpPr>
          <p:cNvPr id="51297" name="Group 136"/>
          <p:cNvGrpSpPr/>
          <p:nvPr/>
        </p:nvGrpSpPr>
        <p:grpSpPr>
          <a:xfrm>
            <a:off x="2041525" y="5459413"/>
            <a:ext cx="741363" cy="127000"/>
            <a:chOff x="1286" y="3439"/>
            <a:chExt cx="467" cy="80"/>
          </a:xfrm>
        </p:grpSpPr>
        <p:sp>
          <p:nvSpPr>
            <p:cNvPr id="51298" name="Line 137"/>
            <p:cNvSpPr/>
            <p:nvPr/>
          </p:nvSpPr>
          <p:spPr>
            <a:xfrm flipH="1">
              <a:off x="1351" y="3479"/>
              <a:ext cx="402" cy="1"/>
            </a:xfrm>
            <a:prstGeom prst="line">
              <a:avLst/>
            </a:prstGeom>
            <a:ln w="9525" cap="flat" cmpd="sng">
              <a:solidFill>
                <a:srgbClr val="000000"/>
              </a:solidFill>
              <a:prstDash val="solid"/>
              <a:headEnd type="none" w="med" len="med"/>
              <a:tailEnd type="none" w="med" len="med"/>
            </a:ln>
          </p:spPr>
        </p:sp>
        <p:sp>
          <p:nvSpPr>
            <p:cNvPr id="51299" name="Freeform 138"/>
            <p:cNvSpPr/>
            <p:nvPr/>
          </p:nvSpPr>
          <p:spPr>
            <a:xfrm>
              <a:off x="1286" y="3439"/>
              <a:ext cx="68" cy="80"/>
            </a:xfrm>
            <a:custGeom>
              <a:avLst/>
              <a:gdLst/>
              <a:ahLst/>
              <a:cxnLst>
                <a:cxn ang="0">
                  <a:pos x="68" y="0"/>
                </a:cxn>
                <a:cxn ang="0">
                  <a:pos x="0" y="40"/>
                </a:cxn>
                <a:cxn ang="0">
                  <a:pos x="68" y="80"/>
                </a:cxn>
                <a:cxn ang="0">
                  <a:pos x="68" y="0"/>
                </a:cxn>
              </a:cxnLst>
              <a:rect l="0" t="0" r="0" b="0"/>
              <a:pathLst>
                <a:path w="68" h="80">
                  <a:moveTo>
                    <a:pt x="68" y="0"/>
                  </a:moveTo>
                  <a:lnTo>
                    <a:pt x="0" y="40"/>
                  </a:lnTo>
                  <a:lnTo>
                    <a:pt x="68" y="80"/>
                  </a:lnTo>
                  <a:lnTo>
                    <a:pt x="68" y="0"/>
                  </a:lnTo>
                  <a:close/>
                </a:path>
              </a:pathLst>
            </a:custGeom>
            <a:solidFill>
              <a:srgbClr val="000000">
                <a:alpha val="100000"/>
              </a:srgbClr>
            </a:solidFill>
            <a:ln w="9525">
              <a:noFill/>
            </a:ln>
          </p:spPr>
          <p:txBody>
            <a:bodyPr/>
            <a:lstStyle/>
            <a:p>
              <a:endParaRPr lang="zh-CN" altLang="en-US"/>
            </a:p>
          </p:txBody>
        </p:sp>
      </p:grpSp>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69635" name="Rectangle 2"/>
          <p:cNvSpPr>
            <a:spLocks noChangeArrowheads="1"/>
          </p:cNvSpPr>
          <p:nvPr/>
        </p:nvSpPr>
        <p:spPr bwMode="auto">
          <a:xfrm>
            <a:off x="228600" y="1128713"/>
            <a:ext cx="86106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marR="0" lvl="0" indent="-457200" algn="l" defTabSz="914400" rtl="0" eaLnBrk="1" fontAlgn="base" latinLnBrk="0" hangingPunct="1">
              <a:lnSpc>
                <a:spcPct val="120000"/>
              </a:lnSpc>
              <a:spcBef>
                <a:spcPct val="30000"/>
              </a:spcBef>
              <a:spcAft>
                <a:spcPct val="0"/>
              </a:spcAft>
              <a:buClr>
                <a:schemeClr val="accent2"/>
              </a:buClr>
              <a:buSzPct val="60000"/>
              <a:buFont typeface="Wingdings" panose="05000000000000000000" pitchFamily="2" charset="2"/>
              <a:buChar char="p"/>
              <a:defRPr/>
            </a:pPr>
            <a:r>
              <a:rPr kumimoji="0" lang="zh-CN" altLang="en-US" sz="26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知识发现和数据挖掘的目的：从数据集中抽取和精炼一般规律或模式。</a:t>
            </a:r>
          </a:p>
          <a:p>
            <a:pPr marL="457200" marR="0" lvl="0" indent="-457200" algn="just" defTabSz="914400" rtl="0" eaLnBrk="1" fontAlgn="base" latinLnBrk="0" hangingPunct="1">
              <a:lnSpc>
                <a:spcPct val="120000"/>
              </a:lnSpc>
              <a:spcBef>
                <a:spcPct val="30000"/>
              </a:spcBef>
              <a:spcAft>
                <a:spcPct val="0"/>
              </a:spcAft>
              <a:buClr>
                <a:schemeClr val="accent2"/>
              </a:buClr>
              <a:buSzPct val="60000"/>
              <a:buFont typeface="Wingdings" panose="05000000000000000000" pitchFamily="2" charset="2"/>
              <a:buChar char="p"/>
              <a:defRPr/>
            </a:pPr>
            <a:r>
              <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知识发现过程分为：数据准备、数据挖掘以及结果的解释评估等三步。</a:t>
            </a:r>
            <a:endPar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20000"/>
              </a:lnSpc>
              <a:spcBef>
                <a:spcPct val="30000"/>
              </a:spcBef>
              <a:spcAft>
                <a:spcPct val="0"/>
              </a:spcAft>
              <a:buClr>
                <a:schemeClr val="accent2"/>
              </a:buClr>
              <a:buSzPct val="60000"/>
              <a:buFontTx/>
              <a:buNone/>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数据准备：数据选、数据预处理和数据变换。</a:t>
            </a:r>
          </a:p>
          <a:p>
            <a:pPr marL="342900" marR="0" lvl="0" indent="-342900" algn="just" defTabSz="914400" rtl="0" eaLnBrk="1" fontAlgn="base" latinLnBrk="0" hangingPunct="1">
              <a:lnSpc>
                <a:spcPct val="120000"/>
              </a:lnSpc>
              <a:spcBef>
                <a:spcPct val="30000"/>
              </a:spcBef>
              <a:spcAft>
                <a:spcPct val="0"/>
              </a:spcAft>
              <a:buClr>
                <a:schemeClr val="accent2"/>
              </a:buClr>
              <a:buSzPct val="85000"/>
              <a:buFont typeface="Wingdings" panose="05000000000000000000" pitchFamily="2" charset="2"/>
              <a:buChar char="ü"/>
              <a:defRPr/>
            </a:pPr>
            <a:r>
              <a:rPr kumimoji="0" lang="zh-CN" altLang="en-US" sz="22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数据选取就是根据用户的需要从原始数据库中抽取的一组数据。</a:t>
            </a:r>
          </a:p>
          <a:p>
            <a:pPr marL="342900" marR="0" lvl="0" indent="-342900" algn="just" defTabSz="914400" rtl="0" eaLnBrk="1" fontAlgn="base" latinLnBrk="0" hangingPunct="1">
              <a:lnSpc>
                <a:spcPct val="120000"/>
              </a:lnSpc>
              <a:spcBef>
                <a:spcPct val="30000"/>
              </a:spcBef>
              <a:spcAft>
                <a:spcPct val="0"/>
              </a:spcAft>
              <a:buClr>
                <a:schemeClr val="accent2"/>
              </a:buClr>
              <a:buSzPct val="85000"/>
              <a:buFont typeface="Wingdings" panose="05000000000000000000" pitchFamily="2" charset="2"/>
              <a:buChar char="ü"/>
              <a:defRPr/>
            </a:pPr>
            <a:r>
              <a:rPr kumimoji="0" lang="zh-CN" altLang="en-US" sz="22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数据预处理一般可能包括消除噪声、推导计算缺值数据、消除重复记录、完成数据类型转换等。</a:t>
            </a:r>
          </a:p>
          <a:p>
            <a:pPr marL="342900" marR="0" lvl="0" indent="-342900" algn="just" defTabSz="914400" rtl="0" eaLnBrk="1" fontAlgn="base" latinLnBrk="0" hangingPunct="1">
              <a:lnSpc>
                <a:spcPct val="120000"/>
              </a:lnSpc>
              <a:spcBef>
                <a:spcPct val="30000"/>
              </a:spcBef>
              <a:spcAft>
                <a:spcPct val="0"/>
              </a:spcAft>
              <a:buClr>
                <a:schemeClr val="accent2"/>
              </a:buClr>
              <a:buSzPct val="85000"/>
              <a:buFont typeface="Wingdings" panose="05000000000000000000" pitchFamily="2" charset="2"/>
              <a:buChar char="ü"/>
              <a:defRPr/>
            </a:pPr>
            <a:r>
              <a:rPr kumimoji="0" lang="zh-CN" altLang="en-US" sz="22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数据变换是从初始特征中找出真正有用的特征以减少数据开采时要考虑的特征或变量个数。</a:t>
            </a:r>
            <a:endParaRPr kumimoji="0" lang="zh-CN" altLang="en-US"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852" name="Rectangle 3"/>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7.6  </a:t>
            </a:r>
            <a:r>
              <a:rPr lang="zh-CN" altLang="en-US" sz="3600" dirty="0">
                <a:solidFill>
                  <a:schemeClr val="bg1"/>
                </a:solidFill>
                <a:latin typeface="Times New Roman" panose="02020603050405020304" pitchFamily="18" charset="0"/>
                <a:ea typeface="黑体" panose="02010609060101010101" pitchFamily="2" charset="-122"/>
              </a:rPr>
              <a:t>知识发现与数据挖掘</a:t>
            </a:r>
          </a:p>
        </p:txBody>
      </p:sp>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70659" name="Rectangle 2"/>
          <p:cNvSpPr>
            <a:spLocks noChangeArrowheads="1"/>
          </p:cNvSpPr>
          <p:nvPr/>
        </p:nvSpPr>
        <p:spPr bwMode="auto">
          <a:xfrm>
            <a:off x="228600" y="838200"/>
            <a:ext cx="85344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just" defTabSz="914400" rtl="0" eaLnBrk="1" fontAlgn="base" latinLnBrk="0" hangingPunct="1">
              <a:lnSpc>
                <a:spcPct val="120000"/>
              </a:lnSpc>
              <a:spcBef>
                <a:spcPct val="30000"/>
              </a:spcBef>
              <a:spcAft>
                <a:spcPct val="0"/>
              </a:spcAft>
              <a:buClr>
                <a:schemeClr val="accent2"/>
              </a:buClr>
              <a:buSzPct val="60000"/>
              <a:buFontTx/>
              <a:buNone/>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数据挖掘</a:t>
            </a:r>
            <a:endPar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just" defTabSz="914400" rtl="0" eaLnBrk="1" fontAlgn="base" latinLnBrk="0" hangingPunct="1">
              <a:lnSpc>
                <a:spcPct val="120000"/>
              </a:lnSpc>
              <a:spcBef>
                <a:spcPct val="30000"/>
              </a:spcBef>
              <a:spcAft>
                <a:spcPct val="0"/>
              </a:spcAft>
              <a:buClr>
                <a:schemeClr val="accent2"/>
              </a:buClr>
              <a:buSzPct val="85000"/>
              <a:buFont typeface="Wingdings" panose="05000000000000000000" pitchFamily="2" charset="2"/>
              <a:buChar char="ü"/>
              <a:defRPr/>
            </a:pPr>
            <a:r>
              <a:rPr kumimoji="0"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数据挖掘阶段首先要确定挖掘的任务或目的是什么，如数据总结、分类、聚类、关联规则或序列模式等。</a:t>
            </a:r>
          </a:p>
          <a:p>
            <a:pPr marL="457200" marR="0" lvl="0" indent="-457200" algn="just" defTabSz="914400" rtl="0" eaLnBrk="1" fontAlgn="base" latinLnBrk="0" hangingPunct="1">
              <a:lnSpc>
                <a:spcPct val="120000"/>
              </a:lnSpc>
              <a:spcBef>
                <a:spcPct val="30000"/>
              </a:spcBef>
              <a:spcAft>
                <a:spcPct val="0"/>
              </a:spcAft>
              <a:buClr>
                <a:schemeClr val="accent2"/>
              </a:buClr>
              <a:buSzPct val="85000"/>
              <a:buFont typeface="Wingdings" panose="05000000000000000000" pitchFamily="2" charset="2"/>
              <a:buChar char="ü"/>
              <a:defRPr/>
            </a:pPr>
            <a:r>
              <a:rPr kumimoji="0"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确定了挖掘任务后，就要决定使用什么样的挖掘算法。同样的任务可以用不同的算法来实现。</a:t>
            </a:r>
          </a:p>
          <a:p>
            <a:pPr marL="0" marR="0" lvl="0" indent="0" algn="just" defTabSz="914400" rtl="0" eaLnBrk="1" fontAlgn="base" latinLnBrk="0" hangingPunct="1">
              <a:lnSpc>
                <a:spcPct val="120000"/>
              </a:lnSpc>
              <a:spcBef>
                <a:spcPct val="30000"/>
              </a:spcBef>
              <a:spcAft>
                <a:spcPct val="0"/>
              </a:spcAft>
              <a:buClr>
                <a:schemeClr val="accent2"/>
              </a:buClr>
              <a:buSzPct val="60000"/>
              <a:buFontTx/>
              <a:buNone/>
              <a:defRPr/>
            </a:pPr>
            <a:r>
              <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选择实现算法有两个考虑因素：</a:t>
            </a:r>
          </a:p>
          <a:p>
            <a:pPr marL="457200" marR="0" lvl="0" indent="-457200" algn="just" defTabSz="914400" rtl="0" eaLnBrk="1" fontAlgn="base" latinLnBrk="0" hangingPunct="1">
              <a:lnSpc>
                <a:spcPct val="120000"/>
              </a:lnSpc>
              <a:spcBef>
                <a:spcPct val="30000"/>
              </a:spcBef>
              <a:spcAft>
                <a:spcPct val="0"/>
              </a:spcAft>
              <a:buClr>
                <a:schemeClr val="accent2"/>
              </a:buClr>
              <a:buSzPct val="85000"/>
              <a:buFont typeface="Wingdings" panose="05000000000000000000" pitchFamily="2" charset="2"/>
              <a:buChar char="ü"/>
              <a:defRPr/>
            </a:pPr>
            <a:r>
              <a:rPr kumimoji="0"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一是不同的数据有不同的特点，因此需要用与之相关的算法来挖掘；</a:t>
            </a:r>
          </a:p>
          <a:p>
            <a:pPr marL="457200" marR="0" lvl="0" indent="-457200" algn="just" defTabSz="914400" rtl="0" eaLnBrk="1" fontAlgn="base" latinLnBrk="0" hangingPunct="1">
              <a:lnSpc>
                <a:spcPct val="120000"/>
              </a:lnSpc>
              <a:spcBef>
                <a:spcPct val="30000"/>
              </a:spcBef>
              <a:spcAft>
                <a:spcPct val="0"/>
              </a:spcAft>
              <a:buClr>
                <a:schemeClr val="accent2"/>
              </a:buClr>
              <a:buSzPct val="85000"/>
              <a:buFont typeface="Wingdings" panose="05000000000000000000" pitchFamily="2" charset="2"/>
              <a:buChar char="ü"/>
              <a:defRPr/>
            </a:pPr>
            <a:r>
              <a:rPr kumimoji="0"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二是用户或实际运行系统的要求，有的用户可能希望获取描述型的、容易理解的知识，而有的用户系统的目的是获取预测准确度尽可能高的预测型知识。</a:t>
            </a:r>
            <a:endPar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79876" name="Rectangle 3"/>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7.6  </a:t>
            </a:r>
            <a:r>
              <a:rPr lang="zh-CN" altLang="en-US" sz="3600" dirty="0">
                <a:solidFill>
                  <a:schemeClr val="bg1"/>
                </a:solidFill>
                <a:latin typeface="Times New Roman" panose="02020603050405020304" pitchFamily="18" charset="0"/>
                <a:ea typeface="黑体" panose="02010609060101010101" pitchFamily="2" charset="-122"/>
              </a:rPr>
              <a:t>知识发现与数据挖掘</a:t>
            </a:r>
          </a:p>
        </p:txBody>
      </p:sp>
    </p:spTree>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46</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71683" name="Rectangle 2"/>
          <p:cNvSpPr>
            <a:spLocks noChangeArrowheads="1"/>
          </p:cNvSpPr>
          <p:nvPr/>
        </p:nvSpPr>
        <p:spPr bwMode="auto">
          <a:xfrm>
            <a:off x="304800" y="990600"/>
            <a:ext cx="83058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just" defTabSz="914400" rtl="0" eaLnBrk="1" fontAlgn="base" latinLnBrk="0" hangingPunct="1">
              <a:lnSpc>
                <a:spcPct val="120000"/>
              </a:lnSpc>
              <a:spcBef>
                <a:spcPct val="30000"/>
              </a:spcBef>
              <a:spcAft>
                <a:spcPct val="0"/>
              </a:spcAft>
              <a:buClr>
                <a:schemeClr val="accent2"/>
              </a:buClr>
              <a:buSzPct val="60000"/>
              <a:buFontTx/>
              <a:buNone/>
              <a:defRPr/>
            </a:pPr>
            <a:r>
              <a:rPr kumimoji="0" lang="en-US" altLang="zh-CN"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26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结果解释和评价</a:t>
            </a:r>
            <a:endParaRPr kumimoji="0" lang="zh-CN" altLang="en-US" sz="2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457200" marR="0" lvl="0" indent="-457200" algn="just" defTabSz="914400" rtl="0" eaLnBrk="1" fontAlgn="base" latinLnBrk="0" hangingPunct="1">
              <a:lnSpc>
                <a:spcPct val="120000"/>
              </a:lnSpc>
              <a:spcBef>
                <a:spcPct val="30000"/>
              </a:spcBef>
              <a:spcAft>
                <a:spcPct val="0"/>
              </a:spcAft>
              <a:buClr>
                <a:schemeClr val="accent2"/>
              </a:buClr>
              <a:buSzPct val="85000"/>
              <a:buFont typeface="Wingdings" panose="05000000000000000000" pitchFamily="2" charset="2"/>
              <a:buChar char="ü"/>
              <a:defRPr/>
            </a:pPr>
            <a:r>
              <a:rPr kumimoji="0"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数据挖掘阶段发现的知识模式中可能存在冗余或无关的模式，所以还要经过用户或机器的评价。</a:t>
            </a:r>
          </a:p>
          <a:p>
            <a:pPr marL="457200" marR="0" lvl="0" indent="-457200" algn="just" defTabSz="914400" rtl="0" eaLnBrk="1" fontAlgn="base" latinLnBrk="0" hangingPunct="1">
              <a:lnSpc>
                <a:spcPct val="120000"/>
              </a:lnSpc>
              <a:spcBef>
                <a:spcPct val="30000"/>
              </a:spcBef>
              <a:spcAft>
                <a:spcPct val="0"/>
              </a:spcAft>
              <a:buClr>
                <a:schemeClr val="accent2"/>
              </a:buClr>
              <a:buSzPct val="85000"/>
              <a:buFont typeface="Wingdings" panose="05000000000000000000" pitchFamily="2" charset="2"/>
              <a:buChar char="ü"/>
              <a:defRPr/>
            </a:pPr>
            <a:r>
              <a:rPr kumimoji="0"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若发现所得模式不满足用户要求，则需要退回到发现阶段之前，如重新选取数据，采用新的数据变换方法，设定新的数据挖掘参数值，甚至换一种挖掘算法。</a:t>
            </a:r>
          </a:p>
          <a:p>
            <a:pPr marL="457200" marR="0" lvl="0" indent="-457200" algn="just" defTabSz="914400" rtl="0" eaLnBrk="1" fontAlgn="base" latinLnBrk="0" hangingPunct="1">
              <a:lnSpc>
                <a:spcPct val="120000"/>
              </a:lnSpc>
              <a:spcBef>
                <a:spcPct val="30000"/>
              </a:spcBef>
              <a:spcAft>
                <a:spcPct val="0"/>
              </a:spcAft>
              <a:buClr>
                <a:schemeClr val="accent2"/>
              </a:buClr>
              <a:buSzPct val="85000"/>
              <a:buFont typeface="Wingdings" panose="05000000000000000000" pitchFamily="2" charset="2"/>
              <a:buChar char="ü"/>
              <a:defRPr/>
            </a:pPr>
            <a:r>
              <a:rPr kumimoji="0"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由于</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KDD</a:t>
            </a:r>
            <a:r>
              <a:rPr kumimoji="0"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最终是面向人的，因此可能要对发现的模式进行可视化，或者把结果转换为用户易懂的另一种表示，如把分类决策树转换为</a:t>
            </a: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if-then</a:t>
            </a:r>
            <a:r>
              <a:rPr kumimoji="0" lang="en-US" altLang="zh-CN" sz="24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Times New Roman" panose="02020603050405020304" pitchFamily="18" charset="0"/>
              </a:rPr>
              <a:t>…</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规则。</a:t>
            </a:r>
            <a:r>
              <a:rPr kumimoji="0" lang="zh-CN" altLang="en-US"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p>
        </p:txBody>
      </p:sp>
      <p:sp>
        <p:nvSpPr>
          <p:cNvPr id="80900" name="Rectangle 3"/>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7.6  </a:t>
            </a:r>
            <a:r>
              <a:rPr lang="zh-CN" altLang="en-US" sz="3600" dirty="0">
                <a:solidFill>
                  <a:schemeClr val="bg1"/>
                </a:solidFill>
                <a:latin typeface="Times New Roman" panose="02020603050405020304" pitchFamily="18" charset="0"/>
                <a:ea typeface="黑体" panose="02010609060101010101" pitchFamily="2" charset="-122"/>
              </a:rPr>
              <a:t>知识发现与数据挖掘</a:t>
            </a:r>
          </a:p>
        </p:txBody>
      </p:sp>
    </p:spTree>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47</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72707" name="Rectangle 2"/>
          <p:cNvSpPr>
            <a:spLocks noChangeArrowheads="1"/>
          </p:cNvSpPr>
          <p:nvPr/>
        </p:nvSpPr>
        <p:spPr bwMode="auto">
          <a:xfrm>
            <a:off x="304800" y="990600"/>
            <a:ext cx="85344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just" defTabSz="914400" rtl="0" eaLnBrk="1" fontAlgn="base" latinLnBrk="0" hangingPunct="1">
              <a:lnSpc>
                <a:spcPct val="120000"/>
              </a:lnSpc>
              <a:spcBef>
                <a:spcPct val="30000"/>
              </a:spcBef>
              <a:spcAft>
                <a:spcPct val="0"/>
              </a:spcAft>
              <a:buClr>
                <a:schemeClr val="accent2"/>
              </a:buClr>
              <a:buSzPct val="60000"/>
              <a:buFontTx/>
              <a:buNone/>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知识发现的任务：</a:t>
            </a:r>
            <a:endParaRPr kumimoji="0" lang="zh-CN" altLang="en-US" sz="24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a:p>
            <a:pPr marL="342900" marR="0" lvl="0" indent="-342900" algn="just" defTabSz="914400" rtl="0" eaLnBrk="1" fontAlgn="base" latinLnBrk="0" hangingPunct="1">
              <a:lnSpc>
                <a:spcPct val="120000"/>
              </a:lnSpc>
              <a:spcBef>
                <a:spcPct val="30000"/>
              </a:spcBef>
              <a:spcAft>
                <a:spcPct val="0"/>
              </a:spcAft>
              <a:buClr>
                <a:schemeClr val="accent2"/>
              </a:buClr>
              <a:buSzPct val="85000"/>
              <a:buFont typeface="Wingdings" panose="05000000000000000000" pitchFamily="2" charset="2"/>
              <a:buChar char="ü"/>
              <a:defRPr/>
            </a:pPr>
            <a:r>
              <a:rPr kumimoji="0" lang="zh-CN" altLang="en-US"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数据总结：对数据进行浓缩，给出它的紧凑描述。</a:t>
            </a:r>
            <a:endParaRPr kumimoji="0" lang="zh-CN" altLang="en-US" sz="22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a:p>
            <a:pPr marL="342900" marR="0" lvl="0" indent="-342900" algn="just" defTabSz="914400" rtl="0" eaLnBrk="1" fontAlgn="base" latinLnBrk="0" hangingPunct="1">
              <a:lnSpc>
                <a:spcPct val="120000"/>
              </a:lnSpc>
              <a:spcBef>
                <a:spcPct val="30000"/>
              </a:spcBef>
              <a:spcAft>
                <a:spcPct val="0"/>
              </a:spcAft>
              <a:buClr>
                <a:schemeClr val="accent2"/>
              </a:buClr>
              <a:buSzPct val="85000"/>
              <a:buFont typeface="Wingdings" panose="05000000000000000000" pitchFamily="2" charset="2"/>
              <a:buChar char="ü"/>
              <a:defRPr/>
            </a:pPr>
            <a:r>
              <a:rPr kumimoji="0" lang="zh-CN" altLang="en-US"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概念描述：从学习任务相关的数据中提取总体特征。</a:t>
            </a:r>
            <a:endParaRPr kumimoji="0" lang="zh-CN" altLang="en-US" sz="22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a:p>
            <a:pPr marL="342900" marR="0" lvl="0" indent="-342900" algn="just" defTabSz="914400" rtl="0" eaLnBrk="1" fontAlgn="base" latinLnBrk="0" hangingPunct="1">
              <a:lnSpc>
                <a:spcPct val="120000"/>
              </a:lnSpc>
              <a:spcBef>
                <a:spcPct val="30000"/>
              </a:spcBef>
              <a:spcAft>
                <a:spcPct val="0"/>
              </a:spcAft>
              <a:buClr>
                <a:schemeClr val="accent2"/>
              </a:buClr>
              <a:buSzPct val="85000"/>
              <a:buFont typeface="Wingdings" panose="05000000000000000000" pitchFamily="2" charset="2"/>
              <a:buChar char="ü"/>
              <a:defRPr/>
            </a:pPr>
            <a:r>
              <a:rPr kumimoji="0" lang="zh-CN" altLang="en-US"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分类：提出一个分类函数或分类模型（也常常称作分类器），该模型能把数据库中的数据项映射到给定类别中的一个。</a:t>
            </a:r>
            <a:endParaRPr kumimoji="0" lang="zh-CN" altLang="en-US" sz="22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a:p>
            <a:pPr marL="342900" marR="0" lvl="0" indent="-342900" algn="just" defTabSz="914400" rtl="0" eaLnBrk="1" fontAlgn="base" latinLnBrk="0" hangingPunct="1">
              <a:lnSpc>
                <a:spcPct val="120000"/>
              </a:lnSpc>
              <a:spcBef>
                <a:spcPct val="30000"/>
              </a:spcBef>
              <a:spcAft>
                <a:spcPct val="0"/>
              </a:spcAft>
              <a:buClr>
                <a:schemeClr val="accent2"/>
              </a:buClr>
              <a:buSzPct val="85000"/>
              <a:buFont typeface="Wingdings" panose="05000000000000000000" pitchFamily="2" charset="2"/>
              <a:buChar char="ü"/>
              <a:defRPr/>
            </a:pPr>
            <a:r>
              <a:rPr kumimoji="0" lang="zh-CN" altLang="en-US"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聚类：根据数据的不同特征，将其划分为不同的类。包括统计方法、机器学习方法、神经网络方法和面向数据库的聚类方法等。</a:t>
            </a:r>
            <a:endParaRPr kumimoji="0" lang="zh-CN" altLang="en-US" sz="22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a:p>
            <a:pPr marL="342900" marR="0" lvl="0" indent="-342900" algn="just" defTabSz="914400" rtl="0" eaLnBrk="1" fontAlgn="base" latinLnBrk="0" hangingPunct="1">
              <a:lnSpc>
                <a:spcPct val="120000"/>
              </a:lnSpc>
              <a:spcBef>
                <a:spcPct val="30000"/>
              </a:spcBef>
              <a:spcAft>
                <a:spcPct val="0"/>
              </a:spcAft>
              <a:buClr>
                <a:schemeClr val="accent2"/>
              </a:buClr>
              <a:buSzPct val="85000"/>
              <a:buFont typeface="Wingdings" panose="05000000000000000000" pitchFamily="2" charset="2"/>
              <a:buChar char="ü"/>
              <a:defRPr/>
            </a:pPr>
            <a:r>
              <a:rPr kumimoji="0" lang="zh-CN" altLang="en-US"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相关性分析：发现特征之间或数据之间的相互依赖关系。</a:t>
            </a:r>
            <a:endParaRPr kumimoji="0" lang="zh-CN" altLang="en-US" sz="22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a:p>
            <a:pPr marL="342900" marR="0" lvl="0" indent="-342900" algn="just" defTabSz="914400" rtl="0" eaLnBrk="1" fontAlgn="base" latinLnBrk="0" hangingPunct="1">
              <a:lnSpc>
                <a:spcPct val="120000"/>
              </a:lnSpc>
              <a:spcBef>
                <a:spcPct val="30000"/>
              </a:spcBef>
              <a:spcAft>
                <a:spcPct val="0"/>
              </a:spcAft>
              <a:buClr>
                <a:schemeClr val="accent2"/>
              </a:buClr>
              <a:buSzPct val="85000"/>
              <a:buFont typeface="Wingdings" panose="05000000000000000000" pitchFamily="2" charset="2"/>
              <a:buChar char="ü"/>
              <a:defRPr/>
            </a:pPr>
            <a:r>
              <a:rPr kumimoji="0" lang="zh-CN" altLang="en-US"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偏差分析：寻找观察结果与参照量之间的有意义的差别。</a:t>
            </a:r>
            <a:endParaRPr kumimoji="0" lang="zh-CN" altLang="en-US" sz="22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a:p>
            <a:pPr marL="342900" marR="0" lvl="0" indent="-342900" algn="just" defTabSz="914400" rtl="0" eaLnBrk="1" fontAlgn="base" latinLnBrk="0" hangingPunct="1">
              <a:lnSpc>
                <a:spcPct val="120000"/>
              </a:lnSpc>
              <a:spcBef>
                <a:spcPct val="30000"/>
              </a:spcBef>
              <a:spcAft>
                <a:spcPct val="0"/>
              </a:spcAft>
              <a:buClr>
                <a:schemeClr val="accent2"/>
              </a:buClr>
              <a:buSzPct val="85000"/>
              <a:buFont typeface="Wingdings" panose="05000000000000000000" pitchFamily="2" charset="2"/>
              <a:buChar char="ü"/>
              <a:defRPr/>
            </a:pPr>
            <a:r>
              <a:rPr kumimoji="0" lang="zh-CN" altLang="en-US"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建模：通过数据挖掘，构造出能描述一种活动、状态或现象的数学模型。</a:t>
            </a:r>
          </a:p>
        </p:txBody>
      </p:sp>
      <p:sp>
        <p:nvSpPr>
          <p:cNvPr id="81924" name="Rectangle 3"/>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7.6  </a:t>
            </a:r>
            <a:r>
              <a:rPr lang="zh-CN" altLang="en-US" sz="3600" dirty="0">
                <a:solidFill>
                  <a:schemeClr val="bg1"/>
                </a:solidFill>
                <a:latin typeface="Times New Roman" panose="02020603050405020304" pitchFamily="18" charset="0"/>
                <a:ea typeface="黑体" panose="02010609060101010101" pitchFamily="2" charset="-122"/>
              </a:rPr>
              <a:t>知识发现与数据挖掘</a:t>
            </a:r>
          </a:p>
        </p:txBody>
      </p:sp>
    </p:spTree>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48</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73731" name="Rectangle 2"/>
          <p:cNvSpPr>
            <a:spLocks noChangeArrowheads="1"/>
          </p:cNvSpPr>
          <p:nvPr/>
        </p:nvSpPr>
        <p:spPr bwMode="auto">
          <a:xfrm>
            <a:off x="266700" y="1066800"/>
            <a:ext cx="86106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just" defTabSz="914400" rtl="0" eaLnBrk="1" fontAlgn="base" latinLnBrk="0" hangingPunct="1">
              <a:lnSpc>
                <a:spcPct val="120000"/>
              </a:lnSpc>
              <a:spcBef>
                <a:spcPct val="50000"/>
              </a:spcBef>
              <a:spcAft>
                <a:spcPct val="0"/>
              </a:spcAft>
              <a:buClr>
                <a:schemeClr val="accent2"/>
              </a:buClr>
              <a:buSzPct val="60000"/>
              <a:buFontTx/>
              <a:buNone/>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知识发现的主要方法：</a:t>
            </a:r>
          </a:p>
          <a:p>
            <a:pPr marL="342900" marR="0" lvl="0" indent="-342900" algn="just" defTabSz="914400" rtl="0" eaLnBrk="1" fontAlgn="base" latinLnBrk="0" hangingPunct="1">
              <a:lnSpc>
                <a:spcPct val="120000"/>
              </a:lnSpc>
              <a:spcBef>
                <a:spcPct val="50000"/>
              </a:spcBef>
              <a:spcAft>
                <a:spcPct val="0"/>
              </a:spcAft>
              <a:buClr>
                <a:schemeClr val="accent2"/>
              </a:buClr>
              <a:buSzPct val="85000"/>
              <a:buFont typeface="Wingdings" panose="05000000000000000000" pitchFamily="2" charset="2"/>
              <a:buChar char="ü"/>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统计方法：从事物的外在数量上的表现去推断事物可能的规律性。常见的有回归分析、判别分析、聚类分析以及探索分析等。</a:t>
            </a:r>
          </a:p>
          <a:p>
            <a:pPr marL="342900" marR="0" lvl="0" indent="-342900" algn="just" defTabSz="914400" rtl="0" eaLnBrk="1" fontAlgn="base" latinLnBrk="0" hangingPunct="1">
              <a:lnSpc>
                <a:spcPct val="120000"/>
              </a:lnSpc>
              <a:spcBef>
                <a:spcPct val="50000"/>
              </a:spcBef>
              <a:spcAft>
                <a:spcPct val="0"/>
              </a:spcAft>
              <a:buClr>
                <a:schemeClr val="accent2"/>
              </a:buClr>
              <a:buSzPct val="85000"/>
              <a:buFont typeface="Wingdings" panose="05000000000000000000" pitchFamily="2" charset="2"/>
              <a:buChar char="ü"/>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粗糙集：粗糙集是具有三值隶属函数的模糊集，即是、不是、也许。常与规则归纳、分类和聚类方法结合起来使用。</a:t>
            </a:r>
          </a:p>
          <a:p>
            <a:pPr marL="342900" marR="0" lvl="0" indent="-342900" algn="just" defTabSz="914400" rtl="0" eaLnBrk="1" fontAlgn="base" latinLnBrk="0" hangingPunct="1">
              <a:lnSpc>
                <a:spcPct val="120000"/>
              </a:lnSpc>
              <a:spcBef>
                <a:spcPct val="50000"/>
              </a:spcBef>
              <a:spcAft>
                <a:spcPct val="0"/>
              </a:spcAft>
              <a:buClr>
                <a:schemeClr val="accent2"/>
              </a:buClr>
              <a:buSzPct val="85000"/>
              <a:buFont typeface="Wingdings" panose="05000000000000000000" pitchFamily="2" charset="2"/>
              <a:buChar char="ü"/>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可视化：把数据、信息和知识转化为图形等，使抽象的数据信息形象化。信息可视化也是知识发现的一个有用的手段。</a:t>
            </a:r>
          </a:p>
          <a:p>
            <a:pPr marL="342900" marR="0" lvl="0" indent="-342900" algn="just" defTabSz="914400" rtl="0" eaLnBrk="1" fontAlgn="base" latinLnBrk="0" hangingPunct="1">
              <a:lnSpc>
                <a:spcPct val="120000"/>
              </a:lnSpc>
              <a:spcBef>
                <a:spcPct val="50000"/>
              </a:spcBef>
              <a:spcAft>
                <a:spcPct val="0"/>
              </a:spcAft>
              <a:buClr>
                <a:schemeClr val="accent2"/>
              </a:buClr>
              <a:buSzPct val="85000"/>
              <a:buFont typeface="Wingdings" panose="05000000000000000000" pitchFamily="2" charset="2"/>
              <a:buChar char="ü"/>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传统机器学习方法：包括符号学习和连接学习。</a:t>
            </a:r>
          </a:p>
        </p:txBody>
      </p:sp>
      <p:sp>
        <p:nvSpPr>
          <p:cNvPr id="82948" name="Rectangle 3"/>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7.6  </a:t>
            </a:r>
            <a:r>
              <a:rPr lang="zh-CN" altLang="en-US" sz="3600" dirty="0">
                <a:solidFill>
                  <a:schemeClr val="bg1"/>
                </a:solidFill>
                <a:latin typeface="Times New Roman" panose="02020603050405020304" pitchFamily="18" charset="0"/>
                <a:ea typeface="黑体" panose="02010609060101010101" pitchFamily="2" charset="-122"/>
              </a:rPr>
              <a:t>知识发现与数据挖掘</a:t>
            </a:r>
          </a:p>
        </p:txBody>
      </p:sp>
    </p:spTree>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49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74755" name="Rectangle 2"/>
          <p:cNvSpPr>
            <a:spLocks noChangeArrowheads="1"/>
          </p:cNvSpPr>
          <p:nvPr/>
        </p:nvSpPr>
        <p:spPr bwMode="auto">
          <a:xfrm>
            <a:off x="304800" y="1143000"/>
            <a:ext cx="85344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just" defTabSz="914400" rtl="0" eaLnBrk="1" fontAlgn="base" latinLnBrk="0" hangingPunct="1">
              <a:lnSpc>
                <a:spcPct val="120000"/>
              </a:lnSpc>
              <a:spcBef>
                <a:spcPct val="50000"/>
              </a:spcBef>
              <a:spcAft>
                <a:spcPct val="0"/>
              </a:spcAft>
              <a:buClr>
                <a:schemeClr val="accent2"/>
              </a:buClr>
              <a:buSzPct val="60000"/>
              <a:buFontTx/>
              <a:buNone/>
              <a:defRPr/>
            </a:pPr>
            <a:r>
              <a:rPr kumimoji="0"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知识发现的对象：</a:t>
            </a:r>
          </a:p>
          <a:p>
            <a:pPr marL="342900" marR="0" lvl="0" indent="-342900" algn="just" defTabSz="914400" rtl="0" eaLnBrk="1" fontAlgn="base" latinLnBrk="0" hangingPunct="1">
              <a:lnSpc>
                <a:spcPct val="120000"/>
              </a:lnSpc>
              <a:spcBef>
                <a:spcPct val="50000"/>
              </a:spcBef>
              <a:spcAft>
                <a:spcPct val="0"/>
              </a:spcAft>
              <a:buClr>
                <a:schemeClr val="accent2"/>
              </a:buClr>
              <a:buSzPct val="85000"/>
              <a:buFont typeface="Wingdings" panose="05000000000000000000" pitchFamily="2" charset="2"/>
              <a:buChar char="ü"/>
              <a:defRPr/>
            </a:pPr>
            <a:r>
              <a:rPr kumimoji="0" lang="zh-CN" altLang="en-US"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数据库：当前研究比较多的是关系数据库的知识发现。</a:t>
            </a:r>
          </a:p>
          <a:p>
            <a:pPr marL="342900" marR="0" lvl="0" indent="-342900" algn="just" defTabSz="914400" rtl="0" eaLnBrk="1" fontAlgn="base" latinLnBrk="0" hangingPunct="1">
              <a:lnSpc>
                <a:spcPct val="120000"/>
              </a:lnSpc>
              <a:spcBef>
                <a:spcPct val="50000"/>
              </a:spcBef>
              <a:spcAft>
                <a:spcPct val="0"/>
              </a:spcAft>
              <a:buClr>
                <a:schemeClr val="accent2"/>
              </a:buClr>
              <a:buSzPct val="85000"/>
              <a:buFont typeface="Wingdings" panose="05000000000000000000" pitchFamily="2" charset="2"/>
              <a:buChar char="ü"/>
              <a:defRPr/>
            </a:pPr>
            <a:r>
              <a:rPr kumimoji="0" lang="zh-CN" altLang="en-US"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数据仓库：数据挖掘为数据仓库提供深层次数据分析的手段，数据仓库为数据挖掘提供经过良好预处理的数据源。</a:t>
            </a:r>
          </a:p>
          <a:p>
            <a:pPr marL="342900" marR="0" lvl="0" indent="-342900" algn="just" defTabSz="914400" rtl="0" eaLnBrk="1" fontAlgn="base" latinLnBrk="0" hangingPunct="1">
              <a:lnSpc>
                <a:spcPct val="120000"/>
              </a:lnSpc>
              <a:spcBef>
                <a:spcPct val="50000"/>
              </a:spcBef>
              <a:spcAft>
                <a:spcPct val="0"/>
              </a:spcAft>
              <a:buClr>
                <a:schemeClr val="accent2"/>
              </a:buClr>
              <a:buSzPct val="85000"/>
              <a:buFont typeface="Wingdings" panose="05000000000000000000" pitchFamily="2" charset="2"/>
              <a:buChar char="ü"/>
              <a:defRPr/>
            </a:pPr>
            <a:r>
              <a:rPr kumimoji="0" lang="en-US" altLang="zh-CN"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Web</a:t>
            </a:r>
            <a:r>
              <a:rPr kumimoji="0" lang="zh-CN" altLang="en-US"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信息：</a:t>
            </a:r>
            <a:r>
              <a:rPr kumimoji="0" lang="en-US" altLang="zh-CN"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Web</a:t>
            </a:r>
            <a:r>
              <a:rPr kumimoji="0" lang="zh-CN" altLang="en-US"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知识发现主要分内容发现和结构发现。内容发现是指从</a:t>
            </a:r>
            <a:r>
              <a:rPr kumimoji="0" lang="en-US" altLang="zh-CN"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Web</a:t>
            </a:r>
            <a:r>
              <a:rPr kumimoji="0" lang="zh-CN" altLang="en-US"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文档的内容中提取知识</a:t>
            </a:r>
            <a:r>
              <a:rPr kumimoji="0" lang="en-US" altLang="zh-CN"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en-US"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结构发现是指从</a:t>
            </a:r>
            <a:r>
              <a:rPr kumimoji="0" lang="en-US" altLang="zh-CN"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Web</a:t>
            </a:r>
            <a:r>
              <a:rPr kumimoji="0" lang="zh-CN" altLang="en-US"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文档的结构信息中推导知识。</a:t>
            </a:r>
          </a:p>
          <a:p>
            <a:pPr marL="342900" marR="0" lvl="0" indent="-342900" algn="just" defTabSz="914400" rtl="0" eaLnBrk="1" fontAlgn="base" latinLnBrk="0" hangingPunct="1">
              <a:lnSpc>
                <a:spcPct val="120000"/>
              </a:lnSpc>
              <a:spcBef>
                <a:spcPct val="50000"/>
              </a:spcBef>
              <a:spcAft>
                <a:spcPct val="0"/>
              </a:spcAft>
              <a:buClr>
                <a:schemeClr val="accent2"/>
              </a:buClr>
              <a:buSzPct val="85000"/>
              <a:buFont typeface="Wingdings" panose="05000000000000000000" pitchFamily="2" charset="2"/>
              <a:buChar char="ü"/>
              <a:defRPr/>
            </a:pPr>
            <a:r>
              <a:rPr kumimoji="0" lang="zh-CN" altLang="en-US" sz="22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图像和视频数据：图像和视频数据中也存在有用的信息。比如，地球资源卫星每天都要拍摄大量的图像或录像。</a:t>
            </a:r>
          </a:p>
        </p:txBody>
      </p:sp>
      <p:sp>
        <p:nvSpPr>
          <p:cNvPr id="83972" name="Rectangle 3"/>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7.6  </a:t>
            </a:r>
            <a:r>
              <a:rPr lang="zh-CN" altLang="en-US" sz="3600" dirty="0">
                <a:solidFill>
                  <a:schemeClr val="bg1"/>
                </a:solidFill>
                <a:latin typeface="Times New Roman" panose="02020603050405020304" pitchFamily="18" charset="0"/>
                <a:ea typeface="黑体" panose="02010609060101010101" pitchFamily="2" charset="-122"/>
              </a:rPr>
              <a:t>知识发现与数据挖掘</a:t>
            </a: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7171" name="Rectangle 2"/>
          <p:cNvSpPr>
            <a:spLocks noGrp="1"/>
          </p:cNvSpPr>
          <p:nvPr>
            <p:ph type="title"/>
          </p:nvPr>
        </p:nvSpPr>
        <p:spPr>
          <a:ln/>
        </p:spPr>
        <p:txBody>
          <a:bodyPr vert="horz" wrap="square" lIns="91440" tIns="45720" rIns="91440" bIns="45720" anchor="b" anchorCtr="0"/>
          <a:lstStyle/>
          <a:p>
            <a:pPr eaLnBrk="1" hangingPunct="1"/>
            <a:r>
              <a:rPr lang="en-US" altLang="zh-CN" sz="4200" b="0" dirty="0">
                <a:latin typeface="Times New Roman" panose="02020603050405020304" pitchFamily="18" charset="0"/>
                <a:ea typeface="黑体" panose="02010609060101010101" pitchFamily="2" charset="-122"/>
              </a:rPr>
              <a:t>7.1  </a:t>
            </a:r>
            <a:r>
              <a:rPr lang="zh-CN" altLang="en-US" sz="4200" b="0" dirty="0">
                <a:latin typeface="Times New Roman" panose="02020603050405020304" pitchFamily="18" charset="0"/>
                <a:ea typeface="黑体" panose="02010609060101010101" pitchFamily="2" charset="-122"/>
              </a:rPr>
              <a:t>专家系统的产生和发展</a:t>
            </a:r>
          </a:p>
        </p:txBody>
      </p:sp>
      <p:sp>
        <p:nvSpPr>
          <p:cNvPr id="7172" name="Rectangle 3"/>
          <p:cNvSpPr>
            <a:spLocks noGrp="1"/>
          </p:cNvSpPr>
          <p:nvPr>
            <p:ph idx="1"/>
          </p:nvPr>
        </p:nvSpPr>
        <p:spPr>
          <a:xfrm>
            <a:off x="250825" y="838200"/>
            <a:ext cx="8642350" cy="5400675"/>
          </a:xfrm>
          <a:ln/>
        </p:spPr>
        <p:txBody>
          <a:bodyPr vert="horz" wrap="square" lIns="91440" tIns="45720" rIns="91440" bIns="45720" anchor="t" anchorCtr="0"/>
          <a:lstStyle/>
          <a:p>
            <a:pPr eaLnBrk="1" hangingPunct="1">
              <a:lnSpc>
                <a:spcPct val="140000"/>
              </a:lnSpc>
              <a:buSzPct val="60000"/>
              <a:buFontTx/>
              <a:buBlip>
                <a:blip r:embed="rId3"/>
              </a:buBlip>
            </a:pPr>
            <a:r>
              <a:rPr lang="zh-CN" altLang="en-US" sz="2400" b="1" dirty="0">
                <a:solidFill>
                  <a:srgbClr val="000000"/>
                </a:solidFill>
                <a:latin typeface="Times New Roman" panose="02020603050405020304" pitchFamily="18" charset="0"/>
              </a:rPr>
              <a:t>第一阶段</a:t>
            </a:r>
            <a:r>
              <a:rPr lang="zh-CN" altLang="en-US" sz="2400" b="1" dirty="0">
                <a:latin typeface="Times New Roman" panose="02020603050405020304" pitchFamily="18" charset="0"/>
              </a:rPr>
              <a:t> </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初创期（</a:t>
            </a:r>
            <a:r>
              <a:rPr lang="en-US" altLang="zh-CN" sz="2400" b="1" dirty="0">
                <a:latin typeface="Times New Roman" panose="02020603050405020304" pitchFamily="18" charset="0"/>
              </a:rPr>
              <a:t>20</a:t>
            </a:r>
            <a:r>
              <a:rPr lang="zh-CN" altLang="en-US" sz="2400" b="1" dirty="0">
                <a:latin typeface="Times New Roman" panose="02020603050405020304" pitchFamily="18" charset="0"/>
              </a:rPr>
              <a:t>世纪</a:t>
            </a:r>
            <a:r>
              <a:rPr lang="en-US" altLang="zh-CN" sz="2400" b="1" dirty="0">
                <a:latin typeface="Times New Roman" panose="02020603050405020304" pitchFamily="18" charset="0"/>
              </a:rPr>
              <a:t>60</a:t>
            </a:r>
            <a:r>
              <a:rPr lang="zh-CN" altLang="en-US" sz="2400" b="1" dirty="0">
                <a:latin typeface="Times New Roman" panose="02020603050405020304" pitchFamily="18" charset="0"/>
              </a:rPr>
              <a:t>年代中期－ </a:t>
            </a:r>
            <a:r>
              <a:rPr lang="en-US" altLang="zh-CN" sz="2400" b="1" dirty="0">
                <a:latin typeface="Times New Roman" panose="02020603050405020304" pitchFamily="18" charset="0"/>
              </a:rPr>
              <a:t>20</a:t>
            </a:r>
            <a:r>
              <a:rPr lang="zh-CN" altLang="en-US" sz="2400" b="1" dirty="0">
                <a:latin typeface="Times New Roman" panose="02020603050405020304" pitchFamily="18" charset="0"/>
              </a:rPr>
              <a:t>世纪</a:t>
            </a:r>
            <a:r>
              <a:rPr lang="en-US" altLang="zh-CN" sz="2400" b="1" dirty="0">
                <a:latin typeface="Times New Roman" panose="02020603050405020304" pitchFamily="18" charset="0"/>
              </a:rPr>
              <a:t>70</a:t>
            </a:r>
            <a:r>
              <a:rPr lang="zh-CN" altLang="en-US" sz="2400" b="1" dirty="0">
                <a:latin typeface="Times New Roman" panose="02020603050405020304" pitchFamily="18" charset="0"/>
              </a:rPr>
              <a:t>年代初）</a:t>
            </a:r>
            <a:r>
              <a:rPr lang="zh-CN" altLang="en-US" dirty="0">
                <a:latin typeface="Times New Roman" panose="02020603050405020304" pitchFamily="18" charset="0"/>
              </a:rPr>
              <a:t> </a:t>
            </a:r>
          </a:p>
        </p:txBody>
      </p:sp>
      <p:sp>
        <p:nvSpPr>
          <p:cNvPr id="565252" name="Text Box 4"/>
          <p:cNvSpPr txBox="1"/>
          <p:nvPr/>
        </p:nvSpPr>
        <p:spPr>
          <a:xfrm>
            <a:off x="228600" y="1600200"/>
            <a:ext cx="8686800" cy="4265613"/>
          </a:xfrm>
          <a:prstGeom prst="rect">
            <a:avLst/>
          </a:prstGeom>
          <a:gradFill rotWithShape="1">
            <a:gsLst>
              <a:gs pos="0">
                <a:srgbClr val="00FFFF"/>
              </a:gs>
              <a:gs pos="100000">
                <a:srgbClr val="FFFFFF"/>
              </a:gs>
            </a:gsLst>
            <a:path path="shape">
              <a:fillToRect l="50000" t="50000" r="50000" b="50000"/>
            </a:path>
            <a:tileRect/>
          </a:gradFill>
          <a:ln w="9525" cap="flat" cmpd="sng">
            <a:solidFill>
              <a:srgbClr val="808080"/>
            </a:solidFill>
            <a:prstDash val="solid"/>
            <a:miter/>
            <a:headEnd type="none" w="med" len="med"/>
            <a:tailEnd type="none" w="med" len="med"/>
          </a:ln>
        </p:spPr>
        <p:txBody>
          <a:bodyPr>
            <a:spAutoFit/>
          </a:bodyPr>
          <a:lstStyle/>
          <a:p>
            <a:pPr algn="just" eaLnBrk="1" hangingPunct="1">
              <a:lnSpc>
                <a:spcPct val="120000"/>
              </a:lnSpc>
              <a:spcBef>
                <a:spcPct val="40000"/>
              </a:spcBef>
              <a:buClr>
                <a:schemeClr val="accent2"/>
              </a:buClr>
              <a:buFont typeface="Wingdings" panose="05000000000000000000" pitchFamily="2" charset="2"/>
              <a:buChar char="§"/>
            </a:pPr>
            <a:r>
              <a:rPr lang="en-US" altLang="zh-CN" sz="26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rPr>
              <a:t>1970</a:t>
            </a:r>
            <a:r>
              <a:rPr lang="zh-CN" altLang="en-US" sz="2400" b="1" dirty="0">
                <a:solidFill>
                  <a:srgbClr val="000000"/>
                </a:solidFill>
                <a:latin typeface="Times New Roman" panose="02020603050405020304" pitchFamily="18" charset="0"/>
              </a:rPr>
              <a:t>年，匹兹堡大学开发了一个辅助医生诊断内科疾病的专家系统</a:t>
            </a:r>
            <a:r>
              <a:rPr lang="en-US" altLang="zh-CN" sz="2400" b="1" dirty="0">
                <a:solidFill>
                  <a:srgbClr val="000000"/>
                </a:solidFill>
                <a:latin typeface="Times New Roman" panose="02020603050405020304" pitchFamily="18" charset="0"/>
              </a:rPr>
              <a:t>CADAUCEUS</a:t>
            </a:r>
            <a:r>
              <a:rPr lang="zh-CN" altLang="en-US" sz="2400" b="1" dirty="0">
                <a:solidFill>
                  <a:srgbClr val="000000"/>
                </a:solidFill>
                <a:latin typeface="Times New Roman" panose="02020603050405020304" pitchFamily="18" charset="0"/>
              </a:rPr>
              <a:t>。经过不断完善，七年之后，这一系统共有</a:t>
            </a:r>
            <a:r>
              <a:rPr lang="en-US" altLang="zh-CN" sz="2400" b="1" dirty="0">
                <a:solidFill>
                  <a:srgbClr val="000000"/>
                </a:solidFill>
                <a:latin typeface="Times New Roman" panose="02020603050405020304" pitchFamily="18" charset="0"/>
              </a:rPr>
              <a:t>100,000</a:t>
            </a:r>
            <a:r>
              <a:rPr lang="zh-CN" altLang="en-US" sz="2400" b="1" dirty="0">
                <a:solidFill>
                  <a:srgbClr val="000000"/>
                </a:solidFill>
                <a:latin typeface="Times New Roman" panose="02020603050405020304" pitchFamily="18" charset="0"/>
              </a:rPr>
              <a:t>条规则，约占该领域全部知识的</a:t>
            </a:r>
            <a:r>
              <a:rPr lang="en-US" altLang="zh-CN" sz="2400" b="1" dirty="0">
                <a:solidFill>
                  <a:srgbClr val="000000"/>
                </a:solidFill>
                <a:latin typeface="Times New Roman" panose="02020603050405020304" pitchFamily="18" charset="0"/>
              </a:rPr>
              <a:t>85%</a:t>
            </a:r>
            <a:r>
              <a:rPr lang="zh-CN" altLang="en-US" sz="2400" b="1" dirty="0">
                <a:solidFill>
                  <a:srgbClr val="000000"/>
                </a:solidFill>
                <a:latin typeface="Times New Roman" panose="02020603050405020304" pitchFamily="18" charset="0"/>
              </a:rPr>
              <a:t>。在诊断过程中，该系统首先用自底向上的策略分析病例，然后转向自顶向下的策略进行诊断。</a:t>
            </a:r>
            <a:endParaRPr lang="en-US" altLang="zh-CN" sz="2400" b="1" dirty="0">
              <a:solidFill>
                <a:srgbClr val="000000"/>
              </a:solidFill>
              <a:latin typeface="Times New Roman" panose="02020603050405020304" pitchFamily="18" charset="0"/>
            </a:endParaRPr>
          </a:p>
          <a:p>
            <a:pPr algn="just" eaLnBrk="1" hangingPunct="1">
              <a:lnSpc>
                <a:spcPct val="120000"/>
              </a:lnSpc>
              <a:spcBef>
                <a:spcPct val="40000"/>
              </a:spcBef>
              <a:buClr>
                <a:schemeClr val="accent2"/>
              </a:buClr>
              <a:buFont typeface="Wingdings" panose="05000000000000000000" pitchFamily="2" charset="2"/>
              <a:buChar char="§"/>
            </a:pPr>
            <a:r>
              <a:rPr lang="en-US" altLang="zh-CN" sz="2400" b="1" dirty="0">
                <a:solidFill>
                  <a:srgbClr val="000000"/>
                </a:solidFill>
                <a:latin typeface="Times New Roman" panose="02020603050405020304" pitchFamily="18" charset="0"/>
              </a:rPr>
              <a:t>1971</a:t>
            </a:r>
            <a:r>
              <a:rPr lang="zh-CN" altLang="en-US" sz="2400" b="1" dirty="0">
                <a:solidFill>
                  <a:srgbClr val="000000"/>
                </a:solidFill>
                <a:latin typeface="Times New Roman" panose="02020603050405020304" pitchFamily="18" charset="0"/>
              </a:rPr>
              <a:t>年，麻省理工学院计算机实验室开发成功了专家系统</a:t>
            </a:r>
            <a:r>
              <a:rPr lang="en-US" altLang="zh-CN" sz="2400" b="1" dirty="0">
                <a:solidFill>
                  <a:srgbClr val="000000"/>
                </a:solidFill>
                <a:latin typeface="Times New Roman" panose="02020603050405020304" pitchFamily="18" charset="0"/>
              </a:rPr>
              <a:t>MACSYMA</a:t>
            </a:r>
            <a:r>
              <a:rPr lang="zh-CN" altLang="en-US" sz="2400" b="1" dirty="0">
                <a:solidFill>
                  <a:srgbClr val="000000"/>
                </a:solidFill>
                <a:latin typeface="Times New Roman" panose="02020603050405020304" pitchFamily="18" charset="0"/>
              </a:rPr>
              <a:t>，这是一个数学领域的专家系统。在早期的专家系统中，它的规模最大，有</a:t>
            </a:r>
            <a:r>
              <a:rPr lang="en-US" altLang="zh-CN" sz="2400" b="1" dirty="0">
                <a:solidFill>
                  <a:srgbClr val="000000"/>
                </a:solidFill>
                <a:latin typeface="Times New Roman" panose="02020603050405020304" pitchFamily="18" charset="0"/>
              </a:rPr>
              <a:t>30</a:t>
            </a:r>
            <a:r>
              <a:rPr lang="zh-CN" altLang="en-US" sz="2400" b="1" dirty="0">
                <a:solidFill>
                  <a:srgbClr val="000000"/>
                </a:solidFill>
                <a:latin typeface="Times New Roman" panose="02020603050405020304" pitchFamily="18" charset="0"/>
              </a:rPr>
              <a:t>万行</a:t>
            </a:r>
            <a:r>
              <a:rPr lang="en-US" altLang="zh-CN" sz="2400" b="1" dirty="0">
                <a:solidFill>
                  <a:srgbClr val="000000"/>
                </a:solidFill>
                <a:latin typeface="Times New Roman" panose="02020603050405020304" pitchFamily="18" charset="0"/>
              </a:rPr>
              <a:t>LISP</a:t>
            </a:r>
            <a:r>
              <a:rPr lang="zh-CN" altLang="en-US" sz="2400" b="1" dirty="0">
                <a:solidFill>
                  <a:srgbClr val="000000"/>
                </a:solidFill>
                <a:latin typeface="Times New Roman" panose="02020603050405020304" pitchFamily="18" charset="0"/>
              </a:rPr>
              <a:t>程序，开发系统历时约</a:t>
            </a:r>
            <a:r>
              <a:rPr lang="en-US" altLang="zh-CN" sz="2400" b="1" dirty="0">
                <a:solidFill>
                  <a:srgbClr val="000000"/>
                </a:solidFill>
                <a:latin typeface="Times New Roman" panose="02020603050405020304" pitchFamily="18" charset="0"/>
              </a:rPr>
              <a:t>100</a:t>
            </a:r>
            <a:r>
              <a:rPr lang="zh-CN" altLang="en-US" sz="2400" b="1" dirty="0">
                <a:solidFill>
                  <a:srgbClr val="000000"/>
                </a:solidFill>
                <a:latin typeface="Times New Roman" panose="02020603050405020304" pitchFamily="18" charset="0"/>
              </a:rPr>
              <a:t>个人年。</a:t>
            </a:r>
            <a:endParaRPr lang="zh-CN" altLang="en-US" sz="2400"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65252"/>
                                        </p:tgtEl>
                                        <p:attrNameLst>
                                          <p:attrName>style.visibility</p:attrName>
                                        </p:attrNameLst>
                                      </p:cBhvr>
                                      <p:to>
                                        <p:strVal val="visible"/>
                                      </p:to>
                                    </p:set>
                                    <p:animEffect transition="in" filter="checkerboard(across)">
                                      <p:cBhvr>
                                        <p:cTn id="7" dur="500"/>
                                        <p:tgtEl>
                                          <p:spTgt spid="565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50</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9091" name="Rectangle 2"/>
          <p:cNvSpPr/>
          <p:nvPr/>
        </p:nvSpPr>
        <p:spPr>
          <a:xfrm>
            <a:off x="419100" y="1219200"/>
            <a:ext cx="8305800" cy="4754563"/>
          </a:xfrm>
          <a:prstGeom prst="rect">
            <a:avLst/>
          </a:prstGeom>
          <a:noFill/>
          <a:ln w="9525">
            <a:noFill/>
          </a:ln>
        </p:spPr>
        <p:txBody>
          <a:bodyPr/>
          <a:lstStyle/>
          <a:p>
            <a:pPr algn="just" eaLnBrk="1" hangingPunct="1">
              <a:lnSpc>
                <a:spcPct val="120000"/>
              </a:lnSpc>
              <a:spcBef>
                <a:spcPct val="50000"/>
              </a:spcBef>
              <a:buClr>
                <a:schemeClr val="accent2"/>
              </a:buClr>
              <a:buSzPct val="60000"/>
            </a:pPr>
            <a:r>
              <a:rPr lang="zh-CN" altLang="en-US" sz="2800" b="1" dirty="0">
                <a:solidFill>
                  <a:srgbClr val="000000"/>
                </a:solidFill>
                <a:latin typeface="Times New Roman" panose="02020603050405020304" pitchFamily="18" charset="0"/>
              </a:rPr>
              <a:t>数据挖掘与机器学习和统计分析方法</a:t>
            </a:r>
            <a:endParaRPr lang="en-US" altLang="zh-CN" sz="2800" b="1" dirty="0">
              <a:solidFill>
                <a:srgbClr val="000000"/>
              </a:solidFill>
              <a:latin typeface="Times New Roman" panose="02020603050405020304" pitchFamily="18" charset="0"/>
            </a:endParaRPr>
          </a:p>
          <a:p>
            <a:pPr algn="just" eaLnBrk="1" hangingPunct="1">
              <a:lnSpc>
                <a:spcPct val="130000"/>
              </a:lnSpc>
              <a:spcBef>
                <a:spcPct val="50000"/>
              </a:spcBef>
              <a:buClr>
                <a:schemeClr val="accent2"/>
              </a:buClr>
              <a:buSzPct val="60000"/>
            </a:pPr>
            <a:r>
              <a:rPr lang="zh-CN" altLang="en-US" sz="2300" b="1" dirty="0">
                <a:solidFill>
                  <a:srgbClr val="000000"/>
                </a:solidFill>
                <a:latin typeface="Times New Roman" panose="02020603050405020304" pitchFamily="18" charset="0"/>
              </a:rPr>
              <a:t>      数据挖掘利用了人工智能和统计分析的进步所带来的好处。这两门学科都致力于模式发现和预测。数据挖掘不是为了替代传统的统计分析技术。相反，它是统计分析方法学的延伸和扩展。大多数的统计分析技术都基于完善的数学理论和高超的技巧，预测的准确度还是令人满意的，但对使用者的要求很高。而随着计算机计算能力的不断增强，我们有可能利用计算机强大的计算能力只通过相对简单和固定的方法完成同样的功能。</a:t>
            </a:r>
          </a:p>
          <a:p>
            <a:pPr algn="just" eaLnBrk="1" hangingPunct="1">
              <a:lnSpc>
                <a:spcPct val="130000"/>
              </a:lnSpc>
              <a:spcBef>
                <a:spcPct val="50000"/>
              </a:spcBef>
              <a:buClr>
                <a:schemeClr val="accent2"/>
              </a:buClr>
              <a:buSzPct val="60000"/>
            </a:pPr>
            <a:endParaRPr lang="zh-CN" altLang="en-US" sz="2300" b="1" dirty="0">
              <a:solidFill>
                <a:srgbClr val="000000"/>
              </a:solidFill>
              <a:latin typeface="Times New Roman" panose="02020603050405020304" pitchFamily="18" charset="0"/>
            </a:endParaRPr>
          </a:p>
        </p:txBody>
      </p:sp>
      <p:sp>
        <p:nvSpPr>
          <p:cNvPr id="89092" name="Rectangle 3"/>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7.6  </a:t>
            </a:r>
            <a:r>
              <a:rPr lang="zh-CN" altLang="en-US" sz="3600" dirty="0">
                <a:solidFill>
                  <a:schemeClr val="bg1"/>
                </a:solidFill>
                <a:latin typeface="Times New Roman" panose="02020603050405020304" pitchFamily="18" charset="0"/>
                <a:ea typeface="黑体" panose="02010609060101010101" pitchFamily="2" charset="-122"/>
              </a:rPr>
              <a:t>知识发现与数据挖掘</a:t>
            </a:r>
          </a:p>
        </p:txBody>
      </p:sp>
    </p:spTree>
  </p:cSld>
  <p:clrMapOvr>
    <a:masterClrMapping/>
  </p:clrMapOvr>
  <p:transition>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1B6D6E-5762-903E-ABE3-C0E6231E10DA}"/>
            </a:ext>
          </a:extLst>
        </p:cNvPr>
        <p:cNvGrpSpPr/>
        <p:nvPr/>
      </p:nvGrpSpPr>
      <p:grpSpPr>
        <a:xfrm>
          <a:off x="0" y="0"/>
          <a:ext cx="0" cy="0"/>
          <a:chOff x="0" y="0"/>
          <a:chExt cx="0" cy="0"/>
        </a:xfrm>
      </p:grpSpPr>
      <p:sp>
        <p:nvSpPr>
          <p:cNvPr id="83970" name="灯片编号占位符 1">
            <a:extLst>
              <a:ext uri="{FF2B5EF4-FFF2-40B4-BE49-F238E27FC236}">
                <a16:creationId xmlns:a16="http://schemas.microsoft.com/office/drawing/2014/main" id="{A5946027-3662-435A-BB7B-384B9F5CE959}"/>
              </a:ext>
            </a:extLst>
          </p:cNvPr>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51</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3972" name="Rectangle 3">
            <a:extLst>
              <a:ext uri="{FF2B5EF4-FFF2-40B4-BE49-F238E27FC236}">
                <a16:creationId xmlns:a16="http://schemas.microsoft.com/office/drawing/2014/main" id="{E8455406-670D-E32A-D160-027C7C2C6312}"/>
              </a:ext>
            </a:extLst>
          </p:cNvPr>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7.6  </a:t>
            </a:r>
            <a:r>
              <a:rPr lang="zh-CN" altLang="en-US" sz="3600" dirty="0">
                <a:solidFill>
                  <a:schemeClr val="bg1"/>
                </a:solidFill>
                <a:latin typeface="Times New Roman" panose="02020603050405020304" pitchFamily="18" charset="0"/>
                <a:ea typeface="黑体" panose="02010609060101010101" pitchFamily="2" charset="-122"/>
              </a:rPr>
              <a:t>知识发现与数据挖掘</a:t>
            </a:r>
          </a:p>
        </p:txBody>
      </p:sp>
      <p:pic>
        <p:nvPicPr>
          <p:cNvPr id="2" name="图片 1">
            <a:extLst>
              <a:ext uri="{FF2B5EF4-FFF2-40B4-BE49-F238E27FC236}">
                <a16:creationId xmlns:a16="http://schemas.microsoft.com/office/drawing/2014/main" id="{C084AB1C-9122-3DDD-A8A4-8BFE8DC37ECE}"/>
              </a:ext>
            </a:extLst>
          </p:cNvPr>
          <p:cNvPicPr>
            <a:picLocks noChangeAspect="1"/>
          </p:cNvPicPr>
          <p:nvPr/>
        </p:nvPicPr>
        <p:blipFill>
          <a:blip r:embed="rId2"/>
          <a:stretch>
            <a:fillRect/>
          </a:stretch>
        </p:blipFill>
        <p:spPr>
          <a:xfrm>
            <a:off x="4629472" y="1137752"/>
            <a:ext cx="4465542" cy="4582496"/>
          </a:xfrm>
          <a:prstGeom prst="rect">
            <a:avLst/>
          </a:prstGeom>
        </p:spPr>
      </p:pic>
      <p:sp>
        <p:nvSpPr>
          <p:cNvPr id="4" name="文本框 3">
            <a:extLst>
              <a:ext uri="{FF2B5EF4-FFF2-40B4-BE49-F238E27FC236}">
                <a16:creationId xmlns:a16="http://schemas.microsoft.com/office/drawing/2014/main" id="{196ABAF3-C028-612E-16AD-B4EF9B31B325}"/>
              </a:ext>
            </a:extLst>
          </p:cNvPr>
          <p:cNvSpPr txBox="1"/>
          <p:nvPr/>
        </p:nvSpPr>
        <p:spPr>
          <a:xfrm>
            <a:off x="18728" y="1524000"/>
            <a:ext cx="4553272" cy="3400418"/>
          </a:xfrm>
          <a:prstGeom prst="rect">
            <a:avLst/>
          </a:prstGeom>
          <a:noFill/>
        </p:spPr>
        <p:txBody>
          <a:bodyPr wrap="square">
            <a:spAutoFit/>
          </a:bodyPr>
          <a:lstStyle/>
          <a:p>
            <a:pPr marL="457200" marR="0" lvl="0" indent="-457200" algn="l" defTabSz="914400" rtl="0" eaLnBrk="1" fontAlgn="base" latinLnBrk="0" hangingPunct="1">
              <a:lnSpc>
                <a:spcPct val="120000"/>
              </a:lnSpc>
              <a:spcBef>
                <a:spcPts val="1000"/>
              </a:spcBef>
              <a:spcAft>
                <a:spcPts val="0"/>
              </a:spcAft>
              <a:buClr>
                <a:srgbClr val="007ADE"/>
              </a:buClr>
              <a:buSzTx/>
              <a:buFont typeface="Wingdings" panose="05000000000000000000" pitchFamily="2" charset="2"/>
              <a:buChar char="n"/>
              <a:tabLst/>
              <a:defRPr/>
            </a:pPr>
            <a:r>
              <a:rPr kumimoji="0" lang="zh-CN" altLang="en-US"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数据库中的知识发现</a:t>
            </a:r>
            <a:r>
              <a:rPr kumimoji="0" lang="en-US" altLang="zh-CN"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(KDD):</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在数据中发现有用信息和模式的过程</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p>
          <a:p>
            <a:pPr marL="457200" marR="0" lvl="0" indent="-457200" algn="l" defTabSz="914400" rtl="0" eaLnBrk="1" fontAlgn="base" latinLnBrk="0" hangingPunct="1">
              <a:lnSpc>
                <a:spcPct val="120000"/>
              </a:lnSpc>
              <a:spcBef>
                <a:spcPts val="1000"/>
              </a:spcBef>
              <a:spcAft>
                <a:spcPts val="0"/>
              </a:spcAft>
              <a:buClr>
                <a:srgbClr val="007ADE"/>
              </a:buClr>
              <a:buSzTx/>
              <a:buFont typeface="Wingdings" panose="05000000000000000000" pitchFamily="2" charset="2"/>
              <a:buChar char="n"/>
              <a:tabLst/>
              <a:defRPr/>
            </a:pPr>
            <a:r>
              <a:rPr kumimoji="0" lang="zh-CN" altLang="en-US"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数据挖掘</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用算法抽取从</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KDD</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过程中衍生出的信息和模式</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p>
          <a:p>
            <a:pPr marL="457200" marR="0" lvl="0" indent="-457200" algn="l" defTabSz="914400" rtl="0" eaLnBrk="1" fontAlgn="base" latinLnBrk="0" hangingPunct="1">
              <a:lnSpc>
                <a:spcPct val="120000"/>
              </a:lnSpc>
              <a:spcBef>
                <a:spcPts val="1000"/>
              </a:spcBef>
              <a:spcAft>
                <a:spcPts val="0"/>
              </a:spcAft>
              <a:buClr>
                <a:srgbClr val="007ADE"/>
              </a:buClr>
              <a:buSzTx/>
              <a:buFont typeface="Wingdings" panose="05000000000000000000" pitchFamily="2" charset="2"/>
              <a:buChar char="n"/>
              <a:tabLst/>
              <a:defRPr/>
            </a:pPr>
            <a:r>
              <a:rPr kumimoji="0" lang="zh-CN" altLang="en-US"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机器学习（</a:t>
            </a:r>
            <a:r>
              <a:rPr kumimoji="0" lang="en-US" altLang="zh-CN"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ML</a:t>
            </a:r>
            <a:r>
              <a:rPr kumimoji="0" lang="zh-CN" altLang="en-US"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机器学习是一种通过利用数据，训练出模型，然后使用模型预测的一种方法</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457200" marR="0" lvl="0" indent="-457200" algn="l" defTabSz="914400" rtl="0" eaLnBrk="1" fontAlgn="base" latinLnBrk="0" hangingPunct="1">
              <a:lnSpc>
                <a:spcPct val="120000"/>
              </a:lnSpc>
              <a:spcBef>
                <a:spcPts val="1000"/>
              </a:spcBef>
              <a:spcAft>
                <a:spcPts val="0"/>
              </a:spcAft>
              <a:buClr>
                <a:srgbClr val="007ADE"/>
              </a:buClr>
              <a:buSzTx/>
              <a:buFont typeface="Wingdings" panose="05000000000000000000" pitchFamily="2" charset="2"/>
              <a:buChar char="n"/>
              <a:tabLst/>
              <a:defRPr/>
            </a:pPr>
            <a:r>
              <a:rPr kumimoji="0" lang="en-US" altLang="zh-CN"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data center AI</a:t>
            </a:r>
          </a:p>
        </p:txBody>
      </p:sp>
    </p:spTree>
    <p:extLst>
      <p:ext uri="{BB962C8B-B14F-4D97-AF65-F5344CB8AC3E}">
        <p14:creationId xmlns:p14="http://schemas.microsoft.com/office/powerpoint/2010/main" val="3761957203"/>
      </p:ext>
    </p:extLst>
  </p:cSld>
  <p:clrMapOvr>
    <a:masterClrMapping/>
  </p:clrMapOvr>
  <p:transition>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90115" name="Rectangle 2"/>
          <p:cNvSpPr>
            <a:spLocks noGrp="1"/>
          </p:cNvSpPr>
          <p:nvPr>
            <p:ph type="title"/>
          </p:nvPr>
        </p:nvSpPr>
        <p:spPr>
          <a:ln/>
        </p:spPr>
        <p:txBody>
          <a:bodyPr vert="horz" wrap="square" lIns="91440" tIns="45720" rIns="91440" bIns="45720" anchor="b" anchorCtr="0"/>
          <a:lstStyle/>
          <a:p>
            <a:pPr eaLnBrk="1" hangingPunct="1"/>
            <a:r>
              <a:rPr lang="zh-CN" altLang="en-US" sz="4200" b="0" dirty="0">
                <a:latin typeface="Times New Roman" panose="02020603050405020304" pitchFamily="18" charset="0"/>
                <a:ea typeface="黑体" panose="02010609060101010101" pitchFamily="2" charset="-122"/>
              </a:rPr>
              <a:t>第</a:t>
            </a:r>
            <a:r>
              <a:rPr lang="en-US" altLang="zh-CN" sz="4200" b="0" dirty="0">
                <a:latin typeface="Times New Roman" panose="02020603050405020304" pitchFamily="18" charset="0"/>
                <a:ea typeface="黑体" panose="02010609060101010101" pitchFamily="2" charset="-122"/>
              </a:rPr>
              <a:t>7</a:t>
            </a:r>
            <a:r>
              <a:rPr lang="zh-CN" altLang="en-US" sz="4200" b="0" dirty="0">
                <a:latin typeface="Times New Roman" panose="02020603050405020304" pitchFamily="18" charset="0"/>
                <a:ea typeface="黑体" panose="02010609060101010101" pitchFamily="2" charset="-122"/>
              </a:rPr>
              <a:t>章  专家系统与机器学习</a:t>
            </a:r>
          </a:p>
        </p:txBody>
      </p:sp>
      <p:sp>
        <p:nvSpPr>
          <p:cNvPr id="90116" name="Rectangle 3"/>
          <p:cNvSpPr>
            <a:spLocks noGrp="1"/>
          </p:cNvSpPr>
          <p:nvPr>
            <p:ph idx="1"/>
          </p:nvPr>
        </p:nvSpPr>
        <p:spPr>
          <a:xfrm>
            <a:off x="501650" y="1066800"/>
            <a:ext cx="8642350" cy="5400675"/>
          </a:xfrm>
          <a:ln/>
        </p:spPr>
        <p:txBody>
          <a:bodyPr vert="horz" wrap="square" lIns="91440" tIns="45720" rIns="91440" bIns="45720" anchor="t" anchorCtr="0"/>
          <a:lstStyle/>
          <a:p>
            <a:pPr eaLnBrk="1" hangingPunct="1">
              <a:lnSpc>
                <a:spcPct val="110000"/>
              </a:lnSpc>
              <a:spcBef>
                <a:spcPct val="30000"/>
              </a:spcBef>
            </a:pPr>
            <a:r>
              <a:rPr lang="en-US" altLang="zh-CN" b="1" dirty="0">
                <a:latin typeface="Times New Roman" panose="02020603050405020304" pitchFamily="18" charset="0"/>
              </a:rPr>
              <a:t>7.1  </a:t>
            </a:r>
            <a:r>
              <a:rPr lang="zh-CN" altLang="en-US" b="1" dirty="0">
                <a:latin typeface="Times New Roman" panose="02020603050405020304" pitchFamily="18" charset="0"/>
              </a:rPr>
              <a:t>专家系统的产生和发展 </a:t>
            </a:r>
          </a:p>
          <a:p>
            <a:pPr eaLnBrk="1" hangingPunct="1">
              <a:lnSpc>
                <a:spcPct val="110000"/>
              </a:lnSpc>
              <a:spcBef>
                <a:spcPct val="30000"/>
              </a:spcBef>
            </a:pPr>
            <a:r>
              <a:rPr lang="en-US" altLang="zh-CN" b="1" dirty="0">
                <a:latin typeface="Times New Roman" panose="02020603050405020304" pitchFamily="18" charset="0"/>
              </a:rPr>
              <a:t>7.2  </a:t>
            </a:r>
            <a:r>
              <a:rPr lang="zh-CN" altLang="en-US" b="1" dirty="0">
                <a:latin typeface="Times New Roman" panose="02020603050405020304" pitchFamily="18" charset="0"/>
              </a:rPr>
              <a:t>专家系统的概念 </a:t>
            </a:r>
          </a:p>
          <a:p>
            <a:pPr eaLnBrk="1" hangingPunct="1">
              <a:lnSpc>
                <a:spcPct val="110000"/>
              </a:lnSpc>
              <a:spcBef>
                <a:spcPct val="30000"/>
              </a:spcBef>
            </a:pPr>
            <a:r>
              <a:rPr lang="en-US" altLang="zh-CN" b="1" dirty="0">
                <a:latin typeface="Times New Roman" panose="02020603050405020304" pitchFamily="18" charset="0"/>
              </a:rPr>
              <a:t>7.3  </a:t>
            </a:r>
            <a:r>
              <a:rPr lang="zh-CN" altLang="en-US" b="1" dirty="0">
                <a:latin typeface="Times New Roman" panose="02020603050405020304" pitchFamily="18" charset="0"/>
              </a:rPr>
              <a:t>专家系统的工作原理</a:t>
            </a:r>
          </a:p>
          <a:p>
            <a:pPr eaLnBrk="1" hangingPunct="1">
              <a:lnSpc>
                <a:spcPct val="110000"/>
              </a:lnSpc>
              <a:spcBef>
                <a:spcPct val="30000"/>
              </a:spcBef>
            </a:pPr>
            <a:r>
              <a:rPr lang="en-US" altLang="zh-CN" b="1" dirty="0">
                <a:latin typeface="Times New Roman" panose="02020603050405020304" pitchFamily="18" charset="0"/>
              </a:rPr>
              <a:t>7.4  </a:t>
            </a:r>
            <a:r>
              <a:rPr lang="zh-CN" altLang="en-US" b="1" dirty="0">
                <a:latin typeface="Times New Roman" panose="02020603050405020304" pitchFamily="18" charset="0"/>
              </a:rPr>
              <a:t>知识获取的主要过程与模式</a:t>
            </a:r>
          </a:p>
          <a:p>
            <a:pPr eaLnBrk="1" hangingPunct="1">
              <a:lnSpc>
                <a:spcPct val="110000"/>
              </a:lnSpc>
              <a:spcBef>
                <a:spcPct val="30000"/>
              </a:spcBef>
            </a:pPr>
            <a:r>
              <a:rPr lang="en-US" altLang="zh-CN" b="1" dirty="0">
                <a:latin typeface="Times New Roman" panose="02020603050405020304" pitchFamily="18" charset="0"/>
              </a:rPr>
              <a:t>7.5  </a:t>
            </a:r>
            <a:r>
              <a:rPr lang="zh-CN" altLang="en-US" b="1" dirty="0">
                <a:latin typeface="Times New Roman" panose="02020603050405020304" pitchFamily="18" charset="0"/>
              </a:rPr>
              <a:t>知识发现与数据挖掘</a:t>
            </a:r>
          </a:p>
          <a:p>
            <a:pPr eaLnBrk="1" hangingPunct="1">
              <a:lnSpc>
                <a:spcPct val="110000"/>
              </a:lnSpc>
              <a:spcBef>
                <a:spcPct val="30000"/>
              </a:spcBef>
              <a:buClr>
                <a:srgbClr val="0000FF"/>
              </a:buClr>
              <a:buSzPct val="150000"/>
              <a:buFont typeface="Wingdings" panose="05000000000000000000" pitchFamily="2" charset="2"/>
              <a:buChar char="ü"/>
            </a:pPr>
            <a:r>
              <a:rPr lang="en-US" altLang="zh-CN" b="1" dirty="0">
                <a:solidFill>
                  <a:srgbClr val="0000FF"/>
                </a:solidFill>
                <a:latin typeface="Times New Roman" panose="02020603050405020304" pitchFamily="18" charset="0"/>
              </a:rPr>
              <a:t>7.6  </a:t>
            </a:r>
            <a:r>
              <a:rPr lang="zh-CN" altLang="en-US" b="1" dirty="0">
                <a:solidFill>
                  <a:srgbClr val="0000FF"/>
                </a:solidFill>
                <a:latin typeface="Times New Roman" panose="02020603050405020304" pitchFamily="18" charset="0"/>
              </a:rPr>
              <a:t>专家系统的建立</a:t>
            </a:r>
          </a:p>
          <a:p>
            <a:pPr eaLnBrk="1" hangingPunct="1">
              <a:lnSpc>
                <a:spcPct val="110000"/>
              </a:lnSpc>
              <a:spcBef>
                <a:spcPct val="30000"/>
              </a:spcBef>
            </a:pPr>
            <a:r>
              <a:rPr lang="en-US" altLang="zh-CN" b="1" dirty="0">
                <a:latin typeface="Times New Roman" panose="02020603050405020304" pitchFamily="18" charset="0"/>
              </a:rPr>
              <a:t>7.7  </a:t>
            </a:r>
            <a:r>
              <a:rPr lang="zh-CN" altLang="en-US" b="1" dirty="0">
                <a:latin typeface="Times New Roman" panose="02020603050405020304" pitchFamily="18" charset="0"/>
              </a:rPr>
              <a:t>专家系统实例</a:t>
            </a:r>
          </a:p>
          <a:p>
            <a:pPr eaLnBrk="1" hangingPunct="1">
              <a:lnSpc>
                <a:spcPct val="110000"/>
              </a:lnSpc>
              <a:spcBef>
                <a:spcPct val="30000"/>
              </a:spcBef>
            </a:pPr>
            <a:r>
              <a:rPr lang="en-US" altLang="zh-CN" b="1" dirty="0">
                <a:latin typeface="Times New Roman" panose="02020603050405020304" pitchFamily="18" charset="0"/>
              </a:rPr>
              <a:t>7.8  </a:t>
            </a:r>
            <a:r>
              <a:rPr lang="zh-CN" altLang="en-US" b="1" dirty="0">
                <a:latin typeface="Times New Roman" panose="02020603050405020304" pitchFamily="18" charset="0"/>
              </a:rPr>
              <a:t>机器学习</a:t>
            </a:r>
          </a:p>
          <a:p>
            <a:pPr eaLnBrk="1" hangingPunct="1">
              <a:lnSpc>
                <a:spcPct val="110000"/>
              </a:lnSpc>
              <a:spcBef>
                <a:spcPct val="30000"/>
              </a:spcBef>
            </a:pPr>
            <a:endParaRPr lang="zh-CN" altLang="en-US" b="1" dirty="0">
              <a:latin typeface="Times New Roman" panose="02020603050405020304" pitchFamily="18" charset="0"/>
            </a:endParaRPr>
          </a:p>
        </p:txBody>
      </p:sp>
    </p:spTree>
  </p:cSld>
  <p:clrMapOvr>
    <a:masterClrMapping/>
  </p:clrMapOvr>
  <p:transition>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53</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91139" name="Rectangle 2"/>
          <p:cNvSpPr>
            <a:spLocks noGrp="1"/>
          </p:cNvSpPr>
          <p:nvPr>
            <p:ph type="title"/>
          </p:nvPr>
        </p:nvSpPr>
        <p:spPr>
          <a:ln/>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p:sp>
        <p:nvSpPr>
          <p:cNvPr id="605187" name="Rectangle 3"/>
          <p:cNvSpPr>
            <a:spLocks noGrp="1"/>
          </p:cNvSpPr>
          <p:nvPr>
            <p:ph idx="1"/>
          </p:nvPr>
        </p:nvSpPr>
        <p:spPr>
          <a:xfrm>
            <a:off x="501650" y="1143000"/>
            <a:ext cx="8642350" cy="5400675"/>
          </a:xfrm>
          <a:ln/>
        </p:spPr>
        <p:txBody>
          <a:bodyPr vert="horz" wrap="square" lIns="91440" tIns="45720" rIns="91440" bIns="45720" anchor="t" anchorCtr="0"/>
          <a:lstStyle/>
          <a:p>
            <a:pPr eaLnBrk="1" hangingPunct="1">
              <a:spcBef>
                <a:spcPct val="30000"/>
              </a:spcBef>
              <a:buSzPct val="60000"/>
              <a:buBlip>
                <a:blip r:embed="rId2"/>
              </a:buBlip>
            </a:pPr>
            <a:r>
              <a:rPr lang="en-US" altLang="zh-CN" b="1" dirty="0">
                <a:latin typeface="Times New Roman" panose="02020603050405020304" pitchFamily="18" charset="0"/>
              </a:rPr>
              <a:t>7.7.1 </a:t>
            </a:r>
            <a:r>
              <a:rPr lang="zh-CN" altLang="en-US" b="1" dirty="0">
                <a:latin typeface="Times New Roman" panose="02020603050405020304" pitchFamily="18" charset="0"/>
              </a:rPr>
              <a:t>适合于专家系统求解的问题</a:t>
            </a:r>
          </a:p>
          <a:p>
            <a:pPr eaLnBrk="1" hangingPunct="1">
              <a:spcBef>
                <a:spcPct val="30000"/>
              </a:spcBef>
              <a:buSzPct val="60000"/>
              <a:buBlip>
                <a:blip r:embed="rId2"/>
              </a:buBlip>
            </a:pPr>
            <a:r>
              <a:rPr lang="en-US" altLang="zh-CN" b="1" dirty="0">
                <a:latin typeface="Times New Roman" panose="02020603050405020304" pitchFamily="18" charset="0"/>
              </a:rPr>
              <a:t>7.7.2 </a:t>
            </a:r>
            <a:r>
              <a:rPr lang="zh-CN" altLang="en-US" b="1" dirty="0">
                <a:latin typeface="Times New Roman" panose="02020603050405020304" pitchFamily="18" charset="0"/>
              </a:rPr>
              <a:t>专家系统的设计原则与开发步骤</a:t>
            </a:r>
          </a:p>
          <a:p>
            <a:pPr eaLnBrk="1" hangingPunct="1">
              <a:spcBef>
                <a:spcPct val="30000"/>
              </a:spcBef>
              <a:buSzPct val="60000"/>
              <a:buBlip>
                <a:blip r:embed="rId2"/>
              </a:buBlip>
            </a:pPr>
            <a:r>
              <a:rPr lang="en-US" altLang="zh-CN" b="1" dirty="0">
                <a:latin typeface="Times New Roman" panose="02020603050405020304" pitchFamily="18" charset="0"/>
              </a:rPr>
              <a:t>7.7.3 </a:t>
            </a:r>
            <a:r>
              <a:rPr lang="zh-CN" altLang="en-US" b="1" dirty="0">
                <a:latin typeface="Times New Roman" panose="02020603050405020304" pitchFamily="18" charset="0"/>
              </a:rPr>
              <a:t>专家系统的评价</a:t>
            </a:r>
          </a:p>
        </p:txBody>
      </p:sp>
      <p:sp>
        <p:nvSpPr>
          <p:cNvPr id="91141"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7.7  </a:t>
            </a:r>
            <a:r>
              <a:rPr lang="zh-CN" altLang="en-US" sz="3600" dirty="0">
                <a:solidFill>
                  <a:schemeClr val="bg1"/>
                </a:solidFill>
                <a:latin typeface="Times New Roman" panose="02020603050405020304" pitchFamily="18" charset="0"/>
                <a:ea typeface="黑体" panose="02010609060101010101" pitchFamily="2" charset="-122"/>
              </a:rPr>
              <a:t>专家系统的建立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05187">
                                            <p:txEl>
                                              <p:pRg st="0" end="0"/>
                                            </p:txEl>
                                          </p:spTgt>
                                        </p:tgtEl>
                                        <p:attrNameLst>
                                          <p:attrName>style.visibility</p:attrName>
                                        </p:attrNameLst>
                                      </p:cBhvr>
                                      <p:to>
                                        <p:strVal val="visible"/>
                                      </p:to>
                                    </p:set>
                                    <p:anim calcmode="lin" valueType="num">
                                      <p:cBhvr additive="base">
                                        <p:cTn id="7" dur="500" fill="hold"/>
                                        <p:tgtEl>
                                          <p:spTgt spid="6051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5187">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05187">
                                            <p:txEl>
                                              <p:pRg st="1" end="1"/>
                                            </p:txEl>
                                          </p:spTgt>
                                        </p:tgtEl>
                                        <p:attrNameLst>
                                          <p:attrName>style.visibility</p:attrName>
                                        </p:attrNameLst>
                                      </p:cBhvr>
                                      <p:to>
                                        <p:strVal val="visible"/>
                                      </p:to>
                                    </p:set>
                                    <p:anim calcmode="lin" valueType="num">
                                      <p:cBhvr additive="base">
                                        <p:cTn id="12" dur="500" fill="hold"/>
                                        <p:tgtEl>
                                          <p:spTgt spid="605187">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05187">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05187">
                                            <p:txEl>
                                              <p:pRg st="2" end="2"/>
                                            </p:txEl>
                                          </p:spTgt>
                                        </p:tgtEl>
                                        <p:attrNameLst>
                                          <p:attrName>style.visibility</p:attrName>
                                        </p:attrNameLst>
                                      </p:cBhvr>
                                      <p:to>
                                        <p:strVal val="visible"/>
                                      </p:to>
                                    </p:set>
                                    <p:anim calcmode="lin" valueType="num">
                                      <p:cBhvr additive="base">
                                        <p:cTn id="17" dur="500" fill="hold"/>
                                        <p:tgtEl>
                                          <p:spTgt spid="60518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0518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187" grpId="0" build="p" advAuto="100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92163" name="Rectangle 2"/>
          <p:cNvSpPr>
            <a:spLocks noGrp="1"/>
          </p:cNvSpPr>
          <p:nvPr>
            <p:ph type="title"/>
          </p:nvPr>
        </p:nvSpPr>
        <p:spPr>
          <a:ln/>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p:sp>
        <p:nvSpPr>
          <p:cNvPr id="92164" name="Rectangle 3"/>
          <p:cNvSpPr>
            <a:spLocks noGrp="1"/>
          </p:cNvSpPr>
          <p:nvPr>
            <p:ph idx="1"/>
          </p:nvPr>
        </p:nvSpPr>
        <p:spPr>
          <a:xfrm>
            <a:off x="501650" y="1143000"/>
            <a:ext cx="8642350" cy="5400675"/>
          </a:xfrm>
          <a:ln/>
        </p:spPr>
        <p:txBody>
          <a:bodyPr vert="horz" wrap="square" lIns="91440" tIns="45720" rIns="91440" bIns="45720" anchor="t" anchorCtr="0"/>
          <a:lstStyle/>
          <a:p>
            <a:pPr eaLnBrk="1" hangingPunct="1">
              <a:spcBef>
                <a:spcPct val="30000"/>
              </a:spcBef>
              <a:buSzPct val="60000"/>
              <a:buBlip>
                <a:blip r:embed="rId2"/>
              </a:buBlip>
            </a:pPr>
            <a:r>
              <a:rPr lang="en-US" altLang="zh-CN" b="1" dirty="0">
                <a:solidFill>
                  <a:srgbClr val="0000FF"/>
                </a:solidFill>
                <a:latin typeface="Times New Roman" panose="02020603050405020304" pitchFamily="18" charset="0"/>
              </a:rPr>
              <a:t>7.7.1 </a:t>
            </a:r>
            <a:r>
              <a:rPr lang="zh-CN" altLang="en-US" b="1" dirty="0">
                <a:solidFill>
                  <a:srgbClr val="0000FF"/>
                </a:solidFill>
                <a:latin typeface="Times New Roman" panose="02020603050405020304" pitchFamily="18" charset="0"/>
              </a:rPr>
              <a:t>适合于专家系统求解的问题</a:t>
            </a:r>
          </a:p>
          <a:p>
            <a:pPr eaLnBrk="1" hangingPunct="1">
              <a:spcBef>
                <a:spcPct val="30000"/>
              </a:spcBef>
              <a:buSzPct val="60000"/>
              <a:buBlip>
                <a:blip r:embed="rId2"/>
              </a:buBlip>
            </a:pPr>
            <a:r>
              <a:rPr lang="en-US" altLang="zh-CN" b="1" dirty="0">
                <a:latin typeface="Times New Roman" panose="02020603050405020304" pitchFamily="18" charset="0"/>
              </a:rPr>
              <a:t>7.7.2 </a:t>
            </a:r>
            <a:r>
              <a:rPr lang="zh-CN" altLang="en-US" b="1" dirty="0">
                <a:latin typeface="Times New Roman" panose="02020603050405020304" pitchFamily="18" charset="0"/>
              </a:rPr>
              <a:t>专家系统的设计原则与开发步骤</a:t>
            </a:r>
          </a:p>
          <a:p>
            <a:pPr eaLnBrk="1" hangingPunct="1">
              <a:spcBef>
                <a:spcPct val="30000"/>
              </a:spcBef>
              <a:buSzPct val="60000"/>
              <a:buBlip>
                <a:blip r:embed="rId2"/>
              </a:buBlip>
            </a:pPr>
            <a:r>
              <a:rPr lang="en-US" altLang="zh-CN" b="1" dirty="0">
                <a:latin typeface="Times New Roman" panose="02020603050405020304" pitchFamily="18" charset="0"/>
              </a:rPr>
              <a:t>7.7.3 </a:t>
            </a:r>
            <a:r>
              <a:rPr lang="zh-CN" altLang="en-US" b="1" dirty="0">
                <a:latin typeface="Times New Roman" panose="02020603050405020304" pitchFamily="18" charset="0"/>
              </a:rPr>
              <a:t>专家系统的评价</a:t>
            </a:r>
          </a:p>
        </p:txBody>
      </p:sp>
      <p:sp>
        <p:nvSpPr>
          <p:cNvPr id="92165"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7.7  </a:t>
            </a:r>
            <a:r>
              <a:rPr lang="zh-CN" altLang="en-US" sz="3600" dirty="0">
                <a:solidFill>
                  <a:schemeClr val="bg1"/>
                </a:solidFill>
                <a:latin typeface="Times New Roman" panose="02020603050405020304" pitchFamily="18" charset="0"/>
                <a:ea typeface="黑体" panose="02010609060101010101" pitchFamily="2" charset="-122"/>
              </a:rPr>
              <a:t>专家系统的建立</a:t>
            </a:r>
          </a:p>
        </p:txBody>
      </p:sp>
    </p:spTree>
  </p:cSld>
  <p:clrMapOvr>
    <a:masterClrMapping/>
  </p:clrMapOvr>
  <p:transition>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93187" name="Rectangle 2"/>
          <p:cNvSpPr>
            <a:spLocks noGrp="1"/>
          </p:cNvSpPr>
          <p:nvPr>
            <p:ph type="title"/>
          </p:nvPr>
        </p:nvSpPr>
        <p:spPr>
          <a:ln/>
        </p:spPr>
        <p:txBody>
          <a:bodyPr vert="horz" wrap="square" lIns="91440" tIns="45720" rIns="91440" bIns="45720" anchor="b" anchorCtr="0"/>
          <a:lstStyle/>
          <a:p>
            <a:pPr eaLnBrk="1" hangingPunct="1"/>
            <a:r>
              <a:rPr lang="en-US" altLang="zh-CN" sz="4200" b="0" dirty="0">
                <a:latin typeface="Times New Roman" panose="02020603050405020304" pitchFamily="18" charset="0"/>
                <a:ea typeface="黑体" panose="02010609060101010101" pitchFamily="2" charset="-122"/>
              </a:rPr>
              <a:t>7.7.1  </a:t>
            </a:r>
            <a:r>
              <a:rPr lang="zh-CN" altLang="en-US" sz="4200" b="0" dirty="0">
                <a:latin typeface="Times New Roman" panose="02020603050405020304" pitchFamily="18" charset="0"/>
                <a:ea typeface="黑体" panose="02010609060101010101" pitchFamily="2" charset="-122"/>
              </a:rPr>
              <a:t>适合于专家系统求解的问题</a:t>
            </a:r>
          </a:p>
        </p:txBody>
      </p:sp>
      <p:sp>
        <p:nvSpPr>
          <p:cNvPr id="93188" name="Rectangle 3"/>
          <p:cNvSpPr>
            <a:spLocks noGrp="1"/>
          </p:cNvSpPr>
          <p:nvPr>
            <p:ph idx="1"/>
          </p:nvPr>
        </p:nvSpPr>
        <p:spPr>
          <a:xfrm>
            <a:off x="327025" y="1060450"/>
            <a:ext cx="8512175" cy="3282950"/>
          </a:xfrm>
          <a:ln/>
        </p:spPr>
        <p:txBody>
          <a:bodyPr vert="horz" wrap="square" lIns="91440" tIns="45720" rIns="91440" bIns="45720" anchor="t" anchorCtr="0"/>
          <a:lstStyle/>
          <a:p>
            <a:pPr eaLnBrk="1" hangingPunct="1"/>
            <a:r>
              <a:rPr lang="zh-CN" altLang="en-US" b="1" dirty="0"/>
              <a:t>如何选择适合专家系统开发的问题</a:t>
            </a:r>
            <a:r>
              <a:rPr lang="en-US" altLang="zh-CN" b="1" dirty="0"/>
              <a:t>——</a:t>
            </a:r>
            <a:r>
              <a:rPr lang="zh-CN" altLang="en-US" b="1" dirty="0"/>
              <a:t>威特曼</a:t>
            </a:r>
            <a:r>
              <a:rPr lang="en-US" altLang="zh-CN" b="1" dirty="0">
                <a:latin typeface="Times New Roman" panose="02020603050405020304" pitchFamily="18" charset="0"/>
              </a:rPr>
              <a:t>(Waterman)</a:t>
            </a:r>
          </a:p>
        </p:txBody>
      </p:sp>
      <p:sp>
        <p:nvSpPr>
          <p:cNvPr id="607236" name="Rectangle 4"/>
          <p:cNvSpPr/>
          <p:nvPr/>
        </p:nvSpPr>
        <p:spPr>
          <a:xfrm>
            <a:off x="457200" y="2362200"/>
            <a:ext cx="8294688" cy="1981200"/>
          </a:xfrm>
          <a:prstGeom prst="rect">
            <a:avLst/>
          </a:prstGeom>
          <a:gradFill rotWithShape="1">
            <a:gsLst>
              <a:gs pos="0">
                <a:srgbClr val="00FFFF"/>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lstStyle/>
          <a:p>
            <a:pPr marL="469900" indent="-469900" eaLnBrk="1" hangingPunct="1">
              <a:lnSpc>
                <a:spcPct val="120000"/>
              </a:lnSpc>
              <a:spcBef>
                <a:spcPct val="40000"/>
              </a:spcBef>
              <a:buClr>
                <a:srgbClr val="0000FF"/>
              </a:buClr>
              <a:buSzPct val="60000"/>
              <a:buFont typeface="Wingdings" panose="05000000000000000000" pitchFamily="2" charset="2"/>
              <a:buChar char="l"/>
            </a:pPr>
            <a:r>
              <a:rPr lang="zh-CN" altLang="en-US" sz="2600" b="1" dirty="0">
                <a:latin typeface="Arial" panose="020B0604020202020204" pitchFamily="34" charset="0"/>
              </a:rPr>
              <a:t>什么情况下开发专家系统是可能的？</a:t>
            </a:r>
          </a:p>
          <a:p>
            <a:pPr marL="469900" indent="-469900" eaLnBrk="1" hangingPunct="1">
              <a:lnSpc>
                <a:spcPct val="120000"/>
              </a:lnSpc>
              <a:spcBef>
                <a:spcPct val="40000"/>
              </a:spcBef>
              <a:buClr>
                <a:srgbClr val="0000FF"/>
              </a:buClr>
              <a:buSzPct val="60000"/>
              <a:buFont typeface="Wingdings" panose="05000000000000000000" pitchFamily="2" charset="2"/>
              <a:buChar char="l"/>
            </a:pPr>
            <a:r>
              <a:rPr lang="zh-CN" altLang="en-US" sz="2600" b="1" dirty="0">
                <a:latin typeface="Arial" panose="020B0604020202020204" pitchFamily="34" charset="0"/>
              </a:rPr>
              <a:t>什么情况下开发专家系统是合理的？</a:t>
            </a:r>
          </a:p>
          <a:p>
            <a:pPr marL="469900" indent="-469900" eaLnBrk="1" hangingPunct="1">
              <a:lnSpc>
                <a:spcPct val="120000"/>
              </a:lnSpc>
              <a:spcBef>
                <a:spcPct val="40000"/>
              </a:spcBef>
              <a:buClr>
                <a:srgbClr val="0000FF"/>
              </a:buClr>
              <a:buSzPct val="60000"/>
              <a:buFont typeface="Wingdings" panose="05000000000000000000" pitchFamily="2" charset="2"/>
              <a:buChar char="l"/>
            </a:pPr>
            <a:r>
              <a:rPr lang="zh-CN" altLang="en-US" sz="2600" b="1" dirty="0">
                <a:latin typeface="Arial" panose="020B0604020202020204" pitchFamily="34" charset="0"/>
              </a:rPr>
              <a:t>什么情况下开发专家系统是合适的？</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607236">
                                            <p:txEl>
                                              <p:pRg st="0" end="0"/>
                                            </p:txEl>
                                          </p:spTgt>
                                        </p:tgtEl>
                                        <p:attrNameLst>
                                          <p:attrName>style.visibility</p:attrName>
                                        </p:attrNameLst>
                                      </p:cBhvr>
                                      <p:to>
                                        <p:strVal val="visible"/>
                                      </p:to>
                                    </p:set>
                                    <p:animEffect transition="in" filter="fade">
                                      <p:cBhvr>
                                        <p:cTn id="7" dur="800" decel="100000"/>
                                        <p:tgtEl>
                                          <p:spTgt spid="607236">
                                            <p:txEl>
                                              <p:pRg st="0" end="0"/>
                                            </p:txEl>
                                          </p:spTgt>
                                        </p:tgtEl>
                                      </p:cBhvr>
                                    </p:animEffect>
                                    <p:anim calcmode="lin" valueType="num">
                                      <p:cBhvr>
                                        <p:cTn id="8" dur="800" decel="100000" fill="hold"/>
                                        <p:tgtEl>
                                          <p:spTgt spid="607236">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607236">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607236">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607236">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607236">
                                            <p:txEl>
                                              <p:pRg st="0" end="0"/>
                                            </p:txEl>
                                          </p:spTgt>
                                        </p:tgtEl>
                                        <p:attrNameLst>
                                          <p:attrName>ppt_y</p:attrName>
                                        </p:attrNameLst>
                                      </p:cBhvr>
                                      <p:tavLst>
                                        <p:tav tm="0">
                                          <p:val>
                                            <p:strVal val="#ppt_y+0.1"/>
                                          </p:val>
                                        </p:tav>
                                        <p:tav tm="100000">
                                          <p:val>
                                            <p:strVal val="#ppt_y"/>
                                          </p:val>
                                        </p:tav>
                                      </p:tavLst>
                                    </p:anim>
                                  </p:childTnLst>
                                </p:cTn>
                              </p:par>
                              <p:par>
                                <p:cTn id="13" presetID="30" presetClass="entr" presetSubtype="0" fill="hold" nodeType="withEffect">
                                  <p:stCondLst>
                                    <p:cond delay="0"/>
                                  </p:stCondLst>
                                  <p:childTnLst>
                                    <p:set>
                                      <p:cBhvr>
                                        <p:cTn id="14" dur="1" fill="hold">
                                          <p:stCondLst>
                                            <p:cond delay="0"/>
                                          </p:stCondLst>
                                        </p:cTn>
                                        <p:tgtEl>
                                          <p:spTgt spid="607236">
                                            <p:txEl>
                                              <p:pRg st="1" end="1"/>
                                            </p:txEl>
                                          </p:spTgt>
                                        </p:tgtEl>
                                        <p:attrNameLst>
                                          <p:attrName>style.visibility</p:attrName>
                                        </p:attrNameLst>
                                      </p:cBhvr>
                                      <p:to>
                                        <p:strVal val="visible"/>
                                      </p:to>
                                    </p:set>
                                    <p:animEffect transition="in" filter="fade">
                                      <p:cBhvr>
                                        <p:cTn id="15" dur="800" decel="100000"/>
                                        <p:tgtEl>
                                          <p:spTgt spid="607236">
                                            <p:txEl>
                                              <p:pRg st="1" end="1"/>
                                            </p:txEl>
                                          </p:spTgt>
                                        </p:tgtEl>
                                      </p:cBhvr>
                                    </p:animEffect>
                                    <p:anim calcmode="lin" valueType="num">
                                      <p:cBhvr>
                                        <p:cTn id="16" dur="800" decel="100000" fill="hold"/>
                                        <p:tgtEl>
                                          <p:spTgt spid="607236">
                                            <p:txEl>
                                              <p:pRg st="1" end="1"/>
                                            </p:txEl>
                                          </p:spTgt>
                                        </p:tgtEl>
                                        <p:attrNameLst>
                                          <p:attrName>style.rotation</p:attrName>
                                        </p:attrNameLst>
                                      </p:cBhvr>
                                      <p:tavLst>
                                        <p:tav tm="0">
                                          <p:val>
                                            <p:fltVal val="-90"/>
                                          </p:val>
                                        </p:tav>
                                        <p:tav tm="100000">
                                          <p:val>
                                            <p:fltVal val="0"/>
                                          </p:val>
                                        </p:tav>
                                      </p:tavLst>
                                    </p:anim>
                                    <p:anim calcmode="lin" valueType="num">
                                      <p:cBhvr>
                                        <p:cTn id="17" dur="800" decel="100000" fill="hold"/>
                                        <p:tgtEl>
                                          <p:spTgt spid="607236">
                                            <p:txEl>
                                              <p:pRg st="1" end="1"/>
                                            </p:txEl>
                                          </p:spTgt>
                                        </p:tgtEl>
                                        <p:attrNameLst>
                                          <p:attrName>ppt_x</p:attrName>
                                        </p:attrNameLst>
                                      </p:cBhvr>
                                      <p:tavLst>
                                        <p:tav tm="0">
                                          <p:val>
                                            <p:strVal val="#ppt_x+0.4"/>
                                          </p:val>
                                        </p:tav>
                                        <p:tav tm="100000">
                                          <p:val>
                                            <p:strVal val="#ppt_x-0.05"/>
                                          </p:val>
                                        </p:tav>
                                      </p:tavLst>
                                    </p:anim>
                                    <p:anim calcmode="lin" valueType="num">
                                      <p:cBhvr>
                                        <p:cTn id="18" dur="800" decel="100000" fill="hold"/>
                                        <p:tgtEl>
                                          <p:spTgt spid="607236">
                                            <p:txEl>
                                              <p:pRg st="1" end="1"/>
                                            </p:txEl>
                                          </p:spTgt>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607236">
                                            <p:txEl>
                                              <p:pRg st="1" end="1"/>
                                            </p:txEl>
                                          </p:spTgt>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607236">
                                            <p:txEl>
                                              <p:pRg st="1" end="1"/>
                                            </p:txEl>
                                          </p:spTgt>
                                        </p:tgtEl>
                                        <p:attrNameLst>
                                          <p:attrName>ppt_y</p:attrName>
                                        </p:attrNameLst>
                                      </p:cBhvr>
                                      <p:tavLst>
                                        <p:tav tm="0">
                                          <p:val>
                                            <p:strVal val="#ppt_y+0.1"/>
                                          </p:val>
                                        </p:tav>
                                        <p:tav tm="100000">
                                          <p:val>
                                            <p:strVal val="#ppt_y"/>
                                          </p:val>
                                        </p:tav>
                                      </p:tavLst>
                                    </p:anim>
                                  </p:childTnLst>
                                </p:cTn>
                              </p:par>
                              <p:par>
                                <p:cTn id="21" presetID="30" presetClass="entr" presetSubtype="0" fill="hold" nodeType="withEffect">
                                  <p:stCondLst>
                                    <p:cond delay="0"/>
                                  </p:stCondLst>
                                  <p:childTnLst>
                                    <p:set>
                                      <p:cBhvr>
                                        <p:cTn id="22" dur="1" fill="hold">
                                          <p:stCondLst>
                                            <p:cond delay="0"/>
                                          </p:stCondLst>
                                        </p:cTn>
                                        <p:tgtEl>
                                          <p:spTgt spid="607236">
                                            <p:txEl>
                                              <p:pRg st="2" end="2"/>
                                            </p:txEl>
                                          </p:spTgt>
                                        </p:tgtEl>
                                        <p:attrNameLst>
                                          <p:attrName>style.visibility</p:attrName>
                                        </p:attrNameLst>
                                      </p:cBhvr>
                                      <p:to>
                                        <p:strVal val="visible"/>
                                      </p:to>
                                    </p:set>
                                    <p:animEffect transition="in" filter="fade">
                                      <p:cBhvr>
                                        <p:cTn id="23" dur="800" decel="100000"/>
                                        <p:tgtEl>
                                          <p:spTgt spid="607236">
                                            <p:txEl>
                                              <p:pRg st="2" end="2"/>
                                            </p:txEl>
                                          </p:spTgt>
                                        </p:tgtEl>
                                      </p:cBhvr>
                                    </p:animEffect>
                                    <p:anim calcmode="lin" valueType="num">
                                      <p:cBhvr>
                                        <p:cTn id="24" dur="800" decel="100000" fill="hold"/>
                                        <p:tgtEl>
                                          <p:spTgt spid="607236">
                                            <p:txEl>
                                              <p:pRg st="2" end="2"/>
                                            </p:txEl>
                                          </p:spTgt>
                                        </p:tgtEl>
                                        <p:attrNameLst>
                                          <p:attrName>style.rotation</p:attrName>
                                        </p:attrNameLst>
                                      </p:cBhvr>
                                      <p:tavLst>
                                        <p:tav tm="0">
                                          <p:val>
                                            <p:fltVal val="-90"/>
                                          </p:val>
                                        </p:tav>
                                        <p:tav tm="100000">
                                          <p:val>
                                            <p:fltVal val="0"/>
                                          </p:val>
                                        </p:tav>
                                      </p:tavLst>
                                    </p:anim>
                                    <p:anim calcmode="lin" valueType="num">
                                      <p:cBhvr>
                                        <p:cTn id="25" dur="800" decel="100000" fill="hold"/>
                                        <p:tgtEl>
                                          <p:spTgt spid="607236">
                                            <p:txEl>
                                              <p:pRg st="2" end="2"/>
                                            </p:txEl>
                                          </p:spTgt>
                                        </p:tgtEl>
                                        <p:attrNameLst>
                                          <p:attrName>ppt_x</p:attrName>
                                        </p:attrNameLst>
                                      </p:cBhvr>
                                      <p:tavLst>
                                        <p:tav tm="0">
                                          <p:val>
                                            <p:strVal val="#ppt_x+0.4"/>
                                          </p:val>
                                        </p:tav>
                                        <p:tav tm="100000">
                                          <p:val>
                                            <p:strVal val="#ppt_x-0.05"/>
                                          </p:val>
                                        </p:tav>
                                      </p:tavLst>
                                    </p:anim>
                                    <p:anim calcmode="lin" valueType="num">
                                      <p:cBhvr>
                                        <p:cTn id="26" dur="800" decel="100000" fill="hold"/>
                                        <p:tgtEl>
                                          <p:spTgt spid="607236">
                                            <p:txEl>
                                              <p:pRg st="2" end="2"/>
                                            </p:txEl>
                                          </p:spTgt>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607236">
                                            <p:txEl>
                                              <p:pRg st="2" end="2"/>
                                            </p:txEl>
                                          </p:spTgt>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607236">
                                            <p:txEl>
                                              <p:pRg st="2" end="2"/>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56</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94211" name="Rectangle 2"/>
          <p:cNvSpPr>
            <a:spLocks noGrp="1"/>
          </p:cNvSpPr>
          <p:nvPr>
            <p:ph type="title"/>
          </p:nvPr>
        </p:nvSpPr>
        <p:spPr>
          <a:ln/>
        </p:spPr>
        <p:txBody>
          <a:bodyPr vert="horz" wrap="square" lIns="91440" tIns="45720" rIns="91440" bIns="45720" anchor="b" anchorCtr="0"/>
          <a:lstStyle/>
          <a:p>
            <a:pPr eaLnBrk="1" hangingPunct="1"/>
            <a:r>
              <a:rPr lang="en-US" altLang="zh-CN" sz="4200" b="0" dirty="0">
                <a:latin typeface="Times New Roman" panose="02020603050405020304" pitchFamily="18" charset="0"/>
                <a:ea typeface="黑体" panose="02010609060101010101" pitchFamily="2" charset="-122"/>
              </a:rPr>
              <a:t>7.7.1  </a:t>
            </a:r>
            <a:r>
              <a:rPr lang="zh-CN" altLang="en-US" sz="4200" b="0" dirty="0">
                <a:latin typeface="Times New Roman" panose="02020603050405020304" pitchFamily="18" charset="0"/>
                <a:ea typeface="黑体" panose="02010609060101010101" pitchFamily="2" charset="-122"/>
              </a:rPr>
              <a:t>适合于专家系统求解的问题</a:t>
            </a:r>
            <a:r>
              <a:rPr lang="zh-CN" altLang="en-US" dirty="0">
                <a:latin typeface="Times New Roman" panose="02020603050405020304" pitchFamily="18" charset="0"/>
              </a:rPr>
              <a:t> </a:t>
            </a:r>
          </a:p>
        </p:txBody>
      </p:sp>
      <p:sp>
        <p:nvSpPr>
          <p:cNvPr id="94212" name="Rectangle 3"/>
          <p:cNvSpPr>
            <a:spLocks noGrp="1"/>
          </p:cNvSpPr>
          <p:nvPr>
            <p:ph idx="1"/>
          </p:nvPr>
        </p:nvSpPr>
        <p:spPr>
          <a:xfrm>
            <a:off x="250825" y="908050"/>
            <a:ext cx="8642350" cy="3816350"/>
          </a:xfrm>
          <a:ln/>
        </p:spPr>
        <p:txBody>
          <a:bodyPr vert="horz" wrap="square" lIns="91440" tIns="45720" rIns="91440" bIns="45720" anchor="t" anchorCtr="0"/>
          <a:lstStyle/>
          <a:p>
            <a:pPr eaLnBrk="1" hangingPunct="1">
              <a:buNone/>
            </a:pPr>
            <a:r>
              <a:rPr lang="en-US" altLang="zh-CN" b="1" dirty="0">
                <a:latin typeface="Times New Roman" panose="02020603050405020304" pitchFamily="18" charset="0"/>
              </a:rPr>
              <a:t>1.  </a:t>
            </a:r>
            <a:r>
              <a:rPr lang="zh-CN" altLang="en-US" b="1" dirty="0">
                <a:latin typeface="Times New Roman" panose="02020603050405020304" pitchFamily="18" charset="0"/>
              </a:rPr>
              <a:t>什么情况下开发专家系统是可能的？</a:t>
            </a:r>
            <a:endParaRPr lang="zh-CN" altLang="en-US" sz="2600" b="1" dirty="0">
              <a:latin typeface="Times New Roman" panose="02020603050405020304" pitchFamily="18" charset="0"/>
            </a:endParaRPr>
          </a:p>
        </p:txBody>
      </p:sp>
      <p:sp>
        <p:nvSpPr>
          <p:cNvPr id="608260" name="Rectangle 4"/>
          <p:cNvSpPr/>
          <p:nvPr/>
        </p:nvSpPr>
        <p:spPr>
          <a:xfrm>
            <a:off x="250825" y="1676400"/>
            <a:ext cx="8435975" cy="3505200"/>
          </a:xfrm>
          <a:prstGeom prst="rect">
            <a:avLst/>
          </a:prstGeom>
          <a:gradFill rotWithShape="1">
            <a:gsLst>
              <a:gs pos="0">
                <a:srgbClr val="FFFF00"/>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lstStyle/>
          <a:p>
            <a:pPr marL="469900" indent="-469900" algn="just" eaLnBrk="1" hangingPunct="1">
              <a:lnSpc>
                <a:spcPct val="120000"/>
              </a:lnSpc>
              <a:spcBef>
                <a:spcPct val="40000"/>
              </a:spcBef>
              <a:buClr>
                <a:schemeClr val="accent2"/>
              </a:buClr>
              <a:buFont typeface="Wingdings" panose="05000000000000000000" pitchFamily="2" charset="2"/>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1</a:t>
            </a:r>
            <a:r>
              <a:rPr lang="zh-CN" altLang="en-US" sz="2600" b="1" dirty="0">
                <a:latin typeface="Times New Roman" panose="02020603050405020304" pitchFamily="18" charset="0"/>
              </a:rPr>
              <a:t>）问题的求解主要依靠经验性知识，不需运用大量常识性知识就可解决的任务。</a:t>
            </a:r>
          </a:p>
          <a:p>
            <a:pPr marL="469900" indent="-469900" algn="just" eaLnBrk="1" hangingPunct="1">
              <a:lnSpc>
                <a:spcPct val="120000"/>
              </a:lnSpc>
              <a:spcBef>
                <a:spcPct val="40000"/>
              </a:spcBef>
              <a:buClr>
                <a:schemeClr val="accent2"/>
              </a:buClr>
              <a:buFont typeface="Wingdings" panose="05000000000000000000" pitchFamily="2" charset="2"/>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2</a:t>
            </a:r>
            <a:r>
              <a:rPr lang="zh-CN" altLang="en-US" sz="2600" b="1" dirty="0">
                <a:latin typeface="Times New Roman" panose="02020603050405020304" pitchFamily="18" charset="0"/>
              </a:rPr>
              <a:t>）存在真正的领域专家，这也是最重要要求之一。</a:t>
            </a:r>
          </a:p>
          <a:p>
            <a:pPr marL="469900" indent="-469900" algn="just" eaLnBrk="1" hangingPunct="1">
              <a:lnSpc>
                <a:spcPct val="120000"/>
              </a:lnSpc>
              <a:spcBef>
                <a:spcPct val="40000"/>
              </a:spcBef>
              <a:buClr>
                <a:schemeClr val="accent2"/>
              </a:buClr>
              <a:buFont typeface="Wingdings" panose="05000000000000000000" pitchFamily="2" charset="2"/>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3</a:t>
            </a:r>
            <a:r>
              <a:rPr lang="zh-CN" altLang="en-US" sz="2600" b="1" dirty="0">
                <a:latin typeface="Times New Roman" panose="02020603050405020304" pitchFamily="18" charset="0"/>
              </a:rPr>
              <a:t>）有明确的开发目标，且任务不太难实现。</a:t>
            </a:r>
            <a:endParaRPr lang="en-US" altLang="zh-CN" sz="2600" b="1" dirty="0">
              <a:latin typeface="Times New Roman" panose="02020603050405020304" pitchFamily="18" charset="0"/>
            </a:endParaRPr>
          </a:p>
          <a:p>
            <a:pPr marL="469900" indent="-469900" algn="just" eaLnBrk="1" hangingPunct="1">
              <a:lnSpc>
                <a:spcPct val="120000"/>
              </a:lnSpc>
              <a:spcBef>
                <a:spcPct val="40000"/>
              </a:spcBef>
              <a:buClr>
                <a:schemeClr val="accent2"/>
              </a:buClr>
              <a:buFont typeface="Wingdings" panose="05000000000000000000" pitchFamily="2" charset="2"/>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4</a:t>
            </a:r>
            <a:r>
              <a:rPr lang="zh-CN" altLang="en-US" sz="2600" b="1" dirty="0">
                <a:latin typeface="Times New Roman" panose="02020603050405020304" pitchFamily="18" charset="0"/>
              </a:rPr>
              <a:t>）领域内多个专家，应该对领域答案的选择和精确的有基本一致的看法。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8260">
                                            <p:txEl>
                                              <p:pRg st="0" end="0"/>
                                            </p:txEl>
                                          </p:spTgt>
                                        </p:tgtEl>
                                        <p:attrNameLst>
                                          <p:attrName>style.visibility</p:attrName>
                                        </p:attrNameLst>
                                      </p:cBhvr>
                                      <p:to>
                                        <p:strVal val="visible"/>
                                      </p:to>
                                    </p:set>
                                    <p:anim calcmode="lin" valueType="num">
                                      <p:cBhvr additive="base">
                                        <p:cTn id="7" dur="500" fill="hold"/>
                                        <p:tgtEl>
                                          <p:spTgt spid="60826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826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08260">
                                            <p:txEl>
                                              <p:pRg st="1" end="1"/>
                                            </p:txEl>
                                          </p:spTgt>
                                        </p:tgtEl>
                                        <p:attrNameLst>
                                          <p:attrName>style.visibility</p:attrName>
                                        </p:attrNameLst>
                                      </p:cBhvr>
                                      <p:to>
                                        <p:strVal val="visible"/>
                                      </p:to>
                                    </p:set>
                                    <p:anim calcmode="lin" valueType="num">
                                      <p:cBhvr additive="base">
                                        <p:cTn id="13" dur="500" fill="hold"/>
                                        <p:tgtEl>
                                          <p:spTgt spid="60826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0826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08260">
                                            <p:txEl>
                                              <p:pRg st="2" end="2"/>
                                            </p:txEl>
                                          </p:spTgt>
                                        </p:tgtEl>
                                        <p:attrNameLst>
                                          <p:attrName>style.visibility</p:attrName>
                                        </p:attrNameLst>
                                      </p:cBhvr>
                                      <p:to>
                                        <p:strVal val="visible"/>
                                      </p:to>
                                    </p:set>
                                    <p:anim calcmode="lin" valueType="num">
                                      <p:cBhvr additive="base">
                                        <p:cTn id="19" dur="500" fill="hold"/>
                                        <p:tgtEl>
                                          <p:spTgt spid="60826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0826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08260">
                                            <p:txEl>
                                              <p:pRg st="3" end="3"/>
                                            </p:txEl>
                                          </p:spTgt>
                                        </p:tgtEl>
                                        <p:attrNameLst>
                                          <p:attrName>style.visibility</p:attrName>
                                        </p:attrNameLst>
                                      </p:cBhvr>
                                      <p:to>
                                        <p:strVal val="visible"/>
                                      </p:to>
                                    </p:set>
                                    <p:anim calcmode="lin" valueType="num">
                                      <p:cBhvr additive="base">
                                        <p:cTn id="25" dur="500" fill="hold"/>
                                        <p:tgtEl>
                                          <p:spTgt spid="608260">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08260">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260"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57</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95235" name="Rectangle 2"/>
          <p:cNvSpPr>
            <a:spLocks noGrp="1"/>
          </p:cNvSpPr>
          <p:nvPr>
            <p:ph type="title"/>
          </p:nvPr>
        </p:nvSpPr>
        <p:spPr>
          <a:ln/>
        </p:spPr>
        <p:txBody>
          <a:bodyPr vert="horz" wrap="square" lIns="91440" tIns="45720" rIns="91440" bIns="45720" anchor="b" anchorCtr="0"/>
          <a:lstStyle/>
          <a:p>
            <a:pPr eaLnBrk="1" hangingPunct="1"/>
            <a:r>
              <a:rPr lang="en-US" altLang="zh-CN" sz="4200" b="0" dirty="0">
                <a:latin typeface="Times New Roman" panose="02020603050405020304" pitchFamily="18" charset="0"/>
                <a:ea typeface="黑体" panose="02010609060101010101" pitchFamily="2" charset="-122"/>
              </a:rPr>
              <a:t>7.7.1  </a:t>
            </a:r>
            <a:r>
              <a:rPr lang="zh-CN" altLang="en-US" sz="4200" b="0" dirty="0">
                <a:latin typeface="Times New Roman" panose="02020603050405020304" pitchFamily="18" charset="0"/>
                <a:ea typeface="黑体" panose="02010609060101010101" pitchFamily="2" charset="-122"/>
              </a:rPr>
              <a:t>适合于专家系统求解的问题</a:t>
            </a:r>
          </a:p>
        </p:txBody>
      </p:sp>
      <p:sp>
        <p:nvSpPr>
          <p:cNvPr id="95236" name="Rectangle 3"/>
          <p:cNvSpPr>
            <a:spLocks noGrp="1"/>
          </p:cNvSpPr>
          <p:nvPr>
            <p:ph idx="1"/>
          </p:nvPr>
        </p:nvSpPr>
        <p:spPr>
          <a:xfrm>
            <a:off x="250825" y="908050"/>
            <a:ext cx="8642350" cy="3435350"/>
          </a:xfrm>
          <a:ln/>
        </p:spPr>
        <p:txBody>
          <a:bodyPr vert="horz" wrap="square" lIns="91440" tIns="45720" rIns="91440" bIns="45720" anchor="t" anchorCtr="0"/>
          <a:lstStyle/>
          <a:p>
            <a:pPr eaLnBrk="1" hangingPunct="1">
              <a:buNone/>
            </a:pPr>
            <a:r>
              <a:rPr lang="en-US" altLang="zh-CN" b="1" dirty="0">
                <a:latin typeface="Times New Roman" panose="02020603050405020304" pitchFamily="18" charset="0"/>
              </a:rPr>
              <a:t>2.  </a:t>
            </a:r>
            <a:r>
              <a:rPr lang="zh-CN" altLang="en-US" b="1" dirty="0">
                <a:latin typeface="Times New Roman" panose="02020603050405020304" pitchFamily="18" charset="0"/>
              </a:rPr>
              <a:t>什么情况下开发专家系统是合理的？</a:t>
            </a:r>
            <a:endParaRPr lang="zh-CN" altLang="en-US" sz="2700" b="1" dirty="0">
              <a:latin typeface="Times New Roman" panose="02020603050405020304" pitchFamily="18" charset="0"/>
            </a:endParaRPr>
          </a:p>
        </p:txBody>
      </p:sp>
      <p:sp>
        <p:nvSpPr>
          <p:cNvPr id="609284" name="Rectangle 4"/>
          <p:cNvSpPr/>
          <p:nvPr/>
        </p:nvSpPr>
        <p:spPr>
          <a:xfrm>
            <a:off x="250825" y="1711325"/>
            <a:ext cx="8642350" cy="2708275"/>
          </a:xfrm>
          <a:prstGeom prst="rect">
            <a:avLst/>
          </a:prstGeom>
          <a:gradFill rotWithShape="1">
            <a:gsLst>
              <a:gs pos="0">
                <a:srgbClr val="FFFF00"/>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lstStyle/>
          <a:p>
            <a:pPr marL="469900" indent="-469900" eaLnBrk="1" hangingPunct="1">
              <a:lnSpc>
                <a:spcPct val="120000"/>
              </a:lnSpc>
              <a:spcBef>
                <a:spcPct val="40000"/>
              </a:spcBef>
              <a:buClr>
                <a:schemeClr val="accent2"/>
              </a:buClr>
              <a:buFont typeface="Wingdings" panose="05000000000000000000" pitchFamily="2" charset="2"/>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1</a:t>
            </a:r>
            <a:r>
              <a:rPr lang="zh-CN" altLang="en-US" sz="2600" b="1" dirty="0">
                <a:latin typeface="Times New Roman" panose="02020603050405020304" pitchFamily="18" charset="0"/>
              </a:rPr>
              <a:t>）问题的求解具有较高的经济效益。 </a:t>
            </a:r>
          </a:p>
          <a:p>
            <a:pPr marL="469900" indent="-469900" eaLnBrk="1" hangingPunct="1">
              <a:lnSpc>
                <a:spcPct val="120000"/>
              </a:lnSpc>
              <a:spcBef>
                <a:spcPct val="40000"/>
              </a:spcBef>
              <a:buClr>
                <a:schemeClr val="accent2"/>
              </a:buClr>
              <a:buFont typeface="Wingdings" panose="05000000000000000000" pitchFamily="2" charset="2"/>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2</a:t>
            </a:r>
            <a:r>
              <a:rPr lang="zh-CN" altLang="en-US" sz="2600" b="1" dirty="0">
                <a:latin typeface="Times New Roman" panose="02020603050405020304" pitchFamily="18" charset="0"/>
              </a:rPr>
              <a:t>）人类专家奇缺，但在许多地方又十分需要。</a:t>
            </a:r>
          </a:p>
          <a:p>
            <a:pPr marL="469900" indent="-469900" eaLnBrk="1" hangingPunct="1">
              <a:lnSpc>
                <a:spcPct val="120000"/>
              </a:lnSpc>
              <a:spcBef>
                <a:spcPct val="40000"/>
              </a:spcBef>
              <a:buClr>
                <a:schemeClr val="accent2"/>
              </a:buClr>
              <a:buFont typeface="Wingdings" panose="05000000000000000000" pitchFamily="2" charset="2"/>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3</a:t>
            </a:r>
            <a:r>
              <a:rPr lang="zh-CN" altLang="en-US" sz="2600" b="1" dirty="0">
                <a:latin typeface="Times New Roman" panose="02020603050405020304" pitchFamily="18" charset="0"/>
              </a:rPr>
              <a:t>）人类专家经验不断丢失。 </a:t>
            </a:r>
          </a:p>
          <a:p>
            <a:pPr marL="469900" indent="-469900" eaLnBrk="1" hangingPunct="1">
              <a:lnSpc>
                <a:spcPct val="120000"/>
              </a:lnSpc>
              <a:spcBef>
                <a:spcPct val="40000"/>
              </a:spcBef>
              <a:buClr>
                <a:schemeClr val="accent2"/>
              </a:buClr>
              <a:buFont typeface="Wingdings" panose="05000000000000000000" pitchFamily="2" charset="2"/>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4</a:t>
            </a:r>
            <a:r>
              <a:rPr lang="zh-CN" altLang="en-US" sz="2600" b="1" dirty="0">
                <a:latin typeface="Times New Roman" panose="02020603050405020304" pitchFamily="18" charset="0"/>
              </a:rPr>
              <a:t>）危险场合需要专业知识 。 </a:t>
            </a:r>
          </a:p>
          <a:p>
            <a:pPr marL="469900" indent="-469900" eaLnBrk="1" hangingPunct="1">
              <a:lnSpc>
                <a:spcPct val="120000"/>
              </a:lnSpc>
              <a:spcBef>
                <a:spcPct val="40000"/>
              </a:spcBef>
              <a:buClr>
                <a:schemeClr val="accent2"/>
              </a:buClr>
              <a:buFont typeface="Wingdings" panose="05000000000000000000" pitchFamily="2" charset="2"/>
              <a:buChar char="o"/>
            </a:pPr>
            <a:endParaRPr lang="en-US" altLang="zh-CN" sz="2600"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9284">
                                            <p:txEl>
                                              <p:pRg st="0" end="0"/>
                                            </p:txEl>
                                          </p:spTgt>
                                        </p:tgtEl>
                                        <p:attrNameLst>
                                          <p:attrName>style.visibility</p:attrName>
                                        </p:attrNameLst>
                                      </p:cBhvr>
                                      <p:to>
                                        <p:strVal val="visible"/>
                                      </p:to>
                                    </p:set>
                                    <p:anim calcmode="lin" valueType="num">
                                      <p:cBhvr additive="base">
                                        <p:cTn id="7" dur="500" fill="hold"/>
                                        <p:tgtEl>
                                          <p:spTgt spid="60928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928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09284">
                                            <p:txEl>
                                              <p:pRg st="1" end="1"/>
                                            </p:txEl>
                                          </p:spTgt>
                                        </p:tgtEl>
                                        <p:attrNameLst>
                                          <p:attrName>style.visibility</p:attrName>
                                        </p:attrNameLst>
                                      </p:cBhvr>
                                      <p:to>
                                        <p:strVal val="visible"/>
                                      </p:to>
                                    </p:set>
                                    <p:anim calcmode="lin" valueType="num">
                                      <p:cBhvr additive="base">
                                        <p:cTn id="13" dur="500" fill="hold"/>
                                        <p:tgtEl>
                                          <p:spTgt spid="60928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0928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09284">
                                            <p:txEl>
                                              <p:pRg st="2" end="2"/>
                                            </p:txEl>
                                          </p:spTgt>
                                        </p:tgtEl>
                                        <p:attrNameLst>
                                          <p:attrName>style.visibility</p:attrName>
                                        </p:attrNameLst>
                                      </p:cBhvr>
                                      <p:to>
                                        <p:strVal val="visible"/>
                                      </p:to>
                                    </p:set>
                                    <p:anim calcmode="lin" valueType="num">
                                      <p:cBhvr additive="base">
                                        <p:cTn id="19" dur="500" fill="hold"/>
                                        <p:tgtEl>
                                          <p:spTgt spid="60928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0928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09284">
                                            <p:txEl>
                                              <p:pRg st="3" end="3"/>
                                            </p:txEl>
                                          </p:spTgt>
                                        </p:tgtEl>
                                        <p:attrNameLst>
                                          <p:attrName>style.visibility</p:attrName>
                                        </p:attrNameLst>
                                      </p:cBhvr>
                                      <p:to>
                                        <p:strVal val="visible"/>
                                      </p:to>
                                    </p:set>
                                    <p:anim calcmode="lin" valueType="num">
                                      <p:cBhvr additive="base">
                                        <p:cTn id="25" dur="500" fill="hold"/>
                                        <p:tgtEl>
                                          <p:spTgt spid="60928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0928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58</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96259" name="Rectangle 2"/>
          <p:cNvSpPr>
            <a:spLocks noGrp="1"/>
          </p:cNvSpPr>
          <p:nvPr>
            <p:ph type="title"/>
          </p:nvPr>
        </p:nvSpPr>
        <p:spPr>
          <a:ln/>
        </p:spPr>
        <p:txBody>
          <a:bodyPr vert="horz" wrap="square" lIns="91440" tIns="45720" rIns="91440" bIns="45720" anchor="b" anchorCtr="0"/>
          <a:lstStyle/>
          <a:p>
            <a:pPr eaLnBrk="1" hangingPunct="1"/>
            <a:r>
              <a:rPr lang="en-US" altLang="zh-CN" sz="4200" b="0" dirty="0">
                <a:latin typeface="Times New Roman" panose="02020603050405020304" pitchFamily="18" charset="0"/>
                <a:ea typeface="黑体" panose="02010609060101010101" pitchFamily="2" charset="-122"/>
              </a:rPr>
              <a:t>7.7.1  </a:t>
            </a:r>
            <a:r>
              <a:rPr lang="zh-CN" altLang="en-US" sz="4200" b="0" dirty="0">
                <a:latin typeface="Times New Roman" panose="02020603050405020304" pitchFamily="18" charset="0"/>
                <a:ea typeface="黑体" panose="02010609060101010101" pitchFamily="2" charset="-122"/>
              </a:rPr>
              <a:t>适合于专家系统求解的问题</a:t>
            </a:r>
          </a:p>
        </p:txBody>
      </p:sp>
      <p:sp>
        <p:nvSpPr>
          <p:cNvPr id="96260" name="Rectangle 3"/>
          <p:cNvSpPr>
            <a:spLocks noGrp="1"/>
          </p:cNvSpPr>
          <p:nvPr>
            <p:ph idx="1"/>
          </p:nvPr>
        </p:nvSpPr>
        <p:spPr>
          <a:xfrm>
            <a:off x="250825" y="990600"/>
            <a:ext cx="8642350" cy="3892550"/>
          </a:xfrm>
          <a:ln/>
        </p:spPr>
        <p:txBody>
          <a:bodyPr vert="horz" wrap="square" lIns="91440" tIns="45720" rIns="91440" bIns="45720" anchor="t" anchorCtr="0"/>
          <a:lstStyle/>
          <a:p>
            <a:pPr eaLnBrk="1" hangingPunct="1">
              <a:buNone/>
            </a:pPr>
            <a:r>
              <a:rPr lang="en-US" altLang="zh-CN" b="1" dirty="0">
                <a:latin typeface="Times New Roman" panose="02020603050405020304" pitchFamily="18" charset="0"/>
              </a:rPr>
              <a:t> 3.  </a:t>
            </a:r>
            <a:r>
              <a:rPr lang="zh-CN" altLang="en-US" b="1" dirty="0">
                <a:latin typeface="Times New Roman" panose="02020603050405020304" pitchFamily="18" charset="0"/>
              </a:rPr>
              <a:t>什么情况下开发专家系统是合适的？</a:t>
            </a:r>
            <a:endParaRPr lang="zh-CN" altLang="en-US" sz="2700" b="1" dirty="0">
              <a:latin typeface="Times New Roman" panose="02020603050405020304" pitchFamily="18" charset="0"/>
            </a:endParaRPr>
          </a:p>
        </p:txBody>
      </p:sp>
      <p:sp>
        <p:nvSpPr>
          <p:cNvPr id="610308" name="Rectangle 4"/>
          <p:cNvSpPr/>
          <p:nvPr/>
        </p:nvSpPr>
        <p:spPr>
          <a:xfrm>
            <a:off x="381000" y="1676400"/>
            <a:ext cx="8413750" cy="2971800"/>
          </a:xfrm>
          <a:prstGeom prst="rect">
            <a:avLst/>
          </a:prstGeom>
          <a:gradFill rotWithShape="1">
            <a:gsLst>
              <a:gs pos="0">
                <a:srgbClr val="FFFF00"/>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lstStyle/>
          <a:p>
            <a:pPr marL="469900" indent="-469900" eaLnBrk="1" hangingPunct="1">
              <a:lnSpc>
                <a:spcPct val="120000"/>
              </a:lnSpc>
              <a:spcBef>
                <a:spcPct val="40000"/>
              </a:spcBef>
              <a:buClr>
                <a:schemeClr val="accent2"/>
              </a:buClr>
              <a:buFont typeface="Wingdings" panose="05000000000000000000" pitchFamily="2" charset="2"/>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1</a:t>
            </a:r>
            <a:r>
              <a:rPr lang="zh-CN" altLang="en-US" sz="2600" b="1" dirty="0">
                <a:latin typeface="Times New Roman" panose="02020603050405020304" pitchFamily="18" charset="0"/>
              </a:rPr>
              <a:t>）本质：</a:t>
            </a:r>
            <a:r>
              <a:rPr lang="zh-CN" altLang="en-US" sz="2600" b="1" dirty="0">
                <a:solidFill>
                  <a:srgbClr val="000000"/>
                </a:solidFill>
                <a:latin typeface="Times New Roman" panose="02020603050405020304" pitchFamily="18" charset="0"/>
              </a:rPr>
              <a:t>问题本质上必须能通过符号操作和符号结构进行求解，且需使用启发式知识、经验规则才能得到答案。</a:t>
            </a:r>
            <a:r>
              <a:rPr lang="zh-CN" altLang="en-US" sz="2600" b="1" dirty="0">
                <a:latin typeface="Times New Roman" panose="02020603050405020304" pitchFamily="18" charset="0"/>
              </a:rPr>
              <a:t>  </a:t>
            </a:r>
          </a:p>
          <a:p>
            <a:pPr marL="469900" indent="-469900" eaLnBrk="1" hangingPunct="1">
              <a:lnSpc>
                <a:spcPct val="120000"/>
              </a:lnSpc>
              <a:spcBef>
                <a:spcPct val="40000"/>
              </a:spcBef>
              <a:buClr>
                <a:schemeClr val="accent2"/>
              </a:buClr>
              <a:buFont typeface="Wingdings" panose="05000000000000000000" pitchFamily="2" charset="2"/>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2</a:t>
            </a:r>
            <a:r>
              <a:rPr lang="zh-CN" altLang="en-US" sz="2600" b="1" dirty="0">
                <a:latin typeface="Times New Roman" panose="02020603050405020304" pitchFamily="18" charset="0"/>
              </a:rPr>
              <a:t>）复杂性：问题不是复杂且较为重要。</a:t>
            </a:r>
          </a:p>
          <a:p>
            <a:pPr marL="469900" indent="-469900" eaLnBrk="1" hangingPunct="1">
              <a:lnSpc>
                <a:spcPct val="120000"/>
              </a:lnSpc>
              <a:spcBef>
                <a:spcPct val="40000"/>
              </a:spcBef>
              <a:buClr>
                <a:schemeClr val="accent2"/>
              </a:buClr>
              <a:buFont typeface="Wingdings" panose="05000000000000000000" pitchFamily="2" charset="2"/>
            </a:pPr>
            <a:r>
              <a:rPr lang="zh-CN" altLang="en-US" sz="2600" b="1" dirty="0">
                <a:latin typeface="Times New Roman" panose="02020603050405020304" pitchFamily="18" charset="0"/>
              </a:rPr>
              <a:t>（</a:t>
            </a:r>
            <a:r>
              <a:rPr lang="en-US" altLang="zh-CN" sz="2600" b="1" dirty="0">
                <a:latin typeface="Times New Roman" panose="02020603050405020304" pitchFamily="18" charset="0"/>
              </a:rPr>
              <a:t>3</a:t>
            </a:r>
            <a:r>
              <a:rPr lang="zh-CN" altLang="en-US" sz="2600" b="1" dirty="0">
                <a:latin typeface="Times New Roman" panose="02020603050405020304" pitchFamily="18" charset="0"/>
              </a:rPr>
              <a:t>）范围：问题需要有适当的范围。</a:t>
            </a:r>
            <a:endParaRPr lang="zh-CN" altLang="en-US" sz="2700"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10308">
                                            <p:txEl>
                                              <p:pRg st="0" end="0"/>
                                            </p:txEl>
                                          </p:spTgt>
                                        </p:tgtEl>
                                        <p:attrNameLst>
                                          <p:attrName>style.visibility</p:attrName>
                                        </p:attrNameLst>
                                      </p:cBhvr>
                                      <p:to>
                                        <p:strVal val="visible"/>
                                      </p:to>
                                    </p:set>
                                    <p:animEffect transition="in" filter="box(in)">
                                      <p:cBhvr>
                                        <p:cTn id="7" dur="500"/>
                                        <p:tgtEl>
                                          <p:spTgt spid="6103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10308">
                                            <p:txEl>
                                              <p:pRg st="1" end="1"/>
                                            </p:txEl>
                                          </p:spTgt>
                                        </p:tgtEl>
                                        <p:attrNameLst>
                                          <p:attrName>style.visibility</p:attrName>
                                        </p:attrNameLst>
                                      </p:cBhvr>
                                      <p:to>
                                        <p:strVal val="visible"/>
                                      </p:to>
                                    </p:set>
                                    <p:animEffect transition="in" filter="box(in)">
                                      <p:cBhvr>
                                        <p:cTn id="12" dur="500"/>
                                        <p:tgtEl>
                                          <p:spTgt spid="61030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10308">
                                            <p:txEl>
                                              <p:pRg st="2" end="2"/>
                                            </p:txEl>
                                          </p:spTgt>
                                        </p:tgtEl>
                                        <p:attrNameLst>
                                          <p:attrName>style.visibility</p:attrName>
                                        </p:attrNameLst>
                                      </p:cBhvr>
                                      <p:to>
                                        <p:strVal val="visible"/>
                                      </p:to>
                                    </p:set>
                                    <p:animEffect transition="in" filter="box(in)">
                                      <p:cBhvr>
                                        <p:cTn id="17" dur="500"/>
                                        <p:tgtEl>
                                          <p:spTgt spid="61030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08"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59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97283" name="Rectangle 2"/>
          <p:cNvSpPr>
            <a:spLocks noGrp="1"/>
          </p:cNvSpPr>
          <p:nvPr>
            <p:ph type="title"/>
          </p:nvPr>
        </p:nvSpPr>
        <p:spPr>
          <a:ln/>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p:sp>
        <p:nvSpPr>
          <p:cNvPr id="97284" name="Rectangle 3"/>
          <p:cNvSpPr>
            <a:spLocks noGrp="1"/>
          </p:cNvSpPr>
          <p:nvPr>
            <p:ph idx="1"/>
          </p:nvPr>
        </p:nvSpPr>
        <p:spPr>
          <a:xfrm>
            <a:off x="501650" y="1219200"/>
            <a:ext cx="8642350" cy="5400675"/>
          </a:xfrm>
          <a:ln/>
        </p:spPr>
        <p:txBody>
          <a:bodyPr vert="horz" wrap="square" lIns="91440" tIns="45720" rIns="91440" bIns="45720" anchor="t" anchorCtr="0"/>
          <a:lstStyle/>
          <a:p>
            <a:pPr eaLnBrk="1" hangingPunct="1">
              <a:spcBef>
                <a:spcPct val="30000"/>
              </a:spcBef>
              <a:buSzPct val="60000"/>
              <a:buBlip>
                <a:blip r:embed="rId2"/>
              </a:buBlip>
            </a:pPr>
            <a:r>
              <a:rPr lang="en-US" altLang="zh-CN" b="1" dirty="0">
                <a:latin typeface="Times New Roman" panose="02020603050405020304" pitchFamily="18" charset="0"/>
              </a:rPr>
              <a:t>7.7.1 </a:t>
            </a:r>
            <a:r>
              <a:rPr lang="zh-CN" altLang="en-US" b="1" dirty="0">
                <a:latin typeface="Times New Roman" panose="02020603050405020304" pitchFamily="18" charset="0"/>
              </a:rPr>
              <a:t>适合于专家系统求解的问题</a:t>
            </a:r>
          </a:p>
          <a:p>
            <a:pPr eaLnBrk="1" hangingPunct="1">
              <a:spcBef>
                <a:spcPct val="30000"/>
              </a:spcBef>
              <a:buSzPct val="60000"/>
              <a:buBlip>
                <a:blip r:embed="rId2"/>
              </a:buBlip>
            </a:pPr>
            <a:r>
              <a:rPr lang="en-US" altLang="zh-CN" b="1" dirty="0">
                <a:solidFill>
                  <a:srgbClr val="0000FF"/>
                </a:solidFill>
                <a:latin typeface="Times New Roman" panose="02020603050405020304" pitchFamily="18" charset="0"/>
              </a:rPr>
              <a:t>7.7.2 </a:t>
            </a:r>
            <a:r>
              <a:rPr lang="zh-CN" altLang="en-US" b="1" dirty="0">
                <a:solidFill>
                  <a:srgbClr val="0000FF"/>
                </a:solidFill>
                <a:latin typeface="Times New Roman" panose="02020603050405020304" pitchFamily="18" charset="0"/>
              </a:rPr>
              <a:t>专家系统的设计原则与开发步骤</a:t>
            </a:r>
          </a:p>
          <a:p>
            <a:pPr eaLnBrk="1" hangingPunct="1">
              <a:spcBef>
                <a:spcPct val="30000"/>
              </a:spcBef>
              <a:buSzPct val="60000"/>
              <a:buBlip>
                <a:blip r:embed="rId2"/>
              </a:buBlip>
            </a:pPr>
            <a:r>
              <a:rPr lang="en-US" altLang="zh-CN" b="1" dirty="0">
                <a:latin typeface="Times New Roman" panose="02020603050405020304" pitchFamily="18" charset="0"/>
              </a:rPr>
              <a:t>7.7.3 </a:t>
            </a:r>
            <a:r>
              <a:rPr lang="zh-CN" altLang="en-US" b="1" dirty="0">
                <a:latin typeface="Times New Roman" panose="02020603050405020304" pitchFamily="18" charset="0"/>
              </a:rPr>
              <a:t>专家系统的评价</a:t>
            </a:r>
          </a:p>
        </p:txBody>
      </p:sp>
      <p:sp>
        <p:nvSpPr>
          <p:cNvPr id="97285"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7.7  </a:t>
            </a:r>
            <a:r>
              <a:rPr lang="zh-CN" altLang="en-US" sz="3600" dirty="0">
                <a:solidFill>
                  <a:schemeClr val="bg1"/>
                </a:solidFill>
                <a:latin typeface="Times New Roman" panose="02020603050405020304" pitchFamily="18" charset="0"/>
                <a:ea typeface="黑体" panose="02010609060101010101" pitchFamily="2" charset="-122"/>
              </a:rPr>
              <a:t>专家系统的建立</a:t>
            </a: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8195" name="Rectangle 2"/>
          <p:cNvSpPr>
            <a:spLocks noGrp="1"/>
          </p:cNvSpPr>
          <p:nvPr>
            <p:ph type="title"/>
          </p:nvPr>
        </p:nvSpPr>
        <p:spPr>
          <a:ln/>
        </p:spPr>
        <p:txBody>
          <a:bodyPr vert="horz" wrap="square" lIns="91440" tIns="45720" rIns="91440" bIns="45720" anchor="b" anchorCtr="0"/>
          <a:lstStyle/>
          <a:p>
            <a:pPr eaLnBrk="1" hangingPunct="1"/>
            <a:r>
              <a:rPr lang="en-US" altLang="zh-CN" sz="4200" b="0" dirty="0">
                <a:latin typeface="Times New Roman" panose="02020603050405020304" pitchFamily="18" charset="0"/>
                <a:ea typeface="黑体" panose="02010609060101010101" pitchFamily="2" charset="-122"/>
              </a:rPr>
              <a:t>7.1  </a:t>
            </a:r>
            <a:r>
              <a:rPr lang="zh-CN" altLang="en-US" sz="4200" b="0" dirty="0">
                <a:latin typeface="Times New Roman" panose="02020603050405020304" pitchFamily="18" charset="0"/>
                <a:ea typeface="黑体" panose="02010609060101010101" pitchFamily="2" charset="-122"/>
              </a:rPr>
              <a:t>专家系统的产生和发展</a:t>
            </a:r>
          </a:p>
        </p:txBody>
      </p:sp>
      <p:sp>
        <p:nvSpPr>
          <p:cNvPr id="8196" name="Rectangle 3"/>
          <p:cNvSpPr>
            <a:spLocks noGrp="1"/>
          </p:cNvSpPr>
          <p:nvPr>
            <p:ph idx="1"/>
          </p:nvPr>
        </p:nvSpPr>
        <p:spPr>
          <a:xfrm>
            <a:off x="250825" y="838200"/>
            <a:ext cx="8642350" cy="5400675"/>
          </a:xfrm>
          <a:ln/>
        </p:spPr>
        <p:txBody>
          <a:bodyPr vert="horz" wrap="square" lIns="91440" tIns="45720" rIns="91440" bIns="45720" anchor="t" anchorCtr="0"/>
          <a:lstStyle/>
          <a:p>
            <a:pPr eaLnBrk="1" hangingPunct="1">
              <a:lnSpc>
                <a:spcPct val="140000"/>
              </a:lnSpc>
              <a:buSzPct val="60000"/>
              <a:buFontTx/>
              <a:buBlip>
                <a:blip r:embed="rId3"/>
              </a:buBlip>
            </a:pPr>
            <a:r>
              <a:rPr lang="zh-CN" altLang="en-US" sz="2400" b="1" dirty="0">
                <a:solidFill>
                  <a:srgbClr val="000000"/>
                </a:solidFill>
                <a:latin typeface="Times New Roman" panose="02020603050405020304" pitchFamily="18" charset="0"/>
              </a:rPr>
              <a:t>第一阶段</a:t>
            </a:r>
            <a:r>
              <a:rPr lang="zh-CN" altLang="en-US" sz="2400" b="1" dirty="0">
                <a:latin typeface="Times New Roman" panose="02020603050405020304" pitchFamily="18" charset="0"/>
              </a:rPr>
              <a:t> </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初创期（</a:t>
            </a:r>
            <a:r>
              <a:rPr lang="en-US" altLang="zh-CN" sz="2400" b="1" dirty="0">
                <a:latin typeface="Times New Roman" panose="02020603050405020304" pitchFamily="18" charset="0"/>
              </a:rPr>
              <a:t>20</a:t>
            </a:r>
            <a:r>
              <a:rPr lang="zh-CN" altLang="en-US" sz="2400" b="1" dirty="0">
                <a:latin typeface="Times New Roman" panose="02020603050405020304" pitchFamily="18" charset="0"/>
              </a:rPr>
              <a:t>世纪</a:t>
            </a:r>
            <a:r>
              <a:rPr lang="en-US" altLang="zh-CN" sz="2400" b="1" dirty="0">
                <a:latin typeface="Times New Roman" panose="02020603050405020304" pitchFamily="18" charset="0"/>
              </a:rPr>
              <a:t>60</a:t>
            </a:r>
            <a:r>
              <a:rPr lang="zh-CN" altLang="en-US" sz="2400" b="1" dirty="0">
                <a:latin typeface="Times New Roman" panose="02020603050405020304" pitchFamily="18" charset="0"/>
              </a:rPr>
              <a:t>年代中期－ </a:t>
            </a:r>
            <a:r>
              <a:rPr lang="en-US" altLang="zh-CN" sz="2400" b="1" dirty="0">
                <a:latin typeface="Times New Roman" panose="02020603050405020304" pitchFamily="18" charset="0"/>
              </a:rPr>
              <a:t>20</a:t>
            </a:r>
            <a:r>
              <a:rPr lang="zh-CN" altLang="en-US" sz="2400" b="1" dirty="0">
                <a:latin typeface="Times New Roman" panose="02020603050405020304" pitchFamily="18" charset="0"/>
              </a:rPr>
              <a:t>世纪</a:t>
            </a:r>
            <a:r>
              <a:rPr lang="en-US" altLang="zh-CN" sz="2400" b="1" dirty="0">
                <a:latin typeface="Times New Roman" panose="02020603050405020304" pitchFamily="18" charset="0"/>
              </a:rPr>
              <a:t>70</a:t>
            </a:r>
            <a:r>
              <a:rPr lang="zh-CN" altLang="en-US" sz="2400" b="1" dirty="0">
                <a:latin typeface="Times New Roman" panose="02020603050405020304" pitchFamily="18" charset="0"/>
              </a:rPr>
              <a:t>年代初）</a:t>
            </a:r>
            <a:r>
              <a:rPr lang="zh-CN" altLang="en-US" dirty="0">
                <a:latin typeface="Times New Roman" panose="02020603050405020304" pitchFamily="18" charset="0"/>
              </a:rPr>
              <a:t> </a:t>
            </a:r>
          </a:p>
        </p:txBody>
      </p:sp>
      <p:sp>
        <p:nvSpPr>
          <p:cNvPr id="565252" name="Text Box 4"/>
          <p:cNvSpPr txBox="1"/>
          <p:nvPr/>
        </p:nvSpPr>
        <p:spPr>
          <a:xfrm>
            <a:off x="228600" y="1524000"/>
            <a:ext cx="8686800" cy="2330450"/>
          </a:xfrm>
          <a:prstGeom prst="rect">
            <a:avLst/>
          </a:prstGeom>
          <a:gradFill rotWithShape="1">
            <a:gsLst>
              <a:gs pos="0">
                <a:srgbClr val="00FFFF"/>
              </a:gs>
              <a:gs pos="100000">
                <a:srgbClr val="FFFFFF"/>
              </a:gs>
            </a:gsLst>
            <a:path path="shape">
              <a:fillToRect l="50000" t="50000" r="50000" b="50000"/>
            </a:path>
            <a:tileRect/>
          </a:gradFill>
          <a:ln w="9525" cap="flat" cmpd="sng">
            <a:solidFill>
              <a:srgbClr val="808080"/>
            </a:solidFill>
            <a:prstDash val="solid"/>
            <a:miter/>
            <a:headEnd type="none" w="med" len="med"/>
            <a:tailEnd type="none" w="med" len="med"/>
          </a:ln>
        </p:spPr>
        <p:txBody>
          <a:bodyPr>
            <a:spAutoFit/>
          </a:bodyPr>
          <a:lstStyle/>
          <a:p>
            <a:pPr algn="just" eaLnBrk="1" hangingPunct="1">
              <a:lnSpc>
                <a:spcPct val="120000"/>
              </a:lnSpc>
              <a:spcBef>
                <a:spcPct val="40000"/>
              </a:spcBef>
              <a:buClr>
                <a:schemeClr val="accent2"/>
              </a:buClr>
              <a:buFont typeface="Wingdings" panose="05000000000000000000" pitchFamily="2" charset="2"/>
              <a:buChar char="§"/>
            </a:pPr>
            <a:r>
              <a:rPr lang="en-US" altLang="zh-CN" sz="26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rPr>
              <a:t>DENDRAL</a:t>
            </a:r>
            <a:r>
              <a:rPr lang="zh-CN" altLang="en-US" sz="2400" b="1" dirty="0">
                <a:solidFill>
                  <a:srgbClr val="000000"/>
                </a:solidFill>
                <a:latin typeface="Times New Roman" panose="02020603050405020304" pitchFamily="18" charset="0"/>
              </a:rPr>
              <a:t>系统（</a:t>
            </a:r>
            <a:r>
              <a:rPr lang="en-US" altLang="zh-CN" sz="2400" b="1" dirty="0">
                <a:solidFill>
                  <a:srgbClr val="000000"/>
                </a:solidFill>
                <a:latin typeface="Times New Roman" panose="02020603050405020304" pitchFamily="18" charset="0"/>
              </a:rPr>
              <a:t>1968</a:t>
            </a:r>
            <a:r>
              <a:rPr lang="zh-CN" altLang="en-US" sz="2400" b="1" dirty="0">
                <a:solidFill>
                  <a:srgbClr val="000000"/>
                </a:solidFill>
                <a:latin typeface="Times New Roman" panose="02020603050405020304" pitchFamily="18" charset="0"/>
              </a:rPr>
              <a:t>年，</a:t>
            </a:r>
            <a:r>
              <a:rPr lang="zh-CN" altLang="en-US" sz="2400" b="1" dirty="0">
                <a:latin typeface="Verdana" panose="020B0604030504040204" pitchFamily="34" charset="0"/>
              </a:rPr>
              <a:t>斯坦福大学</a:t>
            </a:r>
            <a:r>
              <a:rPr lang="zh-CN" altLang="en-US" sz="2400" b="1" dirty="0">
                <a:solidFill>
                  <a:srgbClr val="000000"/>
                </a:solidFill>
                <a:latin typeface="Times New Roman" panose="02020603050405020304" pitchFamily="18" charset="0"/>
              </a:rPr>
              <a:t>费根鲍姆等人）</a:t>
            </a:r>
            <a:r>
              <a:rPr lang="en-US" altLang="zh-CN" sz="2400" b="1" dirty="0">
                <a:solidFill>
                  <a:srgbClr val="000000"/>
                </a:solidFill>
                <a:latin typeface="Times New Roman" panose="02020603050405020304" pitchFamily="18" charset="0"/>
              </a:rPr>
              <a:t>——</a:t>
            </a:r>
            <a:r>
              <a:rPr lang="zh-CN" altLang="en-US" sz="2400" b="1" dirty="0">
                <a:latin typeface="Times New Roman" panose="02020603050405020304" pitchFamily="18" charset="0"/>
              </a:rPr>
              <a:t>推 </a:t>
            </a:r>
          </a:p>
          <a:p>
            <a:pPr algn="just" eaLnBrk="1" hangingPunct="1">
              <a:lnSpc>
                <a:spcPct val="120000"/>
              </a:lnSpc>
              <a:spcBef>
                <a:spcPct val="40000"/>
              </a:spcBef>
              <a:buClr>
                <a:schemeClr val="accent2"/>
              </a:buClr>
              <a:buFont typeface="Wingdings" panose="05000000000000000000" pitchFamily="2" charset="2"/>
            </a:pPr>
            <a:r>
              <a:rPr lang="zh-CN" altLang="en-US" sz="2400" b="1" dirty="0">
                <a:latin typeface="Times New Roman" panose="02020603050405020304" pitchFamily="18" charset="0"/>
              </a:rPr>
              <a:t>   断化学分子结构的专家系统</a:t>
            </a:r>
            <a:endParaRPr lang="zh-CN" altLang="en-US" sz="2400" b="1" dirty="0">
              <a:solidFill>
                <a:srgbClr val="000000"/>
              </a:solidFill>
              <a:latin typeface="Times New Roman" panose="02020603050405020304" pitchFamily="18" charset="0"/>
            </a:endParaRPr>
          </a:p>
          <a:p>
            <a:pPr algn="just" eaLnBrk="1" hangingPunct="1">
              <a:lnSpc>
                <a:spcPct val="120000"/>
              </a:lnSpc>
              <a:spcBef>
                <a:spcPct val="40000"/>
              </a:spcBef>
              <a:buClr>
                <a:schemeClr val="accent2"/>
              </a:buClr>
              <a:buFont typeface="Wingdings" panose="05000000000000000000" pitchFamily="2" charset="2"/>
              <a:buChar char="§"/>
            </a:pPr>
            <a:r>
              <a:rPr lang="zh-CN" altLang="en-US" sz="24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rPr>
              <a:t>MYCSYMA</a:t>
            </a:r>
            <a:r>
              <a:rPr lang="zh-CN" altLang="en-US" sz="2400" b="1" dirty="0">
                <a:solidFill>
                  <a:srgbClr val="000000"/>
                </a:solidFill>
                <a:latin typeface="Times New Roman" panose="02020603050405020304" pitchFamily="18" charset="0"/>
              </a:rPr>
              <a:t>系统（</a:t>
            </a:r>
            <a:r>
              <a:rPr lang="en-US" altLang="zh-CN" sz="2400" b="1" dirty="0">
                <a:solidFill>
                  <a:srgbClr val="000000"/>
                </a:solidFill>
                <a:latin typeface="Times New Roman" panose="02020603050405020304" pitchFamily="18" charset="0"/>
              </a:rPr>
              <a:t>1971</a:t>
            </a:r>
            <a:r>
              <a:rPr lang="zh-CN" altLang="en-US" sz="2400" b="1" dirty="0">
                <a:solidFill>
                  <a:srgbClr val="000000"/>
                </a:solidFill>
                <a:latin typeface="Times New Roman" panose="02020603050405020304" pitchFamily="18" charset="0"/>
              </a:rPr>
              <a:t>年，</a:t>
            </a:r>
            <a:r>
              <a:rPr lang="zh-CN" altLang="en-US" sz="2400" b="1" dirty="0">
                <a:latin typeface="Verdana" panose="020B0604030504040204" pitchFamily="34" charset="0"/>
              </a:rPr>
              <a:t>麻省理工学院</a:t>
            </a:r>
            <a:r>
              <a:rPr lang="zh-CN" altLang="en-US" sz="2400" dirty="0">
                <a:latin typeface="Verdana" panose="020B0604030504040204" pitchFamily="34" charset="0"/>
              </a:rPr>
              <a:t> </a:t>
            </a: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a:t>
            </a:r>
            <a:r>
              <a:rPr lang="zh-CN" altLang="en-US" sz="2400" b="1" dirty="0">
                <a:latin typeface="Times New Roman" panose="02020603050405020304" pitchFamily="18" charset="0"/>
              </a:rPr>
              <a:t>用于数学运</a:t>
            </a:r>
          </a:p>
          <a:p>
            <a:pPr algn="just" eaLnBrk="1" hangingPunct="1">
              <a:lnSpc>
                <a:spcPct val="120000"/>
              </a:lnSpc>
              <a:spcBef>
                <a:spcPct val="40000"/>
              </a:spcBef>
              <a:buClr>
                <a:schemeClr val="accent2"/>
              </a:buClr>
              <a:buFont typeface="Wingdings" panose="05000000000000000000" pitchFamily="2" charset="2"/>
            </a:pPr>
            <a:r>
              <a:rPr lang="zh-CN" altLang="en-US" sz="2400" b="1" dirty="0">
                <a:latin typeface="Times New Roman" panose="02020603050405020304" pitchFamily="18" charset="0"/>
              </a:rPr>
              <a:t>   算的数学专家系统 </a:t>
            </a:r>
          </a:p>
        </p:txBody>
      </p:sp>
      <p:sp>
        <p:nvSpPr>
          <p:cNvPr id="565253" name="Text Box 5"/>
          <p:cNvSpPr txBox="1"/>
          <p:nvPr/>
        </p:nvSpPr>
        <p:spPr>
          <a:xfrm>
            <a:off x="228600" y="4038600"/>
            <a:ext cx="8686800" cy="2657475"/>
          </a:xfrm>
          <a:prstGeom prst="rect">
            <a:avLst/>
          </a:prstGeom>
          <a:gradFill rotWithShape="1">
            <a:gsLst>
              <a:gs pos="0">
                <a:srgbClr val="FFFF00"/>
              </a:gs>
              <a:gs pos="100000">
                <a:srgbClr val="FFFFFF"/>
              </a:gs>
            </a:gsLst>
            <a:path path="rect">
              <a:fillToRect l="100000" t="100000"/>
            </a:path>
            <a:tileRect/>
          </a:gradFill>
          <a:ln w="9525" cap="flat" cmpd="sng">
            <a:solidFill>
              <a:srgbClr val="808080"/>
            </a:solidFill>
            <a:prstDash val="solid"/>
            <a:miter/>
            <a:headEnd type="none" w="med" len="med"/>
            <a:tailEnd type="none" w="med" len="med"/>
          </a:ln>
        </p:spPr>
        <p:txBody>
          <a:bodyPr>
            <a:spAutoFit/>
          </a:bodyPr>
          <a:lstStyle/>
          <a:p>
            <a:pPr algn="just" eaLnBrk="1" hangingPunct="1">
              <a:spcBef>
                <a:spcPct val="50000"/>
              </a:spcBef>
              <a:buClr>
                <a:schemeClr val="accent2"/>
              </a:buClr>
              <a:buFont typeface="Wingdings" panose="05000000000000000000" pitchFamily="2" charset="2"/>
              <a:buChar char="§"/>
            </a:pPr>
            <a:r>
              <a:rPr lang="en-US" altLang="zh-CN" sz="2400" dirty="0">
                <a:solidFill>
                  <a:srgbClr val="000000"/>
                </a:solidFill>
                <a:latin typeface="宋体" panose="02010600030101010101" pitchFamily="2" charset="-122"/>
              </a:rPr>
              <a:t> </a:t>
            </a:r>
            <a:r>
              <a:rPr lang="zh-CN" altLang="en-US" sz="2400" b="1" dirty="0">
                <a:solidFill>
                  <a:srgbClr val="000000"/>
                </a:solidFill>
                <a:latin typeface="宋体" panose="02010600030101010101" pitchFamily="2" charset="-122"/>
              </a:rPr>
              <a:t>特点：高度的专业化。</a:t>
            </a:r>
          </a:p>
          <a:p>
            <a:pPr algn="just" eaLnBrk="1" hangingPunct="1">
              <a:spcBef>
                <a:spcPct val="50000"/>
              </a:spcBef>
              <a:buClr>
                <a:schemeClr val="accent2"/>
              </a:buClr>
              <a:buFont typeface="Wingdings" panose="05000000000000000000" pitchFamily="2" charset="2"/>
            </a:pPr>
            <a:r>
              <a:rPr lang="zh-CN" altLang="en-US" sz="2400" b="1" dirty="0">
                <a:solidFill>
                  <a:srgbClr val="000000"/>
                </a:solidFill>
                <a:latin typeface="宋体" panose="02010600030101010101" pitchFamily="2" charset="-122"/>
              </a:rPr>
              <a:t>        专门问题求解能力强。</a:t>
            </a:r>
          </a:p>
          <a:p>
            <a:pPr algn="just" eaLnBrk="1" hangingPunct="1">
              <a:spcBef>
                <a:spcPct val="50000"/>
              </a:spcBef>
              <a:buClr>
                <a:schemeClr val="accent2"/>
              </a:buClr>
              <a:buFont typeface="Wingdings" panose="05000000000000000000" pitchFamily="2" charset="2"/>
            </a:pPr>
            <a:r>
              <a:rPr lang="zh-CN" altLang="en-US" sz="2400" b="1" dirty="0">
                <a:solidFill>
                  <a:srgbClr val="000000"/>
                </a:solidFill>
                <a:latin typeface="宋体" panose="02010600030101010101" pitchFamily="2" charset="-122"/>
              </a:rPr>
              <a:t>        结构、功能不完整。</a:t>
            </a:r>
          </a:p>
          <a:p>
            <a:pPr algn="just" eaLnBrk="1" hangingPunct="1">
              <a:spcBef>
                <a:spcPct val="50000"/>
              </a:spcBef>
              <a:buClr>
                <a:schemeClr val="accent2"/>
              </a:buClr>
              <a:buFont typeface="Wingdings" panose="05000000000000000000" pitchFamily="2" charset="2"/>
            </a:pPr>
            <a:r>
              <a:rPr lang="zh-CN" altLang="en-US" sz="2400" b="1" dirty="0">
                <a:solidFill>
                  <a:srgbClr val="000000"/>
                </a:solidFill>
                <a:latin typeface="宋体" panose="02010600030101010101" pitchFamily="2" charset="-122"/>
              </a:rPr>
              <a:t>        移植性差。</a:t>
            </a:r>
          </a:p>
          <a:p>
            <a:pPr algn="just" eaLnBrk="1" hangingPunct="1">
              <a:spcBef>
                <a:spcPct val="50000"/>
              </a:spcBef>
              <a:buClr>
                <a:schemeClr val="accent2"/>
              </a:buClr>
              <a:buFont typeface="Wingdings" panose="05000000000000000000" pitchFamily="2" charset="2"/>
            </a:pPr>
            <a:r>
              <a:rPr lang="zh-CN" altLang="en-US" sz="2400" b="1" dirty="0">
                <a:solidFill>
                  <a:srgbClr val="000000"/>
                </a:solidFill>
                <a:latin typeface="宋体" panose="02010600030101010101" pitchFamily="2" charset="-122"/>
              </a:rPr>
              <a:t>        缺乏解释功能。</a:t>
            </a:r>
            <a:endParaRPr lang="zh-CN" altLang="en-US" sz="2400" b="1" dirty="0">
              <a:latin typeface="Verdan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65252"/>
                                        </p:tgtEl>
                                        <p:attrNameLst>
                                          <p:attrName>style.visibility</p:attrName>
                                        </p:attrNameLst>
                                      </p:cBhvr>
                                      <p:to>
                                        <p:strVal val="visible"/>
                                      </p:to>
                                    </p:set>
                                    <p:animEffect transition="in" filter="checkerboard(across)">
                                      <p:cBhvr>
                                        <p:cTn id="7" dur="500"/>
                                        <p:tgtEl>
                                          <p:spTgt spid="56525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65253"/>
                                        </p:tgtEl>
                                        <p:attrNameLst>
                                          <p:attrName>style.visibility</p:attrName>
                                        </p:attrNameLst>
                                      </p:cBhvr>
                                      <p:to>
                                        <p:strVal val="visible"/>
                                      </p:to>
                                    </p:set>
                                    <p:animEffect transition="in" filter="box(in)">
                                      <p:cBhvr>
                                        <p:cTn id="12" dur="500"/>
                                        <p:tgtEl>
                                          <p:spTgt spid="565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2" grpId="0" animBg="1"/>
      <p:bldP spid="56525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60</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98307" name="Rectangle 2"/>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7.7.2  </a:t>
            </a:r>
            <a:r>
              <a:rPr lang="zh-CN" altLang="en-US" sz="4000" b="0" dirty="0">
                <a:latin typeface="Times New Roman" panose="02020603050405020304" pitchFamily="18" charset="0"/>
                <a:ea typeface="黑体" panose="02010609060101010101" pitchFamily="2" charset="-122"/>
              </a:rPr>
              <a:t>专家系统的设计原则与开发步骤</a:t>
            </a:r>
          </a:p>
        </p:txBody>
      </p:sp>
      <p:sp>
        <p:nvSpPr>
          <p:cNvPr id="98308" name="Rectangle 3"/>
          <p:cNvSpPr>
            <a:spLocks noGrp="1"/>
          </p:cNvSpPr>
          <p:nvPr>
            <p:ph idx="1"/>
          </p:nvPr>
        </p:nvSpPr>
        <p:spPr>
          <a:xfrm>
            <a:off x="261938" y="838200"/>
            <a:ext cx="8642350" cy="685800"/>
          </a:xfrm>
          <a:ln/>
        </p:spPr>
        <p:txBody>
          <a:bodyPr vert="horz" wrap="square" lIns="91440" tIns="45720" rIns="91440" bIns="45720" anchor="t" anchorCtr="0"/>
          <a:lstStyle/>
          <a:p>
            <a:pPr eaLnBrk="1" hangingPunct="1">
              <a:buNone/>
            </a:pPr>
            <a:r>
              <a:rPr lang="en-US" altLang="zh-CN" b="1" dirty="0">
                <a:latin typeface="Times New Roman" panose="02020603050405020304" pitchFamily="18" charset="0"/>
              </a:rPr>
              <a:t> 1. </a:t>
            </a:r>
            <a:r>
              <a:rPr lang="zh-CN" altLang="en-US" b="1" dirty="0">
                <a:latin typeface="Times New Roman" panose="02020603050405020304" pitchFamily="18" charset="0"/>
              </a:rPr>
              <a:t>专家系统的设计原则</a:t>
            </a:r>
          </a:p>
          <a:p>
            <a:pPr eaLnBrk="1" hangingPunct="1">
              <a:buNone/>
            </a:pPr>
            <a:endParaRPr lang="en-US" altLang="zh-CN" dirty="0">
              <a:latin typeface="Times New Roman" panose="02020603050405020304" pitchFamily="18" charset="0"/>
            </a:endParaRPr>
          </a:p>
        </p:txBody>
      </p:sp>
      <p:sp>
        <p:nvSpPr>
          <p:cNvPr id="612356" name="Rectangle 4"/>
          <p:cNvSpPr/>
          <p:nvPr/>
        </p:nvSpPr>
        <p:spPr>
          <a:xfrm>
            <a:off x="396875" y="1447800"/>
            <a:ext cx="8359775" cy="5105400"/>
          </a:xfrm>
          <a:prstGeom prst="rect">
            <a:avLst/>
          </a:prstGeom>
          <a:gradFill rotWithShape="1">
            <a:gsLst>
              <a:gs pos="0">
                <a:srgbClr val="00FFFF"/>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lstStyle/>
          <a:p>
            <a:pPr marL="469900" indent="-469900" eaLnBrk="1" hangingPunct="1">
              <a:lnSpc>
                <a:spcPct val="120000"/>
              </a:lnSpc>
              <a:buClr>
                <a:schemeClr val="accent2"/>
              </a:buClr>
              <a:buFont typeface="Wingdings" panose="05000000000000000000" pitchFamily="2" charset="2"/>
              <a:buChar char="p"/>
            </a:pPr>
            <a:r>
              <a:rPr lang="zh-CN" altLang="en-US" sz="2500" b="1" dirty="0">
                <a:latin typeface="Times New Roman" panose="02020603050405020304" pitchFamily="18" charset="0"/>
              </a:rPr>
              <a:t>专门的任务：设计应面向专家知识和经验行之有效的场合，面向专业性的专门任务。</a:t>
            </a:r>
          </a:p>
          <a:p>
            <a:pPr marL="469900" indent="-469900" eaLnBrk="1" hangingPunct="1">
              <a:lnSpc>
                <a:spcPct val="120000"/>
              </a:lnSpc>
              <a:buClr>
                <a:schemeClr val="accent2"/>
              </a:buClr>
              <a:buFont typeface="Wingdings" panose="05000000000000000000" pitchFamily="2" charset="2"/>
              <a:buChar char="p"/>
            </a:pPr>
            <a:r>
              <a:rPr lang="zh-CN" altLang="en-US" sz="2500" b="1" dirty="0">
                <a:solidFill>
                  <a:srgbClr val="000000"/>
                </a:solidFill>
                <a:latin typeface="Times New Roman" panose="02020603050405020304" pitchFamily="18" charset="0"/>
              </a:rPr>
              <a:t>专家合作：</a:t>
            </a:r>
            <a:r>
              <a:rPr lang="zh-CN" altLang="en-US" sz="2500" b="1" dirty="0">
                <a:latin typeface="Times New Roman" panose="02020603050405020304" pitchFamily="18" charset="0"/>
              </a:rPr>
              <a:t>领域专家与知识工程师相互合作，是知识获取成功的关键。</a:t>
            </a:r>
          </a:p>
          <a:p>
            <a:pPr marL="469900" indent="-469900" eaLnBrk="1" hangingPunct="1">
              <a:lnSpc>
                <a:spcPct val="120000"/>
              </a:lnSpc>
              <a:buClr>
                <a:schemeClr val="accent2"/>
              </a:buClr>
              <a:buFont typeface="Wingdings" panose="05000000000000000000" pitchFamily="2" charset="2"/>
              <a:buChar char="p"/>
            </a:pPr>
            <a:r>
              <a:rPr lang="zh-CN" altLang="en-US" sz="2500" b="1" dirty="0">
                <a:solidFill>
                  <a:srgbClr val="000000"/>
                </a:solidFill>
                <a:latin typeface="Times New Roman" panose="02020603050405020304" pitchFamily="18" charset="0"/>
              </a:rPr>
              <a:t>原型设计</a:t>
            </a:r>
            <a:r>
              <a:rPr lang="zh-CN" altLang="en-US" sz="2500" b="1" dirty="0">
                <a:latin typeface="Times New Roman" panose="02020603050405020304" pitchFamily="18" charset="0"/>
              </a:rPr>
              <a:t> ：采用“最小系统观点”进行系统原型设计，逐步修改、扩充和完善。</a:t>
            </a:r>
          </a:p>
          <a:p>
            <a:pPr marL="469900" indent="-469900" eaLnBrk="1" hangingPunct="1">
              <a:lnSpc>
                <a:spcPct val="120000"/>
              </a:lnSpc>
              <a:buClr>
                <a:schemeClr val="accent2"/>
              </a:buClr>
              <a:buFont typeface="Wingdings" panose="05000000000000000000" pitchFamily="2" charset="2"/>
              <a:buChar char="p"/>
            </a:pPr>
            <a:r>
              <a:rPr lang="zh-CN" altLang="en-US" sz="2500" b="1" dirty="0">
                <a:solidFill>
                  <a:srgbClr val="000000"/>
                </a:solidFill>
                <a:latin typeface="Times New Roman" panose="02020603050405020304" pitchFamily="18" charset="0"/>
              </a:rPr>
              <a:t>用户参与</a:t>
            </a:r>
            <a:r>
              <a:rPr lang="zh-CN" altLang="en-US" sz="2500" b="1" dirty="0">
                <a:latin typeface="Times New Roman" panose="02020603050405020304" pitchFamily="18" charset="0"/>
              </a:rPr>
              <a:t> ：用户参与</a:t>
            </a:r>
            <a:r>
              <a:rPr lang="en-US" altLang="zh-CN" sz="2500" b="1" dirty="0">
                <a:latin typeface="Times New Roman" panose="02020603050405020304" pitchFamily="18" charset="0"/>
              </a:rPr>
              <a:t>ES</a:t>
            </a:r>
            <a:r>
              <a:rPr lang="zh-CN" altLang="en-US" sz="2500" b="1" dirty="0">
                <a:latin typeface="Times New Roman" panose="02020603050405020304" pitchFamily="18" charset="0"/>
              </a:rPr>
              <a:t>的设计和开发，有助于人</a:t>
            </a:r>
            <a:r>
              <a:rPr lang="en-US" altLang="zh-CN" sz="2500" b="1" dirty="0">
                <a:latin typeface="Times New Roman" panose="02020603050405020304" pitchFamily="18" charset="0"/>
              </a:rPr>
              <a:t>-</a:t>
            </a:r>
            <a:r>
              <a:rPr lang="zh-CN" altLang="en-US" sz="2500" b="1" dirty="0">
                <a:latin typeface="Times New Roman" panose="02020603050405020304" pitchFamily="18" charset="0"/>
              </a:rPr>
              <a:t>机接口设计及系统的运行和评价。</a:t>
            </a:r>
          </a:p>
          <a:p>
            <a:pPr marL="469900" indent="-469900" eaLnBrk="1" hangingPunct="1">
              <a:lnSpc>
                <a:spcPct val="120000"/>
              </a:lnSpc>
              <a:buClr>
                <a:schemeClr val="accent2"/>
              </a:buClr>
              <a:buFont typeface="Wingdings" panose="05000000000000000000" pitchFamily="2" charset="2"/>
              <a:buChar char="p"/>
            </a:pPr>
            <a:r>
              <a:rPr lang="zh-CN" altLang="en-US" sz="2500" b="1" dirty="0">
                <a:solidFill>
                  <a:srgbClr val="000000"/>
                </a:solidFill>
                <a:latin typeface="Times New Roman" panose="02020603050405020304" pitchFamily="18" charset="0"/>
              </a:rPr>
              <a:t>辅助工具</a:t>
            </a:r>
            <a:r>
              <a:rPr lang="zh-CN" altLang="en-US" sz="2500" b="1" dirty="0">
                <a:latin typeface="Times New Roman" panose="02020603050405020304" pitchFamily="18" charset="0"/>
              </a:rPr>
              <a:t> ：采用</a:t>
            </a:r>
            <a:r>
              <a:rPr lang="en-US" altLang="zh-CN" sz="2500" b="1" dirty="0">
                <a:latin typeface="Times New Roman" panose="02020603050405020304" pitchFamily="18" charset="0"/>
              </a:rPr>
              <a:t>ES</a:t>
            </a:r>
            <a:r>
              <a:rPr lang="zh-CN" altLang="en-US" sz="2500" b="1" dirty="0">
                <a:latin typeface="Times New Roman" panose="02020603050405020304" pitchFamily="18" charset="0"/>
              </a:rPr>
              <a:t>开发工具进行辅助设计，借鉴已有系统经验，提高设计效率。</a:t>
            </a:r>
          </a:p>
          <a:p>
            <a:pPr marL="469900" indent="-469900" eaLnBrk="1" hangingPunct="1">
              <a:lnSpc>
                <a:spcPct val="120000"/>
              </a:lnSpc>
              <a:buClr>
                <a:schemeClr val="accent2"/>
              </a:buClr>
              <a:buFont typeface="Wingdings" panose="05000000000000000000" pitchFamily="2" charset="2"/>
              <a:buChar char="p"/>
            </a:pPr>
            <a:r>
              <a:rPr lang="zh-CN" altLang="en-US" sz="2500" b="1" dirty="0">
                <a:solidFill>
                  <a:srgbClr val="000000"/>
                </a:solidFill>
                <a:latin typeface="Times New Roman" panose="02020603050405020304" pitchFamily="18" charset="0"/>
              </a:rPr>
              <a:t>知识库与推理机分离</a:t>
            </a:r>
            <a:r>
              <a:rPr lang="zh-CN" altLang="en-US" sz="2500" dirty="0">
                <a:latin typeface="Times New Roman" panose="02020603050405020304" pitchFamily="18"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2356">
                                            <p:txEl>
                                              <p:pRg st="0" end="0"/>
                                            </p:txEl>
                                          </p:spTgt>
                                        </p:tgtEl>
                                        <p:attrNameLst>
                                          <p:attrName>style.visibility</p:attrName>
                                        </p:attrNameLst>
                                      </p:cBhvr>
                                      <p:to>
                                        <p:strVal val="visible"/>
                                      </p:to>
                                    </p:set>
                                    <p:anim calcmode="lin" valueType="num">
                                      <p:cBhvr additive="base">
                                        <p:cTn id="7" dur="500" fill="hold"/>
                                        <p:tgtEl>
                                          <p:spTgt spid="61235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235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2356">
                                            <p:txEl>
                                              <p:pRg st="1" end="1"/>
                                            </p:txEl>
                                          </p:spTgt>
                                        </p:tgtEl>
                                        <p:attrNameLst>
                                          <p:attrName>style.visibility</p:attrName>
                                        </p:attrNameLst>
                                      </p:cBhvr>
                                      <p:to>
                                        <p:strVal val="visible"/>
                                      </p:to>
                                    </p:set>
                                    <p:anim calcmode="lin" valueType="num">
                                      <p:cBhvr additive="base">
                                        <p:cTn id="13" dur="500" fill="hold"/>
                                        <p:tgtEl>
                                          <p:spTgt spid="61235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1235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2356">
                                            <p:txEl>
                                              <p:pRg st="2" end="2"/>
                                            </p:txEl>
                                          </p:spTgt>
                                        </p:tgtEl>
                                        <p:attrNameLst>
                                          <p:attrName>style.visibility</p:attrName>
                                        </p:attrNameLst>
                                      </p:cBhvr>
                                      <p:to>
                                        <p:strVal val="visible"/>
                                      </p:to>
                                    </p:set>
                                    <p:anim calcmode="lin" valueType="num">
                                      <p:cBhvr additive="base">
                                        <p:cTn id="19" dur="500" fill="hold"/>
                                        <p:tgtEl>
                                          <p:spTgt spid="61235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1235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12356">
                                            <p:txEl>
                                              <p:pRg st="3" end="3"/>
                                            </p:txEl>
                                          </p:spTgt>
                                        </p:tgtEl>
                                        <p:attrNameLst>
                                          <p:attrName>style.visibility</p:attrName>
                                        </p:attrNameLst>
                                      </p:cBhvr>
                                      <p:to>
                                        <p:strVal val="visible"/>
                                      </p:to>
                                    </p:set>
                                    <p:anim calcmode="lin" valueType="num">
                                      <p:cBhvr additive="base">
                                        <p:cTn id="25" dur="500" fill="hold"/>
                                        <p:tgtEl>
                                          <p:spTgt spid="61235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1235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12356">
                                            <p:txEl>
                                              <p:pRg st="4" end="4"/>
                                            </p:txEl>
                                          </p:spTgt>
                                        </p:tgtEl>
                                        <p:attrNameLst>
                                          <p:attrName>style.visibility</p:attrName>
                                        </p:attrNameLst>
                                      </p:cBhvr>
                                      <p:to>
                                        <p:strVal val="visible"/>
                                      </p:to>
                                    </p:set>
                                    <p:anim calcmode="lin" valueType="num">
                                      <p:cBhvr additive="base">
                                        <p:cTn id="31" dur="500" fill="hold"/>
                                        <p:tgtEl>
                                          <p:spTgt spid="61235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1235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12356">
                                            <p:txEl>
                                              <p:pRg st="5" end="5"/>
                                            </p:txEl>
                                          </p:spTgt>
                                        </p:tgtEl>
                                        <p:attrNameLst>
                                          <p:attrName>style.visibility</p:attrName>
                                        </p:attrNameLst>
                                      </p:cBhvr>
                                      <p:to>
                                        <p:strVal val="visible"/>
                                      </p:to>
                                    </p:set>
                                    <p:anim calcmode="lin" valueType="num">
                                      <p:cBhvr additive="base">
                                        <p:cTn id="37" dur="500" fill="hold"/>
                                        <p:tgtEl>
                                          <p:spTgt spid="612356">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12356">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356"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61</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99331" name="Rectangle 2"/>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7.7.2  </a:t>
            </a:r>
            <a:r>
              <a:rPr lang="zh-CN" altLang="en-US" sz="4000" b="0" dirty="0">
                <a:latin typeface="Times New Roman" panose="02020603050405020304" pitchFamily="18" charset="0"/>
                <a:ea typeface="黑体" panose="02010609060101010101" pitchFamily="2" charset="-122"/>
              </a:rPr>
              <a:t>专家系统的设计原则与开发步骤</a:t>
            </a:r>
          </a:p>
        </p:txBody>
      </p:sp>
      <p:sp>
        <p:nvSpPr>
          <p:cNvPr id="99332" name="Rectangle 3"/>
          <p:cNvSpPr>
            <a:spLocks noGrp="1"/>
          </p:cNvSpPr>
          <p:nvPr>
            <p:ph idx="1"/>
          </p:nvPr>
        </p:nvSpPr>
        <p:spPr>
          <a:ln/>
        </p:spPr>
        <p:txBody>
          <a:bodyPr vert="horz" wrap="square" lIns="91440" tIns="45720" rIns="91440" bIns="45720" anchor="t" anchorCtr="0"/>
          <a:lstStyle/>
          <a:p>
            <a:pPr eaLnBrk="1" hangingPunct="1">
              <a:buNone/>
            </a:pPr>
            <a:r>
              <a:rPr lang="en-US" altLang="zh-CN" b="1" dirty="0">
                <a:latin typeface="Times New Roman" panose="02020603050405020304" pitchFamily="18" charset="0"/>
              </a:rPr>
              <a:t>2. </a:t>
            </a:r>
            <a:r>
              <a:rPr lang="zh-CN" altLang="en-US" b="1" dirty="0">
                <a:latin typeface="Times New Roman" panose="02020603050405020304" pitchFamily="18" charset="0"/>
              </a:rPr>
              <a:t>专家系统的开发步骤</a:t>
            </a:r>
          </a:p>
        </p:txBody>
      </p:sp>
      <p:pic>
        <p:nvPicPr>
          <p:cNvPr id="99333" name="Picture 4"/>
          <p:cNvPicPr>
            <a:picLocks noChangeAspect="1"/>
          </p:cNvPicPr>
          <p:nvPr/>
        </p:nvPicPr>
        <p:blipFill>
          <a:blip r:embed="rId2"/>
          <a:stretch>
            <a:fillRect/>
          </a:stretch>
        </p:blipFill>
        <p:spPr>
          <a:xfrm>
            <a:off x="133350" y="2209800"/>
            <a:ext cx="8875713" cy="3971925"/>
          </a:xfrm>
          <a:prstGeom prst="rect">
            <a:avLst/>
          </a:prstGeom>
          <a:noFill/>
          <a:ln w="9525">
            <a:noFill/>
          </a:ln>
        </p:spPr>
      </p:pic>
      <p:sp>
        <p:nvSpPr>
          <p:cNvPr id="99334" name="TextBox 1"/>
          <p:cNvSpPr txBox="1"/>
          <p:nvPr/>
        </p:nvSpPr>
        <p:spPr>
          <a:xfrm>
            <a:off x="685800" y="1524000"/>
            <a:ext cx="7848600" cy="523875"/>
          </a:xfrm>
          <a:prstGeom prst="rect">
            <a:avLst/>
          </a:prstGeom>
          <a:noFill/>
          <a:ln w="9525">
            <a:noFill/>
          </a:ln>
        </p:spPr>
        <p:txBody>
          <a:bodyPr>
            <a:spAutoFit/>
          </a:bodyPr>
          <a:lstStyle/>
          <a:p>
            <a:r>
              <a:rPr lang="zh-CN" altLang="en-US" sz="2800" b="1" dirty="0">
                <a:latin typeface="Verdana" panose="020B0604030504040204" pitchFamily="34" charset="0"/>
              </a:rPr>
              <a:t>知识工程比软件工程更强调渐进性、扩充性</a:t>
            </a:r>
          </a:p>
        </p:txBody>
      </p:sp>
    </p:spTree>
  </p:cSld>
  <p:clrMapOvr>
    <a:masterClrMapping/>
  </p:clrMapOvr>
  <p:transition>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01379" name="Rectangle 2"/>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7.7.2  </a:t>
            </a:r>
            <a:r>
              <a:rPr lang="zh-CN" altLang="en-US" sz="4000" b="0" dirty="0">
                <a:latin typeface="Times New Roman" panose="02020603050405020304" pitchFamily="18" charset="0"/>
                <a:ea typeface="黑体" panose="02010609060101010101" pitchFamily="2" charset="-122"/>
              </a:rPr>
              <a:t>专家系统的设计原则与开发步骤</a:t>
            </a:r>
          </a:p>
        </p:txBody>
      </p:sp>
      <p:sp>
        <p:nvSpPr>
          <p:cNvPr id="101380" name="Rectangle 3"/>
          <p:cNvSpPr>
            <a:spLocks noGrp="1"/>
          </p:cNvSpPr>
          <p:nvPr>
            <p:ph idx="1"/>
          </p:nvPr>
        </p:nvSpPr>
        <p:spPr>
          <a:xfrm>
            <a:off x="255588" y="811213"/>
            <a:ext cx="8642350" cy="685800"/>
          </a:xfrm>
          <a:ln/>
        </p:spPr>
        <p:txBody>
          <a:bodyPr vert="horz" wrap="square" lIns="91440" tIns="45720" rIns="91440" bIns="45720" anchor="t" anchorCtr="0"/>
          <a:lstStyle/>
          <a:p>
            <a:pPr eaLnBrk="1" hangingPunct="1">
              <a:buNone/>
            </a:pPr>
            <a:r>
              <a:rPr lang="en-US" altLang="zh-CN" b="1" dirty="0">
                <a:latin typeface="Times New Roman" panose="02020603050405020304" pitchFamily="18" charset="0"/>
              </a:rPr>
              <a:t> 2. </a:t>
            </a:r>
            <a:r>
              <a:rPr lang="zh-CN" altLang="en-US" b="1" dirty="0">
                <a:latin typeface="Times New Roman" panose="02020603050405020304" pitchFamily="18" charset="0"/>
              </a:rPr>
              <a:t>专家系统的开发步骤</a:t>
            </a:r>
          </a:p>
          <a:p>
            <a:pPr eaLnBrk="1" hangingPunct="1">
              <a:buNone/>
            </a:pPr>
            <a:endParaRPr lang="en-US" altLang="zh-CN" dirty="0">
              <a:latin typeface="Times New Roman" panose="02020603050405020304" pitchFamily="18" charset="0"/>
            </a:endParaRPr>
          </a:p>
        </p:txBody>
      </p:sp>
      <p:sp>
        <p:nvSpPr>
          <p:cNvPr id="101381" name="Rectangle 4"/>
          <p:cNvSpPr/>
          <p:nvPr/>
        </p:nvSpPr>
        <p:spPr>
          <a:xfrm>
            <a:off x="609600" y="1371600"/>
            <a:ext cx="8229600" cy="4876800"/>
          </a:xfrm>
          <a:prstGeom prst="rect">
            <a:avLst/>
          </a:prstGeom>
          <a:gradFill rotWithShape="1">
            <a:gsLst>
              <a:gs pos="0">
                <a:srgbClr val="00FFFF"/>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lstStyle/>
          <a:p>
            <a:pPr marL="469900" indent="-469900" eaLnBrk="1" hangingPunct="1">
              <a:lnSpc>
                <a:spcPct val="120000"/>
              </a:lnSpc>
              <a:buClr>
                <a:schemeClr val="accent2"/>
              </a:buClr>
              <a:buFont typeface="Wingdings" panose="05000000000000000000" pitchFamily="2" charset="2"/>
            </a:pPr>
            <a:r>
              <a:rPr lang="zh-CN" altLang="en-US" sz="2600" dirty="0">
                <a:latin typeface="Times New Roman" panose="02020603050405020304" pitchFamily="18" charset="0"/>
              </a:rPr>
              <a:t>      从上图可以看出，专家系统开发有如下特点：</a:t>
            </a:r>
            <a:endParaRPr lang="en-US" altLang="zh-CN" sz="2600" dirty="0">
              <a:latin typeface="Times New Roman" panose="02020603050405020304" pitchFamily="18" charset="0"/>
            </a:endParaRPr>
          </a:p>
          <a:p>
            <a:pPr marL="469900" indent="-469900" eaLnBrk="1" hangingPunct="1">
              <a:lnSpc>
                <a:spcPct val="120000"/>
              </a:lnSpc>
              <a:buClr>
                <a:schemeClr val="accent2"/>
              </a:buClr>
              <a:buFont typeface="Wingdings" panose="05000000000000000000" pitchFamily="2" charset="2"/>
            </a:pPr>
            <a:r>
              <a:rPr lang="zh-CN" altLang="en-US" sz="2600" dirty="0">
                <a:latin typeface="Times New Roman" panose="02020603050405020304" pitchFamily="18" charset="0"/>
              </a:rPr>
              <a:t> </a:t>
            </a:r>
            <a:r>
              <a:rPr lang="en-US" altLang="zh-CN" sz="2600" dirty="0">
                <a:latin typeface="Times New Roman" panose="02020603050405020304" pitchFamily="18" charset="0"/>
              </a:rPr>
              <a:t>(1)</a:t>
            </a:r>
            <a:r>
              <a:rPr lang="zh-CN" altLang="en-US" sz="2600" dirty="0">
                <a:latin typeface="Times New Roman" panose="02020603050405020304" pitchFamily="18" charset="0"/>
              </a:rPr>
              <a:t>知识获取与知识表示设计是一切工作的起点；</a:t>
            </a:r>
          </a:p>
          <a:p>
            <a:pPr marL="469900" indent="-469900" eaLnBrk="1" hangingPunct="1">
              <a:lnSpc>
                <a:spcPct val="120000"/>
              </a:lnSpc>
              <a:buClr>
                <a:schemeClr val="accent2"/>
              </a:buClr>
              <a:buFont typeface="Wingdings" panose="05000000000000000000" pitchFamily="2" charset="2"/>
            </a:pPr>
            <a:r>
              <a:rPr lang="zh-CN" altLang="en-US" sz="2600" dirty="0">
                <a:latin typeface="Times New Roman" panose="02020603050405020304" pitchFamily="18" charset="0"/>
              </a:rPr>
              <a:t> </a:t>
            </a:r>
            <a:r>
              <a:rPr lang="en-US" altLang="zh-CN" sz="2600" dirty="0">
                <a:latin typeface="Times New Roman" panose="02020603050405020304" pitchFamily="18" charset="0"/>
              </a:rPr>
              <a:t>(2)</a:t>
            </a:r>
            <a:r>
              <a:rPr lang="zh-CN" altLang="en-US" sz="2600" dirty="0">
                <a:latin typeface="Times New Roman" panose="02020603050405020304" pitchFamily="18" charset="0"/>
              </a:rPr>
              <a:t>知识表示以及知识描述语言确定后，各项设计（图中并列的六个设计）可同时进行。</a:t>
            </a:r>
          </a:p>
          <a:p>
            <a:pPr marL="469900" indent="-469900" eaLnBrk="1" hangingPunct="1">
              <a:lnSpc>
                <a:spcPct val="120000"/>
              </a:lnSpc>
              <a:buClr>
                <a:schemeClr val="accent2"/>
              </a:buClr>
              <a:buFont typeface="Wingdings" panose="05000000000000000000" pitchFamily="2" charset="2"/>
            </a:pPr>
            <a:r>
              <a:rPr lang="zh-CN" altLang="en-US" sz="2600" dirty="0">
                <a:latin typeface="Times New Roman" panose="02020603050405020304" pitchFamily="18" charset="0"/>
              </a:rPr>
              <a:t>   还需说明的是：</a:t>
            </a:r>
          </a:p>
          <a:p>
            <a:pPr marL="469900" indent="-469900" eaLnBrk="1" hangingPunct="1">
              <a:lnSpc>
                <a:spcPct val="120000"/>
              </a:lnSpc>
              <a:buClr>
                <a:schemeClr val="accent2"/>
              </a:buClr>
              <a:buFont typeface="Wingdings" panose="05000000000000000000" pitchFamily="2" charset="2"/>
              <a:buChar char="p"/>
            </a:pPr>
            <a:r>
              <a:rPr lang="zh-CN" altLang="en-US" sz="2400" dirty="0">
                <a:latin typeface="Times New Roman" panose="02020603050405020304" pitchFamily="18" charset="0"/>
              </a:rPr>
              <a:t>对于一个实际的专家系统，在系统分析阶段就应该首先弄清楚：</a:t>
            </a:r>
            <a:endParaRPr lang="en-US" altLang="zh-CN" sz="2400" dirty="0">
              <a:latin typeface="Times New Roman" panose="02020603050405020304" pitchFamily="18" charset="0"/>
            </a:endParaRPr>
          </a:p>
          <a:p>
            <a:pPr marL="895350" lvl="2" indent="-360045" eaLnBrk="1" hangingPunct="1">
              <a:lnSpc>
                <a:spcPct val="120000"/>
              </a:lnSpc>
              <a:buClr>
                <a:schemeClr val="accent2"/>
              </a:buClr>
              <a:buFont typeface="Wingdings" panose="05000000000000000000" pitchFamily="2" charset="2"/>
              <a:buChar char="ü"/>
            </a:pPr>
            <a:r>
              <a:rPr lang="zh-CN" altLang="en-US" sz="2400" dirty="0">
                <a:latin typeface="Times New Roman" panose="02020603050405020304" pitchFamily="18" charset="0"/>
              </a:rPr>
              <a:t>系统中哪里需要专家知识，专家知识的作用是什么？</a:t>
            </a:r>
            <a:endParaRPr lang="en-US" altLang="zh-CN" sz="2400" dirty="0">
              <a:latin typeface="Times New Roman" panose="02020603050405020304" pitchFamily="18" charset="0"/>
            </a:endParaRPr>
          </a:p>
          <a:p>
            <a:pPr marL="895350" lvl="2" indent="-360045" eaLnBrk="1" hangingPunct="1">
              <a:lnSpc>
                <a:spcPct val="120000"/>
              </a:lnSpc>
              <a:buClr>
                <a:schemeClr val="accent2"/>
              </a:buClr>
              <a:buFont typeface="Wingdings" panose="05000000000000000000" pitchFamily="2" charset="2"/>
              <a:buChar char="ü"/>
            </a:pPr>
            <a:r>
              <a:rPr lang="zh-CN" altLang="en-US" sz="2400" dirty="0">
                <a:latin typeface="Times New Roman" panose="02020603050405020304" pitchFamily="18" charset="0"/>
              </a:rPr>
              <a:t>系统中各专家模块的输入是什么？</a:t>
            </a:r>
            <a:endParaRPr lang="en-US" altLang="zh-CN" sz="2400" dirty="0">
              <a:latin typeface="Times New Roman" panose="02020603050405020304" pitchFamily="18" charset="0"/>
            </a:endParaRPr>
          </a:p>
          <a:p>
            <a:pPr marL="895350" lvl="2" indent="-360045" eaLnBrk="1" hangingPunct="1">
              <a:lnSpc>
                <a:spcPct val="120000"/>
              </a:lnSpc>
              <a:buClr>
                <a:schemeClr val="accent2"/>
              </a:buClr>
              <a:buFont typeface="Wingdings" panose="05000000000000000000" pitchFamily="2" charset="2"/>
              <a:buChar char="ü"/>
            </a:pPr>
            <a:r>
              <a:rPr lang="zh-CN" altLang="en-US" sz="2400" dirty="0">
                <a:latin typeface="Times New Roman" panose="02020603050405020304" pitchFamily="18" charset="0"/>
              </a:rPr>
              <a:t>处理是什么？输出又是什么？</a:t>
            </a:r>
          </a:p>
        </p:txBody>
      </p:sp>
    </p:spTree>
  </p:cSld>
  <p:clrMapOvr>
    <a:masterClrMapping/>
  </p:clrMapOvr>
  <p:transition>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63</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02403" name="Rectangle 2"/>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7.7.2  </a:t>
            </a:r>
            <a:r>
              <a:rPr lang="zh-CN" altLang="en-US" sz="4000" b="0" dirty="0">
                <a:latin typeface="Times New Roman" panose="02020603050405020304" pitchFamily="18" charset="0"/>
                <a:ea typeface="黑体" panose="02010609060101010101" pitchFamily="2" charset="-122"/>
              </a:rPr>
              <a:t>专家系统的设计原则与开发步骤</a:t>
            </a:r>
          </a:p>
        </p:txBody>
      </p:sp>
      <p:sp>
        <p:nvSpPr>
          <p:cNvPr id="102404" name="Rectangle 3"/>
          <p:cNvSpPr>
            <a:spLocks noGrp="1"/>
          </p:cNvSpPr>
          <p:nvPr>
            <p:ph idx="1"/>
          </p:nvPr>
        </p:nvSpPr>
        <p:spPr>
          <a:xfrm>
            <a:off x="255588" y="811213"/>
            <a:ext cx="8642350" cy="685800"/>
          </a:xfrm>
          <a:ln/>
        </p:spPr>
        <p:txBody>
          <a:bodyPr vert="horz" wrap="square" lIns="91440" tIns="45720" rIns="91440" bIns="45720" anchor="t" anchorCtr="0"/>
          <a:lstStyle/>
          <a:p>
            <a:pPr eaLnBrk="1" hangingPunct="1">
              <a:buNone/>
            </a:pPr>
            <a:r>
              <a:rPr lang="en-US" altLang="zh-CN" b="1" dirty="0">
                <a:latin typeface="Times New Roman" panose="02020603050405020304" pitchFamily="18" charset="0"/>
              </a:rPr>
              <a:t>3. </a:t>
            </a:r>
            <a:r>
              <a:rPr lang="zh-CN" altLang="en-US" b="1" dirty="0">
                <a:latin typeface="Times New Roman" panose="02020603050405020304" pitchFamily="18" charset="0"/>
              </a:rPr>
              <a:t>知识表示与知识描述语言设计</a:t>
            </a:r>
          </a:p>
          <a:p>
            <a:pPr eaLnBrk="1" hangingPunct="1">
              <a:buNone/>
            </a:pPr>
            <a:endParaRPr lang="en-US" altLang="zh-CN" dirty="0">
              <a:latin typeface="Times New Roman" panose="02020603050405020304" pitchFamily="18" charset="0"/>
            </a:endParaRPr>
          </a:p>
        </p:txBody>
      </p:sp>
      <p:sp>
        <p:nvSpPr>
          <p:cNvPr id="102405" name="Rectangle 4"/>
          <p:cNvSpPr/>
          <p:nvPr/>
        </p:nvSpPr>
        <p:spPr>
          <a:xfrm>
            <a:off x="396875" y="1447800"/>
            <a:ext cx="8359775" cy="4876800"/>
          </a:xfrm>
          <a:prstGeom prst="rect">
            <a:avLst/>
          </a:prstGeom>
          <a:gradFill rotWithShape="1">
            <a:gsLst>
              <a:gs pos="0">
                <a:srgbClr val="00FFFF"/>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lstStyle/>
          <a:p>
            <a:pPr marL="457200" indent="-457200" eaLnBrk="1" hangingPunct="1">
              <a:lnSpc>
                <a:spcPct val="120000"/>
              </a:lnSpc>
              <a:buClr>
                <a:schemeClr val="accent2"/>
              </a:buClr>
              <a:buFont typeface="Wingdings" panose="05000000000000000000" pitchFamily="2" charset="2"/>
              <a:buChar char="p"/>
            </a:pPr>
            <a:r>
              <a:rPr lang="zh-CN" altLang="en-US" sz="2600" dirty="0">
                <a:latin typeface="Times New Roman" panose="02020603050405020304" pitchFamily="18" charset="0"/>
              </a:rPr>
              <a:t>知识表示与知识描述语言设计是根据所获得知识的特点，选择或设计某种知识表示形式，并为这种表示形式设计相应的知识描述语言。所谓知识描述语言，就是知识的具体语法结构形式。</a:t>
            </a:r>
            <a:endParaRPr lang="en-US" altLang="zh-CN" sz="2600" dirty="0">
              <a:latin typeface="Times New Roman" panose="02020603050405020304" pitchFamily="18" charset="0"/>
            </a:endParaRPr>
          </a:p>
          <a:p>
            <a:pPr marL="457200" indent="-457200" eaLnBrk="1" hangingPunct="1">
              <a:lnSpc>
                <a:spcPct val="120000"/>
              </a:lnSpc>
              <a:buClr>
                <a:schemeClr val="accent2"/>
              </a:buClr>
              <a:buFont typeface="Wingdings" panose="05000000000000000000" pitchFamily="2" charset="2"/>
              <a:buChar char="p"/>
            </a:pPr>
            <a:r>
              <a:rPr lang="zh-CN" altLang="en-US" sz="2600" dirty="0">
                <a:latin typeface="Times New Roman" panose="02020603050405020304" pitchFamily="18" charset="0"/>
              </a:rPr>
              <a:t>知识描述语言既要面向人、面向用户，又要面向知识表示、面向机器，还要面向推理、面向知识运用。</a:t>
            </a:r>
            <a:endParaRPr lang="en-US" altLang="zh-CN" sz="2600" dirty="0">
              <a:latin typeface="Times New Roman" panose="02020603050405020304" pitchFamily="18" charset="0"/>
            </a:endParaRPr>
          </a:p>
          <a:p>
            <a:pPr marL="457200" indent="-457200" eaLnBrk="1" hangingPunct="1">
              <a:lnSpc>
                <a:spcPct val="120000"/>
              </a:lnSpc>
              <a:buClr>
                <a:schemeClr val="accent2"/>
              </a:buClr>
              <a:buFont typeface="Wingdings" panose="05000000000000000000" pitchFamily="2" charset="2"/>
              <a:buChar char="p"/>
            </a:pPr>
            <a:r>
              <a:rPr lang="zh-CN" altLang="en-US" sz="2600" dirty="0">
                <a:latin typeface="Times New Roman" panose="02020603050405020304" pitchFamily="18" charset="0"/>
              </a:rPr>
              <a:t>要求知识描述语言既能为用户提供一种方便、易懂的外部知识表达形式，又能将这种外部表示转换成容易存储、管理、运用的内部形式。</a:t>
            </a:r>
          </a:p>
        </p:txBody>
      </p:sp>
    </p:spTree>
  </p:cSld>
  <p:clrMapOvr>
    <a:masterClrMapping/>
  </p:clrMapOvr>
  <p:transition>
    <p:rand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03427" name="Rectangle 2"/>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7.7.2  </a:t>
            </a:r>
            <a:r>
              <a:rPr lang="zh-CN" altLang="en-US" sz="4000" b="0" dirty="0">
                <a:latin typeface="Times New Roman" panose="02020603050405020304" pitchFamily="18" charset="0"/>
                <a:ea typeface="黑体" panose="02010609060101010101" pitchFamily="2" charset="-122"/>
              </a:rPr>
              <a:t>专家系统的设计原则与开发步骤</a:t>
            </a:r>
          </a:p>
        </p:txBody>
      </p:sp>
      <p:sp>
        <p:nvSpPr>
          <p:cNvPr id="103428" name="Rectangle 3"/>
          <p:cNvSpPr>
            <a:spLocks noGrp="1"/>
          </p:cNvSpPr>
          <p:nvPr>
            <p:ph idx="1"/>
          </p:nvPr>
        </p:nvSpPr>
        <p:spPr>
          <a:xfrm>
            <a:off x="255588" y="811213"/>
            <a:ext cx="8642350" cy="685800"/>
          </a:xfrm>
          <a:ln/>
        </p:spPr>
        <p:txBody>
          <a:bodyPr vert="horz" wrap="square" lIns="91440" tIns="45720" rIns="91440" bIns="45720" anchor="t" anchorCtr="0"/>
          <a:lstStyle/>
          <a:p>
            <a:pPr eaLnBrk="1" hangingPunct="1">
              <a:buNone/>
            </a:pPr>
            <a:r>
              <a:rPr lang="en-US" altLang="zh-CN" b="1" dirty="0">
                <a:latin typeface="Times New Roman" panose="02020603050405020304" pitchFamily="18" charset="0"/>
              </a:rPr>
              <a:t>4. </a:t>
            </a:r>
            <a:r>
              <a:rPr lang="zh-CN" altLang="en-US" b="1" dirty="0">
                <a:latin typeface="Times New Roman" panose="02020603050405020304" pitchFamily="18" charset="0"/>
              </a:rPr>
              <a:t>知识库与知识库管理系统设计</a:t>
            </a:r>
            <a:endParaRPr lang="en-US" altLang="zh-CN" dirty="0">
              <a:latin typeface="Times New Roman" panose="02020603050405020304" pitchFamily="18" charset="0"/>
            </a:endParaRPr>
          </a:p>
        </p:txBody>
      </p:sp>
      <p:sp>
        <p:nvSpPr>
          <p:cNvPr id="103429" name="Rectangle 4"/>
          <p:cNvSpPr/>
          <p:nvPr/>
        </p:nvSpPr>
        <p:spPr>
          <a:xfrm>
            <a:off x="395288" y="1828800"/>
            <a:ext cx="8359775" cy="3733800"/>
          </a:xfrm>
          <a:prstGeom prst="rect">
            <a:avLst/>
          </a:prstGeom>
          <a:gradFill rotWithShape="1">
            <a:gsLst>
              <a:gs pos="0">
                <a:srgbClr val="00FFFF"/>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lstStyle/>
          <a:p>
            <a:pPr marL="457200" indent="-457200" eaLnBrk="1" hangingPunct="1">
              <a:lnSpc>
                <a:spcPct val="120000"/>
              </a:lnSpc>
              <a:buClr>
                <a:schemeClr val="accent2"/>
              </a:buClr>
              <a:buFont typeface="Wingdings" panose="05000000000000000000" pitchFamily="2" charset="2"/>
              <a:buChar char="p"/>
            </a:pPr>
            <a:r>
              <a:rPr lang="zh-CN" altLang="en-US" sz="2800" dirty="0">
                <a:latin typeface="Times New Roman" panose="02020603050405020304" pitchFamily="18" charset="0"/>
              </a:rPr>
              <a:t>知识库是专家系统的核心。知识库的质量直接关系到整个系统的性能和效率。</a:t>
            </a:r>
            <a:endParaRPr lang="en-US" altLang="zh-CN" sz="2800" dirty="0">
              <a:latin typeface="Times New Roman" panose="02020603050405020304" pitchFamily="18" charset="0"/>
            </a:endParaRPr>
          </a:p>
          <a:p>
            <a:pPr marL="457200" indent="-457200" eaLnBrk="1" hangingPunct="1">
              <a:lnSpc>
                <a:spcPct val="120000"/>
              </a:lnSpc>
              <a:buClr>
                <a:schemeClr val="accent2"/>
              </a:buClr>
              <a:buFont typeface="Wingdings" panose="05000000000000000000" pitchFamily="2" charset="2"/>
              <a:buChar char="p"/>
            </a:pPr>
            <a:r>
              <a:rPr lang="zh-CN" altLang="en-US" sz="2800" dirty="0">
                <a:latin typeface="Times New Roman" panose="02020603050405020304" pitchFamily="18" charset="0"/>
              </a:rPr>
              <a:t>知识管理包括知识库的建立、删除、重组及维护和知识的录入、查询、更新、优化等，还有知识的完整性、一致性、冗余性检查和安全保护等方面的工作。</a:t>
            </a:r>
            <a:endParaRPr lang="en-US" altLang="zh-CN" sz="2800" dirty="0">
              <a:latin typeface="Times New Roman" panose="02020603050405020304" pitchFamily="18" charset="0"/>
            </a:endParaRPr>
          </a:p>
          <a:p>
            <a:pPr marL="457200" indent="-457200" eaLnBrk="1" hangingPunct="1">
              <a:lnSpc>
                <a:spcPct val="120000"/>
              </a:lnSpc>
              <a:buClr>
                <a:schemeClr val="accent2"/>
              </a:buClr>
              <a:buFont typeface="Wingdings" panose="05000000000000000000" pitchFamily="2" charset="2"/>
              <a:buChar char="p"/>
            </a:pPr>
            <a:r>
              <a:rPr lang="zh-CN" altLang="en-US" sz="2800" dirty="0">
                <a:latin typeface="Times New Roman" panose="02020603050405020304" pitchFamily="18" charset="0"/>
              </a:rPr>
              <a:t>知识管理由知识库管理系统负责。 </a:t>
            </a:r>
          </a:p>
        </p:txBody>
      </p:sp>
    </p:spTree>
  </p:cSld>
  <p:clrMapOvr>
    <a:masterClrMapping/>
  </p:clrMapOvr>
  <p:transition>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04451" name="Rectangle 2"/>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7.7.2  </a:t>
            </a:r>
            <a:r>
              <a:rPr lang="zh-CN" altLang="en-US" sz="4000" b="0" dirty="0">
                <a:latin typeface="Times New Roman" panose="02020603050405020304" pitchFamily="18" charset="0"/>
                <a:ea typeface="黑体" panose="02010609060101010101" pitchFamily="2" charset="-122"/>
              </a:rPr>
              <a:t>专家系统的设计原则与开发步骤</a:t>
            </a:r>
          </a:p>
        </p:txBody>
      </p:sp>
      <p:sp>
        <p:nvSpPr>
          <p:cNvPr id="104452" name="Rectangle 3"/>
          <p:cNvSpPr>
            <a:spLocks noGrp="1"/>
          </p:cNvSpPr>
          <p:nvPr>
            <p:ph idx="1"/>
          </p:nvPr>
        </p:nvSpPr>
        <p:spPr>
          <a:xfrm>
            <a:off x="255588" y="811213"/>
            <a:ext cx="8642350" cy="685800"/>
          </a:xfrm>
          <a:ln/>
        </p:spPr>
        <p:txBody>
          <a:bodyPr vert="horz" wrap="square" lIns="91440" tIns="45720" rIns="91440" bIns="45720" anchor="t" anchorCtr="0"/>
          <a:lstStyle/>
          <a:p>
            <a:pPr eaLnBrk="1" hangingPunct="1">
              <a:buNone/>
            </a:pPr>
            <a:r>
              <a:rPr lang="en-US" altLang="zh-CN" b="1" dirty="0">
                <a:latin typeface="Times New Roman" panose="02020603050405020304" pitchFamily="18" charset="0"/>
              </a:rPr>
              <a:t>4. </a:t>
            </a:r>
            <a:r>
              <a:rPr lang="zh-CN" altLang="en-US" b="1" dirty="0">
                <a:latin typeface="Times New Roman" panose="02020603050405020304" pitchFamily="18" charset="0"/>
              </a:rPr>
              <a:t>知识库与知识库管理系统设计</a:t>
            </a:r>
            <a:endParaRPr lang="en-US" altLang="zh-CN" dirty="0">
              <a:latin typeface="Times New Roman" panose="02020603050405020304" pitchFamily="18" charset="0"/>
            </a:endParaRPr>
          </a:p>
        </p:txBody>
      </p:sp>
      <p:sp>
        <p:nvSpPr>
          <p:cNvPr id="95237" name="Rectangle 4"/>
          <p:cNvSpPr>
            <a:spLocks noChangeArrowheads="1"/>
          </p:cNvSpPr>
          <p:nvPr/>
        </p:nvSpPr>
        <p:spPr bwMode="auto">
          <a:xfrm>
            <a:off x="396875" y="1447800"/>
            <a:ext cx="8359775" cy="4572000"/>
          </a:xfrm>
          <a:prstGeom prst="rect">
            <a:avLst/>
          </a:prstGeom>
          <a:gradFill rotWithShape="1">
            <a:gsLst>
              <a:gs pos="0">
                <a:srgbClr val="00FFFF"/>
              </a:gs>
              <a:gs pos="100000">
                <a:schemeClr val="bg1"/>
              </a:gs>
            </a:gsLst>
            <a:path path="rect">
              <a:fillToRect l="100000" t="100000"/>
            </a:path>
          </a:gradFill>
          <a:ln w="9525">
            <a:solidFill>
              <a:srgbClr val="80808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20000"/>
              </a:lnSpc>
              <a:spcBef>
                <a:spcPct val="0"/>
              </a:spcBef>
              <a:spcAft>
                <a:spcPct val="0"/>
              </a:spcAft>
              <a:buClr>
                <a:schemeClr val="accent2"/>
              </a:buClr>
              <a:buSzTx/>
              <a:buFontTx/>
              <a:buNone/>
              <a:defRPr/>
            </a:pPr>
            <a:r>
              <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a:t>
            </a:r>
            <a:r>
              <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、知识库设计</a:t>
            </a:r>
          </a:p>
          <a:p>
            <a:pPr marL="457200" marR="0" lvl="0" indent="-457200" algn="l" defTabSz="914400" rtl="0" eaLnBrk="1" fontAlgn="base" latinLnBrk="0" hangingPunct="1">
              <a:lnSpc>
                <a:spcPct val="120000"/>
              </a:lnSpc>
              <a:spcBef>
                <a:spcPct val="0"/>
              </a:spcBef>
              <a:spcAft>
                <a:spcPct val="0"/>
              </a:spcAft>
              <a:buClr>
                <a:schemeClr val="accent2"/>
              </a:buClr>
              <a:buSzTx/>
              <a:buFont typeface="Wingdings" panose="05000000000000000000" pitchFamily="2" charset="2"/>
              <a:buChar char="p"/>
              <a:defRPr/>
            </a:pPr>
            <a:r>
              <a:rPr kumimoji="0" lang="zh-CN" altLang="en-US" sz="2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知识库设计主要是设计知识库的结构，即知识的组织形式。</a:t>
            </a:r>
            <a:endParaRPr kumimoji="0" lang="en-US" altLang="zh-CN" sz="2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0" indent="-457200" algn="l" defTabSz="914400" rtl="0" eaLnBrk="1" fontAlgn="base" latinLnBrk="0" hangingPunct="1">
              <a:lnSpc>
                <a:spcPct val="120000"/>
              </a:lnSpc>
              <a:spcBef>
                <a:spcPct val="0"/>
              </a:spcBef>
              <a:spcAft>
                <a:spcPct val="0"/>
              </a:spcAft>
              <a:buClr>
                <a:schemeClr val="accent2"/>
              </a:buClr>
              <a:buSzTx/>
              <a:buFont typeface="Wingdings" panose="05000000000000000000" pitchFamily="2" charset="2"/>
              <a:buChar char="p"/>
              <a:defRPr/>
            </a:pPr>
            <a:r>
              <a:rPr kumimoji="0" lang="zh-CN" altLang="en-US" sz="2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专家系统（或知识工程）中所涉及的知识库，一般取层次结构或网状结构模式。</a:t>
            </a:r>
            <a:endParaRPr kumimoji="0" lang="en-US" altLang="zh-CN" sz="2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0" indent="-457200" algn="l" defTabSz="914400" rtl="0" eaLnBrk="1" fontAlgn="base" latinLnBrk="0" hangingPunct="1">
              <a:lnSpc>
                <a:spcPct val="120000"/>
              </a:lnSpc>
              <a:spcBef>
                <a:spcPct val="0"/>
              </a:spcBef>
              <a:spcAft>
                <a:spcPct val="0"/>
              </a:spcAft>
              <a:buClr>
                <a:schemeClr val="accent2"/>
              </a:buClr>
              <a:buSzTx/>
              <a:buFont typeface="Wingdings" panose="05000000000000000000" pitchFamily="2" charset="2"/>
              <a:buChar char="p"/>
              <a:defRPr/>
            </a:pPr>
            <a:r>
              <a:rPr kumimoji="0" lang="zh-CN" altLang="en-US" sz="2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这种结构模式是把知识按某种原则进行分类，然后分块分层组织存放，如按元知识、专家知识、领域知识等分层组织；而每一块和每一层还可以再分块分层。这样，整个知识库就呈树型或网状结构。</a:t>
            </a:r>
          </a:p>
        </p:txBody>
      </p:sp>
    </p:spTree>
  </p:cSld>
  <p:clrMapOvr>
    <a:masterClrMapping/>
  </p:clrMapOvr>
  <p:transition>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66</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06499" name="Rectangle 2"/>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7.7.2  </a:t>
            </a:r>
            <a:r>
              <a:rPr lang="zh-CN" altLang="en-US" sz="4000" b="0" dirty="0">
                <a:latin typeface="Times New Roman" panose="02020603050405020304" pitchFamily="18" charset="0"/>
                <a:ea typeface="黑体" panose="02010609060101010101" pitchFamily="2" charset="-122"/>
              </a:rPr>
              <a:t>专家系统的设计原则与开发步骤</a:t>
            </a:r>
          </a:p>
        </p:txBody>
      </p:sp>
      <p:sp>
        <p:nvSpPr>
          <p:cNvPr id="106500" name="Rectangle 3"/>
          <p:cNvSpPr>
            <a:spLocks noGrp="1"/>
          </p:cNvSpPr>
          <p:nvPr>
            <p:ph idx="1"/>
          </p:nvPr>
        </p:nvSpPr>
        <p:spPr>
          <a:xfrm>
            <a:off x="255588" y="811213"/>
            <a:ext cx="8642350" cy="685800"/>
          </a:xfrm>
          <a:ln/>
        </p:spPr>
        <p:txBody>
          <a:bodyPr vert="horz" wrap="square" lIns="91440" tIns="45720" rIns="91440" bIns="45720" anchor="t" anchorCtr="0"/>
          <a:lstStyle/>
          <a:p>
            <a:pPr eaLnBrk="1" hangingPunct="1">
              <a:buNone/>
            </a:pPr>
            <a:r>
              <a:rPr lang="en-US" altLang="zh-CN" b="1" dirty="0">
                <a:latin typeface="Times New Roman" panose="02020603050405020304" pitchFamily="18" charset="0"/>
              </a:rPr>
              <a:t>4. </a:t>
            </a:r>
            <a:r>
              <a:rPr lang="zh-CN" altLang="en-US" b="1" dirty="0">
                <a:latin typeface="Times New Roman" panose="02020603050405020304" pitchFamily="18" charset="0"/>
              </a:rPr>
              <a:t>知识库与知识库管理系统设计</a:t>
            </a:r>
            <a:endParaRPr lang="en-US" altLang="zh-CN" dirty="0">
              <a:latin typeface="Times New Roman" panose="02020603050405020304" pitchFamily="18" charset="0"/>
            </a:endParaRPr>
          </a:p>
        </p:txBody>
      </p:sp>
      <p:sp>
        <p:nvSpPr>
          <p:cNvPr id="106501" name="Rectangle 4"/>
          <p:cNvSpPr/>
          <p:nvPr/>
        </p:nvSpPr>
        <p:spPr>
          <a:xfrm>
            <a:off x="396875" y="1447800"/>
            <a:ext cx="8359775" cy="5105400"/>
          </a:xfrm>
          <a:prstGeom prst="rect">
            <a:avLst/>
          </a:prstGeom>
          <a:gradFill rotWithShape="1">
            <a:gsLst>
              <a:gs pos="0">
                <a:srgbClr val="00FFFF"/>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lstStyle/>
          <a:p>
            <a:pPr eaLnBrk="1" hangingPunct="1">
              <a:lnSpc>
                <a:spcPct val="120000"/>
              </a:lnSpc>
              <a:buClr>
                <a:schemeClr val="accent2"/>
              </a:buClr>
            </a:pPr>
            <a:r>
              <a:rPr lang="zh-CN" altLang="en-US" sz="2800" dirty="0">
                <a:latin typeface="Times New Roman" panose="02020603050405020304" pitchFamily="18" charset="0"/>
              </a:rPr>
              <a:t> </a:t>
            </a:r>
            <a:r>
              <a:rPr lang="en-US" altLang="zh-CN" sz="2800" dirty="0">
                <a:latin typeface="Times New Roman" panose="02020603050405020304" pitchFamily="18" charset="0"/>
              </a:rPr>
              <a:t>2</a:t>
            </a:r>
            <a:r>
              <a:rPr lang="zh-CN" altLang="en-US" sz="2800" dirty="0">
                <a:latin typeface="Times New Roman" panose="02020603050405020304" pitchFamily="18" charset="0"/>
              </a:rPr>
              <a:t>、知识库管理系统设计</a:t>
            </a:r>
          </a:p>
          <a:p>
            <a:pPr eaLnBrk="1" hangingPunct="1">
              <a:lnSpc>
                <a:spcPct val="120000"/>
              </a:lnSpc>
              <a:buClr>
                <a:schemeClr val="accent2"/>
              </a:buClr>
            </a:pPr>
            <a:r>
              <a:rPr lang="zh-CN" altLang="en-US" sz="2800" dirty="0">
                <a:latin typeface="Times New Roman" panose="02020603050405020304" pitchFamily="18" charset="0"/>
              </a:rPr>
              <a:t>       知识库管理系统应包括知识一级和知识库一级的各种管理功能。</a:t>
            </a:r>
          </a:p>
          <a:p>
            <a:pPr eaLnBrk="1" hangingPunct="1">
              <a:lnSpc>
                <a:spcPct val="120000"/>
              </a:lnSpc>
              <a:buClr>
                <a:schemeClr val="accent2"/>
              </a:buClr>
            </a:pPr>
            <a:r>
              <a:rPr lang="zh-CN" altLang="en-US" sz="2800" dirty="0">
                <a:latin typeface="Times New Roman" panose="02020603050405020304" pitchFamily="18" charset="0"/>
              </a:rPr>
              <a:t>   </a:t>
            </a:r>
            <a:r>
              <a:rPr lang="en-US" altLang="zh-CN" sz="2800" dirty="0">
                <a:latin typeface="Times New Roman" panose="02020603050405020304" pitchFamily="18" charset="0"/>
              </a:rPr>
              <a:t>1)</a:t>
            </a:r>
            <a:r>
              <a:rPr lang="zh-CN" altLang="en-US" sz="2800" dirty="0">
                <a:latin typeface="Times New Roman" panose="02020603050405020304" pitchFamily="18" charset="0"/>
              </a:rPr>
              <a:t>知识操作功能设计</a:t>
            </a:r>
          </a:p>
          <a:p>
            <a:pPr eaLnBrk="1" hangingPunct="1">
              <a:lnSpc>
                <a:spcPct val="120000"/>
              </a:lnSpc>
              <a:buClr>
                <a:schemeClr val="accent2"/>
              </a:buClr>
            </a:pPr>
            <a:r>
              <a:rPr lang="zh-CN" altLang="en-US" sz="2800" dirty="0">
                <a:latin typeface="Times New Roman" panose="02020603050405020304" pitchFamily="18" charset="0"/>
              </a:rPr>
              <a:t>      知识操作功能包括知识的添加、删除、修改、查询和统计等。这些功能可采用两种方法来实现。一种方法就是利用屏幕窗口，通过人机对话方式实现知识的增、删、改、 查等；另一种方法就是用全屏幕编辑方式，让用户直接用键盘按知识描述语言的语法格式编辑知识。</a:t>
            </a:r>
          </a:p>
        </p:txBody>
      </p:sp>
    </p:spTree>
  </p:cSld>
  <p:clrMapOvr>
    <a:masterClrMapping/>
  </p:clrMapOvr>
  <p:transition>
    <p:rand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67</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07523" name="Rectangle 2"/>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7.7.2  </a:t>
            </a:r>
            <a:r>
              <a:rPr lang="zh-CN" altLang="en-US" sz="4000" b="0" dirty="0">
                <a:latin typeface="Times New Roman" panose="02020603050405020304" pitchFamily="18" charset="0"/>
                <a:ea typeface="黑体" panose="02010609060101010101" pitchFamily="2" charset="-122"/>
              </a:rPr>
              <a:t>专家系统的设计原则与开发步骤</a:t>
            </a:r>
          </a:p>
        </p:txBody>
      </p:sp>
      <p:sp>
        <p:nvSpPr>
          <p:cNvPr id="107524" name="Rectangle 3"/>
          <p:cNvSpPr>
            <a:spLocks noGrp="1"/>
          </p:cNvSpPr>
          <p:nvPr>
            <p:ph idx="1"/>
          </p:nvPr>
        </p:nvSpPr>
        <p:spPr>
          <a:xfrm>
            <a:off x="255588" y="811213"/>
            <a:ext cx="8642350" cy="685800"/>
          </a:xfrm>
          <a:ln/>
        </p:spPr>
        <p:txBody>
          <a:bodyPr vert="horz" wrap="square" lIns="91440" tIns="45720" rIns="91440" bIns="45720" anchor="t" anchorCtr="0"/>
          <a:lstStyle/>
          <a:p>
            <a:pPr eaLnBrk="1" hangingPunct="1">
              <a:buNone/>
            </a:pPr>
            <a:r>
              <a:rPr lang="en-US" altLang="zh-CN" b="1" dirty="0">
                <a:latin typeface="Times New Roman" panose="02020603050405020304" pitchFamily="18" charset="0"/>
              </a:rPr>
              <a:t>4. </a:t>
            </a:r>
            <a:r>
              <a:rPr lang="zh-CN" altLang="en-US" b="1" dirty="0">
                <a:latin typeface="Times New Roman" panose="02020603050405020304" pitchFamily="18" charset="0"/>
              </a:rPr>
              <a:t>知识库与知识库管理系统设计</a:t>
            </a:r>
            <a:endParaRPr lang="en-US" altLang="zh-CN" dirty="0">
              <a:latin typeface="Times New Roman" panose="02020603050405020304" pitchFamily="18" charset="0"/>
            </a:endParaRPr>
          </a:p>
        </p:txBody>
      </p:sp>
      <p:sp>
        <p:nvSpPr>
          <p:cNvPr id="107525" name="Rectangle 4"/>
          <p:cNvSpPr/>
          <p:nvPr/>
        </p:nvSpPr>
        <p:spPr>
          <a:xfrm>
            <a:off x="396875" y="1447800"/>
            <a:ext cx="8359775" cy="5105400"/>
          </a:xfrm>
          <a:prstGeom prst="rect">
            <a:avLst/>
          </a:prstGeom>
          <a:gradFill rotWithShape="1">
            <a:gsLst>
              <a:gs pos="0">
                <a:srgbClr val="00FFFF"/>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lstStyle/>
          <a:p>
            <a:pPr eaLnBrk="1" hangingPunct="1">
              <a:lnSpc>
                <a:spcPct val="120000"/>
              </a:lnSpc>
              <a:buClr>
                <a:schemeClr val="accent2"/>
              </a:buClr>
            </a:pPr>
            <a:r>
              <a:rPr lang="en-US" altLang="zh-CN" sz="2800" dirty="0">
                <a:latin typeface="Times New Roman" panose="02020603050405020304" pitchFamily="18" charset="0"/>
              </a:rPr>
              <a:t>2)</a:t>
            </a:r>
            <a:r>
              <a:rPr lang="zh-CN" altLang="en-US" sz="2800" dirty="0">
                <a:latin typeface="Times New Roman" panose="02020603050405020304" pitchFamily="18" charset="0"/>
              </a:rPr>
              <a:t>知识检查功能设计</a:t>
            </a:r>
          </a:p>
          <a:p>
            <a:pPr eaLnBrk="1" hangingPunct="1">
              <a:lnSpc>
                <a:spcPct val="120000"/>
              </a:lnSpc>
              <a:buClr>
                <a:schemeClr val="accent2"/>
              </a:buClr>
            </a:pPr>
            <a:r>
              <a:rPr lang="zh-CN" altLang="en-US" sz="2800" dirty="0">
                <a:latin typeface="Times New Roman" panose="02020603050405020304" pitchFamily="18" charset="0"/>
              </a:rPr>
              <a:t>       知识检查包括知识的一致性、完整性、冗余性等检查。</a:t>
            </a:r>
          </a:p>
          <a:p>
            <a:pPr eaLnBrk="1" hangingPunct="1">
              <a:lnSpc>
                <a:spcPct val="120000"/>
              </a:lnSpc>
              <a:buClr>
                <a:schemeClr val="accent2"/>
              </a:buClr>
            </a:pPr>
            <a:r>
              <a:rPr lang="zh-CN" altLang="en-US" sz="2800" dirty="0">
                <a:latin typeface="Times New Roman" panose="02020603050405020304" pitchFamily="18" charset="0"/>
              </a:rPr>
              <a:t>       所谓知识的一致性，就是知识库中的知识必须是相容的，即无矛盾。例如，下面的两条规则</a:t>
            </a:r>
          </a:p>
          <a:p>
            <a:pPr eaLnBrk="1" hangingPunct="1">
              <a:lnSpc>
                <a:spcPct val="120000"/>
              </a:lnSpc>
              <a:buClr>
                <a:schemeClr val="accent2"/>
              </a:buClr>
            </a:pPr>
            <a:r>
              <a:rPr lang="zh-CN" altLang="en-US" sz="2800" dirty="0">
                <a:latin typeface="Times New Roman" panose="02020603050405020304" pitchFamily="18" charset="0"/>
              </a:rPr>
              <a:t>                 </a:t>
            </a:r>
            <a:r>
              <a:rPr lang="en-US" altLang="zh-CN" sz="2800" dirty="0">
                <a:latin typeface="Times New Roman" panose="02020603050405020304" pitchFamily="18" charset="0"/>
              </a:rPr>
              <a:t>r1:  if  P  then Q</a:t>
            </a:r>
          </a:p>
          <a:p>
            <a:pPr eaLnBrk="1" hangingPunct="1">
              <a:lnSpc>
                <a:spcPct val="120000"/>
              </a:lnSpc>
              <a:buClr>
                <a:schemeClr val="accent2"/>
              </a:buClr>
            </a:pPr>
            <a:r>
              <a:rPr lang="en-US" altLang="zh-CN" sz="2800" dirty="0">
                <a:latin typeface="Times New Roman" panose="02020603050405020304" pitchFamily="18" charset="0"/>
              </a:rPr>
              <a:t>                 r2:  if  P  then Q</a:t>
            </a:r>
          </a:p>
          <a:p>
            <a:pPr eaLnBrk="1" hangingPunct="1">
              <a:lnSpc>
                <a:spcPct val="120000"/>
              </a:lnSpc>
              <a:buClr>
                <a:schemeClr val="accent2"/>
              </a:buClr>
            </a:pPr>
            <a:r>
              <a:rPr lang="en-US" altLang="zh-CN" sz="2800" dirty="0">
                <a:latin typeface="Times New Roman" panose="02020603050405020304" pitchFamily="18" charset="0"/>
              </a:rPr>
              <a:t>        </a:t>
            </a:r>
            <a:r>
              <a:rPr lang="zh-CN" altLang="en-US" sz="2800" dirty="0">
                <a:latin typeface="Times New Roman" panose="02020603050405020304" pitchFamily="18" charset="0"/>
              </a:rPr>
              <a:t>就是矛盾的。那么，像这样的规则就不能同时存在于一个知识库中。</a:t>
            </a:r>
          </a:p>
        </p:txBody>
      </p:sp>
    </p:spTree>
  </p:cSld>
  <p:clrMapOvr>
    <a:masterClrMapping/>
  </p:clrMapOvr>
  <p:transition>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68</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08547" name="Rectangle 2"/>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7.7.2  </a:t>
            </a:r>
            <a:r>
              <a:rPr lang="zh-CN" altLang="en-US" sz="4000" b="0" dirty="0">
                <a:latin typeface="Times New Roman" panose="02020603050405020304" pitchFamily="18" charset="0"/>
                <a:ea typeface="黑体" panose="02010609060101010101" pitchFamily="2" charset="-122"/>
              </a:rPr>
              <a:t>专家系统的设计原则与开发步骤</a:t>
            </a:r>
          </a:p>
        </p:txBody>
      </p:sp>
      <p:sp>
        <p:nvSpPr>
          <p:cNvPr id="108548" name="Rectangle 3"/>
          <p:cNvSpPr>
            <a:spLocks noGrp="1"/>
          </p:cNvSpPr>
          <p:nvPr>
            <p:ph idx="1"/>
          </p:nvPr>
        </p:nvSpPr>
        <p:spPr>
          <a:xfrm>
            <a:off x="255588" y="811213"/>
            <a:ext cx="8642350" cy="685800"/>
          </a:xfrm>
          <a:ln/>
        </p:spPr>
        <p:txBody>
          <a:bodyPr vert="horz" wrap="square" lIns="91440" tIns="45720" rIns="91440" bIns="45720" anchor="t" anchorCtr="0"/>
          <a:lstStyle/>
          <a:p>
            <a:pPr eaLnBrk="1" hangingPunct="1">
              <a:buNone/>
            </a:pPr>
            <a:r>
              <a:rPr lang="en-US" altLang="zh-CN" b="1" dirty="0">
                <a:latin typeface="Times New Roman" panose="02020603050405020304" pitchFamily="18" charset="0"/>
              </a:rPr>
              <a:t>4. </a:t>
            </a:r>
            <a:r>
              <a:rPr lang="zh-CN" altLang="en-US" b="1" dirty="0">
                <a:latin typeface="Times New Roman" panose="02020603050405020304" pitchFamily="18" charset="0"/>
              </a:rPr>
              <a:t>知识库与知识库管理系统设计</a:t>
            </a:r>
            <a:endParaRPr lang="en-US" altLang="zh-CN" dirty="0">
              <a:latin typeface="Times New Roman" panose="02020603050405020304" pitchFamily="18" charset="0"/>
            </a:endParaRPr>
          </a:p>
        </p:txBody>
      </p:sp>
      <p:sp>
        <p:nvSpPr>
          <p:cNvPr id="108549" name="Rectangle 4"/>
          <p:cNvSpPr/>
          <p:nvPr/>
        </p:nvSpPr>
        <p:spPr>
          <a:xfrm>
            <a:off x="396875" y="1447800"/>
            <a:ext cx="8359775" cy="5105400"/>
          </a:xfrm>
          <a:prstGeom prst="rect">
            <a:avLst/>
          </a:prstGeom>
          <a:gradFill rotWithShape="1">
            <a:gsLst>
              <a:gs pos="0">
                <a:srgbClr val="00FFFF"/>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lstStyle/>
          <a:p>
            <a:pPr eaLnBrk="1" hangingPunct="1">
              <a:lnSpc>
                <a:spcPct val="120000"/>
              </a:lnSpc>
              <a:buClr>
                <a:schemeClr val="accent2"/>
              </a:buClr>
            </a:pPr>
            <a:r>
              <a:rPr lang="zh-CN" altLang="en-US" sz="2800" dirty="0">
                <a:latin typeface="Times New Roman" panose="02020603050405020304" pitchFamily="18" charset="0"/>
              </a:rPr>
              <a:t>      </a:t>
            </a:r>
            <a:r>
              <a:rPr lang="zh-CN" altLang="en-US" sz="2400" dirty="0">
                <a:latin typeface="Times New Roman" panose="02020603050405020304" pitchFamily="18" charset="0"/>
              </a:rPr>
              <a:t>所谓完整性，是指知识中的约束条件，称为完整性约束。例如，小王的身高</a:t>
            </a:r>
            <a:r>
              <a:rPr lang="en-US" altLang="zh-CN" sz="2400" dirty="0">
                <a:latin typeface="Times New Roman" panose="02020603050405020304" pitchFamily="18" charset="0"/>
              </a:rPr>
              <a:t>x</a:t>
            </a:r>
            <a:r>
              <a:rPr lang="zh-CN" altLang="en-US" sz="2400" dirty="0">
                <a:latin typeface="Times New Roman" panose="02020603050405020304" pitchFamily="18" charset="0"/>
              </a:rPr>
              <a:t>米，则必须满足：</a:t>
            </a:r>
            <a:r>
              <a:rPr lang="en-US" altLang="zh-CN" sz="2400" dirty="0">
                <a:latin typeface="Times New Roman" panose="02020603050405020304" pitchFamily="18" charset="0"/>
              </a:rPr>
              <a:t>x&lt;3</a:t>
            </a:r>
            <a:r>
              <a:rPr lang="zh-CN" altLang="en-US" sz="2400" dirty="0">
                <a:latin typeface="Times New Roman" panose="02020603050405020304" pitchFamily="18" charset="0"/>
              </a:rPr>
              <a:t>米；又如，弟弟今年</a:t>
            </a:r>
            <a:r>
              <a:rPr lang="en-US" altLang="zh-CN" sz="2400" dirty="0">
                <a:latin typeface="Times New Roman" panose="02020603050405020304" pitchFamily="18" charset="0"/>
              </a:rPr>
              <a:t>x</a:t>
            </a:r>
            <a:r>
              <a:rPr lang="zh-CN" altLang="en-US" sz="2400" dirty="0">
                <a:latin typeface="Times New Roman" panose="02020603050405020304" pitchFamily="18" charset="0"/>
              </a:rPr>
              <a:t>岁，哥哥今年</a:t>
            </a:r>
            <a:r>
              <a:rPr lang="en-US" altLang="zh-CN" sz="2400" dirty="0">
                <a:latin typeface="Times New Roman" panose="02020603050405020304" pitchFamily="18" charset="0"/>
              </a:rPr>
              <a:t>y</a:t>
            </a:r>
            <a:r>
              <a:rPr lang="zh-CN" altLang="en-US" sz="2400" dirty="0">
                <a:latin typeface="Times New Roman" panose="02020603050405020304" pitchFamily="18" charset="0"/>
              </a:rPr>
              <a:t>岁，则必须满足</a:t>
            </a:r>
            <a:r>
              <a:rPr lang="en-US" altLang="zh-CN" sz="2400" dirty="0">
                <a:latin typeface="Times New Roman" panose="02020603050405020304" pitchFamily="18" charset="0"/>
              </a:rPr>
              <a:t>x&lt;y</a:t>
            </a:r>
            <a:r>
              <a:rPr lang="zh-CN" altLang="en-US" sz="2400" dirty="0">
                <a:latin typeface="Times New Roman" panose="02020603050405020304" pitchFamily="18" charset="0"/>
              </a:rPr>
              <a:t>。否则就破坏了知识的完整性。</a:t>
            </a:r>
          </a:p>
          <a:p>
            <a:pPr eaLnBrk="1" hangingPunct="1">
              <a:lnSpc>
                <a:spcPct val="120000"/>
              </a:lnSpc>
              <a:buClr>
                <a:schemeClr val="accent2"/>
              </a:buClr>
            </a:pPr>
            <a:r>
              <a:rPr lang="zh-CN" altLang="en-US" sz="2400" dirty="0">
                <a:latin typeface="Times New Roman" panose="02020603050405020304" pitchFamily="18" charset="0"/>
              </a:rPr>
              <a:t>       所谓冗余性，就是重复、多余等。冗余性检查就是检查知识库中的知识是否存在冗余。也就是要求不能存在冗余。冗余的表现有重复、包含、环路等现象。例如，下面的三条规则：</a:t>
            </a:r>
          </a:p>
          <a:p>
            <a:pPr eaLnBrk="1" hangingPunct="1">
              <a:lnSpc>
                <a:spcPct val="120000"/>
              </a:lnSpc>
              <a:buClr>
                <a:schemeClr val="accent2"/>
              </a:buClr>
            </a:pPr>
            <a:r>
              <a:rPr lang="zh-CN" altLang="en-US" sz="2400" dirty="0">
                <a:latin typeface="Times New Roman" panose="02020603050405020304" pitchFamily="18" charset="0"/>
              </a:rPr>
              <a:t>                 </a:t>
            </a:r>
            <a:r>
              <a:rPr lang="en-US" altLang="zh-CN" sz="2400" dirty="0">
                <a:latin typeface="Times New Roman" panose="02020603050405020304" pitchFamily="18" charset="0"/>
              </a:rPr>
              <a:t>r1:  if  P then  Q</a:t>
            </a:r>
          </a:p>
          <a:p>
            <a:pPr eaLnBrk="1" hangingPunct="1">
              <a:lnSpc>
                <a:spcPct val="120000"/>
              </a:lnSpc>
              <a:buClr>
                <a:schemeClr val="accent2"/>
              </a:buClr>
            </a:pPr>
            <a:r>
              <a:rPr lang="en-US" altLang="zh-CN" sz="2400" dirty="0">
                <a:latin typeface="Times New Roman" panose="02020603050405020304" pitchFamily="18" charset="0"/>
              </a:rPr>
              <a:t>                 r2:  if  Q then  R</a:t>
            </a:r>
          </a:p>
          <a:p>
            <a:pPr eaLnBrk="1" hangingPunct="1">
              <a:lnSpc>
                <a:spcPct val="120000"/>
              </a:lnSpc>
              <a:buClr>
                <a:schemeClr val="accent2"/>
              </a:buClr>
            </a:pPr>
            <a:r>
              <a:rPr lang="en-US" altLang="zh-CN" sz="2400" dirty="0">
                <a:latin typeface="Times New Roman" panose="02020603050405020304" pitchFamily="18" charset="0"/>
              </a:rPr>
              <a:t>                 r3:  if  P then   R </a:t>
            </a:r>
            <a:endParaRPr lang="zh-CN" altLang="en-US" sz="2400" dirty="0">
              <a:latin typeface="Times New Roman" panose="02020603050405020304" pitchFamily="18" charset="0"/>
            </a:endParaRPr>
          </a:p>
        </p:txBody>
      </p:sp>
    </p:spTree>
  </p:cSld>
  <p:clrMapOvr>
    <a:masterClrMapping/>
  </p:clrMapOvr>
  <p:transition>
    <p:rand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69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09571" name="Rectangle 2"/>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7.7.2  </a:t>
            </a:r>
            <a:r>
              <a:rPr lang="zh-CN" altLang="en-US" sz="4000" b="0" dirty="0">
                <a:latin typeface="Times New Roman" panose="02020603050405020304" pitchFamily="18" charset="0"/>
                <a:ea typeface="黑体" panose="02010609060101010101" pitchFamily="2" charset="-122"/>
              </a:rPr>
              <a:t>专家系统的设计原则与开发步骤</a:t>
            </a:r>
          </a:p>
        </p:txBody>
      </p:sp>
      <p:sp>
        <p:nvSpPr>
          <p:cNvPr id="109572" name="Rectangle 3"/>
          <p:cNvSpPr>
            <a:spLocks noGrp="1"/>
          </p:cNvSpPr>
          <p:nvPr>
            <p:ph idx="1"/>
          </p:nvPr>
        </p:nvSpPr>
        <p:spPr>
          <a:xfrm>
            <a:off x="255588" y="811213"/>
            <a:ext cx="8642350" cy="685800"/>
          </a:xfrm>
          <a:ln/>
        </p:spPr>
        <p:txBody>
          <a:bodyPr vert="horz" wrap="square" lIns="91440" tIns="45720" rIns="91440" bIns="45720" anchor="t" anchorCtr="0"/>
          <a:lstStyle/>
          <a:p>
            <a:pPr eaLnBrk="1" hangingPunct="1">
              <a:buNone/>
            </a:pPr>
            <a:r>
              <a:rPr lang="en-US" altLang="zh-CN" b="1" dirty="0">
                <a:latin typeface="Times New Roman" panose="02020603050405020304" pitchFamily="18" charset="0"/>
              </a:rPr>
              <a:t>4. </a:t>
            </a:r>
            <a:r>
              <a:rPr lang="zh-CN" altLang="en-US" b="1" dirty="0">
                <a:latin typeface="Times New Roman" panose="02020603050405020304" pitchFamily="18" charset="0"/>
              </a:rPr>
              <a:t>知识库与知识库管理系统设计</a:t>
            </a:r>
            <a:endParaRPr lang="en-US" altLang="zh-CN" dirty="0">
              <a:latin typeface="Times New Roman" panose="02020603050405020304" pitchFamily="18" charset="0"/>
            </a:endParaRPr>
          </a:p>
        </p:txBody>
      </p:sp>
      <p:sp>
        <p:nvSpPr>
          <p:cNvPr id="109573" name="Rectangle 4"/>
          <p:cNvSpPr/>
          <p:nvPr/>
        </p:nvSpPr>
        <p:spPr>
          <a:xfrm>
            <a:off x="396875" y="1447800"/>
            <a:ext cx="8359775" cy="5105400"/>
          </a:xfrm>
          <a:prstGeom prst="rect">
            <a:avLst/>
          </a:prstGeom>
          <a:gradFill rotWithShape="1">
            <a:gsLst>
              <a:gs pos="0">
                <a:srgbClr val="00FFFF"/>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lstStyle/>
          <a:p>
            <a:pPr eaLnBrk="1" hangingPunct="1">
              <a:lnSpc>
                <a:spcPct val="120000"/>
              </a:lnSpc>
              <a:buClr>
                <a:schemeClr val="accent2"/>
              </a:buClr>
            </a:pPr>
            <a:r>
              <a:rPr lang="zh-CN" altLang="en-US" sz="2800" dirty="0">
                <a:latin typeface="Times New Roman" panose="02020603050405020304" pitchFamily="18" charset="0"/>
              </a:rPr>
              <a:t> </a:t>
            </a:r>
            <a:r>
              <a:rPr lang="en-US" altLang="zh-CN" sz="2800" dirty="0">
                <a:latin typeface="Times New Roman" panose="02020603050405020304" pitchFamily="18" charset="0"/>
              </a:rPr>
              <a:t>3) </a:t>
            </a:r>
            <a:r>
              <a:rPr lang="zh-CN" altLang="en-US" sz="2800" dirty="0">
                <a:latin typeface="Times New Roman" panose="02020603050405020304" pitchFamily="18" charset="0"/>
              </a:rPr>
              <a:t>知识库操作设计</a:t>
            </a:r>
          </a:p>
          <a:p>
            <a:pPr eaLnBrk="1" hangingPunct="1">
              <a:lnSpc>
                <a:spcPct val="120000"/>
              </a:lnSpc>
              <a:buClr>
                <a:schemeClr val="accent2"/>
              </a:buClr>
            </a:pPr>
            <a:r>
              <a:rPr lang="zh-CN" altLang="en-US" sz="2800" dirty="0">
                <a:latin typeface="Times New Roman" panose="02020603050405020304" pitchFamily="18" charset="0"/>
              </a:rPr>
              <a:t>        知识库操作包括知识库（文件）的建立、删除、分解、合并等。这里着重要说明的是知识库的分解与合并。这两种功能类似于关系数据库的投影、选择和连接操作，它们实现的是知识库的重组。我们说，知识库的重组也是可能甚至是必要的。因为随着系统的运行，可能会发现原先的知识组合不合理，因此就需要重新组合，这时就需要使用知识库的分解与合并功能。</a:t>
            </a:r>
            <a:endParaRPr lang="zh-CN" altLang="en-US" sz="2400" dirty="0">
              <a:latin typeface="Times New Roman" panose="02020603050405020304" pitchFamily="18" charset="0"/>
            </a:endParaRPr>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7</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9219" name="Rectangle 2"/>
          <p:cNvSpPr>
            <a:spLocks noGrp="1"/>
          </p:cNvSpPr>
          <p:nvPr>
            <p:ph type="title"/>
          </p:nvPr>
        </p:nvSpPr>
        <p:spPr>
          <a:ln/>
        </p:spPr>
        <p:txBody>
          <a:bodyPr vert="horz" wrap="square" lIns="91440" tIns="45720" rIns="91440" bIns="45720" anchor="b" anchorCtr="0"/>
          <a:lstStyle/>
          <a:p>
            <a:pPr eaLnBrk="1" hangingPunct="1"/>
            <a:r>
              <a:rPr lang="en-US" altLang="zh-CN" sz="4200" b="0" dirty="0">
                <a:latin typeface="Times New Roman" panose="02020603050405020304" pitchFamily="18" charset="0"/>
                <a:ea typeface="黑体" panose="02010609060101010101" pitchFamily="2" charset="-122"/>
              </a:rPr>
              <a:t>7.1  </a:t>
            </a:r>
            <a:r>
              <a:rPr lang="zh-CN" altLang="en-US" sz="4200" b="0" dirty="0">
                <a:latin typeface="Times New Roman" panose="02020603050405020304" pitchFamily="18" charset="0"/>
                <a:ea typeface="黑体" panose="02010609060101010101" pitchFamily="2" charset="-122"/>
              </a:rPr>
              <a:t>专家系统的产生和发展</a:t>
            </a:r>
          </a:p>
        </p:txBody>
      </p:sp>
      <p:sp>
        <p:nvSpPr>
          <p:cNvPr id="9220" name="Rectangle 3"/>
          <p:cNvSpPr>
            <a:spLocks noGrp="1"/>
          </p:cNvSpPr>
          <p:nvPr>
            <p:ph idx="1"/>
          </p:nvPr>
        </p:nvSpPr>
        <p:spPr>
          <a:xfrm>
            <a:off x="250825" y="838200"/>
            <a:ext cx="8642350" cy="5400675"/>
          </a:xfrm>
          <a:ln/>
        </p:spPr>
        <p:txBody>
          <a:bodyPr vert="horz" wrap="square" lIns="91440" tIns="45720" rIns="91440" bIns="45720" anchor="t" anchorCtr="0"/>
          <a:lstStyle/>
          <a:p>
            <a:pPr eaLnBrk="1" hangingPunct="1">
              <a:lnSpc>
                <a:spcPct val="140000"/>
              </a:lnSpc>
              <a:buSzPct val="60000"/>
              <a:buFontTx/>
              <a:buBlip>
                <a:blip r:embed="rId3"/>
              </a:buBlip>
            </a:pPr>
            <a:r>
              <a:rPr lang="zh-CN" altLang="en-US" sz="2400" b="1" dirty="0">
                <a:solidFill>
                  <a:srgbClr val="000000"/>
                </a:solidFill>
                <a:latin typeface="Times New Roman" panose="02020603050405020304" pitchFamily="18" charset="0"/>
              </a:rPr>
              <a:t>第二阶段</a:t>
            </a:r>
            <a:r>
              <a:rPr lang="zh-CN" altLang="en-US" sz="2400" b="1" dirty="0">
                <a:latin typeface="Times New Roman" panose="02020603050405020304" pitchFamily="18" charset="0"/>
              </a:rPr>
              <a:t> </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成熟期（</a:t>
            </a:r>
            <a:r>
              <a:rPr lang="en-US" altLang="zh-CN" sz="2400" b="1" dirty="0">
                <a:latin typeface="Times New Roman" panose="02020603050405020304" pitchFamily="18" charset="0"/>
              </a:rPr>
              <a:t>20</a:t>
            </a:r>
            <a:r>
              <a:rPr lang="zh-CN" altLang="en-US" sz="2400" b="1" dirty="0">
                <a:latin typeface="Times New Roman" panose="02020603050405020304" pitchFamily="18" charset="0"/>
              </a:rPr>
              <a:t>世纪</a:t>
            </a:r>
            <a:r>
              <a:rPr lang="en-US" altLang="zh-CN" sz="2400" b="1" dirty="0">
                <a:latin typeface="Times New Roman" panose="02020603050405020304" pitchFamily="18" charset="0"/>
              </a:rPr>
              <a:t>70</a:t>
            </a:r>
            <a:r>
              <a:rPr lang="zh-CN" altLang="en-US" sz="2400" b="1" dirty="0">
                <a:latin typeface="Times New Roman" panose="02020603050405020304" pitchFamily="18" charset="0"/>
              </a:rPr>
              <a:t>年代中期－ </a:t>
            </a:r>
            <a:r>
              <a:rPr lang="en-US" altLang="zh-CN" sz="2400" b="1" dirty="0">
                <a:latin typeface="Times New Roman" panose="02020603050405020304" pitchFamily="18" charset="0"/>
              </a:rPr>
              <a:t>20</a:t>
            </a:r>
            <a:r>
              <a:rPr lang="zh-CN" altLang="en-US" sz="2400" b="1" dirty="0">
                <a:latin typeface="Times New Roman" panose="02020603050405020304" pitchFamily="18" charset="0"/>
              </a:rPr>
              <a:t>世纪</a:t>
            </a:r>
            <a:r>
              <a:rPr lang="en-US" altLang="zh-CN" sz="2400" b="1" dirty="0">
                <a:latin typeface="Times New Roman" panose="02020603050405020304" pitchFamily="18" charset="0"/>
              </a:rPr>
              <a:t>80</a:t>
            </a:r>
            <a:r>
              <a:rPr lang="zh-CN" altLang="en-US" sz="2400" b="1" dirty="0">
                <a:latin typeface="Times New Roman" panose="02020603050405020304" pitchFamily="18" charset="0"/>
              </a:rPr>
              <a:t>年代初）</a:t>
            </a:r>
            <a:r>
              <a:rPr lang="zh-CN" altLang="en-US" dirty="0">
                <a:latin typeface="Times New Roman" panose="02020603050405020304" pitchFamily="18" charset="0"/>
              </a:rPr>
              <a:t> </a:t>
            </a:r>
          </a:p>
        </p:txBody>
      </p:sp>
      <p:sp>
        <p:nvSpPr>
          <p:cNvPr id="565252" name="Text Box 4"/>
          <p:cNvSpPr txBox="1"/>
          <p:nvPr/>
        </p:nvSpPr>
        <p:spPr>
          <a:xfrm>
            <a:off x="228600" y="1600200"/>
            <a:ext cx="8686800" cy="4117975"/>
          </a:xfrm>
          <a:prstGeom prst="rect">
            <a:avLst/>
          </a:prstGeom>
          <a:gradFill rotWithShape="1">
            <a:gsLst>
              <a:gs pos="0">
                <a:srgbClr val="00FFFF"/>
              </a:gs>
              <a:gs pos="100000">
                <a:srgbClr val="FFFFFF"/>
              </a:gs>
            </a:gsLst>
            <a:path path="shape">
              <a:fillToRect l="50000" t="50000" r="50000" b="50000"/>
            </a:path>
            <a:tileRect/>
          </a:gradFill>
          <a:ln w="9525" cap="flat" cmpd="sng">
            <a:solidFill>
              <a:srgbClr val="808080"/>
            </a:solidFill>
            <a:prstDash val="solid"/>
            <a:miter/>
            <a:headEnd type="none" w="med" len="med"/>
            <a:tailEnd type="none" w="med" len="med"/>
          </a:ln>
        </p:spPr>
        <p:txBody>
          <a:bodyPr>
            <a:spAutoFit/>
          </a:bodyPr>
          <a:lstStyle/>
          <a:p>
            <a:pPr algn="just" eaLnBrk="1" hangingPunct="1">
              <a:lnSpc>
                <a:spcPct val="120000"/>
              </a:lnSpc>
              <a:spcBef>
                <a:spcPct val="40000"/>
              </a:spcBef>
              <a:buClr>
                <a:schemeClr val="accent2"/>
              </a:buClr>
              <a:buFont typeface="Wingdings" panose="05000000000000000000" pitchFamily="2" charset="2"/>
              <a:buChar char="§"/>
            </a:pPr>
            <a:r>
              <a:rPr lang="en-US" altLang="zh-CN" sz="26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rPr>
              <a:t>1972</a:t>
            </a:r>
            <a:r>
              <a:rPr lang="zh-CN" altLang="en-US" sz="2400" b="1" dirty="0">
                <a:solidFill>
                  <a:srgbClr val="000000"/>
                </a:solidFill>
                <a:latin typeface="Times New Roman" panose="02020603050405020304" pitchFamily="18" charset="0"/>
              </a:rPr>
              <a:t>年，在专家系统发展史上具有十分重要地位的系统</a:t>
            </a:r>
            <a:r>
              <a:rPr lang="en-US" altLang="zh-CN" sz="2400" b="1" dirty="0">
                <a:solidFill>
                  <a:srgbClr val="000000"/>
                </a:solidFill>
                <a:latin typeface="Times New Roman" panose="02020603050405020304" pitchFamily="18" charset="0"/>
              </a:rPr>
              <a:t>MYCIN</a:t>
            </a:r>
            <a:r>
              <a:rPr lang="zh-CN" altLang="en-US" sz="2400" b="1" dirty="0">
                <a:solidFill>
                  <a:srgbClr val="000000"/>
                </a:solidFill>
                <a:latin typeface="Times New Roman" panose="02020603050405020304" pitchFamily="18" charset="0"/>
              </a:rPr>
              <a:t>在斯坦福大学投入了开发。</a:t>
            </a:r>
            <a:r>
              <a:rPr lang="en-US" altLang="zh-CN" sz="2400" b="1" dirty="0">
                <a:solidFill>
                  <a:srgbClr val="000000"/>
                </a:solidFill>
                <a:latin typeface="Times New Roman" panose="02020603050405020304" pitchFamily="18" charset="0"/>
              </a:rPr>
              <a:t>MYCIN</a:t>
            </a:r>
            <a:r>
              <a:rPr lang="zh-CN" altLang="en-US" sz="2400" b="1" dirty="0">
                <a:solidFill>
                  <a:srgbClr val="000000"/>
                </a:solidFill>
                <a:latin typeface="Times New Roman" panose="02020603050405020304" pitchFamily="18" charset="0"/>
              </a:rPr>
              <a:t>对知识、搜索策略、人机界面、知识获取和开发工具等一系列专家系统中的重大课题都有杰出的贡献，为以后专家系统的开发提供了一个通用的框架。</a:t>
            </a:r>
            <a:r>
              <a:rPr lang="en-US" altLang="zh-CN" sz="2400" b="1" dirty="0">
                <a:solidFill>
                  <a:srgbClr val="000000"/>
                </a:solidFill>
                <a:latin typeface="Times New Roman" panose="02020603050405020304" pitchFamily="18" charset="0"/>
              </a:rPr>
              <a:t>MYCIN</a:t>
            </a:r>
            <a:r>
              <a:rPr lang="zh-CN" altLang="en-US" sz="2400" b="1" dirty="0">
                <a:solidFill>
                  <a:srgbClr val="000000"/>
                </a:solidFill>
                <a:latin typeface="Times New Roman" panose="02020603050405020304" pitchFamily="18" charset="0"/>
              </a:rPr>
              <a:t>系统用于诊断和治疗细菌感染血液病，它的知识库是以产生式规则为基础，约有</a:t>
            </a:r>
            <a:r>
              <a:rPr lang="en-US" altLang="zh-CN" sz="2400" b="1" dirty="0">
                <a:solidFill>
                  <a:srgbClr val="000000"/>
                </a:solidFill>
                <a:latin typeface="Times New Roman" panose="02020603050405020304" pitchFamily="18" charset="0"/>
              </a:rPr>
              <a:t>400</a:t>
            </a:r>
            <a:r>
              <a:rPr lang="zh-CN" altLang="en-US" sz="2400" b="1" dirty="0">
                <a:solidFill>
                  <a:srgbClr val="000000"/>
                </a:solidFill>
                <a:latin typeface="Times New Roman" panose="02020603050405020304" pitchFamily="18" charset="0"/>
              </a:rPr>
              <a:t>条规则。</a:t>
            </a:r>
            <a:r>
              <a:rPr lang="en-US" altLang="zh-CN" sz="2400" b="1" dirty="0">
                <a:solidFill>
                  <a:srgbClr val="000000"/>
                </a:solidFill>
                <a:latin typeface="Times New Roman" panose="02020603050405020304" pitchFamily="18" charset="0"/>
              </a:rPr>
              <a:t>MYCIN</a:t>
            </a:r>
            <a:r>
              <a:rPr lang="zh-CN" altLang="en-US" sz="2400" b="1" dirty="0">
                <a:solidFill>
                  <a:srgbClr val="000000"/>
                </a:solidFill>
                <a:latin typeface="Times New Roman" panose="02020603050405020304" pitchFamily="18" charset="0"/>
              </a:rPr>
              <a:t>系统首先使用了获取知识的工具</a:t>
            </a:r>
            <a:r>
              <a:rPr lang="en-US" altLang="zh-CN" sz="2400" b="1" dirty="0">
                <a:solidFill>
                  <a:srgbClr val="000000"/>
                </a:solidFill>
                <a:latin typeface="Times New Roman" panose="02020603050405020304" pitchFamily="18" charset="0"/>
              </a:rPr>
              <a:t>TIERESIAL</a:t>
            </a:r>
            <a:r>
              <a:rPr lang="zh-CN" altLang="en-US" sz="2400" b="1" dirty="0">
                <a:solidFill>
                  <a:srgbClr val="000000"/>
                </a:solidFill>
                <a:latin typeface="Times New Roman" panose="02020603050405020304" pitchFamily="18" charset="0"/>
              </a:rPr>
              <a:t>，它通过元知识来增加和更新知识，</a:t>
            </a:r>
            <a:r>
              <a:rPr lang="en-US" altLang="zh-CN" sz="2400" b="1" dirty="0">
                <a:solidFill>
                  <a:srgbClr val="000000"/>
                </a:solidFill>
                <a:latin typeface="Times New Roman" panose="02020603050405020304" pitchFamily="18" charset="0"/>
              </a:rPr>
              <a:t>TIERESIAL</a:t>
            </a:r>
            <a:r>
              <a:rPr lang="zh-CN" altLang="en-US" sz="2400" b="1" dirty="0">
                <a:solidFill>
                  <a:srgbClr val="000000"/>
                </a:solidFill>
                <a:latin typeface="Times New Roman" panose="02020603050405020304" pitchFamily="18" charset="0"/>
              </a:rPr>
              <a:t>和专家系统的界面是一个自然语言的子集。这些系统都达到了领域专家的水平。</a:t>
            </a:r>
            <a:endParaRPr lang="zh-CN" altLang="en-US" sz="2400"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65252"/>
                                        </p:tgtEl>
                                        <p:attrNameLst>
                                          <p:attrName>style.visibility</p:attrName>
                                        </p:attrNameLst>
                                      </p:cBhvr>
                                      <p:to>
                                        <p:strVal val="visible"/>
                                      </p:to>
                                    </p:set>
                                    <p:animEffect transition="in" filter="checkerboard(across)">
                                      <p:cBhvr>
                                        <p:cTn id="7" dur="500"/>
                                        <p:tgtEl>
                                          <p:spTgt spid="565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2"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70</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10595" name="Rectangle 2"/>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7.7.2  </a:t>
            </a:r>
            <a:r>
              <a:rPr lang="zh-CN" altLang="en-US" sz="4000" b="0" dirty="0">
                <a:latin typeface="Times New Roman" panose="02020603050405020304" pitchFamily="18" charset="0"/>
                <a:ea typeface="黑体" panose="02010609060101010101" pitchFamily="2" charset="-122"/>
              </a:rPr>
              <a:t>专家系统的设计原则与开发步骤</a:t>
            </a:r>
          </a:p>
        </p:txBody>
      </p:sp>
      <p:sp>
        <p:nvSpPr>
          <p:cNvPr id="110596" name="Rectangle 3"/>
          <p:cNvSpPr>
            <a:spLocks noGrp="1"/>
          </p:cNvSpPr>
          <p:nvPr>
            <p:ph idx="1"/>
          </p:nvPr>
        </p:nvSpPr>
        <p:spPr>
          <a:xfrm>
            <a:off x="255588" y="811213"/>
            <a:ext cx="8642350" cy="685800"/>
          </a:xfrm>
          <a:ln/>
        </p:spPr>
        <p:txBody>
          <a:bodyPr vert="horz" wrap="square" lIns="91440" tIns="45720" rIns="91440" bIns="45720" anchor="t" anchorCtr="0"/>
          <a:lstStyle/>
          <a:p>
            <a:pPr eaLnBrk="1" hangingPunct="1">
              <a:buNone/>
            </a:pPr>
            <a:r>
              <a:rPr lang="en-US" altLang="zh-CN" b="1" dirty="0">
                <a:latin typeface="Times New Roman" panose="02020603050405020304" pitchFamily="18" charset="0"/>
              </a:rPr>
              <a:t>5. </a:t>
            </a:r>
            <a:r>
              <a:rPr lang="zh-CN" altLang="en-US" b="1" dirty="0">
                <a:latin typeface="Times New Roman" panose="02020603050405020304" pitchFamily="18" charset="0"/>
              </a:rPr>
              <a:t>推理机与解释功能设计</a:t>
            </a:r>
            <a:endParaRPr lang="en-US" altLang="zh-CN" dirty="0">
              <a:latin typeface="Times New Roman" panose="02020603050405020304" pitchFamily="18" charset="0"/>
            </a:endParaRPr>
          </a:p>
        </p:txBody>
      </p:sp>
      <p:sp>
        <p:nvSpPr>
          <p:cNvPr id="110597" name="Rectangle 4"/>
          <p:cNvSpPr/>
          <p:nvPr/>
        </p:nvSpPr>
        <p:spPr>
          <a:xfrm>
            <a:off x="396875" y="1447800"/>
            <a:ext cx="8359775" cy="5105400"/>
          </a:xfrm>
          <a:prstGeom prst="rect">
            <a:avLst/>
          </a:prstGeom>
          <a:gradFill rotWithShape="1">
            <a:gsLst>
              <a:gs pos="0">
                <a:srgbClr val="00FFFF"/>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lstStyle/>
          <a:p>
            <a:pPr eaLnBrk="1" hangingPunct="1">
              <a:lnSpc>
                <a:spcPct val="120000"/>
              </a:lnSpc>
              <a:buClr>
                <a:schemeClr val="accent2"/>
              </a:buClr>
            </a:pPr>
            <a:r>
              <a:rPr lang="en-US" altLang="zh-CN" sz="2800" dirty="0">
                <a:latin typeface="Times New Roman" panose="02020603050405020304" pitchFamily="18" charset="0"/>
              </a:rPr>
              <a:t>1</a:t>
            </a:r>
            <a:r>
              <a:rPr lang="zh-CN" altLang="en-US" sz="2800" dirty="0">
                <a:latin typeface="Times New Roman" panose="02020603050405020304" pitchFamily="18" charset="0"/>
              </a:rPr>
              <a:t>、从哪里着手 </a:t>
            </a:r>
            <a:endParaRPr lang="en-US" altLang="zh-CN" sz="2800" dirty="0">
              <a:latin typeface="Times New Roman" panose="02020603050405020304" pitchFamily="18" charset="0"/>
            </a:endParaRPr>
          </a:p>
          <a:p>
            <a:pPr eaLnBrk="1" hangingPunct="1">
              <a:lnSpc>
                <a:spcPct val="120000"/>
              </a:lnSpc>
              <a:buClr>
                <a:schemeClr val="accent2"/>
              </a:buClr>
            </a:pPr>
            <a:r>
              <a:rPr lang="zh-CN" altLang="en-US" sz="2800" dirty="0">
                <a:latin typeface="Times New Roman" panose="02020603050405020304" pitchFamily="18" charset="0"/>
              </a:rPr>
              <a:t>      推理机的推理是基于知识库中的知识进行的。所以，推理机就必须与知识库及其知识相适应、相配套。</a:t>
            </a:r>
            <a:endParaRPr lang="en-US" altLang="zh-CN" sz="2800" dirty="0">
              <a:latin typeface="Times New Roman" panose="02020603050405020304" pitchFamily="18" charset="0"/>
            </a:endParaRPr>
          </a:p>
          <a:p>
            <a:pPr eaLnBrk="1" hangingPunct="1">
              <a:lnSpc>
                <a:spcPct val="120000"/>
              </a:lnSpc>
              <a:buClr>
                <a:schemeClr val="accent2"/>
              </a:buClr>
            </a:pPr>
            <a:r>
              <a:rPr lang="en-US" altLang="zh-CN" sz="2800" dirty="0">
                <a:latin typeface="Times New Roman" panose="02020603050405020304" pitchFamily="18" charset="0"/>
              </a:rPr>
              <a:t>      </a:t>
            </a:r>
            <a:r>
              <a:rPr lang="zh-CN" altLang="en-US" sz="2800" dirty="0">
                <a:latin typeface="Times New Roman" panose="02020603050405020304" pitchFamily="18" charset="0"/>
              </a:rPr>
              <a:t>具体来讲，就是推理机必须与知识库的结构、层次以及其中知识的具体表示形式等相协调、相匹配。否则，推理机与知识库将无法接轨。因此，设计推理机时，首先得对知识库有所了解。 </a:t>
            </a:r>
            <a:endParaRPr lang="zh-CN" altLang="en-US" sz="2400" dirty="0">
              <a:latin typeface="Times New Roman" panose="02020603050405020304" pitchFamily="18" charset="0"/>
            </a:endParaRPr>
          </a:p>
        </p:txBody>
      </p:sp>
    </p:spTree>
  </p:cSld>
  <p:clrMapOvr>
    <a:masterClrMapping/>
  </p:clrMapOvr>
  <p:transition>
    <p:rand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71</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11619" name="Rectangle 2"/>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7.7.2  </a:t>
            </a:r>
            <a:r>
              <a:rPr lang="zh-CN" altLang="en-US" sz="4000" b="0" dirty="0">
                <a:latin typeface="Times New Roman" panose="02020603050405020304" pitchFamily="18" charset="0"/>
                <a:ea typeface="黑体" panose="02010609060101010101" pitchFamily="2" charset="-122"/>
              </a:rPr>
              <a:t>专家系统的设计原则与开发步骤</a:t>
            </a:r>
          </a:p>
        </p:txBody>
      </p:sp>
      <p:sp>
        <p:nvSpPr>
          <p:cNvPr id="111620" name="Rectangle 3"/>
          <p:cNvSpPr>
            <a:spLocks noGrp="1"/>
          </p:cNvSpPr>
          <p:nvPr>
            <p:ph idx="1"/>
          </p:nvPr>
        </p:nvSpPr>
        <p:spPr>
          <a:xfrm>
            <a:off x="255588" y="811213"/>
            <a:ext cx="8642350" cy="685800"/>
          </a:xfrm>
          <a:ln/>
        </p:spPr>
        <p:txBody>
          <a:bodyPr vert="horz" wrap="square" lIns="91440" tIns="45720" rIns="91440" bIns="45720" anchor="t" anchorCtr="0"/>
          <a:lstStyle/>
          <a:p>
            <a:pPr eaLnBrk="1" hangingPunct="1">
              <a:buNone/>
            </a:pPr>
            <a:r>
              <a:rPr lang="en-US" altLang="zh-CN" b="1" dirty="0">
                <a:latin typeface="Times New Roman" panose="02020603050405020304" pitchFamily="18" charset="0"/>
              </a:rPr>
              <a:t>5. </a:t>
            </a:r>
            <a:r>
              <a:rPr lang="zh-CN" altLang="en-US" b="1" dirty="0">
                <a:latin typeface="Times New Roman" panose="02020603050405020304" pitchFamily="18" charset="0"/>
              </a:rPr>
              <a:t>推理机与解释功能设计</a:t>
            </a:r>
            <a:endParaRPr lang="en-US" altLang="zh-CN" dirty="0">
              <a:latin typeface="Times New Roman" panose="02020603050405020304" pitchFamily="18" charset="0"/>
            </a:endParaRPr>
          </a:p>
        </p:txBody>
      </p:sp>
      <p:sp>
        <p:nvSpPr>
          <p:cNvPr id="111621" name="Rectangle 4"/>
          <p:cNvSpPr/>
          <p:nvPr/>
        </p:nvSpPr>
        <p:spPr>
          <a:xfrm>
            <a:off x="396875" y="1447800"/>
            <a:ext cx="8442325" cy="5257800"/>
          </a:xfrm>
          <a:prstGeom prst="rect">
            <a:avLst/>
          </a:prstGeom>
          <a:gradFill rotWithShape="1">
            <a:gsLst>
              <a:gs pos="0">
                <a:srgbClr val="00FFFF"/>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lstStyle/>
          <a:p>
            <a:pPr eaLnBrk="1" hangingPunct="1">
              <a:lnSpc>
                <a:spcPct val="120000"/>
              </a:lnSpc>
              <a:buClr>
                <a:schemeClr val="accent2"/>
              </a:buClr>
            </a:pPr>
            <a:r>
              <a:rPr lang="zh-CN" altLang="en-US" sz="2800" dirty="0">
                <a:latin typeface="Times New Roman" panose="02020603050405020304" pitchFamily="18" charset="0"/>
              </a:rPr>
              <a:t> </a:t>
            </a:r>
            <a:r>
              <a:rPr lang="en-US" altLang="zh-CN" sz="2800" dirty="0">
                <a:latin typeface="Times New Roman" panose="02020603050405020304" pitchFamily="18" charset="0"/>
              </a:rPr>
              <a:t>2</a:t>
            </a:r>
            <a:r>
              <a:rPr lang="zh-CN" altLang="en-US" sz="2800" dirty="0">
                <a:latin typeface="Times New Roman" panose="02020603050405020304" pitchFamily="18" charset="0"/>
              </a:rPr>
              <a:t>、还应考虑些什么</a:t>
            </a:r>
          </a:p>
          <a:p>
            <a:pPr eaLnBrk="1" hangingPunct="1">
              <a:lnSpc>
                <a:spcPct val="120000"/>
              </a:lnSpc>
              <a:buClr>
                <a:schemeClr val="accent2"/>
              </a:buClr>
            </a:pPr>
            <a:r>
              <a:rPr lang="zh-CN" altLang="en-US" sz="2800" dirty="0">
                <a:latin typeface="Times New Roman" panose="02020603050405020304" pitchFamily="18" charset="0"/>
              </a:rPr>
              <a:t>       对推理机本身而言，还要考虑推理的方式、方法和控制策略等。例如，对于推理方式，是正向推理，还是反向推理或双向推理？是精确推理，还是不精确推理？是串行推理，还是并行推理？是单调推理，还是非单调推理？又如，对于推理方法，是用归结法，还是用自然演绎法？对于不精确推理采用什么样的推理模型？还有，对于搜索控制，是采用深度优先还是广度优先，对于冲突消解是依据优先数，还是可信度或程度（即隶属度）等等。</a:t>
            </a:r>
            <a:endParaRPr lang="zh-CN" altLang="en-US" sz="2400" dirty="0">
              <a:latin typeface="Times New Roman" panose="02020603050405020304" pitchFamily="18" charset="0"/>
            </a:endParaRPr>
          </a:p>
        </p:txBody>
      </p:sp>
    </p:spTree>
  </p:cSld>
  <p:clrMapOvr>
    <a:masterClrMapping/>
  </p:clrMapOvr>
  <p:transition>
    <p:rand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72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12643" name="Rectangle 2"/>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7.7.2  </a:t>
            </a:r>
            <a:r>
              <a:rPr lang="zh-CN" altLang="en-US" sz="4000" b="0" dirty="0">
                <a:latin typeface="Times New Roman" panose="02020603050405020304" pitchFamily="18" charset="0"/>
                <a:ea typeface="黑体" panose="02010609060101010101" pitchFamily="2" charset="-122"/>
              </a:rPr>
              <a:t>专家系统的设计原则与开发步骤</a:t>
            </a:r>
          </a:p>
        </p:txBody>
      </p:sp>
      <p:sp>
        <p:nvSpPr>
          <p:cNvPr id="112644" name="Rectangle 3"/>
          <p:cNvSpPr>
            <a:spLocks noGrp="1"/>
          </p:cNvSpPr>
          <p:nvPr>
            <p:ph idx="1"/>
          </p:nvPr>
        </p:nvSpPr>
        <p:spPr>
          <a:xfrm>
            <a:off x="255588" y="811213"/>
            <a:ext cx="8642350" cy="685800"/>
          </a:xfrm>
          <a:ln/>
        </p:spPr>
        <p:txBody>
          <a:bodyPr vert="horz" wrap="square" lIns="91440" tIns="45720" rIns="91440" bIns="45720" anchor="t" anchorCtr="0"/>
          <a:lstStyle/>
          <a:p>
            <a:pPr eaLnBrk="1" hangingPunct="1">
              <a:buNone/>
            </a:pPr>
            <a:r>
              <a:rPr lang="en-US" altLang="zh-CN" b="1" dirty="0">
                <a:latin typeface="Times New Roman" panose="02020603050405020304" pitchFamily="18" charset="0"/>
              </a:rPr>
              <a:t>5. </a:t>
            </a:r>
            <a:r>
              <a:rPr lang="zh-CN" altLang="en-US" b="1" dirty="0">
                <a:latin typeface="Times New Roman" panose="02020603050405020304" pitchFamily="18" charset="0"/>
              </a:rPr>
              <a:t>推理机与解释功能设计</a:t>
            </a:r>
            <a:endParaRPr lang="en-US" altLang="zh-CN" dirty="0">
              <a:latin typeface="Times New Roman" panose="02020603050405020304" pitchFamily="18" charset="0"/>
            </a:endParaRPr>
          </a:p>
        </p:txBody>
      </p:sp>
      <p:sp>
        <p:nvSpPr>
          <p:cNvPr id="112645" name="Rectangle 4"/>
          <p:cNvSpPr/>
          <p:nvPr/>
        </p:nvSpPr>
        <p:spPr>
          <a:xfrm>
            <a:off x="396875" y="1447800"/>
            <a:ext cx="8442325" cy="5257800"/>
          </a:xfrm>
          <a:prstGeom prst="rect">
            <a:avLst/>
          </a:prstGeom>
          <a:gradFill rotWithShape="1">
            <a:gsLst>
              <a:gs pos="0">
                <a:srgbClr val="00FFFF"/>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lstStyle/>
          <a:p>
            <a:pPr eaLnBrk="1" hangingPunct="1">
              <a:lnSpc>
                <a:spcPct val="120000"/>
              </a:lnSpc>
              <a:buClr>
                <a:schemeClr val="accent2"/>
              </a:buClr>
            </a:pPr>
            <a:r>
              <a:rPr lang="en-US" altLang="zh-CN" sz="2800" dirty="0">
                <a:latin typeface="Times New Roman" panose="02020603050405020304" pitchFamily="18" charset="0"/>
              </a:rPr>
              <a:t>3</a:t>
            </a:r>
            <a:r>
              <a:rPr lang="zh-CN" altLang="en-US" sz="2800" dirty="0">
                <a:latin typeface="Times New Roman" panose="02020603050405020304" pitchFamily="18" charset="0"/>
              </a:rPr>
              <a:t>、算法设计与程序设计</a:t>
            </a:r>
          </a:p>
          <a:p>
            <a:pPr eaLnBrk="1" hangingPunct="1">
              <a:lnSpc>
                <a:spcPct val="120000"/>
              </a:lnSpc>
              <a:buClr>
                <a:schemeClr val="accent2"/>
              </a:buClr>
            </a:pPr>
            <a:r>
              <a:rPr lang="zh-CN" altLang="en-US" sz="2800" dirty="0">
                <a:latin typeface="Times New Roman" panose="02020603050405020304" pitchFamily="18" charset="0"/>
              </a:rPr>
              <a:t>        做了上述的分析以后，就可着手设计推理机的算法了。对于一个基于规则的系统来说，其推理机也就相当于产生式系统中的执行控制部件，所以其运行过程也就是产生系统的运行过程，因此，产生式系统所采用的算法，或者图搜索中所用的算法也就是这里的推理机所用的算法。算法确定后，就可进行程序设计。至于推理机用何种程序语言实现，这个并无什么限制，如可以用传统的</a:t>
            </a:r>
            <a:r>
              <a:rPr lang="en-US" altLang="zh-CN" sz="2800" dirty="0">
                <a:latin typeface="Times New Roman" panose="02020603050405020304" pitchFamily="18" charset="0"/>
              </a:rPr>
              <a:t>LISP</a:t>
            </a:r>
            <a:r>
              <a:rPr lang="zh-CN" altLang="en-US" sz="2800" dirty="0">
                <a:latin typeface="Times New Roman" panose="02020603050405020304" pitchFamily="18" charset="0"/>
              </a:rPr>
              <a:t>或</a:t>
            </a:r>
            <a:r>
              <a:rPr lang="en-US" altLang="zh-CN" sz="2800" dirty="0">
                <a:latin typeface="Times New Roman" panose="02020603050405020304" pitchFamily="18" charset="0"/>
              </a:rPr>
              <a:t>PROLOG</a:t>
            </a:r>
            <a:r>
              <a:rPr lang="zh-CN" altLang="en-US" sz="2800" dirty="0">
                <a:latin typeface="Times New Roman" panose="02020603050405020304" pitchFamily="18" charset="0"/>
              </a:rPr>
              <a:t>语言，也用当前流行的</a:t>
            </a:r>
            <a:r>
              <a:rPr lang="en-US" altLang="zh-CN" sz="2800" dirty="0">
                <a:latin typeface="Times New Roman" panose="02020603050405020304" pitchFamily="18" charset="0"/>
              </a:rPr>
              <a:t>C</a:t>
            </a:r>
            <a:r>
              <a:rPr lang="zh-CN" altLang="en-US" sz="2800" dirty="0">
                <a:latin typeface="Times New Roman" panose="02020603050405020304" pitchFamily="18" charset="0"/>
              </a:rPr>
              <a:t>或</a:t>
            </a:r>
            <a:r>
              <a:rPr lang="en-US" altLang="zh-CN" sz="2800" dirty="0">
                <a:latin typeface="Times New Roman" panose="02020603050405020304" pitchFamily="18" charset="0"/>
              </a:rPr>
              <a:t>C++</a:t>
            </a:r>
            <a:r>
              <a:rPr lang="zh-CN" altLang="en-US" sz="2800" dirty="0">
                <a:latin typeface="Times New Roman" panose="02020603050405020304" pitchFamily="18" charset="0"/>
              </a:rPr>
              <a:t>语言。</a:t>
            </a:r>
            <a:endParaRPr lang="zh-CN" altLang="en-US" sz="2400" dirty="0">
              <a:latin typeface="Times New Roman" panose="02020603050405020304" pitchFamily="18" charset="0"/>
            </a:endParaRPr>
          </a:p>
        </p:txBody>
      </p:sp>
    </p:spTree>
  </p:cSld>
  <p:clrMapOvr>
    <a:masterClrMapping/>
  </p:clrMapOvr>
  <p:transition>
    <p:rand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73</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13667" name="Rectangle 2"/>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7.7.2  </a:t>
            </a:r>
            <a:r>
              <a:rPr lang="zh-CN" altLang="en-US" sz="4000" b="0" dirty="0">
                <a:latin typeface="Times New Roman" panose="02020603050405020304" pitchFamily="18" charset="0"/>
                <a:ea typeface="黑体" panose="02010609060101010101" pitchFamily="2" charset="-122"/>
              </a:rPr>
              <a:t>专家系统的设计原则与开发步骤</a:t>
            </a:r>
          </a:p>
        </p:txBody>
      </p:sp>
      <p:sp>
        <p:nvSpPr>
          <p:cNvPr id="113668" name="Rectangle 3"/>
          <p:cNvSpPr>
            <a:spLocks noGrp="1"/>
          </p:cNvSpPr>
          <p:nvPr>
            <p:ph idx="1"/>
          </p:nvPr>
        </p:nvSpPr>
        <p:spPr>
          <a:xfrm>
            <a:off x="255588" y="811213"/>
            <a:ext cx="8642350" cy="685800"/>
          </a:xfrm>
          <a:ln/>
        </p:spPr>
        <p:txBody>
          <a:bodyPr vert="horz" wrap="square" lIns="91440" tIns="45720" rIns="91440" bIns="45720" anchor="t" anchorCtr="0"/>
          <a:lstStyle/>
          <a:p>
            <a:pPr eaLnBrk="1" hangingPunct="1">
              <a:buNone/>
            </a:pPr>
            <a:r>
              <a:rPr lang="en-US" altLang="zh-CN" b="1" dirty="0">
                <a:latin typeface="Times New Roman" panose="02020603050405020304" pitchFamily="18" charset="0"/>
              </a:rPr>
              <a:t>5. </a:t>
            </a:r>
            <a:r>
              <a:rPr lang="zh-CN" altLang="en-US" b="1" dirty="0">
                <a:latin typeface="Times New Roman" panose="02020603050405020304" pitchFamily="18" charset="0"/>
              </a:rPr>
              <a:t>推理机与解释功能设计</a:t>
            </a:r>
            <a:endParaRPr lang="en-US" altLang="zh-CN" dirty="0">
              <a:latin typeface="Times New Roman" panose="02020603050405020304" pitchFamily="18" charset="0"/>
            </a:endParaRPr>
          </a:p>
        </p:txBody>
      </p:sp>
      <p:sp>
        <p:nvSpPr>
          <p:cNvPr id="113669" name="Rectangle 4"/>
          <p:cNvSpPr/>
          <p:nvPr/>
        </p:nvSpPr>
        <p:spPr>
          <a:xfrm>
            <a:off x="396875" y="1447800"/>
            <a:ext cx="8442325" cy="4800600"/>
          </a:xfrm>
          <a:prstGeom prst="rect">
            <a:avLst/>
          </a:prstGeom>
          <a:gradFill rotWithShape="1">
            <a:gsLst>
              <a:gs pos="0">
                <a:srgbClr val="00FFFF"/>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lstStyle/>
          <a:p>
            <a:pPr eaLnBrk="1" hangingPunct="1">
              <a:lnSpc>
                <a:spcPct val="120000"/>
              </a:lnSpc>
              <a:buClr>
                <a:schemeClr val="accent2"/>
              </a:buClr>
            </a:pPr>
            <a:r>
              <a:rPr lang="en-US" altLang="zh-CN" sz="2800" dirty="0">
                <a:latin typeface="Times New Roman" panose="02020603050405020304" pitchFamily="18" charset="0"/>
              </a:rPr>
              <a:t>4</a:t>
            </a:r>
            <a:r>
              <a:rPr lang="zh-CN" altLang="en-US" sz="2800" dirty="0">
                <a:latin typeface="Times New Roman" panose="02020603050405020304" pitchFamily="18" charset="0"/>
              </a:rPr>
              <a:t>、解释机制如何实现</a:t>
            </a:r>
          </a:p>
          <a:p>
            <a:pPr eaLnBrk="1" hangingPunct="1">
              <a:lnSpc>
                <a:spcPct val="120000"/>
              </a:lnSpc>
              <a:buClr>
                <a:schemeClr val="accent2"/>
              </a:buClr>
            </a:pPr>
            <a:r>
              <a:rPr lang="zh-CN" altLang="en-US" sz="2800" dirty="0">
                <a:latin typeface="Times New Roman" panose="02020603050405020304" pitchFamily="18" charset="0"/>
              </a:rPr>
              <a:t>        另外，在推理机的设计中还得考虑解释机制。因为专家系统一般要求要有解释功能。即在推理中要能回答用户“为什么”的问题，在推理结束后，要能回答“怎么样（得到结果）”的问题。从系统的结构上讲，一般是把解释作为一个独立的模块，但实际上解释功能也是与推理机密切相关的。因为要解释就必须对推理进行实时跟踪。 </a:t>
            </a:r>
            <a:endParaRPr lang="zh-CN" altLang="en-US" sz="2400" dirty="0">
              <a:latin typeface="Times New Roman" panose="02020603050405020304" pitchFamily="18" charset="0"/>
            </a:endParaRPr>
          </a:p>
        </p:txBody>
      </p:sp>
    </p:spTree>
  </p:cSld>
  <p:clrMapOvr>
    <a:masterClrMapping/>
  </p:clrMapOvr>
  <p:transition>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74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14691" name="Rectangle 2"/>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7.7.2  </a:t>
            </a:r>
            <a:r>
              <a:rPr lang="zh-CN" altLang="en-US" sz="4000" b="0" dirty="0">
                <a:latin typeface="Times New Roman" panose="02020603050405020304" pitchFamily="18" charset="0"/>
                <a:ea typeface="黑体" panose="02010609060101010101" pitchFamily="2" charset="-122"/>
              </a:rPr>
              <a:t>专家系统的设计原则与开发步骤</a:t>
            </a:r>
          </a:p>
        </p:txBody>
      </p:sp>
      <p:sp>
        <p:nvSpPr>
          <p:cNvPr id="114692" name="Rectangle 3"/>
          <p:cNvSpPr>
            <a:spLocks noGrp="1"/>
          </p:cNvSpPr>
          <p:nvPr>
            <p:ph idx="1"/>
          </p:nvPr>
        </p:nvSpPr>
        <p:spPr>
          <a:xfrm>
            <a:off x="255588" y="811213"/>
            <a:ext cx="8642350" cy="685800"/>
          </a:xfrm>
          <a:ln/>
        </p:spPr>
        <p:txBody>
          <a:bodyPr vert="horz" wrap="square" lIns="91440" tIns="45720" rIns="91440" bIns="45720" anchor="t" anchorCtr="0"/>
          <a:lstStyle/>
          <a:p>
            <a:pPr eaLnBrk="1" hangingPunct="1">
              <a:buNone/>
            </a:pPr>
            <a:r>
              <a:rPr lang="en-US" altLang="zh-CN" b="1" dirty="0">
                <a:latin typeface="Times New Roman" panose="02020603050405020304" pitchFamily="18" charset="0"/>
              </a:rPr>
              <a:t>6. </a:t>
            </a:r>
            <a:r>
              <a:rPr lang="zh-CN" altLang="en-US" b="1" dirty="0">
                <a:latin typeface="Times New Roman" panose="02020603050405020304" pitchFamily="18" charset="0"/>
              </a:rPr>
              <a:t>系统结构设计</a:t>
            </a:r>
          </a:p>
        </p:txBody>
      </p:sp>
      <p:sp>
        <p:nvSpPr>
          <p:cNvPr id="114693" name="Rectangle 4"/>
          <p:cNvSpPr/>
          <p:nvPr/>
        </p:nvSpPr>
        <p:spPr>
          <a:xfrm>
            <a:off x="396875" y="1447800"/>
            <a:ext cx="8442325" cy="5105400"/>
          </a:xfrm>
          <a:prstGeom prst="rect">
            <a:avLst/>
          </a:prstGeom>
          <a:gradFill rotWithShape="1">
            <a:gsLst>
              <a:gs pos="0">
                <a:srgbClr val="00FFFF"/>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lstStyle/>
          <a:p>
            <a:pPr eaLnBrk="1" hangingPunct="1">
              <a:lnSpc>
                <a:spcPct val="120000"/>
              </a:lnSpc>
              <a:buClr>
                <a:schemeClr val="accent2"/>
              </a:buClr>
            </a:pPr>
            <a:r>
              <a:rPr lang="zh-CN" altLang="en-US" sz="2800" dirty="0">
                <a:latin typeface="Times New Roman" panose="02020603050405020304" pitchFamily="18" charset="0"/>
              </a:rPr>
              <a:t>      系统构成技术被称为人工智能的三大技术之一。所以，对一个专家系统来说，其体系结构就显得非常重要。</a:t>
            </a:r>
          </a:p>
          <a:p>
            <a:pPr eaLnBrk="1" hangingPunct="1">
              <a:lnSpc>
                <a:spcPct val="120000"/>
              </a:lnSpc>
              <a:buClr>
                <a:schemeClr val="accent2"/>
              </a:buClr>
            </a:pPr>
            <a:r>
              <a:rPr lang="zh-CN" altLang="en-US" sz="2800" dirty="0">
                <a:latin typeface="Times New Roman" panose="02020603050405020304" pitchFamily="18" charset="0"/>
              </a:rPr>
              <a:t>       虽然从原理来讲，专家系统由知识库、推理机等部分组成，但由于受问题领域、系统规模、知识表示方法、知识库结构以及其他特殊性等诸多因素的影响，故专家系统的体系结构难以形成固定的模式。一般来讲，有诸如独立式（一个“纯”专家模块）、混合式（还有其他处理模块）、集中式、分布式、层次式以及“黑板模型”等。 </a:t>
            </a:r>
            <a:endParaRPr lang="zh-CN" altLang="en-US" sz="2400" dirty="0">
              <a:latin typeface="Times New Roman" panose="02020603050405020304" pitchFamily="18" charset="0"/>
            </a:endParaRPr>
          </a:p>
        </p:txBody>
      </p:sp>
    </p:spTree>
  </p:cSld>
  <p:clrMapOvr>
    <a:masterClrMapping/>
  </p:clrMapOvr>
  <p:transition>
    <p:rand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75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15715" name="Rectangle 2"/>
          <p:cNvSpPr>
            <a:spLocks noGrp="1"/>
          </p:cNvSpPr>
          <p:nvPr>
            <p:ph type="title"/>
          </p:nvPr>
        </p:nvSpPr>
        <p:spPr>
          <a:ln/>
        </p:spPr>
        <p:txBody>
          <a:bodyPr vert="horz" wrap="square" lIns="91440" tIns="45720" rIns="91440" bIns="45720" anchor="b" anchorCtr="0"/>
          <a:lstStyle/>
          <a:p>
            <a:pPr eaLnBrk="1" hangingPunct="1"/>
            <a:r>
              <a:rPr lang="en-US" altLang="zh-CN" sz="4000" b="0" dirty="0">
                <a:latin typeface="Times New Roman" panose="02020603050405020304" pitchFamily="18" charset="0"/>
                <a:ea typeface="黑体" panose="02010609060101010101" pitchFamily="2" charset="-122"/>
              </a:rPr>
              <a:t>7.7.2  </a:t>
            </a:r>
            <a:r>
              <a:rPr lang="zh-CN" altLang="en-US" sz="4000" b="0" dirty="0">
                <a:latin typeface="Times New Roman" panose="02020603050405020304" pitchFamily="18" charset="0"/>
                <a:ea typeface="黑体" panose="02010609060101010101" pitchFamily="2" charset="-122"/>
              </a:rPr>
              <a:t>专家系统的设计原则与开发步骤</a:t>
            </a:r>
          </a:p>
        </p:txBody>
      </p:sp>
      <p:sp>
        <p:nvSpPr>
          <p:cNvPr id="115716" name="Rectangle 3"/>
          <p:cNvSpPr>
            <a:spLocks noGrp="1"/>
          </p:cNvSpPr>
          <p:nvPr>
            <p:ph idx="1"/>
          </p:nvPr>
        </p:nvSpPr>
        <p:spPr>
          <a:xfrm>
            <a:off x="255588" y="811213"/>
            <a:ext cx="8642350" cy="685800"/>
          </a:xfrm>
          <a:ln/>
        </p:spPr>
        <p:txBody>
          <a:bodyPr vert="horz" wrap="square" lIns="91440" tIns="45720" rIns="91440" bIns="45720" anchor="t" anchorCtr="0"/>
          <a:lstStyle/>
          <a:p>
            <a:pPr eaLnBrk="1" hangingPunct="1">
              <a:buNone/>
            </a:pPr>
            <a:r>
              <a:rPr lang="en-US" altLang="zh-CN" b="1" dirty="0">
                <a:latin typeface="Times New Roman" panose="02020603050405020304" pitchFamily="18" charset="0"/>
              </a:rPr>
              <a:t>7. </a:t>
            </a:r>
            <a:r>
              <a:rPr lang="zh-CN" altLang="en-US" b="1" dirty="0">
                <a:latin typeface="Times New Roman" panose="02020603050405020304" pitchFamily="18" charset="0"/>
              </a:rPr>
              <a:t>人机界面设计</a:t>
            </a:r>
          </a:p>
        </p:txBody>
      </p:sp>
      <p:sp>
        <p:nvSpPr>
          <p:cNvPr id="115717" name="Rectangle 4"/>
          <p:cNvSpPr/>
          <p:nvPr/>
        </p:nvSpPr>
        <p:spPr>
          <a:xfrm>
            <a:off x="396875" y="1447800"/>
            <a:ext cx="8442325" cy="5105400"/>
          </a:xfrm>
          <a:prstGeom prst="rect">
            <a:avLst/>
          </a:prstGeom>
          <a:gradFill rotWithShape="1">
            <a:gsLst>
              <a:gs pos="0">
                <a:srgbClr val="00FFFF"/>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lstStyle/>
          <a:p>
            <a:pPr eaLnBrk="1" hangingPunct="1">
              <a:lnSpc>
                <a:spcPct val="120000"/>
              </a:lnSpc>
              <a:buClr>
                <a:schemeClr val="accent2"/>
              </a:buClr>
            </a:pPr>
            <a:r>
              <a:rPr lang="zh-CN" altLang="en-US" sz="2800" dirty="0">
                <a:latin typeface="Times New Roman" panose="02020603050405020304" pitchFamily="18" charset="0"/>
              </a:rPr>
              <a:t>       人机界面对于一个实用专家系统</a:t>
            </a:r>
            <a:r>
              <a:rPr lang="en-US" altLang="zh-CN" sz="2800" dirty="0">
                <a:latin typeface="Times New Roman" panose="02020603050405020304" pitchFamily="18" charset="0"/>
              </a:rPr>
              <a:t>(</a:t>
            </a:r>
            <a:r>
              <a:rPr lang="zh-CN" altLang="en-US" sz="2800" dirty="0">
                <a:latin typeface="Times New Roman" panose="02020603050405020304" pitchFamily="18" charset="0"/>
              </a:rPr>
              <a:t>特别是咨询型知识系统</a:t>
            </a:r>
            <a:r>
              <a:rPr lang="en-US" altLang="zh-CN" sz="2800" dirty="0">
                <a:latin typeface="Times New Roman" panose="02020603050405020304" pitchFamily="18" charset="0"/>
              </a:rPr>
              <a:t>)</a:t>
            </a:r>
            <a:r>
              <a:rPr lang="zh-CN" altLang="en-US" sz="2800" dirty="0">
                <a:latin typeface="Times New Roman" panose="02020603050405020304" pitchFamily="18" charset="0"/>
              </a:rPr>
              <a:t>来说至关重要。一个专家系统一般有两个人机界面：一个是面向系统开发和维护者的；一个是面向最终使用者的。前一个界面由开发工具提供；后一个则是专家系统自身的一部分。由于图形用户界面</a:t>
            </a:r>
            <a:r>
              <a:rPr lang="en-US" altLang="zh-CN" sz="2800" dirty="0">
                <a:latin typeface="Times New Roman" panose="02020603050405020304" pitchFamily="18" charset="0"/>
              </a:rPr>
              <a:t>(GUI)</a:t>
            </a:r>
            <a:r>
              <a:rPr lang="zh-CN" altLang="en-US" sz="2800" dirty="0">
                <a:latin typeface="Times New Roman" panose="02020603050405020304" pitchFamily="18" charset="0"/>
              </a:rPr>
              <a:t>的广泛使用，所以目前专家系统的开发界面已达到相当高的水平。而专家系统的使用界面相对还比较落后。这是因为，使用界面往往要涉及“人机对话”，如人对系统的询问、系统对人的回答，特别是系统对用户的解释。 </a:t>
            </a:r>
            <a:endParaRPr lang="zh-CN" altLang="en-US" sz="2400" dirty="0">
              <a:latin typeface="Times New Roman" panose="02020603050405020304" pitchFamily="18" charset="0"/>
            </a:endParaRPr>
          </a:p>
        </p:txBody>
      </p:sp>
    </p:spTree>
  </p:cSld>
  <p:clrMapOvr>
    <a:masterClrMapping/>
  </p:clrMapOvr>
  <p:transition>
    <p:rand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76</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16739" name="Rectangle 2"/>
          <p:cNvSpPr>
            <a:spLocks noGrp="1"/>
          </p:cNvSpPr>
          <p:nvPr>
            <p:ph type="title"/>
          </p:nvPr>
        </p:nvSpPr>
        <p:spPr>
          <a:ln/>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p:sp>
        <p:nvSpPr>
          <p:cNvPr id="116740" name="Rectangle 3"/>
          <p:cNvSpPr>
            <a:spLocks noGrp="1"/>
          </p:cNvSpPr>
          <p:nvPr>
            <p:ph idx="1"/>
          </p:nvPr>
        </p:nvSpPr>
        <p:spPr>
          <a:xfrm>
            <a:off x="501650" y="1143000"/>
            <a:ext cx="8642350" cy="5400675"/>
          </a:xfrm>
          <a:ln/>
        </p:spPr>
        <p:txBody>
          <a:bodyPr vert="horz" wrap="square" lIns="91440" tIns="45720" rIns="91440" bIns="45720" anchor="t" anchorCtr="0"/>
          <a:lstStyle/>
          <a:p>
            <a:pPr eaLnBrk="1" hangingPunct="1">
              <a:spcBef>
                <a:spcPct val="30000"/>
              </a:spcBef>
              <a:buSzPct val="60000"/>
              <a:buBlip>
                <a:blip r:embed="rId2"/>
              </a:buBlip>
            </a:pPr>
            <a:r>
              <a:rPr lang="en-US" altLang="zh-CN" b="1" dirty="0">
                <a:latin typeface="Times New Roman" panose="02020603050405020304" pitchFamily="18" charset="0"/>
              </a:rPr>
              <a:t>7.7.1 </a:t>
            </a:r>
            <a:r>
              <a:rPr lang="zh-CN" altLang="en-US" b="1" dirty="0">
                <a:latin typeface="Times New Roman" panose="02020603050405020304" pitchFamily="18" charset="0"/>
              </a:rPr>
              <a:t>适合于专家系统求解的问题</a:t>
            </a:r>
          </a:p>
          <a:p>
            <a:pPr eaLnBrk="1" hangingPunct="1">
              <a:spcBef>
                <a:spcPct val="30000"/>
              </a:spcBef>
              <a:buSzPct val="60000"/>
              <a:buBlip>
                <a:blip r:embed="rId2"/>
              </a:buBlip>
            </a:pPr>
            <a:r>
              <a:rPr lang="en-US" altLang="zh-CN" b="1" dirty="0">
                <a:latin typeface="Times New Roman" panose="02020603050405020304" pitchFamily="18" charset="0"/>
              </a:rPr>
              <a:t>7.7.2 </a:t>
            </a:r>
            <a:r>
              <a:rPr lang="zh-CN" altLang="en-US" b="1" dirty="0">
                <a:latin typeface="Times New Roman" panose="02020603050405020304" pitchFamily="18" charset="0"/>
              </a:rPr>
              <a:t>专家系统的设计原则与开发步骤</a:t>
            </a:r>
          </a:p>
          <a:p>
            <a:pPr eaLnBrk="1" hangingPunct="1">
              <a:spcBef>
                <a:spcPct val="30000"/>
              </a:spcBef>
              <a:buSzPct val="60000"/>
              <a:buBlip>
                <a:blip r:embed="rId2"/>
              </a:buBlip>
            </a:pPr>
            <a:r>
              <a:rPr lang="en-US" altLang="zh-CN" b="1" dirty="0">
                <a:solidFill>
                  <a:srgbClr val="0000FF"/>
                </a:solidFill>
                <a:latin typeface="Times New Roman" panose="02020603050405020304" pitchFamily="18" charset="0"/>
              </a:rPr>
              <a:t>7.7.3 </a:t>
            </a:r>
            <a:r>
              <a:rPr lang="zh-CN" altLang="en-US" b="1" dirty="0">
                <a:solidFill>
                  <a:srgbClr val="0000FF"/>
                </a:solidFill>
                <a:latin typeface="Times New Roman" panose="02020603050405020304" pitchFamily="18" charset="0"/>
              </a:rPr>
              <a:t>专家系统的评价</a:t>
            </a:r>
          </a:p>
        </p:txBody>
      </p:sp>
      <p:sp>
        <p:nvSpPr>
          <p:cNvPr id="116741"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7.7  </a:t>
            </a:r>
            <a:r>
              <a:rPr lang="zh-CN" altLang="en-US" sz="3600" dirty="0">
                <a:solidFill>
                  <a:schemeClr val="bg1"/>
                </a:solidFill>
                <a:latin typeface="Times New Roman" panose="02020603050405020304" pitchFamily="18" charset="0"/>
                <a:ea typeface="黑体" panose="02010609060101010101" pitchFamily="2" charset="-122"/>
              </a:rPr>
              <a:t>专家系统的建立</a:t>
            </a:r>
          </a:p>
        </p:txBody>
      </p:sp>
    </p:spTree>
  </p:cSld>
  <p:clrMapOvr>
    <a:masterClrMapping/>
  </p:clrMapOvr>
  <p:transition>
    <p:rand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77</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17763" name="Rectangle 2"/>
          <p:cNvSpPr>
            <a:spLocks noGrp="1"/>
          </p:cNvSpPr>
          <p:nvPr>
            <p:ph type="title"/>
          </p:nvPr>
        </p:nvSpPr>
        <p:spPr>
          <a:ln/>
        </p:spPr>
        <p:txBody>
          <a:bodyPr vert="horz" wrap="square" lIns="91440" tIns="45720" rIns="91440" bIns="45720" anchor="b" anchorCtr="0"/>
          <a:lstStyle/>
          <a:p>
            <a:pPr eaLnBrk="1" hangingPunct="1"/>
            <a:r>
              <a:rPr lang="en-US" altLang="zh-CN" sz="4200" b="0" dirty="0">
                <a:latin typeface="Times New Roman" panose="02020603050405020304" pitchFamily="18" charset="0"/>
                <a:ea typeface="黑体" panose="02010609060101010101" pitchFamily="2" charset="-122"/>
              </a:rPr>
              <a:t>7.7.3  </a:t>
            </a:r>
            <a:r>
              <a:rPr lang="zh-CN" altLang="en-US" sz="4200" b="0" dirty="0">
                <a:latin typeface="Times New Roman" panose="02020603050405020304" pitchFamily="18" charset="0"/>
                <a:ea typeface="黑体" panose="02010609060101010101" pitchFamily="2" charset="-122"/>
              </a:rPr>
              <a:t>专家系统的评价</a:t>
            </a:r>
          </a:p>
        </p:txBody>
      </p:sp>
      <p:sp>
        <p:nvSpPr>
          <p:cNvPr id="117764" name="Rectangle 3"/>
          <p:cNvSpPr>
            <a:spLocks noGrp="1"/>
          </p:cNvSpPr>
          <p:nvPr>
            <p:ph idx="1"/>
          </p:nvPr>
        </p:nvSpPr>
        <p:spPr>
          <a:xfrm>
            <a:off x="501650" y="914400"/>
            <a:ext cx="8642350" cy="5400675"/>
          </a:xfrm>
          <a:ln/>
        </p:spPr>
        <p:txBody>
          <a:bodyPr vert="horz" wrap="square" lIns="91440" tIns="45720" rIns="91440" bIns="45720" anchor="t" anchorCtr="0"/>
          <a:lstStyle/>
          <a:p>
            <a:pPr eaLnBrk="1" hangingPunct="1">
              <a:buNone/>
            </a:pPr>
            <a:r>
              <a:rPr lang="en-US" altLang="zh-CN" b="1" dirty="0">
                <a:solidFill>
                  <a:srgbClr val="000000"/>
                </a:solidFill>
                <a:latin typeface="Times New Roman" panose="02020603050405020304" pitchFamily="18" charset="0"/>
              </a:rPr>
              <a:t>1.  </a:t>
            </a:r>
            <a:r>
              <a:rPr lang="zh-CN" altLang="en-US" b="1" dirty="0">
                <a:solidFill>
                  <a:srgbClr val="000000"/>
                </a:solidFill>
                <a:latin typeface="Times New Roman" panose="02020603050405020304" pitchFamily="18" charset="0"/>
              </a:rPr>
              <a:t>正确性</a:t>
            </a:r>
            <a:r>
              <a:rPr lang="zh-CN" altLang="en-US" dirty="0">
                <a:latin typeface="Times New Roman" panose="02020603050405020304" pitchFamily="18" charset="0"/>
              </a:rPr>
              <a:t> </a:t>
            </a:r>
          </a:p>
        </p:txBody>
      </p:sp>
      <p:sp>
        <p:nvSpPr>
          <p:cNvPr id="615428" name="Text Box 4"/>
          <p:cNvSpPr txBox="1"/>
          <p:nvPr/>
        </p:nvSpPr>
        <p:spPr>
          <a:xfrm>
            <a:off x="609600" y="1627188"/>
            <a:ext cx="7924800" cy="2182812"/>
          </a:xfrm>
          <a:prstGeom prst="rect">
            <a:avLst/>
          </a:prstGeom>
          <a:gradFill rotWithShape="0">
            <a:gsLst>
              <a:gs pos="0">
                <a:srgbClr val="99CCFF"/>
              </a:gs>
              <a:gs pos="100000">
                <a:schemeClr val="bg1"/>
              </a:gs>
            </a:gsLst>
            <a:path path="rect">
              <a:fillToRect l="100000" b="100000"/>
            </a:path>
            <a:tileRect/>
          </a:gradFill>
          <a:ln w="9525" cap="flat" cmpd="sng">
            <a:solidFill>
              <a:srgbClr val="808080"/>
            </a:solidFill>
            <a:prstDash val="solid"/>
            <a:miter/>
            <a:headEnd type="none" w="med" len="med"/>
            <a:tailEnd type="none" w="med" len="med"/>
          </a:ln>
        </p:spPr>
        <p:txBody>
          <a:bodyPr>
            <a:spAutoFit/>
          </a:bodyPr>
          <a:lstStyle/>
          <a:p>
            <a:pPr eaLnBrk="1" hangingPunct="1">
              <a:lnSpc>
                <a:spcPct val="120000"/>
              </a:lnSpc>
              <a:spcBef>
                <a:spcPct val="30000"/>
              </a:spcBef>
              <a:buClr>
                <a:schemeClr val="accent2"/>
              </a:buClr>
            </a:pPr>
            <a:r>
              <a:rPr lang="en-US" altLang="zh-CN" sz="2400" b="1" dirty="0">
                <a:solidFill>
                  <a:srgbClr val="000000"/>
                </a:solidFill>
                <a:latin typeface="Times New Roman" panose="02020603050405020304" pitchFamily="18" charset="0"/>
                <a:cs typeface="Times New Roman" panose="02020603050405020304" pitchFamily="18" charset="0"/>
              </a:rPr>
              <a:t>  </a:t>
            </a:r>
            <a:r>
              <a:rPr lang="zh-CN"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1</a:t>
            </a:r>
            <a:r>
              <a:rPr lang="zh-CN" altLang="en-US" sz="2400" b="1" dirty="0">
                <a:solidFill>
                  <a:srgbClr val="000000"/>
                </a:solidFill>
                <a:latin typeface="Times New Roman" panose="02020603050405020304" pitchFamily="18" charset="0"/>
                <a:cs typeface="Times New Roman" panose="02020603050405020304" pitchFamily="18" charset="0"/>
              </a:rPr>
              <a:t>）</a:t>
            </a:r>
            <a:r>
              <a:rPr lang="zh-CN" altLang="en-US" sz="2400" b="1" dirty="0">
                <a:solidFill>
                  <a:srgbClr val="000000"/>
                </a:solidFill>
                <a:latin typeface="宋体" panose="02010600030101010101" pitchFamily="2" charset="-122"/>
              </a:rPr>
              <a:t>系统设计的正确性</a:t>
            </a:r>
            <a:r>
              <a:rPr lang="en-US" altLang="zh-CN" sz="2400" b="1" dirty="0">
                <a:solidFill>
                  <a:srgbClr val="000000"/>
                </a:solidFill>
                <a:latin typeface="宋体" panose="02010600030101010101" pitchFamily="2" charset="-122"/>
              </a:rPr>
              <a:t>:</a:t>
            </a:r>
            <a:r>
              <a:rPr lang="en-US" altLang="zh-CN" sz="2400" b="1" dirty="0">
                <a:latin typeface="Verdana" panose="020B0604030504040204" pitchFamily="34" charset="0"/>
              </a:rPr>
              <a:t> </a:t>
            </a:r>
          </a:p>
          <a:p>
            <a:pPr eaLnBrk="1" hangingPunct="1">
              <a:lnSpc>
                <a:spcPct val="120000"/>
              </a:lnSpc>
              <a:spcBef>
                <a:spcPct val="30000"/>
              </a:spcBef>
              <a:buClr>
                <a:srgbClr val="0000FF"/>
              </a:buClr>
              <a:buSzPct val="50000"/>
              <a:buFont typeface="Wingdings" panose="05000000000000000000" pitchFamily="2" charset="2"/>
              <a:buChar char="l"/>
            </a:pPr>
            <a:r>
              <a:rPr lang="en-US" altLang="zh-CN" sz="2400" b="1" dirty="0">
                <a:latin typeface="Verdana" panose="020B0604030504040204" pitchFamily="34" charset="0"/>
              </a:rPr>
              <a:t>  </a:t>
            </a:r>
            <a:r>
              <a:rPr lang="zh-CN" altLang="en-US" sz="2400" b="1" dirty="0">
                <a:solidFill>
                  <a:srgbClr val="000000"/>
                </a:solidFill>
                <a:latin typeface="宋体" panose="02010600030101010101" pitchFamily="2" charset="-122"/>
              </a:rPr>
              <a:t>系统设计思想的正确性。</a:t>
            </a:r>
            <a:endParaRPr lang="zh-CN" altLang="en-US" sz="2400" b="1" dirty="0">
              <a:solidFill>
                <a:srgbClr val="000000"/>
              </a:solidFill>
              <a:latin typeface="Times New Roman" panose="02020603050405020304" pitchFamily="18" charset="0"/>
              <a:cs typeface="Times New Roman" panose="02020603050405020304" pitchFamily="18" charset="0"/>
            </a:endParaRPr>
          </a:p>
          <a:p>
            <a:pPr algn="just" eaLnBrk="1" hangingPunct="1">
              <a:lnSpc>
                <a:spcPct val="120000"/>
              </a:lnSpc>
              <a:spcBef>
                <a:spcPct val="30000"/>
              </a:spcBef>
              <a:buClr>
                <a:srgbClr val="0000FF"/>
              </a:buClr>
              <a:buSzPct val="50000"/>
              <a:buFont typeface="Wingdings" panose="05000000000000000000" pitchFamily="2" charset="2"/>
              <a:buChar char="l"/>
            </a:pPr>
            <a:r>
              <a:rPr lang="zh-CN" altLang="en-US" sz="2400" b="1" dirty="0">
                <a:solidFill>
                  <a:srgbClr val="000000"/>
                </a:solidFill>
                <a:latin typeface="Times New Roman" panose="02020603050405020304" pitchFamily="18" charset="0"/>
                <a:cs typeface="Times New Roman" panose="02020603050405020304" pitchFamily="18" charset="0"/>
              </a:rPr>
              <a:t>   </a:t>
            </a:r>
            <a:r>
              <a:rPr lang="zh-CN" altLang="en-US" sz="2400" b="1" dirty="0">
                <a:solidFill>
                  <a:srgbClr val="000000"/>
                </a:solidFill>
                <a:latin typeface="宋体" panose="02010600030101010101" pitchFamily="2" charset="-122"/>
              </a:rPr>
              <a:t>系统设计方法的正确性。</a:t>
            </a:r>
            <a:endParaRPr lang="zh-CN" altLang="en-US" sz="2400" b="1" dirty="0">
              <a:solidFill>
                <a:srgbClr val="000000"/>
              </a:solidFill>
              <a:latin typeface="Times New Roman" panose="02020603050405020304" pitchFamily="18" charset="0"/>
              <a:cs typeface="Times New Roman" panose="02020603050405020304" pitchFamily="18" charset="0"/>
            </a:endParaRPr>
          </a:p>
          <a:p>
            <a:pPr eaLnBrk="1" hangingPunct="1">
              <a:lnSpc>
                <a:spcPct val="120000"/>
              </a:lnSpc>
              <a:spcBef>
                <a:spcPct val="30000"/>
              </a:spcBef>
              <a:buClr>
                <a:srgbClr val="0000FF"/>
              </a:buClr>
              <a:buSzPct val="50000"/>
              <a:buFont typeface="Wingdings" panose="05000000000000000000" pitchFamily="2" charset="2"/>
              <a:buChar char="l"/>
            </a:pPr>
            <a:r>
              <a:rPr lang="zh-CN" altLang="en-US" sz="2400" b="1" dirty="0">
                <a:solidFill>
                  <a:srgbClr val="000000"/>
                </a:solidFill>
                <a:latin typeface="Times New Roman" panose="02020603050405020304" pitchFamily="18" charset="0"/>
                <a:cs typeface="Times New Roman" panose="02020603050405020304" pitchFamily="18" charset="0"/>
              </a:rPr>
              <a:t>   </a:t>
            </a:r>
            <a:r>
              <a:rPr lang="zh-CN" altLang="en-US" sz="2400" b="1" dirty="0">
                <a:solidFill>
                  <a:srgbClr val="000000"/>
                </a:solidFill>
                <a:latin typeface="宋体" panose="02010600030101010101" pitchFamily="2" charset="-122"/>
              </a:rPr>
              <a:t>设计开发工具的正确性。</a:t>
            </a:r>
            <a:r>
              <a:rPr lang="zh-CN" altLang="en-US" dirty="0">
                <a:latin typeface="Verdana" panose="020B0604030504040204" pitchFamily="34" charset="0"/>
              </a:rPr>
              <a:t> </a:t>
            </a:r>
          </a:p>
        </p:txBody>
      </p:sp>
      <p:sp>
        <p:nvSpPr>
          <p:cNvPr id="615429" name="Text Box 5"/>
          <p:cNvSpPr txBox="1"/>
          <p:nvPr/>
        </p:nvSpPr>
        <p:spPr>
          <a:xfrm>
            <a:off x="609600" y="4232275"/>
            <a:ext cx="7924800" cy="1635125"/>
          </a:xfrm>
          <a:prstGeom prst="rect">
            <a:avLst/>
          </a:prstGeom>
          <a:gradFill rotWithShape="0">
            <a:gsLst>
              <a:gs pos="0">
                <a:srgbClr val="99CCFF"/>
              </a:gs>
              <a:gs pos="100000">
                <a:schemeClr val="bg1"/>
              </a:gs>
            </a:gsLst>
            <a:path path="rect">
              <a:fillToRect l="100000" b="100000"/>
            </a:path>
            <a:tileRect/>
          </a:gradFill>
          <a:ln w="9525" cap="flat" cmpd="sng">
            <a:solidFill>
              <a:srgbClr val="808080"/>
            </a:solidFill>
            <a:prstDash val="solid"/>
            <a:miter/>
            <a:headEnd type="none" w="med" len="med"/>
            <a:tailEnd type="none" w="med" len="med"/>
          </a:ln>
        </p:spPr>
        <p:txBody>
          <a:bodyPr>
            <a:spAutoFit/>
          </a:bodyPr>
          <a:lstStyle/>
          <a:p>
            <a:pPr eaLnBrk="1" hangingPunct="1">
              <a:lnSpc>
                <a:spcPct val="120000"/>
              </a:lnSpc>
              <a:spcBef>
                <a:spcPct val="30000"/>
              </a:spcBef>
              <a:buClr>
                <a:schemeClr val="accent2"/>
              </a:buClr>
            </a:pPr>
            <a:r>
              <a:rPr lang="en-US" altLang="zh-CN" sz="2400" b="1" dirty="0">
                <a:solidFill>
                  <a:srgbClr val="000000"/>
                </a:solidFill>
                <a:latin typeface="Times New Roman" panose="02020603050405020304" pitchFamily="18" charset="0"/>
                <a:cs typeface="Times New Roman" panose="02020603050405020304" pitchFamily="18" charset="0"/>
              </a:rPr>
              <a:t>  </a:t>
            </a:r>
            <a:r>
              <a:rPr lang="zh-CN"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2</a:t>
            </a:r>
            <a:r>
              <a:rPr lang="zh-CN" altLang="en-US" sz="2400" b="1" dirty="0">
                <a:solidFill>
                  <a:srgbClr val="000000"/>
                </a:solidFill>
                <a:latin typeface="Times New Roman" panose="02020603050405020304" pitchFamily="18" charset="0"/>
                <a:cs typeface="Times New Roman" panose="02020603050405020304" pitchFamily="18" charset="0"/>
              </a:rPr>
              <a:t>）</a:t>
            </a:r>
            <a:r>
              <a:rPr lang="zh-CN" altLang="en-US" sz="2400" b="1" dirty="0">
                <a:solidFill>
                  <a:srgbClr val="000000"/>
                </a:solidFill>
                <a:latin typeface="宋体" panose="02010600030101010101" pitchFamily="2" charset="-122"/>
              </a:rPr>
              <a:t>系统测试的正确性</a:t>
            </a:r>
            <a:r>
              <a:rPr lang="en-US" altLang="zh-CN" sz="2400" b="1" dirty="0">
                <a:solidFill>
                  <a:srgbClr val="000000"/>
                </a:solidFill>
                <a:latin typeface="宋体" panose="02010600030101010101" pitchFamily="2" charset="-122"/>
              </a:rPr>
              <a:t>:</a:t>
            </a:r>
            <a:endParaRPr lang="en-US" altLang="zh-CN" sz="2400" b="1" dirty="0">
              <a:solidFill>
                <a:srgbClr val="000000"/>
              </a:solidFill>
              <a:latin typeface="Times New Roman" panose="02020603050405020304" pitchFamily="18" charset="0"/>
              <a:cs typeface="Times New Roman" panose="02020603050405020304" pitchFamily="18" charset="0"/>
            </a:endParaRPr>
          </a:p>
          <a:p>
            <a:pPr algn="just" eaLnBrk="1" hangingPunct="1">
              <a:lnSpc>
                <a:spcPct val="120000"/>
              </a:lnSpc>
              <a:spcBef>
                <a:spcPct val="30000"/>
              </a:spcBef>
              <a:buClr>
                <a:srgbClr val="0000FF"/>
              </a:buClr>
              <a:buSzPct val="50000"/>
              <a:buFont typeface="Wingdings" panose="05000000000000000000" pitchFamily="2" charset="2"/>
              <a:buChar char="l"/>
            </a:pPr>
            <a:r>
              <a:rPr lang="en-US" altLang="zh-CN" sz="2400" b="1" dirty="0">
                <a:solidFill>
                  <a:srgbClr val="000000"/>
                </a:solidFill>
                <a:latin typeface="Times New Roman" panose="02020603050405020304" pitchFamily="18" charset="0"/>
                <a:cs typeface="Times New Roman" panose="02020603050405020304" pitchFamily="18" charset="0"/>
              </a:rPr>
              <a:t>   </a:t>
            </a:r>
            <a:r>
              <a:rPr lang="zh-CN" altLang="en-US" sz="2400" b="1" dirty="0">
                <a:solidFill>
                  <a:srgbClr val="000000"/>
                </a:solidFill>
                <a:latin typeface="宋体" panose="02010600030101010101" pitchFamily="2" charset="-122"/>
              </a:rPr>
              <a:t>测试目的、方法、条件的正确性。</a:t>
            </a:r>
            <a:endParaRPr lang="zh-CN" altLang="en-US" sz="2400" b="1" dirty="0">
              <a:solidFill>
                <a:srgbClr val="000000"/>
              </a:solidFill>
              <a:latin typeface="Times New Roman" panose="02020603050405020304" pitchFamily="18" charset="0"/>
              <a:cs typeface="Times New Roman" panose="02020603050405020304" pitchFamily="18" charset="0"/>
            </a:endParaRPr>
          </a:p>
          <a:p>
            <a:pPr eaLnBrk="1" hangingPunct="1">
              <a:lnSpc>
                <a:spcPct val="120000"/>
              </a:lnSpc>
              <a:spcBef>
                <a:spcPct val="30000"/>
              </a:spcBef>
              <a:buClr>
                <a:srgbClr val="0000FF"/>
              </a:buClr>
              <a:buSzPct val="50000"/>
              <a:buFont typeface="Wingdings" panose="05000000000000000000" pitchFamily="2" charset="2"/>
              <a:buChar char="l"/>
            </a:pPr>
            <a:r>
              <a:rPr lang="zh-CN" altLang="en-US" sz="2400" b="1" dirty="0">
                <a:solidFill>
                  <a:srgbClr val="000000"/>
                </a:solidFill>
                <a:latin typeface="Times New Roman" panose="02020603050405020304" pitchFamily="18" charset="0"/>
                <a:cs typeface="Times New Roman" panose="02020603050405020304" pitchFamily="18" charset="0"/>
              </a:rPr>
              <a:t>   </a:t>
            </a:r>
            <a:r>
              <a:rPr lang="zh-CN" altLang="en-US" sz="2400" b="1" dirty="0">
                <a:solidFill>
                  <a:srgbClr val="000000"/>
                </a:solidFill>
                <a:latin typeface="宋体" panose="02010600030101010101" pitchFamily="2" charset="-122"/>
              </a:rPr>
              <a:t>测试结果、数据、记录的正确性。</a:t>
            </a:r>
            <a:r>
              <a:rPr lang="zh-CN" altLang="en-US" sz="2400" dirty="0">
                <a:latin typeface="Verdana" panose="020B0604030504040204" pitchFamily="34"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15428"/>
                                        </p:tgtEl>
                                        <p:attrNameLst>
                                          <p:attrName>style.visibility</p:attrName>
                                        </p:attrNameLst>
                                      </p:cBhvr>
                                      <p:to>
                                        <p:strVal val="visible"/>
                                      </p:to>
                                    </p:set>
                                    <p:animEffect transition="in" filter="box(in)">
                                      <p:cBhvr>
                                        <p:cTn id="7" dur="500"/>
                                        <p:tgtEl>
                                          <p:spTgt spid="61542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15429"/>
                                        </p:tgtEl>
                                        <p:attrNameLst>
                                          <p:attrName>style.visibility</p:attrName>
                                        </p:attrNameLst>
                                      </p:cBhvr>
                                      <p:to>
                                        <p:strVal val="visible"/>
                                      </p:to>
                                    </p:set>
                                    <p:animEffect transition="in" filter="box(in)">
                                      <p:cBhvr>
                                        <p:cTn id="12" dur="500"/>
                                        <p:tgtEl>
                                          <p:spTgt spid="615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28" grpId="0" animBg="1"/>
      <p:bldP spid="615429"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78</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18787" name="Rectangle 2"/>
          <p:cNvSpPr>
            <a:spLocks noGrp="1"/>
          </p:cNvSpPr>
          <p:nvPr>
            <p:ph type="title"/>
          </p:nvPr>
        </p:nvSpPr>
        <p:spPr>
          <a:ln/>
        </p:spPr>
        <p:txBody>
          <a:bodyPr vert="horz" wrap="square" lIns="91440" tIns="45720" rIns="91440" bIns="45720" anchor="b" anchorCtr="0"/>
          <a:lstStyle/>
          <a:p>
            <a:pPr eaLnBrk="1" hangingPunct="1"/>
            <a:r>
              <a:rPr lang="en-US" altLang="zh-CN" sz="4200" b="0" dirty="0">
                <a:latin typeface="Times New Roman" panose="02020603050405020304" pitchFamily="18" charset="0"/>
                <a:ea typeface="黑体" panose="02010609060101010101" pitchFamily="2" charset="-122"/>
              </a:rPr>
              <a:t>7.7.3  </a:t>
            </a:r>
            <a:r>
              <a:rPr lang="zh-CN" altLang="en-US" sz="4200" b="0" dirty="0">
                <a:latin typeface="Times New Roman" panose="02020603050405020304" pitchFamily="18" charset="0"/>
                <a:ea typeface="黑体" panose="02010609060101010101" pitchFamily="2" charset="-122"/>
              </a:rPr>
              <a:t>专家系统的评价</a:t>
            </a:r>
          </a:p>
        </p:txBody>
      </p:sp>
      <p:sp>
        <p:nvSpPr>
          <p:cNvPr id="118788" name="Rectangle 3"/>
          <p:cNvSpPr>
            <a:spLocks noGrp="1"/>
          </p:cNvSpPr>
          <p:nvPr>
            <p:ph idx="1"/>
          </p:nvPr>
        </p:nvSpPr>
        <p:spPr>
          <a:xfrm>
            <a:off x="654050" y="1066800"/>
            <a:ext cx="8108950" cy="5400675"/>
          </a:xfrm>
          <a:ln/>
        </p:spPr>
        <p:txBody>
          <a:bodyPr vert="horz" wrap="square" lIns="91440" tIns="45720" rIns="91440" bIns="45720" anchor="t" anchorCtr="0"/>
          <a:lstStyle/>
          <a:p>
            <a:pPr eaLnBrk="1" hangingPunct="1">
              <a:buNone/>
            </a:pPr>
            <a:r>
              <a:rPr lang="en-US" altLang="zh-CN" b="1" dirty="0">
                <a:solidFill>
                  <a:srgbClr val="000000"/>
                </a:solidFill>
                <a:latin typeface="Times New Roman" panose="02020603050405020304" pitchFamily="18" charset="0"/>
              </a:rPr>
              <a:t>1.  </a:t>
            </a:r>
            <a:r>
              <a:rPr lang="zh-CN" altLang="en-US" b="1" dirty="0">
                <a:solidFill>
                  <a:srgbClr val="000000"/>
                </a:solidFill>
                <a:latin typeface="Times New Roman" panose="02020603050405020304" pitchFamily="18" charset="0"/>
              </a:rPr>
              <a:t>正确性</a:t>
            </a:r>
            <a:r>
              <a:rPr lang="zh-CN" altLang="en-US" dirty="0">
                <a:latin typeface="Times New Roman" panose="02020603050405020304" pitchFamily="18" charset="0"/>
              </a:rPr>
              <a:t> </a:t>
            </a:r>
          </a:p>
        </p:txBody>
      </p:sp>
      <p:sp>
        <p:nvSpPr>
          <p:cNvPr id="616452" name="Text Box 4"/>
          <p:cNvSpPr txBox="1"/>
          <p:nvPr/>
        </p:nvSpPr>
        <p:spPr>
          <a:xfrm>
            <a:off x="762000" y="1855788"/>
            <a:ext cx="7429500" cy="2182812"/>
          </a:xfrm>
          <a:prstGeom prst="rect">
            <a:avLst/>
          </a:prstGeom>
          <a:gradFill rotWithShape="0">
            <a:gsLst>
              <a:gs pos="0">
                <a:srgbClr val="99CCFF"/>
              </a:gs>
              <a:gs pos="100000">
                <a:schemeClr val="bg1"/>
              </a:gs>
            </a:gsLst>
            <a:path path="rect">
              <a:fillToRect l="100000" b="100000"/>
            </a:path>
            <a:tileRect/>
          </a:gradFill>
          <a:ln w="9525" cap="flat" cmpd="sng">
            <a:solidFill>
              <a:srgbClr val="808080"/>
            </a:solidFill>
            <a:prstDash val="solid"/>
            <a:miter/>
            <a:headEnd type="none" w="med" len="med"/>
            <a:tailEnd type="none" w="med" len="med"/>
          </a:ln>
        </p:spPr>
        <p:txBody>
          <a:bodyPr>
            <a:spAutoFit/>
          </a:bodyPr>
          <a:lstStyle/>
          <a:p>
            <a:pPr eaLnBrk="1" hangingPunct="1">
              <a:lnSpc>
                <a:spcPct val="120000"/>
              </a:lnSpc>
              <a:spcBef>
                <a:spcPct val="30000"/>
              </a:spcBef>
              <a:buClr>
                <a:schemeClr val="accent2"/>
              </a:buClr>
            </a:pPr>
            <a:r>
              <a:rPr lang="en-US" altLang="zh-CN" sz="2400" dirty="0">
                <a:solidFill>
                  <a:srgbClr val="000000"/>
                </a:solidFill>
                <a:latin typeface="Times New Roman" panose="02020603050405020304" pitchFamily="18" charset="0"/>
                <a:cs typeface="Times New Roman" panose="02020603050405020304" pitchFamily="18" charset="0"/>
              </a:rPr>
              <a:t>  </a:t>
            </a: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3</a:t>
            </a:r>
            <a:r>
              <a:rPr lang="zh-CN" altLang="en-US" sz="2400" b="1" dirty="0">
                <a:solidFill>
                  <a:srgbClr val="000000"/>
                </a:solidFill>
                <a:latin typeface="Times New Roman" panose="02020603050405020304" pitchFamily="18" charset="0"/>
              </a:rPr>
              <a:t>）系统运行的正确性：</a:t>
            </a:r>
          </a:p>
          <a:p>
            <a:pPr algn="just" eaLnBrk="1" hangingPunct="1">
              <a:lnSpc>
                <a:spcPct val="120000"/>
              </a:lnSpc>
              <a:spcBef>
                <a:spcPct val="30000"/>
              </a:spcBef>
              <a:buClr>
                <a:srgbClr val="0000FF"/>
              </a:buClr>
              <a:buSzPct val="50000"/>
              <a:buFont typeface="Wingdings" panose="05000000000000000000" pitchFamily="2" charset="2"/>
              <a:buChar char="l"/>
            </a:pPr>
            <a:r>
              <a:rPr lang="zh-CN" altLang="en-US" sz="2400" b="1" dirty="0">
                <a:solidFill>
                  <a:srgbClr val="000000"/>
                </a:solidFill>
                <a:latin typeface="Times New Roman" panose="02020603050405020304" pitchFamily="18" charset="0"/>
              </a:rPr>
              <a:t>  推理结论、求解结果、咨询建议的正确性。</a:t>
            </a:r>
          </a:p>
          <a:p>
            <a:pPr algn="just" eaLnBrk="1" hangingPunct="1">
              <a:lnSpc>
                <a:spcPct val="120000"/>
              </a:lnSpc>
              <a:spcBef>
                <a:spcPct val="30000"/>
              </a:spcBef>
              <a:buClr>
                <a:srgbClr val="0000FF"/>
              </a:buClr>
              <a:buSzPct val="50000"/>
              <a:buFont typeface="Wingdings" panose="05000000000000000000" pitchFamily="2" charset="2"/>
              <a:buChar char="l"/>
            </a:pPr>
            <a:r>
              <a:rPr lang="zh-CN" altLang="en-US" sz="2400" b="1" dirty="0">
                <a:solidFill>
                  <a:srgbClr val="000000"/>
                </a:solidFill>
                <a:latin typeface="Times New Roman" panose="02020603050405020304" pitchFamily="18" charset="0"/>
              </a:rPr>
              <a:t>  推理解释及可信度估算的正确性。</a:t>
            </a:r>
          </a:p>
          <a:p>
            <a:pPr algn="just" eaLnBrk="1" hangingPunct="1">
              <a:lnSpc>
                <a:spcPct val="120000"/>
              </a:lnSpc>
              <a:spcBef>
                <a:spcPct val="30000"/>
              </a:spcBef>
              <a:buClr>
                <a:srgbClr val="0000FF"/>
              </a:buClr>
              <a:buSzPct val="50000"/>
              <a:buFont typeface="Wingdings" panose="05000000000000000000" pitchFamily="2" charset="2"/>
              <a:buChar char="l"/>
            </a:pPr>
            <a:r>
              <a:rPr lang="zh-CN" altLang="en-US" sz="2400" b="1" dirty="0">
                <a:solidFill>
                  <a:srgbClr val="000000"/>
                </a:solidFill>
                <a:latin typeface="Times New Roman" panose="02020603050405020304" pitchFamily="18" charset="0"/>
              </a:rPr>
              <a:t>   知识库知识的正确性。</a:t>
            </a:r>
            <a:endParaRPr lang="zh-CN" altLang="en-US" sz="2400" b="1" dirty="0">
              <a:latin typeface="Verdan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16452"/>
                                        </p:tgtEl>
                                        <p:attrNameLst>
                                          <p:attrName>style.visibility</p:attrName>
                                        </p:attrNameLst>
                                      </p:cBhvr>
                                      <p:to>
                                        <p:strVal val="visible"/>
                                      </p:to>
                                    </p:set>
                                    <p:animEffect transition="in" filter="box(in)">
                                      <p:cBhvr>
                                        <p:cTn id="7" dur="500"/>
                                        <p:tgtEl>
                                          <p:spTgt spid="616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452"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79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19811" name="Rectangle 2"/>
          <p:cNvSpPr>
            <a:spLocks noGrp="1"/>
          </p:cNvSpPr>
          <p:nvPr>
            <p:ph type="title"/>
          </p:nvPr>
        </p:nvSpPr>
        <p:spPr>
          <a:ln/>
        </p:spPr>
        <p:txBody>
          <a:bodyPr vert="horz" wrap="square" lIns="91440" tIns="45720" rIns="91440" bIns="45720" anchor="b" anchorCtr="0"/>
          <a:lstStyle/>
          <a:p>
            <a:pPr eaLnBrk="1" hangingPunct="1"/>
            <a:r>
              <a:rPr lang="en-US" altLang="zh-CN" sz="4200" b="0" dirty="0">
                <a:latin typeface="Times New Roman" panose="02020603050405020304" pitchFamily="18" charset="0"/>
                <a:ea typeface="黑体" panose="02010609060101010101" pitchFamily="2" charset="-122"/>
              </a:rPr>
              <a:t>7.7.3  </a:t>
            </a:r>
            <a:r>
              <a:rPr lang="zh-CN" altLang="en-US" sz="4200" b="0" dirty="0">
                <a:latin typeface="Times New Roman" panose="02020603050405020304" pitchFamily="18" charset="0"/>
                <a:ea typeface="黑体" panose="02010609060101010101" pitchFamily="2" charset="-122"/>
              </a:rPr>
              <a:t>专家系统的评价</a:t>
            </a:r>
          </a:p>
        </p:txBody>
      </p:sp>
      <p:sp>
        <p:nvSpPr>
          <p:cNvPr id="119812" name="Rectangle 3"/>
          <p:cNvSpPr>
            <a:spLocks noGrp="1"/>
          </p:cNvSpPr>
          <p:nvPr>
            <p:ph idx="1"/>
          </p:nvPr>
        </p:nvSpPr>
        <p:spPr>
          <a:xfrm>
            <a:off x="273050" y="1066800"/>
            <a:ext cx="8642350" cy="5400675"/>
          </a:xfrm>
          <a:ln/>
        </p:spPr>
        <p:txBody>
          <a:bodyPr vert="horz" wrap="square" lIns="91440" tIns="45720" rIns="91440" bIns="45720" anchor="t" anchorCtr="0"/>
          <a:lstStyle/>
          <a:p>
            <a:pPr eaLnBrk="1" hangingPunct="1">
              <a:buNone/>
            </a:pPr>
            <a:r>
              <a:rPr lang="en-US" altLang="zh-CN" b="1" dirty="0">
                <a:solidFill>
                  <a:srgbClr val="000000"/>
                </a:solidFill>
                <a:latin typeface="Times New Roman" panose="02020603050405020304" pitchFamily="18" charset="0"/>
              </a:rPr>
              <a:t> 2.  </a:t>
            </a:r>
            <a:r>
              <a:rPr lang="zh-CN" altLang="en-US" b="1" dirty="0">
                <a:solidFill>
                  <a:srgbClr val="000000"/>
                </a:solidFill>
                <a:latin typeface="Times New Roman" panose="02020603050405020304" pitchFamily="18" charset="0"/>
              </a:rPr>
              <a:t>有用性 </a:t>
            </a:r>
          </a:p>
        </p:txBody>
      </p:sp>
      <p:sp>
        <p:nvSpPr>
          <p:cNvPr id="617476" name="Text Box 4"/>
          <p:cNvSpPr txBox="1"/>
          <p:nvPr/>
        </p:nvSpPr>
        <p:spPr>
          <a:xfrm>
            <a:off x="381000" y="1854200"/>
            <a:ext cx="8305800" cy="3022600"/>
          </a:xfrm>
          <a:prstGeom prst="rect">
            <a:avLst/>
          </a:prstGeom>
          <a:gradFill rotWithShape="1">
            <a:gsLst>
              <a:gs pos="0">
                <a:srgbClr val="FFFF00"/>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spAutoFit/>
          </a:bodyPr>
          <a:lstStyle/>
          <a:p>
            <a:pPr algn="just" eaLnBrk="1" hangingPunct="1">
              <a:spcBef>
                <a:spcPct val="40000"/>
              </a:spcBef>
              <a:buClr>
                <a:srgbClr val="0000FF"/>
              </a:buClr>
              <a:buSzPct val="50000"/>
              <a:buFont typeface="Wingdings" panose="05000000000000000000" pitchFamily="2" charset="2"/>
              <a:buChar char="l"/>
            </a:pPr>
            <a:r>
              <a:rPr lang="en-US" altLang="zh-CN" sz="2400" b="1" dirty="0">
                <a:solidFill>
                  <a:srgbClr val="000000"/>
                </a:solidFill>
                <a:latin typeface="Times New Roman" panose="02020603050405020304" pitchFamily="18" charset="0"/>
                <a:cs typeface="Times New Roman" panose="02020603050405020304" pitchFamily="18" charset="0"/>
              </a:rPr>
              <a:t>  (1) </a:t>
            </a:r>
            <a:r>
              <a:rPr lang="zh-CN" altLang="en-US" sz="2400" b="1" dirty="0">
                <a:solidFill>
                  <a:srgbClr val="000000"/>
                </a:solidFill>
                <a:latin typeface="宋体" panose="02010600030101010101" pitchFamily="2" charset="-122"/>
              </a:rPr>
              <a:t>推理结论、求解结果、咨询建议的有用性。</a:t>
            </a:r>
            <a:endParaRPr lang="zh-CN" altLang="en-US" sz="2400" b="1" dirty="0">
              <a:solidFill>
                <a:srgbClr val="000000"/>
              </a:solidFill>
              <a:latin typeface="Times New Roman" panose="02020603050405020304" pitchFamily="18" charset="0"/>
              <a:cs typeface="Times New Roman" panose="02020603050405020304" pitchFamily="18" charset="0"/>
            </a:endParaRPr>
          </a:p>
          <a:p>
            <a:pPr algn="just" eaLnBrk="1" hangingPunct="1">
              <a:spcBef>
                <a:spcPct val="40000"/>
              </a:spcBef>
              <a:buClr>
                <a:srgbClr val="0000FF"/>
              </a:buClr>
              <a:buSzPct val="50000"/>
              <a:buFont typeface="Wingdings" panose="05000000000000000000" pitchFamily="2" charset="2"/>
              <a:buChar char="l"/>
            </a:pPr>
            <a:r>
              <a:rPr lang="zh-CN" altLang="en-US" sz="2400" b="1" dirty="0">
                <a:solidFill>
                  <a:srgbClr val="000000"/>
                </a:solidFill>
                <a:latin typeface="Times New Roman" panose="02020603050405020304" pitchFamily="18" charset="0"/>
                <a:cs typeface="Times New Roman" panose="02020603050405020304" pitchFamily="18" charset="0"/>
              </a:rPr>
              <a:t>  </a:t>
            </a:r>
            <a:r>
              <a:rPr lang="en-US" altLang="zh-CN" sz="2400" b="1" dirty="0">
                <a:solidFill>
                  <a:srgbClr val="000000"/>
                </a:solidFill>
                <a:latin typeface="Times New Roman" panose="02020603050405020304" pitchFamily="18" charset="0"/>
                <a:cs typeface="Times New Roman" panose="02020603050405020304" pitchFamily="18" charset="0"/>
              </a:rPr>
              <a:t>(2) </a:t>
            </a:r>
            <a:r>
              <a:rPr lang="zh-CN" altLang="en-US" sz="2400" b="1" dirty="0">
                <a:solidFill>
                  <a:srgbClr val="000000"/>
                </a:solidFill>
                <a:latin typeface="宋体" panose="02010600030101010101" pitchFamily="2" charset="-122"/>
              </a:rPr>
              <a:t>系统的知识水平、可用范围、易扩展性、易更新性等。</a:t>
            </a:r>
            <a:endParaRPr lang="zh-CN" altLang="en-US" sz="2400" b="1" dirty="0">
              <a:solidFill>
                <a:srgbClr val="000000"/>
              </a:solidFill>
              <a:latin typeface="Times New Roman" panose="02020603050405020304" pitchFamily="18" charset="0"/>
              <a:cs typeface="Times New Roman" panose="02020603050405020304" pitchFamily="18" charset="0"/>
            </a:endParaRPr>
          </a:p>
          <a:p>
            <a:pPr algn="just" eaLnBrk="1" hangingPunct="1">
              <a:spcBef>
                <a:spcPct val="40000"/>
              </a:spcBef>
              <a:buClr>
                <a:srgbClr val="0000FF"/>
              </a:buClr>
              <a:buSzPct val="50000"/>
              <a:buFont typeface="Wingdings" panose="05000000000000000000" pitchFamily="2" charset="2"/>
              <a:buChar char="l"/>
            </a:pPr>
            <a:r>
              <a:rPr lang="zh-CN" altLang="en-US" sz="2400" b="1" dirty="0">
                <a:solidFill>
                  <a:srgbClr val="000000"/>
                </a:solidFill>
                <a:latin typeface="Times New Roman" panose="02020603050405020304" pitchFamily="18" charset="0"/>
                <a:cs typeface="Times New Roman" panose="02020603050405020304" pitchFamily="18" charset="0"/>
              </a:rPr>
              <a:t>  </a:t>
            </a:r>
            <a:r>
              <a:rPr lang="en-US" altLang="zh-CN" sz="2400" b="1" dirty="0">
                <a:solidFill>
                  <a:srgbClr val="000000"/>
                </a:solidFill>
                <a:latin typeface="Times New Roman" panose="02020603050405020304" pitchFamily="18" charset="0"/>
                <a:cs typeface="Times New Roman" panose="02020603050405020304" pitchFamily="18" charset="0"/>
              </a:rPr>
              <a:t>(3) </a:t>
            </a:r>
            <a:r>
              <a:rPr lang="zh-CN" altLang="en-US" sz="2400" b="1" dirty="0">
                <a:solidFill>
                  <a:srgbClr val="000000"/>
                </a:solidFill>
                <a:latin typeface="宋体" panose="02010600030101010101" pitchFamily="2" charset="-122"/>
              </a:rPr>
              <a:t>问题的求解能力，可能场合和环境。</a:t>
            </a:r>
            <a:endParaRPr lang="zh-CN" altLang="en-US" sz="2400" b="1" dirty="0">
              <a:solidFill>
                <a:srgbClr val="000000"/>
              </a:solidFill>
              <a:latin typeface="Times New Roman" panose="02020603050405020304" pitchFamily="18" charset="0"/>
              <a:cs typeface="Times New Roman" panose="02020603050405020304" pitchFamily="18" charset="0"/>
            </a:endParaRPr>
          </a:p>
          <a:p>
            <a:pPr algn="just" eaLnBrk="1" hangingPunct="1">
              <a:spcBef>
                <a:spcPct val="40000"/>
              </a:spcBef>
              <a:buClr>
                <a:srgbClr val="0000FF"/>
              </a:buClr>
              <a:buSzPct val="50000"/>
              <a:buFont typeface="Wingdings" panose="05000000000000000000" pitchFamily="2" charset="2"/>
              <a:buChar char="l"/>
            </a:pPr>
            <a:r>
              <a:rPr lang="zh-CN" altLang="en-US" sz="2400" b="1" dirty="0">
                <a:solidFill>
                  <a:srgbClr val="000000"/>
                </a:solidFill>
                <a:latin typeface="Times New Roman" panose="02020603050405020304" pitchFamily="18" charset="0"/>
                <a:cs typeface="Times New Roman" panose="02020603050405020304" pitchFamily="18" charset="0"/>
              </a:rPr>
              <a:t>  </a:t>
            </a:r>
            <a:r>
              <a:rPr lang="en-US" altLang="zh-CN" sz="2400" b="1" dirty="0">
                <a:solidFill>
                  <a:srgbClr val="000000"/>
                </a:solidFill>
                <a:latin typeface="Times New Roman" panose="02020603050405020304" pitchFamily="18" charset="0"/>
                <a:cs typeface="Times New Roman" panose="02020603050405020304" pitchFamily="18" charset="0"/>
              </a:rPr>
              <a:t>(4)  </a:t>
            </a:r>
            <a:r>
              <a:rPr lang="zh-CN" altLang="en-US" sz="2400" b="1" dirty="0">
                <a:solidFill>
                  <a:srgbClr val="000000"/>
                </a:solidFill>
                <a:latin typeface="宋体" panose="02010600030101010101" pitchFamily="2" charset="-122"/>
              </a:rPr>
              <a:t>人机交互的友好性。</a:t>
            </a:r>
            <a:endParaRPr lang="zh-CN" altLang="en-US" sz="2400" b="1" dirty="0">
              <a:solidFill>
                <a:srgbClr val="000000"/>
              </a:solidFill>
              <a:latin typeface="Times New Roman" panose="02020603050405020304" pitchFamily="18" charset="0"/>
              <a:cs typeface="Times New Roman" panose="02020603050405020304" pitchFamily="18" charset="0"/>
            </a:endParaRPr>
          </a:p>
          <a:p>
            <a:pPr algn="just" eaLnBrk="1" hangingPunct="1">
              <a:spcBef>
                <a:spcPct val="40000"/>
              </a:spcBef>
              <a:buClr>
                <a:srgbClr val="0000FF"/>
              </a:buClr>
              <a:buSzPct val="50000"/>
              <a:buFont typeface="Wingdings" panose="05000000000000000000" pitchFamily="2" charset="2"/>
              <a:buChar char="l"/>
            </a:pPr>
            <a:r>
              <a:rPr lang="zh-CN" altLang="en-US" sz="2400" b="1" dirty="0">
                <a:solidFill>
                  <a:srgbClr val="000000"/>
                </a:solidFill>
                <a:latin typeface="Times New Roman" panose="02020603050405020304" pitchFamily="18" charset="0"/>
                <a:cs typeface="Times New Roman" panose="02020603050405020304" pitchFamily="18" charset="0"/>
              </a:rPr>
              <a:t>  </a:t>
            </a:r>
            <a:r>
              <a:rPr lang="en-US" altLang="zh-CN" sz="2400" b="1" dirty="0">
                <a:solidFill>
                  <a:srgbClr val="000000"/>
                </a:solidFill>
                <a:latin typeface="Times New Roman" panose="02020603050405020304" pitchFamily="18" charset="0"/>
                <a:cs typeface="Times New Roman" panose="02020603050405020304" pitchFamily="18" charset="0"/>
              </a:rPr>
              <a:t>(5)  </a:t>
            </a:r>
            <a:r>
              <a:rPr lang="zh-CN" altLang="en-US" sz="2400" b="1" dirty="0">
                <a:solidFill>
                  <a:srgbClr val="000000"/>
                </a:solidFill>
                <a:latin typeface="宋体" panose="02010600030101010101" pitchFamily="2" charset="-122"/>
              </a:rPr>
              <a:t>运行可靠性、易维护性、可移植性。</a:t>
            </a:r>
            <a:endParaRPr lang="zh-CN" altLang="en-US" sz="2400" b="1" dirty="0">
              <a:solidFill>
                <a:srgbClr val="000000"/>
              </a:solidFill>
              <a:latin typeface="Times New Roman" panose="02020603050405020304" pitchFamily="18" charset="0"/>
              <a:cs typeface="Times New Roman" panose="02020603050405020304" pitchFamily="18" charset="0"/>
            </a:endParaRPr>
          </a:p>
          <a:p>
            <a:pPr algn="just" eaLnBrk="1" hangingPunct="1">
              <a:spcBef>
                <a:spcPct val="40000"/>
              </a:spcBef>
              <a:buClr>
                <a:srgbClr val="0000FF"/>
              </a:buClr>
              <a:buSzPct val="50000"/>
              <a:buFont typeface="Wingdings" panose="05000000000000000000" pitchFamily="2" charset="2"/>
              <a:buChar char="l"/>
            </a:pPr>
            <a:r>
              <a:rPr lang="zh-CN" altLang="en-US" sz="2400" b="1" dirty="0">
                <a:solidFill>
                  <a:srgbClr val="000000"/>
                </a:solidFill>
                <a:latin typeface="Times New Roman" panose="02020603050405020304" pitchFamily="18" charset="0"/>
                <a:cs typeface="Times New Roman" panose="02020603050405020304" pitchFamily="18" charset="0"/>
              </a:rPr>
              <a:t>  </a:t>
            </a:r>
            <a:r>
              <a:rPr lang="en-US" altLang="zh-CN" sz="2400" b="1" dirty="0">
                <a:solidFill>
                  <a:srgbClr val="000000"/>
                </a:solidFill>
                <a:latin typeface="Times New Roman" panose="02020603050405020304" pitchFamily="18" charset="0"/>
                <a:cs typeface="Times New Roman" panose="02020603050405020304" pitchFamily="18" charset="0"/>
              </a:rPr>
              <a:t>(6) </a:t>
            </a:r>
            <a:r>
              <a:rPr lang="zh-CN" altLang="en-US" sz="2400" b="1" dirty="0">
                <a:solidFill>
                  <a:srgbClr val="000000"/>
                </a:solidFill>
                <a:latin typeface="宋体" panose="02010600030101010101" pitchFamily="2" charset="-122"/>
              </a:rPr>
              <a:t>系统的经济性。</a:t>
            </a:r>
            <a:endParaRPr lang="zh-CN" altLang="en-US" sz="2400" b="1" dirty="0">
              <a:latin typeface="Verdan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17476"/>
                                        </p:tgtEl>
                                        <p:attrNameLst>
                                          <p:attrName>style.visibility</p:attrName>
                                        </p:attrNameLst>
                                      </p:cBhvr>
                                      <p:to>
                                        <p:strVal val="visible"/>
                                      </p:to>
                                    </p:set>
                                    <p:animEffect transition="in" filter="box(in)">
                                      <p:cBhvr>
                                        <p:cTn id="7" dur="500"/>
                                        <p:tgtEl>
                                          <p:spTgt spid="617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7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8</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0243" name="Rectangle 2"/>
          <p:cNvSpPr>
            <a:spLocks noGrp="1"/>
          </p:cNvSpPr>
          <p:nvPr>
            <p:ph type="title"/>
          </p:nvPr>
        </p:nvSpPr>
        <p:spPr>
          <a:ln/>
        </p:spPr>
        <p:txBody>
          <a:bodyPr vert="horz" wrap="square" lIns="91440" tIns="45720" rIns="91440" bIns="45720" anchor="b" anchorCtr="0"/>
          <a:lstStyle/>
          <a:p>
            <a:pPr eaLnBrk="1" hangingPunct="1"/>
            <a:r>
              <a:rPr lang="en-US" altLang="zh-CN" sz="4200" b="0" dirty="0">
                <a:latin typeface="Times New Roman" panose="02020603050405020304" pitchFamily="18" charset="0"/>
                <a:ea typeface="黑体" panose="02010609060101010101" pitchFamily="2" charset="-122"/>
              </a:rPr>
              <a:t>7.1  </a:t>
            </a:r>
            <a:r>
              <a:rPr lang="zh-CN" altLang="en-US" sz="4200" b="0" dirty="0">
                <a:latin typeface="Times New Roman" panose="02020603050405020304" pitchFamily="18" charset="0"/>
                <a:ea typeface="黑体" panose="02010609060101010101" pitchFamily="2" charset="-122"/>
              </a:rPr>
              <a:t>专家系统的产生和发展</a:t>
            </a:r>
          </a:p>
        </p:txBody>
      </p:sp>
      <p:sp>
        <p:nvSpPr>
          <p:cNvPr id="10244" name="Rectangle 3"/>
          <p:cNvSpPr>
            <a:spLocks noGrp="1"/>
          </p:cNvSpPr>
          <p:nvPr>
            <p:ph idx="1"/>
          </p:nvPr>
        </p:nvSpPr>
        <p:spPr>
          <a:ln/>
        </p:spPr>
        <p:txBody>
          <a:bodyPr vert="horz" wrap="square" lIns="91440" tIns="45720" rIns="91440" bIns="45720" anchor="t" anchorCtr="0"/>
          <a:lstStyle/>
          <a:p>
            <a:pPr eaLnBrk="1" hangingPunct="1">
              <a:lnSpc>
                <a:spcPct val="140000"/>
              </a:lnSpc>
              <a:buSzPct val="60000"/>
              <a:buFontTx/>
              <a:buBlip>
                <a:blip r:embed="rId3"/>
              </a:buBlip>
            </a:pPr>
            <a:r>
              <a:rPr lang="zh-CN" altLang="en-US" sz="2400" b="1" dirty="0">
                <a:solidFill>
                  <a:srgbClr val="000000"/>
                </a:solidFill>
                <a:latin typeface="Times New Roman" panose="02020603050405020304" pitchFamily="18" charset="0"/>
              </a:rPr>
              <a:t>第二阶段</a:t>
            </a:r>
            <a:r>
              <a:rPr lang="en-US" altLang="zh-CN" sz="2400" b="1" dirty="0">
                <a:solidFill>
                  <a:srgbClr val="000000"/>
                </a:solidFill>
                <a:latin typeface="Times New Roman" panose="02020603050405020304" pitchFamily="18" charset="0"/>
              </a:rPr>
              <a:t>: </a:t>
            </a:r>
            <a:r>
              <a:rPr lang="zh-CN" altLang="en-US" sz="2400" b="1" dirty="0">
                <a:solidFill>
                  <a:srgbClr val="000000"/>
                </a:solidFill>
                <a:latin typeface="Times New Roman" panose="02020603050405020304" pitchFamily="18" charset="0"/>
              </a:rPr>
              <a:t>成熟期</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20</a:t>
            </a:r>
            <a:r>
              <a:rPr lang="zh-CN" altLang="en-US" sz="2400" b="1" dirty="0">
                <a:latin typeface="Times New Roman" panose="02020603050405020304" pitchFamily="18" charset="0"/>
              </a:rPr>
              <a:t>世纪</a:t>
            </a:r>
            <a:r>
              <a:rPr lang="en-US" altLang="zh-CN" sz="2400" b="1" dirty="0">
                <a:latin typeface="Times New Roman" panose="02020603050405020304" pitchFamily="18" charset="0"/>
              </a:rPr>
              <a:t>70</a:t>
            </a:r>
            <a:r>
              <a:rPr lang="zh-CN" altLang="en-US" sz="2400" b="1" dirty="0">
                <a:latin typeface="Times New Roman" panose="02020603050405020304" pitchFamily="18" charset="0"/>
              </a:rPr>
              <a:t>年代中期－ </a:t>
            </a:r>
            <a:r>
              <a:rPr lang="en-US" altLang="zh-CN" sz="2400" b="1" dirty="0">
                <a:latin typeface="Times New Roman" panose="02020603050405020304" pitchFamily="18" charset="0"/>
              </a:rPr>
              <a:t>20</a:t>
            </a:r>
            <a:r>
              <a:rPr lang="zh-CN" altLang="en-US" sz="2400" b="1" dirty="0">
                <a:latin typeface="Times New Roman" panose="02020603050405020304" pitchFamily="18" charset="0"/>
              </a:rPr>
              <a:t>世纪</a:t>
            </a:r>
            <a:r>
              <a:rPr lang="en-US" altLang="zh-CN" sz="2400" b="1" dirty="0">
                <a:latin typeface="Times New Roman" panose="02020603050405020304" pitchFamily="18" charset="0"/>
              </a:rPr>
              <a:t>80</a:t>
            </a:r>
            <a:r>
              <a:rPr lang="zh-CN" altLang="en-US" sz="2400" b="1" dirty="0">
                <a:latin typeface="Times New Roman" panose="02020603050405020304" pitchFamily="18" charset="0"/>
              </a:rPr>
              <a:t>年代初）</a:t>
            </a:r>
            <a:r>
              <a:rPr lang="zh-CN" altLang="en-US" dirty="0">
                <a:latin typeface="Times New Roman" panose="02020603050405020304" pitchFamily="18" charset="0"/>
              </a:rPr>
              <a:t> </a:t>
            </a:r>
          </a:p>
        </p:txBody>
      </p:sp>
      <p:sp>
        <p:nvSpPr>
          <p:cNvPr id="567300" name="Text Box 4"/>
          <p:cNvSpPr txBox="1"/>
          <p:nvPr/>
        </p:nvSpPr>
        <p:spPr>
          <a:xfrm>
            <a:off x="228600" y="1943100"/>
            <a:ext cx="8763000" cy="3314700"/>
          </a:xfrm>
          <a:prstGeom prst="rect">
            <a:avLst/>
          </a:prstGeom>
          <a:gradFill rotWithShape="1">
            <a:gsLst>
              <a:gs pos="0">
                <a:srgbClr val="00FFFF"/>
              </a:gs>
              <a:gs pos="100000">
                <a:srgbClr val="FFFFFF"/>
              </a:gs>
            </a:gsLst>
            <a:path path="rect">
              <a:fillToRect l="100000" t="100000"/>
            </a:path>
            <a:tileRect/>
          </a:gradFill>
          <a:ln w="9525" cap="flat" cmpd="sng">
            <a:solidFill>
              <a:srgbClr val="808080"/>
            </a:solidFill>
            <a:prstDash val="solid"/>
            <a:miter/>
            <a:headEnd type="none" w="med" len="med"/>
            <a:tailEnd type="none" w="med" len="med"/>
          </a:ln>
        </p:spPr>
        <p:txBody>
          <a:bodyPr>
            <a:spAutoFit/>
          </a:bodyPr>
          <a:lstStyle/>
          <a:p>
            <a:pPr algn="just" eaLnBrk="1" hangingPunct="1">
              <a:lnSpc>
                <a:spcPct val="120000"/>
              </a:lnSpc>
              <a:spcBef>
                <a:spcPct val="40000"/>
              </a:spcBef>
              <a:buClr>
                <a:schemeClr val="accent2"/>
              </a:buClr>
              <a:buFont typeface="Wingdings" panose="05000000000000000000" pitchFamily="2" charset="2"/>
              <a:buChar char="§"/>
            </a:pPr>
            <a:r>
              <a:rPr lang="en-US" altLang="zh-CN" sz="2400" dirty="0">
                <a:solidFill>
                  <a:srgbClr val="000000"/>
                </a:solidFill>
                <a:latin typeface="Times New Roman" panose="02020603050405020304" pitchFamily="18" charset="0"/>
              </a:rPr>
              <a:t> </a:t>
            </a:r>
            <a:r>
              <a:rPr lang="en-US" altLang="zh-CN" sz="2400" b="1" dirty="0">
                <a:solidFill>
                  <a:srgbClr val="0000FF"/>
                </a:solidFill>
                <a:latin typeface="Times New Roman" panose="02020603050405020304" pitchFamily="18" charset="0"/>
              </a:rPr>
              <a:t>MYCIN</a:t>
            </a:r>
            <a:r>
              <a:rPr lang="zh-CN" altLang="en-US" sz="2400" b="1" dirty="0">
                <a:solidFill>
                  <a:srgbClr val="0000FF"/>
                </a:solidFill>
                <a:latin typeface="Times New Roman" panose="02020603050405020304" pitchFamily="18" charset="0"/>
              </a:rPr>
              <a:t>系统</a:t>
            </a:r>
            <a:r>
              <a:rPr lang="zh-CN" altLang="en-US" sz="2400" b="1" dirty="0">
                <a:solidFill>
                  <a:srgbClr val="000000"/>
                </a:solidFill>
                <a:latin typeface="Times New Roman" panose="02020603050405020304" pitchFamily="18" charset="0"/>
              </a:rPr>
              <a:t>（</a:t>
            </a:r>
            <a:r>
              <a:rPr lang="zh-CN" altLang="en-US" sz="2400" b="1" dirty="0">
                <a:latin typeface="Times New Roman" panose="02020603050405020304" pitchFamily="18" charset="0"/>
              </a:rPr>
              <a:t>斯坦福大学</a:t>
            </a:r>
            <a:r>
              <a:rPr lang="zh-CN" altLang="en-US" sz="2400" dirty="0">
                <a:latin typeface="Times New Roman" panose="02020603050405020304" pitchFamily="18" charset="0"/>
              </a:rPr>
              <a:t> ）</a:t>
            </a:r>
            <a:r>
              <a:rPr lang="en-US" altLang="zh-CN" sz="2400" b="1" dirty="0">
                <a:solidFill>
                  <a:srgbClr val="000000"/>
                </a:solidFill>
                <a:latin typeface="Times New Roman" panose="02020603050405020304" pitchFamily="18" charset="0"/>
              </a:rPr>
              <a:t>——</a:t>
            </a:r>
            <a:r>
              <a:rPr lang="zh-CN" altLang="en-US" sz="2400" b="1" dirty="0">
                <a:latin typeface="Times New Roman" panose="02020603050405020304" pitchFamily="18" charset="0"/>
              </a:rPr>
              <a:t>血液感染病诊断专家系统 </a:t>
            </a:r>
            <a:endParaRPr lang="zh-CN" altLang="en-US" sz="2400" b="1" dirty="0">
              <a:solidFill>
                <a:srgbClr val="000000"/>
              </a:solidFill>
              <a:latin typeface="Times New Roman" panose="02020603050405020304" pitchFamily="18" charset="0"/>
            </a:endParaRPr>
          </a:p>
          <a:p>
            <a:pPr algn="just" eaLnBrk="1" hangingPunct="1">
              <a:lnSpc>
                <a:spcPct val="120000"/>
              </a:lnSpc>
              <a:spcBef>
                <a:spcPct val="40000"/>
              </a:spcBef>
              <a:buClr>
                <a:schemeClr val="accent2"/>
              </a:buClr>
              <a:buFont typeface="Wingdings" panose="05000000000000000000" pitchFamily="2" charset="2"/>
              <a:buChar char="§"/>
            </a:pPr>
            <a:r>
              <a:rPr lang="zh-CN" altLang="en-US" sz="24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rPr>
              <a:t>PROSPECTOR</a:t>
            </a:r>
            <a:r>
              <a:rPr lang="zh-CN" altLang="en-US" sz="2400" b="1" dirty="0">
                <a:solidFill>
                  <a:srgbClr val="000000"/>
                </a:solidFill>
                <a:latin typeface="Times New Roman" panose="02020603050405020304" pitchFamily="18" charset="0"/>
              </a:rPr>
              <a:t>系统（</a:t>
            </a:r>
            <a:r>
              <a:rPr lang="zh-CN" altLang="en-US" sz="2400" b="1" dirty="0">
                <a:latin typeface="Times New Roman" panose="02020603050405020304" pitchFamily="18" charset="0"/>
              </a:rPr>
              <a:t>斯坦福研究所</a:t>
            </a:r>
            <a:r>
              <a:rPr lang="zh-CN" altLang="en-US" sz="2400" dirty="0">
                <a:latin typeface="Times New Roman" panose="02020603050405020304" pitchFamily="18" charset="0"/>
              </a:rPr>
              <a:t> ）</a:t>
            </a:r>
            <a:r>
              <a:rPr lang="en-US" altLang="zh-CN" sz="2400" b="1" dirty="0">
                <a:solidFill>
                  <a:srgbClr val="000000"/>
                </a:solidFill>
                <a:latin typeface="Times New Roman" panose="02020603050405020304" pitchFamily="18" charset="0"/>
              </a:rPr>
              <a:t>——</a:t>
            </a:r>
            <a:r>
              <a:rPr lang="zh-CN" altLang="en-US" sz="2400" b="1" dirty="0">
                <a:solidFill>
                  <a:srgbClr val="000000"/>
                </a:solidFill>
                <a:latin typeface="Times New Roman" panose="02020603050405020304" pitchFamily="18" charset="0"/>
              </a:rPr>
              <a:t>探矿专家系统</a:t>
            </a:r>
          </a:p>
          <a:p>
            <a:pPr algn="just" eaLnBrk="1" hangingPunct="1">
              <a:lnSpc>
                <a:spcPct val="120000"/>
              </a:lnSpc>
              <a:spcBef>
                <a:spcPct val="40000"/>
              </a:spcBef>
              <a:buClr>
                <a:schemeClr val="accent2"/>
              </a:buClr>
              <a:buFont typeface="Wingdings" panose="05000000000000000000" pitchFamily="2" charset="2"/>
              <a:buChar char="§"/>
            </a:pPr>
            <a:r>
              <a:rPr lang="zh-CN" altLang="en-US" sz="24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rPr>
              <a:t>CASNET</a:t>
            </a:r>
            <a:r>
              <a:rPr lang="zh-CN" altLang="en-US" sz="2400" b="1" dirty="0">
                <a:solidFill>
                  <a:srgbClr val="000000"/>
                </a:solidFill>
                <a:latin typeface="Times New Roman" panose="02020603050405020304" pitchFamily="18" charset="0"/>
              </a:rPr>
              <a:t>系统（拉特格尔大学）：用于青光眼诊断与治疗。</a:t>
            </a:r>
          </a:p>
          <a:p>
            <a:pPr algn="just" eaLnBrk="1" hangingPunct="1">
              <a:lnSpc>
                <a:spcPct val="120000"/>
              </a:lnSpc>
              <a:spcBef>
                <a:spcPct val="40000"/>
              </a:spcBef>
              <a:buClr>
                <a:schemeClr val="accent2"/>
              </a:buClr>
              <a:buFont typeface="Wingdings" panose="05000000000000000000" pitchFamily="2" charset="2"/>
              <a:buChar char="§"/>
            </a:pPr>
            <a:r>
              <a:rPr lang="zh-CN" altLang="en-US" sz="24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rPr>
              <a:t>AM</a:t>
            </a:r>
            <a:r>
              <a:rPr lang="zh-CN" altLang="en-US" sz="2400" b="1" dirty="0">
                <a:solidFill>
                  <a:srgbClr val="000000"/>
                </a:solidFill>
                <a:latin typeface="Times New Roman" panose="02020603050405020304" pitchFamily="18" charset="0"/>
              </a:rPr>
              <a:t>系统（ </a:t>
            </a:r>
            <a:r>
              <a:rPr lang="en-US" altLang="zh-CN" sz="2400" b="1" dirty="0">
                <a:latin typeface="Times New Roman" panose="02020603050405020304" pitchFamily="18" charset="0"/>
              </a:rPr>
              <a:t>1981</a:t>
            </a:r>
            <a:r>
              <a:rPr lang="zh-CN" altLang="en-US" sz="2400" b="1" dirty="0">
                <a:latin typeface="Times New Roman" panose="02020603050405020304" pitchFamily="18" charset="0"/>
              </a:rPr>
              <a:t>年，斯坦福大学</a:t>
            </a:r>
            <a:r>
              <a:rPr lang="zh-CN" altLang="en-US" sz="2400" dirty="0">
                <a:latin typeface="Times New Roman" panose="02020603050405020304" pitchFamily="18" charset="0"/>
              </a:rPr>
              <a:t>）</a:t>
            </a:r>
            <a:r>
              <a:rPr lang="zh-CN" altLang="en-US" sz="2400" b="1" dirty="0">
                <a:solidFill>
                  <a:srgbClr val="000000"/>
                </a:solidFill>
                <a:latin typeface="Times New Roman" panose="02020603050405020304" pitchFamily="18" charset="0"/>
              </a:rPr>
              <a:t>：模拟人类进行概括、抽象和归纳推理，发现某些数论的概念和定理。</a:t>
            </a:r>
          </a:p>
          <a:p>
            <a:pPr algn="just" eaLnBrk="1" hangingPunct="1">
              <a:lnSpc>
                <a:spcPct val="120000"/>
              </a:lnSpc>
              <a:spcBef>
                <a:spcPct val="40000"/>
              </a:spcBef>
              <a:buClr>
                <a:schemeClr val="accent2"/>
              </a:buClr>
              <a:buFont typeface="Wingdings" panose="05000000000000000000" pitchFamily="2" charset="2"/>
              <a:buChar char="§"/>
            </a:pPr>
            <a:r>
              <a:rPr lang="zh-CN" altLang="en-US" sz="2400" b="1" dirty="0">
                <a:latin typeface="Times New Roman" panose="02020603050405020304" pitchFamily="18" charset="0"/>
              </a:rPr>
              <a:t> </a:t>
            </a:r>
            <a:r>
              <a:rPr lang="en-US" altLang="zh-CN" sz="2400" b="1" dirty="0">
                <a:solidFill>
                  <a:srgbClr val="0000FF"/>
                </a:solidFill>
                <a:latin typeface="Times New Roman" panose="02020603050405020304" pitchFamily="18" charset="0"/>
              </a:rPr>
              <a:t>HEARSAY</a:t>
            </a:r>
            <a:r>
              <a:rPr lang="zh-CN" altLang="en-US" sz="2400" b="1" dirty="0">
                <a:solidFill>
                  <a:srgbClr val="0000FF"/>
                </a:solidFill>
                <a:latin typeface="Times New Roman" panose="02020603050405020304" pitchFamily="18" charset="0"/>
              </a:rPr>
              <a:t>系统</a:t>
            </a:r>
            <a:r>
              <a:rPr lang="zh-CN" altLang="en-US" sz="2400" b="1" dirty="0">
                <a:latin typeface="Times New Roman" panose="02020603050405020304" pitchFamily="18" charset="0"/>
              </a:rPr>
              <a:t>（卡内基－梅隆大学）</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语音识别专家系统</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67300"/>
                                        </p:tgtEl>
                                        <p:attrNameLst>
                                          <p:attrName>style.visibility</p:attrName>
                                        </p:attrNameLst>
                                      </p:cBhvr>
                                      <p:to>
                                        <p:strVal val="visible"/>
                                      </p:to>
                                    </p:set>
                                    <p:animEffect transition="in" filter="checkerboard(across)">
                                      <p:cBhvr>
                                        <p:cTn id="7" dur="500"/>
                                        <p:tgtEl>
                                          <p:spTgt spid="567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00"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80</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20835" name="Rectangle 2"/>
          <p:cNvSpPr>
            <a:spLocks noGrp="1"/>
          </p:cNvSpPr>
          <p:nvPr>
            <p:ph type="title"/>
          </p:nvPr>
        </p:nvSpPr>
        <p:spPr>
          <a:ln/>
        </p:spPr>
        <p:txBody>
          <a:bodyPr vert="horz" wrap="square" lIns="91440" tIns="45720" rIns="91440" bIns="45720" anchor="b" anchorCtr="0"/>
          <a:lstStyle/>
          <a:p>
            <a:pPr eaLnBrk="1" hangingPunct="1"/>
            <a:r>
              <a:rPr lang="zh-CN" altLang="en-US" sz="4200" b="0" dirty="0">
                <a:latin typeface="Times New Roman" panose="02020603050405020304" pitchFamily="18" charset="0"/>
                <a:ea typeface="黑体" panose="02010609060101010101" pitchFamily="2" charset="-122"/>
              </a:rPr>
              <a:t>第</a:t>
            </a:r>
            <a:r>
              <a:rPr lang="en-US" altLang="zh-CN" sz="4200" b="0" dirty="0">
                <a:latin typeface="Times New Roman" panose="02020603050405020304" pitchFamily="18" charset="0"/>
                <a:ea typeface="黑体" panose="02010609060101010101" pitchFamily="2" charset="-122"/>
              </a:rPr>
              <a:t>7</a:t>
            </a:r>
            <a:r>
              <a:rPr lang="zh-CN" altLang="en-US" sz="4200" b="0" dirty="0">
                <a:latin typeface="Times New Roman" panose="02020603050405020304" pitchFamily="18" charset="0"/>
                <a:ea typeface="黑体" panose="02010609060101010101" pitchFamily="2" charset="-122"/>
              </a:rPr>
              <a:t>章  专家系统与机器学习</a:t>
            </a:r>
          </a:p>
        </p:txBody>
      </p:sp>
      <p:sp>
        <p:nvSpPr>
          <p:cNvPr id="120836" name="Rectangle 3"/>
          <p:cNvSpPr>
            <a:spLocks noGrp="1"/>
          </p:cNvSpPr>
          <p:nvPr>
            <p:ph idx="1"/>
          </p:nvPr>
        </p:nvSpPr>
        <p:spPr>
          <a:xfrm>
            <a:off x="501650" y="1076325"/>
            <a:ext cx="8642350" cy="5400675"/>
          </a:xfrm>
          <a:ln/>
        </p:spPr>
        <p:txBody>
          <a:bodyPr vert="horz" wrap="square" lIns="91440" tIns="45720" rIns="91440" bIns="45720" anchor="t" anchorCtr="0"/>
          <a:lstStyle/>
          <a:p>
            <a:pPr eaLnBrk="1" hangingPunct="1">
              <a:spcBef>
                <a:spcPct val="30000"/>
              </a:spcBef>
            </a:pPr>
            <a:r>
              <a:rPr lang="en-US" altLang="zh-CN" b="1" dirty="0">
                <a:latin typeface="Times New Roman" panose="02020603050405020304" pitchFamily="18" charset="0"/>
              </a:rPr>
              <a:t>7.1  </a:t>
            </a:r>
            <a:r>
              <a:rPr lang="zh-CN" altLang="en-US" b="1" dirty="0">
                <a:latin typeface="Times New Roman" panose="02020603050405020304" pitchFamily="18" charset="0"/>
              </a:rPr>
              <a:t>专家系统的产生和发展 </a:t>
            </a:r>
          </a:p>
          <a:p>
            <a:pPr eaLnBrk="1" hangingPunct="1">
              <a:spcBef>
                <a:spcPct val="30000"/>
              </a:spcBef>
            </a:pPr>
            <a:r>
              <a:rPr lang="en-US" altLang="zh-CN" b="1" dirty="0">
                <a:latin typeface="Times New Roman" panose="02020603050405020304" pitchFamily="18" charset="0"/>
              </a:rPr>
              <a:t>7.2  </a:t>
            </a:r>
            <a:r>
              <a:rPr lang="zh-CN" altLang="en-US" b="1" dirty="0">
                <a:latin typeface="Times New Roman" panose="02020603050405020304" pitchFamily="18" charset="0"/>
              </a:rPr>
              <a:t>专家系统的概念 </a:t>
            </a:r>
          </a:p>
          <a:p>
            <a:pPr eaLnBrk="1" hangingPunct="1">
              <a:spcBef>
                <a:spcPct val="30000"/>
              </a:spcBef>
            </a:pPr>
            <a:r>
              <a:rPr lang="en-US" altLang="zh-CN" b="1" dirty="0">
                <a:latin typeface="Times New Roman" panose="02020603050405020304" pitchFamily="18" charset="0"/>
              </a:rPr>
              <a:t>7.3  </a:t>
            </a:r>
            <a:r>
              <a:rPr lang="zh-CN" altLang="en-US" b="1" dirty="0">
                <a:latin typeface="Times New Roman" panose="02020603050405020304" pitchFamily="18" charset="0"/>
              </a:rPr>
              <a:t>专家系统的工作原理</a:t>
            </a:r>
          </a:p>
          <a:p>
            <a:pPr eaLnBrk="1" hangingPunct="1">
              <a:spcBef>
                <a:spcPct val="30000"/>
              </a:spcBef>
            </a:pPr>
            <a:r>
              <a:rPr lang="en-US" altLang="zh-CN" b="1" dirty="0">
                <a:latin typeface="Times New Roman" panose="02020603050405020304" pitchFamily="18" charset="0"/>
              </a:rPr>
              <a:t>7.4  </a:t>
            </a:r>
            <a:r>
              <a:rPr lang="zh-CN" altLang="en-US" b="1" dirty="0">
                <a:latin typeface="Times New Roman" panose="02020603050405020304" pitchFamily="18" charset="0"/>
              </a:rPr>
              <a:t>知识获取的主要过程与模式</a:t>
            </a:r>
          </a:p>
          <a:p>
            <a:pPr eaLnBrk="1" hangingPunct="1">
              <a:spcBef>
                <a:spcPct val="30000"/>
              </a:spcBef>
            </a:pPr>
            <a:r>
              <a:rPr lang="en-US" altLang="zh-CN" b="1" dirty="0">
                <a:latin typeface="Times New Roman" panose="02020603050405020304" pitchFamily="18" charset="0"/>
              </a:rPr>
              <a:t>7.5  </a:t>
            </a:r>
            <a:r>
              <a:rPr lang="zh-CN" altLang="en-US" b="1" dirty="0">
                <a:latin typeface="Times New Roman" panose="02020603050405020304" pitchFamily="18" charset="0"/>
              </a:rPr>
              <a:t>知识发现与数据挖掘</a:t>
            </a:r>
          </a:p>
          <a:p>
            <a:pPr eaLnBrk="1" hangingPunct="1">
              <a:spcBef>
                <a:spcPct val="30000"/>
              </a:spcBef>
            </a:pPr>
            <a:r>
              <a:rPr lang="en-US" altLang="zh-CN" b="1" dirty="0">
                <a:latin typeface="Times New Roman" panose="02020603050405020304" pitchFamily="18" charset="0"/>
              </a:rPr>
              <a:t>7.6  </a:t>
            </a:r>
            <a:r>
              <a:rPr lang="zh-CN" altLang="en-US" b="1" dirty="0">
                <a:latin typeface="Times New Roman" panose="02020603050405020304" pitchFamily="18" charset="0"/>
              </a:rPr>
              <a:t>专家系统的建立</a:t>
            </a:r>
          </a:p>
          <a:p>
            <a:pPr eaLnBrk="1" hangingPunct="1">
              <a:spcBef>
                <a:spcPct val="30000"/>
              </a:spcBef>
              <a:buClr>
                <a:srgbClr val="0000FF"/>
              </a:buClr>
              <a:buSzPct val="150000"/>
              <a:buFont typeface="Wingdings" panose="05000000000000000000" pitchFamily="2" charset="2"/>
              <a:buChar char="ü"/>
            </a:pPr>
            <a:r>
              <a:rPr lang="en-US" altLang="zh-CN" b="1" dirty="0">
                <a:solidFill>
                  <a:srgbClr val="0000FF"/>
                </a:solidFill>
                <a:latin typeface="Times New Roman" panose="02020603050405020304" pitchFamily="18" charset="0"/>
              </a:rPr>
              <a:t>7.7  </a:t>
            </a:r>
            <a:r>
              <a:rPr lang="zh-CN" altLang="en-US" b="1" dirty="0">
                <a:solidFill>
                  <a:srgbClr val="0000FF"/>
                </a:solidFill>
                <a:latin typeface="Times New Roman" panose="02020603050405020304" pitchFamily="18" charset="0"/>
              </a:rPr>
              <a:t>专家系统实例</a:t>
            </a:r>
          </a:p>
          <a:p>
            <a:pPr eaLnBrk="1" hangingPunct="1">
              <a:spcBef>
                <a:spcPct val="30000"/>
              </a:spcBef>
            </a:pPr>
            <a:r>
              <a:rPr lang="en-US" altLang="zh-CN" b="1" dirty="0">
                <a:latin typeface="Times New Roman" panose="02020603050405020304" pitchFamily="18" charset="0"/>
              </a:rPr>
              <a:t>7.8  </a:t>
            </a:r>
            <a:r>
              <a:rPr lang="zh-CN" altLang="en-US" b="1" dirty="0">
                <a:latin typeface="Times New Roman" panose="02020603050405020304" pitchFamily="18" charset="0"/>
              </a:rPr>
              <a:t>机器学习</a:t>
            </a:r>
          </a:p>
        </p:txBody>
      </p:sp>
    </p:spTree>
  </p:cSld>
  <p:clrMapOvr>
    <a:masterClrMapping/>
  </p:clrMapOvr>
  <p:transition>
    <p:rand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81</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21859" name="Rectangle 2"/>
          <p:cNvSpPr>
            <a:spLocks noGrp="1"/>
          </p:cNvSpPr>
          <p:nvPr>
            <p:ph type="title"/>
          </p:nvPr>
        </p:nvSpPr>
        <p:spPr>
          <a:ln/>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p:sp>
        <p:nvSpPr>
          <p:cNvPr id="619523" name="Rectangle 3"/>
          <p:cNvSpPr>
            <a:spLocks noGrp="1"/>
          </p:cNvSpPr>
          <p:nvPr>
            <p:ph idx="1"/>
          </p:nvPr>
        </p:nvSpPr>
        <p:spPr>
          <a:xfrm>
            <a:off x="501650" y="1152525"/>
            <a:ext cx="8642350" cy="5400675"/>
          </a:xfrm>
          <a:ln/>
        </p:spPr>
        <p:txBody>
          <a:bodyPr vert="horz" wrap="square" lIns="91440" tIns="45720" rIns="91440" bIns="45720" anchor="t" anchorCtr="0"/>
          <a:lstStyle/>
          <a:p>
            <a:pPr eaLnBrk="1" hangingPunct="1">
              <a:spcBef>
                <a:spcPct val="30000"/>
              </a:spcBef>
              <a:buSzPct val="60000"/>
              <a:buBlip>
                <a:blip r:embed="rId2"/>
              </a:buBlip>
            </a:pPr>
            <a:r>
              <a:rPr lang="en-US" altLang="zh-CN" sz="3000" b="1" dirty="0">
                <a:latin typeface="Times New Roman" panose="02020603050405020304" pitchFamily="18" charset="0"/>
              </a:rPr>
              <a:t>7.8.1 </a:t>
            </a:r>
            <a:r>
              <a:rPr lang="zh-CN" altLang="en-US" sz="3000" b="1" dirty="0">
                <a:solidFill>
                  <a:srgbClr val="000000"/>
                </a:solidFill>
                <a:latin typeface="Times New Roman" panose="02020603050405020304" pitchFamily="18" charset="0"/>
              </a:rPr>
              <a:t>医学专家系统──</a:t>
            </a:r>
            <a:r>
              <a:rPr lang="en-US" altLang="zh-CN" sz="3000" b="1" dirty="0">
                <a:solidFill>
                  <a:srgbClr val="000000"/>
                </a:solidFill>
                <a:latin typeface="Times New Roman" panose="02020603050405020304" pitchFamily="18" charset="0"/>
                <a:cs typeface="Times New Roman" panose="02020603050405020304" pitchFamily="18" charset="0"/>
              </a:rPr>
              <a:t>MYCIN</a:t>
            </a:r>
            <a:r>
              <a:rPr lang="en-US" altLang="zh-CN" sz="3000" b="1" dirty="0">
                <a:latin typeface="Times New Roman" panose="02020603050405020304" pitchFamily="18" charset="0"/>
              </a:rPr>
              <a:t> </a:t>
            </a:r>
          </a:p>
          <a:p>
            <a:pPr eaLnBrk="1" hangingPunct="1">
              <a:spcBef>
                <a:spcPct val="30000"/>
              </a:spcBef>
              <a:buSzPct val="60000"/>
              <a:buBlip>
                <a:blip r:embed="rId2"/>
              </a:buBlip>
            </a:pPr>
            <a:r>
              <a:rPr lang="en-US" altLang="zh-CN" sz="3000" b="1" dirty="0">
                <a:solidFill>
                  <a:srgbClr val="000000"/>
                </a:solidFill>
                <a:latin typeface="Times New Roman" panose="02020603050405020304" pitchFamily="18" charset="0"/>
                <a:cs typeface="Times New Roman" panose="02020603050405020304" pitchFamily="18" charset="0"/>
              </a:rPr>
              <a:t>7.8.2 </a:t>
            </a:r>
            <a:r>
              <a:rPr lang="zh-CN" altLang="en-US" sz="3000" b="1" dirty="0">
                <a:solidFill>
                  <a:srgbClr val="000000"/>
                </a:solidFill>
                <a:latin typeface="Times New Roman" panose="02020603050405020304" pitchFamily="18" charset="0"/>
              </a:rPr>
              <a:t>地质勘探专家系统──</a:t>
            </a:r>
            <a:r>
              <a:rPr lang="en-US" altLang="zh-CN" sz="3000" b="1" dirty="0">
                <a:solidFill>
                  <a:srgbClr val="000000"/>
                </a:solidFill>
                <a:latin typeface="Times New Roman" panose="02020603050405020304" pitchFamily="18" charset="0"/>
                <a:cs typeface="Times New Roman" panose="02020603050405020304" pitchFamily="18" charset="0"/>
              </a:rPr>
              <a:t>PROSPECTOR</a:t>
            </a:r>
            <a:r>
              <a:rPr lang="en-US" altLang="zh-CN" dirty="0">
                <a:latin typeface="Times New Roman" panose="02020603050405020304" pitchFamily="18" charset="0"/>
              </a:rPr>
              <a:t> </a:t>
            </a:r>
          </a:p>
        </p:txBody>
      </p:sp>
      <p:sp>
        <p:nvSpPr>
          <p:cNvPr id="121861"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7.8  </a:t>
            </a:r>
            <a:r>
              <a:rPr lang="zh-CN" altLang="en-US" sz="3600" dirty="0">
                <a:solidFill>
                  <a:schemeClr val="bg1"/>
                </a:solidFill>
                <a:latin typeface="Times New Roman" panose="02020603050405020304" pitchFamily="18" charset="0"/>
                <a:ea typeface="黑体" panose="02010609060101010101" pitchFamily="2" charset="-122"/>
              </a:rPr>
              <a:t>专家系统实例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19523">
                                            <p:txEl>
                                              <p:pRg st="0" end="0"/>
                                            </p:txEl>
                                          </p:spTgt>
                                        </p:tgtEl>
                                        <p:attrNameLst>
                                          <p:attrName>style.visibility</p:attrName>
                                        </p:attrNameLst>
                                      </p:cBhvr>
                                      <p:to>
                                        <p:strVal val="visible"/>
                                      </p:to>
                                    </p:set>
                                    <p:anim calcmode="lin" valueType="num">
                                      <p:cBhvr additive="base">
                                        <p:cTn id="7" dur="500" fill="hold"/>
                                        <p:tgtEl>
                                          <p:spTgt spid="6195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952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19523">
                                            <p:txEl>
                                              <p:pRg st="1" end="1"/>
                                            </p:txEl>
                                          </p:spTgt>
                                        </p:tgtEl>
                                        <p:attrNameLst>
                                          <p:attrName>style.visibility</p:attrName>
                                        </p:attrNameLst>
                                      </p:cBhvr>
                                      <p:to>
                                        <p:strVal val="visible"/>
                                      </p:to>
                                    </p:set>
                                    <p:anim calcmode="lin" valueType="num">
                                      <p:cBhvr additive="base">
                                        <p:cTn id="12" dur="500" fill="hold"/>
                                        <p:tgtEl>
                                          <p:spTgt spid="61952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1952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523" grpId="0" build="p" advAuto="100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82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22883" name="Rectangle 2"/>
          <p:cNvSpPr>
            <a:spLocks noGrp="1"/>
          </p:cNvSpPr>
          <p:nvPr>
            <p:ph type="title"/>
          </p:nvPr>
        </p:nvSpPr>
        <p:spPr>
          <a:ln/>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p:sp>
        <p:nvSpPr>
          <p:cNvPr id="122884" name="Rectangle 3"/>
          <p:cNvSpPr>
            <a:spLocks noGrp="1"/>
          </p:cNvSpPr>
          <p:nvPr>
            <p:ph idx="1"/>
          </p:nvPr>
        </p:nvSpPr>
        <p:spPr>
          <a:xfrm>
            <a:off x="609600" y="1304925"/>
            <a:ext cx="8153400" cy="5400675"/>
          </a:xfrm>
          <a:ln/>
        </p:spPr>
        <p:txBody>
          <a:bodyPr vert="horz" wrap="square" lIns="91440" tIns="45720" rIns="91440" bIns="45720" anchor="t" anchorCtr="0"/>
          <a:lstStyle/>
          <a:p>
            <a:pPr eaLnBrk="1" hangingPunct="1">
              <a:spcBef>
                <a:spcPct val="30000"/>
              </a:spcBef>
              <a:buSzPct val="60000"/>
              <a:buBlip>
                <a:blip r:embed="rId2"/>
              </a:buBlip>
            </a:pPr>
            <a:r>
              <a:rPr lang="en-US" altLang="zh-CN" sz="3000" b="1" dirty="0">
                <a:solidFill>
                  <a:srgbClr val="0000FF"/>
                </a:solidFill>
                <a:latin typeface="Times New Roman" panose="02020603050405020304" pitchFamily="18" charset="0"/>
              </a:rPr>
              <a:t>7.8.1 </a:t>
            </a:r>
            <a:r>
              <a:rPr lang="zh-CN" altLang="en-US" sz="3000" b="1" dirty="0">
                <a:solidFill>
                  <a:srgbClr val="0000FF"/>
                </a:solidFill>
                <a:latin typeface="Times New Roman" panose="02020603050405020304" pitchFamily="18" charset="0"/>
              </a:rPr>
              <a:t>医学专家系统──</a:t>
            </a:r>
            <a:r>
              <a:rPr lang="en-US" altLang="zh-CN" sz="3000" b="1" dirty="0">
                <a:solidFill>
                  <a:srgbClr val="0000FF"/>
                </a:solidFill>
                <a:latin typeface="Times New Roman" panose="02020603050405020304" pitchFamily="18" charset="0"/>
                <a:cs typeface="Times New Roman" panose="02020603050405020304" pitchFamily="18" charset="0"/>
              </a:rPr>
              <a:t>MYCIN</a:t>
            </a:r>
            <a:r>
              <a:rPr lang="en-US" altLang="zh-CN" sz="3000" b="1" dirty="0">
                <a:latin typeface="Times New Roman" panose="02020603050405020304" pitchFamily="18" charset="0"/>
              </a:rPr>
              <a:t> </a:t>
            </a:r>
          </a:p>
          <a:p>
            <a:pPr eaLnBrk="1" hangingPunct="1">
              <a:spcBef>
                <a:spcPct val="30000"/>
              </a:spcBef>
              <a:buSzPct val="60000"/>
              <a:buBlip>
                <a:blip r:embed="rId2"/>
              </a:buBlip>
            </a:pPr>
            <a:r>
              <a:rPr lang="en-US" altLang="zh-CN" sz="3000" b="1" dirty="0">
                <a:solidFill>
                  <a:srgbClr val="000000"/>
                </a:solidFill>
                <a:latin typeface="Times New Roman" panose="02020603050405020304" pitchFamily="18" charset="0"/>
                <a:cs typeface="Times New Roman" panose="02020603050405020304" pitchFamily="18" charset="0"/>
              </a:rPr>
              <a:t>7.8.2 </a:t>
            </a:r>
            <a:r>
              <a:rPr lang="zh-CN" altLang="en-US" sz="3000" b="1" dirty="0">
                <a:solidFill>
                  <a:srgbClr val="000000"/>
                </a:solidFill>
                <a:latin typeface="Times New Roman" panose="02020603050405020304" pitchFamily="18" charset="0"/>
              </a:rPr>
              <a:t>地质勘探专家系统──</a:t>
            </a:r>
            <a:r>
              <a:rPr lang="en-US" altLang="zh-CN" sz="3000" b="1" dirty="0">
                <a:solidFill>
                  <a:srgbClr val="000000"/>
                </a:solidFill>
                <a:latin typeface="Times New Roman" panose="02020603050405020304" pitchFamily="18" charset="0"/>
                <a:cs typeface="Times New Roman" panose="02020603050405020304" pitchFamily="18" charset="0"/>
              </a:rPr>
              <a:t>PROSPECTOR</a:t>
            </a:r>
            <a:r>
              <a:rPr lang="en-US" altLang="zh-CN" dirty="0">
                <a:latin typeface="Times New Roman" panose="02020603050405020304" pitchFamily="18" charset="0"/>
              </a:rPr>
              <a:t> </a:t>
            </a:r>
          </a:p>
        </p:txBody>
      </p:sp>
      <p:sp>
        <p:nvSpPr>
          <p:cNvPr id="122885"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7.8  </a:t>
            </a:r>
            <a:r>
              <a:rPr lang="zh-CN" altLang="en-US" sz="3600" dirty="0">
                <a:solidFill>
                  <a:schemeClr val="bg1"/>
                </a:solidFill>
                <a:latin typeface="Times New Roman" panose="02020603050405020304" pitchFamily="18" charset="0"/>
                <a:ea typeface="黑体" panose="02010609060101010101" pitchFamily="2" charset="-122"/>
              </a:rPr>
              <a:t>专家系统实例</a:t>
            </a:r>
          </a:p>
        </p:txBody>
      </p:sp>
    </p:spTree>
  </p:cSld>
  <p:clrMapOvr>
    <a:masterClrMapping/>
  </p:clrMapOvr>
  <p:transition>
    <p:rand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83</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23907" name="Rectangle 2"/>
          <p:cNvSpPr>
            <a:spLocks noGrp="1"/>
          </p:cNvSpPr>
          <p:nvPr>
            <p:ph type="title"/>
          </p:nvPr>
        </p:nvSpPr>
        <p:spPr>
          <a:ln/>
        </p:spPr>
        <p:txBody>
          <a:bodyPr vert="horz" wrap="square" lIns="91440" tIns="45720" rIns="91440" bIns="45720" anchor="b" anchorCtr="0"/>
          <a:lstStyle/>
          <a:p>
            <a:pPr eaLnBrk="1" hangingPunct="1">
              <a:buNone/>
            </a:pPr>
            <a:r>
              <a:rPr lang="en-US" altLang="zh-CN" sz="4000" b="0" dirty="0">
                <a:latin typeface="Times New Roman" panose="02020603050405020304" pitchFamily="18" charset="0"/>
                <a:ea typeface="黑体" panose="02010609060101010101" pitchFamily="2" charset="-122"/>
              </a:rPr>
              <a:t>7.8.1  </a:t>
            </a:r>
            <a:r>
              <a:rPr lang="zh-CN" altLang="en-US" sz="4000" b="0" dirty="0">
                <a:latin typeface="Times New Roman" panose="02020603050405020304" pitchFamily="18" charset="0"/>
                <a:ea typeface="黑体" panose="02010609060101010101" pitchFamily="2" charset="-122"/>
              </a:rPr>
              <a:t>医学专家系统──</a:t>
            </a:r>
            <a:r>
              <a:rPr lang="en-US" altLang="zh-CN" sz="4000" b="0" dirty="0">
                <a:latin typeface="Times New Roman" panose="02020603050405020304" pitchFamily="18" charset="0"/>
                <a:ea typeface="黑体" panose="02010609060101010101" pitchFamily="2" charset="-122"/>
              </a:rPr>
              <a:t>MYCIN</a:t>
            </a:r>
          </a:p>
        </p:txBody>
      </p:sp>
      <p:sp>
        <p:nvSpPr>
          <p:cNvPr id="123908" name="Rectangle 3"/>
          <p:cNvSpPr>
            <a:spLocks noGrp="1"/>
          </p:cNvSpPr>
          <p:nvPr>
            <p:ph idx="1"/>
          </p:nvPr>
        </p:nvSpPr>
        <p:spPr>
          <a:xfrm>
            <a:off x="250825" y="838200"/>
            <a:ext cx="8642350" cy="768350"/>
          </a:xfrm>
          <a:ln/>
        </p:spPr>
        <p:txBody>
          <a:bodyPr vert="horz" wrap="square" lIns="91440" tIns="45720" rIns="91440" bIns="45720" anchor="t" anchorCtr="0"/>
          <a:lstStyle/>
          <a:p>
            <a:pPr eaLnBrk="1" hangingPunct="1">
              <a:buNone/>
            </a:pPr>
            <a:r>
              <a:rPr lang="en-US" altLang="zh-CN" sz="2600" b="1" dirty="0">
                <a:solidFill>
                  <a:srgbClr val="000000"/>
                </a:solidFill>
                <a:latin typeface="Times New Roman" panose="02020603050405020304" pitchFamily="18" charset="0"/>
                <a:cs typeface="Times New Roman" panose="02020603050405020304" pitchFamily="18" charset="0"/>
              </a:rPr>
              <a:t>1.  </a:t>
            </a:r>
            <a:r>
              <a:rPr lang="zh-CN" altLang="en-US" sz="2600" b="1" dirty="0">
                <a:solidFill>
                  <a:srgbClr val="000000"/>
                </a:solidFill>
                <a:latin typeface="Times New Roman" panose="02020603050405020304" pitchFamily="18" charset="0"/>
              </a:rPr>
              <a:t>系统结构</a:t>
            </a:r>
          </a:p>
          <a:p>
            <a:pPr eaLnBrk="1" hangingPunct="1">
              <a:spcBef>
                <a:spcPct val="20000"/>
              </a:spcBef>
            </a:pPr>
            <a:endParaRPr lang="en-US" altLang="zh-CN" sz="2600" dirty="0">
              <a:latin typeface="Times New Roman" panose="02020603050405020304" pitchFamily="18" charset="0"/>
            </a:endParaRPr>
          </a:p>
        </p:txBody>
      </p:sp>
      <p:sp>
        <p:nvSpPr>
          <p:cNvPr id="621572" name="Rectangle 4"/>
          <p:cNvSpPr/>
          <p:nvPr/>
        </p:nvSpPr>
        <p:spPr>
          <a:xfrm>
            <a:off x="273050" y="1600200"/>
            <a:ext cx="8642350" cy="2514600"/>
          </a:xfrm>
          <a:prstGeom prst="rect">
            <a:avLst/>
          </a:prstGeom>
          <a:gradFill rotWithShape="1">
            <a:gsLst>
              <a:gs pos="0">
                <a:srgbClr val="FFFF00"/>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lstStyle/>
          <a:p>
            <a:pPr marL="469900" indent="-469900" eaLnBrk="1" hangingPunct="1">
              <a:lnSpc>
                <a:spcPct val="120000"/>
              </a:lnSpc>
              <a:spcBef>
                <a:spcPct val="20000"/>
              </a:spcBef>
              <a:buClr>
                <a:schemeClr val="accent2"/>
              </a:buClr>
              <a:buFont typeface="Wingdings" panose="05000000000000000000" pitchFamily="2" charset="2"/>
              <a:buChar char="o"/>
            </a:pPr>
            <a:r>
              <a:rPr lang="en-US" altLang="zh-CN" sz="2400" b="1" dirty="0">
                <a:solidFill>
                  <a:srgbClr val="000000"/>
                </a:solidFill>
                <a:latin typeface="Times New Roman" panose="02020603050405020304" pitchFamily="18" charset="0"/>
              </a:rPr>
              <a:t> MYCIN</a:t>
            </a:r>
            <a:r>
              <a:rPr lang="zh-CN" altLang="en-US" sz="2400" b="1" dirty="0">
                <a:solidFill>
                  <a:srgbClr val="000000"/>
                </a:solidFill>
                <a:latin typeface="Times New Roman" panose="02020603050405020304" pitchFamily="18" charset="0"/>
              </a:rPr>
              <a:t>系统由斯坦福大学</a:t>
            </a:r>
            <a:r>
              <a:rPr lang="en-US" altLang="zh-CN" sz="2400" b="1" dirty="0">
                <a:solidFill>
                  <a:srgbClr val="000000"/>
                </a:solidFill>
                <a:latin typeface="Times New Roman" panose="02020603050405020304" pitchFamily="18" charset="0"/>
              </a:rPr>
              <a:t>1972</a:t>
            </a:r>
            <a:r>
              <a:rPr lang="zh-CN" altLang="en-US" sz="2400" b="1" dirty="0">
                <a:solidFill>
                  <a:srgbClr val="000000"/>
                </a:solidFill>
                <a:latin typeface="Times New Roman" panose="02020603050405020304" pitchFamily="18" charset="0"/>
              </a:rPr>
              <a:t>年开始建造，</a:t>
            </a:r>
            <a:r>
              <a:rPr lang="en-US" altLang="zh-CN" sz="2400" b="1" dirty="0">
                <a:solidFill>
                  <a:srgbClr val="000000"/>
                </a:solidFill>
                <a:latin typeface="Times New Roman" panose="02020603050405020304" pitchFamily="18" charset="0"/>
              </a:rPr>
              <a:t>1978</a:t>
            </a:r>
            <a:r>
              <a:rPr lang="zh-CN" altLang="en-US" sz="2400" b="1" dirty="0">
                <a:solidFill>
                  <a:srgbClr val="000000"/>
                </a:solidFill>
                <a:latin typeface="Times New Roman" panose="02020603050405020304" pitchFamily="18" charset="0"/>
              </a:rPr>
              <a:t>年最终完成。</a:t>
            </a:r>
          </a:p>
          <a:p>
            <a:pPr marL="469900" indent="-469900" eaLnBrk="1" hangingPunct="1">
              <a:lnSpc>
                <a:spcPct val="120000"/>
              </a:lnSpc>
              <a:spcBef>
                <a:spcPct val="20000"/>
              </a:spcBef>
              <a:buClr>
                <a:schemeClr val="accent2"/>
              </a:buClr>
              <a:buFont typeface="Wingdings" panose="05000000000000000000" pitchFamily="2" charset="2"/>
              <a:buChar char="o"/>
            </a:pPr>
            <a:r>
              <a:rPr lang="zh-CN" altLang="en-US" sz="2400" b="1" dirty="0">
                <a:solidFill>
                  <a:srgbClr val="000000"/>
                </a:solidFill>
                <a:latin typeface="Times New Roman" panose="02020603050405020304" pitchFamily="18" charset="0"/>
              </a:rPr>
              <a:t>系统用</a:t>
            </a:r>
            <a:r>
              <a:rPr lang="en-US" altLang="zh-CN" sz="2400" b="1" dirty="0">
                <a:solidFill>
                  <a:srgbClr val="000000"/>
                </a:solidFill>
                <a:latin typeface="Times New Roman" panose="02020603050405020304" pitchFamily="18" charset="0"/>
              </a:rPr>
              <a:t>INTER LISP</a:t>
            </a:r>
            <a:r>
              <a:rPr lang="zh-CN" altLang="en-US" sz="2400" b="1" dirty="0">
                <a:solidFill>
                  <a:srgbClr val="000000"/>
                </a:solidFill>
                <a:latin typeface="Times New Roman" panose="02020603050405020304" pitchFamily="18" charset="0"/>
              </a:rPr>
              <a:t>语言编写。</a:t>
            </a:r>
          </a:p>
          <a:p>
            <a:pPr marL="469900" indent="-469900" eaLnBrk="1" hangingPunct="1">
              <a:lnSpc>
                <a:spcPct val="120000"/>
              </a:lnSpc>
              <a:spcBef>
                <a:spcPct val="20000"/>
              </a:spcBef>
              <a:buClr>
                <a:schemeClr val="accent2"/>
              </a:buClr>
              <a:buFont typeface="Wingdings" panose="05000000000000000000" pitchFamily="2" charset="2"/>
              <a:buChar char="o"/>
            </a:pPr>
            <a:r>
              <a:rPr lang="zh-CN" altLang="en-US" sz="2400" b="1" dirty="0">
                <a:solidFill>
                  <a:srgbClr val="000000"/>
                </a:solidFill>
                <a:latin typeface="Times New Roman" panose="02020603050405020304" pitchFamily="18" charset="0"/>
              </a:rPr>
              <a:t>知识库有二百多条规则，可识别</a:t>
            </a:r>
            <a:r>
              <a:rPr lang="en-US" altLang="zh-CN" sz="2400" b="1" dirty="0">
                <a:solidFill>
                  <a:srgbClr val="000000"/>
                </a:solidFill>
                <a:latin typeface="Times New Roman" panose="02020603050405020304" pitchFamily="18" charset="0"/>
              </a:rPr>
              <a:t>51</a:t>
            </a:r>
            <a:r>
              <a:rPr lang="zh-CN" altLang="en-US" sz="2400" b="1" dirty="0">
                <a:solidFill>
                  <a:srgbClr val="000000"/>
                </a:solidFill>
                <a:latin typeface="Times New Roman" panose="02020603050405020304" pitchFamily="18" charset="0"/>
              </a:rPr>
              <a:t>种病菌，正确处理</a:t>
            </a:r>
            <a:r>
              <a:rPr lang="en-US" altLang="zh-CN" sz="2400" b="1" dirty="0">
                <a:solidFill>
                  <a:srgbClr val="000000"/>
                </a:solidFill>
                <a:latin typeface="Times New Roman" panose="02020603050405020304" pitchFamily="18" charset="0"/>
              </a:rPr>
              <a:t>23</a:t>
            </a:r>
            <a:r>
              <a:rPr lang="zh-CN" altLang="en-US" sz="2400" b="1" dirty="0">
                <a:solidFill>
                  <a:srgbClr val="000000"/>
                </a:solidFill>
                <a:latin typeface="Times New Roman" panose="02020603050405020304" pitchFamily="18" charset="0"/>
              </a:rPr>
              <a:t>种抗生素。</a:t>
            </a:r>
          </a:p>
        </p:txBody>
      </p:sp>
      <p:grpSp>
        <p:nvGrpSpPr>
          <p:cNvPr id="621573" name="Group 5"/>
          <p:cNvGrpSpPr/>
          <p:nvPr/>
        </p:nvGrpSpPr>
        <p:grpSpPr>
          <a:xfrm>
            <a:off x="457200" y="4446588"/>
            <a:ext cx="8305800" cy="2106612"/>
            <a:chOff x="336" y="2801"/>
            <a:chExt cx="5232" cy="1327"/>
          </a:xfrm>
        </p:grpSpPr>
        <p:sp>
          <p:nvSpPr>
            <p:cNvPr id="123911" name="AutoShape 6"/>
            <p:cNvSpPr>
              <a:spLocks noChangeAspect="1" noTextEdit="1"/>
            </p:cNvSpPr>
            <p:nvPr/>
          </p:nvSpPr>
          <p:spPr>
            <a:xfrm>
              <a:off x="336" y="2801"/>
              <a:ext cx="5232" cy="1327"/>
            </a:xfrm>
            <a:prstGeom prst="rect">
              <a:avLst/>
            </a:prstGeom>
            <a:noFill/>
            <a:ln w="9525">
              <a:noFill/>
            </a:ln>
          </p:spPr>
          <p:txBody>
            <a:bodyPr/>
            <a:lstStyle/>
            <a:p>
              <a:endParaRPr lang="zh-CN" altLang="en-US"/>
            </a:p>
          </p:txBody>
        </p:sp>
        <p:sp>
          <p:nvSpPr>
            <p:cNvPr id="123912" name="Rectangle 7"/>
            <p:cNvSpPr/>
            <p:nvPr/>
          </p:nvSpPr>
          <p:spPr>
            <a:xfrm>
              <a:off x="340" y="2805"/>
              <a:ext cx="1237" cy="762"/>
            </a:xfrm>
            <a:prstGeom prst="rect">
              <a:avLst/>
            </a:prstGeom>
            <a:noFill/>
            <a:ln w="11113"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123913" name="Rectangle 8"/>
            <p:cNvSpPr/>
            <p:nvPr/>
          </p:nvSpPr>
          <p:spPr>
            <a:xfrm>
              <a:off x="384" y="2866"/>
              <a:ext cx="1152" cy="230"/>
            </a:xfrm>
            <a:prstGeom prst="rect">
              <a:avLst/>
            </a:prstGeom>
            <a:noFill/>
            <a:ln w="9525">
              <a:noFill/>
            </a:ln>
          </p:spPr>
          <p:txBody>
            <a:bodyPr wrap="none" lIns="0" tIns="0" rIns="0" bIns="0">
              <a:spAutoFit/>
            </a:bodyPr>
            <a:lstStyle/>
            <a:p>
              <a:pPr eaLnBrk="1" hangingPunct="1"/>
              <a:r>
                <a:rPr lang="zh-CN" altLang="en-US" sz="2400" dirty="0">
                  <a:solidFill>
                    <a:srgbClr val="000000"/>
                  </a:solidFill>
                  <a:latin typeface="宋体" panose="02010600030101010101" pitchFamily="2" charset="-122"/>
                </a:rPr>
                <a:t>确定病人是否</a:t>
              </a:r>
              <a:endParaRPr lang="zh-CN" altLang="en-US" dirty="0">
                <a:latin typeface="Verdana" panose="020B0604030504040204" pitchFamily="34" charset="0"/>
              </a:endParaRPr>
            </a:p>
          </p:txBody>
        </p:sp>
        <p:sp>
          <p:nvSpPr>
            <p:cNvPr id="123914" name="Rectangle 9"/>
            <p:cNvSpPr/>
            <p:nvPr/>
          </p:nvSpPr>
          <p:spPr>
            <a:xfrm>
              <a:off x="384" y="3092"/>
              <a:ext cx="1152" cy="230"/>
            </a:xfrm>
            <a:prstGeom prst="rect">
              <a:avLst/>
            </a:prstGeom>
            <a:noFill/>
            <a:ln w="9525">
              <a:noFill/>
            </a:ln>
          </p:spPr>
          <p:txBody>
            <a:bodyPr wrap="none" lIns="0" tIns="0" rIns="0" bIns="0">
              <a:spAutoFit/>
            </a:bodyPr>
            <a:lstStyle/>
            <a:p>
              <a:pPr eaLnBrk="1" hangingPunct="1"/>
              <a:r>
                <a:rPr lang="zh-CN" altLang="en-US" sz="2400" dirty="0">
                  <a:solidFill>
                    <a:srgbClr val="000000"/>
                  </a:solidFill>
                  <a:latin typeface="宋体" panose="02010600030101010101" pitchFamily="2" charset="-122"/>
                </a:rPr>
                <a:t>存在需要治疗</a:t>
              </a:r>
              <a:endParaRPr lang="zh-CN" altLang="en-US" dirty="0">
                <a:latin typeface="Verdana" panose="020B0604030504040204" pitchFamily="34" charset="0"/>
              </a:endParaRPr>
            </a:p>
          </p:txBody>
        </p:sp>
        <p:sp>
          <p:nvSpPr>
            <p:cNvPr id="123915" name="Rectangle 10"/>
            <p:cNvSpPr/>
            <p:nvPr/>
          </p:nvSpPr>
          <p:spPr>
            <a:xfrm>
              <a:off x="480" y="3318"/>
              <a:ext cx="960" cy="230"/>
            </a:xfrm>
            <a:prstGeom prst="rect">
              <a:avLst/>
            </a:prstGeom>
            <a:noFill/>
            <a:ln w="9525">
              <a:noFill/>
            </a:ln>
          </p:spPr>
          <p:txBody>
            <a:bodyPr wrap="none" lIns="0" tIns="0" rIns="0" bIns="0">
              <a:spAutoFit/>
            </a:bodyPr>
            <a:lstStyle/>
            <a:p>
              <a:pPr eaLnBrk="1" hangingPunct="1"/>
              <a:r>
                <a:rPr lang="zh-CN" altLang="en-US" sz="2400" dirty="0">
                  <a:solidFill>
                    <a:srgbClr val="000000"/>
                  </a:solidFill>
                  <a:latin typeface="宋体" panose="02010600030101010101" pitchFamily="2" charset="-122"/>
                </a:rPr>
                <a:t>的细菌感染</a:t>
              </a:r>
              <a:endParaRPr lang="zh-CN" altLang="en-US" dirty="0">
                <a:latin typeface="Verdana" panose="020B0604030504040204" pitchFamily="34" charset="0"/>
              </a:endParaRPr>
            </a:p>
          </p:txBody>
        </p:sp>
        <p:sp>
          <p:nvSpPr>
            <p:cNvPr id="123916" name="Rectangle 11"/>
            <p:cNvSpPr/>
            <p:nvPr/>
          </p:nvSpPr>
          <p:spPr>
            <a:xfrm>
              <a:off x="2082" y="2905"/>
              <a:ext cx="759" cy="537"/>
            </a:xfrm>
            <a:prstGeom prst="rect">
              <a:avLst/>
            </a:prstGeom>
            <a:noFill/>
            <a:ln w="11113"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123917" name="Rectangle 12"/>
            <p:cNvSpPr/>
            <p:nvPr/>
          </p:nvSpPr>
          <p:spPr>
            <a:xfrm>
              <a:off x="2160" y="2967"/>
              <a:ext cx="576" cy="230"/>
            </a:xfrm>
            <a:prstGeom prst="rect">
              <a:avLst/>
            </a:prstGeom>
            <a:noFill/>
            <a:ln w="9525">
              <a:noFill/>
            </a:ln>
          </p:spPr>
          <p:txBody>
            <a:bodyPr wrap="none" lIns="0" tIns="0" rIns="0" bIns="0">
              <a:spAutoFit/>
            </a:bodyPr>
            <a:lstStyle/>
            <a:p>
              <a:pPr eaLnBrk="1" hangingPunct="1"/>
              <a:r>
                <a:rPr lang="zh-CN" altLang="en-US" sz="2400" dirty="0">
                  <a:solidFill>
                    <a:srgbClr val="000000"/>
                  </a:solidFill>
                  <a:latin typeface="宋体" panose="02010600030101010101" pitchFamily="2" charset="-122"/>
                </a:rPr>
                <a:t>确定细</a:t>
              </a:r>
              <a:endParaRPr lang="zh-CN" altLang="en-US" dirty="0">
                <a:latin typeface="Verdana" panose="020B0604030504040204" pitchFamily="34" charset="0"/>
              </a:endParaRPr>
            </a:p>
          </p:txBody>
        </p:sp>
        <p:sp>
          <p:nvSpPr>
            <p:cNvPr id="123918" name="Rectangle 13"/>
            <p:cNvSpPr/>
            <p:nvPr/>
          </p:nvSpPr>
          <p:spPr>
            <a:xfrm>
              <a:off x="2172" y="3192"/>
              <a:ext cx="576" cy="230"/>
            </a:xfrm>
            <a:prstGeom prst="rect">
              <a:avLst/>
            </a:prstGeom>
            <a:noFill/>
            <a:ln w="9525">
              <a:noFill/>
            </a:ln>
          </p:spPr>
          <p:txBody>
            <a:bodyPr wrap="none" lIns="0" tIns="0" rIns="0" bIns="0">
              <a:spAutoFit/>
            </a:bodyPr>
            <a:lstStyle/>
            <a:p>
              <a:pPr eaLnBrk="1" hangingPunct="1"/>
              <a:r>
                <a:rPr lang="zh-CN" altLang="en-US" sz="2400" dirty="0">
                  <a:solidFill>
                    <a:srgbClr val="000000"/>
                  </a:solidFill>
                  <a:latin typeface="宋体" panose="02010600030101010101" pitchFamily="2" charset="-122"/>
                </a:rPr>
                <a:t>菌类型</a:t>
              </a:r>
              <a:endParaRPr lang="zh-CN" altLang="en-US" dirty="0">
                <a:latin typeface="Verdana" panose="020B0604030504040204" pitchFamily="34" charset="0"/>
              </a:endParaRPr>
            </a:p>
          </p:txBody>
        </p:sp>
        <p:sp>
          <p:nvSpPr>
            <p:cNvPr id="123919" name="Rectangle 14"/>
            <p:cNvSpPr/>
            <p:nvPr/>
          </p:nvSpPr>
          <p:spPr>
            <a:xfrm>
              <a:off x="4754" y="2939"/>
              <a:ext cx="802" cy="537"/>
            </a:xfrm>
            <a:prstGeom prst="rect">
              <a:avLst/>
            </a:prstGeom>
            <a:noFill/>
            <a:ln w="11113"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123920" name="Rectangle 15"/>
            <p:cNvSpPr/>
            <p:nvPr/>
          </p:nvSpPr>
          <p:spPr>
            <a:xfrm>
              <a:off x="4848" y="3000"/>
              <a:ext cx="576" cy="230"/>
            </a:xfrm>
            <a:prstGeom prst="rect">
              <a:avLst/>
            </a:prstGeom>
            <a:noFill/>
            <a:ln w="9525">
              <a:noFill/>
            </a:ln>
          </p:spPr>
          <p:txBody>
            <a:bodyPr wrap="none" lIns="0" tIns="0" rIns="0" bIns="0">
              <a:spAutoFit/>
            </a:bodyPr>
            <a:lstStyle/>
            <a:p>
              <a:pPr eaLnBrk="1" hangingPunct="1"/>
              <a:r>
                <a:rPr lang="zh-CN" altLang="en-US" sz="2400" dirty="0">
                  <a:solidFill>
                    <a:srgbClr val="000000"/>
                  </a:solidFill>
                  <a:latin typeface="宋体" panose="02010600030101010101" pitchFamily="2" charset="-122"/>
                </a:rPr>
                <a:t>优选治</a:t>
              </a:r>
              <a:endParaRPr lang="zh-CN" altLang="en-US" dirty="0">
                <a:latin typeface="Verdana" panose="020B0604030504040204" pitchFamily="34" charset="0"/>
              </a:endParaRPr>
            </a:p>
          </p:txBody>
        </p:sp>
        <p:sp>
          <p:nvSpPr>
            <p:cNvPr id="123921" name="Rectangle 16"/>
            <p:cNvSpPr/>
            <p:nvPr/>
          </p:nvSpPr>
          <p:spPr>
            <a:xfrm>
              <a:off x="4866" y="3226"/>
              <a:ext cx="576" cy="230"/>
            </a:xfrm>
            <a:prstGeom prst="rect">
              <a:avLst/>
            </a:prstGeom>
            <a:noFill/>
            <a:ln w="9525">
              <a:noFill/>
            </a:ln>
          </p:spPr>
          <p:txBody>
            <a:bodyPr wrap="none" lIns="0" tIns="0" rIns="0" bIns="0">
              <a:spAutoFit/>
            </a:bodyPr>
            <a:lstStyle/>
            <a:p>
              <a:pPr eaLnBrk="1" hangingPunct="1"/>
              <a:r>
                <a:rPr lang="zh-CN" altLang="en-US" sz="2400" dirty="0">
                  <a:solidFill>
                    <a:srgbClr val="000000"/>
                  </a:solidFill>
                  <a:latin typeface="宋体" panose="02010600030101010101" pitchFamily="2" charset="-122"/>
                </a:rPr>
                <a:t>疗处方</a:t>
              </a:r>
              <a:endParaRPr lang="zh-CN" altLang="en-US" dirty="0">
                <a:latin typeface="Verdana" panose="020B0604030504040204" pitchFamily="34" charset="0"/>
              </a:endParaRPr>
            </a:p>
          </p:txBody>
        </p:sp>
        <p:sp>
          <p:nvSpPr>
            <p:cNvPr id="123922" name="Rectangle 17"/>
            <p:cNvSpPr/>
            <p:nvPr/>
          </p:nvSpPr>
          <p:spPr>
            <a:xfrm>
              <a:off x="3360" y="2814"/>
              <a:ext cx="889" cy="762"/>
            </a:xfrm>
            <a:prstGeom prst="rect">
              <a:avLst/>
            </a:prstGeom>
            <a:noFill/>
            <a:ln w="11113"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123923" name="Rectangle 18"/>
            <p:cNvSpPr/>
            <p:nvPr/>
          </p:nvSpPr>
          <p:spPr>
            <a:xfrm>
              <a:off x="3408" y="2875"/>
              <a:ext cx="768" cy="230"/>
            </a:xfrm>
            <a:prstGeom prst="rect">
              <a:avLst/>
            </a:prstGeom>
            <a:noFill/>
            <a:ln w="9525">
              <a:noFill/>
            </a:ln>
          </p:spPr>
          <p:txBody>
            <a:bodyPr wrap="none" lIns="0" tIns="0" rIns="0" bIns="0">
              <a:spAutoFit/>
            </a:bodyPr>
            <a:lstStyle/>
            <a:p>
              <a:pPr eaLnBrk="1" hangingPunct="1"/>
              <a:r>
                <a:rPr lang="zh-CN" altLang="en-US" sz="2400" dirty="0">
                  <a:solidFill>
                    <a:srgbClr val="000000"/>
                  </a:solidFill>
                  <a:latin typeface="宋体" panose="02010600030101010101" pitchFamily="2" charset="-122"/>
                </a:rPr>
                <a:t>确定用于</a:t>
              </a:r>
              <a:endParaRPr lang="zh-CN" altLang="en-US" dirty="0">
                <a:latin typeface="Verdana" panose="020B0604030504040204" pitchFamily="34" charset="0"/>
              </a:endParaRPr>
            </a:p>
          </p:txBody>
        </p:sp>
        <p:sp>
          <p:nvSpPr>
            <p:cNvPr id="123924" name="Rectangle 19"/>
            <p:cNvSpPr/>
            <p:nvPr/>
          </p:nvSpPr>
          <p:spPr>
            <a:xfrm>
              <a:off x="3408" y="3101"/>
              <a:ext cx="768" cy="230"/>
            </a:xfrm>
            <a:prstGeom prst="rect">
              <a:avLst/>
            </a:prstGeom>
            <a:noFill/>
            <a:ln w="9525">
              <a:noFill/>
            </a:ln>
          </p:spPr>
          <p:txBody>
            <a:bodyPr wrap="none" lIns="0" tIns="0" rIns="0" bIns="0">
              <a:spAutoFit/>
            </a:bodyPr>
            <a:lstStyle/>
            <a:p>
              <a:pPr eaLnBrk="1" hangingPunct="1"/>
              <a:r>
                <a:rPr lang="zh-CN" altLang="en-US" sz="2400" dirty="0">
                  <a:solidFill>
                    <a:srgbClr val="000000"/>
                  </a:solidFill>
                  <a:latin typeface="宋体" panose="02010600030101010101" pitchFamily="2" charset="-122"/>
                </a:rPr>
                <a:t>治疗的菌</a:t>
              </a:r>
              <a:endParaRPr lang="zh-CN" altLang="en-US" dirty="0">
                <a:latin typeface="Verdana" panose="020B0604030504040204" pitchFamily="34" charset="0"/>
              </a:endParaRPr>
            </a:p>
          </p:txBody>
        </p:sp>
        <p:sp>
          <p:nvSpPr>
            <p:cNvPr id="123925" name="Rectangle 20"/>
            <p:cNvSpPr/>
            <p:nvPr/>
          </p:nvSpPr>
          <p:spPr>
            <a:xfrm>
              <a:off x="3521" y="3327"/>
              <a:ext cx="576" cy="230"/>
            </a:xfrm>
            <a:prstGeom prst="rect">
              <a:avLst/>
            </a:prstGeom>
            <a:noFill/>
            <a:ln w="9525">
              <a:noFill/>
            </a:ln>
          </p:spPr>
          <p:txBody>
            <a:bodyPr wrap="none" lIns="0" tIns="0" rIns="0" bIns="0">
              <a:spAutoFit/>
            </a:bodyPr>
            <a:lstStyle/>
            <a:p>
              <a:pPr eaLnBrk="1" hangingPunct="1"/>
              <a:r>
                <a:rPr lang="zh-CN" altLang="en-US" sz="2400" dirty="0">
                  <a:solidFill>
                    <a:srgbClr val="000000"/>
                  </a:solidFill>
                  <a:latin typeface="宋体" panose="02010600030101010101" pitchFamily="2" charset="-122"/>
                </a:rPr>
                <a:t>素药物</a:t>
              </a:r>
              <a:endParaRPr lang="zh-CN" altLang="en-US" dirty="0">
                <a:latin typeface="Verdana" panose="020B0604030504040204" pitchFamily="34" charset="0"/>
              </a:endParaRPr>
            </a:p>
          </p:txBody>
        </p:sp>
        <p:sp>
          <p:nvSpPr>
            <p:cNvPr id="123926" name="Rectangle 21"/>
            <p:cNvSpPr/>
            <p:nvPr/>
          </p:nvSpPr>
          <p:spPr>
            <a:xfrm>
              <a:off x="1942" y="3816"/>
              <a:ext cx="2464" cy="303"/>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123927" name="Rectangle 22"/>
            <p:cNvSpPr/>
            <p:nvPr/>
          </p:nvSpPr>
          <p:spPr>
            <a:xfrm>
              <a:off x="2012" y="3873"/>
              <a:ext cx="1" cy="173"/>
            </a:xfrm>
            <a:prstGeom prst="rect">
              <a:avLst/>
            </a:prstGeom>
            <a:noFill/>
            <a:ln w="9525">
              <a:noFill/>
            </a:ln>
          </p:spPr>
          <p:txBody>
            <a:bodyPr wrap="none" lIns="0" tIns="0" rIns="0" bIns="0">
              <a:spAutoFit/>
            </a:bodyPr>
            <a:lstStyle/>
            <a:p>
              <a:pPr eaLnBrk="1" hangingPunct="1"/>
              <a:endParaRPr lang="zh-CN" altLang="zh-CN" dirty="0">
                <a:latin typeface="Verdana" panose="020B0604030504040204" pitchFamily="34" charset="0"/>
              </a:endParaRPr>
            </a:p>
          </p:txBody>
        </p:sp>
        <p:sp>
          <p:nvSpPr>
            <p:cNvPr id="123928" name="Rectangle 23"/>
            <p:cNvSpPr/>
            <p:nvPr/>
          </p:nvSpPr>
          <p:spPr>
            <a:xfrm>
              <a:off x="2186" y="3867"/>
              <a:ext cx="144" cy="230"/>
            </a:xfrm>
            <a:prstGeom prst="rect">
              <a:avLst/>
            </a:prstGeom>
            <a:noFill/>
            <a:ln w="9525">
              <a:noFill/>
            </a:ln>
          </p:spPr>
          <p:txBody>
            <a:bodyPr wrap="none" lIns="0" tIns="0" rIns="0" bIns="0">
              <a:spAutoFit/>
            </a:bodyPr>
            <a:lstStyle/>
            <a:p>
              <a:pPr eaLnBrk="1" hangingPunct="1"/>
              <a:r>
                <a:rPr lang="en-US" altLang="zh-CN" sz="2400" dirty="0">
                  <a:solidFill>
                    <a:srgbClr val="000000"/>
                  </a:solidFill>
                  <a:latin typeface="Times New Roman" panose="02020603050405020304" pitchFamily="18" charset="0"/>
                </a:rPr>
                <a:t>   </a:t>
              </a:r>
              <a:endParaRPr lang="en-US" altLang="zh-CN" dirty="0">
                <a:latin typeface="Verdana" panose="020B0604030504040204" pitchFamily="34" charset="0"/>
              </a:endParaRPr>
            </a:p>
          </p:txBody>
        </p:sp>
        <p:sp>
          <p:nvSpPr>
            <p:cNvPr id="123929" name="Rectangle 24"/>
            <p:cNvSpPr/>
            <p:nvPr/>
          </p:nvSpPr>
          <p:spPr>
            <a:xfrm>
              <a:off x="2208" y="3792"/>
              <a:ext cx="641" cy="230"/>
            </a:xfrm>
            <a:prstGeom prst="rect">
              <a:avLst/>
            </a:prstGeom>
            <a:noFill/>
            <a:ln w="9525">
              <a:noFill/>
            </a:ln>
          </p:spPr>
          <p:txBody>
            <a:bodyPr wrap="none" lIns="0" tIns="0" rIns="0" bIns="0">
              <a:spAutoFit/>
            </a:bodyPr>
            <a:lstStyle/>
            <a:p>
              <a:pPr eaLnBrk="1" hangingPunct="1"/>
              <a:r>
                <a:rPr lang="en-US" altLang="zh-CN" sz="2400" dirty="0">
                  <a:solidFill>
                    <a:srgbClr val="000000"/>
                  </a:solidFill>
                  <a:latin typeface="Times New Roman" panose="02020603050405020304" pitchFamily="18" charset="0"/>
                </a:rPr>
                <a:t>MYCIN</a:t>
              </a:r>
              <a:endParaRPr lang="en-US" altLang="zh-CN" dirty="0">
                <a:latin typeface="Verdana" panose="020B0604030504040204" pitchFamily="34" charset="0"/>
              </a:endParaRPr>
            </a:p>
          </p:txBody>
        </p:sp>
        <p:sp>
          <p:nvSpPr>
            <p:cNvPr id="123930" name="Rectangle 25"/>
            <p:cNvSpPr/>
            <p:nvPr/>
          </p:nvSpPr>
          <p:spPr>
            <a:xfrm>
              <a:off x="2850" y="3784"/>
              <a:ext cx="1344" cy="230"/>
            </a:xfrm>
            <a:prstGeom prst="rect">
              <a:avLst/>
            </a:prstGeom>
            <a:noFill/>
            <a:ln w="9525">
              <a:noFill/>
            </a:ln>
          </p:spPr>
          <p:txBody>
            <a:bodyPr wrap="none" lIns="0" tIns="0" rIns="0" bIns="0">
              <a:spAutoFit/>
            </a:bodyPr>
            <a:lstStyle/>
            <a:p>
              <a:pPr eaLnBrk="1" hangingPunct="1"/>
              <a:r>
                <a:rPr lang="zh-CN" altLang="en-US" sz="2400" b="1" dirty="0">
                  <a:solidFill>
                    <a:srgbClr val="000000"/>
                  </a:solidFill>
                  <a:latin typeface="宋体" panose="02010600030101010101" pitchFamily="2" charset="-122"/>
                </a:rPr>
                <a:t>系统的咨询过程</a:t>
              </a:r>
              <a:endParaRPr lang="zh-CN" altLang="en-US" b="1" dirty="0">
                <a:latin typeface="Verdana" panose="020B0604030504040204" pitchFamily="34" charset="0"/>
              </a:endParaRPr>
            </a:p>
          </p:txBody>
        </p:sp>
        <p:grpSp>
          <p:nvGrpSpPr>
            <p:cNvPr id="123931" name="Group 26"/>
            <p:cNvGrpSpPr/>
            <p:nvPr/>
          </p:nvGrpSpPr>
          <p:grpSpPr>
            <a:xfrm>
              <a:off x="1584" y="3149"/>
              <a:ext cx="465" cy="83"/>
              <a:chOff x="1569" y="3149"/>
              <a:chExt cx="465" cy="83"/>
            </a:xfrm>
          </p:grpSpPr>
          <p:sp>
            <p:nvSpPr>
              <p:cNvPr id="123945" name="Line 27"/>
              <p:cNvSpPr/>
              <p:nvPr/>
            </p:nvSpPr>
            <p:spPr>
              <a:xfrm>
                <a:off x="1569" y="3190"/>
                <a:ext cx="392" cy="1"/>
              </a:xfrm>
              <a:prstGeom prst="line">
                <a:avLst/>
              </a:prstGeom>
              <a:ln w="11113" cap="flat" cmpd="sng">
                <a:solidFill>
                  <a:srgbClr val="000000"/>
                </a:solidFill>
                <a:prstDash val="solid"/>
                <a:headEnd type="none" w="med" len="med"/>
                <a:tailEnd type="none" w="med" len="med"/>
              </a:ln>
            </p:spPr>
          </p:sp>
          <p:sp>
            <p:nvSpPr>
              <p:cNvPr id="123946" name="Freeform 28"/>
              <p:cNvSpPr/>
              <p:nvPr/>
            </p:nvSpPr>
            <p:spPr>
              <a:xfrm>
                <a:off x="1959" y="3149"/>
                <a:ext cx="75" cy="83"/>
              </a:xfrm>
              <a:custGeom>
                <a:avLst/>
                <a:gdLst/>
                <a:ahLst/>
                <a:cxnLst>
                  <a:cxn ang="0">
                    <a:pos x="0" y="83"/>
                  </a:cxn>
                  <a:cxn ang="0">
                    <a:pos x="75" y="42"/>
                  </a:cxn>
                  <a:cxn ang="0">
                    <a:pos x="0" y="0"/>
                  </a:cxn>
                  <a:cxn ang="0">
                    <a:pos x="0" y="83"/>
                  </a:cxn>
                </a:cxnLst>
                <a:rect l="0" t="0" r="0" b="0"/>
                <a:pathLst>
                  <a:path w="75" h="83">
                    <a:moveTo>
                      <a:pt x="0" y="83"/>
                    </a:moveTo>
                    <a:lnTo>
                      <a:pt x="75" y="42"/>
                    </a:lnTo>
                    <a:lnTo>
                      <a:pt x="0" y="0"/>
                    </a:lnTo>
                    <a:lnTo>
                      <a:pt x="0" y="83"/>
                    </a:lnTo>
                    <a:close/>
                  </a:path>
                </a:pathLst>
              </a:custGeom>
              <a:solidFill>
                <a:srgbClr val="000000">
                  <a:alpha val="100000"/>
                </a:srgbClr>
              </a:solidFill>
              <a:ln w="9525">
                <a:noFill/>
              </a:ln>
            </p:spPr>
            <p:txBody>
              <a:bodyPr/>
              <a:lstStyle/>
              <a:p>
                <a:endParaRPr lang="zh-CN" altLang="en-US"/>
              </a:p>
            </p:txBody>
          </p:sp>
        </p:grpSp>
        <p:grpSp>
          <p:nvGrpSpPr>
            <p:cNvPr id="123932" name="Group 29"/>
            <p:cNvGrpSpPr/>
            <p:nvPr/>
          </p:nvGrpSpPr>
          <p:grpSpPr>
            <a:xfrm>
              <a:off x="2868" y="3149"/>
              <a:ext cx="465" cy="83"/>
              <a:chOff x="2847" y="3149"/>
              <a:chExt cx="465" cy="83"/>
            </a:xfrm>
          </p:grpSpPr>
          <p:sp>
            <p:nvSpPr>
              <p:cNvPr id="123943" name="Line 30"/>
              <p:cNvSpPr/>
              <p:nvPr/>
            </p:nvSpPr>
            <p:spPr>
              <a:xfrm>
                <a:off x="2847" y="3190"/>
                <a:ext cx="392" cy="1"/>
              </a:xfrm>
              <a:prstGeom prst="line">
                <a:avLst/>
              </a:prstGeom>
              <a:ln w="11113" cap="flat" cmpd="sng">
                <a:solidFill>
                  <a:srgbClr val="000000"/>
                </a:solidFill>
                <a:prstDash val="solid"/>
                <a:headEnd type="none" w="med" len="med"/>
                <a:tailEnd type="none" w="med" len="med"/>
              </a:ln>
            </p:spPr>
          </p:sp>
          <p:sp>
            <p:nvSpPr>
              <p:cNvPr id="123944" name="Freeform 31"/>
              <p:cNvSpPr/>
              <p:nvPr/>
            </p:nvSpPr>
            <p:spPr>
              <a:xfrm>
                <a:off x="3237" y="3149"/>
                <a:ext cx="75" cy="83"/>
              </a:xfrm>
              <a:custGeom>
                <a:avLst/>
                <a:gdLst/>
                <a:ahLst/>
                <a:cxnLst>
                  <a:cxn ang="0">
                    <a:pos x="0" y="83"/>
                  </a:cxn>
                  <a:cxn ang="0">
                    <a:pos x="75" y="42"/>
                  </a:cxn>
                  <a:cxn ang="0">
                    <a:pos x="0" y="0"/>
                  </a:cxn>
                  <a:cxn ang="0">
                    <a:pos x="0" y="83"/>
                  </a:cxn>
                </a:cxnLst>
                <a:rect l="0" t="0" r="0" b="0"/>
                <a:pathLst>
                  <a:path w="75" h="83">
                    <a:moveTo>
                      <a:pt x="0" y="83"/>
                    </a:moveTo>
                    <a:lnTo>
                      <a:pt x="75" y="42"/>
                    </a:lnTo>
                    <a:lnTo>
                      <a:pt x="0" y="0"/>
                    </a:lnTo>
                    <a:lnTo>
                      <a:pt x="0" y="83"/>
                    </a:lnTo>
                    <a:close/>
                  </a:path>
                </a:pathLst>
              </a:custGeom>
              <a:solidFill>
                <a:srgbClr val="000000">
                  <a:alpha val="100000"/>
                </a:srgbClr>
              </a:solidFill>
              <a:ln w="9525">
                <a:noFill/>
              </a:ln>
            </p:spPr>
            <p:txBody>
              <a:bodyPr/>
              <a:lstStyle/>
              <a:p>
                <a:endParaRPr lang="zh-CN" altLang="en-US"/>
              </a:p>
            </p:txBody>
          </p:sp>
        </p:grpSp>
        <p:grpSp>
          <p:nvGrpSpPr>
            <p:cNvPr id="123933" name="Group 32"/>
            <p:cNvGrpSpPr/>
            <p:nvPr/>
          </p:nvGrpSpPr>
          <p:grpSpPr>
            <a:xfrm>
              <a:off x="4272" y="3149"/>
              <a:ext cx="465" cy="83"/>
              <a:chOff x="4183" y="3149"/>
              <a:chExt cx="465" cy="83"/>
            </a:xfrm>
          </p:grpSpPr>
          <p:sp>
            <p:nvSpPr>
              <p:cNvPr id="123941" name="Line 33"/>
              <p:cNvSpPr/>
              <p:nvPr/>
            </p:nvSpPr>
            <p:spPr>
              <a:xfrm>
                <a:off x="4183" y="3190"/>
                <a:ext cx="392" cy="1"/>
              </a:xfrm>
              <a:prstGeom prst="line">
                <a:avLst/>
              </a:prstGeom>
              <a:ln w="11113" cap="flat" cmpd="sng">
                <a:solidFill>
                  <a:srgbClr val="000000"/>
                </a:solidFill>
                <a:prstDash val="solid"/>
                <a:headEnd type="none" w="med" len="med"/>
                <a:tailEnd type="none" w="med" len="med"/>
              </a:ln>
            </p:spPr>
          </p:sp>
          <p:sp>
            <p:nvSpPr>
              <p:cNvPr id="123942" name="Freeform 34"/>
              <p:cNvSpPr/>
              <p:nvPr/>
            </p:nvSpPr>
            <p:spPr>
              <a:xfrm>
                <a:off x="4573" y="3149"/>
                <a:ext cx="75" cy="83"/>
              </a:xfrm>
              <a:custGeom>
                <a:avLst/>
                <a:gdLst/>
                <a:ahLst/>
                <a:cxnLst>
                  <a:cxn ang="0">
                    <a:pos x="0" y="83"/>
                  </a:cxn>
                  <a:cxn ang="0">
                    <a:pos x="75" y="42"/>
                  </a:cxn>
                  <a:cxn ang="0">
                    <a:pos x="0" y="0"/>
                  </a:cxn>
                  <a:cxn ang="0">
                    <a:pos x="0" y="83"/>
                  </a:cxn>
                </a:cxnLst>
                <a:rect l="0" t="0" r="0" b="0"/>
                <a:pathLst>
                  <a:path w="75" h="83">
                    <a:moveTo>
                      <a:pt x="0" y="83"/>
                    </a:moveTo>
                    <a:lnTo>
                      <a:pt x="75" y="42"/>
                    </a:lnTo>
                    <a:lnTo>
                      <a:pt x="0" y="0"/>
                    </a:lnTo>
                    <a:lnTo>
                      <a:pt x="0" y="83"/>
                    </a:lnTo>
                    <a:close/>
                  </a:path>
                </a:pathLst>
              </a:custGeom>
              <a:solidFill>
                <a:srgbClr val="000000">
                  <a:alpha val="100000"/>
                </a:srgbClr>
              </a:solidFill>
              <a:ln w="9525">
                <a:noFill/>
              </a:ln>
            </p:spPr>
            <p:txBody>
              <a:bodyPr/>
              <a:lstStyle/>
              <a:p>
                <a:endParaRPr lang="zh-CN" altLang="en-US"/>
              </a:p>
            </p:txBody>
          </p:sp>
        </p:grpSp>
        <p:sp>
          <p:nvSpPr>
            <p:cNvPr id="123934" name="Rectangle 35"/>
            <p:cNvSpPr/>
            <p:nvPr/>
          </p:nvSpPr>
          <p:spPr>
            <a:xfrm>
              <a:off x="340" y="2805"/>
              <a:ext cx="1237" cy="762"/>
            </a:xfrm>
            <a:prstGeom prst="rect">
              <a:avLst/>
            </a:prstGeom>
            <a:noFill/>
            <a:ln w="11113"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123935" name="Rectangle 36"/>
            <p:cNvSpPr/>
            <p:nvPr/>
          </p:nvSpPr>
          <p:spPr>
            <a:xfrm>
              <a:off x="2082" y="2905"/>
              <a:ext cx="759" cy="537"/>
            </a:xfrm>
            <a:prstGeom prst="rect">
              <a:avLst/>
            </a:prstGeom>
            <a:noFill/>
            <a:ln w="11113"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123936" name="Rectangle 37"/>
            <p:cNvSpPr/>
            <p:nvPr/>
          </p:nvSpPr>
          <p:spPr>
            <a:xfrm>
              <a:off x="4754" y="2939"/>
              <a:ext cx="802" cy="537"/>
            </a:xfrm>
            <a:prstGeom prst="rect">
              <a:avLst/>
            </a:prstGeom>
            <a:noFill/>
            <a:ln w="11113"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123937" name="Rectangle 38"/>
            <p:cNvSpPr/>
            <p:nvPr/>
          </p:nvSpPr>
          <p:spPr>
            <a:xfrm>
              <a:off x="3360" y="2814"/>
              <a:ext cx="889" cy="762"/>
            </a:xfrm>
            <a:prstGeom prst="rect">
              <a:avLst/>
            </a:prstGeom>
            <a:noFill/>
            <a:ln w="11113" cap="flat" cmpd="sng">
              <a:solidFill>
                <a:srgbClr val="000000"/>
              </a:solidFill>
              <a:prstDash val="solid"/>
              <a:miter/>
              <a:headEnd type="none" w="med" len="med"/>
              <a:tailEnd type="none" w="med" len="med"/>
            </a:ln>
          </p:spPr>
          <p:txBody>
            <a:bodyPr/>
            <a:lstStyle/>
            <a:p>
              <a:pPr eaLnBrk="1" hangingPunct="1"/>
              <a:endParaRPr lang="zh-CN" altLang="en-US" dirty="0">
                <a:latin typeface="Verdana" panose="020B0604030504040204" pitchFamily="34" charset="0"/>
              </a:endParaRPr>
            </a:p>
          </p:txBody>
        </p:sp>
        <p:sp>
          <p:nvSpPr>
            <p:cNvPr id="123938" name="Rectangle 39"/>
            <p:cNvSpPr/>
            <p:nvPr/>
          </p:nvSpPr>
          <p:spPr>
            <a:xfrm>
              <a:off x="1942" y="3816"/>
              <a:ext cx="2464" cy="303"/>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123939" name="Rectangle 40"/>
            <p:cNvSpPr/>
            <p:nvPr/>
          </p:nvSpPr>
          <p:spPr>
            <a:xfrm>
              <a:off x="2012" y="3873"/>
              <a:ext cx="1" cy="173"/>
            </a:xfrm>
            <a:prstGeom prst="rect">
              <a:avLst/>
            </a:prstGeom>
            <a:noFill/>
            <a:ln w="9525">
              <a:noFill/>
            </a:ln>
          </p:spPr>
          <p:txBody>
            <a:bodyPr wrap="none" lIns="0" tIns="0" rIns="0" bIns="0">
              <a:spAutoFit/>
            </a:bodyPr>
            <a:lstStyle/>
            <a:p>
              <a:pPr eaLnBrk="1" hangingPunct="1"/>
              <a:endParaRPr lang="zh-CN" altLang="zh-CN" dirty="0">
                <a:latin typeface="Verdana" panose="020B0604030504040204" pitchFamily="34" charset="0"/>
              </a:endParaRPr>
            </a:p>
          </p:txBody>
        </p:sp>
        <p:sp>
          <p:nvSpPr>
            <p:cNvPr id="123940" name="Rectangle 41"/>
            <p:cNvSpPr/>
            <p:nvPr/>
          </p:nvSpPr>
          <p:spPr>
            <a:xfrm>
              <a:off x="2186" y="3867"/>
              <a:ext cx="1" cy="173"/>
            </a:xfrm>
            <a:prstGeom prst="rect">
              <a:avLst/>
            </a:prstGeom>
            <a:noFill/>
            <a:ln w="9525">
              <a:noFill/>
            </a:ln>
          </p:spPr>
          <p:txBody>
            <a:bodyPr wrap="none" lIns="0" tIns="0" rIns="0" bIns="0">
              <a:spAutoFit/>
            </a:bodyPr>
            <a:lstStyle/>
            <a:p>
              <a:pPr eaLnBrk="1" hangingPunct="1"/>
              <a:endParaRPr lang="zh-CN" altLang="zh-CN" dirty="0">
                <a:latin typeface="Verdana" panose="020B0604030504040204" pitchFamily="34"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21572"/>
                                        </p:tgtEl>
                                        <p:attrNameLst>
                                          <p:attrName>style.visibility</p:attrName>
                                        </p:attrNameLst>
                                      </p:cBhvr>
                                      <p:to>
                                        <p:strVal val="visible"/>
                                      </p:to>
                                    </p:set>
                                    <p:animEffect transition="in" filter="wipe(down)">
                                      <p:cBhvr>
                                        <p:cTn id="7" dur="500"/>
                                        <p:tgtEl>
                                          <p:spTgt spid="62157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1573"/>
                                        </p:tgtEl>
                                        <p:attrNameLst>
                                          <p:attrName>style.visibility</p:attrName>
                                        </p:attrNameLst>
                                      </p:cBhvr>
                                      <p:to>
                                        <p:strVal val="visible"/>
                                      </p:to>
                                    </p:set>
                                    <p:animEffect transition="in" filter="blinds(horizontal)">
                                      <p:cBhvr>
                                        <p:cTn id="12" dur="500"/>
                                        <p:tgtEl>
                                          <p:spTgt spid="621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572"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84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24931" name="Rectangle 2"/>
          <p:cNvSpPr>
            <a:spLocks noGrp="1"/>
          </p:cNvSpPr>
          <p:nvPr>
            <p:ph type="title"/>
          </p:nvPr>
        </p:nvSpPr>
        <p:spPr>
          <a:ln/>
        </p:spPr>
        <p:txBody>
          <a:bodyPr vert="horz" wrap="square" lIns="91440" tIns="45720" rIns="91440" bIns="45720" anchor="b" anchorCtr="0"/>
          <a:lstStyle/>
          <a:p>
            <a:pPr eaLnBrk="1" hangingPunct="1">
              <a:buNone/>
            </a:pPr>
            <a:r>
              <a:rPr lang="en-US" altLang="zh-CN" sz="4000" b="0" dirty="0">
                <a:latin typeface="Times New Roman" panose="02020603050405020304" pitchFamily="18" charset="0"/>
                <a:ea typeface="黑体" panose="02010609060101010101" pitchFamily="2" charset="-122"/>
              </a:rPr>
              <a:t>7.8.1  </a:t>
            </a:r>
            <a:r>
              <a:rPr lang="zh-CN" altLang="en-US" sz="4000" b="0" dirty="0">
                <a:latin typeface="Times New Roman" panose="02020603050405020304" pitchFamily="18" charset="0"/>
                <a:ea typeface="黑体" panose="02010609060101010101" pitchFamily="2" charset="-122"/>
              </a:rPr>
              <a:t>医学专家系统──</a:t>
            </a:r>
            <a:r>
              <a:rPr lang="en-US" altLang="zh-CN" sz="4000" b="0" dirty="0">
                <a:latin typeface="Times New Roman" panose="02020603050405020304" pitchFamily="18" charset="0"/>
                <a:ea typeface="黑体" panose="02010609060101010101" pitchFamily="2" charset="-122"/>
              </a:rPr>
              <a:t>MYCIN</a:t>
            </a:r>
          </a:p>
        </p:txBody>
      </p:sp>
      <p:sp>
        <p:nvSpPr>
          <p:cNvPr id="124932" name="Rectangle 3"/>
          <p:cNvSpPr>
            <a:spLocks noGrp="1"/>
          </p:cNvSpPr>
          <p:nvPr>
            <p:ph idx="1"/>
          </p:nvPr>
        </p:nvSpPr>
        <p:spPr>
          <a:xfrm>
            <a:off x="250825" y="838200"/>
            <a:ext cx="8642350" cy="5400675"/>
          </a:xfrm>
          <a:ln/>
        </p:spPr>
        <p:txBody>
          <a:bodyPr vert="horz" wrap="square" lIns="91440" tIns="45720" rIns="91440" bIns="45720" anchor="t" anchorCtr="0"/>
          <a:lstStyle/>
          <a:p>
            <a:pPr eaLnBrk="1" hangingPunct="1">
              <a:buNone/>
            </a:pPr>
            <a:r>
              <a:rPr lang="en-US" altLang="zh-CN" sz="2600" b="1" dirty="0">
                <a:solidFill>
                  <a:srgbClr val="000000"/>
                </a:solidFill>
                <a:latin typeface="Times New Roman" panose="02020603050405020304" pitchFamily="18" charset="0"/>
                <a:cs typeface="Times New Roman" panose="02020603050405020304" pitchFamily="18" charset="0"/>
              </a:rPr>
              <a:t>1.  </a:t>
            </a:r>
            <a:r>
              <a:rPr lang="zh-CN" altLang="en-US" sz="2600" b="1" dirty="0">
                <a:solidFill>
                  <a:srgbClr val="000000"/>
                </a:solidFill>
                <a:latin typeface="Times New Roman" panose="02020603050405020304" pitchFamily="18" charset="0"/>
              </a:rPr>
              <a:t>系统结构</a:t>
            </a:r>
          </a:p>
          <a:p>
            <a:pPr eaLnBrk="1" hangingPunct="1"/>
            <a:endParaRPr lang="en-US" altLang="zh-CN" dirty="0">
              <a:latin typeface="Times New Roman" panose="02020603050405020304" pitchFamily="18" charset="0"/>
            </a:endParaRPr>
          </a:p>
        </p:txBody>
      </p:sp>
      <p:sp>
        <p:nvSpPr>
          <p:cNvPr id="124933" name="Rectangle 4"/>
          <p:cNvSpPr/>
          <p:nvPr/>
        </p:nvSpPr>
        <p:spPr>
          <a:xfrm>
            <a:off x="2671763" y="29860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124934" name="Rectangle 5"/>
          <p:cNvSpPr/>
          <p:nvPr/>
        </p:nvSpPr>
        <p:spPr>
          <a:xfrm>
            <a:off x="2838450" y="247173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pic>
        <p:nvPicPr>
          <p:cNvPr id="124935" name="Picture 6"/>
          <p:cNvPicPr>
            <a:picLocks noChangeAspect="1"/>
          </p:cNvPicPr>
          <p:nvPr/>
        </p:nvPicPr>
        <p:blipFill>
          <a:blip r:embed="rId2"/>
          <a:stretch>
            <a:fillRect/>
          </a:stretch>
        </p:blipFill>
        <p:spPr>
          <a:xfrm>
            <a:off x="136525" y="1619250"/>
            <a:ext cx="8869363" cy="4781550"/>
          </a:xfrm>
          <a:prstGeom prst="rect">
            <a:avLst/>
          </a:prstGeom>
          <a:noFill/>
          <a:ln w="9525">
            <a:noFill/>
          </a:ln>
        </p:spPr>
      </p:pic>
      <p:sp>
        <p:nvSpPr>
          <p:cNvPr id="124936" name="Rectangle 7"/>
          <p:cNvSpPr/>
          <p:nvPr/>
        </p:nvSpPr>
        <p:spPr>
          <a:xfrm>
            <a:off x="2514600" y="5943600"/>
            <a:ext cx="838200" cy="381000"/>
          </a:xfrm>
          <a:prstGeom prst="rect">
            <a:avLst/>
          </a:prstGeom>
          <a:solidFill>
            <a:schemeClr val="bg1"/>
          </a:solidFill>
          <a:ln w="9525">
            <a:noFill/>
          </a:ln>
        </p:spPr>
        <p:txBody>
          <a:bodyPr wrap="none" anchor="ctr" anchorCtr="0"/>
          <a:lstStyle/>
          <a:p>
            <a:pPr eaLnBrk="1" hangingPunct="1"/>
            <a:endParaRPr lang="zh-CN" altLang="en-US" dirty="0">
              <a:latin typeface="Verdana" panose="020B0604030504040204" pitchFamily="34" charset="0"/>
            </a:endParaRPr>
          </a:p>
        </p:txBody>
      </p:sp>
    </p:spTree>
  </p:cSld>
  <p:clrMapOvr>
    <a:masterClrMapping/>
  </p:clrMapOvr>
  <p:transition>
    <p:rand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85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25955" name="Rectangle 2"/>
          <p:cNvSpPr>
            <a:spLocks noGrp="1"/>
          </p:cNvSpPr>
          <p:nvPr>
            <p:ph type="title"/>
          </p:nvPr>
        </p:nvSpPr>
        <p:spPr>
          <a:ln/>
        </p:spPr>
        <p:txBody>
          <a:bodyPr vert="horz" wrap="square" lIns="91440" tIns="45720" rIns="91440" bIns="45720" anchor="b" anchorCtr="0"/>
          <a:lstStyle/>
          <a:p>
            <a:pPr eaLnBrk="1" hangingPunct="1">
              <a:buNone/>
            </a:pPr>
            <a:r>
              <a:rPr lang="en-US" altLang="zh-CN" sz="4000" b="0" dirty="0">
                <a:latin typeface="Times New Roman" panose="02020603050405020304" pitchFamily="18" charset="0"/>
                <a:ea typeface="黑体" panose="02010609060101010101" pitchFamily="2" charset="-122"/>
              </a:rPr>
              <a:t>7.8.1  </a:t>
            </a:r>
            <a:r>
              <a:rPr lang="zh-CN" altLang="en-US" sz="4000" b="0" dirty="0">
                <a:latin typeface="Times New Roman" panose="02020603050405020304" pitchFamily="18" charset="0"/>
                <a:ea typeface="黑体" panose="02010609060101010101" pitchFamily="2" charset="-122"/>
              </a:rPr>
              <a:t>医学专家系统──</a:t>
            </a:r>
            <a:r>
              <a:rPr lang="en-US" altLang="zh-CN" sz="4000" b="0" dirty="0">
                <a:latin typeface="Times New Roman" panose="02020603050405020304" pitchFamily="18" charset="0"/>
                <a:ea typeface="黑体" panose="02010609060101010101" pitchFamily="2" charset="-122"/>
              </a:rPr>
              <a:t>MYCIN</a:t>
            </a:r>
          </a:p>
        </p:txBody>
      </p:sp>
      <p:sp>
        <p:nvSpPr>
          <p:cNvPr id="125956" name="Rectangle 3"/>
          <p:cNvSpPr>
            <a:spLocks noGrp="1"/>
          </p:cNvSpPr>
          <p:nvPr>
            <p:ph idx="1"/>
          </p:nvPr>
        </p:nvSpPr>
        <p:spPr>
          <a:xfrm>
            <a:off x="250825" y="838200"/>
            <a:ext cx="8642350" cy="5791200"/>
          </a:xfrm>
          <a:ln/>
        </p:spPr>
        <p:txBody>
          <a:bodyPr vert="horz" wrap="square" lIns="91440" tIns="45720" rIns="91440" bIns="45720" anchor="t" anchorCtr="0"/>
          <a:lstStyle/>
          <a:p>
            <a:pPr eaLnBrk="1" hangingPunct="1">
              <a:buNone/>
            </a:pPr>
            <a:r>
              <a:rPr lang="en-US" altLang="zh-CN" sz="2600" b="1" dirty="0">
                <a:solidFill>
                  <a:srgbClr val="000000"/>
                </a:solidFill>
                <a:latin typeface="Times New Roman" panose="02020603050405020304" pitchFamily="18" charset="0"/>
                <a:cs typeface="Times New Roman" panose="02020603050405020304" pitchFamily="18" charset="0"/>
              </a:rPr>
              <a:t>2. </a:t>
            </a:r>
            <a:r>
              <a:rPr lang="zh-CN" altLang="en-US" sz="2600" b="1" dirty="0">
                <a:solidFill>
                  <a:srgbClr val="000000"/>
                </a:solidFill>
                <a:latin typeface="Times New Roman" panose="02020603050405020304" pitchFamily="18" charset="0"/>
              </a:rPr>
              <a:t>数据表示 ：上下文树（</a:t>
            </a:r>
            <a:r>
              <a:rPr lang="en-US" altLang="zh-CN" sz="2600" b="1" dirty="0">
                <a:solidFill>
                  <a:srgbClr val="000000"/>
                </a:solidFill>
                <a:latin typeface="Times New Roman" panose="02020603050405020304" pitchFamily="18" charset="0"/>
              </a:rPr>
              <a:t>context tree</a:t>
            </a:r>
            <a:r>
              <a:rPr lang="zh-CN" altLang="en-US" sz="2600" b="1" dirty="0">
                <a:solidFill>
                  <a:srgbClr val="000000"/>
                </a:solidFill>
                <a:latin typeface="Times New Roman" panose="02020603050405020304" pitchFamily="18" charset="0"/>
              </a:rPr>
              <a:t>）</a:t>
            </a:r>
          </a:p>
        </p:txBody>
      </p:sp>
      <p:sp>
        <p:nvSpPr>
          <p:cNvPr id="125957" name="Rectangle 4"/>
          <p:cNvSpPr/>
          <p:nvPr/>
        </p:nvSpPr>
        <p:spPr>
          <a:xfrm>
            <a:off x="2052638" y="2181225"/>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pic>
        <p:nvPicPr>
          <p:cNvPr id="125958" name="Picture 5"/>
          <p:cNvPicPr>
            <a:picLocks noChangeAspect="1"/>
          </p:cNvPicPr>
          <p:nvPr/>
        </p:nvPicPr>
        <p:blipFill>
          <a:blip r:embed="rId2"/>
          <a:stretch>
            <a:fillRect/>
          </a:stretch>
        </p:blipFill>
        <p:spPr>
          <a:xfrm>
            <a:off x="123825" y="1447800"/>
            <a:ext cx="8894763" cy="5105400"/>
          </a:xfrm>
          <a:prstGeom prst="rect">
            <a:avLst/>
          </a:prstGeom>
          <a:noFill/>
          <a:ln w="9525">
            <a:noFill/>
          </a:ln>
        </p:spPr>
      </p:pic>
    </p:spTree>
  </p:cSld>
  <p:clrMapOvr>
    <a:masterClrMapping/>
  </p:clrMapOvr>
  <p:transition>
    <p:random/>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86</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26979" name="Rectangle 2"/>
          <p:cNvSpPr>
            <a:spLocks noGrp="1"/>
          </p:cNvSpPr>
          <p:nvPr>
            <p:ph type="title"/>
          </p:nvPr>
        </p:nvSpPr>
        <p:spPr>
          <a:ln/>
        </p:spPr>
        <p:txBody>
          <a:bodyPr vert="horz" wrap="square" lIns="91440" tIns="45720" rIns="91440" bIns="45720" anchor="b" anchorCtr="0"/>
          <a:lstStyle/>
          <a:p>
            <a:pPr eaLnBrk="1" hangingPunct="1">
              <a:buNone/>
            </a:pPr>
            <a:r>
              <a:rPr lang="en-US" altLang="zh-CN" sz="4000" b="0" dirty="0">
                <a:latin typeface="Times New Roman" panose="02020603050405020304" pitchFamily="18" charset="0"/>
                <a:ea typeface="黑体" panose="02010609060101010101" pitchFamily="2" charset="-122"/>
              </a:rPr>
              <a:t>7.8.1  </a:t>
            </a:r>
            <a:r>
              <a:rPr lang="zh-CN" altLang="en-US" sz="4000" b="0" dirty="0">
                <a:latin typeface="Times New Roman" panose="02020603050405020304" pitchFamily="18" charset="0"/>
                <a:ea typeface="黑体" panose="02010609060101010101" pitchFamily="2" charset="-122"/>
              </a:rPr>
              <a:t>医学专家系统──</a:t>
            </a:r>
            <a:r>
              <a:rPr lang="en-US" altLang="zh-CN" sz="4000" b="0" dirty="0">
                <a:latin typeface="Times New Roman" panose="02020603050405020304" pitchFamily="18" charset="0"/>
                <a:ea typeface="黑体" panose="02010609060101010101" pitchFamily="2" charset="-122"/>
              </a:rPr>
              <a:t>MYCIN</a:t>
            </a:r>
          </a:p>
        </p:txBody>
      </p:sp>
      <p:sp>
        <p:nvSpPr>
          <p:cNvPr id="126980" name="Rectangle 3"/>
          <p:cNvSpPr>
            <a:spLocks noGrp="1"/>
          </p:cNvSpPr>
          <p:nvPr>
            <p:ph idx="1"/>
          </p:nvPr>
        </p:nvSpPr>
        <p:spPr>
          <a:ln/>
        </p:spPr>
        <p:txBody>
          <a:bodyPr vert="horz" wrap="square" lIns="91440" tIns="45720" rIns="91440" bIns="45720" anchor="t" anchorCtr="0"/>
          <a:lstStyle/>
          <a:p>
            <a:pPr eaLnBrk="1" hangingPunct="1">
              <a:buNone/>
            </a:pPr>
            <a:r>
              <a:rPr lang="en-US" altLang="zh-CN" sz="2600" b="1" dirty="0">
                <a:solidFill>
                  <a:srgbClr val="000000"/>
                </a:solidFill>
                <a:latin typeface="Times New Roman" panose="02020603050405020304" pitchFamily="18" charset="0"/>
                <a:cs typeface="Times New Roman" panose="02020603050405020304" pitchFamily="18" charset="0"/>
              </a:rPr>
              <a:t>3.  </a:t>
            </a:r>
            <a:r>
              <a:rPr lang="zh-CN" altLang="en-US" sz="2600" b="1" dirty="0">
                <a:solidFill>
                  <a:srgbClr val="000000"/>
                </a:solidFill>
                <a:latin typeface="Times New Roman" panose="02020603050405020304" pitchFamily="18" charset="0"/>
              </a:rPr>
              <a:t>知识表示</a:t>
            </a:r>
            <a:r>
              <a:rPr lang="zh-CN" altLang="en-US" dirty="0">
                <a:latin typeface="Times New Roman" panose="02020603050405020304" pitchFamily="18" charset="0"/>
              </a:rPr>
              <a:t> </a:t>
            </a:r>
          </a:p>
        </p:txBody>
      </p:sp>
      <p:sp>
        <p:nvSpPr>
          <p:cNvPr id="624644" name="Text Box 4"/>
          <p:cNvSpPr txBox="1"/>
          <p:nvPr/>
        </p:nvSpPr>
        <p:spPr>
          <a:xfrm>
            <a:off x="304800" y="1600200"/>
            <a:ext cx="8610600" cy="4735513"/>
          </a:xfrm>
          <a:prstGeom prst="rect">
            <a:avLst/>
          </a:prstGeom>
          <a:gradFill rotWithShape="1">
            <a:gsLst>
              <a:gs pos="0">
                <a:srgbClr val="00FFFF"/>
              </a:gs>
              <a:gs pos="50000">
                <a:srgbClr val="FFFFFF"/>
              </a:gs>
              <a:gs pos="100000">
                <a:srgbClr val="00FFFF"/>
              </a:gs>
            </a:gsLst>
            <a:lin ang="18900000" scaled="1"/>
            <a:tileRect/>
          </a:gradFill>
          <a:ln w="9525" cap="flat" cmpd="sng">
            <a:solidFill>
              <a:srgbClr val="808080"/>
            </a:solidFill>
            <a:prstDash val="solid"/>
            <a:miter/>
            <a:headEnd type="none" w="med" len="med"/>
            <a:tailEnd type="none" w="med" len="med"/>
          </a:ln>
        </p:spPr>
        <p:txBody>
          <a:bodyPr>
            <a:spAutoFit/>
          </a:bodyPr>
          <a:lstStyle/>
          <a:p>
            <a:pPr eaLnBrk="1" hangingPunct="1">
              <a:spcBef>
                <a:spcPct val="50000"/>
              </a:spcBef>
            </a:pP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1</a:t>
            </a:r>
            <a:r>
              <a:rPr lang="zh-CN" altLang="en-US" sz="2400" b="1" dirty="0">
                <a:solidFill>
                  <a:srgbClr val="000000"/>
                </a:solidFill>
                <a:latin typeface="Times New Roman" panose="02020603050405020304" pitchFamily="18" charset="0"/>
              </a:rPr>
              <a:t>）领域知识的表示：产生式规则。</a:t>
            </a:r>
          </a:p>
          <a:p>
            <a:pPr algn="just" eaLnBrk="1" hangingPunct="1">
              <a:spcBef>
                <a:spcPct val="50000"/>
              </a:spcBef>
              <a:buClr>
                <a:schemeClr val="accent2"/>
              </a:buClr>
              <a:buSzPct val="50000"/>
              <a:buFont typeface="Wingdings" panose="05000000000000000000" pitchFamily="2" charset="2"/>
              <a:buChar char="n"/>
            </a:pPr>
            <a:r>
              <a:rPr lang="zh-CN" altLang="en-US" sz="2200" b="1" dirty="0">
                <a:solidFill>
                  <a:srgbClr val="000000"/>
                </a:solidFill>
                <a:latin typeface="Times New Roman" panose="02020603050405020304" pitchFamily="18" charset="0"/>
              </a:rPr>
              <a:t> </a:t>
            </a:r>
            <a:r>
              <a:rPr lang="en-US" altLang="zh-CN" sz="2200" b="1" dirty="0">
                <a:solidFill>
                  <a:srgbClr val="000000"/>
                </a:solidFill>
                <a:latin typeface="Times New Roman" panose="02020603050405020304" pitchFamily="18" charset="0"/>
              </a:rPr>
              <a:t>RULE 064 </a:t>
            </a:r>
            <a:r>
              <a:rPr lang="zh-CN" altLang="en-US" sz="2200" b="1" dirty="0">
                <a:solidFill>
                  <a:srgbClr val="000000"/>
                </a:solidFill>
                <a:latin typeface="Times New Roman" panose="02020603050405020304" pitchFamily="18" charset="0"/>
              </a:rPr>
              <a:t>如果：有机体染色是革兰氏阳性，</a:t>
            </a:r>
          </a:p>
          <a:p>
            <a:pPr algn="just" eaLnBrk="1" hangingPunct="1">
              <a:spcBef>
                <a:spcPct val="50000"/>
              </a:spcBef>
              <a:buClr>
                <a:schemeClr val="accent2"/>
              </a:buClr>
              <a:buSzPct val="50000"/>
              <a:buFont typeface="Wingdings" panose="05000000000000000000" pitchFamily="2" charset="2"/>
            </a:pPr>
            <a:r>
              <a:rPr lang="zh-CN" altLang="en-US" sz="2200" b="1" dirty="0">
                <a:solidFill>
                  <a:srgbClr val="000000"/>
                </a:solidFill>
                <a:latin typeface="Times New Roman" panose="02020603050405020304" pitchFamily="18" charset="0"/>
              </a:rPr>
              <a:t>                          且    是有机形态是球状的，</a:t>
            </a:r>
          </a:p>
          <a:p>
            <a:pPr algn="just" eaLnBrk="1" hangingPunct="1">
              <a:spcBef>
                <a:spcPct val="50000"/>
              </a:spcBef>
              <a:buClr>
                <a:schemeClr val="accent2"/>
              </a:buClr>
              <a:buSzPct val="50000"/>
              <a:buFont typeface="Wingdings" panose="05000000000000000000" pitchFamily="2" charset="2"/>
            </a:pPr>
            <a:r>
              <a:rPr lang="zh-CN" altLang="en-US" sz="2200" b="1" dirty="0">
                <a:solidFill>
                  <a:srgbClr val="000000"/>
                </a:solidFill>
                <a:latin typeface="Times New Roman" panose="02020603050405020304" pitchFamily="18" charset="0"/>
              </a:rPr>
              <a:t>                          且    有机体的生长结构呈链状，</a:t>
            </a:r>
          </a:p>
          <a:p>
            <a:pPr eaLnBrk="1" hangingPunct="1">
              <a:spcBef>
                <a:spcPct val="50000"/>
              </a:spcBef>
            </a:pPr>
            <a:r>
              <a:rPr lang="zh-CN" altLang="en-US" sz="2200" b="1" dirty="0">
                <a:solidFill>
                  <a:srgbClr val="000000"/>
                </a:solidFill>
                <a:latin typeface="Times New Roman" panose="02020603050405020304" pitchFamily="18" charset="0"/>
              </a:rPr>
              <a:t>          则：存在证据表明该有机体为链球菌类，可信度为</a:t>
            </a:r>
            <a:r>
              <a:rPr lang="en-US" altLang="zh-CN" sz="2200" b="1" dirty="0">
                <a:solidFill>
                  <a:srgbClr val="000000"/>
                </a:solidFill>
                <a:latin typeface="Times New Roman" panose="02020603050405020304" pitchFamily="18" charset="0"/>
              </a:rPr>
              <a:t>0.7</a:t>
            </a:r>
            <a:r>
              <a:rPr lang="zh-CN" altLang="en-US" sz="2200" b="1" dirty="0">
                <a:solidFill>
                  <a:srgbClr val="000000"/>
                </a:solidFill>
                <a:latin typeface="Times New Roman" panose="02020603050405020304" pitchFamily="18" charset="0"/>
              </a:rPr>
              <a:t>。</a:t>
            </a:r>
          </a:p>
          <a:p>
            <a:pPr eaLnBrk="1" hangingPunct="1">
              <a:lnSpc>
                <a:spcPct val="120000"/>
              </a:lnSpc>
              <a:spcBef>
                <a:spcPct val="50000"/>
              </a:spcBef>
              <a:buClr>
                <a:schemeClr val="accent2"/>
              </a:buClr>
              <a:buSzPct val="50000"/>
              <a:buFont typeface="Wingdings" panose="05000000000000000000" pitchFamily="2" charset="2"/>
              <a:buChar char="n"/>
            </a:pPr>
            <a:r>
              <a:rPr lang="zh-CN" altLang="en-US" sz="2200" dirty="0">
                <a:solidFill>
                  <a:srgbClr val="000000"/>
                </a:solidFill>
                <a:latin typeface="Times New Roman" panose="02020603050405020304" pitchFamily="18" charset="0"/>
              </a:rPr>
              <a:t> </a:t>
            </a:r>
            <a:r>
              <a:rPr lang="en-US" altLang="zh-CN" sz="2200" b="1" dirty="0">
                <a:latin typeface="Times New Roman" panose="02020603050405020304" pitchFamily="18" charset="0"/>
              </a:rPr>
              <a:t>RULE 064</a:t>
            </a:r>
          </a:p>
          <a:p>
            <a:pPr eaLnBrk="1" hangingPunct="1">
              <a:lnSpc>
                <a:spcPct val="120000"/>
              </a:lnSpc>
            </a:pPr>
            <a:r>
              <a:rPr lang="en-US" altLang="zh-CN" sz="2200" b="1" dirty="0">
                <a:latin typeface="Times New Roman" panose="02020603050405020304" pitchFamily="18" charset="0"/>
              </a:rPr>
              <a:t>    PREMISE: </a:t>
            </a:r>
            <a:r>
              <a:rPr lang="en-US" altLang="zh-CN" sz="2000" b="1" dirty="0">
                <a:latin typeface="Times New Roman" panose="02020603050405020304" pitchFamily="18" charset="0"/>
              </a:rPr>
              <a:t>(  $ </a:t>
            </a:r>
            <a:r>
              <a:rPr lang="en-US" altLang="zh-CN" sz="2000" b="1" dirty="0">
                <a:solidFill>
                  <a:schemeClr val="accent2"/>
                </a:solidFill>
                <a:latin typeface="Times New Roman" panose="02020603050405020304" pitchFamily="18" charset="0"/>
              </a:rPr>
              <a:t>AND</a:t>
            </a:r>
            <a:r>
              <a:rPr lang="en-US" altLang="zh-CN" sz="2000" b="1" dirty="0">
                <a:latin typeface="Times New Roman" panose="02020603050405020304" pitchFamily="18" charset="0"/>
              </a:rPr>
              <a:t>   (SAME </a:t>
            </a:r>
            <a:r>
              <a:rPr lang="en-US" altLang="zh-CN" sz="2000" b="1" dirty="0">
                <a:solidFill>
                  <a:srgbClr val="0000FF"/>
                </a:solidFill>
                <a:latin typeface="Times New Roman" panose="02020603050405020304" pitchFamily="18" charset="0"/>
              </a:rPr>
              <a:t>CNTXT</a:t>
            </a:r>
            <a:r>
              <a:rPr lang="en-US" altLang="zh-CN" sz="2000" b="1" dirty="0">
                <a:latin typeface="Times New Roman" panose="02020603050405020304" pitchFamily="18" charset="0"/>
              </a:rPr>
              <a:t> STALN GRAMPOS)</a:t>
            </a:r>
          </a:p>
          <a:p>
            <a:pPr eaLnBrk="1" hangingPunct="1">
              <a:lnSpc>
                <a:spcPct val="120000"/>
              </a:lnSpc>
            </a:pPr>
            <a:r>
              <a:rPr lang="en-US" altLang="zh-CN" sz="2000" b="1" dirty="0">
                <a:latin typeface="Times New Roman" panose="02020603050405020304" pitchFamily="18" charset="0"/>
              </a:rPr>
              <a:t>                                             (SAME </a:t>
            </a:r>
            <a:r>
              <a:rPr lang="en-US" altLang="zh-CN" sz="2000" b="1" dirty="0">
                <a:solidFill>
                  <a:srgbClr val="0000FF"/>
                </a:solidFill>
                <a:latin typeface="Times New Roman" panose="02020603050405020304" pitchFamily="18" charset="0"/>
              </a:rPr>
              <a:t>CNTXT</a:t>
            </a:r>
            <a:r>
              <a:rPr lang="en-US" altLang="zh-CN" sz="2000" b="1" dirty="0">
                <a:latin typeface="Times New Roman" panose="02020603050405020304" pitchFamily="18" charset="0"/>
              </a:rPr>
              <a:t> MORPH COCCUS)</a:t>
            </a:r>
          </a:p>
          <a:p>
            <a:pPr eaLnBrk="1" hangingPunct="1">
              <a:lnSpc>
                <a:spcPct val="120000"/>
              </a:lnSpc>
            </a:pPr>
            <a:r>
              <a:rPr lang="en-US" altLang="zh-CN" sz="2000" b="1" dirty="0">
                <a:latin typeface="Times New Roman" panose="02020603050405020304" pitchFamily="18" charset="0"/>
              </a:rPr>
              <a:t>                                             (SAME </a:t>
            </a:r>
            <a:r>
              <a:rPr lang="en-US" altLang="zh-CN" sz="2000" b="1" dirty="0">
                <a:solidFill>
                  <a:srgbClr val="0000FF"/>
                </a:solidFill>
                <a:latin typeface="Times New Roman" panose="02020603050405020304" pitchFamily="18" charset="0"/>
              </a:rPr>
              <a:t>CNTXT</a:t>
            </a:r>
            <a:r>
              <a:rPr lang="en-US" altLang="zh-CN" sz="2000" b="1" dirty="0">
                <a:latin typeface="Times New Roman" panose="02020603050405020304" pitchFamily="18" charset="0"/>
              </a:rPr>
              <a:t> CONFORM CHAINS))</a:t>
            </a:r>
          </a:p>
          <a:p>
            <a:pPr eaLnBrk="1" hangingPunct="1">
              <a:lnSpc>
                <a:spcPct val="120000"/>
              </a:lnSpc>
            </a:pPr>
            <a:r>
              <a:rPr lang="en-US" altLang="zh-CN" sz="2200" b="1" dirty="0">
                <a:latin typeface="Times New Roman" panose="02020603050405020304" pitchFamily="18" charset="0"/>
              </a:rPr>
              <a:t>    ACTION: </a:t>
            </a:r>
            <a:r>
              <a:rPr lang="en-US" altLang="zh-CN" sz="2000" b="1" dirty="0">
                <a:latin typeface="Times New Roman" panose="02020603050405020304" pitchFamily="18" charset="0"/>
              </a:rPr>
              <a:t>(</a:t>
            </a:r>
            <a:r>
              <a:rPr lang="en-US" altLang="zh-CN" sz="2000" b="1" dirty="0">
                <a:solidFill>
                  <a:schemeClr val="accent2"/>
                </a:solidFill>
                <a:latin typeface="Times New Roman" panose="02020603050405020304" pitchFamily="18" charset="0"/>
              </a:rPr>
              <a:t>CONLUDE</a:t>
            </a:r>
            <a:r>
              <a:rPr lang="en-US" altLang="zh-CN" sz="2000" b="1" dirty="0">
                <a:latin typeface="Times New Roman" panose="02020603050405020304" pitchFamily="18" charset="0"/>
              </a:rPr>
              <a:t> </a:t>
            </a:r>
            <a:r>
              <a:rPr lang="en-US" altLang="zh-CN" sz="2000" b="1" dirty="0">
                <a:solidFill>
                  <a:srgbClr val="0000FF"/>
                </a:solidFill>
                <a:latin typeface="Times New Roman" panose="02020603050405020304" pitchFamily="18" charset="0"/>
              </a:rPr>
              <a:t>CNTXT</a:t>
            </a:r>
            <a:r>
              <a:rPr lang="en-US" altLang="zh-CN" sz="2000" b="1" dirty="0">
                <a:latin typeface="Times New Roman" panose="02020603050405020304" pitchFamily="18" charset="0"/>
              </a:rPr>
              <a:t> </a:t>
            </a:r>
            <a:r>
              <a:rPr lang="en-US" altLang="zh-CN" sz="2000" b="1" dirty="0">
                <a:solidFill>
                  <a:srgbClr val="009900"/>
                </a:solidFill>
                <a:latin typeface="Times New Roman" panose="02020603050405020304" pitchFamily="18" charset="0"/>
              </a:rPr>
              <a:t>IDENT</a:t>
            </a:r>
            <a:r>
              <a:rPr lang="en-US" altLang="zh-CN" sz="2000" b="1" dirty="0">
                <a:latin typeface="Times New Roman" panose="02020603050405020304" pitchFamily="18" charset="0"/>
              </a:rPr>
              <a:t> STREPTO COCCUS </a:t>
            </a:r>
            <a:r>
              <a:rPr lang="en-US" altLang="zh-CN" sz="2000" b="1" dirty="0">
                <a:solidFill>
                  <a:srgbClr val="0000FF"/>
                </a:solidFill>
                <a:latin typeface="Times New Roman" panose="02020603050405020304" pitchFamily="18" charset="0"/>
              </a:rPr>
              <a:t>TALLY</a:t>
            </a:r>
            <a:r>
              <a:rPr lang="en-US" altLang="zh-CN" sz="2000" b="1" dirty="0">
                <a:latin typeface="Times New Roman" panose="02020603050405020304" pitchFamily="18" charset="0"/>
              </a:rPr>
              <a:t>.7)</a:t>
            </a:r>
          </a:p>
          <a:p>
            <a:pPr eaLnBrk="1" hangingPunct="1">
              <a:lnSpc>
                <a:spcPct val="50000"/>
              </a:lnSpc>
            </a:pPr>
            <a:r>
              <a:rPr lang="en-US" altLang="zh-CN" sz="2000" dirty="0">
                <a:solidFill>
                  <a:srgbClr val="000000"/>
                </a:solidFill>
                <a:latin typeface="宋体" panose="02010600030101010101" pitchFamily="2" charset="-122"/>
              </a:rPr>
              <a:t> </a:t>
            </a:r>
            <a:r>
              <a:rPr lang="en-US" altLang="zh-CN" sz="2000" dirty="0">
                <a:latin typeface="Verdana" panose="020B0604030504040204" pitchFamily="34"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624644"/>
                                        </p:tgtEl>
                                        <p:attrNameLst>
                                          <p:attrName>style.visibility</p:attrName>
                                        </p:attrNameLst>
                                      </p:cBhvr>
                                      <p:to>
                                        <p:strVal val="visible"/>
                                      </p:to>
                                    </p:set>
                                    <p:animEffect transition="in" filter="barn(inHorizontal)">
                                      <p:cBhvr>
                                        <p:cTn id="7" dur="500"/>
                                        <p:tgtEl>
                                          <p:spTgt spid="624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44"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87</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28003" name="Rectangle 2"/>
          <p:cNvSpPr>
            <a:spLocks noGrp="1"/>
          </p:cNvSpPr>
          <p:nvPr>
            <p:ph type="title"/>
          </p:nvPr>
        </p:nvSpPr>
        <p:spPr>
          <a:ln/>
        </p:spPr>
        <p:txBody>
          <a:bodyPr vert="horz" wrap="square" lIns="91440" tIns="45720" rIns="91440" bIns="45720" anchor="b" anchorCtr="0"/>
          <a:lstStyle/>
          <a:p>
            <a:pPr eaLnBrk="1" hangingPunct="1">
              <a:buNone/>
            </a:pPr>
            <a:r>
              <a:rPr lang="en-US" altLang="zh-CN" sz="4000" b="0" dirty="0">
                <a:latin typeface="Times New Roman" panose="02020603050405020304" pitchFamily="18" charset="0"/>
                <a:ea typeface="黑体" panose="02010609060101010101" pitchFamily="2" charset="-122"/>
              </a:rPr>
              <a:t>7.8.1  </a:t>
            </a:r>
            <a:r>
              <a:rPr lang="zh-CN" altLang="en-US" sz="4000" b="0" dirty="0">
                <a:latin typeface="Times New Roman" panose="02020603050405020304" pitchFamily="18" charset="0"/>
                <a:ea typeface="黑体" panose="02010609060101010101" pitchFamily="2" charset="-122"/>
              </a:rPr>
              <a:t>医学专家系统──</a:t>
            </a:r>
            <a:r>
              <a:rPr lang="en-US" altLang="zh-CN" sz="4000" b="0" dirty="0">
                <a:latin typeface="Times New Roman" panose="02020603050405020304" pitchFamily="18" charset="0"/>
                <a:ea typeface="黑体" panose="02010609060101010101" pitchFamily="2" charset="-122"/>
              </a:rPr>
              <a:t>MYCIN</a:t>
            </a:r>
          </a:p>
        </p:txBody>
      </p:sp>
      <p:sp>
        <p:nvSpPr>
          <p:cNvPr id="128004" name="Rectangle 3"/>
          <p:cNvSpPr>
            <a:spLocks noGrp="1"/>
          </p:cNvSpPr>
          <p:nvPr>
            <p:ph idx="1"/>
          </p:nvPr>
        </p:nvSpPr>
        <p:spPr>
          <a:ln/>
        </p:spPr>
        <p:txBody>
          <a:bodyPr vert="horz" wrap="square" lIns="91440" tIns="45720" rIns="91440" bIns="45720" anchor="t" anchorCtr="0"/>
          <a:lstStyle/>
          <a:p>
            <a:pPr eaLnBrk="1" hangingPunct="1">
              <a:buNone/>
            </a:pPr>
            <a:r>
              <a:rPr lang="en-US" altLang="zh-CN" sz="2600" b="1" dirty="0">
                <a:solidFill>
                  <a:srgbClr val="000000"/>
                </a:solidFill>
                <a:latin typeface="Times New Roman" panose="02020603050405020304" pitchFamily="18" charset="0"/>
                <a:cs typeface="Times New Roman" panose="02020603050405020304" pitchFamily="18" charset="0"/>
              </a:rPr>
              <a:t>3. </a:t>
            </a:r>
            <a:r>
              <a:rPr lang="zh-CN" altLang="en-US" sz="2600" b="1" dirty="0">
                <a:solidFill>
                  <a:srgbClr val="000000"/>
                </a:solidFill>
                <a:latin typeface="Times New Roman" panose="02020603050405020304" pitchFamily="18" charset="0"/>
              </a:rPr>
              <a:t>知识表示</a:t>
            </a:r>
            <a:r>
              <a:rPr lang="zh-CN" altLang="en-US" dirty="0">
                <a:latin typeface="Times New Roman" panose="02020603050405020304" pitchFamily="18" charset="0"/>
              </a:rPr>
              <a:t> </a:t>
            </a:r>
          </a:p>
        </p:txBody>
      </p:sp>
      <p:sp>
        <p:nvSpPr>
          <p:cNvPr id="625668" name="Text Box 4"/>
          <p:cNvSpPr txBox="1"/>
          <p:nvPr/>
        </p:nvSpPr>
        <p:spPr>
          <a:xfrm>
            <a:off x="266700" y="1752600"/>
            <a:ext cx="8610600" cy="3205163"/>
          </a:xfrm>
          <a:prstGeom prst="rect">
            <a:avLst/>
          </a:prstGeom>
          <a:gradFill rotWithShape="1">
            <a:gsLst>
              <a:gs pos="0">
                <a:srgbClr val="00FFFF"/>
              </a:gs>
              <a:gs pos="50000">
                <a:srgbClr val="FFFFFF"/>
              </a:gs>
              <a:gs pos="100000">
                <a:srgbClr val="00FFFF"/>
              </a:gs>
            </a:gsLst>
            <a:lin ang="18900000" scaled="1"/>
            <a:tileRect/>
          </a:gradFill>
          <a:ln w="9525" cap="flat" cmpd="sng">
            <a:solidFill>
              <a:srgbClr val="808080"/>
            </a:solidFill>
            <a:prstDash val="solid"/>
            <a:miter/>
            <a:headEnd type="none" w="med" len="med"/>
            <a:tailEnd type="none" w="med" len="med"/>
          </a:ln>
        </p:spPr>
        <p:txBody>
          <a:bodyPr>
            <a:spAutoFit/>
          </a:bodyPr>
          <a:lstStyle/>
          <a:p>
            <a:pPr eaLnBrk="1" hangingPunct="1">
              <a:spcBef>
                <a:spcPct val="50000"/>
              </a:spcBef>
            </a:pP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2</a:t>
            </a:r>
            <a:r>
              <a:rPr lang="zh-CN" altLang="en-US" sz="2400" b="1" dirty="0">
                <a:solidFill>
                  <a:srgbClr val="000000"/>
                </a:solidFill>
                <a:latin typeface="Times New Roman" panose="02020603050405020304" pitchFamily="18" charset="0"/>
              </a:rPr>
              <a:t>）临床参数的表示</a:t>
            </a:r>
          </a:p>
          <a:p>
            <a:pPr eaLnBrk="1" hangingPunct="1">
              <a:spcBef>
                <a:spcPct val="50000"/>
              </a:spcBef>
              <a:buClr>
                <a:schemeClr val="accent2"/>
              </a:buClr>
              <a:buSzPct val="50000"/>
              <a:buFont typeface="Wingdings" panose="05000000000000000000" pitchFamily="2" charset="2"/>
              <a:buChar char="n"/>
            </a:pPr>
            <a:r>
              <a:rPr lang="zh-CN" altLang="en-US" sz="2400" b="1" dirty="0">
                <a:solidFill>
                  <a:srgbClr val="000000"/>
                </a:solidFill>
                <a:latin typeface="Times New Roman" panose="02020603050405020304" pitchFamily="18" charset="0"/>
              </a:rPr>
              <a:t> 临床参数：三元组（上下文树、属性、值）</a:t>
            </a:r>
          </a:p>
          <a:p>
            <a:pPr eaLnBrk="1" hangingPunct="1">
              <a:spcBef>
                <a:spcPct val="50000"/>
              </a:spcBef>
              <a:buClr>
                <a:schemeClr val="accent2"/>
              </a:buClr>
              <a:buSzPct val="50000"/>
              <a:buFont typeface="Wingdings" panose="05000000000000000000" pitchFamily="2" charset="2"/>
              <a:buChar char="n"/>
            </a:pPr>
            <a:r>
              <a:rPr lang="zh-CN" altLang="en-US" sz="2400" b="1" dirty="0">
                <a:solidFill>
                  <a:srgbClr val="000000"/>
                </a:solidFill>
                <a:latin typeface="Times New Roman" panose="02020603050405020304" pitchFamily="18" charset="0"/>
              </a:rPr>
              <a:t> 例：三元组（机体－</a:t>
            </a:r>
            <a:r>
              <a:rPr lang="en-US" altLang="zh-CN" sz="2400" b="1" dirty="0">
                <a:solidFill>
                  <a:srgbClr val="000000"/>
                </a:solidFill>
                <a:latin typeface="Times New Roman" panose="02020603050405020304" pitchFamily="18" charset="0"/>
              </a:rPr>
              <a:t>1</a:t>
            </a:r>
            <a:r>
              <a:rPr lang="zh-CN" altLang="en-US" sz="2400" b="1" dirty="0">
                <a:solidFill>
                  <a:srgbClr val="000000"/>
                </a:solidFill>
                <a:latin typeface="Times New Roman" panose="02020603050405020304" pitchFamily="18" charset="0"/>
              </a:rPr>
              <a:t>，形态，杆状）</a:t>
            </a:r>
          </a:p>
          <a:p>
            <a:pPr eaLnBrk="1" hangingPunct="1">
              <a:spcBef>
                <a:spcPct val="50000"/>
              </a:spcBef>
              <a:buClr>
                <a:schemeClr val="accent2"/>
              </a:buClr>
              <a:buSzPct val="50000"/>
              <a:buFont typeface="Wingdings" panose="05000000000000000000" pitchFamily="2" charset="2"/>
            </a:pPr>
            <a:r>
              <a:rPr lang="zh-CN" altLang="en-US" sz="2400" b="1" dirty="0">
                <a:latin typeface="Times New Roman" panose="02020603050405020304" pitchFamily="18" charset="0"/>
              </a:rPr>
              <a:t>           三元组（机体－</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，染色体，革兰氏阴性）</a:t>
            </a:r>
            <a:r>
              <a:rPr lang="zh-CN" altLang="en-US" sz="2400" dirty="0">
                <a:latin typeface="Times New Roman" panose="02020603050405020304" pitchFamily="18" charset="0"/>
              </a:rPr>
              <a:t> </a:t>
            </a:r>
            <a:endParaRPr lang="zh-CN" altLang="en-US" sz="2400" b="1" dirty="0">
              <a:solidFill>
                <a:srgbClr val="000000"/>
              </a:solidFill>
              <a:latin typeface="Times New Roman" panose="02020603050405020304" pitchFamily="18" charset="0"/>
            </a:endParaRPr>
          </a:p>
          <a:p>
            <a:pPr eaLnBrk="1" hangingPunct="1">
              <a:spcBef>
                <a:spcPct val="50000"/>
              </a:spcBef>
              <a:buClr>
                <a:schemeClr val="accent2"/>
              </a:buClr>
              <a:buFont typeface="Wingdings" panose="05000000000000000000" pitchFamily="2" charset="2"/>
              <a:buChar char="§"/>
            </a:pPr>
            <a:r>
              <a:rPr lang="zh-CN" altLang="en-US" sz="2400" b="1" dirty="0">
                <a:solidFill>
                  <a:srgbClr val="000000"/>
                </a:solidFill>
                <a:latin typeface="Times New Roman" panose="02020603050405020304" pitchFamily="18" charset="0"/>
              </a:rPr>
              <a:t> 临床数据：单值、是非值、多值。</a:t>
            </a:r>
          </a:p>
          <a:p>
            <a:pPr eaLnBrk="1" hangingPunct="1">
              <a:spcBef>
                <a:spcPct val="50000"/>
              </a:spcBef>
              <a:buClr>
                <a:schemeClr val="accent2"/>
              </a:buClr>
              <a:buFont typeface="Wingdings" panose="05000000000000000000" pitchFamily="2" charset="2"/>
              <a:buChar char="§"/>
            </a:pPr>
            <a:r>
              <a:rPr lang="zh-CN" altLang="en-US" sz="2400" b="1" dirty="0">
                <a:solidFill>
                  <a:srgbClr val="000000"/>
                </a:solidFill>
                <a:latin typeface="Times New Roman" panose="02020603050405020304" pitchFamily="18" charset="0"/>
              </a:rPr>
              <a:t> </a:t>
            </a:r>
            <a:r>
              <a:rPr lang="en-US" altLang="zh-CN" sz="2400" b="1" dirty="0">
                <a:latin typeface="Times New Roman" panose="02020603050405020304" pitchFamily="18" charset="0"/>
              </a:rPr>
              <a:t>MYCIN</a:t>
            </a:r>
            <a:r>
              <a:rPr lang="zh-CN" altLang="en-US" sz="2400" b="1" dirty="0">
                <a:latin typeface="Times New Roman" panose="02020603050405020304" pitchFamily="18" charset="0"/>
              </a:rPr>
              <a:t>系统有</a:t>
            </a:r>
            <a:r>
              <a:rPr lang="en-US" altLang="zh-CN" sz="2400" b="1" dirty="0">
                <a:latin typeface="Times New Roman" panose="02020603050405020304" pitchFamily="18" charset="0"/>
              </a:rPr>
              <a:t>65</a:t>
            </a:r>
            <a:r>
              <a:rPr lang="zh-CN" altLang="en-US" sz="2400" b="1" dirty="0">
                <a:latin typeface="Times New Roman" panose="02020603050405020304" pitchFamily="18" charset="0"/>
              </a:rPr>
              <a:t>个临床参数，按照其相对应的上下文分类。</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625668"/>
                                        </p:tgtEl>
                                        <p:attrNameLst>
                                          <p:attrName>style.visibility</p:attrName>
                                        </p:attrNameLst>
                                      </p:cBhvr>
                                      <p:to>
                                        <p:strVal val="visible"/>
                                      </p:to>
                                    </p:set>
                                    <p:animEffect transition="in" filter="barn(inHorizontal)">
                                      <p:cBhvr>
                                        <p:cTn id="7" dur="500"/>
                                        <p:tgtEl>
                                          <p:spTgt spid="625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68"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88</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29027" name="Rectangle 2"/>
          <p:cNvSpPr>
            <a:spLocks noGrp="1"/>
          </p:cNvSpPr>
          <p:nvPr>
            <p:ph type="title"/>
          </p:nvPr>
        </p:nvSpPr>
        <p:spPr>
          <a:ln/>
        </p:spPr>
        <p:txBody>
          <a:bodyPr vert="horz" wrap="square" lIns="91440" tIns="45720" rIns="91440" bIns="45720" anchor="b" anchorCtr="0"/>
          <a:lstStyle/>
          <a:p>
            <a:pPr eaLnBrk="1" hangingPunct="1">
              <a:buNone/>
            </a:pPr>
            <a:r>
              <a:rPr lang="en-US" altLang="zh-CN" sz="4000" b="0" dirty="0">
                <a:latin typeface="Times New Roman" panose="02020603050405020304" pitchFamily="18" charset="0"/>
                <a:ea typeface="黑体" panose="02010609060101010101" pitchFamily="2" charset="-122"/>
              </a:rPr>
              <a:t>7.8.1  </a:t>
            </a:r>
            <a:r>
              <a:rPr lang="zh-CN" altLang="en-US" sz="4000" b="0" dirty="0">
                <a:latin typeface="Times New Roman" panose="02020603050405020304" pitchFamily="18" charset="0"/>
                <a:ea typeface="黑体" panose="02010609060101010101" pitchFamily="2" charset="-122"/>
              </a:rPr>
              <a:t>医学专家系统──</a:t>
            </a:r>
            <a:r>
              <a:rPr lang="en-US" altLang="zh-CN" sz="4000" b="0" dirty="0">
                <a:latin typeface="Times New Roman" panose="02020603050405020304" pitchFamily="18" charset="0"/>
                <a:ea typeface="黑体" panose="02010609060101010101" pitchFamily="2" charset="-122"/>
              </a:rPr>
              <a:t>MYCIN</a:t>
            </a:r>
          </a:p>
        </p:txBody>
      </p:sp>
      <p:sp>
        <p:nvSpPr>
          <p:cNvPr id="129028" name="Rectangle 3"/>
          <p:cNvSpPr>
            <a:spLocks noGrp="1"/>
          </p:cNvSpPr>
          <p:nvPr>
            <p:ph idx="1"/>
          </p:nvPr>
        </p:nvSpPr>
        <p:spPr>
          <a:ln/>
        </p:spPr>
        <p:txBody>
          <a:bodyPr vert="horz" wrap="square" lIns="91440" tIns="45720" rIns="91440" bIns="45720" anchor="t" anchorCtr="0"/>
          <a:lstStyle/>
          <a:p>
            <a:pPr eaLnBrk="1" hangingPunct="1">
              <a:buNone/>
            </a:pPr>
            <a:r>
              <a:rPr lang="en-US" altLang="zh-CN" sz="2600" b="1" dirty="0">
                <a:solidFill>
                  <a:srgbClr val="000000"/>
                </a:solidFill>
                <a:latin typeface="Times New Roman" panose="02020603050405020304" pitchFamily="18" charset="0"/>
                <a:cs typeface="Times New Roman" panose="02020603050405020304" pitchFamily="18" charset="0"/>
              </a:rPr>
              <a:t>4. </a:t>
            </a:r>
            <a:r>
              <a:rPr lang="zh-CN" altLang="en-US" sz="2600" b="1" dirty="0">
                <a:solidFill>
                  <a:srgbClr val="000000"/>
                </a:solidFill>
                <a:latin typeface="Times New Roman" panose="02020603050405020304" pitchFamily="18" charset="0"/>
              </a:rPr>
              <a:t>推理策略：反向推理、深度优先的搜索策略</a:t>
            </a:r>
            <a:r>
              <a:rPr lang="zh-CN" altLang="en-US" b="1" dirty="0">
                <a:solidFill>
                  <a:srgbClr val="000000"/>
                </a:solidFill>
                <a:latin typeface="Times New Roman" panose="02020603050405020304" pitchFamily="18" charset="0"/>
              </a:rPr>
              <a:t> </a:t>
            </a:r>
          </a:p>
        </p:txBody>
      </p:sp>
      <p:sp>
        <p:nvSpPr>
          <p:cNvPr id="129029" name="Rectangle 4"/>
          <p:cNvSpPr/>
          <p:nvPr/>
        </p:nvSpPr>
        <p:spPr>
          <a:xfrm>
            <a:off x="2962275" y="2300288"/>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129030" name="AutoShape 5"/>
          <p:cNvSpPr>
            <a:spLocks noChangeAspect="1" noTextEdit="1"/>
          </p:cNvSpPr>
          <p:nvPr/>
        </p:nvSpPr>
        <p:spPr>
          <a:xfrm>
            <a:off x="0" y="1698625"/>
            <a:ext cx="8763000" cy="4702175"/>
          </a:xfrm>
          <a:prstGeom prst="rect">
            <a:avLst/>
          </a:prstGeom>
          <a:noFill/>
          <a:ln w="9525">
            <a:noFill/>
          </a:ln>
        </p:spPr>
        <p:txBody>
          <a:bodyPr/>
          <a:lstStyle/>
          <a:p>
            <a:endParaRPr lang="zh-CN" altLang="en-US"/>
          </a:p>
        </p:txBody>
      </p:sp>
      <p:sp>
        <p:nvSpPr>
          <p:cNvPr id="129031" name="Rectangle 6"/>
          <p:cNvSpPr/>
          <p:nvPr/>
        </p:nvSpPr>
        <p:spPr>
          <a:xfrm>
            <a:off x="4322763" y="1698625"/>
            <a:ext cx="2162175" cy="708025"/>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129032" name="Rectangle 7"/>
          <p:cNvSpPr/>
          <p:nvPr/>
        </p:nvSpPr>
        <p:spPr>
          <a:xfrm>
            <a:off x="4619625" y="1766888"/>
            <a:ext cx="1158875" cy="304800"/>
          </a:xfrm>
          <a:prstGeom prst="rect">
            <a:avLst/>
          </a:prstGeom>
          <a:noFill/>
          <a:ln w="9525">
            <a:noFill/>
          </a:ln>
        </p:spPr>
        <p:txBody>
          <a:bodyPr wrap="none" lIns="0" tIns="0" rIns="0" bIns="0">
            <a:spAutoFit/>
          </a:bodyPr>
          <a:lstStyle/>
          <a:p>
            <a:pPr eaLnBrk="1" hangingPunct="1"/>
            <a:r>
              <a:rPr lang="en-US" altLang="zh-CN" sz="2000" dirty="0">
                <a:solidFill>
                  <a:srgbClr val="000000"/>
                </a:solidFill>
                <a:latin typeface="Times New Roman" panose="02020603050405020304" pitchFamily="18" charset="0"/>
              </a:rPr>
              <a:t>REGIMEN</a:t>
            </a:r>
            <a:endParaRPr lang="en-US" altLang="zh-CN" dirty="0">
              <a:latin typeface="Verdana" panose="020B0604030504040204" pitchFamily="34" charset="0"/>
            </a:endParaRPr>
          </a:p>
        </p:txBody>
      </p:sp>
      <p:sp>
        <p:nvSpPr>
          <p:cNvPr id="129033" name="Rectangle 8"/>
          <p:cNvSpPr/>
          <p:nvPr/>
        </p:nvSpPr>
        <p:spPr>
          <a:xfrm>
            <a:off x="4454525" y="2078038"/>
            <a:ext cx="254000" cy="304800"/>
          </a:xfrm>
          <a:prstGeom prst="rect">
            <a:avLst/>
          </a:prstGeom>
          <a:noFill/>
          <a:ln w="9525">
            <a:noFill/>
          </a:ln>
        </p:spPr>
        <p:txBody>
          <a:bodyPr wrap="none" lIns="0" tIns="0" rIns="0" bIns="0">
            <a:spAutoFit/>
          </a:bodyPr>
          <a:lstStyle/>
          <a:p>
            <a:pPr eaLnBrk="1" hangingPunct="1"/>
            <a:r>
              <a:rPr lang="zh-CN" altLang="en-US" sz="2000" dirty="0">
                <a:solidFill>
                  <a:srgbClr val="000000"/>
                </a:solidFill>
                <a:latin typeface="宋体" panose="02010600030101010101" pitchFamily="2" charset="-122"/>
              </a:rPr>
              <a:t>（</a:t>
            </a:r>
            <a:endParaRPr lang="zh-CN" altLang="en-US" dirty="0">
              <a:latin typeface="Verdana" panose="020B0604030504040204" pitchFamily="34" charset="0"/>
            </a:endParaRPr>
          </a:p>
        </p:txBody>
      </p:sp>
      <p:sp>
        <p:nvSpPr>
          <p:cNvPr id="129034" name="Rectangle 9"/>
          <p:cNvSpPr/>
          <p:nvPr/>
        </p:nvSpPr>
        <p:spPr>
          <a:xfrm>
            <a:off x="4784725" y="2078038"/>
            <a:ext cx="508000" cy="304800"/>
          </a:xfrm>
          <a:prstGeom prst="rect">
            <a:avLst/>
          </a:prstGeom>
          <a:noFill/>
          <a:ln w="9525">
            <a:noFill/>
          </a:ln>
        </p:spPr>
        <p:txBody>
          <a:bodyPr wrap="none" lIns="0" tIns="0" rIns="0" bIns="0">
            <a:spAutoFit/>
          </a:bodyPr>
          <a:lstStyle/>
          <a:p>
            <a:pPr eaLnBrk="1" hangingPunct="1"/>
            <a:r>
              <a:rPr lang="zh-CN" altLang="en-US" sz="2000" dirty="0">
                <a:solidFill>
                  <a:srgbClr val="000000"/>
                </a:solidFill>
                <a:latin typeface="宋体" panose="02010600030101010101" pitchFamily="2" charset="-122"/>
              </a:rPr>
              <a:t>规则</a:t>
            </a:r>
            <a:endParaRPr lang="zh-CN" altLang="en-US" dirty="0">
              <a:latin typeface="Verdana" panose="020B0604030504040204" pitchFamily="34" charset="0"/>
            </a:endParaRPr>
          </a:p>
        </p:txBody>
      </p:sp>
      <p:sp>
        <p:nvSpPr>
          <p:cNvPr id="129035" name="Rectangle 10"/>
          <p:cNvSpPr/>
          <p:nvPr/>
        </p:nvSpPr>
        <p:spPr>
          <a:xfrm>
            <a:off x="5526088" y="2070100"/>
            <a:ext cx="381000" cy="304800"/>
          </a:xfrm>
          <a:prstGeom prst="rect">
            <a:avLst/>
          </a:prstGeom>
          <a:noFill/>
          <a:ln w="9525">
            <a:noFill/>
          </a:ln>
        </p:spPr>
        <p:txBody>
          <a:bodyPr wrap="none" lIns="0" tIns="0" rIns="0" bIns="0">
            <a:spAutoFit/>
          </a:bodyPr>
          <a:lstStyle/>
          <a:p>
            <a:pPr eaLnBrk="1" hangingPunct="1"/>
            <a:r>
              <a:rPr lang="en-US" altLang="zh-CN" sz="2000" dirty="0">
                <a:solidFill>
                  <a:srgbClr val="000000"/>
                </a:solidFill>
                <a:latin typeface="Times New Roman" panose="02020603050405020304" pitchFamily="18" charset="0"/>
              </a:rPr>
              <a:t>092</a:t>
            </a:r>
            <a:endParaRPr lang="en-US" altLang="zh-CN" dirty="0">
              <a:latin typeface="Verdana" panose="020B0604030504040204" pitchFamily="34" charset="0"/>
            </a:endParaRPr>
          </a:p>
        </p:txBody>
      </p:sp>
      <p:sp>
        <p:nvSpPr>
          <p:cNvPr id="129036" name="Rectangle 11"/>
          <p:cNvSpPr/>
          <p:nvPr/>
        </p:nvSpPr>
        <p:spPr>
          <a:xfrm>
            <a:off x="6019800" y="2078038"/>
            <a:ext cx="254000" cy="304800"/>
          </a:xfrm>
          <a:prstGeom prst="rect">
            <a:avLst/>
          </a:prstGeom>
          <a:noFill/>
          <a:ln w="9525">
            <a:noFill/>
          </a:ln>
        </p:spPr>
        <p:txBody>
          <a:bodyPr wrap="none" lIns="0" tIns="0" rIns="0" bIns="0">
            <a:spAutoFit/>
          </a:bodyPr>
          <a:lstStyle/>
          <a:p>
            <a:pPr eaLnBrk="1" hangingPunct="1"/>
            <a:r>
              <a:rPr lang="zh-CN" altLang="en-US" sz="2000" dirty="0">
                <a:solidFill>
                  <a:srgbClr val="000000"/>
                </a:solidFill>
                <a:latin typeface="宋体" panose="02010600030101010101" pitchFamily="2" charset="-122"/>
              </a:rPr>
              <a:t>）</a:t>
            </a:r>
            <a:endParaRPr lang="zh-CN" altLang="en-US" dirty="0">
              <a:latin typeface="Verdana" panose="020B0604030504040204" pitchFamily="34" charset="0"/>
            </a:endParaRPr>
          </a:p>
        </p:txBody>
      </p:sp>
      <p:sp>
        <p:nvSpPr>
          <p:cNvPr id="129037" name="Rectangle 12"/>
          <p:cNvSpPr/>
          <p:nvPr/>
        </p:nvSpPr>
        <p:spPr>
          <a:xfrm>
            <a:off x="2746375" y="2706688"/>
            <a:ext cx="1971675" cy="40640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129038" name="Rectangle 13"/>
          <p:cNvSpPr/>
          <p:nvPr/>
        </p:nvSpPr>
        <p:spPr>
          <a:xfrm>
            <a:off x="2879725" y="2774950"/>
            <a:ext cx="1316038" cy="304800"/>
          </a:xfrm>
          <a:prstGeom prst="rect">
            <a:avLst/>
          </a:prstGeom>
          <a:noFill/>
          <a:ln w="9525">
            <a:noFill/>
          </a:ln>
        </p:spPr>
        <p:txBody>
          <a:bodyPr wrap="none" lIns="0" tIns="0" rIns="0" bIns="0">
            <a:spAutoFit/>
          </a:bodyPr>
          <a:lstStyle/>
          <a:p>
            <a:pPr eaLnBrk="1" hangingPunct="1"/>
            <a:r>
              <a:rPr lang="en-US" altLang="zh-CN" sz="2000" dirty="0">
                <a:solidFill>
                  <a:srgbClr val="000000"/>
                </a:solidFill>
                <a:latin typeface="Times New Roman" panose="02020603050405020304" pitchFamily="18" charset="0"/>
              </a:rPr>
              <a:t>TREATFOR</a:t>
            </a:r>
            <a:endParaRPr lang="en-US" altLang="zh-CN" dirty="0">
              <a:latin typeface="Verdana" panose="020B0604030504040204" pitchFamily="34" charset="0"/>
            </a:endParaRPr>
          </a:p>
        </p:txBody>
      </p:sp>
      <p:sp>
        <p:nvSpPr>
          <p:cNvPr id="129039" name="Rectangle 14"/>
          <p:cNvSpPr/>
          <p:nvPr/>
        </p:nvSpPr>
        <p:spPr>
          <a:xfrm>
            <a:off x="6483350" y="2638425"/>
            <a:ext cx="2025650" cy="40640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129040" name="Rectangle 15"/>
          <p:cNvSpPr/>
          <p:nvPr/>
        </p:nvSpPr>
        <p:spPr>
          <a:xfrm>
            <a:off x="6615113" y="2706688"/>
            <a:ext cx="1358900" cy="304800"/>
          </a:xfrm>
          <a:prstGeom prst="rect">
            <a:avLst/>
          </a:prstGeom>
          <a:noFill/>
          <a:ln w="9525">
            <a:noFill/>
          </a:ln>
        </p:spPr>
        <p:txBody>
          <a:bodyPr wrap="none" lIns="0" tIns="0" rIns="0" bIns="0">
            <a:spAutoFit/>
          </a:bodyPr>
          <a:lstStyle/>
          <a:p>
            <a:pPr eaLnBrk="1" hangingPunct="1"/>
            <a:r>
              <a:rPr lang="en-US" altLang="zh-CN" sz="2000" dirty="0">
                <a:solidFill>
                  <a:srgbClr val="000000"/>
                </a:solidFill>
                <a:latin typeface="Times New Roman" panose="02020603050405020304" pitchFamily="18" charset="0"/>
              </a:rPr>
              <a:t>COVERFOR</a:t>
            </a:r>
            <a:endParaRPr lang="en-US" altLang="zh-CN" dirty="0">
              <a:latin typeface="Verdana" panose="020B0604030504040204" pitchFamily="34" charset="0"/>
            </a:endParaRPr>
          </a:p>
        </p:txBody>
      </p:sp>
      <p:sp>
        <p:nvSpPr>
          <p:cNvPr id="129041" name="Rectangle 16"/>
          <p:cNvSpPr/>
          <p:nvPr/>
        </p:nvSpPr>
        <p:spPr>
          <a:xfrm>
            <a:off x="219075" y="3462338"/>
            <a:ext cx="2163763" cy="40640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129042" name="Rectangle 17"/>
          <p:cNvSpPr/>
          <p:nvPr/>
        </p:nvSpPr>
        <p:spPr>
          <a:xfrm>
            <a:off x="352425" y="3538538"/>
            <a:ext cx="254000" cy="304800"/>
          </a:xfrm>
          <a:prstGeom prst="rect">
            <a:avLst/>
          </a:prstGeom>
          <a:noFill/>
          <a:ln w="9525">
            <a:noFill/>
          </a:ln>
        </p:spPr>
        <p:txBody>
          <a:bodyPr wrap="none" lIns="0" tIns="0" rIns="0" bIns="0">
            <a:spAutoFit/>
          </a:bodyPr>
          <a:lstStyle/>
          <a:p>
            <a:pPr eaLnBrk="1" hangingPunct="1"/>
            <a:r>
              <a:rPr lang="zh-CN" altLang="en-US" sz="2000" dirty="0">
                <a:solidFill>
                  <a:srgbClr val="000000"/>
                </a:solidFill>
                <a:latin typeface="宋体" panose="02010600030101010101" pitchFamily="2" charset="-122"/>
              </a:rPr>
              <a:t>（</a:t>
            </a:r>
            <a:endParaRPr lang="zh-CN" altLang="en-US" dirty="0">
              <a:latin typeface="Verdana" panose="020B0604030504040204" pitchFamily="34" charset="0"/>
            </a:endParaRPr>
          </a:p>
        </p:txBody>
      </p:sp>
      <p:sp>
        <p:nvSpPr>
          <p:cNvPr id="129043" name="Rectangle 18"/>
          <p:cNvSpPr/>
          <p:nvPr/>
        </p:nvSpPr>
        <p:spPr>
          <a:xfrm>
            <a:off x="682625" y="3538538"/>
            <a:ext cx="508000" cy="304800"/>
          </a:xfrm>
          <a:prstGeom prst="rect">
            <a:avLst/>
          </a:prstGeom>
          <a:noFill/>
          <a:ln w="9525">
            <a:noFill/>
          </a:ln>
        </p:spPr>
        <p:txBody>
          <a:bodyPr wrap="none" lIns="0" tIns="0" rIns="0" bIns="0">
            <a:spAutoFit/>
          </a:bodyPr>
          <a:lstStyle/>
          <a:p>
            <a:pPr eaLnBrk="1" hangingPunct="1"/>
            <a:r>
              <a:rPr lang="zh-CN" altLang="en-US" sz="2000" dirty="0">
                <a:solidFill>
                  <a:srgbClr val="000000"/>
                </a:solidFill>
                <a:latin typeface="宋体" panose="02010600030101010101" pitchFamily="2" charset="-122"/>
              </a:rPr>
              <a:t>规则</a:t>
            </a:r>
            <a:endParaRPr lang="zh-CN" altLang="en-US" dirty="0">
              <a:latin typeface="Verdana" panose="020B0604030504040204" pitchFamily="34" charset="0"/>
            </a:endParaRPr>
          </a:p>
        </p:txBody>
      </p:sp>
      <p:sp>
        <p:nvSpPr>
          <p:cNvPr id="129044" name="Rectangle 19"/>
          <p:cNvSpPr/>
          <p:nvPr/>
        </p:nvSpPr>
        <p:spPr>
          <a:xfrm>
            <a:off x="1423988" y="3530600"/>
            <a:ext cx="381000" cy="304800"/>
          </a:xfrm>
          <a:prstGeom prst="rect">
            <a:avLst/>
          </a:prstGeom>
          <a:noFill/>
          <a:ln w="9525">
            <a:noFill/>
          </a:ln>
        </p:spPr>
        <p:txBody>
          <a:bodyPr wrap="none" lIns="0" tIns="0" rIns="0" bIns="0">
            <a:spAutoFit/>
          </a:bodyPr>
          <a:lstStyle/>
          <a:p>
            <a:pPr eaLnBrk="1" hangingPunct="1"/>
            <a:r>
              <a:rPr lang="en-US" altLang="zh-CN" sz="2000" dirty="0">
                <a:solidFill>
                  <a:srgbClr val="000000"/>
                </a:solidFill>
                <a:latin typeface="Times New Roman" panose="02020603050405020304" pitchFamily="18" charset="0"/>
              </a:rPr>
              <a:t>090</a:t>
            </a:r>
            <a:endParaRPr lang="en-US" altLang="zh-CN" dirty="0">
              <a:latin typeface="Verdana" panose="020B0604030504040204" pitchFamily="34" charset="0"/>
            </a:endParaRPr>
          </a:p>
        </p:txBody>
      </p:sp>
      <p:sp>
        <p:nvSpPr>
          <p:cNvPr id="129045" name="Rectangle 20"/>
          <p:cNvSpPr/>
          <p:nvPr/>
        </p:nvSpPr>
        <p:spPr>
          <a:xfrm>
            <a:off x="1917700" y="3538538"/>
            <a:ext cx="254000" cy="304800"/>
          </a:xfrm>
          <a:prstGeom prst="rect">
            <a:avLst/>
          </a:prstGeom>
          <a:noFill/>
          <a:ln w="9525">
            <a:noFill/>
          </a:ln>
        </p:spPr>
        <p:txBody>
          <a:bodyPr wrap="none" lIns="0" tIns="0" rIns="0" bIns="0">
            <a:spAutoFit/>
          </a:bodyPr>
          <a:lstStyle/>
          <a:p>
            <a:pPr eaLnBrk="1" hangingPunct="1"/>
            <a:r>
              <a:rPr lang="zh-CN" altLang="en-US" sz="2000" dirty="0">
                <a:solidFill>
                  <a:srgbClr val="000000"/>
                </a:solidFill>
                <a:latin typeface="宋体" panose="02010600030101010101" pitchFamily="2" charset="-122"/>
              </a:rPr>
              <a:t>）</a:t>
            </a:r>
            <a:endParaRPr lang="zh-CN" altLang="en-US" dirty="0">
              <a:latin typeface="Verdana" panose="020B0604030504040204" pitchFamily="34" charset="0"/>
            </a:endParaRPr>
          </a:p>
        </p:txBody>
      </p:sp>
      <p:sp>
        <p:nvSpPr>
          <p:cNvPr id="129046" name="Rectangle 21"/>
          <p:cNvSpPr/>
          <p:nvPr/>
        </p:nvSpPr>
        <p:spPr>
          <a:xfrm>
            <a:off x="4724400" y="3462338"/>
            <a:ext cx="2163763" cy="40640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129047" name="Rectangle 22"/>
          <p:cNvSpPr/>
          <p:nvPr/>
        </p:nvSpPr>
        <p:spPr>
          <a:xfrm>
            <a:off x="4857750" y="3538538"/>
            <a:ext cx="762000" cy="304800"/>
          </a:xfrm>
          <a:prstGeom prst="rect">
            <a:avLst/>
          </a:prstGeom>
          <a:noFill/>
          <a:ln w="9525">
            <a:noFill/>
          </a:ln>
        </p:spPr>
        <p:txBody>
          <a:bodyPr wrap="none" lIns="0" tIns="0" rIns="0" bIns="0">
            <a:spAutoFit/>
          </a:bodyPr>
          <a:lstStyle/>
          <a:p>
            <a:pPr eaLnBrk="1" hangingPunct="1"/>
            <a:r>
              <a:rPr lang="zh-CN" altLang="en-US" sz="2000" dirty="0">
                <a:solidFill>
                  <a:srgbClr val="000000"/>
                </a:solidFill>
                <a:latin typeface="宋体" panose="02010600030101010101" pitchFamily="2" charset="-122"/>
              </a:rPr>
              <a:t>（规则</a:t>
            </a:r>
            <a:endParaRPr lang="zh-CN" altLang="en-US" dirty="0">
              <a:latin typeface="Verdana" panose="020B0604030504040204" pitchFamily="34" charset="0"/>
            </a:endParaRPr>
          </a:p>
        </p:txBody>
      </p:sp>
      <p:sp>
        <p:nvSpPr>
          <p:cNvPr id="129048" name="Rectangle 23"/>
          <p:cNvSpPr/>
          <p:nvPr/>
        </p:nvSpPr>
        <p:spPr>
          <a:xfrm>
            <a:off x="5929313" y="3530600"/>
            <a:ext cx="381000" cy="304800"/>
          </a:xfrm>
          <a:prstGeom prst="rect">
            <a:avLst/>
          </a:prstGeom>
          <a:noFill/>
          <a:ln w="9525">
            <a:noFill/>
          </a:ln>
        </p:spPr>
        <p:txBody>
          <a:bodyPr wrap="none" lIns="0" tIns="0" rIns="0" bIns="0">
            <a:spAutoFit/>
          </a:bodyPr>
          <a:lstStyle/>
          <a:p>
            <a:pPr eaLnBrk="1" hangingPunct="1"/>
            <a:r>
              <a:rPr lang="en-US" altLang="zh-CN" sz="2000" dirty="0">
                <a:solidFill>
                  <a:srgbClr val="000000"/>
                </a:solidFill>
                <a:latin typeface="Times New Roman" panose="02020603050405020304" pitchFamily="18" charset="0"/>
              </a:rPr>
              <a:t>149</a:t>
            </a:r>
            <a:endParaRPr lang="en-US" altLang="zh-CN" dirty="0">
              <a:latin typeface="Verdana" panose="020B0604030504040204" pitchFamily="34" charset="0"/>
            </a:endParaRPr>
          </a:p>
        </p:txBody>
      </p:sp>
      <p:sp>
        <p:nvSpPr>
          <p:cNvPr id="129049" name="Rectangle 24"/>
          <p:cNvSpPr/>
          <p:nvPr/>
        </p:nvSpPr>
        <p:spPr>
          <a:xfrm>
            <a:off x="6423025" y="3538538"/>
            <a:ext cx="254000" cy="304800"/>
          </a:xfrm>
          <a:prstGeom prst="rect">
            <a:avLst/>
          </a:prstGeom>
          <a:noFill/>
          <a:ln w="9525">
            <a:noFill/>
          </a:ln>
        </p:spPr>
        <p:txBody>
          <a:bodyPr wrap="none" lIns="0" tIns="0" rIns="0" bIns="0">
            <a:spAutoFit/>
          </a:bodyPr>
          <a:lstStyle/>
          <a:p>
            <a:pPr eaLnBrk="1" hangingPunct="1"/>
            <a:r>
              <a:rPr lang="zh-CN" altLang="en-US" sz="2000" dirty="0">
                <a:solidFill>
                  <a:srgbClr val="000000"/>
                </a:solidFill>
                <a:latin typeface="宋体" panose="02010600030101010101" pitchFamily="2" charset="-122"/>
              </a:rPr>
              <a:t>）</a:t>
            </a:r>
            <a:endParaRPr lang="zh-CN" altLang="en-US" dirty="0">
              <a:latin typeface="Verdana" panose="020B0604030504040204" pitchFamily="34" charset="0"/>
            </a:endParaRPr>
          </a:p>
        </p:txBody>
      </p:sp>
      <p:sp>
        <p:nvSpPr>
          <p:cNvPr id="129050" name="Rectangle 25"/>
          <p:cNvSpPr/>
          <p:nvPr/>
        </p:nvSpPr>
        <p:spPr>
          <a:xfrm>
            <a:off x="3406775" y="4638675"/>
            <a:ext cx="1255713" cy="40640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129051" name="Rectangle 26"/>
          <p:cNvSpPr/>
          <p:nvPr/>
        </p:nvSpPr>
        <p:spPr>
          <a:xfrm>
            <a:off x="3538538" y="4706938"/>
            <a:ext cx="763587" cy="304800"/>
          </a:xfrm>
          <a:prstGeom prst="rect">
            <a:avLst/>
          </a:prstGeom>
          <a:noFill/>
          <a:ln w="9525">
            <a:noFill/>
          </a:ln>
        </p:spPr>
        <p:txBody>
          <a:bodyPr wrap="none" lIns="0" tIns="0" rIns="0" bIns="0">
            <a:spAutoFit/>
          </a:bodyPr>
          <a:lstStyle/>
          <a:p>
            <a:pPr eaLnBrk="1" hangingPunct="1"/>
            <a:r>
              <a:rPr lang="en-US" altLang="zh-CN" sz="2000" dirty="0">
                <a:solidFill>
                  <a:srgbClr val="000000"/>
                </a:solidFill>
                <a:latin typeface="Times New Roman" panose="02020603050405020304" pitchFamily="18" charset="0"/>
              </a:rPr>
              <a:t>IDENT</a:t>
            </a:r>
            <a:endParaRPr lang="en-US" altLang="zh-CN" dirty="0">
              <a:latin typeface="Verdana" panose="020B0604030504040204" pitchFamily="34" charset="0"/>
            </a:endParaRPr>
          </a:p>
        </p:txBody>
      </p:sp>
      <p:sp>
        <p:nvSpPr>
          <p:cNvPr id="129052" name="Rectangle 27"/>
          <p:cNvSpPr/>
          <p:nvPr/>
        </p:nvSpPr>
        <p:spPr>
          <a:xfrm>
            <a:off x="4945063" y="4638675"/>
            <a:ext cx="2081212" cy="40640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129053" name="Rectangle 28"/>
          <p:cNvSpPr/>
          <p:nvPr/>
        </p:nvSpPr>
        <p:spPr>
          <a:xfrm>
            <a:off x="5076825" y="4706938"/>
            <a:ext cx="1400175" cy="304800"/>
          </a:xfrm>
          <a:prstGeom prst="rect">
            <a:avLst/>
          </a:prstGeom>
          <a:noFill/>
          <a:ln w="9525">
            <a:noFill/>
          </a:ln>
        </p:spPr>
        <p:txBody>
          <a:bodyPr wrap="none" lIns="0" tIns="0" rIns="0" bIns="0">
            <a:spAutoFit/>
          </a:bodyPr>
          <a:lstStyle/>
          <a:p>
            <a:pPr eaLnBrk="1" hangingPunct="1"/>
            <a:r>
              <a:rPr lang="en-US" altLang="zh-CN" sz="2000" dirty="0">
                <a:solidFill>
                  <a:srgbClr val="000000"/>
                </a:solidFill>
                <a:latin typeface="Times New Roman" panose="02020603050405020304" pitchFamily="18" charset="0"/>
              </a:rPr>
              <a:t>INFECTLOC</a:t>
            </a:r>
            <a:endParaRPr lang="en-US" altLang="zh-CN" dirty="0">
              <a:latin typeface="Verdana" panose="020B0604030504040204" pitchFamily="34" charset="0"/>
            </a:endParaRPr>
          </a:p>
        </p:txBody>
      </p:sp>
      <p:sp>
        <p:nvSpPr>
          <p:cNvPr id="129054" name="Rectangle 29"/>
          <p:cNvSpPr/>
          <p:nvPr/>
        </p:nvSpPr>
        <p:spPr>
          <a:xfrm>
            <a:off x="7142163" y="4638675"/>
            <a:ext cx="1604962" cy="40640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129055" name="Rectangle 30"/>
          <p:cNvSpPr/>
          <p:nvPr/>
        </p:nvSpPr>
        <p:spPr>
          <a:xfrm>
            <a:off x="7275513" y="4706938"/>
            <a:ext cx="1031875" cy="304800"/>
          </a:xfrm>
          <a:prstGeom prst="rect">
            <a:avLst/>
          </a:prstGeom>
          <a:noFill/>
          <a:ln w="9525">
            <a:noFill/>
          </a:ln>
        </p:spPr>
        <p:txBody>
          <a:bodyPr wrap="none" lIns="0" tIns="0" rIns="0" bIns="0">
            <a:spAutoFit/>
          </a:bodyPr>
          <a:lstStyle/>
          <a:p>
            <a:pPr eaLnBrk="1" hangingPunct="1"/>
            <a:r>
              <a:rPr lang="en-US" altLang="zh-CN" sz="2000" dirty="0">
                <a:solidFill>
                  <a:srgbClr val="000000"/>
                </a:solidFill>
                <a:latin typeface="Times New Roman" panose="02020603050405020304" pitchFamily="18" charset="0"/>
              </a:rPr>
              <a:t>FEBRILE</a:t>
            </a:r>
            <a:endParaRPr lang="en-US" altLang="zh-CN" dirty="0">
              <a:latin typeface="Verdana" panose="020B0604030504040204" pitchFamily="34" charset="0"/>
            </a:endParaRPr>
          </a:p>
        </p:txBody>
      </p:sp>
      <p:sp>
        <p:nvSpPr>
          <p:cNvPr id="129056" name="Rectangle 31"/>
          <p:cNvSpPr/>
          <p:nvPr/>
        </p:nvSpPr>
        <p:spPr>
          <a:xfrm>
            <a:off x="0" y="4554538"/>
            <a:ext cx="2557463" cy="40640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129057" name="Rectangle 32"/>
          <p:cNvSpPr/>
          <p:nvPr/>
        </p:nvSpPr>
        <p:spPr>
          <a:xfrm>
            <a:off x="133350" y="4622800"/>
            <a:ext cx="1766888" cy="304800"/>
          </a:xfrm>
          <a:prstGeom prst="rect">
            <a:avLst/>
          </a:prstGeom>
          <a:noFill/>
          <a:ln w="9525">
            <a:noFill/>
          </a:ln>
        </p:spPr>
        <p:txBody>
          <a:bodyPr wrap="none" lIns="0" tIns="0" rIns="0" bIns="0">
            <a:spAutoFit/>
          </a:bodyPr>
          <a:lstStyle/>
          <a:p>
            <a:pPr eaLnBrk="1" hangingPunct="1"/>
            <a:r>
              <a:rPr lang="en-US" altLang="zh-CN" sz="2000" dirty="0">
                <a:solidFill>
                  <a:srgbClr val="000000"/>
                </a:solidFill>
                <a:latin typeface="Times New Roman" panose="02020603050405020304" pitchFamily="18" charset="0"/>
              </a:rPr>
              <a:t>SIGNIFICANCE</a:t>
            </a:r>
            <a:endParaRPr lang="en-US" altLang="zh-CN" dirty="0">
              <a:latin typeface="Verdana" panose="020B0604030504040204" pitchFamily="34" charset="0"/>
            </a:endParaRPr>
          </a:p>
        </p:txBody>
      </p:sp>
      <p:sp>
        <p:nvSpPr>
          <p:cNvPr id="129058" name="Line 33"/>
          <p:cNvSpPr/>
          <p:nvPr/>
        </p:nvSpPr>
        <p:spPr>
          <a:xfrm flipH="1">
            <a:off x="3735388" y="2370138"/>
            <a:ext cx="1538287" cy="420687"/>
          </a:xfrm>
          <a:prstGeom prst="line">
            <a:avLst/>
          </a:prstGeom>
          <a:ln w="14288" cap="flat" cmpd="sng">
            <a:solidFill>
              <a:srgbClr val="000000"/>
            </a:solidFill>
            <a:prstDash val="solid"/>
            <a:headEnd type="none" w="med" len="med"/>
            <a:tailEnd type="none" w="med" len="med"/>
          </a:ln>
        </p:spPr>
      </p:sp>
      <p:sp>
        <p:nvSpPr>
          <p:cNvPr id="129059" name="Line 34"/>
          <p:cNvSpPr/>
          <p:nvPr/>
        </p:nvSpPr>
        <p:spPr>
          <a:xfrm>
            <a:off x="5273675" y="2370138"/>
            <a:ext cx="1538288" cy="420687"/>
          </a:xfrm>
          <a:prstGeom prst="line">
            <a:avLst/>
          </a:prstGeom>
          <a:ln w="14288" cap="flat" cmpd="sng">
            <a:solidFill>
              <a:srgbClr val="000000"/>
            </a:solidFill>
            <a:prstDash val="solid"/>
            <a:headEnd type="none" w="med" len="med"/>
            <a:tailEnd type="none" w="med" len="med"/>
          </a:ln>
        </p:spPr>
      </p:sp>
      <p:sp>
        <p:nvSpPr>
          <p:cNvPr id="129060" name="Line 35"/>
          <p:cNvSpPr/>
          <p:nvPr/>
        </p:nvSpPr>
        <p:spPr>
          <a:xfrm>
            <a:off x="3625850" y="3043238"/>
            <a:ext cx="1588" cy="250825"/>
          </a:xfrm>
          <a:prstGeom prst="line">
            <a:avLst/>
          </a:prstGeom>
          <a:ln w="14288" cap="flat" cmpd="sng">
            <a:solidFill>
              <a:srgbClr val="000000"/>
            </a:solidFill>
            <a:prstDash val="solid"/>
            <a:headEnd type="none" w="med" len="med"/>
            <a:tailEnd type="none" w="med" len="med"/>
          </a:ln>
        </p:spPr>
      </p:sp>
      <p:sp>
        <p:nvSpPr>
          <p:cNvPr id="129061" name="Freeform 36"/>
          <p:cNvSpPr/>
          <p:nvPr/>
        </p:nvSpPr>
        <p:spPr>
          <a:xfrm>
            <a:off x="1319213" y="3294063"/>
            <a:ext cx="4394200" cy="252412"/>
          </a:xfrm>
          <a:custGeom>
            <a:avLst/>
            <a:gdLst/>
            <a:ahLst/>
            <a:cxnLst>
              <a:cxn ang="0">
                <a:pos x="0" y="2147483647"/>
              </a:cxn>
              <a:cxn ang="0">
                <a:pos x="0" y="0"/>
              </a:cxn>
              <a:cxn ang="0">
                <a:pos x="2147483647" y="0"/>
              </a:cxn>
              <a:cxn ang="0">
                <a:pos x="2147483647" y="2147483647"/>
              </a:cxn>
            </a:cxnLst>
            <a:rect l="0" t="0" r="0" b="0"/>
            <a:pathLst>
              <a:path w="2768" h="159">
                <a:moveTo>
                  <a:pt x="0" y="159"/>
                </a:moveTo>
                <a:lnTo>
                  <a:pt x="0" y="0"/>
                </a:lnTo>
                <a:lnTo>
                  <a:pt x="2768" y="0"/>
                </a:lnTo>
                <a:lnTo>
                  <a:pt x="2768" y="159"/>
                </a:lnTo>
              </a:path>
            </a:pathLst>
          </a:custGeom>
          <a:noFill/>
          <a:ln w="142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129062" name="Line 37"/>
          <p:cNvSpPr/>
          <p:nvPr/>
        </p:nvSpPr>
        <p:spPr>
          <a:xfrm>
            <a:off x="1319213" y="3798888"/>
            <a:ext cx="1587" cy="839787"/>
          </a:xfrm>
          <a:prstGeom prst="line">
            <a:avLst/>
          </a:prstGeom>
          <a:ln w="14288" cap="flat" cmpd="sng">
            <a:solidFill>
              <a:srgbClr val="000000"/>
            </a:solidFill>
            <a:prstDash val="solid"/>
            <a:headEnd type="none" w="med" len="med"/>
            <a:tailEnd type="none" w="med" len="med"/>
          </a:ln>
        </p:spPr>
      </p:sp>
      <p:sp>
        <p:nvSpPr>
          <p:cNvPr id="129063" name="Line 38"/>
          <p:cNvSpPr/>
          <p:nvPr/>
        </p:nvSpPr>
        <p:spPr>
          <a:xfrm flipH="1">
            <a:off x="4065588" y="3798888"/>
            <a:ext cx="1647825" cy="923925"/>
          </a:xfrm>
          <a:prstGeom prst="line">
            <a:avLst/>
          </a:prstGeom>
          <a:ln w="14288" cap="flat" cmpd="sng">
            <a:solidFill>
              <a:srgbClr val="000000"/>
            </a:solidFill>
            <a:prstDash val="solid"/>
            <a:headEnd type="none" w="med" len="med"/>
            <a:tailEnd type="none" w="med" len="med"/>
          </a:ln>
        </p:spPr>
      </p:sp>
      <p:sp>
        <p:nvSpPr>
          <p:cNvPr id="129064" name="Line 39"/>
          <p:cNvSpPr/>
          <p:nvPr/>
        </p:nvSpPr>
        <p:spPr>
          <a:xfrm>
            <a:off x="5713413" y="3798888"/>
            <a:ext cx="1587" cy="923925"/>
          </a:xfrm>
          <a:prstGeom prst="line">
            <a:avLst/>
          </a:prstGeom>
          <a:ln w="14288" cap="flat" cmpd="sng">
            <a:solidFill>
              <a:srgbClr val="000000"/>
            </a:solidFill>
            <a:prstDash val="solid"/>
            <a:headEnd type="none" w="med" len="med"/>
            <a:tailEnd type="none" w="med" len="med"/>
          </a:ln>
        </p:spPr>
      </p:sp>
      <p:sp>
        <p:nvSpPr>
          <p:cNvPr id="129065" name="Line 40"/>
          <p:cNvSpPr/>
          <p:nvPr/>
        </p:nvSpPr>
        <p:spPr>
          <a:xfrm>
            <a:off x="5713413" y="3798888"/>
            <a:ext cx="1758950" cy="839787"/>
          </a:xfrm>
          <a:prstGeom prst="line">
            <a:avLst/>
          </a:prstGeom>
          <a:ln w="14288" cap="flat" cmpd="sng">
            <a:solidFill>
              <a:srgbClr val="000000"/>
            </a:solidFill>
            <a:prstDash val="solid"/>
            <a:headEnd type="none" w="med" len="med"/>
            <a:tailEnd type="none" w="med" len="med"/>
          </a:ln>
        </p:spPr>
      </p:sp>
      <p:sp>
        <p:nvSpPr>
          <p:cNvPr id="129066" name="Rectangle 41"/>
          <p:cNvSpPr/>
          <p:nvPr/>
        </p:nvSpPr>
        <p:spPr>
          <a:xfrm>
            <a:off x="989013" y="5040313"/>
            <a:ext cx="663575" cy="35560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129067" name="Rectangle 42"/>
          <p:cNvSpPr/>
          <p:nvPr/>
        </p:nvSpPr>
        <p:spPr>
          <a:xfrm rot="5400000">
            <a:off x="1149350" y="5067300"/>
            <a:ext cx="254000" cy="304800"/>
          </a:xfrm>
          <a:prstGeom prst="rect">
            <a:avLst/>
          </a:prstGeom>
          <a:noFill/>
          <a:ln w="9525">
            <a:noFill/>
          </a:ln>
        </p:spPr>
        <p:txBody>
          <a:bodyPr wrap="none" lIns="0" tIns="0" rIns="0" bIns="0">
            <a:spAutoFit/>
          </a:bodyPr>
          <a:lstStyle/>
          <a:p>
            <a:pPr eaLnBrk="1" hangingPunct="1"/>
            <a:r>
              <a:rPr lang="en-US" altLang="zh-CN" sz="2000" dirty="0">
                <a:solidFill>
                  <a:srgbClr val="000000"/>
                </a:solidFill>
                <a:latin typeface="Times New Roman" panose="02020603050405020304" pitchFamily="18" charset="0"/>
              </a:rPr>
              <a:t>…</a:t>
            </a:r>
            <a:endParaRPr lang="en-US" altLang="zh-CN" dirty="0">
              <a:latin typeface="Verdana" panose="020B0604030504040204" pitchFamily="34" charset="0"/>
            </a:endParaRPr>
          </a:p>
        </p:txBody>
      </p:sp>
      <p:sp>
        <p:nvSpPr>
          <p:cNvPr id="129068" name="Rectangle 43"/>
          <p:cNvSpPr/>
          <p:nvPr/>
        </p:nvSpPr>
        <p:spPr>
          <a:xfrm>
            <a:off x="3516313" y="5059363"/>
            <a:ext cx="661987" cy="354012"/>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129069" name="Rectangle 44"/>
          <p:cNvSpPr/>
          <p:nvPr/>
        </p:nvSpPr>
        <p:spPr>
          <a:xfrm rot="5400000">
            <a:off x="3673475" y="5084763"/>
            <a:ext cx="254000" cy="304800"/>
          </a:xfrm>
          <a:prstGeom prst="rect">
            <a:avLst/>
          </a:prstGeom>
          <a:noFill/>
          <a:ln w="9525">
            <a:noFill/>
          </a:ln>
        </p:spPr>
        <p:txBody>
          <a:bodyPr wrap="none" lIns="0" tIns="0" rIns="0" bIns="0">
            <a:spAutoFit/>
          </a:bodyPr>
          <a:lstStyle/>
          <a:p>
            <a:pPr eaLnBrk="1" hangingPunct="1"/>
            <a:r>
              <a:rPr lang="en-US" altLang="zh-CN" sz="2000" dirty="0">
                <a:solidFill>
                  <a:srgbClr val="000000"/>
                </a:solidFill>
                <a:latin typeface="Times New Roman" panose="02020603050405020304" pitchFamily="18" charset="0"/>
              </a:rPr>
              <a:t>…</a:t>
            </a:r>
            <a:endParaRPr lang="en-US" altLang="zh-CN" dirty="0">
              <a:latin typeface="Verdana" panose="020B0604030504040204" pitchFamily="34" charset="0"/>
            </a:endParaRPr>
          </a:p>
        </p:txBody>
      </p:sp>
      <p:sp>
        <p:nvSpPr>
          <p:cNvPr id="129070" name="Rectangle 45"/>
          <p:cNvSpPr/>
          <p:nvPr/>
        </p:nvSpPr>
        <p:spPr>
          <a:xfrm>
            <a:off x="5494338" y="5059363"/>
            <a:ext cx="661987" cy="354012"/>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129071" name="Rectangle 46"/>
          <p:cNvSpPr/>
          <p:nvPr/>
        </p:nvSpPr>
        <p:spPr>
          <a:xfrm rot="5400000">
            <a:off x="5651500" y="5084763"/>
            <a:ext cx="254000" cy="304800"/>
          </a:xfrm>
          <a:prstGeom prst="rect">
            <a:avLst/>
          </a:prstGeom>
          <a:noFill/>
          <a:ln w="9525">
            <a:noFill/>
          </a:ln>
        </p:spPr>
        <p:txBody>
          <a:bodyPr wrap="none" lIns="0" tIns="0" rIns="0" bIns="0">
            <a:spAutoFit/>
          </a:bodyPr>
          <a:lstStyle/>
          <a:p>
            <a:pPr eaLnBrk="1" hangingPunct="1"/>
            <a:r>
              <a:rPr lang="en-US" altLang="zh-CN" sz="2000" dirty="0">
                <a:solidFill>
                  <a:srgbClr val="000000"/>
                </a:solidFill>
                <a:latin typeface="Times New Roman" panose="02020603050405020304" pitchFamily="18" charset="0"/>
              </a:rPr>
              <a:t>…</a:t>
            </a:r>
            <a:endParaRPr lang="en-US" altLang="zh-CN" dirty="0">
              <a:latin typeface="Verdana" panose="020B0604030504040204" pitchFamily="34" charset="0"/>
            </a:endParaRPr>
          </a:p>
        </p:txBody>
      </p:sp>
      <p:sp>
        <p:nvSpPr>
          <p:cNvPr id="129072" name="Rectangle 47"/>
          <p:cNvSpPr/>
          <p:nvPr/>
        </p:nvSpPr>
        <p:spPr>
          <a:xfrm>
            <a:off x="7691438" y="5059363"/>
            <a:ext cx="661987" cy="354012"/>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129073" name="Rectangle 48"/>
          <p:cNvSpPr/>
          <p:nvPr/>
        </p:nvSpPr>
        <p:spPr>
          <a:xfrm rot="5400000">
            <a:off x="7848600" y="5084763"/>
            <a:ext cx="254000" cy="304800"/>
          </a:xfrm>
          <a:prstGeom prst="rect">
            <a:avLst/>
          </a:prstGeom>
          <a:noFill/>
          <a:ln w="9525">
            <a:noFill/>
          </a:ln>
        </p:spPr>
        <p:txBody>
          <a:bodyPr wrap="none" lIns="0" tIns="0" rIns="0" bIns="0">
            <a:spAutoFit/>
          </a:bodyPr>
          <a:lstStyle/>
          <a:p>
            <a:pPr eaLnBrk="1" hangingPunct="1"/>
            <a:r>
              <a:rPr lang="en-US" altLang="zh-CN" sz="2000" dirty="0">
                <a:solidFill>
                  <a:srgbClr val="000000"/>
                </a:solidFill>
                <a:latin typeface="Times New Roman" panose="02020603050405020304" pitchFamily="18" charset="0"/>
              </a:rPr>
              <a:t>…</a:t>
            </a:r>
            <a:endParaRPr lang="en-US" altLang="zh-CN" dirty="0">
              <a:latin typeface="Verdana" panose="020B0604030504040204" pitchFamily="34" charset="0"/>
            </a:endParaRPr>
          </a:p>
        </p:txBody>
      </p:sp>
      <p:sp>
        <p:nvSpPr>
          <p:cNvPr id="129074" name="Rectangle 49"/>
          <p:cNvSpPr/>
          <p:nvPr/>
        </p:nvSpPr>
        <p:spPr>
          <a:xfrm>
            <a:off x="3076575" y="5983288"/>
            <a:ext cx="4141788" cy="404812"/>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129075" name="Rectangle 50"/>
          <p:cNvSpPr/>
          <p:nvPr/>
        </p:nvSpPr>
        <p:spPr>
          <a:xfrm>
            <a:off x="4322763" y="1698625"/>
            <a:ext cx="2162175" cy="708025"/>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129076" name="Rectangle 51"/>
          <p:cNvSpPr/>
          <p:nvPr/>
        </p:nvSpPr>
        <p:spPr>
          <a:xfrm>
            <a:off x="4619625" y="1766888"/>
            <a:ext cx="1158875" cy="304800"/>
          </a:xfrm>
          <a:prstGeom prst="rect">
            <a:avLst/>
          </a:prstGeom>
          <a:noFill/>
          <a:ln w="9525">
            <a:noFill/>
          </a:ln>
        </p:spPr>
        <p:txBody>
          <a:bodyPr wrap="none" lIns="0" tIns="0" rIns="0" bIns="0">
            <a:spAutoFit/>
          </a:bodyPr>
          <a:lstStyle/>
          <a:p>
            <a:pPr eaLnBrk="1" hangingPunct="1"/>
            <a:r>
              <a:rPr lang="en-US" altLang="zh-CN" sz="2000" dirty="0">
                <a:solidFill>
                  <a:srgbClr val="000000"/>
                </a:solidFill>
                <a:latin typeface="Times New Roman" panose="02020603050405020304" pitchFamily="18" charset="0"/>
              </a:rPr>
              <a:t>REGIMEN</a:t>
            </a:r>
            <a:endParaRPr lang="en-US" altLang="zh-CN" dirty="0">
              <a:latin typeface="Verdana" panose="020B0604030504040204" pitchFamily="34" charset="0"/>
            </a:endParaRPr>
          </a:p>
        </p:txBody>
      </p:sp>
      <p:sp>
        <p:nvSpPr>
          <p:cNvPr id="129077" name="Rectangle 52"/>
          <p:cNvSpPr/>
          <p:nvPr/>
        </p:nvSpPr>
        <p:spPr>
          <a:xfrm>
            <a:off x="4454525" y="2078038"/>
            <a:ext cx="254000" cy="304800"/>
          </a:xfrm>
          <a:prstGeom prst="rect">
            <a:avLst/>
          </a:prstGeom>
          <a:noFill/>
          <a:ln w="9525">
            <a:noFill/>
          </a:ln>
        </p:spPr>
        <p:txBody>
          <a:bodyPr wrap="none" lIns="0" tIns="0" rIns="0" bIns="0">
            <a:spAutoFit/>
          </a:bodyPr>
          <a:lstStyle/>
          <a:p>
            <a:pPr eaLnBrk="1" hangingPunct="1"/>
            <a:r>
              <a:rPr lang="zh-CN" altLang="en-US" sz="2000" dirty="0">
                <a:solidFill>
                  <a:srgbClr val="000000"/>
                </a:solidFill>
                <a:latin typeface="宋体" panose="02010600030101010101" pitchFamily="2" charset="-122"/>
              </a:rPr>
              <a:t>（</a:t>
            </a:r>
            <a:endParaRPr lang="zh-CN" altLang="en-US" dirty="0">
              <a:latin typeface="Verdana" panose="020B0604030504040204" pitchFamily="34" charset="0"/>
            </a:endParaRPr>
          </a:p>
        </p:txBody>
      </p:sp>
      <p:sp>
        <p:nvSpPr>
          <p:cNvPr id="129078" name="Rectangle 53"/>
          <p:cNvSpPr/>
          <p:nvPr/>
        </p:nvSpPr>
        <p:spPr>
          <a:xfrm>
            <a:off x="4784725" y="2078038"/>
            <a:ext cx="508000" cy="304800"/>
          </a:xfrm>
          <a:prstGeom prst="rect">
            <a:avLst/>
          </a:prstGeom>
          <a:noFill/>
          <a:ln w="9525">
            <a:noFill/>
          </a:ln>
        </p:spPr>
        <p:txBody>
          <a:bodyPr wrap="none" lIns="0" tIns="0" rIns="0" bIns="0">
            <a:spAutoFit/>
          </a:bodyPr>
          <a:lstStyle/>
          <a:p>
            <a:pPr eaLnBrk="1" hangingPunct="1"/>
            <a:r>
              <a:rPr lang="zh-CN" altLang="en-US" sz="2000" dirty="0">
                <a:solidFill>
                  <a:srgbClr val="000000"/>
                </a:solidFill>
                <a:latin typeface="宋体" panose="02010600030101010101" pitchFamily="2" charset="-122"/>
              </a:rPr>
              <a:t>规则</a:t>
            </a:r>
            <a:endParaRPr lang="zh-CN" altLang="en-US" dirty="0">
              <a:latin typeface="Verdana" panose="020B0604030504040204" pitchFamily="34" charset="0"/>
            </a:endParaRPr>
          </a:p>
        </p:txBody>
      </p:sp>
      <p:sp>
        <p:nvSpPr>
          <p:cNvPr id="129079" name="Rectangle 54"/>
          <p:cNvSpPr/>
          <p:nvPr/>
        </p:nvSpPr>
        <p:spPr>
          <a:xfrm>
            <a:off x="5526088" y="2070100"/>
            <a:ext cx="381000" cy="304800"/>
          </a:xfrm>
          <a:prstGeom prst="rect">
            <a:avLst/>
          </a:prstGeom>
          <a:noFill/>
          <a:ln w="9525">
            <a:noFill/>
          </a:ln>
        </p:spPr>
        <p:txBody>
          <a:bodyPr wrap="none" lIns="0" tIns="0" rIns="0" bIns="0">
            <a:spAutoFit/>
          </a:bodyPr>
          <a:lstStyle/>
          <a:p>
            <a:pPr eaLnBrk="1" hangingPunct="1"/>
            <a:r>
              <a:rPr lang="en-US" altLang="zh-CN" sz="2000" dirty="0">
                <a:solidFill>
                  <a:srgbClr val="000000"/>
                </a:solidFill>
                <a:latin typeface="Times New Roman" panose="02020603050405020304" pitchFamily="18" charset="0"/>
              </a:rPr>
              <a:t>092</a:t>
            </a:r>
            <a:endParaRPr lang="en-US" altLang="zh-CN" dirty="0">
              <a:latin typeface="Verdana" panose="020B0604030504040204" pitchFamily="34" charset="0"/>
            </a:endParaRPr>
          </a:p>
        </p:txBody>
      </p:sp>
      <p:sp>
        <p:nvSpPr>
          <p:cNvPr id="129080" name="Rectangle 55"/>
          <p:cNvSpPr/>
          <p:nvPr/>
        </p:nvSpPr>
        <p:spPr>
          <a:xfrm>
            <a:off x="6019800" y="2078038"/>
            <a:ext cx="254000" cy="304800"/>
          </a:xfrm>
          <a:prstGeom prst="rect">
            <a:avLst/>
          </a:prstGeom>
          <a:noFill/>
          <a:ln w="9525">
            <a:noFill/>
          </a:ln>
        </p:spPr>
        <p:txBody>
          <a:bodyPr wrap="none" lIns="0" tIns="0" rIns="0" bIns="0">
            <a:spAutoFit/>
          </a:bodyPr>
          <a:lstStyle/>
          <a:p>
            <a:pPr eaLnBrk="1" hangingPunct="1"/>
            <a:r>
              <a:rPr lang="zh-CN" altLang="en-US" sz="2000" dirty="0">
                <a:solidFill>
                  <a:srgbClr val="000000"/>
                </a:solidFill>
                <a:latin typeface="宋体" panose="02010600030101010101" pitchFamily="2" charset="-122"/>
              </a:rPr>
              <a:t>）</a:t>
            </a:r>
            <a:endParaRPr lang="zh-CN" altLang="en-US" dirty="0">
              <a:latin typeface="Verdana" panose="020B0604030504040204" pitchFamily="34" charset="0"/>
            </a:endParaRPr>
          </a:p>
        </p:txBody>
      </p:sp>
      <p:sp>
        <p:nvSpPr>
          <p:cNvPr id="129081" name="Rectangle 56"/>
          <p:cNvSpPr/>
          <p:nvPr/>
        </p:nvSpPr>
        <p:spPr>
          <a:xfrm>
            <a:off x="2746375" y="2706688"/>
            <a:ext cx="1971675" cy="40640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129082" name="Rectangle 57"/>
          <p:cNvSpPr/>
          <p:nvPr/>
        </p:nvSpPr>
        <p:spPr>
          <a:xfrm>
            <a:off x="2879725" y="2774950"/>
            <a:ext cx="1316038" cy="304800"/>
          </a:xfrm>
          <a:prstGeom prst="rect">
            <a:avLst/>
          </a:prstGeom>
          <a:noFill/>
          <a:ln w="9525">
            <a:noFill/>
          </a:ln>
        </p:spPr>
        <p:txBody>
          <a:bodyPr wrap="none" lIns="0" tIns="0" rIns="0" bIns="0">
            <a:spAutoFit/>
          </a:bodyPr>
          <a:lstStyle/>
          <a:p>
            <a:pPr eaLnBrk="1" hangingPunct="1"/>
            <a:r>
              <a:rPr lang="en-US" altLang="zh-CN" sz="2000" dirty="0">
                <a:solidFill>
                  <a:srgbClr val="000000"/>
                </a:solidFill>
                <a:latin typeface="Times New Roman" panose="02020603050405020304" pitchFamily="18" charset="0"/>
              </a:rPr>
              <a:t>TREATFOR</a:t>
            </a:r>
            <a:endParaRPr lang="en-US" altLang="zh-CN" dirty="0">
              <a:latin typeface="Verdana" panose="020B0604030504040204" pitchFamily="34" charset="0"/>
            </a:endParaRPr>
          </a:p>
        </p:txBody>
      </p:sp>
      <p:sp>
        <p:nvSpPr>
          <p:cNvPr id="129083" name="Rectangle 58"/>
          <p:cNvSpPr/>
          <p:nvPr/>
        </p:nvSpPr>
        <p:spPr>
          <a:xfrm>
            <a:off x="6483350" y="2638425"/>
            <a:ext cx="2025650" cy="40640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129084" name="Rectangle 59"/>
          <p:cNvSpPr/>
          <p:nvPr/>
        </p:nvSpPr>
        <p:spPr>
          <a:xfrm>
            <a:off x="6615113" y="2706688"/>
            <a:ext cx="1358900" cy="304800"/>
          </a:xfrm>
          <a:prstGeom prst="rect">
            <a:avLst/>
          </a:prstGeom>
          <a:noFill/>
          <a:ln w="9525">
            <a:noFill/>
          </a:ln>
        </p:spPr>
        <p:txBody>
          <a:bodyPr wrap="none" lIns="0" tIns="0" rIns="0" bIns="0">
            <a:spAutoFit/>
          </a:bodyPr>
          <a:lstStyle/>
          <a:p>
            <a:pPr eaLnBrk="1" hangingPunct="1"/>
            <a:r>
              <a:rPr lang="en-US" altLang="zh-CN" sz="2000" dirty="0">
                <a:solidFill>
                  <a:srgbClr val="000000"/>
                </a:solidFill>
                <a:latin typeface="Times New Roman" panose="02020603050405020304" pitchFamily="18" charset="0"/>
              </a:rPr>
              <a:t>COVERFOR</a:t>
            </a:r>
            <a:endParaRPr lang="en-US" altLang="zh-CN" dirty="0">
              <a:latin typeface="Verdana" panose="020B0604030504040204" pitchFamily="34" charset="0"/>
            </a:endParaRPr>
          </a:p>
        </p:txBody>
      </p:sp>
      <p:sp>
        <p:nvSpPr>
          <p:cNvPr id="129085" name="Rectangle 60"/>
          <p:cNvSpPr/>
          <p:nvPr/>
        </p:nvSpPr>
        <p:spPr>
          <a:xfrm>
            <a:off x="219075" y="3462338"/>
            <a:ext cx="2163763" cy="40640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129086" name="Rectangle 61"/>
          <p:cNvSpPr/>
          <p:nvPr/>
        </p:nvSpPr>
        <p:spPr>
          <a:xfrm>
            <a:off x="352425" y="3538538"/>
            <a:ext cx="254000" cy="304800"/>
          </a:xfrm>
          <a:prstGeom prst="rect">
            <a:avLst/>
          </a:prstGeom>
          <a:noFill/>
          <a:ln w="9525">
            <a:noFill/>
          </a:ln>
        </p:spPr>
        <p:txBody>
          <a:bodyPr wrap="none" lIns="0" tIns="0" rIns="0" bIns="0">
            <a:spAutoFit/>
          </a:bodyPr>
          <a:lstStyle/>
          <a:p>
            <a:pPr eaLnBrk="1" hangingPunct="1"/>
            <a:r>
              <a:rPr lang="zh-CN" altLang="en-US" sz="2000" dirty="0">
                <a:solidFill>
                  <a:srgbClr val="000000"/>
                </a:solidFill>
                <a:latin typeface="宋体" panose="02010600030101010101" pitchFamily="2" charset="-122"/>
              </a:rPr>
              <a:t>（</a:t>
            </a:r>
            <a:endParaRPr lang="zh-CN" altLang="en-US" dirty="0">
              <a:latin typeface="Verdana" panose="020B0604030504040204" pitchFamily="34" charset="0"/>
            </a:endParaRPr>
          </a:p>
        </p:txBody>
      </p:sp>
      <p:sp>
        <p:nvSpPr>
          <p:cNvPr id="129087" name="Rectangle 62"/>
          <p:cNvSpPr/>
          <p:nvPr/>
        </p:nvSpPr>
        <p:spPr>
          <a:xfrm>
            <a:off x="682625" y="3538538"/>
            <a:ext cx="508000" cy="304800"/>
          </a:xfrm>
          <a:prstGeom prst="rect">
            <a:avLst/>
          </a:prstGeom>
          <a:noFill/>
          <a:ln w="9525">
            <a:noFill/>
          </a:ln>
        </p:spPr>
        <p:txBody>
          <a:bodyPr wrap="none" lIns="0" tIns="0" rIns="0" bIns="0">
            <a:spAutoFit/>
          </a:bodyPr>
          <a:lstStyle/>
          <a:p>
            <a:pPr eaLnBrk="1" hangingPunct="1"/>
            <a:r>
              <a:rPr lang="zh-CN" altLang="en-US" sz="2000" dirty="0">
                <a:solidFill>
                  <a:srgbClr val="000000"/>
                </a:solidFill>
                <a:latin typeface="宋体" panose="02010600030101010101" pitchFamily="2" charset="-122"/>
              </a:rPr>
              <a:t>规则</a:t>
            </a:r>
            <a:endParaRPr lang="zh-CN" altLang="en-US" dirty="0">
              <a:latin typeface="Verdana" panose="020B0604030504040204" pitchFamily="34" charset="0"/>
            </a:endParaRPr>
          </a:p>
        </p:txBody>
      </p:sp>
      <p:sp>
        <p:nvSpPr>
          <p:cNvPr id="129088" name="Rectangle 63"/>
          <p:cNvSpPr/>
          <p:nvPr/>
        </p:nvSpPr>
        <p:spPr>
          <a:xfrm>
            <a:off x="1423988" y="3530600"/>
            <a:ext cx="381000" cy="304800"/>
          </a:xfrm>
          <a:prstGeom prst="rect">
            <a:avLst/>
          </a:prstGeom>
          <a:noFill/>
          <a:ln w="9525">
            <a:noFill/>
          </a:ln>
        </p:spPr>
        <p:txBody>
          <a:bodyPr wrap="none" lIns="0" tIns="0" rIns="0" bIns="0">
            <a:spAutoFit/>
          </a:bodyPr>
          <a:lstStyle/>
          <a:p>
            <a:pPr eaLnBrk="1" hangingPunct="1"/>
            <a:r>
              <a:rPr lang="en-US" altLang="zh-CN" sz="2000" dirty="0">
                <a:solidFill>
                  <a:srgbClr val="000000"/>
                </a:solidFill>
                <a:latin typeface="Times New Roman" panose="02020603050405020304" pitchFamily="18" charset="0"/>
              </a:rPr>
              <a:t>090</a:t>
            </a:r>
            <a:endParaRPr lang="en-US" altLang="zh-CN" dirty="0">
              <a:latin typeface="Verdana" panose="020B0604030504040204" pitchFamily="34" charset="0"/>
            </a:endParaRPr>
          </a:p>
        </p:txBody>
      </p:sp>
      <p:sp>
        <p:nvSpPr>
          <p:cNvPr id="129089" name="Rectangle 64"/>
          <p:cNvSpPr/>
          <p:nvPr/>
        </p:nvSpPr>
        <p:spPr>
          <a:xfrm>
            <a:off x="1917700" y="3538538"/>
            <a:ext cx="254000" cy="304800"/>
          </a:xfrm>
          <a:prstGeom prst="rect">
            <a:avLst/>
          </a:prstGeom>
          <a:noFill/>
          <a:ln w="9525">
            <a:noFill/>
          </a:ln>
        </p:spPr>
        <p:txBody>
          <a:bodyPr wrap="none" lIns="0" tIns="0" rIns="0" bIns="0">
            <a:spAutoFit/>
          </a:bodyPr>
          <a:lstStyle/>
          <a:p>
            <a:pPr eaLnBrk="1" hangingPunct="1"/>
            <a:r>
              <a:rPr lang="zh-CN" altLang="en-US" sz="2000" dirty="0">
                <a:solidFill>
                  <a:srgbClr val="000000"/>
                </a:solidFill>
                <a:latin typeface="宋体" panose="02010600030101010101" pitchFamily="2" charset="-122"/>
              </a:rPr>
              <a:t>）</a:t>
            </a:r>
            <a:endParaRPr lang="zh-CN" altLang="en-US" dirty="0">
              <a:latin typeface="Verdana" panose="020B0604030504040204" pitchFamily="34" charset="0"/>
            </a:endParaRPr>
          </a:p>
        </p:txBody>
      </p:sp>
      <p:sp>
        <p:nvSpPr>
          <p:cNvPr id="129090" name="Rectangle 65"/>
          <p:cNvSpPr/>
          <p:nvPr/>
        </p:nvSpPr>
        <p:spPr>
          <a:xfrm>
            <a:off x="4724400" y="3462338"/>
            <a:ext cx="2163763" cy="40640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129091" name="Rectangle 66"/>
          <p:cNvSpPr/>
          <p:nvPr/>
        </p:nvSpPr>
        <p:spPr>
          <a:xfrm>
            <a:off x="4857750" y="3538538"/>
            <a:ext cx="762000" cy="304800"/>
          </a:xfrm>
          <a:prstGeom prst="rect">
            <a:avLst/>
          </a:prstGeom>
          <a:noFill/>
          <a:ln w="9525">
            <a:noFill/>
          </a:ln>
        </p:spPr>
        <p:txBody>
          <a:bodyPr wrap="none" lIns="0" tIns="0" rIns="0" bIns="0">
            <a:spAutoFit/>
          </a:bodyPr>
          <a:lstStyle/>
          <a:p>
            <a:pPr eaLnBrk="1" hangingPunct="1"/>
            <a:r>
              <a:rPr lang="zh-CN" altLang="en-US" sz="2000" dirty="0">
                <a:solidFill>
                  <a:srgbClr val="000000"/>
                </a:solidFill>
                <a:latin typeface="宋体" panose="02010600030101010101" pitchFamily="2" charset="-122"/>
              </a:rPr>
              <a:t>（规则</a:t>
            </a:r>
            <a:endParaRPr lang="zh-CN" altLang="en-US" dirty="0">
              <a:latin typeface="Verdana" panose="020B0604030504040204" pitchFamily="34" charset="0"/>
            </a:endParaRPr>
          </a:p>
        </p:txBody>
      </p:sp>
      <p:sp>
        <p:nvSpPr>
          <p:cNvPr id="129092" name="Rectangle 67"/>
          <p:cNvSpPr/>
          <p:nvPr/>
        </p:nvSpPr>
        <p:spPr>
          <a:xfrm>
            <a:off x="5929313" y="3530600"/>
            <a:ext cx="381000" cy="304800"/>
          </a:xfrm>
          <a:prstGeom prst="rect">
            <a:avLst/>
          </a:prstGeom>
          <a:noFill/>
          <a:ln w="9525">
            <a:noFill/>
          </a:ln>
        </p:spPr>
        <p:txBody>
          <a:bodyPr wrap="none" lIns="0" tIns="0" rIns="0" bIns="0">
            <a:spAutoFit/>
          </a:bodyPr>
          <a:lstStyle/>
          <a:p>
            <a:pPr eaLnBrk="1" hangingPunct="1"/>
            <a:r>
              <a:rPr lang="en-US" altLang="zh-CN" sz="2000" dirty="0">
                <a:solidFill>
                  <a:srgbClr val="000000"/>
                </a:solidFill>
                <a:latin typeface="Times New Roman" panose="02020603050405020304" pitchFamily="18" charset="0"/>
              </a:rPr>
              <a:t>149</a:t>
            </a:r>
            <a:endParaRPr lang="en-US" altLang="zh-CN" dirty="0">
              <a:latin typeface="Verdana" panose="020B0604030504040204" pitchFamily="34" charset="0"/>
            </a:endParaRPr>
          </a:p>
        </p:txBody>
      </p:sp>
      <p:sp>
        <p:nvSpPr>
          <p:cNvPr id="129093" name="Rectangle 68"/>
          <p:cNvSpPr/>
          <p:nvPr/>
        </p:nvSpPr>
        <p:spPr>
          <a:xfrm>
            <a:off x="6423025" y="3538538"/>
            <a:ext cx="254000" cy="304800"/>
          </a:xfrm>
          <a:prstGeom prst="rect">
            <a:avLst/>
          </a:prstGeom>
          <a:noFill/>
          <a:ln w="9525">
            <a:noFill/>
          </a:ln>
        </p:spPr>
        <p:txBody>
          <a:bodyPr wrap="none" lIns="0" tIns="0" rIns="0" bIns="0">
            <a:spAutoFit/>
          </a:bodyPr>
          <a:lstStyle/>
          <a:p>
            <a:pPr eaLnBrk="1" hangingPunct="1"/>
            <a:r>
              <a:rPr lang="zh-CN" altLang="en-US" sz="2000" dirty="0">
                <a:solidFill>
                  <a:srgbClr val="000000"/>
                </a:solidFill>
                <a:latin typeface="宋体" panose="02010600030101010101" pitchFamily="2" charset="-122"/>
              </a:rPr>
              <a:t>）</a:t>
            </a:r>
            <a:endParaRPr lang="zh-CN" altLang="en-US" dirty="0">
              <a:latin typeface="Verdana" panose="020B0604030504040204" pitchFamily="34" charset="0"/>
            </a:endParaRPr>
          </a:p>
        </p:txBody>
      </p:sp>
      <p:sp>
        <p:nvSpPr>
          <p:cNvPr id="129094" name="Rectangle 69"/>
          <p:cNvSpPr/>
          <p:nvPr/>
        </p:nvSpPr>
        <p:spPr>
          <a:xfrm>
            <a:off x="3406775" y="4638675"/>
            <a:ext cx="1255713" cy="40640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129095" name="Rectangle 70"/>
          <p:cNvSpPr/>
          <p:nvPr/>
        </p:nvSpPr>
        <p:spPr>
          <a:xfrm>
            <a:off x="3538538" y="4706938"/>
            <a:ext cx="763587" cy="304800"/>
          </a:xfrm>
          <a:prstGeom prst="rect">
            <a:avLst/>
          </a:prstGeom>
          <a:noFill/>
          <a:ln w="9525">
            <a:noFill/>
          </a:ln>
        </p:spPr>
        <p:txBody>
          <a:bodyPr wrap="none" lIns="0" tIns="0" rIns="0" bIns="0">
            <a:spAutoFit/>
          </a:bodyPr>
          <a:lstStyle/>
          <a:p>
            <a:pPr eaLnBrk="1" hangingPunct="1"/>
            <a:r>
              <a:rPr lang="en-US" altLang="zh-CN" sz="2000" dirty="0">
                <a:solidFill>
                  <a:srgbClr val="000000"/>
                </a:solidFill>
                <a:latin typeface="Times New Roman" panose="02020603050405020304" pitchFamily="18" charset="0"/>
              </a:rPr>
              <a:t>IDENT</a:t>
            </a:r>
            <a:endParaRPr lang="en-US" altLang="zh-CN" dirty="0">
              <a:latin typeface="Verdana" panose="020B0604030504040204" pitchFamily="34" charset="0"/>
            </a:endParaRPr>
          </a:p>
        </p:txBody>
      </p:sp>
      <p:sp>
        <p:nvSpPr>
          <p:cNvPr id="129096" name="Rectangle 71"/>
          <p:cNvSpPr/>
          <p:nvPr/>
        </p:nvSpPr>
        <p:spPr>
          <a:xfrm>
            <a:off x="4945063" y="4638675"/>
            <a:ext cx="2081212" cy="40640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129097" name="Rectangle 72"/>
          <p:cNvSpPr/>
          <p:nvPr/>
        </p:nvSpPr>
        <p:spPr>
          <a:xfrm>
            <a:off x="5076825" y="4706938"/>
            <a:ext cx="1400175" cy="304800"/>
          </a:xfrm>
          <a:prstGeom prst="rect">
            <a:avLst/>
          </a:prstGeom>
          <a:noFill/>
          <a:ln w="9525">
            <a:noFill/>
          </a:ln>
        </p:spPr>
        <p:txBody>
          <a:bodyPr wrap="none" lIns="0" tIns="0" rIns="0" bIns="0">
            <a:spAutoFit/>
          </a:bodyPr>
          <a:lstStyle/>
          <a:p>
            <a:pPr eaLnBrk="1" hangingPunct="1"/>
            <a:r>
              <a:rPr lang="en-US" altLang="zh-CN" sz="2000" dirty="0">
                <a:solidFill>
                  <a:srgbClr val="000000"/>
                </a:solidFill>
                <a:latin typeface="Times New Roman" panose="02020603050405020304" pitchFamily="18" charset="0"/>
              </a:rPr>
              <a:t>INFECTLOC</a:t>
            </a:r>
            <a:endParaRPr lang="en-US" altLang="zh-CN" dirty="0">
              <a:latin typeface="Verdana" panose="020B0604030504040204" pitchFamily="34" charset="0"/>
            </a:endParaRPr>
          </a:p>
        </p:txBody>
      </p:sp>
      <p:sp>
        <p:nvSpPr>
          <p:cNvPr id="129098" name="Rectangle 73"/>
          <p:cNvSpPr/>
          <p:nvPr/>
        </p:nvSpPr>
        <p:spPr>
          <a:xfrm>
            <a:off x="7142163" y="4638675"/>
            <a:ext cx="1604962" cy="40640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129099" name="Rectangle 74"/>
          <p:cNvSpPr/>
          <p:nvPr/>
        </p:nvSpPr>
        <p:spPr>
          <a:xfrm>
            <a:off x="7275513" y="4706938"/>
            <a:ext cx="1031875" cy="304800"/>
          </a:xfrm>
          <a:prstGeom prst="rect">
            <a:avLst/>
          </a:prstGeom>
          <a:noFill/>
          <a:ln w="9525">
            <a:noFill/>
          </a:ln>
        </p:spPr>
        <p:txBody>
          <a:bodyPr wrap="none" lIns="0" tIns="0" rIns="0" bIns="0">
            <a:spAutoFit/>
          </a:bodyPr>
          <a:lstStyle/>
          <a:p>
            <a:pPr eaLnBrk="1" hangingPunct="1"/>
            <a:r>
              <a:rPr lang="en-US" altLang="zh-CN" sz="2000" dirty="0">
                <a:solidFill>
                  <a:srgbClr val="000000"/>
                </a:solidFill>
                <a:latin typeface="Times New Roman" panose="02020603050405020304" pitchFamily="18" charset="0"/>
              </a:rPr>
              <a:t>FEBRILE</a:t>
            </a:r>
            <a:endParaRPr lang="en-US" altLang="zh-CN" dirty="0">
              <a:latin typeface="Verdana" panose="020B0604030504040204" pitchFamily="34" charset="0"/>
            </a:endParaRPr>
          </a:p>
        </p:txBody>
      </p:sp>
      <p:sp>
        <p:nvSpPr>
          <p:cNvPr id="129100" name="Rectangle 75"/>
          <p:cNvSpPr/>
          <p:nvPr/>
        </p:nvSpPr>
        <p:spPr>
          <a:xfrm>
            <a:off x="0" y="4554538"/>
            <a:ext cx="2557463" cy="40640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129101" name="Rectangle 76"/>
          <p:cNvSpPr/>
          <p:nvPr/>
        </p:nvSpPr>
        <p:spPr>
          <a:xfrm>
            <a:off x="133350" y="4622800"/>
            <a:ext cx="1766888" cy="304800"/>
          </a:xfrm>
          <a:prstGeom prst="rect">
            <a:avLst/>
          </a:prstGeom>
          <a:noFill/>
          <a:ln w="9525">
            <a:noFill/>
          </a:ln>
        </p:spPr>
        <p:txBody>
          <a:bodyPr wrap="none" lIns="0" tIns="0" rIns="0" bIns="0">
            <a:spAutoFit/>
          </a:bodyPr>
          <a:lstStyle/>
          <a:p>
            <a:pPr eaLnBrk="1" hangingPunct="1"/>
            <a:r>
              <a:rPr lang="en-US" altLang="zh-CN" sz="2000" dirty="0">
                <a:solidFill>
                  <a:srgbClr val="000000"/>
                </a:solidFill>
                <a:latin typeface="Times New Roman" panose="02020603050405020304" pitchFamily="18" charset="0"/>
              </a:rPr>
              <a:t>SIGNIFICANCE</a:t>
            </a:r>
            <a:endParaRPr lang="en-US" altLang="zh-CN" dirty="0">
              <a:latin typeface="Verdana" panose="020B0604030504040204" pitchFamily="34" charset="0"/>
            </a:endParaRPr>
          </a:p>
        </p:txBody>
      </p:sp>
      <p:sp>
        <p:nvSpPr>
          <p:cNvPr id="129102" name="Line 77"/>
          <p:cNvSpPr/>
          <p:nvPr/>
        </p:nvSpPr>
        <p:spPr>
          <a:xfrm flipH="1">
            <a:off x="3735388" y="2370138"/>
            <a:ext cx="1538287" cy="420687"/>
          </a:xfrm>
          <a:prstGeom prst="line">
            <a:avLst/>
          </a:prstGeom>
          <a:ln w="14288" cap="flat" cmpd="sng">
            <a:solidFill>
              <a:srgbClr val="000000"/>
            </a:solidFill>
            <a:prstDash val="solid"/>
            <a:headEnd type="none" w="med" len="med"/>
            <a:tailEnd type="none" w="med" len="med"/>
          </a:ln>
        </p:spPr>
      </p:sp>
      <p:sp>
        <p:nvSpPr>
          <p:cNvPr id="129103" name="Line 78"/>
          <p:cNvSpPr/>
          <p:nvPr/>
        </p:nvSpPr>
        <p:spPr>
          <a:xfrm>
            <a:off x="5273675" y="2370138"/>
            <a:ext cx="1538288" cy="420687"/>
          </a:xfrm>
          <a:prstGeom prst="line">
            <a:avLst/>
          </a:prstGeom>
          <a:ln w="14288" cap="flat" cmpd="sng">
            <a:solidFill>
              <a:srgbClr val="000000"/>
            </a:solidFill>
            <a:prstDash val="solid"/>
            <a:headEnd type="none" w="med" len="med"/>
            <a:tailEnd type="none" w="med" len="med"/>
          </a:ln>
        </p:spPr>
      </p:sp>
      <p:sp>
        <p:nvSpPr>
          <p:cNvPr id="129104" name="Line 79"/>
          <p:cNvSpPr/>
          <p:nvPr/>
        </p:nvSpPr>
        <p:spPr>
          <a:xfrm>
            <a:off x="3625850" y="3043238"/>
            <a:ext cx="1588" cy="250825"/>
          </a:xfrm>
          <a:prstGeom prst="line">
            <a:avLst/>
          </a:prstGeom>
          <a:ln w="14288" cap="flat" cmpd="sng">
            <a:solidFill>
              <a:srgbClr val="000000"/>
            </a:solidFill>
            <a:prstDash val="solid"/>
            <a:headEnd type="none" w="med" len="med"/>
            <a:tailEnd type="none" w="med" len="med"/>
          </a:ln>
        </p:spPr>
      </p:sp>
      <p:sp>
        <p:nvSpPr>
          <p:cNvPr id="129105" name="Freeform 80"/>
          <p:cNvSpPr/>
          <p:nvPr/>
        </p:nvSpPr>
        <p:spPr>
          <a:xfrm>
            <a:off x="1319213" y="3294063"/>
            <a:ext cx="4394200" cy="252412"/>
          </a:xfrm>
          <a:custGeom>
            <a:avLst/>
            <a:gdLst/>
            <a:ahLst/>
            <a:cxnLst>
              <a:cxn ang="0">
                <a:pos x="0" y="2147483647"/>
              </a:cxn>
              <a:cxn ang="0">
                <a:pos x="0" y="0"/>
              </a:cxn>
              <a:cxn ang="0">
                <a:pos x="2147483647" y="0"/>
              </a:cxn>
              <a:cxn ang="0">
                <a:pos x="2147483647" y="2147483647"/>
              </a:cxn>
            </a:cxnLst>
            <a:rect l="0" t="0" r="0" b="0"/>
            <a:pathLst>
              <a:path w="2768" h="159">
                <a:moveTo>
                  <a:pt x="0" y="159"/>
                </a:moveTo>
                <a:lnTo>
                  <a:pt x="0" y="0"/>
                </a:lnTo>
                <a:lnTo>
                  <a:pt x="2768" y="0"/>
                </a:lnTo>
                <a:lnTo>
                  <a:pt x="2768" y="159"/>
                </a:lnTo>
              </a:path>
            </a:pathLst>
          </a:custGeom>
          <a:noFill/>
          <a:ln w="142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129106" name="Line 81"/>
          <p:cNvSpPr/>
          <p:nvPr/>
        </p:nvSpPr>
        <p:spPr>
          <a:xfrm>
            <a:off x="1319213" y="3798888"/>
            <a:ext cx="1587" cy="839787"/>
          </a:xfrm>
          <a:prstGeom prst="line">
            <a:avLst/>
          </a:prstGeom>
          <a:ln w="14288" cap="flat" cmpd="sng">
            <a:solidFill>
              <a:srgbClr val="000000"/>
            </a:solidFill>
            <a:prstDash val="solid"/>
            <a:headEnd type="none" w="med" len="med"/>
            <a:tailEnd type="none" w="med" len="med"/>
          </a:ln>
        </p:spPr>
      </p:sp>
      <p:sp>
        <p:nvSpPr>
          <p:cNvPr id="129107" name="Line 82"/>
          <p:cNvSpPr/>
          <p:nvPr/>
        </p:nvSpPr>
        <p:spPr>
          <a:xfrm flipH="1">
            <a:off x="4065588" y="3798888"/>
            <a:ext cx="1647825" cy="923925"/>
          </a:xfrm>
          <a:prstGeom prst="line">
            <a:avLst/>
          </a:prstGeom>
          <a:ln w="14288" cap="flat" cmpd="sng">
            <a:solidFill>
              <a:srgbClr val="000000"/>
            </a:solidFill>
            <a:prstDash val="solid"/>
            <a:headEnd type="none" w="med" len="med"/>
            <a:tailEnd type="none" w="med" len="med"/>
          </a:ln>
        </p:spPr>
      </p:sp>
      <p:sp>
        <p:nvSpPr>
          <p:cNvPr id="129108" name="Line 83"/>
          <p:cNvSpPr/>
          <p:nvPr/>
        </p:nvSpPr>
        <p:spPr>
          <a:xfrm>
            <a:off x="5713413" y="3798888"/>
            <a:ext cx="1587" cy="923925"/>
          </a:xfrm>
          <a:prstGeom prst="line">
            <a:avLst/>
          </a:prstGeom>
          <a:ln w="14288" cap="flat" cmpd="sng">
            <a:solidFill>
              <a:srgbClr val="000000"/>
            </a:solidFill>
            <a:prstDash val="solid"/>
            <a:headEnd type="none" w="med" len="med"/>
            <a:tailEnd type="none" w="med" len="med"/>
          </a:ln>
        </p:spPr>
      </p:sp>
      <p:sp>
        <p:nvSpPr>
          <p:cNvPr id="129109" name="Line 84"/>
          <p:cNvSpPr/>
          <p:nvPr/>
        </p:nvSpPr>
        <p:spPr>
          <a:xfrm>
            <a:off x="5713413" y="3798888"/>
            <a:ext cx="1758950" cy="839787"/>
          </a:xfrm>
          <a:prstGeom prst="line">
            <a:avLst/>
          </a:prstGeom>
          <a:ln w="14288" cap="flat" cmpd="sng">
            <a:solidFill>
              <a:srgbClr val="000000"/>
            </a:solidFill>
            <a:prstDash val="solid"/>
            <a:headEnd type="none" w="med" len="med"/>
            <a:tailEnd type="none" w="med" len="med"/>
          </a:ln>
        </p:spPr>
      </p:sp>
      <p:sp>
        <p:nvSpPr>
          <p:cNvPr id="129110" name="Rectangle 85"/>
          <p:cNvSpPr/>
          <p:nvPr/>
        </p:nvSpPr>
        <p:spPr>
          <a:xfrm>
            <a:off x="989013" y="5040313"/>
            <a:ext cx="663575" cy="355600"/>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129111" name="Rectangle 86"/>
          <p:cNvSpPr/>
          <p:nvPr/>
        </p:nvSpPr>
        <p:spPr>
          <a:xfrm rot="5400000">
            <a:off x="1149350" y="5067300"/>
            <a:ext cx="254000" cy="304800"/>
          </a:xfrm>
          <a:prstGeom prst="rect">
            <a:avLst/>
          </a:prstGeom>
          <a:noFill/>
          <a:ln w="9525">
            <a:noFill/>
          </a:ln>
        </p:spPr>
        <p:txBody>
          <a:bodyPr wrap="none" lIns="0" tIns="0" rIns="0" bIns="0">
            <a:spAutoFit/>
          </a:bodyPr>
          <a:lstStyle/>
          <a:p>
            <a:pPr eaLnBrk="1" hangingPunct="1"/>
            <a:r>
              <a:rPr lang="en-US" altLang="zh-CN" sz="2000" dirty="0">
                <a:solidFill>
                  <a:srgbClr val="000000"/>
                </a:solidFill>
                <a:latin typeface="Times New Roman" panose="02020603050405020304" pitchFamily="18" charset="0"/>
              </a:rPr>
              <a:t>…</a:t>
            </a:r>
            <a:endParaRPr lang="en-US" altLang="zh-CN" dirty="0">
              <a:latin typeface="Verdana" panose="020B0604030504040204" pitchFamily="34" charset="0"/>
            </a:endParaRPr>
          </a:p>
        </p:txBody>
      </p:sp>
      <p:sp>
        <p:nvSpPr>
          <p:cNvPr id="129112" name="Rectangle 87"/>
          <p:cNvSpPr/>
          <p:nvPr/>
        </p:nvSpPr>
        <p:spPr>
          <a:xfrm>
            <a:off x="3516313" y="5059363"/>
            <a:ext cx="661987" cy="354012"/>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129113" name="Rectangle 88"/>
          <p:cNvSpPr/>
          <p:nvPr/>
        </p:nvSpPr>
        <p:spPr>
          <a:xfrm rot="5400000">
            <a:off x="3673475" y="5084763"/>
            <a:ext cx="254000" cy="304800"/>
          </a:xfrm>
          <a:prstGeom prst="rect">
            <a:avLst/>
          </a:prstGeom>
          <a:noFill/>
          <a:ln w="9525">
            <a:noFill/>
          </a:ln>
        </p:spPr>
        <p:txBody>
          <a:bodyPr wrap="none" lIns="0" tIns="0" rIns="0" bIns="0">
            <a:spAutoFit/>
          </a:bodyPr>
          <a:lstStyle/>
          <a:p>
            <a:pPr eaLnBrk="1" hangingPunct="1"/>
            <a:r>
              <a:rPr lang="en-US" altLang="zh-CN" sz="2000" dirty="0">
                <a:solidFill>
                  <a:srgbClr val="000000"/>
                </a:solidFill>
                <a:latin typeface="Times New Roman" panose="02020603050405020304" pitchFamily="18" charset="0"/>
              </a:rPr>
              <a:t>…</a:t>
            </a:r>
            <a:endParaRPr lang="en-US" altLang="zh-CN" dirty="0">
              <a:latin typeface="Verdana" panose="020B0604030504040204" pitchFamily="34" charset="0"/>
            </a:endParaRPr>
          </a:p>
        </p:txBody>
      </p:sp>
      <p:sp>
        <p:nvSpPr>
          <p:cNvPr id="129114" name="Rectangle 89"/>
          <p:cNvSpPr/>
          <p:nvPr/>
        </p:nvSpPr>
        <p:spPr>
          <a:xfrm>
            <a:off x="5494338" y="5059363"/>
            <a:ext cx="661987" cy="354012"/>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129115" name="Rectangle 90"/>
          <p:cNvSpPr/>
          <p:nvPr/>
        </p:nvSpPr>
        <p:spPr>
          <a:xfrm rot="5400000">
            <a:off x="5651500" y="5084763"/>
            <a:ext cx="254000" cy="304800"/>
          </a:xfrm>
          <a:prstGeom prst="rect">
            <a:avLst/>
          </a:prstGeom>
          <a:noFill/>
          <a:ln w="9525">
            <a:noFill/>
          </a:ln>
        </p:spPr>
        <p:txBody>
          <a:bodyPr wrap="none" lIns="0" tIns="0" rIns="0" bIns="0">
            <a:spAutoFit/>
          </a:bodyPr>
          <a:lstStyle/>
          <a:p>
            <a:pPr eaLnBrk="1" hangingPunct="1"/>
            <a:r>
              <a:rPr lang="en-US" altLang="zh-CN" sz="2000" dirty="0">
                <a:solidFill>
                  <a:srgbClr val="000000"/>
                </a:solidFill>
                <a:latin typeface="Times New Roman" panose="02020603050405020304" pitchFamily="18" charset="0"/>
              </a:rPr>
              <a:t>…</a:t>
            </a:r>
            <a:endParaRPr lang="en-US" altLang="zh-CN" dirty="0">
              <a:latin typeface="Verdana" panose="020B0604030504040204" pitchFamily="34" charset="0"/>
            </a:endParaRPr>
          </a:p>
        </p:txBody>
      </p:sp>
      <p:sp>
        <p:nvSpPr>
          <p:cNvPr id="129116" name="Rectangle 91"/>
          <p:cNvSpPr/>
          <p:nvPr/>
        </p:nvSpPr>
        <p:spPr>
          <a:xfrm>
            <a:off x="7691438" y="5059363"/>
            <a:ext cx="661987" cy="354012"/>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129117" name="Rectangle 92"/>
          <p:cNvSpPr/>
          <p:nvPr/>
        </p:nvSpPr>
        <p:spPr>
          <a:xfrm rot="5400000">
            <a:off x="7848600" y="5084763"/>
            <a:ext cx="254000" cy="304800"/>
          </a:xfrm>
          <a:prstGeom prst="rect">
            <a:avLst/>
          </a:prstGeom>
          <a:noFill/>
          <a:ln w="9525">
            <a:noFill/>
          </a:ln>
        </p:spPr>
        <p:txBody>
          <a:bodyPr wrap="none" lIns="0" tIns="0" rIns="0" bIns="0">
            <a:spAutoFit/>
          </a:bodyPr>
          <a:lstStyle/>
          <a:p>
            <a:pPr eaLnBrk="1" hangingPunct="1"/>
            <a:r>
              <a:rPr lang="en-US" altLang="zh-CN" sz="2000" dirty="0">
                <a:solidFill>
                  <a:srgbClr val="000000"/>
                </a:solidFill>
                <a:latin typeface="Times New Roman" panose="02020603050405020304" pitchFamily="18" charset="0"/>
              </a:rPr>
              <a:t>…</a:t>
            </a:r>
            <a:endParaRPr lang="en-US" altLang="zh-CN" dirty="0">
              <a:latin typeface="Verdana" panose="020B0604030504040204" pitchFamily="34" charset="0"/>
            </a:endParaRPr>
          </a:p>
        </p:txBody>
      </p:sp>
      <p:sp>
        <p:nvSpPr>
          <p:cNvPr id="129118" name="Rectangle 93"/>
          <p:cNvSpPr/>
          <p:nvPr/>
        </p:nvSpPr>
        <p:spPr>
          <a:xfrm>
            <a:off x="3076575" y="5983288"/>
            <a:ext cx="4141788" cy="404812"/>
          </a:xfrm>
          <a:prstGeom prst="rect">
            <a:avLst/>
          </a:prstGeom>
          <a:noFill/>
          <a:ln w="9525">
            <a:noFill/>
          </a:ln>
        </p:spPr>
        <p:txBody>
          <a:bodyPr/>
          <a:lstStyle/>
          <a:p>
            <a:pPr eaLnBrk="1" hangingPunct="1"/>
            <a:endParaRPr lang="zh-CN" altLang="en-US" dirty="0">
              <a:latin typeface="Verdana" panose="020B0604030504040204" pitchFamily="34" charset="0"/>
            </a:endParaRPr>
          </a:p>
        </p:txBody>
      </p:sp>
      <p:sp>
        <p:nvSpPr>
          <p:cNvPr id="129119" name="Rectangle 94"/>
          <p:cNvSpPr/>
          <p:nvPr/>
        </p:nvSpPr>
        <p:spPr>
          <a:xfrm>
            <a:off x="3276600" y="5943600"/>
            <a:ext cx="2590800" cy="304800"/>
          </a:xfrm>
          <a:prstGeom prst="rect">
            <a:avLst/>
          </a:prstGeom>
          <a:noFill/>
          <a:ln w="9525">
            <a:noFill/>
          </a:ln>
        </p:spPr>
        <p:txBody>
          <a:bodyPr lIns="0" tIns="0" rIns="0" bIns="0">
            <a:spAutoFit/>
          </a:bodyPr>
          <a:lstStyle/>
          <a:p>
            <a:pPr eaLnBrk="1" hangingPunct="1"/>
            <a:r>
              <a:rPr lang="zh-CN" altLang="en-US" sz="2000" b="1" dirty="0">
                <a:solidFill>
                  <a:srgbClr val="000000"/>
                </a:solidFill>
                <a:latin typeface="宋体" panose="02010600030101010101" pitchFamily="2" charset="-122"/>
              </a:rPr>
              <a:t>关于病人的上下文树</a:t>
            </a:r>
            <a:endParaRPr lang="zh-CN" altLang="en-US" b="1" dirty="0">
              <a:latin typeface="Verdana" panose="020B0604030504040204" pitchFamily="34" charset="0"/>
            </a:endParaRPr>
          </a:p>
        </p:txBody>
      </p:sp>
    </p:spTree>
  </p:cSld>
  <p:clrMapOvr>
    <a:masterClrMapping/>
  </p:clrMapOvr>
  <p:transition>
    <p:random/>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89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30051" name="Rectangle 2"/>
          <p:cNvSpPr>
            <a:spLocks noGrp="1"/>
          </p:cNvSpPr>
          <p:nvPr>
            <p:ph type="title"/>
          </p:nvPr>
        </p:nvSpPr>
        <p:spPr>
          <a:ln/>
        </p:spPr>
        <p:txBody>
          <a:bodyPr vert="horz" wrap="square" lIns="91440" tIns="45720" rIns="91440" bIns="45720" anchor="b" anchorCtr="0"/>
          <a:lstStyle/>
          <a:p>
            <a:pPr eaLnBrk="1" hangingPunct="1">
              <a:buNone/>
            </a:pPr>
            <a:r>
              <a:rPr lang="en-US" altLang="zh-CN" sz="4000" b="0" dirty="0">
                <a:latin typeface="Times New Roman" panose="02020603050405020304" pitchFamily="18" charset="0"/>
                <a:ea typeface="黑体" panose="02010609060101010101" pitchFamily="2" charset="-122"/>
              </a:rPr>
              <a:t>7.8.1  </a:t>
            </a:r>
            <a:r>
              <a:rPr lang="zh-CN" altLang="en-US" sz="4000" b="0" dirty="0">
                <a:latin typeface="Times New Roman" panose="02020603050405020304" pitchFamily="18" charset="0"/>
                <a:ea typeface="黑体" panose="02010609060101010101" pitchFamily="2" charset="-122"/>
              </a:rPr>
              <a:t>医学专家系统──</a:t>
            </a:r>
            <a:r>
              <a:rPr lang="en-US" altLang="zh-CN" sz="4000" b="0" dirty="0">
                <a:latin typeface="Times New Roman" panose="02020603050405020304" pitchFamily="18" charset="0"/>
                <a:ea typeface="黑体" panose="02010609060101010101" pitchFamily="2" charset="-122"/>
              </a:rPr>
              <a:t>MYCIN</a:t>
            </a:r>
          </a:p>
        </p:txBody>
      </p:sp>
      <p:sp>
        <p:nvSpPr>
          <p:cNvPr id="130052" name="Rectangle 3"/>
          <p:cNvSpPr>
            <a:spLocks noGrp="1"/>
          </p:cNvSpPr>
          <p:nvPr>
            <p:ph idx="1"/>
          </p:nvPr>
        </p:nvSpPr>
        <p:spPr>
          <a:ln/>
        </p:spPr>
        <p:txBody>
          <a:bodyPr vert="horz" wrap="square" lIns="91440" tIns="45720" rIns="91440" bIns="45720" anchor="t" anchorCtr="0"/>
          <a:lstStyle/>
          <a:p>
            <a:pPr eaLnBrk="1" hangingPunct="1">
              <a:buNone/>
            </a:pPr>
            <a:r>
              <a:rPr lang="en-US" altLang="zh-CN" sz="2600" b="1" dirty="0">
                <a:solidFill>
                  <a:srgbClr val="000000"/>
                </a:solidFill>
                <a:latin typeface="Times New Roman" panose="02020603050405020304" pitchFamily="18" charset="0"/>
                <a:cs typeface="Times New Roman" panose="02020603050405020304" pitchFamily="18" charset="0"/>
              </a:rPr>
              <a:t>4. </a:t>
            </a:r>
            <a:r>
              <a:rPr lang="zh-CN" altLang="en-US" sz="2600" b="1" dirty="0">
                <a:solidFill>
                  <a:srgbClr val="000000"/>
                </a:solidFill>
                <a:latin typeface="Times New Roman" panose="02020603050405020304" pitchFamily="18" charset="0"/>
                <a:cs typeface="Times New Roman" panose="02020603050405020304" pitchFamily="18" charset="0"/>
              </a:rPr>
              <a:t>推理策略</a:t>
            </a:r>
            <a:r>
              <a:rPr lang="zh-CN" altLang="en-US" b="1" dirty="0">
                <a:solidFill>
                  <a:srgbClr val="000000"/>
                </a:solidFill>
                <a:latin typeface="Times New Roman" panose="02020603050405020304" pitchFamily="18" charset="0"/>
              </a:rPr>
              <a:t> </a:t>
            </a:r>
          </a:p>
        </p:txBody>
      </p:sp>
      <p:sp>
        <p:nvSpPr>
          <p:cNvPr id="627716" name="Text Box 4"/>
          <p:cNvSpPr txBox="1"/>
          <p:nvPr/>
        </p:nvSpPr>
        <p:spPr>
          <a:xfrm>
            <a:off x="304800" y="1676400"/>
            <a:ext cx="8610600" cy="3533775"/>
          </a:xfrm>
          <a:prstGeom prst="rect">
            <a:avLst/>
          </a:prstGeom>
          <a:gradFill rotWithShape="1">
            <a:gsLst>
              <a:gs pos="0">
                <a:srgbClr val="00FFFF"/>
              </a:gs>
              <a:gs pos="50000">
                <a:srgbClr val="FFFFFF"/>
              </a:gs>
              <a:gs pos="100000">
                <a:srgbClr val="00FFFF"/>
              </a:gs>
            </a:gsLst>
            <a:lin ang="18900000" scaled="1"/>
            <a:tileRect/>
          </a:gradFill>
          <a:ln w="9525" cap="flat" cmpd="sng">
            <a:solidFill>
              <a:srgbClr val="808080"/>
            </a:solidFill>
            <a:prstDash val="solid"/>
            <a:miter/>
            <a:headEnd type="none" w="med" len="med"/>
            <a:tailEnd type="none" w="med" len="med"/>
          </a:ln>
        </p:spPr>
        <p:txBody>
          <a:bodyPr>
            <a:spAutoFit/>
          </a:bodyPr>
          <a:lstStyle/>
          <a:p>
            <a:pPr algn="just" eaLnBrk="1" hangingPunct="1">
              <a:lnSpc>
                <a:spcPct val="120000"/>
              </a:lnSpc>
              <a:spcBef>
                <a:spcPct val="50000"/>
              </a:spcBef>
              <a:buClr>
                <a:schemeClr val="accent2"/>
              </a:buClr>
              <a:buFont typeface="Wingdings" panose="05000000000000000000" pitchFamily="2" charset="2"/>
              <a:buChar char="§"/>
            </a:pPr>
            <a:r>
              <a:rPr lang="en-US" altLang="zh-CN" sz="2400"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rPr>
              <a:t>MYCIN</a:t>
            </a:r>
            <a:r>
              <a:rPr lang="zh-CN" altLang="en-US" sz="2400" b="1" dirty="0">
                <a:solidFill>
                  <a:srgbClr val="000000"/>
                </a:solidFill>
                <a:latin typeface="Times New Roman" panose="02020603050405020304" pitchFamily="18" charset="0"/>
              </a:rPr>
              <a:t>系统：通过两个子程序</a:t>
            </a:r>
            <a:r>
              <a:rPr lang="en-US" altLang="zh-CN" sz="2400" b="1" dirty="0">
                <a:solidFill>
                  <a:srgbClr val="000000"/>
                </a:solidFill>
                <a:latin typeface="Times New Roman" panose="02020603050405020304" pitchFamily="18" charset="0"/>
              </a:rPr>
              <a:t>MONITOR</a:t>
            </a:r>
            <a:r>
              <a:rPr lang="zh-CN" altLang="en-US" sz="2400" b="1" dirty="0">
                <a:solidFill>
                  <a:srgbClr val="000000"/>
                </a:solidFill>
                <a:latin typeface="Times New Roman" panose="02020603050405020304" pitchFamily="18" charset="0"/>
              </a:rPr>
              <a:t>和</a:t>
            </a:r>
            <a:r>
              <a:rPr lang="en-US" altLang="zh-CN" sz="2400" b="1" dirty="0">
                <a:solidFill>
                  <a:srgbClr val="000000"/>
                </a:solidFill>
                <a:latin typeface="Times New Roman" panose="02020603050405020304" pitchFamily="18" charset="0"/>
              </a:rPr>
              <a:t>FINDOUT</a:t>
            </a:r>
            <a:r>
              <a:rPr lang="zh-CN" altLang="en-US" sz="2400" b="1" dirty="0">
                <a:solidFill>
                  <a:srgbClr val="000000"/>
                </a:solidFill>
                <a:latin typeface="Times New Roman" panose="02020603050405020304" pitchFamily="18" charset="0"/>
              </a:rPr>
              <a:t>完成整个咨询和推理过程。</a:t>
            </a:r>
          </a:p>
          <a:p>
            <a:pPr algn="just" eaLnBrk="1" hangingPunct="1">
              <a:lnSpc>
                <a:spcPct val="120000"/>
              </a:lnSpc>
              <a:spcBef>
                <a:spcPct val="50000"/>
              </a:spcBef>
              <a:buClr>
                <a:srgbClr val="0000FF"/>
              </a:buClr>
              <a:buSzPct val="50000"/>
              <a:buFont typeface="Wingdings" panose="05000000000000000000" pitchFamily="2" charset="2"/>
              <a:buChar char="l"/>
            </a:pPr>
            <a:r>
              <a:rPr lang="zh-CN" altLang="en-US" sz="2400" b="1" dirty="0">
                <a:solidFill>
                  <a:srgbClr val="000000"/>
                </a:solidFill>
                <a:latin typeface="Times New Roman" panose="02020603050405020304" pitchFamily="18" charset="0"/>
              </a:rPr>
              <a:t>  </a:t>
            </a:r>
            <a:r>
              <a:rPr lang="en-US" altLang="zh-CN" sz="2400" b="1" dirty="0">
                <a:solidFill>
                  <a:srgbClr val="0000FF"/>
                </a:solidFill>
                <a:latin typeface="Times New Roman" panose="02020603050405020304" pitchFamily="18" charset="0"/>
              </a:rPr>
              <a:t>MONITOR</a:t>
            </a:r>
            <a:r>
              <a:rPr lang="zh-CN" altLang="en-US" sz="2400" b="1" dirty="0">
                <a:solidFill>
                  <a:srgbClr val="000000"/>
                </a:solidFill>
                <a:latin typeface="Times New Roman" panose="02020603050405020304" pitchFamily="18" charset="0"/>
              </a:rPr>
              <a:t>：分析规则的前提条件是否满足，以决定拒绝该规则还是采用该规则，并将每次鉴定一个前提后的结果记录在动态数据库中。</a:t>
            </a:r>
          </a:p>
          <a:p>
            <a:pPr algn="just" eaLnBrk="1" hangingPunct="1">
              <a:lnSpc>
                <a:spcPct val="120000"/>
              </a:lnSpc>
              <a:spcBef>
                <a:spcPct val="50000"/>
              </a:spcBef>
              <a:buClr>
                <a:srgbClr val="0000FF"/>
              </a:buClr>
              <a:buSzPct val="50000"/>
              <a:buFont typeface="Wingdings" panose="05000000000000000000" pitchFamily="2" charset="2"/>
              <a:buChar char="l"/>
            </a:pPr>
            <a:r>
              <a:rPr lang="zh-CN" altLang="en-US" sz="2400" b="1" dirty="0">
                <a:solidFill>
                  <a:srgbClr val="000000"/>
                </a:solidFill>
                <a:latin typeface="Times New Roman" panose="02020603050405020304" pitchFamily="18" charset="0"/>
              </a:rPr>
              <a:t>  </a:t>
            </a:r>
            <a:r>
              <a:rPr lang="en-US" altLang="zh-CN" sz="2400" b="1" dirty="0">
                <a:solidFill>
                  <a:srgbClr val="0000FF"/>
                </a:solidFill>
                <a:latin typeface="Times New Roman" panose="02020603050405020304" pitchFamily="18" charset="0"/>
              </a:rPr>
              <a:t>FINDOUT</a:t>
            </a:r>
            <a:r>
              <a:rPr lang="zh-CN" altLang="en-US" sz="2400" b="1" dirty="0">
                <a:solidFill>
                  <a:srgbClr val="000000"/>
                </a:solidFill>
                <a:latin typeface="Times New Roman" panose="02020603050405020304" pitchFamily="18" charset="0"/>
              </a:rPr>
              <a:t>：检查</a:t>
            </a:r>
            <a:r>
              <a:rPr lang="en-US" altLang="zh-CN" sz="2400" b="1" dirty="0">
                <a:solidFill>
                  <a:srgbClr val="000000"/>
                </a:solidFill>
                <a:latin typeface="Times New Roman" panose="02020603050405020304" pitchFamily="18" charset="0"/>
              </a:rPr>
              <a:t>MONITOR</a:t>
            </a:r>
            <a:r>
              <a:rPr lang="zh-CN" altLang="en-US" sz="2400" b="1" dirty="0">
                <a:solidFill>
                  <a:srgbClr val="000000"/>
                </a:solidFill>
                <a:latin typeface="Times New Roman" panose="02020603050405020304" pitchFamily="18" charset="0"/>
              </a:rPr>
              <a:t>所需要的参数，它可能已在动态数据库中，也可以通过用户提问获取。</a:t>
            </a:r>
            <a:r>
              <a:rPr lang="zh-CN" altLang="en-US" sz="2400" dirty="0">
                <a:solidFill>
                  <a:srgbClr val="000000"/>
                </a:solidFill>
                <a:latin typeface="Times New Roman" panose="02020603050405020304" pitchFamily="18"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627716"/>
                                        </p:tgtEl>
                                        <p:attrNameLst>
                                          <p:attrName>style.visibility</p:attrName>
                                        </p:attrNameLst>
                                      </p:cBhvr>
                                      <p:to>
                                        <p:strVal val="visible"/>
                                      </p:to>
                                    </p:set>
                                    <p:animEffect transition="in" filter="barn(inHorizontal)">
                                      <p:cBhvr>
                                        <p:cTn id="7" dur="500"/>
                                        <p:tgtEl>
                                          <p:spTgt spid="627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7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1267" name="Rectangle 2"/>
          <p:cNvSpPr>
            <a:spLocks noGrp="1"/>
          </p:cNvSpPr>
          <p:nvPr>
            <p:ph type="title"/>
          </p:nvPr>
        </p:nvSpPr>
        <p:spPr>
          <a:ln/>
        </p:spPr>
        <p:txBody>
          <a:bodyPr vert="horz" wrap="square" lIns="91440" tIns="45720" rIns="91440" bIns="45720" anchor="b" anchorCtr="0"/>
          <a:lstStyle/>
          <a:p>
            <a:pPr eaLnBrk="1" hangingPunct="1"/>
            <a:r>
              <a:rPr lang="en-US" altLang="zh-CN" sz="4200" b="0" dirty="0">
                <a:latin typeface="Times New Roman" panose="02020603050405020304" pitchFamily="18" charset="0"/>
                <a:ea typeface="黑体" panose="02010609060101010101" pitchFamily="2" charset="-122"/>
              </a:rPr>
              <a:t>7.1  </a:t>
            </a:r>
            <a:r>
              <a:rPr lang="zh-CN" altLang="en-US" sz="4200" b="0" dirty="0">
                <a:latin typeface="Times New Roman" panose="02020603050405020304" pitchFamily="18" charset="0"/>
                <a:ea typeface="黑体" panose="02010609060101010101" pitchFamily="2" charset="-122"/>
              </a:rPr>
              <a:t>专家系统的产生和发展</a:t>
            </a:r>
          </a:p>
        </p:txBody>
      </p:sp>
      <p:sp>
        <p:nvSpPr>
          <p:cNvPr id="11268" name="Rectangle 3"/>
          <p:cNvSpPr>
            <a:spLocks noGrp="1"/>
          </p:cNvSpPr>
          <p:nvPr>
            <p:ph idx="1"/>
          </p:nvPr>
        </p:nvSpPr>
        <p:spPr>
          <a:ln/>
        </p:spPr>
        <p:txBody>
          <a:bodyPr vert="horz" wrap="square" lIns="91440" tIns="45720" rIns="91440" bIns="45720" anchor="t" anchorCtr="0"/>
          <a:lstStyle/>
          <a:p>
            <a:pPr eaLnBrk="1" hangingPunct="1">
              <a:lnSpc>
                <a:spcPct val="140000"/>
              </a:lnSpc>
              <a:buSzPct val="60000"/>
              <a:buFontTx/>
              <a:buBlip>
                <a:blip r:embed="rId3"/>
              </a:buBlip>
            </a:pPr>
            <a:r>
              <a:rPr lang="zh-CN" altLang="en-US" sz="2400" b="1" dirty="0">
                <a:solidFill>
                  <a:srgbClr val="000000"/>
                </a:solidFill>
                <a:latin typeface="Times New Roman" panose="02020603050405020304" pitchFamily="18" charset="0"/>
              </a:rPr>
              <a:t>第二阶段</a:t>
            </a:r>
            <a:r>
              <a:rPr lang="en-US" altLang="zh-CN" sz="2400" b="1" dirty="0">
                <a:solidFill>
                  <a:srgbClr val="000000"/>
                </a:solidFill>
                <a:latin typeface="Times New Roman" panose="02020603050405020304" pitchFamily="18" charset="0"/>
              </a:rPr>
              <a:t>: </a:t>
            </a:r>
            <a:r>
              <a:rPr lang="zh-CN" altLang="en-US" sz="2400" b="1" dirty="0">
                <a:solidFill>
                  <a:srgbClr val="000000"/>
                </a:solidFill>
                <a:latin typeface="Times New Roman" panose="02020603050405020304" pitchFamily="18" charset="0"/>
              </a:rPr>
              <a:t>成熟期</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20</a:t>
            </a:r>
            <a:r>
              <a:rPr lang="zh-CN" altLang="en-US" sz="2400" b="1" dirty="0">
                <a:latin typeface="Times New Roman" panose="02020603050405020304" pitchFamily="18" charset="0"/>
              </a:rPr>
              <a:t>世纪</a:t>
            </a:r>
            <a:r>
              <a:rPr lang="en-US" altLang="zh-CN" sz="2400" b="1" dirty="0">
                <a:latin typeface="Times New Roman" panose="02020603050405020304" pitchFamily="18" charset="0"/>
              </a:rPr>
              <a:t>70</a:t>
            </a:r>
            <a:r>
              <a:rPr lang="zh-CN" altLang="en-US" sz="2400" b="1" dirty="0">
                <a:latin typeface="Times New Roman" panose="02020603050405020304" pitchFamily="18" charset="0"/>
              </a:rPr>
              <a:t>年代中期－ </a:t>
            </a:r>
            <a:r>
              <a:rPr lang="en-US" altLang="zh-CN" sz="2400" b="1" dirty="0">
                <a:latin typeface="Times New Roman" panose="02020603050405020304" pitchFamily="18" charset="0"/>
              </a:rPr>
              <a:t>20</a:t>
            </a:r>
            <a:r>
              <a:rPr lang="zh-CN" altLang="en-US" sz="2400" b="1" dirty="0">
                <a:latin typeface="Times New Roman" panose="02020603050405020304" pitchFamily="18" charset="0"/>
              </a:rPr>
              <a:t>世纪</a:t>
            </a:r>
            <a:r>
              <a:rPr lang="en-US" altLang="zh-CN" sz="2400" b="1" dirty="0">
                <a:latin typeface="Times New Roman" panose="02020603050405020304" pitchFamily="18" charset="0"/>
              </a:rPr>
              <a:t>80</a:t>
            </a:r>
            <a:r>
              <a:rPr lang="zh-CN" altLang="en-US" sz="2400" b="1" dirty="0">
                <a:latin typeface="Times New Roman" panose="02020603050405020304" pitchFamily="18" charset="0"/>
              </a:rPr>
              <a:t>年代初）</a:t>
            </a:r>
            <a:r>
              <a:rPr lang="zh-CN" altLang="en-US" dirty="0">
                <a:latin typeface="Times New Roman" panose="02020603050405020304" pitchFamily="18" charset="0"/>
              </a:rPr>
              <a:t> </a:t>
            </a:r>
          </a:p>
        </p:txBody>
      </p:sp>
      <p:sp>
        <p:nvSpPr>
          <p:cNvPr id="569348" name="Text Box 4"/>
          <p:cNvSpPr txBox="1"/>
          <p:nvPr/>
        </p:nvSpPr>
        <p:spPr>
          <a:xfrm>
            <a:off x="685800" y="1822450"/>
            <a:ext cx="8001000" cy="3625850"/>
          </a:xfrm>
          <a:prstGeom prst="rect">
            <a:avLst/>
          </a:prstGeom>
          <a:gradFill rotWithShape="1">
            <a:gsLst>
              <a:gs pos="0">
                <a:srgbClr val="FFFF00"/>
              </a:gs>
              <a:gs pos="100000">
                <a:srgbClr val="FFFFFF"/>
              </a:gs>
            </a:gsLst>
            <a:path path="rect">
              <a:fillToRect l="100000" b="100000"/>
            </a:path>
            <a:tileRect/>
          </a:gradFill>
          <a:ln w="9525" cap="flat" cmpd="sng">
            <a:solidFill>
              <a:srgbClr val="808080"/>
            </a:solidFill>
            <a:prstDash val="solid"/>
            <a:miter/>
            <a:headEnd type="none" w="med" len="med"/>
            <a:tailEnd type="none" w="med" len="med"/>
          </a:ln>
        </p:spPr>
        <p:txBody>
          <a:bodyPr>
            <a:spAutoFit/>
          </a:bodyPr>
          <a:lstStyle/>
          <a:p>
            <a:pPr algn="just" eaLnBrk="1" hangingPunct="1">
              <a:lnSpc>
                <a:spcPct val="120000"/>
              </a:lnSpc>
              <a:spcBef>
                <a:spcPct val="20000"/>
              </a:spcBef>
              <a:buClr>
                <a:schemeClr val="accent2"/>
              </a:buClr>
              <a:buFont typeface="Wingdings" panose="05000000000000000000" pitchFamily="2" charset="2"/>
              <a:buChar char="§"/>
            </a:pPr>
            <a:r>
              <a:rPr lang="en-US" altLang="zh-CN" sz="2500" dirty="0">
                <a:solidFill>
                  <a:srgbClr val="000000"/>
                </a:solidFill>
                <a:latin typeface="Times New Roman" panose="02020603050405020304" pitchFamily="18" charset="0"/>
              </a:rPr>
              <a:t>  </a:t>
            </a:r>
            <a:r>
              <a:rPr lang="zh-CN" altLang="en-US" sz="2500" b="1" dirty="0">
                <a:solidFill>
                  <a:srgbClr val="000000"/>
                </a:solidFill>
                <a:latin typeface="Times New Roman" panose="02020603050405020304" pitchFamily="18" charset="0"/>
              </a:rPr>
              <a:t>特点： </a:t>
            </a:r>
          </a:p>
          <a:p>
            <a:pPr algn="just" eaLnBrk="1" hangingPunct="1">
              <a:lnSpc>
                <a:spcPct val="120000"/>
              </a:lnSpc>
              <a:spcBef>
                <a:spcPct val="20000"/>
              </a:spcBef>
              <a:buClr>
                <a:schemeClr val="accent2"/>
              </a:buClr>
              <a:buFont typeface="Wingdings" panose="05000000000000000000" pitchFamily="2" charset="2"/>
            </a:pP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1</a:t>
            </a:r>
            <a:r>
              <a:rPr lang="zh-CN" altLang="en-US" sz="2400" b="1" dirty="0">
                <a:solidFill>
                  <a:srgbClr val="000000"/>
                </a:solidFill>
                <a:latin typeface="Times New Roman" panose="02020603050405020304" pitchFamily="18" charset="0"/>
              </a:rPr>
              <a:t>）单学科专业型专家系统。</a:t>
            </a:r>
          </a:p>
          <a:p>
            <a:pPr algn="just" eaLnBrk="1" hangingPunct="1">
              <a:lnSpc>
                <a:spcPct val="120000"/>
              </a:lnSpc>
              <a:spcBef>
                <a:spcPct val="20000"/>
              </a:spcBef>
              <a:buClr>
                <a:schemeClr val="accent2"/>
              </a:buClr>
              <a:buFont typeface="Wingdings" panose="05000000000000000000" pitchFamily="2" charset="2"/>
            </a:pP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2</a:t>
            </a:r>
            <a:r>
              <a:rPr lang="zh-CN" altLang="en-US" sz="2400" b="1" dirty="0">
                <a:solidFill>
                  <a:srgbClr val="000000"/>
                </a:solidFill>
                <a:latin typeface="Times New Roman" panose="02020603050405020304" pitchFamily="18" charset="0"/>
              </a:rPr>
              <a:t>）系统结构完整，功能较全面，移植性好。</a:t>
            </a:r>
          </a:p>
          <a:p>
            <a:pPr algn="just" eaLnBrk="1" hangingPunct="1">
              <a:lnSpc>
                <a:spcPct val="120000"/>
              </a:lnSpc>
              <a:spcBef>
                <a:spcPct val="20000"/>
              </a:spcBef>
              <a:buClr>
                <a:schemeClr val="accent2"/>
              </a:buClr>
              <a:buFont typeface="Wingdings" panose="05000000000000000000" pitchFamily="2" charset="2"/>
            </a:pP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3</a:t>
            </a:r>
            <a:r>
              <a:rPr lang="zh-CN" altLang="en-US" sz="2400" b="1" dirty="0">
                <a:solidFill>
                  <a:srgbClr val="000000"/>
                </a:solidFill>
                <a:latin typeface="Times New Roman" panose="02020603050405020304" pitchFamily="18" charset="0"/>
              </a:rPr>
              <a:t>）具有推理解释功能，透明性好。</a:t>
            </a:r>
          </a:p>
          <a:p>
            <a:pPr algn="just" eaLnBrk="1" hangingPunct="1">
              <a:lnSpc>
                <a:spcPct val="120000"/>
              </a:lnSpc>
              <a:spcBef>
                <a:spcPct val="20000"/>
              </a:spcBef>
              <a:buClr>
                <a:schemeClr val="accent2"/>
              </a:buClr>
              <a:buFont typeface="Wingdings" panose="05000000000000000000" pitchFamily="2" charset="2"/>
            </a:pP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4</a:t>
            </a:r>
            <a:r>
              <a:rPr lang="zh-CN" altLang="en-US" sz="2400" b="1" dirty="0">
                <a:solidFill>
                  <a:srgbClr val="000000"/>
                </a:solidFill>
                <a:latin typeface="Times New Roman" panose="02020603050405020304" pitchFamily="18" charset="0"/>
              </a:rPr>
              <a:t>）采用启发式推理、不精确推理。</a:t>
            </a:r>
          </a:p>
          <a:p>
            <a:pPr algn="just" eaLnBrk="1" hangingPunct="1">
              <a:lnSpc>
                <a:spcPct val="120000"/>
              </a:lnSpc>
              <a:spcBef>
                <a:spcPct val="20000"/>
              </a:spcBef>
              <a:buClr>
                <a:schemeClr val="accent2"/>
              </a:buClr>
              <a:buFont typeface="Wingdings" panose="05000000000000000000" pitchFamily="2" charset="2"/>
            </a:pP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5</a:t>
            </a:r>
            <a:r>
              <a:rPr lang="zh-CN" altLang="en-US" sz="2400" b="1" dirty="0">
                <a:solidFill>
                  <a:srgbClr val="000000"/>
                </a:solidFill>
                <a:latin typeface="Times New Roman" panose="02020603050405020304" pitchFamily="18" charset="0"/>
              </a:rPr>
              <a:t>）用产生式规则、框架、语义网络表达知识。</a:t>
            </a:r>
          </a:p>
          <a:p>
            <a:pPr algn="just" eaLnBrk="1" hangingPunct="1">
              <a:lnSpc>
                <a:spcPct val="120000"/>
              </a:lnSpc>
              <a:spcBef>
                <a:spcPct val="20000"/>
              </a:spcBef>
              <a:buClr>
                <a:schemeClr val="accent2"/>
              </a:buClr>
              <a:buFont typeface="Wingdings" panose="05000000000000000000" pitchFamily="2" charset="2"/>
            </a:pP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6</a:t>
            </a:r>
            <a:r>
              <a:rPr lang="zh-CN" altLang="en-US" sz="2400" b="1" dirty="0">
                <a:solidFill>
                  <a:srgbClr val="000000"/>
                </a:solidFill>
                <a:latin typeface="Times New Roman" panose="02020603050405020304" pitchFamily="18" charset="0"/>
              </a:rPr>
              <a:t>）用限定性英语进行人－机交互。</a:t>
            </a:r>
            <a:endParaRPr lang="zh-CN" altLang="en-US" sz="2400" b="1" dirty="0">
              <a:solidFill>
                <a:srgbClr val="000000"/>
              </a:solidFill>
              <a:latin typeface="Verdan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69348"/>
                                        </p:tgtEl>
                                        <p:attrNameLst>
                                          <p:attrName>style.visibility</p:attrName>
                                        </p:attrNameLst>
                                      </p:cBhvr>
                                      <p:to>
                                        <p:strVal val="visible"/>
                                      </p:to>
                                    </p:set>
                                    <p:animEffect transition="in" filter="checkerboard(across)">
                                      <p:cBhvr>
                                        <p:cTn id="7" dur="500"/>
                                        <p:tgtEl>
                                          <p:spTgt spid="569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4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90</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31075" name="Rectangle 2"/>
          <p:cNvSpPr>
            <a:spLocks noGrp="1"/>
          </p:cNvSpPr>
          <p:nvPr>
            <p:ph type="title"/>
          </p:nvPr>
        </p:nvSpPr>
        <p:spPr>
          <a:ln/>
        </p:spPr>
        <p:txBody>
          <a:bodyPr vert="horz" wrap="square" lIns="91440" tIns="45720" rIns="91440" bIns="45720" anchor="b" anchorCtr="0"/>
          <a:lstStyle/>
          <a:p>
            <a:pPr eaLnBrk="1" hangingPunct="1">
              <a:buNone/>
            </a:pPr>
            <a:r>
              <a:rPr lang="en-US" altLang="zh-CN" sz="4000" b="0" dirty="0">
                <a:latin typeface="Times New Roman" panose="02020603050405020304" pitchFamily="18" charset="0"/>
                <a:ea typeface="黑体" panose="02010609060101010101" pitchFamily="2" charset="-122"/>
              </a:rPr>
              <a:t>7.8.1  </a:t>
            </a:r>
            <a:r>
              <a:rPr lang="zh-CN" altLang="en-US" sz="4000" b="0" dirty="0">
                <a:latin typeface="Times New Roman" panose="02020603050405020304" pitchFamily="18" charset="0"/>
                <a:ea typeface="黑体" panose="02010609060101010101" pitchFamily="2" charset="-122"/>
              </a:rPr>
              <a:t>医学专家系统──</a:t>
            </a:r>
            <a:r>
              <a:rPr lang="en-US" altLang="zh-CN" sz="4000" b="0" dirty="0">
                <a:latin typeface="Times New Roman" panose="02020603050405020304" pitchFamily="18" charset="0"/>
                <a:ea typeface="黑体" panose="02010609060101010101" pitchFamily="2" charset="-122"/>
              </a:rPr>
              <a:t>MYCIN</a:t>
            </a:r>
          </a:p>
        </p:txBody>
      </p:sp>
      <p:sp>
        <p:nvSpPr>
          <p:cNvPr id="131076" name="Rectangle 3"/>
          <p:cNvSpPr>
            <a:spLocks noGrp="1"/>
          </p:cNvSpPr>
          <p:nvPr>
            <p:ph idx="1"/>
          </p:nvPr>
        </p:nvSpPr>
        <p:spPr>
          <a:ln/>
        </p:spPr>
        <p:txBody>
          <a:bodyPr vert="horz" wrap="square" lIns="91440" tIns="45720" rIns="91440" bIns="45720" anchor="t" anchorCtr="0"/>
          <a:lstStyle/>
          <a:p>
            <a:pPr eaLnBrk="1" hangingPunct="1">
              <a:buNone/>
            </a:pPr>
            <a:r>
              <a:rPr lang="en-US" altLang="zh-CN" sz="2600" b="1" dirty="0">
                <a:solidFill>
                  <a:srgbClr val="000000"/>
                </a:solidFill>
                <a:latin typeface="Times New Roman" panose="02020603050405020304" pitchFamily="18" charset="0"/>
                <a:cs typeface="Times New Roman" panose="02020603050405020304" pitchFamily="18" charset="0"/>
              </a:rPr>
              <a:t> 5. </a:t>
            </a:r>
            <a:r>
              <a:rPr lang="zh-CN" altLang="en-US" sz="2600" b="1" dirty="0">
                <a:solidFill>
                  <a:srgbClr val="000000"/>
                </a:solidFill>
                <a:latin typeface="Times New Roman" panose="02020603050405020304" pitchFamily="18" charset="0"/>
                <a:cs typeface="Times New Roman" panose="02020603050405020304" pitchFamily="18" charset="0"/>
              </a:rPr>
              <a:t>治疗方案选择</a:t>
            </a:r>
            <a:r>
              <a:rPr lang="zh-CN" altLang="en-US" b="1" dirty="0">
                <a:solidFill>
                  <a:srgbClr val="000000"/>
                </a:solidFill>
                <a:latin typeface="Times New Roman" panose="02020603050405020304" pitchFamily="18" charset="0"/>
              </a:rPr>
              <a:t> </a:t>
            </a:r>
          </a:p>
        </p:txBody>
      </p:sp>
      <p:sp>
        <p:nvSpPr>
          <p:cNvPr id="628740" name="Text Box 4"/>
          <p:cNvSpPr txBox="1"/>
          <p:nvPr/>
        </p:nvSpPr>
        <p:spPr>
          <a:xfrm>
            <a:off x="381000" y="1733550"/>
            <a:ext cx="8382000" cy="3752850"/>
          </a:xfrm>
          <a:prstGeom prst="rect">
            <a:avLst/>
          </a:prstGeom>
          <a:gradFill rotWithShape="1">
            <a:gsLst>
              <a:gs pos="0">
                <a:srgbClr val="00FFFF"/>
              </a:gs>
              <a:gs pos="50000">
                <a:srgbClr val="FFFFFF"/>
              </a:gs>
              <a:gs pos="100000">
                <a:srgbClr val="00FFFF"/>
              </a:gs>
            </a:gsLst>
            <a:lin ang="18900000" scaled="1"/>
            <a:tileRect/>
          </a:gradFill>
          <a:ln w="9525" cap="flat" cmpd="sng">
            <a:solidFill>
              <a:srgbClr val="808080"/>
            </a:solidFill>
            <a:prstDash val="solid"/>
            <a:miter/>
            <a:headEnd type="none" w="med" len="med"/>
            <a:tailEnd type="none" w="med" len="med"/>
          </a:ln>
        </p:spPr>
        <p:txBody>
          <a:bodyPr>
            <a:spAutoFit/>
          </a:bodyPr>
          <a:lstStyle/>
          <a:p>
            <a:pPr eaLnBrk="1" hangingPunct="1">
              <a:lnSpc>
                <a:spcPct val="120000"/>
              </a:lnSpc>
              <a:spcBef>
                <a:spcPct val="50000"/>
              </a:spcBef>
              <a:spcAft>
                <a:spcPct val="30000"/>
              </a:spcAft>
              <a:buClr>
                <a:schemeClr val="accent2"/>
              </a:buClr>
              <a:buSzPct val="50000"/>
              <a:buFont typeface="Wingdings" panose="05000000000000000000" pitchFamily="2" charset="2"/>
              <a:buChar char="n"/>
            </a:pP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1</a:t>
            </a:r>
            <a:r>
              <a:rPr lang="zh-CN" altLang="en-US" sz="2400" b="1" dirty="0">
                <a:solidFill>
                  <a:srgbClr val="000000"/>
                </a:solidFill>
                <a:latin typeface="Times New Roman" panose="02020603050405020304" pitchFamily="18" charset="0"/>
              </a:rPr>
              <a:t>）  </a:t>
            </a:r>
            <a:r>
              <a:rPr lang="zh-CN" altLang="en-US" sz="2400" b="1" dirty="0">
                <a:solidFill>
                  <a:srgbClr val="000000"/>
                </a:solidFill>
                <a:latin typeface="宋体" panose="02010600030101010101" pitchFamily="2" charset="-122"/>
              </a:rPr>
              <a:t>生成可能的</a:t>
            </a:r>
            <a:r>
              <a:rPr lang="zh-CN" altLang="en-US" sz="2400" b="1" dirty="0">
                <a:solidFill>
                  <a:srgbClr val="000000"/>
                </a:solidFill>
                <a:latin typeface="Times New Roman" panose="02020603050405020304" pitchFamily="18" charset="0"/>
              </a:rPr>
              <a:t>“</a:t>
            </a:r>
            <a:r>
              <a:rPr lang="zh-CN" altLang="en-US" sz="2400" b="1" dirty="0">
                <a:solidFill>
                  <a:srgbClr val="000000"/>
                </a:solidFill>
                <a:latin typeface="宋体" panose="02010600030101010101" pitchFamily="2" charset="-122"/>
              </a:rPr>
              <a:t>治疗方案表</a:t>
            </a:r>
            <a:r>
              <a:rPr lang="zh-CN" altLang="en-US" sz="2400" b="1" dirty="0">
                <a:solidFill>
                  <a:srgbClr val="000000"/>
                </a:solidFill>
                <a:latin typeface="Times New Roman" panose="02020603050405020304" pitchFamily="18" charset="0"/>
              </a:rPr>
              <a:t>” </a:t>
            </a:r>
          </a:p>
          <a:p>
            <a:pPr eaLnBrk="1" hangingPunct="1">
              <a:lnSpc>
                <a:spcPct val="120000"/>
              </a:lnSpc>
              <a:spcAft>
                <a:spcPct val="30000"/>
              </a:spcAft>
              <a:buClr>
                <a:schemeClr val="accent2"/>
              </a:buClr>
              <a:buSzPct val="50000"/>
              <a:buFont typeface="Wingdings" panose="05000000000000000000" pitchFamily="2" charset="2"/>
            </a:pPr>
            <a:r>
              <a:rPr lang="zh-CN" altLang="en-US" sz="2400" b="1" dirty="0">
                <a:solidFill>
                  <a:srgbClr val="000000"/>
                </a:solidFill>
                <a:latin typeface="Times New Roman" panose="02020603050405020304" pitchFamily="18" charset="0"/>
              </a:rPr>
              <a:t>    例如：   </a:t>
            </a:r>
            <a:r>
              <a:rPr lang="en-US" altLang="zh-CN" sz="2400" b="1" dirty="0">
                <a:solidFill>
                  <a:srgbClr val="000000"/>
                </a:solidFill>
                <a:latin typeface="Times New Roman" panose="02020603050405020304" pitchFamily="18" charset="0"/>
              </a:rPr>
              <a:t>IF    </a:t>
            </a:r>
            <a:r>
              <a:rPr lang="zh-CN" altLang="en-US" sz="2400" b="1" dirty="0">
                <a:solidFill>
                  <a:srgbClr val="000000"/>
                </a:solidFill>
                <a:latin typeface="Times New Roman" panose="02020603050405020304" pitchFamily="18" charset="0"/>
              </a:rPr>
              <a:t>细菌的特征是 </a:t>
            </a:r>
            <a:r>
              <a:rPr lang="en-US" altLang="zh-CN" sz="2400" b="1" dirty="0">
                <a:solidFill>
                  <a:srgbClr val="000000"/>
                </a:solidFill>
                <a:latin typeface="Times New Roman" panose="02020603050405020304" pitchFamily="18" charset="0"/>
              </a:rPr>
              <a:t>Pseudomonas</a:t>
            </a:r>
          </a:p>
          <a:p>
            <a:pPr eaLnBrk="1" hangingPunct="1">
              <a:lnSpc>
                <a:spcPct val="120000"/>
              </a:lnSpc>
              <a:spcAft>
                <a:spcPct val="30000"/>
              </a:spcAft>
              <a:buClr>
                <a:schemeClr val="accent2"/>
              </a:buClr>
              <a:buFont typeface="Wingdings" panose="05000000000000000000" pitchFamily="2" charset="2"/>
            </a:pPr>
            <a:r>
              <a:rPr lang="en-US" altLang="zh-CN" sz="2400" b="1" dirty="0">
                <a:solidFill>
                  <a:srgbClr val="000000"/>
                </a:solidFill>
                <a:latin typeface="Times New Roman" panose="02020603050405020304" pitchFamily="18" charset="0"/>
              </a:rPr>
              <a:t>                   THEN </a:t>
            </a:r>
            <a:r>
              <a:rPr lang="zh-CN" altLang="en-US" sz="2400" b="1" dirty="0">
                <a:solidFill>
                  <a:srgbClr val="000000"/>
                </a:solidFill>
                <a:latin typeface="Times New Roman" panose="02020603050405020304" pitchFamily="18" charset="0"/>
              </a:rPr>
              <a:t>建议在下列药物中选择治疗：</a:t>
            </a:r>
          </a:p>
          <a:p>
            <a:pPr algn="just" eaLnBrk="1" hangingPunct="1">
              <a:lnSpc>
                <a:spcPct val="110000"/>
              </a:lnSpc>
              <a:buClr>
                <a:schemeClr val="accent2"/>
              </a:buClr>
              <a:buFont typeface="Wingdings" panose="05000000000000000000" pitchFamily="2" charset="2"/>
            </a:pPr>
            <a:r>
              <a:rPr lang="zh-CN" altLang="en-US" sz="24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rPr>
              <a:t>colistin </a:t>
            </a: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0.98</a:t>
            </a:r>
            <a:r>
              <a:rPr lang="zh-CN" altLang="en-US" sz="2400" b="1" dirty="0">
                <a:solidFill>
                  <a:srgbClr val="000000"/>
                </a:solidFill>
                <a:latin typeface="Times New Roman" panose="02020603050405020304" pitchFamily="18" charset="0"/>
              </a:rPr>
              <a:t>）</a:t>
            </a:r>
          </a:p>
          <a:p>
            <a:pPr algn="just" eaLnBrk="1" hangingPunct="1">
              <a:lnSpc>
                <a:spcPct val="110000"/>
              </a:lnSpc>
              <a:buClr>
                <a:schemeClr val="accent2"/>
              </a:buClr>
              <a:buFont typeface="Wingdings" panose="05000000000000000000" pitchFamily="2" charset="2"/>
            </a:pPr>
            <a:r>
              <a:rPr lang="zh-CN" altLang="en-US" sz="24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rPr>
              <a:t>polynyxin </a:t>
            </a: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0.96</a:t>
            </a:r>
            <a:r>
              <a:rPr lang="zh-CN" altLang="en-US" sz="2400" b="1" dirty="0">
                <a:solidFill>
                  <a:srgbClr val="000000"/>
                </a:solidFill>
                <a:latin typeface="Times New Roman" panose="02020603050405020304" pitchFamily="18" charset="0"/>
              </a:rPr>
              <a:t>）</a:t>
            </a:r>
          </a:p>
          <a:p>
            <a:pPr algn="just" eaLnBrk="1" hangingPunct="1">
              <a:lnSpc>
                <a:spcPct val="110000"/>
              </a:lnSpc>
              <a:buClr>
                <a:schemeClr val="accent2"/>
              </a:buClr>
              <a:buFont typeface="Wingdings" panose="05000000000000000000" pitchFamily="2" charset="2"/>
            </a:pPr>
            <a:r>
              <a:rPr lang="zh-CN" altLang="en-US" sz="24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rPr>
              <a:t>gentamicin </a:t>
            </a: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0.96</a:t>
            </a:r>
            <a:r>
              <a:rPr lang="zh-CN" altLang="en-US" sz="2400" b="1" dirty="0">
                <a:solidFill>
                  <a:srgbClr val="000000"/>
                </a:solidFill>
                <a:latin typeface="Times New Roman" panose="02020603050405020304" pitchFamily="18" charset="0"/>
              </a:rPr>
              <a:t>）</a:t>
            </a:r>
          </a:p>
          <a:p>
            <a:pPr algn="just" eaLnBrk="1" hangingPunct="1">
              <a:lnSpc>
                <a:spcPct val="110000"/>
              </a:lnSpc>
              <a:buClr>
                <a:schemeClr val="accent2"/>
              </a:buClr>
              <a:buFont typeface="Wingdings" panose="05000000000000000000" pitchFamily="2" charset="2"/>
            </a:pPr>
            <a:r>
              <a:rPr lang="zh-CN" altLang="en-US" sz="24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rPr>
              <a:t>carbenicillin </a:t>
            </a: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0.96</a:t>
            </a:r>
            <a:r>
              <a:rPr lang="zh-CN" altLang="en-US" sz="2400" b="1" dirty="0">
                <a:solidFill>
                  <a:srgbClr val="000000"/>
                </a:solidFill>
                <a:latin typeface="Times New Roman" panose="02020603050405020304" pitchFamily="18" charset="0"/>
              </a:rPr>
              <a:t>）</a:t>
            </a:r>
          </a:p>
          <a:p>
            <a:pPr eaLnBrk="1" hangingPunct="1">
              <a:lnSpc>
                <a:spcPct val="110000"/>
              </a:lnSpc>
              <a:buClr>
                <a:schemeClr val="accent2"/>
              </a:buClr>
              <a:buFont typeface="Wingdings" panose="05000000000000000000" pitchFamily="2" charset="2"/>
            </a:pPr>
            <a:r>
              <a:rPr lang="zh-CN" altLang="en-US" sz="24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rPr>
              <a:t>sulfisoxazole </a:t>
            </a:r>
            <a:r>
              <a:rPr lang="zh-CN" altLang="en-US" sz="2400" b="1" dirty="0">
                <a:solidFill>
                  <a:srgbClr val="000000"/>
                </a:solidFill>
                <a:latin typeface="宋体" panose="02010600030101010101" pitchFamily="2" charset="-122"/>
              </a:rPr>
              <a:t>（</a:t>
            </a:r>
            <a:r>
              <a:rPr lang="en-US" altLang="zh-CN" sz="2400" b="1" dirty="0">
                <a:solidFill>
                  <a:srgbClr val="000000"/>
                </a:solidFill>
                <a:latin typeface="Times New Roman" panose="02020603050405020304" pitchFamily="18" charset="0"/>
              </a:rPr>
              <a:t>0.96</a:t>
            </a:r>
            <a:r>
              <a:rPr lang="zh-CN" altLang="en-US" sz="2400" b="1" dirty="0">
                <a:solidFill>
                  <a:srgbClr val="000000"/>
                </a:solidFill>
                <a:latin typeface="宋体" panose="02010600030101010101" pitchFamily="2" charset="-122"/>
              </a:rPr>
              <a:t>）</a:t>
            </a:r>
            <a:r>
              <a:rPr lang="zh-CN" altLang="en-US" sz="2400" dirty="0">
                <a:solidFill>
                  <a:srgbClr val="000000"/>
                </a:solidFill>
                <a:latin typeface="Times New Roman" panose="02020603050405020304" pitchFamily="18"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628740"/>
                                        </p:tgtEl>
                                        <p:attrNameLst>
                                          <p:attrName>style.visibility</p:attrName>
                                        </p:attrNameLst>
                                      </p:cBhvr>
                                      <p:to>
                                        <p:strVal val="visible"/>
                                      </p:to>
                                    </p:set>
                                    <p:animEffect transition="in" filter="barn(inHorizontal)">
                                      <p:cBhvr>
                                        <p:cTn id="7" dur="500"/>
                                        <p:tgtEl>
                                          <p:spTgt spid="628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40"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91</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32099" name="Rectangle 2"/>
          <p:cNvSpPr>
            <a:spLocks noGrp="1"/>
          </p:cNvSpPr>
          <p:nvPr>
            <p:ph type="title"/>
          </p:nvPr>
        </p:nvSpPr>
        <p:spPr>
          <a:ln/>
        </p:spPr>
        <p:txBody>
          <a:bodyPr vert="horz" wrap="square" lIns="91440" tIns="45720" rIns="91440" bIns="45720" anchor="b" anchorCtr="0"/>
          <a:lstStyle/>
          <a:p>
            <a:pPr eaLnBrk="1" hangingPunct="1">
              <a:buNone/>
            </a:pPr>
            <a:r>
              <a:rPr lang="en-US" altLang="zh-CN" sz="4000" b="0" dirty="0">
                <a:latin typeface="Times New Roman" panose="02020603050405020304" pitchFamily="18" charset="0"/>
                <a:ea typeface="黑体" panose="02010609060101010101" pitchFamily="2" charset="-122"/>
              </a:rPr>
              <a:t>7.8.1  </a:t>
            </a:r>
            <a:r>
              <a:rPr lang="zh-CN" altLang="en-US" sz="4000" b="0" dirty="0">
                <a:latin typeface="Times New Roman" panose="02020603050405020304" pitchFamily="18" charset="0"/>
                <a:ea typeface="黑体" panose="02010609060101010101" pitchFamily="2" charset="-122"/>
              </a:rPr>
              <a:t>医学专家系统──</a:t>
            </a:r>
            <a:r>
              <a:rPr lang="en-US" altLang="zh-CN" sz="4000" b="0" dirty="0">
                <a:latin typeface="Times New Roman" panose="02020603050405020304" pitchFamily="18" charset="0"/>
                <a:ea typeface="黑体" panose="02010609060101010101" pitchFamily="2" charset="-122"/>
              </a:rPr>
              <a:t>MYCIN</a:t>
            </a:r>
          </a:p>
        </p:txBody>
      </p:sp>
      <p:sp>
        <p:nvSpPr>
          <p:cNvPr id="132100" name="Rectangle 3"/>
          <p:cNvSpPr>
            <a:spLocks noGrp="1"/>
          </p:cNvSpPr>
          <p:nvPr>
            <p:ph idx="1"/>
          </p:nvPr>
        </p:nvSpPr>
        <p:spPr>
          <a:xfrm>
            <a:off x="501650" y="1000125"/>
            <a:ext cx="8642350" cy="5400675"/>
          </a:xfrm>
          <a:ln/>
        </p:spPr>
        <p:txBody>
          <a:bodyPr vert="horz" wrap="square" lIns="91440" tIns="45720" rIns="91440" bIns="45720" anchor="t" anchorCtr="0"/>
          <a:lstStyle/>
          <a:p>
            <a:pPr eaLnBrk="1" hangingPunct="1">
              <a:buNone/>
            </a:pPr>
            <a:r>
              <a:rPr lang="en-US" altLang="zh-CN" sz="2600" b="1" dirty="0">
                <a:solidFill>
                  <a:srgbClr val="000000"/>
                </a:solidFill>
                <a:latin typeface="Times New Roman" panose="02020603050405020304" pitchFamily="18" charset="0"/>
                <a:cs typeface="Times New Roman" panose="02020603050405020304" pitchFamily="18" charset="0"/>
              </a:rPr>
              <a:t> 5.  </a:t>
            </a:r>
            <a:r>
              <a:rPr lang="zh-CN" altLang="en-US" sz="2600" b="1" dirty="0">
                <a:solidFill>
                  <a:srgbClr val="000000"/>
                </a:solidFill>
                <a:latin typeface="Times New Roman" panose="02020603050405020304" pitchFamily="18" charset="0"/>
                <a:cs typeface="Times New Roman" panose="02020603050405020304" pitchFamily="18" charset="0"/>
              </a:rPr>
              <a:t>治疗方案选择</a:t>
            </a:r>
            <a:r>
              <a:rPr lang="zh-CN" altLang="en-US" b="1" dirty="0">
                <a:solidFill>
                  <a:srgbClr val="000000"/>
                </a:solidFill>
                <a:latin typeface="Times New Roman" panose="02020603050405020304" pitchFamily="18" charset="0"/>
              </a:rPr>
              <a:t> </a:t>
            </a:r>
          </a:p>
        </p:txBody>
      </p:sp>
      <p:sp>
        <p:nvSpPr>
          <p:cNvPr id="629764" name="Text Box 4"/>
          <p:cNvSpPr txBox="1"/>
          <p:nvPr/>
        </p:nvSpPr>
        <p:spPr>
          <a:xfrm>
            <a:off x="609600" y="1819275"/>
            <a:ext cx="8077200" cy="2693988"/>
          </a:xfrm>
          <a:prstGeom prst="rect">
            <a:avLst/>
          </a:prstGeom>
          <a:gradFill rotWithShape="1">
            <a:gsLst>
              <a:gs pos="0">
                <a:srgbClr val="00FFFF"/>
              </a:gs>
              <a:gs pos="100000">
                <a:srgbClr val="FFFFFF"/>
              </a:gs>
            </a:gsLst>
            <a:path path="rect">
              <a:fillToRect l="100000" b="100000"/>
            </a:path>
            <a:tileRect/>
          </a:gradFill>
          <a:ln w="9525" cap="flat" cmpd="sng">
            <a:solidFill>
              <a:srgbClr val="808080"/>
            </a:solidFill>
            <a:prstDash val="solid"/>
            <a:miter/>
            <a:headEnd type="none" w="med" len="med"/>
            <a:tailEnd type="none" w="med" len="med"/>
          </a:ln>
        </p:spPr>
        <p:txBody>
          <a:bodyPr>
            <a:spAutoFit/>
          </a:bodyPr>
          <a:lstStyle/>
          <a:p>
            <a:pPr algn="just" eaLnBrk="1" hangingPunct="1">
              <a:lnSpc>
                <a:spcPct val="120000"/>
              </a:lnSpc>
              <a:spcBef>
                <a:spcPct val="50000"/>
              </a:spcBef>
              <a:spcAft>
                <a:spcPct val="30000"/>
              </a:spcAft>
              <a:buClr>
                <a:schemeClr val="accent2"/>
              </a:buClr>
              <a:buSzPct val="50000"/>
              <a:buFont typeface="Wingdings" panose="05000000000000000000" pitchFamily="2" charset="2"/>
              <a:buChar char="n"/>
            </a:pPr>
            <a:r>
              <a:rPr lang="en-US" altLang="zh-CN" sz="2400" b="1" dirty="0">
                <a:solidFill>
                  <a:srgbClr val="000000"/>
                </a:solidFill>
                <a:latin typeface="Times New Roman" panose="02020603050405020304" pitchFamily="18" charset="0"/>
              </a:rPr>
              <a:t>  </a:t>
            </a:r>
            <a:r>
              <a:rPr lang="zh-CN" altLang="en-US" sz="2400" b="1" dirty="0">
                <a:solidFill>
                  <a:srgbClr val="000000"/>
                </a:solidFill>
                <a:latin typeface="Times New Roman" panose="02020603050405020304" pitchFamily="18" charset="0"/>
              </a:rPr>
              <a:t>（</a:t>
            </a:r>
            <a:r>
              <a:rPr lang="en-US" altLang="zh-CN" sz="2400" b="1" dirty="0">
                <a:solidFill>
                  <a:srgbClr val="000000"/>
                </a:solidFill>
                <a:latin typeface="Times New Roman" panose="02020603050405020304" pitchFamily="18" charset="0"/>
              </a:rPr>
              <a:t>2</a:t>
            </a:r>
            <a:r>
              <a:rPr lang="zh-CN" altLang="en-US" sz="2400" b="1" dirty="0">
                <a:solidFill>
                  <a:srgbClr val="000000"/>
                </a:solidFill>
                <a:latin typeface="Times New Roman" panose="02020603050405020304" pitchFamily="18" charset="0"/>
              </a:rPr>
              <a:t>） 选择用药配方</a:t>
            </a:r>
          </a:p>
          <a:p>
            <a:pPr algn="just" eaLnBrk="1" hangingPunct="1">
              <a:lnSpc>
                <a:spcPct val="120000"/>
              </a:lnSpc>
              <a:spcBef>
                <a:spcPct val="20000"/>
              </a:spcBef>
              <a:spcAft>
                <a:spcPct val="30000"/>
              </a:spcAft>
              <a:buClr>
                <a:srgbClr val="0000FF"/>
              </a:buClr>
              <a:buSzPct val="50000"/>
              <a:buFont typeface="Wingdings" panose="05000000000000000000" pitchFamily="2" charset="2"/>
              <a:buChar char="l"/>
            </a:pPr>
            <a:r>
              <a:rPr lang="zh-CN" altLang="en-US" sz="2400" b="1" dirty="0">
                <a:solidFill>
                  <a:srgbClr val="000000"/>
                </a:solidFill>
                <a:latin typeface="Times New Roman" panose="02020603050405020304" pitchFamily="18" charset="0"/>
              </a:rPr>
              <a:t>  该药物对细菌治疗的有效性。</a:t>
            </a:r>
          </a:p>
          <a:p>
            <a:pPr algn="just" eaLnBrk="1" hangingPunct="1">
              <a:lnSpc>
                <a:spcPct val="120000"/>
              </a:lnSpc>
              <a:spcBef>
                <a:spcPct val="20000"/>
              </a:spcBef>
              <a:spcAft>
                <a:spcPct val="30000"/>
              </a:spcAft>
              <a:buClr>
                <a:srgbClr val="0000FF"/>
              </a:buClr>
              <a:buSzPct val="50000"/>
              <a:buFont typeface="Wingdings" panose="05000000000000000000" pitchFamily="2" charset="2"/>
              <a:buChar char="l"/>
            </a:pPr>
            <a:r>
              <a:rPr lang="zh-CN" altLang="en-US" sz="2400" b="1" dirty="0">
                <a:solidFill>
                  <a:srgbClr val="000000"/>
                </a:solidFill>
                <a:latin typeface="Times New Roman" panose="02020603050405020304" pitchFamily="18" charset="0"/>
              </a:rPr>
              <a:t>  该药物是否已用过。</a:t>
            </a:r>
          </a:p>
          <a:p>
            <a:pPr eaLnBrk="1" hangingPunct="1">
              <a:lnSpc>
                <a:spcPct val="120000"/>
              </a:lnSpc>
              <a:spcBef>
                <a:spcPct val="20000"/>
              </a:spcBef>
              <a:spcAft>
                <a:spcPct val="30000"/>
              </a:spcAft>
              <a:buClr>
                <a:srgbClr val="0000FF"/>
              </a:buClr>
              <a:buSzPct val="50000"/>
              <a:buFont typeface="Wingdings" panose="05000000000000000000" pitchFamily="2" charset="2"/>
              <a:buChar char="l"/>
            </a:pPr>
            <a:r>
              <a:rPr lang="zh-CN" altLang="en-US" sz="2400" b="1" dirty="0">
                <a:solidFill>
                  <a:srgbClr val="000000"/>
                </a:solidFill>
                <a:latin typeface="宋体" panose="02010600030101010101" pitchFamily="2" charset="-122"/>
              </a:rPr>
              <a:t> 该药物的副作用。</a:t>
            </a:r>
          </a:p>
          <a:p>
            <a:pPr eaLnBrk="1" hangingPunct="1">
              <a:lnSpc>
                <a:spcPct val="50000"/>
              </a:lnSpc>
              <a:buClr>
                <a:srgbClr val="0000FF"/>
              </a:buClr>
              <a:buSzPct val="50000"/>
              <a:buFont typeface="Wingdings" panose="05000000000000000000" pitchFamily="2" charset="2"/>
              <a:buChar char="l"/>
            </a:pPr>
            <a:endParaRPr lang="en-US" altLang="zh-CN" sz="2400" dirty="0">
              <a:solidFill>
                <a:srgbClr val="000000"/>
              </a:solidFill>
              <a:latin typeface="Times New Roman" panose="02020603050405020304" pitchFamily="18" charset="0"/>
            </a:endParaRPr>
          </a:p>
        </p:txBody>
      </p:sp>
      <p:sp>
        <p:nvSpPr>
          <p:cNvPr id="2" name="文本框 1"/>
          <p:cNvSpPr txBox="1"/>
          <p:nvPr/>
        </p:nvSpPr>
        <p:spPr>
          <a:xfrm>
            <a:off x="5893435" y="5190490"/>
            <a:ext cx="3048000" cy="368300"/>
          </a:xfrm>
          <a:prstGeom prst="rect">
            <a:avLst/>
          </a:prstGeom>
          <a:noFill/>
        </p:spPr>
        <p:txBody>
          <a:bodyPr wrap="square" rtlCol="0">
            <a:spAutoFit/>
          </a:bodyP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629764"/>
                                        </p:tgtEl>
                                        <p:attrNameLst>
                                          <p:attrName>style.visibility</p:attrName>
                                        </p:attrNameLst>
                                      </p:cBhvr>
                                      <p:to>
                                        <p:strVal val="visible"/>
                                      </p:to>
                                    </p:set>
                                    <p:animEffect transition="in" filter="barn(inHorizontal)">
                                      <p:cBhvr>
                                        <p:cTn id="7" dur="500"/>
                                        <p:tgtEl>
                                          <p:spTgt spid="629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764"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92</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33123" name="Rectangle 2"/>
          <p:cNvSpPr>
            <a:spLocks noGrp="1"/>
          </p:cNvSpPr>
          <p:nvPr>
            <p:ph type="title"/>
          </p:nvPr>
        </p:nvSpPr>
        <p:spPr>
          <a:ln/>
        </p:spPr>
        <p:txBody>
          <a:bodyPr vert="horz" wrap="square" lIns="91440" tIns="45720" rIns="91440" bIns="45720" anchor="b" anchorCtr="0"/>
          <a:lstStyle/>
          <a:p>
            <a:pPr eaLnBrk="1" hangingPunct="1">
              <a:buNone/>
            </a:pPr>
            <a:r>
              <a:rPr lang="en-US" altLang="zh-CN" sz="4000" b="0" dirty="0">
                <a:latin typeface="Times New Roman" panose="02020603050405020304" pitchFamily="18" charset="0"/>
                <a:ea typeface="黑体" panose="02010609060101010101" pitchFamily="2" charset="-122"/>
              </a:rPr>
              <a:t>7.8.1  </a:t>
            </a:r>
            <a:r>
              <a:rPr lang="zh-CN" altLang="en-US" sz="4000" b="0" dirty="0">
                <a:latin typeface="Times New Roman" panose="02020603050405020304" pitchFamily="18" charset="0"/>
                <a:ea typeface="黑体" panose="02010609060101010101" pitchFamily="2" charset="-122"/>
              </a:rPr>
              <a:t>医学专家系统──</a:t>
            </a:r>
            <a:r>
              <a:rPr lang="en-US" altLang="zh-CN" sz="4000" b="0" dirty="0">
                <a:latin typeface="Times New Roman" panose="02020603050405020304" pitchFamily="18" charset="0"/>
                <a:ea typeface="黑体" panose="02010609060101010101" pitchFamily="2" charset="-122"/>
              </a:rPr>
              <a:t>MYCIN</a:t>
            </a:r>
          </a:p>
        </p:txBody>
      </p:sp>
      <p:sp>
        <p:nvSpPr>
          <p:cNvPr id="133124" name="Rectangle 3"/>
          <p:cNvSpPr>
            <a:spLocks noGrp="1"/>
          </p:cNvSpPr>
          <p:nvPr>
            <p:ph idx="1"/>
          </p:nvPr>
        </p:nvSpPr>
        <p:spPr>
          <a:ln/>
        </p:spPr>
        <p:txBody>
          <a:bodyPr vert="horz" wrap="square" lIns="91440" tIns="45720" rIns="91440" bIns="45720" anchor="t" anchorCtr="0"/>
          <a:lstStyle/>
          <a:p>
            <a:pPr eaLnBrk="1" hangingPunct="1">
              <a:buNone/>
            </a:pPr>
            <a:r>
              <a:rPr lang="en-US" altLang="zh-CN" sz="2600" b="1" dirty="0">
                <a:solidFill>
                  <a:srgbClr val="000000"/>
                </a:solidFill>
                <a:latin typeface="Times New Roman" panose="02020603050405020304" pitchFamily="18" charset="0"/>
                <a:cs typeface="Times New Roman" panose="02020603050405020304" pitchFamily="18" charset="0"/>
              </a:rPr>
              <a:t> 6.  </a:t>
            </a:r>
            <a:r>
              <a:rPr lang="zh-CN" altLang="en-US" sz="2600" b="1" dirty="0">
                <a:solidFill>
                  <a:srgbClr val="000000"/>
                </a:solidFill>
                <a:latin typeface="Times New Roman" panose="02020603050405020304" pitchFamily="18" charset="0"/>
                <a:cs typeface="Times New Roman" panose="02020603050405020304" pitchFamily="18" charset="0"/>
              </a:rPr>
              <a:t>知识获取</a:t>
            </a:r>
            <a:r>
              <a:rPr lang="zh-CN" altLang="en-US" b="1" dirty="0">
                <a:solidFill>
                  <a:srgbClr val="000000"/>
                </a:solidFill>
                <a:latin typeface="Times New Roman" panose="02020603050405020304" pitchFamily="18" charset="0"/>
              </a:rPr>
              <a:t> </a:t>
            </a:r>
          </a:p>
        </p:txBody>
      </p:sp>
      <p:sp>
        <p:nvSpPr>
          <p:cNvPr id="630788" name="Text Box 4"/>
          <p:cNvSpPr txBox="1"/>
          <p:nvPr/>
        </p:nvSpPr>
        <p:spPr>
          <a:xfrm>
            <a:off x="304800" y="1676400"/>
            <a:ext cx="8458200" cy="3643313"/>
          </a:xfrm>
          <a:prstGeom prst="rect">
            <a:avLst/>
          </a:prstGeom>
          <a:gradFill rotWithShape="1">
            <a:gsLst>
              <a:gs pos="0">
                <a:srgbClr val="00FF00"/>
              </a:gs>
              <a:gs pos="100000">
                <a:srgbClr val="FFFFFF"/>
              </a:gs>
            </a:gsLst>
            <a:path path="rect">
              <a:fillToRect l="100000" b="100000"/>
            </a:path>
            <a:tileRect/>
          </a:gradFill>
          <a:ln w="9525" cap="flat" cmpd="sng">
            <a:solidFill>
              <a:srgbClr val="808080"/>
            </a:solidFill>
            <a:prstDash val="solid"/>
            <a:miter/>
            <a:headEnd type="none" w="med" len="med"/>
            <a:tailEnd type="none" w="med" len="med"/>
          </a:ln>
        </p:spPr>
        <p:txBody>
          <a:bodyPr>
            <a:spAutoFit/>
          </a:bodyPr>
          <a:lstStyle/>
          <a:p>
            <a:pPr eaLnBrk="1" hangingPunct="1">
              <a:lnSpc>
                <a:spcPct val="120000"/>
              </a:lnSpc>
              <a:spcBef>
                <a:spcPct val="20000"/>
              </a:spcBef>
              <a:spcAft>
                <a:spcPct val="30000"/>
              </a:spcAft>
              <a:buClr>
                <a:srgbClr val="0000FF"/>
              </a:buClr>
              <a:buSzPct val="50000"/>
              <a:buFont typeface="Wingdings" panose="05000000000000000000" pitchFamily="2" charset="2"/>
              <a:buChar char="l"/>
            </a:pPr>
            <a:r>
              <a:rPr lang="en-US" altLang="zh-CN" sz="2400" b="1" dirty="0">
                <a:solidFill>
                  <a:srgbClr val="000000"/>
                </a:solidFill>
                <a:latin typeface="Times New Roman" panose="02020603050405020304" pitchFamily="18" charset="0"/>
              </a:rPr>
              <a:t>  (1) </a:t>
            </a:r>
            <a:r>
              <a:rPr lang="zh-CN" altLang="en-US" sz="2400" b="1" dirty="0">
                <a:solidFill>
                  <a:srgbClr val="000000"/>
                </a:solidFill>
                <a:latin typeface="Times New Roman" panose="02020603050405020304" pitchFamily="18" charset="0"/>
              </a:rPr>
              <a:t>告诉专家新建立的规则的名字（规则序号）。</a:t>
            </a:r>
          </a:p>
          <a:p>
            <a:pPr eaLnBrk="1" hangingPunct="1">
              <a:lnSpc>
                <a:spcPct val="120000"/>
              </a:lnSpc>
              <a:spcBef>
                <a:spcPct val="20000"/>
              </a:spcBef>
              <a:spcAft>
                <a:spcPct val="30000"/>
              </a:spcAft>
              <a:buClr>
                <a:srgbClr val="0000FF"/>
              </a:buClr>
              <a:buSzPct val="50000"/>
              <a:buFont typeface="Wingdings" panose="05000000000000000000" pitchFamily="2" charset="2"/>
              <a:buChar char="l"/>
            </a:pPr>
            <a:r>
              <a:rPr lang="zh-CN" altLang="en-US" sz="24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rPr>
              <a:t>(2) </a:t>
            </a:r>
            <a:r>
              <a:rPr lang="zh-CN" altLang="en-US" sz="2400" b="1" dirty="0">
                <a:solidFill>
                  <a:srgbClr val="000000"/>
                </a:solidFill>
                <a:latin typeface="Times New Roman" panose="02020603050405020304" pitchFamily="18" charset="0"/>
              </a:rPr>
              <a:t>逐条获取前提，并从英文翻译成</a:t>
            </a:r>
            <a:r>
              <a:rPr lang="en-US" altLang="zh-CN" sz="2400" b="1" dirty="0">
                <a:solidFill>
                  <a:srgbClr val="000000"/>
                </a:solidFill>
                <a:latin typeface="Times New Roman" panose="02020603050405020304" pitchFamily="18" charset="0"/>
              </a:rPr>
              <a:t>LISP</a:t>
            </a:r>
            <a:r>
              <a:rPr lang="zh-CN" altLang="en-US" sz="2400" b="1" dirty="0">
                <a:solidFill>
                  <a:srgbClr val="000000"/>
                </a:solidFill>
                <a:latin typeface="Times New Roman" panose="02020603050405020304" pitchFamily="18" charset="0"/>
              </a:rPr>
              <a:t>表达。</a:t>
            </a:r>
          </a:p>
          <a:p>
            <a:pPr eaLnBrk="1" hangingPunct="1">
              <a:lnSpc>
                <a:spcPct val="120000"/>
              </a:lnSpc>
              <a:spcBef>
                <a:spcPct val="20000"/>
              </a:spcBef>
              <a:spcAft>
                <a:spcPct val="30000"/>
              </a:spcAft>
              <a:buClr>
                <a:srgbClr val="0000FF"/>
              </a:buClr>
              <a:buSzPct val="50000"/>
              <a:buFont typeface="Wingdings" panose="05000000000000000000" pitchFamily="2" charset="2"/>
              <a:buChar char="l"/>
            </a:pPr>
            <a:r>
              <a:rPr lang="zh-CN" altLang="en-US" sz="24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rPr>
              <a:t>(3) </a:t>
            </a:r>
            <a:r>
              <a:rPr lang="zh-CN" altLang="en-US" sz="2400" b="1" dirty="0">
                <a:solidFill>
                  <a:srgbClr val="000000"/>
                </a:solidFill>
                <a:latin typeface="宋体" panose="02010600030101010101" pitchFamily="2" charset="-122"/>
              </a:rPr>
              <a:t>逐条获取结论动作，也从英文翻译为</a:t>
            </a:r>
            <a:r>
              <a:rPr lang="en-US" altLang="zh-CN" sz="2400" b="1" dirty="0">
                <a:solidFill>
                  <a:srgbClr val="000000"/>
                </a:solidFill>
                <a:latin typeface="Times New Roman" panose="02020603050405020304" pitchFamily="18" charset="0"/>
              </a:rPr>
              <a:t>LISP</a:t>
            </a:r>
            <a:r>
              <a:rPr lang="zh-CN" altLang="en-US" sz="2400" b="1" dirty="0">
                <a:solidFill>
                  <a:srgbClr val="000000"/>
                </a:solidFill>
                <a:latin typeface="宋体" panose="02010600030101010101" pitchFamily="2" charset="-122"/>
              </a:rPr>
              <a:t>表达。</a:t>
            </a:r>
            <a:r>
              <a:rPr lang="zh-CN" altLang="en-US" sz="2400" b="1" dirty="0">
                <a:solidFill>
                  <a:srgbClr val="000000"/>
                </a:solidFill>
                <a:latin typeface="Times New Roman" panose="02020603050405020304" pitchFamily="18" charset="0"/>
              </a:rPr>
              <a:t> </a:t>
            </a:r>
          </a:p>
          <a:p>
            <a:pPr eaLnBrk="1" hangingPunct="1">
              <a:lnSpc>
                <a:spcPct val="120000"/>
              </a:lnSpc>
              <a:spcBef>
                <a:spcPct val="20000"/>
              </a:spcBef>
              <a:spcAft>
                <a:spcPct val="30000"/>
              </a:spcAft>
              <a:buClr>
                <a:srgbClr val="0000FF"/>
              </a:buClr>
              <a:buSzPct val="50000"/>
              <a:buFont typeface="Wingdings" panose="05000000000000000000" pitchFamily="2" charset="2"/>
              <a:buChar char="l"/>
            </a:pPr>
            <a:r>
              <a:rPr lang="zh-CN" altLang="en-US" sz="24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rPr>
              <a:t>(4) </a:t>
            </a:r>
            <a:r>
              <a:rPr lang="zh-CN" altLang="en-US" sz="2400" b="1" dirty="0">
                <a:solidFill>
                  <a:srgbClr val="000000"/>
                </a:solidFill>
                <a:latin typeface="Times New Roman" panose="02020603050405020304" pitchFamily="18" charset="0"/>
              </a:rPr>
              <a:t>用</a:t>
            </a:r>
            <a:r>
              <a:rPr lang="en-US" altLang="zh-CN" sz="2400" b="1" dirty="0">
                <a:solidFill>
                  <a:srgbClr val="000000"/>
                </a:solidFill>
                <a:latin typeface="Times New Roman" panose="02020603050405020304" pitchFamily="18" charset="0"/>
              </a:rPr>
              <a:t>LISP-english</a:t>
            </a:r>
            <a:r>
              <a:rPr lang="zh-CN" altLang="en-US" sz="2400" b="1" dirty="0">
                <a:solidFill>
                  <a:srgbClr val="000000"/>
                </a:solidFill>
                <a:latin typeface="Times New Roman" panose="02020603050405020304" pitchFamily="18" charset="0"/>
              </a:rPr>
              <a:t>子程序将规则翻译成英语，显示给专家。</a:t>
            </a:r>
          </a:p>
          <a:p>
            <a:pPr eaLnBrk="1" hangingPunct="1">
              <a:lnSpc>
                <a:spcPct val="120000"/>
              </a:lnSpc>
              <a:spcBef>
                <a:spcPct val="20000"/>
              </a:spcBef>
              <a:spcAft>
                <a:spcPct val="30000"/>
              </a:spcAft>
              <a:buClr>
                <a:srgbClr val="0000FF"/>
              </a:buClr>
              <a:buSzPct val="50000"/>
              <a:buFont typeface="Wingdings" panose="05000000000000000000" pitchFamily="2" charset="2"/>
              <a:buChar char="l"/>
            </a:pPr>
            <a:r>
              <a:rPr lang="zh-CN" altLang="en-US" sz="24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rPr>
              <a:t>(5) </a:t>
            </a:r>
            <a:r>
              <a:rPr lang="zh-CN" altLang="en-US" sz="2400" b="1" dirty="0">
                <a:solidFill>
                  <a:srgbClr val="000000"/>
                </a:solidFill>
                <a:latin typeface="Times New Roman" panose="02020603050405020304" pitchFamily="18" charset="0"/>
              </a:rPr>
              <a:t>提问专家是否同意这条翻译的规则；如果规则不正确，</a:t>
            </a:r>
          </a:p>
          <a:p>
            <a:pPr eaLnBrk="1" hangingPunct="1">
              <a:lnSpc>
                <a:spcPct val="120000"/>
              </a:lnSpc>
              <a:spcBef>
                <a:spcPct val="20000"/>
              </a:spcBef>
              <a:spcAft>
                <a:spcPct val="30000"/>
              </a:spcAft>
              <a:buClr>
                <a:srgbClr val="0000FF"/>
              </a:buClr>
              <a:buSzPct val="50000"/>
              <a:buFont typeface="Wingdings" panose="05000000000000000000" pitchFamily="2" charset="2"/>
            </a:pPr>
            <a:r>
              <a:rPr lang="zh-CN" altLang="en-US" sz="2400" b="1" dirty="0">
                <a:solidFill>
                  <a:srgbClr val="000000"/>
                </a:solidFill>
                <a:latin typeface="Times New Roman" panose="02020603050405020304" pitchFamily="18" charset="0"/>
              </a:rPr>
              <a:t>         专家进行修改并回到步骤 </a:t>
            </a:r>
            <a:r>
              <a:rPr lang="en-US" altLang="zh-CN" sz="2400" b="1" dirty="0">
                <a:solidFill>
                  <a:srgbClr val="000000"/>
                </a:solidFill>
                <a:latin typeface="Times New Roman" panose="02020603050405020304" pitchFamily="18" charset="0"/>
              </a:rPr>
              <a:t>(4)</a:t>
            </a:r>
            <a:r>
              <a:rPr lang="zh-CN" altLang="en-US" sz="2400" b="1" dirty="0">
                <a:solidFill>
                  <a:srgbClr val="000000"/>
                </a:solidFill>
                <a:latin typeface="Times New Roman" panose="02020603050405020304" pitchFamily="18"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630788"/>
                                        </p:tgtEl>
                                        <p:attrNameLst>
                                          <p:attrName>style.visibility</p:attrName>
                                        </p:attrNameLst>
                                      </p:cBhvr>
                                      <p:to>
                                        <p:strVal val="visible"/>
                                      </p:to>
                                    </p:set>
                                    <p:animEffect transition="in" filter="barn(inHorizontal)">
                                      <p:cBhvr>
                                        <p:cTn id="7" dur="500"/>
                                        <p:tgtEl>
                                          <p:spTgt spid="630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788"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93</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34147" name="Rectangle 2"/>
          <p:cNvSpPr>
            <a:spLocks noGrp="1"/>
          </p:cNvSpPr>
          <p:nvPr>
            <p:ph type="title"/>
          </p:nvPr>
        </p:nvSpPr>
        <p:spPr>
          <a:ln/>
        </p:spPr>
        <p:txBody>
          <a:bodyPr vert="horz" wrap="square" lIns="91440" tIns="45720" rIns="91440" bIns="45720" anchor="b" anchorCtr="0"/>
          <a:lstStyle/>
          <a:p>
            <a:pPr eaLnBrk="1" hangingPunct="1">
              <a:buNone/>
            </a:pPr>
            <a:r>
              <a:rPr lang="en-US" altLang="zh-CN" sz="4000" b="0" dirty="0">
                <a:latin typeface="Times New Roman" panose="02020603050405020304" pitchFamily="18" charset="0"/>
                <a:ea typeface="黑体" panose="02010609060101010101" pitchFamily="2" charset="-122"/>
              </a:rPr>
              <a:t>7.8.1  </a:t>
            </a:r>
            <a:r>
              <a:rPr lang="zh-CN" altLang="en-US" sz="4000" b="0" dirty="0">
                <a:latin typeface="Times New Roman" panose="02020603050405020304" pitchFamily="18" charset="0"/>
                <a:ea typeface="黑体" panose="02010609060101010101" pitchFamily="2" charset="-122"/>
              </a:rPr>
              <a:t>医学专家系统──</a:t>
            </a:r>
            <a:r>
              <a:rPr lang="en-US" altLang="zh-CN" sz="4000" b="0" dirty="0">
                <a:latin typeface="Times New Roman" panose="02020603050405020304" pitchFamily="18" charset="0"/>
                <a:ea typeface="黑体" panose="02010609060101010101" pitchFamily="2" charset="-122"/>
              </a:rPr>
              <a:t>MYCIN</a:t>
            </a:r>
          </a:p>
        </p:txBody>
      </p:sp>
      <p:sp>
        <p:nvSpPr>
          <p:cNvPr id="134148" name="Rectangle 3"/>
          <p:cNvSpPr>
            <a:spLocks noGrp="1"/>
          </p:cNvSpPr>
          <p:nvPr>
            <p:ph idx="1"/>
          </p:nvPr>
        </p:nvSpPr>
        <p:spPr>
          <a:ln/>
        </p:spPr>
        <p:txBody>
          <a:bodyPr vert="horz" wrap="square" lIns="91440" tIns="45720" rIns="91440" bIns="45720" anchor="t" anchorCtr="0"/>
          <a:lstStyle/>
          <a:p>
            <a:pPr eaLnBrk="1" hangingPunct="1">
              <a:buNone/>
            </a:pPr>
            <a:r>
              <a:rPr lang="en-US" altLang="zh-CN" sz="2600" b="1" dirty="0">
                <a:solidFill>
                  <a:srgbClr val="000000"/>
                </a:solidFill>
                <a:latin typeface="Times New Roman" panose="02020603050405020304" pitchFamily="18" charset="0"/>
                <a:cs typeface="Times New Roman" panose="02020603050405020304" pitchFamily="18" charset="0"/>
              </a:rPr>
              <a:t> 6.  </a:t>
            </a:r>
            <a:r>
              <a:rPr lang="zh-CN" altLang="en-US" sz="2600" b="1" dirty="0">
                <a:solidFill>
                  <a:srgbClr val="000000"/>
                </a:solidFill>
                <a:latin typeface="Times New Roman" panose="02020603050405020304" pitchFamily="18" charset="0"/>
                <a:cs typeface="Times New Roman" panose="02020603050405020304" pitchFamily="18" charset="0"/>
              </a:rPr>
              <a:t>知识获取</a:t>
            </a:r>
            <a:r>
              <a:rPr lang="zh-CN" altLang="en-US" b="1" dirty="0">
                <a:solidFill>
                  <a:srgbClr val="000000"/>
                </a:solidFill>
                <a:latin typeface="Times New Roman" panose="02020603050405020304" pitchFamily="18" charset="0"/>
              </a:rPr>
              <a:t> </a:t>
            </a:r>
          </a:p>
        </p:txBody>
      </p:sp>
      <p:sp>
        <p:nvSpPr>
          <p:cNvPr id="631812" name="Text Box 4"/>
          <p:cNvSpPr txBox="1"/>
          <p:nvPr/>
        </p:nvSpPr>
        <p:spPr>
          <a:xfrm>
            <a:off x="304800" y="1676400"/>
            <a:ext cx="8382000" cy="3022600"/>
          </a:xfrm>
          <a:prstGeom prst="rect">
            <a:avLst/>
          </a:prstGeom>
          <a:gradFill rotWithShape="1">
            <a:gsLst>
              <a:gs pos="0">
                <a:srgbClr val="00FF00"/>
              </a:gs>
              <a:gs pos="100000">
                <a:srgbClr val="FFFFFF"/>
              </a:gs>
            </a:gsLst>
            <a:path path="rect">
              <a:fillToRect l="100000" b="100000"/>
            </a:path>
            <a:tileRect/>
          </a:gradFill>
          <a:ln w="9525" cap="flat" cmpd="sng">
            <a:solidFill>
              <a:srgbClr val="808080"/>
            </a:solidFill>
            <a:prstDash val="solid"/>
            <a:miter/>
            <a:headEnd type="none" w="med" len="med"/>
            <a:tailEnd type="none" w="med" len="med"/>
          </a:ln>
        </p:spPr>
        <p:txBody>
          <a:bodyPr>
            <a:spAutoFit/>
          </a:bodyPr>
          <a:lstStyle/>
          <a:p>
            <a:pPr algn="just" eaLnBrk="1" hangingPunct="1">
              <a:lnSpc>
                <a:spcPct val="120000"/>
              </a:lnSpc>
              <a:spcBef>
                <a:spcPct val="20000"/>
              </a:spcBef>
              <a:spcAft>
                <a:spcPct val="30000"/>
              </a:spcAft>
              <a:buClr>
                <a:srgbClr val="0000FF"/>
              </a:buClr>
              <a:buSzPct val="50000"/>
              <a:buFont typeface="Wingdings" panose="05000000000000000000" pitchFamily="2" charset="2"/>
              <a:buChar char="l"/>
            </a:pPr>
            <a:r>
              <a:rPr lang="en-US" altLang="zh-CN" sz="2400" b="1" dirty="0">
                <a:solidFill>
                  <a:srgbClr val="000000"/>
                </a:solidFill>
                <a:latin typeface="Times New Roman" panose="02020603050405020304" pitchFamily="18" charset="0"/>
              </a:rPr>
              <a:t> (6) </a:t>
            </a:r>
            <a:r>
              <a:rPr lang="zh-CN" altLang="en-US" sz="2400" b="1" dirty="0">
                <a:solidFill>
                  <a:srgbClr val="000000"/>
                </a:solidFill>
                <a:latin typeface="宋体" panose="02010600030101010101" pitchFamily="2" charset="-122"/>
              </a:rPr>
              <a:t>检查新规则与其他旧规则之间的矛盾。</a:t>
            </a:r>
          </a:p>
          <a:p>
            <a:pPr algn="just" eaLnBrk="1" hangingPunct="1">
              <a:lnSpc>
                <a:spcPct val="120000"/>
              </a:lnSpc>
              <a:spcBef>
                <a:spcPct val="20000"/>
              </a:spcBef>
              <a:spcAft>
                <a:spcPct val="30000"/>
              </a:spcAft>
              <a:buClr>
                <a:srgbClr val="0000FF"/>
              </a:buClr>
              <a:buSzPct val="50000"/>
              <a:buFont typeface="Wingdings" panose="05000000000000000000" pitchFamily="2" charset="2"/>
              <a:buChar char="l"/>
            </a:pPr>
            <a:r>
              <a:rPr lang="zh-CN" altLang="en-US" sz="24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rPr>
              <a:t>(7) </a:t>
            </a:r>
            <a:r>
              <a:rPr lang="zh-CN" altLang="en-US" sz="2400" b="1" dirty="0">
                <a:solidFill>
                  <a:srgbClr val="000000"/>
                </a:solidFill>
                <a:latin typeface="Times New Roman" panose="02020603050405020304" pitchFamily="18" charset="0"/>
              </a:rPr>
              <a:t>如果有必要，可调用辅助分类规则对新规则分类。</a:t>
            </a:r>
          </a:p>
          <a:p>
            <a:pPr algn="just" eaLnBrk="1" hangingPunct="1">
              <a:lnSpc>
                <a:spcPct val="120000"/>
              </a:lnSpc>
              <a:spcBef>
                <a:spcPct val="20000"/>
              </a:spcBef>
              <a:spcAft>
                <a:spcPct val="30000"/>
              </a:spcAft>
              <a:buClr>
                <a:srgbClr val="0000FF"/>
              </a:buClr>
              <a:buSzPct val="50000"/>
              <a:buFont typeface="Wingdings" panose="05000000000000000000" pitchFamily="2" charset="2"/>
              <a:buChar char="l"/>
            </a:pPr>
            <a:r>
              <a:rPr lang="zh-CN" altLang="en-US" sz="24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rPr>
              <a:t>(8) </a:t>
            </a:r>
            <a:r>
              <a:rPr lang="zh-CN" altLang="en-US" sz="2400" b="1" dirty="0">
                <a:solidFill>
                  <a:srgbClr val="000000"/>
                </a:solidFill>
                <a:latin typeface="Times New Roman" panose="02020603050405020304" pitchFamily="18" charset="0"/>
              </a:rPr>
              <a:t>把规则加入</a:t>
            </a:r>
            <a:r>
              <a:rPr lang="en-US" altLang="zh-CN" sz="2400" b="1" dirty="0">
                <a:solidFill>
                  <a:srgbClr val="000000"/>
                </a:solidFill>
                <a:latin typeface="Times New Roman" panose="02020603050405020304" pitchFamily="18" charset="0"/>
              </a:rPr>
              <a:t>LOOKHEAD</a:t>
            </a:r>
            <a:r>
              <a:rPr lang="zh-CN" altLang="en-US" sz="2400" b="1" dirty="0">
                <a:solidFill>
                  <a:srgbClr val="000000"/>
                </a:solidFill>
                <a:latin typeface="Times New Roman" panose="02020603050405020304" pitchFamily="18" charset="0"/>
              </a:rPr>
              <a:t>表。</a:t>
            </a:r>
          </a:p>
          <a:p>
            <a:pPr algn="just" eaLnBrk="1" hangingPunct="1">
              <a:lnSpc>
                <a:spcPct val="120000"/>
              </a:lnSpc>
              <a:spcBef>
                <a:spcPct val="20000"/>
              </a:spcBef>
              <a:spcAft>
                <a:spcPct val="30000"/>
              </a:spcAft>
              <a:buClr>
                <a:srgbClr val="0000FF"/>
              </a:buClr>
              <a:buSzPct val="50000"/>
              <a:buFont typeface="Wingdings" panose="05000000000000000000" pitchFamily="2" charset="2"/>
              <a:buChar char="l"/>
            </a:pPr>
            <a:r>
              <a:rPr lang="zh-CN" altLang="en-US" sz="24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rPr>
              <a:t>(9) </a:t>
            </a:r>
            <a:r>
              <a:rPr lang="zh-CN" altLang="en-US" sz="2400" b="1" dirty="0">
                <a:solidFill>
                  <a:srgbClr val="000000"/>
                </a:solidFill>
                <a:latin typeface="Times New Roman" panose="02020603050405020304" pitchFamily="18" charset="0"/>
              </a:rPr>
              <a:t>把规则加入</a:t>
            </a:r>
            <a:r>
              <a:rPr lang="en-US" altLang="zh-CN" sz="2400" b="1" dirty="0">
                <a:solidFill>
                  <a:srgbClr val="000000"/>
                </a:solidFill>
                <a:latin typeface="Times New Roman" panose="02020603050405020304" pitchFamily="18" charset="0"/>
              </a:rPr>
              <a:t>CONTAIED-IN</a:t>
            </a:r>
            <a:r>
              <a:rPr lang="zh-CN" altLang="en-US" sz="2400" b="1" dirty="0">
                <a:solidFill>
                  <a:srgbClr val="000000"/>
                </a:solidFill>
                <a:latin typeface="Times New Roman" panose="02020603050405020304" pitchFamily="18" charset="0"/>
              </a:rPr>
              <a:t>表、</a:t>
            </a:r>
            <a:r>
              <a:rPr lang="en-US" altLang="zh-CN" sz="2400" b="1" dirty="0">
                <a:solidFill>
                  <a:srgbClr val="000000"/>
                </a:solidFill>
                <a:latin typeface="Times New Roman" panose="02020603050405020304" pitchFamily="18" charset="0"/>
              </a:rPr>
              <a:t>UPDATED-BY</a:t>
            </a:r>
            <a:r>
              <a:rPr lang="zh-CN" altLang="en-US" sz="2400" b="1" dirty="0">
                <a:solidFill>
                  <a:srgbClr val="000000"/>
                </a:solidFill>
                <a:latin typeface="Times New Roman" panose="02020603050405020304" pitchFamily="18" charset="0"/>
              </a:rPr>
              <a:t>表。</a:t>
            </a:r>
          </a:p>
          <a:p>
            <a:pPr algn="just" eaLnBrk="1" hangingPunct="1">
              <a:lnSpc>
                <a:spcPct val="120000"/>
              </a:lnSpc>
              <a:spcBef>
                <a:spcPct val="20000"/>
              </a:spcBef>
              <a:spcAft>
                <a:spcPct val="30000"/>
              </a:spcAft>
              <a:buClr>
                <a:srgbClr val="0000FF"/>
              </a:buClr>
              <a:buSzPct val="50000"/>
              <a:buFont typeface="Wingdings" panose="05000000000000000000" pitchFamily="2" charset="2"/>
              <a:buChar char="l"/>
            </a:pPr>
            <a:r>
              <a:rPr lang="zh-CN" altLang="en-US" sz="24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rPr>
              <a:t>(10) </a:t>
            </a:r>
            <a:r>
              <a:rPr lang="zh-CN" altLang="en-US" sz="2400" b="1" dirty="0">
                <a:solidFill>
                  <a:srgbClr val="000000"/>
                </a:solidFill>
                <a:latin typeface="宋体" panose="02010600030101010101" pitchFamily="2" charset="-122"/>
              </a:rPr>
              <a:t>告诉专家系统新规则已是规则库中的一部分了。</a:t>
            </a:r>
            <a:r>
              <a:rPr lang="zh-CN" altLang="en-US" sz="2200" dirty="0">
                <a:solidFill>
                  <a:srgbClr val="000000"/>
                </a:solidFill>
                <a:latin typeface="Times New Roman" panose="02020603050405020304" pitchFamily="18"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631812"/>
                                        </p:tgtEl>
                                        <p:attrNameLst>
                                          <p:attrName>style.visibility</p:attrName>
                                        </p:attrNameLst>
                                      </p:cBhvr>
                                      <p:to>
                                        <p:strVal val="visible"/>
                                      </p:to>
                                    </p:set>
                                    <p:animEffect transition="in" filter="barn(inHorizontal)">
                                      <p:cBhvr>
                                        <p:cTn id="7" dur="500"/>
                                        <p:tgtEl>
                                          <p:spTgt spid="631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12"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94</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35171" name="Rectangle 2"/>
          <p:cNvSpPr>
            <a:spLocks noGrp="1"/>
          </p:cNvSpPr>
          <p:nvPr>
            <p:ph type="title"/>
          </p:nvPr>
        </p:nvSpPr>
        <p:spPr>
          <a:ln/>
        </p:spPr>
        <p:txBody>
          <a:bodyPr vert="horz" wrap="square" lIns="91440" tIns="45720" rIns="91440" bIns="45720" anchor="b" anchorCtr="0"/>
          <a:lstStyle/>
          <a:p>
            <a:pPr eaLnBrk="1" hangingPunct="1"/>
            <a:endParaRPr lang="zh-CN" altLang="zh-CN" dirty="0">
              <a:latin typeface="Times New Roman" panose="02020603050405020304" pitchFamily="18" charset="0"/>
            </a:endParaRPr>
          </a:p>
        </p:txBody>
      </p:sp>
      <p:sp>
        <p:nvSpPr>
          <p:cNvPr id="135172" name="Rectangle 3"/>
          <p:cNvSpPr>
            <a:spLocks noGrp="1"/>
          </p:cNvSpPr>
          <p:nvPr>
            <p:ph idx="1"/>
          </p:nvPr>
        </p:nvSpPr>
        <p:spPr>
          <a:xfrm>
            <a:off x="533400" y="1228725"/>
            <a:ext cx="8229600" cy="5400675"/>
          </a:xfrm>
          <a:ln/>
        </p:spPr>
        <p:txBody>
          <a:bodyPr vert="horz" wrap="square" lIns="91440" tIns="45720" rIns="91440" bIns="45720" anchor="t" anchorCtr="0"/>
          <a:lstStyle/>
          <a:p>
            <a:pPr eaLnBrk="1" hangingPunct="1">
              <a:spcBef>
                <a:spcPct val="30000"/>
              </a:spcBef>
              <a:buSzPct val="60000"/>
              <a:buBlip>
                <a:blip r:embed="rId2"/>
              </a:buBlip>
            </a:pPr>
            <a:r>
              <a:rPr lang="en-US" altLang="zh-CN" sz="3000" b="1" dirty="0">
                <a:latin typeface="Times New Roman" panose="02020603050405020304" pitchFamily="18" charset="0"/>
              </a:rPr>
              <a:t>7.8.1 </a:t>
            </a:r>
            <a:r>
              <a:rPr lang="zh-CN" altLang="en-US" sz="3000" b="1" dirty="0">
                <a:solidFill>
                  <a:srgbClr val="000000"/>
                </a:solidFill>
                <a:latin typeface="Times New Roman" panose="02020603050405020304" pitchFamily="18" charset="0"/>
              </a:rPr>
              <a:t>医学专家系统──</a:t>
            </a:r>
            <a:r>
              <a:rPr lang="en-US" altLang="zh-CN" sz="3000" b="1" dirty="0">
                <a:solidFill>
                  <a:srgbClr val="000000"/>
                </a:solidFill>
                <a:latin typeface="Times New Roman" panose="02020603050405020304" pitchFamily="18" charset="0"/>
                <a:cs typeface="Times New Roman" panose="02020603050405020304" pitchFamily="18" charset="0"/>
              </a:rPr>
              <a:t>MYCIN</a:t>
            </a:r>
            <a:r>
              <a:rPr lang="en-US" altLang="zh-CN" sz="3000" b="1" dirty="0">
                <a:latin typeface="Times New Roman" panose="02020603050405020304" pitchFamily="18" charset="0"/>
              </a:rPr>
              <a:t> </a:t>
            </a:r>
          </a:p>
          <a:p>
            <a:pPr eaLnBrk="1" hangingPunct="1">
              <a:spcBef>
                <a:spcPct val="30000"/>
              </a:spcBef>
              <a:buSzPct val="60000"/>
              <a:buBlip>
                <a:blip r:embed="rId2"/>
              </a:buBlip>
            </a:pPr>
            <a:r>
              <a:rPr lang="en-US" altLang="zh-CN" sz="3000" b="1" dirty="0">
                <a:solidFill>
                  <a:srgbClr val="0000FF"/>
                </a:solidFill>
                <a:latin typeface="Times New Roman" panose="02020603050405020304" pitchFamily="18" charset="0"/>
                <a:cs typeface="Times New Roman" panose="02020603050405020304" pitchFamily="18" charset="0"/>
              </a:rPr>
              <a:t>7.8.2 </a:t>
            </a:r>
            <a:r>
              <a:rPr lang="zh-CN" altLang="en-US" sz="3000" b="1" dirty="0">
                <a:solidFill>
                  <a:srgbClr val="0000FF"/>
                </a:solidFill>
                <a:latin typeface="Times New Roman" panose="02020603050405020304" pitchFamily="18" charset="0"/>
              </a:rPr>
              <a:t>地质勘探专家系统──</a:t>
            </a:r>
            <a:r>
              <a:rPr lang="en-US" altLang="zh-CN" sz="3000" b="1" dirty="0">
                <a:solidFill>
                  <a:srgbClr val="0000FF"/>
                </a:solidFill>
                <a:latin typeface="Times New Roman" panose="02020603050405020304" pitchFamily="18" charset="0"/>
                <a:cs typeface="Times New Roman" panose="02020603050405020304" pitchFamily="18" charset="0"/>
              </a:rPr>
              <a:t>PROSPECTOR</a:t>
            </a:r>
            <a:r>
              <a:rPr lang="en-US" altLang="zh-CN" dirty="0">
                <a:latin typeface="Times New Roman" panose="02020603050405020304" pitchFamily="18" charset="0"/>
              </a:rPr>
              <a:t> </a:t>
            </a:r>
          </a:p>
        </p:txBody>
      </p:sp>
      <p:sp>
        <p:nvSpPr>
          <p:cNvPr id="135173"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solidFill>
                  <a:schemeClr val="bg1"/>
                </a:solidFill>
                <a:latin typeface="Times New Roman" panose="02020603050405020304" pitchFamily="18" charset="0"/>
                <a:ea typeface="黑体" panose="02010609060101010101" pitchFamily="2" charset="-122"/>
              </a:rPr>
              <a:t>7.8  </a:t>
            </a:r>
            <a:r>
              <a:rPr lang="zh-CN" altLang="en-US" sz="3600" dirty="0">
                <a:solidFill>
                  <a:schemeClr val="bg1"/>
                </a:solidFill>
                <a:latin typeface="Times New Roman" panose="02020603050405020304" pitchFamily="18" charset="0"/>
                <a:ea typeface="黑体" panose="02010609060101010101" pitchFamily="2" charset="-122"/>
              </a:rPr>
              <a:t>专家系统实例</a:t>
            </a:r>
          </a:p>
        </p:txBody>
      </p:sp>
    </p:spTree>
  </p:cSld>
  <p:clrMapOvr>
    <a:masterClrMapping/>
  </p:clrMapOvr>
  <p:transition>
    <p:random/>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95</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36195" name="Rectangle 2"/>
          <p:cNvSpPr>
            <a:spLocks noGrp="1"/>
          </p:cNvSpPr>
          <p:nvPr>
            <p:ph type="title"/>
          </p:nvPr>
        </p:nvSpPr>
        <p:spPr>
          <a:ln/>
        </p:spPr>
        <p:txBody>
          <a:bodyPr vert="horz" wrap="square" lIns="91440" tIns="45720" rIns="91440" bIns="45720" anchor="b" anchorCtr="0"/>
          <a:lstStyle/>
          <a:p>
            <a:pPr eaLnBrk="1" hangingPunct="1">
              <a:buNone/>
            </a:pPr>
            <a:r>
              <a:rPr lang="en-US" altLang="zh-CN" sz="3600" b="0" dirty="0">
                <a:latin typeface="Times New Roman" panose="02020603050405020304" pitchFamily="18" charset="0"/>
                <a:ea typeface="黑体" panose="02010609060101010101" pitchFamily="2" charset="-122"/>
              </a:rPr>
              <a:t>7.8.2  </a:t>
            </a:r>
            <a:r>
              <a:rPr lang="zh-CN" altLang="en-US" sz="3600" b="0" dirty="0">
                <a:latin typeface="Times New Roman" panose="02020603050405020304" pitchFamily="18" charset="0"/>
                <a:ea typeface="黑体" panose="02010609060101010101" pitchFamily="2" charset="-122"/>
              </a:rPr>
              <a:t>地质勘探专家系统──</a:t>
            </a:r>
            <a:r>
              <a:rPr lang="en-US" altLang="zh-CN" sz="3600" b="0" dirty="0">
                <a:latin typeface="Times New Roman" panose="02020603050405020304" pitchFamily="18" charset="0"/>
                <a:ea typeface="黑体" panose="02010609060101010101" pitchFamily="2" charset="-122"/>
              </a:rPr>
              <a:t>PROSPECTOR</a:t>
            </a:r>
            <a:r>
              <a:rPr lang="en-US" altLang="zh-CN" sz="3600" dirty="0">
                <a:latin typeface="Times New Roman" panose="02020603050405020304" pitchFamily="18" charset="0"/>
                <a:ea typeface="黑体" panose="02010609060101010101" pitchFamily="2" charset="-122"/>
              </a:rPr>
              <a:t> </a:t>
            </a:r>
          </a:p>
        </p:txBody>
      </p:sp>
      <p:sp>
        <p:nvSpPr>
          <p:cNvPr id="136196" name="Rectangle 3"/>
          <p:cNvSpPr>
            <a:spLocks noGrp="1"/>
          </p:cNvSpPr>
          <p:nvPr>
            <p:ph idx="1"/>
          </p:nvPr>
        </p:nvSpPr>
        <p:spPr>
          <a:xfrm>
            <a:off x="76200" y="838200"/>
            <a:ext cx="8642350" cy="5400675"/>
          </a:xfrm>
          <a:ln/>
        </p:spPr>
        <p:txBody>
          <a:bodyPr vert="horz" wrap="square" lIns="91440" tIns="45720" rIns="91440" bIns="45720" anchor="t" anchorCtr="0"/>
          <a:lstStyle/>
          <a:p>
            <a:pPr marL="262255" indent="-262255" eaLnBrk="1" hangingPunct="1">
              <a:buNone/>
            </a:pPr>
            <a:r>
              <a:rPr lang="en-US" altLang="zh-CN" sz="2600" b="1" dirty="0">
                <a:solidFill>
                  <a:srgbClr val="000000"/>
                </a:solidFill>
                <a:latin typeface="Times New Roman" panose="02020603050405020304" pitchFamily="18" charset="0"/>
                <a:cs typeface="Times New Roman" panose="02020603050405020304" pitchFamily="18" charset="0"/>
              </a:rPr>
              <a:t>1.  PROSPECTOR</a:t>
            </a:r>
            <a:r>
              <a:rPr lang="zh-CN" altLang="en-US" sz="2600" b="1" dirty="0">
                <a:solidFill>
                  <a:srgbClr val="000000"/>
                </a:solidFill>
                <a:latin typeface="Times New Roman" panose="02020603050405020304" pitchFamily="18" charset="0"/>
              </a:rPr>
              <a:t>系统概述</a:t>
            </a:r>
          </a:p>
          <a:p>
            <a:pPr marL="262255" indent="-262255" eaLnBrk="1" hangingPunct="1">
              <a:buSzPct val="50000"/>
              <a:buFont typeface="Wingdings" panose="05000000000000000000" pitchFamily="2" charset="2"/>
              <a:buChar char="n"/>
            </a:pPr>
            <a:r>
              <a:rPr lang="en-US" altLang="zh-CN" sz="2600" b="1" dirty="0">
                <a:solidFill>
                  <a:srgbClr val="000000"/>
                </a:solidFill>
                <a:latin typeface="Times New Roman" panose="02020603050405020304" pitchFamily="18" charset="0"/>
                <a:cs typeface="Times New Roman" panose="02020603050405020304" pitchFamily="18" charset="0"/>
              </a:rPr>
              <a:t>(1) </a:t>
            </a:r>
            <a:r>
              <a:rPr lang="zh-CN" altLang="en-US" sz="2600" b="1" dirty="0">
                <a:solidFill>
                  <a:srgbClr val="000000"/>
                </a:solidFill>
                <a:latin typeface="Times New Roman" panose="02020603050405020304" pitchFamily="18" charset="0"/>
              </a:rPr>
              <a:t>系统结构</a:t>
            </a:r>
            <a:r>
              <a:rPr lang="zh-CN" altLang="en-US" dirty="0">
                <a:latin typeface="Times New Roman" panose="02020603050405020304" pitchFamily="18" charset="0"/>
              </a:rPr>
              <a:t>  </a:t>
            </a:r>
          </a:p>
        </p:txBody>
      </p:sp>
      <p:sp>
        <p:nvSpPr>
          <p:cNvPr id="136197" name="Rectangle 4"/>
          <p:cNvSpPr/>
          <p:nvPr/>
        </p:nvSpPr>
        <p:spPr>
          <a:xfrm>
            <a:off x="3067050" y="181451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pic>
        <p:nvPicPr>
          <p:cNvPr id="633861" name="Picture 5"/>
          <p:cNvPicPr>
            <a:picLocks noChangeAspect="1"/>
          </p:cNvPicPr>
          <p:nvPr/>
        </p:nvPicPr>
        <p:blipFill>
          <a:blip r:embed="rId2"/>
          <a:stretch>
            <a:fillRect/>
          </a:stretch>
        </p:blipFill>
        <p:spPr>
          <a:xfrm>
            <a:off x="990600" y="1219200"/>
            <a:ext cx="7696200" cy="5486400"/>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33861"/>
                                        </p:tgtEl>
                                        <p:attrNameLst>
                                          <p:attrName>style.visibility</p:attrName>
                                        </p:attrNameLst>
                                      </p:cBhvr>
                                      <p:to>
                                        <p:strVal val="visible"/>
                                      </p:to>
                                    </p:set>
                                    <p:animEffect transition="in" filter="dissolve">
                                      <p:cBhvr>
                                        <p:cTn id="7" dur="500"/>
                                        <p:tgtEl>
                                          <p:spTgt spid="633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96</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37219" name="Rectangle 2"/>
          <p:cNvSpPr>
            <a:spLocks noGrp="1"/>
          </p:cNvSpPr>
          <p:nvPr>
            <p:ph type="title"/>
          </p:nvPr>
        </p:nvSpPr>
        <p:spPr>
          <a:ln/>
        </p:spPr>
        <p:txBody>
          <a:bodyPr vert="horz" wrap="square" lIns="91440" tIns="45720" rIns="91440" bIns="45720" anchor="b" anchorCtr="0"/>
          <a:lstStyle/>
          <a:p>
            <a:pPr eaLnBrk="1" hangingPunct="1">
              <a:buNone/>
            </a:pPr>
            <a:r>
              <a:rPr lang="en-US" altLang="zh-CN" sz="3600" b="0" dirty="0">
                <a:latin typeface="Times New Roman" panose="02020603050405020304" pitchFamily="18" charset="0"/>
                <a:ea typeface="黑体" panose="02010609060101010101" pitchFamily="2" charset="-122"/>
              </a:rPr>
              <a:t>7.8.2  </a:t>
            </a:r>
            <a:r>
              <a:rPr lang="zh-CN" altLang="en-US" sz="3600" b="0" dirty="0">
                <a:latin typeface="Times New Roman" panose="02020603050405020304" pitchFamily="18" charset="0"/>
                <a:ea typeface="黑体" panose="02010609060101010101" pitchFamily="2" charset="-122"/>
              </a:rPr>
              <a:t>地质勘探专家系统──</a:t>
            </a:r>
            <a:r>
              <a:rPr lang="en-US" altLang="zh-CN" sz="3600" b="0" dirty="0">
                <a:latin typeface="Times New Roman" panose="02020603050405020304" pitchFamily="18" charset="0"/>
                <a:ea typeface="黑体" panose="02010609060101010101" pitchFamily="2" charset="-122"/>
              </a:rPr>
              <a:t>PROSPECTOR</a:t>
            </a:r>
            <a:r>
              <a:rPr lang="en-US" altLang="zh-CN" sz="3600" dirty="0">
                <a:latin typeface="Times New Roman" panose="02020603050405020304" pitchFamily="18" charset="0"/>
                <a:ea typeface="黑体" panose="02010609060101010101" pitchFamily="2" charset="-122"/>
              </a:rPr>
              <a:t> </a:t>
            </a:r>
          </a:p>
        </p:txBody>
      </p:sp>
      <p:sp>
        <p:nvSpPr>
          <p:cNvPr id="137220" name="Rectangle 3"/>
          <p:cNvSpPr>
            <a:spLocks noGrp="1"/>
          </p:cNvSpPr>
          <p:nvPr>
            <p:ph idx="1"/>
          </p:nvPr>
        </p:nvSpPr>
        <p:spPr>
          <a:xfrm>
            <a:off x="76200" y="838200"/>
            <a:ext cx="8642350" cy="5400675"/>
          </a:xfrm>
          <a:ln/>
        </p:spPr>
        <p:txBody>
          <a:bodyPr vert="horz" wrap="square" lIns="91440" tIns="45720" rIns="91440" bIns="45720" anchor="t" anchorCtr="0"/>
          <a:lstStyle/>
          <a:p>
            <a:pPr marL="262255" indent="-262255" eaLnBrk="1" hangingPunct="1">
              <a:buNone/>
            </a:pPr>
            <a:r>
              <a:rPr lang="en-US" altLang="zh-CN" sz="2600" b="1" dirty="0">
                <a:solidFill>
                  <a:srgbClr val="000000"/>
                </a:solidFill>
                <a:latin typeface="Times New Roman" panose="02020603050405020304" pitchFamily="18" charset="0"/>
                <a:cs typeface="Times New Roman" panose="02020603050405020304" pitchFamily="18" charset="0"/>
              </a:rPr>
              <a:t> 1.  PROSPECTOR</a:t>
            </a:r>
            <a:r>
              <a:rPr lang="zh-CN" altLang="en-US" sz="2600" b="1" dirty="0">
                <a:solidFill>
                  <a:srgbClr val="000000"/>
                </a:solidFill>
                <a:latin typeface="Times New Roman" panose="02020603050405020304" pitchFamily="18" charset="0"/>
              </a:rPr>
              <a:t>系统概述</a:t>
            </a:r>
          </a:p>
          <a:p>
            <a:pPr marL="262255" indent="-262255" eaLnBrk="1" hangingPunct="1">
              <a:buSzPct val="50000"/>
              <a:buFont typeface="Wingdings" panose="05000000000000000000" pitchFamily="2" charset="2"/>
              <a:buChar char="n"/>
            </a:pPr>
            <a:r>
              <a:rPr lang="en-US" altLang="zh-CN" sz="2600" b="1" dirty="0">
                <a:solidFill>
                  <a:srgbClr val="000000"/>
                </a:solidFill>
                <a:latin typeface="Times New Roman" panose="02020603050405020304" pitchFamily="18" charset="0"/>
                <a:cs typeface="Times New Roman" panose="02020603050405020304" pitchFamily="18" charset="0"/>
              </a:rPr>
              <a:t>(1) </a:t>
            </a:r>
            <a:r>
              <a:rPr lang="zh-CN" altLang="en-US" sz="2600" b="1" dirty="0">
                <a:solidFill>
                  <a:srgbClr val="000000"/>
                </a:solidFill>
                <a:latin typeface="Times New Roman" panose="02020603050405020304" pitchFamily="18" charset="0"/>
              </a:rPr>
              <a:t>系统结构</a:t>
            </a:r>
            <a:r>
              <a:rPr lang="zh-CN" altLang="en-US" dirty="0">
                <a:latin typeface="Times New Roman" panose="02020603050405020304" pitchFamily="18" charset="0"/>
              </a:rPr>
              <a:t>  </a:t>
            </a:r>
          </a:p>
        </p:txBody>
      </p:sp>
      <p:sp>
        <p:nvSpPr>
          <p:cNvPr id="137221" name="Rectangle 4"/>
          <p:cNvSpPr/>
          <p:nvPr/>
        </p:nvSpPr>
        <p:spPr>
          <a:xfrm>
            <a:off x="3067050" y="181451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634885" name="Text Box 5"/>
          <p:cNvSpPr txBox="1"/>
          <p:nvPr/>
        </p:nvSpPr>
        <p:spPr>
          <a:xfrm>
            <a:off x="228600" y="2209800"/>
            <a:ext cx="8686800" cy="4097338"/>
          </a:xfrm>
          <a:prstGeom prst="rect">
            <a:avLst/>
          </a:prstGeom>
          <a:gradFill rotWithShape="1">
            <a:gsLst>
              <a:gs pos="0">
                <a:srgbClr val="FFFF00"/>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spAutoFit/>
          </a:bodyPr>
          <a:lstStyle/>
          <a:p>
            <a:pPr algn="just" eaLnBrk="1" hangingPunct="1">
              <a:lnSpc>
                <a:spcPct val="120000"/>
              </a:lnSpc>
              <a:spcBef>
                <a:spcPct val="20000"/>
              </a:spcBef>
              <a:buClr>
                <a:srgbClr val="0000FF"/>
              </a:buClr>
              <a:buSzPct val="50000"/>
              <a:buFont typeface="Wingdings" panose="05000000000000000000" pitchFamily="2" charset="2"/>
              <a:buChar char="l"/>
            </a:pPr>
            <a:r>
              <a:rPr lang="en-US" altLang="zh-CN" sz="2200" b="1" dirty="0">
                <a:solidFill>
                  <a:srgbClr val="000000"/>
                </a:solidFill>
                <a:latin typeface="Times New Roman" panose="02020603050405020304" pitchFamily="18" charset="0"/>
                <a:cs typeface="Times New Roman" panose="02020603050405020304" pitchFamily="18" charset="0"/>
              </a:rPr>
              <a:t> </a:t>
            </a:r>
            <a:r>
              <a:rPr lang="zh-CN" altLang="en-US" sz="2300" b="1" dirty="0">
                <a:solidFill>
                  <a:srgbClr val="0000FF"/>
                </a:solidFill>
                <a:latin typeface="Times New Roman" panose="02020603050405020304" pitchFamily="18" charset="0"/>
              </a:rPr>
              <a:t>模型文件（模型知识库）</a:t>
            </a:r>
            <a:r>
              <a:rPr lang="zh-CN" altLang="en-US" sz="2300" b="1" dirty="0">
                <a:latin typeface="Times New Roman" panose="02020603050405020304" pitchFamily="18" charset="0"/>
              </a:rPr>
              <a:t>：</a:t>
            </a:r>
            <a:r>
              <a:rPr lang="en-US" altLang="zh-CN" sz="2300" b="1" dirty="0">
                <a:latin typeface="Times New Roman" panose="02020603050405020304" pitchFamily="18" charset="0"/>
              </a:rPr>
              <a:t>12</a:t>
            </a:r>
            <a:r>
              <a:rPr lang="zh-CN" altLang="en-US" sz="2300" b="1" dirty="0">
                <a:latin typeface="Times New Roman" panose="02020603050405020304" pitchFamily="18" charset="0"/>
              </a:rPr>
              <a:t>个模型文件，表达成推理规则网络，共有</a:t>
            </a:r>
            <a:r>
              <a:rPr lang="en-US" altLang="zh-CN" sz="2300" b="1" dirty="0">
                <a:latin typeface="Times New Roman" panose="02020603050405020304" pitchFamily="18" charset="0"/>
              </a:rPr>
              <a:t>1100</a:t>
            </a:r>
            <a:r>
              <a:rPr lang="zh-CN" altLang="en-US" sz="2300" b="1" dirty="0">
                <a:latin typeface="Times New Roman" panose="02020603050405020304" pitchFamily="18" charset="0"/>
              </a:rPr>
              <a:t>多条规则。规则的前提是地质勘探数据，结论的前提是推理得出的地质假设如矿床分类、含量、分布等。</a:t>
            </a:r>
          </a:p>
          <a:p>
            <a:pPr algn="just" eaLnBrk="1" hangingPunct="1">
              <a:lnSpc>
                <a:spcPct val="120000"/>
              </a:lnSpc>
              <a:spcBef>
                <a:spcPct val="20000"/>
              </a:spcBef>
              <a:buClr>
                <a:srgbClr val="0000FF"/>
              </a:buClr>
              <a:buSzPct val="50000"/>
              <a:buFont typeface="Wingdings" panose="05000000000000000000" pitchFamily="2" charset="2"/>
              <a:buChar char="l"/>
            </a:pPr>
            <a:r>
              <a:rPr lang="zh-CN" altLang="en-US" sz="2300" b="1" dirty="0">
                <a:latin typeface="Times New Roman" panose="02020603050405020304" pitchFamily="18" charset="0"/>
              </a:rPr>
              <a:t> </a:t>
            </a:r>
            <a:r>
              <a:rPr lang="zh-CN" altLang="en-US" sz="2300" b="1" dirty="0">
                <a:solidFill>
                  <a:srgbClr val="0000FF"/>
                </a:solidFill>
                <a:latin typeface="Times New Roman" panose="02020603050405020304" pitchFamily="18" charset="0"/>
              </a:rPr>
              <a:t>术语文件（术语知识库）</a:t>
            </a:r>
            <a:r>
              <a:rPr lang="zh-CN" altLang="en-US" sz="2300" b="1" dirty="0">
                <a:latin typeface="Times New Roman" panose="02020603050405020304" pitchFamily="18" charset="0"/>
              </a:rPr>
              <a:t>：有</a:t>
            </a:r>
            <a:r>
              <a:rPr lang="en-US" altLang="zh-CN" sz="2300" b="1" dirty="0">
                <a:latin typeface="Times New Roman" panose="02020603050405020304" pitchFamily="18" charset="0"/>
              </a:rPr>
              <a:t>400</a:t>
            </a:r>
            <a:r>
              <a:rPr lang="zh-CN" altLang="en-US" sz="2300" b="1" dirty="0">
                <a:latin typeface="Times New Roman" panose="02020603050405020304" pitchFamily="18" charset="0"/>
              </a:rPr>
              <a:t>种岩石、地质名字地质年代和在语义网络中用的其他术语。</a:t>
            </a:r>
          </a:p>
          <a:p>
            <a:pPr algn="just" eaLnBrk="1" hangingPunct="1">
              <a:lnSpc>
                <a:spcPct val="120000"/>
              </a:lnSpc>
              <a:spcBef>
                <a:spcPct val="20000"/>
              </a:spcBef>
              <a:buClr>
                <a:srgbClr val="0000FF"/>
              </a:buClr>
              <a:buSzPct val="50000"/>
              <a:buFont typeface="Wingdings" panose="05000000000000000000" pitchFamily="2" charset="2"/>
              <a:buChar char="l"/>
            </a:pPr>
            <a:r>
              <a:rPr lang="zh-CN" altLang="en-US" sz="2300" b="1" dirty="0">
                <a:latin typeface="Times New Roman" panose="02020603050405020304" pitchFamily="18" charset="0"/>
              </a:rPr>
              <a:t> </a:t>
            </a:r>
            <a:r>
              <a:rPr lang="zh-CN" altLang="en-US" sz="2300" b="1" dirty="0">
                <a:solidFill>
                  <a:srgbClr val="0000FF"/>
                </a:solidFill>
                <a:latin typeface="Times New Roman" panose="02020603050405020304" pitchFamily="18" charset="0"/>
              </a:rPr>
              <a:t>分析器</a:t>
            </a:r>
            <a:r>
              <a:rPr lang="zh-CN" altLang="en-US" sz="2300" b="1" dirty="0">
                <a:latin typeface="Times New Roman" panose="02020603050405020304" pitchFamily="18" charset="0"/>
              </a:rPr>
              <a:t>：将模型文件转换成系统内部的推理网络。</a:t>
            </a:r>
          </a:p>
          <a:p>
            <a:pPr algn="just" eaLnBrk="1" hangingPunct="1">
              <a:lnSpc>
                <a:spcPct val="120000"/>
              </a:lnSpc>
              <a:spcBef>
                <a:spcPct val="20000"/>
              </a:spcBef>
              <a:buClr>
                <a:srgbClr val="0000FF"/>
              </a:buClr>
              <a:buSzPct val="50000"/>
              <a:buFont typeface="Wingdings" panose="05000000000000000000" pitchFamily="2" charset="2"/>
              <a:buChar char="l"/>
            </a:pPr>
            <a:r>
              <a:rPr lang="zh-CN" altLang="en-US" sz="2300" b="1" dirty="0">
                <a:latin typeface="Times New Roman" panose="02020603050405020304" pitchFamily="18" charset="0"/>
              </a:rPr>
              <a:t> </a:t>
            </a:r>
            <a:r>
              <a:rPr lang="zh-CN" altLang="en-US" sz="2300" b="1" dirty="0">
                <a:solidFill>
                  <a:srgbClr val="0000FF"/>
                </a:solidFill>
                <a:latin typeface="Times New Roman" panose="02020603050405020304" pitchFamily="18" charset="0"/>
              </a:rPr>
              <a:t>推理网络</a:t>
            </a:r>
            <a:r>
              <a:rPr lang="zh-CN" altLang="en-US" sz="2300" b="1" dirty="0">
                <a:latin typeface="Times New Roman" panose="02020603050405020304" pitchFamily="18" charset="0"/>
              </a:rPr>
              <a:t>：具有层次结构的与</a:t>
            </a:r>
            <a:r>
              <a:rPr lang="en-US" altLang="zh-CN" sz="2300" b="1" dirty="0">
                <a:latin typeface="Times New Roman" panose="02020603050405020304" pitchFamily="18" charset="0"/>
              </a:rPr>
              <a:t>/</a:t>
            </a:r>
            <a:r>
              <a:rPr lang="zh-CN" altLang="en-US" sz="2300" b="1" dirty="0">
                <a:latin typeface="Times New Roman" panose="02020603050405020304" pitchFamily="18" charset="0"/>
              </a:rPr>
              <a:t>或树，将勘探数据和有关地质假设联系起来，进行从顶到底的逐级推理，上一级的结论作为下一级的证据，直到结论可由勘探数据直接证实的端结点为止。</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885"/>
                                        </p:tgtEl>
                                        <p:attrNameLst>
                                          <p:attrName>style.visibility</p:attrName>
                                        </p:attrNameLst>
                                      </p:cBhvr>
                                      <p:to>
                                        <p:strVal val="visible"/>
                                      </p:to>
                                    </p:set>
                                    <p:animEffect transition="in" filter="blinds(horizontal)">
                                      <p:cBhvr>
                                        <p:cTn id="7" dur="500"/>
                                        <p:tgtEl>
                                          <p:spTgt spid="634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5"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97</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38243" name="Rectangle 2"/>
          <p:cNvSpPr>
            <a:spLocks noGrp="1"/>
          </p:cNvSpPr>
          <p:nvPr>
            <p:ph type="title"/>
          </p:nvPr>
        </p:nvSpPr>
        <p:spPr>
          <a:ln/>
        </p:spPr>
        <p:txBody>
          <a:bodyPr vert="horz" wrap="square" lIns="91440" tIns="45720" rIns="91440" bIns="45720" anchor="b" anchorCtr="0"/>
          <a:lstStyle/>
          <a:p>
            <a:pPr eaLnBrk="1" hangingPunct="1">
              <a:buNone/>
            </a:pPr>
            <a:r>
              <a:rPr lang="en-US" altLang="zh-CN" sz="3600" b="0" dirty="0">
                <a:latin typeface="Times New Roman" panose="02020603050405020304" pitchFamily="18" charset="0"/>
                <a:ea typeface="黑体" panose="02010609060101010101" pitchFamily="2" charset="-122"/>
              </a:rPr>
              <a:t>7.8.2  </a:t>
            </a:r>
            <a:r>
              <a:rPr lang="zh-CN" altLang="en-US" sz="3600" b="0" dirty="0">
                <a:latin typeface="Times New Roman" panose="02020603050405020304" pitchFamily="18" charset="0"/>
                <a:ea typeface="黑体" panose="02010609060101010101" pitchFamily="2" charset="-122"/>
              </a:rPr>
              <a:t>地质勘探专家系统──</a:t>
            </a:r>
            <a:r>
              <a:rPr lang="en-US" altLang="zh-CN" sz="3600" b="0" dirty="0">
                <a:latin typeface="Times New Roman" panose="02020603050405020304" pitchFamily="18" charset="0"/>
                <a:ea typeface="黑体" panose="02010609060101010101" pitchFamily="2" charset="-122"/>
              </a:rPr>
              <a:t>PROSPECTOR</a:t>
            </a:r>
            <a:r>
              <a:rPr lang="en-US" altLang="zh-CN" sz="3600" dirty="0">
                <a:latin typeface="Times New Roman" panose="02020603050405020304" pitchFamily="18" charset="0"/>
                <a:ea typeface="黑体" panose="02010609060101010101" pitchFamily="2" charset="-122"/>
              </a:rPr>
              <a:t> </a:t>
            </a:r>
          </a:p>
        </p:txBody>
      </p:sp>
      <p:sp>
        <p:nvSpPr>
          <p:cNvPr id="138244" name="Rectangle 3"/>
          <p:cNvSpPr>
            <a:spLocks noGrp="1"/>
          </p:cNvSpPr>
          <p:nvPr>
            <p:ph idx="1"/>
          </p:nvPr>
        </p:nvSpPr>
        <p:spPr>
          <a:xfrm>
            <a:off x="273050" y="838200"/>
            <a:ext cx="8642350" cy="5400675"/>
          </a:xfrm>
          <a:ln/>
        </p:spPr>
        <p:txBody>
          <a:bodyPr vert="horz" wrap="square" lIns="91440" tIns="45720" rIns="91440" bIns="45720" anchor="t" anchorCtr="0"/>
          <a:lstStyle/>
          <a:p>
            <a:pPr marL="262255" indent="-262255" eaLnBrk="1" hangingPunct="1">
              <a:buNone/>
            </a:pPr>
            <a:r>
              <a:rPr lang="en-US" altLang="zh-CN" sz="2600" b="1" dirty="0">
                <a:solidFill>
                  <a:srgbClr val="000000"/>
                </a:solidFill>
                <a:latin typeface="Times New Roman" panose="02020603050405020304" pitchFamily="18" charset="0"/>
                <a:cs typeface="Times New Roman" panose="02020603050405020304" pitchFamily="18" charset="0"/>
              </a:rPr>
              <a:t>1.  PROSPECTOR</a:t>
            </a:r>
            <a:r>
              <a:rPr lang="zh-CN" altLang="en-US" sz="2600" b="1" dirty="0">
                <a:solidFill>
                  <a:srgbClr val="000000"/>
                </a:solidFill>
                <a:latin typeface="Times New Roman" panose="02020603050405020304" pitchFamily="18" charset="0"/>
              </a:rPr>
              <a:t>系统概述</a:t>
            </a:r>
          </a:p>
          <a:p>
            <a:pPr marL="262255" indent="-262255" eaLnBrk="1" hangingPunct="1">
              <a:buSzPct val="50000"/>
              <a:buFont typeface="Wingdings" panose="05000000000000000000" pitchFamily="2" charset="2"/>
              <a:buChar char="n"/>
            </a:pPr>
            <a:r>
              <a:rPr lang="en-US" altLang="zh-CN" sz="2600" b="1" dirty="0">
                <a:solidFill>
                  <a:srgbClr val="000000"/>
                </a:solidFill>
                <a:latin typeface="Times New Roman" panose="02020603050405020304" pitchFamily="18" charset="0"/>
                <a:cs typeface="Times New Roman" panose="02020603050405020304" pitchFamily="18" charset="0"/>
              </a:rPr>
              <a:t>(1) </a:t>
            </a:r>
            <a:r>
              <a:rPr lang="zh-CN" altLang="en-US" sz="2600" b="1" dirty="0">
                <a:solidFill>
                  <a:srgbClr val="000000"/>
                </a:solidFill>
                <a:latin typeface="Times New Roman" panose="02020603050405020304" pitchFamily="18" charset="0"/>
              </a:rPr>
              <a:t>系统结构</a:t>
            </a:r>
            <a:r>
              <a:rPr lang="zh-CN" altLang="en-US" dirty="0">
                <a:latin typeface="Times New Roman" panose="02020603050405020304" pitchFamily="18" charset="0"/>
              </a:rPr>
              <a:t>  </a:t>
            </a:r>
          </a:p>
        </p:txBody>
      </p:sp>
      <p:sp>
        <p:nvSpPr>
          <p:cNvPr id="138245" name="Rectangle 4"/>
          <p:cNvSpPr/>
          <p:nvPr/>
        </p:nvSpPr>
        <p:spPr>
          <a:xfrm>
            <a:off x="3067050" y="181451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635909" name="Text Box 5"/>
          <p:cNvSpPr txBox="1"/>
          <p:nvPr/>
        </p:nvSpPr>
        <p:spPr>
          <a:xfrm>
            <a:off x="304800" y="2230438"/>
            <a:ext cx="8534400" cy="3825875"/>
          </a:xfrm>
          <a:prstGeom prst="rect">
            <a:avLst/>
          </a:prstGeom>
          <a:gradFill rotWithShape="1">
            <a:gsLst>
              <a:gs pos="0">
                <a:srgbClr val="FFFF00"/>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spAutoFit/>
          </a:bodyPr>
          <a:lstStyle/>
          <a:p>
            <a:pPr algn="just" eaLnBrk="1" hangingPunct="1">
              <a:lnSpc>
                <a:spcPct val="120000"/>
              </a:lnSpc>
              <a:spcBef>
                <a:spcPct val="20000"/>
              </a:spcBef>
              <a:buClr>
                <a:srgbClr val="0000FF"/>
              </a:buClr>
              <a:buSzPct val="50000"/>
              <a:buFont typeface="Wingdings" panose="05000000000000000000" pitchFamily="2" charset="2"/>
              <a:buChar char="l"/>
            </a:pPr>
            <a:r>
              <a:rPr lang="en-US" altLang="zh-CN" sz="2400" b="1" dirty="0">
                <a:solidFill>
                  <a:srgbClr val="000000"/>
                </a:solidFill>
                <a:latin typeface="Times New Roman" panose="02020603050405020304" pitchFamily="18" charset="0"/>
                <a:cs typeface="Times New Roman" panose="02020603050405020304" pitchFamily="18" charset="0"/>
              </a:rPr>
              <a:t> </a:t>
            </a:r>
            <a:r>
              <a:rPr lang="zh-CN" altLang="en-US" sz="2400" b="1" dirty="0">
                <a:solidFill>
                  <a:srgbClr val="0000FF"/>
                </a:solidFill>
                <a:latin typeface="Times New Roman" panose="02020603050405020304" pitchFamily="18" charset="0"/>
              </a:rPr>
              <a:t>匹配器</a:t>
            </a:r>
            <a:r>
              <a:rPr lang="zh-CN" altLang="en-US" sz="2400" b="1" dirty="0">
                <a:latin typeface="Times New Roman" panose="02020603050405020304" pitchFamily="18" charset="0"/>
              </a:rPr>
              <a:t>：用于语义网络匹配。</a:t>
            </a:r>
          </a:p>
          <a:p>
            <a:pPr algn="just" eaLnBrk="1" hangingPunct="1">
              <a:lnSpc>
                <a:spcPct val="120000"/>
              </a:lnSpc>
              <a:spcBef>
                <a:spcPct val="20000"/>
              </a:spcBef>
              <a:buClr>
                <a:srgbClr val="0000FF"/>
              </a:buClr>
              <a:buSzPct val="50000"/>
              <a:buFont typeface="Wingdings" panose="05000000000000000000" pitchFamily="2" charset="2"/>
              <a:buChar char="l"/>
            </a:pPr>
            <a:r>
              <a:rPr lang="zh-CN" altLang="en-US" sz="2400" b="1" dirty="0">
                <a:latin typeface="Times New Roman" panose="02020603050405020304" pitchFamily="18" charset="0"/>
              </a:rPr>
              <a:t> </a:t>
            </a:r>
            <a:r>
              <a:rPr lang="zh-CN" altLang="en-US" sz="2400" b="1" dirty="0">
                <a:solidFill>
                  <a:srgbClr val="0000FF"/>
                </a:solidFill>
                <a:latin typeface="Times New Roman" panose="02020603050405020304" pitchFamily="18" charset="0"/>
              </a:rPr>
              <a:t>传送器</a:t>
            </a:r>
            <a:r>
              <a:rPr lang="zh-CN" altLang="en-US" sz="2400" b="1" dirty="0">
                <a:latin typeface="Times New Roman" panose="02020603050405020304" pitchFamily="18" charset="0"/>
              </a:rPr>
              <a:t>：用于修正推理网络中模型空间状态变化的概率值。</a:t>
            </a:r>
          </a:p>
          <a:p>
            <a:pPr algn="just" eaLnBrk="1" hangingPunct="1">
              <a:lnSpc>
                <a:spcPct val="120000"/>
              </a:lnSpc>
              <a:spcBef>
                <a:spcPct val="20000"/>
              </a:spcBef>
              <a:buClr>
                <a:srgbClr val="0000FF"/>
              </a:buClr>
              <a:buSzPct val="50000"/>
              <a:buFont typeface="Wingdings" panose="05000000000000000000" pitchFamily="2" charset="2"/>
              <a:buChar char="l"/>
            </a:pPr>
            <a:r>
              <a:rPr lang="zh-CN" altLang="en-US" sz="2400" b="1" dirty="0">
                <a:latin typeface="Times New Roman" panose="02020603050405020304" pitchFamily="18" charset="0"/>
              </a:rPr>
              <a:t> </a:t>
            </a:r>
            <a:r>
              <a:rPr lang="zh-CN" altLang="en-US" sz="2400" b="1" dirty="0">
                <a:solidFill>
                  <a:srgbClr val="0000FF"/>
                </a:solidFill>
                <a:latin typeface="Times New Roman" panose="02020603050405020304" pitchFamily="18" charset="0"/>
              </a:rPr>
              <a:t>英语分析器</a:t>
            </a:r>
            <a:r>
              <a:rPr lang="zh-CN" altLang="en-US" sz="2400" b="1" dirty="0">
                <a:latin typeface="Times New Roman" panose="02020603050405020304" pitchFamily="18" charset="0"/>
              </a:rPr>
              <a:t>：对用户以简单的英语陈述句输入的信息进行分析，并变换到语义网络上。</a:t>
            </a:r>
          </a:p>
          <a:p>
            <a:pPr algn="just" eaLnBrk="1" hangingPunct="1">
              <a:lnSpc>
                <a:spcPct val="120000"/>
              </a:lnSpc>
              <a:spcBef>
                <a:spcPct val="20000"/>
              </a:spcBef>
              <a:buClr>
                <a:srgbClr val="0000FF"/>
              </a:buClr>
              <a:buSzPct val="50000"/>
              <a:buFont typeface="Wingdings" panose="05000000000000000000" pitchFamily="2" charset="2"/>
              <a:buChar char="l"/>
            </a:pPr>
            <a:r>
              <a:rPr lang="zh-CN" altLang="en-US" sz="2400" b="1" dirty="0">
                <a:latin typeface="Times New Roman" panose="02020603050405020304" pitchFamily="18" charset="0"/>
              </a:rPr>
              <a:t> </a:t>
            </a:r>
            <a:r>
              <a:rPr lang="zh-CN" altLang="en-US" sz="2400" b="1" dirty="0">
                <a:solidFill>
                  <a:srgbClr val="0000FF"/>
                </a:solidFill>
                <a:latin typeface="Times New Roman" panose="02020603050405020304" pitchFamily="18" charset="0"/>
              </a:rPr>
              <a:t>问答系统</a:t>
            </a:r>
            <a:r>
              <a:rPr lang="zh-CN" altLang="en-US" sz="2400" b="1" dirty="0">
                <a:latin typeface="Times New Roman" panose="02020603050405020304" pitchFamily="18" charset="0"/>
              </a:rPr>
              <a:t>：检查推理网络的推理过程及模型的运行情况，用户可以随时对系统进行查询，系统也可以对用户提出问题，要求提供勘探证据。 知识获取系统：获取专家知识，增删、修改推理网络。</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5909"/>
                                        </p:tgtEl>
                                        <p:attrNameLst>
                                          <p:attrName>style.visibility</p:attrName>
                                        </p:attrNameLst>
                                      </p:cBhvr>
                                      <p:to>
                                        <p:strVal val="visible"/>
                                      </p:to>
                                    </p:set>
                                    <p:animEffect transition="in" filter="blinds(horizontal)">
                                      <p:cBhvr>
                                        <p:cTn id="7" dur="500"/>
                                        <p:tgtEl>
                                          <p:spTgt spid="635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09"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98</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39267" name="Rectangle 2"/>
          <p:cNvSpPr>
            <a:spLocks noGrp="1"/>
          </p:cNvSpPr>
          <p:nvPr>
            <p:ph type="title"/>
          </p:nvPr>
        </p:nvSpPr>
        <p:spPr>
          <a:ln/>
        </p:spPr>
        <p:txBody>
          <a:bodyPr vert="horz" wrap="square" lIns="91440" tIns="45720" rIns="91440" bIns="45720" anchor="b" anchorCtr="0"/>
          <a:lstStyle/>
          <a:p>
            <a:pPr eaLnBrk="1" hangingPunct="1">
              <a:buNone/>
            </a:pPr>
            <a:r>
              <a:rPr lang="en-US" altLang="zh-CN" sz="3600" b="0" dirty="0">
                <a:latin typeface="Times New Roman" panose="02020603050405020304" pitchFamily="18" charset="0"/>
                <a:ea typeface="黑体" panose="02010609060101010101" pitchFamily="2" charset="-122"/>
              </a:rPr>
              <a:t>7.8.2  </a:t>
            </a:r>
            <a:r>
              <a:rPr lang="zh-CN" altLang="en-US" sz="3600" b="0" dirty="0">
                <a:latin typeface="Times New Roman" panose="02020603050405020304" pitchFamily="18" charset="0"/>
                <a:ea typeface="黑体" panose="02010609060101010101" pitchFamily="2" charset="-122"/>
              </a:rPr>
              <a:t>地质勘探专家系统──</a:t>
            </a:r>
            <a:r>
              <a:rPr lang="en-US" altLang="zh-CN" sz="3600" b="0" dirty="0">
                <a:latin typeface="Times New Roman" panose="02020603050405020304" pitchFamily="18" charset="0"/>
                <a:ea typeface="黑体" panose="02010609060101010101" pitchFamily="2" charset="-122"/>
              </a:rPr>
              <a:t>PROSPECTOR</a:t>
            </a:r>
            <a:r>
              <a:rPr lang="en-US" altLang="zh-CN" sz="3600" dirty="0">
                <a:latin typeface="Times New Roman" panose="02020603050405020304" pitchFamily="18" charset="0"/>
                <a:ea typeface="黑体" panose="02010609060101010101" pitchFamily="2" charset="-122"/>
              </a:rPr>
              <a:t> </a:t>
            </a:r>
          </a:p>
        </p:txBody>
      </p:sp>
      <p:sp>
        <p:nvSpPr>
          <p:cNvPr id="139268" name="Rectangle 3"/>
          <p:cNvSpPr>
            <a:spLocks noGrp="1"/>
          </p:cNvSpPr>
          <p:nvPr>
            <p:ph idx="1"/>
          </p:nvPr>
        </p:nvSpPr>
        <p:spPr>
          <a:xfrm>
            <a:off x="349250" y="838200"/>
            <a:ext cx="8642350" cy="5400675"/>
          </a:xfrm>
          <a:ln/>
        </p:spPr>
        <p:txBody>
          <a:bodyPr vert="horz" wrap="square" lIns="91440" tIns="45720" rIns="91440" bIns="45720" anchor="t" anchorCtr="0"/>
          <a:lstStyle/>
          <a:p>
            <a:pPr marL="262255" indent="-262255" eaLnBrk="1" hangingPunct="1">
              <a:buNone/>
            </a:pPr>
            <a:r>
              <a:rPr lang="en-US" altLang="zh-CN" sz="2600" b="1" dirty="0">
                <a:solidFill>
                  <a:srgbClr val="000000"/>
                </a:solidFill>
                <a:latin typeface="Times New Roman" panose="02020603050405020304" pitchFamily="18" charset="0"/>
                <a:cs typeface="Times New Roman" panose="02020603050405020304" pitchFamily="18" charset="0"/>
              </a:rPr>
              <a:t>1.  PROSPECTOR</a:t>
            </a:r>
            <a:r>
              <a:rPr lang="zh-CN" altLang="en-US" sz="2600" b="1" dirty="0">
                <a:solidFill>
                  <a:srgbClr val="000000"/>
                </a:solidFill>
                <a:latin typeface="Times New Roman" panose="02020603050405020304" pitchFamily="18" charset="0"/>
              </a:rPr>
              <a:t>系统概述</a:t>
            </a:r>
          </a:p>
          <a:p>
            <a:pPr marL="262255" indent="-262255" eaLnBrk="1" hangingPunct="1">
              <a:spcBef>
                <a:spcPct val="0"/>
              </a:spcBef>
              <a:buSzPct val="50000"/>
              <a:buFont typeface="Wingdings" panose="05000000000000000000" pitchFamily="2" charset="2"/>
              <a:buChar char="n"/>
            </a:pPr>
            <a:r>
              <a:rPr lang="zh-CN" altLang="en-US" sz="2600" b="1" dirty="0">
                <a:solidFill>
                  <a:srgbClr val="000000"/>
                </a:solidFill>
                <a:latin typeface="Times New Roman" panose="02020603050405020304" pitchFamily="18" charset="0"/>
                <a:cs typeface="Times New Roman" panose="02020603050405020304" pitchFamily="18" charset="0"/>
              </a:rPr>
              <a:t>（</a:t>
            </a:r>
            <a:r>
              <a:rPr lang="en-US" altLang="zh-CN" sz="2600" b="1" dirty="0">
                <a:solidFill>
                  <a:srgbClr val="000000"/>
                </a:solidFill>
                <a:latin typeface="Times New Roman" panose="02020603050405020304" pitchFamily="18" charset="0"/>
                <a:cs typeface="Times New Roman" panose="02020603050405020304" pitchFamily="18" charset="0"/>
              </a:rPr>
              <a:t>1</a:t>
            </a:r>
            <a:r>
              <a:rPr lang="zh-CN" altLang="en-US" sz="2600" b="1" dirty="0">
                <a:solidFill>
                  <a:srgbClr val="000000"/>
                </a:solidFill>
                <a:latin typeface="Times New Roman" panose="02020603050405020304" pitchFamily="18" charset="0"/>
                <a:cs typeface="Times New Roman" panose="02020603050405020304" pitchFamily="18" charset="0"/>
              </a:rPr>
              <a:t>）</a:t>
            </a:r>
            <a:r>
              <a:rPr lang="zh-CN" altLang="en-US" sz="2600" b="1" dirty="0">
                <a:solidFill>
                  <a:srgbClr val="000000"/>
                </a:solidFill>
                <a:latin typeface="Times New Roman" panose="02020603050405020304" pitchFamily="18" charset="0"/>
              </a:rPr>
              <a:t>系统结构</a:t>
            </a:r>
            <a:r>
              <a:rPr lang="zh-CN" altLang="en-US" dirty="0">
                <a:latin typeface="Times New Roman" panose="02020603050405020304" pitchFamily="18" charset="0"/>
              </a:rPr>
              <a:t>  </a:t>
            </a:r>
          </a:p>
          <a:p>
            <a:pPr marL="262255" indent="-262255" eaLnBrk="1" hangingPunct="1">
              <a:spcBef>
                <a:spcPct val="0"/>
              </a:spcBef>
              <a:buSzPct val="50000"/>
              <a:buFont typeface="Wingdings" panose="05000000000000000000" pitchFamily="2" charset="2"/>
              <a:buChar char="n"/>
            </a:pPr>
            <a:endParaRPr lang="zh-CN" altLang="en-US" dirty="0">
              <a:latin typeface="Times New Roman" panose="02020603050405020304" pitchFamily="18" charset="0"/>
            </a:endParaRPr>
          </a:p>
          <a:p>
            <a:pPr marL="262255" indent="-262255" eaLnBrk="1" hangingPunct="1">
              <a:spcBef>
                <a:spcPct val="0"/>
              </a:spcBef>
              <a:buSzPct val="50000"/>
              <a:buFont typeface="Wingdings" panose="05000000000000000000" pitchFamily="2" charset="2"/>
              <a:buChar char="n"/>
            </a:pPr>
            <a:endParaRPr lang="zh-CN" altLang="en-US" dirty="0">
              <a:latin typeface="Times New Roman" panose="02020603050405020304" pitchFamily="18" charset="0"/>
            </a:endParaRPr>
          </a:p>
          <a:p>
            <a:pPr marL="262255" indent="-262255" eaLnBrk="1" hangingPunct="1">
              <a:spcBef>
                <a:spcPct val="0"/>
              </a:spcBef>
              <a:buSzPct val="50000"/>
              <a:buFont typeface="Wingdings" panose="05000000000000000000" pitchFamily="2" charset="2"/>
              <a:buChar char="n"/>
            </a:pPr>
            <a:endParaRPr lang="zh-CN" altLang="en-US" dirty="0">
              <a:latin typeface="Times New Roman" panose="02020603050405020304" pitchFamily="18" charset="0"/>
            </a:endParaRPr>
          </a:p>
          <a:p>
            <a:pPr marL="262255" indent="-262255" eaLnBrk="1" hangingPunct="1">
              <a:spcBef>
                <a:spcPct val="0"/>
              </a:spcBef>
              <a:buSzPct val="50000"/>
              <a:buFont typeface="Wingdings" panose="05000000000000000000" pitchFamily="2" charset="2"/>
              <a:buChar char="n"/>
            </a:pPr>
            <a:endParaRPr lang="zh-CN" altLang="en-US" dirty="0">
              <a:latin typeface="Times New Roman" panose="02020603050405020304" pitchFamily="18" charset="0"/>
            </a:endParaRPr>
          </a:p>
          <a:p>
            <a:pPr marL="262255" indent="-262255" eaLnBrk="1" hangingPunct="1">
              <a:spcBef>
                <a:spcPct val="0"/>
              </a:spcBef>
              <a:buSzPct val="50000"/>
              <a:buFont typeface="Wingdings" panose="05000000000000000000" pitchFamily="2" charset="2"/>
              <a:buChar char="n"/>
            </a:pPr>
            <a:endParaRPr lang="zh-CN" altLang="en-US" dirty="0">
              <a:latin typeface="Times New Roman" panose="02020603050405020304" pitchFamily="18" charset="0"/>
            </a:endParaRPr>
          </a:p>
          <a:p>
            <a:pPr marL="262255" indent="-262255" eaLnBrk="1" hangingPunct="1">
              <a:spcBef>
                <a:spcPct val="0"/>
              </a:spcBef>
              <a:buSzPct val="50000"/>
              <a:buFont typeface="Wingdings" panose="05000000000000000000" pitchFamily="2" charset="2"/>
              <a:buChar char="n"/>
            </a:pPr>
            <a:r>
              <a:rPr lang="zh-CN" altLang="en-US" sz="2600" b="1" dirty="0">
                <a:solidFill>
                  <a:srgbClr val="000000"/>
                </a:solidFill>
                <a:latin typeface="Times New Roman" panose="02020603050405020304" pitchFamily="18" charset="0"/>
                <a:cs typeface="Times New Roman" panose="02020603050405020304" pitchFamily="18" charset="0"/>
              </a:rPr>
              <a:t>（</a:t>
            </a:r>
            <a:r>
              <a:rPr lang="en-US" altLang="zh-CN" sz="2600" b="1" dirty="0">
                <a:solidFill>
                  <a:srgbClr val="000000"/>
                </a:solidFill>
                <a:latin typeface="Times New Roman" panose="02020603050405020304" pitchFamily="18" charset="0"/>
                <a:cs typeface="Times New Roman" panose="02020603050405020304" pitchFamily="18" charset="0"/>
              </a:rPr>
              <a:t>2</a:t>
            </a:r>
            <a:r>
              <a:rPr lang="zh-CN" altLang="en-US" sz="2600" b="1" dirty="0">
                <a:solidFill>
                  <a:srgbClr val="000000"/>
                </a:solidFill>
                <a:latin typeface="Times New Roman" panose="02020603050405020304" pitchFamily="18" charset="0"/>
                <a:cs typeface="Times New Roman" panose="02020603050405020304" pitchFamily="18" charset="0"/>
              </a:rPr>
              <a:t>） </a:t>
            </a:r>
            <a:r>
              <a:rPr lang="zh-CN" altLang="en-US" sz="2600" b="1" dirty="0">
                <a:solidFill>
                  <a:srgbClr val="000000"/>
                </a:solidFill>
                <a:latin typeface="Times New Roman" panose="02020603050405020304" pitchFamily="18" charset="0"/>
              </a:rPr>
              <a:t>系统的功能</a:t>
            </a:r>
          </a:p>
        </p:txBody>
      </p:sp>
      <p:sp>
        <p:nvSpPr>
          <p:cNvPr id="139269" name="Rectangle 4"/>
          <p:cNvSpPr/>
          <p:nvPr/>
        </p:nvSpPr>
        <p:spPr>
          <a:xfrm>
            <a:off x="3067050" y="181451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636933" name="Text Box 5"/>
          <p:cNvSpPr txBox="1"/>
          <p:nvPr/>
        </p:nvSpPr>
        <p:spPr>
          <a:xfrm>
            <a:off x="381000" y="1905000"/>
            <a:ext cx="8534400" cy="2438400"/>
          </a:xfrm>
          <a:prstGeom prst="rect">
            <a:avLst/>
          </a:prstGeom>
          <a:gradFill rotWithShape="1">
            <a:gsLst>
              <a:gs pos="0">
                <a:srgbClr val="FFFF00"/>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spAutoFit/>
          </a:bodyPr>
          <a:lstStyle/>
          <a:p>
            <a:pPr algn="just" eaLnBrk="1" hangingPunct="1">
              <a:lnSpc>
                <a:spcPct val="120000"/>
              </a:lnSpc>
              <a:spcBef>
                <a:spcPct val="20000"/>
              </a:spcBef>
              <a:buClr>
                <a:srgbClr val="0000FF"/>
              </a:buClr>
              <a:buSzPct val="50000"/>
              <a:buFont typeface="Wingdings" panose="05000000000000000000" pitchFamily="2" charset="2"/>
              <a:buChar char="l"/>
            </a:pPr>
            <a:r>
              <a:rPr lang="en-US" altLang="zh-CN" sz="2400" b="1" dirty="0">
                <a:solidFill>
                  <a:srgbClr val="000000"/>
                </a:solidFill>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rPr>
              <a:t> </a:t>
            </a:r>
            <a:r>
              <a:rPr lang="zh-CN" altLang="en-US" sz="2400" b="1" dirty="0">
                <a:solidFill>
                  <a:srgbClr val="0000FF"/>
                </a:solidFill>
                <a:latin typeface="Times New Roman" panose="02020603050405020304" pitchFamily="18" charset="0"/>
              </a:rPr>
              <a:t>网络编译程序</a:t>
            </a:r>
            <a:r>
              <a:rPr lang="zh-CN" altLang="en-US" sz="2400" b="1" dirty="0">
                <a:latin typeface="Times New Roman" panose="02020603050405020304" pitchFamily="18" charset="0"/>
              </a:rPr>
              <a:t>：通过钻井定位模型，根据推理结果，编制钻井井位选择方案，输出图像信息。</a:t>
            </a:r>
          </a:p>
          <a:p>
            <a:pPr algn="just" eaLnBrk="1" hangingPunct="1">
              <a:lnSpc>
                <a:spcPct val="120000"/>
              </a:lnSpc>
              <a:spcBef>
                <a:spcPct val="20000"/>
              </a:spcBef>
              <a:buClr>
                <a:srgbClr val="0000FF"/>
              </a:buClr>
              <a:buSzPct val="50000"/>
              <a:buFont typeface="Wingdings" panose="05000000000000000000" pitchFamily="2" charset="2"/>
              <a:buChar char="l"/>
            </a:pPr>
            <a:r>
              <a:rPr lang="zh-CN" altLang="en-US" sz="2400" b="1" dirty="0">
                <a:latin typeface="Times New Roman" panose="02020603050405020304" pitchFamily="18" charset="0"/>
              </a:rPr>
              <a:t> </a:t>
            </a:r>
            <a:r>
              <a:rPr lang="zh-CN" altLang="en-US" sz="2400" b="1" dirty="0">
                <a:solidFill>
                  <a:srgbClr val="0000FF"/>
                </a:solidFill>
                <a:latin typeface="Times New Roman" panose="02020603050405020304" pitchFamily="18" charset="0"/>
              </a:rPr>
              <a:t>解释系统</a:t>
            </a:r>
            <a:r>
              <a:rPr lang="zh-CN" altLang="en-US" sz="2400" b="1" dirty="0">
                <a:latin typeface="Times New Roman" panose="02020603050405020304" pitchFamily="18" charset="0"/>
              </a:rPr>
              <a:t>：对用户解释有关结论和断言的推理过程、步骤和依据。</a:t>
            </a:r>
          </a:p>
          <a:p>
            <a:pPr algn="just" eaLnBrk="1" hangingPunct="1">
              <a:lnSpc>
                <a:spcPct val="120000"/>
              </a:lnSpc>
              <a:spcBef>
                <a:spcPct val="20000"/>
              </a:spcBef>
              <a:buClr>
                <a:srgbClr val="0000FF"/>
              </a:buClr>
              <a:buSzPct val="50000"/>
              <a:buFont typeface="Wingdings" panose="05000000000000000000" pitchFamily="2" charset="2"/>
              <a:buChar char="l"/>
            </a:pPr>
            <a:r>
              <a:rPr lang="zh-CN" altLang="en-US" sz="2400" b="1" dirty="0">
                <a:latin typeface="Times New Roman" panose="02020603050405020304" pitchFamily="18" charset="0"/>
              </a:rPr>
              <a:t> </a:t>
            </a:r>
            <a:r>
              <a:rPr lang="zh-CN" altLang="en-US" sz="2400" b="1" dirty="0">
                <a:solidFill>
                  <a:srgbClr val="0000FF"/>
                </a:solidFill>
                <a:latin typeface="Times New Roman" panose="02020603050405020304" pitchFamily="18" charset="0"/>
              </a:rPr>
              <a:t>知识获取系统</a:t>
            </a:r>
            <a:r>
              <a:rPr lang="zh-CN" altLang="en-US" sz="2400" b="1" dirty="0">
                <a:latin typeface="Times New Roman" panose="02020603050405020304" pitchFamily="18" charset="0"/>
              </a:rPr>
              <a:t>：获取专家知识，增删、修改推理网络。</a:t>
            </a:r>
          </a:p>
        </p:txBody>
      </p:sp>
      <p:sp>
        <p:nvSpPr>
          <p:cNvPr id="636934" name="Text Box 6"/>
          <p:cNvSpPr txBox="1"/>
          <p:nvPr/>
        </p:nvSpPr>
        <p:spPr>
          <a:xfrm>
            <a:off x="381000" y="4924425"/>
            <a:ext cx="8534400" cy="1781175"/>
          </a:xfrm>
          <a:prstGeom prst="rect">
            <a:avLst/>
          </a:prstGeom>
          <a:gradFill rotWithShape="1">
            <a:gsLst>
              <a:gs pos="0">
                <a:schemeClr val="bg1"/>
              </a:gs>
              <a:gs pos="100000">
                <a:srgbClr val="00FF00"/>
              </a:gs>
            </a:gsLst>
            <a:lin ang="5400000" scaled="1"/>
            <a:tileRect/>
          </a:gradFill>
          <a:ln w="9525" cap="flat" cmpd="sng">
            <a:solidFill>
              <a:srgbClr val="808080"/>
            </a:solidFill>
            <a:prstDash val="solid"/>
            <a:miter/>
            <a:headEnd type="none" w="med" len="med"/>
            <a:tailEnd type="none" w="med" len="med"/>
          </a:ln>
        </p:spPr>
        <p:txBody>
          <a:bodyPr>
            <a:spAutoFit/>
          </a:bodyPr>
          <a:lstStyle/>
          <a:p>
            <a:pPr algn="just" eaLnBrk="1" hangingPunct="1">
              <a:lnSpc>
                <a:spcPct val="120000"/>
              </a:lnSpc>
              <a:spcBef>
                <a:spcPct val="50000"/>
              </a:spcBef>
              <a:buClr>
                <a:srgbClr val="0000FF"/>
              </a:buClr>
              <a:buSzPct val="50000"/>
              <a:buFont typeface="Wingdings" panose="05000000000000000000" pitchFamily="2" charset="2"/>
              <a:buChar char="l"/>
            </a:pPr>
            <a:r>
              <a:rPr lang="en-US" altLang="zh-CN" sz="2400" b="1" dirty="0">
                <a:solidFill>
                  <a:srgbClr val="000000"/>
                </a:solidFill>
                <a:latin typeface="Times New Roman" panose="02020603050405020304" pitchFamily="18" charset="0"/>
                <a:cs typeface="Times New Roman" panose="02020603050405020304" pitchFamily="18" charset="0"/>
              </a:rPr>
              <a:t>  (1)  </a:t>
            </a:r>
            <a:r>
              <a:rPr lang="zh-CN" altLang="en-US" sz="2400" b="1" dirty="0">
                <a:solidFill>
                  <a:srgbClr val="000000"/>
                </a:solidFill>
                <a:latin typeface="宋体" panose="02010600030101010101" pitchFamily="2" charset="-122"/>
              </a:rPr>
              <a:t>勘探结果评价。</a:t>
            </a:r>
            <a:r>
              <a:rPr lang="zh-CN" altLang="en-US" sz="2400" b="1" dirty="0">
                <a:solidFill>
                  <a:srgbClr val="000000"/>
                </a:solidFill>
                <a:latin typeface="Verdana" panose="020B0604030504040204" pitchFamily="34" charset="0"/>
              </a:rPr>
              <a:t> </a:t>
            </a:r>
          </a:p>
          <a:p>
            <a:pPr algn="just" eaLnBrk="1" hangingPunct="1">
              <a:lnSpc>
                <a:spcPct val="120000"/>
              </a:lnSpc>
              <a:spcBef>
                <a:spcPct val="50000"/>
              </a:spcBef>
              <a:buClr>
                <a:srgbClr val="0000FF"/>
              </a:buClr>
              <a:buSzPct val="50000"/>
              <a:buFont typeface="Wingdings" panose="05000000000000000000" pitchFamily="2" charset="2"/>
              <a:buChar char="l"/>
            </a:pPr>
            <a:r>
              <a:rPr lang="zh-CN" altLang="en-US" sz="2400" b="1" dirty="0">
                <a:solidFill>
                  <a:srgbClr val="000000"/>
                </a:solidFill>
                <a:latin typeface="Times New Roman" panose="02020603050405020304" pitchFamily="18" charset="0"/>
                <a:cs typeface="Times New Roman" panose="02020603050405020304" pitchFamily="18" charset="0"/>
              </a:rPr>
              <a:t>  </a:t>
            </a:r>
            <a:r>
              <a:rPr lang="en-US" altLang="zh-CN" sz="2400" b="1" dirty="0">
                <a:solidFill>
                  <a:srgbClr val="000000"/>
                </a:solidFill>
                <a:latin typeface="Times New Roman" panose="02020603050405020304" pitchFamily="18" charset="0"/>
                <a:cs typeface="Times New Roman" panose="02020603050405020304" pitchFamily="18" charset="0"/>
              </a:rPr>
              <a:t>(2)  </a:t>
            </a:r>
            <a:r>
              <a:rPr lang="zh-CN" altLang="en-US" sz="2400" b="1" dirty="0">
                <a:solidFill>
                  <a:srgbClr val="000000"/>
                </a:solidFill>
                <a:latin typeface="宋体" panose="02010600030101010101" pitchFamily="2" charset="-122"/>
              </a:rPr>
              <a:t>矿区勘探评测。</a:t>
            </a:r>
            <a:r>
              <a:rPr lang="zh-CN" altLang="en-US" sz="2400" b="1" dirty="0">
                <a:solidFill>
                  <a:srgbClr val="000000"/>
                </a:solidFill>
                <a:latin typeface="Verdana" panose="020B0604030504040204" pitchFamily="34" charset="0"/>
              </a:rPr>
              <a:t> </a:t>
            </a:r>
          </a:p>
          <a:p>
            <a:pPr algn="just" eaLnBrk="1" hangingPunct="1">
              <a:lnSpc>
                <a:spcPct val="120000"/>
              </a:lnSpc>
              <a:spcBef>
                <a:spcPct val="50000"/>
              </a:spcBef>
              <a:buClr>
                <a:srgbClr val="0000FF"/>
              </a:buClr>
              <a:buSzPct val="50000"/>
              <a:buFont typeface="Wingdings" panose="05000000000000000000" pitchFamily="2" charset="2"/>
              <a:buChar char="l"/>
            </a:pPr>
            <a:r>
              <a:rPr lang="zh-CN" altLang="en-US" sz="2400" b="1" dirty="0">
                <a:solidFill>
                  <a:srgbClr val="000000"/>
                </a:solidFill>
                <a:latin typeface="Times New Roman" panose="02020603050405020304" pitchFamily="18" charset="0"/>
                <a:cs typeface="Times New Roman" panose="02020603050405020304" pitchFamily="18" charset="0"/>
              </a:rPr>
              <a:t>  </a:t>
            </a:r>
            <a:r>
              <a:rPr lang="en-US" altLang="zh-CN" sz="2400" b="1" dirty="0">
                <a:solidFill>
                  <a:srgbClr val="000000"/>
                </a:solidFill>
                <a:latin typeface="Times New Roman" panose="02020603050405020304" pitchFamily="18" charset="0"/>
                <a:cs typeface="Times New Roman" panose="02020603050405020304" pitchFamily="18" charset="0"/>
              </a:rPr>
              <a:t>(3)  </a:t>
            </a:r>
            <a:r>
              <a:rPr lang="zh-CN" altLang="en-US" sz="2400" b="1" dirty="0">
                <a:solidFill>
                  <a:srgbClr val="000000"/>
                </a:solidFill>
                <a:latin typeface="宋体" panose="02010600030101010101" pitchFamily="2" charset="-122"/>
              </a:rPr>
              <a:t>编制井位计划。</a:t>
            </a:r>
            <a:r>
              <a:rPr lang="zh-CN" altLang="en-US" sz="2400" dirty="0">
                <a:solidFill>
                  <a:srgbClr val="000000"/>
                </a:solidFill>
                <a:latin typeface="Verdana" panose="020B0604030504040204" pitchFamily="34"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6933"/>
                                        </p:tgtEl>
                                        <p:attrNameLst>
                                          <p:attrName>style.visibility</p:attrName>
                                        </p:attrNameLst>
                                      </p:cBhvr>
                                      <p:to>
                                        <p:strVal val="visible"/>
                                      </p:to>
                                    </p:set>
                                    <p:animEffect transition="in" filter="blinds(horizontal)">
                                      <p:cBhvr>
                                        <p:cTn id="7" dur="500"/>
                                        <p:tgtEl>
                                          <p:spTgt spid="63693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6934"/>
                                        </p:tgtEl>
                                        <p:attrNameLst>
                                          <p:attrName>style.visibility</p:attrName>
                                        </p:attrNameLst>
                                      </p:cBhvr>
                                      <p:to>
                                        <p:strVal val="visible"/>
                                      </p:to>
                                    </p:set>
                                    <p:animEffect transition="in" filter="blinds(horizontal)">
                                      <p:cBhvr>
                                        <p:cTn id="12" dur="500"/>
                                        <p:tgtEl>
                                          <p:spTgt spid="636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33" grpId="0" animBg="1"/>
      <p:bldP spid="636934"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stStyle>
          <a:p>
            <a:pPr lvl="0" algn="r" eaLnBrk="1" hangingPunct="1"/>
            <a:fld id="{9A0DB2DC-4C9A-4742-B13C-FB6460FD3503}" type="slidenum">
              <a:rPr lang="ja-JP" altLang="en-US" dirty="0">
                <a:solidFill>
                  <a:srgbClr val="A50021"/>
                </a:solidFill>
                <a:latin typeface="Arial" panose="020B0604020202020204" pitchFamily="34" charset="0"/>
                <a:ea typeface="MS PGothic" panose="020B0600070205080204" pitchFamily="34" charset="-128"/>
              </a:rPr>
              <a:t>99</a:t>
            </a:fld>
            <a:endParaRPr lang="ja-JP" altLang="en-US" dirty="0">
              <a:solidFill>
                <a:srgbClr val="A50021"/>
              </a:solidFill>
              <a:latin typeface="Arial" panose="020B0604020202020204" pitchFamily="34" charset="0"/>
              <a:ea typeface="MS PGothic" panose="020B0600070205080204" pitchFamily="34" charset="-128"/>
            </a:endParaRPr>
          </a:p>
        </p:txBody>
      </p:sp>
      <p:sp>
        <p:nvSpPr>
          <p:cNvPr id="140291" name="Rectangle 2"/>
          <p:cNvSpPr>
            <a:spLocks noGrp="1"/>
          </p:cNvSpPr>
          <p:nvPr>
            <p:ph type="title"/>
          </p:nvPr>
        </p:nvSpPr>
        <p:spPr>
          <a:ln/>
        </p:spPr>
        <p:txBody>
          <a:bodyPr vert="horz" wrap="square" lIns="91440" tIns="45720" rIns="91440" bIns="45720" anchor="b" anchorCtr="0"/>
          <a:lstStyle/>
          <a:p>
            <a:pPr eaLnBrk="1" hangingPunct="1">
              <a:buNone/>
            </a:pPr>
            <a:r>
              <a:rPr lang="en-US" altLang="zh-CN" sz="3600" b="0" dirty="0">
                <a:latin typeface="Times New Roman" panose="02020603050405020304" pitchFamily="18" charset="0"/>
                <a:ea typeface="黑体" panose="02010609060101010101" pitchFamily="2" charset="-122"/>
              </a:rPr>
              <a:t>7.8.2  </a:t>
            </a:r>
            <a:r>
              <a:rPr lang="zh-CN" altLang="en-US" sz="3600" b="0" dirty="0">
                <a:latin typeface="Times New Roman" panose="02020603050405020304" pitchFamily="18" charset="0"/>
                <a:ea typeface="黑体" panose="02010609060101010101" pitchFamily="2" charset="-122"/>
              </a:rPr>
              <a:t>地质勘探专家系统──</a:t>
            </a:r>
            <a:r>
              <a:rPr lang="en-US" altLang="zh-CN" sz="3600" b="0" dirty="0">
                <a:latin typeface="Times New Roman" panose="02020603050405020304" pitchFamily="18" charset="0"/>
                <a:ea typeface="黑体" panose="02010609060101010101" pitchFamily="2" charset="-122"/>
              </a:rPr>
              <a:t>PROSPECTOR</a:t>
            </a:r>
            <a:r>
              <a:rPr lang="en-US" altLang="zh-CN" sz="3600" dirty="0">
                <a:latin typeface="Times New Roman" panose="02020603050405020304" pitchFamily="18" charset="0"/>
                <a:ea typeface="黑体" panose="02010609060101010101" pitchFamily="2" charset="-122"/>
              </a:rPr>
              <a:t> </a:t>
            </a:r>
          </a:p>
        </p:txBody>
      </p:sp>
      <p:sp>
        <p:nvSpPr>
          <p:cNvPr id="140292" name="Rectangle 3"/>
          <p:cNvSpPr>
            <a:spLocks noGrp="1"/>
          </p:cNvSpPr>
          <p:nvPr>
            <p:ph idx="1"/>
          </p:nvPr>
        </p:nvSpPr>
        <p:spPr>
          <a:xfrm>
            <a:off x="381000" y="838200"/>
            <a:ext cx="8382000" cy="5400675"/>
          </a:xfrm>
          <a:ln/>
        </p:spPr>
        <p:txBody>
          <a:bodyPr vert="horz" wrap="square" lIns="91440" tIns="45720" rIns="91440" bIns="45720" anchor="t" anchorCtr="0"/>
          <a:lstStyle/>
          <a:p>
            <a:pPr eaLnBrk="1" hangingPunct="1">
              <a:buNone/>
            </a:pPr>
            <a:r>
              <a:rPr lang="en-US" altLang="zh-CN" b="1" dirty="0">
                <a:solidFill>
                  <a:srgbClr val="000000"/>
                </a:solidFill>
                <a:latin typeface="Times New Roman" panose="02020603050405020304" pitchFamily="18" charset="0"/>
                <a:cs typeface="Times New Roman" panose="02020603050405020304" pitchFamily="18" charset="0"/>
              </a:rPr>
              <a:t> 2.  </a:t>
            </a:r>
            <a:r>
              <a:rPr lang="zh-CN" altLang="en-US" b="1" dirty="0">
                <a:solidFill>
                  <a:srgbClr val="000000"/>
                </a:solidFill>
                <a:latin typeface="Times New Roman" panose="02020603050405020304" pitchFamily="18" charset="0"/>
              </a:rPr>
              <a:t>推理网络</a:t>
            </a:r>
            <a:r>
              <a:rPr lang="zh-CN" altLang="en-US" dirty="0">
                <a:solidFill>
                  <a:srgbClr val="000000"/>
                </a:solidFill>
                <a:latin typeface="Times New Roman" panose="02020603050405020304" pitchFamily="18" charset="0"/>
              </a:rPr>
              <a:t> </a:t>
            </a:r>
          </a:p>
        </p:txBody>
      </p:sp>
      <p:sp>
        <p:nvSpPr>
          <p:cNvPr id="140293" name="Rectangle 4"/>
          <p:cNvSpPr/>
          <p:nvPr/>
        </p:nvSpPr>
        <p:spPr>
          <a:xfrm>
            <a:off x="3067050" y="1814513"/>
            <a:ext cx="9144000" cy="0"/>
          </a:xfrm>
          <a:prstGeom prst="rect">
            <a:avLst/>
          </a:prstGeom>
          <a:noFill/>
          <a:ln w="9525">
            <a:noFill/>
          </a:ln>
        </p:spPr>
        <p:txBody>
          <a:bodyPr>
            <a:spAutoFit/>
          </a:bodyPr>
          <a:lstStyle/>
          <a:p>
            <a:pPr eaLnBrk="1" hangingPunct="1"/>
            <a:endParaRPr lang="zh-CN" altLang="en-US" dirty="0">
              <a:latin typeface="Verdana" panose="020B0604030504040204" pitchFamily="34" charset="0"/>
            </a:endParaRPr>
          </a:p>
        </p:txBody>
      </p:sp>
      <p:sp>
        <p:nvSpPr>
          <p:cNvPr id="637957" name="Text Box 5"/>
          <p:cNvSpPr txBox="1"/>
          <p:nvPr/>
        </p:nvSpPr>
        <p:spPr>
          <a:xfrm>
            <a:off x="381000" y="1765300"/>
            <a:ext cx="8382000" cy="977900"/>
          </a:xfrm>
          <a:prstGeom prst="rect">
            <a:avLst/>
          </a:prstGeom>
          <a:gradFill rotWithShape="1">
            <a:gsLst>
              <a:gs pos="0">
                <a:srgbClr val="00FFFF"/>
              </a:gs>
              <a:gs pos="100000">
                <a:schemeClr val="bg1"/>
              </a:gs>
            </a:gsLst>
            <a:path path="shape">
              <a:fillToRect l="50000" t="50000" r="50000" b="50000"/>
            </a:path>
            <a:tileRect/>
          </a:gradFill>
          <a:ln w="9525" cap="flat" cmpd="sng">
            <a:solidFill>
              <a:srgbClr val="808080"/>
            </a:solidFill>
            <a:prstDash val="solid"/>
            <a:miter/>
            <a:headEnd type="none" w="med" len="med"/>
            <a:tailEnd type="none" w="med" len="med"/>
          </a:ln>
        </p:spPr>
        <p:txBody>
          <a:bodyPr>
            <a:spAutoFit/>
          </a:bodyPr>
          <a:lstStyle/>
          <a:p>
            <a:pPr algn="just" eaLnBrk="1" hangingPunct="1">
              <a:lnSpc>
                <a:spcPct val="120000"/>
              </a:lnSpc>
              <a:spcBef>
                <a:spcPct val="50000"/>
              </a:spcBef>
              <a:buClr>
                <a:schemeClr val="accent2"/>
              </a:buClr>
              <a:buFont typeface="Wingdings" panose="05000000000000000000" pitchFamily="2" charset="2"/>
              <a:buChar char="§"/>
            </a:pPr>
            <a:r>
              <a:rPr lang="en-US" altLang="zh-CN" sz="2400" dirty="0">
                <a:solidFill>
                  <a:srgbClr val="000000"/>
                </a:solidFill>
                <a:latin typeface="宋体" panose="02010600030101010101" pitchFamily="2" charset="-122"/>
              </a:rPr>
              <a:t> </a:t>
            </a:r>
            <a:r>
              <a:rPr lang="zh-CN" altLang="en-US" sz="2400" b="1" dirty="0">
                <a:solidFill>
                  <a:srgbClr val="000000"/>
                </a:solidFill>
                <a:latin typeface="宋体" panose="02010600030101010101" pitchFamily="2" charset="-122"/>
              </a:rPr>
              <a:t>推理网络</a:t>
            </a:r>
            <a:r>
              <a:rPr lang="en-US" altLang="zh-CN" sz="2400" b="1" dirty="0">
                <a:solidFill>
                  <a:srgbClr val="000000"/>
                </a:solidFill>
                <a:latin typeface="宋体" panose="02010600030101010101" pitchFamily="2" charset="-122"/>
              </a:rPr>
              <a:t>:</a:t>
            </a:r>
            <a:r>
              <a:rPr lang="zh-CN" altLang="en-US" sz="2400" b="1" dirty="0">
                <a:solidFill>
                  <a:srgbClr val="000000"/>
                </a:solidFill>
                <a:latin typeface="宋体" panose="02010600030101010101" pitchFamily="2" charset="-122"/>
              </a:rPr>
              <a:t>一个矿床模型经编码而成的网络，把探区证据和一些重要地质假设连接成一个有向图。</a:t>
            </a:r>
            <a:r>
              <a:rPr lang="zh-CN" altLang="en-US" sz="2400" b="1" dirty="0">
                <a:solidFill>
                  <a:srgbClr val="000000"/>
                </a:solidFill>
                <a:latin typeface="Verdana" panose="020B0604030504040204" pitchFamily="34" charset="0"/>
              </a:rPr>
              <a:t> </a:t>
            </a:r>
          </a:p>
        </p:txBody>
      </p:sp>
      <p:sp>
        <p:nvSpPr>
          <p:cNvPr id="637958" name="Text Box 6"/>
          <p:cNvSpPr txBox="1"/>
          <p:nvPr/>
        </p:nvSpPr>
        <p:spPr>
          <a:xfrm>
            <a:off x="304800" y="3276600"/>
            <a:ext cx="8382000" cy="2530475"/>
          </a:xfrm>
          <a:prstGeom prst="rect">
            <a:avLst/>
          </a:prstGeom>
          <a:gradFill rotWithShape="1">
            <a:gsLst>
              <a:gs pos="0">
                <a:srgbClr val="00FFFF"/>
              </a:gs>
              <a:gs pos="100000">
                <a:schemeClr val="bg1"/>
              </a:gs>
            </a:gsLst>
            <a:path path="rect">
              <a:fillToRect l="100000" t="100000"/>
            </a:path>
            <a:tileRect/>
          </a:gradFill>
          <a:ln w="9525" cap="flat" cmpd="sng">
            <a:solidFill>
              <a:srgbClr val="808080"/>
            </a:solidFill>
            <a:prstDash val="solid"/>
            <a:miter/>
            <a:headEnd type="none" w="med" len="med"/>
            <a:tailEnd type="none" w="med" len="med"/>
          </a:ln>
        </p:spPr>
        <p:txBody>
          <a:bodyPr>
            <a:spAutoFit/>
          </a:bodyPr>
          <a:lstStyle/>
          <a:p>
            <a:pPr algn="just" eaLnBrk="1" hangingPunct="1">
              <a:lnSpc>
                <a:spcPct val="120000"/>
              </a:lnSpc>
              <a:spcBef>
                <a:spcPct val="20000"/>
              </a:spcBef>
              <a:buClr>
                <a:schemeClr val="accent2"/>
              </a:buClr>
              <a:buFont typeface="Wingdings" panose="05000000000000000000" pitchFamily="2" charset="2"/>
              <a:buChar char="§"/>
            </a:pPr>
            <a:r>
              <a:rPr lang="en-US" altLang="zh-CN" sz="2400" b="1" dirty="0">
                <a:solidFill>
                  <a:srgbClr val="000000"/>
                </a:solidFill>
                <a:latin typeface="Times New Roman" panose="02020603050405020304" pitchFamily="18" charset="0"/>
              </a:rPr>
              <a:t>  </a:t>
            </a:r>
            <a:r>
              <a:rPr lang="zh-CN" altLang="en-US" sz="2400" b="1" dirty="0">
                <a:solidFill>
                  <a:srgbClr val="000000"/>
                </a:solidFill>
                <a:latin typeface="Times New Roman" panose="02020603050405020304" pitchFamily="18" charset="0"/>
              </a:rPr>
              <a:t>推理方法</a:t>
            </a:r>
            <a:r>
              <a:rPr lang="en-US" altLang="zh-CN" sz="2400" b="1" dirty="0">
                <a:solidFill>
                  <a:srgbClr val="000000"/>
                </a:solidFill>
                <a:latin typeface="Times New Roman" panose="02020603050405020304" pitchFamily="18" charset="0"/>
              </a:rPr>
              <a:t>:</a:t>
            </a:r>
          </a:p>
          <a:p>
            <a:pPr algn="just" eaLnBrk="1" hangingPunct="1">
              <a:lnSpc>
                <a:spcPct val="120000"/>
              </a:lnSpc>
              <a:spcBef>
                <a:spcPct val="20000"/>
              </a:spcBef>
              <a:buClr>
                <a:srgbClr val="0000FF"/>
              </a:buClr>
              <a:buSzPct val="50000"/>
              <a:buFont typeface="Wingdings" panose="05000000000000000000" pitchFamily="2" charset="2"/>
              <a:buChar char="l"/>
            </a:pPr>
            <a:r>
              <a:rPr lang="en-US" altLang="zh-CN" sz="2400" b="1" dirty="0">
                <a:solidFill>
                  <a:srgbClr val="000000"/>
                </a:solidFill>
                <a:latin typeface="Times New Roman" panose="02020603050405020304" pitchFamily="18" charset="0"/>
              </a:rPr>
              <a:t> (1) </a:t>
            </a:r>
            <a:r>
              <a:rPr lang="zh-CN" altLang="en-US" sz="2400" b="1" dirty="0">
                <a:solidFill>
                  <a:srgbClr val="000000"/>
                </a:solidFill>
                <a:latin typeface="Times New Roman" panose="02020603050405020304" pitchFamily="18" charset="0"/>
              </a:rPr>
              <a:t>似然推理：</a:t>
            </a:r>
            <a:r>
              <a:rPr lang="zh-CN" altLang="en-US" sz="2400" b="1" dirty="0">
                <a:latin typeface="Times New Roman" panose="02020603050405020304" pitchFamily="18" charset="0"/>
              </a:rPr>
              <a:t>根据</a:t>
            </a:r>
            <a:r>
              <a:rPr lang="en-US" altLang="zh-CN" sz="2400" b="1" dirty="0">
                <a:latin typeface="Times New Roman" panose="02020603050405020304" pitchFamily="18" charset="0"/>
              </a:rPr>
              <a:t>Bayes</a:t>
            </a:r>
            <a:r>
              <a:rPr lang="zh-CN" altLang="en-US" sz="2400" b="1" dirty="0">
                <a:latin typeface="Times New Roman" panose="02020603050405020304" pitchFamily="18" charset="0"/>
              </a:rPr>
              <a:t>原理的概率关系进行推理，用“似然率”表示规则的强度</a:t>
            </a:r>
            <a:r>
              <a:rPr lang="zh-CN" altLang="en-US" sz="2400" dirty="0">
                <a:latin typeface="Times New Roman" panose="02020603050405020304" pitchFamily="18" charset="0"/>
              </a:rPr>
              <a:t>。</a:t>
            </a:r>
            <a:endParaRPr lang="zh-CN" altLang="en-US" sz="2400" b="1" dirty="0">
              <a:solidFill>
                <a:srgbClr val="000000"/>
              </a:solidFill>
              <a:latin typeface="Times New Roman" panose="02020603050405020304" pitchFamily="18" charset="0"/>
            </a:endParaRPr>
          </a:p>
          <a:p>
            <a:pPr algn="just" eaLnBrk="1" hangingPunct="1">
              <a:lnSpc>
                <a:spcPct val="120000"/>
              </a:lnSpc>
              <a:spcBef>
                <a:spcPct val="20000"/>
              </a:spcBef>
              <a:buClr>
                <a:srgbClr val="0000FF"/>
              </a:buClr>
              <a:buSzPct val="50000"/>
              <a:buFont typeface="Wingdings" panose="05000000000000000000" pitchFamily="2" charset="2"/>
              <a:buChar char="l"/>
            </a:pPr>
            <a:r>
              <a:rPr lang="zh-CN" altLang="en-US" sz="24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rPr>
              <a:t>(2)  </a:t>
            </a:r>
            <a:r>
              <a:rPr lang="zh-CN" altLang="en-US" sz="2400" b="1" dirty="0">
                <a:solidFill>
                  <a:srgbClr val="000000"/>
                </a:solidFill>
                <a:latin typeface="Times New Roman" panose="02020603050405020304" pitchFamily="18" charset="0"/>
              </a:rPr>
              <a:t>逻辑推理：基于布尔逻辑关系的推理 。</a:t>
            </a:r>
          </a:p>
          <a:p>
            <a:pPr algn="just" eaLnBrk="1" hangingPunct="1">
              <a:lnSpc>
                <a:spcPct val="120000"/>
              </a:lnSpc>
              <a:spcBef>
                <a:spcPct val="20000"/>
              </a:spcBef>
              <a:buClr>
                <a:srgbClr val="0000FF"/>
              </a:buClr>
              <a:buSzPct val="50000"/>
              <a:buFont typeface="Wingdings" panose="05000000000000000000" pitchFamily="2" charset="2"/>
              <a:buChar char="l"/>
            </a:pPr>
            <a:r>
              <a:rPr lang="zh-CN" altLang="en-US" sz="24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rPr>
              <a:t>(3) </a:t>
            </a:r>
            <a:r>
              <a:rPr lang="zh-CN" altLang="en-US" sz="2400" b="1" dirty="0">
                <a:solidFill>
                  <a:srgbClr val="000000"/>
                </a:solidFill>
                <a:latin typeface="Times New Roman" panose="02020603050405020304" pitchFamily="18" charset="0"/>
              </a:rPr>
              <a:t>上、下文推理：基于上、下文语义关系的推理。</a:t>
            </a:r>
            <a:endParaRPr lang="zh-CN" altLang="en-US" sz="2400" dirty="0">
              <a:solidFill>
                <a:srgbClr val="000000"/>
              </a:solidFill>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37957"/>
                                        </p:tgtEl>
                                        <p:attrNameLst>
                                          <p:attrName>style.visibility</p:attrName>
                                        </p:attrNameLst>
                                      </p:cBhvr>
                                      <p:to>
                                        <p:strVal val="visible"/>
                                      </p:to>
                                    </p:set>
                                    <p:animEffect transition="in" filter="box(in)">
                                      <p:cBhvr>
                                        <p:cTn id="7" dur="500"/>
                                        <p:tgtEl>
                                          <p:spTgt spid="63795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37958"/>
                                        </p:tgtEl>
                                        <p:attrNameLst>
                                          <p:attrName>style.visibility</p:attrName>
                                        </p:attrNameLst>
                                      </p:cBhvr>
                                      <p:to>
                                        <p:strVal val="visible"/>
                                      </p:to>
                                    </p:set>
                                    <p:animEffect transition="in" filter="box(in)">
                                      <p:cBhvr>
                                        <p:cTn id="12" dur="500"/>
                                        <p:tgtEl>
                                          <p:spTgt spid="637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57" grpId="0" animBg="1"/>
      <p:bldP spid="63795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DE5MTIzOTMxYjk4NGIyNzg1YmQ3YjQxN2NlNWRhOGEifQ=="/>
</p:tagLst>
</file>

<file path=ppt/theme/theme1.xml><?xml version="1.0" encoding="utf-8"?>
<a:theme xmlns:a="http://schemas.openxmlformats.org/drawingml/2006/main" name="wasedaSample5">
  <a:themeElements>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wasedaSample5">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1273</TotalTime>
  <Words>12732</Words>
  <Application>Microsoft Office PowerPoint</Application>
  <PresentationFormat>全屏显示(4:3)</PresentationFormat>
  <Paragraphs>1241</Paragraphs>
  <Slides>147</Slides>
  <Notes>7</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147</vt:i4>
      </vt:variant>
    </vt:vector>
  </HeadingPairs>
  <TitlesOfParts>
    <vt:vector size="160" baseType="lpstr">
      <vt:lpstr>黑体</vt:lpstr>
      <vt:lpstr>宋体</vt:lpstr>
      <vt:lpstr>微软雅黑</vt:lpstr>
      <vt:lpstr>Arial</vt:lpstr>
      <vt:lpstr>Calibri</vt:lpstr>
      <vt:lpstr>Cambria Math</vt:lpstr>
      <vt:lpstr>Times New Roman</vt:lpstr>
      <vt:lpstr>Verdana</vt:lpstr>
      <vt:lpstr>Wingdings</vt:lpstr>
      <vt:lpstr>wasedaSample5</vt:lpstr>
      <vt:lpstr>SmartDraw.2</vt:lpstr>
      <vt:lpstr>Visio.Drawing.11</vt:lpstr>
      <vt:lpstr>MathType 6.0 Equation</vt:lpstr>
      <vt:lpstr>第 7 章   专家系统与机器学习</vt:lpstr>
      <vt:lpstr>PowerPoint 演示文稿</vt:lpstr>
      <vt:lpstr>第7章  专家系统与机器学习</vt:lpstr>
      <vt:lpstr>第7章  专家系统与机器学习</vt:lpstr>
      <vt:lpstr>7.1  专家系统的产生和发展</vt:lpstr>
      <vt:lpstr>7.1  专家系统的产生和发展</vt:lpstr>
      <vt:lpstr>7.1  专家系统的产生和发展</vt:lpstr>
      <vt:lpstr>7.1  专家系统的产生和发展</vt:lpstr>
      <vt:lpstr>7.1  专家系统的产生和发展</vt:lpstr>
      <vt:lpstr>7.1  专家系统的产生和发展</vt:lpstr>
      <vt:lpstr>7.1  专家系统的产生和发展</vt:lpstr>
      <vt:lpstr>第7章  专家系统与机器学习</vt:lpstr>
      <vt:lpstr>PowerPoint 演示文稿</vt:lpstr>
      <vt:lpstr>PowerPoint 演示文稿</vt:lpstr>
      <vt:lpstr>7.2.1  专家系统的定义</vt:lpstr>
      <vt:lpstr>7.2.1  专家系统的定义</vt:lpstr>
      <vt:lpstr>PowerPoint 演示文稿</vt:lpstr>
      <vt:lpstr>7.2.2  专家系统的特点</vt:lpstr>
      <vt:lpstr>PowerPoint 演示文稿</vt:lpstr>
      <vt:lpstr>PowerPoint 演示文稿</vt:lpstr>
      <vt:lpstr>PowerPoint 演示文稿</vt:lpstr>
      <vt:lpstr>PowerPoint 演示文稿</vt:lpstr>
      <vt:lpstr>PowerPoint 演示文稿</vt:lpstr>
      <vt:lpstr>PowerPoint 演示文稿</vt:lpstr>
      <vt:lpstr>7.2.3  专家系统的类型</vt:lpstr>
      <vt:lpstr>7.2.3  专家系统的类型</vt:lpstr>
      <vt:lpstr>7.2.3  专家系统的类型</vt:lpstr>
      <vt:lpstr>PowerPoint 演示文稿</vt:lpstr>
      <vt:lpstr>7.2.4  专家系统的应用</vt:lpstr>
      <vt:lpstr>7.2.4  专家系统的应用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第7章  专家系统与机器学习</vt:lpstr>
      <vt:lpstr>PowerPoint 演示文稿</vt:lpstr>
      <vt:lpstr>PowerPoint 演示文稿</vt:lpstr>
      <vt:lpstr>7.7.1  适合于专家系统求解的问题</vt:lpstr>
      <vt:lpstr>7.7.1  适合于专家系统求解的问题 </vt:lpstr>
      <vt:lpstr>7.7.1  适合于专家系统求解的问题</vt:lpstr>
      <vt:lpstr>7.7.1  适合于专家系统求解的问题</vt:lpstr>
      <vt:lpstr>PowerPoint 演示文稿</vt:lpstr>
      <vt:lpstr>7.7.2  专家系统的设计原则与开发步骤</vt:lpstr>
      <vt:lpstr>7.7.2  专家系统的设计原则与开发步骤</vt:lpstr>
      <vt:lpstr>7.7.2  专家系统的设计原则与开发步骤</vt:lpstr>
      <vt:lpstr>7.7.2  专家系统的设计原则与开发步骤</vt:lpstr>
      <vt:lpstr>7.7.2  专家系统的设计原则与开发步骤</vt:lpstr>
      <vt:lpstr>7.7.2  专家系统的设计原则与开发步骤</vt:lpstr>
      <vt:lpstr>7.7.2  专家系统的设计原则与开发步骤</vt:lpstr>
      <vt:lpstr>7.7.2  专家系统的设计原则与开发步骤</vt:lpstr>
      <vt:lpstr>7.7.2  专家系统的设计原则与开发步骤</vt:lpstr>
      <vt:lpstr>7.7.2  专家系统的设计原则与开发步骤</vt:lpstr>
      <vt:lpstr>7.7.2  专家系统的设计原则与开发步骤</vt:lpstr>
      <vt:lpstr>7.7.2  专家系统的设计原则与开发步骤</vt:lpstr>
      <vt:lpstr>7.7.2  专家系统的设计原则与开发步骤</vt:lpstr>
      <vt:lpstr>7.7.2  专家系统的设计原则与开发步骤</vt:lpstr>
      <vt:lpstr>7.7.2  专家系统的设计原则与开发步骤</vt:lpstr>
      <vt:lpstr>7.7.2  专家系统的设计原则与开发步骤</vt:lpstr>
      <vt:lpstr>PowerPoint 演示文稿</vt:lpstr>
      <vt:lpstr>7.7.3  专家系统的评价</vt:lpstr>
      <vt:lpstr>7.7.3  专家系统的评价</vt:lpstr>
      <vt:lpstr>7.7.3  专家系统的评价</vt:lpstr>
      <vt:lpstr>第7章  专家系统与机器学习</vt:lpstr>
      <vt:lpstr>PowerPoint 演示文稿</vt:lpstr>
      <vt:lpstr>PowerPoint 演示文稿</vt:lpstr>
      <vt:lpstr>7.8.1  医学专家系统──MYCIN</vt:lpstr>
      <vt:lpstr>7.8.1  医学专家系统──MYCIN</vt:lpstr>
      <vt:lpstr>7.8.1  医学专家系统──MYCIN</vt:lpstr>
      <vt:lpstr>7.8.1  医学专家系统──MYCIN</vt:lpstr>
      <vt:lpstr>7.8.1  医学专家系统──MYCIN</vt:lpstr>
      <vt:lpstr>7.8.1  医学专家系统──MYCIN</vt:lpstr>
      <vt:lpstr>7.8.1  医学专家系统──MYCIN</vt:lpstr>
      <vt:lpstr>7.8.1  医学专家系统──MYCIN</vt:lpstr>
      <vt:lpstr>7.8.1  医学专家系统──MYCIN</vt:lpstr>
      <vt:lpstr>7.8.1  医学专家系统──MYCIN</vt:lpstr>
      <vt:lpstr>7.8.1  医学专家系统──MYCIN</vt:lpstr>
      <vt:lpstr>PowerPoint 演示文稿</vt:lpstr>
      <vt:lpstr>7.8.2  地质勘探专家系统──PROSPECTOR </vt:lpstr>
      <vt:lpstr>7.8.2  地质勘探专家系统──PROSPECTOR </vt:lpstr>
      <vt:lpstr>7.8.2  地质勘探专家系统──PROSPECTOR </vt:lpstr>
      <vt:lpstr>7.8.2  地质勘探专家系统──PROSPECTOR </vt:lpstr>
      <vt:lpstr>7.8.2  地质勘探专家系统──PROSPECTOR </vt:lpstr>
      <vt:lpstr>第7章  专家系统与机器学习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DFDS</dc:creator>
  <cp:lastModifiedBy>xiao pu</cp:lastModifiedBy>
  <cp:revision>650</cp:revision>
  <dcterms:created xsi:type="dcterms:W3CDTF">2023-10-12T09:05:00Z</dcterms:created>
  <dcterms:modified xsi:type="dcterms:W3CDTF">2024-11-18T14:53:54Z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0E661CD635AD4C76A0D2170E8F2E81F5_12</vt:lpwstr>
  </property>
  <property fmtid="{D5CDD505-2E9C-101B-9397-08002B2CF9AE}" pid="4" name="KSOProductBuildVer">
    <vt:lpwstr>2052-12.1.0.15374</vt:lpwstr>
  </property>
</Properties>
</file>