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25" r:id="rId2"/>
    <p:sldId id="412" r:id="rId3"/>
    <p:sldId id="397" r:id="rId4"/>
    <p:sldId id="418" r:id="rId5"/>
    <p:sldId id="419" r:id="rId6"/>
    <p:sldId id="420" r:id="rId7"/>
    <p:sldId id="398" r:id="rId8"/>
    <p:sldId id="401" r:id="rId9"/>
    <p:sldId id="402" r:id="rId10"/>
    <p:sldId id="404" r:id="rId11"/>
    <p:sldId id="405" r:id="rId12"/>
    <p:sldId id="407" r:id="rId13"/>
    <p:sldId id="423" r:id="rId14"/>
    <p:sldId id="424" r:id="rId15"/>
  </p:sldIdLst>
  <p:sldSz cx="9144000" cy="6858000" type="screen4x3"/>
  <p:notesSz cx="6786563" cy="99155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81477" autoAdjust="0"/>
  </p:normalViewPr>
  <p:slideViewPr>
    <p:cSldViewPr>
      <p:cViewPr varScale="1">
        <p:scale>
          <a:sx n="105" d="100"/>
          <a:sy n="105" d="100"/>
        </p:scale>
        <p:origin x="448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2950"/>
            <a:ext cx="4959350" cy="3719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0113"/>
            <a:ext cx="5429250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8638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18638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E71841E-A448-4AB4-9BF4-1E29EDDB3C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7CA7F8-E807-4509-8DF4-6024D13094B5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8825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71841E-A448-4AB4-9BF4-1E29EDDB3C4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5161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zh-CN" altLang="en-US" dirty="0">
                <a:solidFill>
                  <a:srgbClr val="990000"/>
                </a:solidFill>
              </a:rPr>
              <a:t>组合分析</a:t>
            </a:r>
            <a:r>
              <a:rPr lang="zh-CN" altLang="zh-CN" dirty="0">
                <a:solidFill>
                  <a:srgbClr val="990000"/>
                </a:solidFill>
              </a:rPr>
              <a:t>要点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什么是加法规则？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什么是乘法规则？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什么是排列？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什么是组合？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什么是可重复的排列？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什么是可重复的组合？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灵活运用排列组合知识进行计数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71841E-A448-4AB4-9BF4-1E29EDDB3C4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5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71841E-A448-4AB4-9BF4-1E29EDDB3C4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769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71841E-A448-4AB4-9BF4-1E29EDDB3C4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8656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D4885-6C94-4485-A61A-A267F5BBD3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54852-CBAF-41E3-A97C-5D62B9C1EF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F0FB2-BE97-436D-8B73-710D07C153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54F6A-9EFF-4D5F-9CDA-F1BC9310AF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4157C-2957-403F-B86D-9C6DAF433E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AC037-5F3D-4553-B1A8-7890052F86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B01C9-1869-4958-8525-658E1A7582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94F06-1742-4CE0-83CD-1C493296B5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D9CAE-7C29-4F62-AF33-3459793C98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89C9F-927F-4DB2-B2C3-D2C67B9D8A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83D1-1ACE-458A-BFA1-AA2874E5BC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39F19-0AC5-4748-98DE-35C5003F3F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4398E-97CB-4AE2-8544-6F8F8EE9FB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8FE77D6-3BEA-4493-A2A4-7DB2FDCC7F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12776"/>
            <a:ext cx="7772400" cy="1470025"/>
          </a:xfrm>
        </p:spPr>
        <p:txBody>
          <a:bodyPr/>
          <a:lstStyle/>
          <a:p>
            <a:r>
              <a:rPr lang="en-US" altLang="zh-CN" sz="6000" dirty="0">
                <a:solidFill>
                  <a:srgbClr val="C00000"/>
                </a:solidFill>
              </a:rPr>
              <a:t>《</a:t>
            </a:r>
            <a:r>
              <a:rPr lang="zh-CN" altLang="en-US" sz="6000" dirty="0">
                <a:solidFill>
                  <a:srgbClr val="C00000"/>
                </a:solidFill>
              </a:rPr>
              <a:t>离散数学</a:t>
            </a:r>
            <a:r>
              <a:rPr lang="en-US" altLang="zh-CN" sz="6000" dirty="0">
                <a:solidFill>
                  <a:srgbClr val="C00000"/>
                </a:solidFill>
              </a:rPr>
              <a:t>》</a:t>
            </a:r>
            <a:r>
              <a:rPr lang="zh-CN" altLang="en-US" sz="6000" dirty="0">
                <a:solidFill>
                  <a:srgbClr val="C00000"/>
                </a:solidFill>
              </a:rPr>
              <a:t>复习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5656" y="3356992"/>
            <a:ext cx="6400800" cy="1752600"/>
          </a:xfrm>
        </p:spPr>
        <p:txBody>
          <a:bodyPr/>
          <a:lstStyle/>
          <a:p>
            <a:r>
              <a:rPr lang="en-US" altLang="zh-CN" dirty="0"/>
              <a:t>2024.11.20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92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3D885-8683-45BD-82D5-5DA65EB92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990000"/>
                </a:solidFill>
              </a:rPr>
              <a:t>图论</a:t>
            </a:r>
            <a:r>
              <a:rPr lang="zh-CN" altLang="zh-CN" dirty="0">
                <a:solidFill>
                  <a:srgbClr val="990000"/>
                </a:solidFill>
              </a:rPr>
              <a:t>复习要点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6DB17A-8707-422D-A8C6-3176E2FFE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579296" cy="4525963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zh-CN" altLang="zh-CN" sz="2800" dirty="0"/>
              <a:t>简单无向图的定义是什么？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sz="2800" dirty="0"/>
              <a:t>握手定理是什么？</a:t>
            </a:r>
            <a:endParaRPr lang="en-US" altLang="zh-CN" sz="2800" dirty="0"/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dirty="0"/>
              <a:t>什么是图的同构？</a:t>
            </a:r>
            <a:endParaRPr lang="zh-CN" altLang="zh-CN" sz="2800" dirty="0"/>
          </a:p>
          <a:p>
            <a:pPr marL="514350" lvl="0" indent="-514350">
              <a:buFont typeface="+mj-lt"/>
              <a:buAutoNum type="arabicPeriod"/>
            </a:pPr>
            <a:r>
              <a:rPr lang="zh-CN" altLang="zh-CN" sz="2800" dirty="0"/>
              <a:t>什么是连通性？什么是连通分支？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sz="2800" dirty="0">
                <a:highlight>
                  <a:srgbClr val="FFFF00"/>
                </a:highlight>
              </a:rPr>
              <a:t>欧拉图的充分必要条件是什么？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sz="2800" dirty="0">
                <a:highlight>
                  <a:srgbClr val="FFFF00"/>
                </a:highlight>
              </a:rPr>
              <a:t>哈密尔顿图的充分条件是什么？必要条件是什么？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sz="2800" dirty="0">
                <a:highlight>
                  <a:srgbClr val="FFFF00"/>
                </a:highlight>
              </a:rPr>
              <a:t>什么是二部图？二部图的边与顶点的关系是什么？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1939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59893-72AE-4CF7-85AB-F99E112E7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990000"/>
                </a:solidFill>
              </a:rPr>
              <a:t>图论</a:t>
            </a:r>
            <a:r>
              <a:rPr lang="zh-CN" altLang="zh-CN" dirty="0">
                <a:solidFill>
                  <a:srgbClr val="990000"/>
                </a:solidFill>
              </a:rPr>
              <a:t>复习要点</a:t>
            </a:r>
            <a:r>
              <a:rPr lang="zh-CN" altLang="en-US" dirty="0">
                <a:solidFill>
                  <a:srgbClr val="990000"/>
                </a:solidFill>
              </a:rPr>
              <a:t>（续）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C5244A-7D8E-4469-AE41-0EACDB9BB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/>
          <a:lstStyle/>
          <a:p>
            <a:pPr marL="514350" indent="-514350">
              <a:buFont typeface="+mj-lt"/>
              <a:buAutoNum type="arabicPeriod" startAt="8"/>
            </a:pPr>
            <a:r>
              <a:rPr lang="zh-CN" altLang="zh-CN" sz="2800" dirty="0">
                <a:highlight>
                  <a:srgbClr val="FFFF00"/>
                </a:highlight>
              </a:rPr>
              <a:t>关于连通平面图的欧拉公式是什么？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zh-CN" altLang="zh-CN" sz="2800" dirty="0">
                <a:highlight>
                  <a:srgbClr val="FFFF00"/>
                </a:highlight>
              </a:rPr>
              <a:t>简单连通平面图的必要条件是什么？简单连通平面图的边与区域有什么关系？</a:t>
            </a:r>
            <a:endParaRPr lang="en-US" altLang="zh-CN" sz="2800" dirty="0">
              <a:highlight>
                <a:srgbClr val="FFFF00"/>
              </a:highlight>
            </a:endParaRPr>
          </a:p>
          <a:p>
            <a:pPr marL="514350" indent="-514350">
              <a:buFont typeface="+mj-lt"/>
              <a:buAutoNum type="arabicPeriod" startAt="8"/>
            </a:pPr>
            <a:r>
              <a:rPr lang="zh-CN" altLang="en-US" sz="2800" dirty="0">
                <a:highlight>
                  <a:srgbClr val="FFFF00"/>
                </a:highlight>
              </a:rPr>
              <a:t>判断平面图的充分必要条件是什么？</a:t>
            </a:r>
            <a:endParaRPr lang="zh-CN" altLang="zh-CN" sz="2800" dirty="0">
              <a:highlight>
                <a:srgbClr val="FFFF00"/>
              </a:highlight>
            </a:endParaRPr>
          </a:p>
          <a:p>
            <a:pPr marL="514350" indent="-514350">
              <a:buFont typeface="+mj-lt"/>
              <a:buAutoNum type="arabicPeriod" startAt="8"/>
            </a:pPr>
            <a:r>
              <a:rPr lang="zh-CN" altLang="zh-CN" sz="2800" dirty="0">
                <a:highlight>
                  <a:srgbClr val="FFFF00"/>
                </a:highlight>
              </a:rPr>
              <a:t>什么是树？树的等价定义有哪些？</a:t>
            </a:r>
          </a:p>
          <a:p>
            <a:pPr marL="722313" indent="-722313">
              <a:buFont typeface="+mj-lt"/>
              <a:buAutoNum type="arabicPeriod" startAt="8"/>
            </a:pPr>
            <a:r>
              <a:rPr lang="zh-CN" altLang="zh-CN" sz="2800" dirty="0">
                <a:highlight>
                  <a:srgbClr val="FFFF00"/>
                </a:highlight>
              </a:rPr>
              <a:t>什么是生成树？</a:t>
            </a:r>
            <a:r>
              <a:rPr lang="zh-CN" altLang="en-US" sz="2800" dirty="0">
                <a:highlight>
                  <a:srgbClr val="FFFF00"/>
                </a:highlight>
              </a:rPr>
              <a:t>什么是基本回路？什么是基本割集？ 什么是最小生成树？</a:t>
            </a:r>
            <a:endParaRPr lang="en-US" altLang="zh-CN" sz="2800" dirty="0">
              <a:highlight>
                <a:srgbClr val="FFFF00"/>
              </a:highlight>
            </a:endParaRPr>
          </a:p>
          <a:p>
            <a:pPr marL="514350" indent="-514350">
              <a:buFont typeface="+mj-lt"/>
              <a:buAutoNum type="arabicPeriod" startAt="8"/>
            </a:pPr>
            <a:r>
              <a:rPr lang="zh-CN" altLang="en-US" sz="2800" dirty="0">
                <a:highlight>
                  <a:srgbClr val="FFFF00"/>
                </a:highlight>
              </a:rPr>
              <a:t> 什么是根树？</a:t>
            </a:r>
            <a:endParaRPr lang="en-US" altLang="zh-CN" sz="2800" dirty="0">
              <a:highlight>
                <a:srgbClr val="FFFF00"/>
              </a:highlight>
            </a:endParaRPr>
          </a:p>
          <a:p>
            <a:pPr marL="514350" indent="-514350">
              <a:buFont typeface="+mj-lt"/>
              <a:buAutoNum type="arabicPeriod" startAt="8"/>
            </a:pPr>
            <a:r>
              <a:rPr lang="en-US" altLang="zh-CN" sz="2800" dirty="0">
                <a:highlight>
                  <a:srgbClr val="FFFF00"/>
                </a:highlight>
              </a:rPr>
              <a:t> </a:t>
            </a:r>
            <a:r>
              <a:rPr lang="zh-CN" altLang="en-US" sz="2800" dirty="0">
                <a:highlight>
                  <a:srgbClr val="FFFF00"/>
                </a:highlight>
              </a:rPr>
              <a:t>什么是图</a:t>
            </a:r>
            <a:r>
              <a:rPr lang="en-US" altLang="zh-CN" sz="2800" dirty="0">
                <a:highlight>
                  <a:srgbClr val="FFFF00"/>
                </a:highlight>
              </a:rPr>
              <a:t>/</a:t>
            </a:r>
            <a:r>
              <a:rPr lang="zh-CN" altLang="en-US" sz="2800" dirty="0">
                <a:highlight>
                  <a:srgbClr val="FFFF00"/>
                </a:highlight>
              </a:rPr>
              <a:t>树</a:t>
            </a:r>
            <a:r>
              <a:rPr lang="en-US" altLang="zh-CN" sz="2800" dirty="0">
                <a:highlight>
                  <a:srgbClr val="FFFF00"/>
                </a:highlight>
              </a:rPr>
              <a:t>/</a:t>
            </a:r>
            <a:r>
              <a:rPr lang="zh-CN" altLang="en-US" sz="2800" dirty="0">
                <a:highlight>
                  <a:srgbClr val="FFFF00"/>
                </a:highlight>
              </a:rPr>
              <a:t>根树的同构？举例说明之</a:t>
            </a:r>
            <a:r>
              <a:rPr lang="zh-CN" altLang="en-US" dirty="0">
                <a:highlight>
                  <a:srgbClr val="FFFF00"/>
                </a:highlight>
              </a:rPr>
              <a:t>。</a:t>
            </a:r>
            <a:endParaRPr lang="zh-CN" altLang="zh-C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32143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30B78-F49B-4786-9AC7-FE1351EA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代数</a:t>
            </a:r>
            <a:r>
              <a:rPr lang="zh-CN" altLang="en-US" dirty="0">
                <a:solidFill>
                  <a:srgbClr val="C00000"/>
                </a:solidFill>
              </a:rPr>
              <a:t>复习要点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0030EA-799D-40CA-8CE9-571026305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zh-CN" sz="2800" dirty="0"/>
              <a:t>什么是</a:t>
            </a:r>
            <a:r>
              <a:rPr lang="zh-CN" altLang="en-US" sz="2800" dirty="0"/>
              <a:t>二元运算、一元运算？</a:t>
            </a:r>
            <a:endParaRPr lang="en-US" altLang="zh-CN" sz="2800" dirty="0"/>
          </a:p>
          <a:p>
            <a:pPr marL="514350" lvl="0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800" dirty="0"/>
              <a:t>什么是幺元？</a:t>
            </a:r>
            <a:endParaRPr lang="en-US" altLang="zh-CN" sz="2800" dirty="0"/>
          </a:p>
          <a:p>
            <a:pPr marL="514350" lvl="0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800" dirty="0"/>
              <a:t>什么是逆元？</a:t>
            </a:r>
            <a:endParaRPr lang="en-US" altLang="zh-CN" sz="2800" dirty="0"/>
          </a:p>
          <a:p>
            <a:pPr marL="514350" lvl="0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800" dirty="0"/>
              <a:t>什么是代数系统？</a:t>
            </a:r>
            <a:endParaRPr lang="en-US" altLang="zh-CN" sz="2800" dirty="0"/>
          </a:p>
          <a:p>
            <a:pPr marL="514350" lvl="0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800" dirty="0"/>
              <a:t>什么是半</a:t>
            </a:r>
            <a:r>
              <a:rPr lang="zh-CN" altLang="zh-CN" sz="2800" dirty="0"/>
              <a:t>群、含幺半群？</a:t>
            </a:r>
          </a:p>
          <a:p>
            <a:pPr marL="514350" lvl="0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zh-CN" sz="2800" dirty="0"/>
              <a:t>什么是群？</a:t>
            </a:r>
            <a:endParaRPr lang="en-US" altLang="zh-CN" sz="2800" dirty="0"/>
          </a:p>
          <a:p>
            <a:pPr marL="514350" lvl="0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800" dirty="0"/>
              <a:t>什么是交换群？</a:t>
            </a:r>
            <a:endParaRPr lang="en-US" altLang="zh-CN" sz="2800" dirty="0"/>
          </a:p>
          <a:p>
            <a:pPr marL="514350" lvl="0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800" dirty="0"/>
              <a:t>什么是群的同态？什么是群的同构？</a:t>
            </a:r>
          </a:p>
        </p:txBody>
      </p:sp>
    </p:spTree>
    <p:extLst>
      <p:ext uri="{BB962C8B-B14F-4D97-AF65-F5344CB8AC3E}">
        <p14:creationId xmlns:p14="http://schemas.microsoft.com/office/powerpoint/2010/main" val="2889514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考题类型参考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2764903"/>
          </a:xfrm>
        </p:spPr>
        <p:txBody>
          <a:bodyPr/>
          <a:lstStyle/>
          <a:p>
            <a:r>
              <a:rPr lang="zh-CN" altLang="en-US" sz="2800" dirty="0"/>
              <a:t>课堂上讲解过的例题  </a:t>
            </a:r>
            <a:endParaRPr lang="en-US" altLang="zh-CN" sz="2800" dirty="0"/>
          </a:p>
          <a:p>
            <a:r>
              <a:rPr lang="zh-CN" altLang="en-US" sz="2800" dirty="0"/>
              <a:t>课后作业题</a:t>
            </a:r>
            <a:endParaRPr lang="en-US" altLang="zh-CN" sz="2800" dirty="0"/>
          </a:p>
          <a:p>
            <a:r>
              <a:rPr lang="zh-CN" altLang="en-US" sz="2800" dirty="0"/>
              <a:t>超星学习通大作业题</a:t>
            </a:r>
            <a:endParaRPr lang="en-US" altLang="zh-CN" sz="2800" dirty="0"/>
          </a:p>
          <a:p>
            <a:r>
              <a:rPr lang="zh-CN" altLang="en-US" sz="2800" dirty="0"/>
              <a:t>其它 </a:t>
            </a:r>
            <a:r>
              <a:rPr lang="en-US" altLang="zh-CN" sz="2800" dirty="0"/>
              <a:t>(</a:t>
            </a:r>
            <a:r>
              <a:rPr lang="zh-CN" altLang="en-US" sz="2800" dirty="0"/>
              <a:t>有未见过的小问题，用于控制高分</a:t>
            </a:r>
            <a:r>
              <a:rPr lang="en-US" altLang="zh-CN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4631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复习考试建议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60042" y="1556792"/>
            <a:ext cx="822675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6254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大作业批改偏松，因每题分多，大错得分却不少。结课考试中每题分少，大错得分就会很少。复习时，要认真、严谨。</a:t>
            </a:r>
            <a:endParaRPr lang="en-US" altLang="zh-CN" sz="2800" dirty="0"/>
          </a:p>
          <a:p>
            <a:pPr marL="625475" indent="-6254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考试时，要完成全部题目，不要把题目空着。题目多，还要适当节省时间。一般，不要在控制</a:t>
            </a:r>
            <a:r>
              <a:rPr lang="en-US" altLang="zh-CN" sz="2800" dirty="0"/>
              <a:t>90</a:t>
            </a:r>
            <a:r>
              <a:rPr lang="zh-CN" altLang="en-US" sz="2800" dirty="0"/>
              <a:t>以上高分的小问题上花过多的时间。</a:t>
            </a:r>
            <a:endParaRPr lang="en-US" altLang="zh-CN" sz="2800" dirty="0"/>
          </a:p>
          <a:p>
            <a:endParaRPr lang="en-US" altLang="zh-CN" sz="2800" dirty="0"/>
          </a:p>
          <a:p>
            <a:pPr marL="625475" indent="-625475">
              <a:buFont typeface="Arial" panose="020B0604020202020204" pitchFamily="34" charset="0"/>
              <a:buChar char="•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45787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C00000"/>
                </a:solidFill>
              </a:rPr>
              <a:t>《</a:t>
            </a:r>
            <a:r>
              <a:rPr lang="zh-CN" altLang="en-US" sz="4000" dirty="0">
                <a:solidFill>
                  <a:srgbClr val="C00000"/>
                </a:solidFill>
              </a:rPr>
              <a:t>离散数学</a:t>
            </a:r>
            <a:r>
              <a:rPr lang="en-US" altLang="zh-CN" sz="4000" dirty="0">
                <a:solidFill>
                  <a:srgbClr val="C00000"/>
                </a:solidFill>
              </a:rPr>
              <a:t>》</a:t>
            </a:r>
            <a:r>
              <a:rPr lang="zh-CN" altLang="en-US" sz="4000" dirty="0">
                <a:solidFill>
                  <a:srgbClr val="C00000"/>
                </a:solidFill>
              </a:rPr>
              <a:t>结课考试题目分布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369117"/>
              </p:ext>
            </p:extLst>
          </p:nvPr>
        </p:nvGraphicFramePr>
        <p:xfrm>
          <a:off x="-16437" y="1240003"/>
          <a:ext cx="89290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021">
                  <a:extLst>
                    <a:ext uri="{9D8B030D-6E8A-4147-A177-3AD203B41FA5}">
                      <a16:colId xmlns:a16="http://schemas.microsoft.com/office/drawing/2014/main" val="1830883188"/>
                    </a:ext>
                  </a:extLst>
                </a:gridCol>
                <a:gridCol w="1388229">
                  <a:extLst>
                    <a:ext uri="{9D8B030D-6E8A-4147-A177-3AD203B41FA5}">
                      <a16:colId xmlns:a16="http://schemas.microsoft.com/office/drawing/2014/main" val="2199523031"/>
                    </a:ext>
                  </a:extLst>
                </a:gridCol>
                <a:gridCol w="1116125">
                  <a:extLst>
                    <a:ext uri="{9D8B030D-6E8A-4147-A177-3AD203B41FA5}">
                      <a16:colId xmlns:a16="http://schemas.microsoft.com/office/drawing/2014/main" val="2132335248"/>
                    </a:ext>
                  </a:extLst>
                </a:gridCol>
                <a:gridCol w="1116125">
                  <a:extLst>
                    <a:ext uri="{9D8B030D-6E8A-4147-A177-3AD203B41FA5}">
                      <a16:colId xmlns:a16="http://schemas.microsoft.com/office/drawing/2014/main" val="1518609264"/>
                    </a:ext>
                  </a:extLst>
                </a:gridCol>
                <a:gridCol w="1116125">
                  <a:extLst>
                    <a:ext uri="{9D8B030D-6E8A-4147-A177-3AD203B41FA5}">
                      <a16:colId xmlns:a16="http://schemas.microsoft.com/office/drawing/2014/main" val="458866583"/>
                    </a:ext>
                  </a:extLst>
                </a:gridCol>
                <a:gridCol w="1116125">
                  <a:extLst>
                    <a:ext uri="{9D8B030D-6E8A-4147-A177-3AD203B41FA5}">
                      <a16:colId xmlns:a16="http://schemas.microsoft.com/office/drawing/2014/main" val="360725077"/>
                    </a:ext>
                  </a:extLst>
                </a:gridCol>
                <a:gridCol w="1116125">
                  <a:extLst>
                    <a:ext uri="{9D8B030D-6E8A-4147-A177-3AD203B41FA5}">
                      <a16:colId xmlns:a16="http://schemas.microsoft.com/office/drawing/2014/main" val="2999578998"/>
                    </a:ext>
                  </a:extLst>
                </a:gridCol>
                <a:gridCol w="1116125">
                  <a:extLst>
                    <a:ext uri="{9D8B030D-6E8A-4147-A177-3AD203B41FA5}">
                      <a16:colId xmlns:a16="http://schemas.microsoft.com/office/drawing/2014/main" val="193446367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题数</a:t>
                      </a:r>
                      <a:r>
                        <a:rPr kumimoji="0" lang="en-US" altLang="zh-CN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/</a:t>
                      </a:r>
                      <a:r>
                        <a:rPr kumimoji="0" lang="zh-CN" altLang="en-US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分数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逻辑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集合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图论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组合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代数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合计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81065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0" lang="zh-CN" altLang="en-US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学时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0" lang="zh-CN" altLang="en-US" sz="3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13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11</a:t>
                      </a:r>
                      <a:endParaRPr kumimoji="0" lang="zh-CN" altLang="en-US" sz="3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16</a:t>
                      </a:r>
                      <a:endParaRPr kumimoji="0" lang="zh-CN" altLang="en-US" sz="3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2</a:t>
                      </a:r>
                      <a:endParaRPr kumimoji="0" lang="zh-CN" altLang="en-US" sz="3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6</a:t>
                      </a:r>
                      <a:endParaRPr kumimoji="0" lang="zh-CN" altLang="en-US" sz="3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48</a:t>
                      </a:r>
                      <a:endParaRPr kumimoji="0" lang="zh-CN" altLang="en-US" sz="3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1374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0" lang="zh-CN" alt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今</a:t>
                      </a:r>
                      <a:endParaRPr kumimoji="0" lang="en-US" altLang="zh-CN" sz="36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  <a:p>
                      <a:pPr algn="ctr"/>
                      <a:r>
                        <a:rPr kumimoji="0" lang="zh-CN" alt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AB</a:t>
                      </a:r>
                      <a:r>
                        <a:rPr kumimoji="0" lang="zh-CN" altLang="en-US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5</a:t>
                      </a:r>
                      <a:endParaRPr kumimoji="0" lang="zh-CN" altLang="en-US" sz="3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5</a:t>
                      </a:r>
                      <a:endParaRPr kumimoji="0" lang="zh-CN" altLang="en-US" sz="3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/</a:t>
                      </a:r>
                      <a:endParaRPr kumimoji="0" lang="zh-CN" altLang="en-US" sz="3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1</a:t>
                      </a:r>
                      <a:endParaRPr kumimoji="0" lang="zh-CN" altLang="en-US" sz="3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15</a:t>
                      </a:r>
                      <a:endParaRPr kumimoji="0" lang="zh-CN" altLang="en-US" sz="3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0971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0" lang="zh-CN" altLang="en-US" sz="3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AB</a:t>
                      </a:r>
                      <a:r>
                        <a:rPr kumimoji="0" lang="zh-CN" altLang="en-US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28</a:t>
                      </a:r>
                      <a:endParaRPr kumimoji="0" lang="zh-CN" altLang="en-US" sz="3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30</a:t>
                      </a:r>
                      <a:endParaRPr kumimoji="0" lang="zh-CN" altLang="en-US" sz="3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35</a:t>
                      </a:r>
                      <a:endParaRPr kumimoji="0" lang="zh-CN" altLang="en-US" sz="3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/</a:t>
                      </a:r>
                      <a:endParaRPr kumimoji="0" lang="zh-CN" altLang="en-US" sz="3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7</a:t>
                      </a:r>
                      <a:endParaRPr kumimoji="0" lang="zh-CN" altLang="en-US" sz="3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100</a:t>
                      </a:r>
                      <a:endParaRPr kumimoji="0" lang="zh-CN" altLang="en-US" sz="3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47527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endParaRPr kumimoji="0" lang="en-US" altLang="zh-CN" sz="3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  <a:p>
                      <a:pPr algn="ctr"/>
                      <a:r>
                        <a:rPr kumimoji="0" lang="zh-CN" altLang="en-US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去</a:t>
                      </a:r>
                      <a:endParaRPr kumimoji="0" lang="en-US" altLang="zh-CN" sz="3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  <a:p>
                      <a:pPr algn="ctr"/>
                      <a:r>
                        <a:rPr kumimoji="0" lang="zh-CN" altLang="en-US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AB</a:t>
                      </a:r>
                      <a:r>
                        <a:rPr kumimoji="0" lang="zh-CN" altLang="en-US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4.5</a:t>
                      </a:r>
                      <a:endParaRPr kumimoji="0" lang="zh-CN" altLang="en-US" sz="3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4</a:t>
                      </a:r>
                      <a:endParaRPr kumimoji="0" lang="zh-CN" altLang="en-US" sz="3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0.5</a:t>
                      </a:r>
                      <a:endParaRPr kumimoji="0" lang="zh-CN" altLang="en-US" sz="3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2</a:t>
                      </a:r>
                      <a:endParaRPr kumimoji="0" lang="zh-CN" altLang="en-US" sz="3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altLang="zh-CN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15</a:t>
                      </a:r>
                      <a:endParaRPr kumimoji="0" lang="zh-CN" altLang="en-US" sz="3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913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0" lang="zh-CN" altLang="en-US" sz="3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AB</a:t>
                      </a:r>
                      <a:r>
                        <a:rPr kumimoji="0" lang="zh-CN" altLang="en-US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26</a:t>
                      </a:r>
                      <a:endParaRPr kumimoji="0" lang="zh-CN" altLang="en-US" sz="3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30</a:t>
                      </a:r>
                      <a:endParaRPr kumimoji="0" lang="zh-CN" altLang="en-US" sz="3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26</a:t>
                      </a:r>
                      <a:endParaRPr kumimoji="0" lang="zh-CN" altLang="en-US" sz="3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4</a:t>
                      </a:r>
                      <a:endParaRPr kumimoji="0" lang="zh-CN" altLang="en-US" sz="3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14</a:t>
                      </a:r>
                      <a:endParaRPr kumimoji="0" lang="zh-CN" altLang="en-US" sz="3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100</a:t>
                      </a:r>
                      <a:endParaRPr kumimoji="0" lang="zh-CN" altLang="en-US" sz="3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3038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0" lang="zh-CN" altLang="en-US" sz="3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</a:t>
                      </a:r>
                      <a:r>
                        <a:rPr kumimoji="0" lang="zh-CN" altLang="en-US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4</a:t>
                      </a:r>
                      <a:endParaRPr kumimoji="0" lang="zh-CN" altLang="en-US" sz="3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4.5</a:t>
                      </a:r>
                      <a:endParaRPr kumimoji="0" lang="zh-CN" altLang="en-US" sz="3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3</a:t>
                      </a:r>
                      <a:endParaRPr kumimoji="0" lang="zh-CN" altLang="en-US" sz="3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0.5</a:t>
                      </a:r>
                      <a:endParaRPr kumimoji="0" lang="zh-CN" altLang="en-US" sz="3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2</a:t>
                      </a:r>
                      <a:endParaRPr kumimoji="0" lang="zh-CN" altLang="en-US" sz="3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14</a:t>
                      </a:r>
                      <a:endParaRPr kumimoji="0" lang="zh-CN" altLang="en-US" sz="3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0869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0" lang="zh-CN" altLang="en-US" sz="3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C</a:t>
                      </a:r>
                      <a:r>
                        <a:rPr kumimoji="0" lang="zh-CN" altLang="en-US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28</a:t>
                      </a:r>
                      <a:endParaRPr kumimoji="0" lang="zh-CN" altLang="en-US" sz="3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32</a:t>
                      </a:r>
                      <a:endParaRPr kumimoji="0" lang="zh-CN" altLang="en-US" sz="3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22</a:t>
                      </a:r>
                      <a:endParaRPr kumimoji="0" lang="zh-CN" altLang="en-US" sz="3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4</a:t>
                      </a:r>
                      <a:endParaRPr kumimoji="0" lang="zh-CN" altLang="en-US" sz="3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14</a:t>
                      </a:r>
                      <a:endParaRPr kumimoji="0" lang="zh-CN" altLang="en-US" sz="3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3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charset="0"/>
                          <a:ea typeface="宋体" pitchFamily="2" charset="-122"/>
                          <a:cs typeface="+mn-cs"/>
                        </a:rPr>
                        <a:t>100</a:t>
                      </a:r>
                      <a:endParaRPr kumimoji="0" lang="zh-CN" altLang="en-US" sz="3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effectLst/>
                        <a:latin typeface="Arial" charset="0"/>
                        <a:ea typeface="宋体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83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98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509F1F1-39D6-4EFA-8A77-8A71BE5E1C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548" y="188640"/>
            <a:ext cx="3096146" cy="1225550"/>
          </a:xfrm>
        </p:spPr>
        <p:txBody>
          <a:bodyPr/>
          <a:lstStyle/>
          <a:p>
            <a:pPr algn="l" eaLnBrk="1" hangingPunct="1"/>
            <a:r>
              <a:rPr lang="zh-CN" altLang="en-US" sz="4000" b="1" dirty="0">
                <a:solidFill>
                  <a:schemeClr val="hlink"/>
                </a:solidFill>
              </a:rPr>
              <a:t>数理逻辑</a:t>
            </a:r>
            <a:br>
              <a:rPr lang="en-US" altLang="zh-CN" sz="4000" b="1" dirty="0">
                <a:solidFill>
                  <a:schemeClr val="hlink"/>
                </a:solidFill>
              </a:rPr>
            </a:br>
            <a:r>
              <a:rPr lang="en-US" altLang="zh-CN" sz="3200" b="1" dirty="0">
                <a:solidFill>
                  <a:schemeClr val="tx1"/>
                </a:solidFill>
              </a:rPr>
              <a:t>(4</a:t>
            </a:r>
            <a:r>
              <a:rPr lang="zh-CN" altLang="en-US" sz="3200" b="1" dirty="0">
                <a:solidFill>
                  <a:schemeClr val="tx1"/>
                </a:solidFill>
              </a:rPr>
              <a:t>题，</a:t>
            </a:r>
            <a:r>
              <a:rPr lang="en-US" altLang="zh-CN" sz="3200" b="1" dirty="0">
                <a:solidFill>
                  <a:schemeClr val="tx1"/>
                </a:solidFill>
              </a:rPr>
              <a:t>28</a:t>
            </a:r>
            <a:r>
              <a:rPr lang="zh-CN" altLang="en-US" sz="3200" b="1" dirty="0">
                <a:solidFill>
                  <a:schemeClr val="tx1"/>
                </a:solidFill>
              </a:rPr>
              <a:t>分</a:t>
            </a:r>
            <a:r>
              <a:rPr lang="en-US" altLang="zh-CN" sz="32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2086B026-47B8-408B-A057-49AB9C145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792869"/>
            <a:ext cx="6264696" cy="294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dirty="0">
                <a:solidFill>
                  <a:srgbClr val="333300"/>
                </a:solidFill>
              </a:rPr>
              <a:t>第</a:t>
            </a:r>
            <a:r>
              <a:rPr lang="en-US" altLang="zh-CN" b="1" dirty="0">
                <a:solidFill>
                  <a:srgbClr val="333300"/>
                </a:solidFill>
              </a:rPr>
              <a:t>2</a:t>
            </a:r>
            <a:r>
              <a:rPr lang="zh-CN" altLang="en-US" b="1" dirty="0">
                <a:solidFill>
                  <a:srgbClr val="333300"/>
                </a:solidFill>
              </a:rPr>
              <a:t>章 一阶逻辑</a:t>
            </a:r>
          </a:p>
          <a:p>
            <a:pPr eaLnBrk="1" hangingPunct="1">
              <a:buFontTx/>
              <a:buNone/>
            </a:pPr>
            <a:r>
              <a:rPr lang="en-US" altLang="zh-CN" b="1" dirty="0">
                <a:solidFill>
                  <a:srgbClr val="333300"/>
                </a:solidFill>
              </a:rPr>
              <a:t>2.1 </a:t>
            </a:r>
            <a:r>
              <a:rPr lang="zh-CN" altLang="en-US" b="1" dirty="0">
                <a:solidFill>
                  <a:srgbClr val="333300"/>
                </a:solidFill>
              </a:rPr>
              <a:t>一阶逻辑基本概念</a:t>
            </a:r>
          </a:p>
          <a:p>
            <a:pPr eaLnBrk="1" hangingPunct="1">
              <a:buFontTx/>
              <a:buNone/>
            </a:pPr>
            <a:r>
              <a:rPr lang="en-US" altLang="zh-CN" b="1" dirty="0">
                <a:solidFill>
                  <a:srgbClr val="333300"/>
                </a:solidFill>
              </a:rPr>
              <a:t>2.2 </a:t>
            </a:r>
            <a:r>
              <a:rPr lang="zh-CN" altLang="en-US" b="1" dirty="0">
                <a:solidFill>
                  <a:srgbClr val="333300"/>
                </a:solidFill>
              </a:rPr>
              <a:t>一阶逻辑合适公式及解释</a:t>
            </a:r>
          </a:p>
          <a:p>
            <a:pPr eaLnBrk="1" hangingPunct="1">
              <a:buFontTx/>
              <a:buNone/>
            </a:pPr>
            <a:r>
              <a:rPr lang="en-US" altLang="zh-CN" b="1" dirty="0">
                <a:solidFill>
                  <a:srgbClr val="333300"/>
                </a:solidFill>
              </a:rPr>
              <a:t>2.3 </a:t>
            </a:r>
            <a:r>
              <a:rPr lang="zh-CN" altLang="en-US" b="1" dirty="0">
                <a:solidFill>
                  <a:srgbClr val="333300"/>
                </a:solidFill>
              </a:rPr>
              <a:t>一阶逻辑等值式与前束范式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2.4’ </a:t>
            </a:r>
            <a:r>
              <a:rPr lang="zh-CN" altLang="en-US" b="1" dirty="0"/>
              <a:t>一阶逻辑推理理论</a:t>
            </a:r>
            <a:endParaRPr lang="en-US" altLang="zh-CN" b="1" dirty="0">
              <a:solidFill>
                <a:srgbClr val="333300"/>
              </a:solidFill>
            </a:endParaRPr>
          </a:p>
        </p:txBody>
      </p:sp>
      <p:sp>
        <p:nvSpPr>
          <p:cNvPr id="3076" name="Rectangle 6">
            <a:extLst>
              <a:ext uri="{FF2B5EF4-FFF2-40B4-BE49-F238E27FC236}">
                <a16:creationId xmlns:a16="http://schemas.microsoft.com/office/drawing/2014/main" id="{5D26155B-7151-4C28-98A0-A75E05612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504" y="44624"/>
            <a:ext cx="45720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333300"/>
                </a:solidFill>
              </a:rPr>
              <a:t>第</a:t>
            </a:r>
            <a:r>
              <a:rPr lang="en-US" altLang="zh-CN" b="1" dirty="0">
                <a:solidFill>
                  <a:srgbClr val="333300"/>
                </a:solidFill>
              </a:rPr>
              <a:t>1</a:t>
            </a:r>
            <a:r>
              <a:rPr lang="zh-CN" altLang="en-US" b="1" dirty="0">
                <a:solidFill>
                  <a:srgbClr val="333300"/>
                </a:solidFill>
              </a:rPr>
              <a:t>章 命题逻辑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333300"/>
                </a:solidFill>
              </a:rPr>
              <a:t>1.1 </a:t>
            </a:r>
            <a:r>
              <a:rPr lang="zh-CN" altLang="en-US" b="1" dirty="0">
                <a:solidFill>
                  <a:srgbClr val="333300"/>
                </a:solidFill>
              </a:rPr>
              <a:t>命题符号化及联结词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333300"/>
                </a:solidFill>
              </a:rPr>
              <a:t>1.2 </a:t>
            </a:r>
            <a:r>
              <a:rPr lang="zh-CN" altLang="en-US" b="1" dirty="0">
                <a:solidFill>
                  <a:srgbClr val="333300"/>
                </a:solidFill>
              </a:rPr>
              <a:t>命题公式及分类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333300"/>
                </a:solidFill>
              </a:rPr>
              <a:t>1.3 </a:t>
            </a:r>
            <a:r>
              <a:rPr lang="zh-CN" altLang="en-US" b="1" dirty="0">
                <a:solidFill>
                  <a:srgbClr val="333300"/>
                </a:solidFill>
              </a:rPr>
              <a:t>等值演算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333300"/>
                </a:solidFill>
              </a:rPr>
              <a:t>1.4 </a:t>
            </a:r>
            <a:r>
              <a:rPr lang="zh-CN" altLang="en-US" b="1" dirty="0">
                <a:solidFill>
                  <a:srgbClr val="333300"/>
                </a:solidFill>
              </a:rPr>
              <a:t>范式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333300"/>
                </a:solidFill>
              </a:rPr>
              <a:t>1.5 </a:t>
            </a:r>
            <a:r>
              <a:rPr lang="zh-CN" altLang="en-US" b="1" dirty="0">
                <a:solidFill>
                  <a:srgbClr val="333300"/>
                </a:solidFill>
              </a:rPr>
              <a:t>联结词全功能集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333300"/>
                </a:solidFill>
              </a:rPr>
              <a:t>1.6 </a:t>
            </a:r>
            <a:r>
              <a:rPr lang="zh-CN" altLang="en-US" b="1" dirty="0">
                <a:solidFill>
                  <a:srgbClr val="333300"/>
                </a:solidFill>
              </a:rPr>
              <a:t>组合电路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333300"/>
                </a:solidFill>
              </a:rPr>
              <a:t>1.7 </a:t>
            </a:r>
            <a:r>
              <a:rPr lang="zh-CN" altLang="en-US" b="1" dirty="0">
                <a:solidFill>
                  <a:srgbClr val="333300"/>
                </a:solidFill>
              </a:rPr>
              <a:t>推理理论</a:t>
            </a:r>
            <a:endParaRPr lang="en-US" altLang="zh-CN" b="1" dirty="0">
              <a:solidFill>
                <a:srgbClr val="3333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333300"/>
                </a:solidFill>
              </a:rPr>
              <a:t>      </a:t>
            </a:r>
            <a:r>
              <a:rPr lang="zh-CN" altLang="en-US" b="1" dirty="0">
                <a:solidFill>
                  <a:srgbClr val="333300"/>
                </a:solidFill>
              </a:rPr>
              <a:t>归结推理法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3077" name="Line 4">
            <a:extLst>
              <a:ext uri="{FF2B5EF4-FFF2-40B4-BE49-F238E27FC236}">
                <a16:creationId xmlns:a16="http://schemas.microsoft.com/office/drawing/2014/main" id="{905F3F90-D899-4B20-ADD3-DDB1F28590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0520" y="2780928"/>
            <a:ext cx="3455988" cy="0"/>
          </a:xfrm>
          <a:prstGeom prst="line">
            <a:avLst/>
          </a:prstGeom>
          <a:noFill/>
          <a:ln w="1270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" name="Line 12">
            <a:extLst>
              <a:ext uri="{FF2B5EF4-FFF2-40B4-BE49-F238E27FC236}">
                <a16:creationId xmlns:a16="http://schemas.microsoft.com/office/drawing/2014/main" id="{FB757282-5621-4146-A1CC-D323D3054C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0520" y="3284984"/>
            <a:ext cx="3455988" cy="0"/>
          </a:xfrm>
          <a:prstGeom prst="line">
            <a:avLst/>
          </a:prstGeom>
          <a:noFill/>
          <a:ln w="1270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4">
            <a:extLst>
              <a:ext uri="{FF2B5EF4-FFF2-40B4-BE49-F238E27FC236}">
                <a16:creationId xmlns:a16="http://schemas.microsoft.com/office/drawing/2014/main" id="{905F3F90-D899-4B20-ADD3-DDB1F28590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714" y="6489816"/>
            <a:ext cx="4032250" cy="0"/>
          </a:xfrm>
          <a:prstGeom prst="line">
            <a:avLst/>
          </a:prstGeom>
          <a:noFill/>
          <a:ln w="1270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FB757282-5621-4146-A1CC-D323D3054C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476" y="4221088"/>
            <a:ext cx="2303860" cy="0"/>
          </a:xfrm>
          <a:prstGeom prst="line">
            <a:avLst/>
          </a:prstGeom>
          <a:noFill/>
          <a:ln w="1270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85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3E3B802-2264-4E13-A7F3-4FC5441419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4259263" cy="1143000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hlink"/>
                </a:solidFill>
              </a:rPr>
              <a:t>集合论</a:t>
            </a:r>
            <a:br>
              <a:rPr lang="en-US" altLang="zh-CN" dirty="0">
                <a:solidFill>
                  <a:schemeClr val="hlink"/>
                </a:solidFill>
              </a:rPr>
            </a:br>
            <a:r>
              <a:rPr lang="en-US" altLang="zh-CN" sz="3200" dirty="0">
                <a:solidFill>
                  <a:schemeClr val="tx1"/>
                </a:solidFill>
              </a:rPr>
              <a:t>(5</a:t>
            </a:r>
            <a:r>
              <a:rPr lang="zh-CN" altLang="en-US" sz="3200" dirty="0">
                <a:solidFill>
                  <a:schemeClr val="tx1"/>
                </a:solidFill>
              </a:rPr>
              <a:t>题，</a:t>
            </a:r>
            <a:r>
              <a:rPr lang="en-US" altLang="zh-CN" sz="3200" dirty="0">
                <a:solidFill>
                  <a:schemeClr val="tx1"/>
                </a:solidFill>
              </a:rPr>
              <a:t>30</a:t>
            </a:r>
            <a:r>
              <a:rPr lang="zh-CN" altLang="en-US" sz="3200" dirty="0">
                <a:solidFill>
                  <a:schemeClr val="tx1"/>
                </a:solidFill>
              </a:rPr>
              <a:t>分</a:t>
            </a:r>
            <a:r>
              <a:rPr lang="en-US" altLang="zh-CN" sz="3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7414FEC-9C24-42FB-9A31-254B684627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63888" y="188640"/>
            <a:ext cx="5580112" cy="244827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dirty="0"/>
              <a:t>第</a:t>
            </a:r>
            <a:r>
              <a:rPr lang="en-US" altLang="zh-CN" b="1" dirty="0"/>
              <a:t>3</a:t>
            </a:r>
            <a:r>
              <a:rPr lang="zh-CN" altLang="en-US" b="1" dirty="0"/>
              <a:t>章 集合的基本概念和运算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3.1 </a:t>
            </a:r>
            <a:r>
              <a:rPr lang="zh-CN" altLang="en-US" b="1" dirty="0"/>
              <a:t>集合的基本概念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3.2 </a:t>
            </a:r>
            <a:r>
              <a:rPr lang="zh-CN" altLang="en-US" b="1" dirty="0"/>
              <a:t>集合的基本运算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3.3 </a:t>
            </a:r>
            <a:r>
              <a:rPr lang="zh-CN" altLang="en-US" b="1" dirty="0"/>
              <a:t>集合中元素的计数</a:t>
            </a:r>
          </a:p>
        </p:txBody>
      </p:sp>
      <p:sp>
        <p:nvSpPr>
          <p:cNvPr id="2" name="矩形 1"/>
          <p:cNvSpPr/>
          <p:nvPr/>
        </p:nvSpPr>
        <p:spPr>
          <a:xfrm>
            <a:off x="438779" y="2492896"/>
            <a:ext cx="646246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zh-CN" altLang="en-US" sz="3200" b="1" dirty="0"/>
              <a:t>第</a:t>
            </a:r>
            <a:r>
              <a:rPr lang="en-US" altLang="zh-CN" sz="3200" b="1" dirty="0"/>
              <a:t>4</a:t>
            </a:r>
            <a:r>
              <a:rPr lang="zh-CN" altLang="en-US" sz="3200" b="1" dirty="0"/>
              <a:t>章 二元关系和函数</a:t>
            </a:r>
          </a:p>
          <a:p>
            <a:pPr eaLnBrk="1" hangingPunct="1">
              <a:buFontTx/>
              <a:buNone/>
            </a:pPr>
            <a:r>
              <a:rPr lang="en-US" altLang="zh-CN" sz="3200" b="1" dirty="0"/>
              <a:t>4.1 </a:t>
            </a:r>
            <a:r>
              <a:rPr lang="zh-CN" altLang="en-US" sz="3200" b="1" dirty="0"/>
              <a:t>集合的笛卡尔积与二元关系</a:t>
            </a:r>
          </a:p>
          <a:p>
            <a:pPr eaLnBrk="1" hangingPunct="1">
              <a:buFontTx/>
              <a:buNone/>
            </a:pPr>
            <a:r>
              <a:rPr lang="en-US" altLang="zh-CN" sz="3200" b="1" dirty="0"/>
              <a:t>4.2 </a:t>
            </a:r>
            <a:r>
              <a:rPr lang="zh-CN" altLang="en-US" sz="3200" b="1" dirty="0"/>
              <a:t>关系的运算</a:t>
            </a:r>
          </a:p>
          <a:p>
            <a:pPr eaLnBrk="1" hangingPunct="1">
              <a:buFontTx/>
              <a:buNone/>
            </a:pPr>
            <a:r>
              <a:rPr lang="en-US" altLang="zh-CN" sz="3200" b="1" dirty="0"/>
              <a:t>4.3 </a:t>
            </a:r>
            <a:r>
              <a:rPr lang="zh-CN" altLang="en-US" sz="3200" b="1" dirty="0"/>
              <a:t>关系的性质</a:t>
            </a:r>
            <a:endParaRPr lang="en-US" altLang="zh-CN" sz="3200" b="1" dirty="0"/>
          </a:p>
          <a:p>
            <a:pPr eaLnBrk="1" hangingPunct="1">
              <a:buFontTx/>
              <a:buNone/>
            </a:pPr>
            <a:r>
              <a:rPr lang="en-US" altLang="zh-CN" sz="3200" b="1" dirty="0"/>
              <a:t>4.4 </a:t>
            </a:r>
            <a:r>
              <a:rPr lang="zh-CN" altLang="en-US" sz="3200" b="1" dirty="0"/>
              <a:t>关系的闭包</a:t>
            </a:r>
          </a:p>
          <a:p>
            <a:pPr eaLnBrk="1" hangingPunct="1">
              <a:buFontTx/>
              <a:buNone/>
            </a:pPr>
            <a:r>
              <a:rPr lang="en-US" altLang="zh-CN" sz="3200" b="1" dirty="0"/>
              <a:t>4.5 </a:t>
            </a:r>
            <a:r>
              <a:rPr lang="zh-CN" altLang="en-US" sz="3200" b="1" dirty="0"/>
              <a:t>等价关系和偏序关系</a:t>
            </a:r>
          </a:p>
          <a:p>
            <a:pPr eaLnBrk="1" hangingPunct="1">
              <a:buFontTx/>
              <a:buNone/>
            </a:pPr>
            <a:r>
              <a:rPr lang="en-US" altLang="zh-CN" sz="3200" b="1" dirty="0"/>
              <a:t>4.6 </a:t>
            </a:r>
            <a:r>
              <a:rPr lang="zh-CN" altLang="en-US" sz="3200" b="1" dirty="0"/>
              <a:t>函数的定义和性质</a:t>
            </a:r>
          </a:p>
          <a:p>
            <a:pPr eaLnBrk="1" hangingPunct="1">
              <a:buFontTx/>
              <a:buNone/>
            </a:pPr>
            <a:r>
              <a:rPr lang="en-US" altLang="zh-CN" sz="3200" b="1" dirty="0"/>
              <a:t>4.7 </a:t>
            </a:r>
            <a:r>
              <a:rPr lang="zh-CN" altLang="en-US" sz="3200" b="1" dirty="0"/>
              <a:t>函数的复合和反函数</a:t>
            </a:r>
          </a:p>
        </p:txBody>
      </p:sp>
    </p:spTree>
    <p:extLst>
      <p:ext uri="{BB962C8B-B14F-4D97-AF65-F5344CB8AC3E}">
        <p14:creationId xmlns:p14="http://schemas.microsoft.com/office/powerpoint/2010/main" val="287187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908A724-6799-462C-BA34-481A52F8DC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9345" y="414345"/>
            <a:ext cx="3024188" cy="1143000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hlink"/>
                </a:solidFill>
              </a:rPr>
              <a:t>图论</a:t>
            </a:r>
            <a:br>
              <a:rPr lang="en-US" altLang="zh-CN" dirty="0">
                <a:solidFill>
                  <a:schemeClr val="hlink"/>
                </a:solidFill>
              </a:rPr>
            </a:br>
            <a:r>
              <a:rPr lang="en-US" altLang="zh-CN" sz="3200" dirty="0">
                <a:solidFill>
                  <a:schemeClr val="tx1"/>
                </a:solidFill>
              </a:rPr>
              <a:t>(5</a:t>
            </a:r>
            <a:r>
              <a:rPr lang="zh-CN" altLang="en-US" sz="3200" dirty="0">
                <a:solidFill>
                  <a:schemeClr val="tx1"/>
                </a:solidFill>
              </a:rPr>
              <a:t>题，</a:t>
            </a:r>
            <a:r>
              <a:rPr lang="en-US" altLang="zh-CN" sz="3200" dirty="0">
                <a:solidFill>
                  <a:schemeClr val="tx1"/>
                </a:solidFill>
              </a:rPr>
              <a:t>35</a:t>
            </a:r>
            <a:r>
              <a:rPr lang="zh-CN" altLang="en-US" sz="3200" dirty="0">
                <a:solidFill>
                  <a:schemeClr val="tx1"/>
                </a:solidFill>
              </a:rPr>
              <a:t>分</a:t>
            </a:r>
            <a:r>
              <a:rPr lang="en-US" altLang="zh-CN" sz="3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0D165D8A-BA76-454F-AE0F-EA44D5D36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52" y="1988840"/>
            <a:ext cx="5811206" cy="294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dirty="0"/>
              <a:t>第</a:t>
            </a:r>
            <a:r>
              <a:rPr lang="en-US" altLang="zh-CN" b="1" dirty="0"/>
              <a:t>5</a:t>
            </a:r>
            <a:r>
              <a:rPr lang="zh-CN" altLang="en-US" b="1" dirty="0"/>
              <a:t>章 图的基本概念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5.1 </a:t>
            </a:r>
            <a:r>
              <a:rPr lang="zh-CN" altLang="en-US" b="1" dirty="0"/>
              <a:t>无向图及有向图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5.2 </a:t>
            </a:r>
            <a:r>
              <a:rPr lang="zh-CN" altLang="en-US" b="1" dirty="0"/>
              <a:t>通路、回路和图的连通性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5.3 </a:t>
            </a:r>
            <a:r>
              <a:rPr lang="zh-CN" altLang="en-US" b="1" dirty="0"/>
              <a:t>图的矩阵表示</a:t>
            </a:r>
            <a:endParaRPr lang="en-US" altLang="zh-CN" b="1" dirty="0"/>
          </a:p>
          <a:p>
            <a:pPr eaLnBrk="1" hangingPunct="1">
              <a:buFontTx/>
              <a:buNone/>
            </a:pPr>
            <a:r>
              <a:rPr lang="en-US" altLang="zh-CN" b="1" dirty="0"/>
              <a:t>5.4 </a:t>
            </a:r>
            <a:r>
              <a:rPr lang="zh-CN" altLang="en-US" b="1" dirty="0"/>
              <a:t>最短路径、关键路径和着色</a:t>
            </a: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7AE514B4-783B-4D60-AB70-026C58E6D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132" y="4941168"/>
            <a:ext cx="3751348" cy="176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dirty="0"/>
              <a:t>第</a:t>
            </a:r>
            <a:r>
              <a:rPr lang="en-US" altLang="zh-CN" b="1" dirty="0"/>
              <a:t>7</a:t>
            </a:r>
            <a:r>
              <a:rPr lang="zh-CN" altLang="en-US" b="1" dirty="0"/>
              <a:t>章 树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7.1 </a:t>
            </a:r>
            <a:r>
              <a:rPr lang="zh-CN" altLang="en-US" b="1" dirty="0"/>
              <a:t>无向树及生成树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7.2 </a:t>
            </a:r>
            <a:r>
              <a:rPr lang="zh-CN" altLang="en-US" b="1" dirty="0"/>
              <a:t>根树及其应用</a:t>
            </a:r>
          </a:p>
        </p:txBody>
      </p:sp>
      <p:sp>
        <p:nvSpPr>
          <p:cNvPr id="5126" name="Line 6">
            <a:extLst>
              <a:ext uri="{FF2B5EF4-FFF2-40B4-BE49-F238E27FC236}">
                <a16:creationId xmlns:a16="http://schemas.microsoft.com/office/drawing/2014/main" id="{40363D10-A58B-4606-B83B-D22233C070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952" y="4653136"/>
            <a:ext cx="5657208" cy="0"/>
          </a:xfrm>
          <a:prstGeom prst="line">
            <a:avLst/>
          </a:prstGeom>
          <a:noFill/>
          <a:ln w="1270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8" name="Line 8">
            <a:extLst>
              <a:ext uri="{FF2B5EF4-FFF2-40B4-BE49-F238E27FC236}">
                <a16:creationId xmlns:a16="http://schemas.microsoft.com/office/drawing/2014/main" id="{C09F961A-CD87-4452-BD95-C5406B5F36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952" y="4077072"/>
            <a:ext cx="3136928" cy="0"/>
          </a:xfrm>
          <a:prstGeom prst="line">
            <a:avLst/>
          </a:prstGeom>
          <a:noFill/>
          <a:ln w="1270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" name="Line 9">
            <a:extLst>
              <a:ext uri="{FF2B5EF4-FFF2-40B4-BE49-F238E27FC236}">
                <a16:creationId xmlns:a16="http://schemas.microsoft.com/office/drawing/2014/main" id="{9D768651-816C-4C55-B42E-C286FEB43E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04248" y="6453336"/>
            <a:ext cx="2088232" cy="0"/>
          </a:xfrm>
          <a:prstGeom prst="line">
            <a:avLst/>
          </a:prstGeom>
          <a:noFill/>
          <a:ln w="1270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012160" y="376161"/>
            <a:ext cx="33288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zh-CN" altLang="en-US" sz="3200" b="1" dirty="0"/>
              <a:t>第</a:t>
            </a:r>
            <a:r>
              <a:rPr lang="en-US" altLang="zh-CN" sz="3200" b="1" dirty="0"/>
              <a:t>6</a:t>
            </a:r>
            <a:r>
              <a:rPr lang="zh-CN" altLang="en-US" sz="3200" b="1" dirty="0"/>
              <a:t>章 特殊的图</a:t>
            </a:r>
          </a:p>
          <a:p>
            <a:pPr eaLnBrk="1" hangingPunct="1">
              <a:buFontTx/>
              <a:buNone/>
            </a:pPr>
            <a:r>
              <a:rPr lang="en-US" altLang="zh-CN" sz="3200" b="1" dirty="0"/>
              <a:t>6.1 </a:t>
            </a:r>
            <a:r>
              <a:rPr lang="zh-CN" altLang="en-US" sz="3200" b="1" dirty="0"/>
              <a:t>二部图</a:t>
            </a:r>
          </a:p>
          <a:p>
            <a:pPr eaLnBrk="1" hangingPunct="1">
              <a:buFontTx/>
              <a:buNone/>
            </a:pPr>
            <a:r>
              <a:rPr lang="en-US" altLang="zh-CN" sz="3200" b="1" dirty="0"/>
              <a:t>6.2 </a:t>
            </a:r>
            <a:r>
              <a:rPr lang="zh-CN" altLang="en-US" sz="3200" b="1" dirty="0"/>
              <a:t>欧拉图</a:t>
            </a:r>
          </a:p>
          <a:p>
            <a:pPr eaLnBrk="1" hangingPunct="1">
              <a:buFontTx/>
              <a:buNone/>
            </a:pPr>
            <a:r>
              <a:rPr lang="en-US" altLang="zh-CN" sz="3200" b="1" dirty="0"/>
              <a:t>6.3 </a:t>
            </a:r>
            <a:r>
              <a:rPr lang="zh-CN" altLang="en-US" sz="3200" b="1" dirty="0"/>
              <a:t>哈密顿图</a:t>
            </a:r>
          </a:p>
          <a:p>
            <a:pPr eaLnBrk="1" hangingPunct="1">
              <a:buFontTx/>
              <a:buNone/>
            </a:pPr>
            <a:r>
              <a:rPr lang="en-US" altLang="zh-CN" sz="3200" b="1" dirty="0"/>
              <a:t>6.4 </a:t>
            </a:r>
            <a:r>
              <a:rPr lang="zh-CN" altLang="en-US" sz="3200" b="1" dirty="0"/>
              <a:t>平面图</a:t>
            </a:r>
            <a:endParaRPr lang="en-US" altLang="zh-CN" sz="3200" b="1" dirty="0"/>
          </a:p>
          <a:p>
            <a:pPr eaLnBrk="1" hangingPunct="1">
              <a:buFontTx/>
              <a:buNone/>
            </a:pPr>
            <a:r>
              <a:rPr lang="en-US" altLang="zh-CN" sz="3200" b="1" dirty="0"/>
              <a:t>      </a:t>
            </a:r>
            <a:r>
              <a:rPr lang="zh-CN" altLang="en-US" sz="3200" b="1" dirty="0"/>
              <a:t>平面图着色</a:t>
            </a:r>
            <a:endParaRPr lang="en-US" altLang="zh-CN" sz="3200" b="1" dirty="0"/>
          </a:p>
          <a:p>
            <a:pPr eaLnBrk="1" hangingPunct="1">
              <a:buFontTx/>
              <a:buNone/>
            </a:pPr>
            <a:endParaRPr lang="zh-CN" altLang="en-US" sz="3200" b="1" dirty="0"/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9D768651-816C-4C55-B42E-C286FEB43E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88224" y="3068960"/>
            <a:ext cx="2376264" cy="0"/>
          </a:xfrm>
          <a:prstGeom prst="line">
            <a:avLst/>
          </a:prstGeom>
          <a:noFill/>
          <a:ln w="1270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976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908A724-6799-462C-BA34-481A52F8DC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9345" y="414345"/>
            <a:ext cx="3024188" cy="1143000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hlink"/>
                </a:solidFill>
              </a:rPr>
              <a:t>组合分析</a:t>
            </a:r>
            <a:br>
              <a:rPr lang="en-US" altLang="zh-CN" dirty="0">
                <a:solidFill>
                  <a:schemeClr val="hlink"/>
                </a:solidFill>
              </a:rPr>
            </a:br>
            <a:r>
              <a:rPr lang="en-US" altLang="zh-CN" sz="3200" dirty="0">
                <a:solidFill>
                  <a:schemeClr val="tx1"/>
                </a:solidFill>
              </a:rPr>
              <a:t>(</a:t>
            </a:r>
            <a:r>
              <a:rPr lang="zh-CN" altLang="en-US" sz="3200" dirty="0">
                <a:solidFill>
                  <a:schemeClr val="tx1"/>
                </a:solidFill>
              </a:rPr>
              <a:t>不考</a:t>
            </a:r>
            <a:r>
              <a:rPr lang="en-US" altLang="zh-CN" sz="3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0D165D8A-BA76-454F-AE0F-EA44D5D36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7439" y="378561"/>
            <a:ext cx="5466561" cy="235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dirty="0"/>
              <a:t>第</a:t>
            </a:r>
            <a:r>
              <a:rPr lang="en-US" altLang="zh-CN" b="1" dirty="0"/>
              <a:t>8</a:t>
            </a:r>
            <a:r>
              <a:rPr lang="zh-CN" altLang="en-US" b="1" dirty="0"/>
              <a:t>章 组合分析初步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8.1 </a:t>
            </a:r>
            <a:r>
              <a:rPr lang="zh-CN" altLang="en-US" b="1" dirty="0"/>
              <a:t>加法法则和乘法法则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8.2 </a:t>
            </a:r>
            <a:r>
              <a:rPr lang="zh-CN" altLang="en-US" b="1" dirty="0"/>
              <a:t>基本排列组合的计数方法</a:t>
            </a:r>
            <a:endParaRPr lang="en-US" altLang="zh-CN" b="1" dirty="0"/>
          </a:p>
          <a:p>
            <a:pPr eaLnBrk="1" hangingPunct="1">
              <a:buFontTx/>
              <a:buNone/>
            </a:pPr>
            <a:r>
              <a:rPr lang="en-US" altLang="zh-CN" b="1" dirty="0"/>
              <a:t>8.3 </a:t>
            </a:r>
            <a:r>
              <a:rPr lang="zh-CN" altLang="en-US" b="1" dirty="0"/>
              <a:t>递推方程的求解与应用</a:t>
            </a: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7AE514B4-783B-4D60-AB70-026C58E6D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728" y="3501008"/>
            <a:ext cx="8384783" cy="294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dirty="0"/>
              <a:t>第</a:t>
            </a:r>
            <a:r>
              <a:rPr lang="en-US" altLang="zh-CN" b="1" dirty="0"/>
              <a:t>9</a:t>
            </a:r>
            <a:r>
              <a:rPr lang="zh-CN" altLang="en-US" b="1" dirty="0"/>
              <a:t>章 代数系统简介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9.1 </a:t>
            </a:r>
            <a:r>
              <a:rPr lang="zh-CN" altLang="en-US" b="1" dirty="0"/>
              <a:t>二元运算及其性质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9.2 </a:t>
            </a:r>
            <a:r>
              <a:rPr lang="zh-CN" altLang="en-US" b="1" dirty="0"/>
              <a:t>代数系统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9.3 </a:t>
            </a:r>
            <a:r>
              <a:rPr lang="zh-CN" altLang="en-US" b="1" dirty="0"/>
              <a:t>几个典型的代数系统</a:t>
            </a:r>
            <a:endParaRPr lang="en-US" altLang="zh-CN" b="1" dirty="0"/>
          </a:p>
          <a:p>
            <a:pPr eaLnBrk="1" hangingPunct="1">
              <a:buFontTx/>
              <a:buNone/>
            </a:pPr>
            <a:r>
              <a:rPr lang="en-US" altLang="zh-CN" b="1" dirty="0"/>
              <a:t>      </a:t>
            </a:r>
            <a:r>
              <a:rPr lang="zh-CN" altLang="en-US" b="1" dirty="0"/>
              <a:t>环、格、布尔代数</a:t>
            </a:r>
          </a:p>
        </p:txBody>
      </p:sp>
      <p:sp>
        <p:nvSpPr>
          <p:cNvPr id="5128" name="Line 8">
            <a:extLst>
              <a:ext uri="{FF2B5EF4-FFF2-40B4-BE49-F238E27FC236}">
                <a16:creationId xmlns:a16="http://schemas.microsoft.com/office/drawing/2014/main" id="{C09F961A-CD87-4452-BD95-C5406B5F36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7439" y="2466792"/>
            <a:ext cx="5297168" cy="18697"/>
          </a:xfrm>
          <a:prstGeom prst="line">
            <a:avLst/>
          </a:prstGeom>
          <a:noFill/>
          <a:ln w="1270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" name="Line 9">
            <a:extLst>
              <a:ext uri="{FF2B5EF4-FFF2-40B4-BE49-F238E27FC236}">
                <a16:creationId xmlns:a16="http://schemas.microsoft.com/office/drawing/2014/main" id="{9D768651-816C-4C55-B42E-C286FEB43E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56286" y="6093296"/>
            <a:ext cx="3816350" cy="0"/>
          </a:xfrm>
          <a:prstGeom prst="line">
            <a:avLst/>
          </a:prstGeom>
          <a:noFill/>
          <a:ln w="1270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908A724-6799-462C-BA34-481A52F8D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510136"/>
            <a:ext cx="30241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kern="0" dirty="0">
                <a:solidFill>
                  <a:schemeClr val="hlink"/>
                </a:solidFill>
              </a:rPr>
              <a:t>代数系统</a:t>
            </a:r>
            <a:br>
              <a:rPr lang="en-US" altLang="zh-CN" kern="0" dirty="0">
                <a:solidFill>
                  <a:schemeClr val="hlink"/>
                </a:solidFill>
              </a:rPr>
            </a:br>
            <a:r>
              <a:rPr lang="en-US" altLang="zh-CN" sz="3200" kern="0" dirty="0">
                <a:solidFill>
                  <a:schemeClr val="tx1"/>
                </a:solidFill>
              </a:rPr>
              <a:t>(1</a:t>
            </a:r>
            <a:r>
              <a:rPr lang="zh-CN" altLang="en-US" sz="3200" kern="0" dirty="0">
                <a:solidFill>
                  <a:schemeClr val="tx1"/>
                </a:solidFill>
              </a:rPr>
              <a:t>题，</a:t>
            </a:r>
            <a:r>
              <a:rPr lang="en-US" altLang="zh-CN" sz="3200" kern="0" dirty="0">
                <a:solidFill>
                  <a:schemeClr val="tx1"/>
                </a:solidFill>
              </a:rPr>
              <a:t>7</a:t>
            </a:r>
            <a:r>
              <a:rPr lang="zh-CN" altLang="en-US" sz="3200" kern="0" dirty="0">
                <a:solidFill>
                  <a:schemeClr val="tx1"/>
                </a:solidFill>
              </a:rPr>
              <a:t>分</a:t>
            </a:r>
            <a:r>
              <a:rPr lang="en-US" altLang="zh-CN" sz="3200" kern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C09F961A-CD87-4452-BD95-C5406B5F36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1728" y="620688"/>
            <a:ext cx="5297168" cy="18697"/>
          </a:xfrm>
          <a:prstGeom prst="line">
            <a:avLst/>
          </a:prstGeom>
          <a:noFill/>
          <a:ln w="1270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C09F961A-CD87-4452-BD95-C5406B5F36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7439" y="1853190"/>
            <a:ext cx="5297168" cy="18697"/>
          </a:xfrm>
          <a:prstGeom prst="line">
            <a:avLst/>
          </a:prstGeom>
          <a:noFill/>
          <a:ln w="1270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C09F961A-CD87-4452-BD95-C5406B5F36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1728" y="1289528"/>
            <a:ext cx="5297168" cy="18697"/>
          </a:xfrm>
          <a:prstGeom prst="line">
            <a:avLst/>
          </a:prstGeom>
          <a:noFill/>
          <a:ln w="1270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C09F961A-CD87-4452-BD95-C5406B5F36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512" y="764704"/>
            <a:ext cx="3204021" cy="0"/>
          </a:xfrm>
          <a:prstGeom prst="line">
            <a:avLst/>
          </a:prstGeom>
          <a:noFill/>
          <a:ln w="1270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938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6E561-3A08-4C31-AF65-35D24DB4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990000"/>
                </a:solidFill>
              </a:rPr>
              <a:t>数理逻辑</a:t>
            </a:r>
            <a:r>
              <a:rPr lang="zh-CN" altLang="zh-CN" dirty="0">
                <a:solidFill>
                  <a:srgbClr val="990000"/>
                </a:solidFill>
              </a:rPr>
              <a:t>复习要点</a:t>
            </a:r>
            <a:endParaRPr lang="zh-CN" altLang="en-US" dirty="0">
              <a:solidFill>
                <a:srgbClr val="99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9E7869-D272-43E0-9B32-3E98DA1B1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812253" cy="4525963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zh-CN" altLang="en-US" sz="2800" dirty="0"/>
              <a:t>命题公式等值式有哪些？</a:t>
            </a:r>
            <a:endParaRPr lang="en-US" altLang="zh-CN" sz="2800" dirty="0"/>
          </a:p>
          <a:p>
            <a:pPr marL="514350" lvl="0" indent="-514350">
              <a:buFont typeface="+mj-lt"/>
              <a:buAutoNum type="arabicPeriod"/>
            </a:pPr>
            <a:r>
              <a:rPr lang="zh-CN" altLang="zh-CN" sz="2800" dirty="0"/>
              <a:t>命题公式的</a:t>
            </a:r>
            <a:r>
              <a:rPr lang="zh-CN" altLang="en-US" sz="2800" dirty="0"/>
              <a:t>成真解释、成假解释、</a:t>
            </a:r>
            <a:r>
              <a:rPr lang="zh-CN" altLang="zh-CN" sz="2800" dirty="0"/>
              <a:t>主</a:t>
            </a:r>
            <a:r>
              <a:rPr lang="zh-CN" altLang="en-US" sz="2800" dirty="0"/>
              <a:t>析取</a:t>
            </a:r>
            <a:r>
              <a:rPr lang="zh-CN" altLang="zh-CN" sz="2800" dirty="0"/>
              <a:t>范式</a:t>
            </a:r>
            <a:r>
              <a:rPr lang="zh-CN" altLang="en-US" sz="2800" dirty="0"/>
              <a:t>、主合取范式</a:t>
            </a:r>
            <a:r>
              <a:rPr lang="zh-CN" altLang="zh-CN" sz="2800" dirty="0"/>
              <a:t>是什么？ 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sz="2800" dirty="0"/>
              <a:t>命题推理证明方法是什么？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sz="2800" dirty="0"/>
              <a:t>在命题推理证明过程中容易犯的错误有哪些？</a:t>
            </a:r>
          </a:p>
          <a:p>
            <a:pPr marL="514350" lvl="0" indent="-514350">
              <a:buFont typeface="+mj-lt"/>
              <a:buAutoNum type="arabicPeriod"/>
            </a:pPr>
            <a:r>
              <a:rPr lang="zh-CN" altLang="zh-CN" sz="2800" dirty="0"/>
              <a:t>在知识翻译时，紧跟在量词之后的主联结词是怎么规定的？</a:t>
            </a:r>
            <a:endParaRPr lang="en-US" altLang="zh-CN" sz="2800" dirty="0"/>
          </a:p>
          <a:p>
            <a:pPr marL="514350" lvl="0" indent="-514350">
              <a:buFont typeface="+mj-lt"/>
              <a:buAutoNum type="arabicPeriod"/>
            </a:pPr>
            <a:r>
              <a:rPr lang="zh-CN" altLang="en-US" sz="2800" dirty="0"/>
              <a:t>一阶逻辑公式的成真解释、成假解释是什么？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一阶逻辑</a:t>
            </a:r>
            <a:r>
              <a:rPr lang="zh-CN" altLang="zh-CN" sz="2800" dirty="0"/>
              <a:t>公式的前束范式是什么？</a:t>
            </a:r>
            <a:r>
              <a:rPr lang="zh-CN" altLang="en-US" sz="2800" dirty="0"/>
              <a:t>怎么求出？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93772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6E561-3A08-4C31-AF65-35D24DB4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990000"/>
                </a:solidFill>
              </a:rPr>
              <a:t>集合论</a:t>
            </a:r>
            <a:r>
              <a:rPr lang="zh-CN" altLang="zh-CN" dirty="0">
                <a:solidFill>
                  <a:srgbClr val="990000"/>
                </a:solidFill>
              </a:rPr>
              <a:t>复习要点</a:t>
            </a:r>
            <a:endParaRPr lang="zh-CN" altLang="en-US" dirty="0">
              <a:solidFill>
                <a:srgbClr val="99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EBB586C-8192-4B4F-B83C-9C65473936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7328" y="1553358"/>
            <a:ext cx="8003232" cy="457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marR="0" lvl="0" indent="-51435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266700" algn="l"/>
              </a:tabLst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什么是集合的包含关系？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怎么证明包含关系？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266700" algn="l"/>
              </a:tabLst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集合的基本运算有哪些？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266700" algn="l"/>
              </a:tabLst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笛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卡儿积集合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A×B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什么？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266700" algn="l"/>
              </a:tabLst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集合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的幂集（记为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）是什么？有多少个元素？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30000"/>
              </a:lnSpc>
              <a:spcBef>
                <a:spcPct val="0"/>
              </a:spcBef>
              <a:buFont typeface="+mj-lt"/>
              <a:buAutoNum type="arabicPeriod"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集合等式的证明方法有哪些？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26670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集合中的元素计数方法有哪些？集合计数的一般加法公式与减法公式是什么？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18019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6E561-3A08-4C31-AF65-35D24DB4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990000"/>
                </a:solidFill>
              </a:rPr>
              <a:t>集合论</a:t>
            </a:r>
            <a:r>
              <a:rPr lang="zh-CN" altLang="zh-CN" dirty="0">
                <a:solidFill>
                  <a:srgbClr val="990000"/>
                </a:solidFill>
              </a:rPr>
              <a:t>复习要点</a:t>
            </a:r>
            <a:r>
              <a:rPr lang="en-US" altLang="zh-CN" dirty="0">
                <a:solidFill>
                  <a:srgbClr val="990000"/>
                </a:solidFill>
              </a:rPr>
              <a:t>(</a:t>
            </a:r>
            <a:r>
              <a:rPr lang="zh-CN" altLang="en-US" dirty="0">
                <a:solidFill>
                  <a:srgbClr val="990000"/>
                </a:solidFill>
              </a:rPr>
              <a:t>续</a:t>
            </a:r>
            <a:r>
              <a:rPr lang="en-US" altLang="zh-CN" dirty="0">
                <a:solidFill>
                  <a:srgbClr val="990000"/>
                </a:solidFill>
              </a:rPr>
              <a:t>)</a:t>
            </a:r>
            <a:endParaRPr lang="zh-CN" altLang="en-US" dirty="0">
              <a:solidFill>
                <a:srgbClr val="99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9E7869-D272-43E0-9B32-3E98DA1B1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什么是二元关系的自反性、反自反性、对称性、反对称性和传递性？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lvl="0" indent="-514350">
              <a:buFont typeface="+mj-lt"/>
              <a:buAutoNum type="arabicPeriod" startAt="7"/>
            </a:pPr>
            <a:r>
              <a:rPr lang="zh-CN" altLang="zh-CN" sz="2800" dirty="0"/>
              <a:t>什么是等价关系？</a:t>
            </a:r>
            <a:r>
              <a:rPr lang="zh-CN" altLang="en-US" sz="2800" dirty="0"/>
              <a:t>什么是商集合？</a:t>
            </a:r>
            <a:r>
              <a:rPr lang="zh-CN" altLang="zh-CN" sz="2800" dirty="0"/>
              <a:t>什么是一个集合的划分？它与等价关系有什么关联？</a:t>
            </a:r>
          </a:p>
          <a:p>
            <a:pPr marL="514350" lvl="0" indent="-514350">
              <a:buFont typeface="+mj-lt"/>
              <a:buAutoNum type="arabicPeriod" startAt="7"/>
            </a:pPr>
            <a:r>
              <a:rPr lang="zh-CN" altLang="en-US" sz="2800" dirty="0">
                <a:highlight>
                  <a:srgbClr val="FFFF00"/>
                </a:highlight>
              </a:rPr>
              <a:t>什么是偏序关系？什么是哈斯图？</a:t>
            </a:r>
            <a:endParaRPr lang="en-US" altLang="zh-CN" sz="2800" dirty="0">
              <a:highlight>
                <a:srgbClr val="FFFF00"/>
              </a:highlight>
            </a:endParaRPr>
          </a:p>
          <a:p>
            <a:pPr marL="514350" lvl="0" indent="-514350">
              <a:buFont typeface="+mj-lt"/>
              <a:buAutoNum type="arabicPeriod" startAt="7"/>
            </a:pPr>
            <a:r>
              <a:rPr lang="en-US" altLang="zh-CN" sz="2800" dirty="0">
                <a:highlight>
                  <a:srgbClr val="FFFF00"/>
                </a:highlight>
              </a:rPr>
              <a:t> </a:t>
            </a:r>
            <a:r>
              <a:rPr lang="zh-CN" altLang="zh-CN" sz="2800" dirty="0">
                <a:highlight>
                  <a:srgbClr val="FFFF00"/>
                </a:highlight>
              </a:rPr>
              <a:t>什么是函数的单射性、满射性、双射性</a:t>
            </a:r>
            <a:r>
              <a:rPr lang="zh-CN" altLang="en-US" sz="2800" dirty="0">
                <a:highlight>
                  <a:srgbClr val="FFFF00"/>
                </a:highlight>
              </a:rPr>
              <a:t>？</a:t>
            </a:r>
            <a:endParaRPr lang="en-US" altLang="zh-CN" sz="2800" dirty="0">
              <a:highlight>
                <a:srgbClr val="FFFF00"/>
              </a:highlight>
            </a:endParaRPr>
          </a:p>
          <a:p>
            <a:pPr marL="631825" lvl="0" indent="-631825">
              <a:buFont typeface="+mj-lt"/>
              <a:buAutoNum type="arabicPeriod" startAt="7"/>
            </a:pPr>
            <a:r>
              <a:rPr lang="en-US" altLang="zh-CN" sz="2800" dirty="0">
                <a:highlight>
                  <a:srgbClr val="FFFF00"/>
                </a:highlight>
              </a:rPr>
              <a:t> </a:t>
            </a:r>
            <a:r>
              <a:rPr lang="zh-CN" altLang="en-US" sz="2800" dirty="0">
                <a:highlight>
                  <a:srgbClr val="FFFF00"/>
                </a:highlight>
              </a:rPr>
              <a:t>二元关系的复合是什么？函数的复合是什么？</a:t>
            </a:r>
          </a:p>
        </p:txBody>
      </p:sp>
    </p:spTree>
    <p:extLst>
      <p:ext uri="{BB962C8B-B14F-4D97-AF65-F5344CB8AC3E}">
        <p14:creationId xmlns:p14="http://schemas.microsoft.com/office/powerpoint/2010/main" val="2633517983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983</Words>
  <Application>Microsoft Office PowerPoint</Application>
  <PresentationFormat>全屏显示(4:3)</PresentationFormat>
  <Paragraphs>185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宋体</vt:lpstr>
      <vt:lpstr>Arial</vt:lpstr>
      <vt:lpstr>Times New Roman</vt:lpstr>
      <vt:lpstr>默认设计模板</vt:lpstr>
      <vt:lpstr>《离散数学》复习</vt:lpstr>
      <vt:lpstr>《离散数学》结课考试题目分布</vt:lpstr>
      <vt:lpstr>数理逻辑 (4题，28分)</vt:lpstr>
      <vt:lpstr>集合论 (5题，30分)</vt:lpstr>
      <vt:lpstr>图论 (5题，35分)</vt:lpstr>
      <vt:lpstr>组合分析 (不考)</vt:lpstr>
      <vt:lpstr>数理逻辑复习要点</vt:lpstr>
      <vt:lpstr>集合论复习要点</vt:lpstr>
      <vt:lpstr>集合论复习要点(续)</vt:lpstr>
      <vt:lpstr>图论复习要点</vt:lpstr>
      <vt:lpstr>图论复习要点（续）</vt:lpstr>
      <vt:lpstr>代数复习要点</vt:lpstr>
      <vt:lpstr>考题类型参考</vt:lpstr>
      <vt:lpstr>复习考试建议</vt:lpstr>
    </vt:vector>
  </TitlesOfParts>
  <Company>nust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集合论(30%)</dc:title>
  <dc:creator>zjin</dc:creator>
  <cp:lastModifiedBy>1563883475@qq.com</cp:lastModifiedBy>
  <cp:revision>170</cp:revision>
  <dcterms:created xsi:type="dcterms:W3CDTF">2007-12-23T00:44:13Z</dcterms:created>
  <dcterms:modified xsi:type="dcterms:W3CDTF">2024-12-05T13:13:52Z</dcterms:modified>
</cp:coreProperties>
</file>