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423" r:id="rId2"/>
    <p:sldId id="425" r:id="rId3"/>
    <p:sldId id="455" r:id="rId4"/>
    <p:sldId id="424" r:id="rId5"/>
    <p:sldId id="456" r:id="rId6"/>
    <p:sldId id="426" r:id="rId7"/>
    <p:sldId id="457" r:id="rId8"/>
    <p:sldId id="427" r:id="rId9"/>
    <p:sldId id="458" r:id="rId10"/>
    <p:sldId id="443" r:id="rId11"/>
    <p:sldId id="469" r:id="rId12"/>
    <p:sldId id="444" r:id="rId13"/>
    <p:sldId id="459" r:id="rId14"/>
    <p:sldId id="445" r:id="rId15"/>
    <p:sldId id="460" r:id="rId16"/>
    <p:sldId id="446" r:id="rId17"/>
    <p:sldId id="462" r:id="rId18"/>
    <p:sldId id="447" r:id="rId19"/>
    <p:sldId id="461" r:id="rId20"/>
    <p:sldId id="448" r:id="rId21"/>
    <p:sldId id="463" r:id="rId22"/>
    <p:sldId id="449" r:id="rId23"/>
    <p:sldId id="464" r:id="rId24"/>
    <p:sldId id="450" r:id="rId25"/>
    <p:sldId id="465" r:id="rId26"/>
    <p:sldId id="451" r:id="rId27"/>
    <p:sldId id="466" r:id="rId28"/>
    <p:sldId id="452" r:id="rId29"/>
    <p:sldId id="467" r:id="rId30"/>
    <p:sldId id="453" r:id="rId31"/>
  </p:sldIdLst>
  <p:sldSz cx="9144000" cy="6858000" type="screen4x3"/>
  <p:notesSz cx="6786563" cy="9915525"/>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35" autoAdjust="0"/>
    <p:restoredTop sz="81477" autoAdjust="0"/>
  </p:normalViewPr>
  <p:slideViewPr>
    <p:cSldViewPr>
      <p:cViewPr varScale="1">
        <p:scale>
          <a:sx n="85" d="100"/>
          <a:sy n="85" d="100"/>
        </p:scale>
        <p:origin x="472" y="6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bwMode="auto">
          <a:xfrm>
            <a:off x="0" y="0"/>
            <a:ext cx="2941638"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71683" name="Rectangle 3"/>
          <p:cNvSpPr>
            <a:spLocks noGrp="1" noChangeArrowheads="1"/>
          </p:cNvSpPr>
          <p:nvPr>
            <p:ph type="dt" idx="1"/>
          </p:nvPr>
        </p:nvSpPr>
        <p:spPr bwMode="auto">
          <a:xfrm>
            <a:off x="3844925" y="0"/>
            <a:ext cx="2940050" cy="4953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44036" name="Rectangle 4"/>
          <p:cNvSpPr>
            <a:spLocks noGrp="1" noRot="1" noChangeAspect="1" noChangeArrowheads="1" noTextEdit="1"/>
          </p:cNvSpPr>
          <p:nvPr>
            <p:ph type="sldImg" idx="2"/>
          </p:nvPr>
        </p:nvSpPr>
        <p:spPr bwMode="auto">
          <a:xfrm>
            <a:off x="914400" y="742950"/>
            <a:ext cx="4959350" cy="3719513"/>
          </a:xfrm>
          <a:prstGeom prst="rect">
            <a:avLst/>
          </a:prstGeom>
          <a:noFill/>
          <a:ln w="9525">
            <a:solidFill>
              <a:srgbClr val="000000"/>
            </a:solidFill>
            <a:miter lim="800000"/>
            <a:headEnd/>
            <a:tailEnd/>
          </a:ln>
        </p:spPr>
      </p:sp>
      <p:sp>
        <p:nvSpPr>
          <p:cNvPr id="71685" name="Rectangle 5"/>
          <p:cNvSpPr>
            <a:spLocks noGrp="1" noChangeArrowheads="1"/>
          </p:cNvSpPr>
          <p:nvPr>
            <p:ph type="body" sz="quarter" idx="3"/>
          </p:nvPr>
        </p:nvSpPr>
        <p:spPr bwMode="auto">
          <a:xfrm>
            <a:off x="679450" y="4710113"/>
            <a:ext cx="5429250" cy="44624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71686" name="Rectangle 6"/>
          <p:cNvSpPr>
            <a:spLocks noGrp="1" noChangeArrowheads="1"/>
          </p:cNvSpPr>
          <p:nvPr>
            <p:ph type="ftr" sz="quarter" idx="4"/>
          </p:nvPr>
        </p:nvSpPr>
        <p:spPr bwMode="auto">
          <a:xfrm>
            <a:off x="0" y="9418638"/>
            <a:ext cx="2941638"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71687" name="Rectangle 7"/>
          <p:cNvSpPr>
            <a:spLocks noGrp="1" noChangeArrowheads="1"/>
          </p:cNvSpPr>
          <p:nvPr>
            <p:ph type="sldNum" sz="quarter" idx="5"/>
          </p:nvPr>
        </p:nvSpPr>
        <p:spPr bwMode="auto">
          <a:xfrm>
            <a:off x="3844925" y="9418638"/>
            <a:ext cx="2940050" cy="4953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3E71841E-A448-4AB4-9BF4-1E29EDDB3C4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E71841E-A448-4AB4-9BF4-1E29EDDB3C47}" type="slidenum">
              <a:rPr lang="en-US" altLang="zh-CN" smtClean="0"/>
              <a:pPr>
                <a:defRPr/>
              </a:pPr>
              <a:t>1</a:t>
            </a:fld>
            <a:endParaRPr lang="en-US" altLang="zh-CN"/>
          </a:p>
        </p:txBody>
      </p:sp>
    </p:spTree>
    <p:extLst>
      <p:ext uri="{BB962C8B-B14F-4D97-AF65-F5344CB8AC3E}">
        <p14:creationId xmlns:p14="http://schemas.microsoft.com/office/powerpoint/2010/main" val="824769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E71841E-A448-4AB4-9BF4-1E29EDDB3C47}" type="slidenum">
              <a:rPr lang="en-US" altLang="zh-CN" smtClean="0"/>
              <a:pPr>
                <a:defRPr/>
              </a:pPr>
              <a:t>2</a:t>
            </a:fld>
            <a:endParaRPr lang="en-US" altLang="zh-CN"/>
          </a:p>
        </p:txBody>
      </p:sp>
    </p:spTree>
    <p:extLst>
      <p:ext uri="{BB962C8B-B14F-4D97-AF65-F5344CB8AC3E}">
        <p14:creationId xmlns:p14="http://schemas.microsoft.com/office/powerpoint/2010/main" val="902119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E71841E-A448-4AB4-9BF4-1E29EDDB3C47}" type="slidenum">
              <a:rPr lang="en-US" altLang="zh-CN" smtClean="0"/>
              <a:pPr>
                <a:defRPr/>
              </a:pPr>
              <a:t>7</a:t>
            </a:fld>
            <a:endParaRPr lang="en-US" altLang="zh-CN"/>
          </a:p>
        </p:txBody>
      </p:sp>
    </p:spTree>
    <p:extLst>
      <p:ext uri="{BB962C8B-B14F-4D97-AF65-F5344CB8AC3E}">
        <p14:creationId xmlns:p14="http://schemas.microsoft.com/office/powerpoint/2010/main" val="350097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E71841E-A448-4AB4-9BF4-1E29EDDB3C47}" type="slidenum">
              <a:rPr lang="en-US" altLang="zh-CN" smtClean="0"/>
              <a:pPr>
                <a:defRPr/>
              </a:pPr>
              <a:t>9</a:t>
            </a:fld>
            <a:endParaRPr lang="en-US" altLang="zh-CN"/>
          </a:p>
        </p:txBody>
      </p:sp>
    </p:spTree>
    <p:extLst>
      <p:ext uri="{BB962C8B-B14F-4D97-AF65-F5344CB8AC3E}">
        <p14:creationId xmlns:p14="http://schemas.microsoft.com/office/powerpoint/2010/main" val="4928525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E71841E-A448-4AB4-9BF4-1E29EDDB3C47}" type="slidenum">
              <a:rPr lang="en-US" altLang="zh-CN" smtClean="0"/>
              <a:pPr>
                <a:defRPr/>
              </a:pPr>
              <a:t>15</a:t>
            </a:fld>
            <a:endParaRPr lang="en-US" altLang="zh-CN"/>
          </a:p>
        </p:txBody>
      </p:sp>
    </p:spTree>
    <p:extLst>
      <p:ext uri="{BB962C8B-B14F-4D97-AF65-F5344CB8AC3E}">
        <p14:creationId xmlns:p14="http://schemas.microsoft.com/office/powerpoint/2010/main" val="42829826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E71841E-A448-4AB4-9BF4-1E29EDDB3C47}" type="slidenum">
              <a:rPr lang="en-US" altLang="zh-CN" smtClean="0"/>
              <a:pPr>
                <a:defRPr/>
              </a:pPr>
              <a:t>20</a:t>
            </a:fld>
            <a:endParaRPr lang="en-US" altLang="zh-CN"/>
          </a:p>
        </p:txBody>
      </p:sp>
    </p:spTree>
    <p:extLst>
      <p:ext uri="{BB962C8B-B14F-4D97-AF65-F5344CB8AC3E}">
        <p14:creationId xmlns:p14="http://schemas.microsoft.com/office/powerpoint/2010/main" val="2564261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E71841E-A448-4AB4-9BF4-1E29EDDB3C47}" type="slidenum">
              <a:rPr lang="en-US" altLang="zh-CN" smtClean="0"/>
              <a:pPr>
                <a:defRPr/>
              </a:pPr>
              <a:t>29</a:t>
            </a:fld>
            <a:endParaRPr lang="en-US" altLang="zh-CN"/>
          </a:p>
        </p:txBody>
      </p:sp>
    </p:spTree>
    <p:extLst>
      <p:ext uri="{BB962C8B-B14F-4D97-AF65-F5344CB8AC3E}">
        <p14:creationId xmlns:p14="http://schemas.microsoft.com/office/powerpoint/2010/main" val="824954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7BD4885-6C94-4485-A61A-A267F5BBD326}"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9B54852-CBAF-41E3-A97C-5D62B9C1EF1F}"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4F0FB2-BE97-436D-8B73-710D07C1539F}"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9154F6A-9EFF-4D5F-9CDA-F1BC9310AF3B}"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CC4157C-2957-403F-B86D-9C6DAF433EE2}"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7FAC037-5F3D-4553-B1A8-7890052F865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4EB01C9-1869-4958-8525-658E1A7582A3}"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6A94F06-1742-4CE0-83CD-1C493296B50F}"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7BD9CAE-7C29-4F62-AF33-3459793C9889}"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B489C9F-927F-4DB2-B2C3-D2C67B9D8A19}"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B5883D1-1ACE-458A-BFA1-AA2874E5BCB4}"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3039F19-0AC5-4748-98DE-35C5003F3FD8}"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BF4398E-97CB-4AE2-8544-6F8F8EE9FB29}"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614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8FE77D6-3BEA-4493-A2A4-7DB2FDCC7F5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600201"/>
            <a:ext cx="8229600" cy="2764903"/>
          </a:xfrm>
        </p:spPr>
        <p:txBody>
          <a:bodyPr/>
          <a:lstStyle/>
          <a:p>
            <a:pPr marL="0" indent="0" algn="ctr">
              <a:buNone/>
            </a:pPr>
            <a:r>
              <a:rPr lang="en-US" altLang="zh-CN" sz="4800" dirty="0"/>
              <a:t>2023</a:t>
            </a:r>
            <a:r>
              <a:rPr lang="zh-CN" altLang="en-US" sz="4800" dirty="0"/>
              <a:t>年度</a:t>
            </a:r>
            <a:r>
              <a:rPr lang="en-US" altLang="zh-CN" sz="4800" dirty="0"/>
              <a:t>《</a:t>
            </a:r>
            <a:r>
              <a:rPr lang="zh-CN" altLang="en-US" sz="4800" dirty="0"/>
              <a:t>离散数学</a:t>
            </a:r>
            <a:r>
              <a:rPr lang="en-US" altLang="zh-CN" sz="4800" dirty="0"/>
              <a:t>》</a:t>
            </a:r>
            <a:r>
              <a:rPr lang="zh-CN" altLang="en-US" sz="4800" dirty="0"/>
              <a:t>试题  </a:t>
            </a:r>
            <a:endParaRPr lang="en-US" altLang="zh-CN" sz="4800" dirty="0"/>
          </a:p>
          <a:p>
            <a:pPr marL="0" indent="0" algn="ctr">
              <a:buNone/>
            </a:pPr>
            <a:r>
              <a:rPr lang="zh-CN" altLang="en-US" sz="4800" dirty="0"/>
              <a:t>参考解答</a:t>
            </a:r>
          </a:p>
        </p:txBody>
      </p:sp>
    </p:spTree>
    <p:extLst>
      <p:ext uri="{BB962C8B-B14F-4D97-AF65-F5344CB8AC3E}">
        <p14:creationId xmlns:p14="http://schemas.microsoft.com/office/powerpoint/2010/main" val="18346313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323528" y="889844"/>
                <a:ext cx="8712968" cy="3000821"/>
              </a:xfrm>
              <a:prstGeom prst="rect">
                <a:avLst/>
              </a:prstGeom>
            </p:spPr>
            <p:txBody>
              <a:bodyPr wrap="square">
                <a:spAutoFit/>
              </a:bodyPr>
              <a:lstStyle/>
              <a:p>
                <a:pPr algn="just">
                  <a:lnSpc>
                    <a:spcPct val="150000"/>
                  </a:lnSpc>
                  <a:spcAft>
                    <a:spcPts val="0"/>
                  </a:spcAft>
                </a:pPr>
                <a:r>
                  <a:rPr lang="zh-CN" altLang="zh-CN" kern="100" dirty="0">
                    <a:solidFill>
                      <a:srgbClr val="000000"/>
                    </a:solidFill>
                    <a:latin typeface="Times New Roman" panose="02020603050405020304" pitchFamily="18" charset="0"/>
                  </a:rPr>
                  <a:t>五</a:t>
                </a:r>
                <a:r>
                  <a:rPr lang="en-US" altLang="zh-CN" kern="100" dirty="0">
                    <a:solidFill>
                      <a:srgbClr val="000000"/>
                    </a:solidFill>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6</a:t>
                </a:r>
                <a:r>
                  <a:rPr lang="zh-CN" altLang="zh-CN" kern="100" dirty="0">
                    <a:latin typeface="Times New Roman" panose="02020603050405020304" pitchFamily="18" charset="0"/>
                  </a:rPr>
                  <a:t>分）</a:t>
                </a:r>
                <a:r>
                  <a:rPr lang="zh-CN" altLang="zh-CN" kern="100" dirty="0">
                    <a:solidFill>
                      <a:srgbClr val="000000"/>
                    </a:solidFill>
                    <a:latin typeface="Times New Roman" panose="02020603050405020304" pitchFamily="18" charset="0"/>
                  </a:rPr>
                  <a:t>设</a:t>
                </a:r>
                <a14:m>
                  <m:oMath xmlns:m="http://schemas.openxmlformats.org/officeDocument/2006/math">
                    <m:r>
                      <a:rPr lang="en-US" altLang="zh-CN" i="1" kern="100">
                        <a:solidFill>
                          <a:srgbClr val="000000"/>
                        </a:solidFill>
                        <a:latin typeface="Cambria Math" panose="02040503050406030204" pitchFamily="18" charset="0"/>
                      </a:rPr>
                      <m:t>𝑋</m:t>
                    </m:r>
                    <m:r>
                      <a:rPr lang="zh-CN" altLang="zh-CN" i="1"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𝑌</m:t>
                    </m:r>
                    <m:r>
                      <a:rPr lang="zh-CN" altLang="zh-CN" i="1"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𝑍</m:t>
                    </m:r>
                  </m:oMath>
                </a14:m>
                <a:r>
                  <a:rPr lang="zh-CN" altLang="zh-CN" kern="100" dirty="0">
                    <a:solidFill>
                      <a:srgbClr val="000000"/>
                    </a:solidFill>
                    <a:latin typeface="Times New Roman" panose="02020603050405020304" pitchFamily="18" charset="0"/>
                  </a:rPr>
                  <a:t>是三个任意集合，</a:t>
                </a:r>
                <a:endParaRPr lang="zh-CN" altLang="zh-CN" kern="100" dirty="0">
                  <a:latin typeface="Times New Roman" panose="02020603050405020304" pitchFamily="18" charset="0"/>
                </a:endParaRPr>
              </a:p>
              <a:p>
                <a:pPr indent="266700" algn="just">
                  <a:lnSpc>
                    <a:spcPct val="150000"/>
                  </a:lnSpc>
                  <a:spcAft>
                    <a:spcPts val="0"/>
                  </a:spcAft>
                </a:pPr>
                <a:r>
                  <a:rPr lang="zh-CN" altLang="zh-CN" kern="100" dirty="0">
                    <a:solidFill>
                      <a:srgbClr val="000000"/>
                    </a:solidFill>
                    <a:latin typeface="Times New Roman" panose="02020603050405020304" pitchFamily="18" charset="0"/>
                  </a:rPr>
                  <a:t>试证明：</a:t>
                </a:r>
                <a14:m>
                  <m:oMath xmlns:m="http://schemas.openxmlformats.org/officeDocument/2006/math">
                    <m:d>
                      <m:dPr>
                        <m:ctrlPr>
                          <a:rPr lang="zh-CN" altLang="zh-CN" i="1" kern="100">
                            <a:solidFill>
                              <a:srgbClr val="000000"/>
                            </a:solidFill>
                            <a:latin typeface="Cambria Math" panose="02040503050406030204" pitchFamily="18" charset="0"/>
                            <a:ea typeface="Cambria Math" panose="02040503050406030204" pitchFamily="18" charset="0"/>
                          </a:rPr>
                        </m:ctrlPr>
                      </m:dPr>
                      <m:e>
                        <m:r>
                          <a:rPr lang="en-US" altLang="zh-CN" i="1" kern="100">
                            <a:solidFill>
                              <a:srgbClr val="000000"/>
                            </a:solidFill>
                            <a:latin typeface="Cambria Math" panose="02040503050406030204" pitchFamily="18" charset="0"/>
                          </a:rPr>
                          <m:t>𝑋</m:t>
                        </m:r>
                        <m:r>
                          <a:rPr lang="en-US" altLang="zh-CN" i="1"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𝑌</m:t>
                        </m:r>
                      </m:e>
                    </m:d>
                    <m:r>
                      <a:rPr lang="en-US" altLang="zh-CN" i="1" kern="100">
                        <a:solidFill>
                          <a:srgbClr val="000000"/>
                        </a:solidFill>
                        <a:latin typeface="Cambria Math" panose="02040503050406030204" pitchFamily="18" charset="0"/>
                      </a:rPr>
                      <m:t>∪</m:t>
                    </m:r>
                    <m:d>
                      <m:dPr>
                        <m:ctrlPr>
                          <a:rPr lang="zh-CN" altLang="zh-CN" i="1" kern="100">
                            <a:solidFill>
                              <a:srgbClr val="000000"/>
                            </a:solidFill>
                            <a:latin typeface="Cambria Math" panose="02040503050406030204" pitchFamily="18" charset="0"/>
                            <a:ea typeface="Cambria Math" panose="02040503050406030204" pitchFamily="18" charset="0"/>
                          </a:rPr>
                        </m:ctrlPr>
                      </m:dPr>
                      <m:e>
                        <m:r>
                          <a:rPr lang="en-US" altLang="zh-CN" i="1" kern="100">
                            <a:solidFill>
                              <a:srgbClr val="000000"/>
                            </a:solidFill>
                            <a:latin typeface="Cambria Math" panose="02040503050406030204" pitchFamily="18" charset="0"/>
                          </a:rPr>
                          <m:t>𝑋</m:t>
                        </m:r>
                        <m:r>
                          <a:rPr lang="en-US" altLang="zh-CN" i="1"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𝑍</m:t>
                        </m:r>
                      </m:e>
                    </m:d>
                    <m:r>
                      <a:rPr lang="en-US" altLang="zh-CN" i="1"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𝑋</m:t>
                    </m:r>
                  </m:oMath>
                </a14:m>
                <a:r>
                  <a:rPr lang="zh-CN" altLang="zh-CN" kern="100" dirty="0">
                    <a:solidFill>
                      <a:srgbClr val="000000"/>
                    </a:solidFill>
                    <a:latin typeface="Times New Roman" panose="02020603050405020304" pitchFamily="18" charset="0"/>
                  </a:rPr>
                  <a:t>的充分必要条件是</a:t>
                </a:r>
                <a14:m>
                  <m:oMath xmlns:m="http://schemas.openxmlformats.org/officeDocument/2006/math">
                    <m:r>
                      <a:rPr lang="zh-CN" altLang="zh-CN" i="1" kern="100">
                        <a:solidFill>
                          <a:srgbClr val="000000"/>
                        </a:solidFill>
                        <a:latin typeface="Cambria Math" panose="02040503050406030204" pitchFamily="18" charset="0"/>
                        <a:ea typeface="Cambria Math" panose="02040503050406030204" pitchFamily="18" charset="0"/>
                      </a:rPr>
                      <m:t> </m:t>
                    </m:r>
                    <m:r>
                      <a:rPr lang="en-US" altLang="zh-CN" i="1" kern="100">
                        <a:solidFill>
                          <a:srgbClr val="000000"/>
                        </a:solidFill>
                        <a:latin typeface="Cambria Math" panose="02040503050406030204" pitchFamily="18" charset="0"/>
                        <a:ea typeface="Cambria Math" panose="02040503050406030204" pitchFamily="18" charset="0"/>
                      </a:rPr>
                      <m:t>𝑋</m:t>
                    </m:r>
                    <m:r>
                      <a:rPr lang="en-US" altLang="zh-CN" i="1" kern="100">
                        <a:solidFill>
                          <a:srgbClr val="000000"/>
                        </a:solidFill>
                        <a:latin typeface="Cambria Math" panose="02040503050406030204" pitchFamily="18" charset="0"/>
                        <a:ea typeface="Cambria Math" panose="02040503050406030204" pitchFamily="18" charset="0"/>
                      </a:rPr>
                      <m:t>∩</m:t>
                    </m:r>
                    <m:r>
                      <a:rPr lang="en-US" altLang="zh-CN" i="1" kern="100">
                        <a:solidFill>
                          <a:srgbClr val="000000"/>
                        </a:solidFill>
                        <a:latin typeface="Cambria Math" panose="02040503050406030204" pitchFamily="18" charset="0"/>
                        <a:ea typeface="Cambria Math" panose="02040503050406030204" pitchFamily="18" charset="0"/>
                      </a:rPr>
                      <m:t>𝑌</m:t>
                    </m:r>
                    <m:r>
                      <a:rPr lang="en-US" altLang="zh-CN" i="1" kern="100">
                        <a:solidFill>
                          <a:srgbClr val="000000"/>
                        </a:solidFill>
                        <a:latin typeface="Cambria Math" panose="02040503050406030204" pitchFamily="18" charset="0"/>
                        <a:ea typeface="Cambria Math" panose="02040503050406030204" pitchFamily="18" charset="0"/>
                      </a:rPr>
                      <m:t>∩</m:t>
                    </m:r>
                    <m:r>
                      <a:rPr lang="en-US" altLang="zh-CN" i="1" kern="100">
                        <a:solidFill>
                          <a:srgbClr val="000000"/>
                        </a:solidFill>
                        <a:latin typeface="Cambria Math" panose="02040503050406030204" pitchFamily="18" charset="0"/>
                        <a:ea typeface="Cambria Math" panose="02040503050406030204" pitchFamily="18" charset="0"/>
                      </a:rPr>
                      <m:t>𝑍</m:t>
                    </m:r>
                    <m:r>
                      <a:rPr lang="en-US" altLang="zh-CN" i="1" kern="100">
                        <a:solidFill>
                          <a:srgbClr val="000000"/>
                        </a:solidFill>
                        <a:latin typeface="Cambria Math" panose="02040503050406030204" pitchFamily="18" charset="0"/>
                        <a:ea typeface="Cambria Math" panose="02040503050406030204" pitchFamily="18" charset="0"/>
                      </a:rPr>
                      <m:t>=∅</m:t>
                    </m:r>
                  </m:oMath>
                </a14:m>
                <a:r>
                  <a:rPr lang="zh-CN" altLang="zh-CN" kern="100" dirty="0">
                    <a:solidFill>
                      <a:srgbClr val="000000"/>
                    </a:solidFill>
                    <a:latin typeface="Times New Roman" panose="02020603050405020304" pitchFamily="18" charset="0"/>
                  </a:rPr>
                  <a:t>。</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证明： </a:t>
                </a:r>
                <a14:m>
                  <m:oMath xmlns:m="http://schemas.openxmlformats.org/officeDocument/2006/math">
                    <m:d>
                      <m:dPr>
                        <m:ctrlPr>
                          <a:rPr lang="zh-CN" altLang="zh-CN" i="1" kern="100">
                            <a:solidFill>
                              <a:srgbClr val="000000"/>
                            </a:solidFill>
                            <a:latin typeface="Cambria Math" panose="02040503050406030204" pitchFamily="18" charset="0"/>
                            <a:ea typeface="Cambria Math" panose="02040503050406030204" pitchFamily="18" charset="0"/>
                          </a:rPr>
                        </m:ctrlPr>
                      </m:dPr>
                      <m:e>
                        <m:r>
                          <a:rPr lang="en-US" altLang="zh-CN" i="1" kern="100">
                            <a:solidFill>
                              <a:srgbClr val="000000"/>
                            </a:solidFill>
                            <a:latin typeface="Cambria Math" panose="02040503050406030204" pitchFamily="18" charset="0"/>
                          </a:rPr>
                          <m:t>𝑋</m:t>
                        </m:r>
                        <m:r>
                          <a:rPr lang="en-US" altLang="zh-CN" i="1"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𝑌</m:t>
                        </m:r>
                      </m:e>
                    </m:d>
                    <m:r>
                      <a:rPr lang="en-US" altLang="zh-CN" i="1" kern="100">
                        <a:solidFill>
                          <a:srgbClr val="000000"/>
                        </a:solidFill>
                        <a:latin typeface="Cambria Math" panose="02040503050406030204" pitchFamily="18" charset="0"/>
                      </a:rPr>
                      <m:t>∪</m:t>
                    </m:r>
                    <m:d>
                      <m:dPr>
                        <m:ctrlPr>
                          <a:rPr lang="zh-CN" altLang="zh-CN" i="1" kern="100">
                            <a:solidFill>
                              <a:srgbClr val="000000"/>
                            </a:solidFill>
                            <a:latin typeface="Cambria Math" panose="02040503050406030204" pitchFamily="18" charset="0"/>
                            <a:ea typeface="Cambria Math" panose="02040503050406030204" pitchFamily="18" charset="0"/>
                          </a:rPr>
                        </m:ctrlPr>
                      </m:dPr>
                      <m:e>
                        <m:r>
                          <a:rPr lang="en-US" altLang="zh-CN" i="1" kern="100">
                            <a:solidFill>
                              <a:srgbClr val="000000"/>
                            </a:solidFill>
                            <a:latin typeface="Cambria Math" panose="02040503050406030204" pitchFamily="18" charset="0"/>
                          </a:rPr>
                          <m:t>𝑋</m:t>
                        </m:r>
                        <m:r>
                          <a:rPr lang="en-US" altLang="zh-CN" i="1"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𝑍</m:t>
                        </m:r>
                      </m:e>
                    </m:d>
                    <m:r>
                      <a:rPr lang="en-US" altLang="zh-CN" i="1" kern="100">
                        <a:solidFill>
                          <a:srgbClr val="000000"/>
                        </a:solidFill>
                        <a:latin typeface="Cambria Math" panose="02040503050406030204" pitchFamily="18" charset="0"/>
                      </a:rPr>
                      <m:t>=</m:t>
                    </m:r>
                    <m:d>
                      <m:dPr>
                        <m:begChr m:val="（"/>
                        <m:endChr m:val="）"/>
                        <m:ctrlPr>
                          <a:rPr lang="zh-CN" altLang="zh-CN" i="1" kern="100">
                            <a:solidFill>
                              <a:srgbClr val="000000"/>
                            </a:solidFill>
                            <a:latin typeface="Cambria Math" panose="02040503050406030204" pitchFamily="18" charset="0"/>
                            <a:ea typeface="Cambria Math" panose="02040503050406030204" pitchFamily="18" charset="0"/>
                          </a:rPr>
                        </m:ctrlPr>
                      </m:dPr>
                      <m:e>
                        <m:r>
                          <a:rPr lang="en-US" altLang="zh-CN" i="1" kern="100">
                            <a:solidFill>
                              <a:srgbClr val="000000"/>
                            </a:solidFill>
                            <a:latin typeface="Cambria Math" panose="02040503050406030204" pitchFamily="18" charset="0"/>
                          </a:rPr>
                          <m:t>𝑋</m:t>
                        </m:r>
                        <m:r>
                          <a:rPr lang="en-US" altLang="zh-CN" i="1" kern="100">
                            <a:solidFill>
                              <a:srgbClr val="000000"/>
                            </a:solidFill>
                            <a:latin typeface="Cambria Math" panose="02040503050406030204" pitchFamily="18" charset="0"/>
                          </a:rPr>
                          <m:t>∩</m:t>
                        </m:r>
                        <m:acc>
                          <m:accPr>
                            <m:chr m:val="̅"/>
                            <m:ctrlPr>
                              <a:rPr lang="zh-CN" altLang="zh-CN" i="1" kern="100">
                                <a:solidFill>
                                  <a:srgbClr val="000000"/>
                                </a:solidFill>
                                <a:latin typeface="Cambria Math" panose="02040503050406030204" pitchFamily="18" charset="0"/>
                                <a:ea typeface="Cambria Math" panose="02040503050406030204" pitchFamily="18" charset="0"/>
                              </a:rPr>
                            </m:ctrlPr>
                          </m:accPr>
                          <m:e>
                            <m:r>
                              <a:rPr lang="en-US" altLang="zh-CN" i="1" kern="100">
                                <a:solidFill>
                                  <a:srgbClr val="000000"/>
                                </a:solidFill>
                                <a:latin typeface="Cambria Math" panose="02040503050406030204" pitchFamily="18" charset="0"/>
                              </a:rPr>
                              <m:t>𝑌</m:t>
                            </m:r>
                          </m:e>
                        </m:acc>
                      </m:e>
                    </m:d>
                    <m:r>
                      <a:rPr lang="en-US" altLang="zh-CN" i="1" kern="100">
                        <a:solidFill>
                          <a:srgbClr val="000000"/>
                        </a:solidFill>
                        <a:latin typeface="Cambria Math" panose="02040503050406030204" pitchFamily="18" charset="0"/>
                      </a:rPr>
                      <m:t>∪</m:t>
                    </m:r>
                    <m:d>
                      <m:dPr>
                        <m:begChr m:val="（"/>
                        <m:endChr m:val="）"/>
                        <m:ctrlPr>
                          <a:rPr lang="zh-CN" altLang="zh-CN" i="1" kern="100">
                            <a:solidFill>
                              <a:srgbClr val="000000"/>
                            </a:solidFill>
                            <a:latin typeface="Cambria Math" panose="02040503050406030204" pitchFamily="18" charset="0"/>
                            <a:ea typeface="Cambria Math" panose="02040503050406030204" pitchFamily="18" charset="0"/>
                          </a:rPr>
                        </m:ctrlPr>
                      </m:dPr>
                      <m:e>
                        <m:r>
                          <a:rPr lang="en-US" altLang="zh-CN" i="1" kern="100">
                            <a:solidFill>
                              <a:srgbClr val="000000"/>
                            </a:solidFill>
                            <a:latin typeface="Cambria Math" panose="02040503050406030204" pitchFamily="18" charset="0"/>
                          </a:rPr>
                          <m:t>𝑋</m:t>
                        </m:r>
                        <m:r>
                          <a:rPr lang="en-US" altLang="zh-CN" i="1" kern="100">
                            <a:solidFill>
                              <a:srgbClr val="000000"/>
                            </a:solidFill>
                            <a:latin typeface="Cambria Math" panose="02040503050406030204" pitchFamily="18" charset="0"/>
                          </a:rPr>
                          <m:t>∩</m:t>
                        </m:r>
                        <m:acc>
                          <m:accPr>
                            <m:chr m:val="̅"/>
                            <m:ctrlPr>
                              <a:rPr lang="zh-CN" altLang="zh-CN" i="1" kern="100">
                                <a:solidFill>
                                  <a:srgbClr val="000000"/>
                                </a:solidFill>
                                <a:latin typeface="Cambria Math" panose="02040503050406030204" pitchFamily="18" charset="0"/>
                                <a:ea typeface="Cambria Math" panose="02040503050406030204" pitchFamily="18" charset="0"/>
                              </a:rPr>
                            </m:ctrlPr>
                          </m:accPr>
                          <m:e>
                            <m:r>
                              <a:rPr lang="en-US" altLang="zh-CN" i="1" kern="100">
                                <a:solidFill>
                                  <a:srgbClr val="000000"/>
                                </a:solidFill>
                                <a:latin typeface="Cambria Math" panose="02040503050406030204" pitchFamily="18" charset="0"/>
                              </a:rPr>
                              <m:t>𝑍</m:t>
                            </m:r>
                          </m:e>
                        </m:acc>
                      </m:e>
                    </m:d>
                  </m:oMath>
                </a14:m>
                <a:endParaRPr lang="zh-CN" altLang="zh-CN" kern="100" dirty="0">
                  <a:latin typeface="Times New Roman" panose="02020603050405020304" pitchFamily="18" charset="0"/>
                </a:endParaRPr>
              </a:p>
              <a:p>
                <a:pPr indent="1866900" algn="just">
                  <a:lnSpc>
                    <a:spcPct val="150000"/>
                  </a:lnSpc>
                  <a:spcAft>
                    <a:spcPts val="0"/>
                  </a:spcAft>
                </a:pPr>
                <a:r>
                  <a:rPr lang="en-US" altLang="zh-CN" kern="100" dirty="0">
                    <a:solidFill>
                      <a:srgbClr val="000000"/>
                    </a:solidFill>
                    <a:latin typeface="Times New Roman" panose="02020603050405020304" pitchFamily="18" charset="0"/>
                  </a:rPr>
                  <a:t>=</a:t>
                </a:r>
                <a14:m>
                  <m:oMath xmlns:m="http://schemas.openxmlformats.org/officeDocument/2006/math">
                    <m:r>
                      <a:rPr lang="en-US" altLang="zh-CN" kern="100">
                        <a:solidFill>
                          <a:srgbClr val="000000"/>
                        </a:solidFill>
                        <a:latin typeface="Cambria Math" panose="02040503050406030204" pitchFamily="18" charset="0"/>
                      </a:rPr>
                      <m:t> </m:t>
                    </m:r>
                    <m:r>
                      <a:rPr lang="en-US" altLang="zh-CN" i="1" kern="100">
                        <a:solidFill>
                          <a:srgbClr val="000000"/>
                        </a:solidFill>
                        <a:latin typeface="Cambria Math" panose="02040503050406030204" pitchFamily="18" charset="0"/>
                      </a:rPr>
                      <m:t>𝑋</m:t>
                    </m:r>
                    <m:r>
                      <a:rPr lang="en-US" altLang="zh-CN" i="1" kern="100">
                        <a:solidFill>
                          <a:srgbClr val="000000"/>
                        </a:solidFill>
                        <a:latin typeface="Cambria Math" panose="02040503050406030204" pitchFamily="18" charset="0"/>
                      </a:rPr>
                      <m:t>∩</m:t>
                    </m:r>
                    <m:d>
                      <m:dPr>
                        <m:begChr m:val="（"/>
                        <m:endChr m:val="）"/>
                        <m:ctrlPr>
                          <a:rPr lang="zh-CN" altLang="zh-CN" i="1" kern="100">
                            <a:solidFill>
                              <a:srgbClr val="000000"/>
                            </a:solidFill>
                            <a:latin typeface="Cambria Math" panose="02040503050406030204" pitchFamily="18" charset="0"/>
                            <a:ea typeface="Cambria Math" panose="02040503050406030204" pitchFamily="18" charset="0"/>
                          </a:rPr>
                        </m:ctrlPr>
                      </m:dPr>
                      <m:e>
                        <m:acc>
                          <m:accPr>
                            <m:chr m:val="̅"/>
                            <m:ctrlPr>
                              <a:rPr lang="zh-CN" altLang="zh-CN" i="1" kern="100">
                                <a:solidFill>
                                  <a:srgbClr val="000000"/>
                                </a:solidFill>
                                <a:latin typeface="Cambria Math" panose="02040503050406030204" pitchFamily="18" charset="0"/>
                                <a:ea typeface="Cambria Math" panose="02040503050406030204" pitchFamily="18" charset="0"/>
                              </a:rPr>
                            </m:ctrlPr>
                          </m:accPr>
                          <m:e>
                            <m:r>
                              <a:rPr lang="en-US" altLang="zh-CN" i="1" kern="100">
                                <a:solidFill>
                                  <a:srgbClr val="000000"/>
                                </a:solidFill>
                                <a:latin typeface="Cambria Math" panose="02040503050406030204" pitchFamily="18" charset="0"/>
                              </a:rPr>
                              <m:t>𝑌</m:t>
                            </m:r>
                          </m:e>
                        </m:acc>
                        <m:r>
                          <a:rPr lang="en-US" altLang="zh-CN" i="1" kern="100">
                            <a:solidFill>
                              <a:srgbClr val="000000"/>
                            </a:solidFill>
                            <a:latin typeface="Cambria Math" panose="02040503050406030204" pitchFamily="18" charset="0"/>
                          </a:rPr>
                          <m:t>∪</m:t>
                        </m:r>
                        <m:acc>
                          <m:accPr>
                            <m:chr m:val="̅"/>
                            <m:ctrlPr>
                              <a:rPr lang="zh-CN" altLang="zh-CN" i="1" kern="100">
                                <a:solidFill>
                                  <a:srgbClr val="000000"/>
                                </a:solidFill>
                                <a:latin typeface="Cambria Math" panose="02040503050406030204" pitchFamily="18" charset="0"/>
                                <a:ea typeface="Cambria Math" panose="02040503050406030204" pitchFamily="18" charset="0"/>
                              </a:rPr>
                            </m:ctrlPr>
                          </m:accPr>
                          <m:e>
                            <m:r>
                              <a:rPr lang="en-US" altLang="zh-CN" i="1" kern="100">
                                <a:solidFill>
                                  <a:srgbClr val="000000"/>
                                </a:solidFill>
                                <a:latin typeface="Cambria Math" panose="02040503050406030204" pitchFamily="18" charset="0"/>
                              </a:rPr>
                              <m:t>𝑍</m:t>
                            </m:r>
                          </m:e>
                        </m:acc>
                      </m:e>
                    </m:d>
                  </m:oMath>
                </a14:m>
                <a:endParaRPr lang="zh-CN" altLang="zh-CN" kern="100" dirty="0">
                  <a:latin typeface="Times New Roman" panose="02020603050405020304" pitchFamily="18" charset="0"/>
                </a:endParaRPr>
              </a:p>
              <a:p>
                <a:pPr indent="1866900" algn="just">
                  <a:lnSpc>
                    <a:spcPct val="150000"/>
                  </a:lnSpc>
                  <a:spcAft>
                    <a:spcPts val="0"/>
                  </a:spcAft>
                </a:pPr>
                <a:r>
                  <a:rPr lang="en-US" altLang="zh-CN" kern="100" dirty="0">
                    <a:solidFill>
                      <a:srgbClr val="000000"/>
                    </a:solidFill>
                    <a:latin typeface="Times New Roman" panose="02020603050405020304" pitchFamily="18" charset="0"/>
                  </a:rPr>
                  <a:t>= </a:t>
                </a:r>
                <a14:m>
                  <m:oMath xmlns:m="http://schemas.openxmlformats.org/officeDocument/2006/math">
                    <m:r>
                      <a:rPr lang="en-US" altLang="zh-CN" i="1" kern="100">
                        <a:solidFill>
                          <a:srgbClr val="000000"/>
                        </a:solidFill>
                        <a:latin typeface="Cambria Math" panose="02040503050406030204" pitchFamily="18" charset="0"/>
                      </a:rPr>
                      <m:t>𝑋</m:t>
                    </m:r>
                    <m:r>
                      <a:rPr lang="en-US" altLang="zh-CN" i="1" kern="100">
                        <a:solidFill>
                          <a:srgbClr val="000000"/>
                        </a:solidFill>
                        <a:latin typeface="Cambria Math" panose="02040503050406030204" pitchFamily="18" charset="0"/>
                      </a:rPr>
                      <m:t>∩</m:t>
                    </m:r>
                    <m:d>
                      <m:dPr>
                        <m:begChr m:val="（"/>
                        <m:endChr m:val="）"/>
                        <m:ctrlPr>
                          <a:rPr lang="zh-CN" altLang="zh-CN" i="1" kern="100">
                            <a:solidFill>
                              <a:srgbClr val="000000"/>
                            </a:solidFill>
                            <a:latin typeface="Cambria Math" panose="02040503050406030204" pitchFamily="18" charset="0"/>
                            <a:ea typeface="Cambria Math" panose="02040503050406030204" pitchFamily="18" charset="0"/>
                          </a:rPr>
                        </m:ctrlPr>
                      </m:dPr>
                      <m:e>
                        <m:acc>
                          <m:accPr>
                            <m:chr m:val="̅"/>
                            <m:ctrlPr>
                              <a:rPr lang="zh-CN" altLang="zh-CN" i="1" kern="100">
                                <a:solidFill>
                                  <a:srgbClr val="000000"/>
                                </a:solidFill>
                                <a:latin typeface="Cambria Math" panose="02040503050406030204" pitchFamily="18" charset="0"/>
                                <a:ea typeface="Cambria Math" panose="02040503050406030204" pitchFamily="18" charset="0"/>
                              </a:rPr>
                            </m:ctrlPr>
                          </m:accPr>
                          <m:e>
                            <m:r>
                              <a:rPr lang="en-US" altLang="zh-CN" i="1" kern="100">
                                <a:solidFill>
                                  <a:srgbClr val="000000"/>
                                </a:solidFill>
                                <a:latin typeface="Cambria Math" panose="02040503050406030204" pitchFamily="18" charset="0"/>
                              </a:rPr>
                              <m:t>𝑌</m:t>
                            </m:r>
                            <m:r>
                              <a:rPr lang="en-US" altLang="zh-CN" i="1"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𝑍</m:t>
                            </m:r>
                          </m:e>
                        </m:acc>
                      </m:e>
                    </m:d>
                  </m:oMath>
                </a14:m>
                <a:r>
                  <a:rPr lang="en-US" altLang="zh-CN" kern="100" dirty="0">
                    <a:solidFill>
                      <a:srgbClr val="000000"/>
                    </a:solidFill>
                    <a:latin typeface="Times New Roman" panose="02020603050405020304" pitchFamily="18" charset="0"/>
                  </a:rPr>
                  <a:t>                                                                      3</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显然，</a:t>
                </a:r>
                <a14:m>
                  <m:oMath xmlns:m="http://schemas.openxmlformats.org/officeDocument/2006/math">
                    <m:r>
                      <m:rPr>
                        <m:sty m:val="p"/>
                      </m:rPr>
                      <a:rPr lang="en-US" altLang="zh-CN" kern="100">
                        <a:latin typeface="Cambria Math" panose="02040503050406030204" pitchFamily="18" charset="0"/>
                      </a:rPr>
                      <m:t>A</m:t>
                    </m:r>
                    <m:r>
                      <a:rPr lang="en-US" altLang="zh-CN" i="1" kern="100">
                        <a:solidFill>
                          <a:srgbClr val="000000"/>
                        </a:solidFill>
                        <a:latin typeface="Cambria Math" panose="02040503050406030204" pitchFamily="18" charset="0"/>
                      </a:rPr>
                      <m:t>∩</m:t>
                    </m:r>
                    <m:acc>
                      <m:accPr>
                        <m:chr m:val="̅"/>
                        <m:ctrlPr>
                          <a:rPr lang="zh-CN" altLang="zh-CN" i="1" kern="100">
                            <a:solidFill>
                              <a:srgbClr val="000000"/>
                            </a:solidFill>
                            <a:latin typeface="Cambria Math" panose="02040503050406030204" pitchFamily="18" charset="0"/>
                            <a:ea typeface="Cambria Math" panose="02040503050406030204" pitchFamily="18" charset="0"/>
                          </a:rPr>
                        </m:ctrlPr>
                      </m:accPr>
                      <m:e>
                        <m:r>
                          <a:rPr lang="en-US" altLang="zh-CN" i="1" kern="100">
                            <a:solidFill>
                              <a:srgbClr val="000000"/>
                            </a:solidFill>
                            <a:latin typeface="Cambria Math" panose="02040503050406030204" pitchFamily="18" charset="0"/>
                          </a:rPr>
                          <m:t>𝐵</m:t>
                        </m:r>
                      </m:e>
                    </m:acc>
                    <m:r>
                      <a:rPr lang="en-US" altLang="zh-CN" i="1"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𝐴</m:t>
                    </m:r>
                  </m:oMath>
                </a14:m>
                <a:r>
                  <a:rPr lang="zh-CN" altLang="zh-CN" kern="100" dirty="0">
                    <a:solidFill>
                      <a:srgbClr val="000000"/>
                    </a:solidFill>
                    <a:latin typeface="Times New Roman" panose="02020603050405020304" pitchFamily="18" charset="0"/>
                  </a:rPr>
                  <a:t>的充要条件是 </a:t>
                </a:r>
                <a14:m>
                  <m:oMath xmlns:m="http://schemas.openxmlformats.org/officeDocument/2006/math">
                    <m:r>
                      <m:rPr>
                        <m:sty m:val="p"/>
                      </m:rPr>
                      <a:rPr lang="en-US" altLang="zh-CN" kern="100">
                        <a:solidFill>
                          <a:srgbClr val="000000"/>
                        </a:solidFill>
                        <a:latin typeface="Cambria Math" panose="02040503050406030204" pitchFamily="18" charset="0"/>
                      </a:rPr>
                      <m:t>A</m:t>
                    </m:r>
                    <m:r>
                      <a:rPr lang="en-US" altLang="zh-CN" i="1"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𝐵</m:t>
                    </m:r>
                    <m:r>
                      <a:rPr lang="en-US" altLang="zh-CN" i="1" kern="100">
                        <a:solidFill>
                          <a:srgbClr val="000000"/>
                        </a:solidFill>
                        <a:latin typeface="Cambria Math" panose="02040503050406030204" pitchFamily="18" charset="0"/>
                      </a:rPr>
                      <m:t>=∅</m:t>
                    </m:r>
                  </m:oMath>
                </a14:m>
                <a:r>
                  <a:rPr lang="zh-CN" altLang="zh-CN" kern="100" dirty="0">
                    <a:solidFill>
                      <a:srgbClr val="000000"/>
                    </a:solidFill>
                    <a:latin typeface="Times New Roman" panose="02020603050405020304" pitchFamily="18" charset="0"/>
                  </a:rPr>
                  <a:t>。 </a:t>
                </a:r>
                <a:r>
                  <a:rPr lang="en-US" altLang="zh-CN" kern="100" dirty="0">
                    <a:solidFill>
                      <a:srgbClr val="000000"/>
                    </a:solidFill>
                    <a:latin typeface="Times New Roman" panose="02020603050405020304" pitchFamily="18" charset="0"/>
                  </a:rPr>
                  <a:t>                                    2</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a:p>
                <a:pPr algn="just">
                  <a:lnSpc>
                    <a:spcPct val="150000"/>
                  </a:lnSpc>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于是，</a:t>
                </a:r>
                <a14:m>
                  <m:oMath xmlns:m="http://schemas.openxmlformats.org/officeDocument/2006/math">
                    <m:r>
                      <m:rPr>
                        <m:sty m:val="p"/>
                      </m:rPr>
                      <a:rPr lang="en-US" altLang="zh-CN" kern="100">
                        <a:solidFill>
                          <a:srgbClr val="000000"/>
                        </a:solidFill>
                        <a:latin typeface="Cambria Math" panose="02040503050406030204" pitchFamily="18" charset="0"/>
                      </a:rPr>
                      <m:t>X</m:t>
                    </m:r>
                    <m:r>
                      <a:rPr lang="en-US" altLang="zh-CN" i="1" kern="100">
                        <a:solidFill>
                          <a:srgbClr val="000000"/>
                        </a:solidFill>
                        <a:latin typeface="Cambria Math" panose="02040503050406030204" pitchFamily="18" charset="0"/>
                      </a:rPr>
                      <m:t>∩</m:t>
                    </m:r>
                    <m:d>
                      <m:dPr>
                        <m:begChr m:val="（"/>
                        <m:endChr m:val="）"/>
                        <m:ctrlPr>
                          <a:rPr lang="zh-CN" altLang="zh-CN" i="1" kern="100">
                            <a:solidFill>
                              <a:srgbClr val="000000"/>
                            </a:solidFill>
                            <a:latin typeface="Cambria Math" panose="02040503050406030204" pitchFamily="18" charset="0"/>
                            <a:ea typeface="Cambria Math" panose="02040503050406030204" pitchFamily="18" charset="0"/>
                          </a:rPr>
                        </m:ctrlPr>
                      </m:dPr>
                      <m:e>
                        <m:acc>
                          <m:accPr>
                            <m:chr m:val="̅"/>
                            <m:ctrlPr>
                              <a:rPr lang="zh-CN" altLang="zh-CN" i="1" kern="100">
                                <a:solidFill>
                                  <a:srgbClr val="000000"/>
                                </a:solidFill>
                                <a:latin typeface="Cambria Math" panose="02040503050406030204" pitchFamily="18" charset="0"/>
                                <a:ea typeface="Cambria Math" panose="02040503050406030204" pitchFamily="18" charset="0"/>
                              </a:rPr>
                            </m:ctrlPr>
                          </m:accPr>
                          <m:e>
                            <m:r>
                              <a:rPr lang="en-US" altLang="zh-CN" i="1" kern="100">
                                <a:solidFill>
                                  <a:srgbClr val="000000"/>
                                </a:solidFill>
                                <a:latin typeface="Cambria Math" panose="02040503050406030204" pitchFamily="18" charset="0"/>
                              </a:rPr>
                              <m:t>𝑌</m:t>
                            </m:r>
                            <m:r>
                              <a:rPr lang="en-US" altLang="zh-CN" i="1"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𝑍</m:t>
                            </m:r>
                          </m:e>
                        </m:acc>
                      </m:e>
                    </m:d>
                    <m:r>
                      <a:rPr lang="en-US" altLang="zh-CN" i="1"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𝑋</m:t>
                    </m:r>
                  </m:oMath>
                </a14:m>
                <a:r>
                  <a:rPr lang="zh-CN" altLang="zh-CN" kern="100" dirty="0">
                    <a:solidFill>
                      <a:srgbClr val="000000"/>
                    </a:solidFill>
                    <a:latin typeface="Times New Roman" panose="02020603050405020304" pitchFamily="18" charset="0"/>
                  </a:rPr>
                  <a:t>的充要条件是 </a:t>
                </a:r>
                <a14:m>
                  <m:oMath xmlns:m="http://schemas.openxmlformats.org/officeDocument/2006/math">
                    <m:r>
                      <a:rPr lang="en-US" altLang="zh-CN" i="1" kern="100">
                        <a:solidFill>
                          <a:srgbClr val="000000"/>
                        </a:solidFill>
                        <a:latin typeface="Cambria Math" panose="02040503050406030204" pitchFamily="18" charset="0"/>
                      </a:rPr>
                      <m:t>𝑋</m:t>
                    </m:r>
                    <m:r>
                      <a:rPr lang="en-US" altLang="zh-CN" i="1"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𝑌</m:t>
                    </m:r>
                    <m:r>
                      <a:rPr lang="en-US" altLang="zh-CN" i="1"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𝑍</m:t>
                    </m:r>
                    <m:r>
                      <a:rPr lang="en-US" altLang="zh-CN" i="1" kern="100">
                        <a:solidFill>
                          <a:srgbClr val="000000"/>
                        </a:solidFill>
                        <a:latin typeface="Cambria Math" panose="02040503050406030204" pitchFamily="18" charset="0"/>
                      </a:rPr>
                      <m:t>=∅</m:t>
                    </m:r>
                  </m:oMath>
                </a14:m>
                <a:r>
                  <a:rPr lang="zh-CN" altLang="zh-CN" kern="100" dirty="0">
                    <a:solidFill>
                      <a:srgbClr val="000000"/>
                    </a:solidFill>
                    <a:latin typeface="Times New Roman" panose="02020603050405020304" pitchFamily="18" charset="0"/>
                  </a:rPr>
                  <a:t>。 </a:t>
                </a:r>
                <a:r>
                  <a:rPr lang="en-US" altLang="zh-CN" kern="100" dirty="0">
                    <a:solidFill>
                      <a:srgbClr val="000000"/>
                    </a:solidFill>
                    <a:latin typeface="Times New Roman" panose="02020603050405020304" pitchFamily="18" charset="0"/>
                  </a:rPr>
                  <a:t>                   1</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323528" y="889844"/>
                <a:ext cx="8712968" cy="3000821"/>
              </a:xfrm>
              <a:prstGeom prst="rect">
                <a:avLst/>
              </a:prstGeom>
              <a:blipFill>
                <a:blip r:embed="rId2"/>
                <a:stretch>
                  <a:fillRect l="-560" b="-813"/>
                </a:stretch>
              </a:blipFill>
            </p:spPr>
            <p:txBody>
              <a:bodyPr/>
              <a:lstStyle/>
              <a:p>
                <a:r>
                  <a:rPr lang="zh-CN" altLang="en-US">
                    <a:noFill/>
                  </a:rPr>
                  <a:t> </a:t>
                </a:r>
              </a:p>
            </p:txBody>
          </p:sp>
        </mc:Fallback>
      </mc:AlternateContent>
      <p:sp>
        <p:nvSpPr>
          <p:cNvPr id="3" name="文本框 2"/>
          <p:cNvSpPr txBox="1"/>
          <p:nvPr/>
        </p:nvSpPr>
        <p:spPr>
          <a:xfrm>
            <a:off x="8244408" y="184288"/>
            <a:ext cx="787395" cy="369332"/>
          </a:xfrm>
          <a:prstGeom prst="rect">
            <a:avLst/>
          </a:prstGeom>
          <a:solidFill>
            <a:srgbClr val="00B0F0"/>
          </a:solidFill>
        </p:spPr>
        <p:txBody>
          <a:bodyPr wrap="none" rtlCol="0">
            <a:spAutoFit/>
          </a:bodyPr>
          <a:lstStyle/>
          <a:p>
            <a:r>
              <a:rPr lang="en-US" altLang="zh-CN" dirty="0"/>
              <a:t>A/B</a:t>
            </a:r>
            <a:r>
              <a:rPr lang="zh-CN" altLang="en-US" dirty="0"/>
              <a:t>卷</a:t>
            </a:r>
          </a:p>
        </p:txBody>
      </p:sp>
    </p:spTree>
    <p:extLst>
      <p:ext uri="{BB962C8B-B14F-4D97-AF65-F5344CB8AC3E}">
        <p14:creationId xmlns:p14="http://schemas.microsoft.com/office/powerpoint/2010/main" val="408117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 calcmode="lin" valueType="num">
                                      <p:cBhvr additive="base">
                                        <p:cTn id="1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anim calcmode="lin" valueType="num">
                                      <p:cBhvr additive="base">
                                        <p:cTn id="19"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44408" y="188640"/>
            <a:ext cx="582211" cy="369332"/>
          </a:xfrm>
          <a:prstGeom prst="rect">
            <a:avLst/>
          </a:prstGeom>
          <a:solidFill>
            <a:srgbClr val="FFFF00"/>
          </a:solidFill>
        </p:spPr>
        <p:txBody>
          <a:bodyPr wrap="none" rtlCol="0">
            <a:spAutoFit/>
          </a:bodyPr>
          <a:lstStyle/>
          <a:p>
            <a:r>
              <a:rPr lang="en-US" altLang="zh-CN" dirty="0"/>
              <a:t>C</a:t>
            </a:r>
            <a:r>
              <a:rPr lang="zh-CN" altLang="en-US" dirty="0"/>
              <a:t>卷</a:t>
            </a:r>
          </a:p>
        </p:txBody>
      </p:sp>
      <mc:AlternateContent xmlns:mc="http://schemas.openxmlformats.org/markup-compatibility/2006" xmlns:a14="http://schemas.microsoft.com/office/drawing/2010/main">
        <mc:Choice Requires="a14">
          <p:sp>
            <p:nvSpPr>
              <p:cNvPr id="3" name="矩形 2"/>
              <p:cNvSpPr/>
              <p:nvPr/>
            </p:nvSpPr>
            <p:spPr>
              <a:xfrm>
                <a:off x="323528" y="1556792"/>
                <a:ext cx="8820472" cy="2587118"/>
              </a:xfrm>
              <a:prstGeom prst="rect">
                <a:avLst/>
              </a:prstGeom>
            </p:spPr>
            <p:txBody>
              <a:bodyPr wrap="square">
                <a:spAutoFit/>
              </a:bodyPr>
              <a:lstStyle/>
              <a:p>
                <a:pPr algn="just">
                  <a:lnSpc>
                    <a:spcPct val="150000"/>
                  </a:lnSpc>
                  <a:spcAft>
                    <a:spcPts val="0"/>
                  </a:spcAft>
                </a:pPr>
                <a:r>
                  <a:rPr lang="zh-CN" altLang="zh-CN" kern="100" dirty="0">
                    <a:solidFill>
                      <a:srgbClr val="000000"/>
                    </a:solidFill>
                    <a:latin typeface="Times New Roman" panose="02020603050405020304" pitchFamily="18" charset="0"/>
                  </a:rPr>
                  <a:t>五</a:t>
                </a:r>
                <a:r>
                  <a:rPr lang="en-US" altLang="zh-CN" kern="100" dirty="0">
                    <a:solidFill>
                      <a:srgbClr val="000000"/>
                    </a:solidFill>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6</a:t>
                </a:r>
                <a:r>
                  <a:rPr lang="zh-CN" altLang="zh-CN" kern="100" dirty="0">
                    <a:latin typeface="Times New Roman" panose="02020603050405020304" pitchFamily="18" charset="0"/>
                  </a:rPr>
                  <a:t>分）</a:t>
                </a:r>
                <a:r>
                  <a:rPr lang="zh-CN" altLang="zh-CN" kern="100" dirty="0">
                    <a:solidFill>
                      <a:srgbClr val="000000"/>
                    </a:solidFill>
                    <a:latin typeface="Times New Roman" panose="02020603050405020304" pitchFamily="18" charset="0"/>
                  </a:rPr>
                  <a:t>设</a:t>
                </a:r>
                <a:r>
                  <a:rPr lang="en-US" altLang="zh-CN" kern="100" dirty="0">
                    <a:solidFill>
                      <a:srgbClr val="000000"/>
                    </a:solidFill>
                    <a:latin typeface="Times New Roman" panose="02020603050405020304" pitchFamily="18" charset="0"/>
                  </a:rPr>
                  <a:t>A</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B</a:t>
                </a:r>
                <a:r>
                  <a:rPr lang="zh-CN" altLang="zh-CN" kern="100" dirty="0">
                    <a:solidFill>
                      <a:srgbClr val="000000"/>
                    </a:solidFill>
                    <a:latin typeface="Times New Roman" panose="02020603050405020304" pitchFamily="18" charset="0"/>
                  </a:rPr>
                  <a:t>是两个任意集合，试分析并证明下述集合等式成立的充分必要条件：</a:t>
                </a:r>
                <a:endParaRPr lang="zh-CN" altLang="zh-CN" kern="100" dirty="0">
                  <a:latin typeface="Times New Roman" panose="02020603050405020304" pitchFamily="18" charset="0"/>
                </a:endParaRPr>
              </a:p>
              <a:p>
                <a:pPr indent="1600200" algn="just">
                  <a:lnSpc>
                    <a:spcPct val="150000"/>
                  </a:lnSpc>
                  <a:spcAft>
                    <a:spcPts val="0"/>
                  </a:spcAft>
                </a:pPr>
                <a:r>
                  <a:rPr lang="en-US" altLang="zh-CN" kern="100" dirty="0">
                    <a:solidFill>
                      <a:srgbClr val="000000"/>
                    </a:solidFill>
                    <a:latin typeface="Times New Roman" panose="02020603050405020304" pitchFamily="18" charset="0"/>
                  </a:rPr>
                  <a:t>(A–B)∩(A–C)=</a:t>
                </a:r>
                <a14:m>
                  <m:oMath xmlns:m="http://schemas.openxmlformats.org/officeDocument/2006/math">
                    <m:r>
                      <a:rPr lang="en-US" altLang="zh-CN" i="1" kern="100">
                        <a:solidFill>
                          <a:srgbClr val="000000"/>
                        </a:solidFill>
                        <a:latin typeface="Cambria Math" panose="02040503050406030204" pitchFamily="18" charset="0"/>
                      </a:rPr>
                      <m:t> ∅</m:t>
                    </m:r>
                  </m:oMath>
                </a14:m>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解：</a:t>
                </a:r>
              </a:p>
              <a:p>
                <a:pPr marL="800100" indent="800100" algn="just">
                  <a:lnSpc>
                    <a:spcPct val="150000"/>
                  </a:lnSpc>
                  <a:spcAft>
                    <a:spcPts val="0"/>
                  </a:spcAft>
                </a:pPr>
                <a14:m>
                  <m:oMathPara xmlns:m="http://schemas.openxmlformats.org/officeDocument/2006/math">
                    <m:oMathParaPr>
                      <m:jc m:val="centerGroup"/>
                    </m:oMathParaPr>
                    <m:oMath xmlns:m="http://schemas.openxmlformats.org/officeDocument/2006/math">
                      <m:d>
                        <m:dPr>
                          <m:ctrlPr>
                            <a:rPr lang="zh-CN" altLang="zh-CN" i="1" kern="100">
                              <a:solidFill>
                                <a:srgbClr val="000000"/>
                              </a:solidFill>
                              <a:latin typeface="Cambria Math" panose="02040503050406030204" pitchFamily="18" charset="0"/>
                              <a:ea typeface="Cambria Math" panose="02040503050406030204" pitchFamily="18" charset="0"/>
                            </a:rPr>
                          </m:ctrlPr>
                        </m:dPr>
                        <m:e>
                          <m:r>
                            <a:rPr lang="en-US" altLang="zh-CN" i="1" kern="100">
                              <a:solidFill>
                                <a:srgbClr val="000000"/>
                              </a:solidFill>
                              <a:latin typeface="Cambria Math" panose="02040503050406030204" pitchFamily="18" charset="0"/>
                            </a:rPr>
                            <m:t>𝐴</m:t>
                          </m:r>
                          <m:r>
                            <a:rPr lang="en-US" altLang="zh-CN" i="1"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𝐵</m:t>
                          </m:r>
                        </m:e>
                      </m:d>
                      <m:r>
                        <a:rPr lang="en-US" altLang="zh-CN" i="1" kern="100">
                          <a:solidFill>
                            <a:srgbClr val="000000"/>
                          </a:solidFill>
                          <a:latin typeface="Cambria Math" panose="02040503050406030204" pitchFamily="18" charset="0"/>
                        </a:rPr>
                        <m:t>∩</m:t>
                      </m:r>
                      <m:d>
                        <m:dPr>
                          <m:ctrlPr>
                            <a:rPr lang="zh-CN" altLang="zh-CN" i="1" kern="100">
                              <a:solidFill>
                                <a:srgbClr val="000000"/>
                              </a:solidFill>
                              <a:latin typeface="Cambria Math" panose="02040503050406030204" pitchFamily="18" charset="0"/>
                              <a:ea typeface="Cambria Math" panose="02040503050406030204" pitchFamily="18" charset="0"/>
                            </a:rPr>
                          </m:ctrlPr>
                        </m:dPr>
                        <m:e>
                          <m:r>
                            <a:rPr lang="en-US" altLang="zh-CN" i="1" kern="100">
                              <a:solidFill>
                                <a:srgbClr val="000000"/>
                              </a:solidFill>
                              <a:latin typeface="Cambria Math" panose="02040503050406030204" pitchFamily="18" charset="0"/>
                            </a:rPr>
                            <m:t>𝐴</m:t>
                          </m:r>
                          <m:r>
                            <a:rPr lang="en-US" altLang="zh-CN" i="1"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𝐶</m:t>
                          </m:r>
                        </m:e>
                      </m:d>
                      <m:r>
                        <a:rPr lang="en-US" altLang="zh-CN" i="1" kern="100">
                          <a:solidFill>
                            <a:srgbClr val="000000"/>
                          </a:solidFill>
                          <a:latin typeface="Cambria Math" panose="02040503050406030204" pitchFamily="18" charset="0"/>
                        </a:rPr>
                        <m:t>=</m:t>
                      </m:r>
                      <m:d>
                        <m:dPr>
                          <m:begChr m:val="（"/>
                          <m:endChr m:val="）"/>
                          <m:ctrlPr>
                            <a:rPr lang="zh-CN" altLang="zh-CN" i="1" kern="100">
                              <a:solidFill>
                                <a:srgbClr val="000000"/>
                              </a:solidFill>
                              <a:latin typeface="Cambria Math" panose="02040503050406030204" pitchFamily="18" charset="0"/>
                              <a:ea typeface="Cambria Math" panose="02040503050406030204" pitchFamily="18" charset="0"/>
                            </a:rPr>
                          </m:ctrlPr>
                        </m:dPr>
                        <m:e>
                          <m:r>
                            <a:rPr lang="en-US" altLang="zh-CN" i="1" kern="100">
                              <a:solidFill>
                                <a:srgbClr val="000000"/>
                              </a:solidFill>
                              <a:latin typeface="Cambria Math" panose="02040503050406030204" pitchFamily="18" charset="0"/>
                            </a:rPr>
                            <m:t>𝐴</m:t>
                          </m:r>
                          <m:r>
                            <a:rPr lang="en-US" altLang="zh-CN" i="1" kern="100">
                              <a:solidFill>
                                <a:srgbClr val="000000"/>
                              </a:solidFill>
                              <a:latin typeface="Cambria Math" panose="02040503050406030204" pitchFamily="18" charset="0"/>
                            </a:rPr>
                            <m:t>∩</m:t>
                          </m:r>
                          <m:acc>
                            <m:accPr>
                              <m:chr m:val="̅"/>
                              <m:ctrlPr>
                                <a:rPr lang="zh-CN" altLang="zh-CN" i="1" kern="100">
                                  <a:solidFill>
                                    <a:srgbClr val="000000"/>
                                  </a:solidFill>
                                  <a:latin typeface="Cambria Math" panose="02040503050406030204" pitchFamily="18" charset="0"/>
                                  <a:ea typeface="Cambria Math" panose="02040503050406030204" pitchFamily="18" charset="0"/>
                                </a:rPr>
                              </m:ctrlPr>
                            </m:accPr>
                            <m:e>
                              <m:r>
                                <a:rPr lang="en-US" altLang="zh-CN" i="1" kern="100">
                                  <a:solidFill>
                                    <a:srgbClr val="000000"/>
                                  </a:solidFill>
                                  <a:latin typeface="Cambria Math" panose="02040503050406030204" pitchFamily="18" charset="0"/>
                                </a:rPr>
                                <m:t>𝐵</m:t>
                              </m:r>
                            </m:e>
                          </m:acc>
                        </m:e>
                      </m:d>
                      <m:r>
                        <a:rPr lang="en-US" altLang="zh-CN" i="1" kern="100">
                          <a:solidFill>
                            <a:srgbClr val="000000"/>
                          </a:solidFill>
                          <a:latin typeface="Cambria Math" panose="02040503050406030204" pitchFamily="18" charset="0"/>
                        </a:rPr>
                        <m:t>∩</m:t>
                      </m:r>
                      <m:d>
                        <m:dPr>
                          <m:begChr m:val="（"/>
                          <m:endChr m:val="）"/>
                          <m:ctrlPr>
                            <a:rPr lang="zh-CN" altLang="zh-CN" i="1" kern="100">
                              <a:solidFill>
                                <a:srgbClr val="000000"/>
                              </a:solidFill>
                              <a:latin typeface="Cambria Math" panose="02040503050406030204" pitchFamily="18" charset="0"/>
                              <a:ea typeface="Cambria Math" panose="02040503050406030204" pitchFamily="18" charset="0"/>
                            </a:rPr>
                          </m:ctrlPr>
                        </m:dPr>
                        <m:e>
                          <m:r>
                            <a:rPr lang="en-US" altLang="zh-CN" i="1" kern="100">
                              <a:solidFill>
                                <a:srgbClr val="000000"/>
                              </a:solidFill>
                              <a:latin typeface="Cambria Math" panose="02040503050406030204" pitchFamily="18" charset="0"/>
                            </a:rPr>
                            <m:t>𝐴</m:t>
                          </m:r>
                          <m:r>
                            <a:rPr lang="en-US" altLang="zh-CN" i="1" kern="100">
                              <a:solidFill>
                                <a:srgbClr val="000000"/>
                              </a:solidFill>
                              <a:latin typeface="Cambria Math" panose="02040503050406030204" pitchFamily="18" charset="0"/>
                            </a:rPr>
                            <m:t>∩</m:t>
                          </m:r>
                          <m:acc>
                            <m:accPr>
                              <m:chr m:val="̅"/>
                              <m:ctrlPr>
                                <a:rPr lang="zh-CN" altLang="zh-CN" i="1" kern="100">
                                  <a:solidFill>
                                    <a:srgbClr val="000000"/>
                                  </a:solidFill>
                                  <a:latin typeface="Cambria Math" panose="02040503050406030204" pitchFamily="18" charset="0"/>
                                  <a:ea typeface="Cambria Math" panose="02040503050406030204" pitchFamily="18" charset="0"/>
                                </a:rPr>
                              </m:ctrlPr>
                            </m:accPr>
                            <m:e>
                              <m:r>
                                <a:rPr lang="en-US" altLang="zh-CN" i="1" kern="100">
                                  <a:solidFill>
                                    <a:srgbClr val="000000"/>
                                  </a:solidFill>
                                  <a:latin typeface="Cambria Math" panose="02040503050406030204" pitchFamily="18" charset="0"/>
                                </a:rPr>
                                <m:t>𝐶</m:t>
                              </m:r>
                            </m:e>
                          </m:acc>
                        </m:e>
                      </m:d>
                    </m:oMath>
                  </m:oMathPara>
                </a14:m>
                <a:endParaRPr lang="zh-CN" altLang="zh-CN" kern="100" dirty="0">
                  <a:latin typeface="Times New Roman" panose="02020603050405020304" pitchFamily="18" charset="0"/>
                </a:endParaRPr>
              </a:p>
              <a:p>
                <a:pPr marL="800100" indent="800100" algn="just">
                  <a:lnSpc>
                    <a:spcPct val="150000"/>
                  </a:lnSpc>
                  <a:spcAft>
                    <a:spcPts val="0"/>
                  </a:spcAft>
                </a:pPr>
                <a:r>
                  <a:rPr lang="en-US" altLang="zh-CN" kern="100" dirty="0">
                    <a:latin typeface="Times New Roman" panose="02020603050405020304" pitchFamily="18" charset="0"/>
                  </a:rPr>
                  <a:t>    =</a:t>
                </a:r>
                <a14:m>
                  <m:oMath xmlns:m="http://schemas.openxmlformats.org/officeDocument/2006/math">
                    <m:r>
                      <a:rPr lang="en-US" altLang="zh-CN" i="1" kern="100">
                        <a:solidFill>
                          <a:srgbClr val="000000"/>
                        </a:solidFill>
                        <a:latin typeface="Cambria Math" panose="02040503050406030204" pitchFamily="18" charset="0"/>
                      </a:rPr>
                      <m:t>𝐴</m:t>
                    </m:r>
                    <m:r>
                      <a:rPr lang="en-US" altLang="zh-CN" i="1" kern="100">
                        <a:solidFill>
                          <a:srgbClr val="000000"/>
                        </a:solidFill>
                        <a:latin typeface="Cambria Math" panose="02040503050406030204" pitchFamily="18" charset="0"/>
                      </a:rPr>
                      <m:t>∩(</m:t>
                    </m:r>
                    <m:acc>
                      <m:accPr>
                        <m:chr m:val="̅"/>
                        <m:ctrlPr>
                          <a:rPr lang="zh-CN" altLang="zh-CN" i="1" kern="100">
                            <a:solidFill>
                              <a:srgbClr val="000000"/>
                            </a:solidFill>
                            <a:latin typeface="Cambria Math" panose="02040503050406030204" pitchFamily="18" charset="0"/>
                            <a:ea typeface="Cambria Math" panose="02040503050406030204" pitchFamily="18" charset="0"/>
                          </a:rPr>
                        </m:ctrlPr>
                      </m:accPr>
                      <m:e>
                        <m:r>
                          <a:rPr lang="en-US" altLang="zh-CN" i="1" kern="100">
                            <a:solidFill>
                              <a:srgbClr val="000000"/>
                            </a:solidFill>
                            <a:latin typeface="Cambria Math" panose="02040503050406030204" pitchFamily="18" charset="0"/>
                          </a:rPr>
                          <m:t>𝐵</m:t>
                        </m:r>
                      </m:e>
                    </m:acc>
                    <m:r>
                      <a:rPr lang="en-US" altLang="zh-CN" i="1" kern="100">
                        <a:solidFill>
                          <a:srgbClr val="000000"/>
                        </a:solidFill>
                        <a:latin typeface="Cambria Math" panose="02040503050406030204" pitchFamily="18" charset="0"/>
                      </a:rPr>
                      <m:t>∩</m:t>
                    </m:r>
                    <m:acc>
                      <m:accPr>
                        <m:chr m:val="̅"/>
                        <m:ctrlPr>
                          <a:rPr lang="zh-CN" altLang="zh-CN" i="1" kern="100">
                            <a:solidFill>
                              <a:srgbClr val="000000"/>
                            </a:solidFill>
                            <a:latin typeface="Cambria Math" panose="02040503050406030204" pitchFamily="18" charset="0"/>
                            <a:ea typeface="Cambria Math" panose="02040503050406030204" pitchFamily="18" charset="0"/>
                          </a:rPr>
                        </m:ctrlPr>
                      </m:accPr>
                      <m:e>
                        <m:r>
                          <a:rPr lang="en-US" altLang="zh-CN" i="1" kern="100">
                            <a:solidFill>
                              <a:srgbClr val="000000"/>
                            </a:solidFill>
                            <a:latin typeface="Cambria Math" panose="02040503050406030204" pitchFamily="18" charset="0"/>
                          </a:rPr>
                          <m:t>𝐶</m:t>
                        </m:r>
                      </m:e>
                    </m:acc>
                    <m:r>
                      <a:rPr lang="en-US" altLang="zh-CN" i="1" kern="100">
                        <a:solidFill>
                          <a:srgbClr val="000000"/>
                        </a:solidFill>
                        <a:latin typeface="Cambria Math" panose="02040503050406030204" pitchFamily="18" charset="0"/>
                      </a:rPr>
                      <m:t>)</m:t>
                    </m:r>
                  </m:oMath>
                </a14:m>
                <a:endParaRPr lang="zh-CN" altLang="zh-CN" kern="100" dirty="0">
                  <a:latin typeface="Times New Roman" panose="02020603050405020304" pitchFamily="18" charset="0"/>
                </a:endParaRPr>
              </a:p>
              <a:p>
                <a:pPr marL="800100" indent="800100" algn="just">
                  <a:lnSpc>
                    <a:spcPct val="150000"/>
                  </a:lnSpc>
                  <a:spcAft>
                    <a:spcPts val="0"/>
                  </a:spcAft>
                </a:pPr>
                <a:r>
                  <a:rPr lang="en-US" altLang="zh-CN" kern="100" dirty="0">
                    <a:latin typeface="Times New Roman" panose="02020603050405020304" pitchFamily="18" charset="0"/>
                  </a:rPr>
                  <a:t>   </a:t>
                </a:r>
                <a:endParaRPr lang="zh-CN" altLang="zh-CN" kern="100" dirty="0">
                  <a:latin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323528" y="1556792"/>
                <a:ext cx="8820472" cy="2587118"/>
              </a:xfrm>
              <a:prstGeom prst="rect">
                <a:avLst/>
              </a:prstGeom>
              <a:blipFill>
                <a:blip r:embed="rId2"/>
                <a:stretch>
                  <a:fillRect l="-553" r="-3179"/>
                </a:stretch>
              </a:blipFill>
            </p:spPr>
            <p:txBody>
              <a:bodyPr/>
              <a:lstStyle/>
              <a:p>
                <a:r>
                  <a:rPr lang="zh-CN" altLang="en-US">
                    <a:noFill/>
                  </a:rPr>
                  <a:t> </a:t>
                </a:r>
              </a:p>
            </p:txBody>
          </p:sp>
        </mc:Fallback>
      </mc:AlternateContent>
      <p:pic>
        <p:nvPicPr>
          <p:cNvPr id="5" name="图片 4"/>
          <p:cNvPicPr>
            <a:picLocks noChangeAspect="1"/>
          </p:cNvPicPr>
          <p:nvPr/>
        </p:nvPicPr>
        <p:blipFill>
          <a:blip r:embed="rId3"/>
          <a:stretch>
            <a:fillRect/>
          </a:stretch>
        </p:blipFill>
        <p:spPr>
          <a:xfrm>
            <a:off x="352577" y="3789040"/>
            <a:ext cx="7537329" cy="1656184"/>
          </a:xfrm>
          <a:prstGeom prst="rect">
            <a:avLst/>
          </a:prstGeom>
        </p:spPr>
      </p:pic>
    </p:spTree>
    <p:extLst>
      <p:ext uri="{BB962C8B-B14F-4D97-AF65-F5344CB8AC3E}">
        <p14:creationId xmlns:p14="http://schemas.microsoft.com/office/powerpoint/2010/main" val="3522640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682094"/>
            <a:ext cx="8424936" cy="4247317"/>
          </a:xfrm>
          <a:prstGeom prst="rect">
            <a:avLst/>
          </a:prstGeom>
        </p:spPr>
        <p:txBody>
          <a:bodyPr wrap="square">
            <a:spAutoFit/>
          </a:bodyPr>
          <a:lstStyle/>
          <a:p>
            <a:pPr algn="just">
              <a:lnSpc>
                <a:spcPct val="150000"/>
              </a:lnSpc>
              <a:spcAft>
                <a:spcPts val="0"/>
              </a:spcAft>
            </a:pPr>
            <a:r>
              <a:rPr lang="zh-CN" altLang="zh-CN" kern="100" dirty="0">
                <a:latin typeface="Times New Roman" panose="02020603050405020304" pitchFamily="18" charset="0"/>
              </a:rPr>
              <a:t>六</a:t>
            </a: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8</a:t>
            </a:r>
            <a:r>
              <a:rPr lang="zh-CN" altLang="zh-CN" kern="100" dirty="0">
                <a:latin typeface="Times New Roman" panose="02020603050405020304" pitchFamily="18" charset="0"/>
              </a:rPr>
              <a:t>分）已知</a:t>
            </a:r>
            <a:r>
              <a:rPr lang="en-US" altLang="zh-CN" kern="100" dirty="0">
                <a:latin typeface="Times New Roman" panose="02020603050405020304" pitchFamily="18" charset="0"/>
              </a:rPr>
              <a:t>A={Ø, {1}}</a:t>
            </a:r>
            <a:r>
              <a:rPr lang="zh-CN" altLang="zh-CN" kern="100" dirty="0">
                <a:latin typeface="Times New Roman" panose="02020603050405020304" pitchFamily="18" charset="0"/>
              </a:rPr>
              <a:t>，</a:t>
            </a:r>
            <a:r>
              <a:rPr lang="en-US" altLang="zh-CN" kern="100" dirty="0">
                <a:latin typeface="Times New Roman" panose="02020603050405020304" pitchFamily="18" charset="0"/>
              </a:rPr>
              <a:t>B={ &lt;a, {1}&gt; }</a:t>
            </a:r>
            <a:r>
              <a:rPr lang="zh-CN" altLang="zh-CN" kern="100" dirty="0">
                <a:latin typeface="Times New Roman" panose="02020603050405020304" pitchFamily="18" charset="0"/>
              </a:rPr>
              <a:t>，求下列集合：</a:t>
            </a:r>
            <a:br>
              <a:rPr lang="en-US" altLang="zh-CN" kern="100" dirty="0">
                <a:latin typeface="Times New Roman" panose="02020603050405020304" pitchFamily="18" charset="0"/>
              </a:rPr>
            </a:b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1</a:t>
            </a:r>
            <a:r>
              <a:rPr lang="zh-CN" altLang="zh-CN" kern="100" dirty="0">
                <a:latin typeface="Times New Roman" panose="02020603050405020304" pitchFamily="18" charset="0"/>
              </a:rPr>
              <a:t>）</a:t>
            </a:r>
            <a:r>
              <a:rPr lang="en-US" altLang="zh-CN" kern="100" dirty="0">
                <a:latin typeface="Times New Roman" panose="02020603050405020304" pitchFamily="18" charset="0"/>
              </a:rPr>
              <a:t> 2</a:t>
            </a:r>
            <a:r>
              <a:rPr lang="en-US" altLang="zh-CN" kern="100" baseline="30000" dirty="0">
                <a:latin typeface="Times New Roman" panose="02020603050405020304" pitchFamily="18" charset="0"/>
              </a:rPr>
              <a:t>A</a:t>
            </a:r>
            <a:r>
              <a:rPr lang="en-US" altLang="zh-CN" kern="100" dirty="0">
                <a:latin typeface="Times New Roman" panose="02020603050405020304" pitchFamily="18" charset="0"/>
              </a:rPr>
              <a:t>={ Ø, {Ø}, {{1}}, A}</a:t>
            </a:r>
            <a:endParaRPr lang="zh-CN" altLang="zh-CN" kern="100" dirty="0">
              <a:latin typeface="Times New Roman" panose="02020603050405020304" pitchFamily="18" charset="0"/>
            </a:endParaRPr>
          </a:p>
          <a:p>
            <a:pPr algn="r">
              <a:lnSpc>
                <a:spcPct val="150000"/>
              </a:lnSpc>
              <a:spcAft>
                <a:spcPts val="0"/>
              </a:spcAft>
            </a:pPr>
            <a:r>
              <a:rPr lang="en-US" altLang="zh-CN" kern="100" dirty="0">
                <a:latin typeface="Times New Roman" panose="02020603050405020304" pitchFamily="18" charset="0"/>
              </a:rPr>
              <a:t>2</a:t>
            </a:r>
            <a:r>
              <a:rPr lang="zh-CN" altLang="zh-CN" kern="100" dirty="0">
                <a:latin typeface="Times New Roman" panose="02020603050405020304" pitchFamily="18" charset="0"/>
              </a:rPr>
              <a:t>分</a:t>
            </a:r>
          </a:p>
          <a:p>
            <a:pPr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2</a:t>
            </a:r>
            <a:r>
              <a:rPr lang="zh-CN" altLang="zh-CN" kern="100" dirty="0">
                <a:latin typeface="Times New Roman" panose="02020603050405020304" pitchFamily="18" charset="0"/>
              </a:rPr>
              <a:t>） </a:t>
            </a:r>
            <a:r>
              <a:rPr lang="en-US" altLang="zh-CN" kern="100" dirty="0">
                <a:latin typeface="Times New Roman" panose="02020603050405020304" pitchFamily="18" charset="0"/>
              </a:rPr>
              <a:t>2</a:t>
            </a:r>
            <a:r>
              <a:rPr lang="en-US" altLang="zh-CN" kern="100" baseline="30000" dirty="0">
                <a:latin typeface="Times New Roman" panose="02020603050405020304" pitchFamily="18" charset="0"/>
              </a:rPr>
              <a:t>A</a:t>
            </a:r>
            <a:r>
              <a:rPr lang="en-US" altLang="zh-CN" kern="100" dirty="0">
                <a:latin typeface="Times New Roman" panose="02020603050405020304" pitchFamily="18" charset="0"/>
              </a:rPr>
              <a:t>×B={ &lt;Ø, b&gt;, &lt;{Ø}, b&gt;, &lt;{{1}}, b&gt;, &lt;</a:t>
            </a:r>
            <a:r>
              <a:rPr lang="en-US" altLang="zh-CN" kern="100" dirty="0" err="1">
                <a:latin typeface="Times New Roman" panose="02020603050405020304" pitchFamily="18" charset="0"/>
              </a:rPr>
              <a:t>A,b</a:t>
            </a:r>
            <a:r>
              <a:rPr lang="en-US" altLang="zh-CN" kern="100" dirty="0">
                <a:latin typeface="Times New Roman" panose="02020603050405020304" pitchFamily="18" charset="0"/>
              </a:rPr>
              <a:t>&gt;}</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其中，记</a:t>
            </a:r>
            <a:r>
              <a:rPr lang="en-US" altLang="zh-CN" kern="100" dirty="0">
                <a:latin typeface="Times New Roman" panose="02020603050405020304" pitchFamily="18" charset="0"/>
              </a:rPr>
              <a:t>b=&lt;a, {1}&gt;</a:t>
            </a:r>
            <a:endParaRPr lang="zh-CN" altLang="zh-CN" kern="100" dirty="0">
              <a:latin typeface="Times New Roman" panose="02020603050405020304" pitchFamily="18" charset="0"/>
            </a:endParaRPr>
          </a:p>
          <a:p>
            <a:pPr algn="r">
              <a:lnSpc>
                <a:spcPct val="150000"/>
              </a:lnSpc>
              <a:spcAft>
                <a:spcPts val="0"/>
              </a:spcAft>
            </a:pPr>
            <a:r>
              <a:rPr lang="en-US" altLang="zh-CN" kern="100" dirty="0">
                <a:latin typeface="Times New Roman" panose="02020603050405020304" pitchFamily="18" charset="0"/>
              </a:rPr>
              <a:t>2</a:t>
            </a:r>
            <a:r>
              <a:rPr lang="zh-CN" altLang="zh-CN" kern="100" dirty="0">
                <a:latin typeface="Times New Roman" panose="02020603050405020304" pitchFamily="18" charset="0"/>
              </a:rPr>
              <a:t>分</a:t>
            </a:r>
          </a:p>
          <a:p>
            <a:pPr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3</a:t>
            </a:r>
            <a:r>
              <a:rPr lang="zh-CN" altLang="zh-CN" kern="100" dirty="0">
                <a:latin typeface="Times New Roman" panose="02020603050405020304" pitchFamily="18" charset="0"/>
              </a:rPr>
              <a:t>） </a:t>
            </a:r>
            <a:r>
              <a:rPr lang="en-US" altLang="zh-CN" kern="100" dirty="0">
                <a:latin typeface="Times New Roman" panose="02020603050405020304" pitchFamily="18" charset="0"/>
              </a:rPr>
              <a:t>2</a:t>
            </a:r>
            <a:r>
              <a:rPr lang="en-US" altLang="zh-CN" kern="100" baseline="30000" dirty="0">
                <a:latin typeface="Times New Roman" panose="02020603050405020304" pitchFamily="18" charset="0"/>
              </a:rPr>
              <a:t>B</a:t>
            </a:r>
            <a:r>
              <a:rPr lang="en-US" altLang="zh-CN" kern="100" dirty="0">
                <a:latin typeface="Times New Roman" panose="02020603050405020304" pitchFamily="18" charset="0"/>
              </a:rPr>
              <a:t>={ Ø, B}</a:t>
            </a:r>
            <a:endParaRPr lang="zh-CN" altLang="zh-CN" kern="100" dirty="0">
              <a:latin typeface="Times New Roman" panose="02020603050405020304" pitchFamily="18" charset="0"/>
            </a:endParaRPr>
          </a:p>
          <a:p>
            <a:pPr algn="r">
              <a:lnSpc>
                <a:spcPct val="150000"/>
              </a:lnSpc>
              <a:spcAft>
                <a:spcPts val="0"/>
              </a:spcAft>
            </a:pPr>
            <a:r>
              <a:rPr lang="en-US" altLang="zh-CN" kern="100" dirty="0">
                <a:latin typeface="Times New Roman" panose="02020603050405020304" pitchFamily="18" charset="0"/>
              </a:rPr>
              <a:t>2</a:t>
            </a:r>
            <a:r>
              <a:rPr lang="zh-CN" altLang="zh-CN" kern="100" dirty="0">
                <a:latin typeface="Times New Roman" panose="02020603050405020304" pitchFamily="18" charset="0"/>
              </a:rPr>
              <a:t>分</a:t>
            </a:r>
          </a:p>
          <a:p>
            <a:pPr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4</a:t>
            </a:r>
            <a:r>
              <a:rPr lang="zh-CN" altLang="zh-CN" kern="100" dirty="0">
                <a:latin typeface="Times New Roman" panose="02020603050405020304" pitchFamily="18" charset="0"/>
              </a:rPr>
              <a:t>） </a:t>
            </a:r>
            <a:r>
              <a:rPr lang="en-US" altLang="zh-CN" kern="100" dirty="0">
                <a:latin typeface="Times New Roman" panose="02020603050405020304" pitchFamily="18" charset="0"/>
              </a:rPr>
              <a:t>A×2</a:t>
            </a:r>
            <a:r>
              <a:rPr lang="en-US" altLang="zh-CN" kern="100" baseline="30000" dirty="0">
                <a:latin typeface="Times New Roman" panose="02020603050405020304" pitchFamily="18" charset="0"/>
              </a:rPr>
              <a:t>B</a:t>
            </a:r>
            <a:r>
              <a:rPr lang="en-US" altLang="zh-CN" kern="100" dirty="0">
                <a:latin typeface="Times New Roman" panose="02020603050405020304" pitchFamily="18" charset="0"/>
              </a:rPr>
              <a:t>={ &lt;Ø, Ø&gt;, &lt; Ø, B&gt;, &lt;{1}, Ø&gt;, &lt;{1}, B&gt;}</a:t>
            </a:r>
            <a:endParaRPr lang="zh-CN" altLang="zh-CN" kern="100" dirty="0">
              <a:latin typeface="Times New Roman" panose="02020603050405020304" pitchFamily="18" charset="0"/>
            </a:endParaRPr>
          </a:p>
          <a:p>
            <a:pPr algn="r">
              <a:lnSpc>
                <a:spcPct val="150000"/>
              </a:lnSpc>
              <a:spcAft>
                <a:spcPts val="0"/>
              </a:spcAft>
            </a:pPr>
            <a:r>
              <a:rPr lang="en-US" altLang="zh-CN" kern="100" dirty="0">
                <a:latin typeface="Times New Roman" panose="02020603050405020304" pitchFamily="18" charset="0"/>
              </a:rPr>
              <a:t>2</a:t>
            </a:r>
            <a:r>
              <a:rPr lang="zh-CN" altLang="zh-CN" kern="100" dirty="0">
                <a:latin typeface="Times New Roman" panose="02020603050405020304" pitchFamily="18" charset="0"/>
              </a:rPr>
              <a:t>分</a:t>
            </a:r>
          </a:p>
        </p:txBody>
      </p:sp>
      <p:sp>
        <p:nvSpPr>
          <p:cNvPr id="3" name="文本框 2"/>
          <p:cNvSpPr txBox="1"/>
          <p:nvPr/>
        </p:nvSpPr>
        <p:spPr>
          <a:xfrm>
            <a:off x="8244408" y="184288"/>
            <a:ext cx="787395" cy="369332"/>
          </a:xfrm>
          <a:prstGeom prst="rect">
            <a:avLst/>
          </a:prstGeom>
          <a:solidFill>
            <a:srgbClr val="00B0F0"/>
          </a:solidFill>
        </p:spPr>
        <p:txBody>
          <a:bodyPr wrap="none" rtlCol="0">
            <a:spAutoFit/>
          </a:bodyPr>
          <a:lstStyle/>
          <a:p>
            <a:r>
              <a:rPr lang="en-US" altLang="zh-CN" dirty="0"/>
              <a:t>A/B</a:t>
            </a:r>
            <a:r>
              <a:rPr lang="zh-CN" altLang="en-US" dirty="0"/>
              <a:t>卷</a:t>
            </a:r>
          </a:p>
        </p:txBody>
      </p:sp>
    </p:spTree>
    <p:extLst>
      <p:ext uri="{BB962C8B-B14F-4D97-AF65-F5344CB8AC3E}">
        <p14:creationId xmlns:p14="http://schemas.microsoft.com/office/powerpoint/2010/main" val="375987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44408" y="188640"/>
            <a:ext cx="582211" cy="369332"/>
          </a:xfrm>
          <a:prstGeom prst="rect">
            <a:avLst/>
          </a:prstGeom>
          <a:solidFill>
            <a:srgbClr val="FFFF00"/>
          </a:solidFill>
        </p:spPr>
        <p:txBody>
          <a:bodyPr wrap="none" rtlCol="0">
            <a:spAutoFit/>
          </a:bodyPr>
          <a:lstStyle/>
          <a:p>
            <a:r>
              <a:rPr lang="en-US" altLang="zh-CN" dirty="0"/>
              <a:t>C</a:t>
            </a:r>
            <a:r>
              <a:rPr lang="zh-CN" altLang="en-US" dirty="0"/>
              <a:t>卷</a:t>
            </a:r>
          </a:p>
        </p:txBody>
      </p:sp>
      <p:sp>
        <p:nvSpPr>
          <p:cNvPr id="3" name="矩形 2"/>
          <p:cNvSpPr/>
          <p:nvPr/>
        </p:nvSpPr>
        <p:spPr>
          <a:xfrm>
            <a:off x="107504" y="908720"/>
            <a:ext cx="8856984" cy="4662815"/>
          </a:xfrm>
          <a:prstGeom prst="rect">
            <a:avLst/>
          </a:prstGeom>
        </p:spPr>
        <p:txBody>
          <a:bodyPr wrap="square">
            <a:spAutoFit/>
          </a:bodyPr>
          <a:lstStyle/>
          <a:p>
            <a:pPr algn="just">
              <a:lnSpc>
                <a:spcPct val="150000"/>
              </a:lnSpc>
              <a:spcAft>
                <a:spcPts val="0"/>
              </a:spcAft>
            </a:pPr>
            <a:r>
              <a:rPr lang="zh-CN" altLang="zh-CN" kern="100" dirty="0">
                <a:latin typeface="Times New Roman" panose="02020603050405020304" pitchFamily="18" charset="0"/>
              </a:rPr>
              <a:t>六</a:t>
            </a: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8</a:t>
            </a:r>
            <a:r>
              <a:rPr lang="zh-CN" altLang="zh-CN" kern="100" dirty="0">
                <a:latin typeface="Times New Roman" panose="02020603050405020304" pitchFamily="18" charset="0"/>
              </a:rPr>
              <a:t>分）已知</a:t>
            </a:r>
            <a:r>
              <a:rPr lang="en-US" altLang="zh-CN" kern="100" dirty="0">
                <a:latin typeface="Times New Roman" panose="02020603050405020304" pitchFamily="18" charset="0"/>
              </a:rPr>
              <a:t>A={Ø, {Ø}}</a:t>
            </a:r>
            <a:r>
              <a:rPr lang="zh-CN" altLang="zh-CN" kern="100" dirty="0">
                <a:latin typeface="Times New Roman" panose="02020603050405020304" pitchFamily="18" charset="0"/>
              </a:rPr>
              <a:t>，</a:t>
            </a:r>
            <a:r>
              <a:rPr lang="en-US" altLang="zh-CN" kern="100" dirty="0">
                <a:latin typeface="Times New Roman" panose="02020603050405020304" pitchFamily="18" charset="0"/>
              </a:rPr>
              <a:t>B={ &lt;{1}</a:t>
            </a:r>
            <a:r>
              <a:rPr lang="zh-CN" altLang="zh-CN" kern="100" dirty="0">
                <a:latin typeface="Times New Roman" panose="02020603050405020304" pitchFamily="18" charset="0"/>
              </a:rPr>
              <a:t>，</a:t>
            </a:r>
            <a:r>
              <a:rPr lang="en-US" altLang="zh-CN" kern="100" dirty="0">
                <a:latin typeface="Times New Roman" panose="02020603050405020304" pitchFamily="18" charset="0"/>
              </a:rPr>
              <a:t>a&gt; }</a:t>
            </a:r>
            <a:r>
              <a:rPr lang="zh-CN" altLang="zh-CN" kern="100" dirty="0">
                <a:latin typeface="Times New Roman" panose="02020603050405020304" pitchFamily="18" charset="0"/>
              </a:rPr>
              <a:t>，求下列集合：</a:t>
            </a:r>
            <a:br>
              <a:rPr lang="en-US" altLang="zh-CN" kern="100" dirty="0">
                <a:latin typeface="Times New Roman" panose="02020603050405020304" pitchFamily="18" charset="0"/>
              </a:rPr>
            </a:b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1</a:t>
            </a:r>
            <a:r>
              <a:rPr lang="zh-CN" altLang="zh-CN" kern="100" dirty="0">
                <a:latin typeface="Times New Roman" panose="02020603050405020304" pitchFamily="18" charset="0"/>
              </a:rPr>
              <a:t>）</a:t>
            </a:r>
            <a:r>
              <a:rPr lang="en-US" altLang="zh-CN" kern="100" dirty="0">
                <a:latin typeface="Times New Roman" panose="02020603050405020304" pitchFamily="18" charset="0"/>
              </a:rPr>
              <a:t> 2</a:t>
            </a:r>
            <a:r>
              <a:rPr lang="en-US" altLang="zh-CN" kern="100" baseline="30000" dirty="0">
                <a:latin typeface="Times New Roman" panose="02020603050405020304" pitchFamily="18" charset="0"/>
              </a:rPr>
              <a:t>A</a:t>
            </a:r>
            <a:r>
              <a:rPr lang="zh-CN" altLang="zh-CN" kern="100" dirty="0">
                <a:latin typeface="Times New Roman" panose="02020603050405020304" pitchFamily="18" charset="0"/>
              </a:rPr>
              <a:t>； （</a:t>
            </a:r>
            <a:r>
              <a:rPr lang="en-US" altLang="zh-CN" kern="100" dirty="0">
                <a:latin typeface="Times New Roman" panose="02020603050405020304" pitchFamily="18" charset="0"/>
              </a:rPr>
              <a:t>2</a:t>
            </a:r>
            <a:r>
              <a:rPr lang="zh-CN" altLang="zh-CN" kern="100" dirty="0">
                <a:latin typeface="Times New Roman" panose="02020603050405020304" pitchFamily="18" charset="0"/>
              </a:rPr>
              <a:t>）</a:t>
            </a:r>
            <a:r>
              <a:rPr lang="en-US" altLang="zh-CN" kern="100" dirty="0">
                <a:latin typeface="Times New Roman" panose="02020603050405020304" pitchFamily="18" charset="0"/>
              </a:rPr>
              <a:t> 2</a:t>
            </a:r>
            <a:r>
              <a:rPr lang="en-US" altLang="zh-CN" kern="100" baseline="30000" dirty="0">
                <a:latin typeface="Times New Roman" panose="02020603050405020304" pitchFamily="18" charset="0"/>
              </a:rPr>
              <a:t>A</a:t>
            </a:r>
            <a:r>
              <a:rPr lang="en-US" altLang="zh-CN" kern="100" dirty="0">
                <a:latin typeface="Times New Roman" panose="02020603050405020304" pitchFamily="18" charset="0"/>
              </a:rPr>
              <a:t>×B</a:t>
            </a:r>
            <a:r>
              <a:rPr lang="zh-CN" altLang="zh-CN" kern="100" dirty="0">
                <a:latin typeface="Times New Roman" panose="02020603050405020304" pitchFamily="18" charset="0"/>
              </a:rPr>
              <a:t>； （</a:t>
            </a:r>
            <a:r>
              <a:rPr lang="en-US" altLang="zh-CN" kern="100" dirty="0">
                <a:latin typeface="Times New Roman" panose="02020603050405020304" pitchFamily="18" charset="0"/>
              </a:rPr>
              <a:t>3</a:t>
            </a:r>
            <a:r>
              <a:rPr lang="zh-CN" altLang="zh-CN" kern="100" dirty="0">
                <a:latin typeface="Times New Roman" panose="02020603050405020304" pitchFamily="18" charset="0"/>
              </a:rPr>
              <a:t>）</a:t>
            </a:r>
            <a:r>
              <a:rPr lang="en-US" altLang="zh-CN" kern="100" dirty="0">
                <a:latin typeface="Times New Roman" panose="02020603050405020304" pitchFamily="18" charset="0"/>
              </a:rPr>
              <a:t> 2</a:t>
            </a:r>
            <a:r>
              <a:rPr lang="en-US" altLang="zh-CN" kern="100" baseline="30000" dirty="0">
                <a:latin typeface="Times New Roman" panose="02020603050405020304" pitchFamily="18" charset="0"/>
              </a:rPr>
              <a:t>B</a:t>
            </a:r>
            <a:r>
              <a:rPr lang="zh-CN" altLang="zh-CN" kern="100" dirty="0">
                <a:latin typeface="Times New Roman" panose="02020603050405020304" pitchFamily="18" charset="0"/>
              </a:rPr>
              <a:t>；</a:t>
            </a: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4</a:t>
            </a:r>
            <a:r>
              <a:rPr lang="zh-CN" altLang="zh-CN" kern="100" dirty="0">
                <a:latin typeface="Times New Roman" panose="02020603050405020304" pitchFamily="18" charset="0"/>
              </a:rPr>
              <a:t>） </a:t>
            </a:r>
            <a:r>
              <a:rPr lang="en-US" altLang="zh-CN" kern="100" dirty="0">
                <a:latin typeface="Times New Roman" panose="02020603050405020304" pitchFamily="18" charset="0"/>
              </a:rPr>
              <a:t>B×A</a:t>
            </a:r>
            <a:r>
              <a:rPr lang="zh-CN" altLang="zh-CN" kern="100" dirty="0">
                <a:latin typeface="Times New Roman" panose="02020603050405020304" pitchFamily="18" charset="0"/>
              </a:rPr>
              <a:t>。</a:t>
            </a:r>
          </a:p>
          <a:p>
            <a:pPr indent="266700" algn="just">
              <a:lnSpc>
                <a:spcPct val="150000"/>
              </a:lnSpc>
              <a:spcAft>
                <a:spcPts val="0"/>
              </a:spcAft>
            </a:pPr>
            <a:r>
              <a:rPr lang="zh-CN" altLang="zh-CN" kern="100" dirty="0">
                <a:latin typeface="Times New Roman" panose="02020603050405020304" pitchFamily="18" charset="0"/>
              </a:rPr>
              <a:t>解：  </a:t>
            </a:r>
            <a:r>
              <a:rPr lang="en-US" altLang="zh-CN" kern="100" dirty="0">
                <a:latin typeface="Times New Roman" panose="02020603050405020304" pitchFamily="18" charset="0"/>
              </a:rPr>
              <a:t>b=&lt;{1}, a&gt;   </a:t>
            </a:r>
            <a:endParaRPr lang="zh-CN" altLang="zh-CN" kern="100" dirty="0">
              <a:latin typeface="Times New Roman" panose="02020603050405020304" pitchFamily="18" charset="0"/>
            </a:endParaRPr>
          </a:p>
          <a:p>
            <a:pPr indent="266700"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1</a:t>
            </a:r>
            <a:r>
              <a:rPr lang="zh-CN" altLang="zh-CN" kern="100" dirty="0">
                <a:latin typeface="Times New Roman" panose="02020603050405020304" pitchFamily="18" charset="0"/>
              </a:rPr>
              <a:t>）</a:t>
            </a:r>
            <a:r>
              <a:rPr lang="en-US" altLang="zh-CN" kern="100" dirty="0">
                <a:latin typeface="Times New Roman" panose="02020603050405020304" pitchFamily="18" charset="0"/>
              </a:rPr>
              <a:t> 2</a:t>
            </a:r>
            <a:r>
              <a:rPr lang="en-US" altLang="zh-CN" kern="100" baseline="30000" dirty="0">
                <a:latin typeface="Times New Roman" panose="02020603050405020304" pitchFamily="18" charset="0"/>
              </a:rPr>
              <a:t>A</a:t>
            </a:r>
            <a:r>
              <a:rPr lang="en-US" altLang="zh-CN" kern="100" dirty="0">
                <a:latin typeface="Times New Roman" panose="02020603050405020304" pitchFamily="18" charset="0"/>
              </a:rPr>
              <a:t>={ Ø, { Ø }</a:t>
            </a:r>
            <a:r>
              <a:rPr lang="zh-CN" altLang="zh-CN" kern="100" dirty="0">
                <a:latin typeface="Times New Roman" panose="02020603050405020304" pitchFamily="18" charset="0"/>
              </a:rPr>
              <a:t>，</a:t>
            </a:r>
            <a:r>
              <a:rPr lang="en-US" altLang="zh-CN" kern="100" dirty="0">
                <a:latin typeface="Times New Roman" panose="02020603050405020304" pitchFamily="18" charset="0"/>
              </a:rPr>
              <a:t>{{ Ø }}</a:t>
            </a:r>
            <a:r>
              <a:rPr lang="zh-CN" altLang="zh-CN" kern="100" dirty="0">
                <a:latin typeface="Times New Roman" panose="02020603050405020304" pitchFamily="18" charset="0"/>
              </a:rPr>
              <a:t>，</a:t>
            </a:r>
            <a:r>
              <a:rPr lang="en-US" altLang="zh-CN" kern="100" dirty="0">
                <a:latin typeface="Times New Roman" panose="02020603050405020304" pitchFamily="18" charset="0"/>
              </a:rPr>
              <a:t>A}</a:t>
            </a:r>
            <a:endParaRPr lang="zh-CN" altLang="zh-CN" kern="100" dirty="0">
              <a:latin typeface="Times New Roman" panose="02020603050405020304" pitchFamily="18" charset="0"/>
            </a:endParaRPr>
          </a:p>
          <a:p>
            <a:pPr algn="r">
              <a:lnSpc>
                <a:spcPct val="150000"/>
              </a:lnSpc>
              <a:spcAft>
                <a:spcPts val="0"/>
              </a:spcAft>
            </a:pPr>
            <a:r>
              <a:rPr lang="en-US" altLang="zh-CN" kern="100" dirty="0">
                <a:latin typeface="Times New Roman" panose="02020603050405020304" pitchFamily="18" charset="0"/>
              </a:rPr>
              <a:t>2</a:t>
            </a:r>
            <a:r>
              <a:rPr lang="zh-CN" altLang="zh-CN" kern="100" dirty="0">
                <a:latin typeface="Times New Roman" panose="02020603050405020304" pitchFamily="18" charset="0"/>
              </a:rPr>
              <a:t>分</a:t>
            </a:r>
          </a:p>
          <a:p>
            <a:pPr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2</a:t>
            </a:r>
            <a:r>
              <a:rPr lang="zh-CN" altLang="zh-CN" kern="100" dirty="0">
                <a:latin typeface="Times New Roman" panose="02020603050405020304" pitchFamily="18" charset="0"/>
              </a:rPr>
              <a:t>） </a:t>
            </a:r>
            <a:r>
              <a:rPr lang="en-US" altLang="zh-CN" kern="100" dirty="0">
                <a:latin typeface="Times New Roman" panose="02020603050405020304" pitchFamily="18" charset="0"/>
              </a:rPr>
              <a:t>2</a:t>
            </a:r>
            <a:r>
              <a:rPr lang="en-US" altLang="zh-CN" kern="100" baseline="30000" dirty="0">
                <a:latin typeface="Times New Roman" panose="02020603050405020304" pitchFamily="18" charset="0"/>
              </a:rPr>
              <a:t>A</a:t>
            </a:r>
            <a:r>
              <a:rPr lang="en-US" altLang="zh-CN" kern="100" dirty="0">
                <a:latin typeface="Times New Roman" panose="02020603050405020304" pitchFamily="18" charset="0"/>
              </a:rPr>
              <a:t>×B={ &lt;Ø, b&gt;, &lt;{ Ø}, b&gt;, &lt;{{ Ø}}, b&gt;, &lt;A, b&gt;}</a:t>
            </a:r>
            <a:endParaRPr lang="zh-CN" altLang="zh-CN" kern="100" dirty="0">
              <a:latin typeface="Times New Roman" panose="02020603050405020304" pitchFamily="18" charset="0"/>
            </a:endParaRPr>
          </a:p>
          <a:p>
            <a:pPr algn="r">
              <a:lnSpc>
                <a:spcPct val="150000"/>
              </a:lnSpc>
              <a:spcAft>
                <a:spcPts val="0"/>
              </a:spcAft>
            </a:pPr>
            <a:r>
              <a:rPr lang="en-US" altLang="zh-CN" kern="100" dirty="0">
                <a:latin typeface="Times New Roman" panose="02020603050405020304" pitchFamily="18" charset="0"/>
              </a:rPr>
              <a:t>2</a:t>
            </a:r>
            <a:r>
              <a:rPr lang="zh-CN" altLang="zh-CN" kern="100" dirty="0">
                <a:latin typeface="Times New Roman" panose="02020603050405020304" pitchFamily="18" charset="0"/>
              </a:rPr>
              <a:t>分</a:t>
            </a:r>
          </a:p>
          <a:p>
            <a:pPr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3</a:t>
            </a:r>
            <a:r>
              <a:rPr lang="zh-CN" altLang="zh-CN" kern="100" dirty="0">
                <a:latin typeface="Times New Roman" panose="02020603050405020304" pitchFamily="18" charset="0"/>
              </a:rPr>
              <a:t>） </a:t>
            </a:r>
            <a:r>
              <a:rPr lang="en-US" altLang="zh-CN" kern="100" dirty="0">
                <a:latin typeface="Times New Roman" panose="02020603050405020304" pitchFamily="18" charset="0"/>
              </a:rPr>
              <a:t>2</a:t>
            </a:r>
            <a:r>
              <a:rPr lang="en-US" altLang="zh-CN" kern="100" baseline="30000" dirty="0">
                <a:latin typeface="Times New Roman" panose="02020603050405020304" pitchFamily="18" charset="0"/>
              </a:rPr>
              <a:t>B</a:t>
            </a:r>
            <a:r>
              <a:rPr lang="en-US" altLang="zh-CN" kern="100" dirty="0">
                <a:latin typeface="Times New Roman" panose="02020603050405020304" pitchFamily="18" charset="0"/>
              </a:rPr>
              <a:t>={ Ø, B}</a:t>
            </a:r>
            <a:endParaRPr lang="zh-CN" altLang="zh-CN" kern="100" dirty="0">
              <a:latin typeface="Times New Roman" panose="02020603050405020304" pitchFamily="18" charset="0"/>
            </a:endParaRPr>
          </a:p>
          <a:p>
            <a:pPr algn="r">
              <a:lnSpc>
                <a:spcPct val="150000"/>
              </a:lnSpc>
              <a:spcAft>
                <a:spcPts val="0"/>
              </a:spcAft>
            </a:pPr>
            <a:r>
              <a:rPr lang="en-US" altLang="zh-CN" kern="100" dirty="0">
                <a:latin typeface="Times New Roman" panose="02020603050405020304" pitchFamily="18" charset="0"/>
              </a:rPr>
              <a:t>2</a:t>
            </a:r>
            <a:r>
              <a:rPr lang="zh-CN" altLang="zh-CN" kern="100" dirty="0">
                <a:latin typeface="Times New Roman" panose="02020603050405020304" pitchFamily="18" charset="0"/>
              </a:rPr>
              <a:t>分</a:t>
            </a:r>
          </a:p>
          <a:p>
            <a:pPr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4</a:t>
            </a:r>
            <a:r>
              <a:rPr lang="zh-CN" altLang="zh-CN" kern="100" dirty="0">
                <a:latin typeface="Times New Roman" panose="02020603050405020304" pitchFamily="18" charset="0"/>
              </a:rPr>
              <a:t>） </a:t>
            </a:r>
            <a:r>
              <a:rPr lang="en-US" altLang="zh-CN" kern="100" dirty="0">
                <a:latin typeface="Times New Roman" panose="02020603050405020304" pitchFamily="18" charset="0"/>
              </a:rPr>
              <a:t>B×A={ &lt;b, Ø&gt;, &lt;b, {Ø}&gt;}</a:t>
            </a:r>
            <a:endParaRPr lang="zh-CN" altLang="zh-CN" kern="100" dirty="0">
              <a:latin typeface="Times New Roman" panose="02020603050405020304" pitchFamily="18" charset="0"/>
            </a:endParaRPr>
          </a:p>
          <a:p>
            <a:pPr algn="r">
              <a:lnSpc>
                <a:spcPct val="150000"/>
              </a:lnSpc>
              <a:spcAft>
                <a:spcPts val="0"/>
              </a:spcAft>
            </a:pPr>
            <a:r>
              <a:rPr lang="en-US" altLang="zh-CN" kern="100" dirty="0">
                <a:latin typeface="Times New Roman" panose="02020603050405020304" pitchFamily="18" charset="0"/>
              </a:rPr>
              <a:t>                                                                                   2</a:t>
            </a:r>
            <a:r>
              <a:rPr lang="zh-CN" altLang="zh-CN" kern="100" dirty="0">
                <a:latin typeface="Times New Roman" panose="02020603050405020304" pitchFamily="18" charset="0"/>
              </a:rPr>
              <a:t>分</a:t>
            </a:r>
          </a:p>
        </p:txBody>
      </p:sp>
    </p:spTree>
    <p:extLst>
      <p:ext uri="{BB962C8B-B14F-4D97-AF65-F5344CB8AC3E}">
        <p14:creationId xmlns:p14="http://schemas.microsoft.com/office/powerpoint/2010/main" val="3846186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2811" y="764704"/>
            <a:ext cx="8928992" cy="5078313"/>
          </a:xfrm>
          <a:prstGeom prst="rect">
            <a:avLst/>
          </a:prstGeom>
        </p:spPr>
        <p:txBody>
          <a:bodyPr wrap="square">
            <a:spAutoFit/>
          </a:bodyPr>
          <a:lstStyle/>
          <a:p>
            <a:pPr algn="just">
              <a:lnSpc>
                <a:spcPct val="150000"/>
              </a:lnSpc>
              <a:spcAft>
                <a:spcPts val="0"/>
              </a:spcAft>
            </a:pPr>
            <a:r>
              <a:rPr lang="zh-CN" altLang="zh-CN" kern="100" dirty="0">
                <a:latin typeface="Times New Roman" panose="02020603050405020304" pitchFamily="18" charset="0"/>
              </a:rPr>
              <a:t>七</a:t>
            </a: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6</a:t>
            </a:r>
            <a:r>
              <a:rPr lang="zh-CN" altLang="zh-CN" kern="100" dirty="0">
                <a:latin typeface="Times New Roman" panose="02020603050405020304" pitchFamily="18" charset="0"/>
              </a:rPr>
              <a:t>分）已知</a:t>
            </a:r>
            <a:r>
              <a:rPr lang="en-US" altLang="zh-CN" kern="100" dirty="0">
                <a:latin typeface="Times New Roman" panose="02020603050405020304" pitchFamily="18" charset="0"/>
              </a:rPr>
              <a:t>R</a:t>
            </a:r>
            <a:r>
              <a:rPr lang="zh-CN" altLang="zh-CN" kern="100" dirty="0">
                <a:latin typeface="Times New Roman" panose="02020603050405020304" pitchFamily="18" charset="0"/>
              </a:rPr>
              <a:t>是集合</a:t>
            </a:r>
            <a:r>
              <a:rPr lang="en-US" altLang="zh-CN" kern="100" dirty="0">
                <a:latin typeface="Times New Roman" panose="02020603050405020304" pitchFamily="18" charset="0"/>
              </a:rPr>
              <a:t>A</a:t>
            </a:r>
            <a:r>
              <a:rPr lang="zh-CN" altLang="zh-CN" kern="100" dirty="0">
                <a:latin typeface="Times New Roman" panose="02020603050405020304" pitchFamily="18" charset="0"/>
              </a:rPr>
              <a:t>上的二元关系</a:t>
            </a:r>
            <a:r>
              <a:rPr lang="en-US" altLang="zh-CN" kern="100" dirty="0">
                <a:latin typeface="Times New Roman" panose="02020603050405020304" pitchFamily="18" charset="0"/>
              </a:rPr>
              <a:t>, </a:t>
            </a:r>
            <a:r>
              <a:rPr lang="zh-CN" altLang="zh-CN" kern="100" dirty="0">
                <a:latin typeface="Times New Roman" panose="02020603050405020304" pitchFamily="18" charset="0"/>
              </a:rPr>
              <a:t>具有自反性与传递性。</a:t>
            </a:r>
            <a:r>
              <a:rPr lang="en-US" altLang="zh-CN" kern="100" dirty="0">
                <a:latin typeface="Times New Roman" panose="02020603050405020304" pitchFamily="18" charset="0"/>
              </a:rPr>
              <a:t>R</a:t>
            </a:r>
            <a:r>
              <a:rPr lang="en-US" altLang="zh-CN" kern="100" baseline="30000" dirty="0">
                <a:latin typeface="Times New Roman" panose="02020603050405020304" pitchFamily="18" charset="0"/>
              </a:rPr>
              <a:t>2</a:t>
            </a:r>
            <a:r>
              <a:rPr lang="zh-CN" altLang="zh-CN" kern="100" dirty="0">
                <a:latin typeface="Times New Roman" panose="02020603050405020304" pitchFamily="18" charset="0"/>
              </a:rPr>
              <a:t>是</a:t>
            </a:r>
            <a:r>
              <a:rPr lang="en-US" altLang="zh-CN" kern="100" dirty="0">
                <a:latin typeface="Times New Roman" panose="02020603050405020304" pitchFamily="18" charset="0"/>
              </a:rPr>
              <a:t>R</a:t>
            </a:r>
            <a:r>
              <a:rPr lang="zh-CN" altLang="zh-CN" kern="100" dirty="0">
                <a:latin typeface="Times New Roman" panose="02020603050405020304" pitchFamily="18" charset="0"/>
              </a:rPr>
              <a:t>与</a:t>
            </a:r>
            <a:r>
              <a:rPr lang="en-US" altLang="zh-CN" kern="100" dirty="0">
                <a:latin typeface="Times New Roman" panose="02020603050405020304" pitchFamily="18" charset="0"/>
              </a:rPr>
              <a:t>R</a:t>
            </a:r>
            <a:r>
              <a:rPr lang="zh-CN" altLang="zh-CN" kern="100" dirty="0">
                <a:latin typeface="Times New Roman" panose="02020603050405020304" pitchFamily="18" charset="0"/>
              </a:rPr>
              <a:t>的复合关系。</a:t>
            </a:r>
          </a:p>
          <a:p>
            <a:pPr indent="266700" algn="just">
              <a:lnSpc>
                <a:spcPct val="150000"/>
              </a:lnSpc>
              <a:spcAft>
                <a:spcPts val="0"/>
              </a:spcAft>
            </a:pPr>
            <a:r>
              <a:rPr lang="zh-CN" altLang="zh-CN" kern="100" dirty="0">
                <a:latin typeface="Times New Roman" panose="02020603050405020304" pitchFamily="18" charset="0"/>
              </a:rPr>
              <a:t>试证明</a:t>
            </a:r>
            <a:r>
              <a:rPr lang="en-US" altLang="zh-CN" kern="100" dirty="0">
                <a:latin typeface="Times New Roman" panose="02020603050405020304" pitchFamily="18" charset="0"/>
              </a:rPr>
              <a:t>R=R</a:t>
            </a:r>
            <a:r>
              <a:rPr lang="en-US" altLang="zh-CN" kern="100" baseline="30000" dirty="0">
                <a:latin typeface="Times New Roman" panose="02020603050405020304" pitchFamily="18" charset="0"/>
              </a:rPr>
              <a:t>2</a:t>
            </a:r>
            <a:r>
              <a:rPr lang="zh-CN" altLang="zh-CN" kern="100" dirty="0">
                <a:latin typeface="Times New Roman" panose="02020603050405020304" pitchFamily="18" charset="0"/>
              </a:rPr>
              <a:t>。</a:t>
            </a:r>
          </a:p>
          <a:p>
            <a:pPr indent="266700" algn="just">
              <a:lnSpc>
                <a:spcPct val="150000"/>
              </a:lnSpc>
              <a:spcAft>
                <a:spcPts val="0"/>
              </a:spcAft>
            </a:pPr>
            <a:r>
              <a:rPr lang="zh-CN" altLang="zh-CN" kern="100" dirty="0">
                <a:latin typeface="Times New Roman" panose="02020603050405020304" pitchFamily="18" charset="0"/>
              </a:rPr>
              <a:t>解：因为</a:t>
            </a:r>
            <a:r>
              <a:rPr lang="en-US" altLang="zh-CN" kern="100" dirty="0">
                <a:latin typeface="Times New Roman" panose="02020603050405020304" pitchFamily="18" charset="0"/>
              </a:rPr>
              <a:t>R</a:t>
            </a:r>
            <a:r>
              <a:rPr lang="zh-CN" altLang="zh-CN" kern="100" dirty="0">
                <a:latin typeface="Times New Roman" panose="02020603050405020304" pitchFamily="18" charset="0"/>
              </a:rPr>
              <a:t>具有传递性，所以</a:t>
            </a:r>
          </a:p>
          <a:p>
            <a:pPr indent="1333500" algn="just">
              <a:lnSpc>
                <a:spcPct val="150000"/>
              </a:lnSpc>
              <a:spcAft>
                <a:spcPts val="0"/>
              </a:spcAft>
            </a:pPr>
            <a:r>
              <a:rPr lang="en-US" altLang="zh-CN" kern="100" dirty="0">
                <a:latin typeface="Times New Roman" panose="02020603050405020304" pitchFamily="18" charset="0"/>
              </a:rPr>
              <a:t>R</a:t>
            </a:r>
            <a:r>
              <a:rPr lang="en-US" altLang="zh-CN" kern="100" baseline="30000" dirty="0">
                <a:latin typeface="Times New Roman" panose="02020603050405020304" pitchFamily="18" charset="0"/>
              </a:rPr>
              <a:t>2</a:t>
            </a:r>
            <a:r>
              <a:rPr lang="en-US" altLang="zh-CN" sz="4800" dirty="0">
                <a:solidFill>
                  <a:srgbClr val="000000"/>
                </a:solidFill>
                <a:latin typeface="Cambria Math" panose="02040503050406030204" pitchFamily="18" charset="0"/>
                <a:cs typeface="Cambria Math" panose="02040503050406030204" pitchFamily="18" charset="0"/>
              </a:rPr>
              <a:t> </a:t>
            </a:r>
            <a:r>
              <a:rPr lang="en-US" altLang="zh-CN" kern="100" dirty="0">
                <a:latin typeface="Cambria Math" panose="02040503050406030204" pitchFamily="18" charset="0"/>
                <a:cs typeface="Cambria Math" panose="02040503050406030204" pitchFamily="18" charset="0"/>
              </a:rPr>
              <a:t>⊆R                                                                         3</a:t>
            </a:r>
            <a:r>
              <a:rPr lang="zh-CN" altLang="zh-CN" kern="100" dirty="0">
                <a:latin typeface="Cambria Math" panose="02040503050406030204" pitchFamily="18" charset="0"/>
                <a:cs typeface="Cambria Math" panose="02040503050406030204" pitchFamily="18" charset="0"/>
              </a:rPr>
              <a:t>分</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Cambria Math" panose="02040503050406030204" pitchFamily="18" charset="0"/>
                <a:cs typeface="Cambria Math" panose="02040503050406030204" pitchFamily="18" charset="0"/>
              </a:rPr>
              <a:t>         </a:t>
            </a:r>
            <a:r>
              <a:rPr lang="zh-CN" altLang="zh-CN" kern="100" dirty="0">
                <a:latin typeface="Cambria Math" panose="02040503050406030204" pitchFamily="18" charset="0"/>
                <a:cs typeface="Cambria Math" panose="02040503050406030204" pitchFamily="18" charset="0"/>
              </a:rPr>
              <a:t>因为</a:t>
            </a:r>
            <a:r>
              <a:rPr lang="en-US" altLang="zh-CN" kern="100" dirty="0">
                <a:latin typeface="Cambria Math" panose="02040503050406030204" pitchFamily="18" charset="0"/>
                <a:cs typeface="Cambria Math" panose="02040503050406030204" pitchFamily="18" charset="0"/>
              </a:rPr>
              <a:t>R</a:t>
            </a:r>
            <a:r>
              <a:rPr lang="zh-CN" altLang="zh-CN" kern="100" dirty="0">
                <a:latin typeface="Cambria Math" panose="02040503050406030204" pitchFamily="18" charset="0"/>
                <a:cs typeface="Cambria Math" panose="02040503050406030204" pitchFamily="18" charset="0"/>
              </a:rPr>
              <a:t>具有自反性，所以</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Cambria Math" panose="02040503050406030204" pitchFamily="18" charset="0"/>
                <a:cs typeface="Cambria Math" panose="02040503050406030204" pitchFamily="18" charset="0"/>
              </a:rPr>
              <a:t>                    I</a:t>
            </a:r>
            <a:r>
              <a:rPr lang="en-US" altLang="zh-CN" kern="100" baseline="-25000" dirty="0">
                <a:latin typeface="Cambria Math" panose="02040503050406030204" pitchFamily="18" charset="0"/>
                <a:cs typeface="Cambria Math" panose="02040503050406030204" pitchFamily="18" charset="0"/>
              </a:rPr>
              <a:t>A</a:t>
            </a:r>
            <a:r>
              <a:rPr lang="en-US" altLang="zh-CN" sz="4800" dirty="0">
                <a:solidFill>
                  <a:srgbClr val="000000"/>
                </a:solidFill>
                <a:latin typeface="Cambria Math" panose="02040503050406030204" pitchFamily="18" charset="0"/>
                <a:cs typeface="Cambria Math" panose="02040503050406030204" pitchFamily="18" charset="0"/>
              </a:rPr>
              <a:t> </a:t>
            </a:r>
            <a:r>
              <a:rPr lang="en-US" altLang="zh-CN" kern="100" dirty="0">
                <a:latin typeface="Cambria Math" panose="02040503050406030204" pitchFamily="18" charset="0"/>
                <a:cs typeface="Cambria Math" panose="02040503050406030204" pitchFamily="18" charset="0"/>
              </a:rPr>
              <a:t>⊆R                                                                               1</a:t>
            </a:r>
            <a:r>
              <a:rPr lang="zh-CN" altLang="zh-CN" kern="100" dirty="0">
                <a:latin typeface="Cambria Math" panose="02040503050406030204" pitchFamily="18" charset="0"/>
                <a:cs typeface="Cambria Math" panose="02040503050406030204" pitchFamily="18" charset="0"/>
              </a:rPr>
              <a:t>分</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Cambria Math" panose="02040503050406030204" pitchFamily="18" charset="0"/>
                <a:cs typeface="Cambria Math" panose="02040503050406030204" pitchFamily="18" charset="0"/>
              </a:rPr>
              <a:t>         </a:t>
            </a:r>
            <a:r>
              <a:rPr lang="zh-CN" altLang="zh-CN" kern="100" dirty="0">
                <a:latin typeface="Cambria Math" panose="02040503050406030204" pitchFamily="18" charset="0"/>
                <a:cs typeface="Cambria Math" panose="02040503050406030204" pitchFamily="18" charset="0"/>
              </a:rPr>
              <a:t>于是</a:t>
            </a:r>
            <a:r>
              <a:rPr lang="zh-CN" altLang="zh-CN" kern="100" dirty="0">
                <a:latin typeface="Times New Roman" panose="02020603050405020304" pitchFamily="18" charset="0"/>
                <a:ea typeface="Cambria Math" panose="02040503050406030204" pitchFamily="18" charset="0"/>
                <a:cs typeface="Cambria Math" panose="02040503050406030204" pitchFamily="18" charset="0"/>
              </a:rPr>
              <a:t> </a:t>
            </a:r>
            <a:r>
              <a:rPr lang="en-US" altLang="zh-CN" kern="100" dirty="0">
                <a:latin typeface="Times New Roman" panose="02020603050405020304" pitchFamily="18" charset="0"/>
                <a:ea typeface="Cambria Math" panose="02040503050406030204" pitchFamily="18" charset="0"/>
                <a:cs typeface="Cambria Math" panose="02040503050406030204" pitchFamily="18" charset="0"/>
              </a:rPr>
              <a:t>  </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Cambria Math" panose="02040503050406030204" pitchFamily="18" charset="0"/>
                <a:cs typeface="Cambria Math" panose="02040503050406030204" pitchFamily="18" charset="0"/>
              </a:rPr>
              <a:t>                R=R</a:t>
            </a:r>
            <a:r>
              <a:rPr lang="en-US" altLang="zh-CN" kern="100" dirty="0">
                <a:latin typeface="Cambria Math" panose="02040503050406030204" pitchFamily="18" charset="0"/>
                <a:ea typeface="MS Gothic" panose="020B0609070205080204" pitchFamily="49" charset="-128"/>
                <a:cs typeface="Cambria Math" panose="02040503050406030204" pitchFamily="18" charset="0"/>
              </a:rPr>
              <a:t>∘</a:t>
            </a:r>
            <a:r>
              <a:rPr lang="en-US" altLang="zh-CN" kern="100" dirty="0">
                <a:latin typeface="Cambria Math" panose="02040503050406030204" pitchFamily="18" charset="0"/>
                <a:cs typeface="Cambria Math" panose="02040503050406030204" pitchFamily="18" charset="0"/>
              </a:rPr>
              <a:t> I</a:t>
            </a:r>
            <a:r>
              <a:rPr lang="en-US" altLang="zh-CN" kern="100" baseline="-25000" dirty="0">
                <a:latin typeface="Cambria Math" panose="02040503050406030204" pitchFamily="18" charset="0"/>
                <a:cs typeface="Cambria Math" panose="02040503050406030204" pitchFamily="18" charset="0"/>
              </a:rPr>
              <a:t>A </a:t>
            </a:r>
            <a:r>
              <a:rPr lang="en-US" altLang="zh-CN" kern="100" dirty="0">
                <a:latin typeface="Cambria Math" panose="02040503050406030204" pitchFamily="18" charset="0"/>
                <a:cs typeface="Cambria Math" panose="02040503050406030204" pitchFamily="18" charset="0"/>
              </a:rPr>
              <a:t>⊆ R</a:t>
            </a:r>
            <a:r>
              <a:rPr lang="en-US" altLang="zh-CN" kern="100" dirty="0">
                <a:latin typeface="Cambria Math" panose="02040503050406030204" pitchFamily="18" charset="0"/>
                <a:ea typeface="MS Gothic" panose="020B0609070205080204" pitchFamily="49" charset="-128"/>
                <a:cs typeface="Cambria Math" panose="02040503050406030204" pitchFamily="18" charset="0"/>
              </a:rPr>
              <a:t>∘</a:t>
            </a:r>
            <a:r>
              <a:rPr lang="en-US" altLang="zh-CN" kern="100" dirty="0">
                <a:latin typeface="Cambria Math" panose="02040503050406030204" pitchFamily="18" charset="0"/>
                <a:cs typeface="Cambria Math" panose="02040503050406030204" pitchFamily="18" charset="0"/>
              </a:rPr>
              <a:t>R=</a:t>
            </a:r>
            <a:r>
              <a:rPr lang="en-US" altLang="zh-CN" kern="100" dirty="0">
                <a:latin typeface="Times New Roman" panose="02020603050405020304" pitchFamily="18" charset="0"/>
              </a:rPr>
              <a:t> R</a:t>
            </a:r>
            <a:r>
              <a:rPr lang="en-US" altLang="zh-CN" kern="100" baseline="30000" dirty="0">
                <a:latin typeface="Times New Roman" panose="02020603050405020304" pitchFamily="18" charset="0"/>
              </a:rPr>
              <a:t>2</a:t>
            </a:r>
            <a:endParaRPr lang="zh-CN" altLang="zh-CN" kern="100" dirty="0">
              <a:latin typeface="Times New Roman" panose="02020603050405020304" pitchFamily="18" charset="0"/>
            </a:endParaRPr>
          </a:p>
          <a:p>
            <a:r>
              <a:rPr lang="en-US" altLang="zh-CN" kern="100" baseline="30000" dirty="0">
                <a:latin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因此，</a:t>
            </a:r>
            <a:r>
              <a:rPr lang="en-US" altLang="zh-CN" kern="100" dirty="0">
                <a:latin typeface="Times New Roman" panose="02020603050405020304" pitchFamily="18" charset="0"/>
              </a:rPr>
              <a:t>R= R</a:t>
            </a:r>
            <a:r>
              <a:rPr lang="en-US" altLang="zh-CN" kern="100" baseline="30000" dirty="0">
                <a:latin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a:t>
            </a:r>
            <a:r>
              <a:rPr lang="zh-CN" altLang="zh-CN" kern="100" dirty="0">
                <a:ea typeface="Times New Roman" panose="02020603050405020304" pitchFamily="18" charset="0"/>
              </a:rPr>
              <a:t> </a:t>
            </a:r>
            <a:r>
              <a:rPr lang="en-US" altLang="zh-CN" kern="100" dirty="0">
                <a:ea typeface="Times New Roman" panose="02020603050405020304" pitchFamily="18" charset="0"/>
              </a:rPr>
              <a:t>                                                         2</a:t>
            </a:r>
            <a:r>
              <a:rPr lang="zh-CN" altLang="zh-CN" kern="100" dirty="0">
                <a:latin typeface="Times New Roman" panose="02020603050405020304" pitchFamily="18" charset="0"/>
                <a:cs typeface="Times New Roman" panose="02020603050405020304" pitchFamily="18" charset="0"/>
              </a:rPr>
              <a:t>分</a:t>
            </a:r>
            <a:endParaRPr lang="zh-CN" altLang="en-US" dirty="0"/>
          </a:p>
        </p:txBody>
      </p:sp>
      <p:sp>
        <p:nvSpPr>
          <p:cNvPr id="3" name="文本框 2"/>
          <p:cNvSpPr txBox="1"/>
          <p:nvPr/>
        </p:nvSpPr>
        <p:spPr>
          <a:xfrm>
            <a:off x="8244408" y="184288"/>
            <a:ext cx="787395" cy="369332"/>
          </a:xfrm>
          <a:prstGeom prst="rect">
            <a:avLst/>
          </a:prstGeom>
          <a:solidFill>
            <a:srgbClr val="00B0F0"/>
          </a:solidFill>
        </p:spPr>
        <p:txBody>
          <a:bodyPr wrap="none" rtlCol="0">
            <a:spAutoFit/>
          </a:bodyPr>
          <a:lstStyle/>
          <a:p>
            <a:r>
              <a:rPr lang="en-US" altLang="zh-CN" dirty="0"/>
              <a:t>A/B</a:t>
            </a:r>
            <a:r>
              <a:rPr lang="zh-CN" altLang="en-US" dirty="0"/>
              <a:t>卷</a:t>
            </a:r>
          </a:p>
        </p:txBody>
      </p:sp>
    </p:spTree>
    <p:extLst>
      <p:ext uri="{BB962C8B-B14F-4D97-AF65-F5344CB8AC3E}">
        <p14:creationId xmlns:p14="http://schemas.microsoft.com/office/powerpoint/2010/main" val="3424717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44408" y="188640"/>
            <a:ext cx="582211" cy="369332"/>
          </a:xfrm>
          <a:prstGeom prst="rect">
            <a:avLst/>
          </a:prstGeom>
          <a:solidFill>
            <a:srgbClr val="FFFF00"/>
          </a:solidFill>
        </p:spPr>
        <p:txBody>
          <a:bodyPr wrap="none" rtlCol="0">
            <a:spAutoFit/>
          </a:bodyPr>
          <a:lstStyle/>
          <a:p>
            <a:r>
              <a:rPr lang="en-US" altLang="zh-CN" dirty="0"/>
              <a:t>C</a:t>
            </a:r>
            <a:r>
              <a:rPr lang="zh-CN" altLang="en-US" dirty="0"/>
              <a:t>卷</a:t>
            </a:r>
          </a:p>
        </p:txBody>
      </p:sp>
      <p:sp>
        <p:nvSpPr>
          <p:cNvPr id="3" name="矩形 2"/>
          <p:cNvSpPr/>
          <p:nvPr/>
        </p:nvSpPr>
        <p:spPr>
          <a:xfrm>
            <a:off x="35732" y="980728"/>
            <a:ext cx="8856984" cy="4801314"/>
          </a:xfrm>
          <a:prstGeom prst="rect">
            <a:avLst/>
          </a:prstGeom>
        </p:spPr>
        <p:txBody>
          <a:bodyPr wrap="square">
            <a:spAutoFit/>
          </a:bodyPr>
          <a:lstStyle/>
          <a:p>
            <a:pPr algn="just">
              <a:lnSpc>
                <a:spcPct val="150000"/>
              </a:lnSpc>
              <a:spcAft>
                <a:spcPts val="0"/>
              </a:spcAft>
            </a:pPr>
            <a:r>
              <a:rPr lang="zh-CN" altLang="zh-CN" kern="100" dirty="0">
                <a:latin typeface="Times New Roman" panose="02020603050405020304" pitchFamily="18" charset="0"/>
              </a:rPr>
              <a:t>七</a:t>
            </a: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6</a:t>
            </a:r>
            <a:r>
              <a:rPr lang="zh-CN" altLang="zh-CN" kern="100" dirty="0">
                <a:latin typeface="Times New Roman" panose="02020603050405020304" pitchFamily="18" charset="0"/>
              </a:rPr>
              <a:t>分）设</a:t>
            </a:r>
            <a:r>
              <a:rPr lang="en-US" altLang="zh-CN" kern="100" dirty="0">
                <a:latin typeface="Times New Roman" panose="02020603050405020304" pitchFamily="18" charset="0"/>
              </a:rPr>
              <a:t>R</a:t>
            </a:r>
            <a:r>
              <a:rPr lang="zh-CN" altLang="zh-CN" kern="100" dirty="0">
                <a:latin typeface="Times New Roman" panose="02020603050405020304" pitchFamily="18" charset="0"/>
              </a:rPr>
              <a:t>是集合</a:t>
            </a:r>
            <a:r>
              <a:rPr lang="en-US" altLang="zh-CN" kern="100" dirty="0">
                <a:latin typeface="Times New Roman" panose="02020603050405020304" pitchFamily="18" charset="0"/>
              </a:rPr>
              <a:t>S</a:t>
            </a:r>
            <a:r>
              <a:rPr lang="zh-CN" altLang="zh-CN" kern="100" dirty="0">
                <a:latin typeface="Times New Roman" panose="02020603050405020304" pitchFamily="18" charset="0"/>
              </a:rPr>
              <a:t>上的一个等价关系</a:t>
            </a:r>
            <a:r>
              <a:rPr lang="en-US" altLang="zh-CN" kern="100" dirty="0">
                <a:latin typeface="Times New Roman" panose="02020603050405020304" pitchFamily="18" charset="0"/>
              </a:rPr>
              <a:t>, </a:t>
            </a:r>
            <a:r>
              <a:rPr lang="zh-CN" altLang="zh-CN" kern="100" dirty="0">
                <a:latin typeface="Times New Roman" panose="02020603050405020304" pitchFamily="18" charset="0"/>
              </a:rPr>
              <a:t>试证</a:t>
            </a:r>
            <a:r>
              <a:rPr lang="en-US" altLang="zh-CN" kern="100" dirty="0">
                <a:latin typeface="Times New Roman" panose="02020603050405020304" pitchFamily="18" charset="0"/>
              </a:rPr>
              <a:t>R</a:t>
            </a:r>
            <a:r>
              <a:rPr lang="en-US" altLang="zh-CN" kern="100" baseline="30000" dirty="0">
                <a:latin typeface="Times New Roman" panose="02020603050405020304" pitchFamily="18" charset="0"/>
              </a:rPr>
              <a:t>2</a:t>
            </a:r>
            <a:r>
              <a:rPr lang="zh-CN" altLang="zh-CN" kern="100" dirty="0">
                <a:latin typeface="Times New Roman" panose="02020603050405020304" pitchFamily="18" charset="0"/>
              </a:rPr>
              <a:t>也是集合</a:t>
            </a:r>
            <a:r>
              <a:rPr lang="en-US" altLang="zh-CN" kern="100" dirty="0">
                <a:latin typeface="Times New Roman" panose="02020603050405020304" pitchFamily="18" charset="0"/>
              </a:rPr>
              <a:t>S</a:t>
            </a:r>
            <a:r>
              <a:rPr lang="zh-CN" altLang="zh-CN" kern="100" dirty="0">
                <a:latin typeface="Times New Roman" panose="02020603050405020304" pitchFamily="18" charset="0"/>
              </a:rPr>
              <a:t>上的一个等价关系。</a:t>
            </a:r>
          </a:p>
          <a:p>
            <a:pPr indent="266700" algn="just">
              <a:lnSpc>
                <a:spcPct val="150000"/>
              </a:lnSpc>
              <a:spcAft>
                <a:spcPts val="0"/>
              </a:spcAft>
            </a:pPr>
            <a:r>
              <a:rPr lang="zh-CN" altLang="zh-CN" kern="100" dirty="0">
                <a:latin typeface="Times New Roman" panose="02020603050405020304" pitchFamily="18" charset="0"/>
              </a:rPr>
              <a:t>解 ：因为</a:t>
            </a:r>
            <a:r>
              <a:rPr lang="en-US" altLang="zh-CN" kern="100" dirty="0">
                <a:latin typeface="Times New Roman" panose="02020603050405020304" pitchFamily="18" charset="0"/>
              </a:rPr>
              <a:t>R</a:t>
            </a:r>
            <a:r>
              <a:rPr lang="zh-CN" altLang="zh-CN" kern="100" dirty="0">
                <a:latin typeface="Times New Roman" panose="02020603050405020304" pitchFamily="18" charset="0"/>
              </a:rPr>
              <a:t>具有传递性，所以</a:t>
            </a:r>
          </a:p>
          <a:p>
            <a:pPr indent="1333500" algn="just">
              <a:lnSpc>
                <a:spcPct val="150000"/>
              </a:lnSpc>
              <a:spcAft>
                <a:spcPts val="0"/>
              </a:spcAft>
            </a:pPr>
            <a:r>
              <a:rPr lang="en-US" altLang="zh-CN" kern="100" dirty="0">
                <a:latin typeface="Times New Roman" panose="02020603050405020304" pitchFamily="18" charset="0"/>
              </a:rPr>
              <a:t>R</a:t>
            </a:r>
            <a:r>
              <a:rPr lang="en-US" altLang="zh-CN" kern="100" baseline="30000" dirty="0">
                <a:latin typeface="Times New Roman" panose="02020603050405020304" pitchFamily="18" charset="0"/>
              </a:rPr>
              <a:t>2</a:t>
            </a:r>
            <a:r>
              <a:rPr lang="en-US" altLang="zh-CN" sz="4800" dirty="0">
                <a:solidFill>
                  <a:srgbClr val="000000"/>
                </a:solidFill>
                <a:latin typeface="Cambria Math" panose="02040503050406030204" pitchFamily="18" charset="0"/>
                <a:cs typeface="Cambria Math" panose="02040503050406030204" pitchFamily="18" charset="0"/>
              </a:rPr>
              <a:t> </a:t>
            </a:r>
            <a:r>
              <a:rPr lang="en-US" altLang="zh-CN" kern="100" dirty="0">
                <a:latin typeface="Cambria Math" panose="02040503050406030204" pitchFamily="18" charset="0"/>
                <a:cs typeface="Cambria Math" panose="02040503050406030204" pitchFamily="18" charset="0"/>
              </a:rPr>
              <a:t>⊆R                                                                   3</a:t>
            </a:r>
            <a:r>
              <a:rPr lang="zh-CN" altLang="zh-CN" kern="100" dirty="0">
                <a:latin typeface="Cambria Math" panose="02040503050406030204" pitchFamily="18" charset="0"/>
                <a:cs typeface="Cambria Math" panose="02040503050406030204" pitchFamily="18" charset="0"/>
              </a:rPr>
              <a:t>分</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Cambria Math" panose="02040503050406030204" pitchFamily="18" charset="0"/>
                <a:cs typeface="Cambria Math" panose="02040503050406030204" pitchFamily="18" charset="0"/>
              </a:rPr>
              <a:t>         </a:t>
            </a:r>
            <a:r>
              <a:rPr lang="zh-CN" altLang="zh-CN" kern="100" dirty="0">
                <a:latin typeface="Cambria Math" panose="02040503050406030204" pitchFamily="18" charset="0"/>
                <a:cs typeface="Cambria Math" panose="02040503050406030204" pitchFamily="18" charset="0"/>
              </a:rPr>
              <a:t>因为</a:t>
            </a:r>
            <a:r>
              <a:rPr lang="en-US" altLang="zh-CN" kern="100" dirty="0">
                <a:latin typeface="Cambria Math" panose="02040503050406030204" pitchFamily="18" charset="0"/>
                <a:cs typeface="Cambria Math" panose="02040503050406030204" pitchFamily="18" charset="0"/>
              </a:rPr>
              <a:t>R</a:t>
            </a:r>
            <a:r>
              <a:rPr lang="zh-CN" altLang="zh-CN" kern="100" dirty="0">
                <a:latin typeface="Cambria Math" panose="02040503050406030204" pitchFamily="18" charset="0"/>
                <a:cs typeface="Cambria Math" panose="02040503050406030204" pitchFamily="18" charset="0"/>
              </a:rPr>
              <a:t>具有自反性，所以</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Cambria Math" panose="02040503050406030204" pitchFamily="18" charset="0"/>
                <a:cs typeface="Cambria Math" panose="02040503050406030204" pitchFamily="18" charset="0"/>
              </a:rPr>
              <a:t>                         I</a:t>
            </a:r>
            <a:r>
              <a:rPr lang="en-US" altLang="zh-CN" kern="100" baseline="-25000" dirty="0">
                <a:latin typeface="Cambria Math" panose="02040503050406030204" pitchFamily="18" charset="0"/>
                <a:cs typeface="Cambria Math" panose="02040503050406030204" pitchFamily="18" charset="0"/>
              </a:rPr>
              <a:t>A</a:t>
            </a:r>
            <a:r>
              <a:rPr lang="en-US" altLang="zh-CN" sz="4800" dirty="0">
                <a:solidFill>
                  <a:srgbClr val="000000"/>
                </a:solidFill>
                <a:latin typeface="Cambria Math" panose="02040503050406030204" pitchFamily="18" charset="0"/>
                <a:cs typeface="Cambria Math" panose="02040503050406030204" pitchFamily="18" charset="0"/>
              </a:rPr>
              <a:t> </a:t>
            </a:r>
            <a:r>
              <a:rPr lang="en-US" altLang="zh-CN" kern="100" dirty="0">
                <a:latin typeface="Cambria Math" panose="02040503050406030204" pitchFamily="18" charset="0"/>
                <a:cs typeface="Cambria Math" panose="02040503050406030204" pitchFamily="18" charset="0"/>
              </a:rPr>
              <a:t>⊆R                                                                    1</a:t>
            </a:r>
            <a:r>
              <a:rPr lang="zh-CN" altLang="zh-CN" kern="100" dirty="0">
                <a:latin typeface="Cambria Math" panose="02040503050406030204" pitchFamily="18" charset="0"/>
                <a:cs typeface="Cambria Math" panose="02040503050406030204" pitchFamily="18" charset="0"/>
              </a:rPr>
              <a:t>分</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Cambria Math" panose="02040503050406030204" pitchFamily="18" charset="0"/>
                <a:cs typeface="Cambria Math" panose="02040503050406030204" pitchFamily="18" charset="0"/>
              </a:rPr>
              <a:t>         </a:t>
            </a:r>
            <a:r>
              <a:rPr lang="zh-CN" altLang="zh-CN" kern="100" dirty="0">
                <a:latin typeface="Cambria Math" panose="02040503050406030204" pitchFamily="18" charset="0"/>
                <a:cs typeface="Cambria Math" panose="02040503050406030204" pitchFamily="18" charset="0"/>
              </a:rPr>
              <a:t>于是</a:t>
            </a:r>
            <a:r>
              <a:rPr lang="zh-CN" altLang="zh-CN" kern="100" dirty="0">
                <a:latin typeface="Times New Roman" panose="02020603050405020304" pitchFamily="18" charset="0"/>
                <a:ea typeface="Cambria Math" panose="02040503050406030204" pitchFamily="18" charset="0"/>
                <a:cs typeface="Cambria Math" panose="02040503050406030204" pitchFamily="18" charset="0"/>
              </a:rPr>
              <a:t> </a:t>
            </a:r>
            <a:r>
              <a:rPr lang="en-US" altLang="zh-CN" kern="100" dirty="0">
                <a:latin typeface="Times New Roman" panose="02020603050405020304" pitchFamily="18" charset="0"/>
                <a:ea typeface="Cambria Math" panose="02040503050406030204" pitchFamily="18" charset="0"/>
                <a:cs typeface="Cambria Math" panose="02040503050406030204" pitchFamily="18" charset="0"/>
              </a:rPr>
              <a:t>  </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Cambria Math" panose="02040503050406030204" pitchFamily="18" charset="0"/>
                <a:cs typeface="Cambria Math" panose="02040503050406030204" pitchFamily="18" charset="0"/>
              </a:rPr>
              <a:t>                        R=R</a:t>
            </a:r>
            <a:r>
              <a:rPr lang="en-US" altLang="zh-CN" kern="100" dirty="0">
                <a:latin typeface="Cambria Math" panose="02040503050406030204" pitchFamily="18" charset="0"/>
                <a:ea typeface="MS Gothic" panose="020B0609070205080204" pitchFamily="49" charset="-128"/>
                <a:cs typeface="Cambria Math" panose="02040503050406030204" pitchFamily="18" charset="0"/>
              </a:rPr>
              <a:t>∘</a:t>
            </a:r>
            <a:r>
              <a:rPr lang="en-US" altLang="zh-CN" kern="100" dirty="0">
                <a:latin typeface="Cambria Math" panose="02040503050406030204" pitchFamily="18" charset="0"/>
                <a:cs typeface="Cambria Math" panose="02040503050406030204" pitchFamily="18" charset="0"/>
              </a:rPr>
              <a:t> I</a:t>
            </a:r>
            <a:r>
              <a:rPr lang="en-US" altLang="zh-CN" kern="100" baseline="-25000" dirty="0">
                <a:latin typeface="Cambria Math" panose="02040503050406030204" pitchFamily="18" charset="0"/>
                <a:cs typeface="Cambria Math" panose="02040503050406030204" pitchFamily="18" charset="0"/>
              </a:rPr>
              <a:t>A </a:t>
            </a:r>
            <a:r>
              <a:rPr lang="en-US" altLang="zh-CN" kern="100" dirty="0">
                <a:latin typeface="Cambria Math" panose="02040503050406030204" pitchFamily="18" charset="0"/>
                <a:cs typeface="Cambria Math" panose="02040503050406030204" pitchFamily="18" charset="0"/>
              </a:rPr>
              <a:t>⊆ R</a:t>
            </a:r>
            <a:r>
              <a:rPr lang="en-US" altLang="zh-CN" kern="100" dirty="0">
                <a:latin typeface="Cambria Math" panose="02040503050406030204" pitchFamily="18" charset="0"/>
                <a:ea typeface="MS Gothic" panose="020B0609070205080204" pitchFamily="49" charset="-128"/>
                <a:cs typeface="Cambria Math" panose="02040503050406030204" pitchFamily="18" charset="0"/>
              </a:rPr>
              <a:t>∘</a:t>
            </a:r>
            <a:r>
              <a:rPr lang="en-US" altLang="zh-CN" kern="100" dirty="0">
                <a:latin typeface="Cambria Math" panose="02040503050406030204" pitchFamily="18" charset="0"/>
                <a:cs typeface="Cambria Math" panose="02040503050406030204" pitchFamily="18" charset="0"/>
              </a:rPr>
              <a:t>R=</a:t>
            </a:r>
            <a:r>
              <a:rPr lang="en-US" altLang="zh-CN" kern="100" dirty="0">
                <a:latin typeface="Times New Roman" panose="02020603050405020304" pitchFamily="18" charset="0"/>
              </a:rPr>
              <a:t> R</a:t>
            </a:r>
            <a:r>
              <a:rPr lang="en-US" altLang="zh-CN" kern="100" baseline="30000" dirty="0">
                <a:latin typeface="Times New Roman" panose="02020603050405020304" pitchFamily="18" charset="0"/>
              </a:rPr>
              <a:t>2</a:t>
            </a:r>
            <a:endParaRPr lang="zh-CN" altLang="zh-CN" kern="100" dirty="0">
              <a:latin typeface="Times New Roman" panose="02020603050405020304" pitchFamily="18" charset="0"/>
            </a:endParaRPr>
          </a:p>
          <a:p>
            <a:pPr algn="just">
              <a:lnSpc>
                <a:spcPct val="150000"/>
              </a:lnSpc>
              <a:spcAft>
                <a:spcPts val="0"/>
              </a:spcAft>
            </a:pPr>
            <a:r>
              <a:rPr lang="en-US" altLang="zh-CN" kern="100" baseline="30000" dirty="0">
                <a:latin typeface="Times New Roman" panose="02020603050405020304" pitchFamily="18" charset="0"/>
              </a:rPr>
              <a:t>              </a:t>
            </a:r>
            <a:r>
              <a:rPr lang="zh-CN" altLang="zh-CN" kern="100" dirty="0">
                <a:latin typeface="Times New Roman" panose="02020603050405020304" pitchFamily="18" charset="0"/>
              </a:rPr>
              <a:t>因此，</a:t>
            </a:r>
            <a:r>
              <a:rPr lang="en-US" altLang="zh-CN" kern="100" dirty="0">
                <a:latin typeface="Times New Roman" panose="02020603050405020304" pitchFamily="18" charset="0"/>
              </a:rPr>
              <a:t>R= R</a:t>
            </a:r>
            <a:r>
              <a:rPr lang="en-US" altLang="zh-CN" kern="100" baseline="30000" dirty="0">
                <a:latin typeface="Times New Roman" panose="02020603050405020304" pitchFamily="18" charset="0"/>
              </a:rPr>
              <a:t>2</a:t>
            </a:r>
            <a:r>
              <a:rPr lang="zh-CN" altLang="zh-CN" kern="100" dirty="0">
                <a:latin typeface="Times New Roman" panose="02020603050405020304" pitchFamily="18" charset="0"/>
              </a:rPr>
              <a:t>。 </a:t>
            </a:r>
            <a:r>
              <a:rPr lang="en-US" altLang="zh-CN" kern="100" dirty="0">
                <a:latin typeface="Times New Roman" panose="02020603050405020304" pitchFamily="18" charset="0"/>
              </a:rPr>
              <a:t>                                                         2</a:t>
            </a:r>
            <a:r>
              <a:rPr lang="zh-CN" altLang="zh-CN" kern="100" dirty="0">
                <a:latin typeface="Times New Roman" panose="02020603050405020304" pitchFamily="18" charset="0"/>
              </a:rPr>
              <a:t>分</a:t>
            </a:r>
          </a:p>
        </p:txBody>
      </p:sp>
    </p:spTree>
    <p:extLst>
      <p:ext uri="{BB962C8B-B14F-4D97-AF65-F5344CB8AC3E}">
        <p14:creationId xmlns:p14="http://schemas.microsoft.com/office/powerpoint/2010/main" val="3474767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570187"/>
            <a:ext cx="8712968" cy="5078313"/>
          </a:xfrm>
          <a:prstGeom prst="rect">
            <a:avLst/>
          </a:prstGeom>
        </p:spPr>
        <p:txBody>
          <a:bodyPr wrap="square">
            <a:spAutoFit/>
          </a:bodyPr>
          <a:lstStyle/>
          <a:p>
            <a:pPr marL="269240" indent="-269240" algn="just">
              <a:lnSpc>
                <a:spcPct val="150000"/>
              </a:lnSpc>
              <a:spcAft>
                <a:spcPts val="0"/>
              </a:spcAft>
            </a:pPr>
            <a:r>
              <a:rPr lang="zh-CN" altLang="zh-CN" kern="100" dirty="0">
                <a:latin typeface="Times New Roman" panose="02020603050405020304" pitchFamily="18" charset="0"/>
              </a:rPr>
              <a:t>八</a:t>
            </a: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6</a:t>
            </a:r>
            <a:r>
              <a:rPr lang="zh-CN" altLang="zh-CN" kern="100" dirty="0">
                <a:latin typeface="Times New Roman" panose="02020603050405020304" pitchFamily="18" charset="0"/>
              </a:rPr>
              <a:t>分）设</a:t>
            </a:r>
            <a:r>
              <a:rPr lang="en-US" altLang="zh-CN" kern="100" dirty="0">
                <a:latin typeface="Times New Roman" panose="02020603050405020304" pitchFamily="18" charset="0"/>
              </a:rPr>
              <a:t>A</a:t>
            </a:r>
            <a:r>
              <a:rPr lang="zh-CN" altLang="zh-CN" kern="100" dirty="0">
                <a:latin typeface="Times New Roman" panose="02020603050405020304" pitchFamily="18" charset="0"/>
              </a:rPr>
              <a:t>，</a:t>
            </a:r>
            <a:r>
              <a:rPr lang="en-US" altLang="zh-CN" kern="100" dirty="0">
                <a:latin typeface="Times New Roman" panose="02020603050405020304" pitchFamily="18" charset="0"/>
              </a:rPr>
              <a:t>B</a:t>
            </a:r>
            <a:r>
              <a:rPr lang="zh-CN" altLang="zh-CN" kern="100" dirty="0">
                <a:latin typeface="Times New Roman" panose="02020603050405020304" pitchFamily="18" charset="0"/>
              </a:rPr>
              <a:t>，</a:t>
            </a:r>
            <a:r>
              <a:rPr lang="en-US" altLang="zh-CN" kern="100" dirty="0">
                <a:latin typeface="Times New Roman" panose="02020603050405020304" pitchFamily="18" charset="0"/>
              </a:rPr>
              <a:t>C</a:t>
            </a:r>
            <a:r>
              <a:rPr lang="zh-CN" altLang="zh-CN" kern="100" dirty="0">
                <a:latin typeface="Times New Roman" panose="02020603050405020304" pitchFamily="18" charset="0"/>
              </a:rPr>
              <a:t>是三个非空集，</a:t>
            </a:r>
            <a:r>
              <a:rPr lang="en-US" altLang="zh-CN" kern="100" dirty="0">
                <a:latin typeface="Times New Roman" panose="02020603050405020304" pitchFamily="18" charset="0"/>
              </a:rPr>
              <a:t>g</a:t>
            </a:r>
            <a:r>
              <a:rPr lang="zh-CN" altLang="zh-CN" kern="100" dirty="0">
                <a:latin typeface="Times New Roman" panose="02020603050405020304" pitchFamily="18" charset="0"/>
              </a:rPr>
              <a:t>是</a:t>
            </a:r>
            <a:r>
              <a:rPr lang="en-US" altLang="zh-CN" kern="100" dirty="0">
                <a:latin typeface="Times New Roman" panose="02020603050405020304" pitchFamily="18" charset="0"/>
              </a:rPr>
              <a:t>A</a:t>
            </a:r>
            <a:r>
              <a:rPr lang="zh-CN" altLang="zh-CN" kern="100" dirty="0">
                <a:latin typeface="Times New Roman" panose="02020603050405020304" pitchFamily="18" charset="0"/>
              </a:rPr>
              <a:t>到</a:t>
            </a:r>
            <a:r>
              <a:rPr lang="en-US" altLang="zh-CN" kern="100" dirty="0">
                <a:latin typeface="Times New Roman" panose="02020603050405020304" pitchFamily="18" charset="0"/>
              </a:rPr>
              <a:t>B</a:t>
            </a:r>
            <a:r>
              <a:rPr lang="zh-CN" altLang="zh-CN" kern="100" dirty="0">
                <a:latin typeface="Times New Roman" panose="02020603050405020304" pitchFamily="18" charset="0"/>
              </a:rPr>
              <a:t>的映射，</a:t>
            </a:r>
            <a:r>
              <a:rPr lang="en-US" altLang="zh-CN" kern="100" dirty="0">
                <a:latin typeface="Times New Roman" panose="02020603050405020304" pitchFamily="18" charset="0"/>
              </a:rPr>
              <a:t>f</a:t>
            </a:r>
            <a:r>
              <a:rPr lang="zh-CN" altLang="zh-CN" kern="100" dirty="0">
                <a:latin typeface="Times New Roman" panose="02020603050405020304" pitchFamily="18" charset="0"/>
              </a:rPr>
              <a:t>是</a:t>
            </a:r>
            <a:r>
              <a:rPr lang="en-US" altLang="zh-CN" kern="100" dirty="0">
                <a:latin typeface="Times New Roman" panose="02020603050405020304" pitchFamily="18" charset="0"/>
              </a:rPr>
              <a:t>B</a:t>
            </a:r>
            <a:r>
              <a:rPr lang="zh-CN" altLang="zh-CN" kern="100" dirty="0">
                <a:latin typeface="Times New Roman" panose="02020603050405020304" pitchFamily="18" charset="0"/>
              </a:rPr>
              <a:t>到</a:t>
            </a:r>
            <a:r>
              <a:rPr lang="en-US" altLang="zh-CN" kern="100" dirty="0">
                <a:latin typeface="Times New Roman" panose="02020603050405020304" pitchFamily="18" charset="0"/>
              </a:rPr>
              <a:t>C</a:t>
            </a:r>
            <a:r>
              <a:rPr lang="zh-CN" altLang="zh-CN" kern="100" dirty="0">
                <a:latin typeface="Times New Roman" panose="02020603050405020304" pitchFamily="18" charset="0"/>
              </a:rPr>
              <a:t>的映射。试证：若</a:t>
            </a:r>
            <a:r>
              <a:rPr lang="en-US" altLang="zh-CN" kern="100" dirty="0" err="1">
                <a:latin typeface="Times New Roman" panose="02020603050405020304" pitchFamily="18" charset="0"/>
              </a:rPr>
              <a:t>f</a:t>
            </a:r>
            <a:r>
              <a:rPr lang="en-US" altLang="zh-CN" kern="100" dirty="0" err="1">
                <a:latin typeface="Cambria Math" panose="02040503050406030204" pitchFamily="18" charset="0"/>
                <a:ea typeface="MS Gothic" panose="020B0609070205080204" pitchFamily="49" charset="-128"/>
                <a:cs typeface="Cambria Math" panose="02040503050406030204" pitchFamily="18" charset="0"/>
              </a:rPr>
              <a:t>∘</a:t>
            </a:r>
            <a:r>
              <a:rPr lang="en-US" altLang="zh-CN" kern="100" dirty="0" err="1">
                <a:latin typeface="Times New Roman" panose="02020603050405020304" pitchFamily="18" charset="0"/>
              </a:rPr>
              <a:t>g</a:t>
            </a:r>
            <a:r>
              <a:rPr lang="en-US" altLang="zh-CN" kern="100" dirty="0">
                <a:latin typeface="Times New Roman" panose="02020603050405020304" pitchFamily="18" charset="0"/>
              </a:rPr>
              <a:t> </a:t>
            </a:r>
            <a:r>
              <a:rPr lang="zh-CN" altLang="zh-CN" kern="100" dirty="0">
                <a:latin typeface="Times New Roman" panose="02020603050405020304" pitchFamily="18" charset="0"/>
              </a:rPr>
              <a:t>是</a:t>
            </a:r>
            <a:r>
              <a:rPr lang="en-US" altLang="zh-CN" kern="100" dirty="0">
                <a:latin typeface="Times New Roman" panose="02020603050405020304" pitchFamily="18" charset="0"/>
              </a:rPr>
              <a:t>A</a:t>
            </a:r>
            <a:r>
              <a:rPr lang="zh-CN" altLang="zh-CN" kern="100" dirty="0">
                <a:latin typeface="Times New Roman" panose="02020603050405020304" pitchFamily="18" charset="0"/>
              </a:rPr>
              <a:t>到</a:t>
            </a:r>
            <a:r>
              <a:rPr lang="en-US" altLang="zh-CN" kern="100" dirty="0">
                <a:latin typeface="Times New Roman" panose="02020603050405020304" pitchFamily="18" charset="0"/>
              </a:rPr>
              <a:t>C</a:t>
            </a:r>
            <a:r>
              <a:rPr lang="zh-CN" altLang="zh-CN" kern="100" dirty="0">
                <a:latin typeface="Times New Roman" panose="02020603050405020304" pitchFamily="18" charset="0"/>
              </a:rPr>
              <a:t>的单射，则</a:t>
            </a:r>
            <a:r>
              <a:rPr lang="en-US" altLang="zh-CN" kern="100" dirty="0">
                <a:latin typeface="Times New Roman" panose="02020603050405020304" pitchFamily="18" charset="0"/>
              </a:rPr>
              <a:t> g</a:t>
            </a:r>
            <a:r>
              <a:rPr lang="zh-CN" altLang="zh-CN" kern="100" dirty="0">
                <a:latin typeface="Times New Roman" panose="02020603050405020304" pitchFamily="18" charset="0"/>
              </a:rPr>
              <a:t>是</a:t>
            </a:r>
            <a:r>
              <a:rPr lang="en-US" altLang="zh-CN" kern="100" dirty="0">
                <a:latin typeface="Times New Roman" panose="02020603050405020304" pitchFamily="18" charset="0"/>
              </a:rPr>
              <a:t>A</a:t>
            </a:r>
            <a:r>
              <a:rPr lang="zh-CN" altLang="zh-CN" kern="100" dirty="0">
                <a:latin typeface="Times New Roman" panose="02020603050405020304" pitchFamily="18" charset="0"/>
              </a:rPr>
              <a:t>到</a:t>
            </a:r>
            <a:r>
              <a:rPr lang="en-US" altLang="zh-CN" kern="100" dirty="0">
                <a:latin typeface="Times New Roman" panose="02020603050405020304" pitchFamily="18" charset="0"/>
              </a:rPr>
              <a:t>B</a:t>
            </a:r>
            <a:r>
              <a:rPr lang="zh-CN" altLang="zh-CN" kern="100" dirty="0">
                <a:latin typeface="Times New Roman" panose="02020603050405020304" pitchFamily="18" charset="0"/>
              </a:rPr>
              <a:t>的单射。并给出一个例子，</a:t>
            </a:r>
            <a:r>
              <a:rPr lang="en-US" altLang="zh-CN" kern="100" dirty="0" err="1">
                <a:latin typeface="Times New Roman" panose="02020603050405020304" pitchFamily="18" charset="0"/>
              </a:rPr>
              <a:t>f</a:t>
            </a:r>
            <a:r>
              <a:rPr lang="en-US" altLang="zh-CN" kern="100" dirty="0" err="1">
                <a:latin typeface="Cambria Math" panose="02040503050406030204" pitchFamily="18" charset="0"/>
                <a:ea typeface="MS Gothic" panose="020B0609070205080204" pitchFamily="49" charset="-128"/>
                <a:cs typeface="Cambria Math" panose="02040503050406030204" pitchFamily="18" charset="0"/>
              </a:rPr>
              <a:t>∘</a:t>
            </a:r>
            <a:r>
              <a:rPr lang="en-US" altLang="zh-CN" kern="100" dirty="0" err="1">
                <a:latin typeface="Times New Roman" panose="02020603050405020304" pitchFamily="18" charset="0"/>
              </a:rPr>
              <a:t>g</a:t>
            </a:r>
            <a:r>
              <a:rPr lang="zh-CN" altLang="zh-CN" kern="100" dirty="0">
                <a:latin typeface="Times New Roman" panose="02020603050405020304" pitchFamily="18" charset="0"/>
              </a:rPr>
              <a:t>是单射，</a:t>
            </a:r>
            <a:r>
              <a:rPr lang="en-US" altLang="zh-CN" kern="100" dirty="0">
                <a:latin typeface="Times New Roman" panose="02020603050405020304" pitchFamily="18" charset="0"/>
              </a:rPr>
              <a:t> g</a:t>
            </a:r>
            <a:r>
              <a:rPr lang="zh-CN" altLang="zh-CN" kern="100" dirty="0">
                <a:latin typeface="Times New Roman" panose="02020603050405020304" pitchFamily="18" charset="0"/>
              </a:rPr>
              <a:t>也是单射，但</a:t>
            </a:r>
            <a:r>
              <a:rPr lang="en-US" altLang="zh-CN" kern="100" dirty="0">
                <a:latin typeface="Times New Roman" panose="02020603050405020304" pitchFamily="18" charset="0"/>
              </a:rPr>
              <a:t> f</a:t>
            </a:r>
            <a:r>
              <a:rPr lang="zh-CN" altLang="zh-CN" kern="100" dirty="0">
                <a:latin typeface="Times New Roman" panose="02020603050405020304" pitchFamily="18" charset="0"/>
              </a:rPr>
              <a:t>不是单射。</a:t>
            </a:r>
          </a:p>
          <a:p>
            <a:pPr marL="269240" indent="-269240"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解： 假设 </a:t>
            </a:r>
            <a:r>
              <a:rPr lang="en-US" altLang="zh-CN" kern="100" dirty="0">
                <a:latin typeface="Times New Roman" panose="02020603050405020304" pitchFamily="18" charset="0"/>
              </a:rPr>
              <a:t>g(x)= g(y)</a:t>
            </a:r>
            <a:r>
              <a:rPr lang="zh-CN" altLang="zh-CN" kern="100" dirty="0">
                <a:latin typeface="Times New Roman" panose="02020603050405020304" pitchFamily="18" charset="0"/>
              </a:rPr>
              <a:t>， 则 </a:t>
            </a:r>
            <a:r>
              <a:rPr lang="en-US" altLang="zh-CN" kern="100" dirty="0">
                <a:latin typeface="Times New Roman" panose="02020603050405020304" pitchFamily="18" charset="0"/>
              </a:rPr>
              <a:t>                                                   1</a:t>
            </a:r>
            <a:r>
              <a:rPr lang="zh-CN" altLang="zh-CN" kern="100" dirty="0">
                <a:latin typeface="Times New Roman" panose="02020603050405020304" pitchFamily="18" charset="0"/>
              </a:rPr>
              <a:t>分</a:t>
            </a:r>
          </a:p>
          <a:p>
            <a:pPr marL="269240" indent="-269240" algn="just">
              <a:lnSpc>
                <a:spcPct val="150000"/>
              </a:lnSpc>
              <a:spcAft>
                <a:spcPts val="0"/>
              </a:spcAft>
            </a:pPr>
            <a:r>
              <a:rPr lang="en-US" altLang="zh-CN" kern="100" dirty="0">
                <a:latin typeface="Times New Roman" panose="02020603050405020304" pitchFamily="18" charset="0"/>
              </a:rPr>
              <a:t>               f(g(x))=f(g(y))</a:t>
            </a:r>
            <a:endParaRPr lang="zh-CN" altLang="zh-CN" kern="100" dirty="0">
              <a:latin typeface="Times New Roman" panose="02020603050405020304" pitchFamily="18" charset="0"/>
            </a:endParaRPr>
          </a:p>
          <a:p>
            <a:pPr marL="269240" indent="-269240"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即 </a:t>
            </a:r>
            <a:r>
              <a:rPr lang="en-US" altLang="zh-CN" kern="100" dirty="0" err="1">
                <a:latin typeface="Times New Roman" panose="02020603050405020304" pitchFamily="18" charset="0"/>
              </a:rPr>
              <a:t>f</a:t>
            </a:r>
            <a:r>
              <a:rPr lang="en-US" altLang="zh-CN" kern="100" dirty="0" err="1">
                <a:latin typeface="Cambria Math" panose="02040503050406030204" pitchFamily="18" charset="0"/>
                <a:ea typeface="MS Gothic" panose="020B0609070205080204" pitchFamily="49" charset="-128"/>
                <a:cs typeface="Cambria Math" panose="02040503050406030204" pitchFamily="18" charset="0"/>
              </a:rPr>
              <a:t>∘</a:t>
            </a:r>
            <a:r>
              <a:rPr lang="en-US" altLang="zh-CN" kern="100" dirty="0" err="1">
                <a:latin typeface="Times New Roman" panose="02020603050405020304" pitchFamily="18" charset="0"/>
              </a:rPr>
              <a:t>g</a:t>
            </a:r>
            <a:r>
              <a:rPr lang="en-US" altLang="zh-CN" kern="100" dirty="0">
                <a:latin typeface="Times New Roman" panose="02020603050405020304" pitchFamily="18" charset="0"/>
              </a:rPr>
              <a:t>(x)= </a:t>
            </a:r>
            <a:r>
              <a:rPr lang="en-US" altLang="zh-CN" kern="100" dirty="0" err="1">
                <a:latin typeface="Times New Roman" panose="02020603050405020304" pitchFamily="18" charset="0"/>
              </a:rPr>
              <a:t>f</a:t>
            </a:r>
            <a:r>
              <a:rPr lang="en-US" altLang="zh-CN" kern="100" dirty="0" err="1">
                <a:latin typeface="Cambria Math" panose="02040503050406030204" pitchFamily="18" charset="0"/>
                <a:ea typeface="MS Gothic" panose="020B0609070205080204" pitchFamily="49" charset="-128"/>
                <a:cs typeface="Cambria Math" panose="02040503050406030204" pitchFamily="18" charset="0"/>
              </a:rPr>
              <a:t>∘</a:t>
            </a:r>
            <a:r>
              <a:rPr lang="en-US" altLang="zh-CN" kern="100" dirty="0" err="1">
                <a:latin typeface="Times New Roman" panose="02020603050405020304" pitchFamily="18" charset="0"/>
              </a:rPr>
              <a:t>g</a:t>
            </a:r>
            <a:r>
              <a:rPr lang="en-US" altLang="zh-CN" kern="100" dirty="0">
                <a:latin typeface="Times New Roman" panose="02020603050405020304" pitchFamily="18" charset="0"/>
              </a:rPr>
              <a:t>(y)              </a:t>
            </a:r>
            <a:endParaRPr lang="zh-CN" altLang="zh-CN" kern="100" dirty="0">
              <a:latin typeface="Times New Roman" panose="02020603050405020304" pitchFamily="18" charset="0"/>
            </a:endParaRPr>
          </a:p>
          <a:p>
            <a:pPr marL="269240" indent="-269240"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由复合函数的单射性，知道，</a:t>
            </a:r>
            <a:r>
              <a:rPr lang="en-US" altLang="zh-CN" kern="100" dirty="0">
                <a:latin typeface="Times New Roman" panose="02020603050405020304" pitchFamily="18" charset="0"/>
              </a:rPr>
              <a:t>x=y                                 2</a:t>
            </a:r>
            <a:r>
              <a:rPr lang="zh-CN" altLang="zh-CN" kern="100" dirty="0">
                <a:latin typeface="Times New Roman" panose="02020603050405020304" pitchFamily="18" charset="0"/>
              </a:rPr>
              <a:t>分</a:t>
            </a:r>
          </a:p>
          <a:p>
            <a:pPr marL="269240" indent="-269240"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所以，</a:t>
            </a:r>
            <a:r>
              <a:rPr lang="en-US" altLang="zh-CN" kern="100" dirty="0">
                <a:latin typeface="Times New Roman" panose="02020603050405020304" pitchFamily="18" charset="0"/>
              </a:rPr>
              <a:t>g </a:t>
            </a:r>
            <a:r>
              <a:rPr lang="zh-CN" altLang="zh-CN" kern="100" dirty="0">
                <a:latin typeface="Times New Roman" panose="02020603050405020304" pitchFamily="18" charset="0"/>
              </a:rPr>
              <a:t>是单射函数。</a:t>
            </a:r>
          </a:p>
          <a:p>
            <a:pPr marL="269240" indent="-269240"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例子：</a:t>
            </a:r>
            <a:r>
              <a:rPr lang="en-US" altLang="zh-CN" kern="100" dirty="0">
                <a:latin typeface="Times New Roman" panose="02020603050405020304" pitchFamily="18" charset="0"/>
              </a:rPr>
              <a:t> A={1}</a:t>
            </a:r>
            <a:r>
              <a:rPr lang="zh-CN" altLang="zh-CN" kern="100" dirty="0">
                <a:latin typeface="Times New Roman" panose="02020603050405020304" pitchFamily="18" charset="0"/>
              </a:rPr>
              <a:t>，</a:t>
            </a:r>
            <a:r>
              <a:rPr lang="en-US" altLang="zh-CN" kern="100" dirty="0">
                <a:latin typeface="Times New Roman" panose="02020603050405020304" pitchFamily="18" charset="0"/>
              </a:rPr>
              <a:t> B={a, b}, C={x}</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Times New Roman" panose="02020603050405020304" pitchFamily="18" charset="0"/>
              </a:rPr>
              <a:t>                 g(1)=a, g </a:t>
            </a:r>
            <a:r>
              <a:rPr lang="zh-CN" altLang="zh-CN" kern="100" dirty="0">
                <a:latin typeface="Times New Roman" panose="02020603050405020304" pitchFamily="18" charset="0"/>
              </a:rPr>
              <a:t>是单射； </a:t>
            </a:r>
            <a:r>
              <a:rPr lang="en-US" altLang="zh-CN" kern="100" dirty="0">
                <a:latin typeface="Times New Roman" panose="02020603050405020304" pitchFamily="18" charset="0"/>
              </a:rPr>
              <a:t>                                                   1</a:t>
            </a:r>
            <a:r>
              <a:rPr lang="zh-CN" altLang="zh-CN" kern="100" dirty="0">
                <a:latin typeface="Times New Roman" panose="02020603050405020304" pitchFamily="18" charset="0"/>
              </a:rPr>
              <a:t>分</a:t>
            </a:r>
          </a:p>
          <a:p>
            <a:pPr algn="just">
              <a:lnSpc>
                <a:spcPct val="150000"/>
              </a:lnSpc>
              <a:spcAft>
                <a:spcPts val="0"/>
              </a:spcAft>
            </a:pPr>
            <a:r>
              <a:rPr lang="en-US" altLang="zh-CN" kern="100" dirty="0">
                <a:latin typeface="Times New Roman" panose="02020603050405020304" pitchFamily="18" charset="0"/>
              </a:rPr>
              <a:t>                 f(a)=f(b)=x, f</a:t>
            </a:r>
            <a:r>
              <a:rPr lang="zh-CN" altLang="zh-CN" kern="100" dirty="0">
                <a:latin typeface="Times New Roman" panose="02020603050405020304" pitchFamily="18" charset="0"/>
              </a:rPr>
              <a:t>不是单射； </a:t>
            </a:r>
            <a:r>
              <a:rPr lang="en-US" altLang="zh-CN" kern="100" dirty="0">
                <a:latin typeface="Times New Roman" panose="02020603050405020304" pitchFamily="18" charset="0"/>
              </a:rPr>
              <a:t>                                         1</a:t>
            </a:r>
            <a:r>
              <a:rPr lang="zh-CN" altLang="zh-CN" kern="100" dirty="0">
                <a:latin typeface="Times New Roman" panose="02020603050405020304" pitchFamily="18" charset="0"/>
              </a:rPr>
              <a:t>分</a:t>
            </a:r>
          </a:p>
          <a:p>
            <a:pPr algn="just">
              <a:lnSpc>
                <a:spcPct val="150000"/>
              </a:lnSpc>
              <a:spcAft>
                <a:spcPts val="0"/>
              </a:spcAft>
            </a:pPr>
            <a:r>
              <a:rPr lang="en-US" altLang="zh-CN" kern="100" dirty="0">
                <a:latin typeface="Times New Roman" panose="02020603050405020304" pitchFamily="18" charset="0"/>
              </a:rPr>
              <a:t>                 f(g(1))=x, </a:t>
            </a:r>
            <a:r>
              <a:rPr lang="en-US" altLang="zh-CN" kern="100" dirty="0" err="1">
                <a:latin typeface="Times New Roman" panose="02020603050405020304" pitchFamily="18" charset="0"/>
              </a:rPr>
              <a:t>f</a:t>
            </a:r>
            <a:r>
              <a:rPr lang="en-US" altLang="zh-CN" kern="100" dirty="0" err="1">
                <a:latin typeface="Cambria Math" panose="02040503050406030204" pitchFamily="18" charset="0"/>
                <a:ea typeface="MS Gothic" panose="020B0609070205080204" pitchFamily="49" charset="-128"/>
                <a:cs typeface="Cambria Math" panose="02040503050406030204" pitchFamily="18" charset="0"/>
              </a:rPr>
              <a:t>∘</a:t>
            </a:r>
            <a:r>
              <a:rPr lang="en-US" altLang="zh-CN" kern="100" dirty="0" err="1">
                <a:latin typeface="Times New Roman" panose="02020603050405020304" pitchFamily="18" charset="0"/>
              </a:rPr>
              <a:t>g</a:t>
            </a:r>
            <a:r>
              <a:rPr lang="zh-CN" altLang="zh-CN" kern="100" dirty="0">
                <a:latin typeface="Times New Roman" panose="02020603050405020304" pitchFamily="18" charset="0"/>
              </a:rPr>
              <a:t>是单射。 </a:t>
            </a:r>
            <a:r>
              <a:rPr lang="en-US" altLang="zh-CN" kern="100" dirty="0">
                <a:latin typeface="Times New Roman" panose="02020603050405020304" pitchFamily="18" charset="0"/>
              </a:rPr>
              <a:t>                                             1</a:t>
            </a:r>
            <a:r>
              <a:rPr lang="zh-CN" altLang="zh-CN" kern="100" dirty="0">
                <a:latin typeface="Times New Roman" panose="02020603050405020304" pitchFamily="18" charset="0"/>
              </a:rPr>
              <a:t>分</a:t>
            </a:r>
          </a:p>
        </p:txBody>
      </p:sp>
      <p:sp>
        <p:nvSpPr>
          <p:cNvPr id="3" name="文本框 2"/>
          <p:cNvSpPr txBox="1"/>
          <p:nvPr/>
        </p:nvSpPr>
        <p:spPr>
          <a:xfrm>
            <a:off x="8244408" y="184288"/>
            <a:ext cx="787395" cy="369332"/>
          </a:xfrm>
          <a:prstGeom prst="rect">
            <a:avLst/>
          </a:prstGeom>
          <a:solidFill>
            <a:srgbClr val="00B0F0"/>
          </a:solidFill>
        </p:spPr>
        <p:txBody>
          <a:bodyPr wrap="none" rtlCol="0">
            <a:spAutoFit/>
          </a:bodyPr>
          <a:lstStyle/>
          <a:p>
            <a:r>
              <a:rPr lang="en-US" altLang="zh-CN" dirty="0"/>
              <a:t>A/B</a:t>
            </a:r>
            <a:r>
              <a:rPr lang="zh-CN" altLang="en-US" dirty="0"/>
              <a:t>卷</a:t>
            </a:r>
          </a:p>
        </p:txBody>
      </p:sp>
    </p:spTree>
    <p:extLst>
      <p:ext uri="{BB962C8B-B14F-4D97-AF65-F5344CB8AC3E}">
        <p14:creationId xmlns:p14="http://schemas.microsoft.com/office/powerpoint/2010/main" val="1268155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 calcmode="lin" valueType="num">
                                      <p:cBhvr additive="base">
                                        <p:cTn id="1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 calcmode="lin" valueType="num">
                                      <p:cBhvr additive="base">
                                        <p:cTn id="23"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 calcmode="lin" valueType="num">
                                      <p:cBhvr additive="base">
                                        <p:cTn id="2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
                                            <p:txEl>
                                              <p:pRg st="6" end="6"/>
                                            </p:txEl>
                                          </p:spTgt>
                                        </p:tgtEl>
                                        <p:attrNameLst>
                                          <p:attrName>style.visibility</p:attrName>
                                        </p:attrNameLst>
                                      </p:cBhvr>
                                      <p:to>
                                        <p:strVal val="visible"/>
                                      </p:to>
                                    </p:set>
                                    <p:anim calcmode="lin" valueType="num">
                                      <p:cBhvr additive="base">
                                        <p:cTn id="3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 calcmode="lin" valueType="num">
                                      <p:cBhvr additive="base">
                                        <p:cTn id="3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xEl>
                                              <p:pRg st="8" end="8"/>
                                            </p:txEl>
                                          </p:spTgt>
                                        </p:tgtEl>
                                        <p:attrNameLst>
                                          <p:attrName>style.visibility</p:attrName>
                                        </p:attrNameLst>
                                      </p:cBhvr>
                                      <p:to>
                                        <p:strVal val="visible"/>
                                      </p:to>
                                    </p:set>
                                    <p:anim calcmode="lin" valueType="num">
                                      <p:cBhvr additive="base">
                                        <p:cTn id="41"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 calcmode="lin" valueType="num">
                                      <p:cBhvr additive="base">
                                        <p:cTn id="45"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44408" y="188640"/>
            <a:ext cx="582211" cy="369332"/>
          </a:xfrm>
          <a:prstGeom prst="rect">
            <a:avLst/>
          </a:prstGeom>
          <a:solidFill>
            <a:srgbClr val="FFFF00"/>
          </a:solidFill>
        </p:spPr>
        <p:txBody>
          <a:bodyPr wrap="none" rtlCol="0">
            <a:spAutoFit/>
          </a:bodyPr>
          <a:lstStyle/>
          <a:p>
            <a:r>
              <a:rPr lang="en-US" altLang="zh-CN" dirty="0"/>
              <a:t>C</a:t>
            </a:r>
            <a:r>
              <a:rPr lang="zh-CN" altLang="en-US" dirty="0"/>
              <a:t>卷</a:t>
            </a:r>
          </a:p>
        </p:txBody>
      </p:sp>
      <p:sp>
        <p:nvSpPr>
          <p:cNvPr id="3" name="矩形 2"/>
          <p:cNvSpPr/>
          <p:nvPr/>
        </p:nvSpPr>
        <p:spPr>
          <a:xfrm>
            <a:off x="0" y="557972"/>
            <a:ext cx="8719115" cy="5909310"/>
          </a:xfrm>
          <a:prstGeom prst="rect">
            <a:avLst/>
          </a:prstGeom>
        </p:spPr>
        <p:txBody>
          <a:bodyPr wrap="square">
            <a:spAutoFit/>
          </a:bodyPr>
          <a:lstStyle/>
          <a:p>
            <a:pPr marL="269240" indent="-269240" algn="just">
              <a:lnSpc>
                <a:spcPct val="150000"/>
              </a:lnSpc>
              <a:spcAft>
                <a:spcPts val="0"/>
              </a:spcAft>
            </a:pPr>
            <a:r>
              <a:rPr lang="zh-CN" altLang="zh-CN" kern="100" dirty="0">
                <a:latin typeface="Times New Roman" panose="02020603050405020304" pitchFamily="18" charset="0"/>
              </a:rPr>
              <a:t>八</a:t>
            </a: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8</a:t>
            </a:r>
            <a:r>
              <a:rPr lang="zh-CN" altLang="zh-CN" kern="100" dirty="0">
                <a:latin typeface="Times New Roman" panose="02020603050405020304" pitchFamily="18" charset="0"/>
              </a:rPr>
              <a:t>分）设</a:t>
            </a:r>
            <a:r>
              <a:rPr lang="en-US" altLang="zh-CN" kern="100" dirty="0">
                <a:latin typeface="Times New Roman" panose="02020603050405020304" pitchFamily="18" charset="0"/>
              </a:rPr>
              <a:t>A</a:t>
            </a:r>
            <a:r>
              <a:rPr lang="zh-CN" altLang="zh-CN" kern="100" dirty="0">
                <a:latin typeface="Times New Roman" panose="02020603050405020304" pitchFamily="18" charset="0"/>
              </a:rPr>
              <a:t>，</a:t>
            </a:r>
            <a:r>
              <a:rPr lang="en-US" altLang="zh-CN" kern="100" dirty="0">
                <a:latin typeface="Times New Roman" panose="02020603050405020304" pitchFamily="18" charset="0"/>
              </a:rPr>
              <a:t>B</a:t>
            </a:r>
            <a:r>
              <a:rPr lang="zh-CN" altLang="zh-CN" kern="100" dirty="0">
                <a:latin typeface="Times New Roman" panose="02020603050405020304" pitchFamily="18" charset="0"/>
              </a:rPr>
              <a:t>，</a:t>
            </a:r>
            <a:r>
              <a:rPr lang="en-US" altLang="zh-CN" kern="100" dirty="0">
                <a:latin typeface="Times New Roman" panose="02020603050405020304" pitchFamily="18" charset="0"/>
              </a:rPr>
              <a:t>C</a:t>
            </a:r>
            <a:r>
              <a:rPr lang="zh-CN" altLang="zh-CN" kern="100" dirty="0">
                <a:latin typeface="Times New Roman" panose="02020603050405020304" pitchFamily="18" charset="0"/>
              </a:rPr>
              <a:t>是三个非空集，</a:t>
            </a:r>
            <a:r>
              <a:rPr lang="en-US" altLang="zh-CN" kern="100" dirty="0">
                <a:latin typeface="Times New Roman" panose="02020603050405020304" pitchFamily="18" charset="0"/>
              </a:rPr>
              <a:t>g</a:t>
            </a:r>
            <a:r>
              <a:rPr lang="zh-CN" altLang="zh-CN" kern="100" dirty="0">
                <a:latin typeface="Times New Roman" panose="02020603050405020304" pitchFamily="18" charset="0"/>
              </a:rPr>
              <a:t>是</a:t>
            </a:r>
            <a:r>
              <a:rPr lang="en-US" altLang="zh-CN" kern="100" dirty="0">
                <a:latin typeface="Times New Roman" panose="02020603050405020304" pitchFamily="18" charset="0"/>
              </a:rPr>
              <a:t>A</a:t>
            </a:r>
            <a:r>
              <a:rPr lang="zh-CN" altLang="zh-CN" kern="100" dirty="0">
                <a:latin typeface="Times New Roman" panose="02020603050405020304" pitchFamily="18" charset="0"/>
              </a:rPr>
              <a:t>到</a:t>
            </a:r>
            <a:r>
              <a:rPr lang="en-US" altLang="zh-CN" kern="100" dirty="0">
                <a:latin typeface="Times New Roman" panose="02020603050405020304" pitchFamily="18" charset="0"/>
              </a:rPr>
              <a:t>B</a:t>
            </a:r>
            <a:r>
              <a:rPr lang="zh-CN" altLang="zh-CN" kern="100" dirty="0">
                <a:latin typeface="Times New Roman" panose="02020603050405020304" pitchFamily="18" charset="0"/>
              </a:rPr>
              <a:t>的映射，</a:t>
            </a:r>
            <a:r>
              <a:rPr lang="en-US" altLang="zh-CN" kern="100" dirty="0">
                <a:latin typeface="Times New Roman" panose="02020603050405020304" pitchFamily="18" charset="0"/>
              </a:rPr>
              <a:t>f</a:t>
            </a:r>
            <a:r>
              <a:rPr lang="zh-CN" altLang="zh-CN" kern="100" dirty="0">
                <a:latin typeface="Times New Roman" panose="02020603050405020304" pitchFamily="18" charset="0"/>
              </a:rPr>
              <a:t>是</a:t>
            </a:r>
            <a:r>
              <a:rPr lang="en-US" altLang="zh-CN" kern="100" dirty="0">
                <a:latin typeface="Times New Roman" panose="02020603050405020304" pitchFamily="18" charset="0"/>
              </a:rPr>
              <a:t>B</a:t>
            </a:r>
            <a:r>
              <a:rPr lang="zh-CN" altLang="zh-CN" kern="100" dirty="0">
                <a:latin typeface="Times New Roman" panose="02020603050405020304" pitchFamily="18" charset="0"/>
              </a:rPr>
              <a:t>到</a:t>
            </a:r>
            <a:r>
              <a:rPr lang="en-US" altLang="zh-CN" kern="100" dirty="0">
                <a:latin typeface="Times New Roman" panose="02020603050405020304" pitchFamily="18" charset="0"/>
              </a:rPr>
              <a:t>C</a:t>
            </a:r>
            <a:r>
              <a:rPr lang="zh-CN" altLang="zh-CN" kern="100" dirty="0">
                <a:latin typeface="Times New Roman" panose="02020603050405020304" pitchFamily="18" charset="0"/>
              </a:rPr>
              <a:t>的映射。试证：若</a:t>
            </a:r>
            <a:r>
              <a:rPr lang="en-US" altLang="zh-CN" kern="100" dirty="0" err="1">
                <a:latin typeface="Times New Roman" panose="02020603050405020304" pitchFamily="18" charset="0"/>
              </a:rPr>
              <a:t>f</a:t>
            </a:r>
            <a:r>
              <a:rPr lang="en-US" altLang="zh-CN" kern="100" dirty="0" err="1">
                <a:latin typeface="Cambria Math" panose="02040503050406030204" pitchFamily="18" charset="0"/>
                <a:ea typeface="MS Gothic" panose="020B0609070205080204" pitchFamily="49" charset="-128"/>
                <a:cs typeface="Cambria Math" panose="02040503050406030204" pitchFamily="18" charset="0"/>
              </a:rPr>
              <a:t>∘</a:t>
            </a:r>
            <a:r>
              <a:rPr lang="en-US" altLang="zh-CN" kern="100" dirty="0" err="1">
                <a:latin typeface="Times New Roman" panose="02020603050405020304" pitchFamily="18" charset="0"/>
              </a:rPr>
              <a:t>g</a:t>
            </a:r>
            <a:r>
              <a:rPr lang="en-US" altLang="zh-CN" kern="100" dirty="0">
                <a:latin typeface="Times New Roman" panose="02020603050405020304" pitchFamily="18" charset="0"/>
              </a:rPr>
              <a:t> </a:t>
            </a:r>
            <a:r>
              <a:rPr lang="zh-CN" altLang="zh-CN" kern="100" dirty="0">
                <a:latin typeface="Times New Roman" panose="02020603050405020304" pitchFamily="18" charset="0"/>
              </a:rPr>
              <a:t>是</a:t>
            </a:r>
            <a:r>
              <a:rPr lang="en-US" altLang="zh-CN" kern="100" dirty="0">
                <a:latin typeface="Times New Roman" panose="02020603050405020304" pitchFamily="18" charset="0"/>
              </a:rPr>
              <a:t>A</a:t>
            </a:r>
            <a:r>
              <a:rPr lang="zh-CN" altLang="zh-CN" kern="100" dirty="0">
                <a:latin typeface="Times New Roman" panose="02020603050405020304" pitchFamily="18" charset="0"/>
              </a:rPr>
              <a:t>到</a:t>
            </a:r>
            <a:r>
              <a:rPr lang="en-US" altLang="zh-CN" kern="100" dirty="0">
                <a:latin typeface="Times New Roman" panose="02020603050405020304" pitchFamily="18" charset="0"/>
              </a:rPr>
              <a:t>C</a:t>
            </a:r>
            <a:r>
              <a:rPr lang="zh-CN" altLang="zh-CN" kern="100" dirty="0">
                <a:latin typeface="Times New Roman" panose="02020603050405020304" pitchFamily="18" charset="0"/>
              </a:rPr>
              <a:t>的满射，则 </a:t>
            </a:r>
            <a:r>
              <a:rPr lang="en-US" altLang="zh-CN" kern="100" dirty="0">
                <a:latin typeface="Times New Roman" panose="02020603050405020304" pitchFamily="18" charset="0"/>
              </a:rPr>
              <a:t>f</a:t>
            </a:r>
            <a:r>
              <a:rPr lang="zh-CN" altLang="zh-CN" kern="100" dirty="0">
                <a:latin typeface="Times New Roman" panose="02020603050405020304" pitchFamily="18" charset="0"/>
              </a:rPr>
              <a:t>是</a:t>
            </a:r>
            <a:r>
              <a:rPr lang="en-US" altLang="zh-CN" kern="100" dirty="0">
                <a:latin typeface="Times New Roman" panose="02020603050405020304" pitchFamily="18" charset="0"/>
              </a:rPr>
              <a:t>B</a:t>
            </a:r>
            <a:r>
              <a:rPr lang="zh-CN" altLang="zh-CN" kern="100" dirty="0">
                <a:latin typeface="Times New Roman" panose="02020603050405020304" pitchFamily="18" charset="0"/>
              </a:rPr>
              <a:t>到</a:t>
            </a:r>
            <a:r>
              <a:rPr lang="en-US" altLang="zh-CN" kern="100" dirty="0">
                <a:latin typeface="Times New Roman" panose="02020603050405020304" pitchFamily="18" charset="0"/>
              </a:rPr>
              <a:t>C</a:t>
            </a:r>
            <a:r>
              <a:rPr lang="zh-CN" altLang="zh-CN" kern="100" dirty="0">
                <a:latin typeface="Times New Roman" panose="02020603050405020304" pitchFamily="18" charset="0"/>
              </a:rPr>
              <a:t>的满射。并给出一个例子，</a:t>
            </a:r>
            <a:r>
              <a:rPr lang="en-US" altLang="zh-CN" kern="100" dirty="0" err="1">
                <a:latin typeface="Times New Roman" panose="02020603050405020304" pitchFamily="18" charset="0"/>
              </a:rPr>
              <a:t>f</a:t>
            </a:r>
            <a:r>
              <a:rPr lang="en-US" altLang="zh-CN" kern="100" dirty="0" err="1">
                <a:latin typeface="Cambria Math" panose="02040503050406030204" pitchFamily="18" charset="0"/>
                <a:ea typeface="MS Gothic" panose="020B0609070205080204" pitchFamily="49" charset="-128"/>
                <a:cs typeface="Cambria Math" panose="02040503050406030204" pitchFamily="18" charset="0"/>
              </a:rPr>
              <a:t>∘</a:t>
            </a:r>
            <a:r>
              <a:rPr lang="en-US" altLang="zh-CN" kern="100" dirty="0" err="1">
                <a:latin typeface="Times New Roman" panose="02020603050405020304" pitchFamily="18" charset="0"/>
              </a:rPr>
              <a:t>g</a:t>
            </a:r>
            <a:r>
              <a:rPr lang="zh-CN" altLang="zh-CN" kern="100" dirty="0">
                <a:latin typeface="Times New Roman" panose="02020603050405020304" pitchFamily="18" charset="0"/>
              </a:rPr>
              <a:t>是满射， </a:t>
            </a:r>
            <a:r>
              <a:rPr lang="en-US" altLang="zh-CN" kern="100" dirty="0">
                <a:latin typeface="Times New Roman" panose="02020603050405020304" pitchFamily="18" charset="0"/>
              </a:rPr>
              <a:t>f</a:t>
            </a:r>
            <a:r>
              <a:rPr lang="zh-CN" altLang="zh-CN" kern="100" dirty="0">
                <a:latin typeface="Times New Roman" panose="02020603050405020304" pitchFamily="18" charset="0"/>
              </a:rPr>
              <a:t>也是满射，但 </a:t>
            </a:r>
            <a:r>
              <a:rPr lang="en-US" altLang="zh-CN" kern="100" dirty="0">
                <a:latin typeface="Times New Roman" panose="02020603050405020304" pitchFamily="18" charset="0"/>
              </a:rPr>
              <a:t>g</a:t>
            </a:r>
            <a:r>
              <a:rPr lang="zh-CN" altLang="zh-CN" kern="100" dirty="0">
                <a:latin typeface="Times New Roman" panose="02020603050405020304" pitchFamily="18" charset="0"/>
              </a:rPr>
              <a:t>不是满射。</a:t>
            </a:r>
          </a:p>
          <a:p>
            <a:pPr marL="269240" indent="-269240"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解： 对于</a:t>
            </a:r>
            <a:r>
              <a:rPr lang="en-US" altLang="zh-CN" kern="100" dirty="0">
                <a:latin typeface="Times New Roman" panose="02020603050405020304" pitchFamily="18" charset="0"/>
              </a:rPr>
              <a:t>C</a:t>
            </a:r>
            <a:r>
              <a:rPr lang="zh-CN" altLang="zh-CN" kern="100" dirty="0">
                <a:latin typeface="Times New Roman" panose="02020603050405020304" pitchFamily="18" charset="0"/>
              </a:rPr>
              <a:t>中的任意元素</a:t>
            </a:r>
            <a:r>
              <a:rPr lang="en-US" altLang="zh-CN" kern="100" dirty="0">
                <a:latin typeface="Times New Roman" panose="02020603050405020304" pitchFamily="18" charset="0"/>
              </a:rPr>
              <a:t>z, </a:t>
            </a:r>
            <a:r>
              <a:rPr lang="zh-CN" altLang="zh-CN" kern="100" dirty="0">
                <a:latin typeface="Times New Roman" panose="02020603050405020304" pitchFamily="18" charset="0"/>
              </a:rPr>
              <a:t>存在</a:t>
            </a:r>
            <a:r>
              <a:rPr lang="en-US" altLang="zh-CN" kern="100" dirty="0">
                <a:latin typeface="Times New Roman" panose="02020603050405020304" pitchFamily="18" charset="0"/>
              </a:rPr>
              <a:t>A</a:t>
            </a:r>
            <a:r>
              <a:rPr lang="zh-CN" altLang="zh-CN" kern="100" dirty="0">
                <a:latin typeface="Times New Roman" panose="02020603050405020304" pitchFamily="18" charset="0"/>
              </a:rPr>
              <a:t>中的元素</a:t>
            </a:r>
            <a:r>
              <a:rPr lang="en-US" altLang="zh-CN" kern="100" dirty="0">
                <a:latin typeface="Times New Roman" panose="02020603050405020304" pitchFamily="18" charset="0"/>
              </a:rPr>
              <a:t>x</a:t>
            </a:r>
            <a:r>
              <a:rPr lang="zh-CN" altLang="zh-CN" kern="100" dirty="0">
                <a:latin typeface="Times New Roman" panose="02020603050405020304" pitchFamily="18" charset="0"/>
              </a:rPr>
              <a:t>，使得：</a:t>
            </a:r>
          </a:p>
          <a:p>
            <a:pPr marL="269240" indent="-269240" algn="just">
              <a:lnSpc>
                <a:spcPct val="150000"/>
              </a:lnSpc>
              <a:spcAft>
                <a:spcPts val="0"/>
              </a:spcAft>
            </a:pPr>
            <a:r>
              <a:rPr lang="en-US" altLang="zh-CN" kern="100" dirty="0">
                <a:latin typeface="Times New Roman" panose="02020603050405020304" pitchFamily="18" charset="0"/>
              </a:rPr>
              <a:t>                      z= </a:t>
            </a:r>
            <a:r>
              <a:rPr lang="en-US" altLang="zh-CN" kern="100" dirty="0" err="1">
                <a:latin typeface="Times New Roman" panose="02020603050405020304" pitchFamily="18" charset="0"/>
              </a:rPr>
              <a:t>f</a:t>
            </a:r>
            <a:r>
              <a:rPr lang="en-US" altLang="zh-CN" kern="100" dirty="0" err="1">
                <a:latin typeface="Cambria Math" panose="02040503050406030204" pitchFamily="18" charset="0"/>
                <a:ea typeface="MS Gothic" panose="020B0609070205080204" pitchFamily="49" charset="-128"/>
                <a:cs typeface="Cambria Math" panose="02040503050406030204" pitchFamily="18" charset="0"/>
              </a:rPr>
              <a:t>∘</a:t>
            </a:r>
            <a:r>
              <a:rPr lang="en-US" altLang="zh-CN" kern="100" dirty="0" err="1">
                <a:latin typeface="Times New Roman" panose="02020603050405020304" pitchFamily="18" charset="0"/>
              </a:rPr>
              <a:t>g</a:t>
            </a:r>
            <a:r>
              <a:rPr lang="en-US" altLang="zh-CN" kern="100" dirty="0">
                <a:latin typeface="Times New Roman" panose="02020603050405020304" pitchFamily="18" charset="0"/>
              </a:rPr>
              <a:t>(x)                                                              2</a:t>
            </a:r>
            <a:r>
              <a:rPr lang="zh-CN" altLang="zh-CN" kern="100" dirty="0">
                <a:latin typeface="Times New Roman" panose="02020603050405020304" pitchFamily="18" charset="0"/>
              </a:rPr>
              <a:t>分</a:t>
            </a:r>
          </a:p>
          <a:p>
            <a:pPr marL="269240" indent="-269240"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即有</a:t>
            </a:r>
            <a:r>
              <a:rPr lang="en-US" altLang="zh-CN" kern="100" dirty="0">
                <a:latin typeface="Times New Roman" panose="02020603050405020304" pitchFamily="18" charset="0"/>
              </a:rPr>
              <a:t>        z=f(g(x))</a:t>
            </a:r>
            <a:endParaRPr lang="zh-CN" altLang="zh-CN" kern="100" dirty="0">
              <a:latin typeface="Times New Roman" panose="02020603050405020304" pitchFamily="18" charset="0"/>
            </a:endParaRPr>
          </a:p>
          <a:p>
            <a:pPr marL="269240" indent="-269240"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记</a:t>
            </a:r>
            <a:r>
              <a:rPr lang="en-US" altLang="zh-CN" kern="100" dirty="0">
                <a:latin typeface="Times New Roman" panose="02020603050405020304" pitchFamily="18" charset="0"/>
              </a:rPr>
              <a:t>y=g(x)                                                                           1</a:t>
            </a:r>
            <a:r>
              <a:rPr lang="zh-CN" altLang="zh-CN" kern="100" dirty="0">
                <a:latin typeface="Times New Roman" panose="02020603050405020304" pitchFamily="18" charset="0"/>
              </a:rPr>
              <a:t>分</a:t>
            </a:r>
          </a:p>
          <a:p>
            <a:pPr marL="269240" indent="-269240"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则存在</a:t>
            </a:r>
            <a:r>
              <a:rPr lang="en-US" altLang="zh-CN" kern="100" dirty="0">
                <a:latin typeface="Times New Roman" panose="02020603050405020304" pitchFamily="18" charset="0"/>
              </a:rPr>
              <a:t>B</a:t>
            </a:r>
            <a:r>
              <a:rPr lang="zh-CN" altLang="zh-CN" kern="100" dirty="0">
                <a:latin typeface="Times New Roman" panose="02020603050405020304" pitchFamily="18" charset="0"/>
              </a:rPr>
              <a:t>中的元素</a:t>
            </a:r>
            <a:r>
              <a:rPr lang="en-US" altLang="zh-CN" kern="100" dirty="0">
                <a:latin typeface="Times New Roman" panose="02020603050405020304" pitchFamily="18" charset="0"/>
              </a:rPr>
              <a:t>y, </a:t>
            </a:r>
            <a:r>
              <a:rPr lang="zh-CN" altLang="zh-CN" kern="100" dirty="0">
                <a:latin typeface="Times New Roman" panose="02020603050405020304" pitchFamily="18" charset="0"/>
              </a:rPr>
              <a:t>使得</a:t>
            </a:r>
          </a:p>
          <a:p>
            <a:pPr marL="269240" indent="-269240" algn="just">
              <a:lnSpc>
                <a:spcPct val="150000"/>
              </a:lnSpc>
              <a:spcAft>
                <a:spcPts val="0"/>
              </a:spcAft>
            </a:pPr>
            <a:r>
              <a:rPr lang="en-US" altLang="zh-CN" kern="100" dirty="0">
                <a:latin typeface="Times New Roman" panose="02020603050405020304" pitchFamily="18" charset="0"/>
              </a:rPr>
              <a:t>                       z=f(y)</a:t>
            </a:r>
            <a:endParaRPr lang="zh-CN" altLang="zh-CN" kern="100" dirty="0">
              <a:latin typeface="Times New Roman" panose="02020603050405020304" pitchFamily="18" charset="0"/>
            </a:endParaRPr>
          </a:p>
          <a:p>
            <a:pPr marL="269240" indent="-269240"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由复合函数的满射性定义，知道</a:t>
            </a:r>
            <a:r>
              <a:rPr lang="en-US" altLang="zh-CN" kern="100" dirty="0">
                <a:latin typeface="Times New Roman" panose="02020603050405020304" pitchFamily="18" charset="0"/>
              </a:rPr>
              <a:t>  f</a:t>
            </a:r>
            <a:r>
              <a:rPr lang="zh-CN" altLang="zh-CN" kern="100" dirty="0">
                <a:latin typeface="Times New Roman" panose="02020603050405020304" pitchFamily="18" charset="0"/>
              </a:rPr>
              <a:t>是满射。</a:t>
            </a:r>
            <a:r>
              <a:rPr lang="en-US" altLang="zh-CN" kern="100" dirty="0">
                <a:latin typeface="Times New Roman" panose="02020603050405020304" pitchFamily="18" charset="0"/>
              </a:rPr>
              <a:t>              2</a:t>
            </a:r>
            <a:r>
              <a:rPr lang="zh-CN" altLang="zh-CN" kern="100" dirty="0">
                <a:latin typeface="Times New Roman" panose="02020603050405020304" pitchFamily="18" charset="0"/>
              </a:rPr>
              <a:t>分</a:t>
            </a:r>
          </a:p>
          <a:p>
            <a:pPr marL="269240" indent="-269240"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例子：</a:t>
            </a:r>
            <a:r>
              <a:rPr lang="en-US" altLang="zh-CN" kern="100" dirty="0">
                <a:latin typeface="Times New Roman" panose="02020603050405020304" pitchFamily="18" charset="0"/>
              </a:rPr>
              <a:t> A={1}</a:t>
            </a:r>
            <a:r>
              <a:rPr lang="zh-CN" altLang="zh-CN" kern="100" dirty="0">
                <a:latin typeface="Times New Roman" panose="02020603050405020304" pitchFamily="18" charset="0"/>
              </a:rPr>
              <a:t>，</a:t>
            </a:r>
            <a:r>
              <a:rPr lang="en-US" altLang="zh-CN" kern="100" dirty="0">
                <a:latin typeface="Times New Roman" panose="02020603050405020304" pitchFamily="18" charset="0"/>
              </a:rPr>
              <a:t> B={a, b}, C={x}</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Times New Roman" panose="02020603050405020304" pitchFamily="18" charset="0"/>
              </a:rPr>
              <a:t>                 g(1)=a,</a:t>
            </a:r>
            <a:r>
              <a:rPr lang="zh-CN" altLang="zh-CN" kern="100" dirty="0">
                <a:latin typeface="Times New Roman" panose="02020603050405020304" pitchFamily="18" charset="0"/>
              </a:rPr>
              <a:t>； 不是满射。</a:t>
            </a:r>
            <a:r>
              <a:rPr lang="en-US" altLang="zh-CN" kern="100" dirty="0">
                <a:latin typeface="Times New Roman" panose="02020603050405020304" pitchFamily="18" charset="0"/>
              </a:rPr>
              <a:t>                                              1</a:t>
            </a:r>
            <a:r>
              <a:rPr lang="zh-CN" altLang="zh-CN" kern="100" dirty="0">
                <a:latin typeface="Times New Roman" panose="02020603050405020304" pitchFamily="18" charset="0"/>
              </a:rPr>
              <a:t>分</a:t>
            </a:r>
          </a:p>
          <a:p>
            <a:pPr algn="just">
              <a:lnSpc>
                <a:spcPct val="150000"/>
              </a:lnSpc>
              <a:spcAft>
                <a:spcPts val="0"/>
              </a:spcAft>
            </a:pPr>
            <a:r>
              <a:rPr lang="en-US" altLang="zh-CN" kern="100" dirty="0">
                <a:latin typeface="Times New Roman" panose="02020603050405020304" pitchFamily="18" charset="0"/>
              </a:rPr>
              <a:t>                 f(a)=f(b)=x, </a:t>
            </a:r>
            <a:r>
              <a:rPr lang="zh-CN" altLang="zh-CN" kern="100" dirty="0">
                <a:latin typeface="Times New Roman" panose="02020603050405020304" pitchFamily="18" charset="0"/>
              </a:rPr>
              <a:t>是满射； </a:t>
            </a:r>
            <a:r>
              <a:rPr lang="en-US" altLang="zh-CN" kern="100" dirty="0">
                <a:latin typeface="Times New Roman" panose="02020603050405020304" pitchFamily="18" charset="0"/>
              </a:rPr>
              <a:t>                                             1</a:t>
            </a:r>
            <a:r>
              <a:rPr lang="zh-CN" altLang="zh-CN" kern="100" dirty="0">
                <a:latin typeface="Times New Roman" panose="02020603050405020304" pitchFamily="18" charset="0"/>
              </a:rPr>
              <a:t>分</a:t>
            </a:r>
          </a:p>
          <a:p>
            <a:pPr algn="just">
              <a:lnSpc>
                <a:spcPct val="150000"/>
              </a:lnSpc>
              <a:spcAft>
                <a:spcPts val="0"/>
              </a:spcAft>
            </a:pPr>
            <a:r>
              <a:rPr lang="en-US" altLang="zh-CN" kern="100" dirty="0">
                <a:latin typeface="Times New Roman" panose="02020603050405020304" pitchFamily="18" charset="0"/>
              </a:rPr>
              <a:t>                 g(f(1))=x, </a:t>
            </a:r>
            <a:r>
              <a:rPr lang="en-US" altLang="zh-CN" kern="100" dirty="0" err="1">
                <a:latin typeface="Times New Roman" panose="02020603050405020304" pitchFamily="18" charset="0"/>
              </a:rPr>
              <a:t>g</a:t>
            </a:r>
            <a:r>
              <a:rPr lang="en-US" altLang="zh-CN" kern="100" dirty="0" err="1">
                <a:latin typeface="Cambria Math" panose="02040503050406030204" pitchFamily="18" charset="0"/>
                <a:ea typeface="MS Gothic" panose="020B0609070205080204" pitchFamily="49" charset="-128"/>
                <a:cs typeface="Cambria Math" panose="02040503050406030204" pitchFamily="18" charset="0"/>
              </a:rPr>
              <a:t>∘f</a:t>
            </a:r>
            <a:r>
              <a:rPr lang="zh-CN" altLang="zh-CN" kern="100" dirty="0">
                <a:latin typeface="Times New Roman" panose="02020603050405020304" pitchFamily="18" charset="0"/>
              </a:rPr>
              <a:t>是满射。 </a:t>
            </a:r>
            <a:r>
              <a:rPr lang="en-US" altLang="zh-CN" kern="100" dirty="0">
                <a:latin typeface="Times New Roman" panose="02020603050405020304" pitchFamily="18" charset="0"/>
              </a:rPr>
              <a:t>                                            1</a:t>
            </a:r>
            <a:r>
              <a:rPr lang="zh-CN" altLang="zh-CN" kern="100" dirty="0">
                <a:latin typeface="Times New Roman" panose="02020603050405020304" pitchFamily="18" charset="0"/>
              </a:rPr>
              <a:t>分</a:t>
            </a:r>
          </a:p>
        </p:txBody>
      </p:sp>
    </p:spTree>
    <p:extLst>
      <p:ext uri="{BB962C8B-B14F-4D97-AF65-F5344CB8AC3E}">
        <p14:creationId xmlns:p14="http://schemas.microsoft.com/office/powerpoint/2010/main" val="767205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548680"/>
            <a:ext cx="9001000" cy="4662815"/>
          </a:xfrm>
          <a:prstGeom prst="rect">
            <a:avLst/>
          </a:prstGeom>
        </p:spPr>
        <p:txBody>
          <a:bodyPr wrap="square">
            <a:spAutoFit/>
          </a:bodyPr>
          <a:lstStyle/>
          <a:p>
            <a:pPr marL="1270">
              <a:lnSpc>
                <a:spcPct val="150000"/>
              </a:lnSpc>
              <a:spcAft>
                <a:spcPts val="0"/>
              </a:spcAft>
            </a:pPr>
            <a:r>
              <a:rPr lang="zh-CN" altLang="zh-CN" kern="100" dirty="0">
                <a:latin typeface="Times New Roman" panose="02020603050405020304" pitchFamily="18" charset="0"/>
              </a:rPr>
              <a:t>九．（</a:t>
            </a:r>
            <a:r>
              <a:rPr lang="en-US" altLang="zh-CN" kern="100" dirty="0">
                <a:latin typeface="Times New Roman" panose="02020603050405020304" pitchFamily="18" charset="0"/>
              </a:rPr>
              <a:t>6</a:t>
            </a:r>
            <a:r>
              <a:rPr lang="zh-CN" altLang="zh-CN" kern="100" dirty="0">
                <a:latin typeface="Times New Roman" panose="02020603050405020304" pitchFamily="18" charset="0"/>
              </a:rPr>
              <a:t>分）设</a:t>
            </a:r>
            <a:r>
              <a:rPr lang="en-US" altLang="zh-CN" kern="100" dirty="0">
                <a:latin typeface="Times New Roman" panose="02020603050405020304" pitchFamily="18" charset="0"/>
              </a:rPr>
              <a:t>G=(V,E)</a:t>
            </a:r>
            <a:r>
              <a:rPr lang="zh-CN" altLang="zh-CN" kern="100" dirty="0">
                <a:latin typeface="Times New Roman" panose="02020603050405020304" pitchFamily="18" charset="0"/>
              </a:rPr>
              <a:t>是一个无向简单图，</a:t>
            </a:r>
            <a:r>
              <a:rPr lang="en-US" altLang="zh-CN" kern="100" dirty="0">
                <a:latin typeface="Times New Roman" panose="02020603050405020304" pitchFamily="18" charset="0"/>
              </a:rPr>
              <a:t>|V|=n</a:t>
            </a:r>
            <a:r>
              <a:rPr lang="zh-CN" altLang="zh-CN" kern="100" dirty="0">
                <a:latin typeface="Times New Roman" panose="02020603050405020304" pitchFamily="18" charset="0"/>
              </a:rPr>
              <a:t>，</a:t>
            </a:r>
            <a:r>
              <a:rPr lang="en-US" altLang="zh-CN" kern="100" dirty="0">
                <a:latin typeface="Times New Roman" panose="02020603050405020304" pitchFamily="18" charset="0"/>
              </a:rPr>
              <a:t>  n≥3</a:t>
            </a:r>
            <a:r>
              <a:rPr lang="zh-CN" altLang="zh-CN" kern="100" dirty="0">
                <a:latin typeface="Times New Roman" panose="02020603050405020304" pitchFamily="18" charset="0"/>
              </a:rPr>
              <a:t>。 若对于任意的</a:t>
            </a:r>
            <a:r>
              <a:rPr lang="en-US" altLang="zh-CN" kern="100" dirty="0">
                <a:latin typeface="Times New Roman" panose="02020603050405020304" pitchFamily="18" charset="0"/>
              </a:rPr>
              <a:t>u</a:t>
            </a:r>
            <a:r>
              <a:rPr lang="zh-CN" altLang="zh-CN" kern="100" dirty="0">
                <a:latin typeface="Times New Roman" panose="02020603050405020304" pitchFamily="18" charset="0"/>
              </a:rPr>
              <a:t>，</a:t>
            </a:r>
            <a:r>
              <a:rPr lang="en-US" altLang="zh-CN" kern="100" dirty="0" err="1">
                <a:latin typeface="Times New Roman" panose="02020603050405020304" pitchFamily="18" charset="0"/>
              </a:rPr>
              <a:t>v</a:t>
            </a:r>
            <a:r>
              <a:rPr lang="en-US" altLang="zh-CN" kern="100" dirty="0" err="1">
                <a:latin typeface="Cambria Math" panose="02040503050406030204" pitchFamily="18" charset="0"/>
                <a:ea typeface="MS Gothic" panose="020B0609070205080204" pitchFamily="49" charset="-128"/>
                <a:cs typeface="Cambria Math" panose="02040503050406030204" pitchFamily="18" charset="0"/>
              </a:rPr>
              <a:t>∊</a:t>
            </a:r>
            <a:r>
              <a:rPr lang="en-US" altLang="zh-CN" kern="100" dirty="0" err="1">
                <a:latin typeface="Times New Roman" panose="02020603050405020304" pitchFamily="18" charset="0"/>
              </a:rPr>
              <a:t>V</a:t>
            </a:r>
            <a:r>
              <a:rPr lang="zh-CN" altLang="zh-CN" kern="100" dirty="0">
                <a:latin typeface="Times New Roman" panose="02020603050405020304" pitchFamily="18" charset="0"/>
              </a:rPr>
              <a:t>，有</a:t>
            </a:r>
            <a:br>
              <a:rPr lang="en-US" altLang="zh-CN" kern="100" dirty="0">
                <a:latin typeface="Times New Roman" panose="02020603050405020304" pitchFamily="18" charset="0"/>
              </a:rPr>
            </a:br>
            <a:r>
              <a:rPr lang="en-US" altLang="zh-CN" kern="100" dirty="0">
                <a:latin typeface="Times New Roman" panose="02020603050405020304" pitchFamily="18" charset="0"/>
              </a:rPr>
              <a:t>                              d(u)+d(v) ≥n-1</a:t>
            </a:r>
            <a:r>
              <a:rPr lang="zh-CN" altLang="zh-CN" kern="100" dirty="0">
                <a:latin typeface="Times New Roman" panose="02020603050405020304" pitchFamily="18" charset="0"/>
              </a:rPr>
              <a:t>，</a:t>
            </a:r>
            <a:br>
              <a:rPr lang="en-US" altLang="zh-CN" kern="100" dirty="0">
                <a:latin typeface="Times New Roman" panose="02020603050405020304" pitchFamily="18" charset="0"/>
              </a:rPr>
            </a:br>
            <a:r>
              <a:rPr lang="en-US" altLang="zh-CN" kern="100" dirty="0">
                <a:latin typeface="Times New Roman" panose="02020603050405020304" pitchFamily="18" charset="0"/>
              </a:rPr>
              <a:t>    </a:t>
            </a:r>
            <a:r>
              <a:rPr lang="zh-CN" altLang="zh-CN" kern="100" dirty="0">
                <a:latin typeface="Times New Roman" panose="02020603050405020304" pitchFamily="18" charset="0"/>
              </a:rPr>
              <a:t>试证明</a:t>
            </a:r>
            <a:r>
              <a:rPr lang="en-US" altLang="zh-CN" kern="100" dirty="0">
                <a:latin typeface="Times New Roman" panose="02020603050405020304" pitchFamily="18" charset="0"/>
              </a:rPr>
              <a:t>G</a:t>
            </a:r>
            <a:r>
              <a:rPr lang="zh-CN" altLang="zh-CN" kern="100" dirty="0">
                <a:latin typeface="Times New Roman" panose="02020603050405020304" pitchFamily="18" charset="0"/>
              </a:rPr>
              <a:t>是一个连通图。</a:t>
            </a:r>
          </a:p>
          <a:p>
            <a:pPr marL="1270">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证明：反证法。</a:t>
            </a:r>
          </a:p>
          <a:p>
            <a:pPr marL="1270">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假设</a:t>
            </a:r>
            <a:r>
              <a:rPr lang="en-US" altLang="zh-CN" kern="100" dirty="0">
                <a:latin typeface="Times New Roman" panose="02020603050405020304" pitchFamily="18" charset="0"/>
              </a:rPr>
              <a:t>G</a:t>
            </a:r>
            <a:r>
              <a:rPr lang="zh-CN" altLang="zh-CN" kern="100" dirty="0">
                <a:latin typeface="Times New Roman" panose="02020603050405020304" pitchFamily="18" charset="0"/>
              </a:rPr>
              <a:t>不连通，</a:t>
            </a:r>
          </a:p>
          <a:p>
            <a:pPr marL="1270" indent="800100">
              <a:lnSpc>
                <a:spcPct val="150000"/>
              </a:lnSpc>
              <a:spcAft>
                <a:spcPts val="0"/>
              </a:spcAft>
            </a:pPr>
            <a:r>
              <a:rPr lang="zh-CN" altLang="zh-CN" kern="100" dirty="0">
                <a:latin typeface="Times New Roman" panose="02020603050405020304" pitchFamily="18" charset="0"/>
              </a:rPr>
              <a:t>不妨假设</a:t>
            </a:r>
            <a:r>
              <a:rPr lang="en-US" altLang="zh-CN" kern="100" dirty="0">
                <a:latin typeface="Times New Roman" panose="02020603050405020304" pitchFamily="18" charset="0"/>
              </a:rPr>
              <a:t>G</a:t>
            </a:r>
            <a:r>
              <a:rPr lang="zh-CN" altLang="zh-CN" kern="100" dirty="0">
                <a:latin typeface="Times New Roman" panose="02020603050405020304" pitchFamily="18" charset="0"/>
              </a:rPr>
              <a:t>被分成两个独立的子图</a:t>
            </a:r>
            <a:r>
              <a:rPr lang="en-US" altLang="zh-CN" kern="100" dirty="0">
                <a:latin typeface="Times New Roman" panose="02020603050405020304" pitchFamily="18" charset="0"/>
              </a:rPr>
              <a:t>G1=(V1, E1)</a:t>
            </a:r>
            <a:r>
              <a:rPr lang="zh-CN" altLang="zh-CN" kern="100" dirty="0">
                <a:latin typeface="Times New Roman" panose="02020603050405020304" pitchFamily="18" charset="0"/>
              </a:rPr>
              <a:t>、</a:t>
            </a:r>
            <a:r>
              <a:rPr lang="en-US" altLang="zh-CN" kern="100" dirty="0">
                <a:latin typeface="Times New Roman" panose="02020603050405020304" pitchFamily="18" charset="0"/>
              </a:rPr>
              <a:t>G2=(V2,E2)</a:t>
            </a:r>
            <a:r>
              <a:rPr lang="zh-CN" altLang="zh-CN" kern="100" dirty="0">
                <a:latin typeface="Times New Roman" panose="02020603050405020304" pitchFamily="18" charset="0"/>
              </a:rPr>
              <a:t>， </a:t>
            </a:r>
            <a:r>
              <a:rPr lang="en-US" altLang="zh-CN" kern="100" dirty="0">
                <a:latin typeface="Times New Roman" panose="02020603050405020304" pitchFamily="18" charset="0"/>
              </a:rPr>
              <a:t>         1</a:t>
            </a:r>
            <a:r>
              <a:rPr lang="zh-CN" altLang="zh-CN" kern="100" dirty="0">
                <a:latin typeface="Times New Roman" panose="02020603050405020304" pitchFamily="18" charset="0"/>
              </a:rPr>
              <a:t>分</a:t>
            </a:r>
          </a:p>
          <a:p>
            <a:pPr marL="1270" indent="800100">
              <a:lnSpc>
                <a:spcPct val="150000"/>
              </a:lnSpc>
              <a:spcAft>
                <a:spcPts val="0"/>
              </a:spcAft>
            </a:pPr>
            <a:r>
              <a:rPr lang="zh-CN" altLang="zh-CN" kern="100" dirty="0">
                <a:latin typeface="Times New Roman" panose="02020603050405020304" pitchFamily="18" charset="0"/>
              </a:rPr>
              <a:t>显然，</a:t>
            </a:r>
            <a:r>
              <a:rPr lang="en-US" altLang="zh-CN" kern="100" dirty="0">
                <a:latin typeface="Times New Roman" panose="02020603050405020304" pitchFamily="18" charset="0"/>
              </a:rPr>
              <a:t>|V1|+|V2|=|V|=n                                                                                1</a:t>
            </a:r>
            <a:r>
              <a:rPr lang="zh-CN" altLang="zh-CN" kern="100" dirty="0">
                <a:latin typeface="Times New Roman" panose="02020603050405020304" pitchFamily="18" charset="0"/>
              </a:rPr>
              <a:t>分</a:t>
            </a:r>
          </a:p>
          <a:p>
            <a:pPr marL="1270" indent="800100">
              <a:lnSpc>
                <a:spcPct val="150000"/>
              </a:lnSpc>
              <a:spcAft>
                <a:spcPts val="0"/>
              </a:spcAft>
            </a:pPr>
            <a:r>
              <a:rPr lang="zh-CN" altLang="zh-CN" kern="100" dirty="0">
                <a:latin typeface="Times New Roman" panose="02020603050405020304" pitchFamily="18" charset="0"/>
              </a:rPr>
              <a:t>分别从</a:t>
            </a:r>
            <a:r>
              <a:rPr lang="en-US" altLang="zh-CN" kern="100" dirty="0">
                <a:latin typeface="Times New Roman" panose="02020603050405020304" pitchFamily="18" charset="0"/>
              </a:rPr>
              <a:t>V1</a:t>
            </a:r>
            <a:r>
              <a:rPr lang="zh-CN" altLang="zh-CN" kern="100" dirty="0">
                <a:latin typeface="Times New Roman" panose="02020603050405020304" pitchFamily="18" charset="0"/>
              </a:rPr>
              <a:t>与</a:t>
            </a:r>
            <a:r>
              <a:rPr lang="en-US" altLang="zh-CN" kern="100" dirty="0">
                <a:latin typeface="Times New Roman" panose="02020603050405020304" pitchFamily="18" charset="0"/>
              </a:rPr>
              <a:t>V2</a:t>
            </a:r>
            <a:r>
              <a:rPr lang="zh-CN" altLang="zh-CN" kern="100" dirty="0">
                <a:latin typeface="Times New Roman" panose="02020603050405020304" pitchFamily="18" charset="0"/>
              </a:rPr>
              <a:t>中各取一个顶点</a:t>
            </a:r>
            <a:r>
              <a:rPr lang="en-US" altLang="zh-CN" kern="100" dirty="0" err="1">
                <a:latin typeface="Times New Roman" panose="02020603050405020304" pitchFamily="18" charset="0"/>
              </a:rPr>
              <a:t>u,v</a:t>
            </a:r>
            <a:r>
              <a:rPr lang="en-US" altLang="zh-CN" kern="100" dirty="0">
                <a:latin typeface="Times New Roman" panose="02020603050405020304" pitchFamily="18" charset="0"/>
              </a:rPr>
              <a:t>,                                                           1</a:t>
            </a:r>
            <a:r>
              <a:rPr lang="zh-CN" altLang="zh-CN" kern="100" dirty="0">
                <a:latin typeface="Times New Roman" panose="02020603050405020304" pitchFamily="18" charset="0"/>
              </a:rPr>
              <a:t>分</a:t>
            </a:r>
          </a:p>
          <a:p>
            <a:pPr marL="1270" indent="800100">
              <a:lnSpc>
                <a:spcPct val="150000"/>
              </a:lnSpc>
              <a:spcAft>
                <a:spcPts val="0"/>
              </a:spcAft>
            </a:pPr>
            <a:r>
              <a:rPr lang="zh-CN" altLang="zh-CN" kern="100" dirty="0">
                <a:latin typeface="Times New Roman" panose="02020603050405020304" pitchFamily="18" charset="0"/>
              </a:rPr>
              <a:t>则  </a:t>
            </a:r>
            <a:r>
              <a:rPr lang="en-US" altLang="zh-CN" kern="100" dirty="0">
                <a:latin typeface="Times New Roman" panose="02020603050405020304" pitchFamily="18" charset="0"/>
              </a:rPr>
              <a:t>d(u)+d(v)</a:t>
            </a:r>
            <a:r>
              <a:rPr lang="zh-CN" altLang="zh-CN" kern="100" dirty="0">
                <a:latin typeface="Times New Roman" panose="02020603050405020304" pitchFamily="18" charset="0"/>
              </a:rPr>
              <a:t>≤</a:t>
            </a:r>
            <a:r>
              <a:rPr lang="en-US" altLang="zh-CN" kern="100" dirty="0">
                <a:latin typeface="Times New Roman" panose="02020603050405020304" pitchFamily="18" charset="0"/>
              </a:rPr>
              <a:t>(|V1|-1)+(|V2|-1) =n-2                                                           2</a:t>
            </a:r>
            <a:r>
              <a:rPr lang="zh-CN" altLang="zh-CN" kern="100" dirty="0">
                <a:latin typeface="Times New Roman" panose="02020603050405020304" pitchFamily="18" charset="0"/>
              </a:rPr>
              <a:t>分</a:t>
            </a:r>
          </a:p>
          <a:p>
            <a:pPr marL="1270" indent="800100">
              <a:lnSpc>
                <a:spcPct val="150000"/>
              </a:lnSpc>
              <a:spcAft>
                <a:spcPts val="0"/>
              </a:spcAft>
            </a:pPr>
            <a:r>
              <a:rPr lang="zh-CN" altLang="zh-CN" kern="100" dirty="0">
                <a:latin typeface="Times New Roman" panose="02020603050405020304" pitchFamily="18" charset="0"/>
              </a:rPr>
              <a:t>与前提条件矛盾。 </a:t>
            </a:r>
            <a:r>
              <a:rPr lang="en-US" altLang="zh-CN" kern="100" dirty="0">
                <a:latin typeface="Times New Roman" panose="02020603050405020304" pitchFamily="18" charset="0"/>
              </a:rPr>
              <a:t>                                                                                     1</a:t>
            </a:r>
            <a:r>
              <a:rPr lang="zh-CN" altLang="zh-CN" kern="100" dirty="0">
                <a:latin typeface="Times New Roman" panose="02020603050405020304" pitchFamily="18" charset="0"/>
              </a:rPr>
              <a:t>分</a:t>
            </a:r>
          </a:p>
          <a:p>
            <a:pPr marL="1270" indent="800100">
              <a:lnSpc>
                <a:spcPct val="150000"/>
              </a:lnSpc>
              <a:spcAft>
                <a:spcPts val="0"/>
              </a:spcAft>
            </a:pPr>
            <a:r>
              <a:rPr lang="zh-CN" altLang="zh-CN" kern="100" dirty="0">
                <a:latin typeface="Times New Roman" panose="02020603050405020304" pitchFamily="18" charset="0"/>
              </a:rPr>
              <a:t>矛盾说明，</a:t>
            </a:r>
            <a:r>
              <a:rPr lang="en-US" altLang="zh-CN" kern="100" dirty="0">
                <a:latin typeface="Times New Roman" panose="02020603050405020304" pitchFamily="18" charset="0"/>
              </a:rPr>
              <a:t>G</a:t>
            </a:r>
            <a:r>
              <a:rPr lang="zh-CN" altLang="zh-CN" kern="100" dirty="0">
                <a:latin typeface="Times New Roman" panose="02020603050405020304" pitchFamily="18" charset="0"/>
              </a:rPr>
              <a:t>连通。 </a:t>
            </a:r>
            <a:r>
              <a:rPr lang="en-US" altLang="zh-CN" kern="100" dirty="0">
                <a:latin typeface="Times New Roman" panose="02020603050405020304" pitchFamily="18" charset="0"/>
              </a:rPr>
              <a:t>        </a:t>
            </a:r>
            <a:endParaRPr lang="zh-CN" altLang="zh-CN" kern="100" dirty="0">
              <a:latin typeface="Times New Roman" panose="02020603050405020304" pitchFamily="18" charset="0"/>
            </a:endParaRPr>
          </a:p>
        </p:txBody>
      </p:sp>
      <p:sp>
        <p:nvSpPr>
          <p:cNvPr id="3" name="文本框 2"/>
          <p:cNvSpPr txBox="1"/>
          <p:nvPr/>
        </p:nvSpPr>
        <p:spPr>
          <a:xfrm>
            <a:off x="8244408" y="184288"/>
            <a:ext cx="787395" cy="369332"/>
          </a:xfrm>
          <a:prstGeom prst="rect">
            <a:avLst/>
          </a:prstGeom>
          <a:solidFill>
            <a:srgbClr val="00B0F0"/>
          </a:solidFill>
        </p:spPr>
        <p:txBody>
          <a:bodyPr wrap="none" rtlCol="0">
            <a:spAutoFit/>
          </a:bodyPr>
          <a:lstStyle/>
          <a:p>
            <a:r>
              <a:rPr lang="en-US" altLang="zh-CN" dirty="0"/>
              <a:t>A/B</a:t>
            </a:r>
            <a:r>
              <a:rPr lang="zh-CN" altLang="en-US" dirty="0"/>
              <a:t>卷</a:t>
            </a:r>
          </a:p>
        </p:txBody>
      </p:sp>
    </p:spTree>
    <p:extLst>
      <p:ext uri="{BB962C8B-B14F-4D97-AF65-F5344CB8AC3E}">
        <p14:creationId xmlns:p14="http://schemas.microsoft.com/office/powerpoint/2010/main" val="310055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 calcmode="lin" valueType="num">
                                      <p:cBhvr additive="base">
                                        <p:cTn id="27"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anim calcmode="lin" valueType="num">
                                      <p:cBhvr additive="base">
                                        <p:cTn id="31"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 calcmode="lin" valueType="num">
                                      <p:cBhvr additive="base">
                                        <p:cTn id="35"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44408" y="188640"/>
            <a:ext cx="582211" cy="369332"/>
          </a:xfrm>
          <a:prstGeom prst="rect">
            <a:avLst/>
          </a:prstGeom>
          <a:solidFill>
            <a:srgbClr val="FFFF00"/>
          </a:solidFill>
        </p:spPr>
        <p:txBody>
          <a:bodyPr wrap="none" rtlCol="0">
            <a:spAutoFit/>
          </a:bodyPr>
          <a:lstStyle/>
          <a:p>
            <a:r>
              <a:rPr lang="en-US" altLang="zh-CN" dirty="0"/>
              <a:t>C</a:t>
            </a:r>
            <a:r>
              <a:rPr lang="zh-CN" altLang="en-US" dirty="0"/>
              <a:t>卷</a:t>
            </a:r>
          </a:p>
        </p:txBody>
      </p:sp>
      <p:sp>
        <p:nvSpPr>
          <p:cNvPr id="3" name="矩形 2"/>
          <p:cNvSpPr/>
          <p:nvPr/>
        </p:nvSpPr>
        <p:spPr>
          <a:xfrm>
            <a:off x="326601" y="764704"/>
            <a:ext cx="8208912" cy="5078313"/>
          </a:xfrm>
          <a:prstGeom prst="rect">
            <a:avLst/>
          </a:prstGeom>
        </p:spPr>
        <p:txBody>
          <a:bodyPr wrap="square">
            <a:spAutoFit/>
          </a:bodyPr>
          <a:lstStyle/>
          <a:p>
            <a:pPr marL="1270" algn="just">
              <a:lnSpc>
                <a:spcPct val="150000"/>
              </a:lnSpc>
              <a:spcAft>
                <a:spcPts val="0"/>
              </a:spcAft>
            </a:pPr>
            <a:r>
              <a:rPr lang="zh-CN" altLang="zh-CN" kern="100" dirty="0">
                <a:latin typeface="Times New Roman" panose="02020603050405020304" pitchFamily="18" charset="0"/>
              </a:rPr>
              <a:t>九．（</a:t>
            </a:r>
            <a:r>
              <a:rPr lang="en-US" altLang="zh-CN" kern="100" dirty="0">
                <a:latin typeface="Times New Roman" panose="02020603050405020304" pitchFamily="18" charset="0"/>
              </a:rPr>
              <a:t>6</a:t>
            </a:r>
            <a:r>
              <a:rPr lang="zh-CN" altLang="zh-CN" kern="100" dirty="0">
                <a:latin typeface="Times New Roman" panose="02020603050405020304" pitchFamily="18" charset="0"/>
              </a:rPr>
              <a:t>分）已知一棵树有</a:t>
            </a:r>
            <a:r>
              <a:rPr lang="en-US" altLang="zh-CN" kern="100" dirty="0">
                <a:latin typeface="Times New Roman" panose="02020603050405020304" pitchFamily="18" charset="0"/>
              </a:rPr>
              <a:t>5</a:t>
            </a:r>
            <a:r>
              <a:rPr lang="zh-CN" altLang="zh-CN" kern="100" dirty="0">
                <a:latin typeface="Times New Roman" panose="02020603050405020304" pitchFamily="18" charset="0"/>
              </a:rPr>
              <a:t>个</a:t>
            </a:r>
            <a:r>
              <a:rPr lang="en-US" altLang="zh-CN" kern="100" dirty="0">
                <a:latin typeface="Times New Roman" panose="02020603050405020304" pitchFamily="18" charset="0"/>
              </a:rPr>
              <a:t>4</a:t>
            </a:r>
            <a:r>
              <a:rPr lang="zh-CN" altLang="zh-CN" kern="100" dirty="0">
                <a:latin typeface="Times New Roman" panose="02020603050405020304" pitchFamily="18" charset="0"/>
              </a:rPr>
              <a:t>度顶点，</a:t>
            </a:r>
            <a:r>
              <a:rPr lang="en-US" altLang="zh-CN" kern="100" dirty="0">
                <a:latin typeface="Times New Roman" panose="02020603050405020304" pitchFamily="18" charset="0"/>
              </a:rPr>
              <a:t>3</a:t>
            </a:r>
            <a:r>
              <a:rPr lang="zh-CN" altLang="zh-CN" kern="100" dirty="0">
                <a:latin typeface="Times New Roman" panose="02020603050405020304" pitchFamily="18" charset="0"/>
              </a:rPr>
              <a:t>个</a:t>
            </a:r>
            <a:r>
              <a:rPr lang="en-US" altLang="zh-CN" kern="100" dirty="0">
                <a:latin typeface="Times New Roman" panose="02020603050405020304" pitchFamily="18" charset="0"/>
              </a:rPr>
              <a:t>3</a:t>
            </a:r>
            <a:r>
              <a:rPr lang="zh-CN" altLang="zh-CN" kern="100" dirty="0">
                <a:latin typeface="Times New Roman" panose="02020603050405020304" pitchFamily="18" charset="0"/>
              </a:rPr>
              <a:t>度顶点，</a:t>
            </a:r>
            <a:r>
              <a:rPr lang="en-US" altLang="zh-CN" kern="100" dirty="0">
                <a:latin typeface="Times New Roman" panose="02020603050405020304" pitchFamily="18" charset="0"/>
              </a:rPr>
              <a:t>3</a:t>
            </a:r>
            <a:r>
              <a:rPr lang="zh-CN" altLang="zh-CN" kern="100" dirty="0">
                <a:latin typeface="Times New Roman" panose="02020603050405020304" pitchFamily="18" charset="0"/>
              </a:rPr>
              <a:t>个</a:t>
            </a:r>
            <a:r>
              <a:rPr lang="en-US" altLang="zh-CN" kern="100" dirty="0">
                <a:latin typeface="Times New Roman" panose="02020603050405020304" pitchFamily="18" charset="0"/>
              </a:rPr>
              <a:t>2</a:t>
            </a:r>
            <a:r>
              <a:rPr lang="zh-CN" altLang="zh-CN" kern="100" dirty="0">
                <a:latin typeface="Times New Roman" panose="02020603050405020304" pitchFamily="18" charset="0"/>
              </a:rPr>
              <a:t>度顶点，问有几个一度顶点？</a:t>
            </a:r>
          </a:p>
          <a:p>
            <a:pPr>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解：设有</a:t>
            </a:r>
            <a:r>
              <a:rPr lang="en-US" altLang="zh-CN" kern="100" dirty="0">
                <a:latin typeface="Times New Roman" panose="02020603050405020304" pitchFamily="18" charset="0"/>
              </a:rPr>
              <a:t>x</a:t>
            </a:r>
            <a:r>
              <a:rPr lang="zh-CN" altLang="zh-CN" kern="100" dirty="0">
                <a:latin typeface="Times New Roman" panose="02020603050405020304" pitchFamily="18" charset="0"/>
              </a:rPr>
              <a:t>个一度顶点</a:t>
            </a:r>
          </a:p>
          <a:p>
            <a:pPr indent="266700"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由握手定理知道</a:t>
            </a:r>
          </a:p>
          <a:p>
            <a:pPr marL="1270" algn="r">
              <a:lnSpc>
                <a:spcPct val="150000"/>
              </a:lnSpc>
              <a:spcAft>
                <a:spcPts val="0"/>
              </a:spcAft>
            </a:pPr>
            <a:r>
              <a:rPr lang="en-US" altLang="zh-CN" kern="100" dirty="0">
                <a:latin typeface="Times New Roman" panose="02020603050405020304" pitchFamily="18" charset="0"/>
              </a:rPr>
              <a:t>         5*4+3*3+3*2+x=2|E|                                         2</a:t>
            </a:r>
            <a:r>
              <a:rPr lang="zh-CN" altLang="zh-CN" kern="100" dirty="0">
                <a:latin typeface="Times New Roman" panose="02020603050405020304" pitchFamily="18" charset="0"/>
              </a:rPr>
              <a:t>分</a:t>
            </a:r>
          </a:p>
          <a:p>
            <a:pPr indent="266700"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由树的性质知道</a:t>
            </a:r>
          </a:p>
          <a:p>
            <a:pPr marL="1270" algn="r">
              <a:lnSpc>
                <a:spcPct val="150000"/>
              </a:lnSpc>
              <a:spcAft>
                <a:spcPts val="0"/>
              </a:spcAft>
            </a:pPr>
            <a:r>
              <a:rPr lang="en-US" altLang="zh-CN" kern="100" dirty="0">
                <a:latin typeface="Times New Roman" panose="02020603050405020304" pitchFamily="18" charset="0"/>
              </a:rPr>
              <a:t>         |E|=|V|-1=5+3+3+x-1                                         2</a:t>
            </a:r>
            <a:r>
              <a:rPr lang="zh-CN" altLang="zh-CN" kern="100" dirty="0">
                <a:latin typeface="Times New Roman" panose="02020603050405020304" pitchFamily="18" charset="0"/>
              </a:rPr>
              <a:t>分</a:t>
            </a:r>
          </a:p>
          <a:p>
            <a:pPr indent="266700"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于是有方程：</a:t>
            </a:r>
          </a:p>
          <a:p>
            <a:pPr marL="533400" indent="266700" algn="just">
              <a:lnSpc>
                <a:spcPct val="150000"/>
              </a:lnSpc>
              <a:spcAft>
                <a:spcPts val="0"/>
              </a:spcAft>
            </a:pPr>
            <a:r>
              <a:rPr lang="en-US" altLang="zh-CN" kern="100" dirty="0">
                <a:latin typeface="Times New Roman" panose="02020603050405020304" pitchFamily="18" charset="0"/>
              </a:rPr>
              <a:t>5*4+3*3+3*2+x=2</a:t>
            </a:r>
            <a:r>
              <a:rPr lang="zh-CN" altLang="zh-CN" kern="100" dirty="0">
                <a:latin typeface="Times New Roman" panose="02020603050405020304" pitchFamily="18" charset="0"/>
              </a:rPr>
              <a:t>（</a:t>
            </a:r>
            <a:r>
              <a:rPr lang="en-US" altLang="zh-CN" kern="100" dirty="0">
                <a:latin typeface="Times New Roman" panose="02020603050405020304" pitchFamily="18" charset="0"/>
              </a:rPr>
              <a:t>5+3+3+x-1</a:t>
            </a:r>
            <a:r>
              <a:rPr lang="zh-CN" altLang="zh-CN" kern="100" dirty="0">
                <a:latin typeface="Times New Roman" panose="02020603050405020304" pitchFamily="18" charset="0"/>
              </a:rPr>
              <a:t>）</a:t>
            </a:r>
          </a:p>
          <a:p>
            <a:pPr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即</a:t>
            </a:r>
          </a:p>
          <a:p>
            <a:pPr algn="just">
              <a:lnSpc>
                <a:spcPct val="150000"/>
              </a:lnSpc>
              <a:spcAft>
                <a:spcPts val="0"/>
              </a:spcAft>
            </a:pPr>
            <a:r>
              <a:rPr lang="en-US" altLang="zh-CN" kern="100" dirty="0">
                <a:latin typeface="Times New Roman" panose="02020603050405020304" pitchFamily="18" charset="0"/>
              </a:rPr>
              <a:t>              35+x=2x+20</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所以，</a:t>
            </a:r>
            <a:r>
              <a:rPr lang="en-US" altLang="zh-CN" kern="100" dirty="0">
                <a:latin typeface="Times New Roman" panose="02020603050405020304" pitchFamily="18" charset="0"/>
              </a:rPr>
              <a:t>x=15                                                                                                       2</a:t>
            </a:r>
            <a:r>
              <a:rPr lang="zh-CN" altLang="zh-CN" kern="100" dirty="0">
                <a:latin typeface="Times New Roman" panose="02020603050405020304" pitchFamily="18" charset="0"/>
              </a:rPr>
              <a:t>分</a:t>
            </a:r>
          </a:p>
        </p:txBody>
      </p:sp>
    </p:spTree>
    <p:extLst>
      <p:ext uri="{BB962C8B-B14F-4D97-AF65-F5344CB8AC3E}">
        <p14:creationId xmlns:p14="http://schemas.microsoft.com/office/powerpoint/2010/main" val="45803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4638"/>
            <a:ext cx="8964488" cy="1138138"/>
          </a:xfrm>
        </p:spPr>
        <p:txBody>
          <a:bodyPr/>
          <a:lstStyle/>
          <a:p>
            <a:r>
              <a:rPr lang="zh-CN" altLang="zh-CN" sz="2400" b="1" dirty="0"/>
              <a:t>一．</a:t>
            </a:r>
            <a:r>
              <a:rPr lang="zh-CN" altLang="zh-CN" sz="2400" dirty="0"/>
              <a:t>（</a:t>
            </a:r>
            <a:r>
              <a:rPr lang="en-US" altLang="zh-CN" sz="2400" dirty="0"/>
              <a:t>8</a:t>
            </a:r>
            <a:r>
              <a:rPr lang="zh-CN" altLang="zh-CN" sz="2400" dirty="0"/>
              <a:t>分）试求下列命题公式的主析取范式和主合取范式</a:t>
            </a:r>
            <a:br>
              <a:rPr lang="zh-CN" altLang="zh-CN" sz="2400" dirty="0"/>
            </a:br>
            <a:r>
              <a:rPr lang="en-US" altLang="zh-CN" sz="2400" dirty="0">
                <a:sym typeface="Symbol" panose="05050102010706020507" pitchFamily="18" charset="2"/>
              </a:rPr>
              <a:t></a:t>
            </a:r>
            <a:r>
              <a:rPr lang="en-US" altLang="zh-CN" sz="2400" dirty="0"/>
              <a:t>(p</a:t>
            </a:r>
            <a:r>
              <a:rPr lang="en-US" altLang="zh-CN" sz="2400" dirty="0">
                <a:sym typeface="Symbol" panose="05050102010706020507" pitchFamily="18" charset="2"/>
              </a:rPr>
              <a:t></a:t>
            </a:r>
            <a:r>
              <a:rPr lang="en-US" altLang="zh-CN" sz="2400" dirty="0"/>
              <a:t>q)</a:t>
            </a:r>
            <a:r>
              <a:rPr lang="en-US" altLang="zh-CN" sz="2400" dirty="0">
                <a:sym typeface="Symbol" panose="05050102010706020507" pitchFamily="18" charset="2"/>
              </a:rPr>
              <a:t></a:t>
            </a:r>
            <a:r>
              <a:rPr lang="en-US" altLang="zh-CN" sz="2400" dirty="0"/>
              <a:t>(q</a:t>
            </a:r>
            <a:r>
              <a:rPr lang="en-US" altLang="zh-CN" sz="2400" dirty="0">
                <a:sym typeface="Symbol" panose="05050102010706020507" pitchFamily="18" charset="2"/>
              </a:rPr>
              <a:t></a:t>
            </a:r>
            <a:r>
              <a:rPr lang="en-US" altLang="zh-CN" sz="2400" dirty="0"/>
              <a:t>(</a:t>
            </a:r>
            <a:r>
              <a:rPr lang="en-US" altLang="zh-CN" sz="2400" dirty="0">
                <a:sym typeface="Symbol" panose="05050102010706020507" pitchFamily="18" charset="2"/>
              </a:rPr>
              <a:t></a:t>
            </a:r>
            <a:r>
              <a:rPr lang="en-US" altLang="zh-CN" sz="2400" dirty="0" err="1"/>
              <a:t>r</a:t>
            </a:r>
            <a:r>
              <a:rPr lang="en-US" altLang="zh-CN" sz="2400" dirty="0" err="1">
                <a:sym typeface="Symbol" panose="05050102010706020507" pitchFamily="18" charset="2"/>
              </a:rPr>
              <a:t></a:t>
            </a:r>
            <a:r>
              <a:rPr lang="en-US" altLang="zh-CN" sz="2400" dirty="0" err="1"/>
              <a:t>p</a:t>
            </a:r>
            <a:r>
              <a:rPr lang="en-US" altLang="zh-CN" sz="2400" dirty="0"/>
              <a:t>))</a:t>
            </a:r>
            <a:r>
              <a:rPr lang="zh-CN" altLang="zh-CN" sz="2400" dirty="0"/>
              <a:t>。</a:t>
            </a:r>
            <a:endParaRPr lang="zh-CN" altLang="en-US" dirty="0"/>
          </a:p>
        </p:txBody>
      </p:sp>
      <p:sp>
        <p:nvSpPr>
          <p:cNvPr id="3" name="矩形 2"/>
          <p:cNvSpPr/>
          <p:nvPr/>
        </p:nvSpPr>
        <p:spPr>
          <a:xfrm>
            <a:off x="179512" y="1439097"/>
            <a:ext cx="9793088" cy="4662815"/>
          </a:xfrm>
          <a:prstGeom prst="rect">
            <a:avLst/>
          </a:prstGeom>
        </p:spPr>
        <p:txBody>
          <a:bodyPr wrap="square">
            <a:spAutoFit/>
          </a:bodyPr>
          <a:lstStyle/>
          <a:p>
            <a:pPr marL="228600" indent="266700"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解：</a:t>
            </a:r>
            <a:endParaRPr lang="zh-CN" altLang="zh-CN" kern="100" dirty="0">
              <a:latin typeface="Calibri" panose="020F0502020204030204" pitchFamily="34" charset="0"/>
              <a:cs typeface="Times New Roman" panose="02020603050405020304" pitchFamily="18" charset="0"/>
            </a:endParaRPr>
          </a:p>
          <a:p>
            <a:pPr marL="228600" indent="26670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原式</a:t>
            </a:r>
            <a:r>
              <a:rPr lang="zh-CN" altLang="zh-CN" kern="100" dirty="0">
                <a:latin typeface="Calibri" panose="020F0502020204030204" pitchFamily="34" charset="0"/>
                <a:ea typeface="Times New Roman" panose="02020603050405020304" pitchFamily="18" charset="0"/>
                <a:cs typeface="Times New Roman" panose="02020603050405020304" pitchFamily="18" charset="0"/>
              </a:rPr>
              <a:t> </a:t>
            </a:r>
            <a:r>
              <a:rPr lang="en-US" altLang="zh-CN" kern="100" dirty="0">
                <a:latin typeface="Calibri" panose="020F0502020204030204" pitchFamily="34" charset="0"/>
                <a:ea typeface="Times New Roman" panose="02020603050405020304" pitchFamily="18" charset="0"/>
                <a:cs typeface="Times New Roman" panose="02020603050405020304" pitchFamily="18" charset="0"/>
              </a:rPr>
              <a:t>= (p</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r</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p</a:t>
            </a:r>
            <a:r>
              <a:rPr lang="en-US" altLang="zh-CN" kern="100" dirty="0">
                <a:latin typeface="Times New Roman" panose="02020603050405020304" pitchFamily="18"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marL="228600" indent="26670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rPr>
              <a:t>              = (</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p</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r</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p</a:t>
            </a:r>
            <a:r>
              <a:rPr lang="en-US" altLang="zh-CN" kern="100" dirty="0">
                <a:latin typeface="Times New Roman" panose="02020603050405020304" pitchFamily="18"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marL="228600" indent="66675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rPr>
              <a:t>       = (</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p</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r)</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q</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p</a:t>
            </a:r>
            <a:r>
              <a:rPr lang="en-US" altLang="zh-CN" kern="100" dirty="0">
                <a:latin typeface="Times New Roman" panose="02020603050405020304" pitchFamily="18" charset="0"/>
                <a:cs typeface="Times New Roman" panose="02020603050405020304" pitchFamily="18" charset="0"/>
              </a:rPr>
              <a:t>)                                           2</a:t>
            </a:r>
            <a:r>
              <a:rPr lang="zh-CN" altLang="zh-CN" kern="100" dirty="0">
                <a:latin typeface="Times New Roman" panose="02020603050405020304" pitchFamily="18" charset="0"/>
                <a:cs typeface="Times New Roman" panose="02020603050405020304" pitchFamily="18" charset="0"/>
              </a:rPr>
              <a:t>分</a:t>
            </a:r>
            <a:endParaRPr lang="zh-CN" altLang="zh-CN" kern="100" dirty="0">
              <a:latin typeface="Calibri" panose="020F0502020204030204" pitchFamily="34" charset="0"/>
              <a:cs typeface="Times New Roman" panose="02020603050405020304" pitchFamily="18" charset="0"/>
            </a:endParaRPr>
          </a:p>
          <a:p>
            <a:pPr marL="228600" indent="66675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rPr>
              <a:t>       = ((</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p</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q</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r</a:t>
            </a:r>
            <a:r>
              <a:rPr lang="en-US"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p</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r))</a:t>
            </a:r>
          </a:p>
          <a:p>
            <a:pPr marL="228600" indent="66675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p</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r)</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 (</a:t>
            </a:r>
            <a:r>
              <a:rPr lang="en-US" altLang="zh-CN" kern="100" dirty="0" err="1">
                <a:latin typeface="Times New Roman" panose="02020603050405020304" pitchFamily="18" charset="0"/>
                <a:cs typeface="Times New Roman" panose="02020603050405020304" pitchFamily="18" charset="0"/>
              </a:rPr>
              <a:t>p</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r)) </a:t>
            </a:r>
          </a:p>
          <a:p>
            <a:pPr marL="228600" indent="66675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kern="100" dirty="0">
                <a:latin typeface="Times New Roman" panose="02020603050405020304" pitchFamily="18" charset="0"/>
                <a:cs typeface="Times New Roman" panose="02020603050405020304" pitchFamily="18" charset="0"/>
              </a:rPr>
              <a:t>( (</a:t>
            </a:r>
            <a:r>
              <a:rPr lang="en-US" altLang="zh-CN" kern="100" dirty="0" err="1">
                <a:latin typeface="Times New Roman" panose="02020603050405020304" pitchFamily="18" charset="0"/>
                <a:cs typeface="Times New Roman" panose="02020603050405020304" pitchFamily="18" charset="0"/>
              </a:rPr>
              <a:t>p</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q</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r</a:t>
            </a:r>
            <a:r>
              <a:rPr lang="en-US" altLang="zh-CN"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p</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r))                                           2</a:t>
            </a:r>
            <a:r>
              <a:rPr lang="zh-CN" altLang="zh-CN" kern="100" dirty="0">
                <a:latin typeface="Times New Roman" panose="02020603050405020304" pitchFamily="18" charset="0"/>
                <a:cs typeface="Times New Roman" panose="02020603050405020304" pitchFamily="18" charset="0"/>
              </a:rPr>
              <a:t>分</a:t>
            </a:r>
            <a:endParaRPr lang="zh-CN" altLang="zh-CN" kern="100" dirty="0">
              <a:latin typeface="Calibri" panose="020F0502020204030204" pitchFamily="34" charset="0"/>
              <a:cs typeface="Times New Roman" panose="02020603050405020304" pitchFamily="18" charset="0"/>
            </a:endParaRPr>
          </a:p>
          <a:p>
            <a:pPr marL="228600" indent="66675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rPr>
              <a:t>      = 110</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111</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101</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001</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000</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001                                   2</a:t>
            </a:r>
            <a:r>
              <a:rPr lang="zh-CN" altLang="zh-CN" kern="100" dirty="0">
                <a:latin typeface="Times New Roman" panose="02020603050405020304" pitchFamily="18" charset="0"/>
                <a:cs typeface="Times New Roman" panose="02020603050405020304" pitchFamily="18" charset="0"/>
              </a:rPr>
              <a:t>分</a:t>
            </a:r>
            <a:endParaRPr lang="zh-CN" altLang="zh-CN" kern="100" dirty="0">
              <a:latin typeface="Calibri" panose="020F0502020204030204" pitchFamily="34" charset="0"/>
              <a:cs typeface="Times New Roman" panose="02020603050405020304" pitchFamily="18" charset="0"/>
            </a:endParaRPr>
          </a:p>
          <a:p>
            <a:pPr marL="228600" indent="66675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rPr>
              <a:t>      =0</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1</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5</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6</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7</a:t>
            </a:r>
            <a:endParaRPr lang="zh-CN" altLang="zh-CN" kern="100" dirty="0">
              <a:latin typeface="Calibri" panose="020F0502020204030204" pitchFamily="34" charset="0"/>
              <a:cs typeface="Times New Roman" panose="02020603050405020304" pitchFamily="18" charset="0"/>
            </a:endParaRPr>
          </a:p>
          <a:p>
            <a:pPr indent="26670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这是主合取范式，主析取范式是</a:t>
            </a:r>
            <a:endParaRPr lang="zh-CN" altLang="zh-CN" kern="100" dirty="0">
              <a:latin typeface="Calibri" panose="020F0502020204030204" pitchFamily="34" charset="0"/>
              <a:cs typeface="Times New Roman" panose="02020603050405020304" pitchFamily="18" charset="0"/>
            </a:endParaRPr>
          </a:p>
          <a:p>
            <a:pPr indent="26670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rPr>
              <a:t>               2</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3</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4                                                                             2</a:t>
            </a:r>
            <a:r>
              <a:rPr lang="zh-CN" altLang="zh-CN" kern="100" dirty="0">
                <a:latin typeface="Times New Roman" panose="02020603050405020304" pitchFamily="18" charset="0"/>
                <a:cs typeface="Times New Roman" panose="02020603050405020304" pitchFamily="18" charset="0"/>
              </a:rPr>
              <a:t>分</a:t>
            </a:r>
            <a:endParaRPr lang="zh-CN" altLang="zh-CN" kern="100" dirty="0">
              <a:latin typeface="Calibri" panose="020F0502020204030204" pitchFamily="34" charset="0"/>
              <a:cs typeface="Times New Roman" panose="02020603050405020304" pitchFamily="18" charset="0"/>
            </a:endParaRPr>
          </a:p>
        </p:txBody>
      </p:sp>
      <p:sp>
        <p:nvSpPr>
          <p:cNvPr id="4" name="文本框 3"/>
          <p:cNvSpPr txBox="1"/>
          <p:nvPr/>
        </p:nvSpPr>
        <p:spPr>
          <a:xfrm>
            <a:off x="8244408" y="184288"/>
            <a:ext cx="787395" cy="369332"/>
          </a:xfrm>
          <a:prstGeom prst="rect">
            <a:avLst/>
          </a:prstGeom>
          <a:solidFill>
            <a:srgbClr val="00B0F0"/>
          </a:solidFill>
        </p:spPr>
        <p:txBody>
          <a:bodyPr wrap="none" rtlCol="0">
            <a:spAutoFit/>
          </a:bodyPr>
          <a:lstStyle/>
          <a:p>
            <a:r>
              <a:rPr lang="en-US" altLang="zh-CN" dirty="0"/>
              <a:t>A/B</a:t>
            </a:r>
            <a:r>
              <a:rPr lang="zh-CN" altLang="en-US" dirty="0"/>
              <a:t>卷</a:t>
            </a:r>
          </a:p>
        </p:txBody>
      </p:sp>
    </p:spTree>
    <p:extLst>
      <p:ext uri="{BB962C8B-B14F-4D97-AF65-F5344CB8AC3E}">
        <p14:creationId xmlns:p14="http://schemas.microsoft.com/office/powerpoint/2010/main" val="1452025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7504" y="704592"/>
            <a:ext cx="8784976" cy="5909310"/>
          </a:xfrm>
          <a:prstGeom prst="rect">
            <a:avLst/>
          </a:prstGeom>
        </p:spPr>
        <p:txBody>
          <a:bodyPr wrap="square">
            <a:spAutoFit/>
          </a:bodyPr>
          <a:lstStyle/>
          <a:p>
            <a:pPr marL="269240" indent="-178435">
              <a:spcAft>
                <a:spcPts val="0"/>
              </a:spcAft>
            </a:pPr>
            <a:r>
              <a:rPr lang="zh-CN" altLang="zh-CN" kern="100" dirty="0">
                <a:latin typeface="Times New Roman" panose="02020603050405020304" pitchFamily="18" charset="0"/>
              </a:rPr>
              <a:t>十．（</a:t>
            </a:r>
            <a:r>
              <a:rPr lang="en-US" altLang="zh-CN" kern="100" dirty="0">
                <a:latin typeface="Times New Roman" panose="02020603050405020304" pitchFamily="18" charset="0"/>
              </a:rPr>
              <a:t>8</a:t>
            </a:r>
            <a:r>
              <a:rPr lang="zh-CN" altLang="zh-CN" kern="100" dirty="0">
                <a:latin typeface="Times New Roman" panose="02020603050405020304" pitchFamily="18" charset="0"/>
              </a:rPr>
              <a:t>分）有</a:t>
            </a:r>
            <a:r>
              <a:rPr lang="en-US" altLang="zh-CN" kern="100" dirty="0">
                <a:latin typeface="Times New Roman" panose="02020603050405020304" pitchFamily="18" charset="0"/>
              </a:rPr>
              <a:t>10</a:t>
            </a:r>
            <a:r>
              <a:rPr lang="zh-CN" altLang="zh-CN" kern="100" dirty="0">
                <a:latin typeface="Times New Roman" panose="02020603050405020304" pitchFamily="18" charset="0"/>
              </a:rPr>
              <a:t>个人，围坐一个圆桌的四周开会。已知这</a:t>
            </a:r>
            <a:r>
              <a:rPr lang="en-US" altLang="zh-CN" kern="100" dirty="0">
                <a:latin typeface="Times New Roman" panose="02020603050405020304" pitchFamily="18" charset="0"/>
              </a:rPr>
              <a:t>10</a:t>
            </a:r>
            <a:r>
              <a:rPr lang="zh-CN" altLang="zh-CN" kern="100" dirty="0">
                <a:latin typeface="Times New Roman" panose="02020603050405020304" pitchFamily="18" charset="0"/>
              </a:rPr>
              <a:t>个人中的任意的两个人能认识其余的</a:t>
            </a:r>
            <a:r>
              <a:rPr lang="en-US" altLang="zh-CN" kern="100" dirty="0">
                <a:latin typeface="Times New Roman" panose="02020603050405020304" pitchFamily="18" charset="0"/>
              </a:rPr>
              <a:t>8</a:t>
            </a:r>
            <a:r>
              <a:rPr lang="zh-CN" altLang="zh-CN" kern="100" dirty="0">
                <a:latin typeface="Times New Roman" panose="02020603050405020304" pitchFamily="18" charset="0"/>
              </a:rPr>
              <a:t>个人。试证明这</a:t>
            </a:r>
            <a:r>
              <a:rPr lang="en-US" altLang="zh-CN" kern="100" dirty="0">
                <a:latin typeface="Times New Roman" panose="02020603050405020304" pitchFamily="18" charset="0"/>
              </a:rPr>
              <a:t>10</a:t>
            </a:r>
            <a:r>
              <a:rPr lang="zh-CN" altLang="zh-CN" kern="100" dirty="0">
                <a:latin typeface="Times New Roman" panose="02020603050405020304" pitchFamily="18" charset="0"/>
              </a:rPr>
              <a:t>个人围坐一圈能使每一个人都认识各自的左、右的邻人。</a:t>
            </a:r>
          </a:p>
          <a:p>
            <a:pPr marL="1270">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解</a:t>
            </a:r>
            <a:r>
              <a:rPr lang="en-US" altLang="zh-CN" kern="100" dirty="0">
                <a:latin typeface="Times New Roman" panose="02020603050405020304" pitchFamily="18" charset="0"/>
              </a:rPr>
              <a:t>:    </a:t>
            </a:r>
            <a:r>
              <a:rPr lang="zh-CN" altLang="zh-CN" kern="100" dirty="0">
                <a:latin typeface="Times New Roman" panose="02020603050405020304" pitchFamily="18" charset="0"/>
              </a:rPr>
              <a:t>以</a:t>
            </a:r>
            <a:r>
              <a:rPr lang="en-US" altLang="zh-CN" kern="100" dirty="0">
                <a:latin typeface="Times New Roman" panose="02020603050405020304" pitchFamily="18" charset="0"/>
              </a:rPr>
              <a:t>10</a:t>
            </a:r>
            <a:r>
              <a:rPr lang="zh-CN" altLang="zh-CN" kern="100" dirty="0">
                <a:latin typeface="Times New Roman" panose="02020603050405020304" pitchFamily="18" charset="0"/>
              </a:rPr>
              <a:t>各人为顶点作图，两个人认识就画一条边。</a:t>
            </a:r>
          </a:p>
          <a:p>
            <a:pPr marL="1270" algn="r">
              <a:lnSpc>
                <a:spcPct val="150000"/>
              </a:lnSpc>
              <a:spcAft>
                <a:spcPts val="0"/>
              </a:spcAft>
            </a:pPr>
            <a:r>
              <a:rPr lang="en-US" altLang="zh-CN" kern="100" dirty="0">
                <a:latin typeface="Times New Roman" panose="02020603050405020304" pitchFamily="18" charset="0"/>
              </a:rPr>
              <a:t>1</a:t>
            </a:r>
            <a:r>
              <a:rPr lang="zh-CN" altLang="zh-CN" kern="100" dirty="0">
                <a:latin typeface="Times New Roman" panose="02020603050405020304" pitchFamily="18" charset="0"/>
              </a:rPr>
              <a:t>分</a:t>
            </a:r>
          </a:p>
          <a:p>
            <a:pPr marL="1270">
              <a:lnSpc>
                <a:spcPct val="150000"/>
              </a:lnSpc>
              <a:spcAft>
                <a:spcPts val="0"/>
              </a:spcAft>
            </a:pPr>
            <a:r>
              <a:rPr lang="en-US" altLang="zh-CN" b="1" kern="100" dirty="0">
                <a:latin typeface="Times New Roman" panose="02020603050405020304" pitchFamily="18" charset="0"/>
              </a:rPr>
              <a:t>       </a:t>
            </a:r>
            <a:r>
              <a:rPr lang="zh-CN" altLang="zh-CN" kern="100" dirty="0">
                <a:latin typeface="Times New Roman" panose="02020603050405020304" pitchFamily="18" charset="0"/>
              </a:rPr>
              <a:t>由题意</a:t>
            </a:r>
            <a:r>
              <a:rPr lang="en-US" altLang="zh-CN" kern="100" dirty="0">
                <a:latin typeface="Times New Roman" panose="02020603050405020304" pitchFamily="18" charset="0"/>
              </a:rPr>
              <a:t>, </a:t>
            </a:r>
            <a:r>
              <a:rPr lang="zh-CN" altLang="zh-CN" kern="100" dirty="0">
                <a:latin typeface="Times New Roman" panose="02020603050405020304" pitchFamily="18" charset="0"/>
              </a:rPr>
              <a:t>可以推出任意一个人最多不认识其他</a:t>
            </a:r>
            <a:r>
              <a:rPr lang="en-US" altLang="zh-CN" kern="100" dirty="0">
                <a:latin typeface="Times New Roman" panose="02020603050405020304" pitchFamily="18" charset="0"/>
              </a:rPr>
              <a:t>9</a:t>
            </a:r>
            <a:r>
              <a:rPr lang="zh-CN" altLang="zh-CN" kern="100" dirty="0">
                <a:latin typeface="Times New Roman" panose="02020603050405020304" pitchFamily="18" charset="0"/>
              </a:rPr>
              <a:t>人中的</a:t>
            </a:r>
            <a:r>
              <a:rPr lang="en-US" altLang="zh-CN" kern="100" dirty="0">
                <a:latin typeface="Times New Roman" panose="02020603050405020304" pitchFamily="18" charset="0"/>
              </a:rPr>
              <a:t>1</a:t>
            </a:r>
            <a:r>
              <a:rPr lang="zh-CN" altLang="zh-CN" kern="100" dirty="0">
                <a:latin typeface="Times New Roman" panose="02020603050405020304" pitchFamily="18" charset="0"/>
              </a:rPr>
              <a:t>人，即至少需要认识其他</a:t>
            </a:r>
            <a:r>
              <a:rPr lang="en-US" altLang="zh-CN" kern="100" dirty="0">
                <a:latin typeface="Times New Roman" panose="02020603050405020304" pitchFamily="18" charset="0"/>
              </a:rPr>
              <a:t>8</a:t>
            </a:r>
            <a:r>
              <a:rPr lang="zh-CN" altLang="zh-CN" kern="100" dirty="0">
                <a:latin typeface="Times New Roman" panose="02020603050405020304" pitchFamily="18" charset="0"/>
              </a:rPr>
              <a:t>人。否则，如果有一人</a:t>
            </a:r>
            <a:r>
              <a:rPr lang="en-US" altLang="zh-CN" kern="100" dirty="0">
                <a:latin typeface="Times New Roman" panose="02020603050405020304" pitchFamily="18" charset="0"/>
              </a:rPr>
              <a:t>A</a:t>
            </a:r>
            <a:r>
              <a:rPr lang="zh-CN" altLang="zh-CN" kern="100" dirty="0">
                <a:latin typeface="Times New Roman" panose="02020603050405020304" pitchFamily="18" charset="0"/>
              </a:rPr>
              <a:t>不认识其他</a:t>
            </a:r>
            <a:r>
              <a:rPr lang="en-US" altLang="zh-CN" kern="100" dirty="0">
                <a:latin typeface="Times New Roman" panose="02020603050405020304" pitchFamily="18" charset="0"/>
              </a:rPr>
              <a:t>9</a:t>
            </a:r>
            <a:r>
              <a:rPr lang="zh-CN" altLang="zh-CN" kern="100" dirty="0">
                <a:latin typeface="Times New Roman" panose="02020603050405020304" pitchFamily="18" charset="0"/>
              </a:rPr>
              <a:t>人中的</a:t>
            </a:r>
            <a:r>
              <a:rPr lang="en-US" altLang="zh-CN" kern="100" dirty="0">
                <a:latin typeface="Times New Roman" panose="02020603050405020304" pitchFamily="18" charset="0"/>
              </a:rPr>
              <a:t>2</a:t>
            </a:r>
            <a:r>
              <a:rPr lang="zh-CN" altLang="zh-CN" kern="100" dirty="0">
                <a:latin typeface="Times New Roman" panose="02020603050405020304" pitchFamily="18" charset="0"/>
              </a:rPr>
              <a:t>人</a:t>
            </a:r>
            <a:r>
              <a:rPr lang="en-US" altLang="zh-CN" kern="100" dirty="0">
                <a:latin typeface="Times New Roman" panose="02020603050405020304" pitchFamily="18" charset="0"/>
              </a:rPr>
              <a:t>B</a:t>
            </a:r>
            <a:r>
              <a:rPr lang="zh-CN" altLang="zh-CN" kern="100" dirty="0">
                <a:latin typeface="Times New Roman" panose="02020603050405020304" pitchFamily="18" charset="0"/>
              </a:rPr>
              <a:t>与</a:t>
            </a:r>
            <a:r>
              <a:rPr lang="en-US" altLang="zh-CN" kern="100" dirty="0">
                <a:latin typeface="Times New Roman" panose="02020603050405020304" pitchFamily="18" charset="0"/>
              </a:rPr>
              <a:t>C</a:t>
            </a:r>
            <a:r>
              <a:rPr lang="zh-CN" altLang="zh-CN" kern="100" dirty="0">
                <a:latin typeface="Times New Roman" panose="02020603050405020304" pitchFamily="18" charset="0"/>
              </a:rPr>
              <a:t>，则这</a:t>
            </a:r>
            <a:r>
              <a:rPr lang="en-US" altLang="zh-CN" kern="100" dirty="0">
                <a:latin typeface="Times New Roman" panose="02020603050405020304" pitchFamily="18" charset="0"/>
              </a:rPr>
              <a:t>B</a:t>
            </a:r>
            <a:r>
              <a:rPr lang="zh-CN" altLang="zh-CN" kern="100" dirty="0">
                <a:latin typeface="Times New Roman" panose="02020603050405020304" pitchFamily="18" charset="0"/>
              </a:rPr>
              <a:t>与</a:t>
            </a:r>
            <a:r>
              <a:rPr lang="en-US" altLang="zh-CN" kern="100" dirty="0">
                <a:latin typeface="Times New Roman" panose="02020603050405020304" pitchFamily="18" charset="0"/>
              </a:rPr>
              <a:t>C</a:t>
            </a:r>
            <a:r>
              <a:rPr lang="zh-CN" altLang="zh-CN" kern="100" dirty="0">
                <a:latin typeface="Times New Roman" panose="02020603050405020304" pitchFamily="18" charset="0"/>
              </a:rPr>
              <a:t>两个人都不认识</a:t>
            </a:r>
            <a:r>
              <a:rPr lang="en-US" altLang="zh-CN" kern="100" dirty="0">
                <a:latin typeface="Times New Roman" panose="02020603050405020304" pitchFamily="18" charset="0"/>
              </a:rPr>
              <a:t>A</a:t>
            </a:r>
            <a:r>
              <a:rPr lang="zh-CN" altLang="zh-CN" kern="100" dirty="0">
                <a:latin typeface="Times New Roman" panose="02020603050405020304" pitchFamily="18" charset="0"/>
              </a:rPr>
              <a:t>，从而他们不能认识其余的</a:t>
            </a:r>
            <a:r>
              <a:rPr lang="en-US" altLang="zh-CN" kern="100" dirty="0">
                <a:latin typeface="Times New Roman" panose="02020603050405020304" pitchFamily="18" charset="0"/>
              </a:rPr>
              <a:t>10</a:t>
            </a:r>
            <a:r>
              <a:rPr lang="zh-CN" altLang="zh-CN" kern="100" dirty="0">
                <a:latin typeface="Times New Roman" panose="02020603050405020304" pitchFamily="18" charset="0"/>
              </a:rPr>
              <a:t>人，不符合题意。</a:t>
            </a:r>
          </a:p>
          <a:p>
            <a:pPr marL="1270" algn="r">
              <a:lnSpc>
                <a:spcPct val="150000"/>
              </a:lnSpc>
              <a:spcAft>
                <a:spcPts val="0"/>
              </a:spcAft>
            </a:pPr>
            <a:r>
              <a:rPr lang="en-US" altLang="zh-CN" kern="100" dirty="0">
                <a:latin typeface="Times New Roman" panose="02020603050405020304" pitchFamily="18" charset="0"/>
              </a:rPr>
              <a:t>2</a:t>
            </a:r>
            <a:r>
              <a:rPr lang="zh-CN" altLang="zh-CN" kern="100" dirty="0">
                <a:latin typeface="Times New Roman" panose="02020603050405020304" pitchFamily="18" charset="0"/>
              </a:rPr>
              <a:t>分</a:t>
            </a:r>
          </a:p>
          <a:p>
            <a:pPr marL="1270">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由此，每人的度数至少为</a:t>
            </a:r>
            <a:r>
              <a:rPr lang="en-US" altLang="zh-CN" kern="100" dirty="0">
                <a:latin typeface="Times New Roman" panose="02020603050405020304" pitchFamily="18" charset="0"/>
              </a:rPr>
              <a:t>8</a:t>
            </a:r>
            <a:r>
              <a:rPr lang="zh-CN" altLang="zh-CN" kern="100" dirty="0">
                <a:latin typeface="Times New Roman" panose="02020603050405020304" pitchFamily="18" charset="0"/>
              </a:rPr>
              <a:t>，于是任意两人</a:t>
            </a:r>
            <a:r>
              <a:rPr lang="en-US" altLang="zh-CN" kern="100" dirty="0">
                <a:latin typeface="Times New Roman" panose="02020603050405020304" pitchFamily="18" charset="0"/>
              </a:rPr>
              <a:t>u</a:t>
            </a:r>
            <a:r>
              <a:rPr lang="zh-CN" altLang="zh-CN" kern="100" dirty="0">
                <a:latin typeface="Times New Roman" panose="02020603050405020304" pitchFamily="18" charset="0"/>
              </a:rPr>
              <a:t>与</a:t>
            </a:r>
            <a:r>
              <a:rPr lang="en-US" altLang="zh-CN" kern="100" dirty="0">
                <a:latin typeface="Times New Roman" panose="02020603050405020304" pitchFamily="18" charset="0"/>
              </a:rPr>
              <a:t>v</a:t>
            </a:r>
            <a:r>
              <a:rPr lang="zh-CN" altLang="zh-CN" kern="100" dirty="0">
                <a:latin typeface="Times New Roman" panose="02020603050405020304" pitchFamily="18" charset="0"/>
              </a:rPr>
              <a:t>的度数之和达到</a:t>
            </a:r>
            <a:r>
              <a:rPr lang="en-US" altLang="zh-CN" kern="100" dirty="0">
                <a:latin typeface="Times New Roman" panose="02020603050405020304" pitchFamily="18" charset="0"/>
              </a:rPr>
              <a:t>16</a:t>
            </a:r>
            <a:r>
              <a:rPr lang="zh-CN" altLang="zh-CN" kern="100" dirty="0">
                <a:latin typeface="Times New Roman" panose="02020603050405020304" pitchFamily="18" charset="0"/>
              </a:rPr>
              <a:t>，已超过</a:t>
            </a:r>
            <a:r>
              <a:rPr lang="en-US" altLang="zh-CN" kern="100" dirty="0">
                <a:latin typeface="Times New Roman" panose="02020603050405020304" pitchFamily="18" charset="0"/>
              </a:rPr>
              <a:t>10</a:t>
            </a:r>
            <a:r>
              <a:rPr lang="zh-CN" altLang="zh-CN" kern="100" dirty="0">
                <a:latin typeface="Times New Roman" panose="02020603050405020304" pitchFamily="18" charset="0"/>
              </a:rPr>
              <a:t>，即</a:t>
            </a:r>
            <a:r>
              <a:rPr lang="en-US" altLang="zh-CN" kern="100" dirty="0">
                <a:latin typeface="Times New Roman" panose="02020603050405020304" pitchFamily="18" charset="0"/>
              </a:rPr>
              <a:t>        </a:t>
            </a:r>
            <a:endParaRPr lang="zh-CN" altLang="zh-CN" kern="100" dirty="0">
              <a:latin typeface="Times New Roman" panose="02020603050405020304" pitchFamily="18" charset="0"/>
            </a:endParaRPr>
          </a:p>
          <a:p>
            <a:pPr marL="1270">
              <a:lnSpc>
                <a:spcPct val="150000"/>
              </a:lnSpc>
              <a:spcAft>
                <a:spcPts val="0"/>
              </a:spcAft>
            </a:pPr>
            <a:r>
              <a:rPr lang="en-US" altLang="zh-CN" kern="100" dirty="0">
                <a:latin typeface="Times New Roman" panose="02020603050405020304" pitchFamily="18" charset="0"/>
              </a:rPr>
              <a:t>        d(u)+d(v)</a:t>
            </a:r>
            <a:r>
              <a:rPr lang="zh-CN" altLang="zh-CN" kern="100" dirty="0">
                <a:latin typeface="Times New Roman" panose="02020603050405020304" pitchFamily="18" charset="0"/>
              </a:rPr>
              <a:t>≥</a:t>
            </a:r>
            <a:r>
              <a:rPr lang="en-US" altLang="zh-CN" kern="100" dirty="0">
                <a:latin typeface="Times New Roman" panose="02020603050405020304" pitchFamily="18" charset="0"/>
              </a:rPr>
              <a:t>8+8=16</a:t>
            </a:r>
            <a:r>
              <a:rPr lang="zh-CN" altLang="zh-CN" kern="100" dirty="0">
                <a:latin typeface="Times New Roman" panose="02020603050405020304" pitchFamily="18" charset="0"/>
              </a:rPr>
              <a:t>≥</a:t>
            </a:r>
            <a:r>
              <a:rPr lang="en-US" altLang="zh-CN" kern="100" dirty="0">
                <a:latin typeface="Times New Roman" panose="02020603050405020304" pitchFamily="18" charset="0"/>
              </a:rPr>
              <a:t>10</a:t>
            </a:r>
            <a:endParaRPr lang="zh-CN" altLang="zh-CN" kern="100" dirty="0">
              <a:latin typeface="Times New Roman" panose="02020603050405020304" pitchFamily="18" charset="0"/>
            </a:endParaRPr>
          </a:p>
          <a:p>
            <a:pPr marL="1270" algn="r">
              <a:lnSpc>
                <a:spcPct val="150000"/>
              </a:lnSpc>
              <a:spcAft>
                <a:spcPts val="0"/>
              </a:spcAft>
            </a:pPr>
            <a:r>
              <a:rPr lang="en-US" altLang="zh-CN" kern="100" dirty="0">
                <a:latin typeface="Times New Roman" panose="02020603050405020304" pitchFamily="18" charset="0"/>
              </a:rPr>
              <a:t>3</a:t>
            </a:r>
            <a:r>
              <a:rPr lang="zh-CN" altLang="zh-CN" kern="100" dirty="0">
                <a:latin typeface="Times New Roman" panose="02020603050405020304" pitchFamily="18" charset="0"/>
              </a:rPr>
              <a:t>分</a:t>
            </a:r>
          </a:p>
          <a:p>
            <a:pPr marL="1270">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故存在</a:t>
            </a:r>
            <a:r>
              <a:rPr lang="en-US" altLang="zh-CN" kern="100" dirty="0">
                <a:latin typeface="Times New Roman" panose="02020603050405020304" pitchFamily="18" charset="0"/>
              </a:rPr>
              <a:t>Hamilton</a:t>
            </a:r>
            <a:r>
              <a:rPr lang="zh-CN" altLang="zh-CN" kern="100" dirty="0">
                <a:latin typeface="Times New Roman" panose="02020603050405020304" pitchFamily="18" charset="0"/>
              </a:rPr>
              <a:t>圈，使得这</a:t>
            </a:r>
            <a:r>
              <a:rPr lang="en-US" altLang="zh-CN" kern="100" dirty="0">
                <a:latin typeface="Times New Roman" panose="02020603050405020304" pitchFamily="18" charset="0"/>
              </a:rPr>
              <a:t>10</a:t>
            </a:r>
            <a:r>
              <a:rPr lang="zh-CN" altLang="zh-CN" kern="100" dirty="0">
                <a:latin typeface="Times New Roman" panose="02020603050405020304" pitchFamily="18" charset="0"/>
              </a:rPr>
              <a:t>个人围坐一圈能使每一个人都认识各自的左、右的邻人</a:t>
            </a:r>
            <a:r>
              <a:rPr lang="zh-CN" altLang="zh-CN" b="1" kern="100" dirty="0">
                <a:latin typeface="Times New Roman" panose="02020603050405020304" pitchFamily="18" charset="0"/>
              </a:rPr>
              <a:t>。</a:t>
            </a:r>
            <a:endParaRPr lang="zh-CN" altLang="zh-CN" kern="100" dirty="0">
              <a:latin typeface="Times New Roman" panose="02020603050405020304" pitchFamily="18" charset="0"/>
            </a:endParaRPr>
          </a:p>
          <a:p>
            <a:pPr marL="1270" algn="r">
              <a:lnSpc>
                <a:spcPct val="150000"/>
              </a:lnSpc>
              <a:spcAft>
                <a:spcPts val="0"/>
              </a:spcAft>
            </a:pPr>
            <a:r>
              <a:rPr lang="en-US" altLang="zh-CN" kern="100" dirty="0">
                <a:latin typeface="Times New Roman" panose="02020603050405020304" pitchFamily="18" charset="0"/>
              </a:rPr>
              <a:t>2</a:t>
            </a:r>
            <a:r>
              <a:rPr lang="zh-CN" altLang="zh-CN" kern="100" dirty="0">
                <a:latin typeface="Times New Roman" panose="02020603050405020304" pitchFamily="18" charset="0"/>
              </a:rPr>
              <a:t>分</a:t>
            </a:r>
          </a:p>
        </p:txBody>
      </p:sp>
      <p:sp>
        <p:nvSpPr>
          <p:cNvPr id="3" name="文本框 2"/>
          <p:cNvSpPr txBox="1"/>
          <p:nvPr/>
        </p:nvSpPr>
        <p:spPr>
          <a:xfrm>
            <a:off x="8244408" y="184288"/>
            <a:ext cx="787395" cy="369332"/>
          </a:xfrm>
          <a:prstGeom prst="rect">
            <a:avLst/>
          </a:prstGeom>
          <a:solidFill>
            <a:srgbClr val="00B0F0"/>
          </a:solidFill>
        </p:spPr>
        <p:txBody>
          <a:bodyPr wrap="none" rtlCol="0">
            <a:spAutoFit/>
          </a:bodyPr>
          <a:lstStyle/>
          <a:p>
            <a:r>
              <a:rPr lang="en-US" altLang="zh-CN" dirty="0"/>
              <a:t>A/B</a:t>
            </a:r>
            <a:r>
              <a:rPr lang="zh-CN" altLang="en-US" dirty="0"/>
              <a:t>卷</a:t>
            </a:r>
          </a:p>
        </p:txBody>
      </p:sp>
    </p:spTree>
    <p:extLst>
      <p:ext uri="{BB962C8B-B14F-4D97-AF65-F5344CB8AC3E}">
        <p14:creationId xmlns:p14="http://schemas.microsoft.com/office/powerpoint/2010/main" val="3585718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44408" y="188640"/>
            <a:ext cx="582211" cy="369332"/>
          </a:xfrm>
          <a:prstGeom prst="rect">
            <a:avLst/>
          </a:prstGeom>
          <a:solidFill>
            <a:srgbClr val="FFFF00"/>
          </a:solidFill>
        </p:spPr>
        <p:txBody>
          <a:bodyPr wrap="none" rtlCol="0">
            <a:spAutoFit/>
          </a:bodyPr>
          <a:lstStyle/>
          <a:p>
            <a:r>
              <a:rPr lang="en-US" altLang="zh-CN" dirty="0"/>
              <a:t>C</a:t>
            </a:r>
            <a:r>
              <a:rPr lang="zh-CN" altLang="en-US" dirty="0"/>
              <a:t>卷</a:t>
            </a:r>
          </a:p>
        </p:txBody>
      </p:sp>
      <p:sp>
        <p:nvSpPr>
          <p:cNvPr id="6" name="矩形 5"/>
          <p:cNvSpPr/>
          <p:nvPr/>
        </p:nvSpPr>
        <p:spPr>
          <a:xfrm>
            <a:off x="-1" y="204664"/>
            <a:ext cx="8826619" cy="6186309"/>
          </a:xfrm>
          <a:prstGeom prst="rect">
            <a:avLst/>
          </a:prstGeom>
        </p:spPr>
        <p:txBody>
          <a:bodyPr wrap="square">
            <a:spAutoFit/>
          </a:bodyPr>
          <a:lstStyle/>
          <a:p>
            <a:pPr algn="just">
              <a:spcAft>
                <a:spcPts val="0"/>
              </a:spcAft>
            </a:pPr>
            <a:r>
              <a:rPr lang="zh-CN" altLang="zh-CN" kern="100" dirty="0">
                <a:latin typeface="Times New Roman" panose="02020603050405020304" pitchFamily="18" charset="0"/>
              </a:rPr>
              <a:t>十．（</a:t>
            </a:r>
            <a:r>
              <a:rPr lang="en-US" altLang="zh-CN" kern="100" dirty="0">
                <a:latin typeface="Times New Roman" panose="02020603050405020304" pitchFamily="18" charset="0"/>
              </a:rPr>
              <a:t>10</a:t>
            </a:r>
            <a:r>
              <a:rPr lang="zh-CN" altLang="zh-CN" kern="100" dirty="0">
                <a:latin typeface="Times New Roman" panose="02020603050405020304" pitchFamily="18" charset="0"/>
              </a:rPr>
              <a:t>分）试用两种图论方法判断</a:t>
            </a:r>
            <a:r>
              <a:rPr lang="en-US" altLang="zh-CN" kern="100" dirty="0">
                <a:latin typeface="Times New Roman" panose="02020603050405020304" pitchFamily="18" charset="0"/>
              </a:rPr>
              <a:t>5</a:t>
            </a:r>
            <a:r>
              <a:rPr lang="zh-CN" altLang="zh-CN" kern="100" dirty="0">
                <a:latin typeface="Times New Roman" panose="02020603050405020304" pitchFamily="18" charset="0"/>
              </a:rPr>
              <a:t>个英文单词：</a:t>
            </a:r>
          </a:p>
          <a:p>
            <a:pPr>
              <a:spcAft>
                <a:spcPts val="0"/>
              </a:spcAft>
            </a:pPr>
            <a:r>
              <a:rPr lang="en-US" altLang="zh-CN" kern="100" dirty="0">
                <a:latin typeface="Times New Roman" panose="02020603050405020304" pitchFamily="18" charset="0"/>
              </a:rPr>
              <a:t>                 eat</a:t>
            </a:r>
            <a:r>
              <a:rPr lang="zh-CN" altLang="zh-CN" kern="100" dirty="0">
                <a:latin typeface="Times New Roman" panose="02020603050405020304" pitchFamily="18" charset="0"/>
              </a:rPr>
              <a:t>、</a:t>
            </a:r>
            <a:r>
              <a:rPr lang="en-US" altLang="zh-CN" kern="100" dirty="0">
                <a:latin typeface="Times New Roman" panose="02020603050405020304" pitchFamily="18" charset="0"/>
              </a:rPr>
              <a:t>shine</a:t>
            </a:r>
            <a:r>
              <a:rPr lang="zh-CN" altLang="zh-CN" kern="100" dirty="0">
                <a:latin typeface="Times New Roman" panose="02020603050405020304" pitchFamily="18" charset="0"/>
              </a:rPr>
              <a:t>、</a:t>
            </a:r>
            <a:r>
              <a:rPr lang="en-US" altLang="zh-CN" kern="100" dirty="0">
                <a:latin typeface="Times New Roman" panose="02020603050405020304" pitchFamily="18" charset="0"/>
              </a:rPr>
              <a:t>glass</a:t>
            </a:r>
            <a:r>
              <a:rPr lang="zh-CN" altLang="zh-CN" kern="100" dirty="0">
                <a:latin typeface="Times New Roman" panose="02020603050405020304" pitchFamily="18" charset="0"/>
              </a:rPr>
              <a:t>、</a:t>
            </a:r>
            <a:r>
              <a:rPr lang="en-US" altLang="zh-CN" kern="100" dirty="0">
                <a:latin typeface="Times New Roman" panose="02020603050405020304" pitchFamily="18" charset="0"/>
              </a:rPr>
              <a:t>table</a:t>
            </a:r>
            <a:r>
              <a:rPr lang="zh-CN" altLang="zh-CN" kern="100" dirty="0">
                <a:latin typeface="Times New Roman" panose="02020603050405020304" pitchFamily="18" charset="0"/>
              </a:rPr>
              <a:t>、</a:t>
            </a:r>
            <a:r>
              <a:rPr lang="en-US" altLang="zh-CN" kern="100" dirty="0">
                <a:latin typeface="Times New Roman" panose="02020603050405020304" pitchFamily="18" charset="0"/>
              </a:rPr>
              <a:t>eye</a:t>
            </a:r>
            <a:endParaRPr lang="zh-CN" altLang="zh-CN" kern="100" dirty="0">
              <a:latin typeface="Times New Roman" panose="02020603050405020304" pitchFamily="18" charset="0"/>
            </a:endParaRPr>
          </a:p>
          <a:p>
            <a:pPr marL="269240" indent="1270">
              <a:spcAft>
                <a:spcPts val="0"/>
              </a:spcAft>
            </a:pPr>
            <a:r>
              <a:rPr lang="zh-CN" altLang="zh-CN" kern="100" dirty="0">
                <a:latin typeface="Times New Roman" panose="02020603050405020304" pitchFamily="18" charset="0"/>
              </a:rPr>
              <a:t>是否可以分别构成这样的序列</a:t>
            </a:r>
            <a:r>
              <a:rPr lang="en-US" altLang="zh-CN" kern="100" dirty="0">
                <a:latin typeface="Times New Roman" panose="02020603050405020304" pitchFamily="18" charset="0"/>
              </a:rPr>
              <a:t>, </a:t>
            </a:r>
            <a:r>
              <a:rPr lang="zh-CN" altLang="zh-CN" kern="100" dirty="0">
                <a:latin typeface="Times New Roman" panose="02020603050405020304" pitchFamily="18" charset="0"/>
              </a:rPr>
              <a:t>使得相邻的两个单词中前一个单词的末字母等于后一个单词的首字母，并讨论两种方法的特点。</a:t>
            </a:r>
          </a:p>
          <a:p>
            <a:pPr marL="269240" indent="1270">
              <a:spcAft>
                <a:spcPts val="0"/>
              </a:spcAft>
            </a:pPr>
            <a:r>
              <a:rPr lang="zh-CN" altLang="zh-CN" kern="100" dirty="0">
                <a:latin typeface="Times New Roman" panose="02020603050405020304" pitchFamily="18" charset="0"/>
              </a:rPr>
              <a:t>解：（</a:t>
            </a:r>
            <a:r>
              <a:rPr lang="en-US" altLang="zh-CN" kern="100" dirty="0">
                <a:latin typeface="Times New Roman" panose="02020603050405020304" pitchFamily="18" charset="0"/>
              </a:rPr>
              <a:t>1</a:t>
            </a:r>
            <a:r>
              <a:rPr lang="zh-CN" altLang="zh-CN" kern="100" dirty="0">
                <a:latin typeface="Times New Roman" panose="02020603050405020304" pitchFamily="18" charset="0"/>
              </a:rPr>
              <a:t>）以五个单词为顶点构图，</a:t>
            </a:r>
          </a:p>
          <a:p>
            <a:pPr marL="269240" indent="1270">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如果一个单词的末字母与另一个单词的首字母相同，则两者之间有一条有向线段。</a:t>
            </a:r>
            <a:endParaRPr lang="en-US" altLang="zh-CN" kern="100" dirty="0">
              <a:latin typeface="Times New Roman" panose="02020603050405020304" pitchFamily="18" charset="0"/>
            </a:endParaRPr>
          </a:p>
          <a:p>
            <a:pPr marL="269240" indent="1270">
              <a:spcAft>
                <a:spcPts val="0"/>
              </a:spcAft>
            </a:pPr>
            <a:endParaRPr lang="en-US" altLang="zh-CN" kern="100" dirty="0">
              <a:latin typeface="Times New Roman" panose="02020603050405020304" pitchFamily="18" charset="0"/>
            </a:endParaRPr>
          </a:p>
          <a:p>
            <a:pPr marL="269240" indent="1270">
              <a:spcAft>
                <a:spcPts val="0"/>
              </a:spcAft>
            </a:pPr>
            <a:endParaRPr lang="en-US" altLang="zh-CN" kern="100" dirty="0">
              <a:latin typeface="Times New Roman" panose="02020603050405020304" pitchFamily="18" charset="0"/>
            </a:endParaRPr>
          </a:p>
          <a:p>
            <a:pPr marL="269240" indent="1270">
              <a:spcAft>
                <a:spcPts val="0"/>
              </a:spcAft>
            </a:pPr>
            <a:endParaRPr lang="en-US" altLang="zh-CN" kern="100" dirty="0">
              <a:latin typeface="Times New Roman" panose="02020603050405020304" pitchFamily="18" charset="0"/>
            </a:endParaRPr>
          </a:p>
          <a:p>
            <a:pPr marL="269240" indent="1270">
              <a:spcAft>
                <a:spcPts val="0"/>
              </a:spcAft>
            </a:pPr>
            <a:endParaRPr lang="en-US" altLang="zh-CN" kern="100" dirty="0">
              <a:latin typeface="Times New Roman" panose="02020603050405020304" pitchFamily="18" charset="0"/>
            </a:endParaRPr>
          </a:p>
          <a:p>
            <a:pPr marL="269240" indent="1270">
              <a:spcAft>
                <a:spcPts val="0"/>
              </a:spcAft>
            </a:pPr>
            <a:endParaRPr lang="en-US" altLang="zh-CN" kern="100" dirty="0">
              <a:latin typeface="Times New Roman" panose="02020603050405020304" pitchFamily="18" charset="0"/>
            </a:endParaRPr>
          </a:p>
          <a:p>
            <a:pPr marL="269240" indent="1270">
              <a:spcAft>
                <a:spcPts val="0"/>
              </a:spcAft>
            </a:pPr>
            <a:endParaRPr lang="en-US" altLang="zh-CN" kern="100" dirty="0">
              <a:latin typeface="Times New Roman" panose="02020603050405020304" pitchFamily="18" charset="0"/>
            </a:endParaRPr>
          </a:p>
          <a:p>
            <a:pPr marL="269240" indent="1270">
              <a:spcAft>
                <a:spcPts val="0"/>
              </a:spcAft>
            </a:pPr>
            <a:endParaRPr lang="en-US" altLang="zh-CN" kern="100" dirty="0">
              <a:latin typeface="Times New Roman" panose="02020603050405020304" pitchFamily="18" charset="0"/>
            </a:endParaRPr>
          </a:p>
          <a:p>
            <a:pPr marL="269240" indent="1270">
              <a:spcAft>
                <a:spcPts val="0"/>
              </a:spcAft>
            </a:pPr>
            <a:endParaRPr lang="en-US" altLang="zh-CN" kern="100" dirty="0">
              <a:latin typeface="Times New Roman" panose="02020603050405020304" pitchFamily="18" charset="0"/>
            </a:endParaRPr>
          </a:p>
          <a:p>
            <a:pPr marL="269240" indent="1270">
              <a:spcAft>
                <a:spcPts val="0"/>
              </a:spcAft>
            </a:pPr>
            <a:endParaRPr lang="en-US" altLang="zh-CN" kern="100" dirty="0">
              <a:latin typeface="Times New Roman" panose="02020603050405020304" pitchFamily="18" charset="0"/>
            </a:endParaRPr>
          </a:p>
          <a:p>
            <a:pPr marL="269240" indent="1270">
              <a:spcAft>
                <a:spcPts val="0"/>
              </a:spcAft>
            </a:pPr>
            <a:endParaRPr lang="en-US" altLang="zh-CN" kern="100" dirty="0">
              <a:latin typeface="Times New Roman" panose="02020603050405020304" pitchFamily="18" charset="0"/>
            </a:endParaRPr>
          </a:p>
          <a:p>
            <a:r>
              <a:rPr lang="zh-CN" altLang="zh-CN" dirty="0"/>
              <a:t>有哈密尔顿通路：</a:t>
            </a:r>
            <a:r>
              <a:rPr lang="en-US" altLang="zh-CN" dirty="0"/>
              <a:t>glass</a:t>
            </a:r>
            <a:r>
              <a:rPr lang="zh-CN" altLang="zh-CN" dirty="0"/>
              <a:t>→</a:t>
            </a:r>
            <a:r>
              <a:rPr lang="en-US" altLang="zh-CN" dirty="0"/>
              <a:t>shine</a:t>
            </a:r>
            <a:r>
              <a:rPr lang="zh-CN" altLang="zh-CN" dirty="0"/>
              <a:t>→</a:t>
            </a:r>
            <a:r>
              <a:rPr lang="en-US" altLang="zh-CN" dirty="0"/>
              <a:t>eat</a:t>
            </a:r>
            <a:r>
              <a:rPr lang="zh-CN" altLang="zh-CN" dirty="0"/>
              <a:t>→</a:t>
            </a:r>
            <a:r>
              <a:rPr lang="en-US" altLang="zh-CN" dirty="0"/>
              <a:t>table</a:t>
            </a:r>
            <a:r>
              <a:rPr lang="zh-CN" altLang="zh-CN" dirty="0"/>
              <a:t>→</a:t>
            </a:r>
            <a:r>
              <a:rPr lang="en-US" altLang="zh-CN" dirty="0"/>
              <a:t>eye                                                   4</a:t>
            </a:r>
            <a:r>
              <a:rPr lang="zh-CN" altLang="zh-CN" dirty="0"/>
              <a:t>分</a:t>
            </a:r>
          </a:p>
          <a:p>
            <a:r>
              <a:rPr lang="zh-CN" altLang="zh-CN" dirty="0"/>
              <a:t>（</a:t>
            </a:r>
            <a:r>
              <a:rPr lang="en-US" altLang="zh-CN" dirty="0"/>
              <a:t>2</a:t>
            </a:r>
            <a:r>
              <a:rPr lang="zh-CN" altLang="zh-CN" dirty="0"/>
              <a:t>）以五个单词的首尾字母为顶点构图，</a:t>
            </a:r>
          </a:p>
          <a:p>
            <a:r>
              <a:rPr lang="en-US" altLang="zh-CN" dirty="0"/>
              <a:t>        </a:t>
            </a:r>
            <a:r>
              <a:rPr lang="zh-CN" altLang="zh-CN" dirty="0"/>
              <a:t>从一个单词的首字母到末字母画一根有向线段，并在该线上标记该单词。</a:t>
            </a:r>
          </a:p>
          <a:p>
            <a:r>
              <a:rPr lang="zh-CN" altLang="zh-CN" dirty="0"/>
              <a:t>有欧拉通路：</a:t>
            </a:r>
            <a:r>
              <a:rPr lang="en-US" altLang="zh-CN" dirty="0"/>
              <a:t>glass</a:t>
            </a:r>
            <a:r>
              <a:rPr lang="zh-CN" altLang="zh-CN" dirty="0"/>
              <a:t>→</a:t>
            </a:r>
            <a:r>
              <a:rPr lang="en-US" altLang="zh-CN" dirty="0"/>
              <a:t>shine</a:t>
            </a:r>
            <a:r>
              <a:rPr lang="zh-CN" altLang="zh-CN" dirty="0"/>
              <a:t>→</a:t>
            </a:r>
            <a:r>
              <a:rPr lang="en-US" altLang="zh-CN" dirty="0"/>
              <a:t>eye</a:t>
            </a:r>
            <a:r>
              <a:rPr lang="zh-CN" altLang="zh-CN" dirty="0"/>
              <a:t>→</a:t>
            </a:r>
            <a:r>
              <a:rPr lang="en-US" altLang="zh-CN" dirty="0"/>
              <a:t>eat</a:t>
            </a:r>
            <a:r>
              <a:rPr lang="zh-CN" altLang="zh-CN" dirty="0"/>
              <a:t>→</a:t>
            </a:r>
            <a:r>
              <a:rPr lang="en-US" altLang="zh-CN" dirty="0"/>
              <a:t>table                                                          4</a:t>
            </a:r>
            <a:r>
              <a:rPr lang="zh-CN" altLang="zh-CN" dirty="0"/>
              <a:t>分</a:t>
            </a:r>
          </a:p>
          <a:p>
            <a:r>
              <a:rPr lang="en-US" altLang="zh-CN" dirty="0"/>
              <a:t>      </a:t>
            </a:r>
            <a:r>
              <a:rPr lang="zh-CN" altLang="zh-CN" dirty="0"/>
              <a:t>（</a:t>
            </a:r>
            <a:r>
              <a:rPr lang="en-US" altLang="zh-CN" dirty="0"/>
              <a:t>3</a:t>
            </a:r>
            <a:r>
              <a:rPr lang="zh-CN" altLang="zh-CN" dirty="0"/>
              <a:t>）找欧拉通路容易一些，有理论保证。 </a:t>
            </a:r>
            <a:r>
              <a:rPr lang="en-US" altLang="zh-CN" dirty="0"/>
              <a:t>                                                        2</a:t>
            </a:r>
            <a:r>
              <a:rPr lang="zh-CN" altLang="zh-CN" dirty="0"/>
              <a:t>分</a:t>
            </a:r>
          </a:p>
        </p:txBody>
      </p:sp>
      <p:pic>
        <p:nvPicPr>
          <p:cNvPr id="9" name="图片 8"/>
          <p:cNvPicPr/>
          <p:nvPr/>
        </p:nvPicPr>
        <p:blipFill>
          <a:blip r:embed="rId2"/>
          <a:stretch>
            <a:fillRect/>
          </a:stretch>
        </p:blipFill>
        <p:spPr>
          <a:xfrm>
            <a:off x="899592" y="2636912"/>
            <a:ext cx="2876669" cy="1220653"/>
          </a:xfrm>
          <a:prstGeom prst="rect">
            <a:avLst/>
          </a:prstGeom>
        </p:spPr>
      </p:pic>
      <p:pic>
        <p:nvPicPr>
          <p:cNvPr id="10" name="图片 9"/>
          <p:cNvPicPr/>
          <p:nvPr/>
        </p:nvPicPr>
        <p:blipFill>
          <a:blip r:embed="rId3"/>
          <a:stretch>
            <a:fillRect/>
          </a:stretch>
        </p:blipFill>
        <p:spPr>
          <a:xfrm>
            <a:off x="4977333" y="2636912"/>
            <a:ext cx="3267075" cy="1454150"/>
          </a:xfrm>
          <a:prstGeom prst="rect">
            <a:avLst/>
          </a:prstGeom>
        </p:spPr>
      </p:pic>
    </p:spTree>
    <p:extLst>
      <p:ext uri="{BB962C8B-B14F-4D97-AF65-F5344CB8AC3E}">
        <p14:creationId xmlns:p14="http://schemas.microsoft.com/office/powerpoint/2010/main" val="541656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166843"/>
            <a:ext cx="8352928" cy="3139321"/>
          </a:xfrm>
          <a:prstGeom prst="rect">
            <a:avLst/>
          </a:prstGeom>
        </p:spPr>
        <p:txBody>
          <a:bodyPr wrap="square">
            <a:spAutoFit/>
          </a:bodyPr>
          <a:lstStyle/>
          <a:p>
            <a:pPr marL="1343025" indent="-1343025">
              <a:lnSpc>
                <a:spcPct val="150000"/>
              </a:lnSpc>
              <a:spcAft>
                <a:spcPts val="0"/>
              </a:spcAft>
            </a:pPr>
            <a:r>
              <a:rPr lang="zh-CN" altLang="zh-CN" kern="100" dirty="0">
                <a:latin typeface="Times New Roman" panose="02020603050405020304" pitchFamily="18" charset="0"/>
              </a:rPr>
              <a:t>十一</a:t>
            </a: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6</a:t>
            </a:r>
            <a:r>
              <a:rPr lang="zh-CN" altLang="zh-CN" kern="100" dirty="0">
                <a:latin typeface="Times New Roman" panose="02020603050405020304" pitchFamily="18" charset="0"/>
              </a:rPr>
              <a:t>分）证明小于</a:t>
            </a:r>
            <a:r>
              <a:rPr lang="en-US" altLang="zh-CN" kern="100" dirty="0">
                <a:latin typeface="Times New Roman" panose="02020603050405020304" pitchFamily="18" charset="0"/>
              </a:rPr>
              <a:t>30</a:t>
            </a:r>
            <a:r>
              <a:rPr lang="zh-CN" altLang="zh-CN" kern="100" dirty="0">
                <a:latin typeface="Times New Roman" panose="02020603050405020304" pitchFamily="18" charset="0"/>
              </a:rPr>
              <a:t>条边的连通简单平面图至少有一个顶点的度数小于或等于</a:t>
            </a:r>
            <a:r>
              <a:rPr lang="en-US" altLang="zh-CN" kern="100" dirty="0">
                <a:latin typeface="Times New Roman" panose="02020603050405020304" pitchFamily="18" charset="0"/>
              </a:rPr>
              <a:t>4</a:t>
            </a:r>
            <a:r>
              <a:rPr lang="zh-CN" altLang="zh-CN" kern="100" dirty="0">
                <a:latin typeface="Times New Roman" panose="02020603050405020304" pitchFamily="18" charset="0"/>
              </a:rPr>
              <a:t>。</a:t>
            </a:r>
          </a:p>
          <a:p>
            <a:pPr indent="449580" algn="just">
              <a:spcAft>
                <a:spcPts val="0"/>
              </a:spcAft>
            </a:pPr>
            <a:r>
              <a:rPr lang="zh-CN" altLang="zh-CN" kern="100" dirty="0">
                <a:solidFill>
                  <a:srgbClr val="000000"/>
                </a:solidFill>
                <a:latin typeface="Times New Roman" panose="02020603050405020304" pitchFamily="18" charset="0"/>
              </a:rPr>
              <a:t>证明：用反证法。假设所有顶点度数</a:t>
            </a:r>
            <a:r>
              <a:rPr lang="en-US" altLang="zh-CN" kern="100" dirty="0">
                <a:solidFill>
                  <a:srgbClr val="000000"/>
                </a:solidFill>
                <a:latin typeface="Times New Roman" panose="02020603050405020304" pitchFamily="18" charset="0"/>
                <a:sym typeface="Symbol" panose="05050102010706020507" pitchFamily="18" charset="2"/>
              </a:rPr>
              <a:t></a:t>
            </a:r>
            <a:r>
              <a:rPr lang="en-US" altLang="zh-CN" kern="100" dirty="0">
                <a:solidFill>
                  <a:srgbClr val="000000"/>
                </a:solidFill>
                <a:latin typeface="Times New Roman" panose="02020603050405020304" pitchFamily="18" charset="0"/>
              </a:rPr>
              <a:t>5,</a:t>
            </a:r>
            <a:r>
              <a:rPr lang="zh-CN" altLang="zh-CN" kern="100" dirty="0">
                <a:solidFill>
                  <a:srgbClr val="000000"/>
                </a:solidFill>
                <a:latin typeface="Times New Roman" panose="02020603050405020304" pitchFamily="18" charset="0"/>
              </a:rPr>
              <a:t>则由握手定理，有 </a:t>
            </a:r>
            <a:endParaRPr lang="zh-CN" altLang="zh-CN" kern="100" dirty="0">
              <a:latin typeface="Times New Roman" panose="02020603050405020304" pitchFamily="18" charset="0"/>
            </a:endParaRPr>
          </a:p>
          <a:p>
            <a:pPr indent="449580">
              <a:spcAft>
                <a:spcPts val="0"/>
              </a:spcAft>
            </a:pPr>
            <a:r>
              <a:rPr lang="en-US" altLang="zh-CN" kern="100" dirty="0">
                <a:solidFill>
                  <a:srgbClr val="000000"/>
                </a:solidFill>
                <a:latin typeface="Times New Roman" panose="02020603050405020304" pitchFamily="18" charset="0"/>
              </a:rPr>
              <a:t>                       5n</a:t>
            </a:r>
            <a:r>
              <a:rPr lang="en-US" altLang="zh-CN" kern="100" dirty="0">
                <a:solidFill>
                  <a:srgbClr val="000000"/>
                </a:solidFill>
                <a:latin typeface="Times New Roman" panose="02020603050405020304" pitchFamily="18" charset="0"/>
                <a:sym typeface="Symbol" panose="05050102010706020507" pitchFamily="18" charset="2"/>
              </a:rPr>
              <a:t></a:t>
            </a:r>
            <a:r>
              <a:rPr lang="en-US" altLang="zh-CN" kern="100" dirty="0">
                <a:solidFill>
                  <a:srgbClr val="000000"/>
                </a:solidFill>
                <a:latin typeface="Times New Roman" panose="02020603050405020304" pitchFamily="18" charset="0"/>
              </a:rPr>
              <a:t>2m</a:t>
            </a:r>
            <a:r>
              <a:rPr lang="zh-CN" altLang="zh-CN" kern="100" dirty="0">
                <a:solidFill>
                  <a:srgbClr val="000000"/>
                </a:solidFill>
                <a:latin typeface="Times New Roman" panose="02020603050405020304" pitchFamily="18" charset="0"/>
              </a:rPr>
              <a:t>。 </a:t>
            </a:r>
            <a:r>
              <a:rPr lang="en-US" altLang="zh-CN" kern="100" dirty="0">
                <a:solidFill>
                  <a:srgbClr val="000000"/>
                </a:solidFill>
                <a:latin typeface="Times New Roman" panose="02020603050405020304" pitchFamily="18" charset="0"/>
              </a:rPr>
              <a:t>                                                                              2</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a:p>
            <a:pPr indent="449580">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这里</a:t>
            </a:r>
            <a:r>
              <a:rPr lang="en-US" altLang="zh-CN" kern="100" dirty="0">
                <a:solidFill>
                  <a:srgbClr val="000000"/>
                </a:solidFill>
                <a:latin typeface="Times New Roman" panose="02020603050405020304" pitchFamily="18" charset="0"/>
              </a:rPr>
              <a:t>n</a:t>
            </a:r>
            <a:r>
              <a:rPr lang="zh-CN" altLang="zh-CN" kern="100" dirty="0">
                <a:solidFill>
                  <a:srgbClr val="000000"/>
                </a:solidFill>
                <a:latin typeface="Times New Roman" panose="02020603050405020304" pitchFamily="18" charset="0"/>
              </a:rPr>
              <a:t>为顶点数，</a:t>
            </a:r>
            <a:r>
              <a:rPr lang="en-US" altLang="zh-CN" kern="100" dirty="0">
                <a:solidFill>
                  <a:srgbClr val="000000"/>
                </a:solidFill>
                <a:latin typeface="Times New Roman" panose="02020603050405020304" pitchFamily="18" charset="0"/>
              </a:rPr>
              <a:t>m</a:t>
            </a:r>
            <a:r>
              <a:rPr lang="zh-CN" altLang="zh-CN" kern="100" dirty="0">
                <a:solidFill>
                  <a:srgbClr val="000000"/>
                </a:solidFill>
                <a:latin typeface="Times New Roman" panose="02020603050405020304" pitchFamily="18" charset="0"/>
              </a:rPr>
              <a:t>为边数。</a:t>
            </a:r>
            <a:endParaRPr lang="zh-CN" altLang="zh-CN" kern="100" dirty="0">
              <a:latin typeface="Times New Roman" panose="02020603050405020304" pitchFamily="18" charset="0"/>
            </a:endParaRPr>
          </a:p>
          <a:p>
            <a:pPr indent="449580">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又因为简单平面图必须满足必要条件：</a:t>
            </a:r>
            <a:endParaRPr lang="zh-CN" altLang="zh-CN" kern="100" dirty="0">
              <a:latin typeface="Times New Roman" panose="02020603050405020304" pitchFamily="18" charset="0"/>
            </a:endParaRPr>
          </a:p>
          <a:p>
            <a:pPr indent="449580">
              <a:spcAft>
                <a:spcPts val="0"/>
              </a:spcAft>
            </a:pPr>
            <a:r>
              <a:rPr lang="en-US" altLang="zh-CN" kern="100" dirty="0">
                <a:solidFill>
                  <a:srgbClr val="000000"/>
                </a:solidFill>
                <a:latin typeface="Times New Roman" panose="02020603050405020304" pitchFamily="18" charset="0"/>
              </a:rPr>
              <a:t>                       m</a:t>
            </a:r>
            <a:r>
              <a:rPr lang="en-US" altLang="zh-CN" kern="100" dirty="0">
                <a:solidFill>
                  <a:srgbClr val="000000"/>
                </a:solidFill>
                <a:latin typeface="Times New Roman" panose="02020603050405020304" pitchFamily="18" charset="0"/>
                <a:sym typeface="Symbol" panose="05050102010706020507" pitchFamily="18" charset="2"/>
              </a:rPr>
              <a:t></a:t>
            </a:r>
            <a:r>
              <a:rPr lang="en-US" altLang="zh-CN" kern="100" dirty="0">
                <a:solidFill>
                  <a:srgbClr val="000000"/>
                </a:solidFill>
                <a:latin typeface="Times New Roman" panose="02020603050405020304" pitchFamily="18" charset="0"/>
              </a:rPr>
              <a:t>3n-6,	                                                                             2</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a:p>
            <a:pPr indent="449580">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故可以解出： </a:t>
            </a:r>
            <a:endParaRPr lang="zh-CN" altLang="zh-CN" kern="100" dirty="0">
              <a:latin typeface="Times New Roman" panose="02020603050405020304" pitchFamily="18" charset="0"/>
            </a:endParaRPr>
          </a:p>
          <a:p>
            <a:pPr indent="449580">
              <a:spcAft>
                <a:spcPts val="0"/>
              </a:spcAft>
            </a:pPr>
            <a:r>
              <a:rPr lang="en-US" altLang="zh-CN" kern="100" dirty="0">
                <a:solidFill>
                  <a:srgbClr val="000000"/>
                </a:solidFill>
                <a:latin typeface="Times New Roman" panose="02020603050405020304" pitchFamily="18" charset="0"/>
              </a:rPr>
              <a:t>                      30</a:t>
            </a:r>
            <a:r>
              <a:rPr lang="en-US" altLang="zh-CN" kern="100" dirty="0">
                <a:solidFill>
                  <a:srgbClr val="000000"/>
                </a:solidFill>
                <a:latin typeface="Times New Roman" panose="02020603050405020304" pitchFamily="18" charset="0"/>
                <a:sym typeface="Symbol" panose="05050102010706020507" pitchFamily="18" charset="2"/>
              </a:rPr>
              <a:t></a:t>
            </a:r>
            <a:r>
              <a:rPr lang="en-US" altLang="zh-CN" kern="100" dirty="0">
                <a:solidFill>
                  <a:srgbClr val="000000"/>
                </a:solidFill>
                <a:latin typeface="Times New Roman" panose="02020603050405020304" pitchFamily="18" charset="0"/>
              </a:rPr>
              <a:t>m</a:t>
            </a:r>
            <a:r>
              <a:rPr lang="zh-CN" altLang="zh-CN" kern="100" dirty="0">
                <a:solidFill>
                  <a:srgbClr val="000000"/>
                </a:solidFill>
                <a:latin typeface="Times New Roman" panose="02020603050405020304" pitchFamily="18" charset="0"/>
              </a:rPr>
              <a:t>。 </a:t>
            </a:r>
            <a:r>
              <a:rPr lang="en-US" altLang="zh-CN" kern="100" dirty="0">
                <a:solidFill>
                  <a:srgbClr val="000000"/>
                </a:solidFill>
                <a:latin typeface="Times New Roman" panose="02020603050405020304" pitchFamily="18" charset="0"/>
              </a:rPr>
              <a:t>                                                                                2</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a:p>
            <a:pPr indent="449580">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这与题意中</a:t>
            </a:r>
            <a:r>
              <a:rPr lang="en-US" altLang="zh-CN" kern="100" dirty="0">
                <a:solidFill>
                  <a:srgbClr val="000000"/>
                </a:solidFill>
                <a:latin typeface="Times New Roman" panose="02020603050405020304" pitchFamily="18" charset="0"/>
              </a:rPr>
              <a:t>m&lt;30</a:t>
            </a:r>
            <a:r>
              <a:rPr lang="zh-CN" altLang="zh-CN" kern="100" dirty="0">
                <a:solidFill>
                  <a:srgbClr val="000000"/>
                </a:solidFill>
                <a:latin typeface="Times New Roman" panose="02020603050405020304" pitchFamily="18" charset="0"/>
              </a:rPr>
              <a:t>矛盾。</a:t>
            </a:r>
            <a:endParaRPr lang="zh-CN" altLang="zh-CN" kern="100" dirty="0">
              <a:latin typeface="Times New Roman" panose="02020603050405020304" pitchFamily="18" charset="0"/>
            </a:endParaRPr>
          </a:p>
        </p:txBody>
      </p:sp>
      <p:sp>
        <p:nvSpPr>
          <p:cNvPr id="3" name="文本框 2"/>
          <p:cNvSpPr txBox="1"/>
          <p:nvPr/>
        </p:nvSpPr>
        <p:spPr>
          <a:xfrm>
            <a:off x="8244408" y="184288"/>
            <a:ext cx="787395" cy="369332"/>
          </a:xfrm>
          <a:prstGeom prst="rect">
            <a:avLst/>
          </a:prstGeom>
          <a:solidFill>
            <a:srgbClr val="00B0F0"/>
          </a:solidFill>
        </p:spPr>
        <p:txBody>
          <a:bodyPr wrap="none" rtlCol="0">
            <a:spAutoFit/>
          </a:bodyPr>
          <a:lstStyle/>
          <a:p>
            <a:r>
              <a:rPr lang="en-US" altLang="zh-CN" dirty="0"/>
              <a:t>A/B</a:t>
            </a:r>
            <a:r>
              <a:rPr lang="zh-CN" altLang="en-US" dirty="0"/>
              <a:t>卷</a:t>
            </a:r>
          </a:p>
        </p:txBody>
      </p:sp>
    </p:spTree>
    <p:extLst>
      <p:ext uri="{BB962C8B-B14F-4D97-AF65-F5344CB8AC3E}">
        <p14:creationId xmlns:p14="http://schemas.microsoft.com/office/powerpoint/2010/main" val="3551137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44408" y="188640"/>
            <a:ext cx="582211" cy="369332"/>
          </a:xfrm>
          <a:prstGeom prst="rect">
            <a:avLst/>
          </a:prstGeom>
          <a:solidFill>
            <a:srgbClr val="FFFF00"/>
          </a:solidFill>
        </p:spPr>
        <p:txBody>
          <a:bodyPr wrap="none" rtlCol="0">
            <a:spAutoFit/>
          </a:bodyPr>
          <a:lstStyle/>
          <a:p>
            <a:r>
              <a:rPr lang="en-US" altLang="zh-CN" dirty="0"/>
              <a:t>C</a:t>
            </a:r>
            <a:r>
              <a:rPr lang="zh-CN" altLang="en-US" dirty="0"/>
              <a:t>卷</a:t>
            </a:r>
          </a:p>
        </p:txBody>
      </p:sp>
      <p:sp>
        <p:nvSpPr>
          <p:cNvPr id="3" name="矩形 2"/>
          <p:cNvSpPr/>
          <p:nvPr/>
        </p:nvSpPr>
        <p:spPr>
          <a:xfrm>
            <a:off x="326601" y="1412776"/>
            <a:ext cx="8208912" cy="4662815"/>
          </a:xfrm>
          <a:prstGeom prst="rect">
            <a:avLst/>
          </a:prstGeom>
        </p:spPr>
        <p:txBody>
          <a:bodyPr wrap="square">
            <a:spAutoFit/>
          </a:bodyPr>
          <a:lstStyle/>
          <a:p>
            <a:pPr marL="1270" algn="just">
              <a:lnSpc>
                <a:spcPct val="150000"/>
              </a:lnSpc>
              <a:spcAft>
                <a:spcPts val="0"/>
              </a:spcAft>
            </a:pPr>
            <a:r>
              <a:rPr lang="zh-CN" altLang="zh-CN" kern="100" dirty="0">
                <a:latin typeface="Times New Roman" panose="02020603050405020304" pitchFamily="18" charset="0"/>
              </a:rPr>
              <a:t>十一</a:t>
            </a: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6</a:t>
            </a:r>
            <a:r>
              <a:rPr lang="zh-CN" altLang="zh-CN" kern="100" dirty="0">
                <a:latin typeface="Times New Roman" panose="02020603050405020304" pitchFamily="18" charset="0"/>
              </a:rPr>
              <a:t>分）设</a:t>
            </a:r>
            <a:r>
              <a:rPr lang="en-US" altLang="zh-CN" kern="100" dirty="0">
                <a:latin typeface="Times New Roman" panose="02020603050405020304" pitchFamily="18" charset="0"/>
              </a:rPr>
              <a:t>G=(V,E)</a:t>
            </a:r>
            <a:r>
              <a:rPr lang="zh-CN" altLang="zh-CN" kern="100" dirty="0">
                <a:latin typeface="Times New Roman" panose="02020603050405020304" pitchFamily="18" charset="0"/>
              </a:rPr>
              <a:t>是一个简单的连通平面图，</a:t>
            </a:r>
            <a:r>
              <a:rPr lang="en-US" altLang="zh-CN" kern="100" dirty="0">
                <a:latin typeface="Times New Roman" panose="02020603050405020304" pitchFamily="18" charset="0"/>
              </a:rPr>
              <a:t>|V|=n ≥ 3</a:t>
            </a:r>
            <a:r>
              <a:rPr lang="zh-CN" altLang="zh-CN" kern="100" dirty="0">
                <a:latin typeface="Times New Roman" panose="02020603050405020304" pitchFamily="18" charset="0"/>
              </a:rPr>
              <a:t>，</a:t>
            </a:r>
            <a:r>
              <a:rPr lang="en-US" altLang="zh-CN" kern="100" dirty="0">
                <a:latin typeface="Times New Roman" panose="02020603050405020304" pitchFamily="18" charset="0"/>
              </a:rPr>
              <a:t>|E|=m</a:t>
            </a:r>
            <a:r>
              <a:rPr lang="zh-CN" altLang="zh-CN" kern="100" dirty="0">
                <a:latin typeface="Times New Roman" panose="02020603050405020304" pitchFamily="18" charset="0"/>
              </a:rPr>
              <a:t>，试证明：</a:t>
            </a:r>
          </a:p>
          <a:p>
            <a:pPr marL="1270">
              <a:lnSpc>
                <a:spcPct val="150000"/>
              </a:lnSpc>
              <a:spcAft>
                <a:spcPts val="0"/>
              </a:spcAft>
            </a:pPr>
            <a:r>
              <a:rPr lang="en-US" altLang="zh-CN" kern="100" dirty="0">
                <a:latin typeface="Times New Roman" panose="02020603050405020304" pitchFamily="18" charset="0"/>
              </a:rPr>
              <a:t>                            m≤3n</a:t>
            </a:r>
            <a:r>
              <a:rPr lang="zh-CN" altLang="zh-CN" kern="100" dirty="0">
                <a:latin typeface="Times New Roman" panose="02020603050405020304" pitchFamily="18" charset="0"/>
              </a:rPr>
              <a:t>－</a:t>
            </a:r>
            <a:r>
              <a:rPr lang="en-US" altLang="zh-CN" kern="100" dirty="0">
                <a:latin typeface="Times New Roman" panose="02020603050405020304" pitchFamily="18" charset="0"/>
              </a:rPr>
              <a:t>6</a:t>
            </a:r>
            <a:endParaRPr lang="zh-CN" altLang="zh-CN" kern="100" dirty="0">
              <a:latin typeface="Times New Roman" panose="02020603050405020304" pitchFamily="18" charset="0"/>
            </a:endParaRPr>
          </a:p>
          <a:p>
            <a:pPr>
              <a:lnSpc>
                <a:spcPct val="150000"/>
              </a:lnSpc>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证明： 对于简单连通平面图</a:t>
            </a:r>
            <a:r>
              <a:rPr lang="en-US" altLang="zh-CN" kern="100" dirty="0">
                <a:solidFill>
                  <a:srgbClr val="000000"/>
                </a:solidFill>
                <a:latin typeface="Times New Roman" panose="02020603050405020304" pitchFamily="18" charset="0"/>
              </a:rPr>
              <a:t>G</a:t>
            </a:r>
            <a:r>
              <a:rPr lang="zh-CN" altLang="zh-CN" kern="100" dirty="0">
                <a:solidFill>
                  <a:srgbClr val="000000"/>
                </a:solidFill>
                <a:latin typeface="Times New Roman" panose="02020603050405020304" pitchFamily="18" charset="0"/>
              </a:rPr>
              <a:t>来说，任意一个区域都是有至少</a:t>
            </a:r>
            <a:r>
              <a:rPr lang="en-US" altLang="zh-CN" kern="100" dirty="0">
                <a:solidFill>
                  <a:srgbClr val="000000"/>
                </a:solidFill>
                <a:latin typeface="Times New Roman" panose="02020603050405020304" pitchFamily="18" charset="0"/>
              </a:rPr>
              <a:t>3</a:t>
            </a:r>
            <a:r>
              <a:rPr lang="zh-CN" altLang="zh-CN" kern="100" dirty="0">
                <a:solidFill>
                  <a:srgbClr val="000000"/>
                </a:solidFill>
                <a:latin typeface="Times New Roman" panose="02020603050405020304" pitchFamily="18" charset="0"/>
              </a:rPr>
              <a:t>条边所围成，于是可以估计区域数</a:t>
            </a:r>
            <a:r>
              <a:rPr lang="en-US" altLang="zh-CN" kern="100" dirty="0">
                <a:solidFill>
                  <a:srgbClr val="000000"/>
                </a:solidFill>
                <a:latin typeface="Times New Roman" panose="02020603050405020304" pitchFamily="18" charset="0"/>
              </a:rPr>
              <a:t>r</a:t>
            </a:r>
            <a:r>
              <a:rPr lang="zh-CN" altLang="zh-CN" kern="100" dirty="0">
                <a:solidFill>
                  <a:srgbClr val="000000"/>
                </a:solidFill>
                <a:latin typeface="Times New Roman" panose="02020603050405020304" pitchFamily="18" charset="0"/>
              </a:rPr>
              <a:t>如下：</a:t>
            </a:r>
            <a:endParaRPr lang="zh-CN" altLang="zh-CN" kern="100" dirty="0">
              <a:latin typeface="Times New Roman" panose="02020603050405020304" pitchFamily="18" charset="0"/>
            </a:endParaRPr>
          </a:p>
          <a:p>
            <a:pPr>
              <a:lnSpc>
                <a:spcPct val="150000"/>
              </a:lnSpc>
              <a:spcAft>
                <a:spcPts val="0"/>
              </a:spcAft>
            </a:pPr>
            <a:r>
              <a:rPr lang="en-US" altLang="zh-CN" kern="100" dirty="0">
                <a:solidFill>
                  <a:srgbClr val="000000"/>
                </a:solidFill>
                <a:latin typeface="Times New Roman" panose="02020603050405020304" pitchFamily="18" charset="0"/>
              </a:rPr>
              <a:t>                                     2m</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3r</a:t>
            </a:r>
            <a:endParaRPr lang="zh-CN" altLang="zh-CN" kern="100" dirty="0">
              <a:latin typeface="Times New Roman" panose="02020603050405020304" pitchFamily="18" charset="0"/>
            </a:endParaRPr>
          </a:p>
          <a:p>
            <a:pPr>
              <a:lnSpc>
                <a:spcPct val="150000"/>
              </a:lnSpc>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即 </a:t>
            </a:r>
            <a:r>
              <a:rPr lang="en-US" altLang="zh-CN" kern="100" dirty="0">
                <a:solidFill>
                  <a:srgbClr val="000000"/>
                </a:solidFill>
                <a:latin typeface="Times New Roman" panose="02020603050405020304" pitchFamily="18" charset="0"/>
              </a:rPr>
              <a:t>        r</a:t>
            </a:r>
            <a:r>
              <a:rPr lang="en-US" altLang="zh-CN" kern="100" dirty="0">
                <a:latin typeface="Times New Roman" panose="02020603050405020304" pitchFamily="18" charset="0"/>
              </a:rPr>
              <a:t>≤2m/3</a:t>
            </a:r>
            <a:r>
              <a:rPr lang="en-US" altLang="zh-CN" kern="100" dirty="0">
                <a:solidFill>
                  <a:srgbClr val="000000"/>
                </a:solidFill>
                <a:latin typeface="Times New Roman" panose="02020603050405020304" pitchFamily="18" charset="0"/>
              </a:rPr>
              <a:t>                                                    2</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a:p>
            <a:pPr>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由欧拉公式，</a:t>
            </a:r>
            <a:r>
              <a:rPr lang="en-US" altLang="zh-CN" kern="100" dirty="0" err="1">
                <a:latin typeface="Times New Roman" panose="02020603050405020304" pitchFamily="18" charset="0"/>
              </a:rPr>
              <a:t>n-m+r</a:t>
            </a:r>
            <a:r>
              <a:rPr lang="en-US" altLang="zh-CN" kern="100" dirty="0">
                <a:latin typeface="Times New Roman" panose="02020603050405020304" pitchFamily="18" charset="0"/>
              </a:rPr>
              <a:t>=2, </a:t>
            </a:r>
            <a:r>
              <a:rPr lang="zh-CN" altLang="zh-CN" kern="100" dirty="0">
                <a:latin typeface="Times New Roman" panose="02020603050405020304" pitchFamily="18" charset="0"/>
              </a:rPr>
              <a:t>可以得到：</a:t>
            </a:r>
          </a:p>
          <a:p>
            <a:pPr>
              <a:lnSpc>
                <a:spcPct val="150000"/>
              </a:lnSpc>
              <a:spcAft>
                <a:spcPts val="0"/>
              </a:spcAft>
            </a:pPr>
            <a:r>
              <a:rPr lang="en-US" altLang="zh-CN" kern="100" dirty="0">
                <a:latin typeface="Times New Roman" panose="02020603050405020304" pitchFamily="18" charset="0"/>
              </a:rPr>
              <a:t>                                  m-n+2=r≤2m/3</a:t>
            </a:r>
            <a:r>
              <a:rPr lang="en-US" altLang="zh-CN" kern="100" dirty="0">
                <a:solidFill>
                  <a:srgbClr val="000000"/>
                </a:solidFill>
                <a:latin typeface="Times New Roman" panose="02020603050405020304" pitchFamily="18" charset="0"/>
              </a:rPr>
              <a:t>                                  2</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a:p>
            <a:pPr>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即 </a:t>
            </a:r>
            <a:r>
              <a:rPr lang="en-US" altLang="zh-CN" kern="100" dirty="0">
                <a:latin typeface="Times New Roman" panose="02020603050405020304" pitchFamily="18" charset="0"/>
              </a:rPr>
              <a:t>       m-n+2≤2m/3</a:t>
            </a:r>
            <a:endParaRPr lang="zh-CN" altLang="zh-CN" kern="100" dirty="0">
              <a:latin typeface="Times New Roman" panose="02020603050405020304" pitchFamily="18" charset="0"/>
            </a:endParaRPr>
          </a:p>
          <a:p>
            <a:pPr>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亦即 </a:t>
            </a:r>
            <a:r>
              <a:rPr lang="en-US" altLang="zh-CN" kern="100" dirty="0">
                <a:latin typeface="Times New Roman" panose="02020603050405020304" pitchFamily="18" charset="0"/>
              </a:rPr>
              <a:t>      m/3≤n-2</a:t>
            </a:r>
            <a:endParaRPr lang="zh-CN" altLang="zh-CN" kern="100" dirty="0">
              <a:latin typeface="Times New Roman" panose="02020603050405020304" pitchFamily="18" charset="0"/>
            </a:endParaRPr>
          </a:p>
          <a:p>
            <a:pPr>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所以 </a:t>
            </a:r>
            <a:r>
              <a:rPr lang="en-US" altLang="zh-CN" kern="100" dirty="0">
                <a:latin typeface="Times New Roman" panose="02020603050405020304" pitchFamily="18" charset="0"/>
              </a:rPr>
              <a:t>      m≤3n-6</a:t>
            </a:r>
            <a:r>
              <a:rPr lang="en-US" altLang="zh-CN" kern="100" dirty="0">
                <a:solidFill>
                  <a:srgbClr val="000000"/>
                </a:solidFill>
                <a:latin typeface="Times New Roman" panose="02020603050405020304" pitchFamily="18" charset="0"/>
              </a:rPr>
              <a:t>                                                2</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p:txBody>
      </p:sp>
    </p:spTree>
    <p:extLst>
      <p:ext uri="{BB962C8B-B14F-4D97-AF65-F5344CB8AC3E}">
        <p14:creationId xmlns:p14="http://schemas.microsoft.com/office/powerpoint/2010/main" val="3961389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143000" y="404664"/>
                <a:ext cx="9001000" cy="5493812"/>
              </a:xfrm>
              <a:prstGeom prst="rect">
                <a:avLst/>
              </a:prstGeom>
            </p:spPr>
            <p:txBody>
              <a:bodyPr wrap="square">
                <a:spAutoFit/>
              </a:bodyPr>
              <a:lstStyle/>
              <a:p>
                <a:pPr marL="266700" indent="-266700">
                  <a:lnSpc>
                    <a:spcPct val="150000"/>
                  </a:lnSpc>
                  <a:spcAft>
                    <a:spcPts val="0"/>
                  </a:spcAft>
                </a:pPr>
                <a:r>
                  <a:rPr lang="zh-CN" altLang="zh-CN" kern="100" dirty="0">
                    <a:solidFill>
                      <a:srgbClr val="000000"/>
                    </a:solidFill>
                    <a:latin typeface="Times New Roman" panose="02020603050405020304" pitchFamily="18" charset="0"/>
                  </a:rPr>
                  <a:t>十二</a:t>
                </a:r>
                <a:r>
                  <a:rPr lang="en-US" altLang="zh-CN" kern="100" dirty="0">
                    <a:solidFill>
                      <a:srgbClr val="000000"/>
                    </a:solidFill>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6</a:t>
                </a:r>
                <a:r>
                  <a:rPr lang="zh-CN" altLang="zh-CN" kern="100" dirty="0">
                    <a:latin typeface="Times New Roman" panose="02020603050405020304" pitchFamily="18" charset="0"/>
                  </a:rPr>
                  <a:t>分）</a:t>
                </a:r>
                <a:r>
                  <a:rPr lang="zh-CN" altLang="zh-CN" kern="100" dirty="0">
                    <a:solidFill>
                      <a:srgbClr val="000000"/>
                    </a:solidFill>
                    <a:latin typeface="Times New Roman" panose="02020603050405020304" pitchFamily="18" charset="0"/>
                  </a:rPr>
                  <a:t>设</a:t>
                </a:r>
                <a14:m>
                  <m:oMath xmlns:m="http://schemas.openxmlformats.org/officeDocument/2006/math">
                    <m:r>
                      <a:rPr lang="en-US" altLang="zh-CN" i="1" kern="100">
                        <a:solidFill>
                          <a:srgbClr val="000000"/>
                        </a:solidFill>
                        <a:latin typeface="Cambria Math" panose="02040503050406030204" pitchFamily="18" charset="0"/>
                      </a:rPr>
                      <m:t>𝐺</m:t>
                    </m:r>
                    <m:r>
                      <a:rPr lang="en-US" altLang="zh-CN" i="1"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𝑉</m:t>
                    </m:r>
                    <m:r>
                      <a:rPr lang="en-US" altLang="zh-CN" kern="100">
                        <a:solidFill>
                          <a:srgbClr val="000000"/>
                        </a:solidFill>
                        <a:latin typeface="Cambria Math" panose="02040503050406030204" pitchFamily="18" charset="0"/>
                      </a:rPr>
                      <m:t>,</m:t>
                    </m:r>
                    <m:r>
                      <a:rPr lang="en-US" altLang="zh-CN" i="1" kern="100">
                        <a:solidFill>
                          <a:srgbClr val="000000"/>
                        </a:solidFill>
                        <a:latin typeface="Cambria Math" panose="02040503050406030204" pitchFamily="18" charset="0"/>
                      </a:rPr>
                      <m:t>𝐸</m:t>
                    </m:r>
                    <m:r>
                      <a:rPr lang="en-US" altLang="zh-CN" i="1" kern="100">
                        <a:solidFill>
                          <a:srgbClr val="000000"/>
                        </a:solidFill>
                        <a:latin typeface="Cambria Math" panose="02040503050406030204" pitchFamily="18" charset="0"/>
                      </a:rPr>
                      <m:t>, </m:t>
                    </m:r>
                    <m:r>
                      <a:rPr lang="en-US" altLang="zh-CN" i="1" kern="100">
                        <a:solidFill>
                          <a:srgbClr val="000000"/>
                        </a:solidFill>
                        <a:latin typeface="Cambria Math" panose="02040503050406030204" pitchFamily="18" charset="0"/>
                      </a:rPr>
                      <m:t>𝑊</m:t>
                    </m:r>
                    <m:r>
                      <a:rPr lang="en-US" altLang="zh-CN" i="1" kern="100">
                        <a:solidFill>
                          <a:srgbClr val="000000"/>
                        </a:solidFill>
                        <a:latin typeface="Cambria Math" panose="02040503050406030204" pitchFamily="18" charset="0"/>
                      </a:rPr>
                      <m:t>)</m:t>
                    </m:r>
                  </m:oMath>
                </a14:m>
                <a:r>
                  <a:rPr lang="zh-CN" altLang="zh-CN" kern="100" dirty="0">
                    <a:solidFill>
                      <a:srgbClr val="000000"/>
                    </a:solidFill>
                    <a:latin typeface="Times New Roman" panose="02020603050405020304" pitchFamily="18" charset="0"/>
                  </a:rPr>
                  <a:t>是一个无向带权图，且各边的权值不相等，</a:t>
                </a:r>
                <a:r>
                  <a:rPr lang="en-US" altLang="zh-CN" kern="100" dirty="0">
                    <a:solidFill>
                      <a:srgbClr val="000000"/>
                    </a:solidFill>
                    <a:latin typeface="Times New Roman" panose="02020603050405020304" pitchFamily="18" charset="0"/>
                  </a:rPr>
                  <a:t>T</a:t>
                </a:r>
                <a:r>
                  <a:rPr lang="zh-CN" altLang="zh-CN" kern="100" dirty="0">
                    <a:solidFill>
                      <a:srgbClr val="000000"/>
                    </a:solidFill>
                    <a:latin typeface="Times New Roman" panose="02020603050405020304" pitchFamily="18" charset="0"/>
                  </a:rPr>
                  <a:t>是</a:t>
                </a:r>
                <a:r>
                  <a:rPr lang="en-US" altLang="zh-CN" kern="100" dirty="0">
                    <a:solidFill>
                      <a:srgbClr val="000000"/>
                    </a:solidFill>
                    <a:latin typeface="Times New Roman" panose="02020603050405020304" pitchFamily="18" charset="0"/>
                  </a:rPr>
                  <a:t>G</a:t>
                </a:r>
                <a:r>
                  <a:rPr lang="zh-CN" altLang="zh-CN" kern="100" dirty="0">
                    <a:solidFill>
                      <a:srgbClr val="000000"/>
                    </a:solidFill>
                    <a:latin typeface="Times New Roman" panose="02020603050405020304" pitchFamily="18" charset="0"/>
                  </a:rPr>
                  <a:t>的一棵最小生成树。试证明：</a:t>
                </a:r>
                <a:endParaRPr lang="zh-CN" altLang="zh-CN" kern="100" dirty="0">
                  <a:latin typeface="Times New Roman" panose="02020603050405020304" pitchFamily="18" charset="0"/>
                </a:endParaRPr>
              </a:p>
              <a:p>
                <a:pPr lvl="0" algn="just">
                  <a:lnSpc>
                    <a:spcPct val="150000"/>
                  </a:lnSpc>
                  <a:spcAft>
                    <a:spcPts val="0"/>
                  </a:spcAft>
                </a:pPr>
                <a:r>
                  <a:rPr lang="zh-CN" altLang="en-US" kern="100" dirty="0">
                    <a:solidFill>
                      <a:srgbClr val="FF0000"/>
                    </a:solidFill>
                    <a:latin typeface="Times New Roman" panose="02020603050405020304" pitchFamily="18" charset="0"/>
                  </a:rPr>
                  <a:t>  （</a:t>
                </a:r>
                <a:r>
                  <a:rPr lang="en-US" altLang="zh-CN" kern="100" dirty="0">
                    <a:solidFill>
                      <a:srgbClr val="FF0000"/>
                    </a:solidFill>
                    <a:latin typeface="Times New Roman" panose="02020603050405020304" pitchFamily="18" charset="0"/>
                  </a:rPr>
                  <a:t>1</a:t>
                </a:r>
                <a:r>
                  <a:rPr lang="zh-CN" altLang="en-US" kern="100" dirty="0">
                    <a:solidFill>
                      <a:srgbClr val="FF0000"/>
                    </a:solidFill>
                    <a:latin typeface="Times New Roman" panose="02020603050405020304" pitchFamily="18" charset="0"/>
                  </a:rPr>
                  <a:t>）</a:t>
                </a:r>
                <a:r>
                  <a:rPr lang="zh-CN" altLang="zh-CN" kern="100" dirty="0">
                    <a:solidFill>
                      <a:srgbClr val="FF0000"/>
                    </a:solidFill>
                    <a:latin typeface="Times New Roman" panose="02020603050405020304" pitchFamily="18" charset="0"/>
                  </a:rPr>
                  <a:t>设</a:t>
                </a:r>
                <a:r>
                  <a:rPr lang="en-US" altLang="zh-CN" kern="100" dirty="0">
                    <a:solidFill>
                      <a:srgbClr val="FF0000"/>
                    </a:solidFill>
                    <a:latin typeface="Times New Roman" panose="02020603050405020304" pitchFamily="18" charset="0"/>
                  </a:rPr>
                  <a:t>e</a:t>
                </a:r>
                <a:r>
                  <a:rPr lang="zh-CN" altLang="zh-CN" kern="100" dirty="0">
                    <a:solidFill>
                      <a:srgbClr val="FF0000"/>
                    </a:solidFill>
                    <a:latin typeface="Times New Roman" panose="02020603050405020304" pitchFamily="18" charset="0"/>
                  </a:rPr>
                  <a:t>是</a:t>
                </a:r>
                <a:r>
                  <a:rPr lang="en-US" altLang="zh-CN" kern="100" dirty="0">
                    <a:solidFill>
                      <a:srgbClr val="FF0000"/>
                    </a:solidFill>
                    <a:latin typeface="Times New Roman" panose="02020603050405020304" pitchFamily="18" charset="0"/>
                  </a:rPr>
                  <a:t>G</a:t>
                </a:r>
                <a:r>
                  <a:rPr lang="zh-CN" altLang="zh-CN" kern="100" dirty="0">
                    <a:solidFill>
                      <a:srgbClr val="FF0000"/>
                    </a:solidFill>
                    <a:latin typeface="Times New Roman" panose="02020603050405020304" pitchFamily="18" charset="0"/>
                  </a:rPr>
                  <a:t>中权值最小边，则</a:t>
                </a:r>
                <a:r>
                  <a:rPr lang="en-US" altLang="zh-CN" kern="100" dirty="0">
                    <a:solidFill>
                      <a:srgbClr val="FF0000"/>
                    </a:solidFill>
                    <a:latin typeface="Times New Roman" panose="02020603050405020304" pitchFamily="18" charset="0"/>
                  </a:rPr>
                  <a:t>e</a:t>
                </a:r>
                <a:r>
                  <a:rPr lang="zh-CN" altLang="zh-CN" kern="100" dirty="0">
                    <a:solidFill>
                      <a:srgbClr val="FF0000"/>
                    </a:solidFill>
                    <a:latin typeface="Times New Roman" panose="02020603050405020304" pitchFamily="18" charset="0"/>
                  </a:rPr>
                  <a:t>是</a:t>
                </a:r>
                <a:r>
                  <a:rPr lang="en-US" altLang="zh-CN" kern="100" dirty="0">
                    <a:solidFill>
                      <a:srgbClr val="FF0000"/>
                    </a:solidFill>
                    <a:latin typeface="Times New Roman" panose="02020603050405020304" pitchFamily="18" charset="0"/>
                  </a:rPr>
                  <a:t>T</a:t>
                </a:r>
                <a:r>
                  <a:rPr lang="zh-CN" altLang="zh-CN" kern="100" dirty="0">
                    <a:solidFill>
                      <a:srgbClr val="FF0000"/>
                    </a:solidFill>
                    <a:latin typeface="Times New Roman" panose="02020603050405020304" pitchFamily="18" charset="0"/>
                  </a:rPr>
                  <a:t>上的枝。</a:t>
                </a:r>
              </a:p>
              <a:p>
                <a:pPr marL="723900" algn="just">
                  <a:lnSpc>
                    <a:spcPct val="150000"/>
                  </a:lnSpc>
                  <a:spcAft>
                    <a:spcPts val="0"/>
                  </a:spcAft>
                </a:pPr>
                <a:r>
                  <a:rPr lang="zh-CN" altLang="zh-CN" kern="100" dirty="0">
                    <a:solidFill>
                      <a:srgbClr val="000000"/>
                    </a:solidFill>
                    <a:latin typeface="Times New Roman" panose="02020603050405020304" pitchFamily="18" charset="0"/>
                  </a:rPr>
                  <a:t>证明：反证法。 </a:t>
                </a: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如果</a:t>
                </a:r>
                <a:r>
                  <a:rPr lang="en-US" altLang="zh-CN" kern="100" dirty="0">
                    <a:solidFill>
                      <a:srgbClr val="000000"/>
                    </a:solidFill>
                    <a:latin typeface="Times New Roman" panose="02020603050405020304" pitchFamily="18" charset="0"/>
                  </a:rPr>
                  <a:t>e</a:t>
                </a:r>
                <a:r>
                  <a:rPr lang="zh-CN" altLang="zh-CN" kern="100" dirty="0">
                    <a:solidFill>
                      <a:srgbClr val="000000"/>
                    </a:solidFill>
                    <a:latin typeface="Times New Roman" panose="02020603050405020304" pitchFamily="18" charset="0"/>
                  </a:rPr>
                  <a:t>不是</a:t>
                </a:r>
                <a:r>
                  <a:rPr lang="en-US" altLang="zh-CN" kern="100" dirty="0">
                    <a:solidFill>
                      <a:srgbClr val="000000"/>
                    </a:solidFill>
                    <a:latin typeface="Times New Roman" panose="02020603050405020304" pitchFamily="18" charset="0"/>
                  </a:rPr>
                  <a:t>T</a:t>
                </a:r>
                <a:r>
                  <a:rPr lang="zh-CN" altLang="zh-CN" kern="100" dirty="0">
                    <a:solidFill>
                      <a:srgbClr val="000000"/>
                    </a:solidFill>
                    <a:latin typeface="Times New Roman" panose="02020603050405020304" pitchFamily="18" charset="0"/>
                  </a:rPr>
                  <a:t>上的枝，即为</a:t>
                </a:r>
                <a:r>
                  <a:rPr lang="en-US" altLang="zh-CN" kern="100" dirty="0">
                    <a:solidFill>
                      <a:srgbClr val="000000"/>
                    </a:solidFill>
                    <a:latin typeface="Times New Roman" panose="02020603050405020304" pitchFamily="18" charset="0"/>
                  </a:rPr>
                  <a:t>T</a:t>
                </a:r>
                <a:r>
                  <a:rPr lang="zh-CN" altLang="zh-CN" kern="100" dirty="0">
                    <a:solidFill>
                      <a:srgbClr val="000000"/>
                    </a:solidFill>
                    <a:latin typeface="Times New Roman" panose="02020603050405020304" pitchFamily="18" charset="0"/>
                  </a:rPr>
                  <a:t>上的弦。</a:t>
                </a:r>
                <a:endParaRPr lang="zh-CN" altLang="zh-CN" kern="100" dirty="0">
                  <a:latin typeface="Times New Roman" panose="02020603050405020304" pitchFamily="18" charset="0"/>
                </a:endParaRPr>
              </a:p>
              <a:p>
                <a:pPr algn="just">
                  <a:lnSpc>
                    <a:spcPct val="150000"/>
                  </a:lnSpc>
                  <a:spcAft>
                    <a:spcPts val="0"/>
                  </a:spcAft>
                </a:pPr>
                <a:r>
                  <a:rPr lang="zh-CN" altLang="zh-CN" kern="100" dirty="0">
                    <a:solidFill>
                      <a:srgbClr val="000000"/>
                    </a:solidFill>
                    <a:latin typeface="Times New Roman" panose="02020603050405020304" pitchFamily="18" charset="0"/>
                  </a:rPr>
                  <a:t>对于</a:t>
                </a:r>
                <a:r>
                  <a:rPr lang="en-US" altLang="zh-CN" kern="100" dirty="0">
                    <a:solidFill>
                      <a:srgbClr val="000000"/>
                    </a:solidFill>
                    <a:latin typeface="Times New Roman" panose="02020603050405020304" pitchFamily="18" charset="0"/>
                  </a:rPr>
                  <a:t>e, </a:t>
                </a:r>
                <a:r>
                  <a:rPr lang="zh-CN" altLang="zh-CN" kern="100" dirty="0">
                    <a:solidFill>
                      <a:srgbClr val="000000"/>
                    </a:solidFill>
                    <a:latin typeface="Times New Roman" panose="02020603050405020304" pitchFamily="18" charset="0"/>
                  </a:rPr>
                  <a:t>存在一个基本回路系统，从该基本回路系统中拽下一个枝，让</a:t>
                </a:r>
                <a:r>
                  <a:rPr lang="en-US" altLang="zh-CN" kern="100" dirty="0">
                    <a:solidFill>
                      <a:srgbClr val="000000"/>
                    </a:solidFill>
                    <a:latin typeface="Times New Roman" panose="02020603050405020304" pitchFamily="18" charset="0"/>
                  </a:rPr>
                  <a:t>e</a:t>
                </a:r>
                <a:r>
                  <a:rPr lang="zh-CN" altLang="zh-CN" kern="100" dirty="0">
                    <a:solidFill>
                      <a:srgbClr val="000000"/>
                    </a:solidFill>
                    <a:latin typeface="Times New Roman" panose="02020603050405020304" pitchFamily="18" charset="0"/>
                  </a:rPr>
                  <a:t>换上去， 就得到一棵权值更小的生成树。这与</a:t>
                </a:r>
                <a:r>
                  <a:rPr lang="en-US" altLang="zh-CN" kern="100" dirty="0">
                    <a:solidFill>
                      <a:srgbClr val="000000"/>
                    </a:solidFill>
                    <a:latin typeface="Times New Roman" panose="02020603050405020304" pitchFamily="18" charset="0"/>
                  </a:rPr>
                  <a:t>T</a:t>
                </a:r>
                <a:r>
                  <a:rPr lang="zh-CN" altLang="zh-CN" kern="100" dirty="0">
                    <a:solidFill>
                      <a:srgbClr val="000000"/>
                    </a:solidFill>
                    <a:latin typeface="Times New Roman" panose="02020603050405020304" pitchFamily="18" charset="0"/>
                  </a:rPr>
                  <a:t>是最小生成树矛盾。</a:t>
                </a:r>
                <a:endParaRPr lang="zh-CN" altLang="zh-CN" kern="100" dirty="0">
                  <a:latin typeface="Times New Roman" panose="02020603050405020304" pitchFamily="18" charset="0"/>
                </a:endParaRPr>
              </a:p>
              <a:p>
                <a:pPr algn="r">
                  <a:lnSpc>
                    <a:spcPct val="150000"/>
                  </a:lnSpc>
                  <a:spcAft>
                    <a:spcPts val="0"/>
                  </a:spcAft>
                </a:pPr>
                <a:r>
                  <a:rPr lang="en-US" altLang="zh-CN" kern="100" dirty="0">
                    <a:solidFill>
                      <a:srgbClr val="000000"/>
                    </a:solidFill>
                    <a:latin typeface="Times New Roman" panose="02020603050405020304" pitchFamily="18" charset="0"/>
                  </a:rPr>
                  <a:t>3</a:t>
                </a:r>
                <a:r>
                  <a:rPr lang="zh-CN" altLang="zh-CN" kern="100" dirty="0">
                    <a:solidFill>
                      <a:srgbClr val="000000"/>
                    </a:solidFill>
                    <a:latin typeface="Times New Roman" panose="02020603050405020304" pitchFamily="18" charset="0"/>
                  </a:rPr>
                  <a:t>分</a:t>
                </a:r>
                <a:endParaRPr lang="en-US" altLang="zh-CN" kern="100" dirty="0">
                  <a:latin typeface="Times New Roman" panose="02020603050405020304" pitchFamily="18" charset="0"/>
                </a:endParaRPr>
              </a:p>
              <a:p>
                <a:pPr>
                  <a:lnSpc>
                    <a:spcPct val="150000"/>
                  </a:lnSpc>
                  <a:spcAft>
                    <a:spcPts val="0"/>
                  </a:spcAft>
                </a:pPr>
                <a:r>
                  <a:rPr lang="zh-CN" altLang="zh-CN" kern="100" dirty="0">
                    <a:solidFill>
                      <a:srgbClr val="FF0000"/>
                    </a:solidFill>
                    <a:latin typeface="Times New Roman" panose="02020603050405020304" pitchFamily="18" charset="0"/>
                  </a:rPr>
                  <a:t>（</a:t>
                </a:r>
                <a:r>
                  <a:rPr lang="en-US" altLang="zh-CN" kern="100" dirty="0">
                    <a:solidFill>
                      <a:srgbClr val="FF0000"/>
                    </a:solidFill>
                    <a:latin typeface="Times New Roman" panose="02020603050405020304" pitchFamily="18" charset="0"/>
                  </a:rPr>
                  <a:t>2</a:t>
                </a:r>
                <a:r>
                  <a:rPr lang="zh-CN" altLang="zh-CN" kern="100" dirty="0">
                    <a:solidFill>
                      <a:srgbClr val="FF0000"/>
                    </a:solidFill>
                    <a:latin typeface="Times New Roman" panose="02020603050405020304" pitchFamily="18" charset="0"/>
                  </a:rPr>
                  <a:t>）对顶点集合</a:t>
                </a:r>
                <a:r>
                  <a:rPr lang="en-US" altLang="zh-CN" kern="100" dirty="0">
                    <a:solidFill>
                      <a:srgbClr val="FF0000"/>
                    </a:solidFill>
                    <a:latin typeface="Times New Roman" panose="02020603050405020304" pitchFamily="18" charset="0"/>
                  </a:rPr>
                  <a:t>V</a:t>
                </a:r>
                <a:r>
                  <a:rPr lang="zh-CN" altLang="zh-CN" kern="100" dirty="0">
                    <a:solidFill>
                      <a:srgbClr val="FF0000"/>
                    </a:solidFill>
                    <a:latin typeface="Times New Roman" panose="02020603050405020304" pitchFamily="18" charset="0"/>
                  </a:rPr>
                  <a:t>的任意二分类：</a:t>
                </a:r>
                <a14:m>
                  <m:oMath xmlns:m="http://schemas.openxmlformats.org/officeDocument/2006/math">
                    <m:r>
                      <a:rPr lang="en-US" altLang="zh-CN" i="1" kern="100">
                        <a:solidFill>
                          <a:srgbClr val="FF0000"/>
                        </a:solidFill>
                        <a:latin typeface="Cambria Math" panose="02040503050406030204" pitchFamily="18" charset="0"/>
                      </a:rPr>
                      <m:t>𝑉</m:t>
                    </m:r>
                    <m:r>
                      <a:rPr lang="en-US" altLang="zh-CN" kern="100">
                        <a:solidFill>
                          <a:srgbClr val="FF0000"/>
                        </a:solidFill>
                        <a:latin typeface="Cambria Math" panose="02040503050406030204" pitchFamily="18" charset="0"/>
                      </a:rPr>
                      <m:t>=</m:t>
                    </m:r>
                    <m:sSub>
                      <m:sSubPr>
                        <m:ctrlPr>
                          <a:rPr lang="zh-CN" altLang="zh-CN" i="1" kern="100">
                            <a:solidFill>
                              <a:srgbClr val="FF0000"/>
                            </a:solidFill>
                            <a:latin typeface="Cambria Math" panose="02040503050406030204" pitchFamily="18" charset="0"/>
                            <a:ea typeface="Cambria Math" panose="02040503050406030204" pitchFamily="18" charset="0"/>
                          </a:rPr>
                        </m:ctrlPr>
                      </m:sSubPr>
                      <m:e>
                        <m:r>
                          <a:rPr lang="en-US" altLang="zh-CN" i="1" kern="100">
                            <a:solidFill>
                              <a:srgbClr val="FF0000"/>
                            </a:solidFill>
                            <a:latin typeface="Cambria Math" panose="02040503050406030204" pitchFamily="18" charset="0"/>
                          </a:rPr>
                          <m:t>𝑉</m:t>
                        </m:r>
                      </m:e>
                      <m:sub>
                        <m:r>
                          <a:rPr lang="en-US" altLang="zh-CN" i="1" kern="100">
                            <a:solidFill>
                              <a:srgbClr val="FF0000"/>
                            </a:solidFill>
                            <a:latin typeface="Cambria Math" panose="02040503050406030204" pitchFamily="18" charset="0"/>
                          </a:rPr>
                          <m:t>1</m:t>
                        </m:r>
                      </m:sub>
                    </m:sSub>
                    <m:r>
                      <a:rPr lang="en-US" altLang="zh-CN" i="1" kern="100">
                        <a:solidFill>
                          <a:srgbClr val="FF0000"/>
                        </a:solidFill>
                        <a:latin typeface="Cambria Math" panose="02040503050406030204" pitchFamily="18" charset="0"/>
                      </a:rPr>
                      <m:t>∪</m:t>
                    </m:r>
                    <m:sSub>
                      <m:sSubPr>
                        <m:ctrlPr>
                          <a:rPr lang="zh-CN" altLang="zh-CN" i="1" kern="100">
                            <a:solidFill>
                              <a:srgbClr val="FF0000"/>
                            </a:solidFill>
                            <a:latin typeface="Cambria Math" panose="02040503050406030204" pitchFamily="18" charset="0"/>
                            <a:ea typeface="Cambria Math" panose="02040503050406030204" pitchFamily="18" charset="0"/>
                          </a:rPr>
                        </m:ctrlPr>
                      </m:sSubPr>
                      <m:e>
                        <m:r>
                          <a:rPr lang="en-US" altLang="zh-CN" i="1" kern="100">
                            <a:solidFill>
                              <a:srgbClr val="FF0000"/>
                            </a:solidFill>
                            <a:latin typeface="Cambria Math" panose="02040503050406030204" pitchFamily="18" charset="0"/>
                          </a:rPr>
                          <m:t>𝑉</m:t>
                        </m:r>
                      </m:e>
                      <m:sub>
                        <m:r>
                          <a:rPr lang="en-US" altLang="zh-CN" i="1" kern="100">
                            <a:solidFill>
                              <a:srgbClr val="FF0000"/>
                            </a:solidFill>
                            <a:latin typeface="Cambria Math" panose="02040503050406030204" pitchFamily="18" charset="0"/>
                          </a:rPr>
                          <m:t>2</m:t>
                        </m:r>
                      </m:sub>
                    </m:sSub>
                    <m:r>
                      <a:rPr lang="zh-CN" altLang="zh-CN" kern="100">
                        <a:solidFill>
                          <a:srgbClr val="FF0000"/>
                        </a:solidFill>
                        <a:latin typeface="Cambria Math" panose="02040503050406030204" pitchFamily="18" charset="0"/>
                      </a:rPr>
                      <m:t>，</m:t>
                    </m:r>
                    <m:sSub>
                      <m:sSubPr>
                        <m:ctrlPr>
                          <a:rPr lang="zh-CN" altLang="zh-CN" i="1" kern="100">
                            <a:solidFill>
                              <a:srgbClr val="FF0000"/>
                            </a:solidFill>
                            <a:latin typeface="Cambria Math" panose="02040503050406030204" pitchFamily="18" charset="0"/>
                            <a:ea typeface="Cambria Math" panose="02040503050406030204" pitchFamily="18" charset="0"/>
                          </a:rPr>
                        </m:ctrlPr>
                      </m:sSubPr>
                      <m:e>
                        <m:r>
                          <a:rPr lang="en-US" altLang="zh-CN" i="1" kern="100">
                            <a:solidFill>
                              <a:srgbClr val="FF0000"/>
                            </a:solidFill>
                            <a:latin typeface="Cambria Math" panose="02040503050406030204" pitchFamily="18" charset="0"/>
                          </a:rPr>
                          <m:t>𝑉</m:t>
                        </m:r>
                      </m:e>
                      <m:sub>
                        <m:r>
                          <a:rPr lang="en-US" altLang="zh-CN" i="1" kern="100">
                            <a:solidFill>
                              <a:srgbClr val="FF0000"/>
                            </a:solidFill>
                            <a:latin typeface="Cambria Math" panose="02040503050406030204" pitchFamily="18" charset="0"/>
                          </a:rPr>
                          <m:t>1</m:t>
                        </m:r>
                      </m:sub>
                    </m:sSub>
                    <m:r>
                      <a:rPr lang="en-US" altLang="zh-CN" i="1" kern="100">
                        <a:solidFill>
                          <a:srgbClr val="FF0000"/>
                        </a:solidFill>
                        <a:latin typeface="Cambria Math" panose="02040503050406030204" pitchFamily="18" charset="0"/>
                      </a:rPr>
                      <m:t>∩</m:t>
                    </m:r>
                    <m:sSub>
                      <m:sSubPr>
                        <m:ctrlPr>
                          <a:rPr lang="zh-CN" altLang="zh-CN" i="1" kern="100">
                            <a:solidFill>
                              <a:srgbClr val="FF0000"/>
                            </a:solidFill>
                            <a:latin typeface="Cambria Math" panose="02040503050406030204" pitchFamily="18" charset="0"/>
                            <a:ea typeface="Cambria Math" panose="02040503050406030204" pitchFamily="18" charset="0"/>
                          </a:rPr>
                        </m:ctrlPr>
                      </m:sSubPr>
                      <m:e>
                        <m:r>
                          <a:rPr lang="en-US" altLang="zh-CN" i="1" kern="100">
                            <a:solidFill>
                              <a:srgbClr val="FF0000"/>
                            </a:solidFill>
                            <a:latin typeface="Cambria Math" panose="02040503050406030204" pitchFamily="18" charset="0"/>
                          </a:rPr>
                          <m:t>𝑉</m:t>
                        </m:r>
                      </m:e>
                      <m:sub>
                        <m:r>
                          <a:rPr lang="en-US" altLang="zh-CN" i="1" kern="100">
                            <a:solidFill>
                              <a:srgbClr val="FF0000"/>
                            </a:solidFill>
                            <a:latin typeface="Cambria Math" panose="02040503050406030204" pitchFamily="18" charset="0"/>
                          </a:rPr>
                          <m:t>2</m:t>
                        </m:r>
                      </m:sub>
                    </m:sSub>
                    <m:r>
                      <a:rPr lang="en-US" altLang="zh-CN" i="1" kern="100">
                        <a:solidFill>
                          <a:srgbClr val="FF0000"/>
                        </a:solidFill>
                        <a:latin typeface="Cambria Math" panose="02040503050406030204" pitchFamily="18" charset="0"/>
                      </a:rPr>
                      <m:t>=∅</m:t>
                    </m:r>
                  </m:oMath>
                </a14:m>
                <a:r>
                  <a:rPr lang="zh-CN" altLang="zh-CN" kern="100" dirty="0">
                    <a:solidFill>
                      <a:srgbClr val="FF0000"/>
                    </a:solidFill>
                    <a:latin typeface="Times New Roman" panose="02020603050405020304" pitchFamily="18" charset="0"/>
                  </a:rPr>
                  <a:t>，且</a:t>
                </a:r>
                <a14:m>
                  <m:oMath xmlns:m="http://schemas.openxmlformats.org/officeDocument/2006/math">
                    <m:sSub>
                      <m:sSubPr>
                        <m:ctrlPr>
                          <a:rPr lang="zh-CN" altLang="zh-CN" i="1" kern="100">
                            <a:solidFill>
                              <a:srgbClr val="FF0000"/>
                            </a:solidFill>
                            <a:latin typeface="Cambria Math" panose="02040503050406030204" pitchFamily="18" charset="0"/>
                            <a:ea typeface="Cambria Math" panose="02040503050406030204" pitchFamily="18" charset="0"/>
                          </a:rPr>
                        </m:ctrlPr>
                      </m:sSubPr>
                      <m:e>
                        <m:r>
                          <a:rPr lang="en-US" altLang="zh-CN" i="1" kern="100">
                            <a:solidFill>
                              <a:srgbClr val="FF0000"/>
                            </a:solidFill>
                            <a:latin typeface="Cambria Math" panose="02040503050406030204" pitchFamily="18" charset="0"/>
                          </a:rPr>
                          <m:t>𝑉</m:t>
                        </m:r>
                      </m:e>
                      <m:sub>
                        <m:r>
                          <a:rPr lang="en-US" altLang="zh-CN" i="1" kern="100">
                            <a:solidFill>
                              <a:srgbClr val="FF0000"/>
                            </a:solidFill>
                            <a:latin typeface="Cambria Math" panose="02040503050406030204" pitchFamily="18" charset="0"/>
                          </a:rPr>
                          <m:t>1</m:t>
                        </m:r>
                      </m:sub>
                    </m:sSub>
                    <m:r>
                      <a:rPr lang="en-US" altLang="zh-CN" i="1" kern="100">
                        <a:solidFill>
                          <a:srgbClr val="FF0000"/>
                        </a:solidFill>
                        <a:latin typeface="Cambria Math" panose="02040503050406030204" pitchFamily="18" charset="0"/>
                      </a:rPr>
                      <m:t>≠∅</m:t>
                    </m:r>
                  </m:oMath>
                </a14:m>
                <a:r>
                  <a:rPr lang="zh-CN" altLang="zh-CN" kern="100" dirty="0">
                    <a:solidFill>
                      <a:srgbClr val="FF0000"/>
                    </a:solidFill>
                    <a:latin typeface="Times New Roman" panose="02020603050405020304" pitchFamily="18" charset="0"/>
                  </a:rPr>
                  <a:t>，</a:t>
                </a:r>
                <a14:m>
                  <m:oMath xmlns:m="http://schemas.openxmlformats.org/officeDocument/2006/math">
                    <m:sSub>
                      <m:sSubPr>
                        <m:ctrlPr>
                          <a:rPr lang="zh-CN" altLang="zh-CN" i="1" kern="100">
                            <a:solidFill>
                              <a:srgbClr val="FF0000"/>
                            </a:solidFill>
                            <a:latin typeface="Cambria Math" panose="02040503050406030204" pitchFamily="18" charset="0"/>
                            <a:ea typeface="Cambria Math" panose="02040503050406030204" pitchFamily="18" charset="0"/>
                          </a:rPr>
                        </m:ctrlPr>
                      </m:sSubPr>
                      <m:e>
                        <m:r>
                          <a:rPr lang="en-US" altLang="zh-CN" i="1" kern="100">
                            <a:solidFill>
                              <a:srgbClr val="FF0000"/>
                            </a:solidFill>
                            <a:latin typeface="Cambria Math" panose="02040503050406030204" pitchFamily="18" charset="0"/>
                          </a:rPr>
                          <m:t>𝑉</m:t>
                        </m:r>
                      </m:e>
                      <m:sub>
                        <m:r>
                          <a:rPr lang="en-US" altLang="zh-CN" i="1" kern="100">
                            <a:solidFill>
                              <a:srgbClr val="FF0000"/>
                            </a:solidFill>
                            <a:latin typeface="Cambria Math" panose="02040503050406030204" pitchFamily="18" charset="0"/>
                          </a:rPr>
                          <m:t>2</m:t>
                        </m:r>
                      </m:sub>
                    </m:sSub>
                    <m:r>
                      <a:rPr lang="en-US" altLang="zh-CN" i="1" kern="100">
                        <a:solidFill>
                          <a:srgbClr val="FF0000"/>
                        </a:solidFill>
                        <a:latin typeface="Cambria Math" panose="02040503050406030204" pitchFamily="18" charset="0"/>
                      </a:rPr>
                      <m:t>≠∅</m:t>
                    </m:r>
                  </m:oMath>
                </a14:m>
                <a:r>
                  <a:rPr lang="zh-CN" altLang="zh-CN" kern="100" dirty="0">
                    <a:solidFill>
                      <a:srgbClr val="FF0000"/>
                    </a:solidFill>
                    <a:latin typeface="Times New Roman" panose="02020603050405020304" pitchFamily="18" charset="0"/>
                  </a:rPr>
                  <a:t>，设</a:t>
                </a:r>
                <a14:m>
                  <m:oMath xmlns:m="http://schemas.openxmlformats.org/officeDocument/2006/math">
                    <m:sSub>
                      <m:sSubPr>
                        <m:ctrlPr>
                          <a:rPr lang="zh-CN" altLang="zh-CN" i="1" kern="100">
                            <a:solidFill>
                              <a:srgbClr val="FF0000"/>
                            </a:solidFill>
                            <a:latin typeface="Cambria Math" panose="02040503050406030204" pitchFamily="18" charset="0"/>
                            <a:ea typeface="Cambria Math" panose="02040503050406030204" pitchFamily="18" charset="0"/>
                          </a:rPr>
                        </m:ctrlPr>
                      </m:sSubPr>
                      <m:e>
                        <m:r>
                          <a:rPr lang="en-US" altLang="zh-CN" i="1" kern="100">
                            <a:solidFill>
                              <a:srgbClr val="FF0000"/>
                            </a:solidFill>
                            <a:latin typeface="Cambria Math" panose="02040503050406030204" pitchFamily="18" charset="0"/>
                          </a:rPr>
                          <m:t>𝑒</m:t>
                        </m:r>
                      </m:e>
                      <m:sub>
                        <m:r>
                          <a:rPr lang="en-US" altLang="zh-CN" i="1" kern="100">
                            <a:solidFill>
                              <a:srgbClr val="FF0000"/>
                            </a:solidFill>
                            <a:latin typeface="Cambria Math" panose="02040503050406030204" pitchFamily="18" charset="0"/>
                          </a:rPr>
                          <m:t>1</m:t>
                        </m:r>
                      </m:sub>
                    </m:sSub>
                  </m:oMath>
                </a14:m>
                <a:r>
                  <a:rPr lang="zh-CN" altLang="zh-CN" kern="100" dirty="0">
                    <a:solidFill>
                      <a:srgbClr val="FF0000"/>
                    </a:solidFill>
                    <a:latin typeface="Times New Roman" panose="02020603050405020304" pitchFamily="18" charset="0"/>
                  </a:rPr>
                  <a:t>为</a:t>
                </a:r>
                <a14:m>
                  <m:oMath xmlns:m="http://schemas.openxmlformats.org/officeDocument/2006/math">
                    <m:sSub>
                      <m:sSubPr>
                        <m:ctrlPr>
                          <a:rPr lang="zh-CN" altLang="zh-CN" i="1" kern="100">
                            <a:solidFill>
                              <a:srgbClr val="FF0000"/>
                            </a:solidFill>
                            <a:latin typeface="Cambria Math" panose="02040503050406030204" pitchFamily="18" charset="0"/>
                            <a:ea typeface="Cambria Math" panose="02040503050406030204" pitchFamily="18" charset="0"/>
                          </a:rPr>
                        </m:ctrlPr>
                      </m:sSubPr>
                      <m:e>
                        <m:r>
                          <a:rPr lang="en-US" altLang="zh-CN" i="1" kern="100">
                            <a:solidFill>
                              <a:srgbClr val="FF0000"/>
                            </a:solidFill>
                            <a:latin typeface="Cambria Math" panose="02040503050406030204" pitchFamily="18" charset="0"/>
                          </a:rPr>
                          <m:t>𝑉</m:t>
                        </m:r>
                      </m:e>
                      <m:sub>
                        <m:r>
                          <a:rPr lang="en-US" altLang="zh-CN" i="1" kern="100">
                            <a:solidFill>
                              <a:srgbClr val="FF0000"/>
                            </a:solidFill>
                            <a:latin typeface="Cambria Math" panose="02040503050406030204" pitchFamily="18" charset="0"/>
                          </a:rPr>
                          <m:t>1</m:t>
                        </m:r>
                      </m:sub>
                    </m:sSub>
                    <m:r>
                      <a:rPr lang="zh-CN" altLang="zh-CN" kern="100">
                        <a:solidFill>
                          <a:srgbClr val="FF0000"/>
                        </a:solidFill>
                        <a:latin typeface="Cambria Math" panose="02040503050406030204" pitchFamily="18" charset="0"/>
                      </a:rPr>
                      <m:t>与</m:t>
                    </m:r>
                    <m:sSub>
                      <m:sSubPr>
                        <m:ctrlPr>
                          <a:rPr lang="zh-CN" altLang="zh-CN" i="1" kern="100">
                            <a:solidFill>
                              <a:srgbClr val="FF0000"/>
                            </a:solidFill>
                            <a:latin typeface="Cambria Math" panose="02040503050406030204" pitchFamily="18" charset="0"/>
                            <a:ea typeface="Cambria Math" panose="02040503050406030204" pitchFamily="18" charset="0"/>
                          </a:rPr>
                        </m:ctrlPr>
                      </m:sSubPr>
                      <m:e>
                        <m:r>
                          <a:rPr lang="en-US" altLang="zh-CN" i="1" kern="100">
                            <a:solidFill>
                              <a:srgbClr val="FF0000"/>
                            </a:solidFill>
                            <a:latin typeface="Cambria Math" panose="02040503050406030204" pitchFamily="18" charset="0"/>
                          </a:rPr>
                          <m:t>𝑉</m:t>
                        </m:r>
                      </m:e>
                      <m:sub>
                        <m:r>
                          <a:rPr lang="en-US" altLang="zh-CN" i="1" kern="100">
                            <a:solidFill>
                              <a:srgbClr val="FF0000"/>
                            </a:solidFill>
                            <a:latin typeface="Cambria Math" panose="02040503050406030204" pitchFamily="18" charset="0"/>
                          </a:rPr>
                          <m:t>2</m:t>
                        </m:r>
                      </m:sub>
                    </m:sSub>
                  </m:oMath>
                </a14:m>
                <a:r>
                  <a:rPr lang="zh-CN" altLang="zh-CN" kern="100" dirty="0">
                    <a:solidFill>
                      <a:srgbClr val="FF0000"/>
                    </a:solidFill>
                    <a:latin typeface="Times New Roman" panose="02020603050405020304" pitchFamily="18" charset="0"/>
                  </a:rPr>
                  <a:t>之间的权值最小边，则</a:t>
                </a:r>
                <a14:m>
                  <m:oMath xmlns:m="http://schemas.openxmlformats.org/officeDocument/2006/math">
                    <m:sSub>
                      <m:sSubPr>
                        <m:ctrlPr>
                          <a:rPr lang="zh-CN" altLang="zh-CN" i="1" kern="100">
                            <a:solidFill>
                              <a:srgbClr val="FF0000"/>
                            </a:solidFill>
                            <a:latin typeface="Cambria Math" panose="02040503050406030204" pitchFamily="18" charset="0"/>
                            <a:ea typeface="Cambria Math" panose="02040503050406030204" pitchFamily="18" charset="0"/>
                          </a:rPr>
                        </m:ctrlPr>
                      </m:sSubPr>
                      <m:e>
                        <m:r>
                          <a:rPr lang="en-US" altLang="zh-CN" i="1" kern="100">
                            <a:solidFill>
                              <a:srgbClr val="FF0000"/>
                            </a:solidFill>
                            <a:latin typeface="Cambria Math" panose="02040503050406030204" pitchFamily="18" charset="0"/>
                          </a:rPr>
                          <m:t>𝑒</m:t>
                        </m:r>
                      </m:e>
                      <m:sub>
                        <m:r>
                          <a:rPr lang="en-US" altLang="zh-CN" i="1" kern="100">
                            <a:solidFill>
                              <a:srgbClr val="FF0000"/>
                            </a:solidFill>
                            <a:latin typeface="Cambria Math" panose="02040503050406030204" pitchFamily="18" charset="0"/>
                          </a:rPr>
                          <m:t>1</m:t>
                        </m:r>
                      </m:sub>
                    </m:sSub>
                  </m:oMath>
                </a14:m>
                <a:r>
                  <a:rPr lang="zh-CN" altLang="zh-CN" kern="100" dirty="0">
                    <a:solidFill>
                      <a:srgbClr val="FF0000"/>
                    </a:solidFill>
                    <a:latin typeface="Times New Roman" panose="02020603050405020304" pitchFamily="18" charset="0"/>
                  </a:rPr>
                  <a:t>是</a:t>
                </a:r>
                <a14:m>
                  <m:oMath xmlns:m="http://schemas.openxmlformats.org/officeDocument/2006/math">
                    <m:r>
                      <a:rPr lang="en-US" altLang="zh-CN" i="1" kern="100">
                        <a:solidFill>
                          <a:srgbClr val="FF0000"/>
                        </a:solidFill>
                        <a:latin typeface="Cambria Math" panose="02040503050406030204" pitchFamily="18" charset="0"/>
                      </a:rPr>
                      <m:t>𝑇</m:t>
                    </m:r>
                  </m:oMath>
                </a14:m>
                <a:r>
                  <a:rPr lang="zh-CN" altLang="zh-CN" kern="100" dirty="0">
                    <a:solidFill>
                      <a:srgbClr val="FF0000"/>
                    </a:solidFill>
                    <a:latin typeface="Times New Roman" panose="02020603050405020304" pitchFamily="18" charset="0"/>
                  </a:rPr>
                  <a:t>上的枝。</a:t>
                </a:r>
              </a:p>
              <a:p>
                <a:pPr marL="723900" algn="just">
                  <a:lnSpc>
                    <a:spcPct val="150000"/>
                  </a:lnSpc>
                  <a:spcAft>
                    <a:spcPts val="0"/>
                  </a:spcAft>
                </a:pPr>
                <a:r>
                  <a:rPr lang="zh-CN" altLang="zh-CN" kern="100" dirty="0">
                    <a:solidFill>
                      <a:srgbClr val="000000"/>
                    </a:solidFill>
                    <a:latin typeface="Times New Roman" panose="02020603050405020304" pitchFamily="18" charset="0"/>
                  </a:rPr>
                  <a:t>证明：反证法。</a:t>
                </a: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如果</a:t>
                </a:r>
                <a:r>
                  <a:rPr lang="en-US" altLang="zh-CN" kern="100" dirty="0">
                    <a:solidFill>
                      <a:srgbClr val="000000"/>
                    </a:solidFill>
                    <a:latin typeface="Times New Roman" panose="02020603050405020304" pitchFamily="18" charset="0"/>
                  </a:rPr>
                  <a:t>e</a:t>
                </a:r>
                <a:r>
                  <a:rPr lang="en-US" altLang="zh-CN" kern="100" baseline="-250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rPr>
                  <a:t>不是</a:t>
                </a:r>
                <a:r>
                  <a:rPr lang="en-US" altLang="zh-CN" kern="100" dirty="0">
                    <a:solidFill>
                      <a:srgbClr val="000000"/>
                    </a:solidFill>
                    <a:latin typeface="Times New Roman" panose="02020603050405020304" pitchFamily="18" charset="0"/>
                  </a:rPr>
                  <a:t>T</a:t>
                </a:r>
                <a:r>
                  <a:rPr lang="zh-CN" altLang="zh-CN" kern="100" dirty="0">
                    <a:solidFill>
                      <a:srgbClr val="000000"/>
                    </a:solidFill>
                    <a:latin typeface="Times New Roman" panose="02020603050405020304" pitchFamily="18" charset="0"/>
                  </a:rPr>
                  <a:t>上的枝，即为</a:t>
                </a:r>
                <a:r>
                  <a:rPr lang="en-US" altLang="zh-CN" kern="100" dirty="0">
                    <a:solidFill>
                      <a:srgbClr val="000000"/>
                    </a:solidFill>
                    <a:latin typeface="Times New Roman" panose="02020603050405020304" pitchFamily="18" charset="0"/>
                  </a:rPr>
                  <a:t>T</a:t>
                </a:r>
                <a:r>
                  <a:rPr lang="zh-CN" altLang="zh-CN" kern="100" dirty="0">
                    <a:solidFill>
                      <a:srgbClr val="000000"/>
                    </a:solidFill>
                    <a:latin typeface="Times New Roman" panose="02020603050405020304" pitchFamily="18" charset="0"/>
                  </a:rPr>
                  <a:t>上的弦。</a:t>
                </a:r>
                <a:endParaRPr lang="zh-CN" altLang="zh-CN" kern="100" dirty="0">
                  <a:latin typeface="Times New Roman" panose="02020603050405020304" pitchFamily="18" charset="0"/>
                </a:endParaRPr>
              </a:p>
              <a:p>
                <a:pPr marL="1347788" indent="-1347788" algn="just">
                  <a:spcBef>
                    <a:spcPts val="0"/>
                  </a:spcBef>
                  <a:buNone/>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对于</a:t>
                </a:r>
                <a:r>
                  <a:rPr lang="en-US" altLang="zh-CN" kern="100" dirty="0">
                    <a:solidFill>
                      <a:srgbClr val="000000"/>
                    </a:solidFill>
                    <a:latin typeface="Times New Roman" panose="02020603050405020304" pitchFamily="18" charset="0"/>
                  </a:rPr>
                  <a:t>e</a:t>
                </a:r>
                <a:r>
                  <a:rPr lang="en-US" altLang="zh-CN" kern="100" baseline="-25000" dirty="0">
                    <a:solidFill>
                      <a:srgbClr val="000000"/>
                    </a:solidFill>
                    <a:latin typeface="Times New Roman" panose="02020603050405020304" pitchFamily="18" charset="0"/>
                  </a:rPr>
                  <a:t>1</a:t>
                </a: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存在一个基本回路系统，在该基本回路系统中一定存在</a:t>
                </a:r>
                <a14:m>
                  <m:oMath xmlns:m="http://schemas.openxmlformats.org/officeDocument/2006/math">
                    <m:sSub>
                      <m:sSubPr>
                        <m:ctrlPr>
                          <a:rPr lang="zh-CN" altLang="zh-CN" i="1" kern="100">
                            <a:solidFill>
                              <a:srgbClr val="000000"/>
                            </a:solidFill>
                            <a:latin typeface="Cambria Math" panose="02040503050406030204" pitchFamily="18" charset="0"/>
                            <a:ea typeface="Cambria Math" panose="02040503050406030204" pitchFamily="18" charset="0"/>
                          </a:rPr>
                        </m:ctrlPr>
                      </m:sSubPr>
                      <m:e>
                        <m:r>
                          <a:rPr lang="en-US" altLang="zh-CN" i="1" kern="100">
                            <a:solidFill>
                              <a:srgbClr val="000000"/>
                            </a:solidFill>
                            <a:latin typeface="Cambria Math" panose="02040503050406030204" pitchFamily="18" charset="0"/>
                          </a:rPr>
                          <m:t>𝑉</m:t>
                        </m:r>
                      </m:e>
                      <m:sub>
                        <m:r>
                          <a:rPr lang="en-US" altLang="zh-CN" i="1" kern="100">
                            <a:solidFill>
                              <a:srgbClr val="000000"/>
                            </a:solidFill>
                            <a:latin typeface="Cambria Math" panose="02040503050406030204" pitchFamily="18" charset="0"/>
                          </a:rPr>
                          <m:t>1</m:t>
                        </m:r>
                      </m:sub>
                    </m:sSub>
                    <m:r>
                      <a:rPr lang="zh-CN" altLang="zh-CN" kern="100">
                        <a:solidFill>
                          <a:srgbClr val="000000"/>
                        </a:solidFill>
                        <a:latin typeface="Cambria Math" panose="02040503050406030204" pitchFamily="18" charset="0"/>
                      </a:rPr>
                      <m:t>与</m:t>
                    </m:r>
                    <m:sSub>
                      <m:sSubPr>
                        <m:ctrlPr>
                          <a:rPr lang="zh-CN" altLang="zh-CN" i="1" kern="100">
                            <a:solidFill>
                              <a:srgbClr val="000000"/>
                            </a:solidFill>
                            <a:latin typeface="Cambria Math" panose="02040503050406030204" pitchFamily="18" charset="0"/>
                            <a:ea typeface="Cambria Math" panose="02040503050406030204" pitchFamily="18" charset="0"/>
                          </a:rPr>
                        </m:ctrlPr>
                      </m:sSubPr>
                      <m:e>
                        <m:r>
                          <a:rPr lang="en-US" altLang="zh-CN" i="1" kern="100">
                            <a:solidFill>
                              <a:srgbClr val="000000"/>
                            </a:solidFill>
                            <a:latin typeface="Cambria Math" panose="02040503050406030204" pitchFamily="18" charset="0"/>
                          </a:rPr>
                          <m:t>𝑉</m:t>
                        </m:r>
                      </m:e>
                      <m:sub>
                        <m:r>
                          <a:rPr lang="en-US" altLang="zh-CN" i="1" kern="100">
                            <a:solidFill>
                              <a:srgbClr val="000000"/>
                            </a:solidFill>
                            <a:latin typeface="Cambria Math" panose="02040503050406030204" pitchFamily="18" charset="0"/>
                          </a:rPr>
                          <m:t>2</m:t>
                        </m:r>
                      </m:sub>
                    </m:sSub>
                  </m:oMath>
                </a14:m>
                <a:r>
                  <a:rPr lang="zh-CN" altLang="zh-CN" kern="100" dirty="0">
                    <a:solidFill>
                      <a:srgbClr val="000000"/>
                    </a:solidFill>
                    <a:latin typeface="Times New Roman" panose="02020603050405020304" pitchFamily="18" charset="0"/>
                  </a:rPr>
                  <a:t>之间的</a:t>
                </a:r>
                <a:r>
                  <a:rPr lang="zh-CN" altLang="en-US" kern="100" dirty="0">
                    <a:solidFill>
                      <a:srgbClr val="000000"/>
                    </a:solidFill>
                    <a:latin typeface="Times New Roman" panose="02020603050405020304" pitchFamily="18" charset="0"/>
                  </a:rPr>
                  <a:t>唯一</a:t>
                </a:r>
                <a:r>
                  <a:rPr lang="zh-CN" altLang="zh-CN" kern="100" dirty="0">
                    <a:solidFill>
                      <a:srgbClr val="000000"/>
                    </a:solidFill>
                    <a:latin typeface="Times New Roman" panose="02020603050405020304" pitchFamily="18" charset="0"/>
                  </a:rPr>
                  <a:t>一条边</a:t>
                </a:r>
                <a:r>
                  <a:rPr lang="zh-CN" altLang="en-US" kern="100" dirty="0">
                    <a:solidFill>
                      <a:srgbClr val="000000"/>
                    </a:solidFill>
                    <a:latin typeface="Times New Roman" panose="02020603050405020304" pitchFamily="18" charset="0"/>
                  </a:rPr>
                  <a:t>（该边是生成树上的枝，其权大于</a:t>
                </a:r>
                <a:r>
                  <a:rPr lang="en-US" altLang="zh-CN" kern="100" dirty="0">
                    <a:solidFill>
                      <a:srgbClr val="000000"/>
                    </a:solidFill>
                    <a:latin typeface="Times New Roman" panose="02020603050405020304" pitchFamily="18" charset="0"/>
                  </a:rPr>
                  <a:t>e</a:t>
                </a:r>
                <a:r>
                  <a:rPr lang="en-US" altLang="zh-CN" kern="100" baseline="-25000" dirty="0">
                    <a:solidFill>
                      <a:srgbClr val="000000"/>
                    </a:solidFill>
                    <a:latin typeface="Times New Roman" panose="02020603050405020304" pitchFamily="18" charset="0"/>
                  </a:rPr>
                  <a:t>1</a:t>
                </a:r>
                <a:r>
                  <a:rPr lang="zh-CN" altLang="en-US" kern="100" dirty="0">
                    <a:solidFill>
                      <a:srgbClr val="000000"/>
                    </a:solidFill>
                    <a:latin typeface="Times New Roman" panose="02020603050405020304" pitchFamily="18" charset="0"/>
                  </a:rPr>
                  <a:t>的权）</a:t>
                </a:r>
                <a:r>
                  <a:rPr lang="zh-CN" altLang="zh-CN" kern="100" dirty="0">
                    <a:solidFill>
                      <a:srgbClr val="000000"/>
                    </a:solidFill>
                    <a:latin typeface="Times New Roman" panose="02020603050405020304" pitchFamily="18" charset="0"/>
                  </a:rPr>
                  <a:t>，拽下该枝，让</a:t>
                </a:r>
                <a:r>
                  <a:rPr lang="en-US" altLang="zh-CN" kern="100" dirty="0">
                    <a:solidFill>
                      <a:srgbClr val="000000"/>
                    </a:solidFill>
                    <a:latin typeface="Times New Roman" panose="02020603050405020304" pitchFamily="18" charset="0"/>
                  </a:rPr>
                  <a:t>e</a:t>
                </a:r>
                <a:r>
                  <a:rPr lang="en-US" altLang="zh-CN" kern="100" baseline="-250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rPr>
                  <a:t>换上去， 就得到一棵权值更小的生成树。这与</a:t>
                </a:r>
                <a:r>
                  <a:rPr lang="en-US" altLang="zh-CN" kern="100" dirty="0">
                    <a:solidFill>
                      <a:srgbClr val="000000"/>
                    </a:solidFill>
                    <a:latin typeface="Times New Roman" panose="02020603050405020304" pitchFamily="18" charset="0"/>
                  </a:rPr>
                  <a:t>T</a:t>
                </a:r>
                <a:r>
                  <a:rPr lang="zh-CN" altLang="zh-CN" kern="100" dirty="0">
                    <a:solidFill>
                      <a:srgbClr val="000000"/>
                    </a:solidFill>
                    <a:latin typeface="Times New Roman" panose="02020603050405020304" pitchFamily="18" charset="0"/>
                  </a:rPr>
                  <a:t>是最小生成树矛盾。</a:t>
                </a:r>
                <a:endParaRPr lang="zh-CN" altLang="zh-CN" kern="100" dirty="0">
                  <a:latin typeface="Times New Roman" panose="02020603050405020304" pitchFamily="18" charset="0"/>
                </a:endParaRPr>
              </a:p>
              <a:p>
                <a:pPr algn="r">
                  <a:lnSpc>
                    <a:spcPct val="150000"/>
                  </a:lnSpc>
                  <a:spcAft>
                    <a:spcPts val="0"/>
                  </a:spcAft>
                </a:pPr>
                <a:r>
                  <a:rPr lang="en-US" altLang="zh-CN" kern="100" dirty="0">
                    <a:solidFill>
                      <a:srgbClr val="000000"/>
                    </a:solidFill>
                    <a:latin typeface="Times New Roman" panose="02020603050405020304" pitchFamily="18" charset="0"/>
                  </a:rPr>
                  <a:t>3</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143000" y="404664"/>
                <a:ext cx="9001000" cy="5493812"/>
              </a:xfrm>
              <a:prstGeom prst="rect">
                <a:avLst/>
              </a:prstGeom>
              <a:blipFill>
                <a:blip r:embed="rId2"/>
                <a:stretch>
                  <a:fillRect l="-542" r="-542"/>
                </a:stretch>
              </a:blipFill>
            </p:spPr>
            <p:txBody>
              <a:bodyPr/>
              <a:lstStyle/>
              <a:p>
                <a:r>
                  <a:rPr lang="zh-CN" altLang="en-US">
                    <a:noFill/>
                  </a:rPr>
                  <a:t> </a:t>
                </a:r>
              </a:p>
            </p:txBody>
          </p:sp>
        </mc:Fallback>
      </mc:AlternateContent>
      <p:sp>
        <p:nvSpPr>
          <p:cNvPr id="3" name="文本框 2"/>
          <p:cNvSpPr txBox="1"/>
          <p:nvPr/>
        </p:nvSpPr>
        <p:spPr>
          <a:xfrm>
            <a:off x="8244408" y="184288"/>
            <a:ext cx="787395" cy="369332"/>
          </a:xfrm>
          <a:prstGeom prst="rect">
            <a:avLst/>
          </a:prstGeom>
          <a:solidFill>
            <a:srgbClr val="00B0F0"/>
          </a:solidFill>
        </p:spPr>
        <p:txBody>
          <a:bodyPr wrap="none" rtlCol="0">
            <a:spAutoFit/>
          </a:bodyPr>
          <a:lstStyle/>
          <a:p>
            <a:r>
              <a:rPr lang="en-US" altLang="zh-CN" dirty="0"/>
              <a:t>A/B</a:t>
            </a:r>
            <a:r>
              <a:rPr lang="zh-CN" altLang="en-US" dirty="0"/>
              <a:t>卷</a:t>
            </a:r>
          </a:p>
        </p:txBody>
      </p:sp>
    </p:spTree>
    <p:extLst>
      <p:ext uri="{BB962C8B-B14F-4D97-AF65-F5344CB8AC3E}">
        <p14:creationId xmlns:p14="http://schemas.microsoft.com/office/powerpoint/2010/main" val="15512565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44408" y="188640"/>
            <a:ext cx="582211" cy="369332"/>
          </a:xfrm>
          <a:prstGeom prst="rect">
            <a:avLst/>
          </a:prstGeom>
          <a:solidFill>
            <a:srgbClr val="FFFF00"/>
          </a:solidFill>
        </p:spPr>
        <p:txBody>
          <a:bodyPr wrap="none" rtlCol="0">
            <a:spAutoFit/>
          </a:bodyPr>
          <a:lstStyle/>
          <a:p>
            <a:r>
              <a:rPr lang="en-US" altLang="zh-CN" dirty="0"/>
              <a:t>C</a:t>
            </a:r>
            <a:r>
              <a:rPr lang="zh-CN" altLang="en-US" dirty="0"/>
              <a:t>卷</a:t>
            </a:r>
          </a:p>
        </p:txBody>
      </p:sp>
      <p:sp>
        <p:nvSpPr>
          <p:cNvPr id="3" name="矩形 2"/>
          <p:cNvSpPr/>
          <p:nvPr/>
        </p:nvSpPr>
        <p:spPr>
          <a:xfrm>
            <a:off x="213048" y="162697"/>
            <a:ext cx="8064896" cy="6324808"/>
          </a:xfrm>
          <a:prstGeom prst="rect">
            <a:avLst/>
          </a:prstGeom>
        </p:spPr>
        <p:txBody>
          <a:bodyPr wrap="square">
            <a:spAutoFit/>
          </a:bodyPr>
          <a:lstStyle/>
          <a:p>
            <a:pPr algn="just">
              <a:lnSpc>
                <a:spcPct val="150000"/>
              </a:lnSpc>
              <a:spcAft>
                <a:spcPts val="0"/>
              </a:spcAft>
            </a:pPr>
            <a:r>
              <a:rPr lang="zh-CN" altLang="zh-CN" kern="100" dirty="0">
                <a:solidFill>
                  <a:srgbClr val="000000"/>
                </a:solidFill>
                <a:latin typeface="Times New Roman" panose="02020603050405020304" pitchFamily="18" charset="0"/>
              </a:rPr>
              <a:t>十二</a:t>
            </a:r>
            <a:r>
              <a:rPr lang="en-US" altLang="zh-CN" kern="100" dirty="0">
                <a:solidFill>
                  <a:srgbClr val="000000"/>
                </a:solidFill>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8</a:t>
            </a:r>
            <a:r>
              <a:rPr lang="zh-CN" altLang="zh-CN" kern="100" dirty="0">
                <a:latin typeface="Times New Roman" panose="02020603050405020304" pitchFamily="18" charset="0"/>
              </a:rPr>
              <a:t>分）计算题。</a:t>
            </a:r>
          </a:p>
          <a:p>
            <a:pPr lvl="0" algn="just">
              <a:lnSpc>
                <a:spcPct val="150000"/>
              </a:lnSpc>
              <a:spcAft>
                <a:spcPts val="0"/>
              </a:spcAft>
            </a:pPr>
            <a:r>
              <a:rPr lang="en-US" altLang="zh-CN" kern="100" dirty="0">
                <a:solidFill>
                  <a:srgbClr val="000000"/>
                </a:solidFill>
                <a:latin typeface="Times New Roman" panose="02020603050405020304" pitchFamily="18" charset="0"/>
              </a:rPr>
              <a:t>(1) </a:t>
            </a:r>
            <a:r>
              <a:rPr lang="zh-CN" altLang="zh-CN" kern="100" dirty="0">
                <a:solidFill>
                  <a:srgbClr val="000000"/>
                </a:solidFill>
                <a:latin typeface="Times New Roman" panose="02020603050405020304" pitchFamily="18" charset="0"/>
              </a:rPr>
              <a:t>从</a:t>
            </a:r>
            <a:r>
              <a:rPr lang="en-US" altLang="zh-CN" kern="1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rPr>
              <a:t>至</a:t>
            </a:r>
            <a:r>
              <a:rPr lang="en-US" altLang="zh-CN" kern="100" dirty="0">
                <a:solidFill>
                  <a:srgbClr val="000000"/>
                </a:solidFill>
                <a:latin typeface="Times New Roman" panose="02020603050405020304" pitchFamily="18" charset="0"/>
              </a:rPr>
              <a:t>999</a:t>
            </a:r>
            <a:r>
              <a:rPr lang="zh-CN" altLang="zh-CN" kern="100" dirty="0">
                <a:solidFill>
                  <a:srgbClr val="000000"/>
                </a:solidFill>
                <a:latin typeface="Times New Roman" panose="02020603050405020304" pitchFamily="18" charset="0"/>
              </a:rPr>
              <a:t>的整数中，能够被</a:t>
            </a:r>
            <a:r>
              <a:rPr lang="en-US" altLang="zh-CN" kern="100" dirty="0">
                <a:solidFill>
                  <a:srgbClr val="000000"/>
                </a:solidFill>
                <a:latin typeface="Times New Roman" panose="02020603050405020304" pitchFamily="18" charset="0"/>
              </a:rPr>
              <a:t>35</a:t>
            </a:r>
            <a:r>
              <a:rPr lang="zh-CN" altLang="zh-CN" kern="100" dirty="0">
                <a:solidFill>
                  <a:srgbClr val="000000"/>
                </a:solidFill>
                <a:latin typeface="Times New Roman" panose="02020603050405020304" pitchFamily="18" charset="0"/>
              </a:rPr>
              <a:t>整除但不能</a:t>
            </a:r>
            <a:r>
              <a:rPr lang="en-US" altLang="zh-CN" kern="100" dirty="0">
                <a:solidFill>
                  <a:srgbClr val="000000"/>
                </a:solidFill>
                <a:latin typeface="Times New Roman" panose="02020603050405020304" pitchFamily="18" charset="0"/>
              </a:rPr>
              <a:t>14</a:t>
            </a:r>
            <a:r>
              <a:rPr lang="zh-CN" altLang="zh-CN" kern="100" dirty="0">
                <a:solidFill>
                  <a:srgbClr val="000000"/>
                </a:solidFill>
                <a:latin typeface="Times New Roman" panose="02020603050405020304" pitchFamily="18" charset="0"/>
              </a:rPr>
              <a:t>整除的整数有多少个？</a:t>
            </a:r>
            <a:endParaRPr lang="zh-CN" altLang="zh-CN" kern="100" dirty="0">
              <a:latin typeface="Times New Roman" panose="02020603050405020304" pitchFamily="18" charset="0"/>
            </a:endParaRPr>
          </a:p>
          <a:p>
            <a:pPr lvl="0" algn="just">
              <a:lnSpc>
                <a:spcPct val="150000"/>
              </a:lnSpc>
              <a:spcAft>
                <a:spcPts val="0"/>
              </a:spcAft>
            </a:pPr>
            <a:r>
              <a:rPr lang="en-US" altLang="zh-CN" kern="100" dirty="0">
                <a:latin typeface="Times New Roman" panose="02020603050405020304" pitchFamily="18" charset="0"/>
              </a:rPr>
              <a:t>(2) </a:t>
            </a:r>
            <a:r>
              <a:rPr lang="zh-CN" altLang="zh-CN" kern="100" dirty="0">
                <a:latin typeface="Times New Roman" panose="02020603050405020304" pitchFamily="18" charset="0"/>
              </a:rPr>
              <a:t>从</a:t>
            </a:r>
            <a:r>
              <a:rPr lang="en-US" altLang="zh-CN" kern="100" dirty="0">
                <a:latin typeface="Times New Roman" panose="02020603050405020304" pitchFamily="18" charset="0"/>
              </a:rPr>
              <a:t>5</a:t>
            </a:r>
            <a:r>
              <a:rPr lang="zh-CN" altLang="zh-CN" kern="100" dirty="0">
                <a:latin typeface="Times New Roman" panose="02020603050405020304" pitchFamily="18" charset="0"/>
              </a:rPr>
              <a:t>双鞋子中任意取出</a:t>
            </a:r>
            <a:r>
              <a:rPr lang="en-US" altLang="zh-CN" kern="100" dirty="0">
                <a:latin typeface="Times New Roman" panose="02020603050405020304" pitchFamily="18" charset="0"/>
              </a:rPr>
              <a:t>4</a:t>
            </a:r>
            <a:r>
              <a:rPr lang="zh-CN" altLang="zh-CN" kern="100" dirty="0">
                <a:latin typeface="Times New Roman" panose="02020603050405020304" pitchFamily="18" charset="0"/>
              </a:rPr>
              <a:t>只鞋子，求恰有两只配成一双的不同取法有多少种？</a:t>
            </a:r>
          </a:p>
          <a:p>
            <a:pPr marL="400050" algn="just">
              <a:lnSpc>
                <a:spcPct val="150000"/>
              </a:lnSpc>
              <a:spcAft>
                <a:spcPts val="0"/>
              </a:spcAft>
            </a:pPr>
            <a:r>
              <a:rPr lang="zh-CN" altLang="zh-CN" kern="100" dirty="0">
                <a:latin typeface="Times New Roman" panose="02020603050405020304" pitchFamily="18" charset="0"/>
              </a:rPr>
              <a:t>解：</a:t>
            </a:r>
          </a:p>
          <a:p>
            <a:pPr marL="400050" algn="just">
              <a:lnSpc>
                <a:spcPct val="150000"/>
              </a:lnSpc>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1</a:t>
            </a:r>
            <a:r>
              <a:rPr lang="zh-CN" altLang="zh-CN" kern="100" dirty="0">
                <a:latin typeface="Times New Roman" panose="02020603050405020304" pitchFamily="18" charset="0"/>
              </a:rPr>
              <a:t>）</a:t>
            </a:r>
            <a:r>
              <a:rPr lang="en-US" altLang="zh-CN" kern="100" dirty="0">
                <a:latin typeface="Times New Roman" panose="02020603050405020304" pitchFamily="18" charset="0"/>
              </a:rPr>
              <a:t>A</a:t>
            </a:r>
            <a:r>
              <a:rPr lang="zh-CN" altLang="zh-CN" kern="100" dirty="0">
                <a:latin typeface="Times New Roman" panose="02020603050405020304" pitchFamily="18" charset="0"/>
              </a:rPr>
              <a:t>——</a:t>
            </a:r>
            <a:r>
              <a:rPr lang="zh-CN" altLang="zh-CN" kern="100" dirty="0">
                <a:solidFill>
                  <a:srgbClr val="000000"/>
                </a:solidFill>
                <a:latin typeface="Times New Roman" panose="02020603050405020304" pitchFamily="18" charset="0"/>
              </a:rPr>
              <a:t>从</a:t>
            </a:r>
            <a:r>
              <a:rPr lang="en-US" altLang="zh-CN" kern="1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rPr>
              <a:t>至</a:t>
            </a:r>
            <a:r>
              <a:rPr lang="en-US" altLang="zh-CN" kern="100" dirty="0">
                <a:solidFill>
                  <a:srgbClr val="000000"/>
                </a:solidFill>
                <a:latin typeface="Times New Roman" panose="02020603050405020304" pitchFamily="18" charset="0"/>
              </a:rPr>
              <a:t>999</a:t>
            </a:r>
            <a:r>
              <a:rPr lang="zh-CN" altLang="zh-CN" kern="100" dirty="0">
                <a:solidFill>
                  <a:srgbClr val="000000"/>
                </a:solidFill>
                <a:latin typeface="Times New Roman" panose="02020603050405020304" pitchFamily="18" charset="0"/>
              </a:rPr>
              <a:t>的整数中，</a:t>
            </a:r>
            <a:r>
              <a:rPr lang="zh-CN" altLang="zh-CN" kern="100" dirty="0">
                <a:latin typeface="Times New Roman" panose="02020603050405020304" pitchFamily="18" charset="0"/>
              </a:rPr>
              <a:t>能够被</a:t>
            </a:r>
            <a:r>
              <a:rPr lang="en-US" altLang="zh-CN" kern="100" dirty="0">
                <a:latin typeface="Times New Roman" panose="02020603050405020304" pitchFamily="18" charset="0"/>
              </a:rPr>
              <a:t>35</a:t>
            </a:r>
            <a:r>
              <a:rPr lang="zh-CN" altLang="zh-CN" kern="100" dirty="0">
                <a:latin typeface="Times New Roman" panose="02020603050405020304" pitchFamily="18" charset="0"/>
              </a:rPr>
              <a:t>整除的整数的全体</a:t>
            </a:r>
          </a:p>
          <a:p>
            <a:pPr marL="400050" algn="just">
              <a:lnSpc>
                <a:spcPct val="150000"/>
              </a:lnSpc>
              <a:spcAft>
                <a:spcPts val="0"/>
              </a:spcAft>
            </a:pPr>
            <a:r>
              <a:rPr lang="en-US" altLang="zh-CN" kern="100" dirty="0">
                <a:latin typeface="Times New Roman" panose="02020603050405020304" pitchFamily="18" charset="0"/>
              </a:rPr>
              <a:t>     B</a:t>
            </a:r>
            <a:r>
              <a:rPr lang="zh-CN" altLang="zh-CN" kern="100" dirty="0">
                <a:latin typeface="Times New Roman" panose="02020603050405020304" pitchFamily="18" charset="0"/>
              </a:rPr>
              <a:t>——</a:t>
            </a:r>
            <a:r>
              <a:rPr lang="zh-CN" altLang="zh-CN" kern="100" dirty="0">
                <a:solidFill>
                  <a:srgbClr val="000000"/>
                </a:solidFill>
                <a:latin typeface="Times New Roman" panose="02020603050405020304" pitchFamily="18" charset="0"/>
              </a:rPr>
              <a:t>从</a:t>
            </a:r>
            <a:r>
              <a:rPr lang="en-US" altLang="zh-CN" kern="1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rPr>
              <a:t>至</a:t>
            </a:r>
            <a:r>
              <a:rPr lang="en-US" altLang="zh-CN" kern="100" dirty="0">
                <a:solidFill>
                  <a:srgbClr val="000000"/>
                </a:solidFill>
                <a:latin typeface="Times New Roman" panose="02020603050405020304" pitchFamily="18" charset="0"/>
              </a:rPr>
              <a:t>999</a:t>
            </a:r>
            <a:r>
              <a:rPr lang="zh-CN" altLang="zh-CN" kern="100" dirty="0">
                <a:solidFill>
                  <a:srgbClr val="000000"/>
                </a:solidFill>
                <a:latin typeface="Times New Roman" panose="02020603050405020304" pitchFamily="18" charset="0"/>
              </a:rPr>
              <a:t>的整数中，</a:t>
            </a:r>
            <a:r>
              <a:rPr lang="zh-CN" altLang="zh-CN" kern="100" dirty="0">
                <a:latin typeface="Times New Roman" panose="02020603050405020304" pitchFamily="18" charset="0"/>
              </a:rPr>
              <a:t>能够被</a:t>
            </a:r>
            <a:r>
              <a:rPr lang="en-US" altLang="zh-CN" kern="100" dirty="0">
                <a:latin typeface="Times New Roman" panose="02020603050405020304" pitchFamily="18" charset="0"/>
              </a:rPr>
              <a:t>14</a:t>
            </a:r>
            <a:r>
              <a:rPr lang="zh-CN" altLang="zh-CN" kern="100" dirty="0">
                <a:latin typeface="Times New Roman" panose="02020603050405020304" pitchFamily="18" charset="0"/>
              </a:rPr>
              <a:t>整除的整数的全体</a:t>
            </a:r>
          </a:p>
          <a:p>
            <a:pPr marL="400050" algn="just">
              <a:lnSpc>
                <a:spcPct val="150000"/>
              </a:lnSpc>
              <a:spcAft>
                <a:spcPts val="0"/>
              </a:spcAft>
            </a:pPr>
            <a:r>
              <a:rPr lang="en-US" altLang="zh-CN" kern="100" dirty="0">
                <a:latin typeface="Times New Roman" panose="02020603050405020304" pitchFamily="18" charset="0"/>
              </a:rPr>
              <a:t>     |A-B|=|A|-|A</a:t>
            </a:r>
            <a:r>
              <a:rPr lang="zh-CN" altLang="zh-CN" kern="100" dirty="0">
                <a:latin typeface="Times New Roman" panose="02020603050405020304" pitchFamily="18" charset="0"/>
              </a:rPr>
              <a:t>∩</a:t>
            </a:r>
            <a:r>
              <a:rPr lang="en-US" altLang="zh-CN" kern="100" dirty="0">
                <a:latin typeface="Times New Roman" panose="02020603050405020304" pitchFamily="18" charset="0"/>
              </a:rPr>
              <a:t>B|</a:t>
            </a:r>
            <a:endParaRPr lang="zh-CN" altLang="zh-CN" kern="100" dirty="0">
              <a:latin typeface="Times New Roman" panose="02020603050405020304" pitchFamily="18" charset="0"/>
            </a:endParaRPr>
          </a:p>
          <a:p>
            <a:pPr marL="400050" algn="just">
              <a:lnSpc>
                <a:spcPct val="150000"/>
              </a:lnSpc>
              <a:spcAft>
                <a:spcPts val="0"/>
              </a:spcAft>
            </a:pPr>
            <a:r>
              <a:rPr lang="en-US" altLang="zh-CN" kern="100" dirty="0">
                <a:latin typeface="Times New Roman" panose="02020603050405020304" pitchFamily="18" charset="0"/>
              </a:rPr>
              <a:t>     |A|=[999/35]=28</a:t>
            </a:r>
            <a:endParaRPr lang="zh-CN" altLang="zh-CN" kern="100" dirty="0">
              <a:latin typeface="Times New Roman" panose="02020603050405020304" pitchFamily="18" charset="0"/>
            </a:endParaRPr>
          </a:p>
          <a:p>
            <a:pPr marL="400050" algn="just">
              <a:lnSpc>
                <a:spcPct val="150000"/>
              </a:lnSpc>
              <a:spcAft>
                <a:spcPts val="0"/>
              </a:spcAft>
            </a:pPr>
            <a:r>
              <a:rPr lang="en-US" altLang="zh-CN" kern="100" dirty="0">
                <a:latin typeface="Times New Roman" panose="02020603050405020304" pitchFamily="18" charset="0"/>
              </a:rPr>
              <a:t>     |A</a:t>
            </a:r>
            <a:r>
              <a:rPr lang="zh-CN" altLang="zh-CN" kern="100" dirty="0">
                <a:latin typeface="Times New Roman" panose="02020603050405020304" pitchFamily="18" charset="0"/>
              </a:rPr>
              <a:t>∩</a:t>
            </a:r>
            <a:r>
              <a:rPr lang="en-US" altLang="zh-CN" kern="100" dirty="0">
                <a:latin typeface="Times New Roman" panose="02020603050405020304" pitchFamily="18" charset="0"/>
              </a:rPr>
              <a:t>B|=14 (</a:t>
            </a:r>
            <a:r>
              <a:rPr lang="zh-CN" altLang="zh-CN" kern="100" dirty="0">
                <a:latin typeface="Times New Roman" panose="02020603050405020304" pitchFamily="18" charset="0"/>
              </a:rPr>
              <a:t>同时被</a:t>
            </a:r>
            <a:r>
              <a:rPr lang="en-US" altLang="zh-CN" kern="100" dirty="0">
                <a:latin typeface="Times New Roman" panose="02020603050405020304" pitchFamily="18" charset="0"/>
              </a:rPr>
              <a:t>35</a:t>
            </a:r>
            <a:r>
              <a:rPr lang="zh-CN" altLang="zh-CN" kern="100" dirty="0">
                <a:latin typeface="Times New Roman" panose="02020603050405020304" pitchFamily="18" charset="0"/>
              </a:rPr>
              <a:t>、</a:t>
            </a:r>
            <a:r>
              <a:rPr lang="en-US" altLang="zh-CN" kern="100" dirty="0">
                <a:latin typeface="Times New Roman" panose="02020603050405020304" pitchFamily="18" charset="0"/>
              </a:rPr>
              <a:t>14</a:t>
            </a:r>
            <a:r>
              <a:rPr lang="zh-CN" altLang="zh-CN" kern="100" dirty="0">
                <a:latin typeface="Times New Roman" panose="02020603050405020304" pitchFamily="18" charset="0"/>
              </a:rPr>
              <a:t>整除，即被</a:t>
            </a:r>
            <a:r>
              <a:rPr lang="en-US" altLang="zh-CN" kern="100" dirty="0">
                <a:latin typeface="Times New Roman" panose="02020603050405020304" pitchFamily="18" charset="0"/>
              </a:rPr>
              <a:t>70</a:t>
            </a:r>
            <a:r>
              <a:rPr lang="zh-CN" altLang="zh-CN" kern="100" dirty="0">
                <a:latin typeface="Times New Roman" panose="02020603050405020304" pitchFamily="18" charset="0"/>
              </a:rPr>
              <a:t>整除</a:t>
            </a:r>
            <a:r>
              <a:rPr lang="en-US" altLang="zh-CN" kern="100" dirty="0">
                <a:latin typeface="Times New Roman" panose="02020603050405020304" pitchFamily="18" charset="0"/>
              </a:rPr>
              <a:t>)</a:t>
            </a:r>
            <a:endParaRPr lang="zh-CN" altLang="zh-CN" kern="100" dirty="0">
              <a:latin typeface="Times New Roman" panose="02020603050405020304" pitchFamily="18" charset="0"/>
            </a:endParaRPr>
          </a:p>
          <a:p>
            <a:pPr marL="400050"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于是</a:t>
            </a:r>
            <a:r>
              <a:rPr lang="en-US" altLang="zh-CN" kern="100" dirty="0">
                <a:latin typeface="Times New Roman" panose="02020603050405020304" pitchFamily="18" charset="0"/>
              </a:rPr>
              <a:t>|A-B|=|A|-|A</a:t>
            </a:r>
            <a:r>
              <a:rPr lang="zh-CN" altLang="zh-CN" kern="100" dirty="0">
                <a:latin typeface="Times New Roman" panose="02020603050405020304" pitchFamily="18" charset="0"/>
              </a:rPr>
              <a:t>∩</a:t>
            </a:r>
            <a:r>
              <a:rPr lang="en-US" altLang="zh-CN" kern="100" dirty="0">
                <a:latin typeface="Times New Roman" panose="02020603050405020304" pitchFamily="18" charset="0"/>
              </a:rPr>
              <a:t>B|=28-14=14</a:t>
            </a:r>
            <a:r>
              <a:rPr lang="en-US" altLang="zh-CN" kern="100" dirty="0">
                <a:solidFill>
                  <a:srgbClr val="000000"/>
                </a:solidFill>
                <a:latin typeface="Times New Roman" panose="02020603050405020304" pitchFamily="18" charset="0"/>
              </a:rPr>
              <a:t>                                                                4</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a:p>
            <a:pPr>
              <a:lnSpc>
                <a:spcPct val="150000"/>
              </a:lnSpc>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2</a:t>
            </a:r>
            <a:r>
              <a:rPr lang="zh-CN" altLang="zh-CN" kern="100" dirty="0">
                <a:solidFill>
                  <a:srgbClr val="000000"/>
                </a:solidFill>
                <a:latin typeface="Times New Roman" panose="02020603050405020304" pitchFamily="18" charset="0"/>
              </a:rPr>
              <a:t>）从</a:t>
            </a:r>
            <a:r>
              <a:rPr lang="en-US" altLang="zh-CN" kern="100" dirty="0">
                <a:solidFill>
                  <a:srgbClr val="000000"/>
                </a:solidFill>
                <a:latin typeface="Times New Roman" panose="02020603050405020304" pitchFamily="18" charset="0"/>
              </a:rPr>
              <a:t>5</a:t>
            </a:r>
            <a:r>
              <a:rPr lang="zh-CN" altLang="zh-CN" kern="100" dirty="0">
                <a:solidFill>
                  <a:srgbClr val="000000"/>
                </a:solidFill>
                <a:latin typeface="Times New Roman" panose="02020603050405020304" pitchFamily="18" charset="0"/>
              </a:rPr>
              <a:t>双鞋子中任意取出一双，另外两只可以分两步走：先从剩下的</a:t>
            </a:r>
            <a:r>
              <a:rPr lang="en-US" altLang="zh-CN" kern="100" dirty="0">
                <a:solidFill>
                  <a:srgbClr val="000000"/>
                </a:solidFill>
                <a:latin typeface="Times New Roman" panose="02020603050405020304" pitchFamily="18" charset="0"/>
              </a:rPr>
              <a:t>8</a:t>
            </a:r>
            <a:r>
              <a:rPr lang="zh-CN" altLang="zh-CN" kern="100" dirty="0">
                <a:solidFill>
                  <a:srgbClr val="000000"/>
                </a:solidFill>
                <a:latin typeface="Times New Roman" panose="02020603050405020304" pitchFamily="18" charset="0"/>
              </a:rPr>
              <a:t>只里面任意取出一只，再从剩下的</a:t>
            </a:r>
            <a:r>
              <a:rPr lang="en-US" altLang="zh-CN" kern="100" dirty="0">
                <a:solidFill>
                  <a:srgbClr val="000000"/>
                </a:solidFill>
                <a:latin typeface="Times New Roman" panose="02020603050405020304" pitchFamily="18" charset="0"/>
              </a:rPr>
              <a:t>6</a:t>
            </a:r>
            <a:r>
              <a:rPr lang="zh-CN" altLang="zh-CN" kern="100" dirty="0">
                <a:solidFill>
                  <a:srgbClr val="000000"/>
                </a:solidFill>
                <a:latin typeface="Times New Roman" panose="02020603050405020304" pitchFamily="18" charset="0"/>
              </a:rPr>
              <a:t>只里面任意取出一只，并且这两只不考虑次序。</a:t>
            </a:r>
            <a:endParaRPr lang="zh-CN" altLang="zh-CN" kern="100" dirty="0">
              <a:latin typeface="Times New Roman" panose="02020603050405020304" pitchFamily="18" charset="0"/>
            </a:endParaRPr>
          </a:p>
          <a:p>
            <a:pPr>
              <a:lnSpc>
                <a:spcPct val="150000"/>
              </a:lnSpc>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于是所求不同取法数目为</a:t>
            </a:r>
            <a:endParaRPr lang="zh-CN" altLang="zh-CN" kern="100" dirty="0">
              <a:latin typeface="Times New Roman" panose="02020603050405020304" pitchFamily="18" charset="0"/>
            </a:endParaRPr>
          </a:p>
          <a:p>
            <a:pPr>
              <a:lnSpc>
                <a:spcPct val="150000"/>
              </a:lnSpc>
              <a:spcAft>
                <a:spcPts val="0"/>
              </a:spcAft>
            </a:pPr>
            <a:r>
              <a:rPr lang="en-US" altLang="zh-CN" kern="100" dirty="0">
                <a:solidFill>
                  <a:srgbClr val="000000"/>
                </a:solidFill>
                <a:latin typeface="Times New Roman" panose="02020603050405020304" pitchFamily="18" charset="0"/>
              </a:rPr>
              <a:t>                   5*</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8*6</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/2</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=120</a:t>
            </a:r>
            <a:r>
              <a:rPr lang="zh-CN" altLang="zh-CN" kern="100" dirty="0">
                <a:solidFill>
                  <a:srgbClr val="000000"/>
                </a:solidFill>
                <a:latin typeface="Times New Roman" panose="02020603050405020304" pitchFamily="18" charset="0"/>
              </a:rPr>
              <a:t>种 </a:t>
            </a:r>
            <a:r>
              <a:rPr lang="en-US" altLang="zh-CN" kern="100" dirty="0">
                <a:solidFill>
                  <a:srgbClr val="000000"/>
                </a:solidFill>
                <a:latin typeface="Times New Roman" panose="02020603050405020304" pitchFamily="18" charset="0"/>
              </a:rPr>
              <a:t>                                                                  4</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p:txBody>
      </p:sp>
    </p:spTree>
    <p:extLst>
      <p:ext uri="{BB962C8B-B14F-4D97-AF65-F5344CB8AC3E}">
        <p14:creationId xmlns:p14="http://schemas.microsoft.com/office/powerpoint/2010/main" val="6375351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矩形 1"/>
              <p:cNvSpPr/>
              <p:nvPr/>
            </p:nvSpPr>
            <p:spPr>
              <a:xfrm>
                <a:off x="107504" y="188640"/>
                <a:ext cx="9036496" cy="2955424"/>
              </a:xfrm>
              <a:prstGeom prst="rect">
                <a:avLst/>
              </a:prstGeom>
            </p:spPr>
            <p:txBody>
              <a:bodyPr wrap="square">
                <a:spAutoFit/>
              </a:bodyPr>
              <a:lstStyle/>
              <a:p>
                <a:pPr>
                  <a:spcAft>
                    <a:spcPts val="0"/>
                  </a:spcAft>
                </a:pPr>
                <a:r>
                  <a:rPr lang="zh-CN" altLang="zh-CN" kern="100" dirty="0">
                    <a:solidFill>
                      <a:srgbClr val="000000"/>
                    </a:solidFill>
                    <a:latin typeface="Times New Roman" panose="02020603050405020304" pitchFamily="18" charset="0"/>
                  </a:rPr>
                  <a:t>十三</a:t>
                </a:r>
                <a:r>
                  <a:rPr lang="en-US" altLang="zh-CN" kern="100" dirty="0">
                    <a:solidFill>
                      <a:srgbClr val="000000"/>
                    </a:solidFill>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8</a:t>
                </a:r>
                <a:r>
                  <a:rPr lang="zh-CN" altLang="zh-CN" kern="100" dirty="0">
                    <a:latin typeface="Times New Roman" panose="02020603050405020304" pitchFamily="18" charset="0"/>
                  </a:rPr>
                  <a:t>分）</a:t>
                </a:r>
                <a:r>
                  <a:rPr lang="zh-CN" altLang="zh-CN" kern="100" dirty="0">
                    <a:solidFill>
                      <a:srgbClr val="000000"/>
                    </a:solidFill>
                    <a:latin typeface="Times New Roman" panose="02020603050405020304" pitchFamily="18" charset="0"/>
                  </a:rPr>
                  <a:t>在从</a:t>
                </a:r>
                <a:r>
                  <a:rPr lang="en-US" altLang="zh-CN" kern="1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rPr>
                  <a:t>至</a:t>
                </a:r>
                <a:r>
                  <a:rPr lang="en-US" altLang="zh-CN" kern="100" dirty="0">
                    <a:solidFill>
                      <a:srgbClr val="000000"/>
                    </a:solidFill>
                    <a:latin typeface="Times New Roman" panose="02020603050405020304" pitchFamily="18" charset="0"/>
                  </a:rPr>
                  <a:t>60</a:t>
                </a:r>
                <a:r>
                  <a:rPr lang="zh-CN" altLang="zh-CN" kern="100" dirty="0">
                    <a:solidFill>
                      <a:srgbClr val="000000"/>
                    </a:solidFill>
                    <a:latin typeface="Times New Roman" panose="02020603050405020304" pitchFamily="18" charset="0"/>
                  </a:rPr>
                  <a:t>的整数中，</a:t>
                </a:r>
                <a:endParaRPr lang="zh-CN" altLang="zh-CN" kern="100" dirty="0">
                  <a:latin typeface="Times New Roman" panose="02020603050405020304" pitchFamily="18" charset="0"/>
                </a:endParaRPr>
              </a:p>
              <a:p>
                <a:pPr lvl="0" algn="just">
                  <a:lnSpc>
                    <a:spcPct val="150000"/>
                  </a:lnSpc>
                  <a:spcAft>
                    <a:spcPts val="0"/>
                  </a:spcAft>
                </a:pPr>
                <a:r>
                  <a:rPr lang="zh-CN" altLang="en-US" kern="100" dirty="0">
                    <a:solidFill>
                      <a:srgbClr val="FF0000"/>
                    </a:solidFill>
                    <a:latin typeface="Times New Roman" panose="02020603050405020304" pitchFamily="18" charset="0"/>
                  </a:rPr>
                  <a:t>（</a:t>
                </a:r>
                <a:r>
                  <a:rPr lang="en-US" altLang="zh-CN" kern="100" dirty="0">
                    <a:solidFill>
                      <a:srgbClr val="FF0000"/>
                    </a:solidFill>
                    <a:latin typeface="Times New Roman" panose="02020603050405020304" pitchFamily="18" charset="0"/>
                  </a:rPr>
                  <a:t>1</a:t>
                </a:r>
                <a:r>
                  <a:rPr lang="zh-CN" altLang="en-US" kern="100" dirty="0">
                    <a:solidFill>
                      <a:srgbClr val="FF0000"/>
                    </a:solidFill>
                    <a:latin typeface="Times New Roman" panose="02020603050405020304" pitchFamily="18" charset="0"/>
                  </a:rPr>
                  <a:t>）</a:t>
                </a:r>
                <a:r>
                  <a:rPr lang="zh-CN" altLang="zh-CN" kern="100" dirty="0">
                    <a:solidFill>
                      <a:srgbClr val="FF0000"/>
                    </a:solidFill>
                    <a:latin typeface="Times New Roman" panose="02020603050405020304" pitchFamily="18" charset="0"/>
                  </a:rPr>
                  <a:t>能够被</a:t>
                </a:r>
                <a:r>
                  <a:rPr lang="en-US" altLang="zh-CN" kern="100" dirty="0">
                    <a:solidFill>
                      <a:srgbClr val="FF0000"/>
                    </a:solidFill>
                    <a:latin typeface="Times New Roman" panose="02020603050405020304" pitchFamily="18" charset="0"/>
                  </a:rPr>
                  <a:t>2</a:t>
                </a:r>
                <a:r>
                  <a:rPr lang="zh-CN" altLang="zh-CN" kern="100" dirty="0">
                    <a:solidFill>
                      <a:srgbClr val="FF0000"/>
                    </a:solidFill>
                    <a:latin typeface="Times New Roman" panose="02020603050405020304" pitchFamily="18" charset="0"/>
                  </a:rPr>
                  <a:t>整除但不能</a:t>
                </a:r>
                <a:r>
                  <a:rPr lang="en-US" altLang="zh-CN" kern="100" dirty="0">
                    <a:solidFill>
                      <a:srgbClr val="FF0000"/>
                    </a:solidFill>
                    <a:latin typeface="Times New Roman" panose="02020603050405020304" pitchFamily="18" charset="0"/>
                  </a:rPr>
                  <a:t>3</a:t>
                </a:r>
                <a:r>
                  <a:rPr lang="zh-CN" altLang="zh-CN" kern="100" dirty="0">
                    <a:solidFill>
                      <a:srgbClr val="FF0000"/>
                    </a:solidFill>
                    <a:latin typeface="Times New Roman" panose="02020603050405020304" pitchFamily="18" charset="0"/>
                  </a:rPr>
                  <a:t>整除、不能被</a:t>
                </a:r>
                <a:r>
                  <a:rPr lang="en-US" altLang="zh-CN" kern="100" dirty="0">
                    <a:solidFill>
                      <a:srgbClr val="FF0000"/>
                    </a:solidFill>
                    <a:latin typeface="Times New Roman" panose="02020603050405020304" pitchFamily="18" charset="0"/>
                  </a:rPr>
                  <a:t>5</a:t>
                </a:r>
                <a:r>
                  <a:rPr lang="zh-CN" altLang="zh-CN" kern="100" dirty="0">
                    <a:solidFill>
                      <a:srgbClr val="FF0000"/>
                    </a:solidFill>
                    <a:latin typeface="Times New Roman" panose="02020603050405020304" pitchFamily="18" charset="0"/>
                  </a:rPr>
                  <a:t>整除的数有多少个？</a:t>
                </a:r>
              </a:p>
              <a:p>
                <a:pPr indent="666750" algn="just">
                  <a:lnSpc>
                    <a:spcPct val="150000"/>
                  </a:lnSpc>
                  <a:spcAft>
                    <a:spcPts val="0"/>
                  </a:spcAft>
                </a:pPr>
                <a:r>
                  <a:rPr lang="zh-CN" altLang="zh-CN" kern="100" dirty="0">
                    <a:solidFill>
                      <a:srgbClr val="000000"/>
                    </a:solidFill>
                    <a:latin typeface="Times New Roman" panose="02020603050405020304" pitchFamily="18" charset="0"/>
                  </a:rPr>
                  <a:t>解： </a:t>
                </a:r>
                <a14:m>
                  <m:oMath xmlns:m="http://schemas.openxmlformats.org/officeDocument/2006/math">
                    <m:r>
                      <a:rPr lang="zh-CN" altLang="zh-CN" i="1" kern="100">
                        <a:solidFill>
                          <a:srgbClr val="000000"/>
                        </a:solidFill>
                        <a:latin typeface="Cambria Math" panose="02040503050406030204" pitchFamily="18" charset="0"/>
                      </a:rPr>
                      <m:t>记</m:t>
                    </m:r>
                    <m:sSub>
                      <m:sSubPr>
                        <m:ctrlPr>
                          <a:rPr lang="zh-CN" altLang="zh-CN" i="1" kern="100">
                            <a:solidFill>
                              <a:srgbClr val="000000"/>
                            </a:solidFill>
                            <a:latin typeface="Cambria Math" panose="02040503050406030204" pitchFamily="18" charset="0"/>
                            <a:ea typeface="Cambria Math" panose="02040503050406030204" pitchFamily="18" charset="0"/>
                          </a:rPr>
                        </m:ctrlPr>
                      </m:sSubPr>
                      <m:e>
                        <m:r>
                          <a:rPr lang="en-US" altLang="zh-CN" i="1" kern="100">
                            <a:solidFill>
                              <a:srgbClr val="000000"/>
                            </a:solidFill>
                            <a:latin typeface="Cambria Math" panose="02040503050406030204" pitchFamily="18" charset="0"/>
                          </a:rPr>
                          <m:t>𝐴</m:t>
                        </m:r>
                      </m:e>
                      <m:sub>
                        <m:r>
                          <a:rPr lang="en-US" altLang="zh-CN" i="1" kern="100">
                            <a:solidFill>
                              <a:srgbClr val="000000"/>
                            </a:solidFill>
                            <a:latin typeface="Cambria Math" panose="02040503050406030204" pitchFamily="18" charset="0"/>
                          </a:rPr>
                          <m:t>𝑘</m:t>
                        </m:r>
                      </m:sub>
                    </m:sSub>
                    <m:r>
                      <a:rPr lang="zh-CN" altLang="zh-CN" i="1" kern="100">
                        <a:solidFill>
                          <a:srgbClr val="000000"/>
                        </a:solidFill>
                        <a:latin typeface="Cambria Math" panose="02040503050406030204" pitchFamily="18" charset="0"/>
                      </a:rPr>
                      <m:t>表示从</m:t>
                    </m:r>
                  </m:oMath>
                </a14:m>
                <a:r>
                  <a:rPr lang="en-US" altLang="zh-CN" kern="1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rPr>
                  <a:t>到</a:t>
                </a:r>
                <a:r>
                  <a:rPr lang="en-US" altLang="zh-CN" kern="100" dirty="0">
                    <a:solidFill>
                      <a:srgbClr val="000000"/>
                    </a:solidFill>
                    <a:latin typeface="Times New Roman" panose="02020603050405020304" pitchFamily="18" charset="0"/>
                  </a:rPr>
                  <a:t>60</a:t>
                </a:r>
                <a:r>
                  <a:rPr lang="zh-CN" altLang="zh-CN" kern="100" dirty="0">
                    <a:solidFill>
                      <a:srgbClr val="000000"/>
                    </a:solidFill>
                    <a:latin typeface="Times New Roman" panose="02020603050405020304" pitchFamily="18" charset="0"/>
                  </a:rPr>
                  <a:t>的整数中能够被</a:t>
                </a:r>
                <a:r>
                  <a:rPr lang="en-US" altLang="zh-CN" kern="100" dirty="0">
                    <a:solidFill>
                      <a:srgbClr val="000000"/>
                    </a:solidFill>
                    <a:latin typeface="Times New Roman" panose="02020603050405020304" pitchFamily="18" charset="0"/>
                  </a:rPr>
                  <a:t>k</a:t>
                </a:r>
                <a:r>
                  <a:rPr lang="zh-CN" altLang="zh-CN" kern="100" dirty="0">
                    <a:solidFill>
                      <a:srgbClr val="000000"/>
                    </a:solidFill>
                    <a:latin typeface="Times New Roman" panose="02020603050405020304" pitchFamily="18" charset="0"/>
                  </a:rPr>
                  <a:t>整除的数的集合</a:t>
                </a:r>
                <a:endParaRPr lang="zh-CN" altLang="zh-CN" kern="100" dirty="0">
                  <a:latin typeface="Times New Roman" panose="02020603050405020304" pitchFamily="18" charset="0"/>
                </a:endParaRPr>
              </a:p>
              <a:p>
                <a:pPr algn="r">
                  <a:lnSpc>
                    <a:spcPct val="150000"/>
                  </a:lnSpc>
                  <a:spcAft>
                    <a:spcPts val="0"/>
                  </a:spcAft>
                </a:pPr>
                <a14:m>
                  <m:oMath xmlns:m="http://schemas.openxmlformats.org/officeDocument/2006/math">
                    <m:d>
                      <m:dPr>
                        <m:begChr m:val="|"/>
                        <m:endChr m:val="|"/>
                        <m:ctrlPr>
                          <a:rPr lang="zh-CN" altLang="zh-CN" i="1" kern="100">
                            <a:solidFill>
                              <a:srgbClr val="000000"/>
                            </a:solidFill>
                            <a:latin typeface="Cambria Math" panose="02040503050406030204" pitchFamily="18" charset="0"/>
                            <a:ea typeface="Cambria Math" panose="02040503050406030204" pitchFamily="18" charset="0"/>
                          </a:rPr>
                        </m:ctrlPr>
                      </m:dPr>
                      <m:e>
                        <m:sSub>
                          <m:sSubPr>
                            <m:ctrlPr>
                              <a:rPr lang="zh-CN" altLang="zh-CN" i="1" kern="100">
                                <a:solidFill>
                                  <a:srgbClr val="000000"/>
                                </a:solidFill>
                                <a:latin typeface="Cambria Math" panose="02040503050406030204" pitchFamily="18" charset="0"/>
                                <a:ea typeface="Cambria Math" panose="02040503050406030204" pitchFamily="18" charset="0"/>
                              </a:rPr>
                            </m:ctrlPr>
                          </m:sSubPr>
                          <m:e>
                            <m:r>
                              <a:rPr lang="en-US" altLang="zh-CN" i="1" kern="100">
                                <a:solidFill>
                                  <a:srgbClr val="000000"/>
                                </a:solidFill>
                                <a:latin typeface="Cambria Math" panose="02040503050406030204" pitchFamily="18" charset="0"/>
                              </a:rPr>
                              <m:t>𝐴</m:t>
                            </m:r>
                          </m:e>
                          <m:sub>
                            <m:r>
                              <a:rPr lang="en-US" altLang="zh-CN" i="1" kern="100">
                                <a:solidFill>
                                  <a:srgbClr val="000000"/>
                                </a:solidFill>
                                <a:latin typeface="Cambria Math" panose="02040503050406030204" pitchFamily="18" charset="0"/>
                              </a:rPr>
                              <m:t>2</m:t>
                            </m:r>
                          </m:sub>
                        </m:sSub>
                        <m:r>
                          <a:rPr lang="en-US" altLang="zh-CN" i="1" kern="100">
                            <a:solidFill>
                              <a:srgbClr val="000000"/>
                            </a:solidFill>
                            <a:latin typeface="Cambria Math" panose="02040503050406030204" pitchFamily="18" charset="0"/>
                          </a:rPr>
                          <m:t>∩</m:t>
                        </m:r>
                        <m:sSub>
                          <m:sSubPr>
                            <m:ctrlPr>
                              <a:rPr lang="zh-CN" altLang="zh-CN" i="1" kern="100">
                                <a:solidFill>
                                  <a:srgbClr val="000000"/>
                                </a:solidFill>
                                <a:latin typeface="Cambria Math" panose="02040503050406030204" pitchFamily="18" charset="0"/>
                                <a:ea typeface="Cambria Math" panose="02040503050406030204" pitchFamily="18" charset="0"/>
                              </a:rPr>
                            </m:ctrlPr>
                          </m:sSubPr>
                          <m:e>
                            <m:acc>
                              <m:accPr>
                                <m:chr m:val="̄"/>
                                <m:ctrlPr>
                                  <a:rPr lang="zh-CN" altLang="zh-CN" i="1" kern="100">
                                    <a:solidFill>
                                      <a:srgbClr val="000000"/>
                                    </a:solidFill>
                                    <a:latin typeface="Cambria Math" panose="02040503050406030204" pitchFamily="18" charset="0"/>
                                    <a:ea typeface="Cambria Math" panose="02040503050406030204" pitchFamily="18" charset="0"/>
                                  </a:rPr>
                                </m:ctrlPr>
                              </m:accPr>
                              <m:e>
                                <m:r>
                                  <a:rPr lang="en-US" altLang="zh-CN" i="1" kern="100">
                                    <a:solidFill>
                                      <a:srgbClr val="000000"/>
                                    </a:solidFill>
                                    <a:latin typeface="Cambria Math" panose="02040503050406030204" pitchFamily="18" charset="0"/>
                                  </a:rPr>
                                  <m:t>𝐴</m:t>
                                </m:r>
                              </m:e>
                            </m:acc>
                          </m:e>
                          <m:sub>
                            <m:r>
                              <a:rPr lang="en-US" altLang="zh-CN" i="1" kern="100">
                                <a:solidFill>
                                  <a:srgbClr val="000000"/>
                                </a:solidFill>
                                <a:latin typeface="Cambria Math" panose="02040503050406030204" pitchFamily="18" charset="0"/>
                              </a:rPr>
                              <m:t>3</m:t>
                            </m:r>
                          </m:sub>
                        </m:sSub>
                        <m:r>
                          <a:rPr lang="en-US" altLang="zh-CN" i="1" kern="100">
                            <a:solidFill>
                              <a:srgbClr val="000000"/>
                            </a:solidFill>
                            <a:latin typeface="Cambria Math" panose="02040503050406030204" pitchFamily="18" charset="0"/>
                          </a:rPr>
                          <m:t>∩</m:t>
                        </m:r>
                        <m:sSub>
                          <m:sSubPr>
                            <m:ctrlPr>
                              <a:rPr lang="zh-CN" altLang="zh-CN" i="1" kern="100">
                                <a:solidFill>
                                  <a:srgbClr val="000000"/>
                                </a:solidFill>
                                <a:latin typeface="Cambria Math" panose="02040503050406030204" pitchFamily="18" charset="0"/>
                                <a:ea typeface="Cambria Math" panose="02040503050406030204" pitchFamily="18" charset="0"/>
                              </a:rPr>
                            </m:ctrlPr>
                          </m:sSubPr>
                          <m:e>
                            <m:acc>
                              <m:accPr>
                                <m:chr m:val="̄"/>
                                <m:ctrlPr>
                                  <a:rPr lang="zh-CN" altLang="zh-CN" i="1" kern="100">
                                    <a:solidFill>
                                      <a:srgbClr val="000000"/>
                                    </a:solidFill>
                                    <a:latin typeface="Cambria Math" panose="02040503050406030204" pitchFamily="18" charset="0"/>
                                    <a:ea typeface="Cambria Math" panose="02040503050406030204" pitchFamily="18" charset="0"/>
                                  </a:rPr>
                                </m:ctrlPr>
                              </m:accPr>
                              <m:e>
                                <m:r>
                                  <a:rPr lang="en-US" altLang="zh-CN" i="1" kern="100">
                                    <a:solidFill>
                                      <a:srgbClr val="000000"/>
                                    </a:solidFill>
                                    <a:latin typeface="Cambria Math" panose="02040503050406030204" pitchFamily="18" charset="0"/>
                                  </a:rPr>
                                  <m:t>𝐴</m:t>
                                </m:r>
                              </m:e>
                            </m:acc>
                          </m:e>
                          <m:sub>
                            <m:r>
                              <a:rPr lang="en-US" altLang="zh-CN" i="1" kern="100">
                                <a:solidFill>
                                  <a:srgbClr val="000000"/>
                                </a:solidFill>
                                <a:latin typeface="Cambria Math" panose="02040503050406030204" pitchFamily="18" charset="0"/>
                              </a:rPr>
                              <m:t>5</m:t>
                            </m:r>
                          </m:sub>
                        </m:sSub>
                      </m:e>
                    </m:d>
                    <m:r>
                      <a:rPr lang="en-US" altLang="zh-CN" i="1" kern="100">
                        <a:solidFill>
                          <a:srgbClr val="000000"/>
                        </a:solidFill>
                        <a:latin typeface="Cambria Math" panose="02040503050406030204" pitchFamily="18" charset="0"/>
                      </a:rPr>
                      <m:t>=</m:t>
                    </m:r>
                    <m:d>
                      <m:dPr>
                        <m:begChr m:val="|"/>
                        <m:endChr m:val="|"/>
                        <m:ctrlPr>
                          <a:rPr lang="zh-CN" altLang="zh-CN" i="1" kern="100">
                            <a:solidFill>
                              <a:srgbClr val="000000"/>
                            </a:solidFill>
                            <a:latin typeface="Cambria Math" panose="02040503050406030204" pitchFamily="18" charset="0"/>
                            <a:ea typeface="Cambria Math" panose="02040503050406030204" pitchFamily="18" charset="0"/>
                          </a:rPr>
                        </m:ctrlPr>
                      </m:dPr>
                      <m:e>
                        <m:sSub>
                          <m:sSubPr>
                            <m:ctrlPr>
                              <a:rPr lang="zh-CN" altLang="zh-CN" i="1" kern="100">
                                <a:solidFill>
                                  <a:srgbClr val="000000"/>
                                </a:solidFill>
                                <a:latin typeface="Cambria Math" panose="02040503050406030204" pitchFamily="18" charset="0"/>
                                <a:ea typeface="Cambria Math" panose="02040503050406030204" pitchFamily="18" charset="0"/>
                              </a:rPr>
                            </m:ctrlPr>
                          </m:sSubPr>
                          <m:e>
                            <m:r>
                              <a:rPr lang="en-US" altLang="zh-CN" i="1" kern="100">
                                <a:solidFill>
                                  <a:srgbClr val="000000"/>
                                </a:solidFill>
                                <a:latin typeface="Cambria Math" panose="02040503050406030204" pitchFamily="18" charset="0"/>
                              </a:rPr>
                              <m:t>𝐴</m:t>
                            </m:r>
                          </m:e>
                          <m:sub>
                            <m:r>
                              <a:rPr lang="en-US" altLang="zh-CN" i="1" kern="100">
                                <a:solidFill>
                                  <a:srgbClr val="000000"/>
                                </a:solidFill>
                                <a:latin typeface="Cambria Math" panose="02040503050406030204" pitchFamily="18" charset="0"/>
                              </a:rPr>
                              <m:t>2</m:t>
                            </m:r>
                          </m:sub>
                        </m:sSub>
                        <m:r>
                          <a:rPr lang="en-US" altLang="zh-CN" i="1" kern="100">
                            <a:solidFill>
                              <a:srgbClr val="000000"/>
                            </a:solidFill>
                            <a:latin typeface="Cambria Math" panose="02040503050406030204" pitchFamily="18" charset="0"/>
                          </a:rPr>
                          <m:t>∩</m:t>
                        </m:r>
                        <m:bar>
                          <m:barPr>
                            <m:pos m:val="top"/>
                            <m:ctrlPr>
                              <a:rPr lang="zh-CN" altLang="zh-CN" i="1" kern="100">
                                <a:solidFill>
                                  <a:srgbClr val="000000"/>
                                </a:solidFill>
                                <a:latin typeface="Cambria Math" panose="02040503050406030204" pitchFamily="18" charset="0"/>
                                <a:ea typeface="Cambria Math" panose="02040503050406030204" pitchFamily="18" charset="0"/>
                              </a:rPr>
                            </m:ctrlPr>
                          </m:barPr>
                          <m:e>
                            <m:r>
                              <a:rPr lang="en-US" altLang="zh-CN" i="1" kern="100">
                                <a:solidFill>
                                  <a:srgbClr val="000000"/>
                                </a:solidFill>
                                <a:latin typeface="Cambria Math" panose="02040503050406030204" pitchFamily="18" charset="0"/>
                              </a:rPr>
                              <m:t>(</m:t>
                            </m:r>
                            <m:sSub>
                              <m:sSubPr>
                                <m:ctrlPr>
                                  <a:rPr lang="zh-CN" altLang="zh-CN" i="1" kern="100">
                                    <a:solidFill>
                                      <a:srgbClr val="000000"/>
                                    </a:solidFill>
                                    <a:latin typeface="Cambria Math" panose="02040503050406030204" pitchFamily="18" charset="0"/>
                                    <a:ea typeface="Cambria Math" panose="02040503050406030204" pitchFamily="18" charset="0"/>
                                  </a:rPr>
                                </m:ctrlPr>
                              </m:sSubPr>
                              <m:e>
                                <m:r>
                                  <a:rPr lang="en-US" altLang="zh-CN" i="1" kern="100">
                                    <a:solidFill>
                                      <a:srgbClr val="000000"/>
                                    </a:solidFill>
                                    <a:latin typeface="Cambria Math" panose="02040503050406030204" pitchFamily="18" charset="0"/>
                                  </a:rPr>
                                  <m:t>𝐴</m:t>
                                </m:r>
                              </m:e>
                              <m:sub>
                                <m:r>
                                  <a:rPr lang="en-US" altLang="zh-CN" i="1" kern="100">
                                    <a:solidFill>
                                      <a:srgbClr val="000000"/>
                                    </a:solidFill>
                                    <a:latin typeface="Cambria Math" panose="02040503050406030204" pitchFamily="18" charset="0"/>
                                  </a:rPr>
                                  <m:t>3</m:t>
                                </m:r>
                              </m:sub>
                            </m:sSub>
                            <m:r>
                              <a:rPr lang="en-US" altLang="zh-CN" i="1" kern="100">
                                <a:solidFill>
                                  <a:srgbClr val="000000"/>
                                </a:solidFill>
                                <a:latin typeface="Cambria Math" panose="02040503050406030204" pitchFamily="18" charset="0"/>
                              </a:rPr>
                              <m:t>∪</m:t>
                            </m:r>
                            <m:sSub>
                              <m:sSubPr>
                                <m:ctrlPr>
                                  <a:rPr lang="zh-CN" altLang="zh-CN" i="1" kern="100">
                                    <a:solidFill>
                                      <a:srgbClr val="000000"/>
                                    </a:solidFill>
                                    <a:latin typeface="Cambria Math" panose="02040503050406030204" pitchFamily="18" charset="0"/>
                                    <a:ea typeface="Cambria Math" panose="02040503050406030204" pitchFamily="18" charset="0"/>
                                  </a:rPr>
                                </m:ctrlPr>
                              </m:sSubPr>
                              <m:e>
                                <m:r>
                                  <a:rPr lang="en-US" altLang="zh-CN" i="1" kern="100">
                                    <a:solidFill>
                                      <a:srgbClr val="000000"/>
                                    </a:solidFill>
                                    <a:latin typeface="Cambria Math" panose="02040503050406030204" pitchFamily="18" charset="0"/>
                                  </a:rPr>
                                  <m:t>𝐴</m:t>
                                </m:r>
                              </m:e>
                              <m:sub>
                                <m:r>
                                  <a:rPr lang="en-US" altLang="zh-CN" i="1" kern="100">
                                    <a:solidFill>
                                      <a:srgbClr val="000000"/>
                                    </a:solidFill>
                                    <a:latin typeface="Cambria Math" panose="02040503050406030204" pitchFamily="18" charset="0"/>
                                  </a:rPr>
                                  <m:t>5</m:t>
                                </m:r>
                              </m:sub>
                            </m:sSub>
                            <m:r>
                              <a:rPr lang="en-US" altLang="zh-CN" i="1" kern="100">
                                <a:solidFill>
                                  <a:srgbClr val="000000"/>
                                </a:solidFill>
                                <a:latin typeface="Cambria Math" panose="02040503050406030204" pitchFamily="18" charset="0"/>
                              </a:rPr>
                              <m:t>)</m:t>
                            </m:r>
                          </m:e>
                        </m:bar>
                      </m:e>
                    </m:d>
                    <m:r>
                      <a:rPr lang="en-US" altLang="zh-CN" i="1" kern="100">
                        <a:solidFill>
                          <a:srgbClr val="000000"/>
                        </a:solidFill>
                        <a:latin typeface="Cambria Math" panose="02040503050406030204" pitchFamily="18" charset="0"/>
                      </a:rPr>
                      <m:t>=</m:t>
                    </m:r>
                    <m:d>
                      <m:dPr>
                        <m:begChr m:val="|"/>
                        <m:endChr m:val="|"/>
                        <m:ctrlPr>
                          <a:rPr lang="zh-CN" altLang="zh-CN" i="1" kern="100">
                            <a:solidFill>
                              <a:srgbClr val="000000"/>
                            </a:solidFill>
                            <a:latin typeface="Cambria Math" panose="02040503050406030204" pitchFamily="18" charset="0"/>
                            <a:ea typeface="Cambria Math" panose="02040503050406030204" pitchFamily="18" charset="0"/>
                          </a:rPr>
                        </m:ctrlPr>
                      </m:dPr>
                      <m:e>
                        <m:sSub>
                          <m:sSubPr>
                            <m:ctrlPr>
                              <a:rPr lang="zh-CN" altLang="zh-CN" i="1" kern="100">
                                <a:solidFill>
                                  <a:srgbClr val="000000"/>
                                </a:solidFill>
                                <a:latin typeface="Cambria Math" panose="02040503050406030204" pitchFamily="18" charset="0"/>
                                <a:ea typeface="Cambria Math" panose="02040503050406030204" pitchFamily="18" charset="0"/>
                              </a:rPr>
                            </m:ctrlPr>
                          </m:sSubPr>
                          <m:e>
                            <m:r>
                              <a:rPr lang="en-US" altLang="zh-CN" i="1" kern="100">
                                <a:solidFill>
                                  <a:srgbClr val="000000"/>
                                </a:solidFill>
                                <a:latin typeface="Cambria Math" panose="02040503050406030204" pitchFamily="18" charset="0"/>
                              </a:rPr>
                              <m:t>𝐴</m:t>
                            </m:r>
                          </m:e>
                          <m:sub>
                            <m:r>
                              <a:rPr lang="en-US" altLang="zh-CN" i="1" kern="100">
                                <a:solidFill>
                                  <a:srgbClr val="000000"/>
                                </a:solidFill>
                                <a:latin typeface="Cambria Math" panose="02040503050406030204" pitchFamily="18" charset="0"/>
                              </a:rPr>
                              <m:t>2</m:t>
                            </m:r>
                          </m:sub>
                        </m:sSub>
                        <m:r>
                          <a:rPr lang="en-US" altLang="zh-CN" i="1" kern="100">
                            <a:solidFill>
                              <a:srgbClr val="000000"/>
                            </a:solidFill>
                            <a:latin typeface="Cambria Math" panose="02040503050406030204" pitchFamily="18" charset="0"/>
                          </a:rPr>
                          <m:t>−</m:t>
                        </m:r>
                        <m:d>
                          <m:dPr>
                            <m:ctrlPr>
                              <a:rPr lang="zh-CN" altLang="zh-CN" i="1" kern="100">
                                <a:solidFill>
                                  <a:srgbClr val="000000"/>
                                </a:solidFill>
                                <a:latin typeface="Cambria Math" panose="02040503050406030204" pitchFamily="18" charset="0"/>
                                <a:ea typeface="Cambria Math" panose="02040503050406030204" pitchFamily="18" charset="0"/>
                              </a:rPr>
                            </m:ctrlPr>
                          </m:dPr>
                          <m:e>
                            <m:sSub>
                              <m:sSubPr>
                                <m:ctrlPr>
                                  <a:rPr lang="zh-CN" altLang="zh-CN" i="1" kern="100">
                                    <a:solidFill>
                                      <a:srgbClr val="000000"/>
                                    </a:solidFill>
                                    <a:latin typeface="Cambria Math" panose="02040503050406030204" pitchFamily="18" charset="0"/>
                                    <a:ea typeface="Cambria Math" panose="02040503050406030204" pitchFamily="18" charset="0"/>
                                  </a:rPr>
                                </m:ctrlPr>
                              </m:sSubPr>
                              <m:e>
                                <m:r>
                                  <a:rPr lang="en-US" altLang="zh-CN" i="1" kern="100">
                                    <a:solidFill>
                                      <a:srgbClr val="000000"/>
                                    </a:solidFill>
                                    <a:latin typeface="Cambria Math" panose="02040503050406030204" pitchFamily="18" charset="0"/>
                                  </a:rPr>
                                  <m:t>𝐴</m:t>
                                </m:r>
                              </m:e>
                              <m:sub>
                                <m:r>
                                  <a:rPr lang="en-US" altLang="zh-CN" i="1" kern="100">
                                    <a:solidFill>
                                      <a:srgbClr val="000000"/>
                                    </a:solidFill>
                                    <a:latin typeface="Cambria Math" panose="02040503050406030204" pitchFamily="18" charset="0"/>
                                  </a:rPr>
                                  <m:t>3</m:t>
                                </m:r>
                              </m:sub>
                            </m:sSub>
                            <m:r>
                              <a:rPr lang="en-US" altLang="zh-CN" i="1" kern="100">
                                <a:solidFill>
                                  <a:srgbClr val="000000"/>
                                </a:solidFill>
                                <a:latin typeface="Cambria Math" panose="02040503050406030204" pitchFamily="18" charset="0"/>
                              </a:rPr>
                              <m:t>∪</m:t>
                            </m:r>
                            <m:sSub>
                              <m:sSubPr>
                                <m:ctrlPr>
                                  <a:rPr lang="zh-CN" altLang="zh-CN" i="1" kern="100">
                                    <a:solidFill>
                                      <a:srgbClr val="000000"/>
                                    </a:solidFill>
                                    <a:latin typeface="Cambria Math" panose="02040503050406030204" pitchFamily="18" charset="0"/>
                                    <a:ea typeface="Cambria Math" panose="02040503050406030204" pitchFamily="18" charset="0"/>
                                  </a:rPr>
                                </m:ctrlPr>
                              </m:sSubPr>
                              <m:e>
                                <m:r>
                                  <a:rPr lang="en-US" altLang="zh-CN" i="1" kern="100">
                                    <a:solidFill>
                                      <a:srgbClr val="000000"/>
                                    </a:solidFill>
                                    <a:latin typeface="Cambria Math" panose="02040503050406030204" pitchFamily="18" charset="0"/>
                                  </a:rPr>
                                  <m:t>𝐴</m:t>
                                </m:r>
                              </m:e>
                              <m:sub>
                                <m:r>
                                  <a:rPr lang="en-US" altLang="zh-CN" i="1" kern="100">
                                    <a:solidFill>
                                      <a:srgbClr val="000000"/>
                                    </a:solidFill>
                                    <a:latin typeface="Cambria Math" panose="02040503050406030204" pitchFamily="18" charset="0"/>
                                  </a:rPr>
                                  <m:t>5</m:t>
                                </m:r>
                              </m:sub>
                            </m:sSub>
                          </m:e>
                        </m:d>
                      </m:e>
                    </m:d>
                  </m:oMath>
                </a14:m>
                <a:r>
                  <a:rPr lang="en-US" altLang="zh-CN" kern="100" dirty="0">
                    <a:solidFill>
                      <a:srgbClr val="000000"/>
                    </a:solidFill>
                    <a:latin typeface="Times New Roman" panose="02020603050405020304" pitchFamily="18" charset="0"/>
                  </a:rPr>
                  <a:t>                                1</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a:p>
                <a:pPr algn="r">
                  <a:lnSpc>
                    <a:spcPct val="150000"/>
                  </a:lnSpc>
                  <a:spcAft>
                    <a:spcPts val="0"/>
                  </a:spcAft>
                </a:pPr>
                <a14:m>
                  <m:oMath xmlns:m="http://schemas.openxmlformats.org/officeDocument/2006/math">
                    <m:r>
                      <a:rPr lang="en-US" altLang="zh-CN" i="1" kern="100">
                        <a:solidFill>
                          <a:srgbClr val="000000"/>
                        </a:solidFill>
                        <a:latin typeface="Cambria Math" panose="02040503050406030204" pitchFamily="18" charset="0"/>
                      </a:rPr>
                      <m:t>  =</m:t>
                    </m:r>
                    <m:d>
                      <m:dPr>
                        <m:begChr m:val="|"/>
                        <m:endChr m:val="|"/>
                        <m:ctrlPr>
                          <a:rPr lang="zh-CN" altLang="zh-CN" i="1" kern="100">
                            <a:solidFill>
                              <a:srgbClr val="000000"/>
                            </a:solidFill>
                            <a:latin typeface="Cambria Math" panose="02040503050406030204" pitchFamily="18" charset="0"/>
                            <a:ea typeface="Cambria Math" panose="02040503050406030204" pitchFamily="18" charset="0"/>
                          </a:rPr>
                        </m:ctrlPr>
                      </m:dPr>
                      <m:e>
                        <m:sSub>
                          <m:sSubPr>
                            <m:ctrlPr>
                              <a:rPr lang="zh-CN" altLang="zh-CN" i="1" kern="100">
                                <a:solidFill>
                                  <a:srgbClr val="000000"/>
                                </a:solidFill>
                                <a:latin typeface="Cambria Math" panose="02040503050406030204" pitchFamily="18" charset="0"/>
                                <a:ea typeface="Cambria Math" panose="02040503050406030204" pitchFamily="18" charset="0"/>
                              </a:rPr>
                            </m:ctrlPr>
                          </m:sSubPr>
                          <m:e>
                            <m:r>
                              <a:rPr lang="en-US" altLang="zh-CN" i="1" kern="100">
                                <a:solidFill>
                                  <a:srgbClr val="000000"/>
                                </a:solidFill>
                                <a:latin typeface="Cambria Math" panose="02040503050406030204" pitchFamily="18" charset="0"/>
                              </a:rPr>
                              <m:t>𝐴</m:t>
                            </m:r>
                          </m:e>
                          <m:sub>
                            <m:r>
                              <a:rPr lang="en-US" altLang="zh-CN" i="1" kern="100">
                                <a:solidFill>
                                  <a:srgbClr val="000000"/>
                                </a:solidFill>
                                <a:latin typeface="Cambria Math" panose="02040503050406030204" pitchFamily="18" charset="0"/>
                              </a:rPr>
                              <m:t>2</m:t>
                            </m:r>
                          </m:sub>
                        </m:sSub>
                      </m:e>
                    </m:d>
                    <m:r>
                      <a:rPr lang="en-US" altLang="zh-CN" i="1" kern="100">
                        <a:solidFill>
                          <a:srgbClr val="000000"/>
                        </a:solidFill>
                        <a:latin typeface="Cambria Math" panose="02040503050406030204" pitchFamily="18" charset="0"/>
                      </a:rPr>
                      <m:t>−</m:t>
                    </m:r>
                    <m:d>
                      <m:dPr>
                        <m:begChr m:val="|"/>
                        <m:endChr m:val="|"/>
                        <m:ctrlPr>
                          <a:rPr lang="zh-CN" altLang="zh-CN" i="1" kern="100">
                            <a:solidFill>
                              <a:srgbClr val="000000"/>
                            </a:solidFill>
                            <a:latin typeface="Cambria Math" panose="02040503050406030204" pitchFamily="18" charset="0"/>
                            <a:ea typeface="Cambria Math" panose="02040503050406030204" pitchFamily="18" charset="0"/>
                          </a:rPr>
                        </m:ctrlPr>
                      </m:dPr>
                      <m:e>
                        <m:sSub>
                          <m:sSubPr>
                            <m:ctrlPr>
                              <a:rPr lang="zh-CN" altLang="zh-CN" i="1" kern="100">
                                <a:solidFill>
                                  <a:srgbClr val="000000"/>
                                </a:solidFill>
                                <a:latin typeface="Cambria Math" panose="02040503050406030204" pitchFamily="18" charset="0"/>
                                <a:ea typeface="Cambria Math" panose="02040503050406030204" pitchFamily="18" charset="0"/>
                              </a:rPr>
                            </m:ctrlPr>
                          </m:sSubPr>
                          <m:e>
                            <m:r>
                              <a:rPr lang="en-US" altLang="zh-CN" i="1" kern="100">
                                <a:solidFill>
                                  <a:srgbClr val="000000"/>
                                </a:solidFill>
                                <a:latin typeface="Cambria Math" panose="02040503050406030204" pitchFamily="18" charset="0"/>
                              </a:rPr>
                              <m:t>𝐴</m:t>
                            </m:r>
                          </m:e>
                          <m:sub>
                            <m:r>
                              <a:rPr lang="en-US" altLang="zh-CN" i="1" kern="100">
                                <a:solidFill>
                                  <a:srgbClr val="000000"/>
                                </a:solidFill>
                                <a:latin typeface="Cambria Math" panose="02040503050406030204" pitchFamily="18" charset="0"/>
                              </a:rPr>
                              <m:t>2</m:t>
                            </m:r>
                          </m:sub>
                        </m:sSub>
                        <m:r>
                          <a:rPr lang="en-US" altLang="zh-CN" i="1" kern="100">
                            <a:solidFill>
                              <a:srgbClr val="000000"/>
                            </a:solidFill>
                            <a:latin typeface="Cambria Math" panose="02040503050406030204" pitchFamily="18" charset="0"/>
                          </a:rPr>
                          <m:t>∩</m:t>
                        </m:r>
                        <m:d>
                          <m:dPr>
                            <m:ctrlPr>
                              <a:rPr lang="zh-CN" altLang="zh-CN" i="1" kern="100">
                                <a:solidFill>
                                  <a:srgbClr val="000000"/>
                                </a:solidFill>
                                <a:latin typeface="Cambria Math" panose="02040503050406030204" pitchFamily="18" charset="0"/>
                                <a:ea typeface="Cambria Math" panose="02040503050406030204" pitchFamily="18" charset="0"/>
                              </a:rPr>
                            </m:ctrlPr>
                          </m:dPr>
                          <m:e>
                            <m:sSub>
                              <m:sSubPr>
                                <m:ctrlPr>
                                  <a:rPr lang="zh-CN" altLang="zh-CN" i="1" kern="100">
                                    <a:solidFill>
                                      <a:srgbClr val="000000"/>
                                    </a:solidFill>
                                    <a:latin typeface="Cambria Math" panose="02040503050406030204" pitchFamily="18" charset="0"/>
                                    <a:ea typeface="Cambria Math" panose="02040503050406030204" pitchFamily="18" charset="0"/>
                                  </a:rPr>
                                </m:ctrlPr>
                              </m:sSubPr>
                              <m:e>
                                <m:r>
                                  <a:rPr lang="en-US" altLang="zh-CN" i="1" kern="100">
                                    <a:solidFill>
                                      <a:srgbClr val="000000"/>
                                    </a:solidFill>
                                    <a:latin typeface="Cambria Math" panose="02040503050406030204" pitchFamily="18" charset="0"/>
                                  </a:rPr>
                                  <m:t>𝐴</m:t>
                                </m:r>
                              </m:e>
                              <m:sub>
                                <m:r>
                                  <a:rPr lang="en-US" altLang="zh-CN" i="1" kern="100">
                                    <a:solidFill>
                                      <a:srgbClr val="000000"/>
                                    </a:solidFill>
                                    <a:latin typeface="Cambria Math" panose="02040503050406030204" pitchFamily="18" charset="0"/>
                                  </a:rPr>
                                  <m:t>3</m:t>
                                </m:r>
                              </m:sub>
                            </m:sSub>
                            <m:r>
                              <a:rPr lang="en-US" altLang="zh-CN" i="1" kern="100">
                                <a:solidFill>
                                  <a:srgbClr val="000000"/>
                                </a:solidFill>
                                <a:latin typeface="Cambria Math" panose="02040503050406030204" pitchFamily="18" charset="0"/>
                              </a:rPr>
                              <m:t>∪</m:t>
                            </m:r>
                            <m:sSub>
                              <m:sSubPr>
                                <m:ctrlPr>
                                  <a:rPr lang="zh-CN" altLang="zh-CN" i="1" kern="100">
                                    <a:solidFill>
                                      <a:srgbClr val="000000"/>
                                    </a:solidFill>
                                    <a:latin typeface="Cambria Math" panose="02040503050406030204" pitchFamily="18" charset="0"/>
                                    <a:ea typeface="Cambria Math" panose="02040503050406030204" pitchFamily="18" charset="0"/>
                                  </a:rPr>
                                </m:ctrlPr>
                              </m:sSubPr>
                              <m:e>
                                <m:r>
                                  <a:rPr lang="en-US" altLang="zh-CN" i="1" kern="100">
                                    <a:solidFill>
                                      <a:srgbClr val="000000"/>
                                    </a:solidFill>
                                    <a:latin typeface="Cambria Math" panose="02040503050406030204" pitchFamily="18" charset="0"/>
                                  </a:rPr>
                                  <m:t>𝐴</m:t>
                                </m:r>
                              </m:e>
                              <m:sub>
                                <m:r>
                                  <a:rPr lang="en-US" altLang="zh-CN" i="1" kern="100">
                                    <a:solidFill>
                                      <a:srgbClr val="000000"/>
                                    </a:solidFill>
                                    <a:latin typeface="Cambria Math" panose="02040503050406030204" pitchFamily="18" charset="0"/>
                                  </a:rPr>
                                  <m:t>5</m:t>
                                </m:r>
                              </m:sub>
                            </m:sSub>
                          </m:e>
                        </m:d>
                      </m:e>
                    </m:d>
                  </m:oMath>
                </a14:m>
                <a:r>
                  <a:rPr lang="en-US" altLang="zh-CN" kern="100" dirty="0">
                    <a:latin typeface="Times New Roman" panose="02020603050405020304" pitchFamily="18" charset="0"/>
                  </a:rPr>
                  <a:t>                                                      </a:t>
                </a:r>
                <a:r>
                  <a:rPr lang="en-US" altLang="zh-CN" kern="1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a:p>
                <a:pPr algn="r">
                  <a:lnSpc>
                    <a:spcPct val="150000"/>
                  </a:lnSpc>
                  <a:spcAft>
                    <a:spcPts val="0"/>
                  </a:spcAft>
                </a:pPr>
                <a14:m>
                  <m:oMath xmlns:m="http://schemas.openxmlformats.org/officeDocument/2006/math">
                    <m:r>
                      <a:rPr lang="en-US" altLang="zh-CN" i="1" kern="100">
                        <a:solidFill>
                          <a:srgbClr val="000000"/>
                        </a:solidFill>
                        <a:latin typeface="Cambria Math" panose="02040503050406030204" pitchFamily="18" charset="0"/>
                      </a:rPr>
                      <m:t>=</m:t>
                    </m:r>
                    <m:d>
                      <m:dPr>
                        <m:begChr m:val="|"/>
                        <m:endChr m:val="|"/>
                        <m:ctrlPr>
                          <a:rPr lang="zh-CN" altLang="zh-CN" i="1" kern="100">
                            <a:solidFill>
                              <a:srgbClr val="000000"/>
                            </a:solidFill>
                            <a:latin typeface="Cambria Math" panose="02040503050406030204" pitchFamily="18" charset="0"/>
                            <a:ea typeface="Cambria Math" panose="02040503050406030204" pitchFamily="18" charset="0"/>
                          </a:rPr>
                        </m:ctrlPr>
                      </m:dPr>
                      <m:e>
                        <m:sSub>
                          <m:sSubPr>
                            <m:ctrlPr>
                              <a:rPr lang="zh-CN" altLang="zh-CN" i="1" kern="100">
                                <a:solidFill>
                                  <a:srgbClr val="000000"/>
                                </a:solidFill>
                                <a:latin typeface="Cambria Math" panose="02040503050406030204" pitchFamily="18" charset="0"/>
                                <a:ea typeface="Cambria Math" panose="02040503050406030204" pitchFamily="18" charset="0"/>
                              </a:rPr>
                            </m:ctrlPr>
                          </m:sSubPr>
                          <m:e>
                            <m:r>
                              <a:rPr lang="en-US" altLang="zh-CN" i="1" kern="100">
                                <a:solidFill>
                                  <a:srgbClr val="000000"/>
                                </a:solidFill>
                                <a:latin typeface="Cambria Math" panose="02040503050406030204" pitchFamily="18" charset="0"/>
                              </a:rPr>
                              <m:t>𝐴</m:t>
                            </m:r>
                          </m:e>
                          <m:sub>
                            <m:r>
                              <a:rPr lang="en-US" altLang="zh-CN" i="1" kern="100">
                                <a:solidFill>
                                  <a:srgbClr val="000000"/>
                                </a:solidFill>
                                <a:latin typeface="Cambria Math" panose="02040503050406030204" pitchFamily="18" charset="0"/>
                              </a:rPr>
                              <m:t>2</m:t>
                            </m:r>
                          </m:sub>
                        </m:sSub>
                      </m:e>
                    </m:d>
                    <m:r>
                      <a:rPr lang="en-US" altLang="zh-CN" i="1" kern="100">
                        <a:solidFill>
                          <a:srgbClr val="000000"/>
                        </a:solidFill>
                        <a:latin typeface="Cambria Math" panose="02040503050406030204" pitchFamily="18" charset="0"/>
                      </a:rPr>
                      <m:t>−</m:t>
                    </m:r>
                    <m:d>
                      <m:dPr>
                        <m:begChr m:val="|"/>
                        <m:endChr m:val="|"/>
                        <m:ctrlPr>
                          <a:rPr lang="zh-CN" altLang="zh-CN" i="1" kern="100">
                            <a:solidFill>
                              <a:srgbClr val="000000"/>
                            </a:solidFill>
                            <a:latin typeface="Cambria Math" panose="02040503050406030204" pitchFamily="18" charset="0"/>
                            <a:ea typeface="Cambria Math" panose="02040503050406030204" pitchFamily="18" charset="0"/>
                          </a:rPr>
                        </m:ctrlPr>
                      </m:dPr>
                      <m:e>
                        <m:sSub>
                          <m:sSubPr>
                            <m:ctrlPr>
                              <a:rPr lang="zh-CN" altLang="zh-CN" i="1" kern="100">
                                <a:solidFill>
                                  <a:srgbClr val="000000"/>
                                </a:solidFill>
                                <a:latin typeface="Cambria Math" panose="02040503050406030204" pitchFamily="18" charset="0"/>
                                <a:ea typeface="Cambria Math" panose="02040503050406030204" pitchFamily="18" charset="0"/>
                              </a:rPr>
                            </m:ctrlPr>
                          </m:sSubPr>
                          <m:e>
                            <m:r>
                              <a:rPr lang="en-US" altLang="zh-CN" i="1" kern="100">
                                <a:solidFill>
                                  <a:srgbClr val="000000"/>
                                </a:solidFill>
                                <a:latin typeface="Cambria Math" panose="02040503050406030204" pitchFamily="18" charset="0"/>
                              </a:rPr>
                              <m:t>𝐴</m:t>
                            </m:r>
                          </m:e>
                          <m:sub>
                            <m:r>
                              <a:rPr lang="en-US" altLang="zh-CN" i="1" kern="100">
                                <a:solidFill>
                                  <a:srgbClr val="000000"/>
                                </a:solidFill>
                                <a:latin typeface="Cambria Math" panose="02040503050406030204" pitchFamily="18" charset="0"/>
                              </a:rPr>
                              <m:t>6</m:t>
                            </m:r>
                          </m:sub>
                        </m:sSub>
                        <m:r>
                          <a:rPr lang="en-US" altLang="zh-CN" i="1" kern="100">
                            <a:solidFill>
                              <a:srgbClr val="000000"/>
                            </a:solidFill>
                            <a:latin typeface="Cambria Math" panose="02040503050406030204" pitchFamily="18" charset="0"/>
                          </a:rPr>
                          <m:t>∪</m:t>
                        </m:r>
                        <m:sSub>
                          <m:sSubPr>
                            <m:ctrlPr>
                              <a:rPr lang="zh-CN" altLang="zh-CN" i="1" kern="100">
                                <a:solidFill>
                                  <a:srgbClr val="000000"/>
                                </a:solidFill>
                                <a:latin typeface="Cambria Math" panose="02040503050406030204" pitchFamily="18" charset="0"/>
                                <a:ea typeface="Cambria Math" panose="02040503050406030204" pitchFamily="18" charset="0"/>
                              </a:rPr>
                            </m:ctrlPr>
                          </m:sSubPr>
                          <m:e>
                            <m:r>
                              <a:rPr lang="en-US" altLang="zh-CN" i="1" kern="100">
                                <a:solidFill>
                                  <a:srgbClr val="000000"/>
                                </a:solidFill>
                                <a:latin typeface="Cambria Math" panose="02040503050406030204" pitchFamily="18" charset="0"/>
                              </a:rPr>
                              <m:t>𝐴</m:t>
                            </m:r>
                          </m:e>
                          <m:sub>
                            <m:r>
                              <a:rPr lang="en-US" altLang="zh-CN" i="1" kern="100">
                                <a:solidFill>
                                  <a:srgbClr val="000000"/>
                                </a:solidFill>
                                <a:latin typeface="Cambria Math" panose="02040503050406030204" pitchFamily="18" charset="0"/>
                              </a:rPr>
                              <m:t>10</m:t>
                            </m:r>
                          </m:sub>
                        </m:sSub>
                      </m:e>
                    </m:d>
                  </m:oMath>
                </a14:m>
                <a:r>
                  <a:rPr lang="en-US" altLang="zh-CN" kern="100" dirty="0">
                    <a:solidFill>
                      <a:srgbClr val="000000"/>
                    </a:solidFill>
                    <a:latin typeface="Times New Roman" panose="02020603050405020304" pitchFamily="18" charset="0"/>
                  </a:rPr>
                  <a:t>                                                                 1</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a:p>
                <a:pPr algn="r">
                  <a:lnSpc>
                    <a:spcPct val="150000"/>
                  </a:lnSpc>
                  <a:spcAft>
                    <a:spcPts val="0"/>
                  </a:spcAft>
                </a:pPr>
                <a14:m>
                  <m:oMath xmlns:m="http://schemas.openxmlformats.org/officeDocument/2006/math">
                    <m:r>
                      <a:rPr lang="en-US" altLang="zh-CN" i="1" kern="100">
                        <a:solidFill>
                          <a:srgbClr val="000000"/>
                        </a:solidFill>
                        <a:latin typeface="Cambria Math" panose="02040503050406030204" pitchFamily="18" charset="0"/>
                      </a:rPr>
                      <m:t>=30−</m:t>
                    </m:r>
                    <m:d>
                      <m:dPr>
                        <m:ctrlPr>
                          <a:rPr lang="zh-CN" altLang="zh-CN" i="1" kern="100">
                            <a:solidFill>
                              <a:srgbClr val="000000"/>
                            </a:solidFill>
                            <a:latin typeface="Cambria Math" panose="02040503050406030204" pitchFamily="18" charset="0"/>
                            <a:ea typeface="Cambria Math" panose="02040503050406030204" pitchFamily="18" charset="0"/>
                          </a:rPr>
                        </m:ctrlPr>
                      </m:dPr>
                      <m:e>
                        <m:r>
                          <a:rPr lang="en-US" altLang="zh-CN" i="1" kern="100">
                            <a:solidFill>
                              <a:srgbClr val="000000"/>
                            </a:solidFill>
                            <a:latin typeface="Cambria Math" panose="02040503050406030204" pitchFamily="18" charset="0"/>
                          </a:rPr>
                          <m:t>10+6−2</m:t>
                        </m:r>
                      </m:e>
                    </m:d>
                  </m:oMath>
                </a14:m>
                <a:r>
                  <a:rPr lang="en-US" altLang="zh-CN" kern="100" dirty="0">
                    <a:solidFill>
                      <a:srgbClr val="000000"/>
                    </a:solidFill>
                    <a:latin typeface="Times New Roman" panose="02020603050405020304" pitchFamily="18" charset="0"/>
                  </a:rPr>
                  <a:t>=16                                                         1</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p:txBody>
          </p:sp>
        </mc:Choice>
        <mc:Fallback xmlns="">
          <p:sp>
            <p:nvSpPr>
              <p:cNvPr id="2" name="矩形 1"/>
              <p:cNvSpPr>
                <a:spLocks noRot="1" noChangeAspect="1" noMove="1" noResize="1" noEditPoints="1" noAdjustHandles="1" noChangeArrowheads="1" noChangeShapeType="1" noTextEdit="1"/>
              </p:cNvSpPr>
              <p:nvPr/>
            </p:nvSpPr>
            <p:spPr>
              <a:xfrm>
                <a:off x="107504" y="188640"/>
                <a:ext cx="9036496" cy="2955424"/>
              </a:xfrm>
              <a:prstGeom prst="rect">
                <a:avLst/>
              </a:prstGeom>
              <a:blipFill>
                <a:blip r:embed="rId2"/>
                <a:stretch>
                  <a:fillRect l="-607" t="-1649" r="-540" b="-6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08638" y="3078528"/>
                <a:ext cx="9217024" cy="3842142"/>
              </a:xfrm>
              <a:prstGeom prst="rect">
                <a:avLst/>
              </a:prstGeom>
            </p:spPr>
            <p:txBody>
              <a:bodyPr wrap="square">
                <a:spAutoFit/>
              </a:bodyPr>
              <a:lstStyle/>
              <a:p>
                <a:pPr indent="266700" algn="just">
                  <a:lnSpc>
                    <a:spcPct val="150000"/>
                  </a:lnSpc>
                  <a:spcAft>
                    <a:spcPts val="0"/>
                  </a:spcAft>
                </a:pPr>
                <a:r>
                  <a:rPr lang="zh-CN" altLang="zh-CN" kern="100" dirty="0">
                    <a:solidFill>
                      <a:srgbClr val="FF0000"/>
                    </a:solidFill>
                    <a:latin typeface="Times New Roman" panose="02020603050405020304" pitchFamily="18" charset="0"/>
                  </a:rPr>
                  <a:t>（</a:t>
                </a:r>
                <a:r>
                  <a:rPr lang="en-US" altLang="zh-CN" kern="100" dirty="0">
                    <a:solidFill>
                      <a:srgbClr val="FF0000"/>
                    </a:solidFill>
                    <a:latin typeface="Times New Roman" panose="02020603050405020304" pitchFamily="18" charset="0"/>
                  </a:rPr>
                  <a:t>2</a:t>
                </a:r>
                <a:r>
                  <a:rPr lang="zh-CN" altLang="zh-CN" kern="100" dirty="0">
                    <a:solidFill>
                      <a:srgbClr val="FF0000"/>
                    </a:solidFill>
                    <a:latin typeface="Times New Roman" panose="02020603050405020304" pitchFamily="18" charset="0"/>
                  </a:rPr>
                  <a:t>）任意取出三个数，它们的和能够被</a:t>
                </a:r>
                <a:r>
                  <a:rPr lang="en-US" altLang="zh-CN" kern="100" dirty="0">
                    <a:solidFill>
                      <a:srgbClr val="FF0000"/>
                    </a:solidFill>
                    <a:latin typeface="Times New Roman" panose="02020603050405020304" pitchFamily="18" charset="0"/>
                  </a:rPr>
                  <a:t>3</a:t>
                </a:r>
                <a:r>
                  <a:rPr lang="zh-CN" altLang="zh-CN" kern="100" dirty="0">
                    <a:solidFill>
                      <a:srgbClr val="FF0000"/>
                    </a:solidFill>
                    <a:latin typeface="Times New Roman" panose="02020603050405020304" pitchFamily="18" charset="0"/>
                  </a:rPr>
                  <a:t>整除的取法有多少种？</a:t>
                </a:r>
              </a:p>
              <a:p>
                <a:pPr algn="just">
                  <a:lnSpc>
                    <a:spcPct val="150000"/>
                  </a:lnSpc>
                  <a:spcAft>
                    <a:spcPts val="0"/>
                  </a:spcAft>
                </a:pPr>
                <a:r>
                  <a:rPr lang="en-US" altLang="zh-CN" kern="100" dirty="0">
                    <a:solidFill>
                      <a:srgbClr val="FF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解：将</a:t>
                </a:r>
                <a:r>
                  <a:rPr lang="en-US" altLang="zh-CN" kern="100" dirty="0">
                    <a:solidFill>
                      <a:srgbClr val="000000"/>
                    </a:solidFill>
                    <a:latin typeface="Times New Roman" panose="02020603050405020304" pitchFamily="18" charset="0"/>
                  </a:rPr>
                  <a:t>60</a:t>
                </a:r>
                <a:r>
                  <a:rPr lang="zh-CN" altLang="zh-CN" kern="100" dirty="0">
                    <a:solidFill>
                      <a:srgbClr val="000000"/>
                    </a:solidFill>
                    <a:latin typeface="Times New Roman" panose="02020603050405020304" pitchFamily="18" charset="0"/>
                  </a:rPr>
                  <a:t>个数按同余关系分成三个子集：</a:t>
                </a:r>
                <a:endParaRPr lang="zh-CN" altLang="zh-CN" kern="100" dirty="0">
                  <a:latin typeface="Times New Roman" panose="02020603050405020304" pitchFamily="18" charset="0"/>
                </a:endParaRPr>
              </a:p>
              <a:p>
                <a:pPr algn="just">
                  <a:lnSpc>
                    <a:spcPct val="150000"/>
                  </a:lnSpc>
                  <a:spcAft>
                    <a:spcPts val="0"/>
                  </a:spcAft>
                </a:pPr>
                <a:r>
                  <a:rPr lang="en-US" altLang="zh-CN" kern="100" dirty="0">
                    <a:solidFill>
                      <a:srgbClr val="000000"/>
                    </a:solidFill>
                    <a:latin typeface="Times New Roman" panose="02020603050405020304" pitchFamily="18" charset="0"/>
                  </a:rPr>
                  <a:t>            A={x|x≡0(mod 3), x=1,2,…,20}</a:t>
                </a:r>
                <a:endParaRPr lang="zh-CN" altLang="zh-CN" kern="100" dirty="0">
                  <a:latin typeface="Times New Roman" panose="02020603050405020304" pitchFamily="18" charset="0"/>
                </a:endParaRPr>
              </a:p>
              <a:p>
                <a:pPr algn="just">
                  <a:lnSpc>
                    <a:spcPct val="150000"/>
                  </a:lnSpc>
                  <a:spcAft>
                    <a:spcPts val="0"/>
                  </a:spcAft>
                </a:pPr>
                <a:r>
                  <a:rPr lang="en-US" altLang="zh-CN" kern="100" dirty="0">
                    <a:solidFill>
                      <a:srgbClr val="000000"/>
                    </a:solidFill>
                    <a:latin typeface="Times New Roman" panose="02020603050405020304" pitchFamily="18" charset="0"/>
                  </a:rPr>
                  <a:t>            B={x|x≡1(mod 3), x=1,2,…,20}</a:t>
                </a:r>
                <a:endParaRPr lang="zh-CN" altLang="zh-CN" kern="100" dirty="0">
                  <a:latin typeface="Times New Roman" panose="02020603050405020304" pitchFamily="18" charset="0"/>
                </a:endParaRPr>
              </a:p>
              <a:p>
                <a:pPr algn="just">
                  <a:lnSpc>
                    <a:spcPct val="150000"/>
                  </a:lnSpc>
                  <a:spcAft>
                    <a:spcPts val="0"/>
                  </a:spcAft>
                </a:pPr>
                <a:r>
                  <a:rPr lang="en-US" altLang="zh-CN" kern="100" dirty="0">
                    <a:solidFill>
                      <a:srgbClr val="000000"/>
                    </a:solidFill>
                    <a:latin typeface="Times New Roman" panose="02020603050405020304" pitchFamily="18" charset="0"/>
                  </a:rPr>
                  <a:t>            C={x|x≡2(mod 3), x=1,2,…,20}</a:t>
                </a:r>
                <a:endParaRPr lang="zh-CN" altLang="zh-CN" kern="100" dirty="0">
                  <a:latin typeface="Times New Roman" panose="02020603050405020304" pitchFamily="18" charset="0"/>
                </a:endParaRPr>
              </a:p>
              <a:p>
                <a:pPr algn="just">
                  <a:lnSpc>
                    <a:spcPct val="150000"/>
                  </a:lnSpc>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三个数之和能够被</a:t>
                </a:r>
                <a:r>
                  <a:rPr lang="en-US" altLang="zh-CN" kern="100" dirty="0">
                    <a:solidFill>
                      <a:srgbClr val="000000"/>
                    </a:solidFill>
                    <a:latin typeface="Times New Roman" panose="02020603050405020304" pitchFamily="18" charset="0"/>
                  </a:rPr>
                  <a:t>3</a:t>
                </a:r>
                <a:r>
                  <a:rPr lang="zh-CN" altLang="zh-CN" kern="100" dirty="0">
                    <a:solidFill>
                      <a:srgbClr val="000000"/>
                    </a:solidFill>
                    <a:latin typeface="Times New Roman" panose="02020603050405020304" pitchFamily="18" charset="0"/>
                  </a:rPr>
                  <a:t>整除当且仅当三个数取自于同一个子集或取自于三个不同的子集。</a:t>
                </a:r>
                <a:endParaRPr lang="zh-CN" altLang="zh-CN" kern="100" dirty="0">
                  <a:latin typeface="Times New Roman" panose="02020603050405020304" pitchFamily="18" charset="0"/>
                </a:endParaRPr>
              </a:p>
              <a:p>
                <a:pPr marL="182880" indent="533400" algn="just">
                  <a:lnSpc>
                    <a:spcPct val="150000"/>
                  </a:lnSpc>
                  <a:spcAft>
                    <a:spcPts val="0"/>
                  </a:spcAft>
                </a:pPr>
                <a:r>
                  <a:rPr lang="zh-CN" altLang="zh-CN" kern="100" dirty="0">
                    <a:solidFill>
                      <a:srgbClr val="000000"/>
                    </a:solidFill>
                    <a:latin typeface="Times New Roman" panose="02020603050405020304" pitchFamily="18" charset="0"/>
                  </a:rPr>
                  <a:t>于是不同取法的种数为：</a:t>
                </a:r>
                <a:endParaRPr lang="zh-CN" altLang="zh-CN" kern="100" dirty="0">
                  <a:latin typeface="Times New Roman" panose="02020603050405020304" pitchFamily="18" charset="0"/>
                </a:endParaRPr>
              </a:p>
              <a:p>
                <a:pPr algn="ctr">
                  <a:lnSpc>
                    <a:spcPct val="150000"/>
                  </a:lnSpc>
                  <a:spcAft>
                    <a:spcPts val="0"/>
                  </a:spcAft>
                </a:pPr>
                <a14:m>
                  <m:oMath xmlns:m="http://schemas.openxmlformats.org/officeDocument/2006/math">
                    <m:sSubSup>
                      <m:sSubSupPr>
                        <m:ctrlPr>
                          <a:rPr lang="zh-CN" altLang="zh-CN" i="1" kern="100">
                            <a:solidFill>
                              <a:srgbClr val="000000"/>
                            </a:solidFill>
                            <a:latin typeface="Cambria Math" panose="02040503050406030204" pitchFamily="18" charset="0"/>
                            <a:ea typeface="Cambria Math" panose="02040503050406030204" pitchFamily="18" charset="0"/>
                          </a:rPr>
                        </m:ctrlPr>
                      </m:sSubSupPr>
                      <m:e>
                        <m:r>
                          <a:rPr lang="en-US" altLang="zh-CN" i="1" kern="100">
                            <a:solidFill>
                              <a:srgbClr val="000000"/>
                            </a:solidFill>
                            <a:latin typeface="Cambria Math" panose="02040503050406030204" pitchFamily="18" charset="0"/>
                          </a:rPr>
                          <m:t> 3</m:t>
                        </m:r>
                        <m:r>
                          <a:rPr lang="en-US" altLang="zh-CN" i="1" kern="100">
                            <a:solidFill>
                              <a:srgbClr val="000000"/>
                            </a:solidFill>
                            <a:latin typeface="Cambria Math" panose="02040503050406030204" pitchFamily="18" charset="0"/>
                          </a:rPr>
                          <m:t>𝐶</m:t>
                        </m:r>
                      </m:e>
                      <m:sub>
                        <m:r>
                          <a:rPr lang="en-US" altLang="zh-CN" i="1" kern="100">
                            <a:solidFill>
                              <a:srgbClr val="000000"/>
                            </a:solidFill>
                            <a:latin typeface="Cambria Math" panose="02040503050406030204" pitchFamily="18" charset="0"/>
                          </a:rPr>
                          <m:t>20</m:t>
                        </m:r>
                      </m:sub>
                      <m:sup>
                        <m:r>
                          <a:rPr lang="en-US" altLang="zh-CN" i="1" kern="100">
                            <a:solidFill>
                              <a:srgbClr val="000000"/>
                            </a:solidFill>
                            <a:latin typeface="Cambria Math" panose="02040503050406030204" pitchFamily="18" charset="0"/>
                          </a:rPr>
                          <m:t>3</m:t>
                        </m:r>
                      </m:sup>
                    </m:sSubSup>
                    <m:r>
                      <a:rPr lang="en-US" altLang="zh-CN" i="1" kern="100">
                        <a:solidFill>
                          <a:srgbClr val="000000"/>
                        </a:solidFill>
                        <a:latin typeface="Cambria Math" panose="02040503050406030204" pitchFamily="18" charset="0"/>
                      </a:rPr>
                      <m:t>+</m:t>
                    </m:r>
                    <m:sSubSup>
                      <m:sSubSupPr>
                        <m:ctrlPr>
                          <a:rPr lang="zh-CN" altLang="zh-CN" i="1" kern="100">
                            <a:solidFill>
                              <a:srgbClr val="000000"/>
                            </a:solidFill>
                            <a:latin typeface="Cambria Math" panose="02040503050406030204" pitchFamily="18" charset="0"/>
                            <a:ea typeface="Cambria Math" panose="02040503050406030204" pitchFamily="18" charset="0"/>
                          </a:rPr>
                        </m:ctrlPr>
                      </m:sSubSupPr>
                      <m:e>
                        <m:r>
                          <a:rPr lang="en-US" altLang="zh-CN" i="1" kern="100">
                            <a:solidFill>
                              <a:srgbClr val="000000"/>
                            </a:solidFill>
                            <a:latin typeface="Cambria Math" panose="02040503050406030204" pitchFamily="18" charset="0"/>
                          </a:rPr>
                          <m:t> </m:t>
                        </m:r>
                        <m:r>
                          <a:rPr lang="en-US" altLang="zh-CN" i="1" kern="100">
                            <a:solidFill>
                              <a:srgbClr val="000000"/>
                            </a:solidFill>
                            <a:latin typeface="Cambria Math" panose="02040503050406030204" pitchFamily="18" charset="0"/>
                          </a:rPr>
                          <m:t>𝐶</m:t>
                        </m:r>
                      </m:e>
                      <m:sub>
                        <m:r>
                          <a:rPr lang="en-US" altLang="zh-CN" i="1" kern="100">
                            <a:solidFill>
                              <a:srgbClr val="000000"/>
                            </a:solidFill>
                            <a:latin typeface="Cambria Math" panose="02040503050406030204" pitchFamily="18" charset="0"/>
                          </a:rPr>
                          <m:t>20</m:t>
                        </m:r>
                      </m:sub>
                      <m:sup>
                        <m:r>
                          <a:rPr lang="en-US" altLang="zh-CN" i="1" kern="100">
                            <a:solidFill>
                              <a:srgbClr val="000000"/>
                            </a:solidFill>
                            <a:latin typeface="Cambria Math" panose="02040503050406030204" pitchFamily="18" charset="0"/>
                          </a:rPr>
                          <m:t>1</m:t>
                        </m:r>
                      </m:sup>
                    </m:sSubSup>
                    <m:sSubSup>
                      <m:sSubSupPr>
                        <m:ctrlPr>
                          <a:rPr lang="zh-CN" altLang="zh-CN" i="1" kern="100">
                            <a:solidFill>
                              <a:srgbClr val="000000"/>
                            </a:solidFill>
                            <a:latin typeface="Cambria Math" panose="02040503050406030204" pitchFamily="18" charset="0"/>
                            <a:ea typeface="Cambria Math" panose="02040503050406030204" pitchFamily="18" charset="0"/>
                          </a:rPr>
                        </m:ctrlPr>
                      </m:sSubSupPr>
                      <m:e>
                        <m:r>
                          <a:rPr lang="en-US" altLang="zh-CN" i="1" kern="100">
                            <a:solidFill>
                              <a:srgbClr val="000000"/>
                            </a:solidFill>
                            <a:latin typeface="Cambria Math" panose="02040503050406030204" pitchFamily="18" charset="0"/>
                          </a:rPr>
                          <m:t> </m:t>
                        </m:r>
                        <m:r>
                          <a:rPr lang="en-US" altLang="zh-CN" i="1" kern="100">
                            <a:solidFill>
                              <a:srgbClr val="000000"/>
                            </a:solidFill>
                            <a:latin typeface="Cambria Math" panose="02040503050406030204" pitchFamily="18" charset="0"/>
                          </a:rPr>
                          <m:t>𝐶</m:t>
                        </m:r>
                      </m:e>
                      <m:sub>
                        <m:r>
                          <a:rPr lang="en-US" altLang="zh-CN" i="1" kern="100">
                            <a:solidFill>
                              <a:srgbClr val="000000"/>
                            </a:solidFill>
                            <a:latin typeface="Cambria Math" panose="02040503050406030204" pitchFamily="18" charset="0"/>
                          </a:rPr>
                          <m:t>20</m:t>
                        </m:r>
                      </m:sub>
                      <m:sup>
                        <m:r>
                          <a:rPr lang="en-US" altLang="zh-CN" i="1" kern="100">
                            <a:solidFill>
                              <a:srgbClr val="000000"/>
                            </a:solidFill>
                            <a:latin typeface="Cambria Math" panose="02040503050406030204" pitchFamily="18" charset="0"/>
                          </a:rPr>
                          <m:t>1</m:t>
                        </m:r>
                      </m:sup>
                    </m:sSubSup>
                    <m:sSubSup>
                      <m:sSubSupPr>
                        <m:ctrlPr>
                          <a:rPr lang="zh-CN" altLang="zh-CN" i="1" kern="100">
                            <a:solidFill>
                              <a:srgbClr val="000000"/>
                            </a:solidFill>
                            <a:latin typeface="Cambria Math" panose="02040503050406030204" pitchFamily="18" charset="0"/>
                            <a:ea typeface="Cambria Math" panose="02040503050406030204" pitchFamily="18" charset="0"/>
                          </a:rPr>
                        </m:ctrlPr>
                      </m:sSubSupPr>
                      <m:e>
                        <m:r>
                          <a:rPr lang="en-US" altLang="zh-CN" i="1" kern="100">
                            <a:solidFill>
                              <a:srgbClr val="000000"/>
                            </a:solidFill>
                            <a:latin typeface="Cambria Math" panose="02040503050406030204" pitchFamily="18" charset="0"/>
                          </a:rPr>
                          <m:t> </m:t>
                        </m:r>
                        <m:r>
                          <a:rPr lang="en-US" altLang="zh-CN" i="1" kern="100">
                            <a:solidFill>
                              <a:srgbClr val="000000"/>
                            </a:solidFill>
                            <a:latin typeface="Cambria Math" panose="02040503050406030204" pitchFamily="18" charset="0"/>
                          </a:rPr>
                          <m:t>𝐶</m:t>
                        </m:r>
                      </m:e>
                      <m:sub>
                        <m:r>
                          <a:rPr lang="en-US" altLang="zh-CN" i="1" kern="100">
                            <a:solidFill>
                              <a:srgbClr val="000000"/>
                            </a:solidFill>
                            <a:latin typeface="Cambria Math" panose="02040503050406030204" pitchFamily="18" charset="0"/>
                          </a:rPr>
                          <m:t>20</m:t>
                        </m:r>
                      </m:sub>
                      <m:sup>
                        <m:r>
                          <a:rPr lang="en-US" altLang="zh-CN" i="1" kern="100">
                            <a:solidFill>
                              <a:srgbClr val="000000"/>
                            </a:solidFill>
                            <a:latin typeface="Cambria Math" panose="02040503050406030204" pitchFamily="18" charset="0"/>
                          </a:rPr>
                          <m:t>1</m:t>
                        </m:r>
                      </m:sup>
                    </m:sSubSup>
                  </m:oMath>
                </a14:m>
                <a:r>
                  <a:rPr lang="en-US" altLang="zh-CN" kern="100" dirty="0">
                    <a:solidFill>
                      <a:srgbClr val="000000"/>
                    </a:solidFill>
                    <a:latin typeface="Times New Roman" panose="02020603050405020304" pitchFamily="18" charset="0"/>
                  </a:rPr>
                  <a:t>=115420</a:t>
                </a:r>
                <a:endParaRPr lang="zh-CN" altLang="zh-CN" kern="100" dirty="0">
                  <a:latin typeface="Times New Roman" panose="02020603050405020304" pitchFamily="18" charset="0"/>
                </a:endParaRPr>
              </a:p>
              <a:p>
                <a:pPr algn="r">
                  <a:lnSpc>
                    <a:spcPct val="150000"/>
                  </a:lnSpc>
                  <a:spcAft>
                    <a:spcPts val="0"/>
                  </a:spcAft>
                </a:pPr>
                <a:r>
                  <a:rPr lang="en-US" altLang="zh-CN" kern="100" dirty="0">
                    <a:solidFill>
                      <a:srgbClr val="000000"/>
                    </a:solidFill>
                    <a:latin typeface="Times New Roman" panose="02020603050405020304" pitchFamily="18" charset="0"/>
                  </a:rPr>
                  <a:t>4</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p:txBody>
          </p:sp>
        </mc:Choice>
        <mc:Fallback xmlns="">
          <p:sp>
            <p:nvSpPr>
              <p:cNvPr id="3" name="矩形 2"/>
              <p:cNvSpPr>
                <a:spLocks noRot="1" noChangeAspect="1" noMove="1" noResize="1" noEditPoints="1" noAdjustHandles="1" noChangeArrowheads="1" noChangeShapeType="1" noTextEdit="1"/>
              </p:cNvSpPr>
              <p:nvPr/>
            </p:nvSpPr>
            <p:spPr>
              <a:xfrm>
                <a:off x="-108638" y="3078528"/>
                <a:ext cx="9217024" cy="3842142"/>
              </a:xfrm>
              <a:prstGeom prst="rect">
                <a:avLst/>
              </a:prstGeom>
              <a:blipFill>
                <a:blip r:embed="rId3"/>
                <a:stretch>
                  <a:fillRect r="-3042" b="-317"/>
                </a:stretch>
              </a:blipFill>
            </p:spPr>
            <p:txBody>
              <a:bodyPr/>
              <a:lstStyle/>
              <a:p>
                <a:r>
                  <a:rPr lang="zh-CN" altLang="en-US">
                    <a:noFill/>
                  </a:rPr>
                  <a:t> </a:t>
                </a:r>
              </a:p>
            </p:txBody>
          </p:sp>
        </mc:Fallback>
      </mc:AlternateContent>
      <p:sp>
        <p:nvSpPr>
          <p:cNvPr id="4" name="文本框 3"/>
          <p:cNvSpPr txBox="1"/>
          <p:nvPr/>
        </p:nvSpPr>
        <p:spPr>
          <a:xfrm>
            <a:off x="8244408" y="184288"/>
            <a:ext cx="787395" cy="369332"/>
          </a:xfrm>
          <a:prstGeom prst="rect">
            <a:avLst/>
          </a:prstGeom>
          <a:solidFill>
            <a:srgbClr val="00B0F0"/>
          </a:solidFill>
        </p:spPr>
        <p:txBody>
          <a:bodyPr wrap="none" rtlCol="0">
            <a:spAutoFit/>
          </a:bodyPr>
          <a:lstStyle/>
          <a:p>
            <a:r>
              <a:rPr lang="en-US" altLang="zh-CN" dirty="0"/>
              <a:t>A/B</a:t>
            </a:r>
            <a:r>
              <a:rPr lang="zh-CN" altLang="en-US" dirty="0"/>
              <a:t>卷</a:t>
            </a:r>
          </a:p>
        </p:txBody>
      </p:sp>
    </p:spTree>
    <p:extLst>
      <p:ext uri="{BB962C8B-B14F-4D97-AF65-F5344CB8AC3E}">
        <p14:creationId xmlns:p14="http://schemas.microsoft.com/office/powerpoint/2010/main" val="399715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 calcmode="lin" valueType="num">
                                      <p:cBhvr additive="base">
                                        <p:cTn id="7"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anim calcmode="lin" valueType="num">
                                      <p:cBhvr additive="base">
                                        <p:cTn id="11"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anim calcmode="lin" valueType="num">
                                      <p:cBhvr additive="base">
                                        <p:cTn id="1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 calcmode="lin" valueType="num">
                                      <p:cBhvr additive="base">
                                        <p:cTn id="19"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 calcmode="lin" valueType="num">
                                      <p:cBhvr additive="base">
                                        <p:cTn id="23"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anim calcmode="lin" valueType="num">
                                      <p:cBhvr additive="base">
                                        <p:cTn id="2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anim calcmode="lin" valueType="num">
                                      <p:cBhvr additive="base">
                                        <p:cTn id="3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anim calcmode="lin" valueType="num">
                                      <p:cBhvr additive="base">
                                        <p:cTn id="3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additive="base">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anim calcmode="lin" valueType="num">
                                      <p:cBhvr additive="base">
                                        <p:cTn id="4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anim calcmode="lin" valueType="num">
                                      <p:cBhvr additive="base">
                                        <p:cTn id="5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anim calcmode="lin" valueType="num">
                                      <p:cBhvr additive="base">
                                        <p:cTn id="5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44408" y="188640"/>
            <a:ext cx="582211" cy="369332"/>
          </a:xfrm>
          <a:prstGeom prst="rect">
            <a:avLst/>
          </a:prstGeom>
          <a:solidFill>
            <a:srgbClr val="FFFF00"/>
          </a:solidFill>
        </p:spPr>
        <p:txBody>
          <a:bodyPr wrap="none" rtlCol="0">
            <a:spAutoFit/>
          </a:bodyPr>
          <a:lstStyle/>
          <a:p>
            <a:r>
              <a:rPr lang="en-US" altLang="zh-CN" dirty="0"/>
              <a:t>C</a:t>
            </a:r>
            <a:r>
              <a:rPr lang="zh-CN" altLang="en-US" dirty="0"/>
              <a:t>卷</a:t>
            </a:r>
          </a:p>
        </p:txBody>
      </p:sp>
      <p:sp>
        <p:nvSpPr>
          <p:cNvPr id="3" name="矩形 2"/>
          <p:cNvSpPr/>
          <p:nvPr/>
        </p:nvSpPr>
        <p:spPr>
          <a:xfrm>
            <a:off x="179512" y="1052736"/>
            <a:ext cx="8424936" cy="4662815"/>
          </a:xfrm>
          <a:prstGeom prst="rect">
            <a:avLst/>
          </a:prstGeom>
        </p:spPr>
        <p:txBody>
          <a:bodyPr wrap="square">
            <a:spAutoFit/>
          </a:bodyPr>
          <a:lstStyle/>
          <a:p>
            <a:pPr marL="539750" indent="-539750" algn="just">
              <a:lnSpc>
                <a:spcPct val="150000"/>
              </a:lnSpc>
              <a:spcAft>
                <a:spcPts val="0"/>
              </a:spcAft>
            </a:pPr>
            <a:r>
              <a:rPr lang="zh-CN" altLang="zh-CN" kern="100" dirty="0">
                <a:solidFill>
                  <a:srgbClr val="000000"/>
                </a:solidFill>
                <a:latin typeface="Times New Roman" panose="02020603050405020304" pitchFamily="18" charset="0"/>
              </a:rPr>
              <a:t>十三</a:t>
            </a:r>
            <a:r>
              <a:rPr lang="en-US" altLang="zh-CN" kern="100" dirty="0">
                <a:solidFill>
                  <a:srgbClr val="000000"/>
                </a:solidFill>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6</a:t>
            </a:r>
            <a:r>
              <a:rPr lang="zh-CN" altLang="zh-CN" kern="100" dirty="0">
                <a:latin typeface="Times New Roman" panose="02020603050405020304" pitchFamily="18" charset="0"/>
              </a:rPr>
              <a:t>分）</a:t>
            </a:r>
            <a:r>
              <a:rPr lang="en-US" altLang="zh-CN" kern="100" dirty="0">
                <a:latin typeface="Times New Roman" panose="02020603050405020304" pitchFamily="18" charset="0"/>
              </a:rPr>
              <a:t>Z</a:t>
            </a:r>
            <a:r>
              <a:rPr lang="zh-CN" altLang="zh-CN" kern="100" dirty="0">
                <a:solidFill>
                  <a:srgbClr val="000000"/>
                </a:solidFill>
                <a:latin typeface="Times New Roman" panose="02020603050405020304" pitchFamily="18" charset="0"/>
              </a:rPr>
              <a:t>是整数集。在</a:t>
            </a:r>
            <a:r>
              <a:rPr lang="en-US" altLang="zh-CN" kern="100" dirty="0">
                <a:solidFill>
                  <a:srgbClr val="000000"/>
                </a:solidFill>
                <a:latin typeface="Times New Roman" panose="02020603050405020304" pitchFamily="18" charset="0"/>
              </a:rPr>
              <a:t>Z</a:t>
            </a:r>
            <a:r>
              <a:rPr lang="zh-CN" altLang="zh-CN" kern="100" dirty="0">
                <a:solidFill>
                  <a:srgbClr val="000000"/>
                </a:solidFill>
                <a:latin typeface="Times New Roman" panose="02020603050405020304" pitchFamily="18" charset="0"/>
              </a:rPr>
              <a:t>上定义运算</a:t>
            </a:r>
            <a:r>
              <a:rPr lang="en-US" altLang="zh-CN" kern="100" dirty="0">
                <a:solidFill>
                  <a:srgbClr val="000000"/>
                </a:solidFill>
                <a:latin typeface="Times New Roman" panose="02020603050405020304" pitchFamily="18" charset="0"/>
              </a:rPr>
              <a:t>“</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err="1">
                <a:solidFill>
                  <a:srgbClr val="000000"/>
                </a:solidFill>
                <a:latin typeface="Times New Roman" panose="02020603050405020304" pitchFamily="18" charset="0"/>
              </a:rPr>
              <a:t>x,y</a:t>
            </a:r>
            <a:r>
              <a:rPr lang="en-US" altLang="zh-CN" kern="100" dirty="0" err="1">
                <a:solidFill>
                  <a:srgbClr val="000000"/>
                </a:solidFill>
                <a:latin typeface="Cambria Math" panose="02040503050406030204" pitchFamily="18" charset="0"/>
                <a:ea typeface="MS Gothic" panose="020B0609070205080204" pitchFamily="49" charset="-128"/>
                <a:cs typeface="Cambria Math" panose="02040503050406030204" pitchFamily="18" charset="0"/>
              </a:rPr>
              <a:t>∊</a:t>
            </a:r>
            <a:r>
              <a:rPr lang="en-US" altLang="zh-CN" kern="100" dirty="0" err="1">
                <a:solidFill>
                  <a:srgbClr val="000000"/>
                </a:solidFill>
                <a:latin typeface="等线" panose="02010600030101010101" pitchFamily="2" charset="-122"/>
                <a:cs typeface="Cambria Math" panose="02040503050406030204" pitchFamily="18" charset="0"/>
              </a:rPr>
              <a:t>Z</a:t>
            </a:r>
            <a:r>
              <a:rPr lang="zh-CN" altLang="zh-CN" kern="100" dirty="0">
                <a:solidFill>
                  <a:srgbClr val="000000"/>
                </a:solidFill>
                <a:latin typeface="Times New Roman" panose="02020603050405020304" pitchFamily="18" charset="0"/>
              </a:rPr>
              <a:t>，</a:t>
            </a:r>
            <a:r>
              <a:rPr lang="en-US" altLang="zh-CN" kern="100" dirty="0" err="1">
                <a:solidFill>
                  <a:srgbClr val="000000"/>
                </a:solidFill>
                <a:latin typeface="Times New Roman" panose="02020603050405020304" pitchFamily="18" charset="0"/>
              </a:rPr>
              <a:t>x</a:t>
            </a:r>
            <a:r>
              <a:rPr lang="en-US" altLang="zh-CN" kern="100" dirty="0" err="1">
                <a:solidFill>
                  <a:srgbClr val="000000"/>
                </a:solidFill>
                <a:latin typeface="Cambria Math" panose="02040503050406030204" pitchFamily="18" charset="0"/>
                <a:cs typeface="Cambria Math" panose="02040503050406030204" pitchFamily="18" charset="0"/>
              </a:rPr>
              <a:t>△</a:t>
            </a:r>
            <a:r>
              <a:rPr lang="en-US" altLang="zh-CN" kern="100" dirty="0" err="1">
                <a:solidFill>
                  <a:srgbClr val="000000"/>
                </a:solidFill>
                <a:latin typeface="Times New Roman" panose="02020603050405020304" pitchFamily="18" charset="0"/>
              </a:rPr>
              <a:t>y</a:t>
            </a:r>
            <a:r>
              <a:rPr lang="en-US" altLang="zh-CN" kern="100" dirty="0">
                <a:solidFill>
                  <a:srgbClr val="000000"/>
                </a:solidFill>
                <a:latin typeface="Times New Roman" panose="02020603050405020304" pitchFamily="18" charset="0"/>
              </a:rPr>
              <a:t>=x+y+100</a:t>
            </a:r>
            <a:r>
              <a:rPr lang="zh-CN" altLang="zh-CN" kern="100" dirty="0">
                <a:solidFill>
                  <a:srgbClr val="000000"/>
                </a:solidFill>
                <a:latin typeface="Times New Roman" panose="02020603050405020304" pitchFamily="18" charset="0"/>
              </a:rPr>
              <a:t>。</a:t>
            </a:r>
            <a:endParaRPr lang="zh-CN" altLang="zh-CN" kern="100" dirty="0">
              <a:latin typeface="Times New Roman" panose="02020603050405020304" pitchFamily="18" charset="0"/>
            </a:endParaRPr>
          </a:p>
          <a:p>
            <a:pPr marL="539750" indent="-6350" algn="just">
              <a:lnSpc>
                <a:spcPct val="150000"/>
              </a:lnSpc>
              <a:spcAft>
                <a:spcPts val="0"/>
              </a:spcAft>
            </a:pPr>
            <a:r>
              <a:rPr lang="zh-CN" altLang="zh-CN" kern="100" dirty="0">
                <a:solidFill>
                  <a:srgbClr val="000000"/>
                </a:solidFill>
                <a:latin typeface="Times New Roman" panose="02020603050405020304" pitchFamily="18" charset="0"/>
              </a:rPr>
              <a:t>求证：</a:t>
            </a:r>
            <a:r>
              <a:rPr lang="en-US" altLang="zh-CN" kern="100" dirty="0">
                <a:solidFill>
                  <a:srgbClr val="000000"/>
                </a:solidFill>
                <a:latin typeface="Times New Roman" panose="02020603050405020304" pitchFamily="18" charset="0"/>
              </a:rPr>
              <a:t>(Z</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rPr>
              <a:t>是一个群。</a:t>
            </a:r>
            <a:endParaRPr lang="zh-CN" altLang="zh-CN" kern="100" dirty="0">
              <a:latin typeface="Times New Roman" panose="02020603050405020304" pitchFamily="18" charset="0"/>
            </a:endParaRPr>
          </a:p>
          <a:p>
            <a:pPr marL="539750" indent="-6350" algn="just">
              <a:lnSpc>
                <a:spcPct val="150000"/>
              </a:lnSpc>
              <a:spcAft>
                <a:spcPts val="0"/>
              </a:spcAft>
            </a:pPr>
            <a:r>
              <a:rPr lang="zh-CN" altLang="zh-CN" kern="100" dirty="0">
                <a:solidFill>
                  <a:srgbClr val="000000"/>
                </a:solidFill>
                <a:latin typeface="Times New Roman" panose="02020603050405020304" pitchFamily="18" charset="0"/>
              </a:rPr>
              <a:t>证明：</a:t>
            </a:r>
            <a:endParaRPr lang="zh-CN" altLang="zh-CN" kern="100" dirty="0">
              <a:latin typeface="Times New Roman" panose="02020603050405020304" pitchFamily="18" charset="0"/>
            </a:endParaRPr>
          </a:p>
          <a:p>
            <a:pPr marL="183515" indent="400050" algn="just">
              <a:lnSpc>
                <a:spcPct val="150000"/>
              </a:lnSpc>
              <a:spcAft>
                <a:spcPts val="0"/>
              </a:spcAft>
            </a:pP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rPr>
              <a:t>）显然，运算</a:t>
            </a:r>
            <a:r>
              <a:rPr lang="en-US" altLang="zh-CN" kern="100" dirty="0">
                <a:solidFill>
                  <a:srgbClr val="000000"/>
                </a:solidFill>
                <a:latin typeface="Times New Roman" panose="02020603050405020304" pitchFamily="18" charset="0"/>
              </a:rPr>
              <a:t>“</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rPr>
              <a:t>在</a:t>
            </a:r>
            <a:r>
              <a:rPr lang="en-US" altLang="zh-CN" kern="100" dirty="0">
                <a:solidFill>
                  <a:srgbClr val="000000"/>
                </a:solidFill>
                <a:latin typeface="Times New Roman" panose="02020603050405020304" pitchFamily="18" charset="0"/>
              </a:rPr>
              <a:t>Z</a:t>
            </a:r>
            <a:r>
              <a:rPr lang="zh-CN" altLang="zh-CN" kern="100" dirty="0">
                <a:solidFill>
                  <a:srgbClr val="000000"/>
                </a:solidFill>
                <a:latin typeface="Times New Roman" panose="02020603050405020304" pitchFamily="18" charset="0"/>
              </a:rPr>
              <a:t>上是封闭的。 </a:t>
            </a:r>
            <a:r>
              <a:rPr lang="en-US" altLang="zh-CN" kern="100" dirty="0">
                <a:solidFill>
                  <a:srgbClr val="000000"/>
                </a:solidFill>
                <a:latin typeface="Times New Roman" panose="02020603050405020304" pitchFamily="18" charset="0"/>
              </a:rPr>
              <a:t>                                 1</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a:p>
            <a:pPr marL="449580" indent="-449580" algn="just">
              <a:lnSpc>
                <a:spcPct val="150000"/>
              </a:lnSpc>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2</a:t>
            </a:r>
            <a:r>
              <a:rPr lang="zh-CN" altLang="zh-CN" kern="100" dirty="0">
                <a:solidFill>
                  <a:srgbClr val="000000"/>
                </a:solidFill>
                <a:latin typeface="Times New Roman" panose="02020603050405020304" pitchFamily="18" charset="0"/>
              </a:rPr>
              <a:t>）显然，运算</a:t>
            </a:r>
            <a:r>
              <a:rPr lang="en-US" altLang="zh-CN" kern="100" dirty="0">
                <a:solidFill>
                  <a:srgbClr val="000000"/>
                </a:solidFill>
                <a:latin typeface="Times New Roman" panose="02020603050405020304" pitchFamily="18" charset="0"/>
              </a:rPr>
              <a:t>“</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rPr>
              <a:t>满足结合律。 </a:t>
            </a:r>
            <a:r>
              <a:rPr lang="en-US" altLang="zh-CN" kern="100" dirty="0">
                <a:solidFill>
                  <a:srgbClr val="000000"/>
                </a:solidFill>
                <a:latin typeface="Times New Roman" panose="02020603050405020304" pitchFamily="18" charset="0"/>
              </a:rPr>
              <a:t>                                        1</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a:p>
            <a:pPr marL="449580" indent="-449580" algn="just">
              <a:lnSpc>
                <a:spcPct val="150000"/>
              </a:lnSpc>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3</a:t>
            </a:r>
            <a:r>
              <a:rPr lang="zh-CN" altLang="zh-CN" kern="100" dirty="0">
                <a:solidFill>
                  <a:srgbClr val="000000"/>
                </a:solidFill>
                <a:latin typeface="Times New Roman" panose="02020603050405020304" pitchFamily="18" charset="0"/>
              </a:rPr>
              <a:t>） 取</a:t>
            </a:r>
            <a:r>
              <a:rPr lang="en-US" altLang="zh-CN" kern="100" dirty="0">
                <a:solidFill>
                  <a:srgbClr val="000000"/>
                </a:solidFill>
                <a:latin typeface="Times New Roman" panose="02020603050405020304" pitchFamily="18" charset="0"/>
              </a:rPr>
              <a:t>e=-100,  </a:t>
            </a:r>
            <a:r>
              <a:rPr lang="zh-CN" altLang="zh-CN" kern="100" dirty="0">
                <a:solidFill>
                  <a:srgbClr val="000000"/>
                </a:solidFill>
                <a:latin typeface="Times New Roman" panose="02020603050405020304" pitchFamily="18" charset="0"/>
              </a:rPr>
              <a:t>对</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err="1">
                <a:solidFill>
                  <a:srgbClr val="000000"/>
                </a:solidFill>
                <a:latin typeface="Times New Roman" panose="02020603050405020304" pitchFamily="18" charset="0"/>
              </a:rPr>
              <a:t>x</a:t>
            </a:r>
            <a:r>
              <a:rPr lang="en-US" altLang="zh-CN" kern="100" dirty="0" err="1">
                <a:solidFill>
                  <a:srgbClr val="000000"/>
                </a:solidFill>
                <a:latin typeface="Cambria Math" panose="02040503050406030204" pitchFamily="18" charset="0"/>
                <a:cs typeface="Cambria Math" panose="02040503050406030204" pitchFamily="18" charset="0"/>
              </a:rPr>
              <a:t>∊</a:t>
            </a:r>
            <a:r>
              <a:rPr lang="en-US" altLang="zh-CN" kern="100" dirty="0" err="1">
                <a:solidFill>
                  <a:srgbClr val="000000"/>
                </a:solidFill>
                <a:latin typeface="Times New Roman" panose="02020603050405020304" pitchFamily="18" charset="0"/>
              </a:rPr>
              <a:t>Z</a:t>
            </a:r>
            <a:r>
              <a:rPr lang="zh-CN" altLang="zh-CN" kern="100" dirty="0">
                <a:solidFill>
                  <a:srgbClr val="000000"/>
                </a:solidFill>
                <a:latin typeface="Times New Roman" panose="02020603050405020304" pitchFamily="18" charset="0"/>
              </a:rPr>
              <a:t>，有：</a:t>
            </a:r>
            <a:endParaRPr lang="zh-CN" altLang="zh-CN" kern="100" dirty="0">
              <a:latin typeface="Times New Roman" panose="02020603050405020304" pitchFamily="18" charset="0"/>
            </a:endParaRPr>
          </a:p>
          <a:p>
            <a:pPr marL="449580" indent="-449580" algn="just">
              <a:lnSpc>
                <a:spcPct val="150000"/>
              </a:lnSpc>
              <a:spcAft>
                <a:spcPts val="0"/>
              </a:spcAft>
            </a:pPr>
            <a:r>
              <a:rPr lang="en-US" altLang="zh-CN" kern="100" dirty="0">
                <a:solidFill>
                  <a:srgbClr val="000000"/>
                </a:solidFill>
                <a:latin typeface="Times New Roman" panose="02020603050405020304" pitchFamily="18" charset="0"/>
              </a:rPr>
              <a:t>		       </a:t>
            </a:r>
            <a:r>
              <a:rPr lang="en-US" altLang="zh-CN" kern="100" dirty="0" err="1">
                <a:solidFill>
                  <a:srgbClr val="000000"/>
                </a:solidFill>
                <a:latin typeface="Times New Roman" panose="02020603050405020304" pitchFamily="18" charset="0"/>
              </a:rPr>
              <a:t>x</a:t>
            </a:r>
            <a:r>
              <a:rPr lang="en-US" altLang="zh-CN" kern="100" dirty="0" err="1">
                <a:solidFill>
                  <a:srgbClr val="000000"/>
                </a:solidFill>
                <a:latin typeface="Cambria Math" panose="02040503050406030204" pitchFamily="18" charset="0"/>
                <a:cs typeface="Cambria Math" panose="02040503050406030204" pitchFamily="18" charset="0"/>
              </a:rPr>
              <a:t>△</a:t>
            </a:r>
            <a:r>
              <a:rPr lang="en-US" altLang="zh-CN" kern="100" dirty="0" err="1">
                <a:solidFill>
                  <a:srgbClr val="000000"/>
                </a:solidFill>
                <a:latin typeface="Times New Roman" panose="02020603050405020304" pitchFamily="18" charset="0"/>
              </a:rPr>
              <a:t>e</a:t>
            </a:r>
            <a:r>
              <a:rPr lang="en-US" altLang="zh-CN" kern="100" dirty="0">
                <a:solidFill>
                  <a:srgbClr val="000000"/>
                </a:solidFill>
                <a:latin typeface="Times New Roman" panose="02020603050405020304" pitchFamily="18" charset="0"/>
              </a:rPr>
              <a:t>= </a:t>
            </a:r>
            <a:r>
              <a:rPr lang="en-US" altLang="zh-CN" kern="100" dirty="0" err="1">
                <a:solidFill>
                  <a:srgbClr val="000000"/>
                </a:solidFill>
                <a:latin typeface="Times New Roman" panose="02020603050405020304" pitchFamily="18" charset="0"/>
              </a:rPr>
              <a:t>e</a:t>
            </a:r>
            <a:r>
              <a:rPr lang="en-US" altLang="zh-CN" kern="100" dirty="0" err="1">
                <a:solidFill>
                  <a:srgbClr val="000000"/>
                </a:solidFill>
                <a:latin typeface="Cambria Math" panose="02040503050406030204" pitchFamily="18" charset="0"/>
                <a:cs typeface="Cambria Math" panose="02040503050406030204" pitchFamily="18" charset="0"/>
              </a:rPr>
              <a:t>△</a:t>
            </a:r>
            <a:r>
              <a:rPr lang="en-US" altLang="zh-CN" kern="100" dirty="0" err="1">
                <a:solidFill>
                  <a:srgbClr val="000000"/>
                </a:solidFill>
                <a:latin typeface="Times New Roman" panose="02020603050405020304" pitchFamily="18" charset="0"/>
              </a:rPr>
              <a:t>x</a:t>
            </a:r>
            <a:r>
              <a:rPr lang="en-US" altLang="zh-CN" kern="100" dirty="0">
                <a:solidFill>
                  <a:srgbClr val="000000"/>
                </a:solidFill>
                <a:latin typeface="Times New Roman" panose="02020603050405020304" pitchFamily="18" charset="0"/>
              </a:rPr>
              <a:t>=x+e+100=x</a:t>
            </a:r>
            <a:endParaRPr lang="zh-CN" altLang="zh-CN" kern="100" dirty="0">
              <a:latin typeface="Times New Roman" panose="02020603050405020304" pitchFamily="18" charset="0"/>
            </a:endParaRPr>
          </a:p>
          <a:p>
            <a:pPr marL="449580" indent="-449580" algn="just">
              <a:lnSpc>
                <a:spcPct val="150000"/>
              </a:lnSpc>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即</a:t>
            </a:r>
            <a:r>
              <a:rPr lang="en-US" altLang="zh-CN" kern="100" dirty="0">
                <a:solidFill>
                  <a:srgbClr val="000000"/>
                </a:solidFill>
                <a:latin typeface="Times New Roman" panose="02020603050405020304" pitchFamily="18" charset="0"/>
              </a:rPr>
              <a:t>e=-100</a:t>
            </a:r>
            <a:r>
              <a:rPr lang="zh-CN" altLang="zh-CN" kern="100" dirty="0">
                <a:solidFill>
                  <a:srgbClr val="000000"/>
                </a:solidFill>
                <a:latin typeface="Times New Roman" panose="02020603050405020304" pitchFamily="18" charset="0"/>
              </a:rPr>
              <a:t>是幺元。 </a:t>
            </a:r>
            <a:r>
              <a:rPr lang="en-US" altLang="zh-CN" kern="100" dirty="0">
                <a:solidFill>
                  <a:srgbClr val="000000"/>
                </a:solidFill>
                <a:latin typeface="Times New Roman" panose="02020603050405020304" pitchFamily="18" charset="0"/>
              </a:rPr>
              <a:t>                                                              2</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a:p>
            <a:pPr marL="449580" indent="-449580" algn="just">
              <a:lnSpc>
                <a:spcPct val="150000"/>
              </a:lnSpc>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4</a:t>
            </a:r>
            <a:r>
              <a:rPr lang="zh-CN" altLang="zh-CN" kern="100" dirty="0">
                <a:solidFill>
                  <a:srgbClr val="000000"/>
                </a:solidFill>
                <a:latin typeface="Times New Roman" panose="02020603050405020304" pitchFamily="18" charset="0"/>
              </a:rPr>
              <a:t>）对</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err="1">
                <a:solidFill>
                  <a:srgbClr val="000000"/>
                </a:solidFill>
                <a:latin typeface="Times New Roman" panose="02020603050405020304" pitchFamily="18" charset="0"/>
              </a:rPr>
              <a:t>x</a:t>
            </a:r>
            <a:r>
              <a:rPr lang="en-US" altLang="zh-CN" kern="100" dirty="0" err="1">
                <a:solidFill>
                  <a:srgbClr val="000000"/>
                </a:solidFill>
                <a:latin typeface="Cambria Math" panose="02040503050406030204" pitchFamily="18" charset="0"/>
                <a:cs typeface="Cambria Math" panose="02040503050406030204" pitchFamily="18" charset="0"/>
              </a:rPr>
              <a:t>∊Z</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x</a:t>
            </a:r>
            <a:r>
              <a:rPr lang="zh-CN" altLang="zh-CN" kern="100" dirty="0">
                <a:solidFill>
                  <a:srgbClr val="000000"/>
                </a:solidFill>
                <a:latin typeface="Times New Roman" panose="02020603050405020304" pitchFamily="18" charset="0"/>
              </a:rPr>
              <a:t>有逆元</a:t>
            </a:r>
            <a:r>
              <a:rPr lang="en-US" altLang="zh-CN" kern="100" dirty="0">
                <a:solidFill>
                  <a:srgbClr val="000000"/>
                </a:solidFill>
                <a:latin typeface="Times New Roman" panose="02020603050405020304" pitchFamily="18" charset="0"/>
              </a:rPr>
              <a:t>: -200-x</a:t>
            </a:r>
            <a:r>
              <a:rPr lang="zh-CN" altLang="zh-CN" kern="100" dirty="0">
                <a:solidFill>
                  <a:srgbClr val="000000"/>
                </a:solidFill>
                <a:latin typeface="Times New Roman" panose="02020603050405020304" pitchFamily="18" charset="0"/>
              </a:rPr>
              <a:t>，满足</a:t>
            </a:r>
            <a:endParaRPr lang="zh-CN" altLang="zh-CN" kern="100" dirty="0">
              <a:latin typeface="Times New Roman" panose="02020603050405020304" pitchFamily="18" charset="0"/>
            </a:endParaRPr>
          </a:p>
          <a:p>
            <a:pPr marL="449580" indent="-449580" algn="just">
              <a:lnSpc>
                <a:spcPct val="150000"/>
              </a:lnSpc>
              <a:spcAft>
                <a:spcPts val="0"/>
              </a:spcAft>
            </a:pPr>
            <a:r>
              <a:rPr lang="en-US" altLang="zh-CN" kern="100" dirty="0">
                <a:solidFill>
                  <a:srgbClr val="000000"/>
                </a:solidFill>
                <a:latin typeface="Times New Roman" panose="02020603050405020304" pitchFamily="18" charset="0"/>
              </a:rPr>
              <a:t>                     x</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a:solidFill>
                  <a:srgbClr val="000000"/>
                </a:solidFill>
                <a:latin typeface="Times New Roman" panose="02020603050405020304" pitchFamily="18" charset="0"/>
              </a:rPr>
              <a:t>(-200-x)=(-200-x)</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a:solidFill>
                  <a:srgbClr val="000000"/>
                </a:solidFill>
                <a:latin typeface="Times New Roman" panose="02020603050405020304" pitchFamily="18" charset="0"/>
              </a:rPr>
              <a:t>x=x+(-200-x)+100=-100</a:t>
            </a:r>
            <a:endParaRPr lang="zh-CN" altLang="zh-CN" kern="100" dirty="0">
              <a:latin typeface="Times New Roman" panose="02020603050405020304" pitchFamily="18" charset="0"/>
            </a:endParaRPr>
          </a:p>
          <a:p>
            <a:pPr marL="449580" indent="-449580" algn="just">
              <a:lnSpc>
                <a:spcPct val="150000"/>
              </a:lnSpc>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综上所述，</a:t>
            </a:r>
            <a:r>
              <a:rPr lang="en-US" altLang="zh-CN" kern="100" dirty="0">
                <a:solidFill>
                  <a:srgbClr val="000000"/>
                </a:solidFill>
                <a:latin typeface="Times New Roman" panose="02020603050405020304" pitchFamily="18" charset="0"/>
              </a:rPr>
              <a:t> (Z</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rPr>
              <a:t>是一个群。 </a:t>
            </a:r>
            <a:r>
              <a:rPr lang="en-US" altLang="zh-CN" kern="100" dirty="0">
                <a:solidFill>
                  <a:srgbClr val="000000"/>
                </a:solidFill>
                <a:latin typeface="Times New Roman" panose="02020603050405020304" pitchFamily="18" charset="0"/>
              </a:rPr>
              <a:t>                                              2</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p:txBody>
      </p:sp>
    </p:spTree>
    <p:extLst>
      <p:ext uri="{BB962C8B-B14F-4D97-AF65-F5344CB8AC3E}">
        <p14:creationId xmlns:p14="http://schemas.microsoft.com/office/powerpoint/2010/main" val="2137510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79512" y="476672"/>
            <a:ext cx="8820472" cy="5078313"/>
          </a:xfrm>
          <a:prstGeom prst="rect">
            <a:avLst/>
          </a:prstGeom>
        </p:spPr>
        <p:txBody>
          <a:bodyPr wrap="square">
            <a:spAutoFit/>
          </a:bodyPr>
          <a:lstStyle/>
          <a:p>
            <a:pPr marL="449580" indent="-449580" algn="just">
              <a:lnSpc>
                <a:spcPct val="150000"/>
              </a:lnSpc>
              <a:spcAft>
                <a:spcPts val="0"/>
              </a:spcAft>
            </a:pPr>
            <a:r>
              <a:rPr lang="zh-CN" altLang="zh-CN" kern="100" dirty="0">
                <a:solidFill>
                  <a:srgbClr val="000000"/>
                </a:solidFill>
                <a:latin typeface="Times New Roman" panose="02020603050405020304" pitchFamily="18" charset="0"/>
              </a:rPr>
              <a:t>十四</a:t>
            </a:r>
            <a:r>
              <a:rPr lang="en-US" altLang="zh-CN" kern="100" dirty="0">
                <a:solidFill>
                  <a:srgbClr val="000000"/>
                </a:solidFill>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6</a:t>
            </a:r>
            <a:r>
              <a:rPr lang="zh-CN" altLang="zh-CN" kern="100" dirty="0">
                <a:latin typeface="Times New Roman" panose="02020603050405020304" pitchFamily="18" charset="0"/>
              </a:rPr>
              <a:t>分）</a:t>
            </a:r>
            <a:r>
              <a:rPr lang="en-US" altLang="zh-CN" kern="100" dirty="0">
                <a:solidFill>
                  <a:srgbClr val="000000"/>
                </a:solidFill>
                <a:latin typeface="Times New Roman" panose="02020603050405020304" pitchFamily="18" charset="0"/>
              </a:rPr>
              <a:t>Q</a:t>
            </a:r>
            <a:r>
              <a:rPr lang="zh-CN" altLang="zh-CN" kern="100" dirty="0">
                <a:solidFill>
                  <a:srgbClr val="000000"/>
                </a:solidFill>
                <a:latin typeface="Times New Roman" panose="02020603050405020304" pitchFamily="18" charset="0"/>
              </a:rPr>
              <a:t>是有理数集。</a:t>
            </a:r>
            <a:r>
              <a:rPr lang="en-US" altLang="zh-CN" kern="100" dirty="0">
                <a:solidFill>
                  <a:srgbClr val="000000"/>
                </a:solidFill>
                <a:latin typeface="Times New Roman" panose="02020603050405020304" pitchFamily="18" charset="0"/>
              </a:rPr>
              <a:t>Q*=Q</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{0}</a:t>
            </a:r>
            <a:r>
              <a:rPr lang="zh-CN" altLang="zh-CN" kern="100" dirty="0">
                <a:solidFill>
                  <a:srgbClr val="000000"/>
                </a:solidFill>
                <a:latin typeface="Times New Roman" panose="02020603050405020304" pitchFamily="18" charset="0"/>
              </a:rPr>
              <a:t>，在</a:t>
            </a:r>
            <a:r>
              <a:rPr lang="en-US" altLang="zh-CN" kern="100" dirty="0">
                <a:solidFill>
                  <a:srgbClr val="000000"/>
                </a:solidFill>
                <a:latin typeface="Times New Roman" panose="02020603050405020304" pitchFamily="18" charset="0"/>
              </a:rPr>
              <a:t>Q*</a:t>
            </a:r>
            <a:r>
              <a:rPr lang="zh-CN" altLang="zh-CN" kern="100" dirty="0">
                <a:solidFill>
                  <a:srgbClr val="000000"/>
                </a:solidFill>
                <a:latin typeface="Times New Roman" panose="02020603050405020304" pitchFamily="18" charset="0"/>
              </a:rPr>
              <a:t>中定义运算</a:t>
            </a:r>
            <a:r>
              <a:rPr lang="en-US" altLang="zh-CN" kern="100" dirty="0">
                <a:solidFill>
                  <a:srgbClr val="000000"/>
                </a:solidFill>
                <a:latin typeface="Times New Roman" panose="02020603050405020304" pitchFamily="18" charset="0"/>
              </a:rPr>
              <a:t>“</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err="1">
                <a:solidFill>
                  <a:srgbClr val="000000"/>
                </a:solidFill>
                <a:latin typeface="Times New Roman" panose="02020603050405020304" pitchFamily="18" charset="0"/>
              </a:rPr>
              <a:t>x,y</a:t>
            </a:r>
            <a:r>
              <a:rPr lang="en-US" altLang="zh-CN" kern="100" dirty="0" err="1">
                <a:solidFill>
                  <a:srgbClr val="000000"/>
                </a:solidFill>
                <a:latin typeface="Cambria Math" panose="02040503050406030204" pitchFamily="18" charset="0"/>
                <a:ea typeface="MS Gothic" panose="020B0609070205080204" pitchFamily="49" charset="-128"/>
                <a:cs typeface="Cambria Math" panose="02040503050406030204" pitchFamily="18" charset="0"/>
              </a:rPr>
              <a:t>∊</a:t>
            </a:r>
            <a:r>
              <a:rPr lang="en-US" altLang="zh-CN" kern="100" dirty="0" err="1">
                <a:solidFill>
                  <a:srgbClr val="000000"/>
                </a:solidFill>
                <a:latin typeface="Times New Roman" panose="02020603050405020304" pitchFamily="18" charset="0"/>
              </a:rPr>
              <a:t>Q</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rPr>
              <a:t>，定义：</a:t>
            </a:r>
            <a:r>
              <a:rPr lang="en-US" altLang="zh-CN" kern="100" dirty="0" err="1">
                <a:solidFill>
                  <a:srgbClr val="000000"/>
                </a:solidFill>
                <a:latin typeface="Times New Roman" panose="02020603050405020304" pitchFamily="18" charset="0"/>
              </a:rPr>
              <a:t>x</a:t>
            </a:r>
            <a:r>
              <a:rPr lang="en-US" altLang="zh-CN" kern="100" dirty="0" err="1">
                <a:solidFill>
                  <a:srgbClr val="000000"/>
                </a:solidFill>
                <a:latin typeface="Cambria Math" panose="02040503050406030204" pitchFamily="18" charset="0"/>
                <a:cs typeface="Cambria Math" panose="02040503050406030204" pitchFamily="18" charset="0"/>
              </a:rPr>
              <a:t>△</a:t>
            </a:r>
            <a:r>
              <a:rPr lang="en-US" altLang="zh-CN" kern="100" dirty="0" err="1">
                <a:solidFill>
                  <a:srgbClr val="000000"/>
                </a:solidFill>
                <a:latin typeface="Times New Roman" panose="02020603050405020304" pitchFamily="18" charset="0"/>
              </a:rPr>
              <a:t>y</a:t>
            </a:r>
            <a:r>
              <a:rPr lang="en-US" altLang="zh-CN" kern="100" dirty="0">
                <a:solidFill>
                  <a:srgbClr val="000000"/>
                </a:solidFill>
                <a:latin typeface="Times New Roman" panose="02020603050405020304" pitchFamily="18" charset="0"/>
              </a:rPr>
              <a:t>=</a:t>
            </a:r>
            <a:r>
              <a:rPr lang="en-US" altLang="zh-CN" kern="100" dirty="0" err="1">
                <a:solidFill>
                  <a:srgbClr val="000000"/>
                </a:solidFill>
                <a:latin typeface="Times New Roman" panose="02020603050405020304" pitchFamily="18" charset="0"/>
              </a:rPr>
              <a:t>xy</a:t>
            </a:r>
            <a:r>
              <a:rPr lang="en-US" altLang="zh-CN" kern="100" dirty="0">
                <a:solidFill>
                  <a:srgbClr val="000000"/>
                </a:solidFill>
                <a:latin typeface="Times New Roman" panose="02020603050405020304" pitchFamily="18" charset="0"/>
              </a:rPr>
              <a:t>/7</a:t>
            </a:r>
            <a:r>
              <a:rPr lang="zh-CN" altLang="zh-CN" kern="100" dirty="0">
                <a:solidFill>
                  <a:srgbClr val="000000"/>
                </a:solidFill>
                <a:latin typeface="Times New Roman" panose="02020603050405020304" pitchFamily="18" charset="0"/>
              </a:rPr>
              <a:t>。</a:t>
            </a:r>
            <a:endParaRPr lang="zh-CN" altLang="zh-CN" kern="100" dirty="0">
              <a:latin typeface="Times New Roman" panose="02020603050405020304" pitchFamily="18" charset="0"/>
            </a:endParaRPr>
          </a:p>
          <a:p>
            <a:pPr marL="449580" indent="-49530" algn="just">
              <a:lnSpc>
                <a:spcPct val="150000"/>
              </a:lnSpc>
              <a:spcAft>
                <a:spcPts val="0"/>
              </a:spcAft>
            </a:pPr>
            <a:r>
              <a:rPr lang="zh-CN" altLang="zh-CN" kern="100" dirty="0">
                <a:solidFill>
                  <a:srgbClr val="000000"/>
                </a:solidFill>
                <a:latin typeface="Times New Roman" panose="02020603050405020304" pitchFamily="18" charset="0"/>
              </a:rPr>
              <a:t>证明：</a:t>
            </a:r>
            <a:r>
              <a:rPr lang="en-US" altLang="zh-CN" kern="100" dirty="0">
                <a:solidFill>
                  <a:srgbClr val="000000"/>
                </a:solidFill>
                <a:latin typeface="Times New Roman" panose="02020603050405020304" pitchFamily="18" charset="0"/>
              </a:rPr>
              <a:t>(Q*</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rPr>
              <a:t>是一个群。</a:t>
            </a:r>
            <a:endParaRPr lang="zh-CN" altLang="zh-CN" kern="100" dirty="0">
              <a:latin typeface="Times New Roman" panose="02020603050405020304" pitchFamily="18" charset="0"/>
            </a:endParaRPr>
          </a:p>
          <a:p>
            <a:pPr marL="183515" indent="266700" algn="just">
              <a:lnSpc>
                <a:spcPct val="150000"/>
              </a:lnSpc>
              <a:spcAft>
                <a:spcPts val="0"/>
              </a:spcAft>
            </a:pPr>
            <a:r>
              <a:rPr lang="zh-CN" altLang="zh-CN" kern="100" dirty="0">
                <a:solidFill>
                  <a:srgbClr val="000000"/>
                </a:solidFill>
                <a:latin typeface="Times New Roman" panose="02020603050405020304" pitchFamily="18" charset="0"/>
              </a:rPr>
              <a:t>证： </a:t>
            </a:r>
            <a:endParaRPr lang="zh-CN" altLang="zh-CN" kern="100" dirty="0">
              <a:latin typeface="Times New Roman" panose="02020603050405020304" pitchFamily="18" charset="0"/>
            </a:endParaRPr>
          </a:p>
          <a:p>
            <a:pPr marL="183515" indent="400050" algn="just">
              <a:lnSpc>
                <a:spcPct val="150000"/>
              </a:lnSpc>
              <a:spcAft>
                <a:spcPts val="0"/>
              </a:spcAft>
            </a:pP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1</a:t>
            </a:r>
            <a:r>
              <a:rPr lang="zh-CN" altLang="zh-CN" kern="100" dirty="0">
                <a:solidFill>
                  <a:srgbClr val="000000"/>
                </a:solidFill>
                <a:latin typeface="Times New Roman" panose="02020603050405020304" pitchFamily="18" charset="0"/>
              </a:rPr>
              <a:t>）显然，运算</a:t>
            </a:r>
            <a:r>
              <a:rPr lang="en-US" altLang="zh-CN" kern="100" dirty="0">
                <a:solidFill>
                  <a:srgbClr val="000000"/>
                </a:solidFill>
                <a:latin typeface="Times New Roman" panose="02020603050405020304" pitchFamily="18" charset="0"/>
              </a:rPr>
              <a:t>“</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rPr>
              <a:t>在</a:t>
            </a:r>
            <a:r>
              <a:rPr lang="en-US" altLang="zh-CN" kern="100" dirty="0">
                <a:solidFill>
                  <a:srgbClr val="000000"/>
                </a:solidFill>
                <a:latin typeface="Times New Roman" panose="02020603050405020304" pitchFamily="18" charset="0"/>
              </a:rPr>
              <a:t>Q</a:t>
            </a:r>
            <a:r>
              <a:rPr lang="zh-CN" altLang="zh-CN" kern="100" dirty="0">
                <a:solidFill>
                  <a:srgbClr val="000000"/>
                </a:solidFill>
                <a:latin typeface="Times New Roman" panose="02020603050405020304" pitchFamily="18" charset="0"/>
              </a:rPr>
              <a:t>上是封闭的。 </a:t>
            </a:r>
            <a:r>
              <a:rPr lang="en-US" altLang="zh-CN" kern="100" dirty="0">
                <a:solidFill>
                  <a:srgbClr val="000000"/>
                </a:solidFill>
                <a:latin typeface="Times New Roman" panose="02020603050405020304" pitchFamily="18" charset="0"/>
              </a:rPr>
              <a:t>                                 1</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a:p>
            <a:pPr marL="449580" indent="-449580" algn="just">
              <a:lnSpc>
                <a:spcPct val="150000"/>
              </a:lnSpc>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2</a:t>
            </a:r>
            <a:r>
              <a:rPr lang="zh-CN" altLang="zh-CN" kern="100" dirty="0">
                <a:solidFill>
                  <a:srgbClr val="000000"/>
                </a:solidFill>
                <a:latin typeface="Times New Roman" panose="02020603050405020304" pitchFamily="18" charset="0"/>
              </a:rPr>
              <a:t>）显然，运算</a:t>
            </a:r>
            <a:r>
              <a:rPr lang="en-US" altLang="zh-CN" kern="100" dirty="0">
                <a:solidFill>
                  <a:srgbClr val="000000"/>
                </a:solidFill>
                <a:latin typeface="Times New Roman" panose="02020603050405020304" pitchFamily="18" charset="0"/>
              </a:rPr>
              <a:t>“</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rPr>
              <a:t>满足结合律。 </a:t>
            </a:r>
            <a:r>
              <a:rPr lang="en-US" altLang="zh-CN" kern="100" dirty="0">
                <a:solidFill>
                  <a:srgbClr val="000000"/>
                </a:solidFill>
                <a:latin typeface="Times New Roman" panose="02020603050405020304" pitchFamily="18" charset="0"/>
              </a:rPr>
              <a:t>                                         1</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a:p>
            <a:pPr marL="449580" indent="-449580" algn="just">
              <a:lnSpc>
                <a:spcPct val="150000"/>
              </a:lnSpc>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3</a:t>
            </a:r>
            <a:r>
              <a:rPr lang="zh-CN" altLang="zh-CN" kern="100" dirty="0">
                <a:solidFill>
                  <a:srgbClr val="000000"/>
                </a:solidFill>
                <a:latin typeface="Times New Roman" panose="02020603050405020304" pitchFamily="18" charset="0"/>
              </a:rPr>
              <a:t>） 取</a:t>
            </a:r>
            <a:r>
              <a:rPr lang="en-US" altLang="zh-CN" kern="100" dirty="0">
                <a:solidFill>
                  <a:srgbClr val="000000"/>
                </a:solidFill>
                <a:latin typeface="Times New Roman" panose="02020603050405020304" pitchFamily="18" charset="0"/>
              </a:rPr>
              <a:t>e=7,  </a:t>
            </a:r>
            <a:r>
              <a:rPr lang="zh-CN" altLang="zh-CN" kern="100" dirty="0">
                <a:solidFill>
                  <a:srgbClr val="000000"/>
                </a:solidFill>
                <a:latin typeface="Times New Roman" panose="02020603050405020304" pitchFamily="18" charset="0"/>
              </a:rPr>
              <a:t>对</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err="1">
                <a:solidFill>
                  <a:srgbClr val="000000"/>
                </a:solidFill>
                <a:latin typeface="Times New Roman" panose="02020603050405020304" pitchFamily="18" charset="0"/>
              </a:rPr>
              <a:t>x</a:t>
            </a:r>
            <a:r>
              <a:rPr lang="en-US" altLang="zh-CN" kern="100" dirty="0" err="1">
                <a:solidFill>
                  <a:srgbClr val="000000"/>
                </a:solidFill>
                <a:latin typeface="Cambria Math" panose="02040503050406030204" pitchFamily="18" charset="0"/>
                <a:cs typeface="Cambria Math" panose="02040503050406030204" pitchFamily="18" charset="0"/>
              </a:rPr>
              <a:t>∊</a:t>
            </a:r>
            <a:r>
              <a:rPr lang="en-US" altLang="zh-CN" kern="100" dirty="0" err="1">
                <a:solidFill>
                  <a:srgbClr val="000000"/>
                </a:solidFill>
                <a:latin typeface="Times New Roman" panose="02020603050405020304" pitchFamily="18" charset="0"/>
              </a:rPr>
              <a:t>Q</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rPr>
              <a:t>，有：</a:t>
            </a:r>
            <a:endParaRPr lang="zh-CN" altLang="zh-CN" kern="100" dirty="0">
              <a:latin typeface="Times New Roman" panose="02020603050405020304" pitchFamily="18" charset="0"/>
            </a:endParaRPr>
          </a:p>
          <a:p>
            <a:pPr marL="449580" indent="-449580" algn="just">
              <a:lnSpc>
                <a:spcPct val="150000"/>
              </a:lnSpc>
              <a:spcAft>
                <a:spcPts val="0"/>
              </a:spcAft>
            </a:pPr>
            <a:r>
              <a:rPr lang="en-US" altLang="zh-CN" kern="100" dirty="0">
                <a:solidFill>
                  <a:srgbClr val="000000"/>
                </a:solidFill>
                <a:latin typeface="Times New Roman" panose="02020603050405020304" pitchFamily="18" charset="0"/>
              </a:rPr>
              <a:t>		       </a:t>
            </a:r>
            <a:r>
              <a:rPr lang="en-US" altLang="zh-CN" kern="100" dirty="0" err="1">
                <a:solidFill>
                  <a:srgbClr val="000000"/>
                </a:solidFill>
                <a:latin typeface="Times New Roman" panose="02020603050405020304" pitchFamily="18" charset="0"/>
              </a:rPr>
              <a:t>x</a:t>
            </a:r>
            <a:r>
              <a:rPr lang="en-US" altLang="zh-CN" kern="100" dirty="0" err="1">
                <a:solidFill>
                  <a:srgbClr val="000000"/>
                </a:solidFill>
                <a:latin typeface="Cambria Math" panose="02040503050406030204" pitchFamily="18" charset="0"/>
                <a:cs typeface="Cambria Math" panose="02040503050406030204" pitchFamily="18" charset="0"/>
              </a:rPr>
              <a:t>△</a:t>
            </a:r>
            <a:r>
              <a:rPr lang="en-US" altLang="zh-CN" kern="100" dirty="0" err="1">
                <a:solidFill>
                  <a:srgbClr val="000000"/>
                </a:solidFill>
                <a:latin typeface="Times New Roman" panose="02020603050405020304" pitchFamily="18" charset="0"/>
              </a:rPr>
              <a:t>e</a:t>
            </a:r>
            <a:r>
              <a:rPr lang="en-US" altLang="zh-CN" kern="100" dirty="0">
                <a:solidFill>
                  <a:srgbClr val="000000"/>
                </a:solidFill>
                <a:latin typeface="Times New Roman" panose="02020603050405020304" pitchFamily="18" charset="0"/>
              </a:rPr>
              <a:t>= </a:t>
            </a:r>
            <a:r>
              <a:rPr lang="en-US" altLang="zh-CN" kern="100" dirty="0" err="1">
                <a:solidFill>
                  <a:srgbClr val="000000"/>
                </a:solidFill>
                <a:latin typeface="Times New Roman" panose="02020603050405020304" pitchFamily="18" charset="0"/>
              </a:rPr>
              <a:t>e</a:t>
            </a:r>
            <a:r>
              <a:rPr lang="en-US" altLang="zh-CN" kern="100" dirty="0" err="1">
                <a:solidFill>
                  <a:srgbClr val="000000"/>
                </a:solidFill>
                <a:latin typeface="Cambria Math" panose="02040503050406030204" pitchFamily="18" charset="0"/>
                <a:cs typeface="Cambria Math" panose="02040503050406030204" pitchFamily="18" charset="0"/>
              </a:rPr>
              <a:t>△</a:t>
            </a:r>
            <a:r>
              <a:rPr lang="en-US" altLang="zh-CN" kern="100" dirty="0" err="1">
                <a:solidFill>
                  <a:srgbClr val="000000"/>
                </a:solidFill>
                <a:latin typeface="Times New Roman" panose="02020603050405020304" pitchFamily="18" charset="0"/>
              </a:rPr>
              <a:t>x</a:t>
            </a:r>
            <a:r>
              <a:rPr lang="en-US" altLang="zh-CN" kern="100" dirty="0">
                <a:solidFill>
                  <a:srgbClr val="000000"/>
                </a:solidFill>
                <a:latin typeface="Times New Roman" panose="02020603050405020304" pitchFamily="18" charset="0"/>
              </a:rPr>
              <a:t>=</a:t>
            </a:r>
            <a:r>
              <a:rPr lang="en-US" altLang="zh-CN" kern="100" dirty="0" err="1">
                <a:solidFill>
                  <a:srgbClr val="000000"/>
                </a:solidFill>
                <a:latin typeface="Times New Roman" panose="02020603050405020304" pitchFamily="18" charset="0"/>
              </a:rPr>
              <a:t>xe</a:t>
            </a:r>
            <a:r>
              <a:rPr lang="en-US" altLang="zh-CN" kern="100" dirty="0">
                <a:solidFill>
                  <a:srgbClr val="000000"/>
                </a:solidFill>
                <a:latin typeface="Times New Roman" panose="02020603050405020304" pitchFamily="18" charset="0"/>
              </a:rPr>
              <a:t>/7=x</a:t>
            </a:r>
            <a:endParaRPr lang="zh-CN" altLang="zh-CN" kern="100" dirty="0">
              <a:latin typeface="Times New Roman" panose="02020603050405020304" pitchFamily="18" charset="0"/>
            </a:endParaRPr>
          </a:p>
          <a:p>
            <a:pPr marL="449580" indent="-449580" algn="just">
              <a:lnSpc>
                <a:spcPct val="150000"/>
              </a:lnSpc>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即</a:t>
            </a:r>
            <a:r>
              <a:rPr lang="en-US" altLang="zh-CN" kern="100" dirty="0">
                <a:solidFill>
                  <a:srgbClr val="000000"/>
                </a:solidFill>
                <a:latin typeface="Times New Roman" panose="02020603050405020304" pitchFamily="18" charset="0"/>
              </a:rPr>
              <a:t>e=7</a:t>
            </a:r>
            <a:r>
              <a:rPr lang="zh-CN" altLang="zh-CN" kern="100" dirty="0">
                <a:solidFill>
                  <a:srgbClr val="000000"/>
                </a:solidFill>
                <a:latin typeface="Times New Roman" panose="02020603050405020304" pitchFamily="18" charset="0"/>
              </a:rPr>
              <a:t>是幺元。 </a:t>
            </a:r>
            <a:r>
              <a:rPr lang="en-US" altLang="zh-CN" kern="100" dirty="0">
                <a:solidFill>
                  <a:srgbClr val="000000"/>
                </a:solidFill>
                <a:latin typeface="Times New Roman" panose="02020603050405020304" pitchFamily="18" charset="0"/>
              </a:rPr>
              <a:t>                                                                   2</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a:p>
            <a:pPr marL="449580" indent="-449580" algn="just">
              <a:lnSpc>
                <a:spcPct val="150000"/>
              </a:lnSpc>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4</a:t>
            </a:r>
            <a:r>
              <a:rPr lang="zh-CN" altLang="zh-CN" kern="100" dirty="0">
                <a:solidFill>
                  <a:srgbClr val="000000"/>
                </a:solidFill>
                <a:latin typeface="Times New Roman" panose="02020603050405020304" pitchFamily="18" charset="0"/>
              </a:rPr>
              <a:t>）对</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err="1">
                <a:solidFill>
                  <a:srgbClr val="000000"/>
                </a:solidFill>
                <a:latin typeface="Times New Roman" panose="02020603050405020304" pitchFamily="18" charset="0"/>
              </a:rPr>
              <a:t>x</a:t>
            </a:r>
            <a:r>
              <a:rPr lang="en-US" altLang="zh-CN" kern="100" dirty="0" err="1">
                <a:solidFill>
                  <a:srgbClr val="000000"/>
                </a:solidFill>
                <a:latin typeface="Cambria Math" panose="02040503050406030204" pitchFamily="18" charset="0"/>
                <a:cs typeface="Cambria Math" panose="02040503050406030204" pitchFamily="18" charset="0"/>
              </a:rPr>
              <a:t>∊</a:t>
            </a:r>
            <a:r>
              <a:rPr lang="en-US" altLang="zh-CN" kern="100" dirty="0" err="1">
                <a:solidFill>
                  <a:srgbClr val="000000"/>
                </a:solidFill>
                <a:latin typeface="Times New Roman" panose="02020603050405020304" pitchFamily="18" charset="0"/>
              </a:rPr>
              <a:t>Q</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Times New Roman" panose="02020603050405020304" pitchFamily="18" charset="0"/>
              </a:rPr>
              <a:t>x</a:t>
            </a:r>
            <a:r>
              <a:rPr lang="zh-CN" altLang="zh-CN" kern="100" dirty="0">
                <a:solidFill>
                  <a:srgbClr val="000000"/>
                </a:solidFill>
                <a:latin typeface="Times New Roman" panose="02020603050405020304" pitchFamily="18" charset="0"/>
              </a:rPr>
              <a:t>有逆元，</a:t>
            </a:r>
            <a:r>
              <a:rPr lang="en-US" altLang="zh-CN" kern="100" dirty="0">
                <a:solidFill>
                  <a:srgbClr val="000000"/>
                </a:solidFill>
                <a:latin typeface="Times New Roman" panose="02020603050405020304" pitchFamily="18" charset="0"/>
              </a:rPr>
              <a:t> x</a:t>
            </a:r>
            <a:r>
              <a:rPr lang="en-US" altLang="zh-CN" kern="100" baseline="30000" dirty="0">
                <a:solidFill>
                  <a:srgbClr val="000000"/>
                </a:solidFill>
                <a:latin typeface="Times New Roman" panose="02020603050405020304" pitchFamily="18" charset="0"/>
              </a:rPr>
              <a:t>-1</a:t>
            </a:r>
            <a:r>
              <a:rPr lang="en-US" altLang="zh-CN" kern="100" dirty="0">
                <a:solidFill>
                  <a:srgbClr val="000000"/>
                </a:solidFill>
                <a:latin typeface="Times New Roman" panose="02020603050405020304" pitchFamily="18" charset="0"/>
              </a:rPr>
              <a:t>=49/x</a:t>
            </a:r>
            <a:r>
              <a:rPr lang="zh-CN" altLang="zh-CN" kern="100" dirty="0">
                <a:solidFill>
                  <a:srgbClr val="000000"/>
                </a:solidFill>
                <a:latin typeface="Times New Roman" panose="02020603050405020304" pitchFamily="18" charset="0"/>
              </a:rPr>
              <a:t>，满足</a:t>
            </a:r>
            <a:endParaRPr lang="zh-CN" altLang="zh-CN" kern="100" dirty="0">
              <a:latin typeface="Times New Roman" panose="02020603050405020304" pitchFamily="18" charset="0"/>
            </a:endParaRPr>
          </a:p>
          <a:p>
            <a:pPr marL="449580" indent="-449580" algn="just">
              <a:lnSpc>
                <a:spcPct val="150000"/>
              </a:lnSpc>
              <a:spcAft>
                <a:spcPts val="0"/>
              </a:spcAft>
            </a:pPr>
            <a:r>
              <a:rPr lang="en-US" altLang="zh-CN" kern="100" dirty="0">
                <a:solidFill>
                  <a:srgbClr val="000000"/>
                </a:solidFill>
                <a:latin typeface="Times New Roman" panose="02020603050405020304" pitchFamily="18" charset="0"/>
              </a:rPr>
              <a:t>                     x</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a:solidFill>
                  <a:srgbClr val="000000"/>
                </a:solidFill>
                <a:latin typeface="Times New Roman" panose="02020603050405020304" pitchFamily="18" charset="0"/>
              </a:rPr>
              <a:t>(49/x)=(49/x)</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a:solidFill>
                  <a:srgbClr val="000000"/>
                </a:solidFill>
                <a:latin typeface="Times New Roman" panose="02020603050405020304" pitchFamily="18" charset="0"/>
              </a:rPr>
              <a:t>x=(49/x)x/7=7</a:t>
            </a:r>
            <a:endParaRPr lang="zh-CN" altLang="zh-CN" kern="100" dirty="0">
              <a:latin typeface="Times New Roman" panose="02020603050405020304" pitchFamily="18" charset="0"/>
            </a:endParaRPr>
          </a:p>
          <a:p>
            <a:pPr marL="449580" indent="-449580" algn="just">
              <a:lnSpc>
                <a:spcPct val="150000"/>
              </a:lnSpc>
              <a:spcAft>
                <a:spcPts val="0"/>
              </a:spcAft>
            </a:pPr>
            <a:r>
              <a:rPr lang="en-US" altLang="zh-CN" kern="100" dirty="0">
                <a:solidFill>
                  <a:srgbClr val="000000"/>
                </a:solidFill>
                <a:latin typeface="Times New Roman" panose="02020603050405020304" pitchFamily="18" charset="0"/>
              </a:rPr>
              <a:t>	   </a:t>
            </a:r>
            <a:r>
              <a:rPr lang="zh-CN" altLang="zh-CN" kern="100" dirty="0">
                <a:solidFill>
                  <a:srgbClr val="000000"/>
                </a:solidFill>
                <a:latin typeface="Times New Roman" panose="02020603050405020304" pitchFamily="18" charset="0"/>
              </a:rPr>
              <a:t>综上所述，</a:t>
            </a:r>
            <a:r>
              <a:rPr lang="en-US" altLang="zh-CN" kern="100" dirty="0">
                <a:solidFill>
                  <a:srgbClr val="000000"/>
                </a:solidFill>
                <a:latin typeface="Times New Roman" panose="02020603050405020304" pitchFamily="18" charset="0"/>
              </a:rPr>
              <a:t> (Q*</a:t>
            </a:r>
            <a:r>
              <a:rPr lang="zh-CN" altLang="zh-CN" kern="100" dirty="0">
                <a:solidFill>
                  <a:srgbClr val="000000"/>
                </a:solidFill>
                <a:latin typeface="Times New Roman" panose="02020603050405020304" pitchFamily="18" charset="0"/>
              </a:rPr>
              <a:t>，</a:t>
            </a:r>
            <a:r>
              <a:rPr lang="en-US" altLang="zh-CN" kern="100" dirty="0">
                <a:solidFill>
                  <a:srgbClr val="000000"/>
                </a:solidFill>
                <a:latin typeface="Cambria Math" panose="02040503050406030204" pitchFamily="18" charset="0"/>
                <a:cs typeface="Cambria Math" panose="02040503050406030204" pitchFamily="18" charset="0"/>
              </a:rPr>
              <a:t>△</a:t>
            </a:r>
            <a:r>
              <a:rPr lang="en-US" altLang="zh-CN" kern="100" dirty="0">
                <a:solidFill>
                  <a:srgbClr val="000000"/>
                </a:solidFill>
                <a:latin typeface="Times New Roman" panose="02020603050405020304" pitchFamily="18" charset="0"/>
              </a:rPr>
              <a:t>)</a:t>
            </a:r>
            <a:r>
              <a:rPr lang="zh-CN" altLang="zh-CN" kern="100" dirty="0">
                <a:solidFill>
                  <a:srgbClr val="000000"/>
                </a:solidFill>
                <a:latin typeface="Times New Roman" panose="02020603050405020304" pitchFamily="18" charset="0"/>
              </a:rPr>
              <a:t>是一个群。 </a:t>
            </a:r>
            <a:r>
              <a:rPr lang="en-US" altLang="zh-CN" kern="100" dirty="0">
                <a:solidFill>
                  <a:srgbClr val="000000"/>
                </a:solidFill>
                <a:latin typeface="Times New Roman" panose="02020603050405020304" pitchFamily="18" charset="0"/>
              </a:rPr>
              <a:t>                                           2</a:t>
            </a:r>
            <a:r>
              <a:rPr lang="zh-CN" altLang="zh-CN" kern="100" dirty="0">
                <a:solidFill>
                  <a:srgbClr val="000000"/>
                </a:solidFill>
                <a:latin typeface="Times New Roman" panose="02020603050405020304" pitchFamily="18" charset="0"/>
              </a:rPr>
              <a:t>分</a:t>
            </a:r>
            <a:endParaRPr lang="zh-CN" altLang="zh-CN" kern="100" dirty="0">
              <a:latin typeface="Times New Roman" panose="02020603050405020304" pitchFamily="18" charset="0"/>
            </a:endParaRPr>
          </a:p>
        </p:txBody>
      </p:sp>
      <p:sp>
        <p:nvSpPr>
          <p:cNvPr id="3" name="文本框 2"/>
          <p:cNvSpPr txBox="1"/>
          <p:nvPr/>
        </p:nvSpPr>
        <p:spPr>
          <a:xfrm>
            <a:off x="8244408" y="184288"/>
            <a:ext cx="787395" cy="369332"/>
          </a:xfrm>
          <a:prstGeom prst="rect">
            <a:avLst/>
          </a:prstGeom>
          <a:solidFill>
            <a:srgbClr val="00B0F0"/>
          </a:solidFill>
        </p:spPr>
        <p:txBody>
          <a:bodyPr wrap="none" rtlCol="0">
            <a:spAutoFit/>
          </a:bodyPr>
          <a:lstStyle/>
          <a:p>
            <a:r>
              <a:rPr lang="en-US" altLang="zh-CN" dirty="0"/>
              <a:t>A/B</a:t>
            </a:r>
            <a:r>
              <a:rPr lang="zh-CN" altLang="en-US" dirty="0"/>
              <a:t>卷</a:t>
            </a:r>
          </a:p>
        </p:txBody>
      </p:sp>
    </p:spTree>
    <p:extLst>
      <p:ext uri="{BB962C8B-B14F-4D97-AF65-F5344CB8AC3E}">
        <p14:creationId xmlns:p14="http://schemas.microsoft.com/office/powerpoint/2010/main" val="2278766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44408" y="188640"/>
            <a:ext cx="582211" cy="369332"/>
          </a:xfrm>
          <a:prstGeom prst="rect">
            <a:avLst/>
          </a:prstGeom>
          <a:solidFill>
            <a:srgbClr val="FFFF00"/>
          </a:solidFill>
        </p:spPr>
        <p:txBody>
          <a:bodyPr wrap="none" rtlCol="0">
            <a:spAutoFit/>
          </a:bodyPr>
          <a:lstStyle/>
          <a:p>
            <a:r>
              <a:rPr lang="en-US" altLang="zh-CN" dirty="0"/>
              <a:t>C</a:t>
            </a:r>
            <a:r>
              <a:rPr lang="zh-CN" altLang="en-US" dirty="0"/>
              <a:t>卷</a:t>
            </a:r>
          </a:p>
        </p:txBody>
      </p:sp>
      <p:pic>
        <p:nvPicPr>
          <p:cNvPr id="19" name="图片 18"/>
          <p:cNvPicPr>
            <a:picLocks noChangeAspect="1"/>
          </p:cNvPicPr>
          <p:nvPr/>
        </p:nvPicPr>
        <p:blipFill>
          <a:blip r:embed="rId3"/>
          <a:stretch>
            <a:fillRect/>
          </a:stretch>
        </p:blipFill>
        <p:spPr>
          <a:xfrm>
            <a:off x="314793" y="908720"/>
            <a:ext cx="8511826" cy="4599220"/>
          </a:xfrm>
          <a:prstGeom prst="rect">
            <a:avLst/>
          </a:prstGeom>
        </p:spPr>
      </p:pic>
    </p:spTree>
    <p:extLst>
      <p:ext uri="{BB962C8B-B14F-4D97-AF65-F5344CB8AC3E}">
        <p14:creationId xmlns:p14="http://schemas.microsoft.com/office/powerpoint/2010/main" val="2309100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3528" y="332656"/>
            <a:ext cx="8928992" cy="6324808"/>
          </a:xfrm>
          <a:prstGeom prst="rect">
            <a:avLst/>
          </a:prstGeom>
        </p:spPr>
        <p:txBody>
          <a:bodyPr wrap="square">
            <a:spAutoFit/>
          </a:bodyPr>
          <a:lstStyle/>
          <a:p>
            <a:pPr algn="just">
              <a:lnSpc>
                <a:spcPct val="150000"/>
              </a:lnSpc>
              <a:spcAft>
                <a:spcPts val="0"/>
              </a:spcAft>
            </a:pPr>
            <a:r>
              <a:rPr lang="zh-CN" altLang="zh-CN" b="1" kern="100" dirty="0">
                <a:latin typeface="Times New Roman" panose="02020603050405020304" pitchFamily="18" charset="0"/>
              </a:rPr>
              <a:t>一．</a:t>
            </a:r>
            <a:r>
              <a:rPr lang="zh-CN" altLang="zh-CN" kern="100" dirty="0">
                <a:latin typeface="Times New Roman" panose="02020603050405020304" pitchFamily="18" charset="0"/>
              </a:rPr>
              <a:t>（</a:t>
            </a:r>
            <a:r>
              <a:rPr lang="en-US" altLang="zh-CN" kern="100" dirty="0">
                <a:latin typeface="Times New Roman" panose="02020603050405020304" pitchFamily="18" charset="0"/>
              </a:rPr>
              <a:t>8</a:t>
            </a:r>
            <a:r>
              <a:rPr lang="zh-CN" altLang="zh-CN" kern="100" dirty="0">
                <a:latin typeface="Times New Roman" panose="02020603050405020304" pitchFamily="18" charset="0"/>
              </a:rPr>
              <a:t>分）已知下列命题公式 </a:t>
            </a:r>
            <a:r>
              <a:rPr lang="en-US" altLang="zh-CN" kern="100" dirty="0">
                <a:latin typeface="Times New Roman" panose="02020603050405020304" pitchFamily="18" charset="0"/>
              </a:rPr>
              <a:t>      (q</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p)</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 (p</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r</a:t>
            </a:r>
            <a:r>
              <a:rPr lang="en-US" altLang="zh-CN" kern="100" dirty="0" err="1">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q</a:t>
            </a:r>
            <a:r>
              <a:rPr lang="en-US" altLang="zh-CN" kern="100" dirty="0">
                <a:latin typeface="Times New Roman" panose="02020603050405020304" pitchFamily="18" charset="0"/>
              </a:rPr>
              <a:t>))</a:t>
            </a:r>
            <a:r>
              <a:rPr lang="zh-CN" altLang="zh-CN" kern="100" dirty="0">
                <a:latin typeface="Times New Roman" panose="02020603050405020304" pitchFamily="18" charset="0"/>
              </a:rPr>
              <a:t>，</a:t>
            </a:r>
          </a:p>
          <a:p>
            <a:pPr marL="342900" lvl="0" indent="-342900" algn="just">
              <a:lnSpc>
                <a:spcPct val="150000"/>
              </a:lnSpc>
              <a:spcAft>
                <a:spcPts val="0"/>
              </a:spcAft>
              <a:buFont typeface="+mj-lt"/>
              <a:buAutoNum type="arabicParenBoth"/>
            </a:pPr>
            <a:r>
              <a:rPr lang="zh-CN" altLang="zh-CN" kern="100" dirty="0">
                <a:latin typeface="Times New Roman" panose="02020603050405020304" pitchFamily="18" charset="0"/>
                <a:cs typeface="Times New Roman" panose="02020603050405020304" pitchFamily="18" charset="0"/>
              </a:rPr>
              <a:t>求出其</a:t>
            </a:r>
            <a:r>
              <a:rPr lang="zh-CN" altLang="zh-CN" kern="100" dirty="0">
                <a:latin typeface="Calibri" panose="020F0502020204030204" pitchFamily="34" charset="0"/>
                <a:cs typeface="Times New Roman" panose="02020603050405020304" pitchFamily="18" charset="0"/>
              </a:rPr>
              <a:t>主析取范式，（</a:t>
            </a:r>
            <a:r>
              <a:rPr lang="en-US" altLang="zh-CN" kern="100" dirty="0">
                <a:latin typeface="Calibri" panose="020F0502020204030204" pitchFamily="34" charset="0"/>
                <a:cs typeface="Times New Roman" panose="02020603050405020304" pitchFamily="18" charset="0"/>
              </a:rPr>
              <a:t>2</a:t>
            </a:r>
            <a:r>
              <a:rPr lang="zh-CN" altLang="zh-CN" kern="100" dirty="0">
                <a:latin typeface="Calibri" panose="020F0502020204030204" pitchFamily="34" charset="0"/>
                <a:cs typeface="Times New Roman" panose="02020603050405020304" pitchFamily="18" charset="0"/>
              </a:rPr>
              <a:t>）求出其主合取范式，（</a:t>
            </a:r>
            <a:r>
              <a:rPr lang="en-US" altLang="zh-CN" kern="100" dirty="0">
                <a:latin typeface="Calibri" panose="020F0502020204030204" pitchFamily="34" charset="0"/>
                <a:cs typeface="Times New Roman" panose="02020603050405020304" pitchFamily="18" charset="0"/>
              </a:rPr>
              <a:t>3</a:t>
            </a:r>
            <a:r>
              <a:rPr lang="zh-CN" altLang="zh-CN" kern="100" dirty="0">
                <a:latin typeface="Calibri" panose="020F0502020204030204" pitchFamily="34" charset="0"/>
                <a:cs typeface="Times New Roman" panose="02020603050405020304" pitchFamily="18" charset="0"/>
              </a:rPr>
              <a:t>）讨论两个主范式的关系。</a:t>
            </a:r>
          </a:p>
          <a:p>
            <a:pPr indent="266700" algn="just">
              <a:lnSpc>
                <a:spcPct val="150000"/>
              </a:lnSpc>
              <a:spcAft>
                <a:spcPts val="0"/>
              </a:spcAft>
            </a:pPr>
            <a:r>
              <a:rPr lang="zh-CN" altLang="zh-CN" kern="100" dirty="0">
                <a:latin typeface="Calibri" panose="020F0502020204030204" pitchFamily="34" charset="0"/>
                <a:cs typeface="Times New Roman" panose="02020603050405020304" pitchFamily="18" charset="0"/>
              </a:rPr>
              <a:t>解：</a:t>
            </a:r>
          </a:p>
          <a:p>
            <a:pPr indent="333375"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原式</a:t>
            </a:r>
            <a:r>
              <a:rPr lang="en-US" altLang="zh-CN" kern="100" dirty="0">
                <a:latin typeface="Times New Roman" panose="02020603050405020304" pitchFamily="18" charset="0"/>
                <a:cs typeface="Times New Roman" panose="02020603050405020304" pitchFamily="18" charset="0"/>
              </a:rPr>
              <a:t> = (q</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p)</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(p</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r</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marL="693420" indent="26670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p</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(p</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r</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marL="693420" indent="26670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p</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(p</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r)</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p</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rPr>
              <a:t>)                                           2</a:t>
            </a:r>
            <a:r>
              <a:rPr lang="zh-CN" altLang="zh-CN" kern="100" dirty="0">
                <a:latin typeface="Times New Roman" panose="02020603050405020304" pitchFamily="18" charset="0"/>
                <a:cs typeface="Times New Roman" panose="02020603050405020304" pitchFamily="18" charset="0"/>
              </a:rPr>
              <a:t>分</a:t>
            </a:r>
            <a:endParaRPr lang="zh-CN" altLang="zh-CN" kern="100" dirty="0">
              <a:latin typeface="Calibri" panose="020F0502020204030204" pitchFamily="34" charset="0"/>
              <a:cs typeface="Times New Roman" panose="02020603050405020304" pitchFamily="18" charset="0"/>
            </a:endParaRPr>
          </a:p>
          <a:p>
            <a:pPr marL="693420" indent="26670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p</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q</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r</a:t>
            </a:r>
            <a:r>
              <a:rPr lang="en-US"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p</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r))</a:t>
            </a:r>
          </a:p>
          <a:p>
            <a:pPr marL="693420" indent="26670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kern="100" dirty="0">
                <a:latin typeface="Times New Roman" panose="02020603050405020304" pitchFamily="18" charset="0"/>
                <a:cs typeface="Times New Roman" panose="02020603050405020304" pitchFamily="18" charset="0"/>
              </a:rPr>
              <a:t> ((</a:t>
            </a:r>
            <a:r>
              <a:rPr lang="en-US" altLang="zh-CN" kern="100" dirty="0" err="1">
                <a:latin typeface="Times New Roman" panose="02020603050405020304" pitchFamily="18" charset="0"/>
                <a:cs typeface="Times New Roman" panose="02020603050405020304" pitchFamily="18" charset="0"/>
              </a:rPr>
              <a:t>p</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r)</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 (p</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r)) </a:t>
            </a:r>
          </a:p>
          <a:p>
            <a:pPr marL="693420" indent="26670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kern="100" dirty="0">
                <a:latin typeface="Times New Roman" panose="02020603050405020304" pitchFamily="18" charset="0"/>
                <a:cs typeface="Times New Roman" panose="02020603050405020304" pitchFamily="18" charset="0"/>
              </a:rPr>
              <a:t>( (</a:t>
            </a:r>
            <a:r>
              <a:rPr lang="en-US" altLang="zh-CN" kern="100" dirty="0" err="1">
                <a:latin typeface="Times New Roman" panose="02020603050405020304" pitchFamily="18" charset="0"/>
                <a:cs typeface="Times New Roman" panose="02020603050405020304" pitchFamily="18" charset="0"/>
              </a:rPr>
              <a:t>p</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q</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r</a:t>
            </a:r>
            <a:r>
              <a:rPr lang="en-US" altLang="zh-CN" kern="100" dirty="0">
                <a:latin typeface="Times New Roman" panose="02020603050405020304" pitchFamily="18" charset="0"/>
                <a:cs typeface="Times New Roman" panose="02020603050405020304" pitchFamily="18" charset="0"/>
              </a:rPr>
              <a:t>) </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p</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r))</a:t>
            </a:r>
            <a:endParaRPr lang="zh-CN" altLang="zh-CN" kern="100" dirty="0">
              <a:latin typeface="Calibri" panose="020F0502020204030204" pitchFamily="34" charset="0"/>
              <a:cs typeface="Times New Roman" panose="02020603050405020304" pitchFamily="18" charset="0"/>
            </a:endParaRPr>
          </a:p>
          <a:p>
            <a:pPr marL="693420" indent="26670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rPr>
              <a:t>                                                                                       2</a:t>
            </a:r>
            <a:r>
              <a:rPr lang="zh-CN" altLang="zh-CN" kern="100" dirty="0">
                <a:latin typeface="Times New Roman" panose="02020603050405020304" pitchFamily="18" charset="0"/>
                <a:cs typeface="Times New Roman" panose="02020603050405020304" pitchFamily="18" charset="0"/>
              </a:rPr>
              <a:t>分</a:t>
            </a:r>
            <a:endParaRPr lang="zh-CN" altLang="zh-CN" kern="100" dirty="0">
              <a:latin typeface="Calibri" panose="020F0502020204030204" pitchFamily="34" charset="0"/>
              <a:cs typeface="Times New Roman" panose="02020603050405020304" pitchFamily="18" charset="0"/>
            </a:endParaRPr>
          </a:p>
          <a:p>
            <a:pPr marL="693420" indent="26670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rPr>
              <a:t>=001</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000</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110</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100</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111</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110                                     2</a:t>
            </a:r>
            <a:r>
              <a:rPr lang="zh-CN" altLang="zh-CN" kern="100" dirty="0">
                <a:latin typeface="Times New Roman" panose="02020603050405020304" pitchFamily="18" charset="0"/>
                <a:cs typeface="Times New Roman" panose="02020603050405020304" pitchFamily="18" charset="0"/>
              </a:rPr>
              <a:t>分</a:t>
            </a:r>
            <a:endParaRPr lang="zh-CN" altLang="zh-CN" kern="100" dirty="0">
              <a:latin typeface="Calibri" panose="020F0502020204030204" pitchFamily="34" charset="0"/>
              <a:cs typeface="Times New Roman" panose="02020603050405020304" pitchFamily="18" charset="0"/>
            </a:endParaRPr>
          </a:p>
          <a:p>
            <a:pPr marL="693420" indent="266700" algn="just">
              <a:lnSpc>
                <a:spcPct val="150000"/>
              </a:lnSpc>
              <a:spcAft>
                <a:spcPts val="0"/>
              </a:spcAft>
            </a:pPr>
            <a:r>
              <a:rPr lang="en-US" altLang="zh-CN" kern="100" dirty="0">
                <a:latin typeface="Times New Roman" panose="02020603050405020304" pitchFamily="18" charset="0"/>
                <a:cs typeface="Times New Roman" panose="02020603050405020304" pitchFamily="18" charset="0"/>
              </a:rPr>
              <a:t>=0</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1</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4</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5</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7</a:t>
            </a:r>
            <a:endParaRPr lang="zh-CN" altLang="zh-CN" kern="100" dirty="0">
              <a:latin typeface="Calibri" panose="020F0502020204030204" pitchFamily="34" charset="0"/>
              <a:cs typeface="Times New Roman" panose="02020603050405020304" pitchFamily="18" charset="0"/>
            </a:endParaRPr>
          </a:p>
          <a:p>
            <a:pPr indent="333375"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这是主合取范式，主析取范式是</a:t>
            </a:r>
            <a:endParaRPr lang="zh-CN" altLang="zh-CN" kern="100" dirty="0">
              <a:latin typeface="Calibri" panose="020F0502020204030204" pitchFamily="34" charset="0"/>
              <a:cs typeface="Times New Roman" panose="02020603050405020304" pitchFamily="18" charset="0"/>
            </a:endParaRPr>
          </a:p>
          <a:p>
            <a:pPr marL="693420" algn="just">
              <a:lnSpc>
                <a:spcPct val="150000"/>
              </a:lnSpc>
              <a:spcAft>
                <a:spcPts val="0"/>
              </a:spcAft>
            </a:pPr>
            <a:r>
              <a:rPr lang="en-US" altLang="zh-CN" kern="100" dirty="0">
                <a:latin typeface="Times New Roman" panose="02020603050405020304" pitchFamily="18" charset="0"/>
              </a:rPr>
              <a:t>         2</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3</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6                                                                        2</a:t>
            </a:r>
            <a:r>
              <a:rPr lang="zh-CN" altLang="zh-CN" kern="100" dirty="0">
                <a:latin typeface="Times New Roman" panose="02020603050405020304" pitchFamily="18" charset="0"/>
              </a:rPr>
              <a:t>分</a:t>
            </a:r>
          </a:p>
          <a:p>
            <a:pPr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两者关系互补。</a:t>
            </a:r>
          </a:p>
        </p:txBody>
      </p:sp>
      <p:sp>
        <p:nvSpPr>
          <p:cNvPr id="3" name="文本框 2"/>
          <p:cNvSpPr txBox="1"/>
          <p:nvPr/>
        </p:nvSpPr>
        <p:spPr>
          <a:xfrm>
            <a:off x="7884368" y="305603"/>
            <a:ext cx="582211" cy="369332"/>
          </a:xfrm>
          <a:prstGeom prst="rect">
            <a:avLst/>
          </a:prstGeom>
          <a:solidFill>
            <a:srgbClr val="FFFF00"/>
          </a:solidFill>
        </p:spPr>
        <p:txBody>
          <a:bodyPr wrap="none" rtlCol="0">
            <a:spAutoFit/>
          </a:bodyPr>
          <a:lstStyle/>
          <a:p>
            <a:r>
              <a:rPr lang="en-US" altLang="zh-CN" dirty="0"/>
              <a:t>C</a:t>
            </a:r>
            <a:r>
              <a:rPr lang="zh-CN" altLang="en-US" dirty="0"/>
              <a:t>卷</a:t>
            </a:r>
          </a:p>
        </p:txBody>
      </p:sp>
    </p:spTree>
    <p:extLst>
      <p:ext uri="{BB962C8B-B14F-4D97-AF65-F5344CB8AC3E}">
        <p14:creationId xmlns:p14="http://schemas.microsoft.com/office/powerpoint/2010/main" val="235439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 calcmode="lin" valueType="num">
                                      <p:cBhvr additive="base">
                                        <p:cTn id="7"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anim calcmode="lin" valueType="num">
                                      <p:cBhvr additive="base">
                                        <p:cTn id="11"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anim calcmode="lin" valueType="num">
                                      <p:cBhvr additive="base">
                                        <p:cTn id="15"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anim calcmode="lin" valueType="num">
                                      <p:cBhvr additive="base">
                                        <p:cTn id="21"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 calcmode="lin" valueType="num">
                                      <p:cBhvr additive="base">
                                        <p:cTn id="25"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anim calcmode="lin" valueType="num">
                                      <p:cBhvr additive="base">
                                        <p:cTn id="29"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 calcmode="lin" valueType="num">
                                      <p:cBhvr additive="base">
                                        <p:cTn id="33"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 calcmode="lin" valueType="num">
                                      <p:cBhvr additive="base">
                                        <p:cTn id="37"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
                                            <p:txEl>
                                              <p:pRg st="11" end="11"/>
                                            </p:txEl>
                                          </p:spTgt>
                                        </p:tgtEl>
                                        <p:attrNameLst>
                                          <p:attrName>style.visibility</p:attrName>
                                        </p:attrNameLst>
                                      </p:cBhvr>
                                      <p:to>
                                        <p:strVal val="visible"/>
                                      </p:to>
                                    </p:set>
                                    <p:anim calcmode="lin" valueType="num">
                                      <p:cBhvr additive="base">
                                        <p:cTn id="41"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anim calcmode="lin" valueType="num">
                                      <p:cBhvr additive="base">
                                        <p:cTn id="45"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
                                            <p:txEl>
                                              <p:pRg st="12" end="1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2">
                                            <p:txEl>
                                              <p:pRg st="13" end="13"/>
                                            </p:txEl>
                                          </p:spTgt>
                                        </p:tgtEl>
                                        <p:attrNameLst>
                                          <p:attrName>style.visibility</p:attrName>
                                        </p:attrNameLst>
                                      </p:cBhvr>
                                      <p:to>
                                        <p:strVal val="visible"/>
                                      </p:to>
                                    </p:set>
                                    <p:anim calcmode="lin" valueType="num">
                                      <p:cBhvr additive="base">
                                        <p:cTn id="49" dur="500" fill="hold"/>
                                        <p:tgtEl>
                                          <p:spTgt spid="2">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
                                            <p:txEl>
                                              <p:pRg st="13" end="13"/>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
                                            <p:txEl>
                                              <p:pRg st="14" end="14"/>
                                            </p:txEl>
                                          </p:spTgt>
                                        </p:tgtEl>
                                        <p:attrNameLst>
                                          <p:attrName>style.visibility</p:attrName>
                                        </p:attrNameLst>
                                      </p:cBhvr>
                                      <p:to>
                                        <p:strVal val="visible"/>
                                      </p:to>
                                    </p:set>
                                    <p:anim calcmode="lin" valueType="num">
                                      <p:cBhvr additive="base">
                                        <p:cTn id="53" dur="500" fill="hold"/>
                                        <p:tgtEl>
                                          <p:spTgt spid="2">
                                            <p:txEl>
                                              <p:pRg st="14" end="14"/>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323528" y="1916832"/>
            <a:ext cx="8640960" cy="3416320"/>
          </a:xfrm>
          <a:prstGeom prst="rect">
            <a:avLst/>
          </a:prstGeom>
        </p:spPr>
        <p:txBody>
          <a:bodyPr wrap="square">
            <a:spAutoFit/>
          </a:bodyPr>
          <a:lstStyle/>
          <a:p>
            <a:pPr marL="228600" indent="266700" algn="just">
              <a:spcAft>
                <a:spcPts val="0"/>
              </a:spcAft>
            </a:pPr>
            <a:r>
              <a:rPr lang="zh-CN" altLang="zh-CN" kern="100" dirty="0">
                <a:latin typeface="Calibri" panose="020F0502020204030204" pitchFamily="34" charset="0"/>
                <a:cs typeface="Times New Roman" panose="02020603050405020304" pitchFamily="18" charset="0"/>
              </a:rPr>
              <a:t>解： 先证明同态性。</a:t>
            </a: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对于</a:t>
            </a:r>
            <a:r>
              <a:rPr lang="el-GR" altLang="zh-CN" kern="100" dirty="0">
                <a:latin typeface="Cambria Math" panose="02040503050406030204" pitchFamily="18" charset="0"/>
                <a:cs typeface="Cambria Math" panose="02040503050406030204" pitchFamily="18" charset="0"/>
              </a:rPr>
              <a:t>∀</a:t>
            </a:r>
            <a:r>
              <a:rPr lang="en-US" altLang="zh-CN" kern="100" dirty="0">
                <a:latin typeface="Calibri" panose="020F0502020204030204" pitchFamily="34" charset="0"/>
                <a:cs typeface="Times New Roman" panose="02020603050405020304" pitchFamily="18" charset="0"/>
              </a:rPr>
              <a:t>x, y </a:t>
            </a:r>
            <a:r>
              <a:rPr lang="en-US" altLang="zh-CN" kern="100" dirty="0">
                <a:latin typeface="Cambria Math" panose="02040503050406030204" pitchFamily="18" charset="0"/>
                <a:cs typeface="Cambria Math" panose="02040503050406030204" pitchFamily="18" charset="0"/>
              </a:rPr>
              <a:t>∊G</a:t>
            </a:r>
            <a:r>
              <a:rPr lang="zh-CN" altLang="zh-CN" kern="100" dirty="0">
                <a:latin typeface="Calibri" panose="020F0502020204030204" pitchFamily="34" charset="0"/>
                <a:cs typeface="Times New Roman" panose="02020603050405020304" pitchFamily="18" charset="0"/>
              </a:rPr>
              <a:t>，</a:t>
            </a:r>
          </a:p>
          <a:p>
            <a:pPr marL="228600" indent="266700" algn="just">
              <a:spcAft>
                <a:spcPts val="0"/>
              </a:spcAft>
            </a:pPr>
            <a:r>
              <a:rPr lang="en-US" altLang="zh-CN" kern="100" dirty="0">
                <a:latin typeface="Calibri" panose="020F0502020204030204" pitchFamily="34" charset="0"/>
                <a:cs typeface="Times New Roman" panose="02020603050405020304" pitchFamily="18" charset="0"/>
              </a:rPr>
              <a:t>                   f(x · y)= (x· y)</a:t>
            </a:r>
            <a:r>
              <a:rPr lang="en-US" altLang="zh-CN" kern="100" baseline="30000" dirty="0">
                <a:latin typeface="Calibri" panose="020F0502020204030204" pitchFamily="34" charset="0"/>
                <a:cs typeface="Times New Roman" panose="02020603050405020304" pitchFamily="18" charset="0"/>
              </a:rPr>
              <a:t> -1</a:t>
            </a:r>
            <a:r>
              <a:rPr lang="en-US" altLang="zh-CN" kern="100" dirty="0">
                <a:latin typeface="Calibri" panose="020F0502020204030204" pitchFamily="34" charset="0"/>
                <a:cs typeface="Times New Roman" panose="02020603050405020304" pitchFamily="18" charset="0"/>
              </a:rPr>
              <a:t> = y</a:t>
            </a:r>
            <a:r>
              <a:rPr lang="en-US" altLang="zh-CN" kern="100" baseline="30000" dirty="0">
                <a:latin typeface="Calibri" panose="020F0502020204030204" pitchFamily="34" charset="0"/>
                <a:cs typeface="Times New Roman" panose="02020603050405020304" pitchFamily="18" charset="0"/>
              </a:rPr>
              <a:t>-1</a:t>
            </a:r>
            <a:r>
              <a:rPr lang="en-US" altLang="zh-CN" kern="100" dirty="0">
                <a:latin typeface="Calibri" panose="020F0502020204030204" pitchFamily="34" charset="0"/>
                <a:cs typeface="Times New Roman" panose="02020603050405020304" pitchFamily="18" charset="0"/>
              </a:rPr>
              <a:t>· x</a:t>
            </a:r>
            <a:r>
              <a:rPr lang="en-US" altLang="zh-CN" kern="100" baseline="30000" dirty="0">
                <a:latin typeface="Calibri" panose="020F0502020204030204" pitchFamily="34" charset="0"/>
                <a:cs typeface="Times New Roman" panose="02020603050405020304" pitchFamily="18" charset="0"/>
              </a:rPr>
              <a:t>-1</a:t>
            </a:r>
            <a:endParaRPr lang="zh-CN" altLang="zh-CN" kern="100" dirty="0">
              <a:latin typeface="Calibri" panose="020F0502020204030204" pitchFamily="34" charset="0"/>
              <a:cs typeface="Times New Roman" panose="02020603050405020304" pitchFamily="18" charset="0"/>
            </a:endParaRPr>
          </a:p>
          <a:p>
            <a:pPr marL="228600" indent="266700" algn="just">
              <a:spcAft>
                <a:spcPts val="0"/>
              </a:spcAft>
            </a:pPr>
            <a:r>
              <a:rPr lang="en-US" altLang="zh-CN" kern="100" dirty="0">
                <a:latin typeface="Calibri" panose="020F0502020204030204" pitchFamily="34" charset="0"/>
                <a:cs typeface="Times New Roman" panose="02020603050405020304" pitchFamily="18" charset="0"/>
              </a:rPr>
              <a:t>                   f(x) · f(y)= x</a:t>
            </a:r>
            <a:r>
              <a:rPr lang="en-US" altLang="zh-CN" kern="100" baseline="30000" dirty="0">
                <a:latin typeface="Calibri" panose="020F0502020204030204" pitchFamily="34" charset="0"/>
                <a:cs typeface="Times New Roman" panose="02020603050405020304" pitchFamily="18" charset="0"/>
              </a:rPr>
              <a:t>-1</a:t>
            </a:r>
            <a:r>
              <a:rPr lang="en-US" altLang="zh-CN" kern="100" dirty="0">
                <a:latin typeface="Calibri" panose="020F0502020204030204" pitchFamily="34" charset="0"/>
                <a:cs typeface="Times New Roman" panose="02020603050405020304" pitchFamily="18" charset="0"/>
              </a:rPr>
              <a:t> · y</a:t>
            </a:r>
            <a:r>
              <a:rPr lang="en-US" altLang="zh-CN" kern="100" baseline="30000" dirty="0">
                <a:latin typeface="Calibri" panose="020F0502020204030204" pitchFamily="34" charset="0"/>
                <a:cs typeface="Times New Roman" panose="02020603050405020304" pitchFamily="18" charset="0"/>
              </a:rPr>
              <a:t>-1</a:t>
            </a:r>
            <a:r>
              <a:rPr lang="en-US" altLang="zh-CN" kern="100" dirty="0">
                <a:latin typeface="Calibri" panose="020F0502020204030204" pitchFamily="34" charset="0"/>
                <a:cs typeface="Times New Roman" panose="02020603050405020304" pitchFamily="18" charset="0"/>
              </a:rPr>
              <a:t> = x</a:t>
            </a:r>
            <a:r>
              <a:rPr lang="en-US" altLang="zh-CN" kern="100" baseline="30000" dirty="0">
                <a:latin typeface="Calibri" panose="020F0502020204030204" pitchFamily="34" charset="0"/>
                <a:cs typeface="Times New Roman" panose="02020603050405020304" pitchFamily="18" charset="0"/>
              </a:rPr>
              <a:t>-1</a:t>
            </a:r>
            <a:r>
              <a:rPr lang="en-US" altLang="zh-CN" kern="100" dirty="0">
                <a:latin typeface="Calibri" panose="020F0502020204030204" pitchFamily="34" charset="0"/>
                <a:cs typeface="Times New Roman" panose="02020603050405020304" pitchFamily="18" charset="0"/>
              </a:rPr>
              <a:t> · y</a:t>
            </a:r>
            <a:r>
              <a:rPr lang="en-US" altLang="zh-CN" kern="100" baseline="30000" dirty="0">
                <a:latin typeface="Calibri" panose="020F0502020204030204" pitchFamily="34" charset="0"/>
                <a:cs typeface="Times New Roman" panose="02020603050405020304" pitchFamily="18" charset="0"/>
              </a:rPr>
              <a:t>-1</a:t>
            </a:r>
            <a:r>
              <a:rPr lang="en-US" altLang="zh-CN" kern="100" dirty="0">
                <a:latin typeface="Calibri" panose="020F0502020204030204" pitchFamily="34" charset="0"/>
                <a:cs typeface="Times New Roman" panose="02020603050405020304" pitchFamily="18" charset="0"/>
              </a:rPr>
              <a:t>=f(x · y)                         3</a:t>
            </a:r>
            <a:r>
              <a:rPr lang="zh-CN" altLang="zh-CN" kern="100" dirty="0">
                <a:latin typeface="Calibri" panose="020F0502020204030204" pitchFamily="34" charset="0"/>
                <a:cs typeface="Times New Roman" panose="02020603050405020304" pitchFamily="18" charset="0"/>
              </a:rPr>
              <a:t>分</a:t>
            </a:r>
          </a:p>
          <a:p>
            <a:pPr marL="228600" indent="533400" algn="just">
              <a:spcAft>
                <a:spcPts val="0"/>
              </a:spcAft>
            </a:pP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再证明单射性</a:t>
            </a:r>
          </a:p>
          <a:p>
            <a:pPr marL="228600" indent="266700" algn="just">
              <a:spcAft>
                <a:spcPts val="0"/>
              </a:spcAft>
            </a:pP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若</a:t>
            </a:r>
            <a:r>
              <a:rPr lang="en-US" altLang="zh-CN" kern="100" dirty="0">
                <a:latin typeface="Calibri" panose="020F0502020204030204" pitchFamily="34" charset="0"/>
                <a:cs typeface="Times New Roman" panose="02020603050405020304" pitchFamily="18" charset="0"/>
              </a:rPr>
              <a:t>f(x)=f(y) </a:t>
            </a:r>
            <a:r>
              <a:rPr lang="zh-CN" altLang="zh-CN" kern="100" dirty="0">
                <a:latin typeface="Calibri" panose="020F0502020204030204" pitchFamily="34" charset="0"/>
                <a:cs typeface="Times New Roman" panose="02020603050405020304" pitchFamily="18" charset="0"/>
              </a:rPr>
              <a:t>，则</a:t>
            </a:r>
          </a:p>
          <a:p>
            <a:pPr marL="228600" indent="266700" algn="just">
              <a:spcAft>
                <a:spcPts val="0"/>
              </a:spcAft>
            </a:pPr>
            <a:r>
              <a:rPr lang="en-US" altLang="zh-CN" kern="100" dirty="0">
                <a:latin typeface="Calibri" panose="020F0502020204030204" pitchFamily="34" charset="0"/>
                <a:cs typeface="Times New Roman" panose="02020603050405020304" pitchFamily="18" charset="0"/>
              </a:rPr>
              <a:t>                       x</a:t>
            </a:r>
            <a:r>
              <a:rPr lang="en-US" altLang="zh-CN" kern="100" baseline="30000" dirty="0">
                <a:latin typeface="Calibri" panose="020F0502020204030204" pitchFamily="34" charset="0"/>
                <a:cs typeface="Times New Roman" panose="02020603050405020304" pitchFamily="18" charset="0"/>
              </a:rPr>
              <a:t>-1</a:t>
            </a:r>
            <a:r>
              <a:rPr lang="en-US" altLang="zh-CN" kern="100" dirty="0">
                <a:latin typeface="Calibri" panose="020F0502020204030204" pitchFamily="34" charset="0"/>
                <a:cs typeface="Times New Roman" panose="02020603050405020304" pitchFamily="18" charset="0"/>
              </a:rPr>
              <a:t> = y</a:t>
            </a:r>
            <a:r>
              <a:rPr lang="en-US" altLang="zh-CN" kern="100" baseline="30000" dirty="0">
                <a:latin typeface="Calibri" panose="020F0502020204030204" pitchFamily="34" charset="0"/>
                <a:cs typeface="Times New Roman" panose="02020603050405020304" pitchFamily="18" charset="0"/>
              </a:rPr>
              <a:t>-1</a:t>
            </a:r>
            <a:r>
              <a:rPr lang="en-US" altLang="zh-CN" kern="100" dirty="0">
                <a:latin typeface="Calibri" panose="020F0502020204030204" pitchFamily="34"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marL="228600" indent="266700" algn="just">
              <a:spcAft>
                <a:spcPts val="0"/>
              </a:spcAft>
            </a:pPr>
            <a:r>
              <a:rPr lang="en-US" altLang="zh-CN" kern="100" baseline="30000" dirty="0">
                <a:latin typeface="Calibri" panose="020F0502020204030204" pitchFamily="34" charset="0"/>
                <a:cs typeface="Times New Roman" panose="02020603050405020304" pitchFamily="18" charset="0"/>
              </a:rPr>
              <a:t>                   </a:t>
            </a: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因此</a:t>
            </a:r>
            <a:r>
              <a:rPr lang="en-US" altLang="zh-CN" kern="100" dirty="0">
                <a:latin typeface="Calibri" panose="020F0502020204030204" pitchFamily="34" charset="0"/>
                <a:cs typeface="Times New Roman" panose="02020603050405020304" pitchFamily="18" charset="0"/>
              </a:rPr>
              <a:t>      x=y                                                                    2</a:t>
            </a:r>
            <a:r>
              <a:rPr lang="zh-CN" altLang="zh-CN" kern="100" dirty="0">
                <a:latin typeface="Calibri" panose="020F0502020204030204" pitchFamily="34" charset="0"/>
                <a:cs typeface="Times New Roman" panose="02020603050405020304" pitchFamily="18" charset="0"/>
              </a:rPr>
              <a:t>分</a:t>
            </a:r>
          </a:p>
          <a:p>
            <a:pPr marL="533400" indent="266700" algn="just">
              <a:spcAft>
                <a:spcPts val="0"/>
              </a:spcAft>
            </a:pPr>
            <a:r>
              <a:rPr lang="zh-CN" altLang="zh-CN" kern="100" dirty="0">
                <a:latin typeface="Calibri" panose="020F0502020204030204" pitchFamily="34" charset="0"/>
                <a:cs typeface="Times New Roman" panose="02020603050405020304" pitchFamily="18" charset="0"/>
              </a:rPr>
              <a:t>最后证明满射性</a:t>
            </a:r>
          </a:p>
          <a:p>
            <a:pPr marL="228600" indent="266700" algn="just">
              <a:spcAft>
                <a:spcPts val="0"/>
              </a:spcAft>
            </a:pP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对于</a:t>
            </a:r>
            <a:r>
              <a:rPr lang="el-GR" altLang="zh-CN" kern="100" dirty="0">
                <a:latin typeface="Cambria Math" panose="02040503050406030204" pitchFamily="18" charset="0"/>
                <a:cs typeface="Cambria Math" panose="02040503050406030204" pitchFamily="18" charset="0"/>
              </a:rPr>
              <a:t>∀</a:t>
            </a:r>
            <a:r>
              <a:rPr lang="en-US" altLang="zh-CN" kern="100" dirty="0">
                <a:latin typeface="Calibri" panose="020F0502020204030204" pitchFamily="34" charset="0"/>
                <a:cs typeface="Times New Roman" panose="02020603050405020304" pitchFamily="18" charset="0"/>
              </a:rPr>
              <a:t>y </a:t>
            </a:r>
            <a:r>
              <a:rPr lang="en-US" altLang="zh-CN" kern="100" dirty="0">
                <a:latin typeface="Cambria Math" panose="02040503050406030204" pitchFamily="18" charset="0"/>
                <a:cs typeface="Cambria Math" panose="02040503050406030204" pitchFamily="18" charset="0"/>
              </a:rPr>
              <a:t>∊</a:t>
            </a:r>
            <a:r>
              <a:rPr lang="en-US" altLang="zh-CN" kern="100" dirty="0">
                <a:latin typeface="Calibri" panose="020F0502020204030204" pitchFamily="34" charset="0"/>
                <a:cs typeface="Times New Roman" panose="02020603050405020304" pitchFamily="18" charset="0"/>
              </a:rPr>
              <a:t>A </a:t>
            </a:r>
            <a:r>
              <a:rPr lang="zh-CN" altLang="zh-CN" kern="100" dirty="0">
                <a:latin typeface="Calibri" panose="020F0502020204030204" pitchFamily="34" charset="0"/>
                <a:cs typeface="Times New Roman" panose="02020603050405020304" pitchFamily="18" charset="0"/>
              </a:rPr>
              <a:t>，存在</a:t>
            </a:r>
            <a:r>
              <a:rPr lang="en-US" altLang="zh-CN" kern="100" dirty="0">
                <a:latin typeface="Calibri" panose="020F0502020204030204" pitchFamily="34" charset="0"/>
                <a:cs typeface="Times New Roman" panose="02020603050405020304" pitchFamily="18" charset="0"/>
              </a:rPr>
              <a:t>x= y</a:t>
            </a:r>
            <a:r>
              <a:rPr lang="en-US" altLang="zh-CN" kern="100" baseline="30000" dirty="0">
                <a:latin typeface="Calibri" panose="020F0502020204030204" pitchFamily="34" charset="0"/>
                <a:cs typeface="Times New Roman" panose="02020603050405020304" pitchFamily="18" charset="0"/>
              </a:rPr>
              <a:t>-1</a:t>
            </a:r>
            <a:r>
              <a:rPr lang="en-US" altLang="zh-CN" kern="100" dirty="0">
                <a:latin typeface="Calibri" panose="020F0502020204030204" pitchFamily="34" charset="0"/>
                <a:cs typeface="Times New Roman" panose="02020603050405020304" pitchFamily="18" charset="0"/>
              </a:rPr>
              <a:t> </a:t>
            </a:r>
            <a:r>
              <a:rPr lang="en-US" altLang="zh-CN" kern="100" dirty="0">
                <a:latin typeface="Cambria Math" panose="02040503050406030204" pitchFamily="18" charset="0"/>
                <a:cs typeface="Cambria Math" panose="02040503050406030204" pitchFamily="18" charset="0"/>
              </a:rPr>
              <a:t>∊</a:t>
            </a:r>
            <a:r>
              <a:rPr lang="en-US" altLang="zh-CN" kern="100" dirty="0">
                <a:latin typeface="Calibri" panose="020F0502020204030204" pitchFamily="34" charset="0"/>
                <a:cs typeface="Times New Roman" panose="02020603050405020304" pitchFamily="18" charset="0"/>
              </a:rPr>
              <a:t>G </a:t>
            </a:r>
            <a:r>
              <a:rPr lang="zh-CN" altLang="zh-CN" kern="100" dirty="0">
                <a:latin typeface="Calibri" panose="020F0502020204030204" pitchFamily="34" charset="0"/>
                <a:cs typeface="Times New Roman" panose="02020603050405020304" pitchFamily="18" charset="0"/>
              </a:rPr>
              <a:t>，使得</a:t>
            </a:r>
          </a:p>
          <a:p>
            <a:pPr marL="228600" indent="266700" algn="just">
              <a:spcAft>
                <a:spcPts val="0"/>
              </a:spcAft>
            </a:pPr>
            <a:r>
              <a:rPr lang="en-US" altLang="zh-CN" kern="100" dirty="0">
                <a:latin typeface="Calibri" panose="020F0502020204030204" pitchFamily="34" charset="0"/>
                <a:cs typeface="Times New Roman" panose="02020603050405020304" pitchFamily="18" charset="0"/>
              </a:rPr>
              <a:t>               f(x)=( y </a:t>
            </a:r>
            <a:r>
              <a:rPr lang="en-US" altLang="zh-CN" kern="100" baseline="30000" dirty="0">
                <a:latin typeface="Calibri" panose="020F0502020204030204" pitchFamily="34" charset="0"/>
                <a:cs typeface="Times New Roman" panose="02020603050405020304" pitchFamily="18" charset="0"/>
              </a:rPr>
              <a:t>-1</a:t>
            </a:r>
            <a:r>
              <a:rPr lang="en-US" altLang="zh-CN" kern="100" dirty="0">
                <a:latin typeface="Calibri" panose="020F0502020204030204" pitchFamily="34" charset="0"/>
                <a:cs typeface="Times New Roman" panose="02020603050405020304" pitchFamily="18" charset="0"/>
              </a:rPr>
              <a:t>) </a:t>
            </a:r>
            <a:r>
              <a:rPr lang="en-US" altLang="zh-CN" kern="100" baseline="30000" dirty="0">
                <a:latin typeface="Calibri" panose="020F0502020204030204" pitchFamily="34" charset="0"/>
                <a:cs typeface="Times New Roman" panose="02020603050405020304" pitchFamily="18" charset="0"/>
              </a:rPr>
              <a:t>-1</a:t>
            </a:r>
            <a:r>
              <a:rPr lang="en-US" altLang="zh-CN" kern="100" dirty="0">
                <a:latin typeface="Calibri" panose="020F0502020204030204" pitchFamily="34" charset="0"/>
                <a:cs typeface="Times New Roman" panose="02020603050405020304" pitchFamily="18" charset="0"/>
              </a:rPr>
              <a:t>=y</a:t>
            </a:r>
            <a:endParaRPr lang="zh-CN" altLang="zh-CN" kern="100" dirty="0">
              <a:latin typeface="Calibri" panose="020F0502020204030204" pitchFamily="34" charset="0"/>
              <a:cs typeface="Times New Roman" panose="02020603050405020304" pitchFamily="18" charset="0"/>
            </a:endParaRPr>
          </a:p>
          <a:p>
            <a:pPr marL="228600" indent="266700" algn="just">
              <a:spcAft>
                <a:spcPts val="0"/>
              </a:spcAft>
            </a:pP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因此，</a:t>
            </a:r>
            <a:r>
              <a:rPr lang="en-US" altLang="zh-CN" kern="100" dirty="0">
                <a:latin typeface="Calibri" panose="020F0502020204030204" pitchFamily="34" charset="0"/>
                <a:cs typeface="Times New Roman" panose="02020603050405020304" pitchFamily="18" charset="0"/>
              </a:rPr>
              <a:t>f</a:t>
            </a:r>
            <a:r>
              <a:rPr lang="zh-CN" altLang="zh-CN" kern="100" dirty="0">
                <a:latin typeface="Calibri" panose="020F0502020204030204" pitchFamily="34" charset="0"/>
                <a:cs typeface="Times New Roman" panose="02020603050405020304" pitchFamily="18" charset="0"/>
              </a:rPr>
              <a:t>为满射。 </a:t>
            </a:r>
            <a:r>
              <a:rPr lang="en-US" altLang="zh-CN" kern="100" dirty="0">
                <a:latin typeface="Calibri" panose="020F0502020204030204" pitchFamily="34" charset="0"/>
                <a:cs typeface="Times New Roman" panose="02020603050405020304" pitchFamily="18" charset="0"/>
              </a:rPr>
              <a:t>                                                          2</a:t>
            </a:r>
            <a:r>
              <a:rPr lang="zh-CN" altLang="zh-CN" kern="100" dirty="0">
                <a:latin typeface="Calibri" panose="020F0502020204030204" pitchFamily="34" charset="0"/>
                <a:cs typeface="Times New Roman" panose="02020603050405020304" pitchFamily="18" charset="0"/>
              </a:rPr>
              <a:t>分</a:t>
            </a:r>
          </a:p>
          <a:p>
            <a:pPr marL="228600" indent="266700" algn="just">
              <a:spcAft>
                <a:spcPts val="0"/>
              </a:spcAft>
            </a:pPr>
            <a:r>
              <a:rPr lang="en-US" altLang="zh-CN" kern="100" dirty="0">
                <a:latin typeface="Calibri" panose="020F0502020204030204" pitchFamily="34" charset="0"/>
                <a:cs typeface="Times New Roman" panose="02020603050405020304" pitchFamily="18" charset="0"/>
              </a:rPr>
              <a:t>     </a:t>
            </a:r>
            <a:r>
              <a:rPr lang="zh-CN" altLang="zh-CN" kern="100" dirty="0">
                <a:latin typeface="Calibri" panose="020F0502020204030204" pitchFamily="34" charset="0"/>
                <a:cs typeface="Times New Roman" panose="02020603050405020304" pitchFamily="18" charset="0"/>
              </a:rPr>
              <a:t>综上所述，</a:t>
            </a:r>
            <a:r>
              <a:rPr lang="en-US" altLang="zh-CN" kern="100" dirty="0">
                <a:latin typeface="Calibri" panose="020F0502020204030204" pitchFamily="34" charset="0"/>
                <a:cs typeface="Times New Roman" panose="02020603050405020304" pitchFamily="18" charset="0"/>
              </a:rPr>
              <a:t>f</a:t>
            </a:r>
            <a:r>
              <a:rPr lang="zh-CN" altLang="zh-CN" kern="100" dirty="0">
                <a:latin typeface="Calibri" panose="020F0502020204030204" pitchFamily="34" charset="0"/>
                <a:cs typeface="Times New Roman" panose="02020603050405020304" pitchFamily="18" charset="0"/>
              </a:rPr>
              <a:t>为</a:t>
            </a:r>
            <a:r>
              <a:rPr lang="en-US" altLang="zh-CN" kern="100" dirty="0">
                <a:latin typeface="Calibri" panose="020F0502020204030204" pitchFamily="34" charset="0"/>
                <a:cs typeface="Times New Roman" panose="02020603050405020304" pitchFamily="18" charset="0"/>
              </a:rPr>
              <a:t>G</a:t>
            </a:r>
            <a:r>
              <a:rPr lang="zh-CN" altLang="zh-CN" kern="100" dirty="0">
                <a:latin typeface="Calibri" panose="020F0502020204030204" pitchFamily="34" charset="0"/>
                <a:cs typeface="Times New Roman" panose="02020603050405020304" pitchFamily="18" charset="0"/>
              </a:rPr>
              <a:t>到</a:t>
            </a:r>
            <a:r>
              <a:rPr lang="en-US" altLang="zh-CN" kern="100" dirty="0">
                <a:latin typeface="Calibri" panose="020F0502020204030204" pitchFamily="34" charset="0"/>
                <a:cs typeface="Times New Roman" panose="02020603050405020304" pitchFamily="18" charset="0"/>
              </a:rPr>
              <a:t>G</a:t>
            </a:r>
            <a:r>
              <a:rPr lang="zh-CN" altLang="zh-CN" kern="100" dirty="0">
                <a:latin typeface="Calibri" panose="020F0502020204030204" pitchFamily="34" charset="0"/>
                <a:cs typeface="Times New Roman" panose="02020603050405020304" pitchFamily="18" charset="0"/>
              </a:rPr>
              <a:t>的同构映射。 </a:t>
            </a:r>
            <a:r>
              <a:rPr lang="en-US" altLang="zh-CN" kern="100" dirty="0">
                <a:latin typeface="Calibri" panose="020F0502020204030204" pitchFamily="34" charset="0"/>
                <a:cs typeface="Times New Roman" panose="02020603050405020304" pitchFamily="18" charset="0"/>
              </a:rPr>
              <a:t>                                 1</a:t>
            </a:r>
            <a:r>
              <a:rPr lang="zh-CN" altLang="zh-CN" kern="100" dirty="0">
                <a:latin typeface="Calibri" panose="020F0502020204030204" pitchFamily="34" charset="0"/>
                <a:cs typeface="Times New Roman" panose="02020603050405020304" pitchFamily="18" charset="0"/>
              </a:rPr>
              <a:t>分</a:t>
            </a:r>
          </a:p>
        </p:txBody>
      </p:sp>
      <p:sp>
        <p:nvSpPr>
          <p:cNvPr id="27" name="矩形 26"/>
          <p:cNvSpPr/>
          <p:nvPr/>
        </p:nvSpPr>
        <p:spPr>
          <a:xfrm>
            <a:off x="539552" y="404664"/>
            <a:ext cx="7776864" cy="646331"/>
          </a:xfrm>
          <a:prstGeom prst="rect">
            <a:avLst/>
          </a:prstGeom>
        </p:spPr>
        <p:txBody>
          <a:bodyPr wrap="square">
            <a:spAutoFit/>
          </a:bodyPr>
          <a:lstStyle/>
          <a:p>
            <a:r>
              <a:rPr lang="zh-CN" altLang="zh-CN" kern="100" dirty="0">
                <a:latin typeface="Times New Roman" panose="02020603050405020304" pitchFamily="18" charset="0"/>
                <a:cs typeface="Times New Roman" panose="02020603050405020304" pitchFamily="18" charset="0"/>
              </a:rPr>
              <a:t>十五</a:t>
            </a:r>
            <a:r>
              <a:rPr lang="en-US" altLang="zh-CN" kern="100" dirty="0">
                <a:latin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rPr>
              <a:t>8</a:t>
            </a:r>
            <a:r>
              <a:rPr lang="zh-CN" altLang="zh-CN" kern="100" dirty="0">
                <a:latin typeface="Times New Roman" panose="02020603050405020304" pitchFamily="18" charset="0"/>
                <a:cs typeface="Times New Roman" panose="02020603050405020304" pitchFamily="18" charset="0"/>
              </a:rPr>
              <a:t>分）设</a:t>
            </a:r>
            <a:r>
              <a:rPr lang="en-US" altLang="zh-CN" kern="100" dirty="0">
                <a:latin typeface="Times New Roman" panose="02020603050405020304" pitchFamily="18" charset="0"/>
              </a:rPr>
              <a:t>(G,*)</a:t>
            </a:r>
            <a:r>
              <a:rPr lang="zh-CN" altLang="zh-CN" kern="100" dirty="0">
                <a:latin typeface="Times New Roman" panose="02020603050405020304" pitchFamily="18" charset="0"/>
                <a:cs typeface="Times New Roman" panose="02020603050405020304" pitchFamily="18" charset="0"/>
              </a:rPr>
              <a:t>是一个群，适合交换律，</a:t>
            </a:r>
            <a:r>
              <a:rPr lang="en-US" altLang="zh-CN" kern="100" dirty="0">
                <a:latin typeface="Times New Roman" panose="02020603050405020304" pitchFamily="18" charset="0"/>
              </a:rPr>
              <a:t>f</a:t>
            </a:r>
            <a:r>
              <a:rPr lang="zh-CN" altLang="zh-CN" kern="100" dirty="0">
                <a:latin typeface="Times New Roman" panose="02020603050405020304" pitchFamily="18" charset="0"/>
                <a:cs typeface="Times New Roman" panose="02020603050405020304" pitchFamily="18" charset="0"/>
              </a:rPr>
              <a:t>是</a:t>
            </a:r>
            <a:r>
              <a:rPr lang="en-US" altLang="zh-CN" kern="100" dirty="0">
                <a:latin typeface="Times New Roman" panose="02020603050405020304" pitchFamily="18" charset="0"/>
              </a:rPr>
              <a:t>G</a:t>
            </a:r>
            <a:r>
              <a:rPr lang="zh-CN" altLang="zh-CN" kern="100" dirty="0">
                <a:latin typeface="Times New Roman" panose="02020603050405020304" pitchFamily="18" charset="0"/>
                <a:cs typeface="Times New Roman" panose="02020603050405020304" pitchFamily="18" charset="0"/>
              </a:rPr>
              <a:t>到</a:t>
            </a:r>
            <a:r>
              <a:rPr lang="en-US" altLang="zh-CN" kern="100" dirty="0">
                <a:latin typeface="Times New Roman" panose="02020603050405020304" pitchFamily="18" charset="0"/>
              </a:rPr>
              <a:t>G</a:t>
            </a:r>
            <a:r>
              <a:rPr lang="zh-CN" altLang="zh-CN" kern="100" dirty="0">
                <a:latin typeface="Times New Roman" panose="02020603050405020304" pitchFamily="18" charset="0"/>
                <a:cs typeface="Times New Roman" panose="02020603050405020304" pitchFamily="18" charset="0"/>
              </a:rPr>
              <a:t>的映射，对于</a:t>
            </a:r>
            <a:r>
              <a:rPr lang="en-US" altLang="zh-CN" kern="100" dirty="0">
                <a:latin typeface="Times New Roman" panose="02020603050405020304" pitchFamily="18" charset="0"/>
              </a:rPr>
              <a:t>G</a:t>
            </a:r>
            <a:r>
              <a:rPr lang="zh-CN" altLang="zh-CN" kern="100" dirty="0">
                <a:latin typeface="Times New Roman" panose="02020603050405020304" pitchFamily="18" charset="0"/>
                <a:cs typeface="Times New Roman" panose="02020603050405020304" pitchFamily="18" charset="0"/>
              </a:rPr>
              <a:t>中的任意元素</a:t>
            </a:r>
            <a:r>
              <a:rPr lang="en-US" altLang="zh-CN" kern="100" dirty="0">
                <a:latin typeface="Times New Roman" panose="02020603050405020304" pitchFamily="18" charset="0"/>
              </a:rPr>
              <a:t>x,  f(x)= x</a:t>
            </a:r>
            <a:r>
              <a:rPr lang="en-US" altLang="zh-CN" kern="100" baseline="30000" dirty="0">
                <a:latin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。证明：</a:t>
            </a:r>
            <a:r>
              <a:rPr lang="en-US" altLang="zh-CN" kern="100" dirty="0">
                <a:latin typeface="Times New Roman" panose="02020603050405020304" pitchFamily="18" charset="0"/>
              </a:rPr>
              <a:t>f</a:t>
            </a:r>
            <a:r>
              <a:rPr lang="zh-CN" altLang="zh-CN" kern="100" dirty="0">
                <a:latin typeface="Times New Roman" panose="02020603050405020304" pitchFamily="18" charset="0"/>
                <a:cs typeface="Times New Roman" panose="02020603050405020304" pitchFamily="18" charset="0"/>
              </a:rPr>
              <a:t>是</a:t>
            </a:r>
            <a:r>
              <a:rPr lang="en-US" altLang="zh-CN" kern="100" dirty="0">
                <a:latin typeface="Times New Roman" panose="02020603050405020304" pitchFamily="18" charset="0"/>
              </a:rPr>
              <a:t>G</a:t>
            </a:r>
            <a:r>
              <a:rPr lang="zh-CN" altLang="zh-CN" kern="100" dirty="0">
                <a:latin typeface="Times New Roman" panose="02020603050405020304" pitchFamily="18" charset="0"/>
                <a:cs typeface="Times New Roman" panose="02020603050405020304" pitchFamily="18" charset="0"/>
              </a:rPr>
              <a:t>到</a:t>
            </a:r>
            <a:r>
              <a:rPr lang="en-US" altLang="zh-CN" kern="100" dirty="0">
                <a:latin typeface="Times New Roman" panose="02020603050405020304" pitchFamily="18" charset="0"/>
              </a:rPr>
              <a:t>G</a:t>
            </a:r>
            <a:r>
              <a:rPr lang="zh-CN" altLang="zh-CN" kern="100" dirty="0">
                <a:latin typeface="Times New Roman" panose="02020603050405020304" pitchFamily="18" charset="0"/>
                <a:cs typeface="Times New Roman" panose="02020603050405020304" pitchFamily="18" charset="0"/>
              </a:rPr>
              <a:t>的同构映射。</a:t>
            </a:r>
            <a:endParaRPr lang="zh-CN" altLang="en-US" dirty="0"/>
          </a:p>
        </p:txBody>
      </p:sp>
      <p:sp>
        <p:nvSpPr>
          <p:cNvPr id="49" name="文本框 48"/>
          <p:cNvSpPr txBox="1"/>
          <p:nvPr/>
        </p:nvSpPr>
        <p:spPr>
          <a:xfrm>
            <a:off x="8244408" y="184288"/>
            <a:ext cx="787395" cy="369332"/>
          </a:xfrm>
          <a:prstGeom prst="rect">
            <a:avLst/>
          </a:prstGeom>
          <a:solidFill>
            <a:srgbClr val="00B0F0"/>
          </a:solidFill>
        </p:spPr>
        <p:txBody>
          <a:bodyPr wrap="none" rtlCol="0">
            <a:spAutoFit/>
          </a:bodyPr>
          <a:lstStyle/>
          <a:p>
            <a:r>
              <a:rPr lang="en-US" altLang="zh-CN" dirty="0"/>
              <a:t>A/B</a:t>
            </a:r>
            <a:r>
              <a:rPr lang="zh-CN" altLang="en-US" dirty="0"/>
              <a:t>卷</a:t>
            </a:r>
          </a:p>
        </p:txBody>
      </p:sp>
    </p:spTree>
    <p:extLst>
      <p:ext uri="{BB962C8B-B14F-4D97-AF65-F5344CB8AC3E}">
        <p14:creationId xmlns:p14="http://schemas.microsoft.com/office/powerpoint/2010/main" val="290212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75110"/>
            <a:ext cx="8964488" cy="1138138"/>
          </a:xfrm>
        </p:spPr>
        <p:txBody>
          <a:bodyPr/>
          <a:lstStyle/>
          <a:p>
            <a:pPr algn="l"/>
            <a:r>
              <a:rPr lang="zh-CN" altLang="zh-CN" sz="2400" dirty="0"/>
              <a:t>二．（</a:t>
            </a:r>
            <a:r>
              <a:rPr lang="en-US" altLang="zh-CN" sz="2400" dirty="0"/>
              <a:t>6</a:t>
            </a:r>
            <a:r>
              <a:rPr lang="zh-CN" altLang="zh-CN" sz="2400" dirty="0"/>
              <a:t>分）构造下面推理的证明</a:t>
            </a:r>
            <a:br>
              <a:rPr lang="zh-CN" altLang="zh-CN" sz="2400" dirty="0"/>
            </a:br>
            <a:r>
              <a:rPr lang="en-US" altLang="zh-CN" sz="2400" dirty="0"/>
              <a:t>                    </a:t>
            </a:r>
            <a:r>
              <a:rPr lang="zh-CN" altLang="zh-CN" sz="2400" dirty="0"/>
              <a:t>前提：</a:t>
            </a:r>
            <a:r>
              <a:rPr lang="en-US" altLang="zh-CN" sz="2400" dirty="0"/>
              <a:t>(</a:t>
            </a:r>
            <a:r>
              <a:rPr lang="en-US" altLang="zh-CN" sz="2400" dirty="0" err="1"/>
              <a:t>p</a:t>
            </a:r>
            <a:r>
              <a:rPr lang="en-US" altLang="zh-CN" sz="2400" dirty="0" err="1">
                <a:sym typeface="Symbol" panose="05050102010706020507" pitchFamily="18" charset="2"/>
              </a:rPr>
              <a:t></a:t>
            </a:r>
            <a:r>
              <a:rPr lang="en-US" altLang="zh-CN" sz="2400" dirty="0" err="1"/>
              <a:t>q</a:t>
            </a:r>
            <a:r>
              <a:rPr lang="en-US" altLang="zh-CN" sz="2400" dirty="0"/>
              <a:t>) </a:t>
            </a:r>
            <a:r>
              <a:rPr lang="en-US" altLang="zh-CN" sz="2400" dirty="0">
                <a:sym typeface="Symbol" panose="05050102010706020507" pitchFamily="18" charset="2"/>
              </a:rPr>
              <a:t></a:t>
            </a:r>
            <a:r>
              <a:rPr lang="en-US" altLang="zh-CN" sz="2400" dirty="0"/>
              <a:t> (</a:t>
            </a:r>
            <a:r>
              <a:rPr lang="en-US" altLang="zh-CN" sz="2400" dirty="0" err="1"/>
              <a:t>q</a:t>
            </a:r>
            <a:r>
              <a:rPr lang="en-US" altLang="zh-CN" sz="2400" dirty="0" err="1">
                <a:sym typeface="Symbol" panose="05050102010706020507" pitchFamily="18" charset="2"/>
              </a:rPr>
              <a:t></a:t>
            </a:r>
            <a:r>
              <a:rPr lang="en-US" altLang="zh-CN" sz="2400" dirty="0" err="1"/>
              <a:t>s</a:t>
            </a:r>
            <a:r>
              <a:rPr lang="en-US" altLang="zh-CN" sz="2400" dirty="0"/>
              <a:t>)</a:t>
            </a:r>
            <a:r>
              <a:rPr lang="zh-CN" altLang="zh-CN" sz="2400" dirty="0"/>
              <a:t>，</a:t>
            </a:r>
            <a:r>
              <a:rPr lang="en-US" altLang="zh-CN" sz="2400" dirty="0" err="1"/>
              <a:t>p</a:t>
            </a:r>
            <a:r>
              <a:rPr lang="en-US" altLang="zh-CN" sz="2400" dirty="0" err="1">
                <a:sym typeface="Symbol" panose="05050102010706020507" pitchFamily="18" charset="2"/>
              </a:rPr>
              <a:t></a:t>
            </a:r>
            <a:r>
              <a:rPr lang="en-US" altLang="zh-CN" sz="2400" dirty="0" err="1"/>
              <a:t>r</a:t>
            </a:r>
            <a:r>
              <a:rPr lang="zh-CN" altLang="zh-CN" sz="2400" dirty="0"/>
              <a:t>。</a:t>
            </a:r>
            <a:br>
              <a:rPr lang="zh-CN" altLang="zh-CN" sz="2400" dirty="0"/>
            </a:br>
            <a:r>
              <a:rPr lang="en-US" altLang="zh-CN" sz="2400" dirty="0"/>
              <a:t>                    </a:t>
            </a:r>
            <a:r>
              <a:rPr lang="zh-CN" altLang="zh-CN" sz="2400" dirty="0"/>
              <a:t>结论：</a:t>
            </a:r>
            <a:r>
              <a:rPr lang="en-US" altLang="zh-CN" sz="2400" dirty="0">
                <a:sym typeface="Symbol" panose="05050102010706020507" pitchFamily="18" charset="2"/>
              </a:rPr>
              <a:t></a:t>
            </a:r>
            <a:r>
              <a:rPr lang="en-US" altLang="zh-CN" sz="2400" dirty="0" err="1"/>
              <a:t>s</a:t>
            </a:r>
            <a:r>
              <a:rPr lang="en-US" altLang="zh-CN" sz="2400" dirty="0" err="1">
                <a:sym typeface="Symbol" panose="05050102010706020507" pitchFamily="18" charset="2"/>
              </a:rPr>
              <a:t></a:t>
            </a:r>
            <a:r>
              <a:rPr lang="en-US" altLang="zh-CN" sz="2400" dirty="0" err="1"/>
              <a:t>r</a:t>
            </a:r>
            <a:r>
              <a:rPr lang="zh-CN" altLang="zh-CN" sz="2400" dirty="0"/>
              <a:t>。</a:t>
            </a:r>
          </a:p>
        </p:txBody>
      </p:sp>
      <p:sp>
        <p:nvSpPr>
          <p:cNvPr id="3" name="矩形 2"/>
          <p:cNvSpPr/>
          <p:nvPr/>
        </p:nvSpPr>
        <p:spPr>
          <a:xfrm>
            <a:off x="683568" y="1988840"/>
            <a:ext cx="9793088" cy="3139321"/>
          </a:xfrm>
          <a:prstGeom prst="rect">
            <a:avLst/>
          </a:prstGeom>
        </p:spPr>
        <p:txBody>
          <a:bodyPr wrap="square">
            <a:spAutoFit/>
          </a:bodyPr>
          <a:lstStyle/>
          <a:p>
            <a:r>
              <a:rPr lang="zh-CN" altLang="zh-CN" dirty="0"/>
              <a:t>证明：</a:t>
            </a:r>
          </a:p>
          <a:p>
            <a:r>
              <a:rPr lang="zh-CN" altLang="zh-CN" dirty="0"/>
              <a:t>（</a:t>
            </a:r>
            <a:r>
              <a:rPr lang="en-US" altLang="zh-CN" dirty="0"/>
              <a:t>1</a:t>
            </a:r>
            <a:r>
              <a:rPr lang="zh-CN" altLang="zh-CN" dirty="0"/>
              <a:t>）</a:t>
            </a:r>
            <a:r>
              <a:rPr lang="en-US" altLang="zh-CN" dirty="0"/>
              <a:t>(</a:t>
            </a:r>
            <a:r>
              <a:rPr lang="en-US" altLang="zh-CN" dirty="0" err="1"/>
              <a:t>p</a:t>
            </a:r>
            <a:r>
              <a:rPr lang="en-US" altLang="zh-CN" dirty="0" err="1">
                <a:sym typeface="Symbol" panose="05050102010706020507" pitchFamily="18" charset="2"/>
              </a:rPr>
              <a:t></a:t>
            </a:r>
            <a:r>
              <a:rPr lang="en-US" altLang="zh-CN" dirty="0" err="1"/>
              <a:t>q</a:t>
            </a:r>
            <a:r>
              <a:rPr lang="en-US" altLang="zh-CN" dirty="0"/>
              <a:t>) </a:t>
            </a:r>
            <a:r>
              <a:rPr lang="en-US" altLang="zh-CN" dirty="0">
                <a:sym typeface="Symbol" panose="05050102010706020507" pitchFamily="18" charset="2"/>
              </a:rPr>
              <a:t></a:t>
            </a:r>
            <a:r>
              <a:rPr lang="en-US" altLang="zh-CN" dirty="0"/>
              <a:t> (</a:t>
            </a:r>
            <a:r>
              <a:rPr lang="en-US" altLang="zh-CN" dirty="0" err="1"/>
              <a:t>q</a:t>
            </a:r>
            <a:r>
              <a:rPr lang="en-US" altLang="zh-CN" dirty="0" err="1">
                <a:sym typeface="Symbol" panose="05050102010706020507" pitchFamily="18" charset="2"/>
              </a:rPr>
              <a:t></a:t>
            </a:r>
            <a:r>
              <a:rPr lang="en-US" altLang="zh-CN" dirty="0" err="1"/>
              <a:t>s</a:t>
            </a:r>
            <a:r>
              <a:rPr lang="en-US" altLang="zh-CN" dirty="0"/>
              <a:t>)                   </a:t>
            </a:r>
            <a:r>
              <a:rPr lang="zh-CN" altLang="zh-CN" dirty="0"/>
              <a:t>前提</a:t>
            </a:r>
          </a:p>
          <a:p>
            <a:r>
              <a:rPr lang="zh-CN" altLang="zh-CN" dirty="0"/>
              <a:t>（</a:t>
            </a:r>
            <a:r>
              <a:rPr lang="en-US" altLang="zh-CN" dirty="0"/>
              <a:t>2</a:t>
            </a:r>
            <a:r>
              <a:rPr lang="zh-CN" altLang="zh-CN" dirty="0"/>
              <a:t>）</a:t>
            </a:r>
            <a:r>
              <a:rPr lang="en-US" altLang="zh-CN" dirty="0" err="1"/>
              <a:t>p</a:t>
            </a:r>
            <a:r>
              <a:rPr lang="en-US" altLang="zh-CN" dirty="0" err="1">
                <a:sym typeface="Symbol" panose="05050102010706020507" pitchFamily="18" charset="2"/>
              </a:rPr>
              <a:t></a:t>
            </a:r>
            <a:r>
              <a:rPr lang="en-US" altLang="zh-CN" dirty="0" err="1"/>
              <a:t>r</a:t>
            </a:r>
            <a:r>
              <a:rPr lang="en-US" altLang="zh-CN" dirty="0"/>
              <a:t>                                   </a:t>
            </a:r>
            <a:r>
              <a:rPr lang="zh-CN" altLang="zh-CN" dirty="0"/>
              <a:t>前提 </a:t>
            </a:r>
            <a:r>
              <a:rPr lang="en-US" altLang="zh-CN" dirty="0"/>
              <a:t>                1</a:t>
            </a:r>
            <a:r>
              <a:rPr lang="zh-CN" altLang="zh-CN" dirty="0"/>
              <a:t>分</a:t>
            </a:r>
          </a:p>
          <a:p>
            <a:r>
              <a:rPr lang="zh-CN" altLang="zh-CN" dirty="0"/>
              <a:t>（</a:t>
            </a:r>
            <a:r>
              <a:rPr lang="en-US" altLang="zh-CN" dirty="0"/>
              <a:t>3</a:t>
            </a:r>
            <a:r>
              <a:rPr lang="zh-CN" altLang="zh-CN" dirty="0"/>
              <a:t>）</a:t>
            </a:r>
            <a:r>
              <a:rPr lang="en-US" altLang="zh-CN" dirty="0">
                <a:sym typeface="Symbol" panose="05050102010706020507" pitchFamily="18" charset="2"/>
              </a:rPr>
              <a:t></a:t>
            </a:r>
            <a:r>
              <a:rPr lang="en-US" altLang="zh-CN" dirty="0"/>
              <a:t>s                              </a:t>
            </a:r>
            <a:r>
              <a:rPr lang="zh-CN" altLang="zh-CN" dirty="0"/>
              <a:t>附加前提 </a:t>
            </a:r>
            <a:r>
              <a:rPr lang="en-US" altLang="zh-CN" dirty="0"/>
              <a:t>                1</a:t>
            </a:r>
            <a:r>
              <a:rPr lang="zh-CN" altLang="zh-CN" dirty="0"/>
              <a:t>分</a:t>
            </a:r>
          </a:p>
          <a:p>
            <a:r>
              <a:rPr lang="zh-CN" altLang="zh-CN" dirty="0"/>
              <a:t>（</a:t>
            </a:r>
            <a:r>
              <a:rPr lang="en-US" altLang="zh-CN" dirty="0"/>
              <a:t>4</a:t>
            </a:r>
            <a:r>
              <a:rPr lang="zh-CN" altLang="zh-CN" dirty="0"/>
              <a:t>）</a:t>
            </a:r>
            <a:r>
              <a:rPr lang="en-US" altLang="zh-CN" dirty="0" err="1"/>
              <a:t>p</a:t>
            </a:r>
            <a:r>
              <a:rPr lang="en-US" altLang="zh-CN" dirty="0" err="1">
                <a:sym typeface="Symbol" panose="05050102010706020507" pitchFamily="18" charset="2"/>
              </a:rPr>
              <a:t></a:t>
            </a:r>
            <a:r>
              <a:rPr lang="en-US" altLang="zh-CN" dirty="0" err="1"/>
              <a:t>q</a:t>
            </a:r>
            <a:endParaRPr lang="zh-CN" altLang="zh-CN" dirty="0"/>
          </a:p>
          <a:p>
            <a:r>
              <a:rPr lang="zh-CN" altLang="zh-CN" dirty="0"/>
              <a:t>（</a:t>
            </a:r>
            <a:r>
              <a:rPr lang="en-US" altLang="zh-CN" dirty="0"/>
              <a:t>5</a:t>
            </a:r>
            <a:r>
              <a:rPr lang="zh-CN" altLang="zh-CN" dirty="0"/>
              <a:t>）</a:t>
            </a:r>
            <a:r>
              <a:rPr lang="en-US" altLang="zh-CN" dirty="0" err="1"/>
              <a:t>q</a:t>
            </a:r>
            <a:r>
              <a:rPr lang="en-US" altLang="zh-CN" dirty="0" err="1">
                <a:sym typeface="Symbol" panose="05050102010706020507" pitchFamily="18" charset="2"/>
              </a:rPr>
              <a:t></a:t>
            </a:r>
            <a:r>
              <a:rPr lang="en-US" altLang="zh-CN" dirty="0" err="1"/>
              <a:t>s</a:t>
            </a:r>
            <a:r>
              <a:rPr lang="en-US" altLang="zh-CN" dirty="0"/>
              <a:t>                              (1)</a:t>
            </a:r>
            <a:r>
              <a:rPr lang="zh-CN" altLang="zh-CN" dirty="0"/>
              <a:t>化简</a:t>
            </a:r>
            <a:r>
              <a:rPr lang="en-US" altLang="zh-CN" dirty="0"/>
              <a:t>                 1</a:t>
            </a:r>
            <a:r>
              <a:rPr lang="zh-CN" altLang="zh-CN" dirty="0"/>
              <a:t>分</a:t>
            </a:r>
          </a:p>
          <a:p>
            <a:r>
              <a:rPr lang="zh-CN" altLang="zh-CN" dirty="0"/>
              <a:t>（</a:t>
            </a:r>
            <a:r>
              <a:rPr lang="en-US" altLang="zh-CN" dirty="0"/>
              <a:t>7</a:t>
            </a:r>
            <a:r>
              <a:rPr lang="zh-CN" altLang="zh-CN" dirty="0"/>
              <a:t>）</a:t>
            </a:r>
            <a:r>
              <a:rPr lang="en-US" altLang="zh-CN" dirty="0">
                <a:sym typeface="Symbol" panose="05050102010706020507" pitchFamily="18" charset="2"/>
              </a:rPr>
              <a:t></a:t>
            </a:r>
            <a:r>
              <a:rPr lang="en-US" altLang="zh-CN" dirty="0"/>
              <a:t>q                  </a:t>
            </a:r>
            <a:r>
              <a:rPr lang="zh-CN" altLang="zh-CN" dirty="0"/>
              <a:t>（</a:t>
            </a:r>
            <a:r>
              <a:rPr lang="en-US" altLang="zh-CN" dirty="0"/>
              <a:t>3</a:t>
            </a:r>
            <a:r>
              <a:rPr lang="zh-CN" altLang="zh-CN" dirty="0"/>
              <a:t>）（</a:t>
            </a:r>
            <a:r>
              <a:rPr lang="en-US" altLang="zh-CN" dirty="0"/>
              <a:t>5</a:t>
            </a:r>
            <a:r>
              <a:rPr lang="zh-CN" altLang="zh-CN" dirty="0"/>
              <a:t>） 拒取 </a:t>
            </a:r>
            <a:r>
              <a:rPr lang="en-US" altLang="zh-CN" dirty="0"/>
              <a:t>                1</a:t>
            </a:r>
            <a:r>
              <a:rPr lang="zh-CN" altLang="zh-CN" dirty="0"/>
              <a:t>分</a:t>
            </a:r>
          </a:p>
          <a:p>
            <a:r>
              <a:rPr lang="zh-CN" altLang="zh-CN" dirty="0"/>
              <a:t>（</a:t>
            </a:r>
            <a:r>
              <a:rPr lang="en-US" altLang="zh-CN" dirty="0"/>
              <a:t>8</a:t>
            </a:r>
            <a:r>
              <a:rPr lang="zh-CN" altLang="zh-CN" dirty="0"/>
              <a:t>）</a:t>
            </a:r>
            <a:r>
              <a:rPr lang="en-US" altLang="zh-CN" dirty="0"/>
              <a:t>p           </a:t>
            </a:r>
            <a:r>
              <a:rPr lang="zh-CN" altLang="zh-CN" dirty="0"/>
              <a:t>（</a:t>
            </a:r>
            <a:r>
              <a:rPr lang="en-US" altLang="zh-CN" dirty="0"/>
              <a:t>4</a:t>
            </a:r>
            <a:r>
              <a:rPr lang="zh-CN" altLang="zh-CN" dirty="0"/>
              <a:t>）（</a:t>
            </a:r>
            <a:r>
              <a:rPr lang="en-US" altLang="zh-CN" dirty="0"/>
              <a:t>7</a:t>
            </a:r>
            <a:r>
              <a:rPr lang="zh-CN" altLang="zh-CN" dirty="0"/>
              <a:t>）析取三段论 </a:t>
            </a:r>
            <a:r>
              <a:rPr lang="en-US" altLang="zh-CN" dirty="0"/>
              <a:t>                1</a:t>
            </a:r>
            <a:r>
              <a:rPr lang="zh-CN" altLang="zh-CN" dirty="0"/>
              <a:t>分</a:t>
            </a:r>
          </a:p>
          <a:p>
            <a:r>
              <a:rPr lang="zh-CN" altLang="zh-CN" dirty="0"/>
              <a:t>（</a:t>
            </a:r>
            <a:r>
              <a:rPr lang="en-US" altLang="zh-CN" dirty="0"/>
              <a:t>9</a:t>
            </a:r>
            <a:r>
              <a:rPr lang="zh-CN" altLang="zh-CN" dirty="0"/>
              <a:t>）</a:t>
            </a:r>
            <a:r>
              <a:rPr lang="en-US" altLang="zh-CN" dirty="0"/>
              <a:t>(</a:t>
            </a:r>
            <a:r>
              <a:rPr lang="en-US" altLang="zh-CN" dirty="0" err="1"/>
              <a:t>p</a:t>
            </a:r>
            <a:r>
              <a:rPr lang="en-US" altLang="zh-CN" dirty="0" err="1">
                <a:sym typeface="Symbol" panose="05050102010706020507" pitchFamily="18" charset="2"/>
              </a:rPr>
              <a:t></a:t>
            </a:r>
            <a:r>
              <a:rPr lang="en-US" altLang="zh-CN" dirty="0" err="1"/>
              <a:t>r</a:t>
            </a:r>
            <a:r>
              <a:rPr lang="en-US" altLang="zh-CN" dirty="0"/>
              <a:t>) </a:t>
            </a:r>
            <a:r>
              <a:rPr lang="en-US" altLang="zh-CN" dirty="0">
                <a:sym typeface="Symbol" panose="05050102010706020507" pitchFamily="18" charset="2"/>
              </a:rPr>
              <a:t></a:t>
            </a:r>
            <a:r>
              <a:rPr lang="en-US" altLang="zh-CN" dirty="0"/>
              <a:t> (</a:t>
            </a:r>
            <a:r>
              <a:rPr lang="en-US" altLang="zh-CN" dirty="0" err="1"/>
              <a:t>r</a:t>
            </a:r>
            <a:r>
              <a:rPr lang="en-US" altLang="zh-CN" dirty="0" err="1">
                <a:sym typeface="Symbol" panose="05050102010706020507" pitchFamily="18" charset="2"/>
              </a:rPr>
              <a:t></a:t>
            </a:r>
            <a:r>
              <a:rPr lang="en-US" altLang="zh-CN" dirty="0" err="1"/>
              <a:t>p</a:t>
            </a:r>
            <a:r>
              <a:rPr lang="en-US" altLang="zh-CN" dirty="0"/>
              <a:t>)               (2)</a:t>
            </a:r>
            <a:r>
              <a:rPr lang="zh-CN" altLang="zh-CN" dirty="0"/>
              <a:t>等值 </a:t>
            </a:r>
            <a:r>
              <a:rPr lang="en-US" altLang="zh-CN" dirty="0"/>
              <a:t>                1</a:t>
            </a:r>
            <a:r>
              <a:rPr lang="zh-CN" altLang="zh-CN" dirty="0"/>
              <a:t>分</a:t>
            </a:r>
          </a:p>
          <a:p>
            <a:r>
              <a:rPr lang="zh-CN" altLang="zh-CN" dirty="0"/>
              <a:t>（</a:t>
            </a:r>
            <a:r>
              <a:rPr lang="en-US" altLang="zh-CN" dirty="0"/>
              <a:t>10</a:t>
            </a:r>
            <a:r>
              <a:rPr lang="zh-CN" altLang="zh-CN" dirty="0"/>
              <a:t>）</a:t>
            </a:r>
            <a:r>
              <a:rPr lang="en-US" altLang="zh-CN" dirty="0" err="1"/>
              <a:t>p</a:t>
            </a:r>
            <a:r>
              <a:rPr lang="en-US" altLang="zh-CN" dirty="0" err="1">
                <a:sym typeface="Symbol" panose="05050102010706020507" pitchFamily="18" charset="2"/>
              </a:rPr>
              <a:t></a:t>
            </a:r>
            <a:r>
              <a:rPr lang="en-US" altLang="zh-CN" dirty="0" err="1"/>
              <a:t>r</a:t>
            </a:r>
            <a:r>
              <a:rPr lang="en-US" altLang="zh-CN" dirty="0"/>
              <a:t>                            (9)</a:t>
            </a:r>
            <a:r>
              <a:rPr lang="zh-CN" altLang="zh-CN" dirty="0"/>
              <a:t>化简 </a:t>
            </a:r>
            <a:r>
              <a:rPr lang="en-US" altLang="zh-CN" dirty="0"/>
              <a:t>                1</a:t>
            </a:r>
            <a:r>
              <a:rPr lang="zh-CN" altLang="zh-CN" dirty="0"/>
              <a:t>分</a:t>
            </a:r>
          </a:p>
          <a:p>
            <a:r>
              <a:rPr lang="zh-CN" altLang="zh-CN" dirty="0"/>
              <a:t>（</a:t>
            </a:r>
            <a:r>
              <a:rPr lang="en-US" altLang="zh-CN" dirty="0"/>
              <a:t>11</a:t>
            </a:r>
            <a:r>
              <a:rPr lang="zh-CN" altLang="zh-CN" dirty="0"/>
              <a:t>）</a:t>
            </a:r>
            <a:r>
              <a:rPr lang="en-US" altLang="zh-CN" dirty="0"/>
              <a:t>r                    (8)(10)</a:t>
            </a:r>
            <a:r>
              <a:rPr lang="zh-CN" altLang="zh-CN" dirty="0"/>
              <a:t>假言推理 </a:t>
            </a:r>
            <a:r>
              <a:rPr lang="en-US" altLang="zh-CN" dirty="0"/>
              <a:t>                1</a:t>
            </a:r>
            <a:r>
              <a:rPr lang="zh-CN" altLang="zh-CN" dirty="0"/>
              <a:t>分</a:t>
            </a:r>
            <a:endParaRPr lang="zh-CN" altLang="zh-CN" kern="100" dirty="0">
              <a:latin typeface="Calibri" panose="020F0502020204030204" pitchFamily="34" charset="0"/>
              <a:cs typeface="Times New Roman" panose="02020603050405020304" pitchFamily="18" charset="0"/>
            </a:endParaRPr>
          </a:p>
        </p:txBody>
      </p:sp>
      <p:sp>
        <p:nvSpPr>
          <p:cNvPr id="4" name="文本框 3"/>
          <p:cNvSpPr txBox="1"/>
          <p:nvPr/>
        </p:nvSpPr>
        <p:spPr>
          <a:xfrm>
            <a:off x="8244408" y="184288"/>
            <a:ext cx="787395" cy="369332"/>
          </a:xfrm>
          <a:prstGeom prst="rect">
            <a:avLst/>
          </a:prstGeom>
          <a:solidFill>
            <a:srgbClr val="00B0F0"/>
          </a:solidFill>
        </p:spPr>
        <p:txBody>
          <a:bodyPr wrap="none" rtlCol="0">
            <a:spAutoFit/>
          </a:bodyPr>
          <a:lstStyle/>
          <a:p>
            <a:r>
              <a:rPr lang="en-US" altLang="zh-CN" dirty="0"/>
              <a:t>A/B</a:t>
            </a:r>
            <a:r>
              <a:rPr lang="zh-CN" altLang="en-US" dirty="0"/>
              <a:t>卷</a:t>
            </a:r>
          </a:p>
        </p:txBody>
      </p:sp>
    </p:spTree>
    <p:extLst>
      <p:ext uri="{BB962C8B-B14F-4D97-AF65-F5344CB8AC3E}">
        <p14:creationId xmlns:p14="http://schemas.microsoft.com/office/powerpoint/2010/main" val="34131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additive="base">
                                        <p:cTn id="3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44408" y="188640"/>
            <a:ext cx="582211" cy="369332"/>
          </a:xfrm>
          <a:prstGeom prst="rect">
            <a:avLst/>
          </a:prstGeom>
          <a:solidFill>
            <a:srgbClr val="FFFF00"/>
          </a:solidFill>
        </p:spPr>
        <p:txBody>
          <a:bodyPr wrap="none" rtlCol="0">
            <a:spAutoFit/>
          </a:bodyPr>
          <a:lstStyle/>
          <a:p>
            <a:r>
              <a:rPr lang="en-US" altLang="zh-CN" dirty="0"/>
              <a:t>C</a:t>
            </a:r>
            <a:r>
              <a:rPr lang="zh-CN" altLang="en-US" dirty="0"/>
              <a:t>卷</a:t>
            </a:r>
          </a:p>
        </p:txBody>
      </p:sp>
      <p:sp>
        <p:nvSpPr>
          <p:cNvPr id="3" name="矩形 2"/>
          <p:cNvSpPr/>
          <p:nvPr/>
        </p:nvSpPr>
        <p:spPr>
          <a:xfrm>
            <a:off x="323528" y="557972"/>
            <a:ext cx="8503091" cy="5078313"/>
          </a:xfrm>
          <a:prstGeom prst="rect">
            <a:avLst/>
          </a:prstGeom>
        </p:spPr>
        <p:txBody>
          <a:bodyPr wrap="square">
            <a:spAutoFit/>
          </a:bodyPr>
          <a:lstStyle/>
          <a:p>
            <a:pPr algn="just">
              <a:lnSpc>
                <a:spcPct val="150000"/>
              </a:lnSpc>
              <a:spcAft>
                <a:spcPts val="0"/>
              </a:spcAft>
            </a:pPr>
            <a:r>
              <a:rPr lang="zh-CN" altLang="zh-CN" kern="100" dirty="0">
                <a:latin typeface="Times New Roman" panose="02020603050405020304" pitchFamily="18" charset="0"/>
              </a:rPr>
              <a:t>二．（</a:t>
            </a:r>
            <a:r>
              <a:rPr lang="en-US" altLang="zh-CN" kern="100" dirty="0">
                <a:latin typeface="Times New Roman" panose="02020603050405020304" pitchFamily="18" charset="0"/>
              </a:rPr>
              <a:t>6</a:t>
            </a:r>
            <a:r>
              <a:rPr lang="zh-CN" altLang="zh-CN" kern="100" dirty="0">
                <a:latin typeface="Times New Roman" panose="02020603050405020304" pitchFamily="18" charset="0"/>
              </a:rPr>
              <a:t>分）构造下面推理的证明</a:t>
            </a:r>
          </a:p>
          <a:p>
            <a:pPr marL="228600" indent="133350"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前提：</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p</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r</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s</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r,  p</a:t>
            </a:r>
            <a:r>
              <a:rPr lang="zh-CN" altLang="zh-CN" kern="100" dirty="0">
                <a:latin typeface="Times New Roman" panose="02020603050405020304" pitchFamily="18"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marL="228600" indent="133350"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结论：</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s</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q</a:t>
            </a:r>
            <a:r>
              <a:rPr lang="zh-CN" altLang="zh-CN" kern="100" dirty="0">
                <a:latin typeface="Times New Roman" panose="02020603050405020304" pitchFamily="18" charset="0"/>
                <a:cs typeface="Times New Roman" panose="02020603050405020304" pitchFamily="18" charset="0"/>
              </a:rPr>
              <a:t>。</a:t>
            </a:r>
            <a:endParaRPr lang="zh-CN" altLang="zh-CN" kern="100" dirty="0">
              <a:latin typeface="Calibri" panose="020F0502020204030204" pitchFamily="34" charset="0"/>
              <a:cs typeface="Times New Roman" panose="02020603050405020304" pitchFamily="18" charset="0"/>
            </a:endParaRPr>
          </a:p>
          <a:p>
            <a:pPr marL="228600" indent="133350"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证明：</a:t>
            </a:r>
            <a:endParaRPr lang="zh-CN" altLang="zh-CN" kern="100" dirty="0">
              <a:latin typeface="Calibri" panose="020F0502020204030204" pitchFamily="34" charset="0"/>
              <a:cs typeface="Times New Roman" panose="02020603050405020304" pitchFamily="18" charset="0"/>
            </a:endParaRPr>
          </a:p>
          <a:p>
            <a:pPr marL="228600" indent="133350"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p</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r                                   </a:t>
            </a:r>
            <a:r>
              <a:rPr lang="zh-CN" altLang="zh-CN" kern="100" dirty="0">
                <a:latin typeface="Times New Roman" panose="02020603050405020304" pitchFamily="18" charset="0"/>
                <a:cs typeface="Times New Roman" panose="02020603050405020304" pitchFamily="18" charset="0"/>
              </a:rPr>
              <a:t>前提</a:t>
            </a:r>
            <a:endParaRPr lang="zh-CN" altLang="zh-CN" kern="100" dirty="0">
              <a:latin typeface="Calibri" panose="020F0502020204030204" pitchFamily="34" charset="0"/>
              <a:cs typeface="Times New Roman" panose="02020603050405020304" pitchFamily="18" charset="0"/>
            </a:endParaRPr>
          </a:p>
          <a:p>
            <a:pPr marL="228600" indent="133350"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s</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r,                                        </a:t>
            </a:r>
            <a:r>
              <a:rPr lang="zh-CN" altLang="zh-CN" kern="100" dirty="0">
                <a:latin typeface="Times New Roman" panose="02020603050405020304" pitchFamily="18" charset="0"/>
                <a:cs typeface="Times New Roman" panose="02020603050405020304" pitchFamily="18" charset="0"/>
              </a:rPr>
              <a:t>前提</a:t>
            </a:r>
            <a:r>
              <a:rPr lang="zh-CN" altLang="zh-CN" kern="100" dirty="0">
                <a:latin typeface="Calibri" panose="020F0502020204030204" pitchFamily="34" charset="0"/>
                <a:ea typeface="Times New Roman" panose="02020603050405020304" pitchFamily="18" charset="0"/>
                <a:cs typeface="Times New Roman" panose="02020603050405020304" pitchFamily="18" charset="0"/>
              </a:rPr>
              <a:t> </a:t>
            </a:r>
            <a:r>
              <a:rPr lang="en-US" altLang="zh-CN" kern="100" dirty="0">
                <a:latin typeface="Calibri" panose="020F0502020204030204" pitchFamily="34" charset="0"/>
                <a:ea typeface="Times New Roman" panose="02020603050405020304" pitchFamily="18" charset="0"/>
                <a:cs typeface="Times New Roman" panose="02020603050405020304" pitchFamily="18" charset="0"/>
              </a:rPr>
              <a:t>                </a:t>
            </a:r>
            <a:endParaRPr lang="zh-CN" altLang="zh-CN" kern="100" dirty="0">
              <a:latin typeface="Calibri" panose="020F0502020204030204" pitchFamily="34" charset="0"/>
              <a:cs typeface="Times New Roman" panose="02020603050405020304" pitchFamily="18" charset="0"/>
            </a:endParaRPr>
          </a:p>
          <a:p>
            <a:pPr marL="228600" indent="133350"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p                                              </a:t>
            </a:r>
            <a:r>
              <a:rPr lang="zh-CN" altLang="zh-CN" kern="100" dirty="0">
                <a:latin typeface="Times New Roman" panose="02020603050405020304" pitchFamily="18" charset="0"/>
                <a:cs typeface="Times New Roman" panose="02020603050405020304" pitchFamily="18" charset="0"/>
              </a:rPr>
              <a:t>前提</a:t>
            </a:r>
            <a:r>
              <a:rPr lang="zh-CN" altLang="zh-CN" kern="100" dirty="0">
                <a:latin typeface="Calibri" panose="020F0502020204030204" pitchFamily="34" charset="0"/>
                <a:ea typeface="Times New Roman" panose="02020603050405020304" pitchFamily="18" charset="0"/>
                <a:cs typeface="Times New Roman" panose="02020603050405020304" pitchFamily="18" charset="0"/>
              </a:rPr>
              <a:t> </a:t>
            </a:r>
            <a:r>
              <a:rPr lang="en-US" altLang="zh-CN" kern="100" dirty="0">
                <a:latin typeface="Calibri" panose="020F0502020204030204" pitchFamily="34" charset="0"/>
                <a:ea typeface="Times New Roman" panose="02020603050405020304" pitchFamily="18" charset="0"/>
                <a:cs typeface="Times New Roman" panose="02020603050405020304" pitchFamily="18" charset="0"/>
              </a:rPr>
              <a:t>                  1</a:t>
            </a:r>
            <a:r>
              <a:rPr lang="zh-CN" altLang="zh-CN" kern="100" dirty="0">
                <a:latin typeface="Times New Roman" panose="02020603050405020304" pitchFamily="18" charset="0"/>
                <a:cs typeface="Times New Roman" panose="02020603050405020304" pitchFamily="18" charset="0"/>
              </a:rPr>
              <a:t>分</a:t>
            </a:r>
            <a:endParaRPr lang="zh-CN" altLang="zh-CN" kern="100" dirty="0">
              <a:latin typeface="Calibri" panose="020F0502020204030204" pitchFamily="34" charset="0"/>
              <a:cs typeface="Times New Roman" panose="02020603050405020304" pitchFamily="18" charset="0"/>
            </a:endParaRPr>
          </a:p>
          <a:p>
            <a:pPr marL="228600" indent="133350"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4</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s                                    </a:t>
            </a:r>
            <a:r>
              <a:rPr lang="zh-CN" altLang="zh-CN" kern="100" dirty="0">
                <a:latin typeface="Times New Roman" panose="02020603050405020304" pitchFamily="18" charset="0"/>
                <a:cs typeface="Times New Roman" panose="02020603050405020304" pitchFamily="18" charset="0"/>
              </a:rPr>
              <a:t>附加前提</a:t>
            </a:r>
            <a:r>
              <a:rPr lang="zh-CN" altLang="zh-CN" kern="100" dirty="0">
                <a:latin typeface="Calibri" panose="020F0502020204030204" pitchFamily="34" charset="0"/>
                <a:ea typeface="Times New Roman" panose="02020603050405020304" pitchFamily="18" charset="0"/>
                <a:cs typeface="Times New Roman" panose="02020603050405020304" pitchFamily="18" charset="0"/>
              </a:rPr>
              <a:t> </a:t>
            </a:r>
            <a:r>
              <a:rPr lang="en-US" altLang="zh-CN" kern="100" dirty="0">
                <a:latin typeface="Calibri" panose="020F0502020204030204" pitchFamily="34" charset="0"/>
                <a:ea typeface="Times New Roman" panose="02020603050405020304" pitchFamily="18" charset="0"/>
                <a:cs typeface="Times New Roman" panose="02020603050405020304" pitchFamily="18" charset="0"/>
              </a:rPr>
              <a:t>                  1</a:t>
            </a:r>
            <a:r>
              <a:rPr lang="zh-CN" altLang="zh-CN" kern="100" dirty="0">
                <a:latin typeface="Times New Roman" panose="02020603050405020304" pitchFamily="18" charset="0"/>
                <a:cs typeface="Times New Roman" panose="02020603050405020304" pitchFamily="18" charset="0"/>
              </a:rPr>
              <a:t>分</a:t>
            </a:r>
            <a:endParaRPr lang="zh-CN" altLang="zh-CN" kern="100" dirty="0">
              <a:latin typeface="Calibri" panose="020F0502020204030204" pitchFamily="34" charset="0"/>
              <a:cs typeface="Times New Roman" panose="02020603050405020304" pitchFamily="18" charset="0"/>
            </a:endParaRPr>
          </a:p>
          <a:p>
            <a:pPr marL="228600" indent="133350"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5</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r            </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2</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4</a:t>
            </a:r>
            <a:r>
              <a:rPr lang="zh-CN" altLang="zh-CN" kern="100" dirty="0">
                <a:latin typeface="Times New Roman" panose="02020603050405020304" pitchFamily="18" charset="0"/>
                <a:cs typeface="Times New Roman" panose="02020603050405020304" pitchFamily="18" charset="0"/>
              </a:rPr>
              <a:t>）析取三段论</a:t>
            </a:r>
            <a:r>
              <a:rPr lang="zh-CN" altLang="zh-CN" kern="100" dirty="0">
                <a:latin typeface="Calibri" panose="020F0502020204030204" pitchFamily="34" charset="0"/>
                <a:ea typeface="Times New Roman" panose="02020603050405020304" pitchFamily="18" charset="0"/>
                <a:cs typeface="Times New Roman" panose="02020603050405020304" pitchFamily="18" charset="0"/>
              </a:rPr>
              <a:t> </a:t>
            </a:r>
            <a:r>
              <a:rPr lang="en-US" altLang="zh-CN" kern="100" dirty="0">
                <a:latin typeface="Calibri" panose="020F0502020204030204" pitchFamily="34" charset="0"/>
                <a:ea typeface="Times New Roman" panose="02020603050405020304" pitchFamily="18" charset="0"/>
                <a:cs typeface="Times New Roman" panose="02020603050405020304" pitchFamily="18" charset="0"/>
              </a:rPr>
              <a:t>                  1</a:t>
            </a:r>
            <a:r>
              <a:rPr lang="zh-CN" altLang="zh-CN" kern="100" dirty="0">
                <a:latin typeface="Times New Roman" panose="02020603050405020304" pitchFamily="18" charset="0"/>
                <a:cs typeface="Times New Roman" panose="02020603050405020304" pitchFamily="18" charset="0"/>
              </a:rPr>
              <a:t>分</a:t>
            </a:r>
            <a:endParaRPr lang="zh-CN" altLang="zh-CN" kern="100" dirty="0">
              <a:latin typeface="Calibri" panose="020F0502020204030204" pitchFamily="34" charset="0"/>
              <a:cs typeface="Times New Roman" panose="02020603050405020304" pitchFamily="18" charset="0"/>
            </a:endParaRPr>
          </a:p>
          <a:p>
            <a:pPr marL="228600" indent="133350"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6</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a:t>
            </a:r>
            <a:r>
              <a:rPr lang="en-US" altLang="zh-CN" kern="100" dirty="0" err="1">
                <a:latin typeface="Times New Roman" panose="02020603050405020304" pitchFamily="18" charset="0"/>
                <a:cs typeface="Times New Roman" panose="02020603050405020304" pitchFamily="18" charset="0"/>
              </a:rPr>
              <a:t>p</a:t>
            </a:r>
            <a:r>
              <a:rPr lang="en-US" altLang="zh-CN" kern="100"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cs typeface="Times New Roman" panose="02020603050405020304" pitchFamily="18" charset="0"/>
              </a:rPr>
              <a:t>q</a:t>
            </a:r>
            <a:r>
              <a:rPr lang="en-US" altLang="zh-CN" kern="100" dirty="0">
                <a:latin typeface="Times New Roman" panose="02020603050405020304" pitchFamily="18" charset="0"/>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1</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5</a:t>
            </a:r>
            <a:r>
              <a:rPr lang="zh-CN" altLang="zh-CN" kern="100" dirty="0">
                <a:latin typeface="Times New Roman" panose="02020603050405020304" pitchFamily="18" charset="0"/>
                <a:cs typeface="Times New Roman" panose="02020603050405020304" pitchFamily="18" charset="0"/>
              </a:rPr>
              <a:t>）</a:t>
            </a:r>
            <a:r>
              <a:rPr lang="zh-CN" altLang="zh-CN" kern="100" dirty="0">
                <a:latin typeface="Calibri" panose="020F0502020204030204" pitchFamily="34" charset="0"/>
                <a:ea typeface="Times New Roman" panose="02020603050405020304" pitchFamily="18" charset="0"/>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拒取</a:t>
            </a:r>
            <a:r>
              <a:rPr lang="zh-CN" altLang="zh-CN" kern="100" dirty="0">
                <a:latin typeface="Calibri" panose="020F0502020204030204" pitchFamily="34" charset="0"/>
                <a:ea typeface="Times New Roman" panose="02020603050405020304" pitchFamily="18" charset="0"/>
                <a:cs typeface="Times New Roman" panose="02020603050405020304" pitchFamily="18" charset="0"/>
              </a:rPr>
              <a:t> </a:t>
            </a:r>
            <a:r>
              <a:rPr lang="en-US" altLang="zh-CN" kern="100" dirty="0">
                <a:latin typeface="Calibri" panose="020F0502020204030204" pitchFamily="34" charset="0"/>
                <a:ea typeface="Times New Roman" panose="02020603050405020304" pitchFamily="18" charset="0"/>
                <a:cs typeface="Times New Roman" panose="02020603050405020304" pitchFamily="18" charset="0"/>
              </a:rPr>
              <a:t>                  1</a:t>
            </a:r>
            <a:r>
              <a:rPr lang="zh-CN" altLang="zh-CN" kern="100" dirty="0">
                <a:latin typeface="Times New Roman" panose="02020603050405020304" pitchFamily="18" charset="0"/>
                <a:cs typeface="Times New Roman" panose="02020603050405020304" pitchFamily="18" charset="0"/>
              </a:rPr>
              <a:t>分</a:t>
            </a:r>
            <a:endParaRPr lang="zh-CN" altLang="zh-CN" kern="100" dirty="0">
              <a:latin typeface="Calibri" panose="020F0502020204030204" pitchFamily="34" charset="0"/>
              <a:cs typeface="Times New Roman" panose="02020603050405020304" pitchFamily="18" charset="0"/>
            </a:endParaRPr>
          </a:p>
          <a:p>
            <a:pPr marL="228600" indent="133350"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7</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p</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q                               (6)</a:t>
            </a:r>
            <a:r>
              <a:rPr lang="zh-CN" altLang="zh-CN" kern="100" dirty="0">
                <a:latin typeface="Times New Roman" panose="02020603050405020304" pitchFamily="18" charset="0"/>
                <a:cs typeface="Times New Roman" panose="02020603050405020304" pitchFamily="18" charset="0"/>
              </a:rPr>
              <a:t>等值</a:t>
            </a:r>
            <a:r>
              <a:rPr lang="zh-CN" altLang="zh-CN" kern="100" dirty="0">
                <a:latin typeface="Calibri" panose="020F0502020204030204" pitchFamily="34" charset="0"/>
                <a:ea typeface="Times New Roman" panose="02020603050405020304" pitchFamily="18" charset="0"/>
                <a:cs typeface="Times New Roman" panose="02020603050405020304" pitchFamily="18" charset="0"/>
              </a:rPr>
              <a:t> </a:t>
            </a:r>
            <a:r>
              <a:rPr lang="en-US" altLang="zh-CN" kern="100" dirty="0">
                <a:latin typeface="Calibri" panose="020F0502020204030204" pitchFamily="34" charset="0"/>
                <a:ea typeface="Times New Roman" panose="02020603050405020304" pitchFamily="18" charset="0"/>
                <a:cs typeface="Times New Roman" panose="02020603050405020304" pitchFamily="18" charset="0"/>
              </a:rPr>
              <a:t>                   1</a:t>
            </a:r>
            <a:r>
              <a:rPr lang="zh-CN" altLang="zh-CN" kern="100" dirty="0">
                <a:latin typeface="Times New Roman" panose="02020603050405020304" pitchFamily="18" charset="0"/>
                <a:cs typeface="Times New Roman" panose="02020603050405020304" pitchFamily="18" charset="0"/>
              </a:rPr>
              <a:t>分</a:t>
            </a:r>
            <a:endParaRPr lang="zh-CN" altLang="zh-CN" kern="100" dirty="0">
              <a:latin typeface="Calibri" panose="020F0502020204030204" pitchFamily="34" charset="0"/>
              <a:cs typeface="Times New Roman" panose="02020603050405020304" pitchFamily="18" charset="0"/>
            </a:endParaRPr>
          </a:p>
          <a:p>
            <a:pPr marL="228600" indent="133350" algn="just">
              <a:lnSpc>
                <a:spcPct val="150000"/>
              </a:lnSpc>
              <a:spcAft>
                <a:spcPts val="0"/>
              </a:spcAft>
            </a:pP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8</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cs typeface="Times New Roman" panose="02020603050405020304" pitchFamily="18" charset="0"/>
              </a:rPr>
              <a:t>q          </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3</a:t>
            </a:r>
            <a:r>
              <a:rPr lang="zh-CN" altLang="zh-CN" kern="100" dirty="0">
                <a:latin typeface="Times New Roman" panose="02020603050405020304" pitchFamily="18" charset="0"/>
                <a:cs typeface="Times New Roman" panose="02020603050405020304" pitchFamily="18" charset="0"/>
              </a:rPr>
              <a:t>）（</a:t>
            </a:r>
            <a:r>
              <a:rPr lang="en-US" altLang="zh-CN" kern="100" dirty="0">
                <a:latin typeface="Times New Roman" panose="02020603050405020304" pitchFamily="18" charset="0"/>
                <a:cs typeface="Times New Roman" panose="02020603050405020304" pitchFamily="18" charset="0"/>
              </a:rPr>
              <a:t>7</a:t>
            </a:r>
            <a:r>
              <a:rPr lang="zh-CN" altLang="zh-CN" kern="100" dirty="0">
                <a:latin typeface="Times New Roman" panose="02020603050405020304" pitchFamily="18" charset="0"/>
                <a:cs typeface="Times New Roman" panose="02020603050405020304" pitchFamily="18" charset="0"/>
              </a:rPr>
              <a:t>）析取三段论</a:t>
            </a:r>
            <a:r>
              <a:rPr lang="zh-CN" altLang="zh-CN" kern="100" dirty="0">
                <a:latin typeface="Calibri" panose="020F0502020204030204" pitchFamily="34" charset="0"/>
                <a:ea typeface="Times New Roman" panose="02020603050405020304" pitchFamily="18" charset="0"/>
                <a:cs typeface="Times New Roman" panose="02020603050405020304" pitchFamily="18" charset="0"/>
              </a:rPr>
              <a:t>  </a:t>
            </a:r>
            <a:r>
              <a:rPr lang="en-US" altLang="zh-CN" kern="100" dirty="0">
                <a:latin typeface="Calibri" panose="020F0502020204030204" pitchFamily="34" charset="0"/>
                <a:ea typeface="Times New Roman" panose="02020603050405020304" pitchFamily="18" charset="0"/>
                <a:cs typeface="Times New Roman" panose="02020603050405020304" pitchFamily="18" charset="0"/>
              </a:rPr>
              <a:t>                   1</a:t>
            </a:r>
            <a:r>
              <a:rPr lang="zh-CN" altLang="zh-CN" kern="100" dirty="0">
                <a:latin typeface="Times New Roman" panose="02020603050405020304" pitchFamily="18" charset="0"/>
                <a:cs typeface="Times New Roman" panose="02020603050405020304" pitchFamily="18" charset="0"/>
              </a:rPr>
              <a:t>分</a:t>
            </a:r>
            <a:endParaRPr lang="zh-CN" altLang="zh-CN" kern="1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0519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 calcmode="lin" valueType="num">
                                      <p:cBhvr additive="base">
                                        <p:cTn id="1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 calcmode="lin" valueType="num">
                                      <p:cBhvr additive="base">
                                        <p:cTn id="1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anim calcmode="lin" valueType="num">
                                      <p:cBhvr additive="base">
                                        <p:cTn id="2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51520" y="188640"/>
            <a:ext cx="8568952" cy="5909310"/>
          </a:xfrm>
          <a:prstGeom prst="rect">
            <a:avLst/>
          </a:prstGeom>
        </p:spPr>
        <p:txBody>
          <a:bodyPr wrap="square">
            <a:spAutoFit/>
          </a:bodyPr>
          <a:lstStyle/>
          <a:p>
            <a:pPr algn="just">
              <a:lnSpc>
                <a:spcPct val="150000"/>
              </a:lnSpc>
              <a:spcAft>
                <a:spcPts val="0"/>
              </a:spcAft>
            </a:pPr>
            <a:r>
              <a:rPr lang="zh-CN" altLang="zh-CN" kern="100" dirty="0">
                <a:latin typeface="Times New Roman" panose="02020603050405020304" pitchFamily="18" charset="0"/>
              </a:rPr>
              <a:t>三</a:t>
            </a: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6</a:t>
            </a:r>
            <a:r>
              <a:rPr lang="zh-CN" altLang="zh-CN" kern="100" dirty="0">
                <a:latin typeface="Times New Roman" panose="02020603050405020304" pitchFamily="18" charset="0"/>
              </a:rPr>
              <a:t>分）把下列语句翻译为谓词公式</a:t>
            </a:r>
          </a:p>
          <a:p>
            <a:pPr indent="200025" algn="just">
              <a:lnSpc>
                <a:spcPct val="150000"/>
              </a:lnSpc>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1</a:t>
            </a:r>
            <a:r>
              <a:rPr lang="zh-CN" altLang="zh-CN" kern="100" dirty="0">
                <a:latin typeface="Times New Roman" panose="02020603050405020304" pitchFamily="18" charset="0"/>
              </a:rPr>
              <a:t>）并非所有人都使用微信。</a:t>
            </a:r>
          </a:p>
          <a:p>
            <a:pPr indent="200025"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解：</a:t>
            </a:r>
            <a:r>
              <a:rPr lang="en-US" altLang="zh-CN" kern="100" dirty="0">
                <a:latin typeface="Times New Roman" panose="02020603050405020304" pitchFamily="18" charset="0"/>
              </a:rPr>
              <a:t> P(x): x</a:t>
            </a:r>
            <a:r>
              <a:rPr lang="zh-CN" altLang="zh-CN" kern="100" dirty="0">
                <a:latin typeface="Times New Roman" panose="02020603050405020304" pitchFamily="18" charset="0"/>
              </a:rPr>
              <a:t>为人</a:t>
            </a:r>
          </a:p>
          <a:p>
            <a:pPr indent="200025" algn="just">
              <a:lnSpc>
                <a:spcPct val="150000"/>
              </a:lnSpc>
              <a:spcAft>
                <a:spcPts val="0"/>
              </a:spcAft>
            </a:pPr>
            <a:r>
              <a:rPr lang="en-US" altLang="zh-CN" kern="100" dirty="0">
                <a:latin typeface="Times New Roman" panose="02020603050405020304" pitchFamily="18" charset="0"/>
              </a:rPr>
              <a:t>         a: </a:t>
            </a:r>
            <a:r>
              <a:rPr lang="zh-CN" altLang="zh-CN" kern="100" dirty="0">
                <a:latin typeface="Times New Roman" panose="02020603050405020304" pitchFamily="18" charset="0"/>
              </a:rPr>
              <a:t>微信</a:t>
            </a:r>
          </a:p>
          <a:p>
            <a:pPr indent="200025" algn="just">
              <a:lnSpc>
                <a:spcPct val="150000"/>
              </a:lnSpc>
              <a:spcAft>
                <a:spcPts val="0"/>
              </a:spcAft>
            </a:pPr>
            <a:r>
              <a:rPr lang="en-US" altLang="zh-CN" kern="100" dirty="0">
                <a:latin typeface="Times New Roman" panose="02020603050405020304" pitchFamily="18" charset="0"/>
              </a:rPr>
              <a:t>         U(</a:t>
            </a:r>
            <a:r>
              <a:rPr lang="en-US" altLang="zh-CN" kern="100" dirty="0" err="1">
                <a:latin typeface="Times New Roman" panose="02020603050405020304" pitchFamily="18" charset="0"/>
              </a:rPr>
              <a:t>x,y</a:t>
            </a:r>
            <a:r>
              <a:rPr lang="en-US" altLang="zh-CN" kern="100" dirty="0">
                <a:latin typeface="Times New Roman" panose="02020603050405020304" pitchFamily="18" charset="0"/>
              </a:rPr>
              <a:t>): x</a:t>
            </a:r>
            <a:r>
              <a:rPr lang="zh-CN" altLang="zh-CN" kern="100" dirty="0">
                <a:latin typeface="Times New Roman" panose="02020603050405020304" pitchFamily="18" charset="0"/>
              </a:rPr>
              <a:t>使用</a:t>
            </a:r>
            <a:r>
              <a:rPr lang="en-US" altLang="zh-CN" kern="100" dirty="0">
                <a:latin typeface="Times New Roman" panose="02020603050405020304" pitchFamily="18" charset="0"/>
              </a:rPr>
              <a:t>y                                                             1</a:t>
            </a:r>
            <a:r>
              <a:rPr lang="zh-CN" altLang="zh-CN" kern="100" dirty="0">
                <a:latin typeface="Times New Roman" panose="02020603050405020304" pitchFamily="18" charset="0"/>
              </a:rPr>
              <a:t>分</a:t>
            </a:r>
          </a:p>
          <a:p>
            <a:pPr indent="200025"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翻译为：</a:t>
            </a:r>
          </a:p>
          <a:p>
            <a:pPr indent="1533525" algn="just">
              <a:lnSpc>
                <a:spcPct val="150000"/>
              </a:lnSpc>
              <a:spcAft>
                <a:spcPts val="0"/>
              </a:spcAft>
            </a:pP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x(P(x)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U(</a:t>
            </a:r>
            <a:r>
              <a:rPr lang="en-US" altLang="zh-CN" kern="100" dirty="0" err="1">
                <a:latin typeface="Times New Roman" panose="02020603050405020304" pitchFamily="18" charset="0"/>
              </a:rPr>
              <a:t>x,a</a:t>
            </a:r>
            <a:r>
              <a:rPr lang="en-US" altLang="zh-CN" kern="100" dirty="0">
                <a:latin typeface="Times New Roman" panose="02020603050405020304" pitchFamily="18" charset="0"/>
              </a:rPr>
              <a:t>))                                       2</a:t>
            </a:r>
            <a:r>
              <a:rPr lang="zh-CN" altLang="zh-CN" kern="100" dirty="0">
                <a:latin typeface="Times New Roman" panose="02020603050405020304" pitchFamily="18" charset="0"/>
              </a:rPr>
              <a:t>分</a:t>
            </a:r>
          </a:p>
          <a:p>
            <a:pPr indent="200025" algn="just">
              <a:lnSpc>
                <a:spcPct val="150000"/>
              </a:lnSpc>
              <a:spcAft>
                <a:spcPts val="0"/>
              </a:spcAft>
            </a:pPr>
            <a:r>
              <a:rPr lang="en-US" altLang="zh-CN" kern="100" dirty="0">
                <a:latin typeface="Times New Roman" panose="02020603050405020304" pitchFamily="18" charset="0"/>
              </a:rPr>
              <a:t> </a:t>
            </a:r>
            <a:endParaRPr lang="zh-CN" altLang="zh-CN" kern="100" dirty="0">
              <a:latin typeface="Times New Roman" panose="02020603050405020304" pitchFamily="18" charset="0"/>
            </a:endParaRPr>
          </a:p>
          <a:p>
            <a:pPr indent="200025" algn="just">
              <a:lnSpc>
                <a:spcPct val="150000"/>
              </a:lnSpc>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2</a:t>
            </a:r>
            <a:r>
              <a:rPr lang="zh-CN" altLang="zh-CN" kern="100" dirty="0">
                <a:latin typeface="Times New Roman" panose="02020603050405020304" pitchFamily="18" charset="0"/>
              </a:rPr>
              <a:t>）有些作家没有写过小说。</a:t>
            </a:r>
          </a:p>
          <a:p>
            <a:pPr indent="200025"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解： </a:t>
            </a:r>
            <a:r>
              <a:rPr lang="en-US" altLang="zh-CN" kern="100" dirty="0">
                <a:latin typeface="Times New Roman" panose="02020603050405020304" pitchFamily="18" charset="0"/>
              </a:rPr>
              <a:t>A(x): x</a:t>
            </a:r>
            <a:r>
              <a:rPr lang="zh-CN" altLang="zh-CN" kern="100" dirty="0">
                <a:latin typeface="Times New Roman" panose="02020603050405020304" pitchFamily="18" charset="0"/>
              </a:rPr>
              <a:t>为作家</a:t>
            </a:r>
          </a:p>
          <a:p>
            <a:pPr indent="200025" algn="just">
              <a:lnSpc>
                <a:spcPct val="150000"/>
              </a:lnSpc>
              <a:spcAft>
                <a:spcPts val="0"/>
              </a:spcAft>
            </a:pPr>
            <a:r>
              <a:rPr lang="en-US" altLang="zh-CN" kern="100" dirty="0">
                <a:latin typeface="Times New Roman" panose="02020603050405020304" pitchFamily="18" charset="0"/>
              </a:rPr>
              <a:t>         N(y): y</a:t>
            </a:r>
            <a:r>
              <a:rPr lang="zh-CN" altLang="zh-CN" kern="100" dirty="0">
                <a:latin typeface="Times New Roman" panose="02020603050405020304" pitchFamily="18" charset="0"/>
              </a:rPr>
              <a:t>为小说</a:t>
            </a:r>
          </a:p>
          <a:p>
            <a:pPr indent="200025" algn="just">
              <a:lnSpc>
                <a:spcPct val="150000"/>
              </a:lnSpc>
              <a:spcAft>
                <a:spcPts val="0"/>
              </a:spcAft>
            </a:pPr>
            <a:r>
              <a:rPr lang="en-US" altLang="zh-CN" kern="100" dirty="0">
                <a:latin typeface="Times New Roman" panose="02020603050405020304" pitchFamily="18" charset="0"/>
              </a:rPr>
              <a:t>         W(</a:t>
            </a:r>
            <a:r>
              <a:rPr lang="en-US" altLang="zh-CN" kern="100" dirty="0" err="1">
                <a:latin typeface="Times New Roman" panose="02020603050405020304" pitchFamily="18" charset="0"/>
              </a:rPr>
              <a:t>x,y</a:t>
            </a:r>
            <a:r>
              <a:rPr lang="en-US" altLang="zh-CN" kern="100" dirty="0">
                <a:latin typeface="Times New Roman" panose="02020603050405020304" pitchFamily="18" charset="0"/>
              </a:rPr>
              <a:t>): x</a:t>
            </a:r>
            <a:r>
              <a:rPr lang="zh-CN" altLang="zh-CN" kern="100" dirty="0">
                <a:latin typeface="Times New Roman" panose="02020603050405020304" pitchFamily="18" charset="0"/>
              </a:rPr>
              <a:t>写了</a:t>
            </a:r>
            <a:r>
              <a:rPr lang="en-US" altLang="zh-CN" kern="100" dirty="0">
                <a:latin typeface="Times New Roman" panose="02020603050405020304" pitchFamily="18" charset="0"/>
              </a:rPr>
              <a:t>y                                                             1</a:t>
            </a:r>
            <a:r>
              <a:rPr lang="zh-CN" altLang="zh-CN" kern="100" dirty="0">
                <a:latin typeface="Times New Roman" panose="02020603050405020304" pitchFamily="18" charset="0"/>
              </a:rPr>
              <a:t>分</a:t>
            </a:r>
          </a:p>
          <a:p>
            <a:pPr indent="200025"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翻译为：</a:t>
            </a:r>
          </a:p>
          <a:p>
            <a:pPr indent="1533525" algn="just">
              <a:lnSpc>
                <a:spcPct val="150000"/>
              </a:lnSpc>
              <a:spcAft>
                <a:spcPts val="0"/>
              </a:spcAft>
            </a:pP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x(A(x)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y(N(y)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W(</a:t>
            </a:r>
            <a:r>
              <a:rPr lang="en-US" altLang="zh-CN" kern="100" dirty="0" err="1">
                <a:latin typeface="Times New Roman" panose="02020603050405020304" pitchFamily="18" charset="0"/>
              </a:rPr>
              <a:t>x,y</a:t>
            </a:r>
            <a:r>
              <a:rPr lang="en-US" altLang="zh-CN" kern="100" dirty="0">
                <a:latin typeface="Times New Roman" panose="02020603050405020304" pitchFamily="18" charset="0"/>
              </a:rPr>
              <a:t>))                      2</a:t>
            </a:r>
            <a:r>
              <a:rPr lang="zh-CN" altLang="zh-CN" kern="100" dirty="0">
                <a:latin typeface="Times New Roman" panose="02020603050405020304" pitchFamily="18" charset="0"/>
              </a:rPr>
              <a:t>分</a:t>
            </a:r>
          </a:p>
        </p:txBody>
      </p:sp>
      <p:sp>
        <p:nvSpPr>
          <p:cNvPr id="6" name="文本框 5"/>
          <p:cNvSpPr txBox="1"/>
          <p:nvPr/>
        </p:nvSpPr>
        <p:spPr>
          <a:xfrm>
            <a:off x="8244408" y="184288"/>
            <a:ext cx="787395" cy="369332"/>
          </a:xfrm>
          <a:prstGeom prst="rect">
            <a:avLst/>
          </a:prstGeom>
          <a:solidFill>
            <a:srgbClr val="00B0F0"/>
          </a:solidFill>
        </p:spPr>
        <p:txBody>
          <a:bodyPr wrap="none" rtlCol="0">
            <a:spAutoFit/>
          </a:bodyPr>
          <a:lstStyle/>
          <a:p>
            <a:r>
              <a:rPr lang="en-US" altLang="zh-CN" dirty="0"/>
              <a:t>A/B</a:t>
            </a:r>
            <a:r>
              <a:rPr lang="zh-CN" altLang="en-US" dirty="0"/>
              <a:t>卷</a:t>
            </a:r>
          </a:p>
        </p:txBody>
      </p:sp>
    </p:spTree>
    <p:extLst>
      <p:ext uri="{BB962C8B-B14F-4D97-AF65-F5344CB8AC3E}">
        <p14:creationId xmlns:p14="http://schemas.microsoft.com/office/powerpoint/2010/main" val="3716402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44408" y="188640"/>
            <a:ext cx="582211" cy="369332"/>
          </a:xfrm>
          <a:prstGeom prst="rect">
            <a:avLst/>
          </a:prstGeom>
          <a:solidFill>
            <a:srgbClr val="FFFF00"/>
          </a:solidFill>
        </p:spPr>
        <p:txBody>
          <a:bodyPr wrap="none" rtlCol="0">
            <a:spAutoFit/>
          </a:bodyPr>
          <a:lstStyle/>
          <a:p>
            <a:r>
              <a:rPr lang="en-US" altLang="zh-CN" dirty="0"/>
              <a:t>C</a:t>
            </a:r>
            <a:r>
              <a:rPr lang="zh-CN" altLang="en-US" dirty="0"/>
              <a:t>卷</a:t>
            </a:r>
          </a:p>
        </p:txBody>
      </p:sp>
      <p:sp>
        <p:nvSpPr>
          <p:cNvPr id="3" name="矩形 2"/>
          <p:cNvSpPr/>
          <p:nvPr/>
        </p:nvSpPr>
        <p:spPr>
          <a:xfrm>
            <a:off x="179512" y="384300"/>
            <a:ext cx="8647107" cy="5493812"/>
          </a:xfrm>
          <a:prstGeom prst="rect">
            <a:avLst/>
          </a:prstGeom>
        </p:spPr>
        <p:txBody>
          <a:bodyPr wrap="square">
            <a:spAutoFit/>
          </a:bodyPr>
          <a:lstStyle/>
          <a:p>
            <a:pPr algn="just">
              <a:lnSpc>
                <a:spcPct val="150000"/>
              </a:lnSpc>
              <a:spcAft>
                <a:spcPts val="0"/>
              </a:spcAft>
            </a:pPr>
            <a:r>
              <a:rPr lang="zh-CN" altLang="zh-CN" kern="100" dirty="0">
                <a:latin typeface="Times New Roman" panose="02020603050405020304" pitchFamily="18" charset="0"/>
              </a:rPr>
              <a:t>三</a:t>
            </a: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6</a:t>
            </a:r>
            <a:r>
              <a:rPr lang="zh-CN" altLang="zh-CN" kern="100" dirty="0">
                <a:latin typeface="Times New Roman" panose="02020603050405020304" pitchFamily="18" charset="0"/>
              </a:rPr>
              <a:t>分）把下列语句翻译为谓词公式</a:t>
            </a:r>
          </a:p>
          <a:p>
            <a:pPr indent="200025" algn="just">
              <a:lnSpc>
                <a:spcPct val="150000"/>
              </a:lnSpc>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1</a:t>
            </a:r>
            <a:r>
              <a:rPr lang="zh-CN" altLang="zh-CN" kern="100" dirty="0">
                <a:latin typeface="Times New Roman" panose="02020603050405020304" pitchFamily="18" charset="0"/>
              </a:rPr>
              <a:t>）并非所有人都使用</a:t>
            </a:r>
            <a:r>
              <a:rPr lang="en-US" altLang="zh-CN" kern="100" dirty="0">
                <a:latin typeface="Times New Roman" panose="02020603050405020304" pitchFamily="18" charset="0"/>
              </a:rPr>
              <a:t>QQ</a:t>
            </a:r>
            <a:r>
              <a:rPr lang="zh-CN" altLang="zh-CN" kern="100" dirty="0">
                <a:latin typeface="Times New Roman" panose="02020603050405020304" pitchFamily="18" charset="0"/>
              </a:rPr>
              <a:t>。</a:t>
            </a:r>
          </a:p>
          <a:p>
            <a:pPr indent="466725" algn="just">
              <a:lnSpc>
                <a:spcPct val="150000"/>
              </a:lnSpc>
              <a:spcAft>
                <a:spcPts val="0"/>
              </a:spcAft>
            </a:pPr>
            <a:r>
              <a:rPr lang="zh-CN" altLang="zh-CN" kern="100" dirty="0">
                <a:latin typeface="Times New Roman" panose="02020603050405020304" pitchFamily="18" charset="0"/>
              </a:rPr>
              <a:t>解：</a:t>
            </a:r>
            <a:r>
              <a:rPr lang="en-US" altLang="zh-CN" kern="100" dirty="0">
                <a:latin typeface="Times New Roman" panose="02020603050405020304" pitchFamily="18" charset="0"/>
              </a:rPr>
              <a:t> P(x): x</a:t>
            </a:r>
            <a:r>
              <a:rPr lang="zh-CN" altLang="zh-CN" kern="100" dirty="0">
                <a:latin typeface="Times New Roman" panose="02020603050405020304" pitchFamily="18" charset="0"/>
              </a:rPr>
              <a:t>为人</a:t>
            </a:r>
          </a:p>
          <a:p>
            <a:pPr indent="200025" algn="just">
              <a:lnSpc>
                <a:spcPct val="150000"/>
              </a:lnSpc>
              <a:spcAft>
                <a:spcPts val="0"/>
              </a:spcAft>
            </a:pPr>
            <a:r>
              <a:rPr lang="en-US" altLang="zh-CN" kern="100" dirty="0">
                <a:latin typeface="Times New Roman" panose="02020603050405020304" pitchFamily="18" charset="0"/>
              </a:rPr>
              <a:t>         a: QQ</a:t>
            </a:r>
            <a:endParaRPr lang="zh-CN" altLang="zh-CN" kern="100" dirty="0">
              <a:latin typeface="Times New Roman" panose="02020603050405020304" pitchFamily="18" charset="0"/>
            </a:endParaRPr>
          </a:p>
          <a:p>
            <a:pPr indent="200025" algn="just">
              <a:lnSpc>
                <a:spcPct val="150000"/>
              </a:lnSpc>
              <a:spcAft>
                <a:spcPts val="0"/>
              </a:spcAft>
            </a:pPr>
            <a:r>
              <a:rPr lang="en-US" altLang="zh-CN" kern="100" dirty="0">
                <a:latin typeface="Times New Roman" panose="02020603050405020304" pitchFamily="18" charset="0"/>
              </a:rPr>
              <a:t>         U(</a:t>
            </a:r>
            <a:r>
              <a:rPr lang="en-US" altLang="zh-CN" kern="100" dirty="0" err="1">
                <a:latin typeface="Times New Roman" panose="02020603050405020304" pitchFamily="18" charset="0"/>
              </a:rPr>
              <a:t>x,y</a:t>
            </a:r>
            <a:r>
              <a:rPr lang="en-US" altLang="zh-CN" kern="100" dirty="0">
                <a:latin typeface="Times New Roman" panose="02020603050405020304" pitchFamily="18" charset="0"/>
              </a:rPr>
              <a:t>): x</a:t>
            </a:r>
            <a:r>
              <a:rPr lang="zh-CN" altLang="zh-CN" kern="100" dirty="0">
                <a:latin typeface="Times New Roman" panose="02020603050405020304" pitchFamily="18" charset="0"/>
              </a:rPr>
              <a:t>使用</a:t>
            </a:r>
            <a:r>
              <a:rPr lang="en-US" altLang="zh-CN" kern="100" dirty="0">
                <a:latin typeface="Times New Roman" panose="02020603050405020304" pitchFamily="18" charset="0"/>
              </a:rPr>
              <a:t>y                                                          1</a:t>
            </a:r>
            <a:r>
              <a:rPr lang="zh-CN" altLang="zh-CN" kern="100" dirty="0">
                <a:latin typeface="Times New Roman" panose="02020603050405020304" pitchFamily="18" charset="0"/>
              </a:rPr>
              <a:t>分</a:t>
            </a:r>
          </a:p>
          <a:p>
            <a:pPr indent="200025"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翻译为：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x(P(x)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U(</a:t>
            </a:r>
            <a:r>
              <a:rPr lang="en-US" altLang="zh-CN" kern="100" dirty="0" err="1">
                <a:latin typeface="Times New Roman" panose="02020603050405020304" pitchFamily="18" charset="0"/>
              </a:rPr>
              <a:t>x,a</a:t>
            </a:r>
            <a:r>
              <a:rPr lang="en-US" altLang="zh-CN" kern="100" dirty="0">
                <a:latin typeface="Times New Roman" panose="02020603050405020304" pitchFamily="18" charset="0"/>
              </a:rPr>
              <a:t>))                                  2</a:t>
            </a:r>
            <a:r>
              <a:rPr lang="zh-CN" altLang="zh-CN" kern="100" dirty="0">
                <a:latin typeface="Times New Roman" panose="02020603050405020304" pitchFamily="18" charset="0"/>
              </a:rPr>
              <a:t>分</a:t>
            </a:r>
          </a:p>
          <a:p>
            <a:pPr indent="200025" algn="just">
              <a:lnSpc>
                <a:spcPct val="150000"/>
              </a:lnSpc>
              <a:spcAft>
                <a:spcPts val="0"/>
              </a:spcAft>
            </a:pPr>
            <a:r>
              <a:rPr lang="en-US" altLang="zh-CN" kern="100" dirty="0">
                <a:latin typeface="Times New Roman" panose="02020603050405020304" pitchFamily="18" charset="0"/>
              </a:rPr>
              <a:t> </a:t>
            </a:r>
            <a:endParaRPr lang="zh-CN" altLang="zh-CN" kern="100" dirty="0">
              <a:latin typeface="Times New Roman" panose="02020603050405020304" pitchFamily="18" charset="0"/>
            </a:endParaRPr>
          </a:p>
          <a:p>
            <a:pPr indent="200025" algn="just">
              <a:lnSpc>
                <a:spcPct val="150000"/>
              </a:lnSpc>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2</a:t>
            </a:r>
            <a:r>
              <a:rPr lang="zh-CN" altLang="zh-CN" kern="100" dirty="0">
                <a:latin typeface="Times New Roman" panose="02020603050405020304" pitchFamily="18" charset="0"/>
              </a:rPr>
              <a:t>）有人不喜欢任何体育活动。</a:t>
            </a:r>
          </a:p>
          <a:p>
            <a:pPr indent="200025"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解：</a:t>
            </a:r>
            <a:r>
              <a:rPr lang="en-US" altLang="zh-CN" kern="100" dirty="0">
                <a:latin typeface="Times New Roman" panose="02020603050405020304" pitchFamily="18" charset="0"/>
              </a:rPr>
              <a:t> P(x): x</a:t>
            </a:r>
            <a:r>
              <a:rPr lang="zh-CN" altLang="zh-CN" kern="100" dirty="0">
                <a:latin typeface="Times New Roman" panose="02020603050405020304" pitchFamily="18" charset="0"/>
              </a:rPr>
              <a:t>为人</a:t>
            </a:r>
          </a:p>
          <a:p>
            <a:pPr indent="200025" algn="just">
              <a:lnSpc>
                <a:spcPct val="150000"/>
              </a:lnSpc>
              <a:spcAft>
                <a:spcPts val="0"/>
              </a:spcAft>
            </a:pPr>
            <a:r>
              <a:rPr lang="en-US" altLang="zh-CN" kern="100" dirty="0">
                <a:latin typeface="Times New Roman" panose="02020603050405020304" pitchFamily="18" charset="0"/>
              </a:rPr>
              <a:t>         S(y): y</a:t>
            </a:r>
            <a:r>
              <a:rPr lang="zh-CN" altLang="zh-CN" kern="100" dirty="0">
                <a:latin typeface="Times New Roman" panose="02020603050405020304" pitchFamily="18" charset="0"/>
              </a:rPr>
              <a:t>为体育活动</a:t>
            </a:r>
          </a:p>
          <a:p>
            <a:pPr indent="200025" algn="just">
              <a:lnSpc>
                <a:spcPct val="150000"/>
              </a:lnSpc>
              <a:spcAft>
                <a:spcPts val="0"/>
              </a:spcAft>
            </a:pPr>
            <a:r>
              <a:rPr lang="en-US" altLang="zh-CN" kern="100" dirty="0">
                <a:latin typeface="Times New Roman" panose="02020603050405020304" pitchFamily="18" charset="0"/>
              </a:rPr>
              <a:t>         L(</a:t>
            </a:r>
            <a:r>
              <a:rPr lang="en-US" altLang="zh-CN" kern="100" dirty="0" err="1">
                <a:latin typeface="Times New Roman" panose="02020603050405020304" pitchFamily="18" charset="0"/>
              </a:rPr>
              <a:t>x,y</a:t>
            </a:r>
            <a:r>
              <a:rPr lang="en-US" altLang="zh-CN" kern="100" dirty="0">
                <a:latin typeface="Times New Roman" panose="02020603050405020304" pitchFamily="18" charset="0"/>
              </a:rPr>
              <a:t>): xxh2y                                                              1</a:t>
            </a:r>
            <a:r>
              <a:rPr lang="zh-CN" altLang="zh-CN" kern="100" dirty="0">
                <a:latin typeface="Times New Roman" panose="02020603050405020304" pitchFamily="18" charset="0"/>
              </a:rPr>
              <a:t>分</a:t>
            </a:r>
          </a:p>
          <a:p>
            <a:pPr indent="200025"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翻译为：</a:t>
            </a:r>
          </a:p>
          <a:p>
            <a:pPr indent="1533525" algn="just">
              <a:lnSpc>
                <a:spcPct val="150000"/>
              </a:lnSpc>
              <a:spcAft>
                <a:spcPts val="0"/>
              </a:spcAft>
            </a:pP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x(P(x)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y(S(y)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L(</a:t>
            </a:r>
            <a:r>
              <a:rPr lang="en-US" altLang="zh-CN" kern="100" dirty="0" err="1">
                <a:latin typeface="Times New Roman" panose="02020603050405020304" pitchFamily="18" charset="0"/>
              </a:rPr>
              <a:t>x,y</a:t>
            </a:r>
            <a:r>
              <a:rPr lang="en-US" altLang="zh-CN" kern="100" dirty="0">
                <a:latin typeface="Times New Roman" panose="02020603050405020304" pitchFamily="18" charset="0"/>
              </a:rPr>
              <a:t>))                      2</a:t>
            </a:r>
            <a:r>
              <a:rPr lang="zh-CN" altLang="zh-CN" kern="100" dirty="0">
                <a:latin typeface="Times New Roman" panose="02020603050405020304" pitchFamily="18" charset="0"/>
              </a:rPr>
              <a:t>分</a:t>
            </a:r>
          </a:p>
        </p:txBody>
      </p:sp>
    </p:spTree>
    <p:extLst>
      <p:ext uri="{BB962C8B-B14F-4D97-AF65-F5344CB8AC3E}">
        <p14:creationId xmlns:p14="http://schemas.microsoft.com/office/powerpoint/2010/main" val="571744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95536" y="682094"/>
            <a:ext cx="8208912" cy="3000821"/>
          </a:xfrm>
          <a:prstGeom prst="rect">
            <a:avLst/>
          </a:prstGeom>
        </p:spPr>
        <p:txBody>
          <a:bodyPr wrap="square">
            <a:spAutoFit/>
          </a:bodyPr>
          <a:lstStyle/>
          <a:p>
            <a:pPr algn="just">
              <a:lnSpc>
                <a:spcPct val="150000"/>
              </a:lnSpc>
              <a:spcAft>
                <a:spcPts val="0"/>
              </a:spcAft>
            </a:pPr>
            <a:r>
              <a:rPr lang="zh-CN" altLang="zh-CN" kern="100" dirty="0">
                <a:latin typeface="Times New Roman" panose="02020603050405020304" pitchFamily="18" charset="0"/>
              </a:rPr>
              <a:t>四</a:t>
            </a: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6</a:t>
            </a:r>
            <a:r>
              <a:rPr lang="zh-CN" altLang="zh-CN" kern="100" dirty="0">
                <a:latin typeface="Times New Roman" panose="02020603050405020304" pitchFamily="18" charset="0"/>
              </a:rPr>
              <a:t>分）试求公式</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xA</a:t>
            </a:r>
            <a:r>
              <a:rPr lang="en-US" altLang="zh-CN" kern="100" dirty="0">
                <a:latin typeface="Times New Roman" panose="02020603050405020304" pitchFamily="18" charset="0"/>
              </a:rPr>
              <a:t>(x)</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xB</a:t>
            </a:r>
            <a:r>
              <a:rPr lang="en-US" altLang="zh-CN" kern="100" dirty="0">
                <a:latin typeface="Times New Roman" panose="02020603050405020304" pitchFamily="18" charset="0"/>
              </a:rPr>
              <a:t>(x)</a:t>
            </a:r>
            <a:r>
              <a:rPr lang="zh-CN" altLang="zh-CN" kern="100" dirty="0">
                <a:latin typeface="Times New Roman" panose="02020603050405020304" pitchFamily="18" charset="0"/>
              </a:rPr>
              <a:t>的前束范式。</a:t>
            </a:r>
          </a:p>
          <a:p>
            <a:pPr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解：</a:t>
            </a:r>
          </a:p>
          <a:p>
            <a:pPr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原式</a:t>
            </a:r>
            <a:r>
              <a:rPr lang="en-US" altLang="zh-CN" kern="100" dirty="0">
                <a:latin typeface="Times New Roman" panose="02020603050405020304" pitchFamily="18" charset="0"/>
              </a:rPr>
              <a:t>=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xA</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xB</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xB</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xA</a:t>
            </a:r>
            <a:r>
              <a:rPr lang="en-US" altLang="zh-CN" kern="100" dirty="0">
                <a:latin typeface="Times New Roman" panose="02020603050405020304" pitchFamily="18" charset="0"/>
              </a:rPr>
              <a:t>(x))                       1</a:t>
            </a:r>
            <a:r>
              <a:rPr lang="zh-CN" altLang="zh-CN" kern="100" dirty="0">
                <a:latin typeface="Times New Roman" panose="02020603050405020304" pitchFamily="18" charset="0"/>
              </a:rPr>
              <a:t>分</a:t>
            </a:r>
          </a:p>
          <a:p>
            <a:pPr indent="1066800" algn="just">
              <a:lnSpc>
                <a:spcPct val="150000"/>
              </a:lnSpc>
              <a:spcAft>
                <a:spcPts val="0"/>
              </a:spcAft>
            </a:pPr>
            <a:r>
              <a:rPr lang="en-US" altLang="zh-CN" kern="100" dirty="0">
                <a:latin typeface="Times New Roman" panose="02020603050405020304" pitchFamily="18" charset="0"/>
              </a:rPr>
              <a:t>=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xA</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xB</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xB</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x A(x))                     1</a:t>
            </a:r>
            <a:r>
              <a:rPr lang="zh-CN" altLang="zh-CN" kern="100" dirty="0">
                <a:latin typeface="Times New Roman" panose="02020603050405020304" pitchFamily="18" charset="0"/>
              </a:rPr>
              <a:t>分</a:t>
            </a:r>
          </a:p>
          <a:p>
            <a:pPr indent="1066800" algn="just">
              <a:lnSpc>
                <a:spcPct val="150000"/>
              </a:lnSpc>
              <a:spcAft>
                <a:spcPts val="0"/>
              </a:spcAft>
            </a:pPr>
            <a:r>
              <a:rPr lang="en-US" altLang="zh-CN" kern="100" dirty="0">
                <a:latin typeface="Times New Roman" panose="02020603050405020304" pitchFamily="18" charset="0"/>
              </a:rPr>
              <a:t>=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a:t>
            </a:r>
            <a:r>
              <a:rPr lang="en-US" altLang="zh-CN" kern="100" dirty="0" err="1">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A</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xB</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B(x)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x A(x))                    1</a:t>
            </a:r>
            <a:r>
              <a:rPr lang="zh-CN" altLang="zh-CN" kern="100" dirty="0">
                <a:latin typeface="Times New Roman" panose="02020603050405020304" pitchFamily="18" charset="0"/>
              </a:rPr>
              <a:t>分</a:t>
            </a:r>
          </a:p>
          <a:p>
            <a:pPr indent="1066800" algn="just">
              <a:lnSpc>
                <a:spcPct val="150000"/>
              </a:lnSpc>
              <a:spcAft>
                <a:spcPts val="0"/>
              </a:spcAft>
            </a:pPr>
            <a:r>
              <a:rPr lang="en-US" altLang="zh-CN" kern="100" dirty="0">
                <a:latin typeface="Times New Roman" panose="02020603050405020304" pitchFamily="18" charset="0"/>
              </a:rPr>
              <a:t>=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a:t>
            </a:r>
            <a:r>
              <a:rPr lang="en-US" altLang="zh-CN" kern="100" dirty="0" err="1">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A</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yB</a:t>
            </a:r>
            <a:r>
              <a:rPr lang="en-US" altLang="zh-CN" kern="100" dirty="0">
                <a:latin typeface="Times New Roman" panose="02020603050405020304" pitchFamily="18" charset="0"/>
              </a:rPr>
              <a:t>(y))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u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B(u)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v A(v))                    2</a:t>
            </a:r>
            <a:r>
              <a:rPr lang="zh-CN" altLang="zh-CN" kern="100" dirty="0">
                <a:latin typeface="Times New Roman" panose="02020603050405020304" pitchFamily="18" charset="0"/>
              </a:rPr>
              <a:t>分</a:t>
            </a:r>
          </a:p>
          <a:p>
            <a:pPr indent="1066800" algn="just">
              <a:lnSpc>
                <a:spcPct val="150000"/>
              </a:lnSpc>
              <a:spcAft>
                <a:spcPts val="0"/>
              </a:spcAft>
            </a:pPr>
            <a:r>
              <a:rPr lang="en-US" altLang="zh-CN" kern="100" dirty="0">
                <a:latin typeface="Times New Roman" panose="02020603050405020304" pitchFamily="18" charset="0"/>
              </a:rPr>
              <a:t>=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a:t>
            </a:r>
            <a:r>
              <a:rPr lang="en-US" altLang="zh-CN" kern="100" dirty="0" err="1">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y</a:t>
            </a:r>
            <a:r>
              <a:rPr lang="en-US" altLang="zh-CN" kern="100" dirty="0">
                <a:latin typeface="Times New Roman" panose="02020603050405020304" pitchFamily="18" charset="0"/>
              </a:rPr>
              <a:t>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u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v((</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A(x)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B(y))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B(u)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 A(v)))                1</a:t>
            </a:r>
            <a:r>
              <a:rPr lang="zh-CN" altLang="zh-CN" kern="100" dirty="0">
                <a:latin typeface="Times New Roman" panose="02020603050405020304" pitchFamily="18" charset="0"/>
              </a:rPr>
              <a:t>分</a:t>
            </a:r>
          </a:p>
        </p:txBody>
      </p:sp>
      <p:sp>
        <p:nvSpPr>
          <p:cNvPr id="6" name="文本框 5"/>
          <p:cNvSpPr txBox="1"/>
          <p:nvPr/>
        </p:nvSpPr>
        <p:spPr>
          <a:xfrm>
            <a:off x="8244408" y="184288"/>
            <a:ext cx="787395" cy="369332"/>
          </a:xfrm>
          <a:prstGeom prst="rect">
            <a:avLst/>
          </a:prstGeom>
          <a:solidFill>
            <a:srgbClr val="00B0F0"/>
          </a:solidFill>
        </p:spPr>
        <p:txBody>
          <a:bodyPr wrap="none" rtlCol="0">
            <a:spAutoFit/>
          </a:bodyPr>
          <a:lstStyle/>
          <a:p>
            <a:r>
              <a:rPr lang="en-US" altLang="zh-CN" dirty="0"/>
              <a:t>A/B</a:t>
            </a:r>
            <a:r>
              <a:rPr lang="zh-CN" altLang="en-US" dirty="0"/>
              <a:t>卷</a:t>
            </a:r>
          </a:p>
        </p:txBody>
      </p:sp>
    </p:spTree>
    <p:extLst>
      <p:ext uri="{BB962C8B-B14F-4D97-AF65-F5344CB8AC3E}">
        <p14:creationId xmlns:p14="http://schemas.microsoft.com/office/powerpoint/2010/main" val="203356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 calcmode="lin" valueType="num">
                                      <p:cBhvr additive="base">
                                        <p:cTn id="1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 calcmode="lin" valueType="num">
                                      <p:cBhvr additive="base">
                                        <p:cTn id="1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 calcmode="lin" valueType="num">
                                      <p:cBhvr additive="base">
                                        <p:cTn id="1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 calcmode="lin" valueType="num">
                                      <p:cBhvr additive="base">
                                        <p:cTn id="2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244408" y="188640"/>
            <a:ext cx="582211" cy="369332"/>
          </a:xfrm>
          <a:prstGeom prst="rect">
            <a:avLst/>
          </a:prstGeom>
          <a:solidFill>
            <a:srgbClr val="FFFF00"/>
          </a:solidFill>
        </p:spPr>
        <p:txBody>
          <a:bodyPr wrap="none" rtlCol="0">
            <a:spAutoFit/>
          </a:bodyPr>
          <a:lstStyle/>
          <a:p>
            <a:r>
              <a:rPr lang="en-US" altLang="zh-CN" dirty="0"/>
              <a:t>C</a:t>
            </a:r>
            <a:r>
              <a:rPr lang="zh-CN" altLang="en-US" dirty="0"/>
              <a:t>卷</a:t>
            </a:r>
          </a:p>
        </p:txBody>
      </p:sp>
      <p:sp>
        <p:nvSpPr>
          <p:cNvPr id="3" name="矩形 2"/>
          <p:cNvSpPr/>
          <p:nvPr/>
        </p:nvSpPr>
        <p:spPr>
          <a:xfrm>
            <a:off x="251520" y="548680"/>
            <a:ext cx="8575099" cy="6324808"/>
          </a:xfrm>
          <a:prstGeom prst="rect">
            <a:avLst/>
          </a:prstGeom>
        </p:spPr>
        <p:txBody>
          <a:bodyPr wrap="square">
            <a:spAutoFit/>
          </a:bodyPr>
          <a:lstStyle/>
          <a:p>
            <a:pPr algn="just">
              <a:lnSpc>
                <a:spcPct val="150000"/>
              </a:lnSpc>
              <a:spcAft>
                <a:spcPts val="0"/>
              </a:spcAft>
            </a:pPr>
            <a:r>
              <a:rPr lang="zh-CN" altLang="zh-CN" kern="100" dirty="0">
                <a:latin typeface="Times New Roman" panose="02020603050405020304" pitchFamily="18" charset="0"/>
              </a:rPr>
              <a:t>四</a:t>
            </a:r>
            <a:r>
              <a:rPr lang="en-US" altLang="zh-CN" kern="100" dirty="0">
                <a:latin typeface="Times New Roman" panose="02020603050405020304" pitchFamily="18" charset="0"/>
              </a:rPr>
              <a:t>. </a:t>
            </a:r>
            <a:r>
              <a:rPr lang="zh-CN" altLang="zh-CN" kern="100" dirty="0">
                <a:latin typeface="Times New Roman" panose="02020603050405020304" pitchFamily="18" charset="0"/>
              </a:rPr>
              <a:t>（</a:t>
            </a:r>
            <a:r>
              <a:rPr lang="en-US" altLang="zh-CN" kern="100" dirty="0">
                <a:latin typeface="Times New Roman" panose="02020603050405020304" pitchFamily="18" charset="0"/>
              </a:rPr>
              <a:t>8</a:t>
            </a:r>
            <a:r>
              <a:rPr lang="zh-CN" altLang="zh-CN" kern="100" dirty="0">
                <a:latin typeface="Times New Roman" panose="02020603050405020304" pitchFamily="18" charset="0"/>
              </a:rPr>
              <a:t>分）试判断下面两个公式是否等值</a:t>
            </a:r>
            <a:r>
              <a:rPr lang="en-US" altLang="zh-CN" kern="100" dirty="0">
                <a:latin typeface="Times New Roman" panose="02020603050405020304" pitchFamily="18" charset="0"/>
              </a:rPr>
              <a:t>? </a:t>
            </a:r>
            <a:r>
              <a:rPr lang="zh-CN" altLang="zh-CN" kern="100" dirty="0">
                <a:latin typeface="Times New Roman" panose="02020603050405020304" pitchFamily="18" charset="0"/>
              </a:rPr>
              <a:t>为什么？如果等值，证明。如果不等值，写出一个解释。</a:t>
            </a:r>
          </a:p>
          <a:p>
            <a:pPr indent="533400" algn="just">
              <a:lnSpc>
                <a:spcPct val="150000"/>
              </a:lnSpc>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1</a:t>
            </a:r>
            <a:r>
              <a:rPr lang="zh-CN" altLang="zh-CN" kern="100" dirty="0">
                <a:latin typeface="Times New Roman" panose="02020603050405020304" pitchFamily="18" charset="0"/>
              </a:rPr>
              <a:t>）</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xA</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xB</a:t>
            </a:r>
            <a:r>
              <a:rPr lang="en-US" altLang="zh-CN" kern="100" dirty="0">
                <a:latin typeface="Times New Roman" panose="02020603050405020304" pitchFamily="18" charset="0"/>
              </a:rPr>
              <a:t>(x)</a:t>
            </a:r>
            <a:r>
              <a:rPr lang="zh-CN" altLang="zh-CN" kern="100" dirty="0">
                <a:latin typeface="Times New Roman" panose="02020603050405020304" pitchFamily="18" charset="0"/>
              </a:rPr>
              <a:t>，</a:t>
            </a:r>
          </a:p>
          <a:p>
            <a:pPr indent="533400" algn="just">
              <a:lnSpc>
                <a:spcPct val="150000"/>
              </a:lnSpc>
              <a:spcAft>
                <a:spcPts val="0"/>
              </a:spcAft>
            </a:pPr>
            <a:r>
              <a:rPr lang="zh-CN" altLang="zh-CN" kern="100" dirty="0">
                <a:latin typeface="Times New Roman" panose="02020603050405020304" pitchFamily="18" charset="0"/>
              </a:rPr>
              <a:t>（</a:t>
            </a:r>
            <a:r>
              <a:rPr lang="en-US" altLang="zh-CN" kern="100" dirty="0">
                <a:latin typeface="Times New Roman" panose="02020603050405020304" pitchFamily="18" charset="0"/>
              </a:rPr>
              <a:t>2</a:t>
            </a:r>
            <a:r>
              <a:rPr lang="zh-CN" altLang="zh-CN" kern="100" dirty="0">
                <a:latin typeface="Times New Roman" panose="02020603050405020304" pitchFamily="18" charset="0"/>
              </a:rPr>
              <a:t>）</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x(A(x)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xB</a:t>
            </a:r>
            <a:r>
              <a:rPr lang="en-US" altLang="zh-CN" kern="100" dirty="0">
                <a:latin typeface="Times New Roman" panose="02020603050405020304" pitchFamily="18" charset="0"/>
              </a:rPr>
              <a:t>(x))</a:t>
            </a:r>
            <a:r>
              <a:rPr lang="zh-CN" altLang="zh-CN" kern="100" dirty="0">
                <a:latin typeface="Times New Roman" panose="02020603050405020304" pitchFamily="18" charset="0"/>
              </a:rPr>
              <a:t>。</a:t>
            </a:r>
          </a:p>
          <a:p>
            <a:pPr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解：</a:t>
            </a:r>
          </a:p>
          <a:p>
            <a:pPr>
              <a:lnSpc>
                <a:spcPct val="150000"/>
              </a:lnSpc>
              <a:spcAft>
                <a:spcPts val="0"/>
              </a:spcAft>
            </a:pPr>
            <a:r>
              <a:rPr lang="en-US" altLang="zh-CN" kern="100" dirty="0">
                <a:latin typeface="Times New Roman" panose="02020603050405020304" pitchFamily="18" charset="0"/>
              </a:rPr>
              <a:t>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xA</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xB</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xA</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xB</a:t>
            </a:r>
            <a:r>
              <a:rPr lang="en-US" altLang="zh-CN" kern="100" dirty="0">
                <a:latin typeface="Times New Roman" panose="02020603050405020304" pitchFamily="18" charset="0"/>
              </a:rPr>
              <a:t>(x)</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Times New Roman" panose="02020603050405020304" pitchFamily="18" charset="0"/>
              </a:rPr>
              <a:t>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a:t>
            </a:r>
            <a:r>
              <a:rPr lang="en-US" altLang="zh-CN" kern="100" dirty="0" err="1">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A</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xB</a:t>
            </a:r>
            <a:r>
              <a:rPr lang="en-US" altLang="zh-CN" kern="100" dirty="0">
                <a:latin typeface="Times New Roman" panose="02020603050405020304" pitchFamily="18" charset="0"/>
              </a:rPr>
              <a:t>(x)</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Times New Roman" panose="02020603050405020304" pitchFamily="18" charset="0"/>
              </a:rPr>
              <a:t>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a:t>
            </a:r>
            <a:r>
              <a:rPr lang="en-US" altLang="zh-CN" kern="100" dirty="0" err="1">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A</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yB</a:t>
            </a:r>
            <a:r>
              <a:rPr lang="en-US" altLang="zh-CN" kern="100" dirty="0">
                <a:latin typeface="Times New Roman" panose="02020603050405020304" pitchFamily="18" charset="0"/>
              </a:rPr>
              <a:t>(y)</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Times New Roman" panose="02020603050405020304" pitchFamily="18" charset="0"/>
              </a:rPr>
              <a:t>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a:t>
            </a:r>
            <a:r>
              <a:rPr lang="en-US" altLang="zh-CN" kern="100" dirty="0" err="1">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y</a:t>
            </a:r>
            <a:r>
              <a:rPr lang="en-US" altLang="zh-CN" kern="100" dirty="0">
                <a:latin typeface="Times New Roman" panose="02020603050405020304" pitchFamily="18" charset="0"/>
              </a:rPr>
              <a:t>(</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A(x)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B(y))                         3</a:t>
            </a:r>
            <a:r>
              <a:rPr lang="zh-CN" altLang="zh-CN" kern="100" dirty="0">
                <a:latin typeface="Times New Roman" panose="02020603050405020304" pitchFamily="18" charset="0"/>
              </a:rPr>
              <a:t>分</a:t>
            </a:r>
          </a:p>
          <a:p>
            <a:pPr algn="just">
              <a:lnSpc>
                <a:spcPct val="150000"/>
              </a:lnSpc>
              <a:spcAft>
                <a:spcPts val="0"/>
              </a:spcAft>
            </a:pPr>
            <a:r>
              <a:rPr lang="en-US" altLang="zh-CN" kern="100" dirty="0">
                <a:latin typeface="Times New Roman" panose="02020603050405020304" pitchFamily="18" charset="0"/>
              </a:rPr>
              <a:t>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x(A(x)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xB</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x(</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A(x)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sym typeface="Symbol" panose="05050102010706020507" pitchFamily="18" charset="2"/>
              </a:rPr>
              <a:t>y</a:t>
            </a:r>
            <a:r>
              <a:rPr lang="en-US" altLang="zh-CN" kern="100" dirty="0" err="1">
                <a:latin typeface="Times New Roman" panose="02020603050405020304" pitchFamily="18" charset="0"/>
              </a:rPr>
              <a:t>B</a:t>
            </a:r>
            <a:r>
              <a:rPr lang="en-US" altLang="zh-CN" kern="100" dirty="0">
                <a:latin typeface="Times New Roman" panose="02020603050405020304" pitchFamily="18" charset="0"/>
              </a:rPr>
              <a:t>(y))</a:t>
            </a:r>
            <a:endParaRPr lang="zh-CN" altLang="zh-CN" kern="100" dirty="0">
              <a:latin typeface="Times New Roman" panose="02020603050405020304" pitchFamily="18" charset="0"/>
            </a:endParaRPr>
          </a:p>
          <a:p>
            <a:pPr algn="just">
              <a:lnSpc>
                <a:spcPct val="150000"/>
              </a:lnSpc>
              <a:spcAft>
                <a:spcPts val="0"/>
              </a:spcAft>
            </a:pPr>
            <a:r>
              <a:rPr lang="en-US" altLang="zh-CN" kern="100" dirty="0">
                <a:latin typeface="Times New Roman" panose="02020603050405020304" pitchFamily="18" charset="0"/>
              </a:rPr>
              <a:t>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a:t>
            </a:r>
            <a:r>
              <a:rPr lang="en-US" altLang="zh-CN" kern="100" dirty="0" err="1">
                <a:latin typeface="Times New Roman" panose="02020603050405020304" pitchFamily="18" charset="0"/>
                <a:sym typeface="Symbol" panose="05050102010706020507" pitchFamily="18" charset="2"/>
              </a:rPr>
              <a:t>y</a:t>
            </a:r>
            <a:r>
              <a:rPr lang="en-US" altLang="zh-CN" kern="100" dirty="0">
                <a:latin typeface="Times New Roman" panose="02020603050405020304" pitchFamily="18" charset="0"/>
              </a:rPr>
              <a:t>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A(x) </a:t>
            </a:r>
            <a:r>
              <a:rPr lang="en-US" altLang="zh-CN" kern="100" dirty="0">
                <a:latin typeface="Times New Roman" panose="02020603050405020304" pitchFamily="18" charset="0"/>
                <a:sym typeface="Symbol" panose="05050102010706020507" pitchFamily="18" charset="2"/>
              </a:rPr>
              <a:t></a:t>
            </a:r>
            <a:r>
              <a:rPr lang="en-US" altLang="zh-CN" kern="100" dirty="0">
                <a:latin typeface="Times New Roman" panose="02020603050405020304" pitchFamily="18" charset="0"/>
              </a:rPr>
              <a:t>B(y))                   3</a:t>
            </a:r>
            <a:r>
              <a:rPr lang="zh-CN" altLang="zh-CN" kern="100" dirty="0">
                <a:latin typeface="Times New Roman" panose="02020603050405020304" pitchFamily="18" charset="0"/>
              </a:rPr>
              <a:t>分</a:t>
            </a:r>
          </a:p>
          <a:p>
            <a:pPr algn="just">
              <a:lnSpc>
                <a:spcPct val="150000"/>
              </a:lnSpc>
              <a:spcAft>
                <a:spcPts val="0"/>
              </a:spcAft>
            </a:pPr>
            <a:r>
              <a:rPr lang="en-US" altLang="zh-CN" kern="100" dirty="0">
                <a:latin typeface="Times New Roman" panose="02020603050405020304" pitchFamily="18" charset="0"/>
              </a:rPr>
              <a:t>               </a:t>
            </a:r>
            <a:r>
              <a:rPr lang="zh-CN" altLang="zh-CN" kern="100" dirty="0">
                <a:latin typeface="Times New Roman" panose="02020603050405020304" pitchFamily="18" charset="0"/>
              </a:rPr>
              <a:t>两者不等值。</a:t>
            </a:r>
            <a:endParaRPr lang="en-US" altLang="zh-CN" kern="100" dirty="0">
              <a:latin typeface="Times New Roman" panose="02020603050405020304" pitchFamily="18" charset="0"/>
            </a:endParaRPr>
          </a:p>
          <a:p>
            <a:pPr algn="just">
              <a:lnSpc>
                <a:spcPct val="150000"/>
              </a:lnSpc>
              <a:spcAft>
                <a:spcPts val="0"/>
              </a:spcAft>
            </a:pPr>
            <a:r>
              <a:rPr lang="en-US" altLang="zh-CN" kern="100" dirty="0">
                <a:latin typeface="Times New Roman" panose="02020603050405020304" pitchFamily="18" charset="0"/>
              </a:rPr>
              <a:t>               I={0,1}, A(x): x&lt;1; B(x): x&gt;2</a:t>
            </a:r>
          </a:p>
          <a:p>
            <a:pPr algn="just">
              <a:lnSpc>
                <a:spcPct val="150000"/>
              </a:lnSpc>
              <a:spcAft>
                <a:spcPts val="0"/>
              </a:spcAft>
            </a:pPr>
            <a:r>
              <a:rPr lang="en-US" altLang="zh-CN" kern="100" dirty="0">
                <a:latin typeface="Times New Roman" panose="02020603050405020304" pitchFamily="18" charset="0"/>
              </a:rPr>
              <a:t>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xA</a:t>
            </a:r>
            <a:r>
              <a:rPr lang="en-US" altLang="zh-CN" kern="100" dirty="0">
                <a:latin typeface="Times New Roman" panose="02020603050405020304" pitchFamily="18" charset="0"/>
              </a:rPr>
              <a:t>(x)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xB</a:t>
            </a:r>
            <a:r>
              <a:rPr lang="en-US" altLang="zh-CN" kern="100" dirty="0">
                <a:latin typeface="Times New Roman" panose="02020603050405020304" pitchFamily="18" charset="0"/>
              </a:rPr>
              <a:t>(x)=F</a:t>
            </a:r>
            <a:r>
              <a:rPr lang="en-US" altLang="zh-CN" kern="100" dirty="0">
                <a:latin typeface="Times New Roman" panose="02020603050405020304" pitchFamily="18" charset="0"/>
                <a:sym typeface="Symbol" panose="05050102010706020507" pitchFamily="18" charset="2"/>
              </a:rPr>
              <a:t>F=T</a:t>
            </a:r>
          </a:p>
          <a:p>
            <a:pPr algn="just">
              <a:lnSpc>
                <a:spcPct val="150000"/>
              </a:lnSpc>
              <a:spcAft>
                <a:spcPts val="0"/>
              </a:spcAft>
            </a:pPr>
            <a:r>
              <a:rPr lang="en-US" altLang="zh-CN" kern="100" dirty="0">
                <a:latin typeface="Times New Roman" panose="02020603050405020304" pitchFamily="18" charset="0"/>
                <a:sym typeface="Symbol" panose="05050102010706020507" pitchFamily="18" charset="2"/>
              </a:rPr>
              <a:t>                      </a:t>
            </a:r>
            <a:r>
              <a:rPr lang="en-US" altLang="zh-CN" kern="100" dirty="0">
                <a:latin typeface="Times New Roman" panose="02020603050405020304" pitchFamily="18" charset="0"/>
              </a:rPr>
              <a:t>x(A(x) </a:t>
            </a:r>
            <a:r>
              <a:rPr lang="en-US" altLang="zh-CN" kern="100" dirty="0">
                <a:latin typeface="Times New Roman" panose="02020603050405020304" pitchFamily="18" charset="0"/>
                <a:sym typeface="Symbol" panose="05050102010706020507" pitchFamily="18" charset="2"/>
              </a:rPr>
              <a:t></a:t>
            </a:r>
            <a:r>
              <a:rPr lang="en-US" altLang="zh-CN" kern="100" dirty="0" err="1">
                <a:latin typeface="Times New Roman" panose="02020603050405020304" pitchFamily="18" charset="0"/>
              </a:rPr>
              <a:t>xB</a:t>
            </a:r>
            <a:r>
              <a:rPr lang="en-US" altLang="zh-CN" kern="100" dirty="0">
                <a:latin typeface="Times New Roman" panose="02020603050405020304" pitchFamily="18" charset="0"/>
              </a:rPr>
              <a:t>(x))=</a:t>
            </a:r>
            <a:r>
              <a:rPr lang="en-US" altLang="zh-CN" kern="100" dirty="0">
                <a:latin typeface="Times New Roman" panose="02020603050405020304" pitchFamily="18" charset="0"/>
                <a:sym typeface="Symbol" panose="05050102010706020507" pitchFamily="18" charset="2"/>
              </a:rPr>
              <a:t> </a:t>
            </a:r>
            <a:r>
              <a:rPr lang="en-US" altLang="zh-CN" kern="100" dirty="0">
                <a:latin typeface="Times New Roman" panose="02020603050405020304" pitchFamily="18" charset="0"/>
              </a:rPr>
              <a:t>x(</a:t>
            </a:r>
            <a:r>
              <a:rPr lang="en-US" altLang="zh-CN" kern="100" dirty="0">
                <a:latin typeface="Times New Roman" panose="02020603050405020304" pitchFamily="18" charset="0"/>
                <a:sym typeface="Symbol" panose="05050102010706020507" pitchFamily="18" charset="2"/>
              </a:rPr>
              <a:t> </a:t>
            </a:r>
            <a:r>
              <a:rPr lang="en-US" altLang="zh-CN" kern="100" dirty="0">
                <a:latin typeface="Times New Roman" panose="02020603050405020304" pitchFamily="18" charset="0"/>
              </a:rPr>
              <a:t>A(x) )=F                     2</a:t>
            </a:r>
            <a:r>
              <a:rPr lang="zh-CN" altLang="zh-CN" kern="100" dirty="0">
                <a:latin typeface="Times New Roman" panose="02020603050405020304" pitchFamily="18" charset="0"/>
              </a:rPr>
              <a:t>分</a:t>
            </a:r>
          </a:p>
        </p:txBody>
      </p:sp>
    </p:spTree>
    <p:extLst>
      <p:ext uri="{BB962C8B-B14F-4D97-AF65-F5344CB8AC3E}">
        <p14:creationId xmlns:p14="http://schemas.microsoft.com/office/powerpoint/2010/main" val="1992544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 calcmode="lin" valueType="num">
                                      <p:cBhvr additive="base">
                                        <p:cTn id="3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 calcmode="lin" valueType="num">
                                      <p:cBhvr additive="base">
                                        <p:cTn id="41"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anim calcmode="lin" valueType="num">
                                      <p:cBhvr additive="base">
                                        <p:cTn id="4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 calcmode="lin" valueType="num">
                                      <p:cBhvr additive="base">
                                        <p:cTn id="49"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1647</TotalTime>
  <Words>4773</Words>
  <Application>Microsoft Office PowerPoint</Application>
  <PresentationFormat>全屏显示(4:3)</PresentationFormat>
  <Paragraphs>350</Paragraphs>
  <Slides>30</Slides>
  <Notes>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30</vt:i4>
      </vt:variant>
    </vt:vector>
  </HeadingPairs>
  <TitlesOfParts>
    <vt:vector size="36" baseType="lpstr">
      <vt:lpstr>等线</vt:lpstr>
      <vt:lpstr>Arial</vt:lpstr>
      <vt:lpstr>Calibri</vt:lpstr>
      <vt:lpstr>Cambria Math</vt:lpstr>
      <vt:lpstr>Times New Roman</vt:lpstr>
      <vt:lpstr>默认设计模板</vt:lpstr>
      <vt:lpstr>PowerPoint 演示文稿</vt:lpstr>
      <vt:lpstr>一．（8分）试求下列命题公式的主析取范式和主合取范式 (pq)(q(rp))。</vt:lpstr>
      <vt:lpstr>PowerPoint 演示文稿</vt:lpstr>
      <vt:lpstr>二．（6分）构造下面推理的证明                     前提：(pq)  (qs)，pr。                     结论：sr。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集合论(30%)</dc:title>
  <dc:creator>zjin</dc:creator>
  <cp:lastModifiedBy>1563883475@qq.com</cp:lastModifiedBy>
  <cp:revision>165</cp:revision>
  <dcterms:created xsi:type="dcterms:W3CDTF">2007-12-23T00:44:13Z</dcterms:created>
  <dcterms:modified xsi:type="dcterms:W3CDTF">2024-12-02T14:22:46Z</dcterms:modified>
</cp:coreProperties>
</file>