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81" r:id="rId2"/>
    <p:sldId id="259" r:id="rId3"/>
    <p:sldId id="257" r:id="rId4"/>
    <p:sldId id="280" r:id="rId5"/>
    <p:sldId id="258" r:id="rId6"/>
    <p:sldId id="260" r:id="rId7"/>
    <p:sldId id="261" r:id="rId8"/>
    <p:sldId id="282" r:id="rId9"/>
    <p:sldId id="283" r:id="rId10"/>
    <p:sldId id="262" r:id="rId11"/>
    <p:sldId id="269" r:id="rId12"/>
    <p:sldId id="271" r:id="rId13"/>
    <p:sldId id="272" r:id="rId14"/>
    <p:sldId id="273" r:id="rId15"/>
    <p:sldId id="279" r:id="rId16"/>
    <p:sldId id="278" r:id="rId17"/>
    <p:sldId id="277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56" y="7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6CE227-80DC-4A87-9CEA-F4CC01F880C1}" type="datetimeFigureOut">
              <a:rPr lang="zh-CN" altLang="en-US" smtClean="0"/>
              <a:t>2024/12/5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4BADCF-B889-4353-AD96-83FCF50035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46719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2E180E-5D7D-4A6E-820C-92D78CF64EF1}" type="slidenum">
              <a:rPr lang="zh-CN" altLang="en-US" smtClean="0"/>
              <a:pPr/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719477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E180E-5D7D-4A6E-820C-92D78CF64EF1}" type="slidenum">
              <a:rPr lang="zh-CN" altLang="en-US" smtClean="0"/>
              <a:pPr/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393488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E180E-5D7D-4A6E-820C-92D78CF64EF1}" type="slidenum">
              <a:rPr lang="zh-CN" altLang="en-US" smtClean="0"/>
              <a:pPr/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952981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0D4CE-DEB2-4D9E-AD3E-1077D290BF63}" type="datetimeFigureOut">
              <a:rPr lang="zh-CN" altLang="en-US" smtClean="0"/>
              <a:t>2024/12/5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42E47-09D1-438A-A893-2D1C9D3E69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2924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0D4CE-DEB2-4D9E-AD3E-1077D290BF63}" type="datetimeFigureOut">
              <a:rPr lang="zh-CN" altLang="en-US" smtClean="0"/>
              <a:t>2024/12/5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42E47-09D1-438A-A893-2D1C9D3E69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6432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0D4CE-DEB2-4D9E-AD3E-1077D290BF63}" type="datetimeFigureOut">
              <a:rPr lang="zh-CN" altLang="en-US" smtClean="0"/>
              <a:t>2024/12/5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42E47-09D1-438A-A893-2D1C9D3E69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0201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0D4CE-DEB2-4D9E-AD3E-1077D290BF63}" type="datetimeFigureOut">
              <a:rPr lang="zh-CN" altLang="en-US" smtClean="0"/>
              <a:t>2024/12/5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42E47-09D1-438A-A893-2D1C9D3E69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4328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0D4CE-DEB2-4D9E-AD3E-1077D290BF63}" type="datetimeFigureOut">
              <a:rPr lang="zh-CN" altLang="en-US" smtClean="0"/>
              <a:t>2024/12/5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42E47-09D1-438A-A893-2D1C9D3E69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3936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0D4CE-DEB2-4D9E-AD3E-1077D290BF63}" type="datetimeFigureOut">
              <a:rPr lang="zh-CN" altLang="en-US" smtClean="0"/>
              <a:t>2024/12/5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42E47-09D1-438A-A893-2D1C9D3E69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1728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0D4CE-DEB2-4D9E-AD3E-1077D290BF63}" type="datetimeFigureOut">
              <a:rPr lang="zh-CN" altLang="en-US" smtClean="0"/>
              <a:t>2024/12/5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42E47-09D1-438A-A893-2D1C9D3E69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5558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0D4CE-DEB2-4D9E-AD3E-1077D290BF63}" type="datetimeFigureOut">
              <a:rPr lang="zh-CN" altLang="en-US" smtClean="0"/>
              <a:t>2024/12/5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42E47-09D1-438A-A893-2D1C9D3E69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3554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0D4CE-DEB2-4D9E-AD3E-1077D290BF63}" type="datetimeFigureOut">
              <a:rPr lang="zh-CN" altLang="en-US" smtClean="0"/>
              <a:t>2024/12/5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42E47-09D1-438A-A893-2D1C9D3E69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9463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0D4CE-DEB2-4D9E-AD3E-1077D290BF63}" type="datetimeFigureOut">
              <a:rPr lang="zh-CN" altLang="en-US" smtClean="0"/>
              <a:t>2024/12/5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42E47-09D1-438A-A893-2D1C9D3E69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0873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0D4CE-DEB2-4D9E-AD3E-1077D290BF63}" type="datetimeFigureOut">
              <a:rPr lang="zh-CN" altLang="en-US" smtClean="0"/>
              <a:t>2024/12/5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42E47-09D1-438A-A893-2D1C9D3E69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536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40D4CE-DEB2-4D9E-AD3E-1077D290BF63}" type="datetimeFigureOut">
              <a:rPr lang="zh-CN" altLang="en-US" smtClean="0"/>
              <a:t>2024/12/5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742E47-09D1-438A-A893-2D1C9D3E69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9090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810512" y="1691640"/>
            <a:ext cx="91871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dirty="0">
                <a:solidFill>
                  <a:srgbClr val="C00000"/>
                </a:solidFill>
              </a:rPr>
              <a:t>大作业二（集合论）参考解答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657600" y="4032504"/>
            <a:ext cx="480131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/>
              <a:t>说明：批注未必到位</a:t>
            </a:r>
            <a:endParaRPr lang="en-US" altLang="zh-CN" sz="4000" dirty="0"/>
          </a:p>
          <a:p>
            <a:r>
              <a:rPr lang="en-US" altLang="zh-CN" sz="4000" dirty="0"/>
              <a:t>           </a:t>
            </a:r>
            <a:r>
              <a:rPr lang="zh-CN" altLang="en-US" sz="4000" dirty="0"/>
              <a:t>批改比较宽松</a:t>
            </a:r>
          </a:p>
        </p:txBody>
      </p:sp>
    </p:spTree>
    <p:extLst>
      <p:ext uri="{BB962C8B-B14F-4D97-AF65-F5344CB8AC3E}">
        <p14:creationId xmlns:p14="http://schemas.microsoft.com/office/powerpoint/2010/main" val="37849311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703388" y="268649"/>
            <a:ext cx="8810760" cy="1452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设集合</a:t>
            </a: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的元素个数为</a:t>
            </a: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，试考察</a:t>
            </a: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上的满足下表中条件的二元关系，填表其数目。</a:t>
            </a:r>
            <a:endParaRPr lang="en-US" altLang="zh-CN" sz="3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6970556"/>
              </p:ext>
            </p:extLst>
          </p:nvPr>
        </p:nvGraphicFramePr>
        <p:xfrm>
          <a:off x="1880558" y="1512216"/>
          <a:ext cx="8456420" cy="48965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82521">
                  <a:extLst>
                    <a:ext uri="{9D8B030D-6E8A-4147-A177-3AD203B41FA5}">
                      <a16:colId xmlns:a16="http://schemas.microsoft.com/office/drawing/2014/main" val="1985156462"/>
                    </a:ext>
                  </a:extLst>
                </a:gridCol>
                <a:gridCol w="4073899">
                  <a:extLst>
                    <a:ext uri="{9D8B030D-6E8A-4147-A177-3AD203B41FA5}">
                      <a16:colId xmlns:a16="http://schemas.microsoft.com/office/drawing/2014/main" val="525368689"/>
                    </a:ext>
                  </a:extLst>
                </a:gridCol>
              </a:tblGrid>
              <a:tr h="61206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条件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满足条件的二元关系的数目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5372518"/>
                  </a:ext>
                </a:extLst>
              </a:tr>
              <a:tr h="61206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A</a:t>
                      </a:r>
                      <a:r>
                        <a:rPr lang="zh-CN" altLang="en-US" sz="2400" dirty="0"/>
                        <a:t>上的二元关系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2^9=512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8611454"/>
                  </a:ext>
                </a:extLst>
              </a:tr>
              <a:tr h="61206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/>
                        <a:t>A</a:t>
                      </a:r>
                      <a:r>
                        <a:rPr lang="zh-CN" altLang="en-US" sz="2400" dirty="0"/>
                        <a:t>上的</a:t>
                      </a:r>
                      <a:r>
                        <a:rPr lang="zh-CN" altLang="en-US" sz="2400" dirty="0">
                          <a:solidFill>
                            <a:srgbClr val="FF0000"/>
                          </a:solidFill>
                        </a:rPr>
                        <a:t>等价</a:t>
                      </a:r>
                      <a:r>
                        <a:rPr lang="zh-CN" altLang="en-US" sz="2400" dirty="0"/>
                        <a:t>关系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8603535"/>
                  </a:ext>
                </a:extLst>
              </a:tr>
              <a:tr h="61206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A</a:t>
                      </a:r>
                      <a:r>
                        <a:rPr lang="zh-CN" altLang="en-US" sz="2400" dirty="0"/>
                        <a:t>上的</a:t>
                      </a:r>
                      <a:r>
                        <a:rPr lang="zh-CN" altLang="en-US" sz="2400" dirty="0">
                          <a:solidFill>
                            <a:srgbClr val="FF0000"/>
                          </a:solidFill>
                        </a:rPr>
                        <a:t>全序</a:t>
                      </a:r>
                      <a:r>
                        <a:rPr lang="zh-CN" altLang="en-US" sz="2400" dirty="0"/>
                        <a:t>关系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020758"/>
                  </a:ext>
                </a:extLst>
              </a:tr>
              <a:tr h="61206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/>
                        <a:t>A</a:t>
                      </a:r>
                      <a:r>
                        <a:rPr lang="zh-CN" altLang="en-US" sz="2400" dirty="0"/>
                        <a:t>上的</a:t>
                      </a:r>
                      <a:r>
                        <a:rPr lang="zh-CN" altLang="en-US" sz="2400" dirty="0">
                          <a:solidFill>
                            <a:srgbClr val="FF0000"/>
                          </a:solidFill>
                        </a:rPr>
                        <a:t>偏序</a:t>
                      </a:r>
                      <a:r>
                        <a:rPr lang="zh-CN" altLang="en-US" sz="2400" dirty="0"/>
                        <a:t>关系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7218917"/>
                  </a:ext>
                </a:extLst>
              </a:tr>
              <a:tr h="61206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A</a:t>
                      </a:r>
                      <a:r>
                        <a:rPr lang="zh-CN" altLang="en-US" sz="2400" dirty="0"/>
                        <a:t>上的</a:t>
                      </a:r>
                      <a:r>
                        <a:rPr lang="zh-CN" altLang="en-US" sz="2400" dirty="0">
                          <a:solidFill>
                            <a:srgbClr val="FF0000"/>
                          </a:solidFill>
                        </a:rPr>
                        <a:t>自反</a:t>
                      </a:r>
                      <a:r>
                        <a:rPr lang="zh-CN" altLang="en-US" sz="2400" dirty="0"/>
                        <a:t>关系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633496"/>
                  </a:ext>
                </a:extLst>
              </a:tr>
              <a:tr h="61206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A</a:t>
                      </a:r>
                      <a:r>
                        <a:rPr lang="zh-CN" altLang="en-US" sz="2400" dirty="0"/>
                        <a:t>上的</a:t>
                      </a:r>
                      <a:r>
                        <a:rPr lang="zh-CN" altLang="en-US" sz="2400" dirty="0">
                          <a:solidFill>
                            <a:srgbClr val="FF0000"/>
                          </a:solidFill>
                        </a:rPr>
                        <a:t>对称</a:t>
                      </a:r>
                      <a:r>
                        <a:rPr lang="zh-CN" altLang="en-US" sz="2400" dirty="0"/>
                        <a:t>关系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627606"/>
                  </a:ext>
                </a:extLst>
              </a:tr>
              <a:tr h="61206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A</a:t>
                      </a:r>
                      <a:r>
                        <a:rPr lang="zh-CN" altLang="en-US" sz="2400" dirty="0"/>
                        <a:t>上的</a:t>
                      </a:r>
                      <a:r>
                        <a:rPr lang="zh-CN" altLang="en-US" sz="2400" dirty="0">
                          <a:solidFill>
                            <a:srgbClr val="FF0000"/>
                          </a:solidFill>
                        </a:rPr>
                        <a:t>反对称</a:t>
                      </a:r>
                      <a:r>
                        <a:rPr lang="zh-CN" altLang="en-US" sz="2400" dirty="0"/>
                        <a:t>关系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3031899"/>
                  </a:ext>
                </a:extLst>
              </a:tr>
            </a:tbl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1002891" y="268649"/>
            <a:ext cx="5801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/>
              <a:t>6.</a:t>
            </a:r>
            <a:endParaRPr lang="zh-CN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3239101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703388" y="268649"/>
            <a:ext cx="881076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设集合</a:t>
            </a:r>
            <a:r>
              <a:rPr lang="en-US" altLang="zh-CN" sz="3200" dirty="0"/>
              <a:t>A</a:t>
            </a:r>
            <a:r>
              <a:rPr lang="zh-CN" altLang="en-US" sz="3200" dirty="0"/>
              <a:t>的元素个数为</a:t>
            </a:r>
            <a:r>
              <a:rPr lang="en-US" altLang="zh-CN" sz="3200" dirty="0"/>
              <a:t>3</a:t>
            </a:r>
            <a:r>
              <a:rPr lang="zh-CN" altLang="en-US" sz="3200" dirty="0"/>
              <a:t>，试考察</a:t>
            </a:r>
            <a:r>
              <a:rPr lang="en-US" altLang="zh-CN" sz="3200" dirty="0"/>
              <a:t>A</a:t>
            </a:r>
            <a:r>
              <a:rPr lang="zh-CN" altLang="en-US" sz="3200" dirty="0"/>
              <a:t>上的满足下表中条件的二元关系，填表其数目。</a:t>
            </a:r>
            <a:endParaRPr lang="en-US" altLang="zh-CN" sz="3200" dirty="0"/>
          </a:p>
          <a:p>
            <a:endParaRPr lang="zh-CN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2849868"/>
              </p:ext>
            </p:extLst>
          </p:nvPr>
        </p:nvGraphicFramePr>
        <p:xfrm>
          <a:off x="1880558" y="1512216"/>
          <a:ext cx="8456420" cy="48965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82521">
                  <a:extLst>
                    <a:ext uri="{9D8B030D-6E8A-4147-A177-3AD203B41FA5}">
                      <a16:colId xmlns:a16="http://schemas.microsoft.com/office/drawing/2014/main" val="1985156462"/>
                    </a:ext>
                  </a:extLst>
                </a:gridCol>
                <a:gridCol w="4073899">
                  <a:extLst>
                    <a:ext uri="{9D8B030D-6E8A-4147-A177-3AD203B41FA5}">
                      <a16:colId xmlns:a16="http://schemas.microsoft.com/office/drawing/2014/main" val="525368689"/>
                    </a:ext>
                  </a:extLst>
                </a:gridCol>
              </a:tblGrid>
              <a:tr h="61206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条件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满足条件的二元关系的数目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5372518"/>
                  </a:ext>
                </a:extLst>
              </a:tr>
              <a:tr h="61206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A</a:t>
                      </a:r>
                      <a:r>
                        <a:rPr lang="zh-CN" altLang="en-US" sz="2400" dirty="0"/>
                        <a:t>上的二元关系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2^9=512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8611454"/>
                  </a:ext>
                </a:extLst>
              </a:tr>
              <a:tr h="61206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/>
                        <a:t>A</a:t>
                      </a:r>
                      <a:r>
                        <a:rPr lang="zh-CN" altLang="en-US" sz="2400" dirty="0"/>
                        <a:t>上的</a:t>
                      </a:r>
                      <a:r>
                        <a:rPr lang="zh-CN" altLang="en-US" sz="2400" dirty="0">
                          <a:solidFill>
                            <a:srgbClr val="FF0000"/>
                          </a:solidFill>
                        </a:rPr>
                        <a:t>等价</a:t>
                      </a:r>
                      <a:r>
                        <a:rPr lang="zh-CN" altLang="en-US" sz="2400" dirty="0"/>
                        <a:t>关系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1+3+1=5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8603535"/>
                  </a:ext>
                </a:extLst>
              </a:tr>
              <a:tr h="61206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A</a:t>
                      </a:r>
                      <a:r>
                        <a:rPr lang="zh-CN" altLang="en-US" sz="2400" dirty="0"/>
                        <a:t>上的</a:t>
                      </a:r>
                      <a:r>
                        <a:rPr lang="zh-CN" altLang="en-US" sz="2400" dirty="0">
                          <a:solidFill>
                            <a:srgbClr val="FF0000"/>
                          </a:solidFill>
                        </a:rPr>
                        <a:t>全序</a:t>
                      </a:r>
                      <a:r>
                        <a:rPr lang="zh-CN" altLang="en-US" sz="2400" dirty="0"/>
                        <a:t>关系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3!=6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020758"/>
                  </a:ext>
                </a:extLst>
              </a:tr>
              <a:tr h="61206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/>
                        <a:t>A</a:t>
                      </a:r>
                      <a:r>
                        <a:rPr lang="zh-CN" altLang="en-US" sz="2400" dirty="0"/>
                        <a:t>上的</a:t>
                      </a:r>
                      <a:r>
                        <a:rPr lang="zh-CN" altLang="en-US" sz="2400" dirty="0">
                          <a:solidFill>
                            <a:srgbClr val="FF0000"/>
                          </a:solidFill>
                        </a:rPr>
                        <a:t>偏序</a:t>
                      </a:r>
                      <a:r>
                        <a:rPr lang="zh-CN" altLang="en-US" sz="2400" dirty="0"/>
                        <a:t>关系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1+3+3+3*2!+3!=19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7218917"/>
                  </a:ext>
                </a:extLst>
              </a:tr>
              <a:tr h="61206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A</a:t>
                      </a:r>
                      <a:r>
                        <a:rPr lang="zh-CN" altLang="en-US" sz="2400" dirty="0"/>
                        <a:t>上的</a:t>
                      </a:r>
                      <a:r>
                        <a:rPr lang="zh-CN" altLang="en-US" sz="2400" dirty="0">
                          <a:solidFill>
                            <a:srgbClr val="FF0000"/>
                          </a:solidFill>
                        </a:rPr>
                        <a:t>自反</a:t>
                      </a:r>
                      <a:r>
                        <a:rPr lang="zh-CN" altLang="en-US" sz="2400" dirty="0"/>
                        <a:t>关系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2^6=64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633496"/>
                  </a:ext>
                </a:extLst>
              </a:tr>
              <a:tr h="61206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A</a:t>
                      </a:r>
                      <a:r>
                        <a:rPr lang="zh-CN" altLang="en-US" sz="2400" dirty="0"/>
                        <a:t>上的</a:t>
                      </a:r>
                      <a:r>
                        <a:rPr lang="zh-CN" altLang="en-US" sz="2400" dirty="0">
                          <a:solidFill>
                            <a:srgbClr val="FF0000"/>
                          </a:solidFill>
                        </a:rPr>
                        <a:t>对称</a:t>
                      </a:r>
                      <a:r>
                        <a:rPr lang="zh-CN" altLang="en-US" sz="2400" dirty="0"/>
                        <a:t>关系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2^3</a:t>
                      </a:r>
                      <a:r>
                        <a:rPr lang="en-US" altLang="zh-CN" sz="2400" dirty="0">
                          <a:latin typeface="Georgia" panose="02040502050405020303" pitchFamily="18" charset="0"/>
                          <a:sym typeface="Wingdings" panose="05000000000000000000" pitchFamily="2" charset="2"/>
                        </a:rPr>
                        <a:t></a:t>
                      </a:r>
                      <a:r>
                        <a:rPr lang="en-US" altLang="zh-CN" sz="2400" dirty="0"/>
                        <a:t>2^3=64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627606"/>
                  </a:ext>
                </a:extLst>
              </a:tr>
              <a:tr h="61206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A</a:t>
                      </a:r>
                      <a:r>
                        <a:rPr lang="zh-CN" altLang="en-US" sz="2400" dirty="0"/>
                        <a:t>上</a:t>
                      </a:r>
                      <a:r>
                        <a:rPr lang="zh-CN" altLang="en-US" sz="2400"/>
                        <a:t>的</a:t>
                      </a:r>
                      <a:r>
                        <a:rPr lang="zh-CN" altLang="en-US" sz="2400">
                          <a:solidFill>
                            <a:srgbClr val="FF0000"/>
                          </a:solidFill>
                        </a:rPr>
                        <a:t>反对称</a:t>
                      </a:r>
                      <a:r>
                        <a:rPr lang="zh-CN" altLang="en-US" sz="2400"/>
                        <a:t>关系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2^3</a:t>
                      </a:r>
                      <a:r>
                        <a:rPr lang="en-US" altLang="zh-CN" sz="2400" dirty="0">
                          <a:latin typeface="Georgia" panose="02040502050405020303" pitchFamily="18" charset="0"/>
                          <a:sym typeface="Wingdings" panose="05000000000000000000" pitchFamily="2" charset="2"/>
                        </a:rPr>
                        <a:t>  </a:t>
                      </a:r>
                      <a:r>
                        <a:rPr lang="en-US" altLang="zh-CN" sz="2400" dirty="0"/>
                        <a:t>3^3=216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30318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34010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03388" y="-26988"/>
            <a:ext cx="8229600" cy="1943820"/>
          </a:xfrm>
        </p:spPr>
        <p:txBody>
          <a:bodyPr/>
          <a:lstStyle/>
          <a:p>
            <a:pPr algn="l">
              <a:lnSpc>
                <a:spcPct val="150000"/>
              </a:lnSpc>
            </a:pPr>
            <a:r>
              <a:rPr lang="zh-CN" altLang="en-US" sz="3200" dirty="0">
                <a:solidFill>
                  <a:srgbClr val="FF0000"/>
                </a:solidFill>
              </a:rPr>
              <a:t>（</a:t>
            </a:r>
            <a:r>
              <a:rPr lang="en-US" altLang="zh-CN" sz="3200" dirty="0">
                <a:solidFill>
                  <a:srgbClr val="FF0000"/>
                </a:solidFill>
              </a:rPr>
              <a:t>1</a:t>
            </a:r>
            <a:r>
              <a:rPr lang="zh-CN" altLang="en-US" sz="3200" dirty="0">
                <a:solidFill>
                  <a:srgbClr val="FF0000"/>
                </a:solidFill>
              </a:rPr>
              <a:t>）等价关系</a:t>
            </a:r>
            <a:r>
              <a:rPr lang="en-US" altLang="zh-CN" sz="3200" dirty="0">
                <a:solidFill>
                  <a:srgbClr val="FF0000"/>
                </a:solidFill>
              </a:rPr>
              <a:t>=</a:t>
            </a:r>
            <a:r>
              <a:rPr lang="zh-CN" altLang="en-US" sz="3200" dirty="0">
                <a:solidFill>
                  <a:srgbClr val="FF0000"/>
                </a:solidFill>
              </a:rPr>
              <a:t>划分</a:t>
            </a:r>
            <a:br>
              <a:rPr lang="en-US" altLang="zh-CN" sz="3200" dirty="0"/>
            </a:br>
            <a:r>
              <a:rPr lang="en-US" altLang="zh-CN" sz="3200" dirty="0"/>
              <a:t>         3</a:t>
            </a:r>
            <a:r>
              <a:rPr lang="zh-CN" altLang="en-US" sz="3200" dirty="0"/>
              <a:t>个元素的划分有</a:t>
            </a:r>
            <a:r>
              <a:rPr lang="en-US" altLang="zh-CN" sz="3200" dirty="0"/>
              <a:t>1+3+1=5</a:t>
            </a:r>
            <a:r>
              <a:rPr lang="zh-CN" altLang="en-US" sz="3200" dirty="0"/>
              <a:t>种。</a:t>
            </a:r>
            <a:endParaRPr lang="zh-CN" altLang="en-US" dirty="0">
              <a:solidFill>
                <a:srgbClr val="FF0000"/>
              </a:solidFill>
            </a:endParaRP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5423336" y="2636913"/>
            <a:ext cx="1512888" cy="1584325"/>
            <a:chOff x="2381" y="1389"/>
            <a:chExt cx="953" cy="998"/>
          </a:xfrm>
        </p:grpSpPr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2381" y="1389"/>
              <a:ext cx="953" cy="99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2836" y="1752"/>
              <a:ext cx="45" cy="4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rgbClr val="3333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2653" y="2024"/>
              <a:ext cx="45" cy="4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rgbClr val="3333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3016" y="2024"/>
              <a:ext cx="45" cy="4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rgbClr val="3333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2731" y="1570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2</a:t>
              </a:r>
            </a:p>
          </p:txBody>
        </p:sp>
        <p:sp>
          <p:nvSpPr>
            <p:cNvPr id="11" name="Text Box 10"/>
            <p:cNvSpPr txBox="1">
              <a:spLocks noChangeArrowheads="1"/>
            </p:cNvSpPr>
            <p:nvPr/>
          </p:nvSpPr>
          <p:spPr bwMode="auto">
            <a:xfrm>
              <a:off x="2517" y="2020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1</a:t>
              </a:r>
            </a:p>
          </p:txBody>
        </p:sp>
        <p:sp>
          <p:nvSpPr>
            <p:cNvPr id="12" name="Text Box 11"/>
            <p:cNvSpPr txBox="1">
              <a:spLocks noChangeArrowheads="1"/>
            </p:cNvSpPr>
            <p:nvPr/>
          </p:nvSpPr>
          <p:spPr bwMode="auto">
            <a:xfrm>
              <a:off x="3049" y="1991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3</a:t>
              </a:r>
            </a:p>
          </p:txBody>
        </p:sp>
      </p:grpSp>
      <p:grpSp>
        <p:nvGrpSpPr>
          <p:cNvPr id="13" name="Group 12"/>
          <p:cNvGrpSpPr>
            <a:grpSpLocks/>
          </p:cNvGrpSpPr>
          <p:nvPr/>
        </p:nvGrpSpPr>
        <p:grpSpPr bwMode="auto">
          <a:xfrm>
            <a:off x="3769161" y="2636913"/>
            <a:ext cx="1512888" cy="1584325"/>
            <a:chOff x="2381" y="1389"/>
            <a:chExt cx="953" cy="998"/>
          </a:xfrm>
        </p:grpSpPr>
        <p:sp>
          <p:nvSpPr>
            <p:cNvPr id="14" name="Oval 13"/>
            <p:cNvSpPr>
              <a:spLocks noChangeArrowheads="1"/>
            </p:cNvSpPr>
            <p:nvPr/>
          </p:nvSpPr>
          <p:spPr bwMode="auto">
            <a:xfrm>
              <a:off x="2381" y="1389"/>
              <a:ext cx="953" cy="99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5" name="Oval 14"/>
            <p:cNvSpPr>
              <a:spLocks noChangeArrowheads="1"/>
            </p:cNvSpPr>
            <p:nvPr/>
          </p:nvSpPr>
          <p:spPr bwMode="auto">
            <a:xfrm>
              <a:off x="2836" y="1752"/>
              <a:ext cx="45" cy="4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rgbClr val="3333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6" name="Oval 15"/>
            <p:cNvSpPr>
              <a:spLocks noChangeArrowheads="1"/>
            </p:cNvSpPr>
            <p:nvPr/>
          </p:nvSpPr>
          <p:spPr bwMode="auto">
            <a:xfrm>
              <a:off x="2653" y="2024"/>
              <a:ext cx="45" cy="4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rgbClr val="3333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7" name="Oval 16"/>
            <p:cNvSpPr>
              <a:spLocks noChangeArrowheads="1"/>
            </p:cNvSpPr>
            <p:nvPr/>
          </p:nvSpPr>
          <p:spPr bwMode="auto">
            <a:xfrm>
              <a:off x="3016" y="2024"/>
              <a:ext cx="45" cy="4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rgbClr val="3333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8" name="Text Box 17"/>
            <p:cNvSpPr txBox="1">
              <a:spLocks noChangeArrowheads="1"/>
            </p:cNvSpPr>
            <p:nvPr/>
          </p:nvSpPr>
          <p:spPr bwMode="auto">
            <a:xfrm>
              <a:off x="2731" y="1570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2</a:t>
              </a:r>
            </a:p>
          </p:txBody>
        </p:sp>
        <p:sp>
          <p:nvSpPr>
            <p:cNvPr id="19" name="Text Box 18"/>
            <p:cNvSpPr txBox="1">
              <a:spLocks noChangeArrowheads="1"/>
            </p:cNvSpPr>
            <p:nvPr/>
          </p:nvSpPr>
          <p:spPr bwMode="auto">
            <a:xfrm>
              <a:off x="2517" y="2020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1</a:t>
              </a:r>
            </a:p>
          </p:txBody>
        </p:sp>
        <p:sp>
          <p:nvSpPr>
            <p:cNvPr id="20" name="Text Box 19"/>
            <p:cNvSpPr txBox="1">
              <a:spLocks noChangeArrowheads="1"/>
            </p:cNvSpPr>
            <p:nvPr/>
          </p:nvSpPr>
          <p:spPr bwMode="auto">
            <a:xfrm>
              <a:off x="3049" y="1991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3</a:t>
              </a:r>
            </a:p>
          </p:txBody>
        </p:sp>
      </p:grpSp>
      <p:grpSp>
        <p:nvGrpSpPr>
          <p:cNvPr id="21" name="Group 20"/>
          <p:cNvGrpSpPr>
            <a:grpSpLocks/>
          </p:cNvGrpSpPr>
          <p:nvPr/>
        </p:nvGrpSpPr>
        <p:grpSpPr bwMode="auto">
          <a:xfrm>
            <a:off x="2111811" y="2636913"/>
            <a:ext cx="1512888" cy="1584325"/>
            <a:chOff x="2381" y="1389"/>
            <a:chExt cx="953" cy="998"/>
          </a:xfrm>
        </p:grpSpPr>
        <p:sp>
          <p:nvSpPr>
            <p:cNvPr id="22" name="Oval 21"/>
            <p:cNvSpPr>
              <a:spLocks noChangeArrowheads="1"/>
            </p:cNvSpPr>
            <p:nvPr/>
          </p:nvSpPr>
          <p:spPr bwMode="auto">
            <a:xfrm>
              <a:off x="2381" y="1389"/>
              <a:ext cx="953" cy="99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3" name="Oval 22"/>
            <p:cNvSpPr>
              <a:spLocks noChangeArrowheads="1"/>
            </p:cNvSpPr>
            <p:nvPr/>
          </p:nvSpPr>
          <p:spPr bwMode="auto">
            <a:xfrm>
              <a:off x="2836" y="1752"/>
              <a:ext cx="45" cy="4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rgbClr val="3333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4" name="Oval 23"/>
            <p:cNvSpPr>
              <a:spLocks noChangeArrowheads="1"/>
            </p:cNvSpPr>
            <p:nvPr/>
          </p:nvSpPr>
          <p:spPr bwMode="auto">
            <a:xfrm>
              <a:off x="2653" y="2024"/>
              <a:ext cx="45" cy="4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rgbClr val="3333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5" name="Oval 24"/>
            <p:cNvSpPr>
              <a:spLocks noChangeArrowheads="1"/>
            </p:cNvSpPr>
            <p:nvPr/>
          </p:nvSpPr>
          <p:spPr bwMode="auto">
            <a:xfrm>
              <a:off x="3016" y="2024"/>
              <a:ext cx="45" cy="4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rgbClr val="3333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6" name="Text Box 25"/>
            <p:cNvSpPr txBox="1">
              <a:spLocks noChangeArrowheads="1"/>
            </p:cNvSpPr>
            <p:nvPr/>
          </p:nvSpPr>
          <p:spPr bwMode="auto">
            <a:xfrm>
              <a:off x="2731" y="1570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2</a:t>
              </a:r>
            </a:p>
          </p:txBody>
        </p:sp>
        <p:sp>
          <p:nvSpPr>
            <p:cNvPr id="27" name="Text Box 26"/>
            <p:cNvSpPr txBox="1">
              <a:spLocks noChangeArrowheads="1"/>
            </p:cNvSpPr>
            <p:nvPr/>
          </p:nvSpPr>
          <p:spPr bwMode="auto">
            <a:xfrm>
              <a:off x="2517" y="2020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1</a:t>
              </a:r>
            </a:p>
          </p:txBody>
        </p:sp>
        <p:sp>
          <p:nvSpPr>
            <p:cNvPr id="28" name="Text Box 27"/>
            <p:cNvSpPr txBox="1">
              <a:spLocks noChangeArrowheads="1"/>
            </p:cNvSpPr>
            <p:nvPr/>
          </p:nvSpPr>
          <p:spPr bwMode="auto">
            <a:xfrm>
              <a:off x="3049" y="1991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3</a:t>
              </a:r>
            </a:p>
          </p:txBody>
        </p:sp>
      </p:grpSp>
      <p:grpSp>
        <p:nvGrpSpPr>
          <p:cNvPr id="29" name="Group 28"/>
          <p:cNvGrpSpPr>
            <a:grpSpLocks/>
          </p:cNvGrpSpPr>
          <p:nvPr/>
        </p:nvGrpSpPr>
        <p:grpSpPr bwMode="auto">
          <a:xfrm>
            <a:off x="7080686" y="2636913"/>
            <a:ext cx="1512888" cy="1584325"/>
            <a:chOff x="2381" y="1389"/>
            <a:chExt cx="953" cy="998"/>
          </a:xfrm>
        </p:grpSpPr>
        <p:sp>
          <p:nvSpPr>
            <p:cNvPr id="30" name="Oval 29"/>
            <p:cNvSpPr>
              <a:spLocks noChangeArrowheads="1"/>
            </p:cNvSpPr>
            <p:nvPr/>
          </p:nvSpPr>
          <p:spPr bwMode="auto">
            <a:xfrm>
              <a:off x="2381" y="1389"/>
              <a:ext cx="953" cy="99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1" name="Oval 30"/>
            <p:cNvSpPr>
              <a:spLocks noChangeArrowheads="1"/>
            </p:cNvSpPr>
            <p:nvPr/>
          </p:nvSpPr>
          <p:spPr bwMode="auto">
            <a:xfrm>
              <a:off x="2836" y="1752"/>
              <a:ext cx="45" cy="4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rgbClr val="3333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2" name="Oval 31"/>
            <p:cNvSpPr>
              <a:spLocks noChangeArrowheads="1"/>
            </p:cNvSpPr>
            <p:nvPr/>
          </p:nvSpPr>
          <p:spPr bwMode="auto">
            <a:xfrm>
              <a:off x="2653" y="2024"/>
              <a:ext cx="45" cy="4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rgbClr val="3333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3" name="Oval 32"/>
            <p:cNvSpPr>
              <a:spLocks noChangeArrowheads="1"/>
            </p:cNvSpPr>
            <p:nvPr/>
          </p:nvSpPr>
          <p:spPr bwMode="auto">
            <a:xfrm>
              <a:off x="3016" y="2024"/>
              <a:ext cx="45" cy="4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rgbClr val="3333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4" name="Text Box 33"/>
            <p:cNvSpPr txBox="1">
              <a:spLocks noChangeArrowheads="1"/>
            </p:cNvSpPr>
            <p:nvPr/>
          </p:nvSpPr>
          <p:spPr bwMode="auto">
            <a:xfrm>
              <a:off x="2731" y="1570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2</a:t>
              </a:r>
            </a:p>
          </p:txBody>
        </p:sp>
        <p:sp>
          <p:nvSpPr>
            <p:cNvPr id="35" name="Text Box 34"/>
            <p:cNvSpPr txBox="1">
              <a:spLocks noChangeArrowheads="1"/>
            </p:cNvSpPr>
            <p:nvPr/>
          </p:nvSpPr>
          <p:spPr bwMode="auto">
            <a:xfrm>
              <a:off x="2517" y="2020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1</a:t>
              </a:r>
            </a:p>
          </p:txBody>
        </p:sp>
        <p:sp>
          <p:nvSpPr>
            <p:cNvPr id="36" name="Text Box 35"/>
            <p:cNvSpPr txBox="1">
              <a:spLocks noChangeArrowheads="1"/>
            </p:cNvSpPr>
            <p:nvPr/>
          </p:nvSpPr>
          <p:spPr bwMode="auto">
            <a:xfrm>
              <a:off x="3049" y="1991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3</a:t>
              </a:r>
            </a:p>
          </p:txBody>
        </p:sp>
      </p:grpSp>
      <p:grpSp>
        <p:nvGrpSpPr>
          <p:cNvPr id="37" name="Group 36"/>
          <p:cNvGrpSpPr>
            <a:grpSpLocks/>
          </p:cNvGrpSpPr>
          <p:nvPr/>
        </p:nvGrpSpPr>
        <p:grpSpPr bwMode="auto">
          <a:xfrm>
            <a:off x="8736450" y="2636913"/>
            <a:ext cx="1512887" cy="1584325"/>
            <a:chOff x="2381" y="1389"/>
            <a:chExt cx="953" cy="998"/>
          </a:xfrm>
        </p:grpSpPr>
        <p:sp>
          <p:nvSpPr>
            <p:cNvPr id="38" name="Oval 37"/>
            <p:cNvSpPr>
              <a:spLocks noChangeArrowheads="1"/>
            </p:cNvSpPr>
            <p:nvPr/>
          </p:nvSpPr>
          <p:spPr bwMode="auto">
            <a:xfrm>
              <a:off x="2381" y="1389"/>
              <a:ext cx="953" cy="99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9" name="Oval 38"/>
            <p:cNvSpPr>
              <a:spLocks noChangeArrowheads="1"/>
            </p:cNvSpPr>
            <p:nvPr/>
          </p:nvSpPr>
          <p:spPr bwMode="auto">
            <a:xfrm>
              <a:off x="2836" y="1752"/>
              <a:ext cx="45" cy="4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rgbClr val="3333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0" name="Oval 39"/>
            <p:cNvSpPr>
              <a:spLocks noChangeArrowheads="1"/>
            </p:cNvSpPr>
            <p:nvPr/>
          </p:nvSpPr>
          <p:spPr bwMode="auto">
            <a:xfrm>
              <a:off x="2653" y="2024"/>
              <a:ext cx="45" cy="4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rgbClr val="3333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1" name="Oval 40"/>
            <p:cNvSpPr>
              <a:spLocks noChangeArrowheads="1"/>
            </p:cNvSpPr>
            <p:nvPr/>
          </p:nvSpPr>
          <p:spPr bwMode="auto">
            <a:xfrm>
              <a:off x="3016" y="2024"/>
              <a:ext cx="45" cy="4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rgbClr val="3333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2" name="Text Box 41"/>
            <p:cNvSpPr txBox="1">
              <a:spLocks noChangeArrowheads="1"/>
            </p:cNvSpPr>
            <p:nvPr/>
          </p:nvSpPr>
          <p:spPr bwMode="auto">
            <a:xfrm>
              <a:off x="2731" y="1570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2</a:t>
              </a:r>
            </a:p>
          </p:txBody>
        </p:sp>
        <p:sp>
          <p:nvSpPr>
            <p:cNvPr id="43" name="Text Box 42"/>
            <p:cNvSpPr txBox="1">
              <a:spLocks noChangeArrowheads="1"/>
            </p:cNvSpPr>
            <p:nvPr/>
          </p:nvSpPr>
          <p:spPr bwMode="auto">
            <a:xfrm>
              <a:off x="2517" y="2020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1</a:t>
              </a:r>
            </a:p>
          </p:txBody>
        </p:sp>
        <p:sp>
          <p:nvSpPr>
            <p:cNvPr id="44" name="Text Box 43"/>
            <p:cNvSpPr txBox="1">
              <a:spLocks noChangeArrowheads="1"/>
            </p:cNvSpPr>
            <p:nvPr/>
          </p:nvSpPr>
          <p:spPr bwMode="auto">
            <a:xfrm>
              <a:off x="3049" y="1991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3</a:t>
              </a:r>
            </a:p>
          </p:txBody>
        </p:sp>
      </p:grpSp>
      <p:sp>
        <p:nvSpPr>
          <p:cNvPr id="45" name="Line 44"/>
          <p:cNvSpPr>
            <a:spLocks noChangeShapeType="1"/>
          </p:cNvSpPr>
          <p:nvPr/>
        </p:nvSpPr>
        <p:spPr bwMode="auto">
          <a:xfrm>
            <a:off x="3985062" y="2852813"/>
            <a:ext cx="792163" cy="1296987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" name="Line 45"/>
          <p:cNvSpPr>
            <a:spLocks noChangeShapeType="1"/>
          </p:cNvSpPr>
          <p:nvPr/>
        </p:nvSpPr>
        <p:spPr bwMode="auto">
          <a:xfrm>
            <a:off x="5424924" y="3429074"/>
            <a:ext cx="1511300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" name="Line 46"/>
          <p:cNvSpPr>
            <a:spLocks noChangeShapeType="1"/>
          </p:cNvSpPr>
          <p:nvPr/>
        </p:nvSpPr>
        <p:spPr bwMode="auto">
          <a:xfrm flipH="1">
            <a:off x="7585512" y="2852813"/>
            <a:ext cx="792163" cy="1296987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" name="Line 47"/>
          <p:cNvSpPr>
            <a:spLocks noChangeShapeType="1"/>
          </p:cNvSpPr>
          <p:nvPr/>
        </p:nvSpPr>
        <p:spPr bwMode="auto">
          <a:xfrm flipV="1">
            <a:off x="9528612" y="3068712"/>
            <a:ext cx="576263" cy="43180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" name="Line 48"/>
          <p:cNvSpPr>
            <a:spLocks noChangeShapeType="1"/>
          </p:cNvSpPr>
          <p:nvPr/>
        </p:nvSpPr>
        <p:spPr bwMode="auto">
          <a:xfrm flipH="1" flipV="1">
            <a:off x="8809475" y="3141738"/>
            <a:ext cx="719137" cy="358775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" name="Line 49"/>
          <p:cNvSpPr>
            <a:spLocks noChangeShapeType="1"/>
          </p:cNvSpPr>
          <p:nvPr/>
        </p:nvSpPr>
        <p:spPr bwMode="auto">
          <a:xfrm>
            <a:off x="9528611" y="3500513"/>
            <a:ext cx="0" cy="649287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03143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03388" y="-26988"/>
            <a:ext cx="8229600" cy="1943820"/>
          </a:xfrm>
        </p:spPr>
        <p:txBody>
          <a:bodyPr/>
          <a:lstStyle/>
          <a:p>
            <a:pPr algn="l">
              <a:lnSpc>
                <a:spcPct val="150000"/>
              </a:lnSpc>
            </a:pPr>
            <a:r>
              <a:rPr lang="zh-CN" altLang="en-US" sz="3200" dirty="0">
                <a:solidFill>
                  <a:srgbClr val="FF0000"/>
                </a:solidFill>
              </a:rPr>
              <a:t>（</a:t>
            </a:r>
            <a:r>
              <a:rPr lang="en-US" altLang="zh-CN" sz="3200" dirty="0">
                <a:solidFill>
                  <a:srgbClr val="FF0000"/>
                </a:solidFill>
              </a:rPr>
              <a:t>2</a:t>
            </a:r>
            <a:r>
              <a:rPr lang="zh-CN" altLang="en-US" sz="3200" dirty="0">
                <a:solidFill>
                  <a:srgbClr val="FF0000"/>
                </a:solidFill>
              </a:rPr>
              <a:t>）全序关系</a:t>
            </a:r>
            <a:r>
              <a:rPr lang="en-US" altLang="zh-CN" sz="3200" dirty="0">
                <a:solidFill>
                  <a:srgbClr val="FF0000"/>
                </a:solidFill>
              </a:rPr>
              <a:t>=</a:t>
            </a:r>
            <a:r>
              <a:rPr lang="zh-CN" altLang="en-US" sz="3200" dirty="0">
                <a:solidFill>
                  <a:srgbClr val="FF0000"/>
                </a:solidFill>
              </a:rPr>
              <a:t>链</a:t>
            </a:r>
            <a:br>
              <a:rPr lang="en-US" altLang="zh-CN" sz="3200" dirty="0"/>
            </a:br>
            <a:r>
              <a:rPr lang="en-US" altLang="zh-CN" sz="3200" dirty="0"/>
              <a:t>          3</a:t>
            </a:r>
            <a:r>
              <a:rPr lang="zh-CN" altLang="en-US" sz="3200" dirty="0"/>
              <a:t>！</a:t>
            </a:r>
            <a:r>
              <a:rPr lang="en-US" altLang="zh-CN" sz="3200" dirty="0"/>
              <a:t>=6</a:t>
            </a:r>
            <a:r>
              <a:rPr lang="zh-CN" altLang="en-US" sz="3200" dirty="0"/>
              <a:t>种。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2" name="Oval 6"/>
          <p:cNvSpPr>
            <a:spLocks noChangeArrowheads="1"/>
          </p:cNvSpPr>
          <p:nvPr/>
        </p:nvSpPr>
        <p:spPr bwMode="auto">
          <a:xfrm>
            <a:off x="8896351" y="3423220"/>
            <a:ext cx="71438" cy="71438"/>
          </a:xfrm>
          <a:prstGeom prst="ellipse">
            <a:avLst/>
          </a:prstGeom>
          <a:solidFill>
            <a:schemeClr val="tx1"/>
          </a:solidFill>
          <a:ln w="9525">
            <a:solidFill>
              <a:srgbClr val="3333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3" name="Oval 7"/>
          <p:cNvSpPr>
            <a:spLocks noChangeArrowheads="1"/>
          </p:cNvSpPr>
          <p:nvPr/>
        </p:nvSpPr>
        <p:spPr bwMode="auto">
          <a:xfrm>
            <a:off x="8945563" y="4580805"/>
            <a:ext cx="71438" cy="71438"/>
          </a:xfrm>
          <a:prstGeom prst="ellipse">
            <a:avLst/>
          </a:prstGeom>
          <a:solidFill>
            <a:schemeClr val="tx1"/>
          </a:solidFill>
          <a:ln w="9525">
            <a:solidFill>
              <a:srgbClr val="3333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4" name="Oval 8"/>
          <p:cNvSpPr>
            <a:spLocks noChangeArrowheads="1"/>
          </p:cNvSpPr>
          <p:nvPr/>
        </p:nvSpPr>
        <p:spPr bwMode="auto">
          <a:xfrm>
            <a:off x="8909761" y="2216130"/>
            <a:ext cx="71438" cy="71438"/>
          </a:xfrm>
          <a:prstGeom prst="ellipse">
            <a:avLst/>
          </a:prstGeom>
          <a:solidFill>
            <a:schemeClr val="tx1"/>
          </a:solidFill>
          <a:ln w="9525">
            <a:solidFill>
              <a:srgbClr val="3333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5" name="Text Box 9"/>
          <p:cNvSpPr txBox="1">
            <a:spLocks noChangeArrowheads="1"/>
          </p:cNvSpPr>
          <p:nvPr/>
        </p:nvSpPr>
        <p:spPr bwMode="auto">
          <a:xfrm>
            <a:off x="8575923" y="3238014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/>
              <a:t>2</a:t>
            </a:r>
          </a:p>
        </p:txBody>
      </p:sp>
      <p:sp>
        <p:nvSpPr>
          <p:cNvPr id="56" name="Text Box 10"/>
          <p:cNvSpPr txBox="1">
            <a:spLocks noChangeArrowheads="1"/>
          </p:cNvSpPr>
          <p:nvPr/>
        </p:nvSpPr>
        <p:spPr bwMode="auto">
          <a:xfrm>
            <a:off x="8786996" y="4654263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/>
              <a:t>1</a:t>
            </a:r>
          </a:p>
        </p:txBody>
      </p:sp>
      <p:sp>
        <p:nvSpPr>
          <p:cNvPr id="57" name="Text Box 11"/>
          <p:cNvSpPr txBox="1">
            <a:spLocks noChangeArrowheads="1"/>
          </p:cNvSpPr>
          <p:nvPr/>
        </p:nvSpPr>
        <p:spPr bwMode="auto">
          <a:xfrm>
            <a:off x="8790386" y="1844825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/>
              <a:t>3</a:t>
            </a:r>
          </a:p>
        </p:txBody>
      </p:sp>
      <p:sp>
        <p:nvSpPr>
          <p:cNvPr id="58" name="Line 44"/>
          <p:cNvSpPr>
            <a:spLocks noChangeShapeType="1"/>
          </p:cNvSpPr>
          <p:nvPr/>
        </p:nvSpPr>
        <p:spPr bwMode="auto">
          <a:xfrm>
            <a:off x="8945687" y="3429075"/>
            <a:ext cx="12700" cy="1191175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" name="Line 44"/>
          <p:cNvSpPr>
            <a:spLocks noChangeShapeType="1"/>
          </p:cNvSpPr>
          <p:nvPr/>
        </p:nvSpPr>
        <p:spPr bwMode="auto">
          <a:xfrm>
            <a:off x="8925720" y="2212752"/>
            <a:ext cx="12700" cy="1191175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0" name="矩形 59"/>
          <p:cNvSpPr/>
          <p:nvPr/>
        </p:nvSpPr>
        <p:spPr>
          <a:xfrm>
            <a:off x="8658034" y="5147964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全序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05786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832304" y="1844824"/>
            <a:ext cx="1152128" cy="3313398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6959972" y="3117596"/>
            <a:ext cx="1296268" cy="204062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5332124" y="3107337"/>
            <a:ext cx="1296268" cy="2040627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3663162" y="3107337"/>
            <a:ext cx="1296268" cy="2040627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775396" y="3107338"/>
            <a:ext cx="1296268" cy="2040627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03388" y="-26988"/>
            <a:ext cx="8641084" cy="1943820"/>
          </a:xfrm>
        </p:spPr>
        <p:txBody>
          <a:bodyPr/>
          <a:lstStyle/>
          <a:p>
            <a:pPr algn="l">
              <a:lnSpc>
                <a:spcPct val="150000"/>
              </a:lnSpc>
            </a:pPr>
            <a:r>
              <a:rPr lang="zh-CN" altLang="en-US" sz="3200" dirty="0">
                <a:solidFill>
                  <a:srgbClr val="FF0000"/>
                </a:solidFill>
              </a:rPr>
              <a:t>（</a:t>
            </a:r>
            <a:r>
              <a:rPr lang="en-US" altLang="zh-CN" sz="3200" dirty="0">
                <a:solidFill>
                  <a:srgbClr val="FF0000"/>
                </a:solidFill>
              </a:rPr>
              <a:t>3</a:t>
            </a:r>
            <a:r>
              <a:rPr lang="zh-CN" altLang="en-US" sz="3200" dirty="0">
                <a:solidFill>
                  <a:srgbClr val="FF0000"/>
                </a:solidFill>
              </a:rPr>
              <a:t>）偏序关系</a:t>
            </a:r>
            <a:r>
              <a:rPr lang="en-US" altLang="zh-CN" sz="3200" dirty="0">
                <a:solidFill>
                  <a:srgbClr val="FF0000"/>
                </a:solidFill>
              </a:rPr>
              <a:t>=</a:t>
            </a:r>
            <a:r>
              <a:rPr lang="zh-CN" altLang="en-US" sz="3200" dirty="0">
                <a:solidFill>
                  <a:srgbClr val="FF0000"/>
                </a:solidFill>
              </a:rPr>
              <a:t>哈斯图</a:t>
            </a:r>
            <a:br>
              <a:rPr lang="en-US" altLang="zh-CN" sz="3200" dirty="0"/>
            </a:br>
            <a:r>
              <a:rPr lang="en-US" altLang="zh-CN" sz="3200" dirty="0"/>
              <a:t>         3</a:t>
            </a:r>
            <a:r>
              <a:rPr lang="zh-CN" altLang="en-US" sz="3200" dirty="0"/>
              <a:t>个元素的哈斯图有</a:t>
            </a:r>
            <a:r>
              <a:rPr lang="en-US" altLang="zh-CN" sz="3200" dirty="0"/>
              <a:t>1+3+3+6+6=19</a:t>
            </a:r>
            <a:r>
              <a:rPr lang="zh-CN" altLang="en-US" sz="3200" dirty="0"/>
              <a:t>种。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5902648" y="3423220"/>
            <a:ext cx="71438" cy="71438"/>
          </a:xfrm>
          <a:prstGeom prst="ellipse">
            <a:avLst/>
          </a:prstGeom>
          <a:solidFill>
            <a:schemeClr val="tx1"/>
          </a:solidFill>
          <a:ln w="9525">
            <a:solidFill>
              <a:srgbClr val="3333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5462479" y="4580805"/>
            <a:ext cx="71438" cy="71438"/>
          </a:xfrm>
          <a:prstGeom prst="ellipse">
            <a:avLst/>
          </a:prstGeom>
          <a:solidFill>
            <a:schemeClr val="tx1"/>
          </a:solidFill>
          <a:ln w="9525">
            <a:solidFill>
              <a:srgbClr val="3333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6431399" y="4581698"/>
            <a:ext cx="71438" cy="71438"/>
          </a:xfrm>
          <a:prstGeom prst="ellipse">
            <a:avLst/>
          </a:prstGeom>
          <a:solidFill>
            <a:schemeClr val="tx1"/>
          </a:solidFill>
          <a:ln w="9525">
            <a:solidFill>
              <a:srgbClr val="3333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5735960" y="3134295"/>
            <a:ext cx="31290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/>
              <a:t>3</a:t>
            </a: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5303912" y="4654263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/>
              <a:t>1</a:t>
            </a:r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6312024" y="4646464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/>
              <a:t>2</a:t>
            </a:r>
          </a:p>
        </p:txBody>
      </p:sp>
      <p:sp>
        <p:nvSpPr>
          <p:cNvPr id="15" name="Oval 14"/>
          <p:cNvSpPr>
            <a:spLocks noChangeArrowheads="1"/>
          </p:cNvSpPr>
          <p:nvPr/>
        </p:nvSpPr>
        <p:spPr bwMode="auto">
          <a:xfrm>
            <a:off x="2374702" y="4574455"/>
            <a:ext cx="71438" cy="71438"/>
          </a:xfrm>
          <a:prstGeom prst="ellipse">
            <a:avLst/>
          </a:prstGeom>
          <a:solidFill>
            <a:schemeClr val="tx1"/>
          </a:solidFill>
          <a:ln w="9525">
            <a:solidFill>
              <a:srgbClr val="3333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6" name="Oval 15"/>
          <p:cNvSpPr>
            <a:spLocks noChangeArrowheads="1"/>
          </p:cNvSpPr>
          <p:nvPr/>
        </p:nvSpPr>
        <p:spPr bwMode="auto">
          <a:xfrm>
            <a:off x="2014538" y="4574455"/>
            <a:ext cx="71438" cy="71438"/>
          </a:xfrm>
          <a:prstGeom prst="ellipse">
            <a:avLst/>
          </a:prstGeom>
          <a:solidFill>
            <a:schemeClr val="tx1"/>
          </a:solidFill>
          <a:ln w="9525">
            <a:solidFill>
              <a:srgbClr val="3333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7" name="Oval 16"/>
          <p:cNvSpPr>
            <a:spLocks noChangeArrowheads="1"/>
          </p:cNvSpPr>
          <p:nvPr/>
        </p:nvSpPr>
        <p:spPr bwMode="auto">
          <a:xfrm>
            <a:off x="2747184" y="4574455"/>
            <a:ext cx="71438" cy="71438"/>
          </a:xfrm>
          <a:prstGeom prst="ellipse">
            <a:avLst/>
          </a:prstGeom>
          <a:solidFill>
            <a:schemeClr val="tx1"/>
          </a:solidFill>
          <a:ln w="9525">
            <a:solidFill>
              <a:srgbClr val="3333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8" name="Text Box 17"/>
          <p:cNvSpPr txBox="1">
            <a:spLocks noChangeArrowheads="1"/>
          </p:cNvSpPr>
          <p:nvPr/>
        </p:nvSpPr>
        <p:spPr bwMode="auto">
          <a:xfrm>
            <a:off x="2272521" y="4646464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2</a:t>
            </a:r>
          </a:p>
        </p:txBody>
      </p:sp>
      <p:sp>
        <p:nvSpPr>
          <p:cNvPr id="19" name="Text Box 18"/>
          <p:cNvSpPr txBox="1">
            <a:spLocks noChangeArrowheads="1"/>
          </p:cNvSpPr>
          <p:nvPr/>
        </p:nvSpPr>
        <p:spPr bwMode="auto">
          <a:xfrm>
            <a:off x="1919536" y="4646464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/>
              <a:t>1</a:t>
            </a:r>
          </a:p>
        </p:txBody>
      </p:sp>
      <p:sp>
        <p:nvSpPr>
          <p:cNvPr id="20" name="Text Box 19"/>
          <p:cNvSpPr txBox="1">
            <a:spLocks noChangeArrowheads="1"/>
          </p:cNvSpPr>
          <p:nvPr/>
        </p:nvSpPr>
        <p:spPr bwMode="auto">
          <a:xfrm>
            <a:off x="2662734" y="4639791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/>
              <a:t>3</a:t>
            </a:r>
          </a:p>
        </p:txBody>
      </p:sp>
      <p:sp>
        <p:nvSpPr>
          <p:cNvPr id="45" name="Line 44"/>
          <p:cNvSpPr>
            <a:spLocks noChangeShapeType="1"/>
          </p:cNvSpPr>
          <p:nvPr/>
        </p:nvSpPr>
        <p:spPr bwMode="auto">
          <a:xfrm flipH="1">
            <a:off x="5531764" y="3501332"/>
            <a:ext cx="352469" cy="1098493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2" name="Oval 6"/>
          <p:cNvSpPr>
            <a:spLocks noChangeArrowheads="1"/>
          </p:cNvSpPr>
          <p:nvPr/>
        </p:nvSpPr>
        <p:spPr bwMode="auto">
          <a:xfrm>
            <a:off x="9328399" y="3423220"/>
            <a:ext cx="71438" cy="71438"/>
          </a:xfrm>
          <a:prstGeom prst="ellipse">
            <a:avLst/>
          </a:prstGeom>
          <a:solidFill>
            <a:schemeClr val="tx1"/>
          </a:solidFill>
          <a:ln w="9525">
            <a:solidFill>
              <a:srgbClr val="3333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3" name="Oval 7"/>
          <p:cNvSpPr>
            <a:spLocks noChangeArrowheads="1"/>
          </p:cNvSpPr>
          <p:nvPr/>
        </p:nvSpPr>
        <p:spPr bwMode="auto">
          <a:xfrm>
            <a:off x="9377611" y="4580805"/>
            <a:ext cx="71438" cy="71438"/>
          </a:xfrm>
          <a:prstGeom prst="ellipse">
            <a:avLst/>
          </a:prstGeom>
          <a:solidFill>
            <a:schemeClr val="tx1"/>
          </a:solidFill>
          <a:ln w="9525">
            <a:solidFill>
              <a:srgbClr val="3333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4" name="Oval 8"/>
          <p:cNvSpPr>
            <a:spLocks noChangeArrowheads="1"/>
          </p:cNvSpPr>
          <p:nvPr/>
        </p:nvSpPr>
        <p:spPr bwMode="auto">
          <a:xfrm>
            <a:off x="9341809" y="2216130"/>
            <a:ext cx="71438" cy="71438"/>
          </a:xfrm>
          <a:prstGeom prst="ellipse">
            <a:avLst/>
          </a:prstGeom>
          <a:solidFill>
            <a:schemeClr val="tx1"/>
          </a:solidFill>
          <a:ln w="9525">
            <a:solidFill>
              <a:srgbClr val="3333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5" name="Text Box 9"/>
          <p:cNvSpPr txBox="1">
            <a:spLocks noChangeArrowheads="1"/>
          </p:cNvSpPr>
          <p:nvPr/>
        </p:nvSpPr>
        <p:spPr bwMode="auto">
          <a:xfrm>
            <a:off x="9007971" y="3238014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/>
              <a:t>2</a:t>
            </a:r>
          </a:p>
        </p:txBody>
      </p:sp>
      <p:sp>
        <p:nvSpPr>
          <p:cNvPr id="56" name="Text Box 10"/>
          <p:cNvSpPr txBox="1">
            <a:spLocks noChangeArrowheads="1"/>
          </p:cNvSpPr>
          <p:nvPr/>
        </p:nvSpPr>
        <p:spPr bwMode="auto">
          <a:xfrm>
            <a:off x="9219044" y="4654263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/>
              <a:t>1</a:t>
            </a:r>
          </a:p>
        </p:txBody>
      </p:sp>
      <p:sp>
        <p:nvSpPr>
          <p:cNvPr id="57" name="Text Box 11"/>
          <p:cNvSpPr txBox="1">
            <a:spLocks noChangeArrowheads="1"/>
          </p:cNvSpPr>
          <p:nvPr/>
        </p:nvSpPr>
        <p:spPr bwMode="auto">
          <a:xfrm>
            <a:off x="9222434" y="1844825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/>
              <a:t>3</a:t>
            </a:r>
          </a:p>
        </p:txBody>
      </p:sp>
      <p:sp>
        <p:nvSpPr>
          <p:cNvPr id="58" name="Line 44"/>
          <p:cNvSpPr>
            <a:spLocks noChangeShapeType="1"/>
          </p:cNvSpPr>
          <p:nvPr/>
        </p:nvSpPr>
        <p:spPr bwMode="auto">
          <a:xfrm>
            <a:off x="9377735" y="3429075"/>
            <a:ext cx="12700" cy="1191175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" name="Line 44"/>
          <p:cNvSpPr>
            <a:spLocks noChangeShapeType="1"/>
          </p:cNvSpPr>
          <p:nvPr/>
        </p:nvSpPr>
        <p:spPr bwMode="auto">
          <a:xfrm>
            <a:off x="9357768" y="2212752"/>
            <a:ext cx="12700" cy="1191175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0" name="矩形 59"/>
          <p:cNvSpPr/>
          <p:nvPr/>
        </p:nvSpPr>
        <p:spPr>
          <a:xfrm>
            <a:off x="9090082" y="5147964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全序</a:t>
            </a:r>
            <a:endParaRPr lang="zh-CN" altLang="en-US" dirty="0"/>
          </a:p>
        </p:txBody>
      </p:sp>
      <p:sp>
        <p:nvSpPr>
          <p:cNvPr id="25" name="Oval 6"/>
          <p:cNvSpPr>
            <a:spLocks noChangeArrowheads="1"/>
          </p:cNvSpPr>
          <p:nvPr/>
        </p:nvSpPr>
        <p:spPr bwMode="auto">
          <a:xfrm>
            <a:off x="3814416" y="3429893"/>
            <a:ext cx="71438" cy="71438"/>
          </a:xfrm>
          <a:prstGeom prst="ellipse">
            <a:avLst/>
          </a:prstGeom>
          <a:solidFill>
            <a:schemeClr val="tx1"/>
          </a:solidFill>
          <a:ln w="9525">
            <a:solidFill>
              <a:srgbClr val="3333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6" name="Oval 7"/>
          <p:cNvSpPr>
            <a:spLocks noChangeArrowheads="1"/>
          </p:cNvSpPr>
          <p:nvPr/>
        </p:nvSpPr>
        <p:spPr bwMode="auto">
          <a:xfrm>
            <a:off x="4624979" y="3421201"/>
            <a:ext cx="71438" cy="71438"/>
          </a:xfrm>
          <a:prstGeom prst="ellipse">
            <a:avLst/>
          </a:prstGeom>
          <a:solidFill>
            <a:schemeClr val="tx1"/>
          </a:solidFill>
          <a:ln w="9525">
            <a:solidFill>
              <a:srgbClr val="3333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7" name="Oval 8"/>
          <p:cNvSpPr>
            <a:spLocks noChangeArrowheads="1"/>
          </p:cNvSpPr>
          <p:nvPr/>
        </p:nvSpPr>
        <p:spPr bwMode="auto">
          <a:xfrm>
            <a:off x="4271159" y="4588371"/>
            <a:ext cx="71438" cy="71438"/>
          </a:xfrm>
          <a:prstGeom prst="ellipse">
            <a:avLst/>
          </a:prstGeom>
          <a:solidFill>
            <a:schemeClr val="tx1"/>
          </a:solidFill>
          <a:ln w="9525">
            <a:solidFill>
              <a:srgbClr val="3333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8" name="Text Box 9"/>
          <p:cNvSpPr txBox="1">
            <a:spLocks noChangeArrowheads="1"/>
          </p:cNvSpPr>
          <p:nvPr/>
        </p:nvSpPr>
        <p:spPr bwMode="auto">
          <a:xfrm>
            <a:off x="3647728" y="3140969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2</a:t>
            </a:r>
          </a:p>
        </p:txBody>
      </p:sp>
      <p:sp>
        <p:nvSpPr>
          <p:cNvPr id="29" name="Text Box 10"/>
          <p:cNvSpPr txBox="1">
            <a:spLocks noChangeArrowheads="1"/>
          </p:cNvSpPr>
          <p:nvPr/>
        </p:nvSpPr>
        <p:spPr bwMode="auto">
          <a:xfrm>
            <a:off x="4612386" y="3107338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/>
              <a:t>1</a:t>
            </a:r>
          </a:p>
        </p:txBody>
      </p:sp>
      <p:sp>
        <p:nvSpPr>
          <p:cNvPr id="30" name="Text Box 11"/>
          <p:cNvSpPr txBox="1">
            <a:spLocks noChangeArrowheads="1"/>
          </p:cNvSpPr>
          <p:nvPr/>
        </p:nvSpPr>
        <p:spPr bwMode="auto">
          <a:xfrm>
            <a:off x="4151784" y="4653137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/>
              <a:t>3</a:t>
            </a:r>
          </a:p>
        </p:txBody>
      </p:sp>
      <p:sp>
        <p:nvSpPr>
          <p:cNvPr id="31" name="Line 44"/>
          <p:cNvSpPr>
            <a:spLocks noChangeShapeType="1"/>
          </p:cNvSpPr>
          <p:nvPr/>
        </p:nvSpPr>
        <p:spPr bwMode="auto">
          <a:xfrm>
            <a:off x="3885855" y="3507681"/>
            <a:ext cx="446325" cy="1112568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" name="Line 44"/>
          <p:cNvSpPr>
            <a:spLocks noChangeShapeType="1"/>
          </p:cNvSpPr>
          <p:nvPr/>
        </p:nvSpPr>
        <p:spPr bwMode="auto">
          <a:xfrm flipH="1">
            <a:off x="4323661" y="3443757"/>
            <a:ext cx="308967" cy="1176492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" name="Oval 6"/>
          <p:cNvSpPr>
            <a:spLocks noChangeArrowheads="1"/>
          </p:cNvSpPr>
          <p:nvPr/>
        </p:nvSpPr>
        <p:spPr bwMode="auto">
          <a:xfrm>
            <a:off x="7270800" y="3429893"/>
            <a:ext cx="71438" cy="71438"/>
          </a:xfrm>
          <a:prstGeom prst="ellipse">
            <a:avLst/>
          </a:prstGeom>
          <a:solidFill>
            <a:schemeClr val="tx1"/>
          </a:solidFill>
          <a:ln w="9525">
            <a:solidFill>
              <a:srgbClr val="3333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4" name="Oval 7"/>
          <p:cNvSpPr>
            <a:spLocks noChangeArrowheads="1"/>
          </p:cNvSpPr>
          <p:nvPr/>
        </p:nvSpPr>
        <p:spPr bwMode="auto">
          <a:xfrm>
            <a:off x="7320012" y="4587478"/>
            <a:ext cx="71438" cy="71438"/>
          </a:xfrm>
          <a:prstGeom prst="ellipse">
            <a:avLst/>
          </a:prstGeom>
          <a:solidFill>
            <a:schemeClr val="tx1"/>
          </a:solidFill>
          <a:ln w="9525">
            <a:solidFill>
              <a:srgbClr val="3333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5" name="Oval 8"/>
          <p:cNvSpPr>
            <a:spLocks noChangeArrowheads="1"/>
          </p:cNvSpPr>
          <p:nvPr/>
        </p:nvSpPr>
        <p:spPr bwMode="auto">
          <a:xfrm>
            <a:off x="7799551" y="4588371"/>
            <a:ext cx="71438" cy="71438"/>
          </a:xfrm>
          <a:prstGeom prst="ellipse">
            <a:avLst/>
          </a:prstGeom>
          <a:solidFill>
            <a:schemeClr val="tx1"/>
          </a:solidFill>
          <a:ln w="9525">
            <a:solidFill>
              <a:srgbClr val="3333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6" name="Text Box 9"/>
          <p:cNvSpPr txBox="1">
            <a:spLocks noChangeArrowheads="1"/>
          </p:cNvSpPr>
          <p:nvPr/>
        </p:nvSpPr>
        <p:spPr bwMode="auto">
          <a:xfrm>
            <a:off x="7104112" y="3140969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2</a:t>
            </a:r>
          </a:p>
        </p:txBody>
      </p:sp>
      <p:sp>
        <p:nvSpPr>
          <p:cNvPr id="37" name="Text Box 10"/>
          <p:cNvSpPr txBox="1">
            <a:spLocks noChangeArrowheads="1"/>
          </p:cNvSpPr>
          <p:nvPr/>
        </p:nvSpPr>
        <p:spPr bwMode="auto">
          <a:xfrm>
            <a:off x="7161445" y="4660936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/>
              <a:t>1</a:t>
            </a:r>
          </a:p>
        </p:txBody>
      </p:sp>
      <p:sp>
        <p:nvSpPr>
          <p:cNvPr id="38" name="Text Box 11"/>
          <p:cNvSpPr txBox="1">
            <a:spLocks noChangeArrowheads="1"/>
          </p:cNvSpPr>
          <p:nvPr/>
        </p:nvSpPr>
        <p:spPr bwMode="auto">
          <a:xfrm>
            <a:off x="7680176" y="4653137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/>
              <a:t>3</a:t>
            </a:r>
          </a:p>
        </p:txBody>
      </p:sp>
      <p:sp>
        <p:nvSpPr>
          <p:cNvPr id="39" name="Line 44"/>
          <p:cNvSpPr>
            <a:spLocks noChangeShapeType="1"/>
          </p:cNvSpPr>
          <p:nvPr/>
        </p:nvSpPr>
        <p:spPr bwMode="auto">
          <a:xfrm>
            <a:off x="7320136" y="3435748"/>
            <a:ext cx="12700" cy="1191175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" name="Line 44"/>
          <p:cNvSpPr>
            <a:spLocks noChangeShapeType="1"/>
          </p:cNvSpPr>
          <p:nvPr/>
        </p:nvSpPr>
        <p:spPr bwMode="auto">
          <a:xfrm>
            <a:off x="5942848" y="3443758"/>
            <a:ext cx="548607" cy="1130698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20790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03388" y="-26988"/>
            <a:ext cx="8964612" cy="2290604"/>
          </a:xfrm>
        </p:spPr>
        <p:txBody>
          <a:bodyPr/>
          <a:lstStyle/>
          <a:p>
            <a:pPr marL="1349375" indent="-1349375">
              <a:lnSpc>
                <a:spcPct val="150000"/>
              </a:lnSpc>
            </a:pPr>
            <a:r>
              <a:rPr lang="zh-CN" altLang="en-US" sz="3200" dirty="0">
                <a:solidFill>
                  <a:srgbClr val="FF0000"/>
                </a:solidFill>
              </a:rPr>
              <a:t>（</a:t>
            </a:r>
            <a:r>
              <a:rPr lang="en-US" altLang="zh-CN" sz="3200" dirty="0">
                <a:solidFill>
                  <a:srgbClr val="FF0000"/>
                </a:solidFill>
              </a:rPr>
              <a:t>4</a:t>
            </a:r>
            <a:r>
              <a:rPr lang="zh-CN" altLang="en-US" sz="3200" dirty="0">
                <a:solidFill>
                  <a:srgbClr val="FF0000"/>
                </a:solidFill>
              </a:rPr>
              <a:t>）自反关系</a:t>
            </a:r>
            <a:br>
              <a:rPr lang="en-US" altLang="zh-CN" sz="3200" dirty="0"/>
            </a:br>
            <a:r>
              <a:rPr lang="en-US" altLang="zh-CN" sz="3200" dirty="0"/>
              <a:t>=</a:t>
            </a:r>
            <a:r>
              <a:rPr lang="zh-CN" altLang="en-US" sz="3200" dirty="0"/>
              <a:t>对角线上的</a:t>
            </a:r>
            <a:r>
              <a:rPr lang="en-US" altLang="zh-CN" sz="3200" dirty="0"/>
              <a:t>3</a:t>
            </a:r>
            <a:r>
              <a:rPr lang="zh-CN" altLang="en-US" sz="3200" dirty="0"/>
              <a:t>条边都出现，非对角线上的边随意出现。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007064" y="2708921"/>
            <a:ext cx="866093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非对角线上有</a:t>
            </a:r>
            <a:r>
              <a:rPr lang="en-US" altLang="zh-CN" sz="3200" dirty="0"/>
              <a:t>6</a:t>
            </a:r>
            <a:r>
              <a:rPr lang="zh-CN" altLang="en-US" sz="3200" dirty="0"/>
              <a:t>条边，</a:t>
            </a:r>
            <a:r>
              <a:rPr lang="en-US" altLang="zh-CN" sz="3200" dirty="0"/>
              <a:t>2^6</a:t>
            </a:r>
            <a:r>
              <a:rPr lang="zh-CN" altLang="en-US" sz="3200" dirty="0"/>
              <a:t>种可能，</a:t>
            </a:r>
            <a:endParaRPr lang="en-US" altLang="zh-CN" sz="3200" dirty="0"/>
          </a:p>
          <a:p>
            <a:r>
              <a:rPr lang="zh-CN" altLang="en-US" sz="3200" dirty="0"/>
              <a:t>所以总数目为：</a:t>
            </a:r>
            <a:endParaRPr lang="en-US" altLang="zh-CN" sz="3200" dirty="0"/>
          </a:p>
          <a:p>
            <a:endParaRPr lang="en-US" altLang="zh-CN" sz="3200" dirty="0"/>
          </a:p>
          <a:p>
            <a:r>
              <a:rPr lang="en-US" altLang="zh-CN" sz="3200" dirty="0"/>
              <a:t>      2^6=64</a:t>
            </a:r>
            <a:endParaRPr lang="zh-CN" altLang="en-US" sz="3200" dirty="0"/>
          </a:p>
        </p:txBody>
      </p:sp>
      <p:sp>
        <p:nvSpPr>
          <p:cNvPr id="4" name="文本框 3"/>
          <p:cNvSpPr txBox="1"/>
          <p:nvPr/>
        </p:nvSpPr>
        <p:spPr>
          <a:xfrm>
            <a:off x="6888088" y="4232414"/>
            <a:ext cx="3371436" cy="230832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dirty="0"/>
              <a:t>(1,1)    </a:t>
            </a:r>
            <a:r>
              <a:rPr lang="en-US" altLang="zh-CN" sz="3200" dirty="0">
                <a:solidFill>
                  <a:srgbClr val="00B0F0"/>
                </a:solidFill>
              </a:rPr>
              <a:t>(1,2)    </a:t>
            </a:r>
            <a:r>
              <a:rPr lang="en-US" altLang="zh-CN" sz="3200" dirty="0">
                <a:solidFill>
                  <a:srgbClr val="FF0000"/>
                </a:solidFill>
              </a:rPr>
              <a:t>(1,3)</a:t>
            </a:r>
          </a:p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rgbClr val="00B0F0"/>
                </a:solidFill>
              </a:rPr>
              <a:t>(2,1)    </a:t>
            </a:r>
            <a:r>
              <a:rPr lang="en-US" altLang="zh-CN" sz="3200" dirty="0"/>
              <a:t>(2,2)    </a:t>
            </a:r>
            <a:r>
              <a:rPr lang="en-US" altLang="zh-CN" sz="3200" dirty="0">
                <a:solidFill>
                  <a:srgbClr val="00B050"/>
                </a:solidFill>
              </a:rPr>
              <a:t>(2,3)</a:t>
            </a:r>
          </a:p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rgbClr val="FF0000"/>
                </a:solidFill>
              </a:rPr>
              <a:t>(3,1)    </a:t>
            </a:r>
            <a:r>
              <a:rPr lang="en-US" altLang="zh-CN" sz="3200" dirty="0">
                <a:solidFill>
                  <a:srgbClr val="00B050"/>
                </a:solidFill>
              </a:rPr>
              <a:t>(3,2)    </a:t>
            </a:r>
            <a:r>
              <a:rPr lang="en-US" altLang="zh-CN" sz="3200" dirty="0"/>
              <a:t>(3,3)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0198100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03388" y="-26988"/>
            <a:ext cx="8964612" cy="2290604"/>
          </a:xfrm>
        </p:spPr>
        <p:txBody>
          <a:bodyPr/>
          <a:lstStyle/>
          <a:p>
            <a:pPr marL="1349375" indent="-1349375">
              <a:lnSpc>
                <a:spcPct val="150000"/>
              </a:lnSpc>
            </a:pPr>
            <a:r>
              <a:rPr lang="zh-CN" altLang="en-US" sz="3200" dirty="0">
                <a:solidFill>
                  <a:srgbClr val="FF0000"/>
                </a:solidFill>
              </a:rPr>
              <a:t>（</a:t>
            </a:r>
            <a:r>
              <a:rPr lang="en-US" altLang="zh-CN" sz="3200" dirty="0">
                <a:solidFill>
                  <a:srgbClr val="FF0000"/>
                </a:solidFill>
              </a:rPr>
              <a:t>5</a:t>
            </a:r>
            <a:r>
              <a:rPr lang="zh-CN" altLang="en-US" sz="3200" dirty="0">
                <a:solidFill>
                  <a:srgbClr val="FF0000"/>
                </a:solidFill>
              </a:rPr>
              <a:t>）对称关系</a:t>
            </a:r>
            <a:br>
              <a:rPr lang="en-US" altLang="zh-CN" sz="3200" dirty="0"/>
            </a:br>
            <a:r>
              <a:rPr lang="en-US" altLang="zh-CN" sz="3200" dirty="0"/>
              <a:t>=</a:t>
            </a:r>
            <a:r>
              <a:rPr lang="zh-CN" altLang="en-US" sz="3200" dirty="0"/>
              <a:t>对角线上的</a:t>
            </a:r>
            <a:r>
              <a:rPr lang="en-US" altLang="zh-CN" sz="3200" dirty="0"/>
              <a:t>3</a:t>
            </a:r>
            <a:r>
              <a:rPr lang="zh-CN" altLang="en-US" sz="3200" dirty="0"/>
              <a:t>条边可以随意出现，非对角线上的</a:t>
            </a:r>
            <a:r>
              <a:rPr lang="en-US" altLang="zh-CN" sz="3200" dirty="0"/>
              <a:t>3</a:t>
            </a:r>
            <a:r>
              <a:rPr lang="zh-CN" altLang="en-US" sz="3200" dirty="0"/>
              <a:t>对边需要成对出现。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703388" y="2708920"/>
            <a:ext cx="866093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非对角线上有</a:t>
            </a:r>
            <a:r>
              <a:rPr lang="en-US" altLang="zh-CN" sz="3200" dirty="0"/>
              <a:t>3</a:t>
            </a:r>
            <a:r>
              <a:rPr lang="zh-CN" altLang="en-US" sz="3200" dirty="0"/>
              <a:t>对边，每对边共有</a:t>
            </a:r>
            <a:r>
              <a:rPr lang="en-US" altLang="zh-CN" sz="3200" dirty="0"/>
              <a:t>2*2</a:t>
            </a:r>
            <a:r>
              <a:rPr lang="zh-CN" altLang="en-US" sz="3200" dirty="0"/>
              <a:t>种可能，其中</a:t>
            </a:r>
            <a:r>
              <a:rPr lang="en-US" altLang="zh-CN" sz="3200" dirty="0"/>
              <a:t>2</a:t>
            </a:r>
            <a:r>
              <a:rPr lang="zh-CN" altLang="en-US" sz="3200" dirty="0"/>
              <a:t>种可能（即都出现，或都不出现）满足条件。</a:t>
            </a:r>
            <a:endParaRPr lang="en-US" altLang="zh-CN" sz="3200" dirty="0"/>
          </a:p>
          <a:p>
            <a:r>
              <a:rPr lang="zh-CN" altLang="en-US" sz="3200" dirty="0"/>
              <a:t>所以总数目为：</a:t>
            </a:r>
            <a:endParaRPr lang="en-US" altLang="zh-CN" sz="3200" dirty="0"/>
          </a:p>
          <a:p>
            <a:endParaRPr lang="en-US" altLang="zh-CN" sz="3200" dirty="0"/>
          </a:p>
          <a:p>
            <a:r>
              <a:rPr lang="en-US" altLang="zh-CN" sz="3200" dirty="0"/>
              <a:t>      2^3</a:t>
            </a:r>
            <a:r>
              <a:rPr lang="en-US" altLang="zh-CN" sz="3200" dirty="0">
                <a:latin typeface="Georgia" panose="02040502050405020303" pitchFamily="18" charset="0"/>
                <a:sym typeface="Wingdings" panose="05000000000000000000" pitchFamily="2" charset="2"/>
              </a:rPr>
              <a:t></a:t>
            </a:r>
            <a:r>
              <a:rPr lang="en-US" altLang="zh-CN" sz="3200" dirty="0"/>
              <a:t>2^3=64</a:t>
            </a:r>
            <a:endParaRPr lang="zh-CN" altLang="en-US" sz="3200" dirty="0"/>
          </a:p>
        </p:txBody>
      </p:sp>
      <p:sp>
        <p:nvSpPr>
          <p:cNvPr id="4" name="文本框 3"/>
          <p:cNvSpPr txBox="1"/>
          <p:nvPr/>
        </p:nvSpPr>
        <p:spPr>
          <a:xfrm>
            <a:off x="6888088" y="4232414"/>
            <a:ext cx="3371436" cy="230832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dirty="0"/>
              <a:t>(1,1)    </a:t>
            </a:r>
            <a:r>
              <a:rPr lang="en-US" altLang="zh-CN" sz="3200" dirty="0">
                <a:solidFill>
                  <a:srgbClr val="00B0F0"/>
                </a:solidFill>
              </a:rPr>
              <a:t>(1,2)    </a:t>
            </a:r>
            <a:r>
              <a:rPr lang="en-US" altLang="zh-CN" sz="3200" dirty="0">
                <a:solidFill>
                  <a:srgbClr val="FF0000"/>
                </a:solidFill>
              </a:rPr>
              <a:t>(1,3)</a:t>
            </a:r>
          </a:p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rgbClr val="00B0F0"/>
                </a:solidFill>
              </a:rPr>
              <a:t>(2,1)    </a:t>
            </a:r>
            <a:r>
              <a:rPr lang="en-US" altLang="zh-CN" sz="3200" dirty="0"/>
              <a:t>(2,2)    </a:t>
            </a:r>
            <a:r>
              <a:rPr lang="en-US" altLang="zh-CN" sz="3200" dirty="0">
                <a:solidFill>
                  <a:srgbClr val="00B050"/>
                </a:solidFill>
              </a:rPr>
              <a:t>(2,3)</a:t>
            </a:r>
          </a:p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rgbClr val="FF0000"/>
                </a:solidFill>
              </a:rPr>
              <a:t>(3,1)    </a:t>
            </a:r>
            <a:r>
              <a:rPr lang="en-US" altLang="zh-CN" sz="3200" dirty="0">
                <a:solidFill>
                  <a:srgbClr val="00B050"/>
                </a:solidFill>
              </a:rPr>
              <a:t>(3,2)    </a:t>
            </a:r>
            <a:r>
              <a:rPr lang="en-US" altLang="zh-CN" sz="3200" dirty="0"/>
              <a:t>(3,3)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4552531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03388" y="-26988"/>
            <a:ext cx="8964612" cy="2290604"/>
          </a:xfrm>
        </p:spPr>
        <p:txBody>
          <a:bodyPr/>
          <a:lstStyle/>
          <a:p>
            <a:pPr marL="1349375" indent="-1349375">
              <a:lnSpc>
                <a:spcPct val="150000"/>
              </a:lnSpc>
            </a:pPr>
            <a:r>
              <a:rPr lang="zh-CN" altLang="en-US" sz="3200" dirty="0">
                <a:solidFill>
                  <a:srgbClr val="FF0000"/>
                </a:solidFill>
              </a:rPr>
              <a:t>（</a:t>
            </a:r>
            <a:r>
              <a:rPr lang="en-US" altLang="zh-CN" sz="3200" dirty="0">
                <a:solidFill>
                  <a:srgbClr val="FF0000"/>
                </a:solidFill>
              </a:rPr>
              <a:t>6</a:t>
            </a:r>
            <a:r>
              <a:rPr lang="zh-CN" altLang="en-US" sz="3200" dirty="0">
                <a:solidFill>
                  <a:srgbClr val="FF0000"/>
                </a:solidFill>
              </a:rPr>
              <a:t>）反对称关系</a:t>
            </a:r>
            <a:br>
              <a:rPr lang="en-US" altLang="zh-CN" sz="3200" dirty="0"/>
            </a:br>
            <a:r>
              <a:rPr lang="en-US" altLang="zh-CN" sz="3200" dirty="0"/>
              <a:t>=</a:t>
            </a:r>
            <a:r>
              <a:rPr lang="zh-CN" altLang="en-US" sz="3200" dirty="0"/>
              <a:t>对角线上的</a:t>
            </a:r>
            <a:r>
              <a:rPr lang="en-US" altLang="zh-CN" sz="3200" dirty="0"/>
              <a:t>3</a:t>
            </a:r>
            <a:r>
              <a:rPr lang="zh-CN" altLang="en-US" sz="3200" dirty="0"/>
              <a:t>条边可以随意出现，非对角线上的</a:t>
            </a:r>
            <a:r>
              <a:rPr lang="en-US" altLang="zh-CN" sz="3200" dirty="0"/>
              <a:t>3</a:t>
            </a:r>
            <a:r>
              <a:rPr lang="zh-CN" altLang="en-US" sz="3200" dirty="0"/>
              <a:t>对边不能同时出现。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703388" y="2708921"/>
            <a:ext cx="866093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非对角线上有</a:t>
            </a:r>
            <a:r>
              <a:rPr lang="en-US" altLang="zh-CN" sz="3200" dirty="0"/>
              <a:t>3</a:t>
            </a:r>
            <a:r>
              <a:rPr lang="zh-CN" altLang="en-US" sz="3200" dirty="0"/>
              <a:t>对边，每对边共有</a:t>
            </a:r>
            <a:r>
              <a:rPr lang="en-US" altLang="zh-CN" sz="3200" dirty="0"/>
              <a:t>2*2</a:t>
            </a:r>
            <a:r>
              <a:rPr lang="zh-CN" altLang="en-US" sz="3200" dirty="0"/>
              <a:t>种可能，其中</a:t>
            </a:r>
            <a:r>
              <a:rPr lang="en-US" altLang="zh-CN" sz="3200" dirty="0"/>
              <a:t>3</a:t>
            </a:r>
            <a:r>
              <a:rPr lang="zh-CN" altLang="en-US" sz="3200" dirty="0"/>
              <a:t>种可能（即除了都出现）满足条件。</a:t>
            </a:r>
            <a:endParaRPr lang="en-US" altLang="zh-CN" sz="3200" dirty="0"/>
          </a:p>
          <a:p>
            <a:r>
              <a:rPr lang="zh-CN" altLang="en-US" sz="3200" dirty="0"/>
              <a:t>所以总数目为：</a:t>
            </a:r>
            <a:endParaRPr lang="en-US" altLang="zh-CN" sz="3200" dirty="0"/>
          </a:p>
          <a:p>
            <a:endParaRPr lang="en-US" altLang="zh-CN" sz="3200" dirty="0"/>
          </a:p>
          <a:p>
            <a:r>
              <a:rPr lang="en-US" altLang="zh-CN" sz="3200" dirty="0"/>
              <a:t>     2^3</a:t>
            </a:r>
            <a:r>
              <a:rPr lang="en-US" altLang="zh-CN" sz="3200" dirty="0">
                <a:latin typeface="Georgia" panose="02040502050405020303" pitchFamily="18" charset="0"/>
                <a:sym typeface="Wingdings" panose="05000000000000000000" pitchFamily="2" charset="2"/>
              </a:rPr>
              <a:t>  </a:t>
            </a:r>
            <a:r>
              <a:rPr lang="en-US" altLang="zh-CN" sz="3200" dirty="0"/>
              <a:t>3^3=216</a:t>
            </a:r>
            <a:endParaRPr lang="zh-CN" altLang="en-US" sz="3200" dirty="0"/>
          </a:p>
        </p:txBody>
      </p:sp>
      <p:sp>
        <p:nvSpPr>
          <p:cNvPr id="4" name="文本框 3"/>
          <p:cNvSpPr txBox="1"/>
          <p:nvPr/>
        </p:nvSpPr>
        <p:spPr>
          <a:xfrm>
            <a:off x="6888088" y="4232414"/>
            <a:ext cx="3371436" cy="230832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dirty="0"/>
              <a:t>(1,1)    </a:t>
            </a:r>
            <a:r>
              <a:rPr lang="en-US" altLang="zh-CN" sz="3200" dirty="0">
                <a:solidFill>
                  <a:srgbClr val="00B0F0"/>
                </a:solidFill>
              </a:rPr>
              <a:t>(1,2)    </a:t>
            </a:r>
            <a:r>
              <a:rPr lang="en-US" altLang="zh-CN" sz="3200" dirty="0">
                <a:solidFill>
                  <a:srgbClr val="FF0000"/>
                </a:solidFill>
              </a:rPr>
              <a:t>(1,3)</a:t>
            </a:r>
          </a:p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rgbClr val="00B0F0"/>
                </a:solidFill>
              </a:rPr>
              <a:t>(2,1)    </a:t>
            </a:r>
            <a:r>
              <a:rPr lang="en-US" altLang="zh-CN" sz="3200" dirty="0"/>
              <a:t>(2,2)    </a:t>
            </a:r>
            <a:r>
              <a:rPr lang="en-US" altLang="zh-CN" sz="3200" dirty="0">
                <a:solidFill>
                  <a:srgbClr val="00B050"/>
                </a:solidFill>
              </a:rPr>
              <a:t>(2,3)</a:t>
            </a:r>
          </a:p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rgbClr val="FF0000"/>
                </a:solidFill>
              </a:rPr>
              <a:t>(3,1)    </a:t>
            </a:r>
            <a:r>
              <a:rPr lang="en-US" altLang="zh-CN" sz="3200" dirty="0">
                <a:solidFill>
                  <a:srgbClr val="00B050"/>
                </a:solidFill>
              </a:rPr>
              <a:t>(3,2)    </a:t>
            </a:r>
            <a:r>
              <a:rPr lang="en-US" altLang="zh-CN" sz="3200" dirty="0"/>
              <a:t>(3,3)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206837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1524001" y="301573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938784" y="106617"/>
            <a:ext cx="8229600" cy="2283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是两个任意的集合，证明</a:t>
            </a:r>
          </a:p>
          <a:p>
            <a:pPr eaLnBrk="1" hangingPunct="1">
              <a:lnSpc>
                <a:spcPct val="120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2</a:t>
            </a:r>
            <a:r>
              <a:rPr lang="en-US" altLang="zh-CN" sz="32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∪2</a:t>
            </a:r>
            <a:r>
              <a:rPr lang="en-US" altLang="zh-CN" sz="32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⊆ 2</a:t>
            </a:r>
            <a:r>
              <a:rPr lang="en-US" altLang="zh-CN" sz="32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A∪B</a:t>
            </a:r>
          </a:p>
          <a:p>
            <a:pPr eaLnBrk="1" hangingPunct="1">
              <a:lnSpc>
                <a:spcPct val="120000"/>
              </a:lnSpc>
              <a:buClr>
                <a:schemeClr val="hlink"/>
              </a:buClr>
              <a:buSzPct val="110000"/>
            </a:pPr>
            <a:r>
              <a:rPr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并给出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32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∪2</a:t>
            </a:r>
            <a:r>
              <a:rPr lang="en-US" altLang="zh-CN" sz="32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≠ 2</a:t>
            </a:r>
            <a:r>
              <a:rPr lang="en-US" altLang="zh-CN" sz="32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A∪B</a:t>
            </a:r>
            <a:r>
              <a:rPr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的一个例子。</a:t>
            </a:r>
            <a:endParaRPr lang="en-US" altLang="zh-C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endParaRPr lang="en-US" altLang="zh-CN" sz="4400" dirty="0">
              <a:solidFill>
                <a:srgbClr val="333300"/>
              </a:solidFill>
              <a:latin typeface="Tahoma" panose="020B0604030504040204" pitchFamily="34" charset="0"/>
            </a:endParaRPr>
          </a:p>
        </p:txBody>
      </p:sp>
      <p:sp>
        <p:nvSpPr>
          <p:cNvPr id="9221" name="Text Box 5"/>
          <p:cNvSpPr txBox="1">
            <a:spLocks noChangeArrowheads="1"/>
          </p:cNvSpPr>
          <p:nvPr/>
        </p:nvSpPr>
        <p:spPr bwMode="auto">
          <a:xfrm>
            <a:off x="938784" y="2331999"/>
            <a:ext cx="8229600" cy="21605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40000"/>
              </a:lnSpc>
            </a:pPr>
            <a:r>
              <a:rPr lang="zh-CN" altLang="en-US" sz="3200" b="1" dirty="0">
                <a:solidFill>
                  <a:srgbClr val="00B0F0"/>
                </a:solidFill>
              </a:rPr>
              <a:t>证</a:t>
            </a:r>
            <a:r>
              <a:rPr lang="en-US" altLang="zh-CN" sz="3200" b="1" dirty="0">
                <a:solidFill>
                  <a:srgbClr val="00B0F0"/>
                </a:solidFill>
              </a:rPr>
              <a:t>:   </a:t>
            </a:r>
            <a:r>
              <a:rPr lang="en-US" altLang="zh-CN" sz="1600" b="1" dirty="0">
                <a:latin typeface="Calibri" panose="020F0502020204030204" pitchFamily="34" charset="0"/>
              </a:rPr>
              <a:t> </a:t>
            </a:r>
            <a:r>
              <a:rPr lang="zh-CN" altLang="en-US" sz="3200" b="1" dirty="0"/>
              <a:t>因为 </a:t>
            </a:r>
            <a:r>
              <a:rPr lang="en-US" altLang="zh-CN" sz="3200" b="1" dirty="0"/>
              <a:t>A ⊆ A∪B</a:t>
            </a:r>
            <a:r>
              <a:rPr lang="zh-CN" altLang="en-US" sz="3200" b="1" dirty="0"/>
              <a:t>，所以</a:t>
            </a:r>
            <a:r>
              <a:rPr lang="en-US" altLang="zh-CN" sz="3200" b="1" baseline="30000" dirty="0">
                <a:latin typeface="Calibri" panose="020F0502020204030204" pitchFamily="34" charset="0"/>
              </a:rPr>
              <a:t>   </a:t>
            </a:r>
            <a:r>
              <a:rPr lang="zh-CN" altLang="en-US" sz="3200" b="1" baseline="30000" dirty="0">
                <a:latin typeface="Calibri" panose="020F0502020204030204" pitchFamily="34" charset="0"/>
              </a:rPr>
              <a:t>  </a:t>
            </a:r>
            <a:r>
              <a:rPr lang="en-US" altLang="zh-CN" sz="3200" b="1" dirty="0">
                <a:latin typeface="Calibri" panose="020F0502020204030204" pitchFamily="34" charset="0"/>
              </a:rPr>
              <a:t>2</a:t>
            </a:r>
            <a:r>
              <a:rPr lang="en-US" altLang="zh-CN" sz="3200" b="1" baseline="30000" dirty="0">
                <a:latin typeface="Calibri" panose="020F0502020204030204" pitchFamily="34" charset="0"/>
              </a:rPr>
              <a:t>A</a:t>
            </a:r>
            <a:r>
              <a:rPr lang="en-US" altLang="zh-CN" sz="3200" b="1" dirty="0">
                <a:solidFill>
                  <a:srgbClr val="C00000"/>
                </a:solidFill>
              </a:rPr>
              <a:t> ⊆</a:t>
            </a:r>
            <a:r>
              <a:rPr lang="en-US" altLang="zh-CN" sz="3200" b="1" dirty="0">
                <a:latin typeface="Calibri" panose="020F0502020204030204" pitchFamily="34" charset="0"/>
              </a:rPr>
              <a:t> 2</a:t>
            </a:r>
            <a:r>
              <a:rPr lang="en-US" altLang="zh-CN" sz="3200" b="1" baseline="30000" dirty="0">
                <a:latin typeface="Calibri" panose="020F0502020204030204" pitchFamily="34" charset="0"/>
              </a:rPr>
              <a:t>A∪B </a:t>
            </a:r>
          </a:p>
          <a:p>
            <a:pPr eaLnBrk="1" hangingPunct="1">
              <a:lnSpc>
                <a:spcPct val="140000"/>
              </a:lnSpc>
            </a:pPr>
            <a:r>
              <a:rPr lang="zh-CN" altLang="en-US" sz="3200" b="1" baseline="30000" dirty="0">
                <a:latin typeface="Calibri" panose="020F0502020204030204" pitchFamily="34" charset="0"/>
              </a:rPr>
              <a:t>               </a:t>
            </a:r>
            <a:r>
              <a:rPr lang="zh-CN" altLang="en-US" sz="3200" b="1" dirty="0">
                <a:latin typeface="Calibri" panose="020F0502020204030204" pitchFamily="34" charset="0"/>
              </a:rPr>
              <a:t>同理，</a:t>
            </a:r>
            <a:r>
              <a:rPr lang="en-US" altLang="zh-CN" sz="3200" b="1" dirty="0">
                <a:latin typeface="Calibri" panose="020F0502020204030204" pitchFamily="34" charset="0"/>
              </a:rPr>
              <a:t>2</a:t>
            </a:r>
            <a:r>
              <a:rPr lang="en-US" altLang="zh-CN" sz="3200" b="1" baseline="30000" dirty="0">
                <a:latin typeface="Calibri" panose="020F0502020204030204" pitchFamily="34" charset="0"/>
              </a:rPr>
              <a:t>B</a:t>
            </a:r>
            <a:r>
              <a:rPr lang="en-US" altLang="zh-CN" sz="3200" b="1" dirty="0">
                <a:solidFill>
                  <a:srgbClr val="C00000"/>
                </a:solidFill>
              </a:rPr>
              <a:t> ⊆</a:t>
            </a:r>
            <a:r>
              <a:rPr lang="en-US" altLang="zh-CN" sz="3200" b="1" dirty="0">
                <a:latin typeface="Calibri" panose="020F0502020204030204" pitchFamily="34" charset="0"/>
              </a:rPr>
              <a:t> 2</a:t>
            </a:r>
            <a:r>
              <a:rPr lang="en-US" altLang="zh-CN" sz="3200" b="1" baseline="30000" dirty="0">
                <a:latin typeface="Calibri" panose="020F0502020204030204" pitchFamily="34" charset="0"/>
              </a:rPr>
              <a:t>A∪B </a:t>
            </a:r>
          </a:p>
          <a:p>
            <a:pPr eaLnBrk="1" hangingPunct="1">
              <a:lnSpc>
                <a:spcPct val="140000"/>
              </a:lnSpc>
            </a:pPr>
            <a:r>
              <a:rPr lang="zh-CN" altLang="en-US" sz="3200" b="1" dirty="0">
                <a:latin typeface="Calibri" panose="020F0502020204030204" pitchFamily="34" charset="0"/>
              </a:rPr>
              <a:t>          因此， </a:t>
            </a:r>
            <a:r>
              <a:rPr lang="en-US" altLang="zh-CN" sz="3200" b="1" dirty="0">
                <a:latin typeface="Calibri" panose="020F0502020204030204" pitchFamily="34" charset="0"/>
              </a:rPr>
              <a:t>2</a:t>
            </a:r>
            <a:r>
              <a:rPr lang="en-US" altLang="zh-CN" sz="3200" b="1" baseline="30000" dirty="0">
                <a:latin typeface="Calibri" panose="020F0502020204030204" pitchFamily="34" charset="0"/>
              </a:rPr>
              <a:t>A</a:t>
            </a:r>
            <a:r>
              <a:rPr lang="en-US" altLang="zh-CN" sz="3200" b="1" dirty="0"/>
              <a:t>∪</a:t>
            </a:r>
            <a:r>
              <a:rPr lang="en-US" altLang="zh-CN" sz="3200" b="1" dirty="0">
                <a:latin typeface="Calibri" panose="020F0502020204030204" pitchFamily="34" charset="0"/>
              </a:rPr>
              <a:t>2</a:t>
            </a:r>
            <a:r>
              <a:rPr lang="en-US" altLang="zh-CN" sz="3200" b="1" baseline="30000" dirty="0">
                <a:latin typeface="Calibri" panose="020F0502020204030204" pitchFamily="34" charset="0"/>
              </a:rPr>
              <a:t>B</a:t>
            </a:r>
            <a:r>
              <a:rPr lang="en-US" altLang="zh-CN" sz="3200" b="1" dirty="0">
                <a:solidFill>
                  <a:srgbClr val="C00000"/>
                </a:solidFill>
              </a:rPr>
              <a:t> ⊆</a:t>
            </a:r>
            <a:r>
              <a:rPr lang="en-US" altLang="zh-CN" sz="3200" b="1" dirty="0">
                <a:latin typeface="Calibri" panose="020F0502020204030204" pitchFamily="34" charset="0"/>
              </a:rPr>
              <a:t> 2</a:t>
            </a:r>
            <a:r>
              <a:rPr lang="en-US" altLang="zh-CN" sz="3200" b="1" baseline="30000" dirty="0">
                <a:latin typeface="Calibri" panose="020F0502020204030204" pitchFamily="34" charset="0"/>
              </a:rPr>
              <a:t>A∪B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DABE5CF-A634-44D0-891F-87454AE3B01F}"/>
              </a:ext>
            </a:extLst>
          </p:cNvPr>
          <p:cNvSpPr txBox="1"/>
          <p:nvPr/>
        </p:nvSpPr>
        <p:spPr>
          <a:xfrm>
            <a:off x="1877232" y="4518898"/>
            <a:ext cx="7355160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/>
              <a:t>例子</a:t>
            </a:r>
            <a:r>
              <a:rPr lang="zh-CN" altLang="en-US" sz="3200" dirty="0"/>
              <a:t>： </a:t>
            </a:r>
            <a:r>
              <a:rPr lang="en-US" altLang="zh-CN" sz="3200" b="1" dirty="0"/>
              <a:t>A={1},            B={2},</a:t>
            </a:r>
          </a:p>
          <a:p>
            <a:r>
              <a:rPr lang="en-US" altLang="zh-CN" sz="3200" b="1" dirty="0">
                <a:latin typeface="Calibri" panose="020F0502020204030204" pitchFamily="34" charset="0"/>
              </a:rPr>
              <a:t>             2</a:t>
            </a:r>
            <a:r>
              <a:rPr lang="en-US" altLang="zh-CN" sz="3200" b="1" baseline="30000" dirty="0">
                <a:latin typeface="Calibri" panose="020F0502020204030204" pitchFamily="34" charset="0"/>
              </a:rPr>
              <a:t>A</a:t>
            </a:r>
            <a:r>
              <a:rPr lang="en-US" altLang="zh-CN" sz="3200" dirty="0"/>
              <a:t> ={</a:t>
            </a:r>
            <a:r>
              <a:rPr lang="en-US" altLang="zh-CN" sz="3200" b="1" dirty="0"/>
              <a:t>Ø, {1}},    </a:t>
            </a:r>
            <a:r>
              <a:rPr lang="en-US" altLang="zh-CN" sz="3200" b="1" dirty="0">
                <a:latin typeface="Calibri" panose="020F0502020204030204" pitchFamily="34" charset="0"/>
              </a:rPr>
              <a:t>2</a:t>
            </a:r>
            <a:r>
              <a:rPr lang="en-US" altLang="zh-CN" sz="3200" b="1" baseline="30000" dirty="0">
                <a:latin typeface="Calibri" panose="020F0502020204030204" pitchFamily="34" charset="0"/>
              </a:rPr>
              <a:t>B</a:t>
            </a:r>
            <a:r>
              <a:rPr lang="en-US" altLang="zh-CN" sz="3200" dirty="0"/>
              <a:t> ={</a:t>
            </a:r>
            <a:r>
              <a:rPr lang="en-US" altLang="zh-CN" sz="3200" b="1" dirty="0"/>
              <a:t>Ø, {2}},</a:t>
            </a:r>
          </a:p>
          <a:p>
            <a:r>
              <a:rPr lang="en-US" altLang="zh-CN" sz="3200" b="1" dirty="0">
                <a:latin typeface="Calibri" panose="020F0502020204030204" pitchFamily="34" charset="0"/>
              </a:rPr>
              <a:t>             2</a:t>
            </a:r>
            <a:r>
              <a:rPr lang="en-US" altLang="zh-CN" sz="3200" b="1" baseline="30000" dirty="0">
                <a:latin typeface="Calibri" panose="020F0502020204030204" pitchFamily="34" charset="0"/>
              </a:rPr>
              <a:t>A</a:t>
            </a:r>
            <a:r>
              <a:rPr lang="en-US" altLang="zh-CN" sz="3200" b="1" dirty="0"/>
              <a:t>∪</a:t>
            </a:r>
            <a:r>
              <a:rPr lang="en-US" altLang="zh-CN" sz="3200" b="1" dirty="0">
                <a:latin typeface="Calibri" panose="020F0502020204030204" pitchFamily="34" charset="0"/>
              </a:rPr>
              <a:t>2</a:t>
            </a:r>
            <a:r>
              <a:rPr lang="en-US" altLang="zh-CN" sz="3200" b="1" baseline="30000" dirty="0">
                <a:latin typeface="Calibri" panose="020F0502020204030204" pitchFamily="34" charset="0"/>
              </a:rPr>
              <a:t>B</a:t>
            </a:r>
            <a:r>
              <a:rPr lang="en-US" altLang="zh-CN" sz="3200" b="1" dirty="0">
                <a:solidFill>
                  <a:srgbClr val="C00000"/>
                </a:solidFill>
              </a:rPr>
              <a:t> </a:t>
            </a:r>
            <a:r>
              <a:rPr lang="en-US" altLang="zh-CN" sz="3200" b="1" dirty="0"/>
              <a:t>={Ø, {1}, {2}},</a:t>
            </a:r>
          </a:p>
          <a:p>
            <a:r>
              <a:rPr lang="en-US" altLang="zh-CN" sz="3200" b="1" dirty="0">
                <a:solidFill>
                  <a:srgbClr val="C00000"/>
                </a:solidFill>
              </a:rPr>
              <a:t>          </a:t>
            </a:r>
            <a:r>
              <a:rPr lang="en-US" altLang="zh-CN" sz="3200" b="1" dirty="0">
                <a:latin typeface="Calibri" panose="020F0502020204030204" pitchFamily="34" charset="0"/>
              </a:rPr>
              <a:t> 2</a:t>
            </a:r>
            <a:r>
              <a:rPr lang="en-US" altLang="zh-CN" sz="3200" b="1" baseline="30000" dirty="0">
                <a:latin typeface="Calibri" panose="020F0502020204030204" pitchFamily="34" charset="0"/>
              </a:rPr>
              <a:t>A∪B</a:t>
            </a:r>
            <a:r>
              <a:rPr lang="en-US" altLang="zh-CN" sz="3200" b="1" dirty="0"/>
              <a:t> ={Ø, {1}, {2}, {1,2}}</a:t>
            </a:r>
            <a:endParaRPr lang="zh-CN" altLang="en-US" sz="3200" dirty="0"/>
          </a:p>
          <a:p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235975" y="106617"/>
            <a:ext cx="5801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/>
              <a:t>1.</a:t>
            </a:r>
            <a:endParaRPr lang="zh-CN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58082836"/>
      </p:ext>
    </p:extLst>
  </p:cSld>
  <p:clrMapOvr>
    <a:masterClrMapping/>
  </p:clrMapOvr>
  <p:transition advClick="0" advTm="30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/>
          <p:cNvSpPr>
            <a:spLocks noGrp="1"/>
          </p:cNvSpPr>
          <p:nvPr>
            <p:ph type="title" idx="4294967295"/>
          </p:nvPr>
        </p:nvSpPr>
        <p:spPr>
          <a:xfrm>
            <a:off x="1524000" y="94514"/>
            <a:ext cx="9144000" cy="1655788"/>
          </a:xfrm>
          <a:solidFill>
            <a:schemeClr val="bg1"/>
          </a:solidFill>
        </p:spPr>
        <p:txBody>
          <a:bodyPr/>
          <a:lstStyle/>
          <a:p>
            <a:pPr>
              <a:lnSpc>
                <a:spcPct val="110000"/>
              </a:lnSpc>
            </a:pPr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从</a:t>
            </a:r>
            <a:r>
              <a:rPr lang="en-US" altLang="zh-CN" sz="32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32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到</a:t>
            </a:r>
            <a:r>
              <a:rPr lang="en-US" altLang="zh-CN" sz="32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300</a:t>
            </a:r>
            <a:r>
              <a:rPr lang="zh-CN" altLang="en-US" sz="32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的整数中，只能够被</a:t>
            </a:r>
            <a:r>
              <a:rPr lang="en-US" altLang="zh-CN" sz="32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32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32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lang="zh-CN" altLang="en-US" sz="32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32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</a:t>
            </a:r>
            <a:r>
              <a:rPr lang="zh-CN" altLang="en-US" sz="32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中的一个数整除的数有多少个？</a:t>
            </a:r>
            <a:endParaRPr lang="en-US" altLang="zh-CN" sz="32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282492" y="1849902"/>
                <a:ext cx="7164077" cy="461665"/>
              </a:xfrm>
              <a:prstGeom prst="rect">
                <a:avLst/>
              </a:prstGeom>
              <a:solidFill>
                <a:srgbClr val="00B0F0"/>
              </a:solidFill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4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记</m:t>
                    </m:r>
                    <m:sSub>
                      <m:sSub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k</m:t>
                        </m:r>
                      </m:sub>
                    </m:sSub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表示从</m:t>
                    </m:r>
                  </m:oMath>
                </a14:m>
                <a:r>
                  <a:rPr lang="en-US" altLang="zh-CN" sz="2400" dirty="0"/>
                  <a:t>1</a:t>
                </a:r>
                <a:r>
                  <a:rPr lang="zh-CN" altLang="en-US" sz="2400" dirty="0"/>
                  <a:t>到</a:t>
                </a:r>
                <a:r>
                  <a:rPr lang="en-US" altLang="zh-CN" sz="2400" dirty="0"/>
                  <a:t>300</a:t>
                </a:r>
                <a:r>
                  <a:rPr lang="zh-CN" altLang="en-US" sz="2400" dirty="0"/>
                  <a:t>的整数中能够被</a:t>
                </a:r>
                <a:r>
                  <a:rPr lang="en-US" altLang="zh-CN" sz="2400" dirty="0"/>
                  <a:t>k</a:t>
                </a:r>
                <a:r>
                  <a:rPr lang="zh-CN" altLang="en-US" sz="2400" dirty="0"/>
                  <a:t>整除的数的集合</a:t>
                </a:r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492" y="1849902"/>
                <a:ext cx="7164077" cy="461665"/>
              </a:xfrm>
              <a:prstGeom prst="rect">
                <a:avLst/>
              </a:prstGeom>
              <a:blipFill>
                <a:blip r:embed="rId3"/>
                <a:stretch>
                  <a:fillRect l="-595" t="-9211" r="-255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282493" y="5232251"/>
                <a:ext cx="11909508" cy="9567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dirty="0"/>
                  <a:t>所求数的个数为：</a:t>
                </a:r>
                <a:endParaRPr lang="en-US" altLang="zh-CN" sz="2800" dirty="0"/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∩</m:t>
                        </m:r>
                        <m:sSub>
                          <m:sSubPr>
                            <m:ctrlP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̄"/>
                                <m:ctrlPr>
                                  <a:rPr lang="zh-CN" alt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CN" alt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acc>
                          </m:e>
                          <m:sub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∩</m:t>
                        </m:r>
                        <m:sSub>
                          <m:sSubPr>
                            <m:ctrlP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̄"/>
                                <m:ctrlPr>
                                  <a:rPr lang="zh-CN" alt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CN" alt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acc>
                          </m:e>
                          <m:sub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e>
                    </m:d>
                    <m:r>
                      <a:rPr lang="zh-CN" altLang="en-US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800" dirty="0"/>
                  <a:t>+</a:t>
                </a:r>
                <a:r>
                  <a:rPr lang="zh-CN" altLang="en-US" sz="2800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∩</m:t>
                        </m:r>
                        <m:sSub>
                          <m:sSubPr>
                            <m:ctrlP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̄"/>
                                <m:ctrlPr>
                                  <a:rPr lang="zh-CN" alt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CN" alt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∩</m:t>
                        </m:r>
                        <m:sSub>
                          <m:sSubPr>
                            <m:ctrlP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̄"/>
                                <m:ctrlPr>
                                  <a:rPr lang="zh-CN" alt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CN" alt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acc>
                          </m:e>
                          <m:sub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e>
                    </m:d>
                    <m:r>
                      <a:rPr lang="zh-CN" altLang="en-US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800" dirty="0"/>
                  <a:t>+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∩</m:t>
                        </m:r>
                        <m:sSub>
                          <m:sSubPr>
                            <m:ctrlP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̄"/>
                                <m:ctrlPr>
                                  <a:rPr lang="zh-CN" alt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CN" alt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∩</m:t>
                        </m:r>
                        <m:sSub>
                          <m:sSubPr>
                            <m:ctrlP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̄"/>
                                <m:ctrlPr>
                                  <a:rPr lang="zh-CN" alt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CN" alt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800" dirty="0"/>
                  <a:t>=68+34+22=124</a:t>
                </a:r>
                <a:endParaRPr lang="zh-CN" altLang="en-US" sz="2800" dirty="0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493" y="5232251"/>
                <a:ext cx="11909508" cy="956737"/>
              </a:xfrm>
              <a:prstGeom prst="rect">
                <a:avLst/>
              </a:prstGeom>
              <a:blipFill>
                <a:blip r:embed="rId4"/>
                <a:stretch>
                  <a:fillRect l="-1024" t="-7006" b="-165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282492" y="2415432"/>
                <a:ext cx="4736224" cy="2762679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txBody>
              <a:bodyPr wrap="square">
                <a:sp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zh-CN" altLang="en-US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∩</m:t>
                          </m:r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̄"/>
                                  <m:ctrlP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∩</m:t>
                          </m:r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̄"/>
                                  <m:ctrlP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</m:e>
                      </m:d>
                    </m:oMath>
                    <m:oMath xmlns:m="http://schemas.openxmlformats.org/officeDocument/2006/math"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∩</m:t>
                          </m:r>
                          <m:bar>
                            <m:barPr>
                              <m:pos m:val="top"/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∪</m:t>
                              </m:r>
                              <m:sSub>
                                <m:sSubPr>
                                  <m:ctrlP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bar>
                        </m:e>
                      </m:d>
                    </m:oMath>
                    <m:oMath xmlns:m="http://schemas.openxmlformats.org/officeDocument/2006/math"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∪</m:t>
                              </m:r>
                              <m:sSub>
                                <m:sSubPr>
                                  <m:ctrlP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br>
                  <a:rPr lang="zh-CN" altLang="en-US" sz="2400" i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endParaRPr lang="en-US" altLang="zh-CN" sz="2400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indent="1158875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|"/>
                          <m:endChr m:val="|"/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∩</m:t>
                          </m:r>
                          <m:d>
                            <m:d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∪</m:t>
                              </m:r>
                              <m:sSub>
                                <m:sSubPr>
                                  <m:ctrlP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altLang="zh-CN" sz="2400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|"/>
                          <m:endChr m:val="|"/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15</m:t>
                              </m:r>
                            </m:sub>
                          </m:s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∪</m:t>
                          </m:r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sz="2400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100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20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14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</m:oMath>
                  </m:oMathPara>
                </a14:m>
                <a:endParaRPr lang="en-US" altLang="zh-CN" sz="2400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68</a:t>
                </a:r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492" y="2415432"/>
                <a:ext cx="4736224" cy="2762679"/>
              </a:xfrm>
              <a:prstGeom prst="rect">
                <a:avLst/>
              </a:prstGeom>
              <a:blipFill>
                <a:blip r:embed="rId5"/>
                <a:stretch>
                  <a:fillRect b="-41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4164238" y="2415432"/>
                <a:ext cx="4952698" cy="2754152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square">
                <a:sp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∩</m:t>
                          </m:r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̄"/>
                                  <m:ctrlP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∩</m:t>
                          </m:r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̄"/>
                                  <m:ctrlP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</m:acc>
                            </m:e>
                            <m: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br>
                  <a:rPr lang="zh-CN" altLang="en-US" sz="240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:endParaRPr lang="en-US" altLang="zh-CN" sz="240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∩</m:t>
                          </m:r>
                          <m:bar>
                            <m:barPr>
                              <m:pos m:val="top"/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∪</m:t>
                              </m:r>
                              <m:sSub>
                                <m:sSubPr>
                                  <m:ctrlP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bar>
                        </m:e>
                      </m:d>
                    </m:oMath>
                    <m:oMath xmlns:m="http://schemas.openxmlformats.org/officeDocument/2006/math"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∪</m:t>
                              </m:r>
                              <m:sSub>
                                <m:sSubPr>
                                  <m:ctrlP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br>
                  <a:rPr lang="zh-CN" altLang="en-US" sz="240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:endParaRPr lang="en-US" altLang="zh-CN" sz="240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 indent="1158875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d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|"/>
                          <m:endChr m:val="|"/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∩</m:t>
                          </m:r>
                          <m:d>
                            <m:d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∪</m:t>
                              </m:r>
                              <m:sSub>
                                <m:sSubPr>
                                  <m:ctrlP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d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|"/>
                          <m:endChr m:val="|"/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15</m:t>
                              </m:r>
                            </m:sub>
                          </m:s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∪</m:t>
                          </m:r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35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sz="240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60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20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</m:oMath>
                  </m:oMathPara>
                </a14:m>
                <a:endParaRPr lang="en-US" altLang="zh-CN" sz="240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zh-CN" altLang="en-US" sz="24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altLang="zh-CN" sz="2400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4</a:t>
                </a:r>
                <a:endParaRPr lang="zh-CN" altLang="en-US" sz="2400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4238" y="2415432"/>
                <a:ext cx="4952698" cy="2754152"/>
              </a:xfrm>
              <a:prstGeom prst="rect">
                <a:avLst/>
              </a:prstGeom>
              <a:blipFill>
                <a:blip r:embed="rId6"/>
                <a:stretch>
                  <a:fillRect b="-39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8031848" y="2411168"/>
                <a:ext cx="4736224" cy="2762679"/>
              </a:xfrm>
              <a:prstGeom prst="rect">
                <a:avLst/>
              </a:prstGeom>
              <a:solidFill>
                <a:srgbClr val="92D050"/>
              </a:solidFill>
            </p:spPr>
            <p:txBody>
              <a:bodyPr wrap="square">
                <a:sp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∩</m:t>
                          </m:r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̄"/>
                                  <m:ctrlP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∩</m:t>
                          </m:r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̄"/>
                                  <m:ctrlP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d>
                    </m:oMath>
                    <m:oMath xmlns:m="http://schemas.openxmlformats.org/officeDocument/2006/math"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∩</m:t>
                          </m:r>
                          <m:bar>
                            <m:barPr>
                              <m:pos m:val="top"/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∪</m:t>
                              </m:r>
                              <m:sSub>
                                <m:sSubPr>
                                  <m:ctrlP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bar>
                        </m:e>
                      </m:d>
                    </m:oMath>
                    <m:oMath xmlns:m="http://schemas.openxmlformats.org/officeDocument/2006/math"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∪</m:t>
                              </m:r>
                              <m:sSub>
                                <m:sSubPr>
                                  <m:ctrlP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br>
                  <a:rPr lang="zh-CN" altLang="en-US" sz="2400" i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endParaRPr lang="en-US" altLang="zh-CN" sz="2400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indent="1158875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</m:e>
                      </m:d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|"/>
                          <m:endChr m:val="|"/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∩</m:t>
                          </m:r>
                          <m:d>
                            <m:d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∪</m:t>
                              </m:r>
                              <m:sSub>
                                <m:sSubPr>
                                  <m:ctrlP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altLang="zh-CN" sz="2400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</m:e>
                      </m:d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|"/>
                          <m:endChr m:val="|"/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21</m:t>
                              </m:r>
                            </m:sub>
                          </m:s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∪</m:t>
                          </m:r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35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sz="2400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altLang="zh-C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42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14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</m:oMath>
                  </m:oMathPara>
                </a14:m>
                <a:endParaRPr lang="en-US" altLang="zh-CN" sz="2400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1848" y="2411168"/>
                <a:ext cx="4736224" cy="2762679"/>
              </a:xfrm>
              <a:prstGeom prst="rect">
                <a:avLst/>
              </a:prstGeom>
              <a:blipFill>
                <a:blip r:embed="rId7"/>
                <a:stretch>
                  <a:fillRect b="-41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本框 7"/>
          <p:cNvSpPr txBox="1"/>
          <p:nvPr/>
        </p:nvSpPr>
        <p:spPr>
          <a:xfrm>
            <a:off x="629266" y="381920"/>
            <a:ext cx="5801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/>
              <a:t>2.</a:t>
            </a:r>
            <a:endParaRPr lang="zh-CN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702655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7" grpId="0" animBg="1"/>
      <p:bldP spid="2" grpId="0" animBg="1"/>
      <p:bldP spid="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83" y="0"/>
            <a:ext cx="121525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7891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3685"/>
            <a:ext cx="10515600" cy="1811147"/>
          </a:xfrm>
        </p:spPr>
        <p:txBody>
          <a:bodyPr>
            <a:normAutofit fontScale="90000"/>
          </a:bodyPr>
          <a:lstStyle/>
          <a:p>
            <a:pPr>
              <a:lnSpc>
                <a:spcPct val="110000"/>
              </a:lnSpc>
            </a:pPr>
            <a:r>
              <a:rPr lang="zh-CN" altLang="en-US" sz="36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已知</a:t>
            </a:r>
            <a:r>
              <a:rPr lang="en-US" altLang="zh-CN" sz="36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A={Ø, {a}}</a:t>
            </a:r>
            <a:r>
              <a:rPr lang="zh-CN" altLang="en-US" sz="36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36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B={ &lt;1, {a}&gt; }</a:t>
            </a:r>
            <a:r>
              <a:rPr lang="zh-CN" altLang="en-US" sz="36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，求</a:t>
            </a:r>
            <a:br>
              <a:rPr lang="en-US" altLang="zh-CN" sz="36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36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(1) 2</a:t>
            </a:r>
            <a:r>
              <a:rPr lang="en-US" altLang="zh-CN" sz="3600" b="1" baseline="30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36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×B</a:t>
            </a:r>
            <a:br>
              <a:rPr lang="en-US" altLang="zh-CN" sz="36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36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(2) A×2</a:t>
            </a:r>
            <a:r>
              <a:rPr lang="en-US" altLang="zh-CN" sz="3600" b="1" baseline="30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68096" y="2249424"/>
            <a:ext cx="994867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/>
              <a:t>解：</a:t>
            </a:r>
            <a:r>
              <a:rPr lang="zh-CN" altLang="en-US" sz="3200" b="1" dirty="0">
                <a:solidFill>
                  <a:srgbClr val="CC0000"/>
                </a:solidFill>
              </a:rPr>
              <a:t>	</a:t>
            </a:r>
          </a:p>
          <a:p>
            <a:pPr>
              <a:spcAft>
                <a:spcPct val="40000"/>
              </a:spcAft>
            </a:pPr>
            <a:r>
              <a:rPr lang="zh-CN" altLang="en-US" sz="3200" b="1" dirty="0"/>
              <a:t>       </a:t>
            </a:r>
            <a:r>
              <a:rPr lang="en-US" altLang="zh-CN" sz="3200" b="1" dirty="0"/>
              <a:t>2</a:t>
            </a:r>
            <a:r>
              <a:rPr lang="en-US" altLang="zh-CN" sz="3200" b="1" baseline="30000" dirty="0"/>
              <a:t>A </a:t>
            </a:r>
            <a:r>
              <a:rPr lang="en-US" altLang="zh-CN" sz="3200" b="1" dirty="0"/>
              <a:t>={</a:t>
            </a:r>
            <a:r>
              <a:rPr lang="en-US" altLang="zh-CN" sz="3200" b="1" dirty="0">
                <a:latin typeface="Arial" panose="020B0604020202020204" pitchFamily="34" charset="0"/>
              </a:rPr>
              <a:t>Ø</a:t>
            </a:r>
            <a:r>
              <a:rPr lang="en-US" altLang="zh-CN" sz="3200" b="1" dirty="0"/>
              <a:t>, {</a:t>
            </a:r>
            <a:r>
              <a:rPr lang="en-US" altLang="zh-CN" sz="3200" b="1" dirty="0">
                <a:latin typeface="Arial" panose="020B0604020202020204" pitchFamily="34" charset="0"/>
              </a:rPr>
              <a:t>Ø</a:t>
            </a:r>
            <a:r>
              <a:rPr lang="en-US" altLang="zh-CN" sz="3200" b="1" dirty="0"/>
              <a:t>}, {{a}}, A}</a:t>
            </a:r>
          </a:p>
          <a:p>
            <a:pPr>
              <a:spcAft>
                <a:spcPct val="40000"/>
              </a:spcAft>
            </a:pPr>
            <a:r>
              <a:rPr lang="en-US" altLang="zh-CN" sz="3200" b="1" dirty="0"/>
              <a:t>       2</a:t>
            </a:r>
            <a:r>
              <a:rPr lang="en-US" altLang="zh-CN" sz="3200" b="1" baseline="30000" dirty="0"/>
              <a:t>A </a:t>
            </a:r>
            <a:r>
              <a:rPr lang="en-US" altLang="zh-CN" sz="3200" b="1" dirty="0"/>
              <a:t>×B={&lt;</a:t>
            </a:r>
            <a:r>
              <a:rPr lang="en-US" altLang="zh-CN" sz="3200" b="1" dirty="0" err="1">
                <a:latin typeface="Arial" panose="020B0604020202020204" pitchFamily="34" charset="0"/>
              </a:rPr>
              <a:t>Ø</a:t>
            </a:r>
            <a:r>
              <a:rPr lang="en-US" altLang="zh-CN" sz="3200" b="1" dirty="0" err="1"/>
              <a:t>,b</a:t>
            </a:r>
            <a:r>
              <a:rPr lang="en-US" altLang="zh-CN" sz="3200" b="1" dirty="0"/>
              <a:t>&gt;, &lt;{</a:t>
            </a:r>
            <a:r>
              <a:rPr lang="en-US" altLang="zh-CN" sz="3200" b="1" dirty="0">
                <a:latin typeface="Arial" panose="020B0604020202020204" pitchFamily="34" charset="0"/>
              </a:rPr>
              <a:t>Ø</a:t>
            </a:r>
            <a:r>
              <a:rPr lang="en-US" altLang="zh-CN" sz="3200" b="1" dirty="0"/>
              <a:t>},b&gt;, &lt;{{a</a:t>
            </a:r>
            <a:r>
              <a:rPr lang="en-US" altLang="zh-CN" sz="3200" b="1" dirty="0">
                <a:latin typeface="Arial" panose="020B0604020202020204" pitchFamily="34" charset="0"/>
              </a:rPr>
              <a:t>}</a:t>
            </a:r>
            <a:r>
              <a:rPr lang="en-US" altLang="zh-CN" sz="3200" b="1" dirty="0"/>
              <a:t>},b&gt;, &lt;</a:t>
            </a:r>
            <a:r>
              <a:rPr lang="en-US" altLang="zh-CN" sz="3200" b="1" dirty="0" err="1"/>
              <a:t>A,b</a:t>
            </a:r>
            <a:r>
              <a:rPr lang="en-US" altLang="zh-CN" sz="3200" b="1" dirty="0"/>
              <a:t>&gt;}</a:t>
            </a:r>
          </a:p>
          <a:p>
            <a:pPr>
              <a:spcAft>
                <a:spcPct val="40000"/>
              </a:spcAft>
            </a:pPr>
            <a:r>
              <a:rPr lang="en-US" altLang="zh-CN" sz="3200" b="1" dirty="0"/>
              <a:t>            </a:t>
            </a:r>
            <a:r>
              <a:rPr lang="zh-CN" altLang="en-US" sz="3200" b="1" dirty="0"/>
              <a:t>其中 </a:t>
            </a:r>
            <a:r>
              <a:rPr lang="en-US" altLang="zh-CN" sz="3200" b="1" dirty="0"/>
              <a:t>b= &lt;1, {a}&gt; </a:t>
            </a:r>
          </a:p>
          <a:p>
            <a:pPr>
              <a:spcAft>
                <a:spcPct val="40000"/>
              </a:spcAft>
            </a:pPr>
            <a:r>
              <a:rPr lang="en-US" altLang="zh-CN" sz="3200" b="1" dirty="0"/>
              <a:t>       2</a:t>
            </a:r>
            <a:r>
              <a:rPr lang="en-US" altLang="zh-CN" sz="3200" b="1" baseline="30000" dirty="0"/>
              <a:t>B </a:t>
            </a:r>
            <a:r>
              <a:rPr lang="en-US" altLang="zh-CN" sz="3200" b="1" dirty="0"/>
              <a:t>={</a:t>
            </a:r>
            <a:r>
              <a:rPr lang="en-US" altLang="zh-CN" sz="3200" b="1" dirty="0">
                <a:latin typeface="Arial" panose="020B0604020202020204" pitchFamily="34" charset="0"/>
              </a:rPr>
              <a:t>Ø</a:t>
            </a:r>
            <a:r>
              <a:rPr lang="en-US" altLang="zh-CN" sz="3200" b="1" dirty="0"/>
              <a:t>, B}</a:t>
            </a:r>
          </a:p>
          <a:p>
            <a:pPr>
              <a:spcAft>
                <a:spcPct val="40000"/>
              </a:spcAft>
            </a:pPr>
            <a:r>
              <a:rPr lang="en-US" altLang="zh-CN" sz="3200" b="1" dirty="0"/>
              <a:t>       A×2</a:t>
            </a:r>
            <a:r>
              <a:rPr lang="en-US" altLang="zh-CN" sz="3200" b="1" baseline="30000" dirty="0"/>
              <a:t>B </a:t>
            </a:r>
            <a:r>
              <a:rPr lang="en-US" altLang="zh-CN" sz="3200" b="1" dirty="0"/>
              <a:t>={&lt;</a:t>
            </a:r>
            <a:r>
              <a:rPr lang="en-US" altLang="zh-CN" sz="3200" b="1" dirty="0">
                <a:latin typeface="Arial" panose="020B0604020202020204" pitchFamily="34" charset="0"/>
              </a:rPr>
              <a:t>Ø</a:t>
            </a:r>
            <a:r>
              <a:rPr lang="en-US" altLang="zh-CN" sz="3200" b="1" dirty="0"/>
              <a:t>,</a:t>
            </a:r>
            <a:r>
              <a:rPr lang="en-US" altLang="zh-CN" sz="3200" b="1" dirty="0">
                <a:latin typeface="Arial" panose="020B0604020202020204" pitchFamily="34" charset="0"/>
              </a:rPr>
              <a:t> Ø&gt;</a:t>
            </a:r>
            <a:r>
              <a:rPr lang="en-US" altLang="zh-CN" sz="3200" b="1" dirty="0"/>
              <a:t>, &lt;</a:t>
            </a:r>
            <a:r>
              <a:rPr lang="en-US" altLang="zh-CN" sz="3200" b="1" dirty="0">
                <a:latin typeface="Arial" panose="020B0604020202020204" pitchFamily="34" charset="0"/>
              </a:rPr>
              <a:t>Ø</a:t>
            </a:r>
            <a:r>
              <a:rPr lang="en-US" altLang="zh-CN" sz="3200" b="1" dirty="0"/>
              <a:t>,B&gt;, &lt;{a},</a:t>
            </a:r>
            <a:r>
              <a:rPr lang="en-US" altLang="zh-CN" sz="3200" b="1" dirty="0">
                <a:latin typeface="Arial" panose="020B0604020202020204" pitchFamily="34" charset="0"/>
              </a:rPr>
              <a:t>Ø&gt;</a:t>
            </a:r>
            <a:r>
              <a:rPr lang="en-US" altLang="zh-CN" sz="3200" b="1" dirty="0"/>
              <a:t>, &lt;{a},B&gt;} </a:t>
            </a:r>
          </a:p>
          <a:p>
            <a:endParaRPr lang="zh-CN" altLang="en-US" sz="3200" dirty="0"/>
          </a:p>
        </p:txBody>
      </p:sp>
      <p:sp>
        <p:nvSpPr>
          <p:cNvPr id="4" name="文本框 3"/>
          <p:cNvSpPr txBox="1"/>
          <p:nvPr/>
        </p:nvSpPr>
        <p:spPr>
          <a:xfrm>
            <a:off x="187994" y="273685"/>
            <a:ext cx="5801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/>
              <a:t>3.</a:t>
            </a:r>
            <a:endParaRPr lang="zh-CN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741841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1847528" y="0"/>
            <a:ext cx="9161848" cy="2706624"/>
          </a:xfrm>
        </p:spPr>
        <p:txBody>
          <a:bodyPr>
            <a:normAutofit fontScale="62500" lnSpcReduction="20000"/>
          </a:bodyPr>
          <a:lstStyle/>
          <a:p>
            <a:pPr marL="715963" indent="-715963">
              <a:lnSpc>
                <a:spcPct val="130000"/>
              </a:lnSpc>
              <a:spcBef>
                <a:spcPts val="0"/>
              </a:spcBef>
              <a:buNone/>
            </a:pPr>
            <a:r>
              <a:rPr lang="zh-CN" altLang="en-US" sz="51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已知集合</a:t>
            </a:r>
            <a:r>
              <a:rPr lang="en-US" altLang="zh-CN" sz="51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A={ {</a:t>
            </a:r>
            <a:r>
              <a:rPr lang="en-US" altLang="zh-CN" sz="51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Ø</a:t>
            </a:r>
            <a:r>
              <a:rPr lang="en-US" altLang="zh-CN" sz="51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}, &lt;1, 2&gt;, {</a:t>
            </a:r>
            <a:r>
              <a:rPr lang="zh-CN" altLang="en-US" sz="51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中国</a:t>
            </a:r>
            <a:r>
              <a:rPr lang="en-US" altLang="zh-CN" sz="51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en-US" sz="51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51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{AI}}, a, &lt;a, a&gt;}</a:t>
            </a:r>
          </a:p>
          <a:p>
            <a:pPr marL="715963" indent="-715963">
              <a:lnSpc>
                <a:spcPct val="130000"/>
              </a:lnSpc>
              <a:spcBef>
                <a:spcPts val="0"/>
              </a:spcBef>
              <a:buNone/>
            </a:pPr>
            <a:r>
              <a:rPr lang="zh-CN" altLang="en-US" sz="51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试分别构造如下两个关系：</a:t>
            </a:r>
            <a:endParaRPr lang="en-US" altLang="zh-CN" sz="51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715963" indent="-715963">
              <a:lnSpc>
                <a:spcPct val="130000"/>
              </a:lnSpc>
              <a:spcBef>
                <a:spcPts val="0"/>
              </a:spcBef>
              <a:buNone/>
            </a:pPr>
            <a:r>
              <a:rPr lang="zh-CN" altLang="en-US" sz="51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51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51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sz="51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zh-CN" altLang="en-US" sz="51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为</a:t>
            </a:r>
            <a:r>
              <a:rPr lang="en-US" altLang="zh-CN" sz="51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51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上自反和反对称的关系；</a:t>
            </a:r>
            <a:endParaRPr lang="en-US" altLang="zh-CN" sz="51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715963" indent="-715963">
              <a:lnSpc>
                <a:spcPct val="130000"/>
              </a:lnSpc>
              <a:spcBef>
                <a:spcPts val="0"/>
              </a:spcBef>
              <a:buNone/>
            </a:pPr>
            <a:r>
              <a:rPr lang="zh-CN" altLang="en-US" sz="51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51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51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sz="51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zh-CN" altLang="en-US" sz="51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为</a:t>
            </a:r>
            <a:r>
              <a:rPr lang="en-US" altLang="zh-CN" sz="51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51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上反自反和传递的关系。</a:t>
            </a:r>
            <a:endParaRPr lang="en-US" altLang="zh-CN" sz="51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715963" indent="-715963">
              <a:lnSpc>
                <a:spcPct val="105000"/>
              </a:lnSpc>
              <a:buNone/>
            </a:pPr>
            <a:endParaRPr lang="en-US" altLang="zh-CN" sz="2000" b="1" dirty="0"/>
          </a:p>
        </p:txBody>
      </p:sp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821363" y="2423339"/>
            <a:ext cx="10919533" cy="4401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dirty="0"/>
              <a:t>解：</a:t>
            </a:r>
            <a:endParaRPr lang="en-US" altLang="zh-CN" sz="2800" dirty="0"/>
          </a:p>
          <a:p>
            <a:pPr eaLnBrk="1" hangingPunct="1"/>
            <a:r>
              <a:rPr lang="en-US" altLang="zh-CN" sz="2800" dirty="0"/>
              <a:t>     (1)  R=</a:t>
            </a:r>
            <a:r>
              <a:rPr lang="en-US" altLang="zh-CN" sz="2800" b="1" dirty="0">
                <a:ea typeface="MS Mincho" panose="02020609040205080304" pitchFamily="49" charset="-128"/>
              </a:rPr>
              <a:t>I</a:t>
            </a:r>
            <a:r>
              <a:rPr lang="en-US" altLang="zh-CN" sz="2800" b="1" baseline="-25000" dirty="0">
                <a:latin typeface="Calibri" panose="020F0502020204030204" pitchFamily="34" charset="0"/>
              </a:rPr>
              <a:t>A</a:t>
            </a:r>
            <a:r>
              <a:rPr lang="en-US" altLang="zh-CN" sz="2800" dirty="0"/>
              <a:t>=</a:t>
            </a:r>
            <a:r>
              <a:rPr lang="en-US" altLang="zh-CN" sz="2800" dirty="0">
                <a:solidFill>
                  <a:srgbClr val="FF0000"/>
                </a:solidFill>
              </a:rPr>
              <a:t>{</a:t>
            </a:r>
            <a:r>
              <a:rPr lang="en-US" altLang="zh-CN" sz="2800" dirty="0"/>
              <a:t> &lt;{</a:t>
            </a:r>
            <a:r>
              <a:rPr lang="en-US" altLang="zh-CN" sz="2800" b="1" dirty="0">
                <a:solidFill>
                  <a:schemeClr val="tx2"/>
                </a:solidFill>
              </a:rPr>
              <a:t>Ø}, {Ø}&gt;, </a:t>
            </a:r>
          </a:p>
          <a:p>
            <a:pPr eaLnBrk="1" hangingPunct="1"/>
            <a:r>
              <a:rPr lang="en-US" altLang="zh-CN" sz="2800" b="1" dirty="0">
                <a:solidFill>
                  <a:schemeClr val="tx2"/>
                </a:solidFill>
              </a:rPr>
              <a:t>                         &lt;&lt;1, 2&gt;, &lt;1, 2&gt;&gt;,</a:t>
            </a:r>
          </a:p>
          <a:p>
            <a:pPr eaLnBrk="1" hangingPunct="1"/>
            <a:r>
              <a:rPr lang="en-US" altLang="zh-CN" sz="2800" b="1" dirty="0">
                <a:solidFill>
                  <a:schemeClr val="tx2"/>
                </a:solidFill>
              </a:rPr>
              <a:t>                         </a:t>
            </a:r>
            <a:r>
              <a:rPr lang="en-US" altLang="zh-CN" sz="2800" dirty="0"/>
              <a:t>&lt;</a:t>
            </a:r>
            <a:r>
              <a:rPr lang="en-US" altLang="zh-CN" sz="2800" b="1" dirty="0"/>
              <a:t>{</a:t>
            </a:r>
            <a:r>
              <a:rPr lang="zh-CN" altLang="en-US" sz="2800" b="1" dirty="0"/>
              <a:t>中国</a:t>
            </a:r>
            <a:r>
              <a:rPr lang="en-US" altLang="zh-CN" sz="2800" b="1" dirty="0"/>
              <a:t>, {AI}}, {</a:t>
            </a:r>
            <a:r>
              <a:rPr lang="zh-CN" altLang="en-US" sz="2800" b="1" dirty="0"/>
              <a:t>中国</a:t>
            </a:r>
            <a:r>
              <a:rPr lang="en-US" altLang="zh-CN" sz="2800" b="1" dirty="0"/>
              <a:t>,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{AI}}&gt;, </a:t>
            </a:r>
          </a:p>
          <a:p>
            <a:pPr eaLnBrk="1" hangingPunct="1"/>
            <a:r>
              <a:rPr lang="en-US" altLang="zh-CN" sz="2800" b="1" dirty="0"/>
              <a:t>                         &lt;a, a&gt;, </a:t>
            </a:r>
          </a:p>
          <a:p>
            <a:pPr eaLnBrk="1" hangingPunct="1"/>
            <a:r>
              <a:rPr lang="en-US" altLang="zh-CN" sz="2800" b="1" dirty="0"/>
              <a:t>                         &lt;&lt;a, a&gt;, &lt;a, a&gt;&gt; </a:t>
            </a:r>
            <a:r>
              <a:rPr lang="en-US" altLang="zh-CN" sz="2800" b="1" dirty="0">
                <a:solidFill>
                  <a:srgbClr val="FF0000"/>
                </a:solidFill>
              </a:rPr>
              <a:t>}</a:t>
            </a:r>
          </a:p>
          <a:p>
            <a:pPr eaLnBrk="1" hangingPunct="1"/>
            <a:r>
              <a:rPr lang="en-US" altLang="zh-CN" sz="2800" b="1" dirty="0"/>
              <a:t>             </a:t>
            </a:r>
            <a:r>
              <a:rPr lang="zh-CN" altLang="en-US" sz="2800" b="1" dirty="0"/>
              <a:t>或</a:t>
            </a:r>
            <a:r>
              <a:rPr lang="en-US" altLang="zh-CN" sz="2800" b="1" dirty="0"/>
              <a:t>R</a:t>
            </a:r>
            <a:r>
              <a:rPr lang="en-US" altLang="zh-CN" sz="2800" dirty="0"/>
              <a:t> =</a:t>
            </a:r>
            <a:r>
              <a:rPr lang="en-US" altLang="zh-CN" sz="2800" b="1" dirty="0">
                <a:ea typeface="MS Mincho" panose="02020609040205080304" pitchFamily="49" charset="-128"/>
              </a:rPr>
              <a:t>I</a:t>
            </a:r>
            <a:r>
              <a:rPr lang="en-US" altLang="zh-CN" sz="2800" b="1" baseline="-25000" dirty="0">
                <a:latin typeface="Calibri" panose="020F0502020204030204" pitchFamily="34" charset="0"/>
              </a:rPr>
              <a:t>A</a:t>
            </a:r>
            <a:r>
              <a:rPr lang="en-US" altLang="zh-CN" sz="2800" b="1" dirty="0">
                <a:latin typeface="MS Mincho" pitchFamily="49" charset="-128"/>
                <a:ea typeface="MS Mincho" pitchFamily="49" charset="-128"/>
              </a:rPr>
              <a:t>∪</a:t>
            </a:r>
            <a:r>
              <a:rPr lang="en-US" altLang="zh-CN" sz="2800" b="1" dirty="0">
                <a:solidFill>
                  <a:srgbClr val="FF0000"/>
                </a:solidFill>
                <a:latin typeface="MS Mincho" pitchFamily="49" charset="-128"/>
                <a:ea typeface="MS Mincho" pitchFamily="49" charset="-128"/>
              </a:rPr>
              <a:t>{</a:t>
            </a:r>
            <a:r>
              <a:rPr lang="en-US" altLang="zh-CN" sz="2800" dirty="0"/>
              <a:t>&lt;{</a:t>
            </a:r>
            <a:r>
              <a:rPr lang="en-US" altLang="zh-CN" sz="2800" b="1" dirty="0">
                <a:solidFill>
                  <a:schemeClr val="tx2"/>
                </a:solidFill>
              </a:rPr>
              <a:t>Ø}, a&gt; </a:t>
            </a:r>
            <a:r>
              <a:rPr lang="en-US" altLang="zh-CN" sz="2800" b="1" dirty="0">
                <a:solidFill>
                  <a:srgbClr val="FF0000"/>
                </a:solidFill>
              </a:rPr>
              <a:t>}</a:t>
            </a:r>
          </a:p>
          <a:p>
            <a:pPr eaLnBrk="1" hangingPunct="1"/>
            <a:r>
              <a:rPr lang="en-US" altLang="zh-CN" sz="2800" dirty="0"/>
              <a:t>      (2) R=</a:t>
            </a:r>
            <a:r>
              <a:rPr lang="en-US" altLang="zh-CN" sz="2800" b="1" dirty="0">
                <a:solidFill>
                  <a:schemeClr val="tx2"/>
                </a:solidFill>
              </a:rPr>
              <a:t> Ø</a:t>
            </a:r>
          </a:p>
          <a:p>
            <a:pPr eaLnBrk="1" hangingPunct="1"/>
            <a:r>
              <a:rPr lang="en-US" altLang="zh-CN" sz="2800" b="1" dirty="0">
                <a:solidFill>
                  <a:schemeClr val="tx2"/>
                </a:solidFill>
              </a:rPr>
              <a:t>           </a:t>
            </a:r>
            <a:r>
              <a:rPr lang="zh-CN" altLang="en-US" sz="2800" b="1" dirty="0">
                <a:solidFill>
                  <a:schemeClr val="tx2"/>
                </a:solidFill>
              </a:rPr>
              <a:t>或 </a:t>
            </a:r>
            <a:r>
              <a:rPr lang="en-US" altLang="zh-CN" sz="2800" b="1" dirty="0">
                <a:solidFill>
                  <a:schemeClr val="tx2"/>
                </a:solidFill>
              </a:rPr>
              <a:t>R=</a:t>
            </a:r>
            <a:r>
              <a:rPr lang="en-US" altLang="zh-CN" sz="2800" b="1" dirty="0">
                <a:solidFill>
                  <a:srgbClr val="FF0000"/>
                </a:solidFill>
              </a:rPr>
              <a:t>{</a:t>
            </a:r>
            <a:r>
              <a:rPr lang="en-US" altLang="zh-CN" sz="2800" dirty="0"/>
              <a:t>&lt;{</a:t>
            </a:r>
            <a:r>
              <a:rPr lang="en-US" altLang="zh-CN" sz="2800" b="1" dirty="0">
                <a:solidFill>
                  <a:schemeClr val="tx2"/>
                </a:solidFill>
              </a:rPr>
              <a:t>Ø}, a&gt;</a:t>
            </a:r>
            <a:r>
              <a:rPr lang="en-US" altLang="zh-CN" sz="2800" b="1" dirty="0">
                <a:solidFill>
                  <a:srgbClr val="FF0000"/>
                </a:solidFill>
              </a:rPr>
              <a:t>}</a:t>
            </a:r>
            <a:r>
              <a:rPr lang="en-US" altLang="zh-CN" sz="2800" b="1" dirty="0">
                <a:solidFill>
                  <a:schemeClr val="tx2"/>
                </a:solidFill>
              </a:rPr>
              <a:t>  </a:t>
            </a:r>
          </a:p>
          <a:p>
            <a:pPr eaLnBrk="1" hangingPunct="1"/>
            <a:r>
              <a:rPr lang="en-US" altLang="zh-CN" sz="2800" b="1" dirty="0">
                <a:solidFill>
                  <a:schemeClr val="tx2"/>
                </a:solidFill>
              </a:rPr>
              <a:t>           </a:t>
            </a:r>
            <a:r>
              <a:rPr lang="zh-CN" altLang="en-US" sz="2800" b="1" dirty="0">
                <a:solidFill>
                  <a:schemeClr val="tx2"/>
                </a:solidFill>
              </a:rPr>
              <a:t>或 </a:t>
            </a:r>
            <a:r>
              <a:rPr lang="en-US" altLang="zh-CN" sz="2800" b="1" dirty="0">
                <a:solidFill>
                  <a:schemeClr val="tx2"/>
                </a:solidFill>
              </a:rPr>
              <a:t>R=</a:t>
            </a:r>
            <a:r>
              <a:rPr lang="en-US" altLang="zh-CN" sz="2800" b="1" dirty="0">
                <a:solidFill>
                  <a:srgbClr val="FF0000"/>
                </a:solidFill>
              </a:rPr>
              <a:t>{&lt;</a:t>
            </a:r>
            <a:r>
              <a:rPr lang="en-US" altLang="zh-CN" sz="2800" dirty="0"/>
              <a:t>{</a:t>
            </a:r>
            <a:r>
              <a:rPr lang="en-US" altLang="zh-CN" sz="2800" b="1" dirty="0">
                <a:solidFill>
                  <a:schemeClr val="tx2"/>
                </a:solidFill>
              </a:rPr>
              <a:t>Ø}, a&gt;, &lt;a, &lt;a, a&gt;&gt;, </a:t>
            </a:r>
            <a:r>
              <a:rPr lang="en-US" altLang="zh-CN" sz="2800" dirty="0"/>
              <a:t>&lt;{</a:t>
            </a:r>
            <a:r>
              <a:rPr lang="en-US" altLang="zh-CN" sz="2800" b="1" dirty="0">
                <a:solidFill>
                  <a:schemeClr val="tx2"/>
                </a:solidFill>
              </a:rPr>
              <a:t>Ø}, &lt;a, a&gt;&gt; </a:t>
            </a:r>
            <a:r>
              <a:rPr lang="en-US" altLang="zh-CN" sz="2800" b="1" dirty="0">
                <a:solidFill>
                  <a:srgbClr val="FF0000"/>
                </a:solidFill>
              </a:rPr>
              <a:t>}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116008" y="0"/>
            <a:ext cx="5801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/>
              <a:t>4.</a:t>
            </a:r>
            <a:endParaRPr lang="zh-CN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163305829"/>
      </p:ext>
    </p:extLst>
  </p:cSld>
  <p:clrMapOvr>
    <a:masterClrMapping/>
  </p:clrMapOvr>
  <p:transition advTm="30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82" name="Rectangle 2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2062957" y="187878"/>
            <a:ext cx="8126412" cy="2098122"/>
          </a:xfrm>
        </p:spPr>
        <p:txBody>
          <a:bodyPr>
            <a:noAutofit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sz="32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设</a:t>
            </a:r>
            <a:r>
              <a:rPr lang="en-US" altLang="zh-CN" sz="32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32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32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en-US" sz="32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是两个集合，</a:t>
            </a:r>
            <a:r>
              <a:rPr lang="en-US" altLang="zh-CN" sz="32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{A</a:t>
            </a:r>
            <a:r>
              <a:rPr lang="en-US" altLang="zh-CN" sz="3200" b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32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 </a:t>
            </a:r>
            <a:r>
              <a:rPr lang="en-US" altLang="zh-CN" sz="32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3200" b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32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，⋯，</a:t>
            </a:r>
            <a:r>
              <a:rPr lang="en-US" altLang="zh-CN" sz="32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3200" b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32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}</a:t>
            </a:r>
            <a:r>
              <a:rPr lang="zh-CN" altLang="en-US" sz="32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是集合</a:t>
            </a:r>
            <a:r>
              <a:rPr lang="en-US" altLang="zh-CN" sz="32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32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的划分，且对于任意的</a:t>
            </a:r>
            <a:r>
              <a:rPr lang="en-US" altLang="zh-CN" sz="3200" b="1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32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32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∊ {1,2,…,n}</a:t>
            </a:r>
            <a:r>
              <a:rPr lang="zh-CN" altLang="en-US" sz="32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 </a:t>
            </a:r>
            <a:r>
              <a:rPr lang="en-US" altLang="zh-CN" sz="3200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3200" b="1" i="1" baseline="-25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3200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∩B≠Ø</a:t>
            </a:r>
            <a:r>
              <a:rPr lang="en-US" altLang="zh-CN" sz="32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32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，试证明：</a:t>
            </a:r>
          </a:p>
          <a:p>
            <a:pPr marL="804863" indent="-804863"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sz="32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32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{A</a:t>
            </a:r>
            <a:r>
              <a:rPr lang="en-US" altLang="zh-CN" sz="3200" b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32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∩B, A</a:t>
            </a:r>
            <a:r>
              <a:rPr lang="en-US" altLang="zh-CN" sz="3200" b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32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∩B,⋯,A</a:t>
            </a:r>
            <a:r>
              <a:rPr lang="en-US" altLang="zh-CN" sz="3200" b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32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∩B }</a:t>
            </a:r>
            <a:r>
              <a:rPr lang="zh-CN" altLang="en-US" sz="32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是集合</a:t>
            </a:r>
            <a:r>
              <a:rPr lang="en-US" altLang="zh-CN" sz="32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A∩B</a:t>
            </a:r>
            <a:r>
              <a:rPr lang="zh-CN" altLang="en-US" sz="32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的划分。</a:t>
            </a:r>
          </a:p>
        </p:txBody>
      </p:sp>
      <p:sp>
        <p:nvSpPr>
          <p:cNvPr id="327683" name="Text Box 3"/>
          <p:cNvSpPr txBox="1">
            <a:spLocks noChangeArrowheads="1"/>
          </p:cNvSpPr>
          <p:nvPr/>
        </p:nvSpPr>
        <p:spPr bwMode="auto">
          <a:xfrm>
            <a:off x="2235471" y="2822872"/>
            <a:ext cx="6853158" cy="36748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1" dirty="0"/>
              <a:t>解</a:t>
            </a:r>
            <a:r>
              <a:rPr lang="en-US" altLang="zh-CN" sz="2400" b="1" dirty="0"/>
              <a:t>:   </a:t>
            </a:r>
            <a:r>
              <a:rPr lang="zh-CN" altLang="en-US" sz="2400" b="1" dirty="0"/>
              <a:t>由题意</a:t>
            </a:r>
            <a:r>
              <a:rPr lang="en-US" altLang="zh-CN" sz="2400" b="1" dirty="0"/>
              <a:t>, </a:t>
            </a:r>
            <a:r>
              <a:rPr lang="zh-CN" altLang="en-US" sz="2400" b="1" dirty="0"/>
              <a:t>知</a:t>
            </a:r>
          </a:p>
          <a:p>
            <a:r>
              <a:rPr lang="zh-CN" altLang="en-US" sz="2400" b="1" dirty="0"/>
              <a:t>	</a:t>
            </a:r>
            <a:r>
              <a:rPr lang="en-US" altLang="zh-CN" sz="2400" b="1" dirty="0" err="1"/>
              <a:t>A</a:t>
            </a:r>
            <a:r>
              <a:rPr lang="en-US" altLang="zh-CN" sz="2400" b="1" baseline="-25000" dirty="0" err="1"/>
              <a:t>i</a:t>
            </a:r>
            <a:r>
              <a:rPr lang="en-US" altLang="zh-CN" sz="2400" b="1" dirty="0" err="1"/>
              <a:t>≠Ø</a:t>
            </a:r>
            <a:endParaRPr lang="en-US" altLang="zh-CN" sz="2400" b="1" dirty="0"/>
          </a:p>
          <a:p>
            <a:r>
              <a:rPr lang="en-US" altLang="zh-CN" sz="2400" b="1" dirty="0"/>
              <a:t>	A</a:t>
            </a:r>
            <a:r>
              <a:rPr lang="en-US" altLang="zh-CN" sz="2400" b="1" baseline="-25000" dirty="0"/>
              <a:t>i</a:t>
            </a:r>
            <a:r>
              <a:rPr lang="el-GR" altLang="zh-CN" sz="2400" b="1" dirty="0"/>
              <a:t>∩</a:t>
            </a:r>
            <a:r>
              <a:rPr lang="en-US" altLang="zh-CN" sz="2400" b="1" dirty="0" err="1"/>
              <a:t>A</a:t>
            </a:r>
            <a:r>
              <a:rPr lang="en-US" altLang="zh-CN" sz="2400" b="1" baseline="-25000" dirty="0" err="1"/>
              <a:t>j</a:t>
            </a:r>
            <a:r>
              <a:rPr lang="en-US" altLang="zh-CN" sz="2400" b="1" dirty="0"/>
              <a:t>=Ø (</a:t>
            </a:r>
            <a:r>
              <a:rPr lang="en-US" altLang="zh-CN" sz="2400" b="1" dirty="0" err="1"/>
              <a:t>i≠j</a:t>
            </a:r>
            <a:r>
              <a:rPr lang="en-US" altLang="zh-CN" sz="2400" b="1" dirty="0"/>
              <a:t>)</a:t>
            </a:r>
          </a:p>
          <a:p>
            <a:pPr>
              <a:spcBef>
                <a:spcPct val="40000"/>
              </a:spcBef>
            </a:pPr>
            <a:r>
              <a:rPr lang="en-US" altLang="zh-CN" sz="2400" b="1" dirty="0"/>
              <a:t>	</a:t>
            </a:r>
            <a:r>
              <a:rPr lang="el-GR" altLang="zh-CN" sz="2400" b="1" dirty="0"/>
              <a:t>∪</a:t>
            </a:r>
            <a:r>
              <a:rPr lang="en-US" altLang="zh-CN" sz="2400" b="1" dirty="0"/>
              <a:t> A</a:t>
            </a:r>
            <a:r>
              <a:rPr lang="en-US" altLang="zh-CN" sz="2400" b="1" baseline="-25000" dirty="0"/>
              <a:t>i </a:t>
            </a:r>
            <a:r>
              <a:rPr lang="en-US" altLang="zh-CN" sz="2400" b="1" dirty="0"/>
              <a:t>= A</a:t>
            </a:r>
          </a:p>
          <a:p>
            <a:pPr>
              <a:spcBef>
                <a:spcPct val="40000"/>
              </a:spcBef>
            </a:pPr>
            <a:r>
              <a:rPr lang="en-US" altLang="zh-CN" sz="2400" b="1" dirty="0"/>
              <a:t>	</a:t>
            </a:r>
            <a:r>
              <a:rPr lang="zh-CN" altLang="en-US" sz="2400" b="1" dirty="0"/>
              <a:t>于是</a:t>
            </a:r>
          </a:p>
          <a:p>
            <a:r>
              <a:rPr lang="zh-CN" altLang="en-US" sz="2400" b="1" dirty="0"/>
              <a:t>	</a:t>
            </a:r>
            <a:r>
              <a:rPr lang="en-US" altLang="zh-CN" sz="2400" b="1" dirty="0"/>
              <a:t>(Ai</a:t>
            </a:r>
            <a:r>
              <a:rPr lang="el-GR" altLang="zh-CN" sz="2400" b="1" dirty="0"/>
              <a:t>∩</a:t>
            </a:r>
            <a:r>
              <a:rPr lang="en-US" altLang="zh-CN" sz="2400" b="1" dirty="0"/>
              <a:t>B) </a:t>
            </a:r>
            <a:r>
              <a:rPr lang="el-GR" altLang="zh-CN" sz="2400" b="1" dirty="0"/>
              <a:t>∩</a:t>
            </a:r>
            <a:r>
              <a:rPr lang="en-US" altLang="zh-CN" sz="2400" b="1" dirty="0"/>
              <a:t>(</a:t>
            </a:r>
            <a:r>
              <a:rPr lang="en-US" altLang="zh-CN" sz="2400" b="1" dirty="0" err="1"/>
              <a:t>Aj</a:t>
            </a:r>
            <a:r>
              <a:rPr lang="el-GR" altLang="zh-CN" sz="2400" b="1" dirty="0"/>
              <a:t>∩</a:t>
            </a:r>
            <a:r>
              <a:rPr lang="en-US" altLang="zh-CN" sz="2400" b="1" dirty="0"/>
              <a:t>B)=(Ai</a:t>
            </a:r>
            <a:r>
              <a:rPr lang="el-GR" altLang="zh-CN" sz="2400" b="1" dirty="0"/>
              <a:t>∩</a:t>
            </a:r>
            <a:r>
              <a:rPr lang="en-US" altLang="zh-CN" sz="2400" b="1" dirty="0" err="1"/>
              <a:t>Aj</a:t>
            </a:r>
            <a:r>
              <a:rPr lang="en-US" altLang="zh-CN" sz="2400" b="1" dirty="0"/>
              <a:t>) </a:t>
            </a:r>
            <a:r>
              <a:rPr lang="el-GR" altLang="zh-CN" sz="2400" b="1" dirty="0"/>
              <a:t>∩</a:t>
            </a:r>
            <a:r>
              <a:rPr lang="en-US" altLang="zh-CN" sz="2400" b="1" dirty="0"/>
              <a:t>B=Ø</a:t>
            </a:r>
            <a:r>
              <a:rPr lang="el-GR" altLang="zh-CN" sz="2400" b="1" dirty="0"/>
              <a:t>∩</a:t>
            </a:r>
            <a:r>
              <a:rPr lang="en-US" altLang="zh-CN" sz="2400" b="1" dirty="0"/>
              <a:t>B=Ø (</a:t>
            </a:r>
            <a:r>
              <a:rPr lang="en-US" altLang="zh-CN" sz="2400" b="1" dirty="0" err="1"/>
              <a:t>i≠j</a:t>
            </a:r>
            <a:r>
              <a:rPr lang="en-US" altLang="zh-CN" sz="2400" b="1" dirty="0"/>
              <a:t>)</a:t>
            </a:r>
          </a:p>
          <a:p>
            <a:pPr>
              <a:spcBef>
                <a:spcPct val="50000"/>
              </a:spcBef>
            </a:pPr>
            <a:r>
              <a:rPr lang="en-US" altLang="zh-CN" sz="2400" b="1" dirty="0"/>
              <a:t>	</a:t>
            </a:r>
            <a:r>
              <a:rPr lang="el-GR" altLang="zh-CN" sz="2400" b="1" dirty="0"/>
              <a:t>∪</a:t>
            </a:r>
            <a:r>
              <a:rPr lang="en-US" altLang="zh-CN" sz="2400" b="1" dirty="0"/>
              <a:t> (Ai </a:t>
            </a:r>
            <a:r>
              <a:rPr lang="el-GR" altLang="zh-CN" sz="2400" b="1" dirty="0"/>
              <a:t>∩</a:t>
            </a:r>
            <a:r>
              <a:rPr lang="en-US" altLang="zh-CN" sz="2400" b="1" dirty="0"/>
              <a:t>B)= (</a:t>
            </a:r>
            <a:r>
              <a:rPr lang="el-GR" altLang="zh-CN" sz="2400" b="1" dirty="0"/>
              <a:t>∪</a:t>
            </a:r>
            <a:r>
              <a:rPr lang="en-US" altLang="zh-CN" sz="2400" b="1" dirty="0"/>
              <a:t> Ai) </a:t>
            </a:r>
            <a:r>
              <a:rPr lang="el-GR" altLang="zh-CN" sz="2400" b="1" dirty="0"/>
              <a:t>∩</a:t>
            </a:r>
            <a:r>
              <a:rPr lang="en-US" altLang="zh-CN" sz="2400" b="1" dirty="0"/>
              <a:t>B= A</a:t>
            </a:r>
            <a:r>
              <a:rPr lang="el-GR" altLang="zh-CN" sz="2400" b="1" dirty="0"/>
              <a:t>∩</a:t>
            </a:r>
            <a:r>
              <a:rPr lang="en-US" altLang="zh-CN" sz="2400" b="1" dirty="0"/>
              <a:t>B</a:t>
            </a:r>
          </a:p>
          <a:p>
            <a:pPr>
              <a:spcBef>
                <a:spcPct val="40000"/>
              </a:spcBef>
            </a:pPr>
            <a:r>
              <a:rPr lang="en-US" altLang="zh-CN" sz="2400" b="1" dirty="0"/>
              <a:t> </a:t>
            </a:r>
          </a:p>
        </p:txBody>
      </p:sp>
      <p:grpSp>
        <p:nvGrpSpPr>
          <p:cNvPr id="327684" name="Group 4"/>
          <p:cNvGrpSpPr>
            <a:grpSpLocks/>
          </p:cNvGrpSpPr>
          <p:nvPr/>
        </p:nvGrpSpPr>
        <p:grpSpPr bwMode="auto">
          <a:xfrm>
            <a:off x="3174430" y="3864166"/>
            <a:ext cx="2320925" cy="2235200"/>
            <a:chOff x="1247" y="1933"/>
            <a:chExt cx="1462" cy="1408"/>
          </a:xfrm>
        </p:grpSpPr>
        <p:grpSp>
          <p:nvGrpSpPr>
            <p:cNvPr id="327685" name="Group 5"/>
            <p:cNvGrpSpPr>
              <a:grpSpLocks/>
            </p:cNvGrpSpPr>
            <p:nvPr/>
          </p:nvGrpSpPr>
          <p:grpSpPr bwMode="auto">
            <a:xfrm>
              <a:off x="1247" y="1933"/>
              <a:ext cx="328" cy="1408"/>
              <a:chOff x="1247" y="1933"/>
              <a:chExt cx="328" cy="1408"/>
            </a:xfrm>
          </p:grpSpPr>
          <p:sp>
            <p:nvSpPr>
              <p:cNvPr id="327686" name="Text Box 6"/>
              <p:cNvSpPr txBox="1">
                <a:spLocks noChangeArrowheads="1"/>
              </p:cNvSpPr>
              <p:nvPr/>
            </p:nvSpPr>
            <p:spPr bwMode="auto">
              <a:xfrm>
                <a:off x="1253" y="2201"/>
                <a:ext cx="322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/>
                  <a:t>i=1</a:t>
                </a:r>
              </a:p>
            </p:txBody>
          </p:sp>
          <p:sp>
            <p:nvSpPr>
              <p:cNvPr id="327687" name="Text Box 7"/>
              <p:cNvSpPr txBox="1">
                <a:spLocks noChangeArrowheads="1"/>
              </p:cNvSpPr>
              <p:nvPr/>
            </p:nvSpPr>
            <p:spPr bwMode="auto">
              <a:xfrm>
                <a:off x="1292" y="1933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/>
                  <a:t>n</a:t>
                </a:r>
              </a:p>
            </p:txBody>
          </p:sp>
          <p:sp>
            <p:nvSpPr>
              <p:cNvPr id="327688" name="Text Box 8"/>
              <p:cNvSpPr txBox="1">
                <a:spLocks noChangeArrowheads="1"/>
              </p:cNvSpPr>
              <p:nvPr/>
            </p:nvSpPr>
            <p:spPr bwMode="auto">
              <a:xfrm>
                <a:off x="1247" y="3108"/>
                <a:ext cx="322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/>
                  <a:t>i=1</a:t>
                </a:r>
              </a:p>
            </p:txBody>
          </p:sp>
          <p:sp>
            <p:nvSpPr>
              <p:cNvPr id="327689" name="Text Box 9"/>
              <p:cNvSpPr txBox="1">
                <a:spLocks noChangeArrowheads="1"/>
              </p:cNvSpPr>
              <p:nvPr/>
            </p:nvSpPr>
            <p:spPr bwMode="auto">
              <a:xfrm>
                <a:off x="1286" y="2840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/>
                  <a:t>n</a:t>
                </a:r>
              </a:p>
            </p:txBody>
          </p:sp>
        </p:grpSp>
        <p:sp>
          <p:nvSpPr>
            <p:cNvPr id="327690" name="Text Box 10"/>
            <p:cNvSpPr txBox="1">
              <a:spLocks noChangeArrowheads="1"/>
            </p:cNvSpPr>
            <p:nvPr/>
          </p:nvSpPr>
          <p:spPr bwMode="auto">
            <a:xfrm>
              <a:off x="2387" y="3108"/>
              <a:ext cx="32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/>
                <a:t>i=1</a:t>
              </a:r>
            </a:p>
          </p:txBody>
        </p:sp>
        <p:sp>
          <p:nvSpPr>
            <p:cNvPr id="327691" name="Text Box 11"/>
            <p:cNvSpPr txBox="1">
              <a:spLocks noChangeArrowheads="1"/>
            </p:cNvSpPr>
            <p:nvPr/>
          </p:nvSpPr>
          <p:spPr bwMode="auto">
            <a:xfrm>
              <a:off x="2426" y="2840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/>
                <a:t>n</a:t>
              </a:r>
            </a:p>
          </p:txBody>
        </p:sp>
      </p:grpSp>
      <p:sp>
        <p:nvSpPr>
          <p:cNvPr id="327692" name="Rectangle 12"/>
          <p:cNvSpPr>
            <a:spLocks noChangeArrowheads="1"/>
          </p:cNvSpPr>
          <p:nvPr/>
        </p:nvSpPr>
        <p:spPr bwMode="auto">
          <a:xfrm>
            <a:off x="2887092" y="6239067"/>
            <a:ext cx="554991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1"/>
              <a:t>又因为</a:t>
            </a:r>
            <a:r>
              <a:rPr lang="en-US" altLang="zh-CN" sz="2400" b="1"/>
              <a:t>A</a:t>
            </a:r>
            <a:r>
              <a:rPr lang="en-US" altLang="zh-CN" sz="2400" b="1" i="1"/>
              <a:t>i</a:t>
            </a:r>
            <a:r>
              <a:rPr lang="en-US" altLang="zh-CN" sz="2400" b="1"/>
              <a:t>∩B≠Ø (1≤</a:t>
            </a:r>
            <a:r>
              <a:rPr lang="en-US" altLang="zh-CN" sz="2400" b="1" i="1"/>
              <a:t>i</a:t>
            </a:r>
            <a:r>
              <a:rPr lang="en-US" altLang="zh-CN" sz="2400" b="1"/>
              <a:t>≤n)</a:t>
            </a:r>
            <a:r>
              <a:rPr lang="zh-CN" altLang="en-US" sz="2400" b="1"/>
              <a:t>，故结论得证。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1248698" y="187878"/>
            <a:ext cx="5801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/>
              <a:t>5.</a:t>
            </a:r>
            <a:endParaRPr lang="zh-CN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483953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7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7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27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27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27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27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7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7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232904" y="3319272"/>
            <a:ext cx="3758184" cy="307657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50180" name="Rectangle 3"/>
          <p:cNvSpPr>
            <a:spLocks noGrp="1"/>
          </p:cNvSpPr>
          <p:nvPr>
            <p:ph type="body" idx="4294967295"/>
          </p:nvPr>
        </p:nvSpPr>
        <p:spPr>
          <a:xfrm>
            <a:off x="1182181" y="370271"/>
            <a:ext cx="8208707" cy="2610674"/>
          </a:xfrm>
        </p:spPr>
        <p:txBody>
          <a:bodyPr/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sz="32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设</a:t>
            </a:r>
            <a:r>
              <a:rPr lang="en-US" altLang="zh-CN" sz="32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32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32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en-US" sz="32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32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zh-CN" altLang="en-US" sz="32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是三个非空集，</a:t>
            </a:r>
            <a:r>
              <a:rPr lang="en-US" altLang="zh-CN" sz="32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lang="zh-CN" altLang="en-US" sz="32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</a:t>
            </a:r>
            <a:r>
              <a:rPr lang="en-US" altLang="zh-CN" sz="32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32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到</a:t>
            </a:r>
            <a:r>
              <a:rPr lang="en-US" altLang="zh-CN" sz="32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en-US" sz="32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的映射，</a:t>
            </a:r>
            <a:endParaRPr lang="en-US" altLang="zh-CN" sz="32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zh-CN" altLang="en-US" sz="32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</a:t>
            </a:r>
            <a:r>
              <a:rPr lang="en-US" altLang="zh-CN" sz="32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en-US" sz="32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到</a:t>
            </a:r>
            <a:r>
              <a:rPr lang="en-US" altLang="zh-CN" sz="32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zh-CN" altLang="en-US" sz="32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的映射。试证：若</a:t>
            </a:r>
            <a:r>
              <a:rPr lang="en-US" altLang="zh-CN" sz="3200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g∘f</a:t>
            </a:r>
            <a:r>
              <a:rPr lang="en-US" altLang="zh-CN" sz="32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32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</a:t>
            </a:r>
            <a:r>
              <a:rPr lang="en-US" altLang="zh-CN" sz="32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32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到</a:t>
            </a:r>
            <a:r>
              <a:rPr lang="en-US" altLang="zh-CN" sz="32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zh-CN" altLang="en-US" sz="32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的满射，则 </a:t>
            </a:r>
            <a:r>
              <a:rPr lang="en-US" altLang="zh-CN" sz="32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zh-CN" altLang="en-US" sz="32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</a:t>
            </a:r>
            <a:r>
              <a:rPr lang="en-US" altLang="zh-CN" sz="32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en-US" sz="32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到</a:t>
            </a:r>
            <a:r>
              <a:rPr lang="en-US" altLang="zh-CN" sz="32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zh-CN" altLang="en-US" sz="32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的满射。并给出一个例子，说明</a:t>
            </a:r>
            <a:r>
              <a:rPr lang="en-US" altLang="zh-CN" sz="3200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g∘f</a:t>
            </a:r>
            <a:r>
              <a:rPr lang="zh-CN" altLang="en-US" sz="32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是满射， </a:t>
            </a:r>
            <a:r>
              <a:rPr lang="en-US" altLang="zh-CN" sz="32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zh-CN" altLang="en-US" sz="32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也是满射，但 </a:t>
            </a:r>
            <a:r>
              <a:rPr lang="en-US" altLang="zh-CN" sz="32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lang="zh-CN" altLang="en-US" sz="32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不是满射</a:t>
            </a:r>
            <a:r>
              <a:rPr lang="zh-CN" altLang="en-US" b="1" dirty="0">
                <a:solidFill>
                  <a:srgbClr val="3333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116331" y="3149810"/>
            <a:ext cx="7364413" cy="3108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/>
              <a:t>证</a:t>
            </a:r>
            <a:r>
              <a:rPr lang="en-US" altLang="zh-CN" sz="2800" b="1" dirty="0"/>
              <a:t>:  </a:t>
            </a:r>
            <a:r>
              <a:rPr lang="zh-CN" altLang="en-US" sz="2800" b="1" dirty="0"/>
              <a:t>由</a:t>
            </a:r>
            <a:r>
              <a:rPr lang="en-US" altLang="zh-CN" sz="2800" b="1" dirty="0" err="1"/>
              <a:t>g∘f</a:t>
            </a:r>
            <a:r>
              <a:rPr lang="zh-CN" altLang="en-US" sz="2800" b="1" dirty="0"/>
              <a:t>的满射性质，</a:t>
            </a:r>
          </a:p>
          <a:p>
            <a:pPr eaLnBrk="1" hangingPunct="1"/>
            <a:r>
              <a:rPr lang="zh-CN" altLang="en-US" sz="2800" b="1" dirty="0"/>
              <a:t>           对于任意的</a:t>
            </a:r>
            <a:r>
              <a:rPr lang="en-US" altLang="zh-CN" sz="2800" b="1" dirty="0" err="1"/>
              <a:t>z</a:t>
            </a:r>
            <a:r>
              <a:rPr lang="en-US" altLang="zh-CN" sz="2800" dirty="0" err="1"/>
              <a:t>∊</a:t>
            </a:r>
            <a:r>
              <a:rPr lang="en-US" altLang="zh-CN" sz="2800" b="1" dirty="0" err="1"/>
              <a:t>C</a:t>
            </a:r>
            <a:r>
              <a:rPr lang="en-US" altLang="zh-CN" sz="2800" b="1" dirty="0"/>
              <a:t>, </a:t>
            </a:r>
            <a:r>
              <a:rPr lang="zh-CN" altLang="en-US" sz="2800" b="1" dirty="0"/>
              <a:t>存在</a:t>
            </a:r>
            <a:r>
              <a:rPr lang="en-US" altLang="zh-CN" sz="2800" b="1" dirty="0" err="1"/>
              <a:t>x</a:t>
            </a:r>
            <a:r>
              <a:rPr lang="en-US" altLang="zh-CN" sz="2800" dirty="0" err="1"/>
              <a:t>∊</a:t>
            </a:r>
            <a:r>
              <a:rPr lang="en-US" altLang="zh-CN" sz="2800" b="1" dirty="0" err="1"/>
              <a:t>A</a:t>
            </a:r>
            <a:r>
              <a:rPr lang="en-US" altLang="zh-CN" sz="2800" b="1" dirty="0"/>
              <a:t>, </a:t>
            </a:r>
          </a:p>
          <a:p>
            <a:pPr eaLnBrk="1" hangingPunct="1"/>
            <a:r>
              <a:rPr lang="en-US" altLang="zh-CN" sz="2800" b="1" dirty="0"/>
              <a:t>            </a:t>
            </a:r>
            <a:r>
              <a:rPr lang="zh-CN" altLang="en-US" sz="2800" b="1" dirty="0"/>
              <a:t>使得      </a:t>
            </a:r>
            <a:r>
              <a:rPr lang="en-US" altLang="zh-CN" sz="2800" b="1" dirty="0" err="1"/>
              <a:t>g∘f</a:t>
            </a:r>
            <a:r>
              <a:rPr lang="en-US" altLang="zh-CN" sz="2800" b="1" dirty="0"/>
              <a:t>(x)=z</a:t>
            </a:r>
            <a:r>
              <a:rPr lang="zh-CN" altLang="en-US" sz="2800" b="1" dirty="0"/>
              <a:t>， </a:t>
            </a:r>
          </a:p>
          <a:p>
            <a:pPr eaLnBrk="1" hangingPunct="1"/>
            <a:r>
              <a:rPr lang="zh-CN" altLang="en-US" sz="2800" b="1" dirty="0"/>
              <a:t>            即有      </a:t>
            </a:r>
            <a:r>
              <a:rPr lang="en-US" altLang="zh-CN" sz="2800" b="1" dirty="0"/>
              <a:t>g(f(x))=z.</a:t>
            </a:r>
          </a:p>
          <a:p>
            <a:pPr eaLnBrk="1" hangingPunct="1"/>
            <a:r>
              <a:rPr lang="en-US" altLang="zh-CN" sz="2800" b="1" dirty="0"/>
              <a:t>            </a:t>
            </a:r>
            <a:r>
              <a:rPr lang="zh-CN" altLang="en-US" sz="2800" b="1" dirty="0"/>
              <a:t>记</a:t>
            </a:r>
            <a:r>
              <a:rPr lang="en-US" altLang="zh-CN" sz="2800" b="1" dirty="0"/>
              <a:t>y=f(x), </a:t>
            </a:r>
          </a:p>
          <a:p>
            <a:pPr eaLnBrk="1" hangingPunct="1"/>
            <a:r>
              <a:rPr lang="zh-CN" altLang="en-US" sz="2800" b="1" dirty="0"/>
              <a:t>            即有        </a:t>
            </a:r>
            <a:r>
              <a:rPr lang="en-US" altLang="zh-CN" sz="2800" b="1" dirty="0"/>
              <a:t>g(y)=z</a:t>
            </a:r>
          </a:p>
          <a:p>
            <a:pPr eaLnBrk="1" hangingPunct="1"/>
            <a:r>
              <a:rPr lang="en-US" altLang="zh-CN" sz="2800" b="1" dirty="0"/>
              <a:t>            </a:t>
            </a:r>
            <a:r>
              <a:rPr lang="zh-CN" altLang="en-US" sz="2800" b="1" dirty="0"/>
              <a:t>即证得</a:t>
            </a:r>
            <a:r>
              <a:rPr lang="en-US" altLang="zh-CN" sz="2800" b="1" dirty="0"/>
              <a:t>g</a:t>
            </a:r>
            <a:r>
              <a:rPr lang="zh-CN" altLang="en-US" sz="2800" b="1" dirty="0"/>
              <a:t>满射。</a:t>
            </a:r>
          </a:p>
        </p:txBody>
      </p:sp>
      <p:sp>
        <p:nvSpPr>
          <p:cNvPr id="5" name="Oval 7"/>
          <p:cNvSpPr>
            <a:spLocks noChangeArrowheads="1"/>
          </p:cNvSpPr>
          <p:nvPr/>
        </p:nvSpPr>
        <p:spPr bwMode="auto">
          <a:xfrm>
            <a:off x="7525640" y="4198240"/>
            <a:ext cx="136711" cy="16820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" name="Oval 9"/>
          <p:cNvSpPr>
            <a:spLocks noChangeArrowheads="1"/>
          </p:cNvSpPr>
          <p:nvPr/>
        </p:nvSpPr>
        <p:spPr bwMode="auto">
          <a:xfrm>
            <a:off x="9041610" y="4198240"/>
            <a:ext cx="136711" cy="168201"/>
          </a:xfrm>
          <a:prstGeom prst="ellipse">
            <a:avLst/>
          </a:prstGeom>
          <a:solidFill>
            <a:srgbClr val="CC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" name="Oval 10"/>
          <p:cNvSpPr>
            <a:spLocks noChangeArrowheads="1"/>
          </p:cNvSpPr>
          <p:nvPr/>
        </p:nvSpPr>
        <p:spPr bwMode="auto">
          <a:xfrm>
            <a:off x="9041610" y="4863731"/>
            <a:ext cx="136711" cy="168201"/>
          </a:xfrm>
          <a:prstGeom prst="ellipse">
            <a:avLst/>
          </a:prstGeom>
          <a:solidFill>
            <a:srgbClr val="CC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" name="Line 12"/>
          <p:cNvSpPr>
            <a:spLocks noChangeShapeType="1"/>
          </p:cNvSpPr>
          <p:nvPr/>
        </p:nvSpPr>
        <p:spPr bwMode="auto">
          <a:xfrm>
            <a:off x="7662351" y="4362783"/>
            <a:ext cx="137925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" name="Oval 14"/>
          <p:cNvSpPr>
            <a:spLocks noChangeArrowheads="1"/>
          </p:cNvSpPr>
          <p:nvPr/>
        </p:nvSpPr>
        <p:spPr bwMode="auto">
          <a:xfrm>
            <a:off x="10557579" y="4198240"/>
            <a:ext cx="136711" cy="168201"/>
          </a:xfrm>
          <a:prstGeom prst="ellipse">
            <a:avLst/>
          </a:prstGeom>
          <a:solidFill>
            <a:srgbClr val="00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" name="Line 16"/>
          <p:cNvSpPr>
            <a:spLocks noChangeShapeType="1"/>
          </p:cNvSpPr>
          <p:nvPr/>
        </p:nvSpPr>
        <p:spPr bwMode="auto">
          <a:xfrm>
            <a:off x="9178320" y="4362783"/>
            <a:ext cx="137925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" name="Line 17"/>
          <p:cNvSpPr>
            <a:spLocks noChangeShapeType="1"/>
          </p:cNvSpPr>
          <p:nvPr/>
        </p:nvSpPr>
        <p:spPr bwMode="auto">
          <a:xfrm flipV="1">
            <a:off x="9178320" y="4366429"/>
            <a:ext cx="1379259" cy="66550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" name="Text Box 19"/>
          <p:cNvSpPr txBox="1">
            <a:spLocks noChangeArrowheads="1"/>
          </p:cNvSpPr>
          <p:nvPr/>
        </p:nvSpPr>
        <p:spPr bwMode="auto">
          <a:xfrm>
            <a:off x="7762604" y="6008227"/>
            <a:ext cx="24878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f</a:t>
            </a:r>
          </a:p>
        </p:txBody>
      </p:sp>
      <p:sp>
        <p:nvSpPr>
          <p:cNvPr id="13" name="Text Box 20"/>
          <p:cNvSpPr txBox="1">
            <a:spLocks noChangeArrowheads="1"/>
          </p:cNvSpPr>
          <p:nvPr/>
        </p:nvSpPr>
        <p:spPr bwMode="auto">
          <a:xfrm>
            <a:off x="9545919" y="6026510"/>
            <a:ext cx="31290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g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536229" y="370271"/>
            <a:ext cx="5801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/>
              <a:t>7.</a:t>
            </a:r>
            <a:endParaRPr lang="zh-CN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486736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1676147" y="229425"/>
            <a:ext cx="8054975" cy="1604316"/>
          </a:xfrm>
        </p:spPr>
        <p:txBody>
          <a:bodyPr>
            <a:noAutofit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sz="32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设</a:t>
            </a:r>
            <a:r>
              <a:rPr lang="en-US" altLang="zh-CN" sz="32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32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是一个集合。试问当 </a:t>
            </a:r>
            <a:r>
              <a:rPr lang="en-US" altLang="zh-CN" sz="32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32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是什么样的集合时会存在 </a:t>
            </a:r>
            <a:r>
              <a:rPr lang="en-US" altLang="zh-CN" sz="32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32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到</a:t>
            </a:r>
            <a:r>
              <a:rPr lang="en-US" altLang="zh-CN" sz="32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32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的映射，是单射，而不是满射，并举一个例子。</a:t>
            </a:r>
            <a:endParaRPr lang="zh-CN" altLang="en-US" sz="3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077" name="Text Box 4"/>
          <p:cNvSpPr txBox="1">
            <a:spLocks noChangeArrowheads="1"/>
          </p:cNvSpPr>
          <p:nvPr/>
        </p:nvSpPr>
        <p:spPr bwMode="auto">
          <a:xfrm>
            <a:off x="2260601" y="2133601"/>
            <a:ext cx="8228013" cy="2215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715963" indent="-71596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dirty="0"/>
              <a:t>解： 对于</a:t>
            </a:r>
            <a:r>
              <a:rPr lang="zh-CN" altLang="en-US" sz="2400" b="1" dirty="0"/>
              <a:t>一个有限集</a:t>
            </a:r>
            <a:r>
              <a:rPr lang="en-US" altLang="zh-CN" sz="2400" b="1" dirty="0"/>
              <a:t>A</a:t>
            </a:r>
            <a:r>
              <a:rPr lang="zh-CN" altLang="en-US" sz="2400" b="1" dirty="0"/>
              <a:t>，如果存在 </a:t>
            </a:r>
            <a:r>
              <a:rPr lang="en-US" altLang="zh-CN" sz="2400" b="1" dirty="0"/>
              <a:t>A</a:t>
            </a:r>
            <a:r>
              <a:rPr lang="zh-CN" altLang="en-US" sz="2400" b="1" dirty="0"/>
              <a:t>到</a:t>
            </a:r>
            <a:r>
              <a:rPr lang="en-US" altLang="zh-CN" sz="2400" b="1" dirty="0"/>
              <a:t>A</a:t>
            </a:r>
            <a:r>
              <a:rPr lang="zh-CN" altLang="en-US" sz="2400" b="1" dirty="0"/>
              <a:t>的映射</a:t>
            </a:r>
            <a:r>
              <a:rPr lang="en-US" altLang="zh-CN" sz="2400" b="1" dirty="0"/>
              <a:t>f</a:t>
            </a:r>
            <a:r>
              <a:rPr lang="zh-CN" altLang="en-US" sz="2400" b="1" dirty="0"/>
              <a:t>，是单射，而不是满射，则：由单射性，</a:t>
            </a:r>
            <a:r>
              <a:rPr lang="en-US" altLang="zh-CN" sz="2400" b="1" dirty="0"/>
              <a:t>|A|=|f(A)|</a:t>
            </a:r>
            <a:r>
              <a:rPr lang="zh-CN" altLang="en-US" sz="2400" b="1" dirty="0"/>
              <a:t>；由非满射性，</a:t>
            </a:r>
            <a:r>
              <a:rPr lang="en-US" altLang="zh-CN" sz="2400" b="1" dirty="0"/>
              <a:t>|f(A)|&lt;|A|</a:t>
            </a:r>
            <a:r>
              <a:rPr lang="zh-CN" altLang="en-US" sz="2400" b="1" dirty="0"/>
              <a:t>。矛盾！</a:t>
            </a:r>
          </a:p>
          <a:p>
            <a:pPr eaLnBrk="1" hangingPunct="1"/>
            <a:r>
              <a:rPr lang="zh-CN" altLang="en-US" b="1" dirty="0">
                <a:solidFill>
                  <a:srgbClr val="333300"/>
                </a:solidFill>
              </a:rPr>
              <a:t>	</a:t>
            </a:r>
          </a:p>
          <a:p>
            <a:pPr eaLnBrk="1" hangingPunct="1"/>
            <a:r>
              <a:rPr lang="zh-CN" altLang="en-US" b="1" dirty="0">
                <a:solidFill>
                  <a:srgbClr val="333300"/>
                </a:solidFill>
              </a:rPr>
              <a:t>	</a:t>
            </a:r>
            <a:r>
              <a:rPr lang="zh-CN" altLang="en-US" sz="2400" dirty="0">
                <a:solidFill>
                  <a:srgbClr val="333300"/>
                </a:solidFill>
              </a:rPr>
              <a:t>当</a:t>
            </a:r>
            <a:r>
              <a:rPr lang="en-US" altLang="zh-CN" sz="2400" dirty="0">
                <a:solidFill>
                  <a:srgbClr val="333300"/>
                </a:solidFill>
              </a:rPr>
              <a:t>A</a:t>
            </a:r>
            <a:r>
              <a:rPr lang="zh-CN" altLang="en-US" sz="2400" dirty="0">
                <a:solidFill>
                  <a:srgbClr val="333300"/>
                </a:solidFill>
              </a:rPr>
              <a:t>是一个无限集时，存在</a:t>
            </a:r>
            <a:r>
              <a:rPr lang="en-US" altLang="zh-CN" sz="2400" b="1" dirty="0">
                <a:solidFill>
                  <a:srgbClr val="333300"/>
                </a:solidFill>
              </a:rPr>
              <a:t>A</a:t>
            </a:r>
            <a:r>
              <a:rPr lang="zh-CN" altLang="en-US" sz="2400" b="1" dirty="0">
                <a:solidFill>
                  <a:srgbClr val="333300"/>
                </a:solidFill>
              </a:rPr>
              <a:t>到</a:t>
            </a:r>
            <a:r>
              <a:rPr lang="en-US" altLang="zh-CN" sz="2400" b="1" dirty="0">
                <a:solidFill>
                  <a:srgbClr val="333300"/>
                </a:solidFill>
              </a:rPr>
              <a:t>A</a:t>
            </a:r>
            <a:r>
              <a:rPr lang="zh-CN" altLang="en-US" sz="2400" b="1" dirty="0">
                <a:solidFill>
                  <a:srgbClr val="333300"/>
                </a:solidFill>
              </a:rPr>
              <a:t>的映射，是单射，而不是满射。 </a:t>
            </a:r>
            <a:r>
              <a:rPr lang="zh-CN" altLang="en-US" sz="2400" dirty="0">
                <a:solidFill>
                  <a:srgbClr val="333300"/>
                </a:solidFill>
              </a:rPr>
              <a:t>下面是两个例子：</a:t>
            </a:r>
            <a:r>
              <a:rPr lang="zh-CN" altLang="en-US" sz="2400" b="1" dirty="0">
                <a:solidFill>
                  <a:srgbClr val="333300"/>
                </a:solidFill>
              </a:rPr>
              <a:t>         </a:t>
            </a:r>
          </a:p>
        </p:txBody>
      </p:sp>
      <p:sp>
        <p:nvSpPr>
          <p:cNvPr id="3078" name="Rectangle 5"/>
          <p:cNvSpPr>
            <a:spLocks noChangeArrowheads="1"/>
          </p:cNvSpPr>
          <p:nvPr/>
        </p:nvSpPr>
        <p:spPr bwMode="auto">
          <a:xfrm>
            <a:off x="3071813" y="4525964"/>
            <a:ext cx="74168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34988" indent="-534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AutoNum type="circleNumDbPlain"/>
            </a:pPr>
            <a:r>
              <a:rPr lang="en-US" altLang="zh-CN" sz="2400" b="1" dirty="0"/>
              <a:t>N</a:t>
            </a:r>
            <a:r>
              <a:rPr lang="zh-CN" altLang="en-US" sz="2400" b="1" dirty="0"/>
              <a:t>是自然数集，</a:t>
            </a:r>
            <a:r>
              <a:rPr lang="en-US" altLang="zh-CN" sz="2400" b="1" dirty="0"/>
              <a:t>f: N</a:t>
            </a:r>
            <a:r>
              <a:rPr lang="en-US" altLang="zh-CN" sz="2400" dirty="0"/>
              <a:t>→</a:t>
            </a:r>
            <a:r>
              <a:rPr lang="en-US" altLang="zh-CN" sz="2400" b="1" dirty="0"/>
              <a:t>N</a:t>
            </a:r>
            <a:r>
              <a:rPr lang="zh-CN" altLang="en-US" sz="2400" b="1" dirty="0"/>
              <a:t>，对于 </a:t>
            </a:r>
            <a:r>
              <a:rPr lang="zh-CN" altLang="el-GR" sz="2400" dirty="0"/>
              <a:t>∀</a:t>
            </a:r>
            <a:r>
              <a:rPr lang="en-US" altLang="zh-CN" sz="2400" dirty="0" err="1"/>
              <a:t>x∊N</a:t>
            </a:r>
            <a:r>
              <a:rPr lang="zh-CN" altLang="en-US" sz="2400" dirty="0"/>
              <a:t>，</a:t>
            </a:r>
            <a:r>
              <a:rPr lang="en-US" altLang="zh-CN" sz="2400" b="1" dirty="0"/>
              <a:t>f(x)=2x</a:t>
            </a:r>
            <a:r>
              <a:rPr lang="zh-CN" altLang="en-US" sz="2400" b="1" dirty="0"/>
              <a:t>。</a:t>
            </a:r>
          </a:p>
          <a:p>
            <a:pPr eaLnBrk="1" hangingPunct="1">
              <a:buFontTx/>
              <a:buAutoNum type="circleNumDbPlain"/>
            </a:pPr>
            <a:endParaRPr lang="zh-CN" altLang="en-US" sz="2400" b="1" dirty="0"/>
          </a:p>
          <a:p>
            <a:pPr eaLnBrk="1" hangingPunct="1">
              <a:buFontTx/>
              <a:buAutoNum type="circleNumDbPlain"/>
            </a:pPr>
            <a:r>
              <a:rPr lang="en-US" altLang="zh-CN" sz="2400" b="1" dirty="0">
                <a:solidFill>
                  <a:srgbClr val="333300"/>
                </a:solidFill>
              </a:rPr>
              <a:t>R</a:t>
            </a:r>
            <a:r>
              <a:rPr lang="zh-CN" altLang="en-US" sz="2400" b="1" dirty="0">
                <a:solidFill>
                  <a:srgbClr val="333300"/>
                </a:solidFill>
              </a:rPr>
              <a:t>是实数集，</a:t>
            </a:r>
            <a:r>
              <a:rPr lang="en-US" altLang="zh-CN" sz="2400" b="1" dirty="0">
                <a:solidFill>
                  <a:srgbClr val="333300"/>
                </a:solidFill>
              </a:rPr>
              <a:t>f: R</a:t>
            </a:r>
            <a:r>
              <a:rPr lang="en-US" altLang="zh-CN" sz="2400" dirty="0">
                <a:solidFill>
                  <a:srgbClr val="333300"/>
                </a:solidFill>
              </a:rPr>
              <a:t>→R,</a:t>
            </a:r>
            <a:r>
              <a:rPr lang="en-US" altLang="zh-CN" dirty="0">
                <a:solidFill>
                  <a:srgbClr val="333300"/>
                </a:solidFill>
              </a:rPr>
              <a:t> </a:t>
            </a:r>
            <a:endParaRPr lang="en-US" altLang="zh-CN" b="1" dirty="0">
              <a:solidFill>
                <a:srgbClr val="333300"/>
              </a:solidFill>
            </a:endParaRPr>
          </a:p>
        </p:txBody>
      </p:sp>
      <p:grpSp>
        <p:nvGrpSpPr>
          <p:cNvPr id="3079" name="Group 6"/>
          <p:cNvGrpSpPr>
            <a:grpSpLocks/>
          </p:cNvGrpSpPr>
          <p:nvPr/>
        </p:nvGrpSpPr>
        <p:grpSpPr bwMode="auto">
          <a:xfrm>
            <a:off x="6911976" y="5229228"/>
            <a:ext cx="2714626" cy="984251"/>
            <a:chOff x="3134" y="2931"/>
            <a:chExt cx="1710" cy="620"/>
          </a:xfrm>
        </p:grpSpPr>
        <p:sp>
          <p:nvSpPr>
            <p:cNvPr id="3080" name="Text Box 7"/>
            <p:cNvSpPr txBox="1">
              <a:spLocks noChangeArrowheads="1"/>
            </p:cNvSpPr>
            <p:nvPr/>
          </p:nvSpPr>
          <p:spPr bwMode="auto">
            <a:xfrm>
              <a:off x="3134" y="3145"/>
              <a:ext cx="52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 b="1">
                  <a:solidFill>
                    <a:srgbClr val="333300"/>
                  </a:solidFill>
                </a:rPr>
                <a:t>f(x)=</a:t>
              </a:r>
            </a:p>
          </p:txBody>
        </p:sp>
        <p:sp>
          <p:nvSpPr>
            <p:cNvPr id="3081" name="AutoShape 8"/>
            <p:cNvSpPr>
              <a:spLocks/>
            </p:cNvSpPr>
            <p:nvPr/>
          </p:nvSpPr>
          <p:spPr bwMode="auto">
            <a:xfrm>
              <a:off x="3601" y="3088"/>
              <a:ext cx="90" cy="363"/>
            </a:xfrm>
            <a:prstGeom prst="leftBrace">
              <a:avLst>
                <a:gd name="adj1" fmla="val 33611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082" name="Text Box 9"/>
            <p:cNvSpPr txBox="1">
              <a:spLocks noChangeArrowheads="1"/>
            </p:cNvSpPr>
            <p:nvPr/>
          </p:nvSpPr>
          <p:spPr bwMode="auto">
            <a:xfrm>
              <a:off x="3666" y="2931"/>
              <a:ext cx="1178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>
                  <a:solidFill>
                    <a:srgbClr val="333300"/>
                  </a:solidFill>
                </a:rPr>
                <a:t>x,      x∊R-N</a:t>
              </a:r>
              <a:r>
                <a:rPr lang="en-US" altLang="zh-CN">
                  <a:solidFill>
                    <a:srgbClr val="333300"/>
                  </a:solidFill>
                </a:rPr>
                <a:t> </a:t>
              </a:r>
            </a:p>
          </p:txBody>
        </p:sp>
        <p:sp>
          <p:nvSpPr>
            <p:cNvPr id="3083" name="Text Box 10"/>
            <p:cNvSpPr txBox="1">
              <a:spLocks noChangeArrowheads="1"/>
            </p:cNvSpPr>
            <p:nvPr/>
          </p:nvSpPr>
          <p:spPr bwMode="auto">
            <a:xfrm>
              <a:off x="3684" y="3260"/>
              <a:ext cx="939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>
                  <a:solidFill>
                    <a:srgbClr val="333300"/>
                  </a:solidFill>
                </a:rPr>
                <a:t>x+1,  x∊N</a:t>
              </a:r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924233" y="229425"/>
            <a:ext cx="5801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/>
              <a:t>8.</a:t>
            </a:r>
            <a:endParaRPr lang="zh-CN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904778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8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</TotalTime>
  <Words>1650</Words>
  <Application>Microsoft Office PowerPoint</Application>
  <PresentationFormat>宽屏</PresentationFormat>
  <Paragraphs>192</Paragraphs>
  <Slides>17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8" baseType="lpstr">
      <vt:lpstr>MS Mincho</vt:lpstr>
      <vt:lpstr>等线</vt:lpstr>
      <vt:lpstr>等线 Light</vt:lpstr>
      <vt:lpstr>Arial</vt:lpstr>
      <vt:lpstr>Calibri</vt:lpstr>
      <vt:lpstr>Cambria Math</vt:lpstr>
      <vt:lpstr>Georgia</vt:lpstr>
      <vt:lpstr>Tahoma</vt:lpstr>
      <vt:lpstr>Times New Roman</vt:lpstr>
      <vt:lpstr>Wingdings</vt:lpstr>
      <vt:lpstr>Office 主题​​</vt:lpstr>
      <vt:lpstr>PowerPoint 演示文稿</vt:lpstr>
      <vt:lpstr>PowerPoint 演示文稿</vt:lpstr>
      <vt:lpstr>从1到300的整数中，只能够被3、5、7中的一个数整除的数有多少个？</vt:lpstr>
      <vt:lpstr>PowerPoint 演示文稿</vt:lpstr>
      <vt:lpstr>已知A={Ø, {a}}，B={ &lt;1, {a}&gt; }，求   (1) 2A×B   (2) A×2B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（1）等价关系=划分          3个元素的划分有1+3+1=5种。</vt:lpstr>
      <vt:lpstr>（2）全序关系=链           3！=6种。</vt:lpstr>
      <vt:lpstr>（3）偏序关系=哈斯图          3个元素的哈斯图有1+3+3+6+6=19种。</vt:lpstr>
      <vt:lpstr>（4）自反关系 =对角线上的3条边都出现，非对角线上的边随意出现。</vt:lpstr>
      <vt:lpstr>（5）对称关系 =对角线上的3条边可以随意出现，非对角线上的3对边需要成对出现。</vt:lpstr>
      <vt:lpstr>（6）反对称关系 =对角线上的3条边可以随意出现，非对角线上的3对边不能同时出现。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jin zhong</dc:creator>
  <cp:lastModifiedBy>1563883475@qq.com</cp:lastModifiedBy>
  <cp:revision>24</cp:revision>
  <dcterms:created xsi:type="dcterms:W3CDTF">2023-09-24T01:07:01Z</dcterms:created>
  <dcterms:modified xsi:type="dcterms:W3CDTF">2024-12-05T07:02:34Z</dcterms:modified>
</cp:coreProperties>
</file>