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52"/>
  </p:notesMasterIdLst>
  <p:sldIdLst>
    <p:sldId id="501" r:id="rId2"/>
    <p:sldId id="502" r:id="rId3"/>
    <p:sldId id="591" r:id="rId4"/>
    <p:sldId id="503" r:id="rId5"/>
    <p:sldId id="592" r:id="rId6"/>
    <p:sldId id="505" r:id="rId7"/>
    <p:sldId id="582" r:id="rId8"/>
    <p:sldId id="506" r:id="rId9"/>
    <p:sldId id="598" r:id="rId10"/>
    <p:sldId id="585" r:id="rId11"/>
    <p:sldId id="507" r:id="rId12"/>
    <p:sldId id="510" r:id="rId13"/>
    <p:sldId id="511" r:id="rId14"/>
    <p:sldId id="512" r:id="rId15"/>
    <p:sldId id="513" r:id="rId16"/>
    <p:sldId id="514" r:id="rId17"/>
    <p:sldId id="515" r:id="rId18"/>
    <p:sldId id="516" r:id="rId19"/>
    <p:sldId id="517" r:id="rId20"/>
    <p:sldId id="518" r:id="rId21"/>
    <p:sldId id="519" r:id="rId22"/>
    <p:sldId id="520" r:id="rId23"/>
    <p:sldId id="521" r:id="rId24"/>
    <p:sldId id="522" r:id="rId25"/>
    <p:sldId id="580" r:id="rId26"/>
    <p:sldId id="524" r:id="rId27"/>
    <p:sldId id="525" r:id="rId28"/>
    <p:sldId id="526" r:id="rId29"/>
    <p:sldId id="527" r:id="rId30"/>
    <p:sldId id="528" r:id="rId31"/>
    <p:sldId id="529" r:id="rId32"/>
    <p:sldId id="536" r:id="rId33"/>
    <p:sldId id="534" r:id="rId34"/>
    <p:sldId id="535" r:id="rId35"/>
    <p:sldId id="599" r:id="rId36"/>
    <p:sldId id="600" r:id="rId37"/>
    <p:sldId id="601" r:id="rId38"/>
    <p:sldId id="602" r:id="rId39"/>
    <p:sldId id="607" r:id="rId40"/>
    <p:sldId id="604" r:id="rId41"/>
    <p:sldId id="608" r:id="rId42"/>
    <p:sldId id="609" r:id="rId43"/>
    <p:sldId id="610" r:id="rId44"/>
    <p:sldId id="605" r:id="rId45"/>
    <p:sldId id="606" r:id="rId46"/>
    <p:sldId id="611" r:id="rId47"/>
    <p:sldId id="613" r:id="rId48"/>
    <p:sldId id="616" r:id="rId49"/>
    <p:sldId id="584" r:id="rId50"/>
    <p:sldId id="558" r:id="rId5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95B3D7"/>
    <a:srgbClr val="7F8D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62840" autoAdjust="0"/>
  </p:normalViewPr>
  <p:slideViewPr>
    <p:cSldViewPr>
      <p:cViewPr varScale="1">
        <p:scale>
          <a:sx n="67" d="100"/>
          <a:sy n="67" d="100"/>
        </p:scale>
        <p:origin x="246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9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ea typeface="宋体" pitchFamily="2" charset="-122"/>
              </a:defRPr>
            </a:lvl1pPr>
          </a:lstStyle>
          <a:p>
            <a:pPr>
              <a:defRPr/>
            </a:pPr>
            <a:endParaRPr lang="zh-CN" altLang="en-US"/>
          </a:p>
        </p:txBody>
      </p:sp>
      <p:sp>
        <p:nvSpPr>
          <p:cNvPr id="593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宋体" pitchFamily="2" charset="-122"/>
              </a:defRPr>
            </a:lvl1pPr>
          </a:lstStyle>
          <a:p>
            <a:pPr>
              <a:defRPr/>
            </a:pPr>
            <a:fld id="{9FCB5C95-328C-4EF2-8958-338D6D8F22DC}" type="datetimeFigureOut">
              <a:rPr lang="zh-CN" altLang="en-US"/>
              <a:pPr>
                <a:defRPr/>
              </a:pPr>
              <a:t>2024/9/5</a:t>
            </a:fld>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93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ea typeface="宋体" pitchFamily="2" charset="-122"/>
              </a:defRPr>
            </a:lvl1pPr>
          </a:lstStyle>
          <a:p>
            <a:pPr>
              <a:defRPr/>
            </a:pPr>
            <a:endParaRPr lang="en-US" altLang="zh-CN"/>
          </a:p>
        </p:txBody>
      </p:sp>
      <p:sp>
        <p:nvSpPr>
          <p:cNvPr id="593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A28D24B8-D8B1-4183-9B3B-2F7B09EF95AE}" type="slidenum">
              <a:rPr lang="zh-CN" altLang="en-US"/>
              <a:pPr>
                <a:defRPr/>
              </a:pPr>
              <a:t>‹#›</a:t>
            </a:fld>
            <a:endParaRPr lang="en-US" altLang="zh-CN"/>
          </a:p>
        </p:txBody>
      </p:sp>
    </p:spTree>
    <p:extLst>
      <p:ext uri="{BB962C8B-B14F-4D97-AF65-F5344CB8AC3E}">
        <p14:creationId xmlns:p14="http://schemas.microsoft.com/office/powerpoint/2010/main" val="26230693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baike.baidu.com/item/%E5%A1%94%E5%B0%94%E6%96%AF%E5%9F%BA/9525886" TargetMode="External"/><Relationship Id="rId3" Type="http://schemas.openxmlformats.org/officeDocument/2006/relationships/hyperlink" Target="https://baike.baidu.com/item/%E5%93%A5%E5%BB%B7%E6%A0%B9%E5%A4%A7%E5%AD%A6" TargetMode="External"/><Relationship Id="rId7" Type="http://schemas.openxmlformats.org/officeDocument/2006/relationships/hyperlink" Target="https://baike.baidu.com/item/%E5%8D%A1%E5%B0%94%E7%BA%B3%E6%99%AE/2004546"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baike.baidu.com/item/%E8%B7%AF%E5%BE%B7%E7%BB%B4%E5%B8%8C%C2%B7%E7%BB%B4%E7%89%B9%E6%A0%B9%E6%96%AF%E5%9D%A6/3209559" TargetMode="External"/><Relationship Id="rId5" Type="http://schemas.openxmlformats.org/officeDocument/2006/relationships/hyperlink" Target="https://baike.baidu.com/item/%E4%BC%AF%E7%89%B9%E5%85%B0%C2%B7%E7%BD%97%E7%B4%A0/1359234" TargetMode="External"/><Relationship Id="rId10" Type="http://schemas.openxmlformats.org/officeDocument/2006/relationships/hyperlink" Target="https://baike.baidu.com/item/%E6%A6%82%E5%BF%B5%E6%96%87%E5%AD%97/8369469" TargetMode="External"/><Relationship Id="rId4" Type="http://schemas.openxmlformats.org/officeDocument/2006/relationships/hyperlink" Target="https://baike.baidu.com/item/%E9%B2%81%E9%81%93%E5%A4%AB%C2%B7%E5%8D%A1%E5%B0%94%E7%BA%B3%E6%99%AE/6514877" TargetMode="External"/><Relationship Id="rId9" Type="http://schemas.openxmlformats.org/officeDocument/2006/relationships/hyperlink" Target="https://baike.baidu.com/item/%E5%93%A5%E5%BE%B7%E5%B0%94/152476"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baike.baidu.com/item/%E6%9B%B2%E7%BA%BF/12004394" TargetMode="External"/><Relationship Id="rId13" Type="http://schemas.openxmlformats.org/officeDocument/2006/relationships/hyperlink" Target="https://baike.baidu.com/item/%E5%B7%AE%E5%88%86%E6%96%B9%E7%A8%8B" TargetMode="External"/><Relationship Id="rId3" Type="http://schemas.openxmlformats.org/officeDocument/2006/relationships/hyperlink" Target="https://baike.baidu.com/item/%E7%9A%AE%E5%8C%A0/10568578" TargetMode="External"/><Relationship Id="rId7" Type="http://schemas.openxmlformats.org/officeDocument/2006/relationships/hyperlink" Target="https://baike.baidu.com/item/%E5%8F%98%E5%88%86%E6%B3%95/83603" TargetMode="External"/><Relationship Id="rId12" Type="http://schemas.openxmlformats.org/officeDocument/2006/relationships/hyperlink" Target="https://baike.baidu.com/item/%E5%BE%AE%E5%88%86%E6%96%B9%E7%A8%8B/4763" TargetMode="External"/><Relationship Id="rId2" Type="http://schemas.openxmlformats.org/officeDocument/2006/relationships/slide" Target="../slides/slide7.xml"/><Relationship Id="rId16" Type="http://schemas.openxmlformats.org/officeDocument/2006/relationships/hyperlink" Target="https://baike.baidu.com/item/%E8%82%BA%E7%82%8E/1083485" TargetMode="External"/><Relationship Id="rId1" Type="http://schemas.openxmlformats.org/officeDocument/2006/relationships/notesMaster" Target="../notesMasters/notesMaster1.xml"/><Relationship Id="rId6" Type="http://schemas.openxmlformats.org/officeDocument/2006/relationships/hyperlink" Target="https://baike.baidu.com/item/%E6%8B%89%E6%A0%BC%E6%9C%97%E6%97%A5" TargetMode="External"/><Relationship Id="rId11" Type="http://schemas.openxmlformats.org/officeDocument/2006/relationships/hyperlink" Target="https://baike.baidu.com/item/%E5%B8%83%E5%B0%94%E4%BB%A3%E6%95%B0" TargetMode="External"/><Relationship Id="rId5" Type="http://schemas.openxmlformats.org/officeDocument/2006/relationships/hyperlink" Target="https://baike.baidu.com/item/%E7%89%A7%E5%B8%88/27121" TargetMode="External"/><Relationship Id="rId15" Type="http://schemas.openxmlformats.org/officeDocument/2006/relationships/hyperlink" Target="https://baike.baidu.com/item/%E4%BC%A6%E6%95%A6%E7%9A%87%E5%AE%B6%E5%AD%A6%E4%BC%9A" TargetMode="External"/><Relationship Id="rId10" Type="http://schemas.openxmlformats.org/officeDocument/2006/relationships/hyperlink" Target="https://baike.baidu.com/item/%E9%80%BB%E8%BE%91%E7%9A%84%E6%95%B0%E5%AD%A6%E5%88%86%E6%9E%90" TargetMode="External"/><Relationship Id="rId4" Type="http://schemas.openxmlformats.org/officeDocument/2006/relationships/hyperlink" Target="https://baike.baidu.com/item/%E6%95%B0%E5%AD%A6%E5%AE%B6/1210991" TargetMode="External"/><Relationship Id="rId9" Type="http://schemas.openxmlformats.org/officeDocument/2006/relationships/hyperlink" Target="https://baike.baidu.com/item/%E6%9B%B2%E9%9D%A2/13033889" TargetMode="External"/><Relationship Id="rId14" Type="http://schemas.openxmlformats.org/officeDocument/2006/relationships/hyperlink" Target="https://baike.baidu.com/item/%E5%B8%8C%E8%85%8A%E6%96%87/5623773"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baike.sogou.com/lemma/ShowInnerLink.htm?lemmaId=80717" TargetMode="External"/><Relationship Id="rId13" Type="http://schemas.openxmlformats.org/officeDocument/2006/relationships/hyperlink" Target="https://baike.sogou.com/lemma/ShowInnerLink.htm?lemmaId=49582" TargetMode="External"/><Relationship Id="rId18" Type="http://schemas.openxmlformats.org/officeDocument/2006/relationships/hyperlink" Target="https://baike.sogou.com/v269911.htm?fromTitle=%E9%87%91%E5%B2%B3%E9%9C%96#quote4" TargetMode="External"/><Relationship Id="rId3" Type="http://schemas.openxmlformats.org/officeDocument/2006/relationships/hyperlink" Target="https://baike.sogou.com/lemma/ShowInnerLink.htm?lemmaId=34044" TargetMode="External"/><Relationship Id="rId7" Type="http://schemas.openxmlformats.org/officeDocument/2006/relationships/hyperlink" Target="https://baike.sogou.com/v269911.htm?fromTitle=%E9%87%91%E5%B2%B3%E9%9C%96#quote1" TargetMode="External"/><Relationship Id="rId12" Type="http://schemas.openxmlformats.org/officeDocument/2006/relationships/hyperlink" Target="https://baike.sogou.com/v269911.htm?fromTitle=%E9%87%91%E5%B2%B3%E9%9C%96#quote3" TargetMode="External"/><Relationship Id="rId17" Type="http://schemas.openxmlformats.org/officeDocument/2006/relationships/hyperlink" Target="https://baike.sogou.com/lemma/ShowInnerLink.htm?lemmaId=58697788" TargetMode="External"/><Relationship Id="rId2" Type="http://schemas.openxmlformats.org/officeDocument/2006/relationships/slide" Target="../slides/slide9.xml"/><Relationship Id="rId16" Type="http://schemas.openxmlformats.org/officeDocument/2006/relationships/hyperlink" Target="https://baike.sogou.com/lemma/ShowInnerLink.htm?lemmaId=10023" TargetMode="External"/><Relationship Id="rId20" Type="http://schemas.openxmlformats.org/officeDocument/2006/relationships/hyperlink" Target="https://baike.sogou.com/lemma/ShowInnerLink.htm?lemmaId=101720001" TargetMode="External"/><Relationship Id="rId1" Type="http://schemas.openxmlformats.org/officeDocument/2006/relationships/notesMaster" Target="../notesMasters/notesMaster1.xml"/><Relationship Id="rId6" Type="http://schemas.openxmlformats.org/officeDocument/2006/relationships/hyperlink" Target="https://baike.sogou.com/lemma/ShowInnerLink.htm?lemmaId=74267" TargetMode="External"/><Relationship Id="rId11" Type="http://schemas.openxmlformats.org/officeDocument/2006/relationships/hyperlink" Target="https://baike.sogou.com/lemma/ShowInnerLink.htm?lemmaId=58697788&amp;ss_c=ssc.citiao.link" TargetMode="External"/><Relationship Id="rId5" Type="http://schemas.openxmlformats.org/officeDocument/2006/relationships/hyperlink" Target="https://baike.sogou.com/lemma/ShowInnerLink.htm?lemmaId=72369898" TargetMode="External"/><Relationship Id="rId15" Type="http://schemas.openxmlformats.org/officeDocument/2006/relationships/hyperlink" Target="https://baike.sogou.com/lemma/ShowInnerLink.htm?lemmaId=30340" TargetMode="External"/><Relationship Id="rId10" Type="http://schemas.openxmlformats.org/officeDocument/2006/relationships/hyperlink" Target="https://baike.sogou.com/lemma/ShowInnerLink.htm?lemmaId=71147231" TargetMode="External"/><Relationship Id="rId19" Type="http://schemas.openxmlformats.org/officeDocument/2006/relationships/hyperlink" Target="https://baike.sogou.com/lemma/ShowInnerLink.htm?lemmaId=64839288" TargetMode="External"/><Relationship Id="rId4" Type="http://schemas.openxmlformats.org/officeDocument/2006/relationships/hyperlink" Target="https://baike.sogou.com/lemma/ShowInnerLink.htm?lemmaId=8689" TargetMode="External"/><Relationship Id="rId9" Type="http://schemas.openxmlformats.org/officeDocument/2006/relationships/hyperlink" Target="https://baike.sogou.com/v269911.htm?fromTitle=%E9%87%91%E5%B2%B3%E9%9C%96#quote2" TargetMode="External"/><Relationship Id="rId14" Type="http://schemas.openxmlformats.org/officeDocument/2006/relationships/hyperlink" Target="https://baike.sogou.com/lemma/ShowInnerLink.htm?lemmaId=4853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我是石油学院计算机系银龄</a:t>
            </a:r>
            <a:r>
              <a:rPr lang="zh-CN" altLang="en-US" sz="1200" b="1" dirty="0">
                <a:solidFill>
                  <a:srgbClr val="993300"/>
                </a:solidFill>
                <a:latin typeface="黑体" panose="02010609060101010101" pitchFamily="49" charset="-122"/>
                <a:ea typeface="黑体" panose="02010609060101010101" pitchFamily="49" charset="-122"/>
              </a:rPr>
              <a:t>教师金忠，很高兴和大家一起来学习</a:t>
            </a:r>
            <a:r>
              <a:rPr lang="en-US" altLang="zh-CN" sz="1200" b="1" dirty="0">
                <a:solidFill>
                  <a:srgbClr val="993300"/>
                </a:solidFill>
                <a:latin typeface="黑体" panose="02010609060101010101" pitchFamily="49" charset="-122"/>
                <a:ea typeface="黑体" panose="02010609060101010101" pitchFamily="49" charset="-122"/>
              </a:rPr>
              <a:t>《</a:t>
            </a:r>
            <a:r>
              <a:rPr lang="zh-CN" altLang="en-US" sz="1200" b="1" dirty="0">
                <a:solidFill>
                  <a:srgbClr val="993300"/>
                </a:solidFill>
                <a:latin typeface="黑体" panose="02010609060101010101" pitchFamily="49" charset="-122"/>
                <a:ea typeface="黑体" panose="02010609060101010101" pitchFamily="49" charset="-122"/>
              </a:rPr>
              <a:t>离散数学</a:t>
            </a:r>
            <a:r>
              <a:rPr lang="en-US" altLang="zh-CN" sz="1200" b="1" dirty="0">
                <a:solidFill>
                  <a:srgbClr val="993300"/>
                </a:solidFill>
                <a:latin typeface="黑体" panose="02010609060101010101" pitchFamily="49" charset="-122"/>
                <a:ea typeface="黑体" panose="02010609060101010101" pitchFamily="49" charset="-122"/>
              </a:rPr>
              <a:t>》</a:t>
            </a:r>
            <a:r>
              <a:rPr lang="zh-CN" altLang="en-US" sz="1200" b="1" dirty="0">
                <a:solidFill>
                  <a:srgbClr val="993300"/>
                </a:solidFill>
                <a:latin typeface="黑体" panose="02010609060101010101" pitchFamily="49" charset="-122"/>
                <a:ea typeface="黑体" panose="02010609060101010101" pitchFamily="49" charset="-122"/>
              </a:rPr>
              <a:t>。</a:t>
            </a:r>
          </a:p>
          <a:p>
            <a:endParaRPr lang="zh-CN" altLang="en-US" dirty="0"/>
          </a:p>
        </p:txBody>
      </p:sp>
      <p:sp>
        <p:nvSpPr>
          <p:cNvPr id="51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28A268-A88C-4588-9A5D-7BFE0AADEA33}" type="slidenum">
              <a:rPr lang="zh-CN" altLang="en-US" smtClean="0"/>
              <a:pPr/>
              <a:t>1</a:t>
            </a:fld>
            <a:endParaRPr lang="en-US" altLang="zh-CN"/>
          </a:p>
        </p:txBody>
      </p:sp>
    </p:spTree>
    <p:extLst>
      <p:ext uri="{BB962C8B-B14F-4D97-AF65-F5344CB8AC3E}">
        <p14:creationId xmlns:p14="http://schemas.microsoft.com/office/powerpoint/2010/main" val="2189851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1948</a:t>
            </a:r>
            <a:r>
              <a:rPr lang="zh-CN" altLang="en-US" dirty="0"/>
              <a:t>年，转入瑞士国立高等工业学校，攻读数理逻辑。该校曾是著名科学家爱因斯坦工作过的地方；当时，一代数理逻辑宗师希尔伯特</a:t>
            </a:r>
            <a:r>
              <a:rPr lang="en-US" altLang="zh-CN" dirty="0"/>
              <a:t>(Hilber1)</a:t>
            </a:r>
            <a:r>
              <a:rPr lang="zh-CN" altLang="en-US" dirty="0"/>
              <a:t>的继承人贝尔奈斯正在任教．莫的导师就是贝尔奈斯。</a:t>
            </a:r>
            <a:endParaRPr lang="en-US" altLang="zh-CN" dirty="0"/>
          </a:p>
          <a:p>
            <a:endParaRPr lang="en-US" altLang="zh-CN" dirty="0"/>
          </a:p>
          <a:p>
            <a:r>
              <a:rPr lang="zh-CN" altLang="en-US" dirty="0"/>
              <a:t>他在数学研究和数学教育的园地上辛勤耕耘了</a:t>
            </a:r>
            <a:r>
              <a:rPr lang="en-US" altLang="zh-CN" dirty="0"/>
              <a:t>50</a:t>
            </a:r>
            <a:r>
              <a:rPr lang="zh-CN" altLang="en-US" dirty="0"/>
              <a:t>余年，艰苦创业，成绩卓著，是我国数理逻辑教育和研究的开拓者之一。</a:t>
            </a:r>
            <a:endParaRPr lang="en-US" altLang="zh-CN" dirty="0"/>
          </a:p>
          <a:p>
            <a:endParaRPr lang="en-US" altLang="zh-CN" dirty="0"/>
          </a:p>
          <a:p>
            <a:r>
              <a:rPr lang="en-US" altLang="zh-CN" dirty="0"/>
              <a:t>1920</a:t>
            </a:r>
            <a:r>
              <a:rPr lang="zh-CN" altLang="en-US" dirty="0"/>
              <a:t>年，英国数学家罗素</a:t>
            </a:r>
            <a:r>
              <a:rPr lang="en-US" altLang="zh-CN" dirty="0"/>
              <a:t>(</a:t>
            </a:r>
            <a:r>
              <a:rPr lang="en-US" altLang="zh-CN" dirty="0" err="1"/>
              <a:t>russell</a:t>
            </a:r>
            <a:r>
              <a:rPr lang="en-US" altLang="zh-CN" dirty="0"/>
              <a:t>)</a:t>
            </a:r>
            <a:r>
              <a:rPr lang="zh-CN" altLang="en-US" dirty="0"/>
              <a:t>应邀来华讲学一年，这时数理逻辑开始传入中国；</a:t>
            </a:r>
            <a:r>
              <a:rPr lang="en-US" altLang="zh-CN" dirty="0"/>
              <a:t>1922</a:t>
            </a:r>
            <a:r>
              <a:rPr lang="zh-CN" altLang="en-US" dirty="0"/>
              <a:t>年，傅种孙等将罗素的</a:t>
            </a:r>
            <a:r>
              <a:rPr lang="en-US" altLang="zh-CN" dirty="0"/>
              <a:t>《</a:t>
            </a:r>
            <a:r>
              <a:rPr lang="zh-CN" altLang="en-US" dirty="0"/>
              <a:t>罗素算理哲学</a:t>
            </a:r>
            <a:r>
              <a:rPr lang="en-US" altLang="zh-CN" dirty="0"/>
              <a:t>》</a:t>
            </a:r>
            <a:r>
              <a:rPr lang="zh-CN" altLang="en-US" dirty="0"/>
              <a:t>翻译出版。其后，汤璪真、朱言钧</a:t>
            </a:r>
            <a:r>
              <a:rPr lang="en-US" altLang="zh-CN" dirty="0"/>
              <a:t>(</a:t>
            </a:r>
            <a:r>
              <a:rPr lang="zh-CN" altLang="en-US" dirty="0"/>
              <a:t>公谨</a:t>
            </a:r>
            <a:r>
              <a:rPr lang="en-US" altLang="zh-CN" dirty="0"/>
              <a:t>)</a:t>
            </a:r>
            <a:r>
              <a:rPr lang="zh-CN" altLang="en-US" dirty="0"/>
              <a:t>等对数理逻辑和数学基础作过介绍；</a:t>
            </a:r>
            <a:r>
              <a:rPr lang="en-US" altLang="zh-CN" dirty="0"/>
              <a:t>1926</a:t>
            </a:r>
            <a:r>
              <a:rPr lang="zh-CN" altLang="en-US" dirty="0"/>
              <a:t>年金岳霖在清华大学开设逻辑学课，</a:t>
            </a:r>
            <a:r>
              <a:rPr lang="en-US" altLang="zh-CN" dirty="0"/>
              <a:t>1927</a:t>
            </a:r>
            <a:r>
              <a:rPr lang="zh-CN" altLang="en-US" dirty="0"/>
              <a:t>年汪奠基的</a:t>
            </a:r>
            <a:r>
              <a:rPr lang="en-US" altLang="zh-CN" dirty="0"/>
              <a:t>《</a:t>
            </a:r>
            <a:r>
              <a:rPr lang="zh-CN" altLang="en-US" dirty="0"/>
              <a:t>逻辑和数学逻辑论</a:t>
            </a:r>
            <a:r>
              <a:rPr lang="en-US" altLang="zh-CN" dirty="0"/>
              <a:t>》</a:t>
            </a:r>
            <a:r>
              <a:rPr lang="zh-CN" altLang="en-US" dirty="0"/>
              <a:t>出版；</a:t>
            </a:r>
            <a:r>
              <a:rPr lang="en-US" altLang="zh-CN" dirty="0"/>
              <a:t>1937</a:t>
            </a:r>
            <a:r>
              <a:rPr lang="zh-CN" altLang="en-US" dirty="0"/>
              <a:t>年，金岳霖的</a:t>
            </a:r>
            <a:r>
              <a:rPr lang="en-US" altLang="zh-CN" dirty="0"/>
              <a:t>《</a:t>
            </a:r>
            <a:r>
              <a:rPr lang="zh-CN" altLang="en-US" dirty="0"/>
              <a:t>逻辑</a:t>
            </a:r>
            <a:r>
              <a:rPr lang="en-US" altLang="zh-CN" dirty="0"/>
              <a:t>》</a:t>
            </a:r>
            <a:r>
              <a:rPr lang="zh-CN" altLang="en-US" dirty="0"/>
              <a:t>出版，其中有专门章节论及数理逻辑；同年，汪奠基的又一著作</a:t>
            </a:r>
            <a:r>
              <a:rPr lang="en-US" altLang="zh-CN" dirty="0"/>
              <a:t>《</a:t>
            </a:r>
            <a:r>
              <a:rPr lang="zh-CN" altLang="en-US" dirty="0"/>
              <a:t>现代逻辑</a:t>
            </a:r>
            <a:r>
              <a:rPr lang="en-US" altLang="zh-CN" dirty="0"/>
              <a:t>》</a:t>
            </a:r>
            <a:r>
              <a:rPr lang="zh-CN" altLang="en-US" dirty="0"/>
              <a:t>出版。</a:t>
            </a:r>
            <a:r>
              <a:rPr lang="en-US" altLang="zh-CN" dirty="0"/>
              <a:t>30</a:t>
            </a:r>
            <a:r>
              <a:rPr lang="zh-CN" altLang="en-US" dirty="0"/>
              <a:t>年代后期</a:t>
            </a:r>
            <a:r>
              <a:rPr lang="en-US" altLang="zh-CN" dirty="0"/>
              <a:t>40</a:t>
            </a:r>
            <a:r>
              <a:rPr lang="zh-CN" altLang="en-US" dirty="0"/>
              <a:t>年代初，沈有鼎、王宪钧、胡世华先后从国外学成回国，数理逻辑开始在中国发展。</a:t>
            </a:r>
            <a:endParaRPr lang="en-US" altLang="zh-CN" dirty="0"/>
          </a:p>
          <a:p>
            <a:endParaRPr lang="en-US" altLang="zh-CN" dirty="0"/>
          </a:p>
          <a:p>
            <a:r>
              <a:rPr lang="zh-CN" altLang="en-US" dirty="0"/>
              <a:t>本教材的数理逻辑部分具有南京大学数理逻辑教育特色。比如：</a:t>
            </a:r>
            <a:r>
              <a:rPr lang="en-US" altLang="zh-CN" dirty="0"/>
              <a:t>5</a:t>
            </a:r>
            <a:r>
              <a:rPr lang="zh-CN" altLang="en-US" dirty="0"/>
              <a:t>个联结词的名称。有些教材上把“蕴涵”称为“条件”，把“等价”成为“双条件”。</a:t>
            </a:r>
          </a:p>
          <a:p>
            <a:endParaRPr lang="zh-CN" altLang="en-US" dirty="0"/>
          </a:p>
        </p:txBody>
      </p:sp>
    </p:spTree>
    <p:extLst>
      <p:ext uri="{BB962C8B-B14F-4D97-AF65-F5344CB8AC3E}">
        <p14:creationId xmlns:p14="http://schemas.microsoft.com/office/powerpoint/2010/main" val="4109202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sz="900" dirty="0"/>
              <a:t>早先几年有报道说，刘路毕业后从事大数据技术研究。最近，看到有报道说，刘路仍然在从事数理逻辑理论研究。</a:t>
            </a:r>
            <a:endParaRPr lang="en-US" altLang="zh-CN" sz="900" dirty="0"/>
          </a:p>
          <a:p>
            <a:pPr eaLnBrk="1" hangingPunct="1">
              <a:lnSpc>
                <a:spcPct val="90000"/>
              </a:lnSpc>
            </a:pPr>
            <a:endParaRPr lang="en-US" altLang="zh-CN" sz="900" dirty="0"/>
          </a:p>
          <a:p>
            <a:pPr eaLnBrk="1" hangingPunct="1">
              <a:lnSpc>
                <a:spcPct val="90000"/>
              </a:lnSpc>
            </a:pPr>
            <a:r>
              <a:rPr lang="en-US" altLang="zh-CN" sz="900" dirty="0"/>
              <a:t>2011</a:t>
            </a:r>
            <a:r>
              <a:rPr lang="zh-CN" altLang="en-US" sz="900" dirty="0"/>
              <a:t>年</a:t>
            </a:r>
            <a:r>
              <a:rPr lang="en-US" altLang="zh-CN" sz="900" dirty="0"/>
              <a:t>9</a:t>
            </a:r>
            <a:r>
              <a:rPr lang="zh-CN" altLang="en-US" sz="900" dirty="0"/>
              <a:t>月</a:t>
            </a:r>
            <a:r>
              <a:rPr lang="en-US" altLang="zh-CN" sz="900" dirty="0"/>
              <a:t>16</a:t>
            </a:r>
            <a:r>
              <a:rPr lang="zh-CN" altLang="en-US" sz="900" dirty="0"/>
              <a:t>日，美国芝加哥大学数理逻辑学术会议上，云集了来自欧美的许多数理逻辑专家、学者，大会邀请了十二位专家、学者做学术报告，我校数学科学与计算技术学院</a:t>
            </a:r>
            <a:r>
              <a:rPr lang="en-US" altLang="zh-CN" sz="900" dirty="0"/>
              <a:t>08</a:t>
            </a:r>
            <a:r>
              <a:rPr lang="zh-CN" altLang="en-US" sz="900" dirty="0"/>
              <a:t>级本科生刘嘉忆作为亚洲高校唯一一位代表在会上做了</a:t>
            </a:r>
            <a:r>
              <a:rPr lang="en-US" altLang="zh-CN" sz="900" dirty="0"/>
              <a:t>40</a:t>
            </a:r>
            <a:r>
              <a:rPr lang="zh-CN" altLang="en-US" sz="900" dirty="0"/>
              <a:t>分钟报告，报告了他在数理逻辑方面的研究成果，席间，与会专家对这位来自中国的</a:t>
            </a:r>
            <a:r>
              <a:rPr lang="en-US" altLang="zh-CN" sz="900" dirty="0"/>
              <a:t>80</a:t>
            </a:r>
            <a:r>
              <a:rPr lang="zh-CN" altLang="en-US" sz="900" dirty="0"/>
              <a:t>后投向了赞许的目光。</a:t>
            </a:r>
          </a:p>
          <a:p>
            <a:pPr eaLnBrk="1" hangingPunct="1">
              <a:lnSpc>
                <a:spcPct val="90000"/>
              </a:lnSpc>
            </a:pPr>
            <a:r>
              <a:rPr lang="en-US" altLang="zh-CN" sz="900" dirty="0"/>
              <a:t>2011</a:t>
            </a:r>
            <a:r>
              <a:rPr lang="zh-CN" altLang="en-US" sz="900" dirty="0"/>
              <a:t>年</a:t>
            </a:r>
            <a:r>
              <a:rPr lang="en-US" altLang="zh-CN" sz="900" dirty="0"/>
              <a:t>5</a:t>
            </a:r>
            <a:r>
              <a:rPr lang="zh-CN" altLang="en-US" sz="900" dirty="0"/>
              <a:t>月，由北京大学、南京大学和浙江师范大学联合举办的逻辑学术会议在浙江师范大学举行，还是大三的刘嘉忆应邀参加了这次会议，并做了题为</a:t>
            </a:r>
            <a:r>
              <a:rPr lang="en-US" altLang="zh-CN" sz="900" dirty="0"/>
              <a:t>”</a:t>
            </a:r>
            <a:r>
              <a:rPr lang="en-US" altLang="zh-CN" sz="900" dirty="0" err="1"/>
              <a:t>ramsey</a:t>
            </a:r>
            <a:r>
              <a:rPr lang="en-US" altLang="zh-CN" sz="900" dirty="0"/>
              <a:t> 1heorem 0or pair as second order ari1hme1ic s1a1emen1 does no1 imply Weak </a:t>
            </a:r>
            <a:r>
              <a:rPr lang="en-US" altLang="zh-CN" sz="900" dirty="0" err="1"/>
              <a:t>Konig</a:t>
            </a:r>
            <a:r>
              <a:rPr lang="en-US" altLang="zh-CN" sz="900" dirty="0"/>
              <a:t> Lemma”</a:t>
            </a:r>
            <a:r>
              <a:rPr lang="zh-CN" altLang="en-US" sz="900" dirty="0"/>
              <a:t>的报告，会上，刘嘉忆报告了他对目前反推数学中的拉姆齐（</a:t>
            </a:r>
            <a:r>
              <a:rPr lang="en-US" altLang="zh-CN" sz="900" dirty="0" err="1"/>
              <a:t>ramsly</a:t>
            </a:r>
            <a:r>
              <a:rPr lang="zh-CN" altLang="en-US" sz="900" dirty="0"/>
              <a:t>）二染色定理的证明论强度的研究。这是由英国数理逻辑学家</a:t>
            </a:r>
            <a:r>
              <a:rPr lang="en-US" altLang="zh-CN" sz="900" dirty="0"/>
              <a:t>See1apun</a:t>
            </a:r>
            <a:r>
              <a:rPr lang="zh-CN" altLang="en-US" sz="900" dirty="0"/>
              <a:t>于</a:t>
            </a:r>
            <a:r>
              <a:rPr lang="en-US" altLang="zh-CN" sz="900" dirty="0"/>
              <a:t>90</a:t>
            </a:r>
            <a:r>
              <a:rPr lang="zh-CN" altLang="en-US" sz="900" dirty="0"/>
              <a:t>年代提出的一个猜想，十多年来，许多著名研究者一直努力都没有解决。刘嘉忆的报告给这一悬而未决的公开问题一个否定式的回答，彻底解决了</a:t>
            </a:r>
            <a:r>
              <a:rPr lang="en-US" altLang="zh-CN" sz="900" dirty="0"/>
              <a:t>See1apun</a:t>
            </a:r>
            <a:r>
              <a:rPr lang="zh-CN" altLang="en-US" sz="900" dirty="0"/>
              <a:t>的猜想。</a:t>
            </a:r>
            <a:endParaRPr lang="en-US" altLang="zh-CN" sz="900" dirty="0"/>
          </a:p>
          <a:p>
            <a:pPr eaLnBrk="1" hangingPunct="1">
              <a:lnSpc>
                <a:spcPct val="90000"/>
              </a:lnSpc>
            </a:pPr>
            <a:r>
              <a:rPr lang="en-US" altLang="zh-CN" sz="1200" b="0" i="0" kern="1200" dirty="0">
                <a:solidFill>
                  <a:schemeClr val="tx1"/>
                </a:solidFill>
                <a:effectLst/>
                <a:latin typeface="Calibri" pitchFamily="34" charset="0"/>
                <a:ea typeface="宋体" pitchFamily="2" charset="-122"/>
                <a:cs typeface="+mn-cs"/>
              </a:rPr>
              <a:t>2012</a:t>
            </a:r>
            <a:r>
              <a:rPr lang="zh-CN" altLang="en-US" sz="1200" b="0" i="0" kern="1200" dirty="0">
                <a:solidFill>
                  <a:schemeClr val="tx1"/>
                </a:solidFill>
                <a:effectLst/>
                <a:latin typeface="Calibri" pitchFamily="34" charset="0"/>
                <a:ea typeface="宋体" pitchFamily="2" charset="-122"/>
                <a:cs typeface="+mn-cs"/>
              </a:rPr>
              <a:t>年 </a:t>
            </a:r>
            <a:r>
              <a:rPr lang="en-US" altLang="zh-CN" sz="1200" b="0" i="0" kern="1200" dirty="0">
                <a:solidFill>
                  <a:schemeClr val="tx1"/>
                </a:solidFill>
                <a:effectLst/>
                <a:latin typeface="Calibri" pitchFamily="34" charset="0"/>
                <a:ea typeface="宋体" pitchFamily="2" charset="-122"/>
                <a:cs typeface="+mn-cs"/>
              </a:rPr>
              <a:t>《 </a:t>
            </a:r>
            <a:r>
              <a:rPr lang="zh-CN" altLang="en-US" sz="1200" b="0" i="0" kern="1200" dirty="0">
                <a:solidFill>
                  <a:schemeClr val="tx1"/>
                </a:solidFill>
                <a:effectLst/>
                <a:latin typeface="Calibri" pitchFamily="34" charset="0"/>
                <a:ea typeface="宋体" pitchFamily="2" charset="-122"/>
                <a:cs typeface="+mn-cs"/>
              </a:rPr>
              <a:t>符号逻辑杂志 </a:t>
            </a:r>
            <a:r>
              <a:rPr lang="en-US" altLang="zh-CN" sz="1200" b="0" i="0" kern="1200" dirty="0">
                <a:solidFill>
                  <a:schemeClr val="tx1"/>
                </a:solidFill>
                <a:effectLst/>
                <a:latin typeface="Calibri" pitchFamily="34" charset="0"/>
                <a:ea typeface="宋体" pitchFamily="2" charset="-122"/>
                <a:cs typeface="+mn-cs"/>
              </a:rPr>
              <a:t>》</a:t>
            </a:r>
            <a:r>
              <a:rPr lang="zh-CN" altLang="en-US" sz="1200" b="0" i="0" kern="1200" dirty="0">
                <a:solidFill>
                  <a:schemeClr val="tx1"/>
                </a:solidFill>
                <a:effectLst/>
                <a:latin typeface="Calibri" pitchFamily="34" charset="0"/>
                <a:ea typeface="宋体" pitchFamily="2" charset="-122"/>
                <a:cs typeface="+mn-cs"/>
              </a:rPr>
              <a:t>的第二期，第</a:t>
            </a:r>
            <a:r>
              <a:rPr lang="en-US" altLang="zh-CN" sz="1200" b="0" i="0" kern="1200" dirty="0">
                <a:solidFill>
                  <a:schemeClr val="tx1"/>
                </a:solidFill>
                <a:effectLst/>
                <a:latin typeface="Calibri" pitchFamily="34" charset="0"/>
                <a:ea typeface="宋体" pitchFamily="2" charset="-122"/>
                <a:cs typeface="+mn-cs"/>
              </a:rPr>
              <a:t>602</a:t>
            </a:r>
            <a:r>
              <a:rPr lang="zh-CN" altLang="en-US" sz="1200" b="0" i="0" kern="1200" dirty="0">
                <a:solidFill>
                  <a:schemeClr val="tx1"/>
                </a:solidFill>
                <a:effectLst/>
                <a:latin typeface="Calibri" pitchFamily="34" charset="0"/>
                <a:ea typeface="宋体" pitchFamily="2" charset="-122"/>
                <a:cs typeface="+mn-cs"/>
              </a:rPr>
              <a:t>到</a:t>
            </a:r>
            <a:r>
              <a:rPr lang="en-US" altLang="zh-CN" sz="1200" b="0" i="0" kern="1200" dirty="0">
                <a:solidFill>
                  <a:schemeClr val="tx1"/>
                </a:solidFill>
                <a:effectLst/>
                <a:latin typeface="Calibri" pitchFamily="34" charset="0"/>
                <a:ea typeface="宋体" pitchFamily="2" charset="-122"/>
                <a:cs typeface="+mn-cs"/>
              </a:rPr>
              <a:t>609</a:t>
            </a:r>
            <a:r>
              <a:rPr lang="zh-CN" altLang="en-US" sz="1200" b="0" i="0" kern="1200" dirty="0">
                <a:solidFill>
                  <a:schemeClr val="tx1"/>
                </a:solidFill>
                <a:effectLst/>
                <a:latin typeface="Calibri" pitchFamily="34" charset="0"/>
                <a:ea typeface="宋体" pitchFamily="2" charset="-122"/>
                <a:cs typeface="+mn-cs"/>
              </a:rPr>
              <a:t>页。</a:t>
            </a:r>
            <a:endParaRPr lang="en-US" altLang="zh-CN" sz="1200" b="0" i="0" kern="1200" dirty="0">
              <a:solidFill>
                <a:schemeClr val="tx1"/>
              </a:solidFill>
              <a:effectLst/>
              <a:latin typeface="Calibri" pitchFamily="34" charset="0"/>
              <a:ea typeface="宋体" pitchFamily="2" charset="-122"/>
              <a:cs typeface="+mn-cs"/>
            </a:endParaRPr>
          </a:p>
          <a:p>
            <a:pPr eaLnBrk="1" hangingPunct="1">
              <a:lnSpc>
                <a:spcPct val="90000"/>
              </a:lnSpc>
            </a:pPr>
            <a:r>
              <a:rPr lang="en-US" altLang="zh-CN" sz="1200" b="0" i="0" kern="1200" dirty="0">
                <a:solidFill>
                  <a:schemeClr val="tx1"/>
                </a:solidFill>
                <a:effectLst/>
                <a:latin typeface="Calibri" pitchFamily="34" charset="0"/>
                <a:ea typeface="宋体" pitchFamily="2" charset="-122"/>
                <a:cs typeface="+mn-cs"/>
              </a:rPr>
              <a:t>2014</a:t>
            </a:r>
            <a:r>
              <a:rPr lang="zh-CN" altLang="en-US" sz="1200" b="0" i="0" kern="1200" dirty="0">
                <a:solidFill>
                  <a:schemeClr val="tx1"/>
                </a:solidFill>
                <a:effectLst/>
                <a:latin typeface="Calibri" pitchFamily="34" charset="0"/>
                <a:ea typeface="宋体" pitchFamily="2" charset="-122"/>
                <a:cs typeface="+mn-cs"/>
              </a:rPr>
              <a:t>年又发表了一篇学术论文</a:t>
            </a:r>
            <a:r>
              <a:rPr lang="en-US" altLang="zh-CN" sz="1200" b="0" i="0" kern="1200" dirty="0">
                <a:solidFill>
                  <a:schemeClr val="tx1"/>
                </a:solidFill>
                <a:effectLst/>
                <a:latin typeface="Calibri" pitchFamily="34" charset="0"/>
                <a:ea typeface="宋体" pitchFamily="2" charset="-122"/>
                <a:cs typeface="+mn-cs"/>
              </a:rPr>
              <a:t>《 </a:t>
            </a:r>
            <a:r>
              <a:rPr lang="zh-CN" altLang="en-US" sz="1200" b="0" i="0" kern="1200" dirty="0">
                <a:solidFill>
                  <a:schemeClr val="tx1"/>
                </a:solidFill>
                <a:effectLst/>
                <a:latin typeface="Calibri" pitchFamily="34" charset="0"/>
                <a:ea typeface="宋体" pitchFamily="2" charset="-122"/>
                <a:cs typeface="+mn-cs"/>
              </a:rPr>
              <a:t>避免计算</a:t>
            </a:r>
            <a:r>
              <a:rPr lang="en-US" altLang="zh-CN" sz="1200" b="0" i="0" kern="1200" dirty="0">
                <a:solidFill>
                  <a:schemeClr val="tx1"/>
                </a:solidFill>
                <a:effectLst/>
                <a:latin typeface="Calibri" pitchFamily="34" charset="0"/>
                <a:ea typeface="宋体" pitchFamily="2" charset="-122"/>
                <a:cs typeface="+mn-cs"/>
              </a:rPr>
              <a:t>——</a:t>
            </a:r>
            <a:r>
              <a:rPr lang="zh-CN" altLang="en-US" sz="1200" b="0" i="0" kern="1200" dirty="0">
                <a:solidFill>
                  <a:schemeClr val="tx1"/>
                </a:solidFill>
                <a:effectLst/>
                <a:latin typeface="Calibri" pitchFamily="34" charset="0"/>
                <a:ea typeface="宋体" pitchFamily="2" charset="-122"/>
                <a:cs typeface="+mn-cs"/>
              </a:rPr>
              <a:t>闭集上的所有成员</a:t>
            </a:r>
            <a:r>
              <a:rPr lang="en-US" altLang="zh-CN" sz="1200" b="0" i="0" kern="1200" dirty="0">
                <a:solidFill>
                  <a:schemeClr val="tx1"/>
                </a:solidFill>
                <a:effectLst/>
                <a:latin typeface="Calibri" pitchFamily="34" charset="0"/>
                <a:ea typeface="宋体" pitchFamily="2" charset="-122"/>
                <a:cs typeface="+mn-cs"/>
              </a:rPr>
              <a:t>》</a:t>
            </a:r>
          </a:p>
          <a:p>
            <a:pPr eaLnBrk="1" hangingPunct="1">
              <a:lnSpc>
                <a:spcPct val="90000"/>
              </a:lnSpc>
            </a:pPr>
            <a:r>
              <a:rPr lang="zh-CN" altLang="en-US" sz="1200" b="0" i="0" kern="1200" dirty="0">
                <a:solidFill>
                  <a:schemeClr val="tx1"/>
                </a:solidFill>
                <a:effectLst/>
                <a:latin typeface="Calibri" pitchFamily="34" charset="0"/>
                <a:ea typeface="宋体" pitchFamily="2" charset="-122"/>
                <a:cs typeface="+mn-cs"/>
              </a:rPr>
              <a:t>对于自己今后如何发展，刘路也表示会学习模型论，追求更高深的知识：这是数理逻辑的主要分支之一，研究形式语言与其模型之间的关系</a:t>
            </a:r>
            <a:endParaRPr lang="zh-CN" altLang="en-US" sz="900" dirty="0"/>
          </a:p>
          <a:p>
            <a:pPr eaLnBrk="1" hangingPunct="1">
              <a:lnSpc>
                <a:spcPct val="90000"/>
              </a:lnSpc>
            </a:pPr>
            <a:endParaRPr lang="zh-CN" altLang="en-US" sz="900" dirty="0"/>
          </a:p>
          <a:p>
            <a:pPr>
              <a:lnSpc>
                <a:spcPct val="90000"/>
              </a:lnSpc>
            </a:pPr>
            <a:endParaRPr lang="zh-CN" altLang="en-US" sz="900" dirty="0"/>
          </a:p>
        </p:txBody>
      </p:sp>
    </p:spTree>
    <p:extLst>
      <p:ext uri="{BB962C8B-B14F-4D97-AF65-F5344CB8AC3E}">
        <p14:creationId xmlns:p14="http://schemas.microsoft.com/office/powerpoint/2010/main" val="1304195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44588" y="685800"/>
            <a:ext cx="4572000" cy="3429000"/>
          </a:xfrm>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spcBef>
                <a:spcPct val="0"/>
              </a:spcBef>
            </a:pPr>
            <a:r>
              <a:rPr lang="zh-CN" altLang="en-US" b="1">
                <a:solidFill>
                  <a:srgbClr val="333300"/>
                </a:solidFill>
              </a:rPr>
              <a:t>（</a:t>
            </a:r>
            <a:r>
              <a:rPr lang="en-US" altLang="zh-CN" b="1">
                <a:solidFill>
                  <a:srgbClr val="333300"/>
                </a:solidFill>
              </a:rPr>
              <a:t>4</a:t>
            </a:r>
            <a:r>
              <a:rPr lang="zh-CN" altLang="en-US" b="1">
                <a:solidFill>
                  <a:srgbClr val="333300"/>
                </a:solidFill>
              </a:rPr>
              <a:t>）表示了一个错误的判断，故为假，又是一个陈述句，故为命题。</a:t>
            </a:r>
          </a:p>
          <a:p>
            <a:pPr marL="228600" indent="-228600" eaLnBrk="1" hangingPunct="1">
              <a:spcBef>
                <a:spcPct val="0"/>
              </a:spcBef>
            </a:pPr>
            <a:r>
              <a:rPr lang="zh-CN" altLang="en-US" b="1">
                <a:solidFill>
                  <a:srgbClr val="333300"/>
                </a:solidFill>
              </a:rPr>
              <a:t>（</a:t>
            </a:r>
            <a:r>
              <a:rPr lang="en-US" altLang="zh-CN" b="1">
                <a:solidFill>
                  <a:srgbClr val="333300"/>
                </a:solidFill>
              </a:rPr>
              <a:t>5</a:t>
            </a:r>
            <a:r>
              <a:rPr lang="zh-CN" altLang="en-US" b="1">
                <a:solidFill>
                  <a:srgbClr val="333300"/>
                </a:solidFill>
              </a:rPr>
              <a:t>）这是一个数学表达式，相当于一个陈述句，可以叙述为</a:t>
            </a:r>
            <a:r>
              <a:rPr lang="en-US" altLang="zh-CN" b="1">
                <a:solidFill>
                  <a:srgbClr val="333300"/>
                </a:solidFill>
              </a:rPr>
              <a:t>"1</a:t>
            </a:r>
            <a:r>
              <a:rPr lang="zh-CN" altLang="en-US" b="1">
                <a:solidFill>
                  <a:srgbClr val="333300"/>
                </a:solidFill>
              </a:rPr>
              <a:t>加</a:t>
            </a:r>
            <a:r>
              <a:rPr lang="en-US" altLang="zh-CN" b="1">
                <a:solidFill>
                  <a:srgbClr val="333300"/>
                </a:solidFill>
              </a:rPr>
              <a:t>101</a:t>
            </a:r>
            <a:r>
              <a:rPr lang="zh-CN" altLang="en-US" b="1">
                <a:solidFill>
                  <a:srgbClr val="333300"/>
                </a:solidFill>
              </a:rPr>
              <a:t>等</a:t>
            </a:r>
            <a:r>
              <a:rPr lang="en-US" altLang="zh-CN" b="1">
                <a:solidFill>
                  <a:srgbClr val="333300"/>
                </a:solidFill>
              </a:rPr>
              <a:t>110"</a:t>
            </a:r>
            <a:r>
              <a:rPr lang="zh-CN" altLang="en-US" b="1">
                <a:solidFill>
                  <a:srgbClr val="333300"/>
                </a:solidFill>
              </a:rPr>
              <a:t>，这个句子所表达的内容在十进制范围中真值为假，而在二进制范围中真值为真。可见这个命题的真值还与所讨论问题的范围有关。</a:t>
            </a:r>
          </a:p>
          <a:p>
            <a:pPr marL="228600" indent="-228600" eaLnBrk="1" hangingPunct="1"/>
            <a:endParaRPr lang="zh-CN" altLang="en-US" b="1">
              <a:solidFill>
                <a:srgbClr val="333300"/>
              </a:solidFill>
            </a:endParaRPr>
          </a:p>
        </p:txBody>
      </p:sp>
    </p:spTree>
    <p:extLst>
      <p:ext uri="{BB962C8B-B14F-4D97-AF65-F5344CB8AC3E}">
        <p14:creationId xmlns:p14="http://schemas.microsoft.com/office/powerpoint/2010/main" val="2403183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144588" y="685800"/>
            <a:ext cx="4572000" cy="3429000"/>
          </a:xfrm>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solidFill>
                  <a:srgbClr val="333300"/>
                </a:solidFill>
              </a:rPr>
              <a:t>（</a:t>
            </a:r>
            <a:r>
              <a:rPr lang="en-US" altLang="zh-CN" b="1">
                <a:solidFill>
                  <a:srgbClr val="333300"/>
                </a:solidFill>
              </a:rPr>
              <a:t>1</a:t>
            </a:r>
            <a:r>
              <a:rPr lang="zh-CN" altLang="en-US" b="1">
                <a:solidFill>
                  <a:srgbClr val="333300"/>
                </a:solidFill>
              </a:rPr>
              <a:t>）是命题。它的真值在将来可以得知。</a:t>
            </a:r>
          </a:p>
          <a:p>
            <a:pPr eaLnBrk="1" hangingPunct="1"/>
            <a:r>
              <a:rPr lang="zh-CN" altLang="en-US" b="1">
                <a:solidFill>
                  <a:srgbClr val="333300"/>
                </a:solidFill>
              </a:rPr>
              <a:t>（</a:t>
            </a:r>
            <a:r>
              <a:rPr lang="en-US" altLang="zh-CN" b="1">
                <a:solidFill>
                  <a:srgbClr val="333300"/>
                </a:solidFill>
              </a:rPr>
              <a:t>2</a:t>
            </a:r>
            <a:r>
              <a:rPr lang="zh-CN" altLang="en-US" b="1">
                <a:solidFill>
                  <a:srgbClr val="333300"/>
                </a:solidFill>
              </a:rPr>
              <a:t>）是命题</a:t>
            </a:r>
            <a:r>
              <a:rPr lang="en-US" altLang="zh-CN" b="1">
                <a:solidFill>
                  <a:srgbClr val="333300"/>
                </a:solidFill>
              </a:rPr>
              <a:t>, </a:t>
            </a:r>
            <a:r>
              <a:rPr lang="zh-CN" altLang="en-US" b="1">
                <a:solidFill>
                  <a:srgbClr val="333300"/>
                </a:solidFill>
              </a:rPr>
              <a:t>虽然它的真值未必在将来可以得知。</a:t>
            </a:r>
          </a:p>
          <a:p>
            <a:pPr eaLnBrk="1" hangingPunct="1"/>
            <a:r>
              <a:rPr lang="zh-CN" altLang="en-US" b="1">
                <a:solidFill>
                  <a:srgbClr val="333300"/>
                </a:solidFill>
              </a:rPr>
              <a:t>（</a:t>
            </a:r>
            <a:r>
              <a:rPr lang="en-US" altLang="zh-CN" b="1">
                <a:solidFill>
                  <a:srgbClr val="333300"/>
                </a:solidFill>
              </a:rPr>
              <a:t>3</a:t>
            </a:r>
            <a:r>
              <a:rPr lang="zh-CN" altLang="en-US" b="1">
                <a:solidFill>
                  <a:srgbClr val="333300"/>
                </a:solidFill>
              </a:rPr>
              <a:t>）因为</a:t>
            </a:r>
            <a:r>
              <a:rPr lang="en-US" altLang="zh-CN" b="1">
                <a:solidFill>
                  <a:srgbClr val="333300"/>
                </a:solidFill>
              </a:rPr>
              <a:t>X</a:t>
            </a:r>
            <a:r>
              <a:rPr lang="zh-CN" altLang="en-US" b="1">
                <a:solidFill>
                  <a:srgbClr val="333300"/>
                </a:solidFill>
              </a:rPr>
              <a:t>不是确定的对象，这是一个不能确定其真假的句子，它可能为真，也可能为假，从而不为命题。</a:t>
            </a:r>
          </a:p>
          <a:p>
            <a:pPr eaLnBrk="1" hangingPunct="1"/>
            <a:r>
              <a:rPr lang="zh-CN" altLang="en-US" b="1">
                <a:solidFill>
                  <a:srgbClr val="333300"/>
                </a:solidFill>
              </a:rPr>
              <a:t>（</a:t>
            </a:r>
            <a:r>
              <a:rPr lang="en-US" altLang="zh-CN" b="1">
                <a:solidFill>
                  <a:srgbClr val="333300"/>
                </a:solidFill>
              </a:rPr>
              <a:t>4</a:t>
            </a:r>
            <a:r>
              <a:rPr lang="zh-CN" altLang="en-US" b="1">
                <a:solidFill>
                  <a:srgbClr val="333300"/>
                </a:solidFill>
              </a:rPr>
              <a:t>）是命题。</a:t>
            </a:r>
          </a:p>
          <a:p>
            <a:pPr eaLnBrk="1" hangingPunct="1"/>
            <a:r>
              <a:rPr lang="zh-CN" altLang="en-US" b="1">
                <a:solidFill>
                  <a:srgbClr val="333300"/>
                </a:solidFill>
              </a:rPr>
              <a:t>（</a:t>
            </a:r>
            <a:r>
              <a:rPr lang="en-US" altLang="zh-CN" b="1">
                <a:solidFill>
                  <a:srgbClr val="333300"/>
                </a:solidFill>
              </a:rPr>
              <a:t>5</a:t>
            </a:r>
            <a:r>
              <a:rPr lang="zh-CN" altLang="en-US" b="1">
                <a:solidFill>
                  <a:srgbClr val="333300"/>
                </a:solidFill>
              </a:rPr>
              <a:t>）在判断一个语句是否是命题时，从语法上就是看他是否是陈述句。但值得注意的是，这里所说的陈述句不包括那些“自指谓”的语句 （其结论是对自身而言的）。这种自指谓的语句往往会产生自相矛盾的结论，即所谓的悖论。因此这句话本身包含了悖论。我们在判断一个语句是否是命题时把这种语句排除在命题之外。</a:t>
            </a:r>
          </a:p>
          <a:p>
            <a:pPr eaLnBrk="1" hangingPunct="1"/>
            <a:endParaRPr lang="zh-CN" altLang="en-US" b="1">
              <a:solidFill>
                <a:srgbClr val="333300"/>
              </a:solidFill>
            </a:endParaRPr>
          </a:p>
        </p:txBody>
      </p:sp>
    </p:spTree>
    <p:extLst>
      <p:ext uri="{BB962C8B-B14F-4D97-AF65-F5344CB8AC3E}">
        <p14:creationId xmlns:p14="http://schemas.microsoft.com/office/powerpoint/2010/main" val="159182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solidFill>
                  <a:srgbClr val="333300"/>
                </a:solidFill>
              </a:rPr>
              <a:t>命题为真</a:t>
            </a:r>
            <a:r>
              <a:rPr lang="en-US" altLang="zh-CN" b="1">
                <a:solidFill>
                  <a:srgbClr val="333300"/>
                </a:solidFill>
              </a:rPr>
              <a:t>——</a:t>
            </a:r>
            <a:r>
              <a:rPr lang="zh-CN" altLang="en-US" b="1">
                <a:solidFill>
                  <a:srgbClr val="333300"/>
                </a:solidFill>
              </a:rPr>
              <a:t>这个陈述句所表达的内容正确、符合客观实际</a:t>
            </a:r>
          </a:p>
          <a:p>
            <a:pPr eaLnBrk="1" hangingPunct="1"/>
            <a:endParaRPr lang="zh-CN" altLang="en-US"/>
          </a:p>
        </p:txBody>
      </p:sp>
    </p:spTree>
    <p:extLst>
      <p:ext uri="{BB962C8B-B14F-4D97-AF65-F5344CB8AC3E}">
        <p14:creationId xmlns:p14="http://schemas.microsoft.com/office/powerpoint/2010/main" val="1170634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a:spcBef>
                <a:spcPct val="0"/>
              </a:spcBef>
            </a:pPr>
            <a:fld id="{4FFDACB0-FD9D-4AD7-AB61-FAA5F85CC352}" type="slidenum">
              <a:rPr lang="zh-CN" altLang="en-US">
                <a:latin typeface="Arial" panose="020B0604020202020204" pitchFamily="34" charset="0"/>
              </a:rPr>
              <a:pPr algn="r">
                <a:spcBef>
                  <a:spcPct val="0"/>
                </a:spcBef>
              </a:pPr>
              <a:t>18</a:t>
            </a:fld>
            <a:endParaRPr lang="en-US" altLang="zh-CN">
              <a:latin typeface="Arial" panose="020B0604020202020204" pitchFamily="34" charset="0"/>
            </a:endParaRPr>
          </a:p>
        </p:txBody>
      </p:sp>
    </p:spTree>
    <p:extLst>
      <p:ext uri="{BB962C8B-B14F-4D97-AF65-F5344CB8AC3E}">
        <p14:creationId xmlns:p14="http://schemas.microsoft.com/office/powerpoint/2010/main" val="4235503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44588" y="685800"/>
            <a:ext cx="4572000" cy="3429000"/>
          </a:xfrm>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b="1" dirty="0"/>
              <a:t>数理逻辑是研究前提和结论间的形式关系，而不研究具体的内容。为此，需将命题</a:t>
            </a:r>
            <a:r>
              <a:rPr lang="zh-CN" altLang="en-US" b="1" dirty="0">
                <a:solidFill>
                  <a:srgbClr val="993300"/>
                </a:solidFill>
              </a:rPr>
              <a:t>符号化</a:t>
            </a:r>
            <a:r>
              <a:rPr lang="zh-CN" altLang="en-US" b="1" dirty="0"/>
              <a:t>、</a:t>
            </a:r>
            <a:r>
              <a:rPr lang="zh-CN" altLang="en-US" b="1" dirty="0">
                <a:solidFill>
                  <a:srgbClr val="993300"/>
                </a:solidFill>
              </a:rPr>
              <a:t>形式化</a:t>
            </a:r>
            <a:r>
              <a:rPr lang="zh-CN" altLang="en-US" b="1" dirty="0"/>
              <a:t>。</a:t>
            </a:r>
          </a:p>
          <a:p>
            <a:pPr eaLnBrk="1" hangingPunct="1">
              <a:spcBef>
                <a:spcPct val="0"/>
              </a:spcBef>
            </a:pPr>
            <a:endParaRPr lang="zh-CN" altLang="en-US" b="1" dirty="0"/>
          </a:p>
          <a:p>
            <a:pPr eaLnBrk="1" hangingPunct="1">
              <a:spcBef>
                <a:spcPct val="0"/>
              </a:spcBef>
            </a:pPr>
            <a:r>
              <a:rPr lang="zh-CN" altLang="en-US" b="1" dirty="0"/>
              <a:t>命题变元没有确定的真值，只有当代以具体的命题时才能确定它的真值。换言之，命题变元是以真假为变域的变元，本书约定用大写字母</a:t>
            </a:r>
            <a:r>
              <a:rPr lang="en-US" altLang="zh-CN" b="1" i="1" dirty="0"/>
              <a:t>p</a:t>
            </a:r>
            <a:r>
              <a:rPr lang="zh-CN" altLang="en-US" b="1" i="1" dirty="0"/>
              <a:t>、</a:t>
            </a:r>
            <a:r>
              <a:rPr lang="en-US" altLang="zh-CN" b="1" i="1" dirty="0"/>
              <a:t>q</a:t>
            </a:r>
            <a:r>
              <a:rPr lang="zh-CN" altLang="en-US" b="1" i="1" dirty="0"/>
              <a:t>、</a:t>
            </a:r>
            <a:r>
              <a:rPr lang="en-US" altLang="zh-CN" b="1" i="1" dirty="0"/>
              <a:t>r</a:t>
            </a:r>
            <a:r>
              <a:rPr lang="zh-CN" altLang="en-US" b="1" dirty="0"/>
              <a:t>等表示命题变元。</a:t>
            </a:r>
          </a:p>
          <a:p>
            <a:pPr eaLnBrk="1" hangingPunct="1"/>
            <a:endParaRPr lang="zh-CN" altLang="en-US" dirty="0"/>
          </a:p>
        </p:txBody>
      </p:sp>
    </p:spTree>
    <p:extLst>
      <p:ext uri="{BB962C8B-B14F-4D97-AF65-F5344CB8AC3E}">
        <p14:creationId xmlns:p14="http://schemas.microsoft.com/office/powerpoint/2010/main" val="2639925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28D24B8-D8B1-4183-9B3B-2F7B09EF95AE}" type="slidenum">
              <a:rPr lang="zh-CN" altLang="en-US" smtClean="0"/>
              <a:pPr>
                <a:defRPr/>
              </a:pPr>
              <a:t>21</a:t>
            </a:fld>
            <a:endParaRPr lang="en-US" altLang="zh-CN"/>
          </a:p>
        </p:txBody>
      </p:sp>
    </p:spTree>
    <p:extLst>
      <p:ext uri="{BB962C8B-B14F-4D97-AF65-F5344CB8AC3E}">
        <p14:creationId xmlns:p14="http://schemas.microsoft.com/office/powerpoint/2010/main" val="3834975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28D24B8-D8B1-4183-9B3B-2F7B09EF95AE}" type="slidenum">
              <a:rPr lang="zh-CN" altLang="en-US" smtClean="0"/>
              <a:pPr>
                <a:defRPr/>
              </a:pPr>
              <a:t>22</a:t>
            </a:fld>
            <a:endParaRPr lang="en-US" altLang="zh-CN"/>
          </a:p>
        </p:txBody>
      </p:sp>
    </p:spTree>
    <p:extLst>
      <p:ext uri="{BB962C8B-B14F-4D97-AF65-F5344CB8AC3E}">
        <p14:creationId xmlns:p14="http://schemas.microsoft.com/office/powerpoint/2010/main" val="129608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a:solidFill>
                  <a:schemeClr val="tx1"/>
                </a:solidFill>
                <a:effectLst/>
                <a:latin typeface="Calibri" pitchFamily="34" charset="0"/>
                <a:ea typeface="宋体" pitchFamily="2" charset="-122"/>
                <a:cs typeface="+mn-cs"/>
              </a:rPr>
              <a:t>合取</a:t>
            </a:r>
            <a:r>
              <a:rPr lang="en-US" altLang="zh-CN" sz="1200" kern="1200" dirty="0">
                <a:solidFill>
                  <a:schemeClr val="tx1"/>
                </a:solidFill>
                <a:effectLst/>
                <a:latin typeface="Calibri" pitchFamily="34" charset="0"/>
                <a:ea typeface="宋体" pitchFamily="2" charset="-122"/>
                <a:cs typeface="+mn-cs"/>
              </a:rPr>
              <a:t> (Conjunc1ive) </a:t>
            </a:r>
            <a:endParaRPr lang="zh-CN" altLang="en-US" dirty="0"/>
          </a:p>
        </p:txBody>
      </p:sp>
      <p:sp>
        <p:nvSpPr>
          <p:cNvPr id="368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B654FB-9363-4A09-AAA9-D1851E198449}" type="slidenum">
              <a:rPr lang="zh-CN" altLang="en-US" smtClean="0"/>
              <a:pPr/>
              <a:t>23</a:t>
            </a:fld>
            <a:endParaRPr lang="en-US" altLang="zh-CN"/>
          </a:p>
        </p:txBody>
      </p:sp>
    </p:spTree>
    <p:extLst>
      <p:ext uri="{BB962C8B-B14F-4D97-AF65-F5344CB8AC3E}">
        <p14:creationId xmlns:p14="http://schemas.microsoft.com/office/powerpoint/2010/main" val="2627455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dirty="0">
                <a:latin typeface="Calibri" panose="020F0502020204030204" pitchFamily="34" charset="0"/>
                <a:ea typeface="宋体" panose="02010600030101010101" pitchFamily="2" charset="-122"/>
              </a:rPr>
              <a:t>离散数学是</a:t>
            </a:r>
            <a:r>
              <a:rPr lang="zh-CN" altLang="en-US" sz="1200" b="0" dirty="0">
                <a:latin typeface="Calibri" panose="020F0502020204030204" pitchFamily="34" charset="0"/>
                <a:ea typeface="宋体" panose="02010600030101010101" pitchFamily="2" charset="-122"/>
              </a:rPr>
              <a:t>研究离散对象的结构及其相互关系的数学。</a:t>
            </a:r>
            <a:r>
              <a:rPr lang="zh-CN" altLang="en-US" sz="1200" b="0" kern="1200" dirty="0">
                <a:solidFill>
                  <a:schemeClr val="tx1"/>
                </a:solidFill>
                <a:latin typeface="Calibri" panose="020F0502020204030204" pitchFamily="34" charset="0"/>
                <a:ea typeface="宋体" panose="02010600030101010101" pitchFamily="2" charset="-122"/>
                <a:cs typeface="+mn-cs"/>
              </a:rPr>
              <a:t>在工业革命时代，以微积分为代表的连续数学占主流的地位；随着信息时代的到来，离散数学的地位日显重要。</a:t>
            </a:r>
            <a:endParaRPr lang="en-US" altLang="zh-CN" sz="1200" b="0" kern="1200" dirty="0">
              <a:solidFill>
                <a:schemeClr val="tx1"/>
              </a:solidFill>
              <a:latin typeface="Calibri" panose="020F0502020204030204" pitchFamily="34" charset="0"/>
              <a:ea typeface="宋体" panose="02010600030101010101"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kern="1200" dirty="0">
                <a:solidFill>
                  <a:schemeClr val="tx1"/>
                </a:solidFill>
                <a:latin typeface="Calibri" panose="020F0502020204030204" pitchFamily="34" charset="0"/>
                <a:ea typeface="宋体" panose="02010600030101010101" pitchFamily="2" charset="-122"/>
                <a:cs typeface="+mn-cs"/>
              </a:rPr>
              <a:t>《</a:t>
            </a:r>
            <a:r>
              <a:rPr lang="zh-CN" altLang="en-US" sz="1200" b="0" kern="1200" dirty="0">
                <a:solidFill>
                  <a:schemeClr val="tx1"/>
                </a:solidFill>
                <a:latin typeface="Calibri" panose="020F0502020204030204" pitchFamily="34" charset="0"/>
                <a:ea typeface="宋体" panose="02010600030101010101" pitchFamily="2" charset="-122"/>
                <a:cs typeface="+mn-cs"/>
              </a:rPr>
              <a:t>离散数学</a:t>
            </a:r>
            <a:r>
              <a:rPr lang="en-US" altLang="zh-CN" sz="1200" b="0" kern="1200" dirty="0">
                <a:solidFill>
                  <a:schemeClr val="tx1"/>
                </a:solidFill>
                <a:latin typeface="Calibri" panose="020F0502020204030204" pitchFamily="34" charset="0"/>
                <a:ea typeface="宋体" panose="02010600030101010101" pitchFamily="2" charset="-122"/>
                <a:cs typeface="+mn-cs"/>
              </a:rPr>
              <a:t>》</a:t>
            </a:r>
            <a:r>
              <a:rPr lang="zh-CN" altLang="en-US" sz="1200" b="0" kern="1200" dirty="0">
                <a:solidFill>
                  <a:schemeClr val="tx1"/>
                </a:solidFill>
                <a:latin typeface="Calibri" panose="020F0502020204030204" pitchFamily="34" charset="0"/>
                <a:ea typeface="宋体" panose="02010600030101010101" pitchFamily="2" charset="-122"/>
                <a:cs typeface="+mn-cs"/>
              </a:rPr>
              <a:t>的学习将为计算机类专业课程的学习打下基础，培养大家的</a:t>
            </a:r>
            <a:r>
              <a:rPr lang="zh-CN" altLang="en-US" b="0" dirty="0"/>
              <a:t>抽象思维能力（</a:t>
            </a:r>
            <a:r>
              <a:rPr lang="zh-CN" altLang="en-US" sz="1200" b="0" dirty="0">
                <a:latin typeface="Times New Roman" panose="02020603050405020304" pitchFamily="18" charset="0"/>
              </a:rPr>
              <a:t>离散量未必是数，可以是抽象的对象）</a:t>
            </a:r>
            <a:r>
              <a:rPr lang="zh-CN" altLang="en-US" b="0" dirty="0"/>
              <a:t>、通过有效逻辑推理的学习培养出</a:t>
            </a:r>
            <a:r>
              <a:rPr lang="zh-CN" altLang="en-US" sz="1200" b="0" kern="1200" dirty="0">
                <a:solidFill>
                  <a:schemeClr val="tx1"/>
                </a:solidFill>
                <a:latin typeface="Calibri" pitchFamily="34" charset="0"/>
                <a:ea typeface="宋体" pitchFamily="2" charset="-122"/>
                <a:cs typeface="+mn-cs"/>
              </a:rPr>
              <a:t>缜密</a:t>
            </a:r>
            <a:r>
              <a:rPr lang="zh-CN" altLang="en-US" dirty="0"/>
              <a:t>推理能力、通过很多实际问题建模培养复杂问题求解能力。</a:t>
            </a:r>
            <a:endParaRPr lang="en-US" altLang="zh-CN" dirty="0"/>
          </a:p>
          <a:p>
            <a:r>
              <a:rPr lang="zh-CN" altLang="en-US" sz="1200" dirty="0">
                <a:latin typeface="Calibri" panose="020F0502020204030204" pitchFamily="34" charset="0"/>
              </a:rPr>
              <a:t>学习建议：夯实基础多练习，拓展能力多钻研。</a:t>
            </a:r>
            <a:endParaRPr lang="en-US" altLang="zh-CN" sz="1200" dirty="0">
              <a:latin typeface="Calibri" panose="020F050202020403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b="0" dirty="0">
              <a:latin typeface="Calibri" panose="020F0502020204030204" pitchFamily="34" charset="0"/>
              <a:ea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0" kern="1200" dirty="0">
              <a:solidFill>
                <a:schemeClr val="tx1"/>
              </a:solidFill>
              <a:latin typeface="Calibri" panose="020F0502020204030204" pitchFamily="34" charset="0"/>
              <a:ea typeface="宋体" panose="02010600030101010101"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kern="1200" dirty="0">
                <a:solidFill>
                  <a:schemeClr val="tx1"/>
                </a:solidFill>
                <a:latin typeface="Calibri" panose="020F0502020204030204" pitchFamily="34" charset="0"/>
                <a:ea typeface="宋体" panose="02010600030101010101" pitchFamily="2" charset="-122"/>
                <a:cs typeface="+mn-cs"/>
              </a:rPr>
              <a:t>数学可以分成两大门类：连续数学、离散数学。在工业革命时代，以微积分为代表的连续数学占主流的地位。大学基础课都开设了</a:t>
            </a:r>
            <a:r>
              <a:rPr lang="en-US" altLang="zh-CN" sz="1200" b="0" kern="1200" dirty="0">
                <a:solidFill>
                  <a:schemeClr val="tx1"/>
                </a:solidFill>
                <a:latin typeface="Calibri" panose="020F0502020204030204" pitchFamily="34" charset="0"/>
                <a:ea typeface="宋体" panose="02010600030101010101" pitchFamily="2" charset="-122"/>
                <a:cs typeface="+mn-cs"/>
              </a:rPr>
              <a:t>《</a:t>
            </a:r>
            <a:r>
              <a:rPr lang="zh-CN" altLang="en-US" sz="1200" b="0" kern="1200" dirty="0">
                <a:solidFill>
                  <a:schemeClr val="tx1"/>
                </a:solidFill>
                <a:latin typeface="Calibri" panose="020F0502020204030204" pitchFamily="34" charset="0"/>
                <a:ea typeface="宋体" panose="02010600030101010101" pitchFamily="2" charset="-122"/>
                <a:cs typeface="+mn-cs"/>
              </a:rPr>
              <a:t>高等数学</a:t>
            </a:r>
            <a:r>
              <a:rPr lang="en-US" altLang="zh-CN" sz="1200" b="0" kern="1200" dirty="0">
                <a:solidFill>
                  <a:schemeClr val="tx1"/>
                </a:solidFill>
                <a:latin typeface="Calibri" panose="020F0502020204030204" pitchFamily="34" charset="0"/>
                <a:ea typeface="宋体" panose="02010600030101010101" pitchFamily="2" charset="-122"/>
                <a:cs typeface="+mn-cs"/>
              </a:rPr>
              <a:t>》《</a:t>
            </a:r>
            <a:r>
              <a:rPr lang="zh-CN" altLang="en-US" sz="1200" b="0" kern="1200" dirty="0">
                <a:solidFill>
                  <a:schemeClr val="tx1"/>
                </a:solidFill>
                <a:latin typeface="Calibri" panose="020F0502020204030204" pitchFamily="34" charset="0"/>
                <a:ea typeface="宋体" panose="02010600030101010101" pitchFamily="2" charset="-122"/>
                <a:cs typeface="+mn-cs"/>
              </a:rPr>
              <a:t>线性代数</a:t>
            </a:r>
            <a:r>
              <a:rPr lang="en-US" altLang="zh-CN" sz="1200" b="0" kern="1200" dirty="0">
                <a:solidFill>
                  <a:schemeClr val="tx1"/>
                </a:solidFill>
                <a:latin typeface="Calibri" panose="020F0502020204030204" pitchFamily="34" charset="0"/>
                <a:ea typeface="宋体" panose="02010600030101010101" pitchFamily="2" charset="-122"/>
                <a:cs typeface="+mn-cs"/>
              </a:rPr>
              <a:t>》</a:t>
            </a:r>
            <a:r>
              <a:rPr lang="zh-CN" altLang="en-US" sz="1200" b="0" kern="1200" dirty="0">
                <a:solidFill>
                  <a:schemeClr val="tx1"/>
                </a:solidFill>
                <a:latin typeface="Calibri" panose="020F0502020204030204" pitchFamily="34" charset="0"/>
                <a:ea typeface="宋体" panose="02010600030101010101" pitchFamily="2" charset="-122"/>
                <a:cs typeface="+mn-cs"/>
              </a:rPr>
              <a:t>等等。</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kern="1200" dirty="0">
                <a:solidFill>
                  <a:schemeClr val="tx1"/>
                </a:solidFill>
                <a:latin typeface="Calibri" panose="020F0502020204030204" pitchFamily="34" charset="0"/>
                <a:ea typeface="宋体" panose="02010600030101010101" pitchFamily="2" charset="-122"/>
                <a:cs typeface="+mn-cs"/>
              </a:rPr>
              <a:t>随着信息时代的到来，计算机得到广泛的应用。由于计算机是一种“离散”的机器，用于处理各种“离散”的对象，研究离散量的结构及其相互关系的数学，即</a:t>
            </a:r>
            <a:r>
              <a:rPr lang="en-US" altLang="zh-CN" sz="1200" b="0" kern="1200" dirty="0">
                <a:solidFill>
                  <a:schemeClr val="tx1"/>
                </a:solidFill>
                <a:latin typeface="Calibri" panose="020F0502020204030204" pitchFamily="34" charset="0"/>
                <a:ea typeface="宋体" panose="02010600030101010101" pitchFamily="2" charset="-122"/>
                <a:cs typeface="+mn-cs"/>
              </a:rPr>
              <a:t>《</a:t>
            </a:r>
            <a:r>
              <a:rPr lang="zh-CN" altLang="en-US" sz="1200" b="0" kern="1200" dirty="0">
                <a:solidFill>
                  <a:schemeClr val="tx1"/>
                </a:solidFill>
                <a:latin typeface="Calibri" panose="020F0502020204030204" pitchFamily="34" charset="0"/>
                <a:ea typeface="宋体" panose="02010600030101010101" pitchFamily="2" charset="-122"/>
                <a:cs typeface="+mn-cs"/>
              </a:rPr>
              <a:t>离散数学</a:t>
            </a:r>
            <a:r>
              <a:rPr lang="en-US" altLang="zh-CN" sz="1200" b="0" kern="1200" dirty="0">
                <a:solidFill>
                  <a:schemeClr val="tx1"/>
                </a:solidFill>
                <a:latin typeface="Calibri" panose="020F0502020204030204" pitchFamily="34" charset="0"/>
                <a:ea typeface="宋体" panose="02010600030101010101" pitchFamily="2" charset="-122"/>
                <a:cs typeface="+mn-cs"/>
              </a:rPr>
              <a:t>》</a:t>
            </a:r>
            <a:r>
              <a:rPr lang="zh-CN" altLang="en-US" sz="1200" b="0" kern="1200" dirty="0">
                <a:solidFill>
                  <a:schemeClr val="tx1"/>
                </a:solidFill>
                <a:latin typeface="Calibri" panose="020F0502020204030204" pitchFamily="34" charset="0"/>
                <a:ea typeface="宋体" panose="02010600030101010101" pitchFamily="2" charset="-122"/>
                <a:cs typeface="+mn-cs"/>
              </a:rPr>
              <a:t>受到高度重视，是计算机类专业的核心课程。</a:t>
            </a:r>
            <a:endParaRPr lang="en-US" altLang="zh-CN" sz="1200" b="0" kern="1200" dirty="0">
              <a:solidFill>
                <a:schemeClr val="tx1"/>
              </a:solidFill>
              <a:latin typeface="Calibri" panose="020F0502020204030204" pitchFamily="34" charset="0"/>
              <a:ea typeface="宋体" panose="02010600030101010101"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dirty="0">
                <a:latin typeface="Calibri" panose="020F0502020204030204" pitchFamily="34" charset="0"/>
                <a:ea typeface="宋体" panose="02010600030101010101" pitchFamily="2" charset="-122"/>
              </a:rPr>
              <a:t>离散是指有限或可数个。例如：</a:t>
            </a:r>
            <a:r>
              <a:rPr lang="zh-CN" altLang="en-US" b="0" dirty="0"/>
              <a:t>自然数，整数等。</a:t>
            </a:r>
            <a:r>
              <a:rPr lang="zh-CN" altLang="en-US" b="0" dirty="0">
                <a:latin typeface="Calibri" panose="020F0502020204030204" pitchFamily="34" charset="0"/>
                <a:ea typeface="宋体" panose="02010600030101010101" pitchFamily="2" charset="-122"/>
              </a:rPr>
              <a:t>离散量未必是数，可以是抽象的对象。例如：</a:t>
            </a:r>
            <a:r>
              <a:rPr lang="zh-CN" altLang="en-US" b="0" dirty="0"/>
              <a:t>逻辑值，符号串等。</a:t>
            </a:r>
            <a:endParaRPr lang="en-US" altLang="zh-CN" b="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kern="1200" dirty="0">
                <a:solidFill>
                  <a:schemeClr val="tx1"/>
                </a:solidFill>
                <a:latin typeface="Calibri" panose="020F0502020204030204" pitchFamily="34" charset="0"/>
                <a:ea typeface="宋体" panose="02010600030101010101" pitchFamily="2" charset="-122"/>
                <a:cs typeface="+mn-cs"/>
              </a:rPr>
              <a:t>《</a:t>
            </a:r>
            <a:r>
              <a:rPr lang="zh-CN" altLang="en-US" sz="1200" b="0" kern="1200" dirty="0">
                <a:solidFill>
                  <a:schemeClr val="tx1"/>
                </a:solidFill>
                <a:latin typeface="Calibri" panose="020F0502020204030204" pitchFamily="34" charset="0"/>
                <a:ea typeface="宋体" panose="02010600030101010101" pitchFamily="2" charset="-122"/>
                <a:cs typeface="+mn-cs"/>
              </a:rPr>
              <a:t>离散数学</a:t>
            </a:r>
            <a:r>
              <a:rPr lang="en-US" altLang="zh-CN" sz="1200" b="0" kern="1200" dirty="0">
                <a:solidFill>
                  <a:schemeClr val="tx1"/>
                </a:solidFill>
                <a:latin typeface="Calibri" panose="020F0502020204030204" pitchFamily="34" charset="0"/>
                <a:ea typeface="宋体" panose="02010600030101010101" pitchFamily="2" charset="-122"/>
                <a:cs typeface="+mn-cs"/>
              </a:rPr>
              <a:t>》</a:t>
            </a:r>
            <a:r>
              <a:rPr lang="zh-CN" altLang="en-US" sz="1200" b="0" kern="1200" dirty="0">
                <a:solidFill>
                  <a:schemeClr val="tx1"/>
                </a:solidFill>
                <a:latin typeface="Calibri" panose="020F0502020204030204" pitchFamily="34" charset="0"/>
                <a:ea typeface="宋体" panose="02010600030101010101" pitchFamily="2" charset="-122"/>
                <a:cs typeface="+mn-cs"/>
              </a:rPr>
              <a:t>的学习将为计算机类专业课程的学习打下基础，培养大家的</a:t>
            </a:r>
            <a:r>
              <a:rPr lang="zh-CN" altLang="en-US" dirty="0"/>
              <a:t>抽象思维能力、</a:t>
            </a:r>
            <a:r>
              <a:rPr lang="zh-CN" altLang="en-US" sz="1200" kern="1200" dirty="0">
                <a:solidFill>
                  <a:schemeClr val="tx1"/>
                </a:solidFill>
                <a:latin typeface="Calibri" pitchFamily="34" charset="0"/>
                <a:ea typeface="宋体" pitchFamily="2" charset="-122"/>
                <a:cs typeface="+mn-cs"/>
              </a:rPr>
              <a:t>缜密</a:t>
            </a:r>
            <a:r>
              <a:rPr lang="zh-CN" altLang="en-US" dirty="0"/>
              <a:t>推理能力、复杂问题求解能力。</a:t>
            </a:r>
            <a:endParaRPr lang="zh-CN" altLang="en-US" b="0" dirty="0">
              <a:latin typeface="Calibri" panose="020F0502020204030204" pitchFamily="34" charset="0"/>
              <a:ea typeface="宋体" panose="02010600030101010101" pitchFamily="2" charset="-122"/>
            </a:endParaRPr>
          </a:p>
          <a:p>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dirty="0">
                <a:latin typeface="Calibri" panose="020F0502020204030204" pitchFamily="34" charset="0"/>
                <a:ea typeface="宋体" panose="02010600030101010101" pitchFamily="2" charset="-122"/>
              </a:rPr>
              <a:t>研究离散数量关系和离散结构数学模型的数学分支的统称（</a:t>
            </a:r>
            <a:r>
              <a:rPr lang="en-US" altLang="zh-CN" b="0" dirty="0">
                <a:latin typeface="Calibri" panose="020F0502020204030204" pitchFamily="34" charset="0"/>
                <a:ea typeface="宋体" panose="02010600030101010101" pitchFamily="2" charset="-122"/>
              </a:rPr>
              <a:t>《</a:t>
            </a:r>
            <a:r>
              <a:rPr lang="zh-CN" altLang="en-US" b="0" dirty="0">
                <a:latin typeface="Calibri" panose="020F0502020204030204" pitchFamily="34" charset="0"/>
                <a:ea typeface="宋体" panose="02010600030101010101" pitchFamily="2" charset="-122"/>
              </a:rPr>
              <a:t>离散数学导论</a:t>
            </a:r>
            <a:r>
              <a:rPr lang="en-US" altLang="zh-CN" b="0" dirty="0">
                <a:latin typeface="Calibri" panose="020F0502020204030204" pitchFamily="34" charset="0"/>
                <a:ea typeface="宋体" panose="02010600030101010101" pitchFamily="2" charset="-122"/>
              </a:rPr>
              <a:t>》</a:t>
            </a:r>
            <a:r>
              <a:rPr lang="zh-CN" altLang="en-US" b="0" dirty="0">
                <a:latin typeface="Calibri" panose="020F0502020204030204" pitchFamily="34" charset="0"/>
                <a:ea typeface="宋体" panose="02010600030101010101" pitchFamily="2" charset="-122"/>
              </a:rPr>
              <a:t>王元元）</a:t>
            </a:r>
            <a:endParaRPr lang="en-US" altLang="zh-CN" b="0" dirty="0">
              <a:latin typeface="Calibri" panose="020F0502020204030204" pitchFamily="34" charset="0"/>
              <a:ea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dirty="0">
                <a:latin typeface="Calibri" panose="020F0502020204030204" pitchFamily="34" charset="0"/>
                <a:ea typeface="宋体" panose="02010600030101010101" pitchFamily="2" charset="-122"/>
              </a:rPr>
              <a:t>研究离散量的结构及其相互关系的学科（清华大学出版社，</a:t>
            </a:r>
            <a:r>
              <a:rPr lang="en-US" altLang="zh-CN" b="0" dirty="0">
                <a:latin typeface="Calibri" panose="020F0502020204030204" pitchFamily="34" charset="0"/>
                <a:ea typeface="宋体" panose="02010600030101010101" pitchFamily="2" charset="-122"/>
              </a:rPr>
              <a:t>《</a:t>
            </a:r>
            <a:r>
              <a:rPr lang="zh-CN" altLang="en-US" b="0" dirty="0">
                <a:latin typeface="Calibri" panose="020F0502020204030204" pitchFamily="34" charset="0"/>
                <a:ea typeface="宋体" panose="02010600030101010101" pitchFamily="2" charset="-122"/>
              </a:rPr>
              <a:t>离散数学</a:t>
            </a:r>
            <a:r>
              <a:rPr lang="en-US" altLang="zh-CN" b="0" dirty="0">
                <a:latin typeface="Calibri" panose="020F0502020204030204" pitchFamily="34" charset="0"/>
                <a:ea typeface="宋体" panose="02010600030101010101" pitchFamily="2" charset="-122"/>
              </a:rPr>
              <a:t>》</a:t>
            </a:r>
            <a:r>
              <a:rPr lang="zh-CN" altLang="en-US" b="0" dirty="0">
                <a:latin typeface="Calibri" panose="020F0502020204030204" pitchFamily="34" charset="0"/>
                <a:ea typeface="宋体" panose="02010600030101010101" pitchFamily="2" charset="-122"/>
              </a:rPr>
              <a:t>耿素云，北京大学出版社</a:t>
            </a:r>
            <a:r>
              <a:rPr lang="en-US" altLang="zh-CN" b="0" dirty="0">
                <a:latin typeface="Calibri" panose="020F0502020204030204" pitchFamily="34" charset="0"/>
                <a:ea typeface="宋体" panose="02010600030101010101" pitchFamily="2" charset="-122"/>
              </a:rPr>
              <a:t>《</a:t>
            </a:r>
            <a:r>
              <a:rPr lang="zh-CN" altLang="en-US" b="0" dirty="0">
                <a:latin typeface="Calibri" panose="020F0502020204030204" pitchFamily="34" charset="0"/>
                <a:ea typeface="宋体" panose="02010600030101010101" pitchFamily="2" charset="-122"/>
              </a:rPr>
              <a:t>离散数学教程</a:t>
            </a:r>
            <a:r>
              <a:rPr lang="en-US" altLang="zh-CN" b="0" dirty="0">
                <a:latin typeface="Calibri" panose="020F0502020204030204" pitchFamily="34" charset="0"/>
                <a:ea typeface="宋体" panose="02010600030101010101" pitchFamily="2" charset="-122"/>
              </a:rPr>
              <a:t>》</a:t>
            </a:r>
            <a:r>
              <a:rPr lang="zh-CN" altLang="en-US" b="0" dirty="0">
                <a:latin typeface="Calibri" panose="020F0502020204030204" pitchFamily="34" charset="0"/>
                <a:ea typeface="宋体" panose="02010600030101010101" pitchFamily="2" charset="-122"/>
              </a:rPr>
              <a:t>耿素云）</a:t>
            </a:r>
            <a:endParaRPr lang="en-US" altLang="zh-CN" b="0" dirty="0">
              <a:latin typeface="Calibri" panose="020F0502020204030204" pitchFamily="34" charset="0"/>
              <a:ea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dirty="0">
                <a:latin typeface="Calibri" panose="020F0502020204030204" pitchFamily="34" charset="0"/>
                <a:ea typeface="宋体" panose="02010600030101010101" pitchFamily="2" charset="-122"/>
              </a:rPr>
              <a:t>凡一切以离散量为对象的数学均成为离散数学（高等教育出版社，</a:t>
            </a:r>
            <a:r>
              <a:rPr lang="en-US" altLang="zh-CN" b="0" dirty="0">
                <a:latin typeface="Calibri" panose="020F0502020204030204" pitchFamily="34" charset="0"/>
                <a:ea typeface="宋体" panose="02010600030101010101" pitchFamily="2" charset="-122"/>
              </a:rPr>
              <a:t>《</a:t>
            </a:r>
            <a:r>
              <a:rPr lang="zh-CN" altLang="en-US" b="0" dirty="0">
                <a:latin typeface="Calibri" panose="020F0502020204030204" pitchFamily="34" charset="0"/>
                <a:ea typeface="宋体" panose="02010600030101010101" pitchFamily="2" charset="-122"/>
              </a:rPr>
              <a:t>离散数学导论</a:t>
            </a:r>
            <a:r>
              <a:rPr lang="en-US" altLang="zh-CN" b="0" dirty="0">
                <a:latin typeface="Calibri" panose="020F0502020204030204" pitchFamily="34" charset="0"/>
                <a:ea typeface="宋体" panose="02010600030101010101" pitchFamily="2" charset="-122"/>
              </a:rPr>
              <a:t>》</a:t>
            </a:r>
            <a:r>
              <a:rPr lang="zh-CN" altLang="en-US" b="0" dirty="0">
                <a:latin typeface="Calibri" panose="020F0502020204030204" pitchFamily="34" charset="0"/>
                <a:ea typeface="宋体" panose="02010600030101010101" pitchFamily="2" charset="-122"/>
              </a:rPr>
              <a:t>徐洁磐）</a:t>
            </a:r>
            <a:endParaRPr lang="en-US" altLang="zh-CN" b="0" dirty="0">
              <a:latin typeface="Calibri" panose="020F0502020204030204" pitchFamily="34" charset="0"/>
              <a:ea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dirty="0">
                <a:latin typeface="Calibri" panose="020F0502020204030204" pitchFamily="34" charset="0"/>
                <a:ea typeface="宋体" panose="02010600030101010101" pitchFamily="2" charset="-122"/>
              </a:rPr>
              <a:t>研究离散对象的数量和空间关系的数学（清华大学出版社，</a:t>
            </a:r>
            <a:r>
              <a:rPr lang="en-US" altLang="zh-CN" b="0" dirty="0">
                <a:latin typeface="Calibri" panose="020F0502020204030204" pitchFamily="34" charset="0"/>
                <a:ea typeface="宋体" panose="02010600030101010101" pitchFamily="2" charset="-122"/>
              </a:rPr>
              <a:t>《</a:t>
            </a:r>
            <a:r>
              <a:rPr lang="zh-CN" altLang="en-US" b="0" dirty="0">
                <a:latin typeface="Calibri" panose="020F0502020204030204" pitchFamily="34" charset="0"/>
                <a:ea typeface="宋体" panose="02010600030101010101" pitchFamily="2" charset="-122"/>
              </a:rPr>
              <a:t>离散数学</a:t>
            </a:r>
            <a:r>
              <a:rPr lang="en-US" altLang="zh-CN" b="0" dirty="0">
                <a:latin typeface="Calibri" panose="020F0502020204030204" pitchFamily="34" charset="0"/>
                <a:ea typeface="宋体" panose="02010600030101010101" pitchFamily="2" charset="-122"/>
              </a:rPr>
              <a:t>》</a:t>
            </a:r>
            <a:r>
              <a:rPr lang="zh-CN" altLang="en-US" b="0" dirty="0">
                <a:latin typeface="Calibri" panose="020F0502020204030204" pitchFamily="34" charset="0"/>
                <a:ea typeface="宋体" panose="02010600030101010101" pitchFamily="2" charset="-122"/>
              </a:rPr>
              <a:t>第</a:t>
            </a:r>
            <a:r>
              <a:rPr lang="en-US" altLang="zh-CN" b="0" dirty="0">
                <a:latin typeface="Calibri" panose="020F0502020204030204" pitchFamily="34" charset="0"/>
                <a:ea typeface="宋体" panose="02010600030101010101" pitchFamily="2" charset="-122"/>
              </a:rPr>
              <a:t>4</a:t>
            </a:r>
            <a:r>
              <a:rPr lang="zh-CN" altLang="en-US" b="0" dirty="0">
                <a:latin typeface="Calibri" panose="020F0502020204030204" pitchFamily="34" charset="0"/>
                <a:ea typeface="宋体" panose="02010600030101010101" pitchFamily="2" charset="-122"/>
              </a:rPr>
              <a:t>版，</a:t>
            </a:r>
            <a:r>
              <a:rPr lang="en-US" altLang="zh-CN" b="0" dirty="0">
                <a:latin typeface="Calibri" panose="020F0502020204030204" pitchFamily="34" charset="0"/>
                <a:ea typeface="宋体" panose="02010600030101010101" pitchFamily="2" charset="-122"/>
              </a:rPr>
              <a:t>John A. </a:t>
            </a:r>
            <a:r>
              <a:rPr lang="en-US" altLang="zh-CN" b="0" dirty="0" err="1">
                <a:latin typeface="Calibri" panose="020F0502020204030204" pitchFamily="34" charset="0"/>
                <a:ea typeface="宋体" panose="02010600030101010101" pitchFamily="2" charset="-122"/>
              </a:rPr>
              <a:t>Dossey</a:t>
            </a:r>
            <a:r>
              <a:rPr lang="zh-CN" altLang="en-US" b="0" dirty="0">
                <a:latin typeface="Calibri" panose="020F0502020204030204" pitchFamily="34" charset="0"/>
                <a:ea typeface="宋体" panose="02010600030101010101" pitchFamily="2" charset="-122"/>
              </a:rPr>
              <a:t>，华东师范大学章炯民译）</a:t>
            </a:r>
            <a:endParaRPr lang="en-US" altLang="zh-CN" b="0" dirty="0">
              <a:latin typeface="Calibri" panose="020F0502020204030204" pitchFamily="34" charset="0"/>
              <a:ea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0" dirty="0">
                <a:latin typeface="Calibri" panose="020F0502020204030204" pitchFamily="34" charset="0"/>
                <a:ea typeface="宋体" panose="02010600030101010101" pitchFamily="2" charset="-122"/>
              </a:rPr>
              <a:t>Discre1e ma1hema1ics is 1he par1 o0 ma1hema1ics devo1ed 1o 1he s1udy o0 discre1e</a:t>
            </a:r>
            <a:r>
              <a:rPr lang="en-US" altLang="zh-CN" b="0" baseline="0" dirty="0">
                <a:latin typeface="Calibri" panose="020F0502020204030204" pitchFamily="34" charset="0"/>
                <a:ea typeface="宋体" panose="02010600030101010101" pitchFamily="2" charset="-122"/>
              </a:rPr>
              <a:t> objec1s</a:t>
            </a:r>
            <a:r>
              <a:rPr lang="zh-CN" altLang="en-US" b="0" baseline="0" dirty="0">
                <a:latin typeface="Calibri" panose="020F0502020204030204" pitchFamily="34" charset="0"/>
                <a:ea typeface="宋体" panose="02010600030101010101" pitchFamily="2" charset="-122"/>
              </a:rPr>
              <a:t>（机械工业出版社，</a:t>
            </a:r>
            <a:r>
              <a:rPr lang="en-US" altLang="zh-CN" b="0" baseline="0" dirty="0">
                <a:latin typeface="Calibri" panose="020F0502020204030204" pitchFamily="34" charset="0"/>
                <a:ea typeface="宋体" panose="02010600030101010101" pitchFamily="2" charset="-122"/>
              </a:rPr>
              <a:t>《</a:t>
            </a:r>
            <a:r>
              <a:rPr lang="zh-CN" altLang="en-US" b="0" baseline="0" dirty="0">
                <a:latin typeface="Calibri" panose="020F0502020204030204" pitchFamily="34" charset="0"/>
                <a:ea typeface="宋体" panose="02010600030101010101" pitchFamily="2" charset="-122"/>
              </a:rPr>
              <a:t>离散数学及其应用，</a:t>
            </a:r>
            <a:r>
              <a:rPr lang="en-US" altLang="zh-CN" b="0" baseline="0" dirty="0">
                <a:latin typeface="Calibri" panose="020F0502020204030204" pitchFamily="34" charset="0"/>
                <a:ea typeface="宋体" panose="02010600030101010101" pitchFamily="2" charset="-122"/>
              </a:rPr>
              <a:t>Kenne1h H. </a:t>
            </a:r>
            <a:r>
              <a:rPr lang="en-US" altLang="zh-CN" b="0" baseline="0" dirty="0" err="1">
                <a:latin typeface="Calibri" panose="020F0502020204030204" pitchFamily="34" charset="0"/>
                <a:ea typeface="宋体" panose="02010600030101010101" pitchFamily="2" charset="-122"/>
              </a:rPr>
              <a:t>rosen</a:t>
            </a:r>
            <a:r>
              <a:rPr lang="zh-CN" altLang="en-US" b="0" baseline="0" dirty="0">
                <a:latin typeface="Calibri" panose="020F0502020204030204" pitchFamily="34" charset="0"/>
                <a:ea typeface="宋体" panose="02010600030101010101" pitchFamily="2" charset="-122"/>
              </a:rPr>
              <a:t>）</a:t>
            </a:r>
            <a:endParaRPr lang="en-US" altLang="zh-CN" b="0" baseline="0" dirty="0">
              <a:latin typeface="Calibri" panose="020F0502020204030204" pitchFamily="34" charset="0"/>
              <a:ea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baseline="0" dirty="0">
                <a:latin typeface="Calibri" panose="020F0502020204030204" pitchFamily="34" charset="0"/>
                <a:ea typeface="宋体" panose="02010600030101010101" pitchFamily="2" charset="-122"/>
              </a:rPr>
              <a:t>（第</a:t>
            </a:r>
            <a:r>
              <a:rPr lang="en-US" altLang="zh-CN" b="0" baseline="0" dirty="0">
                <a:latin typeface="Calibri" panose="020F0502020204030204" pitchFamily="34" charset="0"/>
                <a:ea typeface="宋体" panose="02010600030101010101" pitchFamily="2" charset="-122"/>
              </a:rPr>
              <a:t>xxiii</a:t>
            </a:r>
            <a:r>
              <a:rPr lang="zh-CN" altLang="en-US" b="0" baseline="0" dirty="0">
                <a:latin typeface="Calibri" panose="020F0502020204030204" pitchFamily="34" charset="0"/>
                <a:ea typeface="宋体" panose="02010600030101010101" pitchFamily="2" charset="-122"/>
              </a:rPr>
              <a:t>页）</a:t>
            </a:r>
            <a:r>
              <a:rPr lang="en-US" altLang="zh-CN" b="0" baseline="0" dirty="0">
                <a:latin typeface="Calibri" panose="020F0502020204030204" pitchFamily="34" charset="0"/>
                <a:ea typeface="宋体" panose="02010600030101010101" pitchFamily="2" charset="-122"/>
              </a:rPr>
              <a:t>Here discre1e means consis1ing o0 dis1inc1 or unconnec1ed elemen1s.</a:t>
            </a:r>
            <a:endParaRPr lang="en-US" altLang="zh-CN" b="0" dirty="0">
              <a:latin typeface="Calibri" panose="020F0502020204030204" pitchFamily="34" charset="0"/>
              <a:ea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b="0" baseline="0" dirty="0">
                <a:latin typeface="Calibri" panose="020F0502020204030204" pitchFamily="34" charset="0"/>
                <a:ea typeface="宋体" panose="02010600030101010101" pitchFamily="2" charset="-122"/>
              </a:rPr>
              <a:t>（第</a:t>
            </a:r>
            <a:r>
              <a:rPr lang="en-US" altLang="zh-CN" b="0" baseline="0" dirty="0">
                <a:latin typeface="Calibri" panose="020F0502020204030204" pitchFamily="34" charset="0"/>
                <a:ea typeface="宋体" panose="02010600030101010101" pitchFamily="2" charset="-122"/>
              </a:rPr>
              <a:t>77</a:t>
            </a:r>
            <a:r>
              <a:rPr lang="zh-CN" altLang="en-US" b="0" baseline="0" dirty="0">
                <a:latin typeface="Calibri" panose="020F0502020204030204" pitchFamily="34" charset="0"/>
                <a:ea typeface="宋体" panose="02010600030101010101" pitchFamily="2" charset="-122"/>
              </a:rPr>
              <a:t>页）</a:t>
            </a:r>
            <a:r>
              <a:rPr lang="en-US" altLang="zh-CN" b="0" baseline="0" dirty="0">
                <a:latin typeface="Calibri" panose="020F0502020204030204" pitchFamily="34" charset="0"/>
                <a:ea typeface="宋体" panose="02010600030101010101" pitchFamily="2" charset="-122"/>
              </a:rPr>
              <a:t>A se1 is an unordered collec1ion o0 objec1s.</a:t>
            </a:r>
            <a:endParaRPr lang="en-US" altLang="zh-CN" b="0" dirty="0">
              <a:latin typeface="Calibri" panose="020F0502020204030204" pitchFamily="34" charset="0"/>
              <a:ea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b="1" dirty="0">
              <a:latin typeface="Calibri" panose="020F0502020204030204" pitchFamily="34" charset="0"/>
              <a:ea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latin typeface="Calibri" panose="020F0502020204030204" pitchFamily="34" charset="0"/>
              <a:ea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latin typeface="Calibri" panose="020F0502020204030204" pitchFamily="34" charset="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A28D24B8-D8B1-4183-9B3B-2F7B09EF95AE}" type="slidenum">
              <a:rPr lang="zh-CN" altLang="en-US" smtClean="0"/>
              <a:pPr>
                <a:defRPr/>
              </a:pPr>
              <a:t>2</a:t>
            </a:fld>
            <a:endParaRPr lang="en-US" altLang="zh-CN"/>
          </a:p>
        </p:txBody>
      </p:sp>
    </p:spTree>
    <p:extLst>
      <p:ext uri="{BB962C8B-B14F-4D97-AF65-F5344CB8AC3E}">
        <p14:creationId xmlns:p14="http://schemas.microsoft.com/office/powerpoint/2010/main" val="3937912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Calibri" pitchFamily="34" charset="0"/>
                <a:ea typeface="宋体" pitchFamily="2" charset="-122"/>
                <a:cs typeface="+mn-cs"/>
              </a:rPr>
              <a:t>析取</a:t>
            </a:r>
            <a:r>
              <a:rPr lang="en-US" altLang="zh-CN" sz="1200" kern="1200" dirty="0">
                <a:solidFill>
                  <a:schemeClr val="tx1"/>
                </a:solidFill>
                <a:effectLst/>
                <a:latin typeface="Calibri" pitchFamily="34" charset="0"/>
                <a:ea typeface="宋体" pitchFamily="2" charset="-122"/>
                <a:cs typeface="+mn-cs"/>
              </a:rPr>
              <a:t> (Disjunc1ive) </a:t>
            </a:r>
            <a:endParaRPr lang="zh-CN" altLang="en-US" dirty="0"/>
          </a:p>
        </p:txBody>
      </p:sp>
      <p:sp>
        <p:nvSpPr>
          <p:cNvPr id="4" name="灯片编号占位符 3"/>
          <p:cNvSpPr>
            <a:spLocks noGrp="1"/>
          </p:cNvSpPr>
          <p:nvPr>
            <p:ph type="sldNum" sz="quarter" idx="10"/>
          </p:nvPr>
        </p:nvSpPr>
        <p:spPr/>
        <p:txBody>
          <a:bodyPr/>
          <a:lstStyle/>
          <a:p>
            <a:pPr>
              <a:defRPr/>
            </a:pPr>
            <a:fld id="{A28D24B8-D8B1-4183-9B3B-2F7B09EF95AE}" type="slidenum">
              <a:rPr lang="zh-CN" altLang="en-US" smtClean="0"/>
              <a:pPr>
                <a:defRPr/>
              </a:pPr>
              <a:t>24</a:t>
            </a:fld>
            <a:endParaRPr lang="en-US" altLang="zh-CN"/>
          </a:p>
        </p:txBody>
      </p:sp>
    </p:spTree>
    <p:extLst>
      <p:ext uri="{BB962C8B-B14F-4D97-AF65-F5344CB8AC3E}">
        <p14:creationId xmlns:p14="http://schemas.microsoft.com/office/powerpoint/2010/main" val="3713128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28D24B8-D8B1-4183-9B3B-2F7B09EF95AE}" type="slidenum">
              <a:rPr lang="zh-CN" altLang="en-US" smtClean="0"/>
              <a:pPr>
                <a:defRPr/>
              </a:pPr>
              <a:t>25</a:t>
            </a:fld>
            <a:endParaRPr lang="en-US" altLang="zh-CN"/>
          </a:p>
        </p:txBody>
      </p:sp>
    </p:spTree>
    <p:extLst>
      <p:ext uri="{BB962C8B-B14F-4D97-AF65-F5344CB8AC3E}">
        <p14:creationId xmlns:p14="http://schemas.microsoft.com/office/powerpoint/2010/main" val="298092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本教材的数理逻辑部分具有南京大学数理逻辑教育特色。比如：</a:t>
            </a:r>
            <a:r>
              <a:rPr lang="en-US" altLang="zh-CN" dirty="0"/>
              <a:t>5</a:t>
            </a:r>
            <a:r>
              <a:rPr lang="zh-CN" altLang="en-US" dirty="0"/>
              <a:t>个联结词的名称。有些教材上把“蕴涵”称为“条件”，把“等价”成为“双条件”。</a:t>
            </a:r>
          </a:p>
          <a:p>
            <a:endParaRPr lang="zh-CN" altLang="en-US" dirty="0"/>
          </a:p>
        </p:txBody>
      </p:sp>
      <p:sp>
        <p:nvSpPr>
          <p:cNvPr id="4" name="灯片编号占位符 3"/>
          <p:cNvSpPr>
            <a:spLocks noGrp="1"/>
          </p:cNvSpPr>
          <p:nvPr>
            <p:ph type="sldNum" sz="quarter" idx="10"/>
          </p:nvPr>
        </p:nvSpPr>
        <p:spPr/>
        <p:txBody>
          <a:bodyPr/>
          <a:lstStyle/>
          <a:p>
            <a:pPr>
              <a:defRPr/>
            </a:pPr>
            <a:fld id="{A28D24B8-D8B1-4183-9B3B-2F7B09EF95AE}" type="slidenum">
              <a:rPr lang="zh-CN" altLang="en-US" smtClean="0"/>
              <a:pPr>
                <a:defRPr/>
              </a:pPr>
              <a:t>26</a:t>
            </a:fld>
            <a:endParaRPr lang="en-US" altLang="zh-CN"/>
          </a:p>
        </p:txBody>
      </p:sp>
    </p:spTree>
    <p:extLst>
      <p:ext uri="{BB962C8B-B14F-4D97-AF65-F5344CB8AC3E}">
        <p14:creationId xmlns:p14="http://schemas.microsoft.com/office/powerpoint/2010/main" val="2783156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t>后面两句话分别强调“太阳从西边升起”与“</a:t>
            </a:r>
            <a:r>
              <a:rPr lang="en-US" altLang="zh-CN" b="1" dirty="0"/>
              <a:t>1+1=3</a:t>
            </a:r>
            <a:r>
              <a:rPr lang="zh-CN" altLang="en-US" b="1" dirty="0"/>
              <a:t>”都是假命题。</a:t>
            </a:r>
            <a:endParaRPr lang="zh-CN" altLang="en-US" dirty="0"/>
          </a:p>
        </p:txBody>
      </p:sp>
      <p:sp>
        <p:nvSpPr>
          <p:cNvPr id="4301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a:spcBef>
                <a:spcPct val="0"/>
              </a:spcBef>
            </a:pPr>
            <a:fld id="{3EA098BA-7B62-43C3-9584-C3F67F99A47E}" type="slidenum">
              <a:rPr lang="zh-CN" altLang="en-US">
                <a:latin typeface="Arial" panose="020B0604020202020204" pitchFamily="34" charset="0"/>
              </a:rPr>
              <a:pPr algn="r">
                <a:spcBef>
                  <a:spcPct val="0"/>
                </a:spcBef>
              </a:pPr>
              <a:t>27</a:t>
            </a:fld>
            <a:endParaRPr lang="en-US" altLang="zh-CN">
              <a:latin typeface="Arial" panose="020B0604020202020204" pitchFamily="34" charset="0"/>
            </a:endParaRPr>
          </a:p>
        </p:txBody>
      </p:sp>
    </p:spTree>
    <p:extLst>
      <p:ext uri="{BB962C8B-B14F-4D97-AF65-F5344CB8AC3E}">
        <p14:creationId xmlns:p14="http://schemas.microsoft.com/office/powerpoint/2010/main" val="698460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solidFill>
                  <a:srgbClr val="993300"/>
                </a:solidFill>
              </a:rPr>
              <a:t>哪句话是错误的？</a:t>
            </a:r>
            <a:endParaRPr lang="en-US" altLang="zh-CN" b="1" dirty="0">
              <a:solidFill>
                <a:srgbClr val="993300"/>
              </a:solidFill>
            </a:endParaRPr>
          </a:p>
          <a:p>
            <a:r>
              <a:rPr lang="zh-CN" altLang="en-US" b="1" dirty="0">
                <a:solidFill>
                  <a:srgbClr val="993300"/>
                </a:solidFill>
              </a:rPr>
              <a:t>命题</a:t>
            </a:r>
            <a:r>
              <a:rPr lang="en-US" altLang="zh-CN" b="1" dirty="0" err="1">
                <a:solidFill>
                  <a:srgbClr val="993300"/>
                </a:solidFill>
              </a:rPr>
              <a:t>p→q</a:t>
            </a:r>
            <a:r>
              <a:rPr lang="zh-CN" altLang="en-US" b="1" dirty="0">
                <a:solidFill>
                  <a:srgbClr val="993300"/>
                </a:solidFill>
              </a:rPr>
              <a:t>是真命题，这有点不符合日常生活中的直观，但这是逻辑的需要。</a:t>
            </a:r>
            <a:endParaRPr lang="en-US" altLang="zh-CN" b="1" dirty="0">
              <a:solidFill>
                <a:srgbClr val="993300"/>
              </a:solidFill>
            </a:endParaRPr>
          </a:p>
          <a:p>
            <a:r>
              <a:rPr lang="en-US" altLang="zh-CN" b="1" dirty="0">
                <a:solidFill>
                  <a:srgbClr val="993300"/>
                </a:solidFill>
              </a:rPr>
              <a:t>﹃</a:t>
            </a:r>
            <a:r>
              <a:rPr lang="en-US" altLang="zh-CN" b="1" dirty="0" err="1">
                <a:solidFill>
                  <a:srgbClr val="C00000"/>
                </a:solidFill>
              </a:rPr>
              <a:t>p→q</a:t>
            </a:r>
            <a:r>
              <a:rPr lang="zh-CN" altLang="en-US" b="1" dirty="0">
                <a:solidFill>
                  <a:srgbClr val="C00000"/>
                </a:solidFill>
              </a:rPr>
              <a:t>是假命题，前件为真，所以看后件是否为真。后件为假，所以结果是假。</a:t>
            </a:r>
            <a:endParaRPr lang="zh-CN" altLang="en-US" b="1" dirty="0">
              <a:solidFill>
                <a:srgbClr val="993300"/>
              </a:solidFill>
            </a:endParaRPr>
          </a:p>
        </p:txBody>
      </p:sp>
    </p:spTree>
    <p:extLst>
      <p:ext uri="{BB962C8B-B14F-4D97-AF65-F5344CB8AC3E}">
        <p14:creationId xmlns:p14="http://schemas.microsoft.com/office/powerpoint/2010/main" val="4043402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本教材的数理逻辑部分具有南京大学数理逻辑教育特色。比如：</a:t>
            </a:r>
            <a:r>
              <a:rPr lang="en-US" altLang="zh-CN" dirty="0"/>
              <a:t>5</a:t>
            </a:r>
            <a:r>
              <a:rPr lang="zh-CN" altLang="en-US" dirty="0"/>
              <a:t>个联结词的名称。有些教材上把“蕴涵”称为“条件”，把“等价”成为“双条件”。</a:t>
            </a:r>
          </a:p>
          <a:p>
            <a:r>
              <a:rPr lang="en-US" altLang="zh-CN" dirty="0"/>
              <a:t>Michael Hu1h</a:t>
            </a:r>
            <a:r>
              <a:rPr lang="zh-CN" altLang="en-US" dirty="0"/>
              <a:t>， </a:t>
            </a:r>
            <a:r>
              <a:rPr lang="en-US" altLang="zh-CN" dirty="0"/>
              <a:t>Mark </a:t>
            </a:r>
            <a:r>
              <a:rPr lang="en-US" altLang="zh-CN" dirty="0" err="1"/>
              <a:t>ryan</a:t>
            </a:r>
            <a:r>
              <a:rPr lang="zh-CN" altLang="en-US" dirty="0"/>
              <a:t>著的</a:t>
            </a:r>
            <a:r>
              <a:rPr lang="en-US" altLang="zh-CN" dirty="0"/>
              <a:t>Logic in Compu1er Science Modelling and reasoning abou1 Sys1ems 《</a:t>
            </a:r>
            <a:r>
              <a:rPr lang="zh-CN" altLang="en-US" dirty="0"/>
              <a:t>面向计算机科学的数理逻辑 系统建模与推理</a:t>
            </a:r>
            <a:r>
              <a:rPr lang="en-US" altLang="zh-CN" dirty="0"/>
              <a:t>》</a:t>
            </a:r>
            <a:r>
              <a:rPr lang="zh-CN" altLang="en-US" dirty="0"/>
              <a:t>中只使用了前</a:t>
            </a:r>
            <a:r>
              <a:rPr lang="en-US" altLang="zh-CN" dirty="0"/>
              <a:t>4</a:t>
            </a:r>
            <a:r>
              <a:rPr lang="zh-CN" altLang="en-US" dirty="0"/>
              <a:t>个联结词。</a:t>
            </a:r>
          </a:p>
        </p:txBody>
      </p:sp>
      <p:sp>
        <p:nvSpPr>
          <p:cNvPr id="4" name="灯片编号占位符 3"/>
          <p:cNvSpPr>
            <a:spLocks noGrp="1"/>
          </p:cNvSpPr>
          <p:nvPr>
            <p:ph type="sldNum" sz="quarter" idx="10"/>
          </p:nvPr>
        </p:nvSpPr>
        <p:spPr/>
        <p:txBody>
          <a:bodyPr/>
          <a:lstStyle/>
          <a:p>
            <a:pPr>
              <a:defRPr/>
            </a:pPr>
            <a:fld id="{A28D24B8-D8B1-4183-9B3B-2F7B09EF95AE}" type="slidenum">
              <a:rPr lang="zh-CN" altLang="en-US" smtClean="0"/>
              <a:pPr>
                <a:defRPr/>
              </a:pPr>
              <a:t>30</a:t>
            </a:fld>
            <a:endParaRPr lang="en-US" altLang="zh-CN"/>
          </a:p>
        </p:txBody>
      </p:sp>
    </p:spTree>
    <p:extLst>
      <p:ext uri="{BB962C8B-B14F-4D97-AF65-F5344CB8AC3E}">
        <p14:creationId xmlns:p14="http://schemas.microsoft.com/office/powerpoint/2010/main" val="2861551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这三个例子都是命题，但不能看成复合命题，诸如</a:t>
            </a:r>
            <a:r>
              <a:rPr lang="en-US" altLang="zh-CN"/>
              <a:t>x&gt;0, </a:t>
            </a:r>
            <a:r>
              <a:rPr lang="zh-CN" altLang="en-US"/>
              <a:t>两圆面积相等这样的陈述 句并不是可以判断真假的句子，即他们不是命题。</a:t>
            </a: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2F7E90-24DA-4F39-83E0-FF09A3C80904}" type="slidenum">
              <a:rPr lang="zh-CN" altLang="en-US" smtClean="0"/>
              <a:pPr/>
              <a:t>31</a:t>
            </a:fld>
            <a:endParaRPr lang="en-US" altLang="zh-CN"/>
          </a:p>
        </p:txBody>
      </p:sp>
    </p:spTree>
    <p:extLst>
      <p:ext uri="{BB962C8B-B14F-4D97-AF65-F5344CB8AC3E}">
        <p14:creationId xmlns:p14="http://schemas.microsoft.com/office/powerpoint/2010/main" val="13418014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b="1" dirty="0">
                <a:solidFill>
                  <a:schemeClr val="bg1"/>
                </a:solidFill>
              </a:rPr>
              <a:t>本例题可以在黑板上演示一下</a:t>
            </a:r>
            <a:endParaRPr lang="en-US" altLang="zh-CN" b="1" dirty="0">
              <a:solidFill>
                <a:schemeClr val="bg1"/>
              </a:solidFill>
            </a:endParaRPr>
          </a:p>
          <a:p>
            <a:pPr>
              <a:defRPr/>
            </a:pPr>
            <a:r>
              <a:rPr lang="en-US" altLang="zh-CN" b="1" dirty="0">
                <a:solidFill>
                  <a:schemeClr val="bg1"/>
                </a:solidFill>
              </a:rPr>
              <a:t>p=0, q=1, r=1</a:t>
            </a:r>
          </a:p>
          <a:p>
            <a:pPr marL="228600" indent="-228600">
              <a:buFontTx/>
              <a:buAutoNum type="arabicParenBoth"/>
              <a:defRPr/>
            </a:pPr>
            <a:r>
              <a:rPr lang="zh-CN" altLang="en-US" b="1" dirty="0">
                <a:solidFill>
                  <a:schemeClr val="bg1"/>
                </a:solidFill>
                <a:sym typeface="Symbol" panose="05050102010706020507" pitchFamily="18" charset="2"/>
              </a:rPr>
              <a:t></a:t>
            </a:r>
            <a:r>
              <a:rPr lang="en-US" altLang="zh-CN" b="1" dirty="0">
                <a:solidFill>
                  <a:schemeClr val="bg1"/>
                </a:solidFill>
              </a:rPr>
              <a:t>p∨</a:t>
            </a:r>
            <a:r>
              <a:rPr lang="zh-CN" altLang="en-US" b="1" dirty="0">
                <a:solidFill>
                  <a:schemeClr val="bg1"/>
                </a:solidFill>
              </a:rPr>
              <a:t>（</a:t>
            </a:r>
            <a:r>
              <a:rPr lang="en-US" altLang="zh-CN" b="1" dirty="0">
                <a:solidFill>
                  <a:schemeClr val="bg1"/>
                </a:solidFill>
              </a:rPr>
              <a:t>q</a:t>
            </a:r>
            <a:r>
              <a:rPr lang="en-US" altLang="zh-CN" b="1" dirty="0">
                <a:solidFill>
                  <a:schemeClr val="bg1"/>
                </a:solidFill>
                <a:sym typeface="Symbol" panose="05050102010706020507" pitchFamily="18" charset="2"/>
              </a:rPr>
              <a:t> </a:t>
            </a:r>
            <a:r>
              <a:rPr lang="en-US" altLang="zh-CN" b="1" dirty="0">
                <a:solidFill>
                  <a:schemeClr val="bg1"/>
                </a:solidFill>
              </a:rPr>
              <a:t>∧</a:t>
            </a:r>
            <a:r>
              <a:rPr lang="zh-CN" altLang="en-US" b="1" dirty="0">
                <a:solidFill>
                  <a:schemeClr val="bg1"/>
                </a:solidFill>
                <a:sym typeface="Symbol" panose="05050102010706020507" pitchFamily="18" charset="2"/>
              </a:rPr>
              <a:t></a:t>
            </a:r>
            <a:r>
              <a:rPr lang="en-US" altLang="zh-CN" b="1" dirty="0">
                <a:solidFill>
                  <a:schemeClr val="bg1"/>
                </a:solidFill>
                <a:sym typeface="Symbol" panose="05050102010706020507" pitchFamily="18" charset="2"/>
              </a:rPr>
              <a:t>r</a:t>
            </a:r>
            <a:r>
              <a:rPr lang="zh-CN" altLang="en-US" b="1" dirty="0">
                <a:solidFill>
                  <a:schemeClr val="bg1"/>
                </a:solidFill>
                <a:sym typeface="Symbol" panose="05050102010706020507" pitchFamily="18" charset="2"/>
              </a:rPr>
              <a:t>）</a:t>
            </a:r>
            <a:r>
              <a:rPr lang="en-US" altLang="zh-CN" b="1" dirty="0">
                <a:solidFill>
                  <a:schemeClr val="bg1"/>
                </a:solidFill>
                <a:sym typeface="Symbol" panose="05050102010706020507" pitchFamily="18" charset="2"/>
              </a:rPr>
              <a:t>=</a:t>
            </a:r>
            <a:r>
              <a:rPr lang="zh-CN" altLang="en-US" b="1" dirty="0">
                <a:solidFill>
                  <a:schemeClr val="bg1"/>
                </a:solidFill>
                <a:sym typeface="Symbol" panose="05050102010706020507" pitchFamily="18" charset="2"/>
              </a:rPr>
              <a:t></a:t>
            </a:r>
            <a:r>
              <a:rPr lang="en-US" altLang="zh-CN" b="1" dirty="0">
                <a:solidFill>
                  <a:schemeClr val="bg1"/>
                </a:solidFill>
                <a:sym typeface="Symbol" panose="05050102010706020507" pitchFamily="18" charset="2"/>
              </a:rPr>
              <a:t>0</a:t>
            </a:r>
            <a:r>
              <a:rPr lang="en-US" altLang="zh-CN" b="1" dirty="0">
                <a:solidFill>
                  <a:schemeClr val="bg1"/>
                </a:solidFill>
              </a:rPr>
              <a:t>∨</a:t>
            </a:r>
            <a:r>
              <a:rPr lang="zh-CN" altLang="en-US" b="1" dirty="0">
                <a:solidFill>
                  <a:schemeClr val="bg1"/>
                </a:solidFill>
              </a:rPr>
              <a:t>（</a:t>
            </a:r>
            <a:r>
              <a:rPr lang="en-US" altLang="zh-CN" b="1" dirty="0">
                <a:solidFill>
                  <a:schemeClr val="bg1"/>
                </a:solidFill>
              </a:rPr>
              <a:t>1</a:t>
            </a:r>
            <a:r>
              <a:rPr lang="en-US" altLang="zh-CN" b="1" dirty="0">
                <a:solidFill>
                  <a:schemeClr val="bg1"/>
                </a:solidFill>
                <a:sym typeface="Symbol" panose="05050102010706020507" pitchFamily="18" charset="2"/>
              </a:rPr>
              <a:t> </a:t>
            </a:r>
            <a:r>
              <a:rPr lang="en-US" altLang="zh-CN" b="1" dirty="0">
                <a:solidFill>
                  <a:schemeClr val="bg1"/>
                </a:solidFill>
              </a:rPr>
              <a:t>∧</a:t>
            </a:r>
            <a:r>
              <a:rPr lang="zh-CN" altLang="en-US" b="1" dirty="0">
                <a:solidFill>
                  <a:schemeClr val="bg1"/>
                </a:solidFill>
                <a:sym typeface="Symbol" panose="05050102010706020507" pitchFamily="18" charset="2"/>
              </a:rPr>
              <a:t></a:t>
            </a:r>
            <a:r>
              <a:rPr lang="en-US" altLang="zh-CN" b="1" dirty="0">
                <a:solidFill>
                  <a:schemeClr val="bg1"/>
                </a:solidFill>
                <a:sym typeface="Symbol" panose="05050102010706020507" pitchFamily="18" charset="2"/>
              </a:rPr>
              <a:t>1</a:t>
            </a:r>
            <a:r>
              <a:rPr lang="zh-CN" altLang="en-US" b="1" dirty="0">
                <a:solidFill>
                  <a:schemeClr val="bg1"/>
                </a:solidFill>
                <a:sym typeface="Symbol" panose="05050102010706020507" pitchFamily="18" charset="2"/>
              </a:rPr>
              <a:t>）</a:t>
            </a:r>
            <a:r>
              <a:rPr lang="en-US" altLang="zh-CN" b="1" dirty="0">
                <a:solidFill>
                  <a:schemeClr val="bg1"/>
                </a:solidFill>
                <a:sym typeface="Symbol" panose="05050102010706020507" pitchFamily="18" charset="2"/>
              </a:rPr>
              <a:t>=1</a:t>
            </a:r>
            <a:r>
              <a:rPr lang="en-US" altLang="zh-CN" b="1" dirty="0">
                <a:solidFill>
                  <a:schemeClr val="bg1"/>
                </a:solidFill>
              </a:rPr>
              <a:t>∨0=1</a:t>
            </a:r>
          </a:p>
          <a:p>
            <a:pPr marL="228600" indent="-228600">
              <a:buFontTx/>
              <a:buAutoNum type="arabicParenBoth"/>
              <a:defRPr/>
            </a:pPr>
            <a:r>
              <a:rPr lang="en-US" altLang="zh-CN" b="1" dirty="0">
                <a:solidFill>
                  <a:schemeClr val="bg1"/>
                </a:solidFill>
              </a:rPr>
              <a:t>  (</a:t>
            </a:r>
            <a:r>
              <a:rPr lang="zh-CN" altLang="en-US" b="1" dirty="0">
                <a:solidFill>
                  <a:schemeClr val="bg1"/>
                </a:solidFill>
                <a:sym typeface="Symbol" panose="05050102010706020507" pitchFamily="18" charset="2"/>
              </a:rPr>
              <a:t></a:t>
            </a:r>
            <a:r>
              <a:rPr lang="en-US" altLang="zh-CN" b="1" dirty="0" err="1">
                <a:solidFill>
                  <a:schemeClr val="bg1"/>
                </a:solidFill>
              </a:rPr>
              <a:t>p∨q</a:t>
            </a:r>
            <a:r>
              <a:rPr lang="en-US" altLang="zh-CN" b="1" dirty="0">
                <a:solidFill>
                  <a:schemeClr val="bg1"/>
                </a:solidFill>
              </a:rPr>
              <a:t> )</a:t>
            </a:r>
            <a:r>
              <a:rPr lang="en-US" altLang="zh-CN" b="1" dirty="0">
                <a:solidFill>
                  <a:schemeClr val="bg1"/>
                </a:solidFill>
                <a:sym typeface="Symbol" panose="05050102010706020507" pitchFamily="18" charset="2"/>
              </a:rPr>
              <a:t> </a:t>
            </a:r>
            <a:r>
              <a:rPr lang="en-US" altLang="zh-CN" b="1" dirty="0">
                <a:solidFill>
                  <a:schemeClr val="bg1"/>
                </a:solidFill>
              </a:rPr>
              <a:t>∧</a:t>
            </a:r>
            <a:r>
              <a:rPr lang="zh-CN" altLang="en-US" b="1" dirty="0">
                <a:solidFill>
                  <a:schemeClr val="bg1"/>
                </a:solidFill>
                <a:sym typeface="Symbol" panose="05050102010706020507" pitchFamily="18" charset="2"/>
              </a:rPr>
              <a:t></a:t>
            </a:r>
            <a:r>
              <a:rPr lang="en-US" altLang="zh-CN" b="1" dirty="0">
                <a:solidFill>
                  <a:schemeClr val="bg1"/>
                </a:solidFill>
                <a:sym typeface="Symbol" panose="05050102010706020507" pitchFamily="18" charset="2"/>
              </a:rPr>
              <a:t>r=</a:t>
            </a:r>
            <a:r>
              <a:rPr lang="en-US" altLang="zh-CN" sz="2400" b="1" dirty="0">
                <a:solidFill>
                  <a:schemeClr val="bg1"/>
                </a:solidFill>
              </a:rPr>
              <a:t>(</a:t>
            </a:r>
            <a:r>
              <a:rPr lang="zh-CN" altLang="en-US" sz="2400" b="1" dirty="0">
                <a:solidFill>
                  <a:schemeClr val="bg1"/>
                </a:solidFill>
                <a:sym typeface="Symbol" panose="05050102010706020507" pitchFamily="18" charset="2"/>
              </a:rPr>
              <a:t></a:t>
            </a:r>
            <a:r>
              <a:rPr lang="en-US" altLang="zh-CN" sz="2400" b="1" dirty="0">
                <a:solidFill>
                  <a:schemeClr val="bg1"/>
                </a:solidFill>
              </a:rPr>
              <a:t>0∨1)</a:t>
            </a:r>
            <a:r>
              <a:rPr lang="en-US" altLang="zh-CN" sz="2400" b="1" dirty="0">
                <a:solidFill>
                  <a:schemeClr val="bg1"/>
                </a:solidFill>
                <a:sym typeface="Symbol" panose="05050102010706020507" pitchFamily="18" charset="2"/>
              </a:rPr>
              <a:t> </a:t>
            </a:r>
            <a:r>
              <a:rPr lang="en-US" altLang="zh-CN" sz="2400" b="1" dirty="0">
                <a:solidFill>
                  <a:schemeClr val="bg1"/>
                </a:solidFill>
              </a:rPr>
              <a:t>∧</a:t>
            </a:r>
            <a:r>
              <a:rPr lang="zh-CN" altLang="en-US" sz="2400" b="1" dirty="0">
                <a:solidFill>
                  <a:schemeClr val="bg1"/>
                </a:solidFill>
                <a:sym typeface="Symbol" panose="05050102010706020507" pitchFamily="18" charset="2"/>
              </a:rPr>
              <a:t></a:t>
            </a:r>
            <a:r>
              <a:rPr lang="en-US" altLang="zh-CN" sz="2400" b="1" dirty="0">
                <a:solidFill>
                  <a:schemeClr val="bg1"/>
                </a:solidFill>
                <a:sym typeface="Symbol" panose="05050102010706020507" pitchFamily="18" charset="2"/>
              </a:rPr>
              <a:t>1=1</a:t>
            </a:r>
            <a:r>
              <a:rPr lang="en-US" altLang="zh-CN" sz="4400" b="1" dirty="0">
                <a:solidFill>
                  <a:schemeClr val="bg1"/>
                </a:solidFill>
              </a:rPr>
              <a:t>∧0=0</a:t>
            </a:r>
            <a:endParaRPr lang="en-US" altLang="zh-CN" sz="4400" dirty="0">
              <a:solidFill>
                <a:schemeClr val="bg1"/>
              </a:solidFill>
            </a:endParaRPr>
          </a:p>
          <a:p>
            <a:pPr>
              <a:lnSpc>
                <a:spcPct val="120000"/>
              </a:lnSpc>
              <a:spcBef>
                <a:spcPct val="0"/>
              </a:spcBef>
              <a:defRPr/>
            </a:pPr>
            <a:r>
              <a:rPr lang="en-US" altLang="zh-CN" sz="2400" dirty="0">
                <a:solidFill>
                  <a:schemeClr val="bg1"/>
                </a:solidFill>
              </a:rPr>
              <a:t> </a:t>
            </a:r>
            <a:endParaRPr lang="zh-CN" altLang="en-US" dirty="0"/>
          </a:p>
        </p:txBody>
      </p:sp>
      <p:sp>
        <p:nvSpPr>
          <p:cNvPr id="6144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a:spcBef>
                <a:spcPct val="0"/>
              </a:spcBef>
            </a:pPr>
            <a:fld id="{834DEAC9-2A33-476C-B0D7-5A91E935CA38}" type="slidenum">
              <a:rPr lang="zh-CN" altLang="en-US">
                <a:latin typeface="Arial" panose="020B0604020202020204" pitchFamily="34" charset="0"/>
              </a:rPr>
              <a:pPr algn="r">
                <a:spcBef>
                  <a:spcPct val="0"/>
                </a:spcBef>
              </a:pPr>
              <a:t>32</a:t>
            </a:fld>
            <a:endParaRPr lang="en-US" altLang="zh-CN">
              <a:latin typeface="Arial" panose="020B0604020202020204" pitchFamily="34" charset="0"/>
            </a:endParaRPr>
          </a:p>
        </p:txBody>
      </p:sp>
    </p:spTree>
    <p:extLst>
      <p:ext uri="{BB962C8B-B14F-4D97-AF65-F5344CB8AC3E}">
        <p14:creationId xmlns:p14="http://schemas.microsoft.com/office/powerpoint/2010/main" val="16495072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基础条款、递归条款、最小条款</a:t>
            </a:r>
          </a:p>
        </p:txBody>
      </p:sp>
      <p:sp>
        <p:nvSpPr>
          <p:cNvPr id="4" name="灯片编号占位符 3"/>
          <p:cNvSpPr>
            <a:spLocks noGrp="1"/>
          </p:cNvSpPr>
          <p:nvPr>
            <p:ph type="sldNum" sz="quarter" idx="10"/>
          </p:nvPr>
        </p:nvSpPr>
        <p:spPr/>
        <p:txBody>
          <a:bodyPr/>
          <a:lstStyle/>
          <a:p>
            <a:pPr>
              <a:defRPr/>
            </a:pPr>
            <a:fld id="{A28D24B8-D8B1-4183-9B3B-2F7B09EF95AE}" type="slidenum">
              <a:rPr lang="zh-CN" altLang="en-US" smtClean="0"/>
              <a:pPr>
                <a:defRPr/>
              </a:pPr>
              <a:t>33</a:t>
            </a:fld>
            <a:endParaRPr lang="en-US" altLang="zh-CN"/>
          </a:p>
        </p:txBody>
      </p:sp>
    </p:spTree>
    <p:extLst>
      <p:ext uri="{BB962C8B-B14F-4D97-AF65-F5344CB8AC3E}">
        <p14:creationId xmlns:p14="http://schemas.microsoft.com/office/powerpoint/2010/main" val="33698930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基础条款、递归条款、最小条款</a:t>
            </a:r>
          </a:p>
        </p:txBody>
      </p:sp>
      <p:sp>
        <p:nvSpPr>
          <p:cNvPr id="4" name="灯片编号占位符 3"/>
          <p:cNvSpPr>
            <a:spLocks noGrp="1"/>
          </p:cNvSpPr>
          <p:nvPr>
            <p:ph type="sldNum" sz="quarter" idx="10"/>
          </p:nvPr>
        </p:nvSpPr>
        <p:spPr/>
        <p:txBody>
          <a:bodyPr/>
          <a:lstStyle/>
          <a:p>
            <a:pPr>
              <a:defRPr/>
            </a:pPr>
            <a:fld id="{A28D24B8-D8B1-4183-9B3B-2F7B09EF95AE}" type="slidenum">
              <a:rPr lang="zh-CN" altLang="en-US" smtClean="0"/>
              <a:pPr>
                <a:defRPr/>
              </a:pPr>
              <a:t>35</a:t>
            </a:fld>
            <a:endParaRPr lang="en-US" altLang="zh-CN"/>
          </a:p>
        </p:txBody>
      </p:sp>
    </p:spTree>
    <p:extLst>
      <p:ext uri="{BB962C8B-B14F-4D97-AF65-F5344CB8AC3E}">
        <p14:creationId xmlns:p14="http://schemas.microsoft.com/office/powerpoint/2010/main" val="2767928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Calibri" pitchFamily="34" charset="0"/>
                <a:ea typeface="宋体" pitchFamily="2" charset="-122"/>
                <a:cs typeface="+mn-cs"/>
              </a:rPr>
              <a:t>教育部于</a:t>
            </a:r>
            <a:r>
              <a:rPr lang="en-US" altLang="zh-CN" sz="1200" b="0" i="0" kern="1200" dirty="0">
                <a:solidFill>
                  <a:schemeClr val="tx1"/>
                </a:solidFill>
                <a:effectLst/>
                <a:latin typeface="Calibri" pitchFamily="34" charset="0"/>
                <a:ea typeface="宋体" pitchFamily="2" charset="-122"/>
                <a:cs typeface="+mn-cs"/>
              </a:rPr>
              <a:t>2021</a:t>
            </a:r>
            <a:r>
              <a:rPr lang="zh-CN" altLang="en-US" sz="1200" b="0" i="0" kern="1200" dirty="0">
                <a:solidFill>
                  <a:schemeClr val="tx1"/>
                </a:solidFill>
                <a:effectLst/>
                <a:latin typeface="Calibri" pitchFamily="34" charset="0"/>
                <a:ea typeface="宋体" pitchFamily="2" charset="-122"/>
                <a:cs typeface="+mn-cs"/>
              </a:rPr>
              <a:t>年最后一天启动“</a:t>
            </a:r>
            <a:r>
              <a:rPr lang="en-US" altLang="zh-CN" sz="1200" b="0" i="0" kern="1200" dirty="0">
                <a:solidFill>
                  <a:schemeClr val="tx1"/>
                </a:solidFill>
                <a:effectLst/>
                <a:latin typeface="Calibri" pitchFamily="34" charset="0"/>
                <a:ea typeface="宋体" pitchFamily="2" charset="-122"/>
                <a:cs typeface="+mn-cs"/>
              </a:rPr>
              <a:t>101</a:t>
            </a:r>
            <a:r>
              <a:rPr lang="zh-CN" altLang="en-US" sz="1200" b="0" i="0" kern="1200" dirty="0">
                <a:solidFill>
                  <a:schemeClr val="tx1"/>
                </a:solidFill>
                <a:effectLst/>
                <a:latin typeface="Calibri" pitchFamily="34" charset="0"/>
                <a:ea typeface="宋体" pitchFamily="2" charset="-122"/>
                <a:cs typeface="+mn-cs"/>
              </a:rPr>
              <a:t>计划”，计算机领域本科教育教学改革试点工作计划，集</a:t>
            </a:r>
            <a:r>
              <a:rPr lang="en-US" altLang="zh-CN" sz="1200" b="0" i="0" kern="1200" dirty="0">
                <a:solidFill>
                  <a:schemeClr val="tx1"/>
                </a:solidFill>
                <a:effectLst/>
                <a:latin typeface="Calibri" pitchFamily="34" charset="0"/>
                <a:ea typeface="宋体" pitchFamily="2" charset="-122"/>
                <a:cs typeface="+mn-cs"/>
              </a:rPr>
              <a:t>33</a:t>
            </a:r>
            <a:r>
              <a:rPr lang="zh-CN" altLang="en-US" sz="1200" b="0" i="0" kern="1200" dirty="0">
                <a:solidFill>
                  <a:schemeClr val="tx1"/>
                </a:solidFill>
                <a:effectLst/>
                <a:latin typeface="Calibri" pitchFamily="34" charset="0"/>
                <a:ea typeface="宋体" pitchFamily="2" charset="-122"/>
                <a:cs typeface="+mn-cs"/>
              </a:rPr>
              <a:t>所高校之力，打造</a:t>
            </a:r>
            <a:r>
              <a:rPr lang="en-US" altLang="zh-CN" sz="1200" b="0" i="0" kern="1200" dirty="0">
                <a:solidFill>
                  <a:schemeClr val="tx1"/>
                </a:solidFill>
                <a:effectLst/>
                <a:latin typeface="Calibri" pitchFamily="34" charset="0"/>
                <a:ea typeface="宋体" pitchFamily="2" charset="-122"/>
                <a:cs typeface="+mn-cs"/>
              </a:rPr>
              <a:t>12</a:t>
            </a:r>
            <a:r>
              <a:rPr lang="zh-CN" altLang="en-US" sz="1200" b="0" i="0" kern="1200" dirty="0">
                <a:solidFill>
                  <a:schemeClr val="tx1"/>
                </a:solidFill>
                <a:effectLst/>
                <a:latin typeface="Calibri" pitchFamily="34" charset="0"/>
                <a:ea typeface="宋体" pitchFamily="2" charset="-122"/>
                <a:cs typeface="+mn-cs"/>
              </a:rPr>
              <a:t>门计算机科学核心课程，引领带动高校人才培养质量的整体提升。</a:t>
            </a:r>
            <a:r>
              <a:rPr lang="en-US" altLang="zh-CN" sz="1200" b="0" i="0" kern="1200" dirty="0">
                <a:solidFill>
                  <a:schemeClr val="tx1"/>
                </a:solidFill>
                <a:effectLst/>
                <a:latin typeface="Calibri" pitchFamily="34" charset="0"/>
                <a:ea typeface="宋体" pitchFamily="2" charset="-122"/>
                <a:cs typeface="+mn-cs"/>
              </a:rPr>
              <a:t>《</a:t>
            </a:r>
            <a:r>
              <a:rPr lang="zh-CN" altLang="en-US" sz="1200" b="0" i="0" kern="1200" dirty="0">
                <a:solidFill>
                  <a:schemeClr val="tx1"/>
                </a:solidFill>
                <a:effectLst/>
                <a:latin typeface="Calibri" pitchFamily="34" charset="0"/>
                <a:ea typeface="宋体" pitchFamily="2" charset="-122"/>
                <a:cs typeface="+mn-cs"/>
              </a:rPr>
              <a:t>离散数学</a:t>
            </a:r>
            <a:r>
              <a:rPr lang="en-US" altLang="zh-CN" sz="1200" b="0" i="0" kern="1200" dirty="0">
                <a:solidFill>
                  <a:schemeClr val="tx1"/>
                </a:solidFill>
                <a:effectLst/>
                <a:latin typeface="Calibri" pitchFamily="34" charset="0"/>
                <a:ea typeface="宋体" pitchFamily="2" charset="-122"/>
                <a:cs typeface="+mn-cs"/>
              </a:rPr>
              <a:t>》</a:t>
            </a:r>
            <a:r>
              <a:rPr lang="zh-CN" altLang="en-US" sz="1200" b="0" i="0" kern="1200" dirty="0">
                <a:solidFill>
                  <a:schemeClr val="tx1"/>
                </a:solidFill>
                <a:effectLst/>
                <a:latin typeface="Calibri" pitchFamily="34" charset="0"/>
                <a:ea typeface="宋体" pitchFamily="2" charset="-122"/>
                <a:cs typeface="+mn-cs"/>
              </a:rPr>
              <a:t>是</a:t>
            </a:r>
            <a:r>
              <a:rPr lang="en-US" altLang="zh-CN" sz="1200" b="0" i="0" kern="1200" dirty="0">
                <a:solidFill>
                  <a:schemeClr val="tx1"/>
                </a:solidFill>
                <a:effectLst/>
                <a:latin typeface="Calibri" pitchFamily="34" charset="0"/>
                <a:ea typeface="宋体" pitchFamily="2" charset="-122"/>
                <a:cs typeface="+mn-cs"/>
              </a:rPr>
              <a:t>12</a:t>
            </a:r>
            <a:r>
              <a:rPr lang="zh-CN" altLang="en-US" sz="1200" b="0" i="0" kern="1200" dirty="0">
                <a:solidFill>
                  <a:schemeClr val="tx1"/>
                </a:solidFill>
                <a:effectLst/>
                <a:latin typeface="Calibri" pitchFamily="34" charset="0"/>
                <a:ea typeface="宋体" pitchFamily="2" charset="-122"/>
                <a:cs typeface="+mn-cs"/>
              </a:rPr>
              <a:t>门核心课程之一，由北京大学负责建设。</a:t>
            </a:r>
            <a:endParaRPr lang="en-US" altLang="zh-CN" sz="1200" b="0" i="0" kern="1200" dirty="0">
              <a:solidFill>
                <a:schemeClr val="tx1"/>
              </a:solidFill>
              <a:effectLst/>
              <a:latin typeface="Calibri" pitchFamily="34" charset="0"/>
              <a:ea typeface="宋体" pitchFamily="2" charset="-122"/>
              <a:cs typeface="+mn-cs"/>
            </a:endParaRPr>
          </a:p>
          <a:p>
            <a:endParaRPr lang="en-US" altLang="zh-CN" dirty="0"/>
          </a:p>
          <a:p>
            <a:r>
              <a:rPr lang="zh-CN" altLang="en-US" sz="1200" dirty="0">
                <a:latin typeface="Calibri" pitchFamily="34" charset="0"/>
              </a:rPr>
              <a:t>考研联考科目：</a:t>
            </a:r>
            <a:r>
              <a:rPr lang="en-US" altLang="zh-CN" sz="1200" dirty="0">
                <a:latin typeface="Calibri" pitchFamily="34" charset="0"/>
              </a:rPr>
              <a:t>408</a:t>
            </a:r>
            <a:r>
              <a:rPr lang="zh-CN" altLang="en-US" sz="1200" dirty="0">
                <a:solidFill>
                  <a:srgbClr val="FF0000"/>
                </a:solidFill>
                <a:latin typeface="Calibri" pitchFamily="34" charset="0"/>
              </a:rPr>
              <a:t>计算机学科专业基础综合</a:t>
            </a:r>
            <a:r>
              <a:rPr lang="zh-CN" altLang="en-US" sz="1200" dirty="0">
                <a:latin typeface="Calibri" pitchFamily="34" charset="0"/>
              </a:rPr>
              <a:t>，包含：数据结构、计算机组成原理、操作系统、计算机网络</a:t>
            </a:r>
            <a:endParaRPr lang="zh-CN" altLang="en-US" sz="1200" dirty="0"/>
          </a:p>
          <a:p>
            <a:endParaRPr lang="en-US" altLang="zh-CN" dirty="0"/>
          </a:p>
          <a:p>
            <a:r>
              <a:rPr lang="en-US" altLang="zh-CN" dirty="0"/>
              <a:t>h11p://101.pku.edu.cn/index</a:t>
            </a:r>
          </a:p>
          <a:p>
            <a:r>
              <a:rPr lang="zh-CN" altLang="en-US" sz="1200" b="0" i="0" kern="1200" dirty="0">
                <a:solidFill>
                  <a:schemeClr val="tx1"/>
                </a:solidFill>
                <a:effectLst/>
                <a:latin typeface="Calibri" pitchFamily="34" charset="0"/>
                <a:ea typeface="宋体" pitchFamily="2" charset="-122"/>
                <a:cs typeface="+mn-cs"/>
              </a:rPr>
              <a:t>“</a:t>
            </a:r>
            <a:r>
              <a:rPr lang="en-US" altLang="zh-CN" sz="1200" b="0" i="0" kern="1200" dirty="0">
                <a:solidFill>
                  <a:schemeClr val="tx1"/>
                </a:solidFill>
                <a:effectLst/>
                <a:latin typeface="Calibri" pitchFamily="34" charset="0"/>
                <a:ea typeface="宋体" pitchFamily="2" charset="-122"/>
                <a:cs typeface="+mn-cs"/>
              </a:rPr>
              <a:t>101</a:t>
            </a:r>
            <a:r>
              <a:rPr lang="zh-CN" altLang="en-US" sz="1200" b="0" i="0" kern="1200" dirty="0">
                <a:solidFill>
                  <a:schemeClr val="tx1"/>
                </a:solidFill>
                <a:effectLst/>
                <a:latin typeface="Calibri" pitchFamily="34" charset="0"/>
                <a:ea typeface="宋体" pitchFamily="2" charset="-122"/>
                <a:cs typeface="+mn-cs"/>
              </a:rPr>
              <a:t>计划”是教育部于</a:t>
            </a:r>
            <a:r>
              <a:rPr lang="en-US" altLang="zh-CN" sz="1200" b="0" i="0" kern="1200" dirty="0">
                <a:solidFill>
                  <a:schemeClr val="tx1"/>
                </a:solidFill>
                <a:effectLst/>
                <a:latin typeface="Calibri" pitchFamily="34" charset="0"/>
                <a:ea typeface="宋体" pitchFamily="2" charset="-122"/>
                <a:cs typeface="+mn-cs"/>
              </a:rPr>
              <a:t>2021</a:t>
            </a:r>
            <a:r>
              <a:rPr lang="zh-CN" altLang="en-US" sz="1200" b="0" i="0" kern="1200" dirty="0">
                <a:solidFill>
                  <a:schemeClr val="tx1"/>
                </a:solidFill>
                <a:effectLst/>
                <a:latin typeface="Calibri" pitchFamily="34" charset="0"/>
                <a:ea typeface="宋体" pitchFamily="2" charset="-122"/>
                <a:cs typeface="+mn-cs"/>
              </a:rPr>
              <a:t>年最后一天在北京大学启动实施的计算机领域本科教育教学改革试点工作计划，是以计算机学科专业教学改革为突破口和试验区，集</a:t>
            </a:r>
            <a:r>
              <a:rPr lang="en-US" altLang="zh-CN" sz="1200" b="0" i="0" kern="1200" dirty="0">
                <a:solidFill>
                  <a:schemeClr val="tx1"/>
                </a:solidFill>
                <a:effectLst/>
                <a:latin typeface="Calibri" pitchFamily="34" charset="0"/>
                <a:ea typeface="宋体" pitchFamily="2" charset="-122"/>
                <a:cs typeface="+mn-cs"/>
              </a:rPr>
              <a:t>33</a:t>
            </a:r>
            <a:r>
              <a:rPr lang="zh-CN" altLang="en-US" sz="1200" b="0" i="0" kern="1200" dirty="0">
                <a:solidFill>
                  <a:schemeClr val="tx1"/>
                </a:solidFill>
                <a:effectLst/>
                <a:latin typeface="Calibri" pitchFamily="34" charset="0"/>
                <a:ea typeface="宋体" pitchFamily="2" charset="-122"/>
                <a:cs typeface="+mn-cs"/>
              </a:rPr>
              <a:t>所计算机科学类基础学科拔尖学生培养基地建设高校之力，汇聚头部企业力量，行业领军企业、科研院所和出版社深度参与，共同打造</a:t>
            </a:r>
            <a:r>
              <a:rPr lang="en-US" altLang="zh-CN" sz="1200" b="0" i="0" kern="1200" dirty="0">
                <a:solidFill>
                  <a:schemeClr val="tx1"/>
                </a:solidFill>
                <a:effectLst/>
                <a:latin typeface="Calibri" pitchFamily="34" charset="0"/>
                <a:ea typeface="宋体" pitchFamily="2" charset="-122"/>
                <a:cs typeface="+mn-cs"/>
              </a:rPr>
              <a:t>12</a:t>
            </a:r>
            <a:r>
              <a:rPr lang="zh-CN" altLang="en-US" sz="1200" b="0" i="0" kern="1200" dirty="0">
                <a:solidFill>
                  <a:schemeClr val="tx1"/>
                </a:solidFill>
                <a:effectLst/>
                <a:latin typeface="Calibri" pitchFamily="34" charset="0"/>
                <a:ea typeface="宋体" pitchFamily="2" charset="-122"/>
                <a:cs typeface="+mn-cs"/>
              </a:rPr>
              <a:t>门计算机科学核心课程，以探索计算机领域人才培养的新理念、新内容、新方法，引领带动高校人才培养质量的整体提升。</a:t>
            </a:r>
            <a:endParaRPr lang="en-US" altLang="zh-CN" sz="1200" b="0" i="0" kern="1200" dirty="0">
              <a:solidFill>
                <a:schemeClr val="tx1"/>
              </a:solidFill>
              <a:effectLst/>
              <a:latin typeface="Calibri" pitchFamily="34" charset="0"/>
              <a:ea typeface="宋体" pitchFamily="2" charset="-122"/>
              <a:cs typeface="+mn-cs"/>
            </a:endParaRPr>
          </a:p>
          <a:p>
            <a:endParaRPr lang="en-US" altLang="zh-CN" sz="1200" b="0" i="0" kern="1200" dirty="0">
              <a:solidFill>
                <a:schemeClr val="tx1"/>
              </a:solidFill>
              <a:effectLst/>
              <a:latin typeface="Calibri" pitchFamily="34" charset="0"/>
              <a:ea typeface="宋体" pitchFamily="2" charset="-122"/>
              <a:cs typeface="+mn-cs"/>
            </a:endParaRPr>
          </a:p>
          <a:p>
            <a:pPr rtl="0" eaLnBrk="1" fontAlgn="t" latinLnBrk="0" hangingPunct="1"/>
            <a:r>
              <a:rPr lang="en-US" altLang="zh-CN" sz="1200" b="0" i="0" u="none" strike="noStrike" kern="1200" dirty="0">
                <a:solidFill>
                  <a:schemeClr val="tx1"/>
                </a:solidFill>
                <a:effectLst/>
                <a:latin typeface="Calibri" pitchFamily="34" charset="0"/>
                <a:ea typeface="宋体" pitchFamily="2" charset="-122"/>
                <a:cs typeface="+mn-cs"/>
              </a:rPr>
              <a:t>1 </a:t>
            </a:r>
            <a:r>
              <a:rPr lang="zh-CN" altLang="en-US" sz="1200" b="0" i="0" u="none" strike="noStrike" kern="1200" dirty="0">
                <a:solidFill>
                  <a:schemeClr val="tx1"/>
                </a:solidFill>
                <a:effectLst/>
                <a:latin typeface="Calibri" pitchFamily="34" charset="0"/>
                <a:ea typeface="宋体" pitchFamily="2" charset="-122"/>
                <a:cs typeface="+mn-cs"/>
              </a:rPr>
              <a:t>计算</a:t>
            </a:r>
            <a:r>
              <a:rPr lang="zh-CN" altLang="zh-CN" sz="1200" b="0" i="0" u="none" strike="noStrike" kern="1200" dirty="0">
                <a:solidFill>
                  <a:schemeClr val="tx1"/>
                </a:solidFill>
                <a:effectLst/>
                <a:latin typeface="Calibri" pitchFamily="34" charset="0"/>
                <a:ea typeface="宋体" pitchFamily="2" charset="-122"/>
                <a:cs typeface="+mn-cs"/>
              </a:rPr>
              <a:t>概论（计算机科学导论）</a:t>
            </a:r>
            <a:r>
              <a:rPr lang="zh-CN" altLang="en-US" sz="1200" b="0" i="0" u="none" strike="noStrike" kern="1200" dirty="0">
                <a:solidFill>
                  <a:schemeClr val="tx1"/>
                </a:solidFill>
                <a:effectLst/>
                <a:latin typeface="Calibri" pitchFamily="34" charset="0"/>
                <a:ea typeface="宋体" pitchFamily="2" charset="-122"/>
                <a:cs typeface="+mn-cs"/>
              </a:rPr>
              <a:t>，</a:t>
            </a:r>
            <a:r>
              <a:rPr lang="zh-CN" altLang="zh-CN" sz="1200" b="0" i="0" u="none" strike="noStrike" kern="1200" dirty="0">
                <a:solidFill>
                  <a:schemeClr val="tx1"/>
                </a:solidFill>
                <a:effectLst/>
                <a:latin typeface="Calibri" pitchFamily="34" charset="0"/>
                <a:ea typeface="宋体" pitchFamily="2" charset="-122"/>
                <a:cs typeface="+mn-cs"/>
              </a:rPr>
              <a:t>哈尔滨工业大学</a:t>
            </a:r>
            <a:r>
              <a:rPr lang="zh-CN" altLang="en-US" sz="1200" b="0" i="0" u="none" strike="noStrike" kern="1200" dirty="0">
                <a:solidFill>
                  <a:schemeClr val="tx1"/>
                </a:solidFill>
                <a:effectLst/>
                <a:latin typeface="Calibri" pitchFamily="34" charset="0"/>
                <a:ea typeface="宋体" pitchFamily="2" charset="-122"/>
                <a:cs typeface="+mn-cs"/>
              </a:rPr>
              <a:t>，</a:t>
            </a:r>
            <a:r>
              <a:rPr lang="zh-CN" altLang="zh-CN" sz="1200" b="0" i="0" u="none" strike="noStrike" kern="1200" dirty="0">
                <a:solidFill>
                  <a:schemeClr val="tx1"/>
                </a:solidFill>
                <a:effectLst/>
                <a:latin typeface="Calibri" pitchFamily="34" charset="0"/>
                <a:ea typeface="宋体" pitchFamily="2" charset="-122"/>
                <a:cs typeface="+mn-cs"/>
              </a:rPr>
              <a:t>战德臣</a:t>
            </a:r>
          </a:p>
          <a:p>
            <a:pPr rtl="0" eaLnBrk="1" fontAlgn="t" latinLnBrk="0" hangingPunct="1"/>
            <a:r>
              <a:rPr lang="en-US" altLang="zh-CN" sz="1200" b="0" i="0" u="none" strike="noStrike" kern="1200" dirty="0">
                <a:solidFill>
                  <a:schemeClr val="tx1"/>
                </a:solidFill>
                <a:effectLst/>
                <a:latin typeface="Calibri" pitchFamily="34" charset="0"/>
                <a:ea typeface="宋体" pitchFamily="2" charset="-122"/>
                <a:cs typeface="+mn-cs"/>
              </a:rPr>
              <a:t>2 </a:t>
            </a:r>
            <a:r>
              <a:rPr lang="zh-CN" altLang="zh-CN" sz="1200" b="0" i="0" u="none" strike="noStrike" kern="1200" dirty="0">
                <a:solidFill>
                  <a:schemeClr val="tx1"/>
                </a:solidFill>
                <a:effectLst/>
                <a:latin typeface="Calibri" pitchFamily="34" charset="0"/>
                <a:ea typeface="宋体" pitchFamily="2" charset="-122"/>
                <a:cs typeface="+mn-cs"/>
              </a:rPr>
              <a:t>数据结构</a:t>
            </a:r>
            <a:r>
              <a:rPr lang="zh-CN" altLang="en-US" sz="1200" b="0" i="0" u="none" strike="noStrike" kern="1200" dirty="0">
                <a:solidFill>
                  <a:schemeClr val="tx1"/>
                </a:solidFill>
                <a:effectLst/>
                <a:latin typeface="Calibri" pitchFamily="34" charset="0"/>
                <a:ea typeface="宋体" pitchFamily="2" charset="-122"/>
                <a:cs typeface="+mn-cs"/>
              </a:rPr>
              <a:t>，</a:t>
            </a:r>
            <a:r>
              <a:rPr lang="zh-CN" altLang="zh-CN" sz="1200" b="0" i="0" u="none" strike="noStrike" kern="1200" dirty="0">
                <a:solidFill>
                  <a:schemeClr val="tx1"/>
                </a:solidFill>
                <a:effectLst/>
                <a:latin typeface="Calibri" pitchFamily="34" charset="0"/>
                <a:ea typeface="宋体" pitchFamily="2" charset="-122"/>
                <a:cs typeface="+mn-cs"/>
              </a:rPr>
              <a:t>上海交通大学</a:t>
            </a:r>
            <a:r>
              <a:rPr lang="zh-CN" altLang="en-US" sz="1200" b="0" i="0" u="none" strike="noStrike" kern="1200" dirty="0">
                <a:solidFill>
                  <a:schemeClr val="tx1"/>
                </a:solidFill>
                <a:effectLst/>
                <a:latin typeface="Calibri" pitchFamily="34" charset="0"/>
                <a:ea typeface="宋体" pitchFamily="2" charset="-122"/>
                <a:cs typeface="+mn-cs"/>
              </a:rPr>
              <a:t>，</a:t>
            </a:r>
            <a:r>
              <a:rPr lang="zh-CN" altLang="zh-CN" sz="1200" b="0" i="0" u="none" strike="noStrike" kern="1200" dirty="0">
                <a:solidFill>
                  <a:schemeClr val="tx1"/>
                </a:solidFill>
                <a:effectLst/>
                <a:latin typeface="Calibri" pitchFamily="34" charset="0"/>
                <a:ea typeface="宋体" pitchFamily="2" charset="-122"/>
                <a:cs typeface="+mn-cs"/>
              </a:rPr>
              <a:t>俞勇</a:t>
            </a:r>
          </a:p>
          <a:p>
            <a:pPr rtl="0" eaLnBrk="1" fontAlgn="t" latinLnBrk="0" hangingPunct="1"/>
            <a:r>
              <a:rPr lang="en-US" altLang="zh-CN" sz="1200" b="0" i="0" u="none" strike="noStrike" kern="1200" dirty="0">
                <a:solidFill>
                  <a:schemeClr val="tx1"/>
                </a:solidFill>
                <a:effectLst/>
                <a:latin typeface="Calibri" pitchFamily="34" charset="0"/>
                <a:ea typeface="宋体" pitchFamily="2" charset="-122"/>
                <a:cs typeface="+mn-cs"/>
              </a:rPr>
              <a:t>3 </a:t>
            </a:r>
            <a:r>
              <a:rPr lang="zh-CN" altLang="zh-CN" sz="1200" b="0" i="0" u="none" strike="noStrike" kern="1200" dirty="0">
                <a:solidFill>
                  <a:schemeClr val="tx1"/>
                </a:solidFill>
                <a:effectLst/>
                <a:latin typeface="Calibri" pitchFamily="34" charset="0"/>
                <a:ea typeface="宋体" pitchFamily="2" charset="-122"/>
                <a:cs typeface="+mn-cs"/>
              </a:rPr>
              <a:t>算法设计与分析</a:t>
            </a:r>
            <a:r>
              <a:rPr lang="zh-CN" altLang="en-US" sz="1200" b="0" i="0" u="none" strike="noStrike" kern="1200" dirty="0">
                <a:solidFill>
                  <a:schemeClr val="tx1"/>
                </a:solidFill>
                <a:effectLst/>
                <a:latin typeface="Calibri" pitchFamily="34" charset="0"/>
                <a:ea typeface="宋体" pitchFamily="2" charset="-122"/>
                <a:cs typeface="+mn-cs"/>
              </a:rPr>
              <a:t>，</a:t>
            </a:r>
            <a:r>
              <a:rPr lang="zh-CN" altLang="zh-CN" sz="1200" b="0" i="0" u="none" strike="noStrike" kern="1200" dirty="0">
                <a:solidFill>
                  <a:schemeClr val="tx1"/>
                </a:solidFill>
                <a:effectLst/>
                <a:latin typeface="Calibri" pitchFamily="34" charset="0"/>
                <a:ea typeface="宋体" pitchFamily="2" charset="-122"/>
                <a:cs typeface="+mn-cs"/>
              </a:rPr>
              <a:t>北京大学</a:t>
            </a:r>
            <a:r>
              <a:rPr lang="zh-CN" altLang="en-US" sz="1200" b="0" i="0" u="none" strike="noStrike" kern="1200" dirty="0">
                <a:solidFill>
                  <a:schemeClr val="tx1"/>
                </a:solidFill>
                <a:effectLst/>
                <a:latin typeface="Calibri" pitchFamily="34" charset="0"/>
                <a:ea typeface="宋体" pitchFamily="2" charset="-122"/>
                <a:cs typeface="+mn-cs"/>
              </a:rPr>
              <a:t>，</a:t>
            </a:r>
            <a:r>
              <a:rPr lang="zh-CN" altLang="zh-CN" sz="1200" b="0" i="0" u="none" strike="noStrike" kern="1200" dirty="0">
                <a:solidFill>
                  <a:schemeClr val="tx1"/>
                </a:solidFill>
                <a:effectLst/>
                <a:latin typeface="Calibri" pitchFamily="34" charset="0"/>
                <a:ea typeface="宋体" pitchFamily="2" charset="-122"/>
                <a:cs typeface="+mn-cs"/>
              </a:rPr>
              <a:t>汪小林</a:t>
            </a:r>
          </a:p>
          <a:p>
            <a:pPr rtl="0" eaLnBrk="1" fontAlgn="t" latinLnBrk="0" hangingPunct="1"/>
            <a:r>
              <a:rPr lang="en-US" altLang="zh-CN" sz="1200" b="0" i="0" u="none" strike="noStrike" kern="1200" dirty="0">
                <a:solidFill>
                  <a:schemeClr val="tx1"/>
                </a:solidFill>
                <a:effectLst/>
                <a:latin typeface="Calibri" pitchFamily="34" charset="0"/>
                <a:ea typeface="宋体" pitchFamily="2" charset="-122"/>
                <a:cs typeface="+mn-cs"/>
              </a:rPr>
              <a:t>4 </a:t>
            </a:r>
            <a:r>
              <a:rPr lang="zh-CN" altLang="zh-CN" sz="1200" b="0" i="0" u="none" strike="noStrike" kern="1200" dirty="0">
                <a:solidFill>
                  <a:schemeClr val="tx1"/>
                </a:solidFill>
                <a:effectLst/>
                <a:latin typeface="Calibri" pitchFamily="34" charset="0"/>
                <a:ea typeface="宋体" pitchFamily="2" charset="-122"/>
                <a:cs typeface="+mn-cs"/>
              </a:rPr>
              <a:t>离散数学</a:t>
            </a:r>
            <a:r>
              <a:rPr lang="zh-CN" altLang="en-US" sz="1200" b="0" i="0" u="none" strike="noStrike" kern="1200" dirty="0">
                <a:solidFill>
                  <a:schemeClr val="tx1"/>
                </a:solidFill>
                <a:effectLst/>
                <a:latin typeface="Calibri" pitchFamily="34" charset="0"/>
                <a:ea typeface="宋体" pitchFamily="2" charset="-122"/>
                <a:cs typeface="+mn-cs"/>
              </a:rPr>
              <a:t>，</a:t>
            </a:r>
            <a:r>
              <a:rPr lang="zh-CN" altLang="zh-CN" sz="1200" b="0" i="0" u="none" strike="noStrike" kern="1200" dirty="0">
                <a:solidFill>
                  <a:schemeClr val="tx1"/>
                </a:solidFill>
                <a:effectLst/>
                <a:latin typeface="Calibri" pitchFamily="34" charset="0"/>
                <a:ea typeface="宋体" pitchFamily="2" charset="-122"/>
                <a:cs typeface="+mn-cs"/>
              </a:rPr>
              <a:t>北京大学</a:t>
            </a:r>
            <a:r>
              <a:rPr lang="zh-CN" altLang="en-US" sz="1200" b="0" i="0" u="none" strike="noStrike" kern="1200" dirty="0">
                <a:solidFill>
                  <a:schemeClr val="tx1"/>
                </a:solidFill>
                <a:effectLst/>
                <a:latin typeface="Calibri" pitchFamily="34" charset="0"/>
                <a:ea typeface="宋体" pitchFamily="2" charset="-122"/>
                <a:cs typeface="+mn-cs"/>
              </a:rPr>
              <a:t>，</a:t>
            </a:r>
            <a:r>
              <a:rPr lang="zh-CN" altLang="zh-CN" sz="1200" b="0" i="0" u="none" strike="noStrike" kern="1200" dirty="0">
                <a:solidFill>
                  <a:schemeClr val="tx1"/>
                </a:solidFill>
                <a:effectLst/>
                <a:latin typeface="Calibri" pitchFamily="34" charset="0"/>
                <a:ea typeface="宋体" pitchFamily="2" charset="-122"/>
                <a:cs typeface="+mn-cs"/>
              </a:rPr>
              <a:t>王捍贫</a:t>
            </a:r>
          </a:p>
          <a:p>
            <a:pPr rtl="0" eaLnBrk="1" fontAlgn="t" latinLnBrk="0" hangingPunct="1"/>
            <a:r>
              <a:rPr lang="en-US" altLang="zh-CN" sz="1200" b="0" i="0" u="none" strike="noStrike" kern="1200" dirty="0">
                <a:solidFill>
                  <a:schemeClr val="tx1"/>
                </a:solidFill>
                <a:effectLst/>
                <a:latin typeface="Calibri" pitchFamily="34" charset="0"/>
                <a:ea typeface="宋体" pitchFamily="2" charset="-122"/>
                <a:cs typeface="+mn-cs"/>
              </a:rPr>
              <a:t>5 </a:t>
            </a:r>
            <a:r>
              <a:rPr lang="zh-CN" altLang="zh-CN" sz="1200" b="0" i="0" u="none" strike="noStrike" kern="1200" dirty="0">
                <a:solidFill>
                  <a:schemeClr val="tx1"/>
                </a:solidFill>
                <a:effectLst/>
                <a:latin typeface="Calibri" pitchFamily="34" charset="0"/>
                <a:ea typeface="宋体" pitchFamily="2" charset="-122"/>
                <a:cs typeface="+mn-cs"/>
              </a:rPr>
              <a:t>计算机系统导论</a:t>
            </a:r>
            <a:r>
              <a:rPr lang="zh-CN" altLang="en-US" sz="1200" b="0" i="0" u="none" strike="noStrike" kern="1200" dirty="0">
                <a:solidFill>
                  <a:schemeClr val="tx1"/>
                </a:solidFill>
                <a:effectLst/>
                <a:latin typeface="Calibri" pitchFamily="34" charset="0"/>
                <a:ea typeface="宋体" pitchFamily="2" charset="-122"/>
                <a:cs typeface="+mn-cs"/>
              </a:rPr>
              <a:t>，</a:t>
            </a:r>
            <a:r>
              <a:rPr lang="zh-CN" altLang="zh-CN" sz="1200" b="0" i="0" u="none" strike="noStrike" kern="1200" dirty="0">
                <a:solidFill>
                  <a:schemeClr val="tx1"/>
                </a:solidFill>
                <a:effectLst/>
                <a:latin typeface="Calibri" pitchFamily="34" charset="0"/>
                <a:ea typeface="宋体" pitchFamily="2" charset="-122"/>
                <a:cs typeface="+mn-cs"/>
              </a:rPr>
              <a:t>南京大学</a:t>
            </a:r>
            <a:r>
              <a:rPr lang="zh-CN" altLang="en-US" sz="1200" b="0" i="0" u="none" strike="noStrike" kern="1200" dirty="0">
                <a:solidFill>
                  <a:schemeClr val="tx1"/>
                </a:solidFill>
                <a:effectLst/>
                <a:latin typeface="Calibri" pitchFamily="34" charset="0"/>
                <a:ea typeface="宋体" pitchFamily="2" charset="-122"/>
                <a:cs typeface="+mn-cs"/>
              </a:rPr>
              <a:t>，</a:t>
            </a:r>
            <a:r>
              <a:rPr lang="zh-CN" altLang="zh-CN" sz="1200" b="0" i="0" u="none" strike="noStrike" kern="1200" dirty="0">
                <a:solidFill>
                  <a:schemeClr val="tx1"/>
                </a:solidFill>
                <a:effectLst/>
                <a:latin typeface="Calibri" pitchFamily="34" charset="0"/>
                <a:ea typeface="宋体" pitchFamily="2" charset="-122"/>
                <a:cs typeface="+mn-cs"/>
              </a:rPr>
              <a:t>袁春风</a:t>
            </a:r>
          </a:p>
          <a:p>
            <a:pPr rtl="0" eaLnBrk="1" fontAlgn="t" latinLnBrk="0" hangingPunct="1"/>
            <a:r>
              <a:rPr lang="en-US" altLang="zh-CN" sz="1200" b="0" i="0" u="none" strike="noStrike" kern="1200" dirty="0">
                <a:solidFill>
                  <a:schemeClr val="tx1"/>
                </a:solidFill>
                <a:effectLst/>
                <a:latin typeface="Calibri" pitchFamily="34" charset="0"/>
                <a:ea typeface="宋体" pitchFamily="2" charset="-122"/>
                <a:cs typeface="+mn-cs"/>
              </a:rPr>
              <a:t>6 </a:t>
            </a:r>
            <a:r>
              <a:rPr lang="zh-CN" altLang="zh-CN" sz="1200" b="0" i="0" u="none" strike="noStrike" kern="1200" dirty="0">
                <a:solidFill>
                  <a:schemeClr val="tx1"/>
                </a:solidFill>
                <a:effectLst/>
                <a:latin typeface="Calibri" pitchFamily="34" charset="0"/>
                <a:ea typeface="宋体" pitchFamily="2" charset="-122"/>
                <a:cs typeface="+mn-cs"/>
              </a:rPr>
              <a:t>操作系统</a:t>
            </a:r>
            <a:r>
              <a:rPr lang="zh-CN" altLang="en-US" sz="1200" b="0" i="0" u="none" strike="noStrike" kern="1200" dirty="0">
                <a:solidFill>
                  <a:schemeClr val="tx1"/>
                </a:solidFill>
                <a:effectLst/>
                <a:latin typeface="Calibri" pitchFamily="34" charset="0"/>
                <a:ea typeface="宋体" pitchFamily="2" charset="-122"/>
                <a:cs typeface="+mn-cs"/>
              </a:rPr>
              <a:t>，</a:t>
            </a:r>
            <a:r>
              <a:rPr lang="zh-CN" altLang="zh-CN" sz="1200" b="0" i="0" u="none" strike="noStrike" kern="1200" dirty="0">
                <a:solidFill>
                  <a:schemeClr val="tx1"/>
                </a:solidFill>
                <a:effectLst/>
                <a:latin typeface="Calibri" pitchFamily="34" charset="0"/>
                <a:ea typeface="宋体" pitchFamily="2" charset="-122"/>
                <a:cs typeface="+mn-cs"/>
              </a:rPr>
              <a:t>北京大学</a:t>
            </a:r>
            <a:r>
              <a:rPr lang="zh-CN" altLang="en-US" sz="1200" b="0" i="0" u="none" strike="noStrike" kern="1200" dirty="0">
                <a:solidFill>
                  <a:schemeClr val="tx1"/>
                </a:solidFill>
                <a:effectLst/>
                <a:latin typeface="Calibri" pitchFamily="34" charset="0"/>
                <a:ea typeface="宋体" pitchFamily="2" charset="-122"/>
                <a:cs typeface="+mn-cs"/>
              </a:rPr>
              <a:t>，</a:t>
            </a:r>
            <a:r>
              <a:rPr lang="zh-CN" altLang="zh-CN" sz="1200" b="0" i="0" u="none" strike="noStrike" kern="1200" dirty="0">
                <a:solidFill>
                  <a:schemeClr val="tx1"/>
                </a:solidFill>
                <a:effectLst/>
                <a:latin typeface="Calibri" pitchFamily="34" charset="0"/>
                <a:ea typeface="宋体" pitchFamily="2" charset="-122"/>
                <a:cs typeface="+mn-cs"/>
              </a:rPr>
              <a:t>陈向群</a:t>
            </a:r>
          </a:p>
          <a:p>
            <a:pPr rtl="0" eaLnBrk="1" fontAlgn="t" latinLnBrk="0" hangingPunct="1"/>
            <a:r>
              <a:rPr lang="en-US" altLang="zh-CN" sz="1200" b="0" i="0" u="none" strike="noStrike" kern="1200" dirty="0">
                <a:solidFill>
                  <a:schemeClr val="tx1"/>
                </a:solidFill>
                <a:effectLst/>
                <a:latin typeface="Calibri" pitchFamily="34" charset="0"/>
                <a:ea typeface="宋体" pitchFamily="2" charset="-122"/>
                <a:cs typeface="+mn-cs"/>
              </a:rPr>
              <a:t>7 </a:t>
            </a:r>
            <a:r>
              <a:rPr lang="zh-CN" altLang="zh-CN" sz="1200" b="0" i="0" u="none" strike="noStrike" kern="1200" dirty="0">
                <a:solidFill>
                  <a:schemeClr val="tx1"/>
                </a:solidFill>
                <a:effectLst/>
                <a:latin typeface="Calibri" pitchFamily="34" charset="0"/>
                <a:ea typeface="宋体" pitchFamily="2" charset="-122"/>
                <a:cs typeface="+mn-cs"/>
              </a:rPr>
              <a:t>计算机组成与系统结构</a:t>
            </a:r>
            <a:r>
              <a:rPr lang="zh-CN" altLang="en-US" sz="1200" b="0" i="0" u="none" strike="noStrike" kern="1200" dirty="0">
                <a:solidFill>
                  <a:schemeClr val="tx1"/>
                </a:solidFill>
                <a:effectLst/>
                <a:latin typeface="Calibri" pitchFamily="34" charset="0"/>
                <a:ea typeface="宋体" pitchFamily="2" charset="-122"/>
                <a:cs typeface="+mn-cs"/>
              </a:rPr>
              <a:t>，</a:t>
            </a:r>
            <a:r>
              <a:rPr lang="zh-CN" altLang="zh-CN" sz="1200" b="0" i="0" u="none" strike="noStrike" kern="1200" dirty="0">
                <a:solidFill>
                  <a:schemeClr val="tx1"/>
                </a:solidFill>
                <a:effectLst/>
                <a:latin typeface="Calibri" pitchFamily="34" charset="0"/>
                <a:ea typeface="宋体" pitchFamily="2" charset="-122"/>
                <a:cs typeface="+mn-cs"/>
              </a:rPr>
              <a:t>清华大学</a:t>
            </a:r>
            <a:r>
              <a:rPr lang="zh-CN" altLang="en-US" sz="1200" b="0" i="0" u="none" strike="noStrike" kern="1200" dirty="0">
                <a:solidFill>
                  <a:schemeClr val="tx1"/>
                </a:solidFill>
                <a:effectLst/>
                <a:latin typeface="Calibri" pitchFamily="34" charset="0"/>
                <a:ea typeface="宋体" pitchFamily="2" charset="-122"/>
                <a:cs typeface="+mn-cs"/>
              </a:rPr>
              <a:t>，</a:t>
            </a:r>
            <a:r>
              <a:rPr lang="zh-CN" altLang="zh-CN" sz="1200" b="0" i="0" u="none" strike="noStrike" kern="1200" dirty="0">
                <a:solidFill>
                  <a:schemeClr val="tx1"/>
                </a:solidFill>
                <a:effectLst/>
                <a:latin typeface="Calibri" pitchFamily="34" charset="0"/>
                <a:ea typeface="宋体" pitchFamily="2" charset="-122"/>
                <a:cs typeface="+mn-cs"/>
              </a:rPr>
              <a:t>刘卫东</a:t>
            </a:r>
          </a:p>
          <a:p>
            <a:pPr rtl="0" eaLnBrk="1" fontAlgn="t" latinLnBrk="0" hangingPunct="1"/>
            <a:r>
              <a:rPr lang="en-US" altLang="zh-CN" sz="1200" b="0" i="0" u="none" strike="noStrike" kern="1200" dirty="0">
                <a:solidFill>
                  <a:schemeClr val="tx1"/>
                </a:solidFill>
                <a:effectLst/>
                <a:latin typeface="Calibri" pitchFamily="34" charset="0"/>
                <a:ea typeface="宋体" pitchFamily="2" charset="-122"/>
                <a:cs typeface="+mn-cs"/>
              </a:rPr>
              <a:t>8 </a:t>
            </a:r>
            <a:r>
              <a:rPr lang="zh-CN" altLang="zh-CN" sz="1200" b="0" i="0" u="none" strike="noStrike" kern="1200" dirty="0">
                <a:solidFill>
                  <a:schemeClr val="tx1"/>
                </a:solidFill>
                <a:effectLst/>
                <a:latin typeface="Calibri" pitchFamily="34" charset="0"/>
                <a:ea typeface="宋体" pitchFamily="2" charset="-122"/>
                <a:cs typeface="+mn-cs"/>
              </a:rPr>
              <a:t>编译原理</a:t>
            </a:r>
            <a:r>
              <a:rPr lang="zh-CN" altLang="en-US" sz="1200" b="0" i="0" u="none" strike="noStrike" kern="1200" dirty="0">
                <a:solidFill>
                  <a:schemeClr val="tx1"/>
                </a:solidFill>
                <a:effectLst/>
                <a:latin typeface="Calibri" pitchFamily="34" charset="0"/>
                <a:ea typeface="宋体" pitchFamily="2" charset="-122"/>
                <a:cs typeface="+mn-cs"/>
              </a:rPr>
              <a:t>，</a:t>
            </a:r>
            <a:r>
              <a:rPr lang="zh-CN" altLang="zh-CN" sz="1200" b="0" i="0" u="none" strike="noStrike" kern="1200" dirty="0">
                <a:solidFill>
                  <a:schemeClr val="tx1"/>
                </a:solidFill>
                <a:effectLst/>
                <a:latin typeface="Calibri" pitchFamily="34" charset="0"/>
                <a:ea typeface="宋体" pitchFamily="2" charset="-122"/>
                <a:cs typeface="+mn-cs"/>
              </a:rPr>
              <a:t>北京航空航天大学</a:t>
            </a:r>
            <a:r>
              <a:rPr lang="zh-CN" altLang="en-US" sz="1200" b="0" i="0" u="none" strike="noStrike" kern="1200" dirty="0">
                <a:solidFill>
                  <a:schemeClr val="tx1"/>
                </a:solidFill>
                <a:effectLst/>
                <a:latin typeface="Calibri" pitchFamily="34" charset="0"/>
                <a:ea typeface="宋体" pitchFamily="2" charset="-122"/>
                <a:cs typeface="+mn-cs"/>
              </a:rPr>
              <a:t>，</a:t>
            </a:r>
            <a:r>
              <a:rPr lang="zh-CN" altLang="zh-CN" sz="1200" b="0" i="0" u="none" strike="noStrike" kern="1200" dirty="0">
                <a:solidFill>
                  <a:schemeClr val="tx1"/>
                </a:solidFill>
                <a:effectLst/>
                <a:latin typeface="Calibri" pitchFamily="34" charset="0"/>
                <a:ea typeface="宋体" pitchFamily="2" charset="-122"/>
                <a:cs typeface="+mn-cs"/>
              </a:rPr>
              <a:t>张莉</a:t>
            </a:r>
          </a:p>
          <a:p>
            <a:pPr rtl="0" eaLnBrk="1" fontAlgn="t" latinLnBrk="0" hangingPunct="1"/>
            <a:r>
              <a:rPr lang="en-US" altLang="zh-CN" sz="1200" b="0" i="0" u="none" strike="noStrike" kern="1200" dirty="0">
                <a:solidFill>
                  <a:schemeClr val="tx1"/>
                </a:solidFill>
                <a:effectLst/>
                <a:latin typeface="Calibri" pitchFamily="34" charset="0"/>
                <a:ea typeface="宋体" pitchFamily="2" charset="-122"/>
                <a:cs typeface="+mn-cs"/>
              </a:rPr>
              <a:t>9 </a:t>
            </a:r>
            <a:r>
              <a:rPr lang="zh-CN" altLang="zh-CN" sz="1200" b="0" i="0" u="none" strike="noStrike" kern="1200" dirty="0">
                <a:solidFill>
                  <a:schemeClr val="tx1"/>
                </a:solidFill>
                <a:effectLst/>
                <a:latin typeface="Calibri" pitchFamily="34" charset="0"/>
                <a:ea typeface="宋体" pitchFamily="2" charset="-122"/>
                <a:cs typeface="+mn-cs"/>
              </a:rPr>
              <a:t>计算机网络</a:t>
            </a:r>
            <a:r>
              <a:rPr lang="zh-CN" altLang="en-US" sz="1200" b="0" i="0" u="none" strike="noStrike" kern="1200" dirty="0">
                <a:solidFill>
                  <a:schemeClr val="tx1"/>
                </a:solidFill>
                <a:effectLst/>
                <a:latin typeface="Calibri" pitchFamily="34" charset="0"/>
                <a:ea typeface="宋体" pitchFamily="2" charset="-122"/>
                <a:cs typeface="+mn-cs"/>
              </a:rPr>
              <a:t>，</a:t>
            </a:r>
            <a:r>
              <a:rPr lang="zh-CN" altLang="zh-CN" sz="1200" b="0" i="0" u="none" strike="noStrike" kern="1200" dirty="0">
                <a:solidFill>
                  <a:schemeClr val="tx1"/>
                </a:solidFill>
                <a:effectLst/>
                <a:latin typeface="Calibri" pitchFamily="34" charset="0"/>
                <a:ea typeface="宋体" pitchFamily="2" charset="-122"/>
                <a:cs typeface="+mn-cs"/>
              </a:rPr>
              <a:t>清华大学</a:t>
            </a:r>
            <a:r>
              <a:rPr lang="zh-CN" altLang="en-US" sz="1200" b="0" i="0" u="none" strike="noStrike" kern="1200" dirty="0">
                <a:solidFill>
                  <a:schemeClr val="tx1"/>
                </a:solidFill>
                <a:effectLst/>
                <a:latin typeface="Calibri" pitchFamily="34" charset="0"/>
                <a:ea typeface="宋体" pitchFamily="2" charset="-122"/>
                <a:cs typeface="+mn-cs"/>
              </a:rPr>
              <a:t>，</a:t>
            </a:r>
            <a:r>
              <a:rPr lang="zh-CN" altLang="zh-CN" sz="1200" b="0" i="0" u="none" strike="noStrike" kern="1200" dirty="0">
                <a:solidFill>
                  <a:schemeClr val="tx1"/>
                </a:solidFill>
                <a:effectLst/>
                <a:latin typeface="Calibri" pitchFamily="34" charset="0"/>
                <a:ea typeface="宋体" pitchFamily="2" charset="-122"/>
                <a:cs typeface="+mn-cs"/>
              </a:rPr>
              <a:t>吴建平</a:t>
            </a:r>
          </a:p>
          <a:p>
            <a:pPr rtl="0" eaLnBrk="1" fontAlgn="t" latinLnBrk="0" hangingPunct="1"/>
            <a:r>
              <a:rPr lang="en-US" altLang="zh-CN" sz="1200" b="0" i="0" u="none" strike="noStrike" kern="1200" dirty="0">
                <a:solidFill>
                  <a:schemeClr val="tx1"/>
                </a:solidFill>
                <a:effectLst/>
                <a:latin typeface="Calibri" pitchFamily="34" charset="0"/>
                <a:ea typeface="宋体" pitchFamily="2" charset="-122"/>
                <a:cs typeface="+mn-cs"/>
              </a:rPr>
              <a:t>10 </a:t>
            </a:r>
            <a:r>
              <a:rPr lang="zh-CN" altLang="zh-CN" sz="1200" b="0" i="0" u="none" strike="noStrike" kern="1200" dirty="0">
                <a:solidFill>
                  <a:schemeClr val="tx1"/>
                </a:solidFill>
                <a:effectLst/>
                <a:latin typeface="Calibri" pitchFamily="34" charset="0"/>
                <a:ea typeface="宋体" pitchFamily="2" charset="-122"/>
                <a:cs typeface="+mn-cs"/>
              </a:rPr>
              <a:t>数据库系统</a:t>
            </a:r>
            <a:r>
              <a:rPr lang="zh-CN" altLang="en-US" sz="1200" b="0" i="0" u="none" strike="noStrike" kern="1200" dirty="0">
                <a:solidFill>
                  <a:schemeClr val="tx1"/>
                </a:solidFill>
                <a:effectLst/>
                <a:latin typeface="Calibri" pitchFamily="34" charset="0"/>
                <a:ea typeface="宋体" pitchFamily="2" charset="-122"/>
                <a:cs typeface="+mn-cs"/>
              </a:rPr>
              <a:t>，</a:t>
            </a:r>
            <a:r>
              <a:rPr lang="zh-CN" altLang="zh-CN" sz="1200" b="0" i="0" u="none" strike="noStrike" kern="1200" dirty="0">
                <a:solidFill>
                  <a:schemeClr val="tx1"/>
                </a:solidFill>
                <a:effectLst/>
                <a:latin typeface="Calibri" pitchFamily="34" charset="0"/>
                <a:ea typeface="宋体" pitchFamily="2" charset="-122"/>
                <a:cs typeface="+mn-cs"/>
              </a:rPr>
              <a:t>中国人民大学</a:t>
            </a:r>
            <a:r>
              <a:rPr lang="zh-CN" altLang="en-US" sz="1200" b="0" i="0" u="none" strike="noStrike" kern="1200" dirty="0">
                <a:solidFill>
                  <a:schemeClr val="tx1"/>
                </a:solidFill>
                <a:effectLst/>
                <a:latin typeface="Calibri" pitchFamily="34" charset="0"/>
                <a:ea typeface="宋体" pitchFamily="2" charset="-122"/>
                <a:cs typeface="+mn-cs"/>
              </a:rPr>
              <a:t>，</a:t>
            </a:r>
            <a:r>
              <a:rPr lang="zh-CN" altLang="zh-CN" sz="1200" b="0" i="0" u="none" strike="noStrike" kern="1200" dirty="0">
                <a:solidFill>
                  <a:schemeClr val="tx1"/>
                </a:solidFill>
                <a:effectLst/>
                <a:latin typeface="Calibri" pitchFamily="34" charset="0"/>
                <a:ea typeface="宋体" pitchFamily="2" charset="-122"/>
                <a:cs typeface="+mn-cs"/>
              </a:rPr>
              <a:t>杜小勇</a:t>
            </a:r>
          </a:p>
          <a:p>
            <a:pPr rtl="0" eaLnBrk="1" fontAlgn="t" latinLnBrk="0" hangingPunct="1"/>
            <a:r>
              <a:rPr lang="en-US" altLang="zh-CN" sz="1200" b="0" i="0" u="none" strike="noStrike" kern="1200" dirty="0">
                <a:solidFill>
                  <a:schemeClr val="tx1"/>
                </a:solidFill>
                <a:effectLst/>
                <a:latin typeface="Calibri" pitchFamily="34" charset="0"/>
                <a:ea typeface="宋体" pitchFamily="2" charset="-122"/>
                <a:cs typeface="+mn-cs"/>
              </a:rPr>
              <a:t>11 </a:t>
            </a:r>
            <a:r>
              <a:rPr lang="zh-CN" altLang="zh-CN" sz="1200" b="0" i="0" u="none" strike="noStrike" kern="1200" dirty="0">
                <a:solidFill>
                  <a:schemeClr val="tx1"/>
                </a:solidFill>
                <a:effectLst/>
                <a:latin typeface="Calibri" pitchFamily="34" charset="0"/>
                <a:ea typeface="宋体" pitchFamily="2" charset="-122"/>
                <a:cs typeface="+mn-cs"/>
              </a:rPr>
              <a:t>软件工程</a:t>
            </a:r>
            <a:r>
              <a:rPr lang="zh-CN" altLang="en-US" sz="1200" b="0" i="0" u="none" strike="noStrike" kern="1200" dirty="0">
                <a:solidFill>
                  <a:schemeClr val="tx1"/>
                </a:solidFill>
                <a:effectLst/>
                <a:latin typeface="Calibri" pitchFamily="34" charset="0"/>
                <a:ea typeface="宋体" pitchFamily="2" charset="-122"/>
                <a:cs typeface="+mn-cs"/>
              </a:rPr>
              <a:t>，</a:t>
            </a:r>
            <a:r>
              <a:rPr lang="zh-CN" altLang="zh-CN" sz="1200" b="0" i="0" u="none" strike="noStrike" kern="1200" dirty="0">
                <a:solidFill>
                  <a:schemeClr val="tx1"/>
                </a:solidFill>
                <a:effectLst/>
                <a:latin typeface="Calibri" pitchFamily="34" charset="0"/>
                <a:ea typeface="宋体" pitchFamily="2" charset="-122"/>
                <a:cs typeface="+mn-cs"/>
              </a:rPr>
              <a:t>国防科技大学</a:t>
            </a:r>
            <a:r>
              <a:rPr lang="zh-CN" altLang="en-US" sz="1200" b="0" i="0" u="none" strike="noStrike" kern="1200" dirty="0">
                <a:solidFill>
                  <a:schemeClr val="tx1"/>
                </a:solidFill>
                <a:effectLst/>
                <a:latin typeface="Calibri" pitchFamily="34" charset="0"/>
                <a:ea typeface="宋体" pitchFamily="2" charset="-122"/>
                <a:cs typeface="+mn-cs"/>
              </a:rPr>
              <a:t>，</a:t>
            </a:r>
            <a:r>
              <a:rPr lang="zh-CN" altLang="zh-CN" sz="1200" b="0" i="0" u="none" strike="noStrike" kern="1200" dirty="0">
                <a:solidFill>
                  <a:schemeClr val="tx1"/>
                </a:solidFill>
                <a:effectLst/>
                <a:latin typeface="Calibri" pitchFamily="34" charset="0"/>
                <a:ea typeface="宋体" pitchFamily="2" charset="-122"/>
                <a:cs typeface="+mn-cs"/>
              </a:rPr>
              <a:t>毛新军</a:t>
            </a:r>
          </a:p>
          <a:p>
            <a:pPr rtl="0" eaLnBrk="1" fontAlgn="t" latinLnBrk="0" hangingPunct="1"/>
            <a:r>
              <a:rPr lang="en-US" altLang="zh-CN" sz="1200" b="0" i="0" u="none" strike="noStrike" kern="1200" dirty="0">
                <a:solidFill>
                  <a:schemeClr val="tx1"/>
                </a:solidFill>
                <a:effectLst/>
                <a:latin typeface="Calibri" pitchFamily="34" charset="0"/>
                <a:ea typeface="宋体" pitchFamily="2" charset="-122"/>
                <a:cs typeface="+mn-cs"/>
              </a:rPr>
              <a:t>12 </a:t>
            </a:r>
            <a:r>
              <a:rPr lang="zh-CN" altLang="zh-CN" sz="1200" b="0" i="0" u="none" strike="noStrike" kern="1200" dirty="0">
                <a:solidFill>
                  <a:schemeClr val="tx1"/>
                </a:solidFill>
                <a:effectLst/>
                <a:latin typeface="Calibri" pitchFamily="34" charset="0"/>
                <a:ea typeface="宋体" pitchFamily="2" charset="-122"/>
                <a:cs typeface="+mn-cs"/>
              </a:rPr>
              <a:t>人工智能</a:t>
            </a:r>
            <a:r>
              <a:rPr lang="zh-CN" altLang="en-US" sz="1200" b="0" i="0" u="none" strike="noStrike" kern="1200" dirty="0">
                <a:solidFill>
                  <a:schemeClr val="tx1"/>
                </a:solidFill>
                <a:effectLst/>
                <a:latin typeface="Calibri" pitchFamily="34" charset="0"/>
                <a:ea typeface="宋体" pitchFamily="2" charset="-122"/>
                <a:cs typeface="+mn-cs"/>
              </a:rPr>
              <a:t>，</a:t>
            </a:r>
            <a:r>
              <a:rPr lang="zh-CN" altLang="zh-CN" sz="1200" b="0" i="0" u="none" strike="noStrike" kern="1200" dirty="0">
                <a:solidFill>
                  <a:schemeClr val="tx1"/>
                </a:solidFill>
                <a:effectLst/>
                <a:latin typeface="Calibri" pitchFamily="34" charset="0"/>
                <a:ea typeface="宋体" pitchFamily="2" charset="-122"/>
                <a:cs typeface="+mn-cs"/>
              </a:rPr>
              <a:t>浙江大学</a:t>
            </a:r>
            <a:r>
              <a:rPr lang="zh-CN" altLang="en-US" sz="1200" b="0" i="0" u="none" strike="noStrike" kern="1200" dirty="0">
                <a:solidFill>
                  <a:schemeClr val="tx1"/>
                </a:solidFill>
                <a:effectLst/>
                <a:latin typeface="Calibri" pitchFamily="34" charset="0"/>
                <a:ea typeface="宋体" pitchFamily="2" charset="-122"/>
                <a:cs typeface="+mn-cs"/>
              </a:rPr>
              <a:t>，</a:t>
            </a:r>
            <a:r>
              <a:rPr lang="zh-CN" altLang="zh-CN" sz="1200" b="0" i="0" u="none" strike="noStrike" kern="1200" dirty="0">
                <a:solidFill>
                  <a:schemeClr val="tx1"/>
                </a:solidFill>
                <a:effectLst/>
                <a:latin typeface="Calibri" pitchFamily="34" charset="0"/>
                <a:ea typeface="宋体" pitchFamily="2" charset="-122"/>
                <a:cs typeface="+mn-cs"/>
              </a:rPr>
              <a:t>吴飞</a:t>
            </a:r>
          </a:p>
          <a:p>
            <a:endParaRPr lang="en-US" altLang="zh-CN" dirty="0"/>
          </a:p>
          <a:p>
            <a:r>
              <a:rPr lang="en-US" altLang="zh-CN" sz="1200" b="0" i="0" kern="1200" dirty="0">
                <a:solidFill>
                  <a:schemeClr val="tx1"/>
                </a:solidFill>
                <a:effectLst/>
                <a:latin typeface="Calibri" pitchFamily="34" charset="0"/>
                <a:ea typeface="宋体" pitchFamily="2" charset="-122"/>
                <a:cs typeface="+mn-cs"/>
              </a:rPr>
              <a:t>408</a:t>
            </a:r>
            <a:r>
              <a:rPr lang="zh-CN" altLang="en-US" sz="1200" b="0" i="0" kern="1200" dirty="0">
                <a:solidFill>
                  <a:schemeClr val="tx1"/>
                </a:solidFill>
                <a:effectLst/>
                <a:latin typeface="Calibri" pitchFamily="34" charset="0"/>
                <a:ea typeface="宋体" pitchFamily="2" charset="-122"/>
                <a:cs typeface="+mn-cs"/>
              </a:rPr>
              <a:t>（计算机学科专业基础综合）考试大纲：数据结构（</a:t>
            </a:r>
            <a:r>
              <a:rPr lang="en-US" altLang="zh-CN" sz="1200" b="0" i="0" kern="1200" dirty="0">
                <a:solidFill>
                  <a:schemeClr val="tx1"/>
                </a:solidFill>
                <a:effectLst/>
                <a:latin typeface="Calibri" pitchFamily="34" charset="0"/>
                <a:ea typeface="宋体" pitchFamily="2" charset="-122"/>
                <a:cs typeface="+mn-cs"/>
              </a:rPr>
              <a:t>45</a:t>
            </a:r>
            <a:r>
              <a:rPr lang="zh-CN" altLang="en-US" sz="1200" b="0" i="0" kern="1200" dirty="0">
                <a:solidFill>
                  <a:schemeClr val="tx1"/>
                </a:solidFill>
                <a:effectLst/>
                <a:latin typeface="Calibri" pitchFamily="34" charset="0"/>
                <a:ea typeface="宋体" pitchFamily="2" charset="-122"/>
                <a:cs typeface="+mn-cs"/>
              </a:rPr>
              <a:t>分）、计算机组成原理（</a:t>
            </a:r>
            <a:r>
              <a:rPr lang="en-US" altLang="zh-CN" sz="1200" b="0" i="0" kern="1200" dirty="0">
                <a:solidFill>
                  <a:schemeClr val="tx1"/>
                </a:solidFill>
                <a:effectLst/>
                <a:latin typeface="Calibri" pitchFamily="34" charset="0"/>
                <a:ea typeface="宋体" pitchFamily="2" charset="-122"/>
                <a:cs typeface="+mn-cs"/>
              </a:rPr>
              <a:t>45</a:t>
            </a:r>
            <a:r>
              <a:rPr lang="zh-CN" altLang="en-US" sz="1200" b="0" i="0" kern="1200" dirty="0">
                <a:solidFill>
                  <a:schemeClr val="tx1"/>
                </a:solidFill>
                <a:effectLst/>
                <a:latin typeface="Calibri" pitchFamily="34" charset="0"/>
                <a:ea typeface="宋体" pitchFamily="2" charset="-122"/>
                <a:cs typeface="+mn-cs"/>
              </a:rPr>
              <a:t>分）、操作系统（</a:t>
            </a:r>
            <a:r>
              <a:rPr lang="en-US" altLang="zh-CN" sz="1200" b="0" i="0" kern="1200" dirty="0">
                <a:solidFill>
                  <a:schemeClr val="tx1"/>
                </a:solidFill>
                <a:effectLst/>
                <a:latin typeface="Calibri" pitchFamily="34" charset="0"/>
                <a:ea typeface="宋体" pitchFamily="2" charset="-122"/>
                <a:cs typeface="+mn-cs"/>
              </a:rPr>
              <a:t>35</a:t>
            </a:r>
            <a:r>
              <a:rPr lang="zh-CN" altLang="en-US" sz="1200" b="0" i="0" kern="1200" dirty="0">
                <a:solidFill>
                  <a:schemeClr val="tx1"/>
                </a:solidFill>
                <a:effectLst/>
                <a:latin typeface="Calibri" pitchFamily="34" charset="0"/>
                <a:ea typeface="宋体" pitchFamily="2" charset="-122"/>
                <a:cs typeface="+mn-cs"/>
              </a:rPr>
              <a:t>分）、计算机网络（</a:t>
            </a:r>
            <a:r>
              <a:rPr lang="en-US" altLang="zh-CN" sz="1200" b="0" i="0" kern="1200" dirty="0">
                <a:solidFill>
                  <a:schemeClr val="tx1"/>
                </a:solidFill>
                <a:effectLst/>
                <a:latin typeface="Calibri" pitchFamily="34" charset="0"/>
                <a:ea typeface="宋体" pitchFamily="2" charset="-122"/>
                <a:cs typeface="+mn-cs"/>
              </a:rPr>
              <a:t>25</a:t>
            </a:r>
            <a:r>
              <a:rPr lang="zh-CN" altLang="en-US" sz="1200" b="0" i="0" kern="1200" dirty="0">
                <a:solidFill>
                  <a:schemeClr val="tx1"/>
                </a:solidFill>
                <a:effectLst/>
                <a:latin typeface="Calibri" pitchFamily="34" charset="0"/>
                <a:ea typeface="宋体" pitchFamily="2" charset="-122"/>
                <a:cs typeface="+mn-cs"/>
              </a:rPr>
              <a:t>分）</a:t>
            </a:r>
            <a:endParaRPr lang="en-US" altLang="zh-CN" sz="1200" b="0" i="0" kern="1200" dirty="0">
              <a:solidFill>
                <a:schemeClr val="tx1"/>
              </a:solidFill>
              <a:effectLst/>
              <a:latin typeface="Calibri" pitchFamily="34" charset="0"/>
              <a:ea typeface="宋体" pitchFamily="2" charset="-122"/>
              <a:cs typeface="+mn-cs"/>
            </a:endParaRPr>
          </a:p>
          <a:p>
            <a:r>
              <a:rPr lang="en-US" altLang="zh-CN" dirty="0"/>
              <a:t>h11p://www.chinakaoyan.com/in0o/ar1icle/id/412451.sh1ml</a:t>
            </a:r>
          </a:p>
        </p:txBody>
      </p:sp>
    </p:spTree>
    <p:extLst>
      <p:ext uri="{BB962C8B-B14F-4D97-AF65-F5344CB8AC3E}">
        <p14:creationId xmlns:p14="http://schemas.microsoft.com/office/powerpoint/2010/main" val="433676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5000"/>
              </a:lnSpc>
              <a:spcBef>
                <a:spcPct val="20000"/>
              </a:spcBef>
              <a:buClr>
                <a:schemeClr val="hlink"/>
              </a:buClr>
              <a:buSzPct val="110000"/>
              <a:buFont typeface="Wingdings" panose="05000000000000000000" pitchFamily="2" charset="2"/>
              <a:buNone/>
            </a:pPr>
            <a:r>
              <a:rPr lang="zh-CN" altLang="en-US" b="1" dirty="0">
                <a:solidFill>
                  <a:schemeClr val="bg1"/>
                </a:solidFill>
              </a:rPr>
              <a:t>由于每个命题变元有两个取值</a:t>
            </a:r>
            <a:r>
              <a:rPr lang="en-US" altLang="zh-CN" b="1" i="1" dirty="0">
                <a:solidFill>
                  <a:schemeClr val="bg1"/>
                </a:solidFill>
              </a:rPr>
              <a:t>1</a:t>
            </a:r>
            <a:r>
              <a:rPr lang="zh-CN" altLang="en-US" b="1" dirty="0">
                <a:solidFill>
                  <a:schemeClr val="bg1"/>
                </a:solidFill>
              </a:rPr>
              <a:t>和</a:t>
            </a:r>
            <a:r>
              <a:rPr lang="en-US" altLang="zh-CN" b="1" i="1" dirty="0">
                <a:solidFill>
                  <a:schemeClr val="bg1"/>
                </a:solidFill>
              </a:rPr>
              <a:t>0</a:t>
            </a:r>
            <a:r>
              <a:rPr lang="zh-CN" altLang="en-US" b="1" dirty="0">
                <a:solidFill>
                  <a:schemeClr val="bg1"/>
                </a:solidFill>
              </a:rPr>
              <a:t>，因此</a:t>
            </a:r>
            <a:r>
              <a:rPr lang="en-US" altLang="zh-CN" b="1" i="1" dirty="0">
                <a:solidFill>
                  <a:schemeClr val="bg1"/>
                </a:solidFill>
              </a:rPr>
              <a:t>n</a:t>
            </a:r>
            <a:r>
              <a:rPr lang="zh-CN" altLang="en-US" b="1" dirty="0">
                <a:solidFill>
                  <a:schemeClr val="bg1"/>
                </a:solidFill>
              </a:rPr>
              <a:t>元公式</a:t>
            </a:r>
            <a:r>
              <a:rPr lang="zh-CN" altLang="en-US" b="1" dirty="0">
                <a:solidFill>
                  <a:schemeClr val="bg1"/>
                </a:solidFill>
                <a:sym typeface="Symbol" panose="05050102010706020507" pitchFamily="18" charset="2"/>
              </a:rPr>
              <a:t></a:t>
            </a:r>
            <a:r>
              <a:rPr lang="zh-CN" altLang="en-US" b="1" dirty="0">
                <a:solidFill>
                  <a:schemeClr val="bg1"/>
                </a:solidFill>
              </a:rPr>
              <a:t>有</a:t>
            </a:r>
            <a:r>
              <a:rPr lang="en-US" altLang="zh-CN" b="1" dirty="0">
                <a:solidFill>
                  <a:schemeClr val="bg1"/>
                </a:solidFill>
              </a:rPr>
              <a:t>2</a:t>
            </a:r>
            <a:r>
              <a:rPr lang="en-US" altLang="zh-CN" b="1" baseline="30000" dirty="0">
                <a:solidFill>
                  <a:schemeClr val="bg1"/>
                </a:solidFill>
              </a:rPr>
              <a:t>n</a:t>
            </a:r>
            <a:r>
              <a:rPr lang="zh-CN" altLang="en-US" b="1" dirty="0">
                <a:solidFill>
                  <a:schemeClr val="bg1"/>
                </a:solidFill>
              </a:rPr>
              <a:t>个完全解释。</a:t>
            </a:r>
          </a:p>
          <a:p>
            <a:pPr eaLnBrk="1" hangingPunct="1"/>
            <a:endParaRPr lang="zh-CN" altLang="en-US" dirty="0"/>
          </a:p>
        </p:txBody>
      </p:sp>
    </p:spTree>
    <p:extLst>
      <p:ext uri="{BB962C8B-B14F-4D97-AF65-F5344CB8AC3E}">
        <p14:creationId xmlns:p14="http://schemas.microsoft.com/office/powerpoint/2010/main" val="1567473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t>但在某些特殊情况下，部分解释也能确定一个公式的值。</a:t>
            </a:r>
          </a:p>
        </p:txBody>
      </p:sp>
    </p:spTree>
    <p:extLst>
      <p:ext uri="{BB962C8B-B14F-4D97-AF65-F5344CB8AC3E}">
        <p14:creationId xmlns:p14="http://schemas.microsoft.com/office/powerpoint/2010/main" val="4706875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5000"/>
              </a:lnSpc>
              <a:spcBef>
                <a:spcPct val="20000"/>
              </a:spcBef>
              <a:buClr>
                <a:schemeClr val="hlink"/>
              </a:buClr>
              <a:buSzPct val="110000"/>
              <a:buFont typeface="Wingdings" panose="05000000000000000000" pitchFamily="2" charset="2"/>
              <a:buNone/>
            </a:pPr>
            <a:r>
              <a:rPr lang="zh-CN" altLang="en-US" b="1" dirty="0">
                <a:solidFill>
                  <a:schemeClr val="bg1"/>
                </a:solidFill>
              </a:rPr>
              <a:t>由于每个命题变元有两个取值</a:t>
            </a:r>
            <a:r>
              <a:rPr lang="en-US" altLang="zh-CN" b="1" i="1" dirty="0">
                <a:solidFill>
                  <a:schemeClr val="bg1"/>
                </a:solidFill>
              </a:rPr>
              <a:t>1</a:t>
            </a:r>
            <a:r>
              <a:rPr lang="zh-CN" altLang="en-US" b="1" dirty="0">
                <a:solidFill>
                  <a:schemeClr val="bg1"/>
                </a:solidFill>
              </a:rPr>
              <a:t>和</a:t>
            </a:r>
            <a:r>
              <a:rPr lang="en-US" altLang="zh-CN" b="1" i="1" dirty="0">
                <a:solidFill>
                  <a:schemeClr val="bg1"/>
                </a:solidFill>
              </a:rPr>
              <a:t>0</a:t>
            </a:r>
            <a:r>
              <a:rPr lang="zh-CN" altLang="en-US" b="1" dirty="0">
                <a:solidFill>
                  <a:schemeClr val="bg1"/>
                </a:solidFill>
              </a:rPr>
              <a:t>，因此</a:t>
            </a:r>
            <a:r>
              <a:rPr lang="en-US" altLang="zh-CN" b="1" i="1" dirty="0">
                <a:solidFill>
                  <a:schemeClr val="bg1"/>
                </a:solidFill>
              </a:rPr>
              <a:t>n</a:t>
            </a:r>
            <a:r>
              <a:rPr lang="zh-CN" altLang="en-US" b="1" dirty="0">
                <a:solidFill>
                  <a:schemeClr val="bg1"/>
                </a:solidFill>
              </a:rPr>
              <a:t>元公式</a:t>
            </a:r>
            <a:r>
              <a:rPr lang="zh-CN" altLang="en-US" b="1" dirty="0">
                <a:solidFill>
                  <a:schemeClr val="bg1"/>
                </a:solidFill>
                <a:sym typeface="Symbol" panose="05050102010706020507" pitchFamily="18" charset="2"/>
              </a:rPr>
              <a:t></a:t>
            </a:r>
            <a:r>
              <a:rPr lang="zh-CN" altLang="en-US" b="1" dirty="0">
                <a:solidFill>
                  <a:schemeClr val="bg1"/>
                </a:solidFill>
              </a:rPr>
              <a:t>有</a:t>
            </a:r>
            <a:r>
              <a:rPr lang="en-US" altLang="zh-CN" b="1" dirty="0">
                <a:solidFill>
                  <a:schemeClr val="bg1"/>
                </a:solidFill>
              </a:rPr>
              <a:t>2</a:t>
            </a:r>
            <a:r>
              <a:rPr lang="en-US" altLang="zh-CN" b="1" baseline="30000" dirty="0">
                <a:solidFill>
                  <a:schemeClr val="bg1"/>
                </a:solidFill>
              </a:rPr>
              <a:t>n</a:t>
            </a:r>
            <a:r>
              <a:rPr lang="zh-CN" altLang="en-US" b="1" dirty="0">
                <a:solidFill>
                  <a:schemeClr val="bg1"/>
                </a:solidFill>
              </a:rPr>
              <a:t>个完全解释。</a:t>
            </a:r>
          </a:p>
          <a:p>
            <a:pPr eaLnBrk="1" hangingPunct="1"/>
            <a:endParaRPr lang="zh-CN" altLang="en-US" dirty="0"/>
          </a:p>
        </p:txBody>
      </p:sp>
    </p:spTree>
    <p:extLst>
      <p:ext uri="{BB962C8B-B14F-4D97-AF65-F5344CB8AC3E}">
        <p14:creationId xmlns:p14="http://schemas.microsoft.com/office/powerpoint/2010/main" val="7049205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dirty="0"/>
              <a:t>但在某些特殊情况下，部分解释也能确定一个公式的值。</a:t>
            </a:r>
          </a:p>
        </p:txBody>
      </p:sp>
    </p:spTree>
    <p:extLst>
      <p:ext uri="{BB962C8B-B14F-4D97-AF65-F5344CB8AC3E}">
        <p14:creationId xmlns:p14="http://schemas.microsoft.com/office/powerpoint/2010/main" val="1976969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5000"/>
              </a:lnSpc>
              <a:spcBef>
                <a:spcPct val="20000"/>
              </a:spcBef>
              <a:buClr>
                <a:schemeClr val="hlink"/>
              </a:buClr>
              <a:buSzPct val="110000"/>
              <a:buFont typeface="Wingdings" panose="05000000000000000000" pitchFamily="2" charset="2"/>
              <a:buNone/>
            </a:pPr>
            <a:r>
              <a:rPr lang="zh-CN" altLang="en-US" b="1" dirty="0">
                <a:solidFill>
                  <a:schemeClr val="bg1"/>
                </a:solidFill>
              </a:rPr>
              <a:t>由于每个命题变元有两个取值</a:t>
            </a:r>
            <a:r>
              <a:rPr lang="en-US" altLang="zh-CN" b="1" i="1" dirty="0">
                <a:solidFill>
                  <a:schemeClr val="bg1"/>
                </a:solidFill>
              </a:rPr>
              <a:t>1</a:t>
            </a:r>
            <a:r>
              <a:rPr lang="zh-CN" altLang="en-US" b="1" dirty="0">
                <a:solidFill>
                  <a:schemeClr val="bg1"/>
                </a:solidFill>
              </a:rPr>
              <a:t>和</a:t>
            </a:r>
            <a:r>
              <a:rPr lang="en-US" altLang="zh-CN" b="1" i="1" dirty="0">
                <a:solidFill>
                  <a:schemeClr val="bg1"/>
                </a:solidFill>
              </a:rPr>
              <a:t>0</a:t>
            </a:r>
            <a:r>
              <a:rPr lang="zh-CN" altLang="en-US" b="1" dirty="0">
                <a:solidFill>
                  <a:schemeClr val="bg1"/>
                </a:solidFill>
              </a:rPr>
              <a:t>，因此</a:t>
            </a:r>
            <a:r>
              <a:rPr lang="en-US" altLang="zh-CN" b="1" i="1" dirty="0">
                <a:solidFill>
                  <a:schemeClr val="bg1"/>
                </a:solidFill>
              </a:rPr>
              <a:t>n</a:t>
            </a:r>
            <a:r>
              <a:rPr lang="zh-CN" altLang="en-US" b="1" dirty="0">
                <a:solidFill>
                  <a:schemeClr val="bg1"/>
                </a:solidFill>
              </a:rPr>
              <a:t>元公式</a:t>
            </a:r>
            <a:r>
              <a:rPr lang="zh-CN" altLang="en-US" b="1" dirty="0">
                <a:solidFill>
                  <a:schemeClr val="bg1"/>
                </a:solidFill>
                <a:sym typeface="Symbol" panose="05050102010706020507" pitchFamily="18" charset="2"/>
              </a:rPr>
              <a:t></a:t>
            </a:r>
            <a:r>
              <a:rPr lang="zh-CN" altLang="en-US" b="1" dirty="0">
                <a:solidFill>
                  <a:schemeClr val="bg1"/>
                </a:solidFill>
              </a:rPr>
              <a:t>有</a:t>
            </a:r>
            <a:r>
              <a:rPr lang="en-US" altLang="zh-CN" b="1" dirty="0">
                <a:solidFill>
                  <a:schemeClr val="bg1"/>
                </a:solidFill>
              </a:rPr>
              <a:t>2</a:t>
            </a:r>
            <a:r>
              <a:rPr lang="en-US" altLang="zh-CN" b="1" baseline="30000" dirty="0">
                <a:solidFill>
                  <a:schemeClr val="bg1"/>
                </a:solidFill>
              </a:rPr>
              <a:t>n</a:t>
            </a:r>
            <a:r>
              <a:rPr lang="zh-CN" altLang="en-US" b="1" dirty="0">
                <a:solidFill>
                  <a:schemeClr val="bg1"/>
                </a:solidFill>
              </a:rPr>
              <a:t>个完全解释。</a:t>
            </a:r>
          </a:p>
          <a:p>
            <a:pPr eaLnBrk="1" hangingPunct="1"/>
            <a:endParaRPr lang="zh-CN" altLang="en-US" dirty="0"/>
          </a:p>
        </p:txBody>
      </p:sp>
    </p:spTree>
    <p:extLst>
      <p:ext uri="{BB962C8B-B14F-4D97-AF65-F5344CB8AC3E}">
        <p14:creationId xmlns:p14="http://schemas.microsoft.com/office/powerpoint/2010/main" val="42039534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5000"/>
              </a:lnSpc>
              <a:spcBef>
                <a:spcPct val="20000"/>
              </a:spcBef>
              <a:buClr>
                <a:schemeClr val="hlink"/>
              </a:buClr>
              <a:buSzPct val="110000"/>
              <a:buFont typeface="Wingdings" panose="05000000000000000000" pitchFamily="2" charset="2"/>
              <a:buNone/>
            </a:pPr>
            <a:r>
              <a:rPr lang="zh-CN" altLang="en-US" b="1" dirty="0">
                <a:solidFill>
                  <a:schemeClr val="bg1"/>
                </a:solidFill>
              </a:rPr>
              <a:t>由于每个命题变元有两个取值</a:t>
            </a:r>
            <a:r>
              <a:rPr lang="en-US" altLang="zh-CN" b="1" i="1" dirty="0">
                <a:solidFill>
                  <a:schemeClr val="bg1"/>
                </a:solidFill>
              </a:rPr>
              <a:t>1</a:t>
            </a:r>
            <a:r>
              <a:rPr lang="zh-CN" altLang="en-US" b="1" dirty="0">
                <a:solidFill>
                  <a:schemeClr val="bg1"/>
                </a:solidFill>
              </a:rPr>
              <a:t>和</a:t>
            </a:r>
            <a:r>
              <a:rPr lang="en-US" altLang="zh-CN" b="1" i="1" dirty="0">
                <a:solidFill>
                  <a:schemeClr val="bg1"/>
                </a:solidFill>
              </a:rPr>
              <a:t>0</a:t>
            </a:r>
            <a:r>
              <a:rPr lang="zh-CN" altLang="en-US" b="1" dirty="0">
                <a:solidFill>
                  <a:schemeClr val="bg1"/>
                </a:solidFill>
              </a:rPr>
              <a:t>，因此</a:t>
            </a:r>
            <a:r>
              <a:rPr lang="en-US" altLang="zh-CN" b="1" i="1" dirty="0">
                <a:solidFill>
                  <a:schemeClr val="bg1"/>
                </a:solidFill>
              </a:rPr>
              <a:t>n</a:t>
            </a:r>
            <a:r>
              <a:rPr lang="zh-CN" altLang="en-US" b="1" dirty="0">
                <a:solidFill>
                  <a:schemeClr val="bg1"/>
                </a:solidFill>
              </a:rPr>
              <a:t>元公式</a:t>
            </a:r>
            <a:r>
              <a:rPr lang="zh-CN" altLang="en-US" b="1" dirty="0">
                <a:solidFill>
                  <a:schemeClr val="bg1"/>
                </a:solidFill>
                <a:sym typeface="Symbol" panose="05050102010706020507" pitchFamily="18" charset="2"/>
              </a:rPr>
              <a:t></a:t>
            </a:r>
            <a:r>
              <a:rPr lang="zh-CN" altLang="en-US" b="1" dirty="0">
                <a:solidFill>
                  <a:schemeClr val="bg1"/>
                </a:solidFill>
              </a:rPr>
              <a:t>有</a:t>
            </a:r>
            <a:r>
              <a:rPr lang="en-US" altLang="zh-CN" b="1" dirty="0">
                <a:solidFill>
                  <a:schemeClr val="bg1"/>
                </a:solidFill>
              </a:rPr>
              <a:t>2</a:t>
            </a:r>
            <a:r>
              <a:rPr lang="en-US" altLang="zh-CN" b="1" baseline="30000" dirty="0">
                <a:solidFill>
                  <a:schemeClr val="bg1"/>
                </a:solidFill>
              </a:rPr>
              <a:t>n</a:t>
            </a:r>
            <a:r>
              <a:rPr lang="zh-CN" altLang="en-US" b="1" dirty="0">
                <a:solidFill>
                  <a:schemeClr val="bg1"/>
                </a:solidFill>
              </a:rPr>
              <a:t>个完全解释。</a:t>
            </a:r>
          </a:p>
          <a:p>
            <a:pPr eaLnBrk="1" hangingPunct="1"/>
            <a:endParaRPr lang="zh-CN" altLang="en-US" dirty="0"/>
          </a:p>
        </p:txBody>
      </p:sp>
    </p:spTree>
    <p:extLst>
      <p:ext uri="{BB962C8B-B14F-4D97-AF65-F5344CB8AC3E}">
        <p14:creationId xmlns:p14="http://schemas.microsoft.com/office/powerpoint/2010/main" val="40792933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5000"/>
              </a:lnSpc>
              <a:spcBef>
                <a:spcPct val="20000"/>
              </a:spcBef>
              <a:buClr>
                <a:schemeClr val="hlink"/>
              </a:buClr>
              <a:buSzPct val="110000"/>
              <a:buFont typeface="Wingdings" panose="05000000000000000000" pitchFamily="2" charset="2"/>
              <a:buNone/>
            </a:pPr>
            <a:r>
              <a:rPr lang="zh-CN" altLang="en-US" b="1" dirty="0">
                <a:solidFill>
                  <a:schemeClr val="bg1"/>
                </a:solidFill>
              </a:rPr>
              <a:t>由于每个命题变元有两个取值</a:t>
            </a:r>
            <a:r>
              <a:rPr lang="en-US" altLang="zh-CN" b="1" i="1" dirty="0">
                <a:solidFill>
                  <a:schemeClr val="bg1"/>
                </a:solidFill>
              </a:rPr>
              <a:t>1</a:t>
            </a:r>
            <a:r>
              <a:rPr lang="zh-CN" altLang="en-US" b="1" dirty="0">
                <a:solidFill>
                  <a:schemeClr val="bg1"/>
                </a:solidFill>
              </a:rPr>
              <a:t>和</a:t>
            </a:r>
            <a:r>
              <a:rPr lang="en-US" altLang="zh-CN" b="1" i="1" dirty="0">
                <a:solidFill>
                  <a:schemeClr val="bg1"/>
                </a:solidFill>
              </a:rPr>
              <a:t>0</a:t>
            </a:r>
            <a:r>
              <a:rPr lang="zh-CN" altLang="en-US" b="1" dirty="0">
                <a:solidFill>
                  <a:schemeClr val="bg1"/>
                </a:solidFill>
              </a:rPr>
              <a:t>，因此</a:t>
            </a:r>
            <a:r>
              <a:rPr lang="en-US" altLang="zh-CN" b="1" i="1" dirty="0">
                <a:solidFill>
                  <a:schemeClr val="bg1"/>
                </a:solidFill>
              </a:rPr>
              <a:t>n</a:t>
            </a:r>
            <a:r>
              <a:rPr lang="zh-CN" altLang="en-US" b="1" dirty="0">
                <a:solidFill>
                  <a:schemeClr val="bg1"/>
                </a:solidFill>
              </a:rPr>
              <a:t>元公式</a:t>
            </a:r>
            <a:r>
              <a:rPr lang="zh-CN" altLang="en-US" b="1" dirty="0">
                <a:solidFill>
                  <a:schemeClr val="bg1"/>
                </a:solidFill>
                <a:sym typeface="Symbol" panose="05050102010706020507" pitchFamily="18" charset="2"/>
              </a:rPr>
              <a:t></a:t>
            </a:r>
            <a:r>
              <a:rPr lang="zh-CN" altLang="en-US" b="1" dirty="0">
                <a:solidFill>
                  <a:schemeClr val="bg1"/>
                </a:solidFill>
              </a:rPr>
              <a:t>有</a:t>
            </a:r>
            <a:r>
              <a:rPr lang="en-US" altLang="zh-CN" b="1" dirty="0">
                <a:solidFill>
                  <a:schemeClr val="bg1"/>
                </a:solidFill>
              </a:rPr>
              <a:t>2</a:t>
            </a:r>
            <a:r>
              <a:rPr lang="en-US" altLang="zh-CN" b="1" baseline="30000" dirty="0">
                <a:solidFill>
                  <a:schemeClr val="bg1"/>
                </a:solidFill>
              </a:rPr>
              <a:t>n</a:t>
            </a:r>
            <a:r>
              <a:rPr lang="zh-CN" altLang="en-US" b="1" dirty="0">
                <a:solidFill>
                  <a:schemeClr val="bg1"/>
                </a:solidFill>
              </a:rPr>
              <a:t>个完全解释。</a:t>
            </a:r>
          </a:p>
          <a:p>
            <a:pPr eaLnBrk="1" hangingPunct="1"/>
            <a:endParaRPr lang="zh-CN" altLang="en-US" dirty="0"/>
          </a:p>
        </p:txBody>
      </p:sp>
    </p:spTree>
    <p:extLst>
      <p:ext uri="{BB962C8B-B14F-4D97-AF65-F5344CB8AC3E}">
        <p14:creationId xmlns:p14="http://schemas.microsoft.com/office/powerpoint/2010/main" val="14640159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F3B43AF-1D13-403E-8CAD-E589427EA01E}" type="slidenum">
              <a:rPr lang="zh-CN" altLang="en-US" smtClean="0"/>
              <a:pPr>
                <a:defRPr/>
              </a:pPr>
              <a:t>44</a:t>
            </a:fld>
            <a:endParaRPr lang="en-US" altLang="zh-CN"/>
          </a:p>
        </p:txBody>
      </p:sp>
    </p:spTree>
    <p:extLst>
      <p:ext uri="{BB962C8B-B14F-4D97-AF65-F5344CB8AC3E}">
        <p14:creationId xmlns:p14="http://schemas.microsoft.com/office/powerpoint/2010/main" val="25213666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有了真值函项的概念就可以用它来表达联结词。</a:t>
            </a:r>
          </a:p>
          <a:p>
            <a:r>
              <a:rPr lang="zh-CN" altLang="en-US" b="1"/>
              <a:t>用真值函项的概念可以定义一元、二元甚至</a:t>
            </a:r>
            <a:r>
              <a:rPr lang="en-US" altLang="zh-CN" b="1" i="1"/>
              <a:t>n</a:t>
            </a:r>
            <a:r>
              <a:rPr lang="zh-CN" altLang="en-US" b="1"/>
              <a:t>元真值联结词。</a:t>
            </a:r>
          </a:p>
          <a:p>
            <a:endParaRPr lang="zh-CN" altLang="en-US"/>
          </a:p>
        </p:txBody>
      </p:sp>
      <p:sp>
        <p:nvSpPr>
          <p:cNvPr id="5325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a:spcBef>
                <a:spcPct val="0"/>
              </a:spcBef>
            </a:pPr>
            <a:fld id="{C460E85D-A183-48F5-878B-A3782698BD79}" type="slidenum">
              <a:rPr lang="zh-CN" altLang="en-US">
                <a:latin typeface="Arial" panose="020B0604020202020204" pitchFamily="34" charset="0"/>
              </a:rPr>
              <a:pPr algn="r">
                <a:spcBef>
                  <a:spcPct val="0"/>
                </a:spcBef>
              </a:pPr>
              <a:t>47</a:t>
            </a:fld>
            <a:endParaRPr lang="en-US" altLang="zh-CN">
              <a:latin typeface="Arial" panose="020B0604020202020204" pitchFamily="34" charset="0"/>
            </a:endParaRPr>
          </a:p>
        </p:txBody>
      </p:sp>
    </p:spTree>
    <p:extLst>
      <p:ext uri="{BB962C8B-B14F-4D97-AF65-F5344CB8AC3E}">
        <p14:creationId xmlns:p14="http://schemas.microsoft.com/office/powerpoint/2010/main" val="33835352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p:spPr>
      </p:sp>
      <p:sp>
        <p:nvSpPr>
          <p:cNvPr id="532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t>有了真值函项的概念就可以用它来表达联结词。</a:t>
            </a:r>
          </a:p>
          <a:p>
            <a:r>
              <a:rPr lang="zh-CN" altLang="en-US" b="1"/>
              <a:t>用真值函项的概念可以定义一元、二元甚至</a:t>
            </a:r>
            <a:r>
              <a:rPr lang="en-US" altLang="zh-CN" b="1" i="1"/>
              <a:t>n</a:t>
            </a:r>
            <a:r>
              <a:rPr lang="zh-CN" altLang="en-US" b="1"/>
              <a:t>元真值联结词。</a:t>
            </a:r>
          </a:p>
          <a:p>
            <a:endParaRPr lang="zh-CN" altLang="en-US"/>
          </a:p>
        </p:txBody>
      </p:sp>
      <p:sp>
        <p:nvSpPr>
          <p:cNvPr id="5325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a:spcBef>
                <a:spcPct val="0"/>
              </a:spcBef>
            </a:pPr>
            <a:fld id="{C460E85D-A183-48F5-878B-A3782698BD79}" type="slidenum">
              <a:rPr lang="zh-CN" altLang="en-US">
                <a:latin typeface="Arial" panose="020B0604020202020204" pitchFamily="34" charset="0"/>
              </a:rPr>
              <a:pPr algn="r">
                <a:spcBef>
                  <a:spcPct val="0"/>
                </a:spcBef>
              </a:pPr>
              <a:t>48</a:t>
            </a:fld>
            <a:endParaRPr lang="en-US" altLang="zh-CN">
              <a:latin typeface="Arial" panose="020B0604020202020204" pitchFamily="34" charset="0"/>
            </a:endParaRPr>
          </a:p>
        </p:txBody>
      </p:sp>
    </p:spTree>
    <p:extLst>
      <p:ext uri="{BB962C8B-B14F-4D97-AF65-F5344CB8AC3E}">
        <p14:creationId xmlns:p14="http://schemas.microsoft.com/office/powerpoint/2010/main" val="2913801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90000"/>
              </a:lnSpc>
              <a:spcBef>
                <a:spcPct val="30000"/>
              </a:spcBef>
              <a:spcAft>
                <a:spcPct val="0"/>
              </a:spcAft>
              <a:buClrTx/>
              <a:buSzTx/>
              <a:buFontTx/>
              <a:buNone/>
              <a:tabLst/>
              <a:defRPr/>
            </a:pPr>
            <a:r>
              <a:rPr lang="zh-CN" altLang="zh-CN" sz="900" spc="0" dirty="0">
                <a:effectLst/>
              </a:rPr>
              <a:t>全国高等学校计算机教育研究会团体</a:t>
            </a:r>
            <a:r>
              <a:rPr lang="zh-TW" altLang="zh-CN" sz="900" spc="0" dirty="0">
                <a:effectLst/>
              </a:rPr>
              <a:t>标准</a:t>
            </a:r>
            <a:r>
              <a:rPr lang="zh-CN" altLang="en-US" sz="900" spc="0" dirty="0">
                <a:effectLst/>
              </a:rPr>
              <a:t>：</a:t>
            </a:r>
            <a:r>
              <a:rPr lang="zh-CN" altLang="zh-CN" sz="1200" kern="1200" dirty="0">
                <a:solidFill>
                  <a:schemeClr val="tx1"/>
                </a:solidFill>
                <a:effectLst/>
                <a:latin typeface="Calibri" pitchFamily="34" charset="0"/>
                <a:ea typeface="宋体" pitchFamily="2" charset="-122"/>
                <a:cs typeface="+mn-cs"/>
              </a:rPr>
              <a:t>计算机核心课程规范 离散数学</a:t>
            </a:r>
            <a:endParaRPr lang="en-US" altLang="zh-CN" sz="1200" kern="1200" dirty="0">
              <a:solidFill>
                <a:schemeClr val="tx1"/>
              </a:solidFill>
              <a:effectLst/>
              <a:latin typeface="Calibri" pitchFamily="34" charset="0"/>
              <a:ea typeface="宋体" pitchFamily="2" charset="-122"/>
              <a:cs typeface="+mn-cs"/>
            </a:endParaRPr>
          </a:p>
          <a:p>
            <a:pPr marL="0" marR="0" indent="0" algn="l" defTabSz="914400" rtl="0" eaLnBrk="1" fontAlgn="base" latinLnBrk="0" hangingPunct="1">
              <a:lnSpc>
                <a:spcPct val="90000"/>
              </a:lnSpc>
              <a:spcBef>
                <a:spcPct val="30000"/>
              </a:spcBef>
              <a:spcAft>
                <a:spcPct val="0"/>
              </a:spcAft>
              <a:buClrTx/>
              <a:buSzTx/>
              <a:buFontTx/>
              <a:buNone/>
              <a:tabLst/>
              <a:defRPr/>
            </a:pPr>
            <a:endParaRPr lang="en-US" altLang="zh-CN" sz="800" b="1" spc="100" dirty="0">
              <a:effectLst/>
              <a:latin typeface="宋体" panose="02010600030101010101" pitchFamily="2" charset="-122"/>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90000"/>
              </a:lnSpc>
              <a:spcBef>
                <a:spcPct val="30000"/>
              </a:spcBef>
              <a:spcAft>
                <a:spcPct val="0"/>
              </a:spcAft>
              <a:buClrTx/>
              <a:buSzTx/>
              <a:buFontTx/>
              <a:buNone/>
              <a:tabLst/>
              <a:defRPr/>
            </a:pPr>
            <a:r>
              <a:rPr lang="zh-CN" altLang="en-US" sz="1200" b="0" i="0" kern="1200" dirty="0">
                <a:solidFill>
                  <a:srgbClr val="FF0000"/>
                </a:solidFill>
                <a:effectLst/>
                <a:latin typeface="Calibri" pitchFamily="34" charset="0"/>
                <a:ea typeface="宋体" pitchFamily="2" charset="-122"/>
                <a:cs typeface="+mn-cs"/>
              </a:rPr>
              <a:t>两个学会：</a:t>
            </a:r>
            <a:r>
              <a:rPr lang="zh-CN" altLang="zh-CN" sz="1200" spc="0" dirty="0">
                <a:solidFill>
                  <a:srgbClr val="FF0000"/>
                </a:solidFill>
                <a:effectLst/>
              </a:rPr>
              <a:t>全国高等学校计算机教育研究会</a:t>
            </a:r>
            <a:r>
              <a:rPr lang="zh-CN" altLang="en-US" sz="1200" spc="0" dirty="0">
                <a:solidFill>
                  <a:srgbClr val="FF0000"/>
                </a:solidFill>
                <a:effectLst/>
              </a:rPr>
              <a:t>、</a:t>
            </a:r>
            <a:r>
              <a:rPr lang="zh-CN" altLang="en-US" sz="1200" b="0" i="0" kern="1200" dirty="0">
                <a:solidFill>
                  <a:srgbClr val="FF0000"/>
                </a:solidFill>
                <a:effectLst/>
                <a:latin typeface="Calibri" pitchFamily="34" charset="0"/>
                <a:ea typeface="宋体" pitchFamily="2" charset="-122"/>
                <a:cs typeface="+mn-cs"/>
              </a:rPr>
              <a:t>全国高等院校计算机</a:t>
            </a:r>
            <a:r>
              <a:rPr lang="zh-CN" altLang="en-US" sz="1200" b="1" i="0" kern="1200" dirty="0">
                <a:solidFill>
                  <a:srgbClr val="FF0000"/>
                </a:solidFill>
                <a:effectLst/>
                <a:latin typeface="Calibri" pitchFamily="34" charset="0"/>
                <a:ea typeface="宋体" pitchFamily="2" charset="-122"/>
                <a:cs typeface="+mn-cs"/>
              </a:rPr>
              <a:t>基础</a:t>
            </a:r>
            <a:r>
              <a:rPr lang="zh-CN" altLang="en-US" sz="1200" b="0" i="0" kern="1200" dirty="0">
                <a:solidFill>
                  <a:srgbClr val="FF0000"/>
                </a:solidFill>
                <a:effectLst/>
                <a:latin typeface="Calibri" pitchFamily="34" charset="0"/>
                <a:ea typeface="宋体" pitchFamily="2" charset="-122"/>
                <a:cs typeface="+mn-cs"/>
              </a:rPr>
              <a:t>教育研究会</a:t>
            </a:r>
            <a:endParaRPr lang="en-US" altLang="zh-CN" sz="1200" b="0" i="0" kern="1200" dirty="0">
              <a:solidFill>
                <a:srgbClr val="FF0000"/>
              </a:solidFill>
              <a:effectLst/>
              <a:latin typeface="Calibri" pitchFamily="34" charset="0"/>
              <a:ea typeface="宋体" pitchFamily="2" charset="-122"/>
              <a:cs typeface="+mn-cs"/>
            </a:endParaRPr>
          </a:p>
          <a:p>
            <a:pPr eaLnBrk="1" hangingPunct="1">
              <a:lnSpc>
                <a:spcPct val="90000"/>
              </a:lnSpc>
            </a:pPr>
            <a:endParaRPr lang="en-US" altLang="zh-CN" sz="900" dirty="0"/>
          </a:p>
          <a:p>
            <a:pPr eaLnBrk="1" hangingPunct="1">
              <a:lnSpc>
                <a:spcPct val="90000"/>
              </a:lnSpc>
            </a:pPr>
            <a:r>
              <a:rPr lang="zh-CN" altLang="en-US" sz="900" dirty="0"/>
              <a:t>数理逻辑是计算理论的基础，而计算理论又是计算机科学的核心基础，在编译原理，复杂性分析中有广泛的应用；另外，数理逻辑也是形式语言，程序设计方法，机器证明，人工智能等学科的基础。</a:t>
            </a:r>
            <a:endParaRPr lang="en-US" altLang="zh-CN" sz="900" dirty="0"/>
          </a:p>
          <a:p>
            <a:pPr>
              <a:lnSpc>
                <a:spcPct val="90000"/>
              </a:lnSpc>
            </a:pPr>
            <a:endParaRPr lang="zh-CN" altLang="en-US" sz="900" dirty="0"/>
          </a:p>
          <a:p>
            <a:pPr>
              <a:lnSpc>
                <a:spcPct val="90000"/>
              </a:lnSpc>
            </a:pPr>
            <a:r>
              <a:rPr lang="zh-CN" altLang="en-US" sz="900" dirty="0"/>
              <a:t>吴文俊</a:t>
            </a:r>
            <a:r>
              <a:rPr lang="en-US" altLang="zh-CN" sz="900" b="1" dirty="0"/>
              <a:t>, </a:t>
            </a:r>
            <a:r>
              <a:rPr lang="en-US" altLang="zh-CN" sz="900" dirty="0"/>
              <a:t>1919</a:t>
            </a:r>
            <a:r>
              <a:rPr lang="zh-CN" altLang="en-US" sz="900" dirty="0"/>
              <a:t>年</a:t>
            </a:r>
            <a:r>
              <a:rPr lang="en-US" altLang="zh-CN" sz="900" dirty="0"/>
              <a:t>5</a:t>
            </a:r>
            <a:r>
              <a:rPr lang="zh-CN" altLang="en-US" sz="900" dirty="0"/>
              <a:t>月</a:t>
            </a:r>
            <a:r>
              <a:rPr lang="en-US" altLang="zh-CN" sz="900" dirty="0"/>
              <a:t>12</a:t>
            </a:r>
            <a:r>
              <a:rPr lang="zh-CN" altLang="en-US" sz="900" dirty="0"/>
              <a:t>日出生，数学家。毕业于交通大学，</a:t>
            </a:r>
            <a:r>
              <a:rPr lang="en-US" altLang="zh-CN" sz="900" dirty="0"/>
              <a:t>1949</a:t>
            </a:r>
            <a:r>
              <a:rPr lang="zh-CN" altLang="en-US" sz="900" dirty="0"/>
              <a:t>年获得法国斯特拉斯堡大学博士学位。</a:t>
            </a:r>
            <a:r>
              <a:rPr lang="en-US" altLang="zh-CN" sz="900" dirty="0"/>
              <a:t>70</a:t>
            </a:r>
            <a:r>
              <a:rPr lang="zh-CN" altLang="en-US" sz="900" dirty="0"/>
              <a:t>年代后期，在计算机技术大发展的背景下，他继承和发展了中国古代数学的传统</a:t>
            </a:r>
            <a:r>
              <a:rPr lang="en-US" altLang="zh-CN" sz="900" dirty="0"/>
              <a:t>(</a:t>
            </a:r>
            <a:r>
              <a:rPr lang="zh-CN" altLang="en-US" sz="900" dirty="0"/>
              <a:t>即算法化思想</a:t>
            </a:r>
            <a:r>
              <a:rPr lang="en-US" altLang="zh-CN" sz="900" dirty="0"/>
              <a:t>)</a:t>
            </a:r>
            <a:r>
              <a:rPr lang="zh-CN" altLang="en-US" sz="900" dirty="0"/>
              <a:t>，转而研究几何定理的机器证明，彻底改变了这个领域的面貌，是国际自动推理界先驱性的工作，被称为吴特征列方法，产生了巨大影响。吴的研究取得了一系列国际领先成果并已应用于国际上当前流行的符号计算软件方面。首届国家最高科学技术奖</a:t>
            </a:r>
            <a:r>
              <a:rPr lang="en-US" altLang="zh-CN" sz="900" dirty="0"/>
              <a:t>(2000) </a:t>
            </a:r>
            <a:endParaRPr lang="zh-CN" altLang="en-US" sz="900" dirty="0"/>
          </a:p>
          <a:p>
            <a:pPr eaLnBrk="1" hangingPunct="1">
              <a:lnSpc>
                <a:spcPct val="90000"/>
              </a:lnSpc>
            </a:pPr>
            <a:endParaRPr lang="zh-CN" altLang="en-US" sz="900" dirty="0"/>
          </a:p>
          <a:p>
            <a:pPr>
              <a:lnSpc>
                <a:spcPct val="90000"/>
              </a:lnSpc>
            </a:pPr>
            <a:r>
              <a:rPr lang="zh-CN" altLang="en-US" sz="900" dirty="0"/>
              <a:t>理论计算机科学研究中心在清华园揭牌 </a:t>
            </a:r>
            <a:r>
              <a:rPr lang="en-US" altLang="zh-CN" sz="900" b="1" dirty="0"/>
              <a:t>(</a:t>
            </a:r>
            <a:r>
              <a:rPr lang="en-US" altLang="zh-CN" sz="900" dirty="0"/>
              <a:t>2010-06-23)</a:t>
            </a:r>
            <a:r>
              <a:rPr lang="zh-CN" altLang="en-US" sz="900" dirty="0"/>
              <a:t>。清华大学交叉信息研究院，简称交叉信息院，成立于</a:t>
            </a:r>
            <a:r>
              <a:rPr lang="en-US" altLang="zh-CN" sz="900" dirty="0"/>
              <a:t>2010</a:t>
            </a:r>
            <a:r>
              <a:rPr lang="zh-CN" altLang="en-US" sz="900" dirty="0"/>
              <a:t>年</a:t>
            </a:r>
            <a:r>
              <a:rPr lang="en-US" altLang="zh-CN" sz="900" dirty="0"/>
              <a:t>12</a:t>
            </a:r>
            <a:r>
              <a:rPr lang="zh-CN" altLang="en-US" sz="900" dirty="0"/>
              <a:t>月</a:t>
            </a:r>
            <a:r>
              <a:rPr lang="en-US" altLang="zh-CN" sz="900" dirty="0"/>
              <a:t>30</a:t>
            </a:r>
            <a:r>
              <a:rPr lang="zh-CN" altLang="en-US" sz="900" dirty="0"/>
              <a:t>日，并于</a:t>
            </a:r>
            <a:r>
              <a:rPr lang="en-US" altLang="zh-CN" sz="900" dirty="0"/>
              <a:t>2011</a:t>
            </a:r>
            <a:r>
              <a:rPr lang="zh-CN" altLang="en-US" sz="900" dirty="0"/>
              <a:t>年</a:t>
            </a:r>
            <a:r>
              <a:rPr lang="en-US" altLang="zh-CN" sz="900" dirty="0"/>
              <a:t>1</a:t>
            </a:r>
            <a:r>
              <a:rPr lang="zh-CN" altLang="en-US" sz="900" dirty="0"/>
              <a:t>月</a:t>
            </a:r>
            <a:r>
              <a:rPr lang="en-US" altLang="zh-CN" sz="900" dirty="0"/>
              <a:t>15</a:t>
            </a:r>
            <a:r>
              <a:rPr lang="zh-CN" altLang="en-US" sz="900" dirty="0"/>
              <a:t>日举行揭牌仪式。交叉信息院由世界著名计算机学家、</a:t>
            </a:r>
            <a:r>
              <a:rPr lang="en-US" altLang="zh-CN" sz="900" dirty="0"/>
              <a:t>2000</a:t>
            </a:r>
            <a:r>
              <a:rPr lang="zh-CN" altLang="en-US" sz="900" dirty="0"/>
              <a:t>年计算机科学最高奖图灵奖得主、美国科学院院士、美国艺术与科学学院院士、中国科学院外籍院士姚期智先生领导，是国内首个致力于交叉信息科学研究的教学科研单位，目标为建设世界一流的交叉信息研究中心和人才培养基地，推动理论计算机科学和量子信息科学的发展，培养具有国际竞争力的拔尖创新人才。</a:t>
            </a:r>
            <a:r>
              <a:rPr lang="zh-CN" altLang="en-US" sz="900" b="0" dirty="0"/>
              <a:t>姚期智进入计算机科学领域最早的论文之一引起轰动，因为学术界原先认为，寻找最小生成树算法的时间复杂度的下界是</a:t>
            </a:r>
            <a:r>
              <a:rPr lang="en-US" altLang="zh-CN" sz="900" b="0" dirty="0"/>
              <a:t>O(|E| log |V|)</a:t>
            </a:r>
            <a:r>
              <a:rPr lang="zh-CN" altLang="en-US" sz="900" b="0" dirty="0"/>
              <a:t>，而姚期智的论文证明这个极限是可以打破的。</a:t>
            </a:r>
            <a:endParaRPr lang="en-US" altLang="zh-CN" sz="900" b="0" dirty="0"/>
          </a:p>
          <a:p>
            <a:pPr>
              <a:lnSpc>
                <a:spcPct val="90000"/>
              </a:lnSpc>
            </a:pPr>
            <a:endParaRPr lang="en-US" altLang="zh-CN" sz="900" b="0" dirty="0"/>
          </a:p>
          <a:p>
            <a:pPr>
              <a:lnSpc>
                <a:spcPct val="90000"/>
              </a:lnSpc>
            </a:pPr>
            <a:r>
              <a:rPr lang="zh-CN" altLang="zh-CN" sz="900" dirty="0">
                <a:latin typeface="Times New Roman" panose="02020603050405020304" pitchFamily="18" charset="0"/>
                <a:cs typeface="Times New Roman" panose="02020603050405020304" pitchFamily="18" charset="0"/>
              </a:rPr>
              <a:t>耿素云</a:t>
            </a:r>
            <a:r>
              <a:rPr lang="zh-CN" altLang="en-US" sz="900" dirty="0">
                <a:latin typeface="Times New Roman" panose="02020603050405020304" pitchFamily="18" charset="0"/>
                <a:cs typeface="Times New Roman" panose="02020603050405020304" pitchFamily="18" charset="0"/>
              </a:rPr>
              <a:t>：</a:t>
            </a:r>
            <a:r>
              <a:rPr lang="en-US" altLang="zh-CN" sz="900" dirty="0">
                <a:latin typeface="Times New Roman" panose="02020603050405020304" pitchFamily="18" charset="0"/>
                <a:cs typeface="Times New Roman" panose="02020603050405020304" pitchFamily="18" charset="0"/>
              </a:rPr>
              <a:t>1965</a:t>
            </a:r>
            <a:r>
              <a:rPr lang="zh-CN" altLang="en-US" sz="900" dirty="0">
                <a:latin typeface="Times New Roman" panose="02020603050405020304" pitchFamily="18" charset="0"/>
                <a:cs typeface="Times New Roman" panose="02020603050405020304" pitchFamily="18" charset="0"/>
              </a:rPr>
              <a:t>年毕业于北京大学数学专业</a:t>
            </a:r>
            <a:endParaRPr lang="en-US" altLang="zh-CN" sz="900" dirty="0">
              <a:latin typeface="Times New Roman" panose="02020603050405020304" pitchFamily="18" charset="0"/>
              <a:cs typeface="Times New Roman" panose="02020603050405020304" pitchFamily="18" charset="0"/>
            </a:endParaRPr>
          </a:p>
          <a:p>
            <a:pPr>
              <a:lnSpc>
                <a:spcPct val="90000"/>
              </a:lnSpc>
            </a:pPr>
            <a:r>
              <a:rPr lang="zh-CN" altLang="zh-CN" sz="900" dirty="0">
                <a:latin typeface="Times New Roman" panose="02020603050405020304" pitchFamily="18" charset="0"/>
                <a:cs typeface="Times New Roman" panose="02020603050405020304" pitchFamily="18" charset="0"/>
              </a:rPr>
              <a:t>屈婉玲</a:t>
            </a:r>
            <a:r>
              <a:rPr lang="zh-CN" altLang="en-US" sz="900" dirty="0">
                <a:latin typeface="Times New Roman" panose="02020603050405020304" pitchFamily="18" charset="0"/>
                <a:cs typeface="Times New Roman" panose="02020603050405020304" pitchFamily="18" charset="0"/>
              </a:rPr>
              <a:t>：</a:t>
            </a:r>
            <a:r>
              <a:rPr lang="en-US" altLang="zh-CN" sz="900" dirty="0">
                <a:latin typeface="Times New Roman" panose="02020603050405020304" pitchFamily="18" charset="0"/>
                <a:cs typeface="Times New Roman" panose="02020603050405020304" pitchFamily="18" charset="0"/>
              </a:rPr>
              <a:t>1946-2020.08.19</a:t>
            </a:r>
            <a:r>
              <a:rPr lang="zh-CN" altLang="en-US" sz="900" dirty="0">
                <a:latin typeface="Times New Roman" panose="02020603050405020304" pitchFamily="18" charset="0"/>
                <a:cs typeface="Times New Roman" panose="02020603050405020304" pitchFamily="18" charset="0"/>
              </a:rPr>
              <a:t>，</a:t>
            </a:r>
            <a:r>
              <a:rPr lang="en-US" altLang="zh-CN" sz="900" dirty="0">
                <a:latin typeface="Times New Roman" panose="02020603050405020304" pitchFamily="18" charset="0"/>
                <a:cs typeface="Times New Roman" panose="02020603050405020304" pitchFamily="18" charset="0"/>
              </a:rPr>
              <a:t>1969</a:t>
            </a:r>
            <a:r>
              <a:rPr lang="zh-CN" altLang="en-US" sz="900" dirty="0">
                <a:latin typeface="Times New Roman" panose="02020603050405020304" pitchFamily="18" charset="0"/>
                <a:cs typeface="Times New Roman" panose="02020603050405020304" pitchFamily="18" charset="0"/>
              </a:rPr>
              <a:t>年毕业于北京大学物理专业</a:t>
            </a:r>
            <a:endParaRPr lang="zh-CN" altLang="en-US" sz="900" b="0" dirty="0"/>
          </a:p>
          <a:p>
            <a:pPr eaLnBrk="1" hangingPunct="1">
              <a:lnSpc>
                <a:spcPct val="90000"/>
              </a:lnSpc>
            </a:pPr>
            <a:endParaRPr lang="zh-CN" altLang="en-US" sz="900" dirty="0"/>
          </a:p>
          <a:p>
            <a:pPr>
              <a:lnSpc>
                <a:spcPct val="90000"/>
              </a:lnSpc>
            </a:pPr>
            <a:endParaRPr lang="zh-CN" altLang="en-US" sz="900" dirty="0"/>
          </a:p>
        </p:txBody>
      </p:sp>
    </p:spTree>
    <p:extLst>
      <p:ext uri="{BB962C8B-B14F-4D97-AF65-F5344CB8AC3E}">
        <p14:creationId xmlns:p14="http://schemas.microsoft.com/office/powerpoint/2010/main" val="31509832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zh-CN" altLang="en-US" sz="900" dirty="0"/>
          </a:p>
          <a:p>
            <a:r>
              <a:rPr lang="en-US" altLang="zh-CN" sz="900" dirty="0"/>
              <a:t>"I hear and I 0orge1, I see and I remember, I do and I unders1and."</a:t>
            </a:r>
            <a:br>
              <a:rPr lang="en-US" altLang="zh-CN" sz="900" dirty="0"/>
            </a:br>
            <a:r>
              <a:rPr lang="zh-CN" altLang="en-US" sz="900" dirty="0"/>
              <a:t>其实，这句话并不是孔子说的，经查为孔子的弟子荀子在</a:t>
            </a:r>
            <a:r>
              <a:rPr lang="en-US" altLang="zh-CN" sz="900" dirty="0"/>
              <a:t>《</a:t>
            </a:r>
            <a:r>
              <a:rPr lang="zh-CN" altLang="en-US" sz="900" dirty="0"/>
              <a:t>儒孝篇</a:t>
            </a:r>
            <a:r>
              <a:rPr lang="en-US" altLang="zh-CN" sz="900" dirty="0"/>
              <a:t>》</a:t>
            </a:r>
            <a:r>
              <a:rPr lang="zh-CN" altLang="en-US" sz="900" dirty="0"/>
              <a:t>中的名句“不闻不若闻之，闻之不若见之，见之不若知之，知之不若行之。”翻译后海外误传至今。</a:t>
            </a:r>
          </a:p>
          <a:p>
            <a:pPr>
              <a:lnSpc>
                <a:spcPct val="90000"/>
              </a:lnSpc>
            </a:pPr>
            <a:endParaRPr lang="zh-CN" altLang="en-US" sz="900" dirty="0"/>
          </a:p>
        </p:txBody>
      </p:sp>
    </p:spTree>
    <p:extLst>
      <p:ext uri="{BB962C8B-B14F-4D97-AF65-F5344CB8AC3E}">
        <p14:creationId xmlns:p14="http://schemas.microsoft.com/office/powerpoint/2010/main" val="30113613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942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9A9B79-CB0F-4617-BDC0-91689F3E13CC}" type="slidenum">
              <a:rPr lang="zh-CN" altLang="en-US" smtClean="0"/>
              <a:pPr/>
              <a:t>50</a:t>
            </a:fld>
            <a:endParaRPr lang="en-US" altLang="zh-CN"/>
          </a:p>
        </p:txBody>
      </p:sp>
    </p:spTree>
    <p:extLst>
      <p:ext uri="{BB962C8B-B14F-4D97-AF65-F5344CB8AC3E}">
        <p14:creationId xmlns:p14="http://schemas.microsoft.com/office/powerpoint/2010/main" val="1546784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sz="900" dirty="0"/>
              <a:t>数理逻辑是计算理论的基础，而计算理论又是计算机科学的核心基础，在编译原理，复杂性分析中有广泛的应用；另外，数理逻辑也是形式语言，程序设计方法，机器证明，人工智能等学科的基础。</a:t>
            </a:r>
          </a:p>
        </p:txBody>
      </p:sp>
    </p:spTree>
    <p:extLst>
      <p:ext uri="{BB962C8B-B14F-4D97-AF65-F5344CB8AC3E}">
        <p14:creationId xmlns:p14="http://schemas.microsoft.com/office/powerpoint/2010/main" val="831756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1" dirty="0">
                <a:solidFill>
                  <a:srgbClr val="FF0000"/>
                </a:solidFill>
              </a:rPr>
              <a:t>Leibniz</a:t>
            </a:r>
            <a:endParaRPr lang="en-US" altLang="zh-CN" sz="1200" b="0" i="0" kern="1200" dirty="0">
              <a:solidFill>
                <a:schemeClr val="tx1"/>
              </a:solidFill>
              <a:effectLst/>
              <a:latin typeface="Calibri" pitchFamily="34" charset="0"/>
              <a:ea typeface="宋体" pitchFamily="2" charset="-122"/>
              <a:cs typeface="+mn-cs"/>
            </a:endParaRPr>
          </a:p>
          <a:p>
            <a:endParaRPr lang="en-US" altLang="zh-CN" sz="1200" b="0" i="0" kern="1200" dirty="0">
              <a:solidFill>
                <a:schemeClr val="tx1"/>
              </a:solidFill>
              <a:effectLst/>
              <a:latin typeface="Calibri" pitchFamily="34" charset="0"/>
              <a:ea typeface="宋体" pitchFamily="2" charset="-122"/>
              <a:cs typeface="+mn-cs"/>
            </a:endParaRPr>
          </a:p>
          <a:p>
            <a:endParaRPr lang="en-US" altLang="zh-CN" sz="1200" b="0" i="0" kern="1200" dirty="0">
              <a:solidFill>
                <a:schemeClr val="tx1"/>
              </a:solidFill>
              <a:effectLst/>
              <a:latin typeface="Calibri" pitchFamily="34" charset="0"/>
              <a:ea typeface="宋体" pitchFamily="2" charset="-122"/>
              <a:cs typeface="+mn-cs"/>
            </a:endParaRPr>
          </a:p>
          <a:p>
            <a:r>
              <a:rPr lang="en-US" altLang="zh-CN" sz="1200" b="0" i="0" kern="1200" dirty="0">
                <a:solidFill>
                  <a:schemeClr val="tx1"/>
                </a:solidFill>
                <a:effectLst/>
                <a:latin typeface="Calibri" pitchFamily="34" charset="0"/>
                <a:ea typeface="宋体" pitchFamily="2" charset="-122"/>
                <a:cs typeface="+mn-cs"/>
              </a:rPr>
              <a:t>0riedrich Ludwig Go11lob 0rege</a:t>
            </a:r>
            <a:r>
              <a:rPr lang="en-US" altLang="zh-CN" sz="1200" b="1" dirty="0"/>
              <a:t>(1848-1925 )</a:t>
            </a:r>
            <a:r>
              <a:rPr lang="zh-CN" altLang="en-US" sz="1200" b="0" i="0" kern="1200" dirty="0">
                <a:solidFill>
                  <a:schemeClr val="tx1"/>
                </a:solidFill>
                <a:effectLst/>
                <a:latin typeface="Calibri" pitchFamily="34" charset="0"/>
                <a:ea typeface="宋体" pitchFamily="2" charset="-122"/>
                <a:cs typeface="+mn-cs"/>
              </a:rPr>
              <a:t>弗里德里希</a:t>
            </a:r>
            <a:r>
              <a:rPr lang="en-US" altLang="zh-CN" sz="1200" b="0" i="0" kern="1200" dirty="0">
                <a:solidFill>
                  <a:schemeClr val="tx1"/>
                </a:solidFill>
                <a:effectLst/>
                <a:latin typeface="Calibri" pitchFamily="34" charset="0"/>
                <a:ea typeface="宋体" pitchFamily="2" charset="-122"/>
                <a:cs typeface="+mn-cs"/>
              </a:rPr>
              <a:t>·</a:t>
            </a:r>
            <a:r>
              <a:rPr lang="zh-CN" altLang="en-US" sz="1200" b="0" i="0" kern="1200" dirty="0">
                <a:solidFill>
                  <a:schemeClr val="tx1"/>
                </a:solidFill>
                <a:effectLst/>
                <a:latin typeface="Calibri" pitchFamily="34" charset="0"/>
                <a:ea typeface="宋体" pitchFamily="2" charset="-122"/>
                <a:cs typeface="+mn-cs"/>
              </a:rPr>
              <a:t>路德维希</a:t>
            </a:r>
            <a:r>
              <a:rPr lang="en-US" altLang="zh-CN" sz="1200" b="0" i="0" kern="1200" dirty="0">
                <a:solidFill>
                  <a:schemeClr val="tx1"/>
                </a:solidFill>
                <a:effectLst/>
                <a:latin typeface="Calibri" pitchFamily="34" charset="0"/>
                <a:ea typeface="宋体" pitchFamily="2" charset="-122"/>
                <a:cs typeface="+mn-cs"/>
              </a:rPr>
              <a:t>·</a:t>
            </a:r>
            <a:r>
              <a:rPr lang="zh-CN" altLang="en-US" sz="1200" b="0" i="0" kern="1200" dirty="0">
                <a:solidFill>
                  <a:schemeClr val="tx1"/>
                </a:solidFill>
                <a:effectLst/>
                <a:latin typeface="Calibri" pitchFamily="34" charset="0"/>
                <a:ea typeface="宋体" pitchFamily="2" charset="-122"/>
                <a:cs typeface="+mn-cs"/>
              </a:rPr>
              <a:t>戈特洛布</a:t>
            </a:r>
            <a:r>
              <a:rPr lang="en-US" altLang="zh-CN" sz="1200" b="0" i="0" kern="1200" dirty="0">
                <a:solidFill>
                  <a:schemeClr val="tx1"/>
                </a:solidFill>
                <a:effectLst/>
                <a:latin typeface="Calibri" pitchFamily="34" charset="0"/>
                <a:ea typeface="宋体" pitchFamily="2" charset="-122"/>
                <a:cs typeface="+mn-cs"/>
              </a:rPr>
              <a:t>·</a:t>
            </a:r>
            <a:r>
              <a:rPr lang="zh-CN" altLang="en-US" sz="1200" b="0" i="0" kern="1200" dirty="0">
                <a:solidFill>
                  <a:schemeClr val="tx1"/>
                </a:solidFill>
                <a:effectLst/>
                <a:latin typeface="Calibri" pitchFamily="34" charset="0"/>
                <a:ea typeface="宋体" pitchFamily="2" charset="-122"/>
                <a:cs typeface="+mn-cs"/>
              </a:rPr>
              <a:t>弗雷格</a:t>
            </a:r>
            <a:endParaRPr lang="en-US" altLang="zh-CN" sz="1200" b="0" i="0" kern="1200" dirty="0">
              <a:solidFill>
                <a:schemeClr val="tx1"/>
              </a:solidFill>
              <a:effectLst/>
              <a:latin typeface="Calibri" pitchFamily="34" charset="0"/>
              <a:ea typeface="宋体" pitchFamily="2" charset="-122"/>
              <a:cs typeface="+mn-cs"/>
            </a:endParaRPr>
          </a:p>
          <a:p>
            <a:r>
              <a:rPr lang="zh-CN" altLang="en-US" sz="900" b="0" i="0" kern="1200" dirty="0">
                <a:solidFill>
                  <a:schemeClr val="tx1"/>
                </a:solidFill>
                <a:effectLst/>
                <a:latin typeface="Calibri" pitchFamily="34" charset="0"/>
                <a:ea typeface="宋体" pitchFamily="2" charset="-122"/>
                <a:cs typeface="+mn-cs"/>
              </a:rPr>
              <a:t>弗雷格的父亲是擅长数学的学校教师。</a:t>
            </a:r>
            <a:r>
              <a:rPr lang="en-US" altLang="zh-CN" sz="900" b="0" i="0" kern="1200" dirty="0">
                <a:solidFill>
                  <a:schemeClr val="tx1"/>
                </a:solidFill>
                <a:effectLst/>
                <a:latin typeface="Calibri" pitchFamily="34" charset="0"/>
                <a:ea typeface="宋体" pitchFamily="2" charset="-122"/>
                <a:cs typeface="+mn-cs"/>
              </a:rPr>
              <a:t>1869</a:t>
            </a:r>
            <a:r>
              <a:rPr lang="zh-CN" altLang="en-US" sz="900" b="0" i="0" kern="1200" dirty="0">
                <a:solidFill>
                  <a:schemeClr val="tx1"/>
                </a:solidFill>
                <a:effectLst/>
                <a:latin typeface="Calibri" pitchFamily="34" charset="0"/>
                <a:ea typeface="宋体" pitchFamily="2" charset="-122"/>
                <a:cs typeface="+mn-cs"/>
              </a:rPr>
              <a:t>年弗雷格进入耶拿大学学习，两年后转至</a:t>
            </a:r>
            <a:r>
              <a:rPr lang="zh-CN" altLang="en-US" sz="900" b="0" i="0" u="none" strike="noStrike" kern="1200" dirty="0">
                <a:solidFill>
                  <a:schemeClr val="tx1"/>
                </a:solidFill>
                <a:effectLst/>
                <a:latin typeface="Calibri" pitchFamily="34" charset="0"/>
                <a:ea typeface="宋体" pitchFamily="2" charset="-122"/>
                <a:cs typeface="+mn-cs"/>
                <a:hlinkClick r:id="rId3"/>
              </a:rPr>
              <a:t>哥廷根大学</a:t>
            </a:r>
            <a:r>
              <a:rPr lang="zh-CN" altLang="en-US" sz="900" b="0" i="0" kern="1200" dirty="0">
                <a:solidFill>
                  <a:schemeClr val="tx1"/>
                </a:solidFill>
                <a:effectLst/>
                <a:latin typeface="Calibri" pitchFamily="34" charset="0"/>
                <a:ea typeface="宋体" pitchFamily="2" charset="-122"/>
                <a:cs typeface="+mn-cs"/>
              </a:rPr>
              <a:t>，</a:t>
            </a:r>
            <a:r>
              <a:rPr lang="en-US" altLang="zh-CN" sz="900" b="0" i="0" kern="1200" dirty="0">
                <a:solidFill>
                  <a:schemeClr val="tx1"/>
                </a:solidFill>
                <a:effectLst/>
                <a:latin typeface="Calibri" pitchFamily="34" charset="0"/>
                <a:ea typeface="宋体" pitchFamily="2" charset="-122"/>
                <a:cs typeface="+mn-cs"/>
              </a:rPr>
              <a:t>1873</a:t>
            </a:r>
            <a:r>
              <a:rPr lang="zh-CN" altLang="en-US" sz="900" b="0" i="0" kern="1200" dirty="0">
                <a:solidFill>
                  <a:schemeClr val="tx1"/>
                </a:solidFill>
                <a:effectLst/>
                <a:latin typeface="Calibri" pitchFamily="34" charset="0"/>
                <a:ea typeface="宋体" pitchFamily="2" charset="-122"/>
                <a:cs typeface="+mn-cs"/>
              </a:rPr>
              <a:t>年在那里得到了他在数学领域的哲学博士学位。 根据</a:t>
            </a:r>
            <a:r>
              <a:rPr lang="en-US" altLang="zh-CN" sz="900" b="0" i="0" kern="1200" dirty="0" err="1">
                <a:solidFill>
                  <a:schemeClr val="tx1"/>
                </a:solidFill>
                <a:effectLst/>
                <a:latin typeface="Calibri" pitchFamily="34" charset="0"/>
                <a:ea typeface="宋体" pitchFamily="2" charset="-122"/>
                <a:cs typeface="+mn-cs"/>
              </a:rPr>
              <a:t>Sluga</a:t>
            </a:r>
            <a:r>
              <a:rPr lang="zh-CN" altLang="en-US" sz="900" b="0" i="0" kern="1200" dirty="0">
                <a:solidFill>
                  <a:schemeClr val="tx1"/>
                </a:solidFill>
                <a:effectLst/>
                <a:latin typeface="Calibri" pitchFamily="34" charset="0"/>
                <a:ea typeface="宋体" pitchFamily="2" charset="-122"/>
                <a:cs typeface="+mn-cs"/>
              </a:rPr>
              <a:t>的资料</a:t>
            </a:r>
            <a:r>
              <a:rPr lang="en-US" altLang="zh-CN" sz="900" b="0" i="0" kern="1200" dirty="0">
                <a:solidFill>
                  <a:schemeClr val="tx1"/>
                </a:solidFill>
                <a:effectLst/>
                <a:latin typeface="Calibri" pitchFamily="34" charset="0"/>
                <a:ea typeface="宋体" pitchFamily="2" charset="-122"/>
                <a:cs typeface="+mn-cs"/>
              </a:rPr>
              <a:t>(1980)</a:t>
            </a:r>
            <a:r>
              <a:rPr lang="zh-CN" altLang="en-US" sz="900" b="0" i="0" kern="1200" dirty="0">
                <a:solidFill>
                  <a:schemeClr val="tx1"/>
                </a:solidFill>
                <a:effectLst/>
                <a:latin typeface="Calibri" pitchFamily="34" charset="0"/>
                <a:ea typeface="宋体" pitchFamily="2" charset="-122"/>
                <a:cs typeface="+mn-cs"/>
              </a:rPr>
              <a:t>， 弗雷格在大学所收的逻辑和哲学教育仍是未知。</a:t>
            </a:r>
            <a:r>
              <a:rPr lang="en-US" altLang="zh-CN" sz="900" b="0" i="0" kern="1200" dirty="0">
                <a:solidFill>
                  <a:schemeClr val="tx1"/>
                </a:solidFill>
                <a:effectLst/>
                <a:latin typeface="Calibri" pitchFamily="34" charset="0"/>
                <a:ea typeface="宋体" pitchFamily="2" charset="-122"/>
                <a:cs typeface="+mn-cs"/>
              </a:rPr>
              <a:t>1875</a:t>
            </a:r>
            <a:r>
              <a:rPr lang="zh-CN" altLang="en-US" sz="900" b="0" i="0" kern="1200" dirty="0">
                <a:solidFill>
                  <a:schemeClr val="tx1"/>
                </a:solidFill>
                <a:effectLst/>
                <a:latin typeface="Calibri" pitchFamily="34" charset="0"/>
                <a:ea typeface="宋体" pitchFamily="2" charset="-122"/>
                <a:cs typeface="+mn-cs"/>
              </a:rPr>
              <a:t>年，他回到耶拿担任讲师，并于</a:t>
            </a:r>
            <a:r>
              <a:rPr lang="en-US" altLang="zh-CN" sz="900" b="0" i="0" kern="1200" dirty="0">
                <a:solidFill>
                  <a:schemeClr val="tx1"/>
                </a:solidFill>
                <a:effectLst/>
                <a:latin typeface="Calibri" pitchFamily="34" charset="0"/>
                <a:ea typeface="宋体" pitchFamily="2" charset="-122"/>
                <a:cs typeface="+mn-cs"/>
              </a:rPr>
              <a:t>1879</a:t>
            </a:r>
            <a:r>
              <a:rPr lang="zh-CN" altLang="en-US" sz="900" b="0" i="0" kern="1200" dirty="0">
                <a:solidFill>
                  <a:schemeClr val="tx1"/>
                </a:solidFill>
                <a:effectLst/>
                <a:latin typeface="Calibri" pitchFamily="34" charset="0"/>
                <a:ea typeface="宋体" pitchFamily="2" charset="-122"/>
                <a:cs typeface="+mn-cs"/>
              </a:rPr>
              <a:t>年成为助理教授， </a:t>
            </a:r>
            <a:r>
              <a:rPr lang="en-US" altLang="zh-CN" sz="900" b="0" i="0" kern="1200" dirty="0">
                <a:solidFill>
                  <a:schemeClr val="tx1"/>
                </a:solidFill>
                <a:effectLst/>
                <a:latin typeface="Calibri" pitchFamily="34" charset="0"/>
                <a:ea typeface="宋体" pitchFamily="2" charset="-122"/>
                <a:cs typeface="+mn-cs"/>
              </a:rPr>
              <a:t>1896</a:t>
            </a:r>
            <a:r>
              <a:rPr lang="zh-CN" altLang="en-US" sz="900" b="0" i="0" kern="1200" dirty="0">
                <a:solidFill>
                  <a:schemeClr val="tx1"/>
                </a:solidFill>
                <a:effectLst/>
                <a:latin typeface="Calibri" pitchFamily="34" charset="0"/>
                <a:ea typeface="宋体" pitchFamily="2" charset="-122"/>
                <a:cs typeface="+mn-cs"/>
              </a:rPr>
              <a:t>年成为教授。弗雷格只有一名注册学生，</a:t>
            </a:r>
            <a:r>
              <a:rPr lang="zh-CN" altLang="en-US" sz="900" b="0" i="0" u="none" strike="noStrike" kern="1200" dirty="0">
                <a:solidFill>
                  <a:schemeClr val="tx1"/>
                </a:solidFill>
                <a:effectLst/>
                <a:latin typeface="Calibri" pitchFamily="34" charset="0"/>
                <a:ea typeface="宋体" pitchFamily="2" charset="-122"/>
                <a:cs typeface="+mn-cs"/>
                <a:hlinkClick r:id="rId4"/>
              </a:rPr>
              <a:t>鲁道夫</a:t>
            </a:r>
            <a:r>
              <a:rPr lang="en-US" altLang="zh-CN" sz="900" b="0" i="0" u="none" strike="noStrike" kern="1200" dirty="0">
                <a:solidFill>
                  <a:schemeClr val="tx1"/>
                </a:solidFill>
                <a:effectLst/>
                <a:latin typeface="Calibri" pitchFamily="34" charset="0"/>
                <a:ea typeface="宋体" pitchFamily="2" charset="-122"/>
                <a:cs typeface="+mn-cs"/>
                <a:hlinkClick r:id="rId4"/>
              </a:rPr>
              <a:t>·</a:t>
            </a:r>
            <a:r>
              <a:rPr lang="zh-CN" altLang="en-US" sz="900" b="0" i="0" u="none" strike="noStrike" kern="1200" dirty="0">
                <a:solidFill>
                  <a:schemeClr val="tx1"/>
                </a:solidFill>
                <a:effectLst/>
                <a:latin typeface="Calibri" pitchFamily="34" charset="0"/>
                <a:ea typeface="宋体" pitchFamily="2" charset="-122"/>
                <a:cs typeface="+mn-cs"/>
                <a:hlinkClick r:id="rId4"/>
              </a:rPr>
              <a:t>卡尔纳普</a:t>
            </a:r>
            <a:r>
              <a:rPr lang="zh-CN" altLang="en-US" sz="900" b="0" i="0" kern="1200" dirty="0">
                <a:solidFill>
                  <a:schemeClr val="tx1"/>
                </a:solidFill>
                <a:effectLst/>
                <a:latin typeface="Calibri" pitchFamily="34" charset="0"/>
                <a:ea typeface="宋体" pitchFamily="2" charset="-122"/>
                <a:cs typeface="+mn-cs"/>
              </a:rPr>
              <a:t>。 弗雷格的孩子都在成年前死去，而他于</a:t>
            </a:r>
            <a:r>
              <a:rPr lang="en-US" altLang="zh-CN" sz="900" b="0" i="0" kern="1200" dirty="0">
                <a:solidFill>
                  <a:schemeClr val="tx1"/>
                </a:solidFill>
                <a:effectLst/>
                <a:latin typeface="Calibri" pitchFamily="34" charset="0"/>
                <a:ea typeface="宋体" pitchFamily="2" charset="-122"/>
                <a:cs typeface="+mn-cs"/>
              </a:rPr>
              <a:t>1905</a:t>
            </a:r>
            <a:r>
              <a:rPr lang="zh-CN" altLang="en-US" sz="900" b="0" i="0" kern="1200" dirty="0">
                <a:solidFill>
                  <a:schemeClr val="tx1"/>
                </a:solidFill>
                <a:effectLst/>
                <a:latin typeface="Calibri" pitchFamily="34" charset="0"/>
                <a:ea typeface="宋体" pitchFamily="2" charset="-122"/>
                <a:cs typeface="+mn-cs"/>
              </a:rPr>
              <a:t>年领养了一名男孩。</a:t>
            </a:r>
          </a:p>
          <a:p>
            <a:r>
              <a:rPr lang="zh-CN" altLang="en-US" sz="900" b="0" i="0" kern="1200" dirty="0">
                <a:solidFill>
                  <a:schemeClr val="tx1"/>
                </a:solidFill>
                <a:effectLst/>
                <a:latin typeface="Calibri" pitchFamily="34" charset="0"/>
                <a:ea typeface="宋体" pitchFamily="2" charset="-122"/>
                <a:cs typeface="+mn-cs"/>
              </a:rPr>
              <a:t>弗雷格的工作没有在有生之年得到广泛的赞誉，但是受到</a:t>
            </a:r>
            <a:r>
              <a:rPr lang="zh-CN" altLang="en-US" sz="900" b="0" i="0" u="none" strike="noStrike" kern="1200" dirty="0">
                <a:solidFill>
                  <a:schemeClr val="tx1"/>
                </a:solidFill>
                <a:effectLst/>
                <a:latin typeface="Calibri" pitchFamily="34" charset="0"/>
                <a:ea typeface="宋体" pitchFamily="2" charset="-122"/>
                <a:cs typeface="+mn-cs"/>
                <a:hlinkClick r:id="rId5"/>
              </a:rPr>
              <a:t>伯特兰</a:t>
            </a:r>
            <a:r>
              <a:rPr lang="en-US" altLang="zh-CN" sz="900" b="0" i="0" u="none" strike="noStrike" kern="1200" dirty="0">
                <a:solidFill>
                  <a:schemeClr val="tx1"/>
                </a:solidFill>
                <a:effectLst/>
                <a:latin typeface="Calibri" pitchFamily="34" charset="0"/>
                <a:ea typeface="宋体" pitchFamily="2" charset="-122"/>
                <a:cs typeface="+mn-cs"/>
                <a:hlinkClick r:id="rId5"/>
              </a:rPr>
              <a:t>·</a:t>
            </a:r>
            <a:r>
              <a:rPr lang="zh-CN" altLang="en-US" sz="900" b="0" i="0" u="none" strike="noStrike" kern="1200" dirty="0">
                <a:solidFill>
                  <a:schemeClr val="tx1"/>
                </a:solidFill>
                <a:effectLst/>
                <a:latin typeface="Calibri" pitchFamily="34" charset="0"/>
                <a:ea typeface="宋体" pitchFamily="2" charset="-122"/>
                <a:cs typeface="+mn-cs"/>
                <a:hlinkClick r:id="rId5"/>
              </a:rPr>
              <a:t>罗素</a:t>
            </a:r>
            <a:r>
              <a:rPr lang="zh-CN" altLang="en-US" sz="900" b="0" i="0" kern="1200" dirty="0">
                <a:solidFill>
                  <a:schemeClr val="tx1"/>
                </a:solidFill>
                <a:effectLst/>
                <a:latin typeface="Calibri" pitchFamily="34" charset="0"/>
                <a:ea typeface="宋体" pitchFamily="2" charset="-122"/>
                <a:cs typeface="+mn-cs"/>
              </a:rPr>
              <a:t>和</a:t>
            </a:r>
            <a:r>
              <a:rPr lang="zh-CN" altLang="en-US" sz="900" b="0" i="0" u="none" strike="noStrike" kern="1200" dirty="0">
                <a:solidFill>
                  <a:schemeClr val="tx1"/>
                </a:solidFill>
                <a:effectLst/>
                <a:latin typeface="Calibri" pitchFamily="34" charset="0"/>
                <a:ea typeface="宋体" pitchFamily="2" charset="-122"/>
                <a:cs typeface="+mn-cs"/>
                <a:hlinkClick r:id="rId6"/>
              </a:rPr>
              <a:t>路德维希</a:t>
            </a:r>
            <a:r>
              <a:rPr lang="en-US" altLang="zh-CN" sz="900" b="0" i="0" u="none" strike="noStrike" kern="1200" dirty="0">
                <a:solidFill>
                  <a:schemeClr val="tx1"/>
                </a:solidFill>
                <a:effectLst/>
                <a:latin typeface="Calibri" pitchFamily="34" charset="0"/>
                <a:ea typeface="宋体" pitchFamily="2" charset="-122"/>
                <a:cs typeface="+mn-cs"/>
                <a:hlinkClick r:id="rId6"/>
              </a:rPr>
              <a:t>·</a:t>
            </a:r>
            <a:r>
              <a:rPr lang="zh-CN" altLang="en-US" sz="900" b="0" i="0" u="none" strike="noStrike" kern="1200" dirty="0">
                <a:solidFill>
                  <a:schemeClr val="tx1"/>
                </a:solidFill>
                <a:effectLst/>
                <a:latin typeface="Calibri" pitchFamily="34" charset="0"/>
                <a:ea typeface="宋体" pitchFamily="2" charset="-122"/>
                <a:cs typeface="+mn-cs"/>
                <a:hlinkClick r:id="rId6"/>
              </a:rPr>
              <a:t>维特根斯坦</a:t>
            </a:r>
            <a:r>
              <a:rPr lang="zh-CN" altLang="en-US" sz="900" b="0" i="0" kern="1200" dirty="0">
                <a:solidFill>
                  <a:schemeClr val="tx1"/>
                </a:solidFill>
                <a:effectLst/>
                <a:latin typeface="Calibri" pitchFamily="34" charset="0"/>
                <a:ea typeface="宋体" pitchFamily="2" charset="-122"/>
                <a:cs typeface="+mn-cs"/>
              </a:rPr>
              <a:t>和</a:t>
            </a:r>
            <a:r>
              <a:rPr lang="zh-CN" altLang="en-US" sz="900" b="0" i="0" u="none" strike="noStrike" kern="1200" dirty="0">
                <a:solidFill>
                  <a:schemeClr val="tx1"/>
                </a:solidFill>
                <a:effectLst/>
                <a:latin typeface="Calibri" pitchFamily="34" charset="0"/>
                <a:ea typeface="宋体" pitchFamily="2" charset="-122"/>
                <a:cs typeface="+mn-cs"/>
                <a:hlinkClick r:id="rId7"/>
              </a:rPr>
              <a:t>卡尔纳普</a:t>
            </a:r>
            <a:r>
              <a:rPr lang="zh-CN" altLang="en-US" sz="900" b="0" i="0" kern="1200" dirty="0">
                <a:solidFill>
                  <a:schemeClr val="tx1"/>
                </a:solidFill>
                <a:effectLst/>
                <a:latin typeface="Calibri" pitchFamily="34" charset="0"/>
                <a:ea typeface="宋体" pitchFamily="2" charset="-122"/>
                <a:cs typeface="+mn-cs"/>
              </a:rPr>
              <a:t>的称赞，认为他注定会产生重大的影响。二战后他的工作才在英语世界广为人知，部分原因是一些哲学家和逻辑学家移居到了美国</a:t>
            </a:r>
            <a:r>
              <a:rPr lang="en-US" altLang="zh-CN" sz="900" b="0" i="0" kern="1200" dirty="0">
                <a:solidFill>
                  <a:schemeClr val="tx1"/>
                </a:solidFill>
                <a:effectLst/>
                <a:latin typeface="Calibri" pitchFamily="34" charset="0"/>
                <a:ea typeface="宋体" pitchFamily="2" charset="-122"/>
                <a:cs typeface="+mn-cs"/>
              </a:rPr>
              <a:t>——</a:t>
            </a:r>
            <a:r>
              <a:rPr lang="zh-CN" altLang="en-US" sz="900" b="0" i="0" kern="1200" dirty="0">
                <a:solidFill>
                  <a:schemeClr val="tx1"/>
                </a:solidFill>
                <a:effectLst/>
                <a:latin typeface="Calibri" pitchFamily="34" charset="0"/>
                <a:ea typeface="宋体" pitchFamily="2" charset="-122"/>
                <a:cs typeface="+mn-cs"/>
              </a:rPr>
              <a:t>例如</a:t>
            </a:r>
            <a:r>
              <a:rPr lang="zh-CN" altLang="en-US" sz="900" b="0" i="0" u="none" strike="noStrike" kern="1200" dirty="0">
                <a:solidFill>
                  <a:schemeClr val="tx1"/>
                </a:solidFill>
                <a:effectLst/>
                <a:latin typeface="Calibri" pitchFamily="34" charset="0"/>
                <a:ea typeface="宋体" pitchFamily="2" charset="-122"/>
                <a:cs typeface="+mn-cs"/>
                <a:hlinkClick r:id="rId7"/>
              </a:rPr>
              <a:t>卡尔纳普</a:t>
            </a:r>
            <a:r>
              <a:rPr lang="zh-CN" altLang="en-US" sz="900" b="0" i="0" kern="1200" dirty="0">
                <a:solidFill>
                  <a:schemeClr val="tx1"/>
                </a:solidFill>
                <a:effectLst/>
                <a:latin typeface="Calibri" pitchFamily="34" charset="0"/>
                <a:ea typeface="宋体" pitchFamily="2" charset="-122"/>
                <a:cs typeface="+mn-cs"/>
              </a:rPr>
              <a:t>，</a:t>
            </a:r>
            <a:r>
              <a:rPr lang="zh-CN" altLang="en-US" sz="900" b="0" i="0" u="none" strike="noStrike" kern="1200" dirty="0">
                <a:solidFill>
                  <a:schemeClr val="tx1"/>
                </a:solidFill>
                <a:effectLst/>
                <a:latin typeface="Calibri" pitchFamily="34" charset="0"/>
                <a:ea typeface="宋体" pitchFamily="2" charset="-122"/>
                <a:cs typeface="+mn-cs"/>
                <a:hlinkClick r:id="rId8"/>
              </a:rPr>
              <a:t>塔尔斯基</a:t>
            </a:r>
            <a:r>
              <a:rPr lang="zh-CN" altLang="en-US" sz="900" b="0" i="0" kern="1200" dirty="0">
                <a:solidFill>
                  <a:schemeClr val="tx1"/>
                </a:solidFill>
                <a:effectLst/>
                <a:latin typeface="Calibri" pitchFamily="34" charset="0"/>
                <a:ea typeface="宋体" pitchFamily="2" charset="-122"/>
                <a:cs typeface="+mn-cs"/>
              </a:rPr>
              <a:t>，和</a:t>
            </a:r>
            <a:r>
              <a:rPr lang="zh-CN" altLang="en-US" sz="900" b="0" i="0" u="none" strike="noStrike" kern="1200" dirty="0">
                <a:solidFill>
                  <a:schemeClr val="tx1"/>
                </a:solidFill>
                <a:effectLst/>
                <a:latin typeface="Calibri" pitchFamily="34" charset="0"/>
                <a:ea typeface="宋体" pitchFamily="2" charset="-122"/>
                <a:cs typeface="+mn-cs"/>
                <a:hlinkClick r:id="rId9"/>
              </a:rPr>
              <a:t>哥德尔</a:t>
            </a:r>
            <a:r>
              <a:rPr lang="en-US" altLang="zh-CN" sz="900" b="0" i="0" kern="1200" dirty="0">
                <a:solidFill>
                  <a:schemeClr val="tx1"/>
                </a:solidFill>
                <a:effectLst/>
                <a:latin typeface="Calibri" pitchFamily="34" charset="0"/>
                <a:ea typeface="宋体" pitchFamily="2" charset="-122"/>
                <a:cs typeface="+mn-cs"/>
              </a:rPr>
              <a:t>——</a:t>
            </a:r>
            <a:r>
              <a:rPr lang="zh-CN" altLang="en-US" sz="900" b="0" i="0" kern="1200" dirty="0">
                <a:solidFill>
                  <a:schemeClr val="tx1"/>
                </a:solidFill>
                <a:effectLst/>
                <a:latin typeface="Calibri" pitchFamily="34" charset="0"/>
                <a:ea typeface="宋体" pitchFamily="2" charset="-122"/>
                <a:cs typeface="+mn-cs"/>
              </a:rPr>
              <a:t>那些了解尊敬弗雷格工作并将他的主要著作翻译成英文的人。弗雷格的工作对分析哲学产生了巨大的影响。</a:t>
            </a:r>
            <a:r>
              <a:rPr lang="zh-CN" altLang="en-US" sz="900" b="0" i="0" kern="1200" baseline="30000" dirty="0">
                <a:solidFill>
                  <a:schemeClr val="tx1"/>
                </a:solidFill>
                <a:effectLst/>
                <a:latin typeface="Calibri" pitchFamily="34" charset="0"/>
                <a:ea typeface="宋体" pitchFamily="2" charset="-122"/>
                <a:cs typeface="+mn-cs"/>
              </a:rPr>
              <a:t> </a:t>
            </a:r>
            <a:r>
              <a:rPr lang="en-US" altLang="zh-CN" sz="900" b="0" i="0" kern="1200" baseline="30000" dirty="0">
                <a:solidFill>
                  <a:schemeClr val="tx1"/>
                </a:solidFill>
                <a:effectLst/>
                <a:latin typeface="Calibri" pitchFamily="34" charset="0"/>
                <a:ea typeface="宋体" pitchFamily="2" charset="-122"/>
                <a:cs typeface="+mn-cs"/>
              </a:rPr>
              <a:t>[1]</a:t>
            </a:r>
            <a:r>
              <a:rPr lang="zh-CN" altLang="en-US" sz="900" b="0" i="0" u="none" strike="noStrike" kern="1200" dirty="0">
                <a:solidFill>
                  <a:schemeClr val="tx1"/>
                </a:solidFill>
                <a:effectLst/>
                <a:latin typeface="Calibri" pitchFamily="34" charset="0"/>
                <a:ea typeface="宋体" pitchFamily="2" charset="-122"/>
                <a:cs typeface="+mn-cs"/>
              </a:rPr>
              <a:t> </a:t>
            </a:r>
            <a:endParaRPr lang="en-US" altLang="zh-CN" sz="900" b="0" i="0" u="none" strike="noStrike" kern="1200" dirty="0">
              <a:solidFill>
                <a:schemeClr val="tx1"/>
              </a:solidFill>
              <a:effectLst/>
              <a:latin typeface="Calibri" pitchFamily="34" charset="0"/>
              <a:ea typeface="宋体" pitchFamily="2" charset="-122"/>
              <a:cs typeface="+mn-cs"/>
            </a:endParaRPr>
          </a:p>
          <a:p>
            <a:r>
              <a:rPr lang="en-US" altLang="zh-CN" sz="1200" b="0" i="0" kern="1200" dirty="0">
                <a:solidFill>
                  <a:schemeClr val="tx1"/>
                </a:solidFill>
                <a:effectLst/>
                <a:latin typeface="Calibri" pitchFamily="34" charset="0"/>
                <a:ea typeface="宋体" pitchFamily="2" charset="-122"/>
                <a:cs typeface="+mn-cs"/>
              </a:rPr>
              <a:t>《</a:t>
            </a:r>
            <a:r>
              <a:rPr lang="zh-CN" altLang="en-US" sz="1200" b="0" i="0" u="none" strike="noStrike" kern="1200" dirty="0">
                <a:solidFill>
                  <a:schemeClr val="tx1"/>
                </a:solidFill>
                <a:effectLst/>
                <a:latin typeface="Calibri" pitchFamily="34" charset="0"/>
                <a:ea typeface="宋体" pitchFamily="2" charset="-122"/>
                <a:cs typeface="+mn-cs"/>
                <a:hlinkClick r:id="rId10"/>
              </a:rPr>
              <a:t>概念文字</a:t>
            </a:r>
            <a:r>
              <a:rPr lang="en-US" altLang="zh-CN" sz="1200" b="0" i="0" kern="1200" dirty="0">
                <a:solidFill>
                  <a:schemeClr val="tx1"/>
                </a:solidFill>
                <a:effectLst/>
                <a:latin typeface="Calibri" pitchFamily="34" charset="0"/>
                <a:ea typeface="宋体" pitchFamily="2" charset="-122"/>
                <a:cs typeface="+mn-cs"/>
              </a:rPr>
              <a:t>》</a:t>
            </a:r>
            <a:r>
              <a:rPr lang="zh-CN" altLang="en-US" sz="1200" b="0" i="0" kern="1200" dirty="0">
                <a:solidFill>
                  <a:schemeClr val="tx1"/>
                </a:solidFill>
                <a:effectLst/>
                <a:latin typeface="Calibri" pitchFamily="34" charset="0"/>
                <a:ea typeface="宋体" pitchFamily="2" charset="-122"/>
                <a:cs typeface="+mn-cs"/>
              </a:rPr>
              <a:t>是</a:t>
            </a:r>
            <a:r>
              <a:rPr lang="en-US" altLang="zh-CN" sz="1200" b="0" i="0" kern="1200" dirty="0">
                <a:solidFill>
                  <a:schemeClr val="tx1"/>
                </a:solidFill>
                <a:effectLst/>
                <a:latin typeface="Calibri" pitchFamily="34" charset="0"/>
                <a:ea typeface="宋体" pitchFamily="2" charset="-122"/>
                <a:cs typeface="+mn-cs"/>
              </a:rPr>
              <a:t>1879</a:t>
            </a:r>
            <a:r>
              <a:rPr lang="zh-CN" altLang="en-US" sz="1200" b="0" i="0" kern="1200" dirty="0">
                <a:solidFill>
                  <a:schemeClr val="tx1"/>
                </a:solidFill>
                <a:effectLst/>
                <a:latin typeface="Calibri" pitchFamily="34" charset="0"/>
                <a:ea typeface="宋体" pitchFamily="2" charset="-122"/>
                <a:cs typeface="+mn-cs"/>
              </a:rPr>
              <a:t>年出版的戈特洛布</a:t>
            </a:r>
            <a:r>
              <a:rPr lang="en-US" altLang="zh-CN" sz="1200" b="0" i="0" kern="1200" dirty="0">
                <a:solidFill>
                  <a:schemeClr val="tx1"/>
                </a:solidFill>
                <a:effectLst/>
                <a:latin typeface="Calibri" pitchFamily="34" charset="0"/>
                <a:ea typeface="宋体" pitchFamily="2" charset="-122"/>
                <a:cs typeface="+mn-cs"/>
              </a:rPr>
              <a:t>·</a:t>
            </a:r>
            <a:r>
              <a:rPr lang="zh-CN" altLang="en-US" sz="1200" b="0" i="0" kern="1200" dirty="0">
                <a:solidFill>
                  <a:schemeClr val="tx1"/>
                </a:solidFill>
                <a:effectLst/>
                <a:latin typeface="Calibri" pitchFamily="34" charset="0"/>
                <a:ea typeface="宋体" pitchFamily="2" charset="-122"/>
                <a:cs typeface="+mn-cs"/>
              </a:rPr>
              <a:t>弗雷格写的一本关于逻辑学的书。书名</a:t>
            </a:r>
            <a:r>
              <a:rPr lang="en-US" altLang="zh-CN" sz="1200" b="0" i="0" kern="1200" dirty="0">
                <a:solidFill>
                  <a:schemeClr val="tx1"/>
                </a:solidFill>
                <a:effectLst/>
                <a:latin typeface="Calibri" pitchFamily="34" charset="0"/>
                <a:ea typeface="宋体" pitchFamily="2" charset="-122"/>
                <a:cs typeface="+mn-cs"/>
              </a:rPr>
              <a:t>《Begri00sschri01》</a:t>
            </a:r>
            <a:r>
              <a:rPr lang="zh-CN" altLang="en-US" sz="1200" b="0" i="0" kern="1200" dirty="0">
                <a:solidFill>
                  <a:schemeClr val="tx1"/>
                </a:solidFill>
                <a:effectLst/>
                <a:latin typeface="Calibri" pitchFamily="34" charset="0"/>
                <a:ea typeface="宋体" pitchFamily="2" charset="-122"/>
                <a:cs typeface="+mn-cs"/>
              </a:rPr>
              <a:t>通常翻译成</a:t>
            </a:r>
            <a:r>
              <a:rPr lang="en-US" altLang="zh-CN" sz="1200" b="0" i="0" kern="1200" dirty="0">
                <a:solidFill>
                  <a:schemeClr val="tx1"/>
                </a:solidFill>
                <a:effectLst/>
                <a:latin typeface="Calibri" pitchFamily="34" charset="0"/>
                <a:ea typeface="宋体" pitchFamily="2" charset="-122"/>
                <a:cs typeface="+mn-cs"/>
              </a:rPr>
              <a:t>《Concep1 Wri1ing》</a:t>
            </a:r>
            <a:r>
              <a:rPr lang="zh-CN" altLang="en-US" sz="1200" b="0" i="0" kern="1200" dirty="0">
                <a:solidFill>
                  <a:schemeClr val="tx1"/>
                </a:solidFill>
                <a:effectLst/>
                <a:latin typeface="Calibri" pitchFamily="34" charset="0"/>
                <a:ea typeface="宋体" pitchFamily="2" charset="-122"/>
                <a:cs typeface="+mn-cs"/>
              </a:rPr>
              <a:t>或</a:t>
            </a:r>
            <a:r>
              <a:rPr lang="en-US" altLang="zh-CN" sz="1200" b="0" i="0" kern="1200" dirty="0">
                <a:solidFill>
                  <a:schemeClr val="tx1"/>
                </a:solidFill>
                <a:effectLst/>
                <a:latin typeface="Calibri" pitchFamily="34" charset="0"/>
                <a:ea typeface="宋体" pitchFamily="2" charset="-122"/>
                <a:cs typeface="+mn-cs"/>
              </a:rPr>
              <a:t>《Concep1 No1a1ion》</a:t>
            </a:r>
            <a:r>
              <a:rPr lang="zh-CN" altLang="en-US" sz="1200" b="0" i="0" kern="1200" dirty="0">
                <a:solidFill>
                  <a:schemeClr val="tx1"/>
                </a:solidFill>
                <a:effectLst/>
                <a:latin typeface="Calibri" pitchFamily="34" charset="0"/>
                <a:ea typeface="宋体" pitchFamily="2" charset="-122"/>
                <a:cs typeface="+mn-cs"/>
              </a:rPr>
              <a:t>；书的完整标题把它标识为</a:t>
            </a:r>
            <a:r>
              <a:rPr lang="en-US" altLang="zh-CN" sz="1200" b="0" i="0" kern="1200" dirty="0">
                <a:solidFill>
                  <a:schemeClr val="tx1"/>
                </a:solidFill>
                <a:effectLst/>
                <a:latin typeface="Calibri" pitchFamily="34" charset="0"/>
                <a:ea typeface="宋体" pitchFamily="2" charset="-122"/>
                <a:cs typeface="+mn-cs"/>
              </a:rPr>
              <a:t>《</a:t>
            </a:r>
            <a:r>
              <a:rPr lang="zh-CN" altLang="en-US" sz="1200" b="0" i="0" kern="1200" dirty="0">
                <a:solidFill>
                  <a:schemeClr val="tx1"/>
                </a:solidFill>
                <a:effectLst/>
                <a:latin typeface="Calibri" pitchFamily="34" charset="0"/>
                <a:ea typeface="宋体" pitchFamily="2" charset="-122"/>
                <a:cs typeface="+mn-cs"/>
              </a:rPr>
              <a:t>模仿算术的纯思维的形式语言</a:t>
            </a:r>
            <a:r>
              <a:rPr lang="en-US" altLang="zh-CN" sz="1200" b="0" i="0" kern="1200" dirty="0">
                <a:solidFill>
                  <a:schemeClr val="tx1"/>
                </a:solidFill>
                <a:effectLst/>
                <a:latin typeface="Calibri" pitchFamily="34" charset="0"/>
                <a:ea typeface="宋体" pitchFamily="2" charset="-122"/>
                <a:cs typeface="+mn-cs"/>
              </a:rPr>
              <a:t>》</a:t>
            </a:r>
            <a:r>
              <a:rPr lang="zh-CN" altLang="en-US" sz="1200" b="0" i="0" kern="1200" dirty="0">
                <a:solidFill>
                  <a:schemeClr val="tx1"/>
                </a:solidFill>
                <a:effectLst/>
                <a:latin typeface="Calibri" pitchFamily="34" charset="0"/>
                <a:ea typeface="宋体" pitchFamily="2" charset="-122"/>
                <a:cs typeface="+mn-cs"/>
              </a:rPr>
              <a:t>。这本小书无可争议是亚里士多德之后在逻辑学领域最重要的出版物。</a:t>
            </a:r>
            <a:endParaRPr lang="zh-CN" altLang="en-US" sz="900" b="0" i="0" kern="1200" dirty="0">
              <a:solidFill>
                <a:schemeClr val="tx1"/>
              </a:solidFill>
              <a:effectLst/>
              <a:latin typeface="Calibri" pitchFamily="34" charset="0"/>
              <a:ea typeface="宋体" pitchFamily="2" charset="-122"/>
              <a:cs typeface="+mn-cs"/>
            </a:endParaRPr>
          </a:p>
          <a:p>
            <a:pPr>
              <a:lnSpc>
                <a:spcPct val="90000"/>
              </a:lnSpc>
            </a:pPr>
            <a:endParaRPr lang="en-US" altLang="zh-CN" sz="900" dirty="0"/>
          </a:p>
          <a:p>
            <a:pPr>
              <a:lnSpc>
                <a:spcPct val="90000"/>
              </a:lnSpc>
            </a:pPr>
            <a:r>
              <a:rPr lang="en-US" altLang="zh-CN" sz="900" dirty="0"/>
              <a:t>1920</a:t>
            </a:r>
            <a:r>
              <a:rPr lang="zh-CN" altLang="en-US" sz="900" dirty="0"/>
              <a:t>年，英国数学家罗素</a:t>
            </a:r>
            <a:r>
              <a:rPr lang="en-US" altLang="zh-CN" sz="900" dirty="0"/>
              <a:t>(</a:t>
            </a:r>
            <a:r>
              <a:rPr lang="en-US" altLang="zh-CN" sz="900" dirty="0" err="1"/>
              <a:t>russell</a:t>
            </a:r>
            <a:r>
              <a:rPr lang="en-US" altLang="zh-CN" sz="900" dirty="0"/>
              <a:t>)</a:t>
            </a:r>
            <a:r>
              <a:rPr lang="zh-CN" altLang="en-US" sz="900" dirty="0"/>
              <a:t>应邀来华讲学一年，这时数理逻辑开始传入中国</a:t>
            </a:r>
            <a:r>
              <a:rPr lang="en-US" altLang="zh-CN" sz="900" dirty="0"/>
              <a:t>.</a:t>
            </a:r>
            <a:endParaRPr lang="zh-CN" altLang="en-US" sz="900" dirty="0"/>
          </a:p>
        </p:txBody>
      </p:sp>
    </p:spTree>
    <p:extLst>
      <p:ext uri="{BB962C8B-B14F-4D97-AF65-F5344CB8AC3E}">
        <p14:creationId xmlns:p14="http://schemas.microsoft.com/office/powerpoint/2010/main" val="3747414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Calibri" pitchFamily="34" charset="0"/>
                <a:ea typeface="宋体" pitchFamily="2" charset="-122"/>
                <a:cs typeface="+mn-cs"/>
              </a:rPr>
              <a:t>乔治</a:t>
            </a:r>
            <a:r>
              <a:rPr lang="en-US" altLang="zh-CN" sz="1200" b="0" i="0" kern="1200" dirty="0">
                <a:solidFill>
                  <a:schemeClr val="tx1"/>
                </a:solidFill>
                <a:effectLst/>
                <a:latin typeface="Calibri" pitchFamily="34" charset="0"/>
                <a:ea typeface="宋体" pitchFamily="2" charset="-122"/>
                <a:cs typeface="+mn-cs"/>
              </a:rPr>
              <a:t>·</a:t>
            </a:r>
            <a:r>
              <a:rPr lang="zh-CN" altLang="en-US" sz="1200" b="0" i="0" kern="1200" dirty="0">
                <a:solidFill>
                  <a:schemeClr val="tx1"/>
                </a:solidFill>
                <a:effectLst/>
                <a:latin typeface="Calibri" pitchFamily="34" charset="0"/>
                <a:ea typeface="宋体" pitchFamily="2" charset="-122"/>
                <a:cs typeface="+mn-cs"/>
              </a:rPr>
              <a:t>布尔是</a:t>
            </a:r>
            <a:r>
              <a:rPr lang="zh-CN" altLang="en-US" sz="1200" b="0" i="0" u="none" strike="noStrike" kern="1200" dirty="0">
                <a:solidFill>
                  <a:schemeClr val="tx1"/>
                </a:solidFill>
                <a:effectLst/>
                <a:latin typeface="Calibri" pitchFamily="34" charset="0"/>
                <a:ea typeface="宋体" pitchFamily="2" charset="-122"/>
                <a:cs typeface="+mn-cs"/>
                <a:hlinkClick r:id="rId3"/>
              </a:rPr>
              <a:t>皮匠</a:t>
            </a:r>
            <a:r>
              <a:rPr lang="zh-CN" altLang="en-US" sz="1200" b="0" i="0" kern="1200" dirty="0">
                <a:solidFill>
                  <a:schemeClr val="tx1"/>
                </a:solidFill>
                <a:effectLst/>
                <a:latin typeface="Calibri" pitchFamily="34" charset="0"/>
                <a:ea typeface="宋体" pitchFamily="2" charset="-122"/>
                <a:cs typeface="+mn-cs"/>
              </a:rPr>
              <a:t>的儿子</a:t>
            </a:r>
            <a:r>
              <a:rPr lang="zh-CN" altLang="en-US" sz="1200" b="0" i="0" kern="1200" baseline="30000" dirty="0">
                <a:solidFill>
                  <a:schemeClr val="tx1"/>
                </a:solidFill>
                <a:effectLst/>
                <a:latin typeface="Calibri" pitchFamily="34" charset="0"/>
                <a:ea typeface="宋体" pitchFamily="2" charset="-122"/>
                <a:cs typeface="+mn-cs"/>
              </a:rPr>
              <a:t> </a:t>
            </a:r>
            <a:r>
              <a:rPr lang="en-US" altLang="zh-CN" sz="1200" b="0" i="0" kern="1200" baseline="30000" dirty="0">
                <a:solidFill>
                  <a:schemeClr val="tx1"/>
                </a:solidFill>
                <a:effectLst/>
                <a:latin typeface="Calibri" pitchFamily="34" charset="0"/>
                <a:ea typeface="宋体" pitchFamily="2" charset="-122"/>
                <a:cs typeface="+mn-cs"/>
              </a:rPr>
              <a:t>[1]</a:t>
            </a:r>
            <a:r>
              <a:rPr lang="zh-CN" altLang="en-US" sz="1200" b="0" i="0" u="none" strike="noStrike" kern="1200" dirty="0">
                <a:solidFill>
                  <a:schemeClr val="tx1"/>
                </a:solidFill>
                <a:effectLst/>
                <a:latin typeface="Calibri" pitchFamily="34" charset="0"/>
                <a:ea typeface="宋体" pitchFamily="2" charset="-122"/>
                <a:cs typeface="+mn-cs"/>
              </a:rPr>
              <a:t> </a:t>
            </a:r>
            <a:r>
              <a:rPr lang="zh-CN" altLang="en-US" sz="1200" b="0" i="0" kern="1200" dirty="0">
                <a:solidFill>
                  <a:schemeClr val="tx1"/>
                </a:solidFill>
                <a:effectLst/>
                <a:latin typeface="Calibri" pitchFamily="34" charset="0"/>
                <a:ea typeface="宋体" pitchFamily="2" charset="-122"/>
                <a:cs typeface="+mn-cs"/>
              </a:rPr>
              <a:t> ，由于家境贫寒，布尔不得不在协助养家的同时为自己能受教育而奋斗，不管怎么说，他成了</a:t>
            </a:r>
            <a:r>
              <a:rPr lang="en-US" altLang="zh-CN" sz="1200" b="0" i="0" kern="1200" dirty="0">
                <a:solidFill>
                  <a:schemeClr val="tx1"/>
                </a:solidFill>
                <a:effectLst/>
                <a:latin typeface="Calibri" pitchFamily="34" charset="0"/>
                <a:ea typeface="宋体" pitchFamily="2" charset="-122"/>
                <a:cs typeface="+mn-cs"/>
              </a:rPr>
              <a:t>19</a:t>
            </a:r>
            <a:r>
              <a:rPr lang="zh-CN" altLang="en-US" sz="1200" b="0" i="0" kern="1200" dirty="0">
                <a:solidFill>
                  <a:schemeClr val="tx1"/>
                </a:solidFill>
                <a:effectLst/>
                <a:latin typeface="Calibri" pitchFamily="34" charset="0"/>
                <a:ea typeface="宋体" pitchFamily="2" charset="-122"/>
                <a:cs typeface="+mn-cs"/>
              </a:rPr>
              <a:t>世纪最重要的</a:t>
            </a:r>
            <a:r>
              <a:rPr lang="zh-CN" altLang="en-US" sz="1200" b="0" i="0" u="none" strike="noStrike" kern="1200" dirty="0">
                <a:solidFill>
                  <a:schemeClr val="tx1"/>
                </a:solidFill>
                <a:effectLst/>
                <a:latin typeface="Calibri" pitchFamily="34" charset="0"/>
                <a:ea typeface="宋体" pitchFamily="2" charset="-122"/>
                <a:cs typeface="+mn-cs"/>
                <a:hlinkClick r:id="rId4"/>
              </a:rPr>
              <a:t>数学家</a:t>
            </a:r>
            <a:r>
              <a:rPr lang="zh-CN" altLang="en-US" sz="1200" b="0" i="0" kern="1200" dirty="0">
                <a:solidFill>
                  <a:schemeClr val="tx1"/>
                </a:solidFill>
                <a:effectLst/>
                <a:latin typeface="Calibri" pitchFamily="34" charset="0"/>
                <a:ea typeface="宋体" pitchFamily="2" charset="-122"/>
                <a:cs typeface="+mn-cs"/>
              </a:rPr>
              <a:t>之一。</a:t>
            </a:r>
            <a:r>
              <a:rPr lang="zh-CN" altLang="en-US" sz="1200" b="0" i="0" kern="1200" baseline="30000" dirty="0">
                <a:solidFill>
                  <a:schemeClr val="tx1"/>
                </a:solidFill>
                <a:effectLst/>
                <a:latin typeface="Calibri" pitchFamily="34" charset="0"/>
                <a:ea typeface="宋体" pitchFamily="2" charset="-122"/>
                <a:cs typeface="+mn-cs"/>
              </a:rPr>
              <a:t> </a:t>
            </a:r>
            <a:r>
              <a:rPr lang="en-US" altLang="zh-CN" sz="1200" b="0" i="0" kern="1200" baseline="30000" dirty="0">
                <a:solidFill>
                  <a:schemeClr val="tx1"/>
                </a:solidFill>
                <a:effectLst/>
                <a:latin typeface="Calibri" pitchFamily="34" charset="0"/>
                <a:ea typeface="宋体" pitchFamily="2" charset="-122"/>
                <a:cs typeface="+mn-cs"/>
              </a:rPr>
              <a:t>[2-3]</a:t>
            </a:r>
            <a:r>
              <a:rPr lang="zh-CN" altLang="en-US" sz="1200" b="0" i="0" u="none" strike="noStrike" kern="1200" dirty="0">
                <a:solidFill>
                  <a:schemeClr val="tx1"/>
                </a:solidFill>
                <a:effectLst/>
                <a:latin typeface="Calibri" pitchFamily="34" charset="0"/>
                <a:ea typeface="宋体" pitchFamily="2" charset="-122"/>
                <a:cs typeface="+mn-cs"/>
              </a:rPr>
              <a:t> </a:t>
            </a:r>
            <a:r>
              <a:rPr lang="zh-CN" altLang="en-US" sz="1200" b="0" i="0" kern="1200" dirty="0">
                <a:solidFill>
                  <a:schemeClr val="tx1"/>
                </a:solidFill>
                <a:effectLst/>
                <a:latin typeface="Calibri" pitchFamily="34" charset="0"/>
                <a:ea typeface="宋体" pitchFamily="2" charset="-122"/>
                <a:cs typeface="+mn-cs"/>
              </a:rPr>
              <a:t> 尽管他考虑过以</a:t>
            </a:r>
            <a:r>
              <a:rPr lang="zh-CN" altLang="en-US" sz="1200" b="0" i="0" u="none" strike="noStrike" kern="1200" dirty="0">
                <a:solidFill>
                  <a:schemeClr val="tx1"/>
                </a:solidFill>
                <a:effectLst/>
                <a:latin typeface="Calibri" pitchFamily="34" charset="0"/>
                <a:ea typeface="宋体" pitchFamily="2" charset="-122"/>
                <a:cs typeface="+mn-cs"/>
                <a:hlinkClick r:id="rId5"/>
              </a:rPr>
              <a:t>牧师</a:t>
            </a:r>
            <a:r>
              <a:rPr lang="zh-CN" altLang="en-US" sz="1200" b="0" i="0" kern="1200" dirty="0">
                <a:solidFill>
                  <a:schemeClr val="tx1"/>
                </a:solidFill>
                <a:effectLst/>
                <a:latin typeface="Calibri" pitchFamily="34" charset="0"/>
                <a:ea typeface="宋体" pitchFamily="2" charset="-122"/>
                <a:cs typeface="+mn-cs"/>
              </a:rPr>
              <a:t>为业，但最终还是决定从教，</a:t>
            </a:r>
            <a:r>
              <a:rPr lang="en-US" altLang="zh-CN" sz="1200" b="0" i="0" kern="1200" dirty="0">
                <a:solidFill>
                  <a:schemeClr val="tx1"/>
                </a:solidFill>
                <a:effectLst/>
                <a:latin typeface="Calibri" pitchFamily="34" charset="0"/>
                <a:ea typeface="宋体" pitchFamily="2" charset="-122"/>
                <a:cs typeface="+mn-cs"/>
              </a:rPr>
              <a:t>1835</a:t>
            </a:r>
            <a:r>
              <a:rPr lang="zh-CN" altLang="en-US" sz="1200" b="0" i="0" kern="1200" dirty="0">
                <a:solidFill>
                  <a:schemeClr val="tx1"/>
                </a:solidFill>
                <a:effectLst/>
                <a:latin typeface="Calibri" pitchFamily="34" charset="0"/>
                <a:ea typeface="宋体" pitchFamily="2" charset="-122"/>
                <a:cs typeface="+mn-cs"/>
              </a:rPr>
              <a:t>年他开办了自己的学校。</a:t>
            </a:r>
            <a:r>
              <a:rPr lang="zh-CN" altLang="en-US" sz="1200" b="0" i="0" kern="1200" baseline="30000" dirty="0">
                <a:solidFill>
                  <a:schemeClr val="tx1"/>
                </a:solidFill>
                <a:effectLst/>
                <a:latin typeface="Calibri" pitchFamily="34" charset="0"/>
                <a:ea typeface="宋体" pitchFamily="2" charset="-122"/>
                <a:cs typeface="+mn-cs"/>
              </a:rPr>
              <a:t> </a:t>
            </a:r>
            <a:r>
              <a:rPr lang="en-US" altLang="zh-CN" sz="1200" b="0" i="0" kern="1200" baseline="30000" dirty="0">
                <a:solidFill>
                  <a:schemeClr val="tx1"/>
                </a:solidFill>
                <a:effectLst/>
                <a:latin typeface="Calibri" pitchFamily="34" charset="0"/>
                <a:ea typeface="宋体" pitchFamily="2" charset="-122"/>
                <a:cs typeface="+mn-cs"/>
              </a:rPr>
              <a:t>[2]</a:t>
            </a:r>
            <a:r>
              <a:rPr lang="zh-CN" altLang="en-US" sz="1200" b="0" i="0" u="none" strike="noStrike" kern="1200" dirty="0">
                <a:solidFill>
                  <a:schemeClr val="tx1"/>
                </a:solidFill>
                <a:effectLst/>
                <a:latin typeface="Calibri" pitchFamily="34" charset="0"/>
                <a:ea typeface="宋体" pitchFamily="2" charset="-122"/>
                <a:cs typeface="+mn-cs"/>
              </a:rPr>
              <a:t> </a:t>
            </a:r>
            <a:r>
              <a:rPr lang="zh-CN" altLang="en-US" sz="1200" b="0" i="0" kern="1200" dirty="0">
                <a:solidFill>
                  <a:schemeClr val="tx1"/>
                </a:solidFill>
                <a:effectLst/>
                <a:latin typeface="Calibri" pitchFamily="34" charset="0"/>
                <a:ea typeface="宋体" pitchFamily="2" charset="-122"/>
                <a:cs typeface="+mn-cs"/>
              </a:rPr>
              <a:t> </a:t>
            </a:r>
            <a:r>
              <a:rPr lang="en-US" altLang="zh-CN" sz="1200" b="0" i="0" kern="1200" baseline="30000" dirty="0">
                <a:solidFill>
                  <a:schemeClr val="tx1"/>
                </a:solidFill>
                <a:effectLst/>
                <a:latin typeface="Calibri" pitchFamily="34" charset="0"/>
                <a:ea typeface="宋体" pitchFamily="2" charset="-122"/>
                <a:cs typeface="+mn-cs"/>
              </a:rPr>
              <a:t>[1]</a:t>
            </a:r>
            <a:r>
              <a:rPr lang="zh-CN" altLang="en-US" sz="1200" b="0" i="0" u="none" strike="noStrike" kern="1200" dirty="0">
                <a:solidFill>
                  <a:schemeClr val="tx1"/>
                </a:solidFill>
                <a:effectLst/>
                <a:latin typeface="Calibri" pitchFamily="34" charset="0"/>
                <a:ea typeface="宋体" pitchFamily="2" charset="-122"/>
                <a:cs typeface="+mn-cs"/>
              </a:rPr>
              <a:t> </a:t>
            </a:r>
            <a:r>
              <a:rPr lang="zh-CN" altLang="en-US" sz="1200" b="0" i="0" kern="1200" dirty="0">
                <a:solidFill>
                  <a:schemeClr val="tx1"/>
                </a:solidFill>
                <a:effectLst/>
                <a:latin typeface="Calibri" pitchFamily="34" charset="0"/>
                <a:ea typeface="宋体" pitchFamily="2" charset="-122"/>
                <a:cs typeface="+mn-cs"/>
              </a:rPr>
              <a:t> 在备课的时候，布尔不满意当时的数学课本，便决定阅读伟大数学家的论文。</a:t>
            </a:r>
            <a:r>
              <a:rPr lang="zh-CN" altLang="en-US" sz="1200" b="0" i="0" kern="1200" baseline="30000" dirty="0">
                <a:solidFill>
                  <a:schemeClr val="tx1"/>
                </a:solidFill>
                <a:effectLst/>
                <a:latin typeface="Calibri" pitchFamily="34" charset="0"/>
                <a:ea typeface="宋体" pitchFamily="2" charset="-122"/>
                <a:cs typeface="+mn-cs"/>
              </a:rPr>
              <a:t> </a:t>
            </a:r>
            <a:r>
              <a:rPr lang="en-US" altLang="zh-CN" sz="1200" b="0" i="0" kern="1200" baseline="30000" dirty="0">
                <a:solidFill>
                  <a:schemeClr val="tx1"/>
                </a:solidFill>
                <a:effectLst/>
                <a:latin typeface="Calibri" pitchFamily="34" charset="0"/>
                <a:ea typeface="宋体" pitchFamily="2" charset="-122"/>
                <a:cs typeface="+mn-cs"/>
              </a:rPr>
              <a:t>[2]</a:t>
            </a:r>
            <a:r>
              <a:rPr lang="zh-CN" altLang="en-US" sz="1200" b="0" i="0" u="none" strike="noStrike" kern="1200" dirty="0">
                <a:solidFill>
                  <a:schemeClr val="tx1"/>
                </a:solidFill>
                <a:effectLst/>
                <a:latin typeface="Calibri" pitchFamily="34" charset="0"/>
                <a:ea typeface="宋体" pitchFamily="2" charset="-122"/>
                <a:cs typeface="+mn-cs"/>
              </a:rPr>
              <a:t> </a:t>
            </a:r>
            <a:r>
              <a:rPr lang="zh-CN" altLang="en-US" sz="1200" b="0" i="0" kern="1200" dirty="0">
                <a:solidFill>
                  <a:schemeClr val="tx1"/>
                </a:solidFill>
                <a:effectLst/>
                <a:latin typeface="Calibri" pitchFamily="34" charset="0"/>
                <a:ea typeface="宋体" pitchFamily="2" charset="-122"/>
                <a:cs typeface="+mn-cs"/>
              </a:rPr>
              <a:t> </a:t>
            </a:r>
            <a:r>
              <a:rPr lang="en-US" altLang="zh-CN" sz="1200" b="0" i="0" kern="1200" baseline="30000" dirty="0">
                <a:solidFill>
                  <a:schemeClr val="tx1"/>
                </a:solidFill>
                <a:effectLst/>
                <a:latin typeface="Calibri" pitchFamily="34" charset="0"/>
                <a:ea typeface="宋体" pitchFamily="2" charset="-122"/>
                <a:cs typeface="+mn-cs"/>
              </a:rPr>
              <a:t>[1]</a:t>
            </a:r>
            <a:r>
              <a:rPr lang="zh-CN" altLang="en-US" sz="1200" b="0" i="0" u="none" strike="noStrike" kern="1200" dirty="0">
                <a:solidFill>
                  <a:schemeClr val="tx1"/>
                </a:solidFill>
                <a:effectLst/>
                <a:latin typeface="Calibri" pitchFamily="34" charset="0"/>
                <a:ea typeface="宋体" pitchFamily="2" charset="-122"/>
                <a:cs typeface="+mn-cs"/>
              </a:rPr>
              <a:t> </a:t>
            </a:r>
            <a:r>
              <a:rPr lang="zh-CN" altLang="en-US" sz="1200" b="0" i="0" kern="1200" dirty="0">
                <a:solidFill>
                  <a:schemeClr val="tx1"/>
                </a:solidFill>
                <a:effectLst/>
                <a:latin typeface="Calibri" pitchFamily="34" charset="0"/>
                <a:ea typeface="宋体" pitchFamily="2" charset="-122"/>
                <a:cs typeface="+mn-cs"/>
              </a:rPr>
              <a:t> 在阅读伟大的法国数学家</a:t>
            </a:r>
            <a:r>
              <a:rPr lang="zh-CN" altLang="en-US" sz="1200" b="0" i="0" u="none" strike="noStrike" kern="1200" dirty="0">
                <a:solidFill>
                  <a:schemeClr val="tx1"/>
                </a:solidFill>
                <a:effectLst/>
                <a:latin typeface="Calibri" pitchFamily="34" charset="0"/>
                <a:ea typeface="宋体" pitchFamily="2" charset="-122"/>
                <a:cs typeface="+mn-cs"/>
                <a:hlinkClick r:id="rId6"/>
              </a:rPr>
              <a:t>拉格朗日</a:t>
            </a:r>
            <a:r>
              <a:rPr lang="zh-CN" altLang="en-US" sz="1200" b="0" i="0" kern="1200" dirty="0">
                <a:solidFill>
                  <a:schemeClr val="tx1"/>
                </a:solidFill>
                <a:effectLst/>
                <a:latin typeface="Calibri" pitchFamily="34" charset="0"/>
                <a:ea typeface="宋体" pitchFamily="2" charset="-122"/>
                <a:cs typeface="+mn-cs"/>
              </a:rPr>
              <a:t>的论文时，布尔有了</a:t>
            </a:r>
            <a:r>
              <a:rPr lang="zh-CN" altLang="en-US" sz="1200" b="0" i="0" u="none" strike="noStrike" kern="1200" dirty="0">
                <a:solidFill>
                  <a:schemeClr val="tx1"/>
                </a:solidFill>
                <a:effectLst/>
                <a:latin typeface="Calibri" pitchFamily="34" charset="0"/>
                <a:ea typeface="宋体" pitchFamily="2" charset="-122"/>
                <a:cs typeface="+mn-cs"/>
                <a:hlinkClick r:id="rId7"/>
              </a:rPr>
              <a:t>变分法</a:t>
            </a:r>
            <a:r>
              <a:rPr lang="zh-CN" altLang="en-US" sz="1200" b="0" i="0" kern="1200" dirty="0">
                <a:solidFill>
                  <a:schemeClr val="tx1"/>
                </a:solidFill>
                <a:effectLst/>
                <a:latin typeface="Calibri" pitchFamily="34" charset="0"/>
                <a:ea typeface="宋体" pitchFamily="2" charset="-122"/>
                <a:cs typeface="+mn-cs"/>
              </a:rPr>
              <a:t>方面的新发现。</a:t>
            </a:r>
            <a:r>
              <a:rPr lang="zh-CN" altLang="en-US" sz="1200" b="0" i="0" u="none" strike="noStrike" kern="1200" dirty="0">
                <a:solidFill>
                  <a:schemeClr val="tx1"/>
                </a:solidFill>
                <a:effectLst/>
                <a:latin typeface="Calibri" pitchFamily="34" charset="0"/>
                <a:ea typeface="宋体" pitchFamily="2" charset="-122"/>
                <a:cs typeface="+mn-cs"/>
                <a:hlinkClick r:id="rId7"/>
              </a:rPr>
              <a:t>变分法</a:t>
            </a:r>
            <a:r>
              <a:rPr lang="zh-CN" altLang="en-US" sz="1200" b="0" i="0" kern="1200" dirty="0">
                <a:solidFill>
                  <a:schemeClr val="tx1"/>
                </a:solidFill>
                <a:effectLst/>
                <a:latin typeface="Calibri" pitchFamily="34" charset="0"/>
                <a:ea typeface="宋体" pitchFamily="2" charset="-122"/>
                <a:cs typeface="+mn-cs"/>
              </a:rPr>
              <a:t>是数学分析的分支，它处理的是寻求优化某些参数的</a:t>
            </a:r>
            <a:r>
              <a:rPr lang="zh-CN" altLang="en-US" sz="1200" b="0" i="0" u="none" strike="noStrike" kern="1200" dirty="0">
                <a:solidFill>
                  <a:schemeClr val="tx1"/>
                </a:solidFill>
                <a:effectLst/>
                <a:latin typeface="Calibri" pitchFamily="34" charset="0"/>
                <a:ea typeface="宋体" pitchFamily="2" charset="-122"/>
                <a:cs typeface="+mn-cs"/>
                <a:hlinkClick r:id="rId8"/>
              </a:rPr>
              <a:t>曲线</a:t>
            </a:r>
            <a:r>
              <a:rPr lang="zh-CN" altLang="en-US" sz="1200" b="0" i="0" kern="1200" dirty="0">
                <a:solidFill>
                  <a:schemeClr val="tx1"/>
                </a:solidFill>
                <a:effectLst/>
                <a:latin typeface="Calibri" pitchFamily="34" charset="0"/>
                <a:ea typeface="宋体" pitchFamily="2" charset="-122"/>
                <a:cs typeface="+mn-cs"/>
              </a:rPr>
              <a:t>和</a:t>
            </a:r>
            <a:r>
              <a:rPr lang="zh-CN" altLang="en-US" sz="1200" b="0" i="0" u="none" strike="noStrike" kern="1200" dirty="0">
                <a:solidFill>
                  <a:schemeClr val="tx1"/>
                </a:solidFill>
                <a:effectLst/>
                <a:latin typeface="Calibri" pitchFamily="34" charset="0"/>
                <a:ea typeface="宋体" pitchFamily="2" charset="-122"/>
                <a:cs typeface="+mn-cs"/>
                <a:hlinkClick r:id="rId9"/>
              </a:rPr>
              <a:t>曲面</a:t>
            </a:r>
            <a:r>
              <a:rPr lang="zh-CN" altLang="en-US" sz="1200" b="0" i="0" kern="1200" dirty="0">
                <a:solidFill>
                  <a:schemeClr val="tx1"/>
                </a:solidFill>
                <a:effectLst/>
                <a:latin typeface="Calibri" pitchFamily="34" charset="0"/>
                <a:ea typeface="宋体" pitchFamily="2" charset="-122"/>
                <a:cs typeface="+mn-cs"/>
              </a:rPr>
              <a:t>。</a:t>
            </a:r>
          </a:p>
          <a:p>
            <a:r>
              <a:rPr lang="en-US" altLang="zh-CN" sz="1200" b="0" i="0" kern="1200" dirty="0">
                <a:solidFill>
                  <a:schemeClr val="tx1"/>
                </a:solidFill>
                <a:effectLst/>
                <a:latin typeface="Calibri" pitchFamily="34" charset="0"/>
                <a:ea typeface="宋体" pitchFamily="2" charset="-122"/>
                <a:cs typeface="+mn-cs"/>
              </a:rPr>
              <a:t>1847</a:t>
            </a:r>
            <a:r>
              <a:rPr lang="zh-CN" altLang="en-US" sz="1200" b="0" i="0" kern="1200" dirty="0">
                <a:solidFill>
                  <a:schemeClr val="tx1"/>
                </a:solidFill>
                <a:effectLst/>
                <a:latin typeface="Calibri" pitchFamily="34" charset="0"/>
                <a:ea typeface="宋体" pitchFamily="2" charset="-122"/>
                <a:cs typeface="+mn-cs"/>
              </a:rPr>
              <a:t>年，布尔出版了</a:t>
            </a:r>
            <a:r>
              <a:rPr lang="en-US" altLang="zh-CN" sz="1200" b="0" i="0" kern="1200" dirty="0">
                <a:solidFill>
                  <a:schemeClr val="tx1"/>
                </a:solidFill>
                <a:effectLst/>
                <a:latin typeface="Calibri" pitchFamily="34" charset="0"/>
                <a:ea typeface="宋体" pitchFamily="2" charset="-122"/>
                <a:cs typeface="+mn-cs"/>
              </a:rPr>
              <a:t>《</a:t>
            </a:r>
            <a:r>
              <a:rPr lang="zh-CN" altLang="en-US" sz="1200" b="0" i="0" u="none" strike="noStrike" kern="1200" dirty="0">
                <a:solidFill>
                  <a:schemeClr val="tx1"/>
                </a:solidFill>
                <a:effectLst/>
                <a:latin typeface="Calibri" pitchFamily="34" charset="0"/>
                <a:ea typeface="宋体" pitchFamily="2" charset="-122"/>
                <a:cs typeface="+mn-cs"/>
                <a:hlinkClick r:id="rId10"/>
              </a:rPr>
              <a:t>逻辑的数学分析</a:t>
            </a:r>
            <a:r>
              <a:rPr lang="en-US" altLang="zh-CN" sz="1200" b="0" i="0" kern="1200" dirty="0">
                <a:solidFill>
                  <a:schemeClr val="tx1"/>
                </a:solidFill>
                <a:effectLst/>
                <a:latin typeface="Calibri" pitchFamily="34" charset="0"/>
                <a:ea typeface="宋体" pitchFamily="2" charset="-122"/>
                <a:cs typeface="+mn-cs"/>
              </a:rPr>
              <a:t>》</a:t>
            </a:r>
            <a:r>
              <a:rPr lang="zh-CN" altLang="en-US" sz="1200" b="0" i="0" kern="1200" dirty="0">
                <a:solidFill>
                  <a:schemeClr val="tx1"/>
                </a:solidFill>
                <a:effectLst/>
                <a:latin typeface="Calibri" pitchFamily="34" charset="0"/>
                <a:ea typeface="宋体" pitchFamily="2" charset="-122"/>
                <a:cs typeface="+mn-cs"/>
              </a:rPr>
              <a:t>（</a:t>
            </a:r>
            <a:r>
              <a:rPr lang="en-US" altLang="zh-CN" sz="1200" b="0" i="0" kern="1200" dirty="0">
                <a:solidFill>
                  <a:schemeClr val="tx1"/>
                </a:solidFill>
                <a:effectLst/>
                <a:latin typeface="Calibri" pitchFamily="34" charset="0"/>
                <a:ea typeface="宋体" pitchFamily="2" charset="-122"/>
                <a:cs typeface="+mn-cs"/>
              </a:rPr>
              <a:t>1he Ma1hema1ical Analysis o0 Logic</a:t>
            </a:r>
            <a:r>
              <a:rPr lang="zh-CN" altLang="en-US" sz="1200" b="0" i="0" kern="1200" dirty="0">
                <a:solidFill>
                  <a:schemeClr val="tx1"/>
                </a:solidFill>
                <a:effectLst/>
                <a:latin typeface="Calibri" pitchFamily="34" charset="0"/>
                <a:ea typeface="宋体" pitchFamily="2" charset="-122"/>
                <a:cs typeface="+mn-cs"/>
              </a:rPr>
              <a:t>），这是它对符号逻辑诸多贡献中的第一次。</a:t>
            </a:r>
            <a:r>
              <a:rPr lang="en-US" altLang="zh-CN" sz="1200" b="0" i="0" kern="1200" dirty="0">
                <a:solidFill>
                  <a:schemeClr val="tx1"/>
                </a:solidFill>
                <a:effectLst/>
                <a:latin typeface="Calibri" pitchFamily="34" charset="0"/>
                <a:ea typeface="宋体" pitchFamily="2" charset="-122"/>
                <a:cs typeface="+mn-cs"/>
              </a:rPr>
              <a:t>1849</a:t>
            </a:r>
            <a:r>
              <a:rPr lang="zh-CN" altLang="en-US" sz="1200" b="0" i="0" kern="1200" dirty="0">
                <a:solidFill>
                  <a:schemeClr val="tx1"/>
                </a:solidFill>
                <a:effectLst/>
                <a:latin typeface="Calibri" pitchFamily="34" charset="0"/>
                <a:ea typeface="宋体" pitchFamily="2" charset="-122"/>
                <a:cs typeface="+mn-cs"/>
              </a:rPr>
              <a:t>年，他被任命位于爱尔兰科克的皇后学院</a:t>
            </a:r>
            <a:r>
              <a:rPr lang="en-US" altLang="zh-CN" sz="1200" b="0" i="0" kern="1200" dirty="0">
                <a:solidFill>
                  <a:schemeClr val="tx1"/>
                </a:solidFill>
                <a:effectLst/>
                <a:latin typeface="Calibri" pitchFamily="34" charset="0"/>
                <a:ea typeface="宋体" pitchFamily="2" charset="-122"/>
                <a:cs typeface="+mn-cs"/>
              </a:rPr>
              <a:t>(</a:t>
            </a:r>
            <a:r>
              <a:rPr lang="zh-CN" altLang="en-US" sz="1200" b="0" i="0" kern="1200" dirty="0">
                <a:solidFill>
                  <a:schemeClr val="tx1"/>
                </a:solidFill>
                <a:effectLst/>
                <a:latin typeface="Calibri" pitchFamily="34" charset="0"/>
                <a:ea typeface="宋体" pitchFamily="2" charset="-122"/>
                <a:cs typeface="+mn-cs"/>
              </a:rPr>
              <a:t>现</a:t>
            </a:r>
            <a:r>
              <a:rPr lang="en-US" altLang="zh-CN" sz="1200" b="0" i="0" kern="1200" dirty="0">
                <a:solidFill>
                  <a:schemeClr val="tx1"/>
                </a:solidFill>
                <a:effectLst/>
                <a:latin typeface="Calibri" pitchFamily="34" charset="0"/>
                <a:ea typeface="宋体" pitchFamily="2" charset="-122"/>
                <a:cs typeface="+mn-cs"/>
              </a:rPr>
              <a:t>Na1ional Universi1y o0 </a:t>
            </a:r>
            <a:r>
              <a:rPr lang="en-US" altLang="zh-CN" sz="1200" b="0" i="0" kern="1200" dirty="0" err="1">
                <a:solidFill>
                  <a:schemeClr val="tx1"/>
                </a:solidFill>
                <a:effectLst/>
                <a:latin typeface="Calibri" pitchFamily="34" charset="0"/>
                <a:ea typeface="宋体" pitchFamily="2" charset="-122"/>
                <a:cs typeface="+mn-cs"/>
              </a:rPr>
              <a:t>Ireland,College</a:t>
            </a:r>
            <a:r>
              <a:rPr lang="en-US" altLang="zh-CN" sz="1200" b="0" i="0" kern="1200" dirty="0">
                <a:solidFill>
                  <a:schemeClr val="tx1"/>
                </a:solidFill>
                <a:effectLst/>
                <a:latin typeface="Calibri" pitchFamily="34" charset="0"/>
                <a:ea typeface="宋体" pitchFamily="2" charset="-122"/>
                <a:cs typeface="+mn-cs"/>
              </a:rPr>
              <a:t> Cork</a:t>
            </a:r>
            <a:r>
              <a:rPr lang="zh-CN" altLang="en-US" sz="1200" b="0" i="0" kern="1200" dirty="0">
                <a:solidFill>
                  <a:schemeClr val="tx1"/>
                </a:solidFill>
                <a:effectLst/>
                <a:latin typeface="Calibri" pitchFamily="34" charset="0"/>
                <a:ea typeface="宋体" pitchFamily="2" charset="-122"/>
                <a:cs typeface="+mn-cs"/>
              </a:rPr>
              <a:t>或</a:t>
            </a:r>
            <a:r>
              <a:rPr lang="en-US" altLang="zh-CN" sz="1200" b="0" i="0" kern="1200" dirty="0">
                <a:solidFill>
                  <a:schemeClr val="tx1"/>
                </a:solidFill>
                <a:effectLst/>
                <a:latin typeface="Calibri" pitchFamily="34" charset="0"/>
                <a:ea typeface="宋体" pitchFamily="2" charset="-122"/>
                <a:cs typeface="+mn-cs"/>
              </a:rPr>
              <a:t>UCC)</a:t>
            </a:r>
            <a:r>
              <a:rPr lang="zh-CN" altLang="en-US" sz="1200" b="0" i="0" kern="1200" dirty="0">
                <a:solidFill>
                  <a:schemeClr val="tx1"/>
                </a:solidFill>
                <a:effectLst/>
                <a:latin typeface="Calibri" pitchFamily="34" charset="0"/>
                <a:ea typeface="宋体" pitchFamily="2" charset="-122"/>
                <a:cs typeface="+mn-cs"/>
              </a:rPr>
              <a:t>担任数学教授。</a:t>
            </a:r>
            <a:r>
              <a:rPr lang="en-US" altLang="zh-CN" sz="1200" b="0" i="0" kern="1200" dirty="0">
                <a:solidFill>
                  <a:schemeClr val="tx1"/>
                </a:solidFill>
                <a:effectLst/>
                <a:latin typeface="Calibri" pitchFamily="34" charset="0"/>
                <a:ea typeface="宋体" pitchFamily="2" charset="-122"/>
                <a:cs typeface="+mn-cs"/>
              </a:rPr>
              <a:t>1854</a:t>
            </a:r>
            <a:r>
              <a:rPr lang="zh-CN" altLang="en-US" sz="1200" b="0" i="0" kern="1200" dirty="0">
                <a:solidFill>
                  <a:schemeClr val="tx1"/>
                </a:solidFill>
                <a:effectLst/>
                <a:latin typeface="Calibri" pitchFamily="34" charset="0"/>
                <a:ea typeface="宋体" pitchFamily="2" charset="-122"/>
                <a:cs typeface="+mn-cs"/>
              </a:rPr>
              <a:t>年，他出版了</a:t>
            </a:r>
            <a:r>
              <a:rPr lang="en-US" altLang="zh-CN" sz="1200" b="0" i="0" kern="1200" dirty="0">
                <a:solidFill>
                  <a:schemeClr val="tx1"/>
                </a:solidFill>
                <a:effectLst/>
                <a:latin typeface="Calibri" pitchFamily="34" charset="0"/>
                <a:ea typeface="宋体" pitchFamily="2" charset="-122"/>
                <a:cs typeface="+mn-cs"/>
              </a:rPr>
              <a:t>《</a:t>
            </a:r>
            <a:r>
              <a:rPr lang="zh-CN" altLang="en-US" sz="1200" b="0" i="0" kern="1200" dirty="0">
                <a:solidFill>
                  <a:schemeClr val="tx1"/>
                </a:solidFill>
                <a:effectLst/>
                <a:latin typeface="Calibri" pitchFamily="34" charset="0"/>
                <a:ea typeface="宋体" pitchFamily="2" charset="-122"/>
                <a:cs typeface="+mn-cs"/>
              </a:rPr>
              <a:t>思维规律的研究</a:t>
            </a:r>
            <a:r>
              <a:rPr lang="en-US" altLang="zh-CN" sz="1200" b="0" i="0" kern="1200" dirty="0">
                <a:solidFill>
                  <a:schemeClr val="tx1"/>
                </a:solidFill>
                <a:effectLst/>
                <a:latin typeface="Calibri" pitchFamily="34" charset="0"/>
                <a:ea typeface="宋体" pitchFamily="2" charset="-122"/>
                <a:cs typeface="+mn-cs"/>
              </a:rPr>
              <a:t>》</a:t>
            </a:r>
            <a:r>
              <a:rPr lang="zh-CN" altLang="en-US" sz="1200" b="0" i="0" kern="1200" dirty="0">
                <a:solidFill>
                  <a:schemeClr val="tx1"/>
                </a:solidFill>
                <a:effectLst/>
                <a:latin typeface="Calibri" pitchFamily="34" charset="0"/>
                <a:ea typeface="宋体" pitchFamily="2" charset="-122"/>
                <a:cs typeface="+mn-cs"/>
              </a:rPr>
              <a:t>，（</a:t>
            </a:r>
            <a:r>
              <a:rPr lang="en-US" altLang="zh-CN" sz="1200" b="0" i="0" kern="1200" dirty="0">
                <a:solidFill>
                  <a:schemeClr val="tx1"/>
                </a:solidFill>
                <a:effectLst/>
                <a:latin typeface="Calibri" pitchFamily="34" charset="0"/>
                <a:ea typeface="宋体" pitchFamily="2" charset="-122"/>
                <a:cs typeface="+mn-cs"/>
              </a:rPr>
              <a:t>An Inves1iga1ion o0 1he Laws o0 1hough1</a:t>
            </a:r>
            <a:r>
              <a:rPr lang="zh-CN" altLang="en-US" sz="1200" b="0" i="0" kern="1200" dirty="0">
                <a:solidFill>
                  <a:schemeClr val="tx1"/>
                </a:solidFill>
                <a:effectLst/>
                <a:latin typeface="Calibri" pitchFamily="34" charset="0"/>
                <a:ea typeface="宋体" pitchFamily="2" charset="-122"/>
                <a:cs typeface="+mn-cs"/>
              </a:rPr>
              <a:t>），这是他最著名的著作。</a:t>
            </a:r>
            <a:r>
              <a:rPr lang="zh-CN" altLang="en-US" sz="1200" b="0" i="0" kern="1200" baseline="30000" dirty="0">
                <a:solidFill>
                  <a:schemeClr val="tx1"/>
                </a:solidFill>
                <a:effectLst/>
                <a:latin typeface="Calibri" pitchFamily="34" charset="0"/>
                <a:ea typeface="宋体" pitchFamily="2" charset="-122"/>
                <a:cs typeface="+mn-cs"/>
              </a:rPr>
              <a:t> </a:t>
            </a:r>
            <a:r>
              <a:rPr lang="en-US" altLang="zh-CN" sz="1200" b="0" i="0" kern="1200" baseline="30000" dirty="0">
                <a:solidFill>
                  <a:schemeClr val="tx1"/>
                </a:solidFill>
                <a:effectLst/>
                <a:latin typeface="Calibri" pitchFamily="34" charset="0"/>
                <a:ea typeface="宋体" pitchFamily="2" charset="-122"/>
                <a:cs typeface="+mn-cs"/>
              </a:rPr>
              <a:t>[2]</a:t>
            </a:r>
            <a:r>
              <a:rPr lang="zh-CN" altLang="en-US" sz="1200" b="0" i="0" u="none" strike="noStrike" kern="1200" dirty="0">
                <a:solidFill>
                  <a:schemeClr val="tx1"/>
                </a:solidFill>
                <a:effectLst/>
                <a:latin typeface="Calibri" pitchFamily="34" charset="0"/>
                <a:ea typeface="宋体" pitchFamily="2" charset="-122"/>
                <a:cs typeface="+mn-cs"/>
              </a:rPr>
              <a:t> </a:t>
            </a:r>
            <a:r>
              <a:rPr lang="zh-CN" altLang="en-US" sz="1200" b="0" i="0" kern="1200" dirty="0">
                <a:solidFill>
                  <a:schemeClr val="tx1"/>
                </a:solidFill>
                <a:effectLst/>
                <a:latin typeface="Calibri" pitchFamily="34" charset="0"/>
                <a:ea typeface="宋体" pitchFamily="2" charset="-122"/>
                <a:cs typeface="+mn-cs"/>
              </a:rPr>
              <a:t> 在这本书中布尔介绍了现在以他的名字命名的</a:t>
            </a:r>
            <a:r>
              <a:rPr lang="zh-CN" altLang="en-US" sz="1200" b="0" i="0" u="none" strike="noStrike" kern="1200" dirty="0">
                <a:solidFill>
                  <a:schemeClr val="tx1"/>
                </a:solidFill>
                <a:effectLst/>
                <a:latin typeface="Calibri" pitchFamily="34" charset="0"/>
                <a:ea typeface="宋体" pitchFamily="2" charset="-122"/>
                <a:cs typeface="+mn-cs"/>
                <a:hlinkClick r:id="rId11"/>
              </a:rPr>
              <a:t>布尔代数</a:t>
            </a:r>
            <a:r>
              <a:rPr lang="zh-CN" altLang="en-US" sz="1200" b="0" i="0" kern="1200" dirty="0">
                <a:solidFill>
                  <a:schemeClr val="tx1"/>
                </a:solidFill>
                <a:effectLst/>
                <a:latin typeface="Calibri" pitchFamily="34" charset="0"/>
                <a:ea typeface="宋体" pitchFamily="2" charset="-122"/>
                <a:cs typeface="+mn-cs"/>
              </a:rPr>
              <a:t>。布尔撰写了</a:t>
            </a:r>
            <a:r>
              <a:rPr lang="zh-CN" altLang="en-US" sz="1200" b="0" i="0" u="none" strike="noStrike" kern="1200" dirty="0">
                <a:solidFill>
                  <a:schemeClr val="tx1"/>
                </a:solidFill>
                <a:effectLst/>
                <a:latin typeface="Calibri" pitchFamily="34" charset="0"/>
                <a:ea typeface="宋体" pitchFamily="2" charset="-122"/>
                <a:cs typeface="+mn-cs"/>
                <a:hlinkClick r:id="rId12"/>
              </a:rPr>
              <a:t>微分方程</a:t>
            </a:r>
            <a:r>
              <a:rPr lang="zh-CN" altLang="en-US" sz="1200" b="0" i="0" kern="1200" dirty="0">
                <a:solidFill>
                  <a:schemeClr val="tx1"/>
                </a:solidFill>
                <a:effectLst/>
                <a:latin typeface="Calibri" pitchFamily="34" charset="0"/>
                <a:ea typeface="宋体" pitchFamily="2" charset="-122"/>
                <a:cs typeface="+mn-cs"/>
              </a:rPr>
              <a:t>和</a:t>
            </a:r>
            <a:r>
              <a:rPr lang="zh-CN" altLang="en-US" sz="1200" b="0" i="0" u="none" strike="noStrike" kern="1200" dirty="0">
                <a:solidFill>
                  <a:schemeClr val="tx1"/>
                </a:solidFill>
                <a:effectLst/>
                <a:latin typeface="Calibri" pitchFamily="34" charset="0"/>
                <a:ea typeface="宋体" pitchFamily="2" charset="-122"/>
                <a:cs typeface="+mn-cs"/>
                <a:hlinkClick r:id="rId13"/>
              </a:rPr>
              <a:t>差分方程</a:t>
            </a:r>
            <a:r>
              <a:rPr lang="zh-CN" altLang="en-US" sz="1200" b="0" i="0" kern="1200" dirty="0">
                <a:solidFill>
                  <a:schemeClr val="tx1"/>
                </a:solidFill>
                <a:effectLst/>
                <a:latin typeface="Calibri" pitchFamily="34" charset="0"/>
                <a:ea typeface="宋体" pitchFamily="2" charset="-122"/>
                <a:cs typeface="+mn-cs"/>
              </a:rPr>
              <a:t>的课本，这些课本在英国一直使用到</a:t>
            </a:r>
            <a:r>
              <a:rPr lang="en-US" altLang="zh-CN" sz="1200" b="0" i="0" kern="1200" dirty="0">
                <a:solidFill>
                  <a:schemeClr val="tx1"/>
                </a:solidFill>
                <a:effectLst/>
                <a:latin typeface="Calibri" pitchFamily="34" charset="0"/>
                <a:ea typeface="宋体" pitchFamily="2" charset="-122"/>
                <a:cs typeface="+mn-cs"/>
              </a:rPr>
              <a:t>19</a:t>
            </a:r>
            <a:r>
              <a:rPr lang="zh-CN" altLang="en-US" sz="1200" b="0" i="0" kern="1200" dirty="0">
                <a:solidFill>
                  <a:schemeClr val="tx1"/>
                </a:solidFill>
                <a:effectLst/>
                <a:latin typeface="Calibri" pitchFamily="34" charset="0"/>
                <a:ea typeface="宋体" pitchFamily="2" charset="-122"/>
                <a:cs typeface="+mn-cs"/>
              </a:rPr>
              <a:t>世纪末。布尔在</a:t>
            </a:r>
            <a:r>
              <a:rPr lang="en-US" altLang="zh-CN" sz="1200" b="0" i="0" kern="1200" dirty="0">
                <a:solidFill>
                  <a:schemeClr val="tx1"/>
                </a:solidFill>
                <a:effectLst/>
                <a:latin typeface="Calibri" pitchFamily="34" charset="0"/>
                <a:ea typeface="宋体" pitchFamily="2" charset="-122"/>
                <a:cs typeface="+mn-cs"/>
              </a:rPr>
              <a:t>1855</a:t>
            </a:r>
            <a:r>
              <a:rPr lang="zh-CN" altLang="en-US" sz="1200" b="0" i="0" kern="1200" dirty="0">
                <a:solidFill>
                  <a:schemeClr val="tx1"/>
                </a:solidFill>
                <a:effectLst/>
                <a:latin typeface="Calibri" pitchFamily="34" charset="0"/>
                <a:ea typeface="宋体" pitchFamily="2" charset="-122"/>
                <a:cs typeface="+mn-cs"/>
              </a:rPr>
              <a:t>年结婚，他的妻子玛丽</a:t>
            </a:r>
            <a:r>
              <a:rPr lang="en-US" altLang="zh-CN" sz="1200" b="0" i="0" kern="1200" dirty="0">
                <a:solidFill>
                  <a:schemeClr val="tx1"/>
                </a:solidFill>
                <a:effectLst/>
                <a:latin typeface="Calibri" pitchFamily="34" charset="0"/>
                <a:ea typeface="宋体" pitchFamily="2" charset="-122"/>
                <a:cs typeface="+mn-cs"/>
              </a:rPr>
              <a:t>·</a:t>
            </a:r>
            <a:r>
              <a:rPr lang="zh-CN" altLang="en-US" sz="1200" b="0" i="0" kern="1200" dirty="0">
                <a:solidFill>
                  <a:schemeClr val="tx1"/>
                </a:solidFill>
                <a:effectLst/>
                <a:latin typeface="Calibri" pitchFamily="34" charset="0"/>
                <a:ea typeface="宋体" pitchFamily="2" charset="-122"/>
                <a:cs typeface="+mn-cs"/>
              </a:rPr>
              <a:t>埃弗雷斯特</a:t>
            </a:r>
            <a:r>
              <a:rPr lang="zh-CN" altLang="en-US" sz="1200" b="0" i="0" kern="1200" baseline="30000" dirty="0">
                <a:solidFill>
                  <a:schemeClr val="tx1"/>
                </a:solidFill>
                <a:effectLst/>
                <a:latin typeface="Calibri" pitchFamily="34" charset="0"/>
                <a:ea typeface="宋体" pitchFamily="2" charset="-122"/>
                <a:cs typeface="+mn-cs"/>
              </a:rPr>
              <a:t> </a:t>
            </a:r>
            <a:r>
              <a:rPr lang="en-US" altLang="zh-CN" sz="1200" b="0" i="0" kern="1200" baseline="30000" dirty="0">
                <a:solidFill>
                  <a:schemeClr val="tx1"/>
                </a:solidFill>
                <a:effectLst/>
                <a:latin typeface="Calibri" pitchFamily="34" charset="0"/>
                <a:ea typeface="宋体" pitchFamily="2" charset="-122"/>
                <a:cs typeface="+mn-cs"/>
              </a:rPr>
              <a:t>[2]</a:t>
            </a:r>
            <a:r>
              <a:rPr lang="zh-CN" altLang="en-US" sz="1200" b="0" i="0" u="none" strike="noStrike" kern="1200" dirty="0">
                <a:solidFill>
                  <a:schemeClr val="tx1"/>
                </a:solidFill>
                <a:effectLst/>
                <a:latin typeface="Calibri" pitchFamily="34" charset="0"/>
                <a:ea typeface="宋体" pitchFamily="2" charset="-122"/>
                <a:cs typeface="+mn-cs"/>
              </a:rPr>
              <a:t> </a:t>
            </a:r>
            <a:r>
              <a:rPr lang="zh-CN" altLang="en-US" sz="1200" b="0" i="0" kern="1200" dirty="0">
                <a:solidFill>
                  <a:schemeClr val="tx1"/>
                </a:solidFill>
                <a:effectLst/>
                <a:latin typeface="Calibri" pitchFamily="34" charset="0"/>
                <a:ea typeface="宋体" pitchFamily="2" charset="-122"/>
                <a:cs typeface="+mn-cs"/>
              </a:rPr>
              <a:t> </a:t>
            </a:r>
            <a:r>
              <a:rPr lang="en-US" altLang="zh-CN" sz="1200" b="0" i="0" kern="1200" baseline="30000" dirty="0">
                <a:solidFill>
                  <a:schemeClr val="tx1"/>
                </a:solidFill>
                <a:effectLst/>
                <a:latin typeface="Calibri" pitchFamily="34" charset="0"/>
                <a:ea typeface="宋体" pitchFamily="2" charset="-122"/>
                <a:cs typeface="+mn-cs"/>
              </a:rPr>
              <a:t>[1]</a:t>
            </a:r>
            <a:r>
              <a:rPr lang="zh-CN" altLang="en-US" sz="1200" b="0" i="0" u="none" strike="noStrike" kern="1200" dirty="0">
                <a:solidFill>
                  <a:schemeClr val="tx1"/>
                </a:solidFill>
                <a:effectLst/>
                <a:latin typeface="Calibri" pitchFamily="34" charset="0"/>
                <a:ea typeface="宋体" pitchFamily="2" charset="-122"/>
                <a:cs typeface="+mn-cs"/>
              </a:rPr>
              <a:t> </a:t>
            </a:r>
            <a:r>
              <a:rPr lang="zh-CN" altLang="en-US" sz="1200" b="0" i="0" kern="1200" dirty="0">
                <a:solidFill>
                  <a:schemeClr val="tx1"/>
                </a:solidFill>
                <a:effectLst/>
                <a:latin typeface="Calibri" pitchFamily="34" charset="0"/>
                <a:ea typeface="宋体" pitchFamily="2" charset="-122"/>
                <a:cs typeface="+mn-cs"/>
              </a:rPr>
              <a:t> 是皇后校园一位</a:t>
            </a:r>
            <a:r>
              <a:rPr lang="zh-CN" altLang="en-US" sz="1200" b="0" i="0" u="none" strike="noStrike" kern="1200" dirty="0">
                <a:solidFill>
                  <a:schemeClr val="tx1"/>
                </a:solidFill>
                <a:effectLst/>
                <a:latin typeface="Calibri" pitchFamily="34" charset="0"/>
                <a:ea typeface="宋体" pitchFamily="2" charset="-122"/>
                <a:cs typeface="+mn-cs"/>
                <a:hlinkClick r:id="rId14"/>
              </a:rPr>
              <a:t>希腊文</a:t>
            </a:r>
            <a:r>
              <a:rPr lang="zh-CN" altLang="en-US" sz="1200" b="0" i="0" kern="1200" dirty="0">
                <a:solidFill>
                  <a:schemeClr val="tx1"/>
                </a:solidFill>
                <a:effectLst/>
                <a:latin typeface="Calibri" pitchFamily="34" charset="0"/>
                <a:ea typeface="宋体" pitchFamily="2" charset="-122"/>
                <a:cs typeface="+mn-cs"/>
              </a:rPr>
              <a:t>教授的侄女。</a:t>
            </a:r>
            <a:r>
              <a:rPr lang="en-US" altLang="zh-CN" sz="1200" b="0" i="0" kern="1200" dirty="0">
                <a:solidFill>
                  <a:schemeClr val="tx1"/>
                </a:solidFill>
                <a:effectLst/>
                <a:latin typeface="Calibri" pitchFamily="34" charset="0"/>
                <a:ea typeface="宋体" pitchFamily="2" charset="-122"/>
                <a:cs typeface="+mn-cs"/>
              </a:rPr>
              <a:t>1857</a:t>
            </a:r>
            <a:r>
              <a:rPr lang="zh-CN" altLang="en-US" sz="1200" b="0" i="0" kern="1200" dirty="0">
                <a:solidFill>
                  <a:schemeClr val="tx1"/>
                </a:solidFill>
                <a:effectLst/>
                <a:latin typeface="Calibri" pitchFamily="34" charset="0"/>
                <a:ea typeface="宋体" pitchFamily="2" charset="-122"/>
                <a:cs typeface="+mn-cs"/>
              </a:rPr>
              <a:t>年布尔当选为</a:t>
            </a:r>
            <a:r>
              <a:rPr lang="zh-CN" altLang="en-US" sz="1200" b="0" i="0" u="none" strike="noStrike" kern="1200" dirty="0">
                <a:solidFill>
                  <a:schemeClr val="tx1"/>
                </a:solidFill>
                <a:effectLst/>
                <a:latin typeface="Calibri" pitchFamily="34" charset="0"/>
                <a:ea typeface="宋体" pitchFamily="2" charset="-122"/>
                <a:cs typeface="+mn-cs"/>
                <a:hlinkClick r:id="rId15"/>
              </a:rPr>
              <a:t>伦敦皇家学会</a:t>
            </a:r>
            <a:r>
              <a:rPr lang="zh-CN" altLang="en-US" sz="1200" b="0" i="0" kern="1200" dirty="0">
                <a:solidFill>
                  <a:schemeClr val="tx1"/>
                </a:solidFill>
                <a:effectLst/>
                <a:latin typeface="Calibri" pitchFamily="34" charset="0"/>
                <a:ea typeface="宋体" pitchFamily="2" charset="-122"/>
                <a:cs typeface="+mn-cs"/>
              </a:rPr>
              <a:t>会员，不久荣获该会的皇家奖章。</a:t>
            </a:r>
            <a:r>
              <a:rPr lang="zh-CN" altLang="en-US" sz="1200" b="0" i="0" kern="1200" baseline="30000" dirty="0">
                <a:solidFill>
                  <a:schemeClr val="tx1"/>
                </a:solidFill>
                <a:effectLst/>
                <a:latin typeface="Calibri" pitchFamily="34" charset="0"/>
                <a:ea typeface="宋体" pitchFamily="2" charset="-122"/>
                <a:cs typeface="+mn-cs"/>
              </a:rPr>
              <a:t> </a:t>
            </a:r>
            <a:r>
              <a:rPr lang="en-US" altLang="zh-CN" sz="1200" b="0" i="0" kern="1200" baseline="30000" dirty="0">
                <a:solidFill>
                  <a:schemeClr val="tx1"/>
                </a:solidFill>
                <a:effectLst/>
                <a:latin typeface="Calibri" pitchFamily="34" charset="0"/>
                <a:ea typeface="宋体" pitchFamily="2" charset="-122"/>
                <a:cs typeface="+mn-cs"/>
              </a:rPr>
              <a:t>[2]</a:t>
            </a:r>
            <a:r>
              <a:rPr lang="zh-CN" altLang="en-US" sz="1200" b="0" i="0" u="none" strike="noStrike" kern="1200" dirty="0">
                <a:solidFill>
                  <a:schemeClr val="tx1"/>
                </a:solidFill>
                <a:effectLst/>
                <a:latin typeface="Calibri" pitchFamily="34" charset="0"/>
                <a:ea typeface="宋体" pitchFamily="2" charset="-122"/>
                <a:cs typeface="+mn-cs"/>
              </a:rPr>
              <a:t> </a:t>
            </a:r>
            <a:r>
              <a:rPr lang="zh-CN" altLang="en-US" sz="1200" b="0" i="0" kern="1200" dirty="0">
                <a:solidFill>
                  <a:schemeClr val="tx1"/>
                </a:solidFill>
                <a:effectLst/>
                <a:latin typeface="Calibri" pitchFamily="34" charset="0"/>
                <a:ea typeface="宋体" pitchFamily="2" charset="-122"/>
                <a:cs typeface="+mn-cs"/>
              </a:rPr>
              <a:t> </a:t>
            </a:r>
            <a:r>
              <a:rPr lang="en-US" altLang="zh-CN" sz="1200" b="0" i="0" kern="1200" dirty="0">
                <a:solidFill>
                  <a:schemeClr val="tx1"/>
                </a:solidFill>
                <a:effectLst/>
                <a:latin typeface="Calibri" pitchFamily="34" charset="0"/>
                <a:ea typeface="宋体" pitchFamily="2" charset="-122"/>
                <a:cs typeface="+mn-cs"/>
              </a:rPr>
              <a:t>1864</a:t>
            </a:r>
            <a:r>
              <a:rPr lang="zh-CN" altLang="en-US" sz="1200" b="0" i="0" kern="1200" dirty="0">
                <a:solidFill>
                  <a:schemeClr val="tx1"/>
                </a:solidFill>
                <a:effectLst/>
                <a:latin typeface="Calibri" pitchFamily="34" charset="0"/>
                <a:ea typeface="宋体" pitchFamily="2" charset="-122"/>
                <a:cs typeface="+mn-cs"/>
              </a:rPr>
              <a:t>年，布尔死于</a:t>
            </a:r>
            <a:r>
              <a:rPr lang="zh-CN" altLang="en-US" sz="1200" b="0" i="0" u="none" strike="noStrike" kern="1200" dirty="0">
                <a:solidFill>
                  <a:schemeClr val="tx1"/>
                </a:solidFill>
                <a:effectLst/>
                <a:latin typeface="Calibri" pitchFamily="34" charset="0"/>
                <a:ea typeface="宋体" pitchFamily="2" charset="-122"/>
                <a:cs typeface="+mn-cs"/>
                <a:hlinkClick r:id="rId16"/>
              </a:rPr>
              <a:t>肺炎</a:t>
            </a:r>
            <a:r>
              <a:rPr lang="zh-CN" altLang="en-US" sz="1200" b="0" i="0" kern="1200" dirty="0">
                <a:solidFill>
                  <a:schemeClr val="tx1"/>
                </a:solidFill>
                <a:effectLst/>
                <a:latin typeface="Calibri" pitchFamily="34" charset="0"/>
                <a:ea typeface="宋体" pitchFamily="2" charset="-122"/>
                <a:cs typeface="+mn-cs"/>
              </a:rPr>
              <a:t>，</a:t>
            </a:r>
            <a:r>
              <a:rPr lang="zh-CN" altLang="en-US" sz="1200" b="0" i="0" u="none" strike="noStrike" kern="1200" dirty="0">
                <a:solidFill>
                  <a:schemeClr val="tx1"/>
                </a:solidFill>
                <a:effectLst/>
                <a:latin typeface="Calibri" pitchFamily="34" charset="0"/>
                <a:ea typeface="宋体" pitchFamily="2" charset="-122"/>
                <a:cs typeface="+mn-cs"/>
                <a:hlinkClick r:id="rId16"/>
              </a:rPr>
              <a:t>肺炎</a:t>
            </a:r>
            <a:r>
              <a:rPr lang="zh-CN" altLang="en-US" sz="1200" b="0" i="0" kern="1200" dirty="0">
                <a:solidFill>
                  <a:schemeClr val="tx1"/>
                </a:solidFill>
                <a:effectLst/>
                <a:latin typeface="Calibri" pitchFamily="34" charset="0"/>
                <a:ea typeface="宋体" pitchFamily="2" charset="-122"/>
                <a:cs typeface="+mn-cs"/>
              </a:rPr>
              <a:t>是他在暴风雨天气中尽管已经湿淋淋的了仍坚持上课引起的。由于其在符号逻辑运算中的特殊贡献，很多计算机语言中将逻辑运算称为布尔运算，将其结果称为布尔值。</a:t>
            </a:r>
          </a:p>
          <a:p>
            <a:pPr>
              <a:lnSpc>
                <a:spcPct val="90000"/>
              </a:lnSpc>
            </a:pPr>
            <a:endParaRPr lang="zh-CN" altLang="en-US" sz="900" dirty="0"/>
          </a:p>
        </p:txBody>
      </p:sp>
    </p:spTree>
    <p:extLst>
      <p:ext uri="{BB962C8B-B14F-4D97-AF65-F5344CB8AC3E}">
        <p14:creationId xmlns:p14="http://schemas.microsoft.com/office/powerpoint/2010/main" val="2731695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带权图的最短通路算法</a:t>
            </a:r>
          </a:p>
          <a:p>
            <a:pPr eaLnBrk="1" hangingPunct="1"/>
            <a:endParaRPr lang="zh-CN" altLang="en-US"/>
          </a:p>
        </p:txBody>
      </p:sp>
    </p:spTree>
    <p:extLst>
      <p:ext uri="{BB962C8B-B14F-4D97-AF65-F5344CB8AC3E}">
        <p14:creationId xmlns:p14="http://schemas.microsoft.com/office/powerpoint/2010/main" val="2400349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b="0" i="0" kern="1200" dirty="0">
                <a:solidFill>
                  <a:schemeClr val="tx1"/>
                </a:solidFill>
                <a:effectLst/>
                <a:latin typeface="Calibri" pitchFamily="34" charset="0"/>
                <a:ea typeface="宋体" pitchFamily="2" charset="-122"/>
                <a:cs typeface="+mn-cs"/>
              </a:rPr>
              <a:t>金岳霖</a:t>
            </a:r>
            <a:r>
              <a:rPr lang="en-US" altLang="zh-CN" sz="1200" b="0" i="0" kern="1200" dirty="0">
                <a:solidFill>
                  <a:schemeClr val="tx1"/>
                </a:solidFill>
                <a:effectLst/>
                <a:latin typeface="Calibri" pitchFamily="34" charset="0"/>
                <a:ea typeface="宋体" pitchFamily="2" charset="-122"/>
                <a:cs typeface="+mn-cs"/>
              </a:rPr>
              <a:t>(1895</a:t>
            </a:r>
            <a:r>
              <a:rPr lang="zh-CN" altLang="en-US" sz="1200" b="0" i="0" kern="1200" dirty="0">
                <a:solidFill>
                  <a:schemeClr val="tx1"/>
                </a:solidFill>
                <a:effectLst/>
                <a:latin typeface="Calibri" pitchFamily="34" charset="0"/>
                <a:ea typeface="宋体" pitchFamily="2" charset="-122"/>
                <a:cs typeface="+mn-cs"/>
              </a:rPr>
              <a:t>年</a:t>
            </a:r>
            <a:r>
              <a:rPr lang="en-US" altLang="zh-CN" sz="1200" b="0" i="0" kern="1200" dirty="0">
                <a:solidFill>
                  <a:schemeClr val="tx1"/>
                </a:solidFill>
                <a:effectLst/>
                <a:latin typeface="Calibri" pitchFamily="34" charset="0"/>
                <a:ea typeface="宋体" pitchFamily="2" charset="-122"/>
                <a:cs typeface="+mn-cs"/>
              </a:rPr>
              <a:t>7</a:t>
            </a:r>
            <a:r>
              <a:rPr lang="zh-CN" altLang="en-US" sz="1200" b="0" i="0" kern="1200" dirty="0">
                <a:solidFill>
                  <a:schemeClr val="tx1"/>
                </a:solidFill>
                <a:effectLst/>
                <a:latin typeface="Calibri" pitchFamily="34" charset="0"/>
                <a:ea typeface="宋体" pitchFamily="2" charset="-122"/>
                <a:cs typeface="+mn-cs"/>
              </a:rPr>
              <a:t>月</a:t>
            </a:r>
            <a:r>
              <a:rPr lang="en-US" altLang="zh-CN" sz="1200" b="0" i="0" kern="1200" dirty="0">
                <a:solidFill>
                  <a:schemeClr val="tx1"/>
                </a:solidFill>
                <a:effectLst/>
                <a:latin typeface="Calibri" pitchFamily="34" charset="0"/>
                <a:ea typeface="宋体" pitchFamily="2" charset="-122"/>
                <a:cs typeface="+mn-cs"/>
              </a:rPr>
              <a:t>14</a:t>
            </a:r>
            <a:r>
              <a:rPr lang="zh-CN" altLang="en-US" sz="1200" b="0" i="0" kern="1200" dirty="0">
                <a:solidFill>
                  <a:schemeClr val="tx1"/>
                </a:solidFill>
                <a:effectLst/>
                <a:latin typeface="Calibri" pitchFamily="34" charset="0"/>
                <a:ea typeface="宋体" pitchFamily="2" charset="-122"/>
                <a:cs typeface="+mn-cs"/>
              </a:rPr>
              <a:t>日</a:t>
            </a:r>
            <a:r>
              <a:rPr lang="en-US" altLang="zh-CN" sz="1200" b="0" i="0" kern="1200" dirty="0">
                <a:solidFill>
                  <a:schemeClr val="tx1"/>
                </a:solidFill>
                <a:effectLst/>
                <a:latin typeface="Calibri" pitchFamily="34" charset="0"/>
                <a:ea typeface="宋体" pitchFamily="2" charset="-122"/>
                <a:cs typeface="+mn-cs"/>
              </a:rPr>
              <a:t>-1984</a:t>
            </a:r>
            <a:r>
              <a:rPr lang="zh-CN" altLang="en-US" sz="1200" b="0" i="0" kern="1200" dirty="0">
                <a:solidFill>
                  <a:schemeClr val="tx1"/>
                </a:solidFill>
                <a:effectLst/>
                <a:latin typeface="Calibri" pitchFamily="34" charset="0"/>
                <a:ea typeface="宋体" pitchFamily="2" charset="-122"/>
                <a:cs typeface="+mn-cs"/>
              </a:rPr>
              <a:t>年</a:t>
            </a:r>
            <a:r>
              <a:rPr lang="en-US" altLang="zh-CN" sz="1200" b="0" i="0" kern="1200" dirty="0">
                <a:solidFill>
                  <a:schemeClr val="tx1"/>
                </a:solidFill>
                <a:effectLst/>
                <a:latin typeface="Calibri" pitchFamily="34" charset="0"/>
                <a:ea typeface="宋体" pitchFamily="2" charset="-122"/>
                <a:cs typeface="+mn-cs"/>
              </a:rPr>
              <a:t>10</a:t>
            </a:r>
            <a:r>
              <a:rPr lang="zh-CN" altLang="en-US" sz="1200" b="0" i="0" kern="1200" dirty="0">
                <a:solidFill>
                  <a:schemeClr val="tx1"/>
                </a:solidFill>
                <a:effectLst/>
                <a:latin typeface="Calibri" pitchFamily="34" charset="0"/>
                <a:ea typeface="宋体" pitchFamily="2" charset="-122"/>
                <a:cs typeface="+mn-cs"/>
              </a:rPr>
              <a:t>月</a:t>
            </a:r>
            <a:r>
              <a:rPr lang="en-US" altLang="zh-CN" sz="1200" b="0" i="0" kern="1200" dirty="0">
                <a:solidFill>
                  <a:schemeClr val="tx1"/>
                </a:solidFill>
                <a:effectLst/>
                <a:latin typeface="Calibri" pitchFamily="34" charset="0"/>
                <a:ea typeface="宋体" pitchFamily="2" charset="-122"/>
                <a:cs typeface="+mn-cs"/>
              </a:rPr>
              <a:t>19</a:t>
            </a:r>
            <a:r>
              <a:rPr lang="zh-CN" altLang="en-US" sz="1200" b="0" i="0" kern="1200" dirty="0">
                <a:solidFill>
                  <a:schemeClr val="tx1"/>
                </a:solidFill>
                <a:effectLst/>
                <a:latin typeface="Calibri" pitchFamily="34" charset="0"/>
                <a:ea typeface="宋体" pitchFamily="2" charset="-122"/>
                <a:cs typeface="+mn-cs"/>
              </a:rPr>
              <a:t>日</a:t>
            </a:r>
            <a:r>
              <a:rPr lang="en-US" altLang="zh-CN" sz="1200" b="0" i="0" kern="1200" dirty="0">
                <a:solidFill>
                  <a:schemeClr val="tx1"/>
                </a:solidFill>
                <a:effectLst/>
                <a:latin typeface="Calibri" pitchFamily="34" charset="0"/>
                <a:ea typeface="宋体" pitchFamily="2" charset="-122"/>
                <a:cs typeface="+mn-cs"/>
              </a:rPr>
              <a:t>)</a:t>
            </a:r>
            <a:r>
              <a:rPr lang="zh-CN" altLang="en-US" sz="1200" b="0" i="0" kern="1200" dirty="0">
                <a:solidFill>
                  <a:schemeClr val="tx1"/>
                </a:solidFill>
                <a:effectLst/>
                <a:latin typeface="Calibri" pitchFamily="34" charset="0"/>
                <a:ea typeface="宋体" pitchFamily="2" charset="-122"/>
                <a:cs typeface="+mn-cs"/>
              </a:rPr>
              <a:t>，字龙荪，祖籍</a:t>
            </a:r>
            <a:r>
              <a:rPr lang="zh-CN" altLang="en-US" sz="1200" b="0" i="0" u="none" strike="noStrike" kern="1200" dirty="0">
                <a:solidFill>
                  <a:schemeClr val="tx1"/>
                </a:solidFill>
                <a:effectLst/>
                <a:latin typeface="Calibri" pitchFamily="34" charset="0"/>
                <a:ea typeface="宋体" pitchFamily="2" charset="-122"/>
                <a:cs typeface="+mn-cs"/>
                <a:hlinkClick r:id="rId3"/>
              </a:rPr>
              <a:t>浙江省</a:t>
            </a:r>
            <a:r>
              <a:rPr lang="zh-CN" altLang="en-US" sz="1200" b="0" i="0" u="none" strike="noStrike" kern="1200" dirty="0">
                <a:solidFill>
                  <a:schemeClr val="tx1"/>
                </a:solidFill>
                <a:effectLst/>
                <a:latin typeface="Calibri" pitchFamily="34" charset="0"/>
                <a:ea typeface="宋体" pitchFamily="2" charset="-122"/>
                <a:cs typeface="+mn-cs"/>
                <a:hlinkClick r:id="rId4"/>
              </a:rPr>
              <a:t>绍兴市</a:t>
            </a:r>
            <a:r>
              <a:rPr lang="zh-CN" altLang="en-US" sz="1200" b="0" i="0" u="none" strike="noStrike" kern="1200" dirty="0">
                <a:solidFill>
                  <a:schemeClr val="tx1"/>
                </a:solidFill>
                <a:effectLst/>
                <a:latin typeface="Calibri" pitchFamily="34" charset="0"/>
                <a:ea typeface="宋体" pitchFamily="2" charset="-122"/>
                <a:cs typeface="+mn-cs"/>
                <a:hlinkClick r:id="rId5"/>
              </a:rPr>
              <a:t>诸暨县</a:t>
            </a:r>
            <a:r>
              <a:rPr lang="zh-CN" altLang="en-US" sz="1200" b="0" i="0" kern="1200" dirty="0">
                <a:solidFill>
                  <a:schemeClr val="tx1"/>
                </a:solidFill>
                <a:effectLst/>
                <a:latin typeface="Calibri" pitchFamily="34" charset="0"/>
                <a:ea typeface="宋体" pitchFamily="2" charset="-122"/>
                <a:cs typeface="+mn-cs"/>
              </a:rPr>
              <a:t>，出生于</a:t>
            </a:r>
            <a:r>
              <a:rPr lang="zh-CN" altLang="en-US" sz="1200" b="0" i="0" u="none" strike="noStrike" kern="1200" dirty="0">
                <a:solidFill>
                  <a:schemeClr val="tx1"/>
                </a:solidFill>
                <a:effectLst/>
                <a:latin typeface="Calibri" pitchFamily="34" charset="0"/>
                <a:ea typeface="宋体" pitchFamily="2" charset="-122"/>
                <a:cs typeface="+mn-cs"/>
                <a:hlinkClick r:id="rId6"/>
              </a:rPr>
              <a:t>湖南长沙</a:t>
            </a:r>
            <a:r>
              <a:rPr lang="en-US" altLang="zh-CN" sz="1200" b="0" i="0" u="none" strike="noStrike" kern="1200" baseline="30000" dirty="0">
                <a:solidFill>
                  <a:schemeClr val="tx1"/>
                </a:solidFill>
                <a:effectLst/>
                <a:latin typeface="Calibri" pitchFamily="34" charset="0"/>
                <a:ea typeface="宋体" pitchFamily="2" charset="-122"/>
                <a:cs typeface="+mn-cs"/>
                <a:hlinkClick r:id="rId7"/>
              </a:rPr>
              <a:t>[1]</a:t>
            </a:r>
            <a:r>
              <a:rPr lang="zh-CN" altLang="en-US" sz="1200" b="0" i="0" kern="1200" dirty="0">
                <a:solidFill>
                  <a:schemeClr val="tx1"/>
                </a:solidFill>
                <a:effectLst/>
                <a:latin typeface="Calibri" pitchFamily="34" charset="0"/>
                <a:ea typeface="宋体" pitchFamily="2" charset="-122"/>
                <a:cs typeface="+mn-cs"/>
              </a:rPr>
              <a:t>，毕业于</a:t>
            </a:r>
            <a:r>
              <a:rPr lang="zh-CN" altLang="en-US" sz="1200" b="0" i="0" u="none" strike="noStrike" kern="1200" dirty="0">
                <a:solidFill>
                  <a:schemeClr val="tx1"/>
                </a:solidFill>
                <a:effectLst/>
                <a:latin typeface="Calibri" pitchFamily="34" charset="0"/>
                <a:ea typeface="宋体" pitchFamily="2" charset="-122"/>
                <a:cs typeface="+mn-cs"/>
                <a:hlinkClick r:id="rId8"/>
              </a:rPr>
              <a:t>哥伦比亚大学</a:t>
            </a:r>
            <a:r>
              <a:rPr lang="zh-CN" altLang="en-US" sz="1200" b="0" i="0" kern="1200" dirty="0">
                <a:solidFill>
                  <a:schemeClr val="tx1"/>
                </a:solidFill>
                <a:effectLst/>
                <a:latin typeface="Calibri" pitchFamily="34" charset="0"/>
                <a:ea typeface="宋体" pitchFamily="2" charset="-122"/>
                <a:cs typeface="+mn-cs"/>
              </a:rPr>
              <a:t>，取得政治学博士学位，</a:t>
            </a:r>
            <a:r>
              <a:rPr lang="en-US" altLang="zh-CN" sz="1200" b="0" i="0" u="none" strike="noStrike" kern="1200" baseline="30000" dirty="0">
                <a:solidFill>
                  <a:schemeClr val="tx1"/>
                </a:solidFill>
                <a:effectLst/>
                <a:latin typeface="Calibri" pitchFamily="34" charset="0"/>
                <a:ea typeface="宋体" pitchFamily="2" charset="-122"/>
                <a:cs typeface="+mn-cs"/>
                <a:hlinkClick r:id="rId9"/>
              </a:rPr>
              <a:t>[2]</a:t>
            </a:r>
            <a:r>
              <a:rPr lang="zh-CN" altLang="en-US" sz="1200" b="1" i="0" kern="1200" dirty="0">
                <a:solidFill>
                  <a:schemeClr val="tx1"/>
                </a:solidFill>
                <a:effectLst/>
                <a:latin typeface="Calibri" pitchFamily="34" charset="0"/>
                <a:ea typeface="宋体" pitchFamily="2" charset="-122"/>
                <a:cs typeface="+mn-cs"/>
              </a:rPr>
              <a:t>中国近现代著名哲学家</a:t>
            </a:r>
            <a:r>
              <a:rPr lang="zh-CN" altLang="en-US" sz="1200" b="0" i="0" kern="1200" dirty="0">
                <a:solidFill>
                  <a:schemeClr val="tx1"/>
                </a:solidFill>
                <a:effectLst/>
                <a:latin typeface="Calibri" pitchFamily="34" charset="0"/>
                <a:ea typeface="宋体" pitchFamily="2" charset="-122"/>
                <a:cs typeface="+mn-cs"/>
              </a:rPr>
              <a:t>、</a:t>
            </a:r>
            <a:r>
              <a:rPr lang="zh-CN" altLang="en-US" sz="1200" b="0" i="0" u="none" strike="noStrike" kern="1200" dirty="0">
                <a:solidFill>
                  <a:schemeClr val="tx1"/>
                </a:solidFill>
                <a:effectLst/>
                <a:latin typeface="Calibri" pitchFamily="34" charset="0"/>
                <a:ea typeface="宋体" pitchFamily="2" charset="-122"/>
                <a:cs typeface="+mn-cs"/>
                <a:hlinkClick r:id="rId10"/>
              </a:rPr>
              <a:t>逻辑学家</a:t>
            </a:r>
            <a:r>
              <a:rPr lang="zh-CN" altLang="en-US" sz="1200" b="0" i="0" kern="1200" dirty="0">
                <a:solidFill>
                  <a:schemeClr val="tx1"/>
                </a:solidFill>
                <a:effectLst/>
                <a:latin typeface="Calibri" pitchFamily="34" charset="0"/>
                <a:ea typeface="宋体" pitchFamily="2" charset="-122"/>
                <a:cs typeface="+mn-cs"/>
              </a:rPr>
              <a:t>，曾任</a:t>
            </a:r>
            <a:r>
              <a:rPr lang="zh-CN" altLang="en-US" sz="1200" b="1" i="0" u="none" strike="noStrike" kern="1200" dirty="0">
                <a:solidFill>
                  <a:schemeClr val="tx1"/>
                </a:solidFill>
                <a:effectLst/>
                <a:latin typeface="Calibri" pitchFamily="34" charset="0"/>
                <a:ea typeface="宋体" pitchFamily="2" charset="-122"/>
                <a:cs typeface="+mn-cs"/>
                <a:hlinkClick r:id="rId11"/>
              </a:rPr>
              <a:t>中国社会科学院哲学研究所</a:t>
            </a:r>
            <a:r>
              <a:rPr lang="zh-CN" altLang="en-US" sz="1200" b="1" i="0" kern="1200" dirty="0">
                <a:solidFill>
                  <a:schemeClr val="tx1"/>
                </a:solidFill>
                <a:effectLst/>
                <a:latin typeface="Calibri" pitchFamily="34" charset="0"/>
                <a:ea typeface="宋体" pitchFamily="2" charset="-122"/>
                <a:cs typeface="+mn-cs"/>
              </a:rPr>
              <a:t>副所长</a:t>
            </a:r>
            <a:r>
              <a:rPr lang="zh-CN" altLang="en-US" sz="1200" b="0" i="0" kern="1200" dirty="0">
                <a:solidFill>
                  <a:schemeClr val="tx1"/>
                </a:solidFill>
                <a:effectLst/>
                <a:latin typeface="Calibri" pitchFamily="34" charset="0"/>
                <a:ea typeface="宋体" pitchFamily="2" charset="-122"/>
                <a:cs typeface="+mn-cs"/>
              </a:rPr>
              <a:t>。</a:t>
            </a:r>
            <a:r>
              <a:rPr lang="en-US" altLang="zh-CN" sz="1200" b="0" i="0" u="none" strike="noStrike" kern="1200" baseline="30000" dirty="0">
                <a:solidFill>
                  <a:schemeClr val="tx1"/>
                </a:solidFill>
                <a:effectLst/>
                <a:latin typeface="Calibri" pitchFamily="34" charset="0"/>
                <a:ea typeface="宋体" pitchFamily="2" charset="-122"/>
                <a:cs typeface="+mn-cs"/>
                <a:hlinkClick r:id="rId12"/>
              </a:rPr>
              <a:t>[3]</a:t>
            </a:r>
            <a:endParaRPr lang="zh-CN" altLang="en-US" sz="1200" b="0" i="0" kern="1200" dirty="0">
              <a:solidFill>
                <a:schemeClr val="tx1"/>
              </a:solidFill>
              <a:effectLst/>
              <a:latin typeface="Calibri" pitchFamily="34" charset="0"/>
              <a:ea typeface="宋体" pitchFamily="2" charset="-122"/>
              <a:cs typeface="+mn-cs"/>
            </a:endParaRPr>
          </a:p>
          <a:p>
            <a:r>
              <a:rPr lang="zh-CN" altLang="en-US" sz="1200" b="0" i="0" kern="1200" dirty="0">
                <a:solidFill>
                  <a:schemeClr val="tx1"/>
                </a:solidFill>
                <a:effectLst/>
                <a:latin typeface="Calibri" pitchFamily="34" charset="0"/>
                <a:ea typeface="宋体" pitchFamily="2" charset="-122"/>
                <a:cs typeface="+mn-cs"/>
              </a:rPr>
              <a:t>金岳霖</a:t>
            </a:r>
            <a:r>
              <a:rPr lang="en-US" altLang="zh-CN" sz="1200" b="0" i="0" kern="1200" dirty="0">
                <a:solidFill>
                  <a:schemeClr val="tx1"/>
                </a:solidFill>
                <a:effectLst/>
                <a:latin typeface="Calibri" pitchFamily="34" charset="0"/>
                <a:ea typeface="宋体" pitchFamily="2" charset="-122"/>
                <a:cs typeface="+mn-cs"/>
              </a:rPr>
              <a:t>1926</a:t>
            </a:r>
            <a:r>
              <a:rPr lang="zh-CN" altLang="en-US" sz="1200" b="0" i="0" kern="1200" dirty="0">
                <a:solidFill>
                  <a:schemeClr val="tx1"/>
                </a:solidFill>
                <a:effectLst/>
                <a:latin typeface="Calibri" pitchFamily="34" charset="0"/>
                <a:ea typeface="宋体" pitchFamily="2" charset="-122"/>
                <a:cs typeface="+mn-cs"/>
              </a:rPr>
              <a:t>年</a:t>
            </a:r>
            <a:r>
              <a:rPr lang="en-US" altLang="zh-CN" sz="1200" b="0" i="0" kern="1200" dirty="0">
                <a:solidFill>
                  <a:schemeClr val="tx1"/>
                </a:solidFill>
                <a:effectLst/>
                <a:latin typeface="Calibri" pitchFamily="34" charset="0"/>
                <a:ea typeface="宋体" pitchFamily="2" charset="-122"/>
                <a:cs typeface="+mn-cs"/>
              </a:rPr>
              <a:t>7</a:t>
            </a:r>
            <a:r>
              <a:rPr lang="zh-CN" altLang="en-US" sz="1200" b="0" i="0" kern="1200" dirty="0">
                <a:solidFill>
                  <a:schemeClr val="tx1"/>
                </a:solidFill>
                <a:effectLst/>
                <a:latin typeface="Calibri" pitchFamily="34" charset="0"/>
                <a:ea typeface="宋体" pitchFamily="2" charset="-122"/>
                <a:cs typeface="+mn-cs"/>
              </a:rPr>
              <a:t>月回母校</a:t>
            </a:r>
            <a:r>
              <a:rPr lang="zh-CN" altLang="en-US" sz="1200" b="0" i="0" u="none" strike="noStrike" kern="1200" dirty="0">
                <a:solidFill>
                  <a:schemeClr val="tx1"/>
                </a:solidFill>
                <a:effectLst/>
                <a:latin typeface="Calibri" pitchFamily="34" charset="0"/>
                <a:ea typeface="宋体" pitchFamily="2" charset="-122"/>
                <a:cs typeface="+mn-cs"/>
                <a:hlinkClick r:id="rId13"/>
              </a:rPr>
              <a:t>清华</a:t>
            </a:r>
            <a:r>
              <a:rPr lang="zh-CN" altLang="en-US" sz="1200" b="0" i="0" kern="1200" dirty="0">
                <a:solidFill>
                  <a:schemeClr val="tx1"/>
                </a:solidFill>
                <a:effectLst/>
                <a:latin typeface="Calibri" pitchFamily="34" charset="0"/>
                <a:ea typeface="宋体" pitchFamily="2" charset="-122"/>
                <a:cs typeface="+mn-cs"/>
              </a:rPr>
              <a:t>任教并创立哲学系，</a:t>
            </a:r>
            <a:r>
              <a:rPr lang="en-US" altLang="zh-CN" sz="1200" b="0" i="0" kern="1200" dirty="0">
                <a:solidFill>
                  <a:schemeClr val="tx1"/>
                </a:solidFill>
                <a:effectLst/>
                <a:latin typeface="Calibri" pitchFamily="34" charset="0"/>
                <a:ea typeface="宋体" pitchFamily="2" charset="-122"/>
                <a:cs typeface="+mn-cs"/>
              </a:rPr>
              <a:t>1927</a:t>
            </a:r>
            <a:r>
              <a:rPr lang="zh-CN" altLang="en-US" sz="1200" b="0" i="0" kern="1200" dirty="0">
                <a:solidFill>
                  <a:schemeClr val="tx1"/>
                </a:solidFill>
                <a:effectLst/>
                <a:latin typeface="Calibri" pitchFamily="34" charset="0"/>
                <a:ea typeface="宋体" pitchFamily="2" charset="-122"/>
                <a:cs typeface="+mn-cs"/>
              </a:rPr>
              <a:t>年起为清华哲学系本科、</a:t>
            </a:r>
            <a:r>
              <a:rPr lang="en-US" altLang="zh-CN" sz="1200" b="0" i="0" kern="1200" dirty="0">
                <a:solidFill>
                  <a:schemeClr val="tx1"/>
                </a:solidFill>
                <a:effectLst/>
                <a:latin typeface="Calibri" pitchFamily="34" charset="0"/>
                <a:ea typeface="宋体" pitchFamily="2" charset="-122"/>
                <a:cs typeface="+mn-cs"/>
              </a:rPr>
              <a:t>1930</a:t>
            </a:r>
            <a:r>
              <a:rPr lang="zh-CN" altLang="en-US" sz="1200" b="0" i="0" kern="1200" dirty="0">
                <a:solidFill>
                  <a:schemeClr val="tx1"/>
                </a:solidFill>
                <a:effectLst/>
                <a:latin typeface="Calibri" pitchFamily="34" charset="0"/>
                <a:ea typeface="宋体" pitchFamily="2" charset="-122"/>
                <a:cs typeface="+mn-cs"/>
              </a:rPr>
              <a:t>年起为清华哲学研究所开设以逻辑和符号逻辑为主题的课程以及以</a:t>
            </a:r>
            <a:r>
              <a:rPr lang="zh-CN" altLang="en-US" sz="1200" b="0" i="0" u="none" strike="noStrike" kern="1200" dirty="0">
                <a:solidFill>
                  <a:schemeClr val="tx1"/>
                </a:solidFill>
                <a:effectLst/>
                <a:latin typeface="Calibri" pitchFamily="34" charset="0"/>
                <a:ea typeface="宋体" pitchFamily="2" charset="-122"/>
                <a:cs typeface="+mn-cs"/>
                <a:hlinkClick r:id="rId14"/>
              </a:rPr>
              <a:t>洛克</a:t>
            </a:r>
            <a:r>
              <a:rPr lang="zh-CN" altLang="en-US" sz="1200" b="0" i="0" kern="1200" dirty="0">
                <a:solidFill>
                  <a:schemeClr val="tx1"/>
                </a:solidFill>
                <a:effectLst/>
                <a:latin typeface="Calibri" pitchFamily="34" charset="0"/>
                <a:ea typeface="宋体" pitchFamily="2" charset="-122"/>
                <a:cs typeface="+mn-cs"/>
              </a:rPr>
              <a:t>、</a:t>
            </a:r>
            <a:r>
              <a:rPr lang="zh-CN" altLang="en-US" sz="1200" b="0" i="0" u="none" strike="noStrike" kern="1200" dirty="0">
                <a:solidFill>
                  <a:schemeClr val="tx1"/>
                </a:solidFill>
                <a:effectLst/>
                <a:latin typeface="Calibri" pitchFamily="34" charset="0"/>
                <a:ea typeface="宋体" pitchFamily="2" charset="-122"/>
                <a:cs typeface="+mn-cs"/>
                <a:hlinkClick r:id="rId15"/>
              </a:rPr>
              <a:t>休谟</a:t>
            </a:r>
            <a:r>
              <a:rPr lang="zh-CN" altLang="en-US" sz="1200" b="0" i="0" kern="1200" dirty="0">
                <a:solidFill>
                  <a:schemeClr val="tx1"/>
                </a:solidFill>
                <a:effectLst/>
                <a:latin typeface="Calibri" pitchFamily="34" charset="0"/>
                <a:ea typeface="宋体" pitchFamily="2" charset="-122"/>
                <a:cs typeface="+mn-cs"/>
              </a:rPr>
              <a:t>、布莱德雷等为专题研究的西方哲学课。</a:t>
            </a:r>
            <a:r>
              <a:rPr lang="en-US" altLang="zh-CN" sz="1200" b="0" i="0" kern="1200" dirty="0">
                <a:solidFill>
                  <a:schemeClr val="tx1"/>
                </a:solidFill>
                <a:effectLst/>
                <a:latin typeface="Calibri" pitchFamily="34" charset="0"/>
                <a:ea typeface="宋体" pitchFamily="2" charset="-122"/>
                <a:cs typeface="+mn-cs"/>
              </a:rPr>
              <a:t>1932</a:t>
            </a:r>
            <a:r>
              <a:rPr lang="zh-CN" altLang="en-US" sz="1200" b="0" i="0" kern="1200" dirty="0">
                <a:solidFill>
                  <a:schemeClr val="tx1"/>
                </a:solidFill>
                <a:effectLst/>
                <a:latin typeface="Calibri" pitchFamily="34" charset="0"/>
                <a:ea typeface="宋体" pitchFamily="2" charset="-122"/>
                <a:cs typeface="+mn-cs"/>
              </a:rPr>
              <a:t>年到</a:t>
            </a:r>
            <a:r>
              <a:rPr lang="zh-CN" altLang="en-US" sz="1200" b="0" i="0" u="none" strike="noStrike" kern="1200" dirty="0">
                <a:solidFill>
                  <a:schemeClr val="tx1"/>
                </a:solidFill>
                <a:effectLst/>
                <a:latin typeface="Calibri" pitchFamily="34" charset="0"/>
                <a:ea typeface="宋体" pitchFamily="2" charset="-122"/>
                <a:cs typeface="+mn-cs"/>
                <a:hlinkClick r:id="rId16"/>
              </a:rPr>
              <a:t>北大</a:t>
            </a:r>
            <a:r>
              <a:rPr lang="zh-CN" altLang="en-US" sz="1200" b="0" i="0" kern="1200" dirty="0">
                <a:solidFill>
                  <a:schemeClr val="tx1"/>
                </a:solidFill>
                <a:effectLst/>
                <a:latin typeface="Calibri" pitchFamily="34" charset="0"/>
                <a:ea typeface="宋体" pitchFamily="2" charset="-122"/>
                <a:cs typeface="+mn-cs"/>
              </a:rPr>
              <a:t>兼教符号逻辑课。</a:t>
            </a:r>
            <a:r>
              <a:rPr lang="en-US" altLang="zh-CN" sz="1200" b="0" i="0" u="none" strike="noStrike" kern="1200" baseline="30000" dirty="0">
                <a:solidFill>
                  <a:schemeClr val="tx1"/>
                </a:solidFill>
                <a:effectLst/>
                <a:latin typeface="Calibri" pitchFamily="34" charset="0"/>
                <a:ea typeface="宋体" pitchFamily="2" charset="-122"/>
                <a:cs typeface="+mn-cs"/>
                <a:hlinkClick r:id="rId9"/>
              </a:rPr>
              <a:t>[2]</a:t>
            </a:r>
            <a:r>
              <a:rPr lang="zh-CN" altLang="en-US" sz="1200" b="0" i="0" kern="1200" dirty="0">
                <a:solidFill>
                  <a:schemeClr val="tx1"/>
                </a:solidFill>
                <a:effectLst/>
                <a:latin typeface="Calibri" pitchFamily="34" charset="0"/>
                <a:ea typeface="宋体" pitchFamily="2" charset="-122"/>
                <a:cs typeface="+mn-cs"/>
              </a:rPr>
              <a:t>曾任清华大学、北京大学任哲学系教授，</a:t>
            </a:r>
            <a:r>
              <a:rPr lang="zh-CN" altLang="en-US" sz="1200" b="0" i="0" u="none" strike="noStrike" kern="1200" dirty="0">
                <a:solidFill>
                  <a:schemeClr val="tx1"/>
                </a:solidFill>
                <a:effectLst/>
                <a:latin typeface="Calibri" pitchFamily="34" charset="0"/>
                <a:ea typeface="宋体" pitchFamily="2" charset="-122"/>
                <a:cs typeface="+mn-cs"/>
                <a:hlinkClick r:id="rId17"/>
              </a:rPr>
              <a:t>中国社会科学院哲学研究所</a:t>
            </a:r>
            <a:r>
              <a:rPr lang="zh-CN" altLang="en-US" sz="1200" b="0" i="0" kern="1200" dirty="0">
                <a:solidFill>
                  <a:schemeClr val="tx1"/>
                </a:solidFill>
                <a:effectLst/>
                <a:latin typeface="Calibri" pitchFamily="34" charset="0"/>
                <a:ea typeface="宋体" pitchFamily="2" charset="-122"/>
                <a:cs typeface="+mn-cs"/>
              </a:rPr>
              <a:t>副所长等职。</a:t>
            </a:r>
            <a:r>
              <a:rPr lang="en-US" altLang="zh-CN" sz="1200" b="0" i="0" u="none" strike="noStrike" kern="1200" baseline="30000" dirty="0">
                <a:solidFill>
                  <a:schemeClr val="tx1"/>
                </a:solidFill>
                <a:effectLst/>
                <a:latin typeface="Calibri" pitchFamily="34" charset="0"/>
                <a:ea typeface="宋体" pitchFamily="2" charset="-122"/>
                <a:cs typeface="+mn-cs"/>
                <a:hlinkClick r:id="rId18"/>
              </a:rPr>
              <a:t>[4]</a:t>
            </a:r>
            <a:r>
              <a:rPr lang="zh-CN" altLang="en-US" sz="1200" b="0" i="0" kern="1200" dirty="0">
                <a:solidFill>
                  <a:schemeClr val="tx1"/>
                </a:solidFill>
                <a:effectLst/>
                <a:latin typeface="Calibri" pitchFamily="34" charset="0"/>
                <a:ea typeface="宋体" pitchFamily="2" charset="-122"/>
                <a:cs typeface="+mn-cs"/>
              </a:rPr>
              <a:t>他把西方哲学与中国哲学相结合，建立了独特的哲学体系，著有</a:t>
            </a:r>
            <a:r>
              <a:rPr lang="en-US" altLang="zh-CN" sz="1200" b="1" i="0" kern="1200" dirty="0">
                <a:solidFill>
                  <a:schemeClr val="tx1"/>
                </a:solidFill>
                <a:effectLst/>
                <a:latin typeface="Calibri" pitchFamily="34" charset="0"/>
                <a:ea typeface="宋体" pitchFamily="2" charset="-122"/>
                <a:cs typeface="+mn-cs"/>
              </a:rPr>
              <a:t>《</a:t>
            </a:r>
            <a:r>
              <a:rPr lang="zh-CN" altLang="en-US" sz="1200" b="1" i="0" kern="1200" dirty="0">
                <a:solidFill>
                  <a:schemeClr val="tx1"/>
                </a:solidFill>
                <a:effectLst/>
                <a:latin typeface="Calibri" pitchFamily="34" charset="0"/>
                <a:ea typeface="宋体" pitchFamily="2" charset="-122"/>
                <a:cs typeface="+mn-cs"/>
              </a:rPr>
              <a:t>论道</a:t>
            </a:r>
            <a:r>
              <a:rPr lang="en-US" altLang="zh-CN" sz="1200" b="1" i="0" kern="1200" dirty="0">
                <a:solidFill>
                  <a:schemeClr val="tx1"/>
                </a:solidFill>
                <a:effectLst/>
                <a:latin typeface="Calibri" pitchFamily="34" charset="0"/>
                <a:ea typeface="宋体" pitchFamily="2" charset="-122"/>
                <a:cs typeface="+mn-cs"/>
              </a:rPr>
              <a:t>》《</a:t>
            </a:r>
            <a:r>
              <a:rPr lang="zh-CN" altLang="en-US" sz="1200" b="1" i="0" u="none" strike="noStrike" kern="1200" dirty="0">
                <a:solidFill>
                  <a:schemeClr val="tx1"/>
                </a:solidFill>
                <a:effectLst/>
                <a:latin typeface="Calibri" pitchFamily="34" charset="0"/>
                <a:ea typeface="宋体" pitchFamily="2" charset="-122"/>
                <a:cs typeface="+mn-cs"/>
                <a:hlinkClick r:id="rId19"/>
              </a:rPr>
              <a:t>逻辑</a:t>
            </a:r>
            <a:r>
              <a:rPr lang="en-US" altLang="zh-CN" sz="1200" b="1" i="0" kern="1200" dirty="0">
                <a:solidFill>
                  <a:schemeClr val="tx1"/>
                </a:solidFill>
                <a:effectLst/>
                <a:latin typeface="Calibri" pitchFamily="34" charset="0"/>
                <a:ea typeface="宋体" pitchFamily="2" charset="-122"/>
                <a:cs typeface="+mn-cs"/>
              </a:rPr>
              <a:t>》</a:t>
            </a:r>
            <a:r>
              <a:rPr lang="zh-CN" altLang="en-US" sz="1200" b="0" i="0" kern="1200" dirty="0">
                <a:solidFill>
                  <a:schemeClr val="tx1"/>
                </a:solidFill>
                <a:effectLst/>
                <a:latin typeface="Calibri" pitchFamily="34" charset="0"/>
                <a:ea typeface="宋体" pitchFamily="2" charset="-122"/>
                <a:cs typeface="+mn-cs"/>
              </a:rPr>
              <a:t>和</a:t>
            </a:r>
            <a:r>
              <a:rPr lang="en-US" altLang="zh-CN" sz="1200" b="1" i="0" kern="1200" dirty="0">
                <a:solidFill>
                  <a:schemeClr val="tx1"/>
                </a:solidFill>
                <a:effectLst/>
                <a:latin typeface="Calibri" pitchFamily="34" charset="0"/>
                <a:ea typeface="宋体" pitchFamily="2" charset="-122"/>
                <a:cs typeface="+mn-cs"/>
              </a:rPr>
              <a:t>《</a:t>
            </a:r>
            <a:r>
              <a:rPr lang="zh-CN" altLang="en-US" sz="1200" b="1" i="0" u="none" strike="noStrike" kern="1200" dirty="0">
                <a:solidFill>
                  <a:schemeClr val="tx1"/>
                </a:solidFill>
                <a:effectLst/>
                <a:latin typeface="Calibri" pitchFamily="34" charset="0"/>
                <a:ea typeface="宋体" pitchFamily="2" charset="-122"/>
                <a:cs typeface="+mn-cs"/>
                <a:hlinkClick r:id="rId20"/>
              </a:rPr>
              <a:t>知识论</a:t>
            </a:r>
            <a:r>
              <a:rPr lang="en-US" altLang="zh-CN" sz="1200" b="1" i="0" kern="1200" dirty="0">
                <a:solidFill>
                  <a:schemeClr val="tx1"/>
                </a:solidFill>
                <a:effectLst/>
                <a:latin typeface="Calibri" pitchFamily="34" charset="0"/>
                <a:ea typeface="宋体" pitchFamily="2" charset="-122"/>
                <a:cs typeface="+mn-cs"/>
              </a:rPr>
              <a:t>》</a:t>
            </a:r>
            <a:r>
              <a:rPr lang="zh-CN" altLang="en-US" sz="1200" b="0" i="0" kern="1200" dirty="0">
                <a:solidFill>
                  <a:schemeClr val="tx1"/>
                </a:solidFill>
                <a:effectLst/>
                <a:latin typeface="Calibri" pitchFamily="34" charset="0"/>
                <a:ea typeface="宋体" pitchFamily="2" charset="-122"/>
                <a:cs typeface="+mn-cs"/>
              </a:rPr>
              <a:t>等。</a:t>
            </a:r>
            <a:r>
              <a:rPr lang="en-US" altLang="zh-CN" sz="1200" b="0" i="0" u="none" strike="noStrike" kern="1200" baseline="30000" dirty="0">
                <a:solidFill>
                  <a:schemeClr val="tx1"/>
                </a:solidFill>
                <a:effectLst/>
                <a:latin typeface="Calibri" pitchFamily="34" charset="0"/>
                <a:ea typeface="宋体" pitchFamily="2" charset="-122"/>
                <a:cs typeface="+mn-cs"/>
                <a:hlinkClick r:id="rId7"/>
              </a:rPr>
              <a:t>[1]</a:t>
            </a:r>
            <a:r>
              <a:rPr lang="en-US" altLang="zh-CN" sz="1200" b="0" i="0" kern="1200" dirty="0">
                <a:solidFill>
                  <a:schemeClr val="tx1"/>
                </a:solidFill>
                <a:effectLst/>
                <a:latin typeface="Calibri" pitchFamily="34" charset="0"/>
                <a:ea typeface="宋体" pitchFamily="2" charset="-122"/>
                <a:cs typeface="+mn-cs"/>
              </a:rPr>
              <a:t>1984</a:t>
            </a:r>
            <a:r>
              <a:rPr lang="zh-CN" altLang="en-US" sz="1200" b="0" i="0" kern="1200" dirty="0">
                <a:solidFill>
                  <a:schemeClr val="tx1"/>
                </a:solidFill>
                <a:effectLst/>
                <a:latin typeface="Calibri" pitchFamily="34" charset="0"/>
                <a:ea typeface="宋体" pitchFamily="2" charset="-122"/>
                <a:cs typeface="+mn-cs"/>
              </a:rPr>
              <a:t>年</a:t>
            </a:r>
            <a:r>
              <a:rPr lang="en-US" altLang="zh-CN" sz="1200" b="0" i="0" kern="1200" dirty="0">
                <a:solidFill>
                  <a:schemeClr val="tx1"/>
                </a:solidFill>
                <a:effectLst/>
                <a:latin typeface="Calibri" pitchFamily="34" charset="0"/>
                <a:ea typeface="宋体" pitchFamily="2" charset="-122"/>
                <a:cs typeface="+mn-cs"/>
              </a:rPr>
              <a:t>10</a:t>
            </a:r>
            <a:r>
              <a:rPr lang="zh-CN" altLang="en-US" sz="1200" b="0" i="0" kern="1200" dirty="0">
                <a:solidFill>
                  <a:schemeClr val="tx1"/>
                </a:solidFill>
                <a:effectLst/>
                <a:latin typeface="Calibri" pitchFamily="34" charset="0"/>
                <a:ea typeface="宋体" pitchFamily="2" charset="-122"/>
                <a:cs typeface="+mn-cs"/>
              </a:rPr>
              <a:t>月</a:t>
            </a:r>
            <a:r>
              <a:rPr lang="en-US" altLang="zh-CN" sz="1200" b="0" i="0" kern="1200" dirty="0">
                <a:solidFill>
                  <a:schemeClr val="tx1"/>
                </a:solidFill>
                <a:effectLst/>
                <a:latin typeface="Calibri" pitchFamily="34" charset="0"/>
                <a:ea typeface="宋体" pitchFamily="2" charset="-122"/>
                <a:cs typeface="+mn-cs"/>
              </a:rPr>
              <a:t>19</a:t>
            </a:r>
            <a:r>
              <a:rPr lang="zh-CN" altLang="en-US" sz="1200" b="0" i="0" kern="1200" dirty="0">
                <a:solidFill>
                  <a:schemeClr val="tx1"/>
                </a:solidFill>
                <a:effectLst/>
                <a:latin typeface="Calibri" pitchFamily="34" charset="0"/>
                <a:ea typeface="宋体" pitchFamily="2" charset="-122"/>
                <a:cs typeface="+mn-cs"/>
              </a:rPr>
              <a:t>日，</a:t>
            </a:r>
            <a:r>
              <a:rPr lang="en-US" altLang="zh-CN" sz="1200" b="0" i="0" kern="1200" dirty="0">
                <a:solidFill>
                  <a:schemeClr val="tx1"/>
                </a:solidFill>
                <a:effectLst/>
                <a:latin typeface="Calibri" pitchFamily="34" charset="0"/>
                <a:ea typeface="宋体" pitchFamily="2" charset="-122"/>
                <a:cs typeface="+mn-cs"/>
              </a:rPr>
              <a:t>89</a:t>
            </a:r>
            <a:r>
              <a:rPr lang="zh-CN" altLang="en-US" sz="1200" b="0" i="0" kern="1200" dirty="0">
                <a:solidFill>
                  <a:schemeClr val="tx1"/>
                </a:solidFill>
                <a:effectLst/>
                <a:latin typeface="Calibri" pitchFamily="34" charset="0"/>
                <a:ea typeface="宋体" pitchFamily="2" charset="-122"/>
                <a:cs typeface="+mn-cs"/>
              </a:rPr>
              <a:t>岁的金岳霖在北京寓所逝世</a:t>
            </a:r>
          </a:p>
        </p:txBody>
      </p:sp>
    </p:spTree>
    <p:extLst>
      <p:ext uri="{BB962C8B-B14F-4D97-AF65-F5344CB8AC3E}">
        <p14:creationId xmlns:p14="http://schemas.microsoft.com/office/powerpoint/2010/main" val="32716056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Line 5"/>
          <p:cNvSpPr>
            <a:spLocks noChangeShapeType="1"/>
          </p:cNvSpPr>
          <p:nvPr userDrawn="1"/>
        </p:nvSpPr>
        <p:spPr bwMode="auto">
          <a:xfrm flipV="1">
            <a:off x="0" y="765175"/>
            <a:ext cx="9144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Rectangle 6"/>
          <p:cNvSpPr>
            <a:spLocks noGrp="1" noChangeArrowheads="1"/>
          </p:cNvSpPr>
          <p:nvPr>
            <p:ph type="sldNum" sz="quarter" idx="10"/>
          </p:nvPr>
        </p:nvSpPr>
        <p:spPr/>
        <p:txBody>
          <a:bodyPr/>
          <a:lstStyle>
            <a:lvl1pPr>
              <a:defRPr smtClean="0"/>
            </a:lvl1pPr>
          </a:lstStyle>
          <a:p>
            <a:pPr>
              <a:defRPr/>
            </a:pPr>
            <a:fld id="{A2ADF99A-5546-4DB8-8F6C-8EF30C3B12B0}" type="slidenum">
              <a:rPr lang="zh-CN" altLang="en-US" smtClean="0"/>
              <a:pPr>
                <a:defRPr/>
              </a:pPr>
              <a:t>‹#›</a:t>
            </a:fld>
            <a:r>
              <a:rPr lang="en-US" altLang="zh-CN" dirty="0"/>
              <a:t>/50</a:t>
            </a:r>
          </a:p>
        </p:txBody>
      </p:sp>
    </p:spTree>
    <p:extLst>
      <p:ext uri="{BB962C8B-B14F-4D97-AF65-F5344CB8AC3E}">
        <p14:creationId xmlns:p14="http://schemas.microsoft.com/office/powerpoint/2010/main" val="2678242680"/>
      </p:ext>
    </p:extLst>
  </p:cSld>
  <p:clrMapOvr>
    <a:masterClrMapping/>
  </p:clrMapOvr>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179388" y="-26988"/>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323850" y="10525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p:cNvSpPr>
            <a:spLocks noGrp="1" noChangeArrowheads="1"/>
          </p:cNvSpPr>
          <p:nvPr>
            <p:ph type="sldNum" sz="quarter" idx="4"/>
          </p:nvPr>
        </p:nvSpPr>
        <p:spPr bwMode="auto">
          <a:xfrm>
            <a:off x="6975475" y="64817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smtClean="0">
                <a:solidFill>
                  <a:schemeClr val="tx2"/>
                </a:solidFill>
                <a:latin typeface="Times New Roman" panose="02020603050405020304" pitchFamily="18" charset="0"/>
              </a:defRPr>
            </a:lvl1pPr>
          </a:lstStyle>
          <a:p>
            <a:pPr>
              <a:defRPr/>
            </a:pPr>
            <a:fld id="{40FA4F53-5179-4B12-8224-B07C54FEE07B}" type="slidenum">
              <a:rPr lang="zh-CN" altLang="en-US" smtClean="0"/>
              <a:pPr>
                <a:defRPr/>
              </a:pPr>
              <a:t>‹#›</a:t>
            </a:fld>
            <a:r>
              <a:rPr lang="en-US" altLang="zh-CN" dirty="0"/>
              <a:t>/50</a:t>
            </a:r>
          </a:p>
        </p:txBody>
      </p:sp>
    </p:spTree>
  </p:cSld>
  <p:clrMap bg1="lt1" tx1="dk1" bg2="lt2" tx2="dk2" accent1="accent1" accent2="accent2" accent3="accent3" accent4="accent4" accent5="accent5" accent6="accent6" hlink="hlink" folHlink="folHlink"/>
  <p:sldLayoutIdLst>
    <p:sldLayoutId id="2147483728" r:id="rId1"/>
  </p:sldLayoutIdLst>
  <p:transition/>
  <p:hf hdr="0" ftr="0" dt="0"/>
  <p:txStyles>
    <p:title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宋体" charset="-122"/>
        </a:defRPr>
      </a:lvl2pPr>
      <a:lvl3pPr algn="ctr" rtl="0" eaLnBrk="0" fontAlgn="base" hangingPunct="0">
        <a:spcBef>
          <a:spcPct val="0"/>
        </a:spcBef>
        <a:spcAft>
          <a:spcPct val="0"/>
        </a:spcAft>
        <a:defRPr sz="4400">
          <a:solidFill>
            <a:schemeClr val="bg1"/>
          </a:solidFill>
          <a:latin typeface="Arial" charset="0"/>
          <a:ea typeface="宋体" charset="-122"/>
        </a:defRPr>
      </a:lvl3pPr>
      <a:lvl4pPr algn="ctr" rtl="0" eaLnBrk="0" fontAlgn="base" hangingPunct="0">
        <a:spcBef>
          <a:spcPct val="0"/>
        </a:spcBef>
        <a:spcAft>
          <a:spcPct val="0"/>
        </a:spcAft>
        <a:defRPr sz="4400">
          <a:solidFill>
            <a:schemeClr val="bg1"/>
          </a:solidFill>
          <a:latin typeface="Arial" charset="0"/>
          <a:ea typeface="宋体" charset="-122"/>
        </a:defRPr>
      </a:lvl4pPr>
      <a:lvl5pPr algn="ctr" rtl="0" eaLnBrk="0" fontAlgn="base" hangingPunct="0">
        <a:spcBef>
          <a:spcPct val="0"/>
        </a:spcBef>
        <a:spcAft>
          <a:spcPct val="0"/>
        </a:spcAft>
        <a:defRPr sz="4400">
          <a:solidFill>
            <a:schemeClr val="bg1"/>
          </a:solidFill>
          <a:latin typeface="Arial"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 y="0"/>
            <a:ext cx="9153486" cy="6858000"/>
          </a:xfrm>
          <a:prstGeom prst="rect">
            <a:avLst/>
          </a:prstGeom>
        </p:spPr>
      </p:pic>
      <p:sp>
        <p:nvSpPr>
          <p:cNvPr id="4103" name="Rectangle 12"/>
          <p:cNvSpPr>
            <a:spLocks noChangeArrowheads="1"/>
          </p:cNvSpPr>
          <p:nvPr/>
        </p:nvSpPr>
        <p:spPr bwMode="auto">
          <a:xfrm>
            <a:off x="1331913" y="965200"/>
            <a:ext cx="638333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4800" b="1" dirty="0">
                <a:solidFill>
                  <a:srgbClr val="993300"/>
                </a:solidFill>
              </a:rPr>
              <a:t>离    散    数    学</a:t>
            </a:r>
            <a:br>
              <a:rPr lang="zh-CN" altLang="en-US" sz="4000" b="1" dirty="0">
                <a:solidFill>
                  <a:srgbClr val="993300"/>
                </a:solidFill>
              </a:rPr>
            </a:br>
            <a:r>
              <a:rPr lang="en-US" altLang="zh-CN" b="1" dirty="0">
                <a:solidFill>
                  <a:srgbClr val="993300"/>
                </a:solidFill>
              </a:rPr>
              <a:t>Discrete Mathematics</a:t>
            </a:r>
            <a:endParaRPr lang="zh-CN" altLang="en-US" b="1" dirty="0">
              <a:solidFill>
                <a:srgbClr val="993300"/>
              </a:solidFill>
            </a:endParaRPr>
          </a:p>
        </p:txBody>
      </p:sp>
      <p:sp>
        <p:nvSpPr>
          <p:cNvPr id="4104" name="Rectangle 12"/>
          <p:cNvSpPr>
            <a:spLocks noChangeArrowheads="1"/>
          </p:cNvSpPr>
          <p:nvPr/>
        </p:nvSpPr>
        <p:spPr bwMode="auto">
          <a:xfrm>
            <a:off x="3886200" y="4572000"/>
            <a:ext cx="500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FontTx/>
              <a:buNone/>
            </a:pPr>
            <a:r>
              <a:rPr lang="zh-CN" altLang="en-US" sz="2400" b="1" dirty="0">
                <a:solidFill>
                  <a:srgbClr val="993300"/>
                </a:solidFill>
                <a:latin typeface="黑体" panose="02010609060101010101" pitchFamily="49" charset="-122"/>
                <a:ea typeface="黑体" panose="02010609060101010101" pitchFamily="49" charset="-122"/>
              </a:rPr>
              <a:t>石油学院计算机系   金 忠</a:t>
            </a:r>
          </a:p>
        </p:txBody>
      </p:sp>
      <p:sp>
        <p:nvSpPr>
          <p:cNvPr id="4105" name="TextBox 7"/>
          <p:cNvSpPr txBox="1">
            <a:spLocks noChangeArrowheads="1"/>
          </p:cNvSpPr>
          <p:nvPr/>
        </p:nvSpPr>
        <p:spPr bwMode="auto">
          <a:xfrm>
            <a:off x="5343400" y="5887998"/>
            <a:ext cx="38268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None/>
            </a:pPr>
            <a:r>
              <a:rPr lang="en-US" altLang="zh-CN" sz="2000" b="1" dirty="0">
                <a:solidFill>
                  <a:srgbClr val="0070C0"/>
                </a:solidFill>
                <a:latin typeface="Times New Roman" panose="02020603050405020304" pitchFamily="18" charset="0"/>
                <a:cs typeface="Times New Roman" panose="02020603050405020304" pitchFamily="18" charset="0"/>
              </a:rPr>
              <a:t>http://patternrecognition.asia/dm</a:t>
            </a:r>
            <a:endParaRPr lang="zh-CN" altLang="en-US" sz="2000" b="1" dirty="0">
              <a:solidFill>
                <a:srgbClr val="0070C0"/>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41" y="5555042"/>
            <a:ext cx="4935107" cy="733066"/>
          </a:xfrm>
          <a:prstGeom prst="rect">
            <a:avLst/>
          </a:prstGeom>
        </p:spPr>
      </p:pic>
    </p:spTree>
  </p:cSld>
  <p:clrMapOvr>
    <a:masterClrMapping/>
  </p:clrMapOvr>
  <p:transition advTm="1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p:txBody>
          <a:bodyPr/>
          <a:lstStyle/>
          <a:p>
            <a:fld id="{14D4D475-5326-4CAF-8095-C0F1D6665CF0}" type="slidenum">
              <a:rPr lang="zh-CN" altLang="en-US" smtClean="0"/>
              <a:pPr/>
              <a:t>10</a:t>
            </a:fld>
            <a:r>
              <a:rPr lang="en-US" altLang="zh-CN" dirty="0"/>
              <a:t>/50</a:t>
            </a:r>
          </a:p>
        </p:txBody>
      </p:sp>
      <p:sp>
        <p:nvSpPr>
          <p:cNvPr id="180226" name="Rectangle 6"/>
          <p:cNvSpPr txBox="1">
            <a:spLocks noGrp="1" noChangeArrowheads="1"/>
          </p:cNvSpPr>
          <p:nvPr/>
        </p:nvSpPr>
        <p:spPr bwMode="auto">
          <a:xfrm>
            <a:off x="6012160" y="62436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endParaRPr lang="en-US" altLang="zh-CN" sz="1400" dirty="0">
              <a:solidFill>
                <a:schemeClr val="tx2"/>
              </a:solidFill>
              <a:latin typeface="Times New Roman" panose="02020603050405020304" pitchFamily="18" charset="0"/>
            </a:endParaRPr>
          </a:p>
        </p:txBody>
      </p:sp>
      <p:sp>
        <p:nvSpPr>
          <p:cNvPr id="180227" name="Rectangle 2"/>
          <p:cNvSpPr>
            <a:spLocks noGrp="1"/>
          </p:cNvSpPr>
          <p:nvPr>
            <p:ph type="title" idx="4294967295"/>
          </p:nvPr>
        </p:nvSpPr>
        <p:spPr/>
        <p:txBody>
          <a:bodyPr/>
          <a:lstStyle/>
          <a:p>
            <a:r>
              <a:rPr lang="zh-CN" altLang="en-US" sz="3600" b="1" dirty="0">
                <a:latin typeface="Arial" panose="020B0604020202020204" pitchFamily="34" charset="0"/>
                <a:ea typeface="宋体" panose="02010600030101010101" pitchFamily="2" charset="-122"/>
              </a:rPr>
              <a:t>莫绍揆教授（</a:t>
            </a:r>
            <a:r>
              <a:rPr lang="en-US" altLang="zh-CN" sz="3600" b="1" dirty="0">
                <a:latin typeface="Arial" panose="020B0604020202020204" pitchFamily="34" charset="0"/>
                <a:ea typeface="宋体" panose="02010600030101010101" pitchFamily="2" charset="-122"/>
              </a:rPr>
              <a:t>1917.8-2011.4</a:t>
            </a:r>
            <a:r>
              <a:rPr lang="zh-CN" altLang="en-US" sz="3600" b="1" dirty="0">
                <a:latin typeface="Arial" panose="020B0604020202020204" pitchFamily="34" charset="0"/>
                <a:ea typeface="宋体" panose="02010600030101010101" pitchFamily="2" charset="-122"/>
              </a:rPr>
              <a:t>）</a:t>
            </a:r>
            <a:endParaRPr lang="en-US" altLang="zh-CN" sz="3600" b="1" dirty="0">
              <a:latin typeface="Arial" panose="020B0604020202020204" pitchFamily="34" charset="0"/>
              <a:ea typeface="宋体" panose="02010600030101010101" pitchFamily="2" charset="-122"/>
            </a:endParaRPr>
          </a:p>
        </p:txBody>
      </p:sp>
      <p:sp>
        <p:nvSpPr>
          <p:cNvPr id="180228" name="Rectangle 3"/>
          <p:cNvSpPr>
            <a:spLocks noGrp="1"/>
          </p:cNvSpPr>
          <p:nvPr>
            <p:ph type="body" idx="4294967295"/>
          </p:nvPr>
        </p:nvSpPr>
        <p:spPr>
          <a:xfrm>
            <a:off x="142875" y="4002087"/>
            <a:ext cx="8786813" cy="2427287"/>
          </a:xfrm>
        </p:spPr>
        <p:txBody>
          <a:bodyPr/>
          <a:lstStyle/>
          <a:p>
            <a:pPr marL="357188" indent="-357188">
              <a:spcBef>
                <a:spcPts val="0"/>
              </a:spcBef>
              <a:spcAft>
                <a:spcPts val="0"/>
              </a:spcAft>
            </a:pPr>
            <a:r>
              <a:rPr lang="en-US" altLang="zh-CN" dirty="0">
                <a:latin typeface="Arial" panose="020B0604020202020204" pitchFamily="34" charset="0"/>
                <a:ea typeface="宋体" panose="02010600030101010101" pitchFamily="2" charset="-122"/>
              </a:rPr>
              <a:t>1939</a:t>
            </a:r>
            <a:r>
              <a:rPr lang="zh-CN" altLang="en-US" dirty="0">
                <a:latin typeface="Arial" panose="020B0604020202020204" pitchFamily="34" charset="0"/>
                <a:ea typeface="宋体" panose="02010600030101010101" pitchFamily="2" charset="-122"/>
              </a:rPr>
              <a:t>年毕业于中央大学教学系</a:t>
            </a:r>
            <a:endParaRPr lang="en-US" altLang="zh-CN" dirty="0">
              <a:latin typeface="Arial" panose="020B0604020202020204" pitchFamily="34" charset="0"/>
              <a:ea typeface="宋体" panose="02010600030101010101" pitchFamily="2" charset="-122"/>
            </a:endParaRPr>
          </a:p>
          <a:p>
            <a:pPr marL="357188" indent="-357188">
              <a:spcBef>
                <a:spcPts val="0"/>
              </a:spcBef>
              <a:spcAft>
                <a:spcPts val="0"/>
              </a:spcAft>
            </a:pPr>
            <a:r>
              <a:rPr lang="en-US" altLang="zh-CN" dirty="0">
                <a:latin typeface="Arial" panose="020B0604020202020204" pitchFamily="34" charset="0"/>
                <a:ea typeface="宋体" panose="02010600030101010101" pitchFamily="2" charset="-122"/>
              </a:rPr>
              <a:t>1948</a:t>
            </a:r>
            <a:r>
              <a:rPr lang="zh-CN" altLang="en-US" dirty="0">
                <a:latin typeface="Arial" panose="020B0604020202020204" pitchFamily="34" charset="0"/>
                <a:ea typeface="宋体" panose="02010600030101010101" pitchFamily="2" charset="-122"/>
              </a:rPr>
              <a:t>年，瑞士苏黎世高级工业大学留学，师从</a:t>
            </a:r>
            <a:r>
              <a:rPr lang="zh-CN" altLang="en-US" dirty="0">
                <a:solidFill>
                  <a:srgbClr val="FF0000"/>
                </a:solidFill>
                <a:latin typeface="Arial" panose="020B0604020202020204" pitchFamily="34" charset="0"/>
                <a:ea typeface="宋体" panose="02010600030101010101" pitchFamily="2" charset="-122"/>
              </a:rPr>
              <a:t>希尔伯特</a:t>
            </a:r>
            <a:r>
              <a:rPr lang="zh-CN" altLang="en-US" dirty="0">
                <a:latin typeface="Arial" panose="020B0604020202020204" pitchFamily="34" charset="0"/>
                <a:ea typeface="宋体" panose="02010600030101010101" pitchFamily="2" charset="-122"/>
              </a:rPr>
              <a:t>的继承人贝尔奈斯</a:t>
            </a:r>
            <a:endParaRPr lang="en-US" altLang="zh-CN" dirty="0">
              <a:latin typeface="Arial" panose="020B0604020202020204" pitchFamily="34" charset="0"/>
              <a:ea typeface="宋体" panose="02010600030101010101" pitchFamily="2" charset="-122"/>
            </a:endParaRPr>
          </a:p>
          <a:p>
            <a:pPr marL="357188" indent="-357188">
              <a:spcBef>
                <a:spcPts val="0"/>
              </a:spcBef>
              <a:spcAft>
                <a:spcPts val="0"/>
              </a:spcAft>
            </a:pPr>
            <a:r>
              <a:rPr lang="en-US" altLang="zh-CN" dirty="0">
                <a:latin typeface="Arial" panose="020B0604020202020204" pitchFamily="34" charset="0"/>
                <a:ea typeface="宋体" panose="02010600030101010101" pitchFamily="2" charset="-122"/>
              </a:rPr>
              <a:t>1950</a:t>
            </a:r>
            <a:r>
              <a:rPr lang="zh-CN" altLang="en-US" dirty="0">
                <a:latin typeface="Arial" panose="020B0604020202020204" pitchFamily="34" charset="0"/>
                <a:ea typeface="宋体" panose="02010600030101010101" pitchFamily="2" charset="-122"/>
              </a:rPr>
              <a:t>年</a:t>
            </a:r>
            <a:r>
              <a:rPr lang="en-US" altLang="zh-CN" dirty="0">
                <a:latin typeface="Arial" panose="020B0604020202020204" pitchFamily="34" charset="0"/>
                <a:ea typeface="宋体" panose="02010600030101010101" pitchFamily="2" charset="-122"/>
              </a:rPr>
              <a:t>4</a:t>
            </a:r>
            <a:r>
              <a:rPr lang="zh-CN" altLang="en-US" dirty="0">
                <a:latin typeface="Arial" panose="020B0604020202020204" pitchFamily="34" charset="0"/>
                <a:ea typeface="宋体" panose="02010600030101010101" pitchFamily="2" charset="-122"/>
              </a:rPr>
              <a:t>月回国，任职南京大学，创建数理逻辑专业</a:t>
            </a:r>
            <a:endParaRPr lang="en-US" altLang="zh-CN" b="1" dirty="0">
              <a:latin typeface="Calibri" panose="020F0502020204030204" pitchFamily="34" charset="0"/>
              <a:ea typeface="宋体" panose="02010600030101010101" pitchFamily="2" charset="-122"/>
            </a:endParaRPr>
          </a:p>
        </p:txBody>
      </p:sp>
      <p:sp>
        <p:nvSpPr>
          <p:cNvPr id="180229" name="矩形 5"/>
          <p:cNvSpPr>
            <a:spLocks noChangeArrowheads="1"/>
          </p:cNvSpPr>
          <p:nvPr/>
        </p:nvSpPr>
        <p:spPr bwMode="auto">
          <a:xfrm>
            <a:off x="3643313" y="785813"/>
            <a:ext cx="5286375"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3200" dirty="0"/>
              <a:t>数理逻辑教育和研究</a:t>
            </a:r>
            <a:endParaRPr lang="en-US" altLang="zh-CN" sz="3200" dirty="0"/>
          </a:p>
          <a:p>
            <a:pPr algn="r" eaLnBrk="1" hangingPunct="1"/>
            <a:r>
              <a:rPr lang="zh-CN" altLang="en-US" sz="3200" dirty="0"/>
              <a:t>开拓者之一。</a:t>
            </a:r>
            <a:endParaRPr lang="en-US" altLang="zh-CN" sz="3200" dirty="0"/>
          </a:p>
          <a:p>
            <a:pPr algn="r" eaLnBrk="1" hangingPunct="1"/>
            <a:r>
              <a:rPr lang="en-US" altLang="zh-CN" sz="3200" dirty="0">
                <a:solidFill>
                  <a:srgbClr val="FF0000"/>
                </a:solidFill>
              </a:rPr>
              <a:t>《</a:t>
            </a:r>
            <a:r>
              <a:rPr lang="zh-CN" altLang="en-US" sz="3200" dirty="0">
                <a:solidFill>
                  <a:srgbClr val="FF0000"/>
                </a:solidFill>
              </a:rPr>
              <a:t>数理逻辑导论</a:t>
            </a:r>
            <a:r>
              <a:rPr lang="en-US" altLang="zh-CN" sz="3200" dirty="0">
                <a:solidFill>
                  <a:srgbClr val="FF0000"/>
                </a:solidFill>
              </a:rPr>
              <a:t>》</a:t>
            </a:r>
          </a:p>
          <a:p>
            <a:pPr algn="r" eaLnBrk="1" hangingPunct="1"/>
            <a:r>
              <a:rPr lang="en-US" altLang="zh-CN" sz="3200" dirty="0">
                <a:solidFill>
                  <a:srgbClr val="FF0000"/>
                </a:solidFill>
              </a:rPr>
              <a:t>《</a:t>
            </a:r>
            <a:r>
              <a:rPr lang="zh-CN" altLang="en-US" sz="3200" dirty="0">
                <a:solidFill>
                  <a:srgbClr val="FF0000"/>
                </a:solidFill>
              </a:rPr>
              <a:t>递归数论</a:t>
            </a:r>
            <a:r>
              <a:rPr lang="en-US" altLang="zh-CN" sz="3200" dirty="0">
                <a:solidFill>
                  <a:srgbClr val="FF0000"/>
                </a:solidFill>
              </a:rPr>
              <a:t>》</a:t>
            </a:r>
          </a:p>
          <a:p>
            <a:pPr algn="r" eaLnBrk="1" hangingPunct="1"/>
            <a:r>
              <a:rPr lang="en-US" altLang="zh-CN" sz="3200" dirty="0">
                <a:solidFill>
                  <a:srgbClr val="FF0000"/>
                </a:solidFill>
              </a:rPr>
              <a:t>《</a:t>
            </a:r>
            <a:r>
              <a:rPr lang="zh-CN" altLang="en-US" sz="3200" dirty="0">
                <a:solidFill>
                  <a:srgbClr val="FF0000"/>
                </a:solidFill>
              </a:rPr>
              <a:t>递归论</a:t>
            </a:r>
            <a:r>
              <a:rPr lang="en-US" altLang="zh-CN" sz="3200" dirty="0">
                <a:solidFill>
                  <a:srgbClr val="FF0000"/>
                </a:solidFill>
              </a:rPr>
              <a:t>》</a:t>
            </a:r>
          </a:p>
          <a:p>
            <a:pPr algn="r" eaLnBrk="1" hangingPunct="1"/>
            <a:r>
              <a:rPr lang="en-US" altLang="zh-CN" sz="3200" dirty="0">
                <a:solidFill>
                  <a:srgbClr val="FF0000"/>
                </a:solidFill>
              </a:rPr>
              <a:t>《</a:t>
            </a:r>
            <a:r>
              <a:rPr lang="zh-CN" altLang="en-US" sz="3200" dirty="0">
                <a:solidFill>
                  <a:srgbClr val="FF0000"/>
                </a:solidFill>
              </a:rPr>
              <a:t>算法论</a:t>
            </a:r>
            <a:r>
              <a:rPr lang="en-US" altLang="zh-CN" sz="3200" dirty="0">
                <a:solidFill>
                  <a:srgbClr val="FF0000"/>
                </a:solidFill>
              </a:rPr>
              <a:t>》</a:t>
            </a:r>
            <a:endParaRPr lang="zh-CN" altLang="en-US" sz="3200" dirty="0">
              <a:solidFill>
                <a:srgbClr val="FF0000"/>
              </a:solidFill>
            </a:endParaRPr>
          </a:p>
        </p:txBody>
      </p:sp>
      <p:pic>
        <p:nvPicPr>
          <p:cNvPr id="180230" name="图片 6" descr="267f9e2f070828380361141ab899a9014c08f15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5749" y="857250"/>
            <a:ext cx="4007812" cy="309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4537436"/>
      </p:ext>
    </p:extLst>
  </p:cSld>
  <p:clrMapOvr>
    <a:masterClrMapping/>
  </p:clrMapOvr>
  <p:transition advTm="1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84792F42-60AC-4DD7-ADE5-C5F79FFA8B78}" type="slidenum">
              <a:rPr lang="zh-CN" altLang="en-US" sz="1400" smtClean="0">
                <a:solidFill>
                  <a:schemeClr val="tx2"/>
                </a:solidFill>
                <a:latin typeface="Times New Roman" panose="02020603050405020304" pitchFamily="18" charset="0"/>
              </a:rPr>
              <a:pPr>
                <a:spcBef>
                  <a:spcPct val="0"/>
                </a:spcBef>
                <a:buFontTx/>
                <a:buNone/>
              </a:pPr>
              <a:t>11</a:t>
            </a:fld>
            <a:r>
              <a:rPr lang="en-US" altLang="zh-CN" sz="1400" dirty="0">
                <a:solidFill>
                  <a:schemeClr val="tx2"/>
                </a:solidFill>
                <a:latin typeface="Times New Roman" panose="02020603050405020304" pitchFamily="18" charset="0"/>
              </a:rPr>
              <a:t>/50</a:t>
            </a:r>
          </a:p>
        </p:txBody>
      </p:sp>
      <p:sp>
        <p:nvSpPr>
          <p:cNvPr id="15363" name="Rectangle 2"/>
          <p:cNvSpPr>
            <a:spLocks noGrp="1"/>
          </p:cNvSpPr>
          <p:nvPr>
            <p:ph type="title" idx="4294967295"/>
          </p:nvPr>
        </p:nvSpPr>
        <p:spPr>
          <a:xfrm>
            <a:off x="179388" y="-26988"/>
            <a:ext cx="8713787" cy="642938"/>
          </a:xfrm>
        </p:spPr>
        <p:txBody>
          <a:bodyPr/>
          <a:lstStyle/>
          <a:p>
            <a:r>
              <a:rPr lang="zh-CN" altLang="en-US" sz="3600" b="1" dirty="0">
                <a:ea typeface="宋体" panose="02010600030101010101" pitchFamily="2" charset="-122"/>
              </a:rPr>
              <a:t>大学生破解“西塔潘的猜想” </a:t>
            </a:r>
            <a:r>
              <a:rPr lang="en-US" altLang="zh-CN" dirty="0">
                <a:ea typeface="宋体" panose="02010600030101010101" pitchFamily="2" charset="-122"/>
              </a:rPr>
              <a:t> </a:t>
            </a:r>
            <a:endParaRPr lang="zh-CN" altLang="en-US" dirty="0">
              <a:ea typeface="宋体" panose="02010600030101010101" pitchFamily="2" charset="-122"/>
            </a:endParaRPr>
          </a:p>
        </p:txBody>
      </p:sp>
      <p:pic>
        <p:nvPicPr>
          <p:cNvPr id="15364" name="内容占位符 3" descr="20119261119132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2075" y="926218"/>
            <a:ext cx="2852784" cy="2143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5"/>
          <p:cNvSpPr>
            <a:spLocks noChangeArrowheads="1"/>
          </p:cNvSpPr>
          <p:nvPr/>
        </p:nvSpPr>
        <p:spPr bwMode="auto">
          <a:xfrm>
            <a:off x="3779912" y="3704676"/>
            <a:ext cx="5027488" cy="24622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110000"/>
              </a:lnSpc>
              <a:spcBef>
                <a:spcPct val="30000"/>
              </a:spcBef>
              <a:buFontTx/>
              <a:buNone/>
            </a:pPr>
            <a:r>
              <a:rPr lang="en-US" altLang="zh-CN" sz="2800" b="1" dirty="0">
                <a:solidFill>
                  <a:schemeClr val="bg1"/>
                </a:solidFill>
                <a:latin typeface="Times New Roman" panose="02020603050405020304" pitchFamily="18" charset="0"/>
              </a:rPr>
              <a:t>2011</a:t>
            </a:r>
            <a:r>
              <a:rPr lang="zh-CN" altLang="en-US" sz="2800" b="1" dirty="0">
                <a:solidFill>
                  <a:schemeClr val="bg1"/>
                </a:solidFill>
                <a:latin typeface="Times New Roman" panose="02020603050405020304" pitchFamily="18" charset="0"/>
              </a:rPr>
              <a:t>年</a:t>
            </a:r>
            <a:r>
              <a:rPr lang="en-US" altLang="zh-CN" sz="2800" b="1" dirty="0">
                <a:solidFill>
                  <a:schemeClr val="bg1"/>
                </a:solidFill>
                <a:latin typeface="Times New Roman" panose="02020603050405020304" pitchFamily="18" charset="0"/>
              </a:rPr>
              <a:t>9</a:t>
            </a:r>
            <a:r>
              <a:rPr lang="zh-CN" altLang="en-US" sz="2800" b="1" dirty="0">
                <a:solidFill>
                  <a:schemeClr val="bg1"/>
                </a:solidFill>
                <a:latin typeface="Times New Roman" panose="02020603050405020304" pitchFamily="18" charset="0"/>
              </a:rPr>
              <a:t>月</a:t>
            </a:r>
            <a:r>
              <a:rPr lang="en-US" altLang="zh-CN" sz="2800" b="1" dirty="0">
                <a:solidFill>
                  <a:schemeClr val="bg1"/>
                </a:solidFill>
                <a:latin typeface="Times New Roman" panose="02020603050405020304" pitchFamily="18" charset="0"/>
              </a:rPr>
              <a:t>16</a:t>
            </a:r>
            <a:r>
              <a:rPr lang="zh-CN" altLang="en-US" sz="2800" b="1" dirty="0">
                <a:solidFill>
                  <a:schemeClr val="bg1"/>
                </a:solidFill>
                <a:latin typeface="Times New Roman" panose="02020603050405020304" pitchFamily="18" charset="0"/>
              </a:rPr>
              <a:t>日，美国芝加哥大学数理逻辑学术会议上，中南大学数学科学与计算技术学院</a:t>
            </a:r>
            <a:r>
              <a:rPr lang="en-US" altLang="zh-CN" sz="2800" b="1" dirty="0">
                <a:solidFill>
                  <a:schemeClr val="bg1"/>
                </a:solidFill>
                <a:latin typeface="Times New Roman" panose="02020603050405020304" pitchFamily="18" charset="0"/>
              </a:rPr>
              <a:t>08</a:t>
            </a:r>
            <a:r>
              <a:rPr lang="zh-CN" altLang="en-US" sz="2800" b="1" dirty="0">
                <a:solidFill>
                  <a:schemeClr val="bg1"/>
                </a:solidFill>
                <a:latin typeface="Times New Roman" panose="02020603050405020304" pitchFamily="18" charset="0"/>
              </a:rPr>
              <a:t>级本科生刘嘉忆（刘路）做了</a:t>
            </a:r>
            <a:r>
              <a:rPr lang="en-US" altLang="zh-CN" sz="2800" b="1" dirty="0">
                <a:solidFill>
                  <a:schemeClr val="bg1"/>
                </a:solidFill>
                <a:latin typeface="Times New Roman" panose="02020603050405020304" pitchFamily="18" charset="0"/>
              </a:rPr>
              <a:t>40</a:t>
            </a:r>
            <a:r>
              <a:rPr lang="zh-CN" altLang="en-US" sz="2800" b="1" dirty="0">
                <a:solidFill>
                  <a:schemeClr val="bg1"/>
                </a:solidFill>
                <a:latin typeface="Times New Roman" panose="02020603050405020304" pitchFamily="18" charset="0"/>
              </a:rPr>
              <a:t>分钟报告。</a:t>
            </a:r>
          </a:p>
        </p:txBody>
      </p:sp>
      <p:sp>
        <p:nvSpPr>
          <p:cNvPr id="15366" name="Rectangle 6"/>
          <p:cNvSpPr>
            <a:spLocks noChangeArrowheads="1"/>
          </p:cNvSpPr>
          <p:nvPr/>
        </p:nvSpPr>
        <p:spPr bwMode="auto">
          <a:xfrm>
            <a:off x="6703471" y="949829"/>
            <a:ext cx="240560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30000"/>
              </a:spcBef>
              <a:buFontTx/>
              <a:buNone/>
            </a:pPr>
            <a:r>
              <a:rPr lang="en-US" altLang="zh-CN" sz="2600" dirty="0"/>
              <a:t>2012</a:t>
            </a:r>
            <a:r>
              <a:rPr lang="zh-CN" altLang="en-US" sz="2600" dirty="0"/>
              <a:t>年，中南大学破格聘任在读学生刘路为正教授级研究员。 </a:t>
            </a:r>
          </a:p>
        </p:txBody>
      </p:sp>
      <p:pic>
        <p:nvPicPr>
          <p:cNvPr id="2" name="图片 1"/>
          <p:cNvPicPr>
            <a:picLocks noChangeAspect="1"/>
          </p:cNvPicPr>
          <p:nvPr/>
        </p:nvPicPr>
        <p:blipFill>
          <a:blip r:embed="rId4"/>
          <a:stretch>
            <a:fillRect/>
          </a:stretch>
        </p:blipFill>
        <p:spPr>
          <a:xfrm>
            <a:off x="188881" y="927913"/>
            <a:ext cx="3258005" cy="5553850"/>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CCC6C3B8-4A5C-42F4-AEBE-48661DE224F2}" type="slidenum">
              <a:rPr lang="zh-CN" altLang="en-US" sz="1400" smtClean="0">
                <a:solidFill>
                  <a:schemeClr val="tx2"/>
                </a:solidFill>
                <a:latin typeface="Times New Roman" panose="02020603050405020304" pitchFamily="18" charset="0"/>
              </a:rPr>
              <a:pPr>
                <a:spcBef>
                  <a:spcPct val="0"/>
                </a:spcBef>
                <a:buFontTx/>
                <a:buNone/>
              </a:pPr>
              <a:t>12</a:t>
            </a:fld>
            <a:r>
              <a:rPr lang="en-US" altLang="zh-CN" sz="1400" dirty="0">
                <a:solidFill>
                  <a:schemeClr val="tx2"/>
                </a:solidFill>
                <a:latin typeface="Times New Roman" panose="02020603050405020304" pitchFamily="18" charset="0"/>
              </a:rPr>
              <a:t>/50</a:t>
            </a:r>
          </a:p>
        </p:txBody>
      </p:sp>
      <p:sp>
        <p:nvSpPr>
          <p:cNvPr id="19459" name="Rectangle 2"/>
          <p:cNvSpPr>
            <a:spLocks noGrp="1"/>
          </p:cNvSpPr>
          <p:nvPr>
            <p:ph type="title" idx="4294967295"/>
          </p:nvPr>
        </p:nvSpPr>
        <p:spPr/>
        <p:txBody>
          <a:bodyPr/>
          <a:lstStyle/>
          <a:p>
            <a:r>
              <a:rPr lang="en-US" altLang="zh-CN" sz="4000" b="1" dirty="0">
                <a:latin typeface="Calibri" panose="020F0502020204030204" pitchFamily="34" charset="0"/>
                <a:ea typeface="宋体" panose="02010600030101010101" pitchFamily="2" charset="-122"/>
              </a:rPr>
              <a:t> </a:t>
            </a:r>
            <a:r>
              <a:rPr lang="zh-CN" altLang="en-US" sz="4000" b="1" dirty="0">
                <a:latin typeface="Calibri" panose="020F0502020204030204" pitchFamily="34" charset="0"/>
                <a:ea typeface="宋体" panose="02010600030101010101" pitchFamily="2" charset="-122"/>
              </a:rPr>
              <a:t>第</a:t>
            </a:r>
            <a:r>
              <a:rPr lang="en-US" altLang="zh-CN" sz="4000" b="1" dirty="0">
                <a:latin typeface="Calibri" panose="020F0502020204030204" pitchFamily="34" charset="0"/>
                <a:ea typeface="宋体" panose="02010600030101010101" pitchFamily="2" charset="-122"/>
              </a:rPr>
              <a:t>1</a:t>
            </a:r>
            <a:r>
              <a:rPr lang="zh-CN" altLang="en-US" sz="4000" b="1" dirty="0">
                <a:latin typeface="Calibri" panose="020F0502020204030204" pitchFamily="34" charset="0"/>
                <a:ea typeface="宋体" panose="02010600030101010101" pitchFamily="2" charset="-122"/>
              </a:rPr>
              <a:t>章</a:t>
            </a:r>
            <a:r>
              <a:rPr lang="en-US" altLang="zh-CN" sz="4000" b="1" dirty="0">
                <a:ea typeface="宋体" panose="02010600030101010101" pitchFamily="2" charset="-122"/>
              </a:rPr>
              <a:t> </a:t>
            </a:r>
            <a:r>
              <a:rPr lang="zh-CN" altLang="en-US" sz="4000" b="1" dirty="0">
                <a:ea typeface="宋体" panose="02010600030101010101" pitchFamily="2" charset="-122"/>
              </a:rPr>
              <a:t>命题逻辑</a:t>
            </a:r>
          </a:p>
        </p:txBody>
      </p:sp>
      <p:sp>
        <p:nvSpPr>
          <p:cNvPr id="19460" name="Rectangle 4"/>
          <p:cNvSpPr>
            <a:spLocks noChangeArrowheads="1"/>
          </p:cNvSpPr>
          <p:nvPr/>
        </p:nvSpPr>
        <p:spPr bwMode="auto">
          <a:xfrm>
            <a:off x="603103" y="2407137"/>
            <a:ext cx="84772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b="1" dirty="0">
                <a:solidFill>
                  <a:srgbClr val="FF0000"/>
                </a:solidFill>
              </a:rPr>
              <a:t>定义</a:t>
            </a:r>
            <a:r>
              <a:rPr lang="zh-CN" altLang="en-US" b="1" dirty="0"/>
              <a:t>： 凡是可以</a:t>
            </a:r>
            <a:r>
              <a:rPr lang="zh-CN" altLang="en-US" b="1" dirty="0">
                <a:solidFill>
                  <a:schemeClr val="hlink"/>
                </a:solidFill>
              </a:rPr>
              <a:t>判断真假</a:t>
            </a:r>
            <a:r>
              <a:rPr lang="zh-CN" altLang="en-US" b="1" dirty="0"/>
              <a:t>的</a:t>
            </a:r>
            <a:r>
              <a:rPr lang="zh-CN" altLang="en-US" b="1" dirty="0">
                <a:solidFill>
                  <a:srgbClr val="FF0000"/>
                </a:solidFill>
              </a:rPr>
              <a:t>陈述句</a:t>
            </a:r>
            <a:r>
              <a:rPr lang="zh-CN" altLang="en-US" b="1" dirty="0"/>
              <a:t>称为</a:t>
            </a:r>
            <a:r>
              <a:rPr lang="zh-CN" altLang="en-US" b="1" dirty="0">
                <a:solidFill>
                  <a:srgbClr val="FF0000"/>
                </a:solidFill>
              </a:rPr>
              <a:t>命题</a:t>
            </a:r>
            <a:r>
              <a:rPr lang="zh-CN" altLang="en-US" b="1" dirty="0"/>
              <a:t>。</a:t>
            </a:r>
          </a:p>
        </p:txBody>
      </p:sp>
      <p:grpSp>
        <p:nvGrpSpPr>
          <p:cNvPr id="2" name="Group 5"/>
          <p:cNvGrpSpPr>
            <a:grpSpLocks/>
          </p:cNvGrpSpPr>
          <p:nvPr/>
        </p:nvGrpSpPr>
        <p:grpSpPr bwMode="auto">
          <a:xfrm>
            <a:off x="1936750" y="3938242"/>
            <a:ext cx="5730875" cy="1652973"/>
            <a:chOff x="748" y="2657"/>
            <a:chExt cx="2925" cy="838"/>
          </a:xfrm>
        </p:grpSpPr>
        <p:sp>
          <p:nvSpPr>
            <p:cNvPr id="19463" name="Rectangle 6"/>
            <p:cNvSpPr>
              <a:spLocks noChangeArrowheads="1"/>
            </p:cNvSpPr>
            <p:nvPr/>
          </p:nvSpPr>
          <p:spPr bwMode="auto">
            <a:xfrm>
              <a:off x="748" y="2939"/>
              <a:ext cx="98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b="1">
                  <a:solidFill>
                    <a:srgbClr val="333300"/>
                  </a:solidFill>
                </a:rPr>
                <a:t>命题的值</a:t>
              </a:r>
              <a:r>
                <a:rPr lang="zh-CN" altLang="en-US"/>
                <a:t> </a:t>
              </a:r>
            </a:p>
          </p:txBody>
        </p:sp>
        <p:sp>
          <p:nvSpPr>
            <p:cNvPr id="19464" name="AutoShape 7"/>
            <p:cNvSpPr>
              <a:spLocks/>
            </p:cNvSpPr>
            <p:nvPr/>
          </p:nvSpPr>
          <p:spPr bwMode="auto">
            <a:xfrm>
              <a:off x="1700" y="2878"/>
              <a:ext cx="182" cy="428"/>
            </a:xfrm>
            <a:prstGeom prst="leftBrace">
              <a:avLst>
                <a:gd name="adj1" fmla="val 19597"/>
                <a:gd name="adj2" fmla="val 50000"/>
              </a:avLst>
            </a:prstGeom>
            <a:noFill/>
            <a:ln w="9525">
              <a:solidFill>
                <a:srgbClr val="33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a:p>
          </p:txBody>
        </p:sp>
        <p:sp>
          <p:nvSpPr>
            <p:cNvPr id="19465" name="Rectangle 8"/>
            <p:cNvSpPr>
              <a:spLocks noChangeArrowheads="1"/>
            </p:cNvSpPr>
            <p:nvPr/>
          </p:nvSpPr>
          <p:spPr bwMode="auto">
            <a:xfrm>
              <a:off x="1882" y="2657"/>
              <a:ext cx="1791"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b="1" dirty="0">
                  <a:solidFill>
                    <a:srgbClr val="FF0000"/>
                  </a:solidFill>
                </a:rPr>
                <a:t>真</a:t>
              </a:r>
              <a:r>
                <a:rPr lang="en-US" altLang="zh-CN" b="1" dirty="0">
                  <a:solidFill>
                    <a:srgbClr val="333300"/>
                  </a:solidFill>
                </a:rPr>
                <a:t>, </a:t>
              </a:r>
              <a:r>
                <a:rPr lang="zh-CN" altLang="en-US" b="1" dirty="0">
                  <a:solidFill>
                    <a:srgbClr val="333300"/>
                  </a:solidFill>
                </a:rPr>
                <a:t>用</a:t>
              </a:r>
              <a:r>
                <a:rPr lang="en-US" altLang="zh-CN" b="1" dirty="0">
                  <a:solidFill>
                    <a:srgbClr val="FF0000"/>
                  </a:solidFill>
                </a:rPr>
                <a:t>1</a:t>
              </a:r>
              <a:r>
                <a:rPr lang="en-US" altLang="zh-CN" b="1" dirty="0">
                  <a:solidFill>
                    <a:srgbClr val="333300"/>
                  </a:solidFill>
                </a:rPr>
                <a:t>(</a:t>
              </a:r>
              <a:r>
                <a:rPr lang="zh-CN" altLang="en-US" b="1" dirty="0">
                  <a:solidFill>
                    <a:srgbClr val="333300"/>
                  </a:solidFill>
                </a:rPr>
                <a:t>或</a:t>
              </a:r>
              <a:r>
                <a:rPr lang="en-US" altLang="zh-CN" b="1" dirty="0">
                  <a:solidFill>
                    <a:srgbClr val="FF0000"/>
                  </a:solidFill>
                </a:rPr>
                <a:t>T</a:t>
              </a:r>
              <a:r>
                <a:rPr lang="en-US" altLang="zh-CN" b="1" dirty="0">
                  <a:solidFill>
                    <a:srgbClr val="333300"/>
                  </a:solidFill>
                </a:rPr>
                <a:t>)</a:t>
              </a:r>
              <a:r>
                <a:rPr lang="zh-CN" altLang="en-US" b="1" dirty="0">
                  <a:solidFill>
                    <a:srgbClr val="333300"/>
                  </a:solidFill>
                </a:rPr>
                <a:t>表示</a:t>
              </a:r>
              <a:endParaRPr lang="zh-CN" altLang="en-US" dirty="0">
                <a:solidFill>
                  <a:srgbClr val="333300"/>
                </a:solidFill>
              </a:endParaRPr>
            </a:p>
          </p:txBody>
        </p:sp>
        <p:sp>
          <p:nvSpPr>
            <p:cNvPr id="19466" name="Rectangle 9"/>
            <p:cNvSpPr>
              <a:spLocks noChangeArrowheads="1"/>
            </p:cNvSpPr>
            <p:nvPr/>
          </p:nvSpPr>
          <p:spPr bwMode="auto">
            <a:xfrm>
              <a:off x="1882" y="3199"/>
              <a:ext cx="164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b="1" dirty="0">
                  <a:solidFill>
                    <a:srgbClr val="FF0000"/>
                  </a:solidFill>
                </a:rPr>
                <a:t>假</a:t>
              </a:r>
              <a:r>
                <a:rPr lang="en-US" altLang="zh-CN" b="1" dirty="0">
                  <a:solidFill>
                    <a:srgbClr val="333300"/>
                  </a:solidFill>
                </a:rPr>
                <a:t>, </a:t>
              </a:r>
              <a:r>
                <a:rPr lang="zh-CN" altLang="en-US" b="1" dirty="0">
                  <a:solidFill>
                    <a:srgbClr val="333300"/>
                  </a:solidFill>
                </a:rPr>
                <a:t>用</a:t>
              </a:r>
              <a:r>
                <a:rPr lang="en-US" altLang="zh-CN" b="1" dirty="0">
                  <a:solidFill>
                    <a:srgbClr val="FF0000"/>
                  </a:solidFill>
                </a:rPr>
                <a:t>0</a:t>
              </a:r>
              <a:r>
                <a:rPr lang="en-US" altLang="zh-CN" b="1" dirty="0">
                  <a:solidFill>
                    <a:srgbClr val="333300"/>
                  </a:solidFill>
                </a:rPr>
                <a:t>(</a:t>
              </a:r>
              <a:r>
                <a:rPr lang="zh-CN" altLang="en-US" b="1" dirty="0">
                  <a:solidFill>
                    <a:srgbClr val="333300"/>
                  </a:solidFill>
                </a:rPr>
                <a:t>或</a:t>
              </a:r>
              <a:r>
                <a:rPr lang="en-US" altLang="zh-CN" b="1" dirty="0">
                  <a:solidFill>
                    <a:srgbClr val="FF0000"/>
                  </a:solidFill>
                </a:rPr>
                <a:t>F</a:t>
              </a:r>
              <a:r>
                <a:rPr lang="en-US" altLang="zh-CN" b="1" dirty="0">
                  <a:solidFill>
                    <a:srgbClr val="333300"/>
                  </a:solidFill>
                </a:rPr>
                <a:t>)</a:t>
              </a:r>
              <a:r>
                <a:rPr lang="zh-CN" altLang="en-US" b="1" dirty="0">
                  <a:solidFill>
                    <a:srgbClr val="333300"/>
                  </a:solidFill>
                </a:rPr>
                <a:t>表示</a:t>
              </a:r>
            </a:p>
          </p:txBody>
        </p:sp>
      </p:grpSp>
      <p:sp>
        <p:nvSpPr>
          <p:cNvPr id="3" name="矩形 2"/>
          <p:cNvSpPr/>
          <p:nvPr/>
        </p:nvSpPr>
        <p:spPr>
          <a:xfrm>
            <a:off x="239008" y="1064140"/>
            <a:ext cx="5123518" cy="646331"/>
          </a:xfrm>
          <a:prstGeom prst="rect">
            <a:avLst/>
          </a:prstGeom>
        </p:spPr>
        <p:txBody>
          <a:bodyPr wrap="none">
            <a:spAutoFit/>
          </a:bodyPr>
          <a:lstStyle/>
          <a:p>
            <a:r>
              <a:rPr lang="en-US" altLang="zh-CN" sz="3600" b="1" dirty="0"/>
              <a:t>1.1 </a:t>
            </a:r>
            <a:r>
              <a:rPr lang="zh-CN" altLang="en-US" sz="3600" b="1" dirty="0"/>
              <a:t>命题符号化及联结词</a:t>
            </a:r>
            <a:endParaRPr lang="en-US" altLang="zh-CN" sz="3600" b="1"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C5A684BB-213D-4C76-9CD4-9DB06EA54556}" type="slidenum">
              <a:rPr lang="zh-CN" altLang="en-US" sz="1400" smtClean="0">
                <a:solidFill>
                  <a:schemeClr val="tx2"/>
                </a:solidFill>
                <a:latin typeface="Times New Roman" panose="02020603050405020304" pitchFamily="18" charset="0"/>
              </a:rPr>
              <a:pPr>
                <a:spcBef>
                  <a:spcPct val="0"/>
                </a:spcBef>
                <a:buFontTx/>
                <a:buNone/>
              </a:pPr>
              <a:t>13</a:t>
            </a:fld>
            <a:r>
              <a:rPr lang="en-US" altLang="zh-CN" sz="1400" dirty="0">
                <a:solidFill>
                  <a:schemeClr val="tx2"/>
                </a:solidFill>
                <a:latin typeface="Times New Roman" panose="02020603050405020304" pitchFamily="18" charset="0"/>
              </a:rPr>
              <a:t>/50</a:t>
            </a:r>
          </a:p>
        </p:txBody>
      </p:sp>
      <p:sp>
        <p:nvSpPr>
          <p:cNvPr id="20483" name="Rectangle 2"/>
          <p:cNvSpPr>
            <a:spLocks noGrp="1"/>
          </p:cNvSpPr>
          <p:nvPr>
            <p:ph type="title" idx="4294967295"/>
          </p:nvPr>
        </p:nvSpPr>
        <p:spPr/>
        <p:txBody>
          <a:bodyPr/>
          <a:lstStyle/>
          <a:p>
            <a:pPr algn="l"/>
            <a:r>
              <a:rPr lang="zh-CN" altLang="en-US" sz="4000">
                <a:latin typeface="Calibri" panose="020F0502020204030204" pitchFamily="34" charset="0"/>
                <a:ea typeface="宋体" panose="02010600030101010101" pitchFamily="2" charset="-122"/>
              </a:rPr>
              <a:t>例：下列句子都是命题吗？</a:t>
            </a:r>
          </a:p>
        </p:txBody>
      </p:sp>
      <p:sp>
        <p:nvSpPr>
          <p:cNvPr id="20484" name="Rectangle 3"/>
          <p:cNvSpPr>
            <a:spLocks noGrp="1"/>
          </p:cNvSpPr>
          <p:nvPr>
            <p:ph type="body" idx="4294967295"/>
          </p:nvPr>
        </p:nvSpPr>
        <p:spPr>
          <a:xfrm>
            <a:off x="827088" y="836613"/>
            <a:ext cx="4537075" cy="4895850"/>
          </a:xfrm>
        </p:spPr>
        <p:txBody>
          <a:bodyPr/>
          <a:lstStyle/>
          <a:p>
            <a:pPr marL="609600" indent="-609600">
              <a:lnSpc>
                <a:spcPct val="150000"/>
              </a:lnSpc>
              <a:buFont typeface="Wingdings" panose="05000000000000000000" pitchFamily="2" charset="2"/>
              <a:buAutoNum type="circleNumDbPlain"/>
            </a:pPr>
            <a:r>
              <a:rPr lang="zh-CN" altLang="en-US" b="1">
                <a:latin typeface="Calibri" panose="020F0502020204030204" pitchFamily="34" charset="0"/>
                <a:ea typeface="宋体" panose="02010600030101010101" pitchFamily="2" charset="-122"/>
              </a:rPr>
              <a:t> 雪是白的。                 </a:t>
            </a:r>
          </a:p>
          <a:p>
            <a:pPr marL="609600" indent="-609600">
              <a:lnSpc>
                <a:spcPct val="150000"/>
              </a:lnSpc>
              <a:buFont typeface="Wingdings" panose="05000000000000000000" pitchFamily="2" charset="2"/>
              <a:buAutoNum type="circleNumDbPlain"/>
            </a:pPr>
            <a:r>
              <a:rPr lang="zh-CN" altLang="en-US" b="1">
                <a:latin typeface="Calibri" panose="020F0502020204030204" pitchFamily="34" charset="0"/>
                <a:ea typeface="宋体" panose="02010600030101010101" pitchFamily="2" charset="-122"/>
              </a:rPr>
              <a:t> 雪是黑的。                 </a:t>
            </a:r>
          </a:p>
          <a:p>
            <a:pPr marL="609600" indent="-609600">
              <a:lnSpc>
                <a:spcPct val="150000"/>
              </a:lnSpc>
              <a:buFont typeface="Wingdings" panose="05000000000000000000" pitchFamily="2" charset="2"/>
              <a:buAutoNum type="circleNumDbPlain"/>
            </a:pPr>
            <a:r>
              <a:rPr lang="zh-CN" altLang="en-US" b="1">
                <a:latin typeface="Calibri" panose="020F0502020204030204" pitchFamily="34" charset="0"/>
                <a:ea typeface="宋体" panose="02010600030101010101" pitchFamily="2" charset="-122"/>
              </a:rPr>
              <a:t> 好大的雪啊！</a:t>
            </a:r>
          </a:p>
          <a:p>
            <a:pPr marL="609600" indent="-609600">
              <a:lnSpc>
                <a:spcPct val="150000"/>
              </a:lnSpc>
              <a:buFont typeface="Wingdings" panose="05000000000000000000" pitchFamily="2" charset="2"/>
              <a:buAutoNum type="circleNumDbPlain"/>
            </a:pPr>
            <a:r>
              <a:rPr lang="zh-CN" altLang="en-US" b="1">
                <a:latin typeface="Calibri" panose="020F0502020204030204" pitchFamily="34" charset="0"/>
                <a:ea typeface="宋体" panose="02010600030101010101" pitchFamily="2" charset="-122"/>
              </a:rPr>
              <a:t> </a:t>
            </a:r>
            <a:r>
              <a:rPr lang="en-US" altLang="zh-CN" b="1">
                <a:latin typeface="Calibri" panose="020F0502020204030204" pitchFamily="34" charset="0"/>
                <a:ea typeface="宋体" panose="02010600030101010101" pitchFamily="2" charset="-122"/>
              </a:rPr>
              <a:t>8</a:t>
            </a:r>
            <a:r>
              <a:rPr lang="zh-CN" altLang="en-US" b="1">
                <a:latin typeface="Calibri" panose="020F0502020204030204" pitchFamily="34" charset="0"/>
                <a:ea typeface="宋体" panose="02010600030101010101" pitchFamily="2" charset="-122"/>
              </a:rPr>
              <a:t>大于</a:t>
            </a:r>
            <a:r>
              <a:rPr lang="en-US" altLang="zh-CN" b="1">
                <a:latin typeface="Calibri" panose="020F0502020204030204" pitchFamily="34" charset="0"/>
                <a:ea typeface="宋体" panose="02010600030101010101" pitchFamily="2" charset="-122"/>
              </a:rPr>
              <a:t>12</a:t>
            </a:r>
            <a:r>
              <a:rPr lang="zh-CN" altLang="en-US" b="1">
                <a:latin typeface="Calibri" panose="020F0502020204030204" pitchFamily="34" charset="0"/>
                <a:ea typeface="宋体" panose="02010600030101010101" pitchFamily="2" charset="-122"/>
              </a:rPr>
              <a:t>。                  </a:t>
            </a:r>
          </a:p>
          <a:p>
            <a:pPr marL="609600" indent="-609600">
              <a:lnSpc>
                <a:spcPct val="150000"/>
              </a:lnSpc>
              <a:buFont typeface="Wingdings" panose="05000000000000000000" pitchFamily="2" charset="2"/>
              <a:buAutoNum type="circleNumDbPlain"/>
            </a:pPr>
            <a:r>
              <a:rPr lang="zh-CN" altLang="en-US" b="1">
                <a:latin typeface="Calibri" panose="020F0502020204030204" pitchFamily="34" charset="0"/>
                <a:ea typeface="宋体" panose="02010600030101010101" pitchFamily="2" charset="-122"/>
              </a:rPr>
              <a:t> </a:t>
            </a:r>
            <a:r>
              <a:rPr lang="en-US" altLang="zh-CN" b="1">
                <a:latin typeface="Calibri" panose="020F0502020204030204" pitchFamily="34" charset="0"/>
                <a:ea typeface="宋体" panose="02010600030101010101" pitchFamily="2" charset="-122"/>
              </a:rPr>
              <a:t>1+101=110</a:t>
            </a:r>
            <a:r>
              <a:rPr lang="zh-CN" altLang="en-US" b="1">
                <a:latin typeface="Calibri" panose="020F0502020204030204" pitchFamily="34" charset="0"/>
                <a:ea typeface="宋体" panose="02010600030101010101" pitchFamily="2" charset="-122"/>
              </a:rPr>
              <a:t>。</a:t>
            </a:r>
            <a:r>
              <a:rPr lang="zh-CN" altLang="en-US" sz="3600" b="1">
                <a:latin typeface="Calibri" panose="020F0502020204030204" pitchFamily="34" charset="0"/>
                <a:ea typeface="宋体" panose="02010600030101010101" pitchFamily="2" charset="-122"/>
              </a:rPr>
              <a:t>             </a:t>
            </a:r>
            <a:endParaRPr lang="zh-CN" altLang="en-US" b="1">
              <a:solidFill>
                <a:srgbClr val="FF0000"/>
              </a:solidFill>
              <a:latin typeface="Calibri" panose="020F0502020204030204" pitchFamily="34" charset="0"/>
              <a:ea typeface="宋体" panose="02010600030101010101" pitchFamily="2" charset="-122"/>
            </a:endParaRPr>
          </a:p>
        </p:txBody>
      </p:sp>
      <p:sp>
        <p:nvSpPr>
          <p:cNvPr id="2" name="矩形 1"/>
          <p:cNvSpPr>
            <a:spLocks noChangeArrowheads="1"/>
          </p:cNvSpPr>
          <p:nvPr/>
        </p:nvSpPr>
        <p:spPr bwMode="auto">
          <a:xfrm>
            <a:off x="5364163" y="981075"/>
            <a:ext cx="698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4000" b="1">
                <a:solidFill>
                  <a:srgbClr val="FF0000"/>
                </a:solidFill>
                <a:latin typeface="Calibri" panose="020F0502020204030204" pitchFamily="34" charset="0"/>
              </a:rPr>
              <a:t>✔</a:t>
            </a:r>
            <a:endParaRPr lang="zh-CN" altLang="en-US" sz="4000"/>
          </a:p>
        </p:txBody>
      </p:sp>
      <p:sp>
        <p:nvSpPr>
          <p:cNvPr id="6" name="矩形 5"/>
          <p:cNvSpPr>
            <a:spLocks noChangeArrowheads="1"/>
          </p:cNvSpPr>
          <p:nvPr/>
        </p:nvSpPr>
        <p:spPr bwMode="auto">
          <a:xfrm>
            <a:off x="5364163" y="1844675"/>
            <a:ext cx="698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4000" b="1">
                <a:solidFill>
                  <a:srgbClr val="FF0000"/>
                </a:solidFill>
                <a:latin typeface="Calibri" panose="020F0502020204030204" pitchFamily="34" charset="0"/>
              </a:rPr>
              <a:t>✔</a:t>
            </a:r>
            <a:endParaRPr lang="zh-CN" altLang="en-US" sz="4000"/>
          </a:p>
        </p:txBody>
      </p:sp>
      <p:sp>
        <p:nvSpPr>
          <p:cNvPr id="7" name="矩形 6"/>
          <p:cNvSpPr>
            <a:spLocks noChangeArrowheads="1"/>
          </p:cNvSpPr>
          <p:nvPr/>
        </p:nvSpPr>
        <p:spPr bwMode="auto">
          <a:xfrm>
            <a:off x="5364163" y="3729038"/>
            <a:ext cx="698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4000" b="1">
                <a:solidFill>
                  <a:srgbClr val="FF0000"/>
                </a:solidFill>
                <a:latin typeface="Calibri" panose="020F0502020204030204" pitchFamily="34" charset="0"/>
              </a:rPr>
              <a:t>✔</a:t>
            </a:r>
            <a:endParaRPr lang="zh-CN" altLang="en-US" sz="4000"/>
          </a:p>
        </p:txBody>
      </p:sp>
      <p:sp>
        <p:nvSpPr>
          <p:cNvPr id="8" name="矩形 7"/>
          <p:cNvSpPr>
            <a:spLocks noChangeArrowheads="1"/>
          </p:cNvSpPr>
          <p:nvPr/>
        </p:nvSpPr>
        <p:spPr bwMode="auto">
          <a:xfrm>
            <a:off x="5387975" y="4737100"/>
            <a:ext cx="698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4000" b="1">
                <a:solidFill>
                  <a:srgbClr val="FF0000"/>
                </a:solidFill>
                <a:latin typeface="Calibri" panose="020F0502020204030204" pitchFamily="34" charset="0"/>
              </a:rPr>
              <a:t>✔</a:t>
            </a:r>
            <a:endParaRPr lang="zh-CN" altLang="en-US" sz="4000"/>
          </a:p>
        </p:txBody>
      </p:sp>
      <p:sp>
        <p:nvSpPr>
          <p:cNvPr id="9" name="矩形 8"/>
          <p:cNvSpPr>
            <a:spLocks noChangeArrowheads="1"/>
          </p:cNvSpPr>
          <p:nvPr/>
        </p:nvSpPr>
        <p:spPr bwMode="auto">
          <a:xfrm>
            <a:off x="5364163" y="2792413"/>
            <a:ext cx="698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4000" b="1">
                <a:solidFill>
                  <a:srgbClr val="FF0000"/>
                </a:solidFill>
                <a:latin typeface="Calibri" panose="020F0502020204030204" pitchFamily="34" charset="0"/>
              </a:rPr>
              <a:t>✘</a:t>
            </a:r>
            <a:endParaRPr lang="zh-CN" altLang="en-US" sz="4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8F75987E-BB64-40A3-A5C2-EC9DB8BE6ED6}" type="slidenum">
              <a:rPr lang="zh-CN" altLang="en-US" sz="1400" smtClean="0">
                <a:solidFill>
                  <a:schemeClr val="tx2"/>
                </a:solidFill>
                <a:latin typeface="Times New Roman" panose="02020603050405020304" pitchFamily="18" charset="0"/>
              </a:rPr>
              <a:pPr>
                <a:spcBef>
                  <a:spcPct val="0"/>
                </a:spcBef>
                <a:buFontTx/>
                <a:buNone/>
              </a:pPr>
              <a:t>14</a:t>
            </a:fld>
            <a:r>
              <a:rPr lang="en-US" altLang="zh-CN" sz="1400" dirty="0">
                <a:solidFill>
                  <a:schemeClr val="tx2"/>
                </a:solidFill>
                <a:latin typeface="Times New Roman" panose="02020603050405020304" pitchFamily="18" charset="0"/>
              </a:rPr>
              <a:t>/50</a:t>
            </a:r>
          </a:p>
        </p:txBody>
      </p:sp>
      <p:sp>
        <p:nvSpPr>
          <p:cNvPr id="22531" name="Rectangle 2"/>
          <p:cNvSpPr>
            <a:spLocks noGrp="1"/>
          </p:cNvSpPr>
          <p:nvPr>
            <p:ph type="title" idx="4294967295"/>
          </p:nvPr>
        </p:nvSpPr>
        <p:spPr/>
        <p:txBody>
          <a:bodyPr/>
          <a:lstStyle/>
          <a:p>
            <a:pPr algn="l"/>
            <a:r>
              <a:rPr lang="zh-CN" altLang="en-US" sz="4000">
                <a:latin typeface="Calibri" panose="020F0502020204030204" pitchFamily="34" charset="0"/>
                <a:ea typeface="宋体" panose="02010600030101010101" pitchFamily="2" charset="-122"/>
              </a:rPr>
              <a:t>例：下列句子都是命题吗？</a:t>
            </a:r>
          </a:p>
        </p:txBody>
      </p:sp>
      <p:sp>
        <p:nvSpPr>
          <p:cNvPr id="22532" name="Rectangle 3"/>
          <p:cNvSpPr>
            <a:spLocks noGrp="1"/>
          </p:cNvSpPr>
          <p:nvPr>
            <p:ph type="body" idx="4294967295"/>
          </p:nvPr>
        </p:nvSpPr>
        <p:spPr>
          <a:xfrm>
            <a:off x="323850" y="908050"/>
            <a:ext cx="7981950" cy="5113338"/>
          </a:xfrm>
        </p:spPr>
        <p:txBody>
          <a:bodyPr/>
          <a:lstStyle/>
          <a:p>
            <a:pPr marL="533400" indent="-533400">
              <a:lnSpc>
                <a:spcPct val="150000"/>
              </a:lnSpc>
              <a:buFont typeface="Wingdings" panose="05000000000000000000" pitchFamily="2" charset="2"/>
              <a:buAutoNum type="circleNumDbPlain"/>
            </a:pPr>
            <a:r>
              <a:rPr lang="en-US" altLang="zh-CN" b="1" dirty="0">
                <a:latin typeface="Calibri" panose="020F0502020204030204" pitchFamily="34" charset="0"/>
                <a:ea typeface="宋体" panose="02010600030101010101" pitchFamily="2" charset="-122"/>
              </a:rPr>
              <a:t>21</a:t>
            </a:r>
            <a:r>
              <a:rPr lang="zh-CN" altLang="en-US" b="1" dirty="0">
                <a:latin typeface="Calibri" panose="020F0502020204030204" pitchFamily="34" charset="0"/>
                <a:ea typeface="宋体" panose="02010600030101010101" pitchFamily="2" charset="-122"/>
              </a:rPr>
              <a:t>世纪末，人类将住在月球。     </a:t>
            </a:r>
            <a:endParaRPr lang="en-US" altLang="zh-CN" b="1" dirty="0">
              <a:latin typeface="Calibri" panose="020F0502020204030204" pitchFamily="34" charset="0"/>
              <a:ea typeface="宋体" panose="02010600030101010101" pitchFamily="2" charset="-122"/>
            </a:endParaRPr>
          </a:p>
          <a:p>
            <a:pPr marL="533400" indent="-533400">
              <a:lnSpc>
                <a:spcPct val="150000"/>
              </a:lnSpc>
              <a:buFont typeface="Wingdings" panose="05000000000000000000" pitchFamily="2" charset="2"/>
              <a:buAutoNum type="circleNumDbPlain"/>
            </a:pPr>
            <a:r>
              <a:rPr lang="zh-CN" altLang="en-US" b="1" dirty="0">
                <a:latin typeface="Calibri" panose="020F0502020204030204" pitchFamily="34" charset="0"/>
                <a:ea typeface="宋体" panose="02010600030101010101" pitchFamily="2" charset="-122"/>
              </a:rPr>
              <a:t>大于</a:t>
            </a:r>
            <a:r>
              <a:rPr lang="en-US" altLang="zh-CN" b="1"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的偶数可表示成两个素数之和。</a:t>
            </a:r>
            <a:endParaRPr lang="zh-CN" altLang="en-US" sz="3600" b="1" dirty="0">
              <a:latin typeface="Calibri" panose="020F0502020204030204" pitchFamily="34" charset="0"/>
              <a:ea typeface="宋体" panose="02010600030101010101" pitchFamily="2" charset="-122"/>
            </a:endParaRPr>
          </a:p>
          <a:p>
            <a:pPr marL="533400" indent="-533400">
              <a:lnSpc>
                <a:spcPct val="150000"/>
              </a:lnSpc>
              <a:buFont typeface="Wingdings" panose="05000000000000000000" pitchFamily="2" charset="2"/>
              <a:buAutoNum type="circleNumDbPlain"/>
            </a:pPr>
            <a:r>
              <a:rPr lang="en-US" altLang="zh-CN" b="1" dirty="0">
                <a:latin typeface="Calibri" panose="020F0502020204030204" pitchFamily="34" charset="0"/>
                <a:ea typeface="宋体" panose="02010600030101010101" pitchFamily="2" charset="-122"/>
              </a:rPr>
              <a:t>A&lt;0 </a:t>
            </a:r>
            <a:r>
              <a:rPr lang="zh-CN" altLang="en-US" b="1" dirty="0">
                <a:latin typeface="Calibri" panose="020F0502020204030204" pitchFamily="34" charset="0"/>
                <a:ea typeface="宋体" panose="02010600030101010101" pitchFamily="2" charset="-122"/>
              </a:rPr>
              <a:t>。                                          </a:t>
            </a:r>
            <a:endParaRPr lang="zh-CN" altLang="en-US" sz="3600" b="1" dirty="0">
              <a:latin typeface="Calibri" panose="020F0502020204030204" pitchFamily="34" charset="0"/>
              <a:ea typeface="宋体" panose="02010600030101010101" pitchFamily="2" charset="-122"/>
            </a:endParaRPr>
          </a:p>
          <a:p>
            <a:pPr marL="533400" indent="-533400">
              <a:lnSpc>
                <a:spcPct val="150000"/>
              </a:lnSpc>
              <a:buFont typeface="Wingdings" panose="05000000000000000000" pitchFamily="2" charset="2"/>
              <a:buAutoNum type="circleNumDbPlain"/>
            </a:pPr>
            <a:r>
              <a:rPr lang="zh-CN" altLang="en-US" sz="3600" b="1" dirty="0">
                <a:latin typeface="Calibri" panose="020F0502020204030204" pitchFamily="34" charset="0"/>
                <a:ea typeface="宋体" panose="02010600030101010101" pitchFamily="2" charset="-122"/>
              </a:rPr>
              <a:t>如果</a:t>
            </a:r>
            <a:r>
              <a:rPr lang="en-US" altLang="zh-CN" sz="3600" b="1" dirty="0">
                <a:latin typeface="Calibri" panose="020F0502020204030204" pitchFamily="34" charset="0"/>
                <a:ea typeface="宋体" panose="02010600030101010101" pitchFamily="2" charset="-122"/>
              </a:rPr>
              <a:t>x</a:t>
            </a:r>
            <a:r>
              <a:rPr lang="zh-CN" altLang="en-US" sz="3600" b="1" dirty="0">
                <a:latin typeface="Calibri" panose="020F0502020204030204" pitchFamily="34" charset="0"/>
                <a:ea typeface="宋体" panose="02010600030101010101" pitchFamily="2" charset="-122"/>
              </a:rPr>
              <a:t>大于</a:t>
            </a:r>
            <a:r>
              <a:rPr lang="en-US" altLang="zh-CN" sz="3600" b="1" dirty="0">
                <a:latin typeface="Calibri" panose="020F0502020204030204" pitchFamily="34" charset="0"/>
                <a:ea typeface="宋体" panose="02010600030101010101" pitchFamily="2" charset="-122"/>
              </a:rPr>
              <a:t>3</a:t>
            </a:r>
            <a:r>
              <a:rPr lang="zh-CN" altLang="en-US" sz="3600" b="1" dirty="0">
                <a:latin typeface="Calibri" panose="020F0502020204030204" pitchFamily="34" charset="0"/>
                <a:ea typeface="宋体" panose="02010600030101010101" pitchFamily="2" charset="-122"/>
              </a:rPr>
              <a:t>，则</a:t>
            </a:r>
            <a:r>
              <a:rPr lang="en-US" altLang="zh-CN" sz="3600" b="1" dirty="0">
                <a:latin typeface="Calibri" panose="020F0502020204030204" pitchFamily="34" charset="0"/>
                <a:ea typeface="宋体" panose="02010600030101010101" pitchFamily="2" charset="-122"/>
              </a:rPr>
              <a:t>x</a:t>
            </a:r>
            <a:r>
              <a:rPr lang="en-US" altLang="zh-CN" sz="3600" b="1" baseline="30000" dirty="0">
                <a:latin typeface="Calibri" panose="020F0502020204030204" pitchFamily="34" charset="0"/>
                <a:ea typeface="宋体" panose="02010600030101010101" pitchFamily="2" charset="-122"/>
              </a:rPr>
              <a:t>2</a:t>
            </a:r>
            <a:r>
              <a:rPr lang="zh-CN" altLang="en-US" sz="3600" b="1" dirty="0">
                <a:latin typeface="Calibri" panose="020F0502020204030204" pitchFamily="34" charset="0"/>
                <a:ea typeface="宋体" panose="02010600030101010101" pitchFamily="2" charset="-122"/>
              </a:rPr>
              <a:t>大于</a:t>
            </a:r>
            <a:r>
              <a:rPr lang="en-US" altLang="zh-CN" sz="3600" b="1" dirty="0">
                <a:latin typeface="Calibri" panose="020F0502020204030204" pitchFamily="34" charset="0"/>
                <a:ea typeface="宋体" panose="02010600030101010101" pitchFamily="2" charset="-122"/>
              </a:rPr>
              <a:t>9</a:t>
            </a:r>
            <a:r>
              <a:rPr lang="zh-CN" altLang="en-US" sz="3600" b="1" dirty="0">
                <a:latin typeface="Calibri" panose="020F0502020204030204" pitchFamily="34" charset="0"/>
                <a:ea typeface="宋体" panose="02010600030101010101" pitchFamily="2" charset="-122"/>
              </a:rPr>
              <a:t>。 </a:t>
            </a:r>
          </a:p>
          <a:p>
            <a:pPr marL="533400" indent="-533400">
              <a:lnSpc>
                <a:spcPct val="150000"/>
              </a:lnSpc>
              <a:buFont typeface="Wingdings" panose="05000000000000000000" pitchFamily="2" charset="2"/>
              <a:buAutoNum type="circleNumDbPlain"/>
            </a:pPr>
            <a:r>
              <a:rPr lang="zh-CN" altLang="en-US" sz="3600" b="1" dirty="0">
                <a:latin typeface="Calibri" panose="020F0502020204030204" pitchFamily="34" charset="0"/>
                <a:ea typeface="宋体" panose="02010600030101010101" pitchFamily="2" charset="-122"/>
              </a:rPr>
              <a:t>我正在说谎 。</a:t>
            </a:r>
          </a:p>
        </p:txBody>
      </p:sp>
      <p:sp>
        <p:nvSpPr>
          <p:cNvPr id="4" name="矩形 3"/>
          <p:cNvSpPr>
            <a:spLocks noChangeArrowheads="1"/>
          </p:cNvSpPr>
          <p:nvPr/>
        </p:nvSpPr>
        <p:spPr bwMode="auto">
          <a:xfrm>
            <a:off x="8242300" y="981075"/>
            <a:ext cx="698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4000" b="1">
                <a:solidFill>
                  <a:srgbClr val="FF0000"/>
                </a:solidFill>
                <a:latin typeface="Calibri" panose="020F0502020204030204" pitchFamily="34" charset="0"/>
              </a:rPr>
              <a:t>✔</a:t>
            </a:r>
            <a:endParaRPr lang="zh-CN" altLang="en-US" sz="4000"/>
          </a:p>
        </p:txBody>
      </p:sp>
      <p:sp>
        <p:nvSpPr>
          <p:cNvPr id="5" name="矩形 4"/>
          <p:cNvSpPr>
            <a:spLocks noChangeArrowheads="1"/>
          </p:cNvSpPr>
          <p:nvPr/>
        </p:nvSpPr>
        <p:spPr bwMode="auto">
          <a:xfrm>
            <a:off x="8242300" y="1844675"/>
            <a:ext cx="698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4000" b="1">
                <a:solidFill>
                  <a:srgbClr val="FF0000"/>
                </a:solidFill>
                <a:latin typeface="Calibri" panose="020F0502020204030204" pitchFamily="34" charset="0"/>
              </a:rPr>
              <a:t>✔</a:t>
            </a:r>
            <a:endParaRPr lang="zh-CN" altLang="en-US" sz="4000"/>
          </a:p>
        </p:txBody>
      </p:sp>
      <p:sp>
        <p:nvSpPr>
          <p:cNvPr id="7" name="矩形 6"/>
          <p:cNvSpPr>
            <a:spLocks noChangeArrowheads="1"/>
          </p:cNvSpPr>
          <p:nvPr/>
        </p:nvSpPr>
        <p:spPr bwMode="auto">
          <a:xfrm>
            <a:off x="8264525" y="3584575"/>
            <a:ext cx="6937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4000" b="1">
                <a:solidFill>
                  <a:srgbClr val="FF0000"/>
                </a:solidFill>
                <a:latin typeface="Calibri" panose="020F0502020204030204" pitchFamily="34" charset="0"/>
              </a:rPr>
              <a:t>✔</a:t>
            </a:r>
            <a:endParaRPr lang="zh-CN" altLang="en-US" sz="4000"/>
          </a:p>
        </p:txBody>
      </p:sp>
      <p:sp>
        <p:nvSpPr>
          <p:cNvPr id="8" name="矩形 7"/>
          <p:cNvSpPr>
            <a:spLocks noChangeArrowheads="1"/>
          </p:cNvSpPr>
          <p:nvPr/>
        </p:nvSpPr>
        <p:spPr bwMode="auto">
          <a:xfrm>
            <a:off x="8242300" y="2636838"/>
            <a:ext cx="6937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4000" b="1">
                <a:solidFill>
                  <a:srgbClr val="FF0000"/>
                </a:solidFill>
                <a:latin typeface="Calibri" panose="020F0502020204030204" pitchFamily="34" charset="0"/>
              </a:rPr>
              <a:t>✘</a:t>
            </a:r>
            <a:endParaRPr lang="zh-CN" altLang="en-US" sz="4000"/>
          </a:p>
        </p:txBody>
      </p:sp>
      <p:sp>
        <p:nvSpPr>
          <p:cNvPr id="2" name="矩形 7"/>
          <p:cNvSpPr>
            <a:spLocks noChangeArrowheads="1"/>
          </p:cNvSpPr>
          <p:nvPr/>
        </p:nvSpPr>
        <p:spPr bwMode="auto">
          <a:xfrm>
            <a:off x="8199438" y="4598988"/>
            <a:ext cx="6937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4000" b="1">
                <a:solidFill>
                  <a:srgbClr val="FF0000"/>
                </a:solidFill>
                <a:latin typeface="Calibri" panose="020F0502020204030204" pitchFamily="34" charset="0"/>
              </a:rPr>
              <a:t>✘</a:t>
            </a:r>
            <a:endParaRPr lang="zh-CN" altLang="en-US" sz="4000"/>
          </a:p>
        </p:txBody>
      </p:sp>
      <p:sp>
        <p:nvSpPr>
          <p:cNvPr id="117764" name="AutoShape 4"/>
          <p:cNvSpPr>
            <a:spLocks noChangeArrowheads="1"/>
          </p:cNvSpPr>
          <p:nvPr/>
        </p:nvSpPr>
        <p:spPr bwMode="auto">
          <a:xfrm>
            <a:off x="1979613" y="5661025"/>
            <a:ext cx="1512887" cy="755650"/>
          </a:xfrm>
          <a:prstGeom prst="wedgeRectCallout">
            <a:avLst>
              <a:gd name="adj1" fmla="val -73250"/>
              <a:gd name="adj2" fmla="val -93435"/>
            </a:avLst>
          </a:prstGeom>
          <a:solidFill>
            <a:schemeClr val="accent1"/>
          </a:solidFill>
          <a:ln w="95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4000" b="1">
                <a:solidFill>
                  <a:schemeClr val="bg1"/>
                </a:solidFill>
              </a:rPr>
              <a:t>悖论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7764"/>
                                        </p:tgtEl>
                                        <p:attrNameLst>
                                          <p:attrName>style.visibility</p:attrName>
                                        </p:attrNameLst>
                                      </p:cBhvr>
                                      <p:to>
                                        <p:strVal val="visible"/>
                                      </p:to>
                                    </p:set>
                                    <p:animEffect transition="in" filter="blinds(horizontal)">
                                      <p:cBhvr>
                                        <p:cTn id="27" dur="500"/>
                                        <p:tgtEl>
                                          <p:spTgt spid="117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2" grpId="0"/>
      <p:bldP spid="11776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B7DE9751-C8DA-4CD8-92F0-67775B1F362D}" type="slidenum">
              <a:rPr lang="zh-CN" altLang="en-US" sz="1400" smtClean="0">
                <a:solidFill>
                  <a:schemeClr val="tx2"/>
                </a:solidFill>
                <a:latin typeface="Times New Roman" panose="02020603050405020304" pitchFamily="18" charset="0"/>
              </a:rPr>
              <a:pPr>
                <a:spcBef>
                  <a:spcPct val="0"/>
                </a:spcBef>
                <a:buFontTx/>
                <a:buNone/>
              </a:pPr>
              <a:t>15</a:t>
            </a:fld>
            <a:r>
              <a:rPr lang="en-US" altLang="zh-CN" sz="1400" dirty="0">
                <a:solidFill>
                  <a:schemeClr val="tx2"/>
                </a:solidFill>
                <a:latin typeface="Times New Roman" panose="02020603050405020304" pitchFamily="18" charset="0"/>
              </a:rPr>
              <a:t>/50</a:t>
            </a:r>
          </a:p>
        </p:txBody>
      </p:sp>
      <p:sp>
        <p:nvSpPr>
          <p:cNvPr id="24579" name="Rectangle 2"/>
          <p:cNvSpPr>
            <a:spLocks noGrp="1"/>
          </p:cNvSpPr>
          <p:nvPr>
            <p:ph type="title" idx="4294967295"/>
          </p:nvPr>
        </p:nvSpPr>
        <p:spPr/>
        <p:txBody>
          <a:bodyPr/>
          <a:lstStyle/>
          <a:p>
            <a:r>
              <a:rPr lang="zh-CN" altLang="en-US" sz="4000">
                <a:latin typeface="Calibri" panose="020F0502020204030204" pitchFamily="34" charset="0"/>
                <a:ea typeface="宋体" panose="02010600030101010101" pitchFamily="2" charset="-122"/>
              </a:rPr>
              <a:t>命题的真假问题</a:t>
            </a:r>
          </a:p>
        </p:txBody>
      </p:sp>
      <p:sp>
        <p:nvSpPr>
          <p:cNvPr id="24580" name="Rectangle 3"/>
          <p:cNvSpPr>
            <a:spLocks noGrp="1"/>
          </p:cNvSpPr>
          <p:nvPr>
            <p:ph type="body" idx="4294967295"/>
          </p:nvPr>
        </p:nvSpPr>
        <p:spPr>
          <a:xfrm>
            <a:off x="323850" y="1052513"/>
            <a:ext cx="8640763" cy="4525962"/>
          </a:xfrm>
        </p:spPr>
        <p:txBody>
          <a:bodyPr/>
          <a:lstStyle/>
          <a:p>
            <a:pPr marL="0" indent="0">
              <a:buFont typeface="Arial" panose="020B0604020202020204" pitchFamily="34" charset="0"/>
              <a:buNone/>
            </a:pPr>
            <a:r>
              <a:rPr lang="zh-CN" altLang="en-US" b="1">
                <a:latin typeface="Calibri" panose="020F0502020204030204" pitchFamily="34" charset="0"/>
                <a:ea typeface="宋体" panose="02010600030101010101" pitchFamily="2" charset="-122"/>
              </a:rPr>
              <a:t>在数理逻辑的学习中，</a:t>
            </a:r>
            <a:endParaRPr lang="en-US" altLang="zh-CN" b="1">
              <a:latin typeface="Calibri" panose="020F0502020204030204" pitchFamily="34" charset="0"/>
              <a:ea typeface="宋体" panose="02010600030101010101" pitchFamily="2" charset="-122"/>
            </a:endParaRPr>
          </a:p>
          <a:p>
            <a:pPr marL="0" indent="0">
              <a:buFont typeface="Arial" panose="020B0604020202020204" pitchFamily="34" charset="0"/>
              <a:buNone/>
            </a:pPr>
            <a:r>
              <a:rPr lang="zh-CN" altLang="en-US" b="1">
                <a:solidFill>
                  <a:srgbClr val="FF0000"/>
                </a:solidFill>
                <a:latin typeface="Calibri" panose="020F0502020204030204" pitchFamily="34" charset="0"/>
                <a:ea typeface="宋体" panose="02010600030101010101" pitchFamily="2" charset="-122"/>
              </a:rPr>
              <a:t>不能去纠缠各种具体命题的真假问题</a:t>
            </a:r>
            <a:r>
              <a:rPr lang="zh-CN" altLang="en-US" b="1">
                <a:latin typeface="Calibri" panose="020F0502020204030204" pitchFamily="34" charset="0"/>
                <a:ea typeface="宋体" panose="02010600030101010101" pitchFamily="2" charset="-122"/>
              </a:rPr>
              <a:t>，</a:t>
            </a:r>
            <a:endParaRPr lang="en-US" altLang="zh-CN" b="1">
              <a:latin typeface="Calibri" panose="020F0502020204030204" pitchFamily="34" charset="0"/>
              <a:ea typeface="宋体" panose="02010600030101010101" pitchFamily="2" charset="-122"/>
            </a:endParaRPr>
          </a:p>
          <a:p>
            <a:pPr marL="0" indent="0">
              <a:buFont typeface="Arial" panose="020B0604020202020204" pitchFamily="34" charset="0"/>
              <a:buNone/>
            </a:pPr>
            <a:r>
              <a:rPr lang="zh-CN" altLang="en-US" b="1">
                <a:latin typeface="Calibri" panose="020F0502020204030204" pitchFamily="34" charset="0"/>
                <a:ea typeface="宋体" panose="02010600030101010101" pitchFamily="2" charset="-122"/>
              </a:rPr>
              <a:t>而是将命题当成数学概念来处理，</a:t>
            </a:r>
            <a:endParaRPr lang="en-US" altLang="zh-CN" b="1">
              <a:latin typeface="Calibri" panose="020F0502020204030204" pitchFamily="34" charset="0"/>
              <a:ea typeface="宋体" panose="02010600030101010101" pitchFamily="2" charset="-122"/>
            </a:endParaRPr>
          </a:p>
          <a:p>
            <a:pPr marL="0" indent="0">
              <a:buFont typeface="Arial" panose="020B0604020202020204" pitchFamily="34" charset="0"/>
              <a:buNone/>
            </a:pPr>
            <a:r>
              <a:rPr lang="zh-CN" altLang="en-US" b="1">
                <a:latin typeface="Calibri" panose="020F0502020204030204" pitchFamily="34" charset="0"/>
                <a:ea typeface="宋体" panose="02010600030101010101" pitchFamily="2" charset="-122"/>
              </a:rPr>
              <a:t>看成一个抽象的形式化的概念，</a:t>
            </a:r>
            <a:endParaRPr lang="en-US" altLang="zh-CN" b="1">
              <a:latin typeface="Calibri" panose="020F0502020204030204" pitchFamily="34" charset="0"/>
              <a:ea typeface="宋体" panose="02010600030101010101" pitchFamily="2" charset="-122"/>
            </a:endParaRPr>
          </a:p>
          <a:p>
            <a:pPr marL="0" indent="0">
              <a:buFont typeface="Arial" panose="020B0604020202020204" pitchFamily="34" charset="0"/>
              <a:buNone/>
            </a:pPr>
            <a:r>
              <a:rPr lang="zh-CN" altLang="en-US" b="1">
                <a:latin typeface="Calibri" panose="020F0502020204030204" pitchFamily="34" charset="0"/>
                <a:ea typeface="宋体" panose="02010600030101010101" pitchFamily="2" charset="-122"/>
              </a:rPr>
              <a:t>把命题定义成</a:t>
            </a:r>
            <a:r>
              <a:rPr lang="zh-CN" altLang="en-US" b="1">
                <a:solidFill>
                  <a:srgbClr val="FF0000"/>
                </a:solidFill>
                <a:latin typeface="Calibri" panose="020F0502020204030204" pitchFamily="34" charset="0"/>
                <a:ea typeface="宋体" panose="02010600030101010101" pitchFamily="2" charset="-122"/>
              </a:rPr>
              <a:t>非真必假</a:t>
            </a:r>
            <a:r>
              <a:rPr lang="zh-CN" altLang="en-US" b="1">
                <a:latin typeface="Calibri" panose="020F0502020204030204" pitchFamily="34" charset="0"/>
                <a:ea typeface="宋体" panose="02010600030101010101" pitchFamily="2" charset="-122"/>
              </a:rPr>
              <a:t>的</a:t>
            </a:r>
            <a:r>
              <a:rPr lang="zh-CN" altLang="en-US" b="1">
                <a:solidFill>
                  <a:srgbClr val="FF0000"/>
                </a:solidFill>
                <a:latin typeface="Calibri" panose="020F0502020204030204" pitchFamily="34" charset="0"/>
                <a:ea typeface="宋体" panose="02010600030101010101" pitchFamily="2" charset="-122"/>
              </a:rPr>
              <a:t>陈述句</a:t>
            </a:r>
            <a:r>
              <a:rPr lang="zh-CN" altLang="en-US" b="1">
                <a:latin typeface="Calibri" panose="020F0502020204030204" pitchFamily="34" charset="0"/>
                <a:ea typeface="宋体" panose="02010600030101010101" pitchFamily="2" charset="-122"/>
              </a:rPr>
              <a: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9BC84B32-FAC3-48DC-BCBC-FE1EBBC6D35F}" type="slidenum">
              <a:rPr lang="zh-CN" altLang="en-US" sz="1400" smtClean="0">
                <a:solidFill>
                  <a:schemeClr val="tx2"/>
                </a:solidFill>
                <a:latin typeface="Times New Roman" panose="02020603050405020304" pitchFamily="18" charset="0"/>
              </a:rPr>
              <a:pPr>
                <a:spcBef>
                  <a:spcPct val="0"/>
                </a:spcBef>
                <a:buFontTx/>
                <a:buNone/>
              </a:pPr>
              <a:t>16</a:t>
            </a:fld>
            <a:r>
              <a:rPr lang="en-US" altLang="zh-CN" sz="1400" dirty="0">
                <a:solidFill>
                  <a:schemeClr val="tx2"/>
                </a:solidFill>
                <a:latin typeface="Times New Roman" panose="02020603050405020304" pitchFamily="18" charset="0"/>
              </a:rPr>
              <a:t>/50</a:t>
            </a:r>
          </a:p>
        </p:txBody>
      </p:sp>
      <p:sp>
        <p:nvSpPr>
          <p:cNvPr id="26627" name="Rectangle 2"/>
          <p:cNvSpPr>
            <a:spLocks noGrp="1"/>
          </p:cNvSpPr>
          <p:nvPr>
            <p:ph type="title" idx="4294967295"/>
          </p:nvPr>
        </p:nvSpPr>
        <p:spPr/>
        <p:txBody>
          <a:bodyPr/>
          <a:lstStyle/>
          <a:p>
            <a:r>
              <a:rPr lang="zh-CN" altLang="en-US" sz="4000">
                <a:latin typeface="Calibri" panose="020F0502020204030204" pitchFamily="34" charset="0"/>
                <a:ea typeface="宋体" panose="02010600030101010101" pitchFamily="2" charset="-122"/>
              </a:rPr>
              <a:t>带联结词的命题</a:t>
            </a:r>
          </a:p>
        </p:txBody>
      </p:sp>
      <p:sp>
        <p:nvSpPr>
          <p:cNvPr id="2" name="Rectangle 3"/>
          <p:cNvSpPr>
            <a:spLocks noGrp="1"/>
          </p:cNvSpPr>
          <p:nvPr>
            <p:ph type="body" idx="4294967295"/>
          </p:nvPr>
        </p:nvSpPr>
        <p:spPr>
          <a:xfrm>
            <a:off x="323850" y="1052513"/>
            <a:ext cx="7154863" cy="4525962"/>
          </a:xfrm>
        </p:spPr>
        <p:txBody>
          <a:bodyPr/>
          <a:lstStyle/>
          <a:p>
            <a:r>
              <a:rPr lang="zh-CN" altLang="en-US" b="1">
                <a:latin typeface="Calibri" panose="020F0502020204030204" pitchFamily="34" charset="0"/>
                <a:ea typeface="宋体" panose="02010600030101010101" pitchFamily="2" charset="-122"/>
              </a:rPr>
              <a:t> 今晚我看书。</a:t>
            </a:r>
          </a:p>
          <a:p>
            <a:r>
              <a:rPr lang="zh-CN" altLang="en-US" b="1">
                <a:latin typeface="Calibri" panose="020F0502020204030204" pitchFamily="34" charset="0"/>
                <a:ea typeface="宋体" panose="02010600030101010101" pitchFamily="2" charset="-122"/>
              </a:rPr>
              <a:t> 今晚我玩网络游戏。</a:t>
            </a:r>
          </a:p>
          <a:p>
            <a:pPr>
              <a:lnSpc>
                <a:spcPct val="150000"/>
              </a:lnSpc>
            </a:pPr>
            <a:r>
              <a:rPr lang="zh-CN" altLang="en-US" b="1">
                <a:latin typeface="Calibri" panose="020F0502020204030204" pitchFamily="34" charset="0"/>
                <a:ea typeface="宋体" panose="02010600030101010101" pitchFamily="2" charset="-122"/>
              </a:rPr>
              <a:t> 今晚我</a:t>
            </a:r>
            <a:r>
              <a:rPr lang="zh-CN" altLang="en-US" b="1">
                <a:solidFill>
                  <a:srgbClr val="CC0000"/>
                </a:solidFill>
                <a:latin typeface="Calibri" panose="020F0502020204030204" pitchFamily="34" charset="0"/>
                <a:ea typeface="宋体" panose="02010600030101010101" pitchFamily="2" charset="-122"/>
              </a:rPr>
              <a:t>不</a:t>
            </a:r>
            <a:r>
              <a:rPr lang="zh-CN" altLang="en-US" b="1">
                <a:latin typeface="Calibri" panose="020F0502020204030204" pitchFamily="34" charset="0"/>
                <a:ea typeface="宋体" panose="02010600030101010101" pitchFamily="2" charset="-122"/>
              </a:rPr>
              <a:t>看书。  </a:t>
            </a:r>
          </a:p>
          <a:p>
            <a:r>
              <a:rPr lang="zh-CN" altLang="en-US" b="1">
                <a:latin typeface="Calibri" panose="020F0502020204030204" pitchFamily="34" charset="0"/>
                <a:ea typeface="宋体" panose="02010600030101010101" pitchFamily="2" charset="-122"/>
              </a:rPr>
              <a:t> 今晚我</a:t>
            </a:r>
            <a:r>
              <a:rPr lang="zh-CN" altLang="en-US" b="1">
                <a:solidFill>
                  <a:srgbClr val="CC0000"/>
                </a:solidFill>
                <a:latin typeface="Calibri" panose="020F0502020204030204" pitchFamily="34" charset="0"/>
                <a:ea typeface="宋体" panose="02010600030101010101" pitchFamily="2" charset="-122"/>
              </a:rPr>
              <a:t>不</a:t>
            </a:r>
            <a:r>
              <a:rPr lang="zh-CN" altLang="en-US" b="1">
                <a:latin typeface="Calibri" panose="020F0502020204030204" pitchFamily="34" charset="0"/>
                <a:ea typeface="宋体" panose="02010600030101010101" pitchFamily="2" charset="-122"/>
              </a:rPr>
              <a:t>玩网络游戏。</a:t>
            </a:r>
          </a:p>
          <a:p>
            <a:pPr>
              <a:lnSpc>
                <a:spcPct val="150000"/>
              </a:lnSpc>
            </a:pPr>
            <a:r>
              <a:rPr lang="zh-CN" altLang="en-US" b="1">
                <a:latin typeface="Calibri" panose="020F0502020204030204" pitchFamily="34" charset="0"/>
                <a:ea typeface="宋体" panose="02010600030101010101" pitchFamily="2" charset="-122"/>
              </a:rPr>
              <a:t> 今晚我不看书</a:t>
            </a:r>
            <a:r>
              <a:rPr lang="zh-CN" altLang="en-US" b="1">
                <a:solidFill>
                  <a:srgbClr val="FF0000"/>
                </a:solidFill>
                <a:latin typeface="Calibri" panose="020F0502020204030204" pitchFamily="34" charset="0"/>
                <a:ea typeface="宋体" panose="02010600030101010101" pitchFamily="2" charset="-122"/>
              </a:rPr>
              <a:t>，</a:t>
            </a:r>
            <a:r>
              <a:rPr lang="zh-CN" altLang="en-US" b="1">
                <a:latin typeface="Calibri" panose="020F0502020204030204" pitchFamily="34" charset="0"/>
                <a:ea typeface="宋体" panose="02010600030101010101" pitchFamily="2" charset="-122"/>
              </a:rPr>
              <a:t> 我玩网络游戏。</a:t>
            </a:r>
          </a:p>
          <a:p>
            <a:pPr>
              <a:lnSpc>
                <a:spcPct val="150000"/>
              </a:lnSpc>
            </a:pPr>
            <a:r>
              <a:rPr lang="zh-CN" altLang="en-US" b="1">
                <a:latin typeface="Calibri" panose="020F0502020204030204" pitchFamily="34" charset="0"/>
                <a:ea typeface="宋体" panose="02010600030101010101" pitchFamily="2" charset="-122"/>
              </a:rPr>
              <a:t> 今晚我看书，</a:t>
            </a:r>
            <a:r>
              <a:rPr lang="zh-CN" altLang="en-US" b="1">
                <a:solidFill>
                  <a:srgbClr val="CC0000"/>
                </a:solidFill>
                <a:latin typeface="Calibri" panose="020F0502020204030204" pitchFamily="34" charset="0"/>
                <a:ea typeface="宋体" panose="02010600030101010101" pitchFamily="2" charset="-122"/>
              </a:rPr>
              <a:t>或者</a:t>
            </a:r>
            <a:r>
              <a:rPr lang="zh-CN" altLang="en-US" b="1">
                <a:latin typeface="Calibri" panose="020F0502020204030204" pitchFamily="34" charset="0"/>
                <a:ea typeface="宋体" panose="02010600030101010101" pitchFamily="2" charset="-122"/>
              </a:rPr>
              <a:t>我玩网络游戏。</a:t>
            </a:r>
          </a:p>
        </p:txBody>
      </p:sp>
      <p:sp>
        <p:nvSpPr>
          <p:cNvPr id="120836" name="AutoShape 4"/>
          <p:cNvSpPr>
            <a:spLocks noChangeArrowheads="1"/>
          </p:cNvSpPr>
          <p:nvPr/>
        </p:nvSpPr>
        <p:spPr bwMode="auto">
          <a:xfrm>
            <a:off x="5076825" y="1731963"/>
            <a:ext cx="1017588" cy="1192212"/>
          </a:xfrm>
          <a:prstGeom prst="wedgeEllipseCallout">
            <a:avLst>
              <a:gd name="adj1" fmla="val -124171"/>
              <a:gd name="adj2" fmla="val 48565"/>
            </a:avLst>
          </a:prstGeom>
          <a:solidFill>
            <a:schemeClr val="accent1"/>
          </a:solidFill>
          <a:ln w="95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2800">
                <a:solidFill>
                  <a:srgbClr val="CC0000"/>
                </a:solidFill>
              </a:rPr>
              <a:t>否定</a:t>
            </a:r>
          </a:p>
        </p:txBody>
      </p:sp>
      <p:sp>
        <p:nvSpPr>
          <p:cNvPr id="120837" name="AutoShape 5"/>
          <p:cNvSpPr>
            <a:spLocks noChangeArrowheads="1"/>
          </p:cNvSpPr>
          <p:nvPr/>
        </p:nvSpPr>
        <p:spPr bwMode="auto">
          <a:xfrm>
            <a:off x="7956550" y="2508250"/>
            <a:ext cx="936625" cy="1295400"/>
          </a:xfrm>
          <a:prstGeom prst="wedgeEllipseCallout">
            <a:avLst>
              <a:gd name="adj1" fmla="val -164037"/>
              <a:gd name="adj2" fmla="val 70458"/>
            </a:avLst>
          </a:prstGeom>
          <a:solidFill>
            <a:schemeClr val="accent1"/>
          </a:solidFill>
          <a:ln w="95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2800">
                <a:solidFill>
                  <a:srgbClr val="CC0000"/>
                </a:solidFill>
              </a:rPr>
              <a:t>并且</a:t>
            </a:r>
          </a:p>
        </p:txBody>
      </p:sp>
      <p:sp>
        <p:nvSpPr>
          <p:cNvPr id="120838" name="AutoShape 6"/>
          <p:cNvSpPr>
            <a:spLocks noChangeArrowheads="1"/>
          </p:cNvSpPr>
          <p:nvPr/>
        </p:nvSpPr>
        <p:spPr bwMode="auto">
          <a:xfrm>
            <a:off x="6094413" y="5732463"/>
            <a:ext cx="1368425" cy="865187"/>
          </a:xfrm>
          <a:prstGeom prst="wedgeEllipseCallout">
            <a:avLst>
              <a:gd name="adj1" fmla="val -202977"/>
              <a:gd name="adj2" fmla="val -101468"/>
            </a:avLst>
          </a:prstGeom>
          <a:solidFill>
            <a:schemeClr val="accent1"/>
          </a:solidFill>
          <a:ln w="95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2800">
                <a:solidFill>
                  <a:srgbClr val="CC0000"/>
                </a:solidFill>
              </a:rPr>
              <a:t>或者</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linds(horizontal)">
                                      <p:cBhvr>
                                        <p:cTn id="7" dur="500"/>
                                        <p:tgtEl>
                                          <p:spTgt spid="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linds(horizontal)">
                                      <p:cBhvr>
                                        <p:cTn id="12" dur="500"/>
                                        <p:tgtEl>
                                          <p:spTgt spid="2">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0836"/>
                                        </p:tgtEl>
                                        <p:attrNameLst>
                                          <p:attrName>style.visibility</p:attrName>
                                        </p:attrNameLst>
                                      </p:cBhvr>
                                      <p:to>
                                        <p:strVal val="visible"/>
                                      </p:to>
                                    </p:set>
                                    <p:animEffect transition="in" filter="checkerboard(across)">
                                      <p:cBhvr>
                                        <p:cTn id="17" dur="500"/>
                                        <p:tgtEl>
                                          <p:spTgt spid="1208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20837"/>
                                        </p:tgtEl>
                                        <p:attrNameLst>
                                          <p:attrName>style.visibility</p:attrName>
                                        </p:attrNameLst>
                                      </p:cBhvr>
                                      <p:to>
                                        <p:strVal val="visible"/>
                                      </p:to>
                                    </p:set>
                                    <p:animEffect transition="in" filter="checkerboard(across)">
                                      <p:cBhvr>
                                        <p:cTn id="27" dur="500"/>
                                        <p:tgtEl>
                                          <p:spTgt spid="1208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20838"/>
                                        </p:tgtEl>
                                        <p:attrNameLst>
                                          <p:attrName>style.visibility</p:attrName>
                                        </p:attrNameLst>
                                      </p:cBhvr>
                                      <p:to>
                                        <p:strVal val="visible"/>
                                      </p:to>
                                    </p:set>
                                    <p:animEffect transition="in" filter="checkerboard(across)">
                                      <p:cBhvr>
                                        <p:cTn id="37" dur="500"/>
                                        <p:tgtEl>
                                          <p:spTgt spid="120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animBg="1"/>
      <p:bldP spid="120837" grpId="0" animBg="1"/>
      <p:bldP spid="1208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FCA114E0-7EDA-43CA-AA9A-7F61A122AC59}" type="slidenum">
              <a:rPr lang="zh-CN" altLang="en-US" sz="1400" smtClean="0">
                <a:solidFill>
                  <a:schemeClr val="tx2"/>
                </a:solidFill>
                <a:latin typeface="Times New Roman" panose="02020603050405020304" pitchFamily="18" charset="0"/>
              </a:rPr>
              <a:pPr>
                <a:spcBef>
                  <a:spcPct val="0"/>
                </a:spcBef>
                <a:buFontTx/>
                <a:buNone/>
              </a:pPr>
              <a:t>17</a:t>
            </a:fld>
            <a:r>
              <a:rPr lang="en-US" altLang="zh-CN" sz="1400" dirty="0">
                <a:solidFill>
                  <a:schemeClr val="tx2"/>
                </a:solidFill>
                <a:latin typeface="Times New Roman" panose="02020603050405020304" pitchFamily="18" charset="0"/>
              </a:rPr>
              <a:t>/50</a:t>
            </a:r>
          </a:p>
        </p:txBody>
      </p:sp>
      <p:sp>
        <p:nvSpPr>
          <p:cNvPr id="27651" name="Rectangle 2"/>
          <p:cNvSpPr>
            <a:spLocks noGrp="1"/>
          </p:cNvSpPr>
          <p:nvPr>
            <p:ph type="title" idx="4294967295"/>
          </p:nvPr>
        </p:nvSpPr>
        <p:spPr/>
        <p:txBody>
          <a:bodyPr/>
          <a:lstStyle/>
          <a:p>
            <a:pPr algn="l"/>
            <a:r>
              <a:rPr lang="en-US" altLang="zh-CN" sz="4000" dirty="0">
                <a:latin typeface="Calibri" panose="020F0502020204030204" pitchFamily="34" charset="0"/>
                <a:ea typeface="宋体" panose="02010600030101010101" pitchFamily="2" charset="-122"/>
              </a:rPr>
              <a:t>                 </a:t>
            </a:r>
            <a:r>
              <a:rPr lang="zh-CN" altLang="en-US" sz="4000" dirty="0">
                <a:latin typeface="Calibri" panose="020F0502020204030204" pitchFamily="34" charset="0"/>
                <a:ea typeface="宋体" panose="02010600030101010101" pitchFamily="2" charset="-122"/>
              </a:rPr>
              <a:t>原子命题和复合命题 </a:t>
            </a:r>
          </a:p>
        </p:txBody>
      </p:sp>
      <p:sp>
        <p:nvSpPr>
          <p:cNvPr id="27652" name="Rectangle 3"/>
          <p:cNvSpPr>
            <a:spLocks noGrp="1"/>
          </p:cNvSpPr>
          <p:nvPr>
            <p:ph type="body" idx="4294967295"/>
          </p:nvPr>
        </p:nvSpPr>
        <p:spPr>
          <a:xfrm>
            <a:off x="468313" y="1341438"/>
            <a:ext cx="6337300" cy="3600450"/>
          </a:xfrm>
        </p:spPr>
        <p:txBody>
          <a:bodyPr/>
          <a:lstStyle/>
          <a:p>
            <a:pPr marL="2511425" indent="-2511425">
              <a:lnSpc>
                <a:spcPct val="120000"/>
              </a:lnSpc>
              <a:spcBef>
                <a:spcPct val="45000"/>
              </a:spcBef>
              <a:buFont typeface="Arial" panose="020B0604020202020204" pitchFamily="34" charset="0"/>
              <a:buNone/>
            </a:pPr>
            <a:r>
              <a:rPr lang="zh-CN" altLang="en-US" b="1" dirty="0">
                <a:solidFill>
                  <a:srgbClr val="FF0000"/>
                </a:solidFill>
                <a:latin typeface="Calibri" panose="020F0502020204030204" pitchFamily="34" charset="0"/>
                <a:ea typeface="宋体" panose="02010600030101010101" pitchFamily="2" charset="-122"/>
              </a:rPr>
              <a:t>原子命题</a:t>
            </a:r>
            <a:r>
              <a:rPr lang="en-US" altLang="zh-CN" b="1" dirty="0">
                <a:latin typeface="宋体" panose="02010600030101010101" pitchFamily="2" charset="-122"/>
                <a:ea typeface="宋体" panose="02010600030101010101" pitchFamily="2" charset="-122"/>
              </a:rPr>
              <a:t>——</a:t>
            </a:r>
            <a:r>
              <a:rPr lang="zh-CN" altLang="en-US" b="1" dirty="0">
                <a:solidFill>
                  <a:srgbClr val="00B050"/>
                </a:solidFill>
                <a:latin typeface="Calibri" panose="020F0502020204030204" pitchFamily="34" charset="0"/>
                <a:ea typeface="宋体" panose="02010600030101010101" pitchFamily="2" charset="-122"/>
              </a:rPr>
              <a:t>不可剖开或分解</a:t>
            </a:r>
            <a:r>
              <a:rPr lang="zh-CN" altLang="en-US" b="1" dirty="0">
                <a:latin typeface="Calibri" panose="020F0502020204030204" pitchFamily="34" charset="0"/>
                <a:ea typeface="宋体" panose="02010600030101010101" pitchFamily="2" charset="-122"/>
              </a:rPr>
              <a:t>为更简单命题的命题，也称为</a:t>
            </a:r>
            <a:r>
              <a:rPr lang="zh-CN" altLang="en-US" b="1" dirty="0">
                <a:solidFill>
                  <a:srgbClr val="FF0000"/>
                </a:solidFill>
                <a:latin typeface="Calibri" panose="020F0502020204030204" pitchFamily="34" charset="0"/>
                <a:ea typeface="宋体" panose="02010600030101010101" pitchFamily="2" charset="-122"/>
              </a:rPr>
              <a:t>简单命题</a:t>
            </a:r>
            <a:r>
              <a:rPr lang="zh-CN" altLang="en-US" b="1" dirty="0">
                <a:latin typeface="Calibri" panose="020F0502020204030204" pitchFamily="34" charset="0"/>
                <a:ea typeface="宋体" panose="02010600030101010101" pitchFamily="2" charset="-122"/>
              </a:rPr>
              <a:t>。</a:t>
            </a:r>
            <a:endParaRPr lang="zh-CN" altLang="en-US" b="1" dirty="0">
              <a:solidFill>
                <a:srgbClr val="0070C0"/>
              </a:solidFill>
              <a:latin typeface="Calibri" panose="020F0502020204030204" pitchFamily="34" charset="0"/>
              <a:ea typeface="宋体" panose="02010600030101010101" pitchFamily="2" charset="-122"/>
            </a:endParaRPr>
          </a:p>
          <a:p>
            <a:pPr marL="2511425" indent="-2511425">
              <a:lnSpc>
                <a:spcPct val="120000"/>
              </a:lnSpc>
              <a:spcBef>
                <a:spcPct val="45000"/>
              </a:spcBef>
              <a:buFont typeface="Arial" panose="020B0604020202020204" pitchFamily="34" charset="0"/>
              <a:buNone/>
            </a:pPr>
            <a:r>
              <a:rPr lang="zh-CN" altLang="en-US" b="1" dirty="0">
                <a:solidFill>
                  <a:srgbClr val="FF0000"/>
                </a:solidFill>
                <a:latin typeface="Calibri" panose="020F0502020204030204" pitchFamily="34" charset="0"/>
                <a:ea typeface="宋体" panose="02010600030101010101" pitchFamily="2" charset="-122"/>
              </a:rPr>
              <a:t>复合命题</a:t>
            </a:r>
            <a:r>
              <a:rPr lang="en-US" altLang="zh-CN" b="1" dirty="0">
                <a:latin typeface="宋体" panose="02010600030101010101" pitchFamily="2" charset="-122"/>
                <a:ea typeface="宋体" panose="02010600030101010101" pitchFamily="2" charset="-122"/>
              </a:rPr>
              <a:t>——</a:t>
            </a:r>
            <a:r>
              <a:rPr lang="zh-CN" altLang="en-US" b="1" dirty="0">
                <a:latin typeface="Calibri" panose="020F0502020204030204" pitchFamily="34" charset="0"/>
                <a:ea typeface="宋体" panose="02010600030101010101" pitchFamily="2" charset="-122"/>
              </a:rPr>
              <a:t>由原子命题利用</a:t>
            </a:r>
            <a:r>
              <a:rPr lang="zh-CN" altLang="en-US" b="1" dirty="0">
                <a:solidFill>
                  <a:srgbClr val="C00000"/>
                </a:solidFill>
                <a:latin typeface="Calibri" panose="020F0502020204030204" pitchFamily="34" charset="0"/>
                <a:ea typeface="宋体" panose="02010600030101010101" pitchFamily="2" charset="-122"/>
              </a:rPr>
              <a:t>联结词</a:t>
            </a:r>
            <a:r>
              <a:rPr lang="zh-CN" altLang="en-US" b="1" dirty="0">
                <a:latin typeface="Calibri" panose="020F0502020204030204" pitchFamily="34" charset="0"/>
                <a:ea typeface="宋体" panose="02010600030101010101" pitchFamily="2" charset="-122"/>
              </a:rPr>
              <a:t>构成的命题</a:t>
            </a:r>
          </a:p>
        </p:txBody>
      </p:sp>
      <p:sp>
        <p:nvSpPr>
          <p:cNvPr id="27653" name="AutoShape 7"/>
          <p:cNvSpPr>
            <a:spLocks noChangeArrowheads="1"/>
          </p:cNvSpPr>
          <p:nvPr/>
        </p:nvSpPr>
        <p:spPr bwMode="auto">
          <a:xfrm>
            <a:off x="7560046" y="2239689"/>
            <a:ext cx="1512739" cy="1296591"/>
          </a:xfrm>
          <a:prstGeom prst="wedgeRectCallout">
            <a:avLst>
              <a:gd name="adj1" fmla="val -88900"/>
              <a:gd name="adj2" fmla="val -39623"/>
            </a:avLst>
          </a:prstGeom>
          <a:solidFill>
            <a:schemeClr val="accent1"/>
          </a:solidFill>
          <a:ln w="95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2800" b="1" dirty="0">
                <a:solidFill>
                  <a:schemeClr val="bg1"/>
                </a:solidFill>
              </a:rPr>
              <a:t>约定用小写字母表示</a:t>
            </a:r>
          </a:p>
          <a:p>
            <a:pPr algn="ctr" eaLnBrk="1" hangingPunct="1">
              <a:spcBef>
                <a:spcPct val="0"/>
              </a:spcBef>
              <a:buFontTx/>
              <a:buNone/>
            </a:pPr>
            <a:endParaRPr lang="zh-CN" altLang="en-US" sz="1800" dirty="0">
              <a:solidFill>
                <a:schemeClr val="bg1"/>
              </a:solidFill>
            </a:endParaRPr>
          </a:p>
        </p:txBody>
      </p:sp>
      <p:sp>
        <p:nvSpPr>
          <p:cNvPr id="6" name="AutoShape 7"/>
          <p:cNvSpPr>
            <a:spLocks noChangeArrowheads="1"/>
          </p:cNvSpPr>
          <p:nvPr/>
        </p:nvSpPr>
        <p:spPr bwMode="auto">
          <a:xfrm>
            <a:off x="6219105" y="5185171"/>
            <a:ext cx="2097311" cy="648295"/>
          </a:xfrm>
          <a:prstGeom prst="wedgeRectCallout">
            <a:avLst>
              <a:gd name="adj1" fmla="val -78461"/>
              <a:gd name="adj2" fmla="val -172724"/>
            </a:avLst>
          </a:prstGeom>
          <a:solidFill>
            <a:schemeClr val="accent1"/>
          </a:solidFill>
          <a:ln w="95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2800" b="1" dirty="0">
                <a:solidFill>
                  <a:schemeClr val="bg1"/>
                </a:solidFill>
              </a:rPr>
              <a:t>怎么表示？</a:t>
            </a:r>
          </a:p>
          <a:p>
            <a:pPr algn="ctr" eaLnBrk="1" hangingPunct="1">
              <a:spcBef>
                <a:spcPct val="0"/>
              </a:spcBef>
              <a:buFontTx/>
              <a:buNone/>
            </a:pPr>
            <a:endParaRPr lang="zh-CN" altLang="en-US" sz="18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12017727-E874-4F87-87AD-CBB50AE2E266}" type="slidenum">
              <a:rPr lang="zh-CN" altLang="en-US" sz="1400" smtClean="0">
                <a:solidFill>
                  <a:schemeClr val="tx2"/>
                </a:solidFill>
                <a:latin typeface="Times New Roman" panose="02020603050405020304" pitchFamily="18" charset="0"/>
              </a:rPr>
              <a:pPr>
                <a:spcBef>
                  <a:spcPct val="0"/>
                </a:spcBef>
                <a:buFontTx/>
                <a:buNone/>
              </a:pPr>
              <a:t>18</a:t>
            </a:fld>
            <a:r>
              <a:rPr lang="en-US" altLang="zh-CN" sz="1400" dirty="0">
                <a:solidFill>
                  <a:schemeClr val="tx2"/>
                </a:solidFill>
                <a:latin typeface="Times New Roman" panose="02020603050405020304" pitchFamily="18" charset="0"/>
              </a:rPr>
              <a:t>/50</a:t>
            </a:r>
          </a:p>
        </p:txBody>
      </p:sp>
      <p:sp>
        <p:nvSpPr>
          <p:cNvPr id="28675" name="Rectangle 2"/>
          <p:cNvSpPr>
            <a:spLocks noGrp="1"/>
          </p:cNvSpPr>
          <p:nvPr>
            <p:ph type="title" idx="4294967295"/>
          </p:nvPr>
        </p:nvSpPr>
        <p:spPr/>
        <p:txBody>
          <a:bodyPr/>
          <a:lstStyle/>
          <a:p>
            <a:r>
              <a:rPr lang="zh-CN" altLang="en-US" sz="4000" b="1">
                <a:latin typeface="Calibri" panose="020F0502020204030204" pitchFamily="34" charset="0"/>
                <a:ea typeface="宋体" panose="02010600030101010101" pitchFamily="2" charset="-122"/>
              </a:rPr>
              <a:t>复合命题例子</a:t>
            </a:r>
          </a:p>
        </p:txBody>
      </p:sp>
      <p:sp>
        <p:nvSpPr>
          <p:cNvPr id="2" name="Rectangle 3"/>
          <p:cNvSpPr>
            <a:spLocks noGrp="1"/>
          </p:cNvSpPr>
          <p:nvPr>
            <p:ph type="body" idx="4294967295"/>
          </p:nvPr>
        </p:nvSpPr>
        <p:spPr>
          <a:xfrm>
            <a:off x="107950" y="692150"/>
            <a:ext cx="8928100" cy="5400675"/>
          </a:xfrm>
        </p:spPr>
        <p:txBody>
          <a:bodyPr/>
          <a:lstStyle/>
          <a:p>
            <a:pPr marL="892175" indent="-892175">
              <a:lnSpc>
                <a:spcPct val="150000"/>
              </a:lnSpc>
              <a:spcBef>
                <a:spcPts val="60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1</a:t>
            </a:r>
            <a:r>
              <a:rPr lang="zh-CN" altLang="en-US" b="1" dirty="0">
                <a:latin typeface="Calibri" panose="020F0502020204030204" pitchFamily="34" charset="0"/>
                <a:ea typeface="宋体" panose="02010600030101010101" pitchFamily="2" charset="-122"/>
              </a:rPr>
              <a:t>）雪</a:t>
            </a:r>
            <a:r>
              <a:rPr lang="zh-CN" altLang="en-US" b="1" dirty="0">
                <a:solidFill>
                  <a:srgbClr val="CC0000"/>
                </a:solidFill>
                <a:latin typeface="Calibri" panose="020F0502020204030204" pitchFamily="34" charset="0"/>
                <a:ea typeface="宋体" panose="02010600030101010101" pitchFamily="2" charset="-122"/>
              </a:rPr>
              <a:t>不</a:t>
            </a:r>
            <a:r>
              <a:rPr lang="zh-CN" altLang="en-US" b="1" dirty="0">
                <a:latin typeface="Calibri" panose="020F0502020204030204" pitchFamily="34" charset="0"/>
                <a:ea typeface="宋体" panose="02010600030101010101" pitchFamily="2" charset="-122"/>
              </a:rPr>
              <a:t>是白的</a:t>
            </a:r>
            <a:endParaRPr lang="en-US" altLang="zh-CN" b="1" dirty="0">
              <a:latin typeface="Calibri" panose="020F0502020204030204" pitchFamily="34" charset="0"/>
              <a:ea typeface="宋体" panose="02010600030101010101" pitchFamily="2" charset="-122"/>
            </a:endParaRPr>
          </a:p>
          <a:p>
            <a:pPr marL="892175" indent="-892175">
              <a:lnSpc>
                <a:spcPct val="150000"/>
              </a:lnSpc>
              <a:spcBef>
                <a:spcPts val="60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）今晚我看书</a:t>
            </a:r>
            <a:r>
              <a:rPr lang="zh-CN" altLang="en-US" b="1" dirty="0">
                <a:solidFill>
                  <a:srgbClr val="CC0000"/>
                </a:solidFill>
                <a:latin typeface="Calibri" panose="020F0502020204030204" pitchFamily="34" charset="0"/>
                <a:ea typeface="宋体" panose="02010600030101010101" pitchFamily="2" charset="-122"/>
              </a:rPr>
              <a:t>或者</a:t>
            </a:r>
            <a:r>
              <a:rPr lang="zh-CN" altLang="en-US" b="1" dirty="0">
                <a:latin typeface="Calibri" panose="020F0502020204030204" pitchFamily="34" charset="0"/>
                <a:ea typeface="宋体" panose="02010600030101010101" pitchFamily="2" charset="-122"/>
              </a:rPr>
              <a:t>去看电影。</a:t>
            </a:r>
          </a:p>
          <a:p>
            <a:pPr marL="892175" indent="-892175">
              <a:lnSpc>
                <a:spcPct val="150000"/>
              </a:lnSpc>
              <a:spcBef>
                <a:spcPts val="60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3</a:t>
            </a:r>
            <a:r>
              <a:rPr lang="zh-CN" altLang="en-US" b="1" dirty="0">
                <a:latin typeface="Calibri" panose="020F0502020204030204" pitchFamily="34" charset="0"/>
                <a:ea typeface="宋体" panose="02010600030101010101" pitchFamily="2" charset="-122"/>
              </a:rPr>
              <a:t>）</a:t>
            </a:r>
            <a:r>
              <a:rPr lang="zh-CN" altLang="en-US" b="1" dirty="0">
                <a:solidFill>
                  <a:srgbClr val="CC0000"/>
                </a:solidFill>
                <a:latin typeface="Calibri" panose="020F0502020204030204" pitchFamily="34" charset="0"/>
                <a:ea typeface="宋体" panose="02010600030101010101" pitchFamily="2" charset="-122"/>
              </a:rPr>
              <a:t>如果</a:t>
            </a:r>
            <a:r>
              <a:rPr lang="zh-CN" altLang="en-US" b="1" dirty="0">
                <a:latin typeface="Calibri" panose="020F0502020204030204" pitchFamily="34" charset="0"/>
                <a:ea typeface="宋体" panose="02010600030101010101" pitchFamily="2" charset="-122"/>
              </a:rPr>
              <a:t>天气好，</a:t>
            </a:r>
            <a:r>
              <a:rPr lang="zh-CN" altLang="en-US" b="1" dirty="0">
                <a:solidFill>
                  <a:srgbClr val="CC0000"/>
                </a:solidFill>
                <a:latin typeface="Calibri" panose="020F0502020204030204" pitchFamily="34" charset="0"/>
                <a:ea typeface="宋体" panose="02010600030101010101" pitchFamily="2" charset="-122"/>
              </a:rPr>
              <a:t>那么</a:t>
            </a:r>
            <a:r>
              <a:rPr lang="zh-CN" altLang="en-US" b="1" dirty="0">
                <a:latin typeface="Calibri" panose="020F0502020204030204" pitchFamily="34" charset="0"/>
                <a:ea typeface="宋体" panose="02010600030101010101" pitchFamily="2" charset="-122"/>
              </a:rPr>
              <a:t>我去接你。</a:t>
            </a:r>
          </a:p>
          <a:p>
            <a:pPr marL="892175" indent="-892175">
              <a:lnSpc>
                <a:spcPct val="150000"/>
              </a:lnSpc>
              <a:spcBef>
                <a:spcPts val="600"/>
              </a:spcBef>
              <a:buNone/>
            </a:pP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4</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 2</a:t>
            </a:r>
            <a:r>
              <a:rPr lang="zh-CN" altLang="en-US" b="1" dirty="0">
                <a:latin typeface="Calibri" panose="020F0502020204030204" pitchFamily="34" charset="0"/>
                <a:ea typeface="宋体" panose="02010600030101010101" pitchFamily="2" charset="-122"/>
              </a:rPr>
              <a:t>是偶数</a:t>
            </a:r>
            <a:r>
              <a:rPr lang="zh-CN" altLang="en-US" b="1" dirty="0">
                <a:solidFill>
                  <a:srgbClr val="CC0000"/>
                </a:solidFill>
                <a:latin typeface="Calibri" panose="020F0502020204030204" pitchFamily="34" charset="0"/>
                <a:ea typeface="宋体" panose="02010600030101010101" pitchFamily="2" charset="-122"/>
              </a:rPr>
              <a:t>且</a:t>
            </a:r>
            <a:r>
              <a:rPr lang="en-US" altLang="zh-CN" b="1" dirty="0">
                <a:latin typeface="Calibri" panose="020F0502020204030204" pitchFamily="34" charset="0"/>
                <a:ea typeface="宋体" panose="02010600030101010101" pitchFamily="2" charset="-122"/>
              </a:rPr>
              <a:t>3</a:t>
            </a:r>
            <a:r>
              <a:rPr lang="zh-CN" altLang="en-US" b="1" dirty="0">
                <a:latin typeface="Calibri" panose="020F0502020204030204" pitchFamily="34" charset="0"/>
                <a:ea typeface="宋体" panose="02010600030101010101" pitchFamily="2" charset="-122"/>
              </a:rPr>
              <a:t>也是偶数。</a:t>
            </a:r>
            <a:endParaRPr lang="en-US" altLang="zh-CN" b="1" dirty="0">
              <a:latin typeface="Calibri" panose="020F0502020204030204" pitchFamily="34" charset="0"/>
              <a:ea typeface="宋体" panose="02010600030101010101" pitchFamily="2" charset="-122"/>
            </a:endParaRPr>
          </a:p>
          <a:p>
            <a:pPr marL="892175" indent="-892175">
              <a:lnSpc>
                <a:spcPct val="150000"/>
              </a:lnSpc>
              <a:spcBef>
                <a:spcPts val="600"/>
              </a:spcBef>
              <a:buNone/>
            </a:pP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5</a:t>
            </a:r>
            <a:r>
              <a:rPr lang="zh-CN" altLang="en-US" b="1" dirty="0">
                <a:latin typeface="Calibri" panose="020F0502020204030204" pitchFamily="34" charset="0"/>
                <a:ea typeface="宋体" panose="02010600030101010101" pitchFamily="2" charset="-122"/>
              </a:rPr>
              <a:t>）你去了学校</a:t>
            </a:r>
            <a:r>
              <a:rPr lang="zh-CN" altLang="en-US" b="1" dirty="0">
                <a:solidFill>
                  <a:srgbClr val="FF0000"/>
                </a:solidFill>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我去了工厂。</a:t>
            </a:r>
            <a:r>
              <a:rPr lang="zh-CN" altLang="en-US" dirty="0">
                <a:latin typeface="Calibri" panose="020F0502020204030204" pitchFamily="34" charset="0"/>
                <a:ea typeface="宋体" panose="02010600030101010101" pitchFamily="2" charset="-122"/>
              </a:rPr>
              <a:t> </a:t>
            </a:r>
            <a:endParaRPr lang="zh-CN" altLang="en-US" b="1" dirty="0">
              <a:latin typeface="Calibri" panose="020F0502020204030204" pitchFamily="34" charset="0"/>
              <a:ea typeface="宋体" panose="02010600030101010101" pitchFamily="2" charset="-122"/>
            </a:endParaRPr>
          </a:p>
          <a:p>
            <a:pPr marL="892175" indent="-892175">
              <a:lnSpc>
                <a:spcPct val="150000"/>
              </a:lnSpc>
              <a:spcBef>
                <a:spcPts val="600"/>
              </a:spcBef>
              <a:buNone/>
            </a:pP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6</a:t>
            </a:r>
            <a:r>
              <a:rPr lang="zh-CN" altLang="en-US" b="1" dirty="0">
                <a:latin typeface="Calibri" panose="020F0502020204030204" pitchFamily="34" charset="0"/>
                <a:ea typeface="宋体" panose="02010600030101010101" pitchFamily="2" charset="-122"/>
              </a:rPr>
              <a:t>）偶数</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是质数，</a:t>
            </a:r>
            <a:r>
              <a:rPr lang="zh-CN" altLang="en-US" b="1" dirty="0">
                <a:solidFill>
                  <a:srgbClr val="CC0000"/>
                </a:solidFill>
                <a:latin typeface="Calibri" panose="020F0502020204030204" pitchFamily="34" charset="0"/>
                <a:ea typeface="宋体" panose="02010600030101010101" pitchFamily="2" charset="-122"/>
              </a:rPr>
              <a:t>当且仅当</a:t>
            </a:r>
            <a:r>
              <a:rPr lang="en-US" altLang="zh-CN" b="1" dirty="0">
                <a:latin typeface="Calibri" panose="020F0502020204030204" pitchFamily="34" charset="0"/>
                <a:ea typeface="宋体" panose="02010600030101010101" pitchFamily="2" charset="-122"/>
              </a:rPr>
              <a:t>a=2</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是常数）。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71D46942-0B65-410F-BCB6-07FCF1E99A23}" type="slidenum">
              <a:rPr lang="zh-CN" altLang="en-US" sz="1400" smtClean="0">
                <a:solidFill>
                  <a:schemeClr val="tx2"/>
                </a:solidFill>
                <a:latin typeface="Times New Roman" panose="02020603050405020304" pitchFamily="18" charset="0"/>
              </a:rPr>
              <a:pPr>
                <a:spcBef>
                  <a:spcPct val="0"/>
                </a:spcBef>
                <a:buFontTx/>
                <a:buNone/>
              </a:pPr>
              <a:t>19</a:t>
            </a:fld>
            <a:r>
              <a:rPr lang="en-US" altLang="zh-CN" sz="1400" dirty="0">
                <a:solidFill>
                  <a:schemeClr val="tx2"/>
                </a:solidFill>
                <a:latin typeface="Times New Roman" panose="02020603050405020304" pitchFamily="18" charset="0"/>
              </a:rPr>
              <a:t>/50</a:t>
            </a:r>
          </a:p>
        </p:txBody>
      </p:sp>
      <p:sp>
        <p:nvSpPr>
          <p:cNvPr id="30723" name="Rectangle 2"/>
          <p:cNvSpPr>
            <a:spLocks noGrp="1"/>
          </p:cNvSpPr>
          <p:nvPr>
            <p:ph type="title" idx="4294967295"/>
          </p:nvPr>
        </p:nvSpPr>
        <p:spPr/>
        <p:txBody>
          <a:bodyPr/>
          <a:lstStyle/>
          <a:p>
            <a:r>
              <a:rPr lang="zh-CN" altLang="en-US" sz="4000" b="1" dirty="0">
                <a:latin typeface="Calibri" panose="020F0502020204030204" pitchFamily="34" charset="0"/>
                <a:ea typeface="宋体" panose="02010600030101010101" pitchFamily="2" charset="-122"/>
              </a:rPr>
              <a:t>命题变元、命题变项</a:t>
            </a:r>
          </a:p>
        </p:txBody>
      </p:sp>
      <p:sp>
        <p:nvSpPr>
          <p:cNvPr id="30724" name="Rectangle 4"/>
          <p:cNvSpPr>
            <a:spLocks noChangeArrowheads="1"/>
          </p:cNvSpPr>
          <p:nvPr/>
        </p:nvSpPr>
        <p:spPr bwMode="auto">
          <a:xfrm>
            <a:off x="0" y="931366"/>
            <a:ext cx="9144000" cy="92333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lnSpc>
                <a:spcPct val="150000"/>
              </a:lnSpc>
              <a:spcBef>
                <a:spcPct val="0"/>
              </a:spcBef>
              <a:buFontTx/>
              <a:buNone/>
            </a:pPr>
            <a:r>
              <a:rPr lang="zh-CN" altLang="en-US" sz="3600" b="1" dirty="0">
                <a:solidFill>
                  <a:schemeClr val="bg1"/>
                </a:solidFill>
              </a:rPr>
              <a:t>当</a:t>
            </a:r>
            <a:r>
              <a:rPr lang="en-US" altLang="zh-CN" sz="3600" b="1" dirty="0">
                <a:solidFill>
                  <a:schemeClr val="bg1"/>
                </a:solidFill>
              </a:rPr>
              <a:t>p</a:t>
            </a:r>
            <a:r>
              <a:rPr lang="zh-CN" altLang="en-US" sz="3600" b="1" dirty="0">
                <a:solidFill>
                  <a:schemeClr val="bg1"/>
                </a:solidFill>
              </a:rPr>
              <a:t>表示</a:t>
            </a:r>
            <a:r>
              <a:rPr lang="zh-CN" altLang="en-US" sz="3600" b="1" dirty="0">
                <a:solidFill>
                  <a:srgbClr val="FF0000"/>
                </a:solidFill>
              </a:rPr>
              <a:t>任意</a:t>
            </a:r>
            <a:r>
              <a:rPr lang="zh-CN" altLang="en-US" sz="3600" b="1" dirty="0">
                <a:solidFill>
                  <a:schemeClr val="bg1"/>
                </a:solidFill>
              </a:rPr>
              <a:t>命题时，称</a:t>
            </a:r>
            <a:r>
              <a:rPr lang="en-US" altLang="zh-CN" sz="3600" b="1" dirty="0">
                <a:solidFill>
                  <a:schemeClr val="bg1"/>
                </a:solidFill>
              </a:rPr>
              <a:t>p</a:t>
            </a:r>
            <a:r>
              <a:rPr lang="zh-CN" altLang="en-US" sz="3600" b="1" dirty="0">
                <a:solidFill>
                  <a:schemeClr val="bg1"/>
                </a:solidFill>
              </a:rPr>
              <a:t>为</a:t>
            </a:r>
            <a:r>
              <a:rPr lang="zh-CN" altLang="en-US" sz="3600" b="1" dirty="0">
                <a:solidFill>
                  <a:srgbClr val="FF0000"/>
                </a:solidFill>
              </a:rPr>
              <a:t>命题变元</a:t>
            </a:r>
            <a:r>
              <a:rPr lang="zh-CN" altLang="en-US" sz="3600" b="1" dirty="0">
                <a:solidFill>
                  <a:schemeClr val="bg1"/>
                </a:solidFill>
              </a:rPr>
              <a:t>。</a:t>
            </a:r>
          </a:p>
        </p:txBody>
      </p:sp>
      <p:sp>
        <p:nvSpPr>
          <p:cNvPr id="30727" name="Text Box 5"/>
          <p:cNvSpPr txBox="1">
            <a:spLocks noChangeArrowheads="1"/>
          </p:cNvSpPr>
          <p:nvPr/>
        </p:nvSpPr>
        <p:spPr bwMode="auto">
          <a:xfrm>
            <a:off x="107950" y="3619498"/>
            <a:ext cx="21605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b="1" dirty="0">
                <a:solidFill>
                  <a:srgbClr val="0070C0"/>
                </a:solidFill>
              </a:rPr>
              <a:t>字母</a:t>
            </a:r>
            <a:r>
              <a:rPr lang="en-US" altLang="zh-CN" b="1" dirty="0">
                <a:solidFill>
                  <a:srgbClr val="0070C0"/>
                </a:solidFill>
              </a:rPr>
              <a:t>p</a:t>
            </a:r>
            <a:endParaRPr lang="zh-CN" altLang="en-US" b="1" dirty="0">
              <a:solidFill>
                <a:srgbClr val="0070C0"/>
              </a:solidFill>
            </a:endParaRPr>
          </a:p>
        </p:txBody>
      </p:sp>
      <p:sp>
        <p:nvSpPr>
          <p:cNvPr id="30728" name="AutoShape 6"/>
          <p:cNvSpPr>
            <a:spLocks/>
          </p:cNvSpPr>
          <p:nvPr/>
        </p:nvSpPr>
        <p:spPr bwMode="auto">
          <a:xfrm>
            <a:off x="1835150" y="3311523"/>
            <a:ext cx="288925" cy="1269999"/>
          </a:xfrm>
          <a:prstGeom prst="leftBrace">
            <a:avLst>
              <a:gd name="adj1" fmla="val 2700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a:p>
        </p:txBody>
      </p:sp>
      <p:sp>
        <p:nvSpPr>
          <p:cNvPr id="30729" name="Text Box 7"/>
          <p:cNvSpPr txBox="1">
            <a:spLocks noChangeArrowheads="1"/>
          </p:cNvSpPr>
          <p:nvPr/>
        </p:nvSpPr>
        <p:spPr bwMode="auto">
          <a:xfrm>
            <a:off x="2124075" y="2852736"/>
            <a:ext cx="677227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b="1" dirty="0">
                <a:solidFill>
                  <a:srgbClr val="CC0000"/>
                </a:solidFill>
              </a:rPr>
              <a:t>命题常项</a:t>
            </a:r>
            <a:r>
              <a:rPr lang="en-US" altLang="zh-CN" b="1" dirty="0">
                <a:solidFill>
                  <a:srgbClr val="333300"/>
                </a:solidFill>
              </a:rPr>
              <a:t>——</a:t>
            </a:r>
            <a:r>
              <a:rPr lang="zh-CN" altLang="en-US" b="1" dirty="0">
                <a:solidFill>
                  <a:srgbClr val="333300"/>
                </a:solidFill>
              </a:rPr>
              <a:t>具体的、特定的命题，</a:t>
            </a:r>
            <a:endParaRPr lang="en-US" altLang="zh-CN" b="1" dirty="0">
              <a:solidFill>
                <a:srgbClr val="333300"/>
              </a:solidFill>
            </a:endParaRPr>
          </a:p>
          <a:p>
            <a:pPr eaLnBrk="1" hangingPunct="1">
              <a:spcBef>
                <a:spcPct val="0"/>
              </a:spcBef>
              <a:buFontTx/>
              <a:buNone/>
            </a:pPr>
            <a:r>
              <a:rPr lang="zh-CN" altLang="en-US" b="1" dirty="0">
                <a:solidFill>
                  <a:srgbClr val="333300"/>
                </a:solidFill>
              </a:rPr>
              <a:t>                      有确定的真值，</a:t>
            </a:r>
            <a:r>
              <a:rPr lang="zh-CN" altLang="en-US" b="1" dirty="0">
                <a:solidFill>
                  <a:srgbClr val="FF0000"/>
                </a:solidFill>
              </a:rPr>
              <a:t>常命题</a:t>
            </a:r>
          </a:p>
        </p:txBody>
      </p:sp>
      <p:sp>
        <p:nvSpPr>
          <p:cNvPr id="30730" name="Text Box 8"/>
          <p:cNvSpPr txBox="1">
            <a:spLocks noChangeArrowheads="1"/>
          </p:cNvSpPr>
          <p:nvPr/>
        </p:nvSpPr>
        <p:spPr bwMode="auto">
          <a:xfrm>
            <a:off x="2139950" y="4378323"/>
            <a:ext cx="5745164" cy="106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b="1" dirty="0">
                <a:solidFill>
                  <a:srgbClr val="CC0000"/>
                </a:solidFill>
              </a:rPr>
              <a:t>命题变元</a:t>
            </a:r>
            <a:r>
              <a:rPr lang="en-US" altLang="zh-CN" b="1" dirty="0">
                <a:solidFill>
                  <a:srgbClr val="333300"/>
                </a:solidFill>
              </a:rPr>
              <a:t>——</a:t>
            </a:r>
            <a:r>
              <a:rPr lang="zh-CN" altLang="en-US" b="1" dirty="0">
                <a:solidFill>
                  <a:srgbClr val="333300"/>
                </a:solidFill>
              </a:rPr>
              <a:t>任意命题，</a:t>
            </a:r>
            <a:endParaRPr lang="en-US" altLang="zh-CN" b="1" dirty="0">
              <a:solidFill>
                <a:srgbClr val="333300"/>
              </a:solidFill>
            </a:endParaRPr>
          </a:p>
          <a:p>
            <a:pPr eaLnBrk="1" hangingPunct="1">
              <a:spcBef>
                <a:spcPct val="0"/>
              </a:spcBef>
              <a:buFontTx/>
              <a:buNone/>
            </a:pPr>
            <a:r>
              <a:rPr lang="zh-CN" altLang="en-US" b="1" dirty="0">
                <a:solidFill>
                  <a:srgbClr val="333300"/>
                </a:solidFill>
              </a:rPr>
              <a:t>                       没有确定的真值</a:t>
            </a:r>
            <a:r>
              <a:rPr lang="zh-CN" altLang="en-US" b="1"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7" grpId="0"/>
      <p:bldP spid="30728" grpId="0" animBg="1"/>
      <p:bldP spid="30729" grpId="0"/>
      <p:bldP spid="307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p:cNvSpPr>
          <p:nvPr>
            <p:ph type="title" idx="4294967295"/>
          </p:nvPr>
        </p:nvSpPr>
        <p:spPr/>
        <p:txBody>
          <a:bodyPr/>
          <a:lstStyle/>
          <a:p>
            <a:r>
              <a:rPr lang="zh-CN" altLang="en-US" b="1" dirty="0">
                <a:latin typeface="Calibri" panose="020F0502020204030204" pitchFamily="34" charset="0"/>
                <a:ea typeface="宋体" panose="02010600030101010101" pitchFamily="2" charset="-122"/>
              </a:rPr>
              <a:t>离散数学</a:t>
            </a:r>
            <a:endParaRPr lang="en-US" altLang="zh-CN" b="1" dirty="0">
              <a:latin typeface="Calibri" panose="020F0502020204030204" pitchFamily="34" charset="0"/>
              <a:ea typeface="宋体" panose="02010600030101010101" pitchFamily="2" charset="-122"/>
            </a:endParaRPr>
          </a:p>
        </p:txBody>
      </p:sp>
      <p:sp>
        <p:nvSpPr>
          <p:cNvPr id="6148" name="Rectangle 3"/>
          <p:cNvSpPr>
            <a:spLocks noGrp="1"/>
          </p:cNvSpPr>
          <p:nvPr>
            <p:ph type="body" idx="4294967295"/>
          </p:nvPr>
        </p:nvSpPr>
        <p:spPr>
          <a:xfrm>
            <a:off x="322263" y="908050"/>
            <a:ext cx="8497887" cy="1368425"/>
          </a:xfrm>
        </p:spPr>
        <p:txBody>
          <a:bodyPr/>
          <a:lstStyle/>
          <a:p>
            <a:pPr marL="0" indent="0">
              <a:lnSpc>
                <a:spcPct val="120000"/>
              </a:lnSpc>
              <a:buFont typeface="Arial" panose="020B0604020202020204" pitchFamily="34" charset="0"/>
              <a:buNone/>
            </a:pPr>
            <a:r>
              <a:rPr lang="zh-CN" altLang="en-US" sz="3600" b="1" dirty="0">
                <a:latin typeface="Calibri" panose="020F0502020204030204" pitchFamily="34" charset="0"/>
                <a:ea typeface="宋体" panose="02010600030101010101" pitchFamily="2" charset="-122"/>
              </a:rPr>
              <a:t>研究离散量的结构及其相互关系的数学</a:t>
            </a:r>
            <a:endParaRPr lang="zh-CN" altLang="en-US" sz="3600" dirty="0">
              <a:latin typeface="Calibri" panose="020F0502020204030204" pitchFamily="34" charset="0"/>
              <a:ea typeface="宋体" panose="02010600030101010101" pitchFamily="2" charset="-122"/>
            </a:endParaRPr>
          </a:p>
        </p:txBody>
      </p:sp>
      <p:sp>
        <p:nvSpPr>
          <p:cNvPr id="4" name="文本框 3"/>
          <p:cNvSpPr txBox="1"/>
          <p:nvPr/>
        </p:nvSpPr>
        <p:spPr>
          <a:xfrm>
            <a:off x="1809279" y="3170947"/>
            <a:ext cx="4969818" cy="1754326"/>
          </a:xfrm>
          <a:prstGeom prst="rect">
            <a:avLst/>
          </a:prstGeom>
          <a:solidFill>
            <a:schemeClr val="tx2">
              <a:lumMod val="40000"/>
              <a:lumOff val="60000"/>
            </a:schemeClr>
          </a:solidFill>
        </p:spPr>
        <p:txBody>
          <a:bodyPr wrap="square" rtlCol="0">
            <a:spAutoFit/>
          </a:bodyPr>
          <a:lstStyle/>
          <a:p>
            <a:pPr marL="571500" indent="-571500">
              <a:buFont typeface="Arial" panose="020B0604020202020204" pitchFamily="34" charset="0"/>
              <a:buChar char="•"/>
            </a:pPr>
            <a:r>
              <a:rPr lang="zh-CN" altLang="en-US" sz="3600" b="1" dirty="0">
                <a:solidFill>
                  <a:schemeClr val="bg1"/>
                </a:solidFill>
              </a:rPr>
              <a:t>抽象思维能力</a:t>
            </a:r>
            <a:endParaRPr lang="en-US" altLang="zh-CN" sz="3600" b="1" dirty="0">
              <a:solidFill>
                <a:schemeClr val="bg1"/>
              </a:solidFill>
            </a:endParaRPr>
          </a:p>
          <a:p>
            <a:pPr marL="571500" indent="-571500">
              <a:buFont typeface="Arial" panose="020B0604020202020204" pitchFamily="34" charset="0"/>
              <a:buChar char="•"/>
            </a:pPr>
            <a:r>
              <a:rPr lang="zh-CN" altLang="en-US" sz="3600" b="1" dirty="0">
                <a:solidFill>
                  <a:srgbClr val="FF0000"/>
                </a:solidFill>
              </a:rPr>
              <a:t>缜密逻辑推理能力</a:t>
            </a:r>
            <a:endParaRPr lang="en-US" altLang="zh-CN" sz="3600" b="1" dirty="0">
              <a:solidFill>
                <a:srgbClr val="FF0000"/>
              </a:solidFill>
            </a:endParaRPr>
          </a:p>
          <a:p>
            <a:pPr marL="571500" indent="-571500">
              <a:buFont typeface="Arial" panose="020B0604020202020204" pitchFamily="34" charset="0"/>
              <a:buChar char="•"/>
            </a:pPr>
            <a:r>
              <a:rPr lang="zh-CN" altLang="en-US" sz="3600" b="1" dirty="0">
                <a:solidFill>
                  <a:schemeClr val="bg1"/>
                </a:solidFill>
              </a:rPr>
              <a:t>复杂问题求解能力</a:t>
            </a:r>
          </a:p>
        </p:txBody>
      </p:sp>
      <p:grpSp>
        <p:nvGrpSpPr>
          <p:cNvPr id="10" name="组合 9"/>
          <p:cNvGrpSpPr/>
          <p:nvPr/>
        </p:nvGrpSpPr>
        <p:grpSpPr>
          <a:xfrm>
            <a:off x="1331640" y="980728"/>
            <a:ext cx="7735573" cy="1540977"/>
            <a:chOff x="1372931" y="908050"/>
            <a:chExt cx="7735573" cy="1540977"/>
          </a:xfrm>
        </p:grpSpPr>
        <p:sp>
          <p:nvSpPr>
            <p:cNvPr id="6150" name="Text Box 6"/>
            <p:cNvSpPr txBox="1">
              <a:spLocks noChangeArrowheads="1"/>
            </p:cNvSpPr>
            <p:nvPr/>
          </p:nvSpPr>
          <p:spPr bwMode="auto">
            <a:xfrm>
              <a:off x="3707904" y="1802696"/>
              <a:ext cx="5400600" cy="646331"/>
            </a:xfrm>
            <a:prstGeom prst="rect">
              <a:avLst/>
            </a:prstGeom>
            <a:solidFill>
              <a:schemeClr val="accent5">
                <a:lumMod val="60000"/>
                <a:lumOff val="40000"/>
              </a:schemeClr>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3600" b="1" dirty="0">
                  <a:solidFill>
                    <a:schemeClr val="bg1"/>
                  </a:solidFill>
                  <a:latin typeface="Times New Roman" panose="02020603050405020304" pitchFamily="18" charset="0"/>
                </a:rPr>
                <a:t>有限或可数个取值的变量</a:t>
              </a:r>
              <a:endParaRPr lang="en-US" altLang="zh-CN" sz="3600" b="1" dirty="0">
                <a:solidFill>
                  <a:schemeClr val="bg1"/>
                </a:solidFill>
                <a:latin typeface="Times New Roman" panose="02020603050405020304" pitchFamily="18" charset="0"/>
              </a:endParaRPr>
            </a:p>
          </p:txBody>
        </p:sp>
        <p:sp>
          <p:nvSpPr>
            <p:cNvPr id="5" name="文本框 4"/>
            <p:cNvSpPr txBox="1"/>
            <p:nvPr/>
          </p:nvSpPr>
          <p:spPr>
            <a:xfrm>
              <a:off x="1372931" y="908050"/>
              <a:ext cx="1368152" cy="708297"/>
            </a:xfrm>
            <a:prstGeom prst="rect">
              <a:avLst/>
            </a:prstGeom>
            <a:noFill/>
            <a:ln w="57150">
              <a:solidFill>
                <a:srgbClr val="C00000"/>
              </a:solidFill>
            </a:ln>
          </p:spPr>
          <p:txBody>
            <a:bodyPr wrap="square" rtlCol="0">
              <a:spAutoFit/>
            </a:bodyPr>
            <a:lstStyle/>
            <a:p>
              <a:endParaRPr lang="zh-CN" altLang="en-US" dirty="0"/>
            </a:p>
          </p:txBody>
        </p:sp>
        <p:cxnSp>
          <p:nvCxnSpPr>
            <p:cNvPr id="7" name="直接箭头连接符 6"/>
            <p:cNvCxnSpPr/>
            <p:nvPr/>
          </p:nvCxnSpPr>
          <p:spPr>
            <a:xfrm>
              <a:off x="2741083" y="1639570"/>
              <a:ext cx="1329029" cy="201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401319" y="3140968"/>
            <a:ext cx="1111202" cy="646331"/>
          </a:xfrm>
          <a:prstGeom prst="rect">
            <a:avLst/>
          </a:prstGeom>
        </p:spPr>
        <p:txBody>
          <a:bodyPr wrap="none">
            <a:spAutoFit/>
          </a:bodyPr>
          <a:lstStyle/>
          <a:p>
            <a:r>
              <a:rPr lang="zh-CN" altLang="en-US" sz="3600" b="1" dirty="0">
                <a:latin typeface="Calibri" panose="020F0502020204030204" pitchFamily="34" charset="0"/>
              </a:rPr>
              <a:t>培养</a:t>
            </a:r>
            <a:endParaRPr lang="zh-CN" altLang="en-US" sz="3600" b="1" dirty="0"/>
          </a:p>
        </p:txBody>
      </p:sp>
      <p:sp>
        <p:nvSpPr>
          <p:cNvPr id="2" name="矩形 1"/>
          <p:cNvSpPr/>
          <p:nvPr/>
        </p:nvSpPr>
        <p:spPr>
          <a:xfrm>
            <a:off x="401319" y="5661248"/>
            <a:ext cx="8418831" cy="9144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solidFill>
                  <a:srgbClr val="00B050"/>
                </a:solidFill>
              </a:rPr>
              <a:t>课程目标： 理解理论、掌握方法、解决问题</a:t>
            </a:r>
          </a:p>
        </p:txBody>
      </p:sp>
    </p:spTree>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8539FBAC-A6AC-4238-B85D-BB4F5557BCAB}" type="slidenum">
              <a:rPr lang="zh-CN" altLang="en-US" sz="1400" smtClean="0">
                <a:solidFill>
                  <a:schemeClr val="tx2"/>
                </a:solidFill>
                <a:latin typeface="Times New Roman" panose="02020603050405020304" pitchFamily="18" charset="0"/>
              </a:rPr>
              <a:pPr>
                <a:spcBef>
                  <a:spcPct val="0"/>
                </a:spcBef>
                <a:buFontTx/>
                <a:buNone/>
              </a:pPr>
              <a:t>20</a:t>
            </a:fld>
            <a:r>
              <a:rPr lang="en-US" altLang="zh-CN" sz="1400" dirty="0">
                <a:solidFill>
                  <a:schemeClr val="tx2"/>
                </a:solidFill>
                <a:latin typeface="Times New Roman" panose="02020603050405020304" pitchFamily="18" charset="0"/>
              </a:rPr>
              <a:t>/50</a:t>
            </a:r>
          </a:p>
        </p:txBody>
      </p:sp>
      <p:sp>
        <p:nvSpPr>
          <p:cNvPr id="32771" name="Rectangle 2"/>
          <p:cNvSpPr>
            <a:spLocks noGrp="1"/>
          </p:cNvSpPr>
          <p:nvPr>
            <p:ph type="title" idx="4294967295"/>
          </p:nvPr>
        </p:nvSpPr>
        <p:spPr/>
        <p:txBody>
          <a:bodyPr/>
          <a:lstStyle/>
          <a:p>
            <a:r>
              <a:rPr lang="zh-CN" altLang="en-US" sz="4000" b="1" dirty="0">
                <a:latin typeface="Calibri" panose="020F0502020204030204" pitchFamily="34" charset="0"/>
                <a:ea typeface="宋体" panose="02010600030101010101" pitchFamily="2" charset="-122"/>
              </a:rPr>
              <a:t>联结词</a:t>
            </a:r>
          </a:p>
        </p:txBody>
      </p:sp>
      <p:sp>
        <p:nvSpPr>
          <p:cNvPr id="32772" name="Rectangle 3"/>
          <p:cNvSpPr>
            <a:spLocks noGrp="1"/>
          </p:cNvSpPr>
          <p:nvPr>
            <p:ph type="body" idx="4294967295"/>
          </p:nvPr>
        </p:nvSpPr>
        <p:spPr>
          <a:xfrm>
            <a:off x="1116013" y="476250"/>
            <a:ext cx="6408737" cy="4968875"/>
          </a:xfrm>
        </p:spPr>
        <p:txBody>
          <a:bodyPr/>
          <a:lstStyle/>
          <a:p>
            <a:pPr marL="609600" indent="-609600">
              <a:buFont typeface="Arial" panose="020B0604020202020204" pitchFamily="34" charset="0"/>
              <a:buNone/>
            </a:pPr>
            <a:endParaRPr lang="zh-CN" altLang="en-US" b="1" dirty="0">
              <a:latin typeface="Calibri" panose="020F0502020204030204" pitchFamily="34" charset="0"/>
              <a:ea typeface="宋体" panose="02010600030101010101" pitchFamily="2" charset="-122"/>
            </a:endParaRPr>
          </a:p>
          <a:p>
            <a:pPr marL="609600" indent="-609600">
              <a:lnSpc>
                <a:spcPct val="130000"/>
              </a:lnSpc>
              <a:spcBef>
                <a:spcPct val="40000"/>
              </a:spcBef>
              <a:buFont typeface="Wingdings" panose="05000000000000000000" pitchFamily="2" charset="2"/>
              <a:buNone/>
            </a:pPr>
            <a:r>
              <a:rPr lang="zh-CN" altLang="en-US" b="1" dirty="0">
                <a:latin typeface="Calibri" panose="020F0502020204030204" pitchFamily="34" charset="0"/>
                <a:ea typeface="宋体" panose="02010600030101010101" pitchFamily="2" charset="-122"/>
              </a:rPr>
              <a:t> 否定词                  </a:t>
            </a:r>
            <a:r>
              <a:rPr lang="en-US" altLang="zh-CN" b="1" dirty="0">
                <a:latin typeface="Calibri" panose="020F0502020204030204" pitchFamily="34" charset="0"/>
                <a:ea typeface="宋体" panose="02010600030101010101" pitchFamily="2" charset="-122"/>
              </a:rPr>
              <a:t>﹁ </a:t>
            </a:r>
          </a:p>
          <a:p>
            <a:pPr marL="609600" indent="-609600">
              <a:lnSpc>
                <a:spcPct val="130000"/>
              </a:lnSpc>
              <a:spcBef>
                <a:spcPct val="40000"/>
              </a:spcBef>
              <a:buFont typeface="Wingdings" panose="05000000000000000000" pitchFamily="2" charset="2"/>
              <a:buNone/>
            </a:pPr>
            <a:r>
              <a:rPr lang="en-US" altLang="zh-CN" b="1" dirty="0">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合取词                  </a:t>
            </a:r>
            <a:r>
              <a:rPr lang="zh-CN" altLang="en-US" b="1" dirty="0">
                <a:latin typeface="宋体" panose="02010600030101010101" pitchFamily="2" charset="-122"/>
              </a:rPr>
              <a:t>∧</a:t>
            </a:r>
            <a:endParaRPr lang="zh-CN" altLang="en-US" b="1" dirty="0">
              <a:latin typeface="Calibri" panose="020F0502020204030204" pitchFamily="34" charset="0"/>
              <a:ea typeface="宋体" panose="02010600030101010101" pitchFamily="2" charset="-122"/>
            </a:endParaRPr>
          </a:p>
          <a:p>
            <a:pPr marL="609600" indent="-609600">
              <a:lnSpc>
                <a:spcPct val="130000"/>
              </a:lnSpc>
              <a:spcBef>
                <a:spcPct val="40000"/>
              </a:spcBef>
              <a:buFont typeface="Wingdings" panose="05000000000000000000" pitchFamily="2" charset="2"/>
              <a:buNone/>
            </a:pPr>
            <a:r>
              <a:rPr lang="zh-CN" altLang="en-US" b="1" dirty="0">
                <a:latin typeface="Calibri" panose="020F0502020204030204" pitchFamily="34" charset="0"/>
                <a:ea typeface="宋体" panose="02010600030101010101" pitchFamily="2" charset="-122"/>
              </a:rPr>
              <a:t> 析取词                  </a:t>
            </a:r>
            <a:r>
              <a:rPr lang="en-US" altLang="zh-CN" b="1" dirty="0">
                <a:latin typeface="宋体" panose="02010600030101010101" pitchFamily="2" charset="-122"/>
              </a:rPr>
              <a:t>∨</a:t>
            </a:r>
            <a:r>
              <a:rPr lang="zh-CN" altLang="en-US" b="1" dirty="0">
                <a:latin typeface="Calibri" panose="020F0502020204030204" pitchFamily="34" charset="0"/>
                <a:ea typeface="宋体" panose="02010600030101010101" pitchFamily="2" charset="-122"/>
              </a:rPr>
              <a:t> </a:t>
            </a:r>
          </a:p>
          <a:p>
            <a:pPr marL="609600" indent="-609600">
              <a:lnSpc>
                <a:spcPct val="130000"/>
              </a:lnSpc>
              <a:spcBef>
                <a:spcPct val="40000"/>
              </a:spcBef>
              <a:buFont typeface="Wingdings" panose="05000000000000000000" pitchFamily="2" charset="2"/>
              <a:buNone/>
            </a:pPr>
            <a:r>
              <a:rPr lang="zh-CN" altLang="en-US" b="1" dirty="0">
                <a:latin typeface="Calibri" panose="020F0502020204030204" pitchFamily="34" charset="0"/>
                <a:ea typeface="宋体" panose="02010600030101010101" pitchFamily="2" charset="-122"/>
              </a:rPr>
              <a:t> 蕴含词                  </a:t>
            </a:r>
            <a:r>
              <a:rPr lang="zh-CN" altLang="en-US" b="1" dirty="0">
                <a:latin typeface="Calibri" panose="020F0502020204030204" pitchFamily="34" charset="0"/>
                <a:ea typeface="宋体" panose="02010600030101010101" pitchFamily="2" charset="-122"/>
                <a:sym typeface="Symbol" panose="05050102010706020507" pitchFamily="18" charset="2"/>
              </a:rPr>
              <a:t></a:t>
            </a:r>
            <a:endParaRPr lang="zh-CN" altLang="en-US" b="1" dirty="0">
              <a:latin typeface="Calibri" panose="020F0502020204030204" pitchFamily="34" charset="0"/>
              <a:ea typeface="宋体" panose="02010600030101010101" pitchFamily="2" charset="-122"/>
            </a:endParaRPr>
          </a:p>
          <a:p>
            <a:pPr marL="609600" indent="-609600">
              <a:lnSpc>
                <a:spcPct val="130000"/>
              </a:lnSpc>
              <a:spcBef>
                <a:spcPct val="40000"/>
              </a:spcBef>
              <a:buFont typeface="Wingdings" panose="05000000000000000000" pitchFamily="2" charset="2"/>
              <a:buNone/>
            </a:pPr>
            <a:r>
              <a:rPr lang="zh-CN" altLang="en-US" b="1" dirty="0">
                <a:latin typeface="Calibri" panose="020F0502020204030204" pitchFamily="34" charset="0"/>
                <a:ea typeface="宋体" panose="02010600030101010101" pitchFamily="2" charset="-122"/>
              </a:rPr>
              <a:t> 等价词                  </a:t>
            </a:r>
            <a:r>
              <a:rPr lang="zh-CN" altLang="en-US" b="1" dirty="0">
                <a:latin typeface="Calibri" panose="020F0502020204030204" pitchFamily="34" charset="0"/>
                <a:ea typeface="宋体" panose="02010600030101010101" pitchFamily="2" charset="-122"/>
                <a:sym typeface="Symbol" panose="05050102010706020507" pitchFamily="18" charset="2"/>
              </a:rPr>
              <a: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1C2EE52F-B95D-477E-B9BD-3D6C16700200}" type="slidenum">
              <a:rPr lang="zh-CN" altLang="en-US" sz="1400" smtClean="0">
                <a:solidFill>
                  <a:schemeClr val="tx2"/>
                </a:solidFill>
                <a:latin typeface="Times New Roman" panose="02020603050405020304" pitchFamily="18" charset="0"/>
              </a:rPr>
              <a:pPr>
                <a:spcBef>
                  <a:spcPct val="0"/>
                </a:spcBef>
                <a:buFontTx/>
                <a:buNone/>
              </a:pPr>
              <a:t>21</a:t>
            </a:fld>
            <a:r>
              <a:rPr lang="en-US" altLang="zh-CN" sz="1400" dirty="0">
                <a:solidFill>
                  <a:schemeClr val="tx2"/>
                </a:solidFill>
                <a:latin typeface="Times New Roman" panose="02020603050405020304" pitchFamily="18" charset="0"/>
              </a:rPr>
              <a:t>/50</a:t>
            </a:r>
          </a:p>
        </p:txBody>
      </p:sp>
      <p:sp>
        <p:nvSpPr>
          <p:cNvPr id="33795" name="Rectangle 2"/>
          <p:cNvSpPr>
            <a:spLocks noGrp="1"/>
          </p:cNvSpPr>
          <p:nvPr>
            <p:ph type="title" idx="4294967295"/>
          </p:nvPr>
        </p:nvSpPr>
        <p:spPr/>
        <p:txBody>
          <a:bodyPr/>
          <a:lstStyle/>
          <a:p>
            <a:pPr algn="l"/>
            <a:r>
              <a:rPr lang="zh-CN" altLang="en-US" b="1" dirty="0">
                <a:latin typeface="Calibri" panose="020F0502020204030204" pitchFamily="34" charset="0"/>
                <a:ea typeface="宋体" panose="02010600030101010101" pitchFamily="2" charset="-122"/>
              </a:rPr>
              <a:t>定义</a:t>
            </a:r>
            <a:r>
              <a:rPr lang="en-US" altLang="zh-CN" b="1" dirty="0">
                <a:latin typeface="Calibri" panose="020F0502020204030204" pitchFamily="34" charset="0"/>
                <a:ea typeface="宋体" panose="02010600030101010101" pitchFamily="2" charset="-122"/>
              </a:rPr>
              <a:t>1.1                   </a:t>
            </a:r>
            <a:r>
              <a:rPr lang="en-US" altLang="zh-CN" b="1" dirty="0">
                <a:solidFill>
                  <a:srgbClr val="FF0000"/>
                </a:solidFill>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p</a:t>
            </a:r>
          </a:p>
        </p:txBody>
      </p:sp>
      <p:sp>
        <p:nvSpPr>
          <p:cNvPr id="33796" name="Rectangle 3"/>
          <p:cNvSpPr>
            <a:spLocks noGrp="1"/>
          </p:cNvSpPr>
          <p:nvPr>
            <p:ph type="body" idx="4294967295"/>
          </p:nvPr>
        </p:nvSpPr>
        <p:spPr>
          <a:xfrm>
            <a:off x="179388" y="981075"/>
            <a:ext cx="8713787" cy="1079500"/>
          </a:xfrm>
        </p:spPr>
        <p:txBody>
          <a:bodyPr/>
          <a:lstStyle/>
          <a:p>
            <a:pPr marL="0" indent="0">
              <a:buFont typeface="Arial" panose="020B0604020202020204" pitchFamily="34" charset="0"/>
              <a:buNone/>
            </a:pPr>
            <a:r>
              <a:rPr lang="zh-CN" altLang="en-US" b="1" dirty="0">
                <a:latin typeface="Calibri" panose="020F0502020204030204" pitchFamily="34" charset="0"/>
                <a:ea typeface="宋体" panose="02010600030101010101" pitchFamily="2" charset="-122"/>
              </a:rPr>
              <a:t>读作“</a:t>
            </a:r>
            <a:r>
              <a:rPr lang="zh-CN" altLang="en-US" b="1" dirty="0">
                <a:solidFill>
                  <a:srgbClr val="FF0000"/>
                </a:solidFill>
                <a:latin typeface="Calibri" panose="020F0502020204030204" pitchFamily="34" charset="0"/>
                <a:ea typeface="宋体" panose="02010600030101010101" pitchFamily="2" charset="-122"/>
              </a:rPr>
              <a:t>非</a:t>
            </a:r>
            <a:r>
              <a:rPr lang="en-US" altLang="zh-CN" b="1" dirty="0">
                <a:latin typeface="Calibri" panose="020F0502020204030204" pitchFamily="34" charset="0"/>
                <a:ea typeface="宋体" panose="02010600030101010101" pitchFamily="2" charset="-122"/>
              </a:rPr>
              <a:t>p</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 是指命题：      </a:t>
            </a:r>
            <a:r>
              <a:rPr lang="zh-CN" altLang="en-US" b="1" dirty="0">
                <a:solidFill>
                  <a:srgbClr val="993300"/>
                </a:solidFill>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p</a:t>
            </a:r>
            <a:r>
              <a:rPr lang="zh-CN" altLang="en-US" b="1" dirty="0">
                <a:latin typeface="Calibri" panose="020F0502020204030204" pitchFamily="34" charset="0"/>
                <a:ea typeface="宋体" panose="02010600030101010101" pitchFamily="2" charset="-122"/>
              </a:rPr>
              <a:t>的</a:t>
            </a:r>
            <a:r>
              <a:rPr lang="zh-CN" altLang="en-US" b="1" dirty="0">
                <a:solidFill>
                  <a:srgbClr val="993300"/>
                </a:solidFill>
                <a:latin typeface="Calibri" panose="020F0502020204030204" pitchFamily="34" charset="0"/>
                <a:ea typeface="宋体" panose="02010600030101010101" pitchFamily="2" charset="-122"/>
              </a:rPr>
              <a:t>否定”</a:t>
            </a:r>
            <a:endParaRPr lang="en-US" altLang="zh-CN" b="1" dirty="0">
              <a:solidFill>
                <a:srgbClr val="993300"/>
              </a:solidFill>
              <a:latin typeface="Calibri" panose="020F0502020204030204" pitchFamily="34" charset="0"/>
              <a:ea typeface="宋体" panose="02010600030101010101" pitchFamily="2" charset="-122"/>
            </a:endParaRPr>
          </a:p>
          <a:p>
            <a:pPr marL="0" indent="0">
              <a:buFont typeface="Arial" panose="020B0604020202020204" pitchFamily="34" charset="0"/>
              <a:buNone/>
            </a:pPr>
            <a:r>
              <a:rPr lang="en-US" altLang="zh-CN" b="1" dirty="0">
                <a:solidFill>
                  <a:srgbClr val="993300"/>
                </a:solidFill>
                <a:latin typeface="Calibri" panose="020F0502020204030204" pitchFamily="34" charset="0"/>
                <a:ea typeface="宋体" panose="02010600030101010101" pitchFamily="2" charset="-122"/>
              </a:rPr>
              <a:t>                                                            </a:t>
            </a:r>
            <a:r>
              <a:rPr lang="zh-CN" altLang="en-US" b="1" dirty="0">
                <a:solidFill>
                  <a:srgbClr val="993300"/>
                </a:solidFill>
                <a:latin typeface="Calibri" panose="020F0502020204030204" pitchFamily="34" charset="0"/>
                <a:ea typeface="宋体" panose="02010600030101010101" pitchFamily="2" charset="-122"/>
              </a:rPr>
              <a:t>“并非</a:t>
            </a:r>
            <a:r>
              <a:rPr lang="en-US" altLang="zh-CN" b="1" dirty="0">
                <a:latin typeface="Calibri" panose="020F0502020204030204" pitchFamily="34" charset="0"/>
                <a:ea typeface="宋体" panose="02010600030101010101" pitchFamily="2" charset="-122"/>
              </a:rPr>
              <a:t>p</a:t>
            </a:r>
            <a:r>
              <a:rPr lang="zh-CN" altLang="en-US" b="1" dirty="0">
                <a:solidFill>
                  <a:srgbClr val="993300"/>
                </a:solidFill>
                <a:latin typeface="Calibri" panose="020F0502020204030204" pitchFamily="34" charset="0"/>
                <a:ea typeface="宋体" panose="02010600030101010101" pitchFamily="2" charset="-122"/>
              </a:rPr>
              <a:t>”</a:t>
            </a:r>
            <a:endParaRPr lang="zh-CN" altLang="en-US" b="1" dirty="0">
              <a:latin typeface="Calibri" panose="020F0502020204030204" pitchFamily="34" charset="0"/>
              <a:ea typeface="宋体" panose="02010600030101010101" pitchFamily="2" charset="-122"/>
            </a:endParaRPr>
          </a:p>
        </p:txBody>
      </p:sp>
      <p:sp>
        <p:nvSpPr>
          <p:cNvPr id="33797" name="Text Box 5"/>
          <p:cNvSpPr txBox="1">
            <a:spLocks noChangeArrowheads="1"/>
          </p:cNvSpPr>
          <p:nvPr/>
        </p:nvSpPr>
        <p:spPr bwMode="auto">
          <a:xfrm>
            <a:off x="6659563" y="2636838"/>
            <a:ext cx="2016125" cy="2232025"/>
          </a:xfrm>
          <a:prstGeom prst="rect">
            <a:avLst/>
          </a:prstGeom>
          <a:solidFill>
            <a:schemeClr val="tx1"/>
          </a:solidFill>
          <a:ln w="95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b="1" i="1" dirty="0">
                <a:solidFill>
                  <a:schemeClr val="bg1"/>
                </a:solidFill>
                <a:latin typeface="Times New Roman" panose="02020603050405020304" pitchFamily="18" charset="0"/>
              </a:rPr>
              <a:t>p      </a:t>
            </a:r>
            <a:r>
              <a:rPr lang="en-US" altLang="zh-CN" b="1" dirty="0">
                <a:solidFill>
                  <a:schemeClr val="bg1"/>
                </a:solidFill>
                <a:latin typeface="Times New Roman" panose="02020603050405020304" pitchFamily="18" charset="0"/>
                <a:sym typeface="Symbol" panose="05050102010706020507" pitchFamily="18" charset="2"/>
              </a:rPr>
              <a:t></a:t>
            </a:r>
            <a:r>
              <a:rPr lang="en-US" altLang="zh-CN" b="1" i="1" dirty="0">
                <a:solidFill>
                  <a:schemeClr val="bg1"/>
                </a:solidFill>
                <a:latin typeface="Times New Roman" panose="02020603050405020304" pitchFamily="18" charset="0"/>
                <a:sym typeface="Symbol" panose="05050102010706020507" pitchFamily="18" charset="2"/>
              </a:rPr>
              <a:t>p</a:t>
            </a:r>
            <a:endParaRPr lang="en-US" altLang="zh-CN" b="1" i="1" dirty="0">
              <a:solidFill>
                <a:schemeClr val="bg1"/>
              </a:solidFill>
              <a:latin typeface="Times New Roman" panose="02020603050405020304" pitchFamily="18" charset="0"/>
            </a:endParaRPr>
          </a:p>
          <a:p>
            <a:pPr algn="ctr" eaLnBrk="1" hangingPunct="1">
              <a:spcBef>
                <a:spcPct val="0"/>
              </a:spcBef>
              <a:buFontTx/>
              <a:buNone/>
            </a:pPr>
            <a:endParaRPr lang="en-US" altLang="zh-CN" b="1" i="1" dirty="0">
              <a:solidFill>
                <a:schemeClr val="bg1"/>
              </a:solidFill>
              <a:latin typeface="Times New Roman" panose="02020603050405020304" pitchFamily="18" charset="0"/>
            </a:endParaRPr>
          </a:p>
          <a:p>
            <a:pPr algn="ctr" eaLnBrk="1" hangingPunct="1">
              <a:spcBef>
                <a:spcPct val="0"/>
              </a:spcBef>
              <a:buFontTx/>
              <a:buNone/>
            </a:pPr>
            <a:r>
              <a:rPr lang="en-US" altLang="zh-CN" b="1" i="1" dirty="0">
                <a:solidFill>
                  <a:schemeClr val="bg1"/>
                </a:solidFill>
                <a:latin typeface="Times New Roman" panose="02020603050405020304" pitchFamily="18" charset="0"/>
              </a:rPr>
              <a:t>0         1</a:t>
            </a:r>
          </a:p>
          <a:p>
            <a:pPr algn="ctr" eaLnBrk="1" hangingPunct="1">
              <a:spcBef>
                <a:spcPct val="0"/>
              </a:spcBef>
              <a:buFontTx/>
              <a:buNone/>
            </a:pPr>
            <a:r>
              <a:rPr lang="en-US" altLang="zh-CN" b="1" i="1" dirty="0">
                <a:solidFill>
                  <a:schemeClr val="bg1"/>
                </a:solidFill>
                <a:latin typeface="Times New Roman" panose="02020603050405020304" pitchFamily="18" charset="0"/>
              </a:rPr>
              <a:t>1         0</a:t>
            </a:r>
            <a:endParaRPr lang="zh-CN" altLang="en-US" b="1" dirty="0">
              <a:solidFill>
                <a:schemeClr val="bg1"/>
              </a:solidFill>
            </a:endParaRPr>
          </a:p>
        </p:txBody>
      </p:sp>
      <p:sp>
        <p:nvSpPr>
          <p:cNvPr id="33798" name="Line 6"/>
          <p:cNvSpPr>
            <a:spLocks noChangeShapeType="1"/>
          </p:cNvSpPr>
          <p:nvPr/>
        </p:nvSpPr>
        <p:spPr bwMode="auto">
          <a:xfrm>
            <a:off x="6804025" y="3286125"/>
            <a:ext cx="1728788"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799" name="Line 7"/>
          <p:cNvSpPr>
            <a:spLocks noChangeShapeType="1"/>
          </p:cNvSpPr>
          <p:nvPr/>
        </p:nvSpPr>
        <p:spPr bwMode="auto">
          <a:xfrm>
            <a:off x="7667625" y="2708275"/>
            <a:ext cx="0" cy="208915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1" name="Line 12"/>
          <p:cNvSpPr>
            <a:spLocks noChangeShapeType="1"/>
          </p:cNvSpPr>
          <p:nvPr/>
        </p:nvSpPr>
        <p:spPr bwMode="auto">
          <a:xfrm>
            <a:off x="-1588" y="2420888"/>
            <a:ext cx="91455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2" name="Rectangle 3"/>
          <p:cNvSpPr>
            <a:spLocks/>
          </p:cNvSpPr>
          <p:nvPr/>
        </p:nvSpPr>
        <p:spPr bwMode="auto">
          <a:xfrm>
            <a:off x="65685" y="2102131"/>
            <a:ext cx="6624638"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buFont typeface="Arial" panose="020B0604020202020204" pitchFamily="34" charset="0"/>
              <a:buNone/>
            </a:pPr>
            <a:r>
              <a:rPr lang="zh-CN" altLang="en-US" b="1" dirty="0">
                <a:latin typeface="Calibri" panose="020F0502020204030204" pitchFamily="34" charset="0"/>
              </a:rPr>
              <a:t>    </a:t>
            </a:r>
          </a:p>
          <a:p>
            <a:pPr>
              <a:buFont typeface="Arial" panose="020B0604020202020204" pitchFamily="34" charset="0"/>
              <a:buNone/>
            </a:pPr>
            <a:r>
              <a:rPr lang="zh-CN" altLang="en-US" b="1" dirty="0">
                <a:latin typeface="Calibri" panose="020F0502020204030204" pitchFamily="34" charset="0"/>
              </a:rPr>
              <a:t>例   </a:t>
            </a:r>
            <a:r>
              <a:rPr lang="en-US" altLang="zh-CN" b="1" dirty="0">
                <a:latin typeface="Calibri" panose="020F0502020204030204" pitchFamily="34" charset="0"/>
              </a:rPr>
              <a:t>p</a:t>
            </a:r>
            <a:r>
              <a:rPr lang="zh-CN" altLang="en-US" b="1" dirty="0">
                <a:latin typeface="Calibri" panose="020F0502020204030204" pitchFamily="34" charset="0"/>
              </a:rPr>
              <a:t>：雪是黑色的。</a:t>
            </a:r>
          </a:p>
          <a:p>
            <a:pPr>
              <a:buFont typeface="Arial" panose="020B0604020202020204" pitchFamily="34" charset="0"/>
              <a:buNone/>
            </a:pPr>
            <a:r>
              <a:rPr lang="zh-CN" altLang="en-US" b="1" dirty="0">
                <a:latin typeface="Calibri" panose="020F0502020204030204" pitchFamily="34" charset="0"/>
              </a:rPr>
              <a:t>      </a:t>
            </a:r>
            <a:r>
              <a:rPr lang="en-US" altLang="zh-CN" b="1" dirty="0">
                <a:solidFill>
                  <a:srgbClr val="C00000"/>
                </a:solidFill>
                <a:latin typeface="Calibri" panose="020F0502020204030204" pitchFamily="34" charset="0"/>
              </a:rPr>
              <a:t>﹁p</a:t>
            </a:r>
            <a:r>
              <a:rPr lang="zh-CN" altLang="en-US" b="1" dirty="0">
                <a:latin typeface="Calibri" panose="020F0502020204030204" pitchFamily="34" charset="0"/>
              </a:rPr>
              <a:t>：</a:t>
            </a:r>
            <a:r>
              <a:rPr lang="zh-CN" altLang="en-US" b="1" dirty="0">
                <a:solidFill>
                  <a:srgbClr val="FF0000"/>
                </a:solidFill>
                <a:latin typeface="Calibri" panose="020F0502020204030204" pitchFamily="34" charset="0"/>
              </a:rPr>
              <a:t>并非</a:t>
            </a:r>
            <a:r>
              <a:rPr lang="zh-CN" altLang="en-US" b="1" dirty="0">
                <a:latin typeface="Calibri" panose="020F0502020204030204" pitchFamily="34" charset="0"/>
              </a:rPr>
              <a:t>雪是黑色的</a:t>
            </a:r>
            <a:endParaRPr lang="en-US" altLang="zh-CN" b="1" dirty="0">
              <a:latin typeface="Calibri" panose="020F0502020204030204" pitchFamily="34" charset="0"/>
            </a:endParaRPr>
          </a:p>
          <a:p>
            <a:pPr>
              <a:buFont typeface="Arial" panose="020B0604020202020204" pitchFamily="34" charset="0"/>
              <a:buNone/>
            </a:pPr>
            <a:r>
              <a:rPr lang="en-US" altLang="zh-CN" b="1" dirty="0">
                <a:latin typeface="Calibri" panose="020F0502020204030204" pitchFamily="34" charset="0"/>
              </a:rPr>
              <a:t>                  =</a:t>
            </a:r>
            <a:r>
              <a:rPr lang="zh-CN" altLang="en-US" b="1" dirty="0">
                <a:latin typeface="Calibri" panose="020F0502020204030204" pitchFamily="34" charset="0"/>
              </a:rPr>
              <a:t>雪</a:t>
            </a:r>
            <a:r>
              <a:rPr lang="zh-CN" altLang="en-US" b="1" dirty="0">
                <a:solidFill>
                  <a:srgbClr val="C00000"/>
                </a:solidFill>
                <a:latin typeface="Calibri" panose="020F0502020204030204" pitchFamily="34" charset="0"/>
              </a:rPr>
              <a:t>不</a:t>
            </a:r>
            <a:r>
              <a:rPr lang="zh-CN" altLang="en-US" b="1" dirty="0">
                <a:latin typeface="Calibri" panose="020F0502020204030204" pitchFamily="34" charset="0"/>
              </a:rPr>
              <a:t>是黑色的。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0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80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80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80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7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79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7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nimBg="1"/>
      <p:bldP spid="33798" grpId="0" animBg="1"/>
      <p:bldP spid="33799" grpId="0" animBg="1"/>
      <p:bldP spid="3380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20884295-7385-4D70-BD6E-2AF86C49C963}" type="slidenum">
              <a:rPr lang="zh-CN" altLang="en-US" sz="1400" smtClean="0">
                <a:solidFill>
                  <a:schemeClr val="tx2"/>
                </a:solidFill>
                <a:latin typeface="Times New Roman" panose="02020603050405020304" pitchFamily="18" charset="0"/>
              </a:rPr>
              <a:pPr>
                <a:spcBef>
                  <a:spcPct val="0"/>
                </a:spcBef>
                <a:buFontTx/>
                <a:buNone/>
              </a:pPr>
              <a:t>22</a:t>
            </a:fld>
            <a:r>
              <a:rPr lang="en-US" altLang="zh-CN" sz="1400" dirty="0">
                <a:solidFill>
                  <a:schemeClr val="tx2"/>
                </a:solidFill>
                <a:latin typeface="Times New Roman" panose="02020603050405020304" pitchFamily="18" charset="0"/>
              </a:rPr>
              <a:t>/50</a:t>
            </a:r>
          </a:p>
        </p:txBody>
      </p:sp>
      <p:sp>
        <p:nvSpPr>
          <p:cNvPr id="34819" name="Rectangle 2"/>
          <p:cNvSpPr>
            <a:spLocks noGrp="1"/>
          </p:cNvSpPr>
          <p:nvPr>
            <p:ph type="title" idx="4294967295"/>
          </p:nvPr>
        </p:nvSpPr>
        <p:spPr/>
        <p:txBody>
          <a:bodyPr/>
          <a:lstStyle/>
          <a:p>
            <a:r>
              <a:rPr lang="zh-CN" altLang="en-US" sz="4000" dirty="0">
                <a:latin typeface="Calibri" panose="020F0502020204030204" pitchFamily="34" charset="0"/>
                <a:ea typeface="宋体" panose="02010600030101010101" pitchFamily="2" charset="-122"/>
              </a:rPr>
              <a:t>否定联结词使用的注意事项</a:t>
            </a:r>
          </a:p>
        </p:txBody>
      </p:sp>
      <p:sp>
        <p:nvSpPr>
          <p:cNvPr id="34820" name="Rectangle 3"/>
          <p:cNvSpPr>
            <a:spLocks noGrp="1"/>
          </p:cNvSpPr>
          <p:nvPr>
            <p:ph type="body" idx="4294967295"/>
          </p:nvPr>
        </p:nvSpPr>
        <p:spPr>
          <a:xfrm>
            <a:off x="323850" y="1052513"/>
            <a:ext cx="8496300" cy="1512887"/>
          </a:xfrm>
        </p:spPr>
        <p:txBody>
          <a:bodyPr/>
          <a:lstStyle/>
          <a:p>
            <a:pPr marL="0" indent="0">
              <a:lnSpc>
                <a:spcPct val="105000"/>
              </a:lnSpc>
              <a:buFont typeface="Arial" panose="020B0604020202020204" pitchFamily="34" charset="0"/>
              <a:buNone/>
            </a:pPr>
            <a:r>
              <a:rPr lang="zh-CN" altLang="en-US" b="1">
                <a:latin typeface="Calibri" panose="020F0502020204030204" pitchFamily="34" charset="0"/>
                <a:ea typeface="宋体" panose="02010600030101010101" pitchFamily="2" charset="-122"/>
              </a:rPr>
              <a:t>将真命题变成假命题，将假命题变成真命题。但这并不是简单的随意加个不字就能完成的。</a:t>
            </a:r>
            <a:endParaRPr lang="en-US" altLang="zh-CN" b="1">
              <a:latin typeface="Calibri" panose="020F0502020204030204" pitchFamily="34" charset="0"/>
              <a:ea typeface="宋体" panose="02010600030101010101" pitchFamily="2" charset="-122"/>
            </a:endParaRPr>
          </a:p>
        </p:txBody>
      </p:sp>
      <p:sp>
        <p:nvSpPr>
          <p:cNvPr id="34821" name="Rectangle 4"/>
          <p:cNvSpPr>
            <a:spLocks noChangeArrowheads="1"/>
          </p:cNvSpPr>
          <p:nvPr/>
        </p:nvSpPr>
        <p:spPr bwMode="auto">
          <a:xfrm>
            <a:off x="468313" y="2750950"/>
            <a:ext cx="8640762"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533400" indent="-53340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b="1" dirty="0">
                <a:solidFill>
                  <a:srgbClr val="4347E7"/>
                </a:solidFill>
              </a:rPr>
              <a:t>例   </a:t>
            </a:r>
            <a:r>
              <a:rPr kumimoji="1" lang="en-US" altLang="zh-CN" b="1" dirty="0"/>
              <a:t>p: </a:t>
            </a:r>
            <a:r>
              <a:rPr kumimoji="1" lang="zh-CN" altLang="en-US" b="1" dirty="0"/>
              <a:t>这些都是学生。</a:t>
            </a:r>
          </a:p>
          <a:p>
            <a:pPr eaLnBrk="1" hangingPunct="1">
              <a:spcBef>
                <a:spcPct val="0"/>
              </a:spcBef>
              <a:buFontTx/>
              <a:buNone/>
            </a:pPr>
            <a:endParaRPr kumimoji="1" lang="zh-CN" altLang="en-US" b="1" dirty="0"/>
          </a:p>
          <a:p>
            <a:pPr eaLnBrk="1" hangingPunct="1">
              <a:spcBef>
                <a:spcPct val="0"/>
              </a:spcBef>
              <a:buFontTx/>
              <a:buNone/>
            </a:pPr>
            <a:r>
              <a:rPr lang="zh-CN" altLang="en-US" b="1" dirty="0"/>
              <a:t>      </a:t>
            </a:r>
            <a:r>
              <a:rPr lang="en-US" altLang="zh-CN" b="1" dirty="0">
                <a:solidFill>
                  <a:srgbClr val="993300"/>
                </a:solidFill>
              </a:rPr>
              <a:t>﹃</a:t>
            </a:r>
            <a:r>
              <a:rPr lang="en-US" altLang="zh-CN" b="1" dirty="0"/>
              <a:t>p</a:t>
            </a:r>
            <a:r>
              <a:rPr kumimoji="1" lang="zh-CN" altLang="en-US" b="1" dirty="0">
                <a:solidFill>
                  <a:srgbClr val="993300"/>
                </a:solidFill>
              </a:rPr>
              <a:t>：并非</a:t>
            </a:r>
            <a:r>
              <a:rPr kumimoji="1" lang="zh-CN" altLang="en-US" b="1" dirty="0"/>
              <a:t>这些都是学生</a:t>
            </a:r>
            <a:endParaRPr kumimoji="1" lang="en-US" altLang="zh-CN" b="1" dirty="0"/>
          </a:p>
          <a:p>
            <a:pPr eaLnBrk="1" hangingPunct="1">
              <a:spcBef>
                <a:spcPct val="0"/>
              </a:spcBef>
              <a:buFontTx/>
              <a:buNone/>
            </a:pPr>
            <a:r>
              <a:rPr kumimoji="1" lang="en-US" altLang="zh-CN" b="1" dirty="0">
                <a:solidFill>
                  <a:srgbClr val="993300"/>
                </a:solidFill>
              </a:rPr>
              <a:t>                </a:t>
            </a:r>
            <a:r>
              <a:rPr kumimoji="1" lang="en-US" altLang="zh-CN" b="1" dirty="0"/>
              <a:t>=</a:t>
            </a:r>
            <a:r>
              <a:rPr kumimoji="1" lang="zh-CN" altLang="en-US" b="1" dirty="0"/>
              <a:t>这些不都是学生  </a:t>
            </a:r>
            <a:endParaRPr kumimoji="1" lang="en-US" altLang="zh-CN" b="1" dirty="0"/>
          </a:p>
          <a:p>
            <a:pPr eaLnBrk="1" hangingPunct="1">
              <a:spcBef>
                <a:spcPct val="0"/>
              </a:spcBef>
              <a:buFontTx/>
              <a:buNone/>
            </a:pPr>
            <a:r>
              <a:rPr kumimoji="1" lang="zh-CN" altLang="en-US" b="1" dirty="0">
                <a:solidFill>
                  <a:srgbClr val="993300"/>
                </a:solidFill>
              </a:rPr>
              <a:t>                </a:t>
            </a:r>
            <a:r>
              <a:rPr lang="zh-CN" altLang="en-US" b="1" dirty="0"/>
              <a:t>≠</a:t>
            </a:r>
            <a:r>
              <a:rPr kumimoji="1" lang="zh-CN" altLang="en-US" b="1" dirty="0"/>
              <a:t> </a:t>
            </a:r>
            <a:r>
              <a:rPr lang="zh-CN" altLang="en-US" b="1" dirty="0"/>
              <a:t>这些都不是学生</a:t>
            </a:r>
          </a:p>
          <a:p>
            <a:pPr eaLnBrk="1" hangingPunct="1">
              <a:spcBef>
                <a:spcPct val="0"/>
              </a:spcBef>
              <a:buFontTx/>
              <a:buNone/>
            </a:pPr>
            <a:endParaRPr lang="zh-CN" altLang="en-US" sz="2800" b="1" dirty="0">
              <a:solidFill>
                <a:schemeClr val="hlink"/>
              </a:solidFill>
            </a:endParaRPr>
          </a:p>
          <a:p>
            <a:pPr eaLnBrk="1" hangingPunct="1">
              <a:spcBef>
                <a:spcPct val="0"/>
              </a:spcBef>
              <a:buFontTx/>
              <a:buNone/>
            </a:pPr>
            <a:r>
              <a:rPr lang="zh-CN" altLang="en-US" sz="2400" b="1" dirty="0"/>
              <a:t>	</a:t>
            </a:r>
          </a:p>
        </p:txBody>
      </p:sp>
      <p:sp>
        <p:nvSpPr>
          <p:cNvPr id="34822" name="Line 12"/>
          <p:cNvSpPr>
            <a:spLocks noChangeShapeType="1"/>
          </p:cNvSpPr>
          <p:nvPr/>
        </p:nvSpPr>
        <p:spPr bwMode="auto">
          <a:xfrm>
            <a:off x="34925" y="2636838"/>
            <a:ext cx="91455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2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82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82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8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72A2FD65-0F5D-4B24-B40C-F69A16E2D993}" type="slidenum">
              <a:rPr lang="zh-CN" altLang="en-US" sz="1400" smtClean="0">
                <a:solidFill>
                  <a:schemeClr val="tx2"/>
                </a:solidFill>
                <a:latin typeface="Times New Roman" panose="02020603050405020304" pitchFamily="18" charset="0"/>
              </a:rPr>
              <a:pPr>
                <a:spcBef>
                  <a:spcPct val="0"/>
                </a:spcBef>
                <a:buFontTx/>
                <a:buNone/>
              </a:pPr>
              <a:t>23</a:t>
            </a:fld>
            <a:r>
              <a:rPr lang="en-US" altLang="zh-CN" sz="1400" dirty="0">
                <a:solidFill>
                  <a:schemeClr val="tx2"/>
                </a:solidFill>
                <a:latin typeface="Times New Roman" panose="02020603050405020304" pitchFamily="18" charset="0"/>
              </a:rPr>
              <a:t>/50</a:t>
            </a:r>
          </a:p>
        </p:txBody>
      </p:sp>
      <p:sp>
        <p:nvSpPr>
          <p:cNvPr id="35843" name="Rectangle 2"/>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定义</a:t>
            </a:r>
            <a:r>
              <a:rPr lang="en-US" altLang="zh-CN" sz="4000" b="1" dirty="0">
                <a:latin typeface="Calibri" panose="020F0502020204030204" pitchFamily="34" charset="0"/>
                <a:ea typeface="宋体" panose="02010600030101010101" pitchFamily="2" charset="-122"/>
              </a:rPr>
              <a:t>1.2                p</a:t>
            </a:r>
            <a:r>
              <a:rPr lang="zh-CN" altLang="en-US" sz="4000" b="1" dirty="0">
                <a:latin typeface="宋体" panose="02010600030101010101" pitchFamily="2" charset="-122"/>
              </a:rPr>
              <a:t>∧</a:t>
            </a:r>
            <a:r>
              <a:rPr lang="en-US" altLang="zh-CN" sz="4000" b="1" dirty="0">
                <a:latin typeface="Calibri" panose="020F0502020204030204" pitchFamily="34" charset="0"/>
                <a:ea typeface="宋体" panose="02010600030101010101" pitchFamily="2" charset="-122"/>
              </a:rPr>
              <a:t>q</a:t>
            </a:r>
            <a:endParaRPr lang="zh-CN" altLang="en-US" sz="4000" b="1" dirty="0">
              <a:latin typeface="Calibri" panose="020F0502020204030204" pitchFamily="34" charset="0"/>
              <a:ea typeface="宋体" panose="02010600030101010101" pitchFamily="2" charset="-122"/>
            </a:endParaRPr>
          </a:p>
        </p:txBody>
      </p:sp>
      <p:sp>
        <p:nvSpPr>
          <p:cNvPr id="35844" name="Rectangle 3"/>
          <p:cNvSpPr>
            <a:spLocks noGrp="1"/>
          </p:cNvSpPr>
          <p:nvPr>
            <p:ph type="body" idx="4294967295"/>
          </p:nvPr>
        </p:nvSpPr>
        <p:spPr>
          <a:xfrm>
            <a:off x="179388" y="1000125"/>
            <a:ext cx="8269287" cy="1060450"/>
          </a:xfrm>
        </p:spPr>
        <p:txBody>
          <a:bodyPr/>
          <a:lstStyle/>
          <a:p>
            <a:pPr marL="0" indent="0">
              <a:lnSpc>
                <a:spcPct val="8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读作“ </a:t>
            </a:r>
            <a:r>
              <a:rPr lang="en-US" altLang="zh-CN" b="1" dirty="0">
                <a:latin typeface="Calibri" panose="020F0502020204030204" pitchFamily="34" charset="0"/>
                <a:ea typeface="宋体" panose="02010600030101010101" pitchFamily="2" charset="-122"/>
              </a:rPr>
              <a:t>p</a:t>
            </a:r>
            <a:r>
              <a:rPr lang="zh-CN" altLang="en-US" b="1" dirty="0">
                <a:solidFill>
                  <a:srgbClr val="FF0000"/>
                </a:solidFill>
                <a:latin typeface="Calibri" panose="020F0502020204030204" pitchFamily="34" charset="0"/>
                <a:ea typeface="宋体" panose="02010600030101010101" pitchFamily="2" charset="-122"/>
              </a:rPr>
              <a:t>合取</a:t>
            </a:r>
            <a:r>
              <a:rPr lang="en-US" altLang="zh-CN" b="1" dirty="0">
                <a:latin typeface="Calibri" panose="020F0502020204030204" pitchFamily="34" charset="0"/>
                <a:ea typeface="宋体" panose="02010600030101010101" pitchFamily="2" charset="-122"/>
              </a:rPr>
              <a:t>q</a:t>
            </a:r>
            <a:r>
              <a:rPr lang="zh-CN" altLang="en-US" b="1" dirty="0">
                <a:latin typeface="Calibri" panose="020F0502020204030204" pitchFamily="34" charset="0"/>
                <a:ea typeface="宋体" panose="02010600030101010101" pitchFamily="2" charset="-122"/>
              </a:rPr>
              <a:t>”，是指命题：  </a:t>
            </a:r>
            <a:r>
              <a:rPr lang="zh-CN" altLang="en-US" b="1" dirty="0">
                <a:solidFill>
                  <a:srgbClr val="993300"/>
                </a:solidFill>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p</a:t>
            </a:r>
            <a:r>
              <a:rPr lang="zh-CN" altLang="en-US" b="1" dirty="0">
                <a:solidFill>
                  <a:srgbClr val="993300"/>
                </a:solidFill>
                <a:latin typeface="Calibri" panose="020F0502020204030204" pitchFamily="34" charset="0"/>
                <a:ea typeface="宋体" panose="02010600030101010101" pitchFamily="2" charset="-122"/>
              </a:rPr>
              <a:t>并且</a:t>
            </a:r>
            <a:r>
              <a:rPr lang="en-US" altLang="zh-CN" b="1" dirty="0">
                <a:latin typeface="Calibri" panose="020F0502020204030204" pitchFamily="34" charset="0"/>
                <a:ea typeface="宋体" panose="02010600030101010101" pitchFamily="2" charset="-122"/>
              </a:rPr>
              <a:t>q</a:t>
            </a:r>
            <a:r>
              <a:rPr lang="en-US" altLang="zh-CN" b="1" dirty="0">
                <a:solidFill>
                  <a:srgbClr val="993300"/>
                </a:solidFill>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a:t>
            </a:r>
          </a:p>
        </p:txBody>
      </p:sp>
      <p:sp>
        <p:nvSpPr>
          <p:cNvPr id="35846" name="Line 12"/>
          <p:cNvSpPr>
            <a:spLocks noChangeShapeType="1"/>
          </p:cNvSpPr>
          <p:nvPr/>
        </p:nvSpPr>
        <p:spPr bwMode="auto">
          <a:xfrm>
            <a:off x="0" y="2276475"/>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7" name="Rectangle 3"/>
          <p:cNvSpPr>
            <a:spLocks/>
          </p:cNvSpPr>
          <p:nvPr/>
        </p:nvSpPr>
        <p:spPr bwMode="auto">
          <a:xfrm>
            <a:off x="179388" y="2492377"/>
            <a:ext cx="6553200" cy="1944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nSpc>
                <a:spcPct val="80000"/>
              </a:lnSpc>
              <a:buFont typeface="Arial" panose="020B0604020202020204" pitchFamily="34" charset="0"/>
              <a:buNone/>
            </a:pPr>
            <a:r>
              <a:rPr lang="zh-CN" altLang="en-US" b="1" dirty="0">
                <a:solidFill>
                  <a:schemeClr val="hlink"/>
                </a:solidFill>
                <a:latin typeface="Calibri" panose="020F0502020204030204" pitchFamily="34" charset="0"/>
              </a:rPr>
              <a:t>例</a:t>
            </a:r>
            <a:r>
              <a:rPr lang="zh-CN" altLang="en-US" b="1" dirty="0">
                <a:latin typeface="Calibri" panose="020F0502020204030204" pitchFamily="34" charset="0"/>
              </a:rPr>
              <a:t>  </a:t>
            </a:r>
            <a:r>
              <a:rPr lang="en-US" altLang="zh-CN" b="1" dirty="0">
                <a:solidFill>
                  <a:srgbClr val="333300"/>
                </a:solidFill>
              </a:rPr>
              <a:t>p:   </a:t>
            </a:r>
            <a:r>
              <a:rPr lang="zh-CN" altLang="en-US" b="1" dirty="0">
                <a:solidFill>
                  <a:srgbClr val="333300"/>
                </a:solidFill>
              </a:rPr>
              <a:t>今天刮风。</a:t>
            </a:r>
          </a:p>
          <a:p>
            <a:pPr>
              <a:lnSpc>
                <a:spcPct val="130000"/>
              </a:lnSpc>
              <a:buFont typeface="Arial" panose="020B0604020202020204" pitchFamily="34" charset="0"/>
              <a:buNone/>
            </a:pPr>
            <a:r>
              <a:rPr lang="zh-CN" altLang="en-US" b="1" dirty="0">
                <a:solidFill>
                  <a:srgbClr val="333300"/>
                </a:solidFill>
              </a:rPr>
              <a:t>     </a:t>
            </a:r>
            <a:r>
              <a:rPr lang="en-US" altLang="zh-CN" b="1" dirty="0">
                <a:solidFill>
                  <a:srgbClr val="333300"/>
                </a:solidFill>
              </a:rPr>
              <a:t>q</a:t>
            </a:r>
            <a:r>
              <a:rPr lang="zh-CN" altLang="en-US" b="1" dirty="0">
                <a:solidFill>
                  <a:srgbClr val="333300"/>
                </a:solidFill>
              </a:rPr>
              <a:t>： 今天下雨。</a:t>
            </a:r>
          </a:p>
          <a:p>
            <a:pPr>
              <a:lnSpc>
                <a:spcPct val="130000"/>
              </a:lnSpc>
              <a:buNone/>
            </a:pPr>
            <a:r>
              <a:rPr lang="zh-CN" altLang="en-US" b="1" dirty="0">
                <a:solidFill>
                  <a:srgbClr val="333300"/>
                </a:solidFill>
              </a:rPr>
              <a:t>     </a:t>
            </a:r>
            <a:r>
              <a:rPr lang="en-US" altLang="zh-CN" b="1" dirty="0">
                <a:solidFill>
                  <a:srgbClr val="FF0000"/>
                </a:solidFill>
              </a:rPr>
              <a:t>p</a:t>
            </a:r>
            <a:r>
              <a:rPr lang="zh-CN" altLang="en-US" b="1" dirty="0">
                <a:solidFill>
                  <a:srgbClr val="FF0000"/>
                </a:solidFill>
                <a:latin typeface="宋体" panose="02010600030101010101" pitchFamily="2" charset="-122"/>
              </a:rPr>
              <a:t>∧</a:t>
            </a:r>
            <a:r>
              <a:rPr lang="en-US" altLang="zh-CN" b="1" dirty="0">
                <a:solidFill>
                  <a:srgbClr val="FF0000"/>
                </a:solidFill>
              </a:rPr>
              <a:t>q</a:t>
            </a:r>
            <a:r>
              <a:rPr lang="zh-CN" altLang="en-US" b="1" dirty="0">
                <a:solidFill>
                  <a:srgbClr val="333300"/>
                </a:solidFill>
              </a:rPr>
              <a:t>：</a:t>
            </a:r>
            <a:r>
              <a:rPr lang="zh-CN" altLang="en-US" b="1" dirty="0">
                <a:solidFill>
                  <a:srgbClr val="993300"/>
                </a:solidFill>
              </a:rPr>
              <a:t>今天刮风，下雨</a:t>
            </a:r>
            <a:r>
              <a:rPr lang="zh-CN" altLang="en-US" b="1" dirty="0">
                <a:solidFill>
                  <a:srgbClr val="333300"/>
                </a:solidFill>
              </a:rPr>
              <a:t>。</a:t>
            </a:r>
          </a:p>
        </p:txBody>
      </p:sp>
      <p:grpSp>
        <p:nvGrpSpPr>
          <p:cNvPr id="35845" name="Group 9"/>
          <p:cNvGrpSpPr>
            <a:grpSpLocks/>
          </p:cNvGrpSpPr>
          <p:nvPr/>
        </p:nvGrpSpPr>
        <p:grpSpPr bwMode="auto">
          <a:xfrm>
            <a:off x="6060356" y="2701927"/>
            <a:ext cx="2932112" cy="2678113"/>
            <a:chOff x="3531" y="1766"/>
            <a:chExt cx="1847" cy="1687"/>
          </a:xfrm>
        </p:grpSpPr>
        <p:sp>
          <p:nvSpPr>
            <p:cNvPr id="35849" name="Rectangle 5"/>
            <p:cNvSpPr>
              <a:spLocks noChangeArrowheads="1"/>
            </p:cNvSpPr>
            <p:nvPr/>
          </p:nvSpPr>
          <p:spPr bwMode="auto">
            <a:xfrm>
              <a:off x="3531" y="1766"/>
              <a:ext cx="1847" cy="1687"/>
            </a:xfrm>
            <a:prstGeom prst="rect">
              <a:avLst/>
            </a:prstGeom>
            <a:solidFill>
              <a:schemeClr val="tx1"/>
            </a:solidFill>
            <a:ln w="9525">
              <a:solidFill>
                <a:schemeClr val="tx1"/>
              </a:solidFill>
              <a:miter lim="800000"/>
              <a:headEnd/>
              <a:tailEnd/>
            </a:ln>
          </p:spPr>
          <p:txBody>
            <a:bodyPr wrap="none" anchor="ctr">
              <a:spAutoFit/>
            </a:bodyPr>
            <a:lstStyle>
              <a:lvl1pPr indent="333375">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800" b="1" i="1" dirty="0">
                  <a:solidFill>
                    <a:schemeClr val="bg1"/>
                  </a:solidFill>
                </a:rPr>
                <a:t>p   q      p </a:t>
              </a:r>
              <a:r>
                <a:rPr lang="zh-CN" altLang="en-US" sz="2800" b="1" dirty="0">
                  <a:solidFill>
                    <a:schemeClr val="bg1"/>
                  </a:solidFill>
                  <a:latin typeface="宋体" panose="02010600030101010101" pitchFamily="2" charset="-122"/>
                </a:rPr>
                <a:t>∧</a:t>
              </a:r>
              <a:r>
                <a:rPr lang="en-US" altLang="zh-CN" sz="2800" b="1" i="1" dirty="0">
                  <a:solidFill>
                    <a:schemeClr val="bg1"/>
                  </a:solidFill>
                </a:rPr>
                <a:t>q</a:t>
              </a:r>
            </a:p>
            <a:p>
              <a:pPr algn="ctr" eaLnBrk="1" hangingPunct="1">
                <a:spcBef>
                  <a:spcPct val="0"/>
                </a:spcBef>
                <a:buFontTx/>
                <a:buNone/>
              </a:pPr>
              <a:endParaRPr lang="en-US" altLang="zh-CN" sz="2800" b="1" dirty="0">
                <a:solidFill>
                  <a:schemeClr val="bg1"/>
                </a:solidFill>
                <a:sym typeface="Symbol" panose="05050102010706020507" pitchFamily="18" charset="2"/>
              </a:endParaRPr>
            </a:p>
            <a:p>
              <a:pPr eaLnBrk="1" hangingPunct="1">
                <a:spcBef>
                  <a:spcPct val="0"/>
                </a:spcBef>
                <a:buFontTx/>
                <a:buNone/>
              </a:pPr>
              <a:r>
                <a:rPr lang="en-US" altLang="zh-CN" sz="2800" b="1" i="1" dirty="0">
                  <a:solidFill>
                    <a:schemeClr val="bg1"/>
                  </a:solidFill>
                  <a:sym typeface="Symbol" panose="05050102010706020507" pitchFamily="18" charset="2"/>
                </a:rPr>
                <a:t>1    1          1  </a:t>
              </a:r>
              <a:endParaRPr lang="en-US" altLang="zh-CN" sz="2800" b="1" dirty="0">
                <a:solidFill>
                  <a:schemeClr val="bg1"/>
                </a:solidFill>
                <a:sym typeface="Symbol" panose="05050102010706020507" pitchFamily="18" charset="2"/>
              </a:endParaRPr>
            </a:p>
            <a:p>
              <a:pPr eaLnBrk="1" hangingPunct="1">
                <a:spcBef>
                  <a:spcPct val="0"/>
                </a:spcBef>
                <a:buFontTx/>
                <a:buNone/>
              </a:pPr>
              <a:r>
                <a:rPr lang="en-US" altLang="zh-CN" sz="2800" b="1" i="1" dirty="0">
                  <a:solidFill>
                    <a:schemeClr val="bg1"/>
                  </a:solidFill>
                  <a:sym typeface="Symbol" panose="05050102010706020507" pitchFamily="18" charset="2"/>
                </a:rPr>
                <a:t>1    0          0</a:t>
              </a:r>
              <a:endParaRPr lang="en-US" altLang="zh-CN" sz="2800" b="1" dirty="0">
                <a:solidFill>
                  <a:schemeClr val="bg1"/>
                </a:solidFill>
                <a:sym typeface="Symbol" panose="05050102010706020507" pitchFamily="18" charset="2"/>
              </a:endParaRPr>
            </a:p>
            <a:p>
              <a:pPr eaLnBrk="1" hangingPunct="1">
                <a:spcBef>
                  <a:spcPct val="0"/>
                </a:spcBef>
                <a:buFontTx/>
                <a:buNone/>
              </a:pPr>
              <a:r>
                <a:rPr lang="en-US" altLang="zh-CN" sz="2800" b="1" i="1" dirty="0">
                  <a:solidFill>
                    <a:schemeClr val="bg1"/>
                  </a:solidFill>
                  <a:sym typeface="Symbol" panose="05050102010706020507" pitchFamily="18" charset="2"/>
                </a:rPr>
                <a:t>0    1          0</a:t>
              </a:r>
              <a:endParaRPr lang="en-US" altLang="zh-CN" sz="2800" b="1" dirty="0">
                <a:solidFill>
                  <a:schemeClr val="bg1"/>
                </a:solidFill>
                <a:sym typeface="Symbol" panose="05050102010706020507" pitchFamily="18" charset="2"/>
              </a:endParaRPr>
            </a:p>
            <a:p>
              <a:pPr eaLnBrk="1" hangingPunct="1">
                <a:spcBef>
                  <a:spcPct val="0"/>
                </a:spcBef>
                <a:buFontTx/>
                <a:buNone/>
              </a:pPr>
              <a:r>
                <a:rPr lang="en-US" altLang="zh-CN" sz="2800" b="1" i="1" dirty="0">
                  <a:solidFill>
                    <a:schemeClr val="bg1"/>
                  </a:solidFill>
                  <a:sym typeface="Symbol" panose="05050102010706020507" pitchFamily="18" charset="2"/>
                </a:rPr>
                <a:t>0    0          0</a:t>
              </a:r>
              <a:endParaRPr lang="zh-CN" altLang="en-US" sz="2800" b="1" dirty="0">
                <a:solidFill>
                  <a:schemeClr val="bg1"/>
                </a:solidFill>
                <a:sym typeface="Symbol" panose="05050102010706020507" pitchFamily="18" charset="2"/>
              </a:endParaRPr>
            </a:p>
          </p:txBody>
        </p:sp>
        <p:sp>
          <p:nvSpPr>
            <p:cNvPr id="35850" name="Line 6"/>
            <p:cNvSpPr>
              <a:spLocks noChangeShapeType="1"/>
            </p:cNvSpPr>
            <p:nvPr/>
          </p:nvSpPr>
          <p:spPr bwMode="auto">
            <a:xfrm>
              <a:off x="3864" y="2160"/>
              <a:ext cx="1406" cy="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1" name="Line 7"/>
            <p:cNvSpPr>
              <a:spLocks noChangeShapeType="1"/>
            </p:cNvSpPr>
            <p:nvPr/>
          </p:nvSpPr>
          <p:spPr bwMode="auto">
            <a:xfrm>
              <a:off x="4513" y="1797"/>
              <a:ext cx="0" cy="1588"/>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8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P spid="3584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08FC6C84-511B-4564-B7D8-1B8F712368EA}" type="slidenum">
              <a:rPr lang="zh-CN" altLang="en-US" sz="1400" smtClean="0">
                <a:solidFill>
                  <a:schemeClr val="tx2"/>
                </a:solidFill>
                <a:latin typeface="Times New Roman" panose="02020603050405020304" pitchFamily="18" charset="0"/>
              </a:rPr>
              <a:pPr>
                <a:spcBef>
                  <a:spcPct val="0"/>
                </a:spcBef>
                <a:buFontTx/>
                <a:buNone/>
              </a:pPr>
              <a:t>24</a:t>
            </a:fld>
            <a:r>
              <a:rPr lang="en-US" altLang="zh-CN" sz="1400" dirty="0">
                <a:solidFill>
                  <a:schemeClr val="tx2"/>
                </a:solidFill>
                <a:latin typeface="Times New Roman" panose="02020603050405020304" pitchFamily="18" charset="0"/>
              </a:rPr>
              <a:t>/50</a:t>
            </a:r>
          </a:p>
        </p:txBody>
      </p:sp>
      <p:sp>
        <p:nvSpPr>
          <p:cNvPr id="37891" name="Rectangle 2"/>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定义</a:t>
            </a:r>
            <a:r>
              <a:rPr lang="en-US" altLang="zh-CN" sz="4000" b="1" dirty="0">
                <a:latin typeface="Calibri" panose="020F0502020204030204" pitchFamily="34" charset="0"/>
                <a:ea typeface="宋体" panose="02010600030101010101" pitchFamily="2" charset="-122"/>
              </a:rPr>
              <a:t>1.3                       </a:t>
            </a:r>
            <a:r>
              <a:rPr lang="en-US" altLang="zh-CN" sz="4000" b="1" dirty="0" err="1">
                <a:latin typeface="Calibri" panose="020F0502020204030204" pitchFamily="34" charset="0"/>
                <a:ea typeface="宋体" panose="02010600030101010101" pitchFamily="2" charset="-122"/>
              </a:rPr>
              <a:t>p</a:t>
            </a:r>
            <a:r>
              <a:rPr lang="en-US" altLang="zh-CN" sz="4000" b="1" dirty="0" err="1">
                <a:latin typeface="宋体" panose="02010600030101010101" pitchFamily="2" charset="-122"/>
              </a:rPr>
              <a:t>∨</a:t>
            </a:r>
            <a:r>
              <a:rPr lang="en-US" altLang="zh-CN" sz="4000" b="1" dirty="0" err="1">
                <a:latin typeface="Calibri" panose="020F0502020204030204" pitchFamily="34" charset="0"/>
                <a:ea typeface="宋体" panose="02010600030101010101" pitchFamily="2" charset="-122"/>
              </a:rPr>
              <a:t>q</a:t>
            </a:r>
            <a:endParaRPr lang="zh-CN" altLang="en-US" sz="4000" b="1" dirty="0">
              <a:latin typeface="Calibri" panose="020F0502020204030204" pitchFamily="34" charset="0"/>
              <a:ea typeface="宋体" panose="02010600030101010101" pitchFamily="2" charset="-122"/>
            </a:endParaRPr>
          </a:p>
        </p:txBody>
      </p:sp>
      <p:sp>
        <p:nvSpPr>
          <p:cNvPr id="37892" name="Rectangle 3"/>
          <p:cNvSpPr>
            <a:spLocks noGrp="1"/>
          </p:cNvSpPr>
          <p:nvPr>
            <p:ph type="body" idx="4294967295"/>
          </p:nvPr>
        </p:nvSpPr>
        <p:spPr>
          <a:xfrm>
            <a:off x="250825" y="1143000"/>
            <a:ext cx="8642350" cy="1133475"/>
          </a:xfrm>
        </p:spPr>
        <p:txBody>
          <a:bodyPr/>
          <a:lstStyle/>
          <a:p>
            <a:pPr marL="0" indent="0">
              <a:lnSpc>
                <a:spcPct val="8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读作“</a:t>
            </a:r>
            <a:r>
              <a:rPr lang="en-US" altLang="zh-CN" b="1" dirty="0">
                <a:latin typeface="Calibri" panose="020F0502020204030204" pitchFamily="34" charset="0"/>
                <a:ea typeface="宋体" panose="02010600030101010101" pitchFamily="2" charset="-122"/>
              </a:rPr>
              <a:t>p</a:t>
            </a:r>
            <a:r>
              <a:rPr lang="zh-CN" altLang="en-US" b="1" dirty="0">
                <a:solidFill>
                  <a:srgbClr val="FF0000"/>
                </a:solidFill>
                <a:latin typeface="Calibri" panose="020F0502020204030204" pitchFamily="34" charset="0"/>
                <a:ea typeface="宋体" panose="02010600030101010101" pitchFamily="2" charset="-122"/>
              </a:rPr>
              <a:t>析取</a:t>
            </a:r>
            <a:r>
              <a:rPr lang="en-US" altLang="zh-CN" b="1" dirty="0">
                <a:latin typeface="Calibri" panose="020F0502020204030204" pitchFamily="34" charset="0"/>
                <a:ea typeface="宋体" panose="02010600030101010101" pitchFamily="2" charset="-122"/>
              </a:rPr>
              <a:t>q</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，是指命题：  </a:t>
            </a:r>
            <a:r>
              <a:rPr lang="zh-CN" altLang="en-US" sz="3600" b="1" dirty="0">
                <a:solidFill>
                  <a:srgbClr val="993300"/>
                </a:solidFill>
                <a:latin typeface="Calibri" panose="020F0502020204030204" pitchFamily="34" charset="0"/>
                <a:ea typeface="宋体" panose="02010600030101010101" pitchFamily="2" charset="-122"/>
              </a:rPr>
              <a:t>“</a:t>
            </a:r>
            <a:r>
              <a:rPr lang="en-US" altLang="zh-CN" sz="3600" b="1" dirty="0">
                <a:latin typeface="Calibri" panose="020F0502020204030204" pitchFamily="34" charset="0"/>
                <a:ea typeface="宋体" panose="02010600030101010101" pitchFamily="2" charset="-122"/>
              </a:rPr>
              <a:t>p</a:t>
            </a:r>
            <a:r>
              <a:rPr lang="zh-CN" altLang="en-US" sz="3600" b="1" dirty="0">
                <a:solidFill>
                  <a:srgbClr val="993300"/>
                </a:solidFill>
                <a:latin typeface="Calibri" panose="020F0502020204030204" pitchFamily="34" charset="0"/>
                <a:ea typeface="宋体" panose="02010600030101010101" pitchFamily="2" charset="-122"/>
              </a:rPr>
              <a:t>或者</a:t>
            </a:r>
            <a:r>
              <a:rPr lang="en-US" altLang="zh-CN" sz="3600" b="1" dirty="0">
                <a:latin typeface="Calibri" panose="020F0502020204030204" pitchFamily="34" charset="0"/>
                <a:ea typeface="宋体" panose="02010600030101010101" pitchFamily="2" charset="-122"/>
              </a:rPr>
              <a:t>q</a:t>
            </a:r>
            <a:r>
              <a:rPr lang="en-US" altLang="zh-CN" sz="3600" b="1" dirty="0">
                <a:solidFill>
                  <a:srgbClr val="993300"/>
                </a:solidFill>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a:t>
            </a:r>
          </a:p>
        </p:txBody>
      </p:sp>
      <p:sp>
        <p:nvSpPr>
          <p:cNvPr id="37896" name="Line 11"/>
          <p:cNvSpPr>
            <a:spLocks noChangeShapeType="1"/>
          </p:cNvSpPr>
          <p:nvPr/>
        </p:nvSpPr>
        <p:spPr bwMode="auto">
          <a:xfrm>
            <a:off x="0" y="2492375"/>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7" name="Text Box 4"/>
          <p:cNvSpPr txBox="1">
            <a:spLocks noChangeArrowheads="1"/>
          </p:cNvSpPr>
          <p:nvPr/>
        </p:nvSpPr>
        <p:spPr bwMode="auto">
          <a:xfrm>
            <a:off x="179388" y="2924175"/>
            <a:ext cx="6106159"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150000"/>
              </a:lnSpc>
              <a:spcBef>
                <a:spcPct val="0"/>
              </a:spcBef>
              <a:buFont typeface="Wingdings" panose="05000000000000000000" pitchFamily="2" charset="2"/>
              <a:buNone/>
            </a:pPr>
            <a:r>
              <a:rPr lang="zh-CN" altLang="en-US" b="1" dirty="0">
                <a:solidFill>
                  <a:schemeClr val="hlink"/>
                </a:solidFill>
              </a:rPr>
              <a:t>例</a:t>
            </a:r>
            <a:r>
              <a:rPr lang="zh-CN" altLang="en-US" b="1" dirty="0">
                <a:solidFill>
                  <a:srgbClr val="333300"/>
                </a:solidFill>
              </a:rPr>
              <a:t>   </a:t>
            </a:r>
            <a:r>
              <a:rPr lang="en-US" altLang="zh-CN" b="1" dirty="0">
                <a:solidFill>
                  <a:srgbClr val="333300"/>
                </a:solidFill>
              </a:rPr>
              <a:t>p:  </a:t>
            </a:r>
            <a:r>
              <a:rPr lang="zh-CN" altLang="en-US" b="1" dirty="0">
                <a:solidFill>
                  <a:srgbClr val="333300"/>
                </a:solidFill>
              </a:rPr>
              <a:t>他会英语。</a:t>
            </a:r>
          </a:p>
          <a:p>
            <a:pPr eaLnBrk="1" hangingPunct="1">
              <a:lnSpc>
                <a:spcPct val="150000"/>
              </a:lnSpc>
              <a:spcBef>
                <a:spcPct val="0"/>
              </a:spcBef>
              <a:buFontTx/>
              <a:buNone/>
            </a:pPr>
            <a:r>
              <a:rPr lang="zh-CN" altLang="en-US" b="1" dirty="0">
                <a:solidFill>
                  <a:srgbClr val="333300"/>
                </a:solidFill>
              </a:rPr>
              <a:t>      </a:t>
            </a:r>
            <a:r>
              <a:rPr lang="en-US" altLang="zh-CN" b="1" dirty="0">
                <a:solidFill>
                  <a:srgbClr val="333300"/>
                </a:solidFill>
              </a:rPr>
              <a:t>q</a:t>
            </a:r>
            <a:r>
              <a:rPr lang="zh-CN" altLang="en-US" b="1" dirty="0">
                <a:solidFill>
                  <a:srgbClr val="333300"/>
                </a:solidFill>
              </a:rPr>
              <a:t>：他会法语。</a:t>
            </a:r>
          </a:p>
          <a:p>
            <a:pPr eaLnBrk="1" hangingPunct="1">
              <a:lnSpc>
                <a:spcPct val="150000"/>
              </a:lnSpc>
              <a:spcBef>
                <a:spcPct val="0"/>
              </a:spcBef>
              <a:buFontTx/>
              <a:buNone/>
            </a:pPr>
            <a:r>
              <a:rPr lang="zh-CN" altLang="en-US" b="1" dirty="0">
                <a:solidFill>
                  <a:srgbClr val="FF0000"/>
                </a:solidFill>
              </a:rPr>
              <a:t>      </a:t>
            </a:r>
            <a:r>
              <a:rPr lang="en-US" altLang="zh-CN" b="1" dirty="0" err="1">
                <a:solidFill>
                  <a:srgbClr val="FF0000"/>
                </a:solidFill>
              </a:rPr>
              <a:t>p</a:t>
            </a:r>
            <a:r>
              <a:rPr lang="en-US" altLang="zh-CN" b="1" dirty="0" err="1">
                <a:solidFill>
                  <a:srgbClr val="FF0000"/>
                </a:solidFill>
                <a:latin typeface="宋体" panose="02010600030101010101" pitchFamily="2" charset="-122"/>
              </a:rPr>
              <a:t>∨</a:t>
            </a:r>
            <a:r>
              <a:rPr lang="en-US" altLang="zh-CN" b="1" dirty="0" err="1">
                <a:solidFill>
                  <a:srgbClr val="FF0000"/>
                </a:solidFill>
              </a:rPr>
              <a:t>q</a:t>
            </a:r>
            <a:r>
              <a:rPr lang="en-US" altLang="zh-CN" b="1" dirty="0">
                <a:solidFill>
                  <a:srgbClr val="FF0000"/>
                </a:solidFill>
              </a:rPr>
              <a:t> </a:t>
            </a:r>
            <a:r>
              <a:rPr lang="zh-CN" altLang="en-US" b="1" dirty="0">
                <a:solidFill>
                  <a:srgbClr val="333300"/>
                </a:solidFill>
              </a:rPr>
              <a:t>：</a:t>
            </a:r>
            <a:r>
              <a:rPr lang="zh-CN" altLang="en-US" b="1" dirty="0">
                <a:solidFill>
                  <a:srgbClr val="993300"/>
                </a:solidFill>
              </a:rPr>
              <a:t>他会英语或者法语</a:t>
            </a:r>
            <a:r>
              <a:rPr lang="zh-CN" altLang="en-US" b="1" dirty="0">
                <a:solidFill>
                  <a:srgbClr val="333300"/>
                </a:solidFill>
              </a:rPr>
              <a:t>。</a:t>
            </a:r>
          </a:p>
          <a:p>
            <a:pPr eaLnBrk="1" hangingPunct="1">
              <a:spcBef>
                <a:spcPct val="0"/>
              </a:spcBef>
              <a:buFontTx/>
              <a:buNone/>
            </a:pPr>
            <a:r>
              <a:rPr lang="zh-CN" altLang="en-US" sz="2800" b="1" dirty="0">
                <a:solidFill>
                  <a:srgbClr val="333300"/>
                </a:solidFill>
              </a:rPr>
              <a:t>      </a:t>
            </a:r>
          </a:p>
        </p:txBody>
      </p:sp>
      <p:grpSp>
        <p:nvGrpSpPr>
          <p:cNvPr id="3" name="组合 2"/>
          <p:cNvGrpSpPr/>
          <p:nvPr/>
        </p:nvGrpSpPr>
        <p:grpSpPr>
          <a:xfrm>
            <a:off x="6146800" y="2815045"/>
            <a:ext cx="2889250" cy="2739211"/>
            <a:chOff x="6146800" y="2815045"/>
            <a:chExt cx="2889250" cy="2739211"/>
          </a:xfrm>
        </p:grpSpPr>
        <p:sp>
          <p:nvSpPr>
            <p:cNvPr id="37893" name="Rectangle 5"/>
            <p:cNvSpPr>
              <a:spLocks noChangeArrowheads="1"/>
            </p:cNvSpPr>
            <p:nvPr/>
          </p:nvSpPr>
          <p:spPr bwMode="auto">
            <a:xfrm>
              <a:off x="6146800" y="2815045"/>
              <a:ext cx="2889250" cy="2739211"/>
            </a:xfrm>
            <a:prstGeom prst="rect">
              <a:avLst/>
            </a:prstGeom>
            <a:solidFill>
              <a:schemeClr val="tx1"/>
            </a:solidFill>
            <a:ln w="9525">
              <a:solidFill>
                <a:schemeClr val="tx1"/>
              </a:solidFill>
              <a:miter lim="800000"/>
              <a:headEnd/>
              <a:tailEnd/>
            </a:ln>
          </p:spPr>
          <p:txBody>
            <a:bodyPr anchor="ctr">
              <a:spAutoFit/>
            </a:bodyPr>
            <a:lstStyle>
              <a:lvl1pPr indent="13335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800" b="1" i="1" dirty="0">
                  <a:solidFill>
                    <a:schemeClr val="bg1"/>
                  </a:solidFill>
                </a:rPr>
                <a:t>p   q     p </a:t>
              </a:r>
              <a:r>
                <a:rPr lang="en-US" altLang="zh-CN" sz="2800" b="1" dirty="0">
                  <a:solidFill>
                    <a:schemeClr val="bg1"/>
                  </a:solidFill>
                  <a:latin typeface="宋体" panose="02010600030101010101" pitchFamily="2" charset="-122"/>
                </a:rPr>
                <a:t>∨</a:t>
              </a:r>
              <a:r>
                <a:rPr lang="en-US" altLang="zh-CN" sz="2800" b="1" i="1" dirty="0">
                  <a:solidFill>
                    <a:schemeClr val="bg1"/>
                  </a:solidFill>
                </a:rPr>
                <a:t>q</a:t>
              </a:r>
            </a:p>
            <a:p>
              <a:pPr algn="ctr" eaLnBrk="1" hangingPunct="1">
                <a:spcBef>
                  <a:spcPct val="0"/>
                </a:spcBef>
                <a:buFontTx/>
                <a:buNone/>
              </a:pPr>
              <a:endParaRPr lang="en-US" altLang="zh-CN" sz="2800" b="1" dirty="0">
                <a:solidFill>
                  <a:schemeClr val="bg1"/>
                </a:solidFill>
                <a:sym typeface="Symbol" panose="05050102010706020507" pitchFamily="18" charset="2"/>
              </a:endParaRPr>
            </a:p>
            <a:p>
              <a:pPr algn="ctr" eaLnBrk="1" hangingPunct="1">
                <a:spcBef>
                  <a:spcPct val="0"/>
                </a:spcBef>
                <a:buFontTx/>
                <a:buNone/>
              </a:pPr>
              <a:r>
                <a:rPr lang="en-US" altLang="zh-CN" sz="2800" b="1" i="1" dirty="0">
                  <a:solidFill>
                    <a:schemeClr val="bg1"/>
                  </a:solidFill>
                  <a:sym typeface="Symbol" panose="05050102010706020507" pitchFamily="18" charset="2"/>
                </a:rPr>
                <a:t>1   1            1</a:t>
              </a:r>
              <a:endParaRPr lang="en-US" altLang="zh-CN" sz="2800" b="1" dirty="0">
                <a:solidFill>
                  <a:schemeClr val="bg1"/>
                </a:solidFill>
                <a:sym typeface="Symbol" panose="05050102010706020507" pitchFamily="18" charset="2"/>
              </a:endParaRPr>
            </a:p>
            <a:p>
              <a:pPr algn="ctr" eaLnBrk="1" hangingPunct="1">
                <a:spcBef>
                  <a:spcPct val="0"/>
                </a:spcBef>
                <a:buFontTx/>
                <a:buNone/>
              </a:pPr>
              <a:r>
                <a:rPr lang="en-US" altLang="zh-CN" sz="2800" b="1" i="1" dirty="0">
                  <a:solidFill>
                    <a:schemeClr val="bg1"/>
                  </a:solidFill>
                  <a:sym typeface="Symbol" panose="05050102010706020507" pitchFamily="18" charset="2"/>
                </a:rPr>
                <a:t>1   0            1</a:t>
              </a:r>
              <a:endParaRPr lang="en-US" altLang="zh-CN" sz="2800" b="1" dirty="0">
                <a:solidFill>
                  <a:schemeClr val="bg1"/>
                </a:solidFill>
                <a:sym typeface="Symbol" panose="05050102010706020507" pitchFamily="18" charset="2"/>
              </a:endParaRPr>
            </a:p>
            <a:p>
              <a:pPr algn="ctr" eaLnBrk="1" hangingPunct="1">
                <a:spcBef>
                  <a:spcPct val="0"/>
                </a:spcBef>
                <a:buFontTx/>
                <a:buNone/>
              </a:pPr>
              <a:r>
                <a:rPr lang="en-US" altLang="zh-CN" sz="2800" b="1" i="1" dirty="0">
                  <a:solidFill>
                    <a:schemeClr val="bg1"/>
                  </a:solidFill>
                  <a:sym typeface="Symbol" panose="05050102010706020507" pitchFamily="18" charset="2"/>
                </a:rPr>
                <a:t>0   1            1</a:t>
              </a:r>
              <a:endParaRPr lang="en-US" altLang="zh-CN" sz="2800" b="1" dirty="0">
                <a:solidFill>
                  <a:schemeClr val="bg1"/>
                </a:solidFill>
                <a:sym typeface="Symbol" panose="05050102010706020507" pitchFamily="18" charset="2"/>
              </a:endParaRPr>
            </a:p>
            <a:p>
              <a:pPr algn="ctr" eaLnBrk="1" hangingPunct="1">
                <a:spcBef>
                  <a:spcPct val="0"/>
                </a:spcBef>
                <a:buFontTx/>
                <a:buNone/>
              </a:pPr>
              <a:r>
                <a:rPr lang="en-US" altLang="zh-CN" sz="2800" b="1" i="1" dirty="0">
                  <a:solidFill>
                    <a:schemeClr val="bg1"/>
                  </a:solidFill>
                  <a:sym typeface="Symbol" panose="05050102010706020507" pitchFamily="18" charset="2"/>
                </a:rPr>
                <a:t>0   0            0</a:t>
              </a:r>
              <a:endParaRPr lang="zh-CN" altLang="en-US" sz="1800" b="1" dirty="0">
                <a:solidFill>
                  <a:schemeClr val="bg1"/>
                </a:solidFill>
                <a:sym typeface="Symbol" panose="05050102010706020507" pitchFamily="18" charset="2"/>
              </a:endParaRPr>
            </a:p>
          </p:txBody>
        </p:sp>
        <p:sp>
          <p:nvSpPr>
            <p:cNvPr id="37894" name="Line 6"/>
            <p:cNvSpPr>
              <a:spLocks noChangeShapeType="1"/>
            </p:cNvSpPr>
            <p:nvPr/>
          </p:nvSpPr>
          <p:spPr bwMode="auto">
            <a:xfrm>
              <a:off x="6156325" y="3544888"/>
              <a:ext cx="2808288" cy="635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5" name="Line 7"/>
            <p:cNvSpPr>
              <a:spLocks noChangeShapeType="1"/>
            </p:cNvSpPr>
            <p:nvPr/>
          </p:nvSpPr>
          <p:spPr bwMode="auto">
            <a:xfrm>
              <a:off x="7596188" y="2974975"/>
              <a:ext cx="0" cy="2519363"/>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6" grpId="0" animBg="1"/>
      <p:bldP spid="3789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sldNum" sz="quarter" idx="10"/>
          </p:nvPr>
        </p:nvSpPr>
        <p:spPr>
          <a:xfrm>
            <a:off x="6682301" y="6481762"/>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08FC6C84-511B-4564-B7D8-1B8F712368EA}" type="slidenum">
              <a:rPr lang="zh-CN" altLang="en-US" sz="1400" smtClean="0">
                <a:solidFill>
                  <a:schemeClr val="tx2"/>
                </a:solidFill>
                <a:latin typeface="Times New Roman" panose="02020603050405020304" pitchFamily="18" charset="0"/>
              </a:rPr>
              <a:pPr>
                <a:spcBef>
                  <a:spcPct val="0"/>
                </a:spcBef>
                <a:buFontTx/>
                <a:buNone/>
              </a:pPr>
              <a:t>25</a:t>
            </a:fld>
            <a:r>
              <a:rPr lang="en-US" altLang="zh-CN" sz="1400" dirty="0">
                <a:solidFill>
                  <a:schemeClr val="tx2"/>
                </a:solidFill>
                <a:latin typeface="Times New Roman" panose="02020603050405020304" pitchFamily="18" charset="0"/>
              </a:rPr>
              <a:t>/50</a:t>
            </a:r>
          </a:p>
        </p:txBody>
      </p:sp>
      <p:sp>
        <p:nvSpPr>
          <p:cNvPr id="37891" name="Rectangle 2"/>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例  翻译下列句子</a:t>
            </a:r>
          </a:p>
        </p:txBody>
      </p:sp>
      <p:sp>
        <p:nvSpPr>
          <p:cNvPr id="37892" name="Rectangle 3"/>
          <p:cNvSpPr>
            <a:spLocks noGrp="1"/>
          </p:cNvSpPr>
          <p:nvPr>
            <p:ph type="body" idx="4294967295"/>
          </p:nvPr>
        </p:nvSpPr>
        <p:spPr>
          <a:xfrm>
            <a:off x="250825" y="1015386"/>
            <a:ext cx="8642350" cy="1261089"/>
          </a:xfrm>
        </p:spPr>
        <p:txBody>
          <a:bodyPr/>
          <a:lstStyle/>
          <a:p>
            <a:pPr marL="0" indent="0">
              <a:lnSpc>
                <a:spcPct val="80000"/>
              </a:lnSpc>
              <a:buNone/>
            </a:pPr>
            <a:r>
              <a:rPr lang="zh-CN" altLang="en-US" b="1" dirty="0">
                <a:solidFill>
                  <a:srgbClr val="993300"/>
                </a:solidFill>
                <a:latin typeface="Calibri" panose="020F0502020204030204" pitchFamily="34" charset="0"/>
                <a:ea typeface="宋体" panose="02010600030101010101" pitchFamily="2" charset="-122"/>
              </a:rPr>
              <a:t>  </a:t>
            </a:r>
            <a:r>
              <a:rPr lang="en-US" altLang="zh-CN" b="1" dirty="0">
                <a:solidFill>
                  <a:srgbClr val="993300"/>
                </a:solidFill>
                <a:latin typeface="Calibri" panose="020F0502020204030204" pitchFamily="34" charset="0"/>
                <a:ea typeface="宋体" panose="02010600030101010101" pitchFamily="2" charset="-122"/>
              </a:rPr>
              <a:t>(1) </a:t>
            </a:r>
            <a:r>
              <a:rPr lang="zh-CN" altLang="en-US" b="1" dirty="0">
                <a:solidFill>
                  <a:srgbClr val="993300"/>
                </a:solidFill>
              </a:rPr>
              <a:t>他会英语或者法语</a:t>
            </a:r>
            <a:endParaRPr lang="en-US" altLang="zh-CN" b="1" dirty="0">
              <a:solidFill>
                <a:srgbClr val="993300"/>
              </a:solidFill>
            </a:endParaRPr>
          </a:p>
          <a:p>
            <a:pPr marL="0" indent="0">
              <a:lnSpc>
                <a:spcPct val="80000"/>
              </a:lnSpc>
              <a:buNone/>
            </a:pPr>
            <a:r>
              <a:rPr lang="en-US" altLang="zh-CN" b="1" dirty="0">
                <a:solidFill>
                  <a:srgbClr val="993300"/>
                </a:solidFill>
                <a:latin typeface="Calibri" panose="020F0502020204030204" pitchFamily="34" charset="0"/>
                <a:ea typeface="宋体" panose="02010600030101010101" pitchFamily="2" charset="-122"/>
              </a:rPr>
              <a:t>  (2) </a:t>
            </a:r>
            <a:r>
              <a:rPr lang="zh-CN" altLang="en-US" b="1" dirty="0">
                <a:solidFill>
                  <a:srgbClr val="993300"/>
                </a:solidFill>
              </a:rPr>
              <a:t>他只会英语或者法语之一</a:t>
            </a:r>
            <a:endParaRPr lang="zh-CN" altLang="en-US" b="1" dirty="0">
              <a:latin typeface="Calibri" panose="020F0502020204030204" pitchFamily="34" charset="0"/>
              <a:ea typeface="宋体" panose="02010600030101010101" pitchFamily="2" charset="-122"/>
            </a:endParaRPr>
          </a:p>
        </p:txBody>
      </p:sp>
      <p:sp>
        <p:nvSpPr>
          <p:cNvPr id="37897" name="Text Box 4"/>
          <p:cNvSpPr txBox="1">
            <a:spLocks noChangeArrowheads="1"/>
          </p:cNvSpPr>
          <p:nvPr/>
        </p:nvSpPr>
        <p:spPr bwMode="auto">
          <a:xfrm>
            <a:off x="143713" y="2002227"/>
            <a:ext cx="7478329"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150000"/>
              </a:lnSpc>
              <a:spcBef>
                <a:spcPct val="0"/>
              </a:spcBef>
              <a:buFont typeface="Wingdings" panose="05000000000000000000" pitchFamily="2" charset="2"/>
              <a:buNone/>
            </a:pPr>
            <a:r>
              <a:rPr lang="zh-CN" altLang="en-US" b="1" dirty="0">
                <a:solidFill>
                  <a:schemeClr val="hlink"/>
                </a:solidFill>
              </a:rPr>
              <a:t>解：</a:t>
            </a:r>
            <a:r>
              <a:rPr lang="zh-CN" altLang="en-US" b="1" dirty="0">
                <a:solidFill>
                  <a:srgbClr val="333300"/>
                </a:solidFill>
              </a:rPr>
              <a:t>   记 </a:t>
            </a:r>
            <a:r>
              <a:rPr lang="en-US" altLang="zh-CN" b="1" dirty="0">
                <a:solidFill>
                  <a:srgbClr val="333300"/>
                </a:solidFill>
              </a:rPr>
              <a:t>p:  </a:t>
            </a:r>
            <a:r>
              <a:rPr lang="zh-CN" altLang="en-US" b="1" dirty="0">
                <a:solidFill>
                  <a:srgbClr val="333300"/>
                </a:solidFill>
              </a:rPr>
              <a:t>他会英语， </a:t>
            </a:r>
            <a:r>
              <a:rPr lang="en-US" altLang="zh-CN" b="1" dirty="0">
                <a:solidFill>
                  <a:srgbClr val="333300"/>
                </a:solidFill>
              </a:rPr>
              <a:t>q</a:t>
            </a:r>
            <a:r>
              <a:rPr lang="zh-CN" altLang="en-US" b="1" dirty="0">
                <a:solidFill>
                  <a:srgbClr val="333300"/>
                </a:solidFill>
              </a:rPr>
              <a:t>：他会法语。</a:t>
            </a:r>
          </a:p>
          <a:p>
            <a:pPr eaLnBrk="1" hangingPunct="1">
              <a:spcBef>
                <a:spcPct val="0"/>
              </a:spcBef>
              <a:buFontTx/>
              <a:buNone/>
            </a:pPr>
            <a:r>
              <a:rPr lang="zh-CN" altLang="en-US" sz="2800" b="1" dirty="0">
                <a:solidFill>
                  <a:srgbClr val="333300"/>
                </a:solidFill>
              </a:rPr>
              <a:t>      </a:t>
            </a:r>
          </a:p>
        </p:txBody>
      </p:sp>
      <p:grpSp>
        <p:nvGrpSpPr>
          <p:cNvPr id="3" name="组合 2"/>
          <p:cNvGrpSpPr/>
          <p:nvPr/>
        </p:nvGrpSpPr>
        <p:grpSpPr>
          <a:xfrm>
            <a:off x="1008062" y="2913142"/>
            <a:ext cx="7956426" cy="3108543"/>
            <a:chOff x="1008062" y="2913142"/>
            <a:chExt cx="7956426" cy="3108543"/>
          </a:xfrm>
        </p:grpSpPr>
        <p:sp>
          <p:nvSpPr>
            <p:cNvPr id="10" name="Rectangle 5">
              <a:extLst>
                <a:ext uri="{FF2B5EF4-FFF2-40B4-BE49-F238E27FC236}">
                  <a16:creationId xmlns:a16="http://schemas.microsoft.com/office/drawing/2014/main" id="{B7B4825C-1684-4B05-BFA7-86A9AD3D3FA8}"/>
                </a:ext>
              </a:extLst>
            </p:cNvPr>
            <p:cNvSpPr>
              <a:spLocks noChangeArrowheads="1"/>
            </p:cNvSpPr>
            <p:nvPr/>
          </p:nvSpPr>
          <p:spPr bwMode="auto">
            <a:xfrm>
              <a:off x="1008062" y="2913142"/>
              <a:ext cx="7956426" cy="3108543"/>
            </a:xfrm>
            <a:prstGeom prst="rect">
              <a:avLst/>
            </a:prstGeom>
            <a:solidFill>
              <a:schemeClr val="tx1"/>
            </a:solidFill>
            <a:ln w="9525">
              <a:solidFill>
                <a:schemeClr val="tx1"/>
              </a:solidFill>
              <a:miter lim="800000"/>
              <a:headEnd/>
              <a:tailEnd/>
            </a:ln>
          </p:spPr>
          <p:txBody>
            <a:bodyPr wrap="square" anchor="ctr">
              <a:spAutoFit/>
            </a:bodyPr>
            <a:lstStyle>
              <a:lvl1pPr indent="13335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2800" b="1" dirty="0">
                  <a:solidFill>
                    <a:schemeClr val="bg1"/>
                  </a:solidFill>
                </a:rPr>
                <a:t>             </a:t>
              </a:r>
              <a:r>
                <a:rPr lang="en-US" altLang="zh-CN" sz="2800" b="1" dirty="0">
                  <a:solidFill>
                    <a:srgbClr val="FF0000"/>
                  </a:solidFill>
                </a:rPr>
                <a:t>(1)</a:t>
              </a:r>
              <a:r>
                <a:rPr lang="zh-CN" altLang="en-US" sz="2800" b="1" dirty="0">
                  <a:solidFill>
                    <a:srgbClr val="FF0000"/>
                  </a:solidFill>
                </a:rPr>
                <a:t>                        </a:t>
              </a:r>
              <a:r>
                <a:rPr lang="en-US" altLang="zh-CN" sz="2800" b="1" dirty="0">
                  <a:solidFill>
                    <a:srgbClr val="FF0000"/>
                  </a:solidFill>
                </a:rPr>
                <a:t>(2)</a:t>
              </a:r>
            </a:p>
            <a:p>
              <a:pPr eaLnBrk="1" hangingPunct="1">
                <a:spcBef>
                  <a:spcPct val="0"/>
                </a:spcBef>
                <a:buFontTx/>
                <a:buNone/>
              </a:pPr>
              <a:r>
                <a:rPr lang="en-US" altLang="zh-CN" sz="2800" b="1" dirty="0">
                  <a:solidFill>
                    <a:schemeClr val="bg1"/>
                  </a:solidFill>
                </a:rPr>
                <a:t>p   q               </a:t>
              </a:r>
              <a:r>
                <a:rPr lang="en-US" altLang="zh-CN" sz="2800" b="1" dirty="0" err="1">
                  <a:solidFill>
                    <a:schemeClr val="bg1"/>
                  </a:solidFill>
                </a:rPr>
                <a:t>p</a:t>
              </a:r>
              <a:r>
                <a:rPr lang="en-US" altLang="zh-CN" sz="2800" b="1" dirty="0" err="1">
                  <a:solidFill>
                    <a:schemeClr val="bg1"/>
                  </a:solidFill>
                  <a:latin typeface="宋体" panose="02010600030101010101" pitchFamily="2" charset="-122"/>
                </a:rPr>
                <a:t>∨</a:t>
              </a:r>
              <a:r>
                <a:rPr lang="en-US" altLang="zh-CN" sz="2800" b="1" dirty="0" err="1">
                  <a:solidFill>
                    <a:schemeClr val="bg1"/>
                  </a:solidFill>
                </a:rPr>
                <a:t>q</a:t>
              </a:r>
              <a:r>
                <a:rPr lang="en-US" altLang="zh-CN" sz="1800" b="1" dirty="0">
                  <a:solidFill>
                    <a:schemeClr val="bg1"/>
                  </a:solidFill>
                </a:rPr>
                <a:t>                   </a:t>
              </a:r>
              <a:r>
                <a:rPr lang="en-US" altLang="zh-CN" sz="2800" b="1" dirty="0">
                  <a:solidFill>
                    <a:schemeClr val="bg1"/>
                  </a:solidFill>
                </a:rPr>
                <a:t>(p</a:t>
              </a:r>
              <a:r>
                <a:rPr lang="zh-CN" altLang="en-US" sz="2800" b="1" dirty="0">
                  <a:solidFill>
                    <a:schemeClr val="bg1"/>
                  </a:solidFill>
                  <a:latin typeface="宋体" panose="02010600030101010101" pitchFamily="2" charset="-122"/>
                </a:rPr>
                <a:t>∧</a:t>
              </a:r>
              <a:r>
                <a:rPr lang="en-US" altLang="zh-CN" sz="2800" b="1" dirty="0">
                  <a:solidFill>
                    <a:schemeClr val="bg1"/>
                  </a:solidFill>
                </a:rPr>
                <a:t>﹁</a:t>
              </a:r>
              <a:r>
                <a:rPr lang="en-US" altLang="zh-CN" sz="2800" dirty="0">
                  <a:solidFill>
                    <a:schemeClr val="bg1"/>
                  </a:solidFill>
                </a:rPr>
                <a:t> </a:t>
              </a:r>
              <a:r>
                <a:rPr lang="en-US" altLang="zh-CN" sz="2800" b="1" dirty="0">
                  <a:solidFill>
                    <a:schemeClr val="bg1"/>
                  </a:solidFill>
                </a:rPr>
                <a:t>q)</a:t>
              </a:r>
              <a:r>
                <a:rPr lang="en-US" altLang="zh-CN" sz="2800" b="1" dirty="0">
                  <a:solidFill>
                    <a:schemeClr val="bg1"/>
                  </a:solidFill>
                  <a:latin typeface="宋体" panose="02010600030101010101" pitchFamily="2" charset="-122"/>
                </a:rPr>
                <a:t>∨</a:t>
              </a:r>
              <a:r>
                <a:rPr lang="en-US" altLang="zh-CN" sz="2800" b="1" dirty="0">
                  <a:solidFill>
                    <a:schemeClr val="bg1"/>
                  </a:solidFill>
                </a:rPr>
                <a:t>(﹁p</a:t>
              </a:r>
              <a:r>
                <a:rPr lang="zh-CN" altLang="en-US" sz="2800" b="1" dirty="0">
                  <a:solidFill>
                    <a:schemeClr val="bg1"/>
                  </a:solidFill>
                  <a:latin typeface="宋体" panose="02010600030101010101" pitchFamily="2" charset="-122"/>
                </a:rPr>
                <a:t>∧</a:t>
              </a:r>
              <a:r>
                <a:rPr lang="en-US" altLang="zh-CN" sz="2800" b="1" dirty="0">
                  <a:solidFill>
                    <a:schemeClr val="bg1"/>
                  </a:solidFill>
                </a:rPr>
                <a:t>q)</a:t>
              </a:r>
              <a:endParaRPr lang="zh-CN" altLang="en-US" sz="2800" b="1" dirty="0">
                <a:solidFill>
                  <a:schemeClr val="bg1"/>
                </a:solidFill>
              </a:endParaRPr>
            </a:p>
            <a:p>
              <a:pPr eaLnBrk="1" hangingPunct="1">
                <a:spcBef>
                  <a:spcPct val="0"/>
                </a:spcBef>
                <a:buFontTx/>
                <a:buNone/>
              </a:pPr>
              <a:endParaRPr lang="en-US" altLang="zh-CN" sz="2800" b="1" dirty="0">
                <a:solidFill>
                  <a:schemeClr val="bg1"/>
                </a:solidFill>
                <a:sym typeface="Symbol" panose="05050102010706020507" pitchFamily="18" charset="2"/>
              </a:endParaRPr>
            </a:p>
            <a:p>
              <a:pPr eaLnBrk="1" hangingPunct="1">
                <a:spcBef>
                  <a:spcPct val="0"/>
                </a:spcBef>
                <a:buFontTx/>
                <a:buNone/>
              </a:pPr>
              <a:r>
                <a:rPr lang="en-US" altLang="zh-CN" sz="2800" b="1" dirty="0">
                  <a:solidFill>
                    <a:schemeClr val="bg1"/>
                  </a:solidFill>
                  <a:sym typeface="Symbol" panose="05050102010706020507" pitchFamily="18" charset="2"/>
                </a:rPr>
                <a:t>1   1                 1                                 0    </a:t>
              </a:r>
            </a:p>
            <a:p>
              <a:pPr eaLnBrk="1" hangingPunct="1">
                <a:spcBef>
                  <a:spcPct val="0"/>
                </a:spcBef>
                <a:buFontTx/>
                <a:buNone/>
              </a:pPr>
              <a:r>
                <a:rPr lang="en-US" altLang="zh-CN" sz="2800" b="1" dirty="0">
                  <a:solidFill>
                    <a:schemeClr val="bg1"/>
                  </a:solidFill>
                  <a:sym typeface="Symbol" panose="05050102010706020507" pitchFamily="18" charset="2"/>
                </a:rPr>
                <a:t>1   0                 1                                 1</a:t>
              </a:r>
            </a:p>
            <a:p>
              <a:pPr eaLnBrk="1" hangingPunct="1">
                <a:spcBef>
                  <a:spcPct val="0"/>
                </a:spcBef>
                <a:buFontTx/>
                <a:buNone/>
              </a:pPr>
              <a:r>
                <a:rPr lang="en-US" altLang="zh-CN" sz="2800" b="1" dirty="0">
                  <a:solidFill>
                    <a:schemeClr val="bg1"/>
                  </a:solidFill>
                  <a:sym typeface="Symbol" panose="05050102010706020507" pitchFamily="18" charset="2"/>
                </a:rPr>
                <a:t>0   1                 1                                 1</a:t>
              </a:r>
            </a:p>
            <a:p>
              <a:pPr eaLnBrk="1" hangingPunct="1">
                <a:spcBef>
                  <a:spcPct val="0"/>
                </a:spcBef>
                <a:buFontTx/>
                <a:buNone/>
              </a:pPr>
              <a:r>
                <a:rPr lang="en-US" altLang="zh-CN" sz="2800" b="1" dirty="0">
                  <a:solidFill>
                    <a:schemeClr val="bg1"/>
                  </a:solidFill>
                  <a:sym typeface="Symbol" panose="05050102010706020507" pitchFamily="18" charset="2"/>
                </a:rPr>
                <a:t>0   0                 0                                 0 </a:t>
              </a:r>
              <a:endParaRPr lang="zh-CN" altLang="en-US" sz="2800" b="1" dirty="0">
                <a:solidFill>
                  <a:schemeClr val="bg1"/>
                </a:solidFill>
                <a:sym typeface="Symbol" panose="05050102010706020507" pitchFamily="18" charset="2"/>
              </a:endParaRPr>
            </a:p>
          </p:txBody>
        </p:sp>
        <p:sp>
          <p:nvSpPr>
            <p:cNvPr id="11" name="Line 7">
              <a:extLst>
                <a:ext uri="{FF2B5EF4-FFF2-40B4-BE49-F238E27FC236}">
                  <a16:creationId xmlns:a16="http://schemas.microsoft.com/office/drawing/2014/main" id="{E974C6BC-47C1-44A1-92F0-7F357FBE2B7C}"/>
                </a:ext>
              </a:extLst>
            </p:cNvPr>
            <p:cNvSpPr>
              <a:spLocks noChangeShapeType="1"/>
            </p:cNvSpPr>
            <p:nvPr/>
          </p:nvSpPr>
          <p:spPr bwMode="auto">
            <a:xfrm flipH="1">
              <a:off x="2411760" y="2986954"/>
              <a:ext cx="3174" cy="2992628"/>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6">
              <a:extLst>
                <a:ext uri="{FF2B5EF4-FFF2-40B4-BE49-F238E27FC236}">
                  <a16:creationId xmlns:a16="http://schemas.microsoft.com/office/drawing/2014/main" id="{097B4C89-4FBA-4C4F-9E44-87AA924E86AA}"/>
                </a:ext>
              </a:extLst>
            </p:cNvPr>
            <p:cNvSpPr>
              <a:spLocks noChangeShapeType="1"/>
            </p:cNvSpPr>
            <p:nvPr/>
          </p:nvSpPr>
          <p:spPr bwMode="auto">
            <a:xfrm>
              <a:off x="1008062" y="3900778"/>
              <a:ext cx="7807839" cy="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7">
              <a:extLst>
                <a:ext uri="{FF2B5EF4-FFF2-40B4-BE49-F238E27FC236}">
                  <a16:creationId xmlns:a16="http://schemas.microsoft.com/office/drawing/2014/main" id="{4861FCCE-9880-4B7B-AD1E-75BBCDABCAEF}"/>
                </a:ext>
              </a:extLst>
            </p:cNvPr>
            <p:cNvSpPr>
              <a:spLocks noChangeShapeType="1"/>
            </p:cNvSpPr>
            <p:nvPr/>
          </p:nvSpPr>
          <p:spPr bwMode="auto">
            <a:xfrm>
              <a:off x="5220072" y="2986954"/>
              <a:ext cx="32616" cy="2992628"/>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文本框 1">
            <a:extLst>
              <a:ext uri="{FF2B5EF4-FFF2-40B4-BE49-F238E27FC236}">
                <a16:creationId xmlns:a16="http://schemas.microsoft.com/office/drawing/2014/main" id="{9B6A6D3C-963A-484B-80D3-708F097E0612}"/>
              </a:ext>
            </a:extLst>
          </p:cNvPr>
          <p:cNvSpPr txBox="1"/>
          <p:nvPr/>
        </p:nvSpPr>
        <p:spPr>
          <a:xfrm>
            <a:off x="924847" y="6207814"/>
            <a:ext cx="5594801" cy="523220"/>
          </a:xfrm>
          <a:prstGeom prst="rect">
            <a:avLst/>
          </a:prstGeom>
          <a:noFill/>
        </p:spPr>
        <p:txBody>
          <a:bodyPr wrap="none" rtlCol="0">
            <a:spAutoFit/>
          </a:bodyPr>
          <a:lstStyle/>
          <a:p>
            <a:r>
              <a:rPr lang="zh-CN" altLang="en-US" sz="2800" b="1" dirty="0">
                <a:solidFill>
                  <a:srgbClr val="993300"/>
                </a:solidFill>
              </a:rPr>
              <a:t>可以从该表看出两个句子的差异。</a:t>
            </a:r>
          </a:p>
        </p:txBody>
      </p:sp>
    </p:spTree>
    <p:extLst>
      <p:ext uri="{BB962C8B-B14F-4D97-AF65-F5344CB8AC3E}">
        <p14:creationId xmlns:p14="http://schemas.microsoft.com/office/powerpoint/2010/main" val="12951728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7"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4BEF2C1C-D647-4B36-AC97-2C60429B32CC}" type="slidenum">
              <a:rPr lang="zh-CN" altLang="en-US" sz="1400" smtClean="0">
                <a:solidFill>
                  <a:schemeClr val="tx2"/>
                </a:solidFill>
                <a:latin typeface="Times New Roman" panose="02020603050405020304" pitchFamily="18" charset="0"/>
              </a:rPr>
              <a:pPr>
                <a:spcBef>
                  <a:spcPct val="0"/>
                </a:spcBef>
                <a:buFontTx/>
                <a:buNone/>
              </a:pPr>
              <a:t>26</a:t>
            </a:fld>
            <a:r>
              <a:rPr lang="en-US" altLang="zh-CN" sz="1400" dirty="0">
                <a:solidFill>
                  <a:schemeClr val="tx2"/>
                </a:solidFill>
                <a:latin typeface="Times New Roman" panose="02020603050405020304" pitchFamily="18" charset="0"/>
              </a:rPr>
              <a:t>/50</a:t>
            </a:r>
          </a:p>
        </p:txBody>
      </p:sp>
      <p:sp>
        <p:nvSpPr>
          <p:cNvPr id="40963" name="Rectangle 2"/>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定义</a:t>
            </a:r>
            <a:r>
              <a:rPr lang="en-US" altLang="zh-CN" sz="4000" b="1" dirty="0">
                <a:latin typeface="Calibri" panose="020F0502020204030204" pitchFamily="34" charset="0"/>
                <a:ea typeface="宋体" panose="02010600030101010101" pitchFamily="2" charset="-122"/>
              </a:rPr>
              <a:t>1.4                   </a:t>
            </a:r>
            <a:r>
              <a:rPr lang="en-US" altLang="zh-CN" sz="4000" b="1" dirty="0" err="1">
                <a:latin typeface="Calibri" panose="020F0502020204030204" pitchFamily="34" charset="0"/>
                <a:ea typeface="宋体" panose="02010600030101010101" pitchFamily="2" charset="-122"/>
              </a:rPr>
              <a:t>p</a:t>
            </a:r>
            <a:r>
              <a:rPr lang="en-US" altLang="zh-CN" sz="4000" b="1" dirty="0" err="1">
                <a:solidFill>
                  <a:srgbClr val="FF0000"/>
                </a:solidFill>
                <a:latin typeface="Times New Roman" panose="02020603050405020304" pitchFamily="18" charset="0"/>
              </a:rPr>
              <a:t>→</a:t>
            </a:r>
            <a:r>
              <a:rPr lang="en-US" altLang="zh-CN" sz="4000" b="1" dirty="0" err="1">
                <a:latin typeface="Calibri" panose="020F0502020204030204" pitchFamily="34" charset="0"/>
                <a:ea typeface="宋体" panose="02010600030101010101" pitchFamily="2" charset="-122"/>
              </a:rPr>
              <a:t>q</a:t>
            </a:r>
            <a:endParaRPr lang="zh-CN" altLang="en-US" sz="4000" b="1" dirty="0">
              <a:latin typeface="Calibri" panose="020F0502020204030204" pitchFamily="34" charset="0"/>
              <a:ea typeface="宋体" panose="02010600030101010101" pitchFamily="2" charset="-122"/>
            </a:endParaRPr>
          </a:p>
        </p:txBody>
      </p:sp>
      <p:sp>
        <p:nvSpPr>
          <p:cNvPr id="40964" name="Rectangle 3"/>
          <p:cNvSpPr>
            <a:spLocks noGrp="1"/>
          </p:cNvSpPr>
          <p:nvPr>
            <p:ph type="body" idx="4294967295"/>
          </p:nvPr>
        </p:nvSpPr>
        <p:spPr>
          <a:xfrm>
            <a:off x="34925" y="1058863"/>
            <a:ext cx="9074150" cy="1577975"/>
          </a:xfrm>
        </p:spPr>
        <p:txBody>
          <a:bodyPr/>
          <a:lstStyle/>
          <a:p>
            <a:pPr marL="0" indent="0">
              <a:lnSpc>
                <a:spcPct val="8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读作“</a:t>
            </a:r>
            <a:r>
              <a:rPr lang="en-US" altLang="zh-CN" b="1" dirty="0">
                <a:latin typeface="Calibri" panose="020F0502020204030204" pitchFamily="34" charset="0"/>
                <a:ea typeface="宋体" panose="02010600030101010101" pitchFamily="2" charset="-122"/>
              </a:rPr>
              <a:t>p</a:t>
            </a:r>
            <a:r>
              <a:rPr lang="zh-CN" altLang="en-US" b="1" dirty="0">
                <a:solidFill>
                  <a:srgbClr val="FF0000"/>
                </a:solidFill>
                <a:latin typeface="Calibri" panose="020F0502020204030204" pitchFamily="34" charset="0"/>
                <a:ea typeface="宋体" panose="02010600030101010101" pitchFamily="2" charset="-122"/>
              </a:rPr>
              <a:t>蕴含</a:t>
            </a:r>
            <a:r>
              <a:rPr lang="en-US" altLang="zh-CN" b="1" dirty="0">
                <a:latin typeface="Calibri" panose="020F0502020204030204" pitchFamily="34" charset="0"/>
                <a:ea typeface="宋体" panose="02010600030101010101" pitchFamily="2" charset="-122"/>
              </a:rPr>
              <a:t>q</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，是指命题：  </a:t>
            </a:r>
            <a:r>
              <a:rPr lang="zh-CN" altLang="en-US" b="1" dirty="0">
                <a:solidFill>
                  <a:srgbClr val="993300"/>
                </a:solidFill>
                <a:latin typeface="Calibri" panose="020F0502020204030204" pitchFamily="34" charset="0"/>
                <a:ea typeface="宋体" panose="02010600030101010101" pitchFamily="2" charset="-122"/>
              </a:rPr>
              <a:t>“如果</a:t>
            </a:r>
            <a:r>
              <a:rPr lang="en-US" altLang="zh-CN" b="1" dirty="0">
                <a:latin typeface="Calibri" panose="020F0502020204030204" pitchFamily="34" charset="0"/>
                <a:ea typeface="宋体" panose="02010600030101010101" pitchFamily="2" charset="-122"/>
              </a:rPr>
              <a:t>p</a:t>
            </a:r>
            <a:r>
              <a:rPr lang="zh-CN" altLang="en-US" b="1" dirty="0">
                <a:solidFill>
                  <a:srgbClr val="993300"/>
                </a:solidFill>
                <a:latin typeface="Calibri" panose="020F0502020204030204" pitchFamily="34" charset="0"/>
                <a:ea typeface="宋体" panose="02010600030101010101" pitchFamily="2" charset="-122"/>
              </a:rPr>
              <a:t>，则</a:t>
            </a:r>
            <a:r>
              <a:rPr lang="en-US" altLang="zh-CN" b="1" dirty="0">
                <a:latin typeface="Calibri" panose="020F0502020204030204" pitchFamily="34" charset="0"/>
                <a:ea typeface="宋体" panose="02010600030101010101" pitchFamily="2" charset="-122"/>
              </a:rPr>
              <a:t>q</a:t>
            </a:r>
            <a:r>
              <a:rPr lang="en-US" altLang="zh-CN" b="1" dirty="0">
                <a:solidFill>
                  <a:srgbClr val="993300"/>
                </a:solidFill>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a:t>
            </a:r>
          </a:p>
        </p:txBody>
      </p:sp>
      <p:sp>
        <p:nvSpPr>
          <p:cNvPr id="40965" name="Line 11"/>
          <p:cNvSpPr>
            <a:spLocks noChangeShapeType="1"/>
          </p:cNvSpPr>
          <p:nvPr/>
        </p:nvSpPr>
        <p:spPr bwMode="auto">
          <a:xfrm>
            <a:off x="-34925" y="198884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6" name="Rectangle 3"/>
          <p:cNvSpPr>
            <a:spLocks/>
          </p:cNvSpPr>
          <p:nvPr/>
        </p:nvSpPr>
        <p:spPr bwMode="auto">
          <a:xfrm>
            <a:off x="27375" y="2131716"/>
            <a:ext cx="8424863"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nSpc>
                <a:spcPct val="140000"/>
              </a:lnSpc>
              <a:buFont typeface="Arial" panose="020B0604020202020204" pitchFamily="34" charset="0"/>
              <a:buNone/>
            </a:pPr>
            <a:r>
              <a:rPr lang="zh-CN" altLang="en-US" b="1" dirty="0">
                <a:solidFill>
                  <a:schemeClr val="hlink"/>
                </a:solidFill>
                <a:latin typeface="Times New Roman" panose="02020603050405020304" pitchFamily="18" charset="0"/>
              </a:rPr>
              <a:t>例</a:t>
            </a:r>
            <a:r>
              <a:rPr lang="zh-CN" altLang="en-US" b="1" dirty="0">
                <a:latin typeface="Times New Roman" panose="02020603050405020304" pitchFamily="18" charset="0"/>
              </a:rPr>
              <a:t> </a:t>
            </a:r>
            <a:r>
              <a:rPr lang="en-US" altLang="zh-CN" b="1" dirty="0">
                <a:latin typeface="Times New Roman" panose="02020603050405020304" pitchFamily="18" charset="0"/>
              </a:rPr>
              <a:t>p</a:t>
            </a:r>
            <a:r>
              <a:rPr lang="zh-CN" altLang="en-US" b="1" dirty="0">
                <a:latin typeface="Times New Roman" panose="02020603050405020304" pitchFamily="18" charset="0"/>
              </a:rPr>
              <a:t>：台风来。</a:t>
            </a:r>
          </a:p>
          <a:p>
            <a:pPr>
              <a:lnSpc>
                <a:spcPct val="140000"/>
              </a:lnSpc>
              <a:buFont typeface="Arial" panose="020B0604020202020204" pitchFamily="34" charset="0"/>
              <a:buNone/>
            </a:pPr>
            <a:r>
              <a:rPr lang="en-US" altLang="zh-CN" b="1" dirty="0">
                <a:latin typeface="Times New Roman" panose="02020603050405020304" pitchFamily="18" charset="0"/>
              </a:rPr>
              <a:t>     q</a:t>
            </a:r>
            <a:r>
              <a:rPr lang="zh-CN" altLang="en-US" b="1" dirty="0">
                <a:latin typeface="Times New Roman" panose="02020603050405020304" pitchFamily="18" charset="0"/>
              </a:rPr>
              <a:t>：停课。</a:t>
            </a:r>
            <a:endParaRPr lang="zh-CN" altLang="en-US" b="1" dirty="0">
              <a:latin typeface="Times New Roman" panose="02020603050405020304" pitchFamily="18" charset="0"/>
              <a:sym typeface="Wingdings" panose="05000000000000000000" pitchFamily="2" charset="2"/>
            </a:endParaRPr>
          </a:p>
          <a:p>
            <a:pPr>
              <a:lnSpc>
                <a:spcPct val="140000"/>
              </a:lnSpc>
              <a:buFont typeface="Arial" panose="020B0604020202020204" pitchFamily="34" charset="0"/>
              <a:buNone/>
            </a:pPr>
            <a:r>
              <a:rPr lang="en-US" altLang="zh-CN" b="1" dirty="0">
                <a:latin typeface="Times New Roman" panose="02020603050405020304" pitchFamily="18" charset="0"/>
                <a:sym typeface="Wingdings" panose="05000000000000000000" pitchFamily="2" charset="2"/>
              </a:rPr>
              <a:t>     </a:t>
            </a:r>
            <a:r>
              <a:rPr lang="en-US" altLang="zh-CN" b="1" dirty="0" err="1">
                <a:solidFill>
                  <a:srgbClr val="FF0000"/>
                </a:solidFill>
                <a:latin typeface="Times New Roman" panose="02020603050405020304" pitchFamily="18" charset="0"/>
              </a:rPr>
              <a:t>p→q</a:t>
            </a:r>
            <a:r>
              <a:rPr lang="en-US" altLang="zh-CN" b="1" dirty="0">
                <a:solidFill>
                  <a:srgbClr val="993300"/>
                </a:solidFill>
                <a:latin typeface="Times New Roman" panose="02020603050405020304" pitchFamily="18" charset="0"/>
              </a:rPr>
              <a:t>: </a:t>
            </a:r>
            <a:r>
              <a:rPr lang="zh-CN" altLang="en-US" b="1" dirty="0">
                <a:solidFill>
                  <a:srgbClr val="993300"/>
                </a:solidFill>
                <a:latin typeface="Times New Roman" panose="02020603050405020304" pitchFamily="18" charset="0"/>
              </a:rPr>
              <a:t>只要台风来，就停课。</a:t>
            </a:r>
          </a:p>
        </p:txBody>
      </p:sp>
      <p:grpSp>
        <p:nvGrpSpPr>
          <p:cNvPr id="2" name="组合 1"/>
          <p:cNvGrpSpPr/>
          <p:nvPr/>
        </p:nvGrpSpPr>
        <p:grpSpPr>
          <a:xfrm>
            <a:off x="5939730" y="2205038"/>
            <a:ext cx="2952750" cy="2677656"/>
            <a:chOff x="5867400" y="2205038"/>
            <a:chExt cx="2952750" cy="2677656"/>
          </a:xfrm>
        </p:grpSpPr>
        <p:sp>
          <p:nvSpPr>
            <p:cNvPr id="40967" name="Rectangle 6"/>
            <p:cNvSpPr>
              <a:spLocks noChangeArrowheads="1"/>
            </p:cNvSpPr>
            <p:nvPr/>
          </p:nvSpPr>
          <p:spPr bwMode="auto">
            <a:xfrm>
              <a:off x="5867400" y="2205038"/>
              <a:ext cx="2952750" cy="2677656"/>
            </a:xfrm>
            <a:prstGeom prst="rect">
              <a:avLst/>
            </a:prstGeom>
            <a:solidFill>
              <a:schemeClr val="tx1"/>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800" b="1" i="1" dirty="0">
                  <a:solidFill>
                    <a:schemeClr val="bg1"/>
                  </a:solidFill>
                </a:rPr>
                <a:t>p   q    p </a:t>
              </a:r>
              <a:r>
                <a:rPr lang="en-US" altLang="zh-CN" sz="2800" b="1" dirty="0">
                  <a:solidFill>
                    <a:schemeClr val="bg1"/>
                  </a:solidFill>
                  <a:sym typeface="Symbol" panose="05050102010706020507" pitchFamily="18" charset="2"/>
                </a:rPr>
                <a:t></a:t>
              </a:r>
              <a:r>
                <a:rPr lang="en-US" altLang="zh-CN" sz="2800" b="1" i="1" dirty="0">
                  <a:solidFill>
                    <a:schemeClr val="bg1"/>
                  </a:solidFill>
                </a:rPr>
                <a:t>q</a:t>
              </a:r>
            </a:p>
            <a:p>
              <a:pPr algn="ctr" eaLnBrk="1" hangingPunct="1">
                <a:spcBef>
                  <a:spcPct val="0"/>
                </a:spcBef>
                <a:buFontTx/>
                <a:buNone/>
              </a:pPr>
              <a:endParaRPr lang="en-US" altLang="zh-CN" sz="2800" b="1" i="1" dirty="0">
                <a:solidFill>
                  <a:schemeClr val="bg1"/>
                </a:solidFill>
              </a:endParaRPr>
            </a:p>
            <a:p>
              <a:pPr algn="ctr" eaLnBrk="1" hangingPunct="1">
                <a:spcBef>
                  <a:spcPct val="0"/>
                </a:spcBef>
                <a:buFontTx/>
                <a:buNone/>
              </a:pPr>
              <a:r>
                <a:rPr lang="en-US" altLang="zh-CN" sz="2800" b="1" i="1" dirty="0">
                  <a:solidFill>
                    <a:schemeClr val="bg1"/>
                  </a:solidFill>
                </a:rPr>
                <a:t>1   1           1</a:t>
              </a:r>
            </a:p>
            <a:p>
              <a:pPr algn="ctr" eaLnBrk="1" hangingPunct="1">
                <a:spcBef>
                  <a:spcPct val="0"/>
                </a:spcBef>
                <a:buFontTx/>
                <a:buNone/>
              </a:pPr>
              <a:r>
                <a:rPr lang="en-US" altLang="zh-CN" sz="2800" b="1" i="1" dirty="0">
                  <a:solidFill>
                    <a:schemeClr val="bg1"/>
                  </a:solidFill>
                </a:rPr>
                <a:t>1   0           0</a:t>
              </a:r>
            </a:p>
            <a:p>
              <a:pPr algn="ctr" eaLnBrk="1" hangingPunct="1">
                <a:spcBef>
                  <a:spcPct val="0"/>
                </a:spcBef>
                <a:buFontTx/>
                <a:buNone/>
              </a:pPr>
              <a:r>
                <a:rPr lang="en-US" altLang="zh-CN" sz="2800" b="1" i="1" dirty="0">
                  <a:solidFill>
                    <a:schemeClr val="bg1"/>
                  </a:solidFill>
                </a:rPr>
                <a:t>0   1           1</a:t>
              </a:r>
            </a:p>
            <a:p>
              <a:pPr algn="ctr" eaLnBrk="1" hangingPunct="1">
                <a:spcBef>
                  <a:spcPct val="0"/>
                </a:spcBef>
                <a:buFontTx/>
                <a:buNone/>
              </a:pPr>
              <a:r>
                <a:rPr lang="en-US" altLang="zh-CN" sz="2800" b="1" i="1" dirty="0">
                  <a:solidFill>
                    <a:schemeClr val="bg1"/>
                  </a:solidFill>
                </a:rPr>
                <a:t>0   0           1</a:t>
              </a:r>
              <a:endParaRPr lang="en-US" altLang="zh-CN" sz="2800" b="1" dirty="0">
                <a:solidFill>
                  <a:schemeClr val="bg1"/>
                </a:solidFill>
              </a:endParaRPr>
            </a:p>
          </p:txBody>
        </p:sp>
        <p:sp>
          <p:nvSpPr>
            <p:cNvPr id="40968" name="Line 7"/>
            <p:cNvSpPr>
              <a:spLocks noChangeShapeType="1"/>
            </p:cNvSpPr>
            <p:nvPr/>
          </p:nvSpPr>
          <p:spPr bwMode="auto">
            <a:xfrm flipV="1">
              <a:off x="5927725" y="2851150"/>
              <a:ext cx="2714625" cy="46038"/>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9" name="Line 8"/>
            <p:cNvSpPr>
              <a:spLocks noChangeShapeType="1"/>
            </p:cNvSpPr>
            <p:nvPr/>
          </p:nvSpPr>
          <p:spPr bwMode="auto">
            <a:xfrm flipH="1">
              <a:off x="7307982" y="2347913"/>
              <a:ext cx="0" cy="2376487"/>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P spid="4096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AC218CC9-EB43-44DC-AE80-019E210E6820}" type="slidenum">
              <a:rPr lang="zh-CN" altLang="en-US" sz="1400" smtClean="0">
                <a:solidFill>
                  <a:schemeClr val="tx2"/>
                </a:solidFill>
                <a:latin typeface="Times New Roman" panose="02020603050405020304" pitchFamily="18" charset="0"/>
              </a:rPr>
              <a:pPr>
                <a:spcBef>
                  <a:spcPct val="0"/>
                </a:spcBef>
                <a:buFontTx/>
                <a:buNone/>
              </a:pPr>
              <a:t>27</a:t>
            </a:fld>
            <a:r>
              <a:rPr lang="en-US" altLang="zh-CN" sz="1400" dirty="0">
                <a:solidFill>
                  <a:schemeClr val="tx2"/>
                </a:solidFill>
                <a:latin typeface="Times New Roman" panose="02020603050405020304" pitchFamily="18" charset="0"/>
              </a:rPr>
              <a:t>/50</a:t>
            </a:r>
          </a:p>
        </p:txBody>
      </p:sp>
      <p:sp>
        <p:nvSpPr>
          <p:cNvPr id="41987" name="Rectangle 2"/>
          <p:cNvSpPr>
            <a:spLocks noGrp="1"/>
          </p:cNvSpPr>
          <p:nvPr>
            <p:ph type="title" idx="4294967295"/>
          </p:nvPr>
        </p:nvSpPr>
        <p:spPr/>
        <p:txBody>
          <a:bodyPr/>
          <a:lstStyle/>
          <a:p>
            <a:pPr algn="l"/>
            <a:r>
              <a:rPr lang="zh-CN" altLang="en-US" sz="4000">
                <a:latin typeface="Calibri" panose="020F0502020204030204" pitchFamily="34" charset="0"/>
                <a:ea typeface="宋体" panose="02010600030101010101" pitchFamily="2" charset="-122"/>
              </a:rPr>
              <a:t>注</a:t>
            </a:r>
            <a:r>
              <a:rPr lang="en-US" altLang="zh-CN" sz="4000">
                <a:latin typeface="Calibri" panose="020F0502020204030204" pitchFamily="34" charset="0"/>
                <a:ea typeface="宋体" panose="02010600030101010101" pitchFamily="2" charset="-122"/>
              </a:rPr>
              <a:t>1. </a:t>
            </a:r>
            <a:r>
              <a:rPr lang="zh-CN" altLang="en-US" sz="4000" b="1">
                <a:latin typeface="Calibri" panose="020F0502020204030204" pitchFamily="34" charset="0"/>
                <a:ea typeface="宋体" panose="02010600030101010101" pitchFamily="2" charset="-122"/>
              </a:rPr>
              <a:t>前件为假时，蕴含式命题为真</a:t>
            </a:r>
            <a:endParaRPr lang="en-US" altLang="zh-CN" sz="4000" b="1">
              <a:latin typeface="Calibri" panose="020F0502020204030204" pitchFamily="34" charset="0"/>
              <a:ea typeface="宋体" panose="02010600030101010101" pitchFamily="2" charset="-122"/>
            </a:endParaRPr>
          </a:p>
        </p:txBody>
      </p:sp>
      <p:sp>
        <p:nvSpPr>
          <p:cNvPr id="41988" name="Rectangle 3"/>
          <p:cNvSpPr>
            <a:spLocks noGrp="1"/>
          </p:cNvSpPr>
          <p:nvPr>
            <p:ph type="body" idx="4294967295"/>
          </p:nvPr>
        </p:nvSpPr>
        <p:spPr>
          <a:xfrm>
            <a:off x="323850" y="981075"/>
            <a:ext cx="8496300" cy="2663825"/>
          </a:xfrm>
        </p:spPr>
        <p:txBody>
          <a:bodyPr/>
          <a:lstStyle/>
          <a:p>
            <a:pPr marL="0" indent="0">
              <a:lnSpc>
                <a:spcPct val="115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如果蕴含前件</a:t>
            </a:r>
            <a:r>
              <a:rPr lang="en-US" altLang="zh-CN" b="1" dirty="0">
                <a:latin typeface="Calibri" panose="020F0502020204030204" pitchFamily="34" charset="0"/>
                <a:ea typeface="宋体" panose="02010600030101010101" pitchFamily="2" charset="-122"/>
              </a:rPr>
              <a:t>p</a:t>
            </a:r>
            <a:r>
              <a:rPr lang="zh-CN" altLang="en-US" b="1" dirty="0">
                <a:latin typeface="Calibri" panose="020F0502020204030204" pitchFamily="34" charset="0"/>
                <a:ea typeface="宋体" panose="02010600030101010101" pitchFamily="2" charset="-122"/>
              </a:rPr>
              <a:t>是假命题，那么不管</a:t>
            </a:r>
            <a:r>
              <a:rPr lang="en-US" altLang="zh-CN" b="1" dirty="0">
                <a:latin typeface="Calibri" panose="020F0502020204030204" pitchFamily="34" charset="0"/>
                <a:ea typeface="宋体" panose="02010600030101010101" pitchFamily="2" charset="-122"/>
              </a:rPr>
              <a:t>q</a:t>
            </a:r>
            <a:r>
              <a:rPr lang="zh-CN" altLang="en-US" b="1" dirty="0">
                <a:latin typeface="Calibri" panose="020F0502020204030204" pitchFamily="34" charset="0"/>
                <a:ea typeface="宋体" panose="02010600030101010101" pitchFamily="2" charset="-122"/>
              </a:rPr>
              <a:t>是什么命题，命题 </a:t>
            </a:r>
            <a:r>
              <a:rPr lang="en-US" altLang="zh-CN" b="1" dirty="0" err="1">
                <a:solidFill>
                  <a:srgbClr val="993300"/>
                </a:solidFill>
                <a:latin typeface="Times New Roman" panose="02020603050405020304" pitchFamily="18" charset="0"/>
                <a:ea typeface="宋体" panose="02010600030101010101" pitchFamily="2" charset="-122"/>
              </a:rPr>
              <a:t>p→q</a:t>
            </a:r>
            <a:r>
              <a:rPr lang="zh-CN" altLang="en-US" b="1" dirty="0">
                <a:latin typeface="Calibri" panose="020F0502020204030204" pitchFamily="34" charset="0"/>
                <a:ea typeface="宋体" panose="02010600030101010101" pitchFamily="2" charset="-122"/>
              </a:rPr>
              <a:t>在逻辑中都被认为是真命题。</a:t>
            </a:r>
          </a:p>
          <a:p>
            <a:pPr marL="0" indent="0">
              <a:lnSpc>
                <a:spcPct val="115000"/>
              </a:lnSpc>
              <a:spcBef>
                <a:spcPct val="150000"/>
              </a:spcBef>
              <a:spcAft>
                <a:spcPct val="50000"/>
              </a:spcAft>
              <a:buFont typeface="Arial" panose="020B0604020202020204" pitchFamily="34" charset="0"/>
              <a:buNone/>
            </a:pPr>
            <a:endParaRPr lang="zh-CN" altLang="en-US" b="1" dirty="0">
              <a:solidFill>
                <a:schemeClr val="hlink"/>
              </a:solidFill>
              <a:latin typeface="Calibri" panose="020F0502020204030204" pitchFamily="34" charset="0"/>
              <a:ea typeface="宋体" panose="02010600030101010101" pitchFamily="2" charset="-122"/>
            </a:endParaRPr>
          </a:p>
        </p:txBody>
      </p:sp>
      <p:sp>
        <p:nvSpPr>
          <p:cNvPr id="41991" name="Rectangle 12"/>
          <p:cNvSpPr>
            <a:spLocks noChangeArrowheads="1"/>
          </p:cNvSpPr>
          <p:nvPr/>
        </p:nvSpPr>
        <p:spPr bwMode="auto">
          <a:xfrm>
            <a:off x="1239837" y="2778202"/>
            <a:ext cx="7869238" cy="324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6088" indent="-446088">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160000"/>
              </a:lnSpc>
              <a:spcBef>
                <a:spcPct val="0"/>
              </a:spcBef>
              <a:buFont typeface="Wingdings" panose="05000000000000000000" pitchFamily="2" charset="2"/>
              <a:buChar char="l"/>
            </a:pPr>
            <a:r>
              <a:rPr lang="zh-CN" altLang="en-US" b="1" dirty="0"/>
              <a:t>太阳从西边升起 。                       </a:t>
            </a:r>
            <a:r>
              <a:rPr lang="en-US" altLang="zh-CN" b="1" dirty="0">
                <a:solidFill>
                  <a:srgbClr val="FF0000"/>
                </a:solidFill>
              </a:rPr>
              <a:t>       0</a:t>
            </a:r>
            <a:endParaRPr lang="zh-CN" altLang="en-US" b="1" dirty="0">
              <a:solidFill>
                <a:srgbClr val="FF0000"/>
              </a:solidFill>
            </a:endParaRPr>
          </a:p>
          <a:p>
            <a:pPr eaLnBrk="1" hangingPunct="1">
              <a:lnSpc>
                <a:spcPct val="160000"/>
              </a:lnSpc>
              <a:spcBef>
                <a:spcPct val="0"/>
              </a:spcBef>
              <a:buFont typeface="Wingdings" panose="05000000000000000000" pitchFamily="2" charset="2"/>
              <a:buChar char="l"/>
            </a:pPr>
            <a:r>
              <a:rPr lang="en-US" altLang="zh-CN" b="1" dirty="0"/>
              <a:t>1+1=3</a:t>
            </a:r>
            <a:r>
              <a:rPr lang="zh-CN" altLang="en-US" b="1" dirty="0"/>
              <a:t> 。                                             </a:t>
            </a:r>
            <a:r>
              <a:rPr lang="en-US" altLang="zh-CN" b="1" dirty="0">
                <a:solidFill>
                  <a:srgbClr val="FF0000"/>
                </a:solidFill>
              </a:rPr>
              <a:t>0</a:t>
            </a:r>
            <a:endParaRPr lang="en-US" altLang="zh-CN" b="1" dirty="0"/>
          </a:p>
          <a:p>
            <a:pPr eaLnBrk="1" hangingPunct="1">
              <a:lnSpc>
                <a:spcPct val="160000"/>
              </a:lnSpc>
              <a:spcBef>
                <a:spcPct val="0"/>
              </a:spcBef>
              <a:buFont typeface="Wingdings" panose="05000000000000000000" pitchFamily="2" charset="2"/>
              <a:buChar char="l"/>
            </a:pPr>
            <a:r>
              <a:rPr lang="zh-CN" altLang="en-US" b="1" dirty="0"/>
              <a:t>如果</a:t>
            </a:r>
            <a:r>
              <a:rPr lang="en-US" altLang="zh-CN" b="1" dirty="0"/>
              <a:t>1+1=3</a:t>
            </a:r>
            <a:r>
              <a:rPr lang="zh-CN" altLang="en-US" b="1" dirty="0"/>
              <a:t>，那么太阳从西边升起。   </a:t>
            </a:r>
            <a:r>
              <a:rPr lang="en-US" altLang="zh-CN" b="1" dirty="0">
                <a:solidFill>
                  <a:srgbClr val="FF0000"/>
                </a:solidFill>
              </a:rPr>
              <a:t>1</a:t>
            </a:r>
            <a:endParaRPr lang="zh-CN" altLang="en-US" b="1" dirty="0"/>
          </a:p>
          <a:p>
            <a:pPr eaLnBrk="1" hangingPunct="1">
              <a:lnSpc>
                <a:spcPct val="160000"/>
              </a:lnSpc>
              <a:spcBef>
                <a:spcPct val="0"/>
              </a:spcBef>
              <a:buFont typeface="Wingdings" panose="05000000000000000000" pitchFamily="2" charset="2"/>
              <a:buChar char="l"/>
            </a:pPr>
            <a:r>
              <a:rPr lang="zh-CN" altLang="en-US" b="1" dirty="0"/>
              <a:t>只要太阳从西边升起，就有</a:t>
            </a:r>
            <a:r>
              <a:rPr lang="en-US" altLang="zh-CN" b="1" dirty="0"/>
              <a:t>1+1=3</a:t>
            </a:r>
            <a:r>
              <a:rPr lang="zh-CN" altLang="en-US" b="1" dirty="0"/>
              <a:t>。   </a:t>
            </a:r>
            <a:r>
              <a:rPr lang="en-US" altLang="zh-CN" b="1" dirty="0">
                <a:solidFill>
                  <a:srgbClr val="FF0000"/>
                </a:solidFill>
              </a:rPr>
              <a:t>1 </a:t>
            </a:r>
            <a:endParaRPr lang="zh-CN" altLang="en-US" b="1" dirty="0"/>
          </a:p>
        </p:txBody>
      </p:sp>
      <p:grpSp>
        <p:nvGrpSpPr>
          <p:cNvPr id="2" name="组合 1"/>
          <p:cNvGrpSpPr/>
          <p:nvPr/>
        </p:nvGrpSpPr>
        <p:grpSpPr>
          <a:xfrm>
            <a:off x="0" y="2708275"/>
            <a:ext cx="9144000" cy="758031"/>
            <a:chOff x="0" y="2708275"/>
            <a:chExt cx="9144000" cy="758031"/>
          </a:xfrm>
        </p:grpSpPr>
        <p:sp>
          <p:nvSpPr>
            <p:cNvPr id="41989" name="Line 6"/>
            <p:cNvSpPr>
              <a:spLocks noChangeShapeType="1"/>
            </p:cNvSpPr>
            <p:nvPr/>
          </p:nvSpPr>
          <p:spPr bwMode="auto">
            <a:xfrm>
              <a:off x="0" y="2708275"/>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0" name="Rectangle 11"/>
            <p:cNvSpPr>
              <a:spLocks noChangeArrowheads="1"/>
            </p:cNvSpPr>
            <p:nvPr/>
          </p:nvSpPr>
          <p:spPr bwMode="auto">
            <a:xfrm>
              <a:off x="323850" y="2886869"/>
              <a:ext cx="592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b="1" dirty="0">
                  <a:solidFill>
                    <a:schemeClr val="hlink"/>
                  </a:solidFill>
                </a:rPr>
                <a:t>例</a:t>
              </a:r>
              <a:endParaRPr lang="zh-CN" altLang="en-US" b="1" dirty="0"/>
            </a:p>
          </p:txBody>
        </p:sp>
      </p:grpSp>
      <p:sp>
        <p:nvSpPr>
          <p:cNvPr id="3" name="矩形 2">
            <a:extLst>
              <a:ext uri="{FF2B5EF4-FFF2-40B4-BE49-F238E27FC236}">
                <a16:creationId xmlns:a16="http://schemas.microsoft.com/office/drawing/2014/main" id="{14CD56A1-EC02-4160-BF69-E8FFF2933B7D}"/>
              </a:ext>
            </a:extLst>
          </p:cNvPr>
          <p:cNvSpPr/>
          <p:nvPr/>
        </p:nvSpPr>
        <p:spPr>
          <a:xfrm>
            <a:off x="7504934" y="3083481"/>
            <a:ext cx="1242985" cy="369332"/>
          </a:xfrm>
          <a:prstGeom prst="rect">
            <a:avLst/>
          </a:prstGeom>
        </p:spPr>
        <p:txBody>
          <a:bodyPr wrap="square">
            <a:spAutoFit/>
          </a:bodyPr>
          <a:lstStyle/>
          <a:p>
            <a:r>
              <a:rPr lang="en-US" altLang="zh-CN" b="1" i="1" dirty="0">
                <a:solidFill>
                  <a:schemeClr val="bg1"/>
                </a:solidFill>
                <a:sym typeface="Symbol" panose="05050102010706020507" pitchFamily="18" charset="2"/>
              </a:rPr>
              <a:t>1</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9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99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99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9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0FBE165C-96BC-4AFD-BE63-6ABF0C2D04F8}" type="slidenum">
              <a:rPr lang="zh-CN" altLang="en-US" sz="1400" smtClean="0">
                <a:solidFill>
                  <a:schemeClr val="tx2"/>
                </a:solidFill>
                <a:latin typeface="Times New Roman" panose="02020603050405020304" pitchFamily="18" charset="0"/>
              </a:rPr>
              <a:pPr>
                <a:spcBef>
                  <a:spcPct val="0"/>
                </a:spcBef>
                <a:buFontTx/>
                <a:buNone/>
              </a:pPr>
              <a:t>28</a:t>
            </a:fld>
            <a:r>
              <a:rPr lang="en-US" altLang="zh-CN" sz="1400" dirty="0">
                <a:solidFill>
                  <a:schemeClr val="tx2"/>
                </a:solidFill>
                <a:latin typeface="Times New Roman" panose="02020603050405020304" pitchFamily="18" charset="0"/>
              </a:rPr>
              <a:t>/50</a:t>
            </a:r>
          </a:p>
        </p:txBody>
      </p:sp>
      <p:sp>
        <p:nvSpPr>
          <p:cNvPr id="44035" name="Rectangle 2"/>
          <p:cNvSpPr>
            <a:spLocks noGrp="1"/>
          </p:cNvSpPr>
          <p:nvPr>
            <p:ph type="title" idx="4294967295"/>
          </p:nvPr>
        </p:nvSpPr>
        <p:spPr>
          <a:xfrm>
            <a:off x="179388" y="-26988"/>
            <a:ext cx="8640762" cy="642938"/>
          </a:xfrm>
        </p:spPr>
        <p:txBody>
          <a:bodyPr/>
          <a:lstStyle/>
          <a:p>
            <a:pPr algn="l"/>
            <a:r>
              <a:rPr lang="zh-CN" altLang="en-US" sz="4000">
                <a:latin typeface="Calibri" panose="020F0502020204030204" pitchFamily="34" charset="0"/>
                <a:ea typeface="宋体" panose="02010600030101010101" pitchFamily="2" charset="-122"/>
              </a:rPr>
              <a:t>注</a:t>
            </a:r>
            <a:r>
              <a:rPr lang="en-US" altLang="zh-CN" sz="4000">
                <a:latin typeface="Calibri" panose="020F0502020204030204" pitchFamily="34" charset="0"/>
                <a:ea typeface="宋体" panose="02010600030101010101" pitchFamily="2" charset="-122"/>
              </a:rPr>
              <a:t>2.</a:t>
            </a:r>
            <a:r>
              <a:rPr lang="zh-CN" altLang="en-US" sz="4000" b="1">
                <a:latin typeface="Calibri" panose="020F0502020204030204" pitchFamily="34" charset="0"/>
                <a:ea typeface="宋体" panose="02010600030101010101" pitchFamily="2" charset="-122"/>
              </a:rPr>
              <a:t>蕴含式前件、后件可以毫不相关</a:t>
            </a:r>
          </a:p>
        </p:txBody>
      </p:sp>
      <p:sp>
        <p:nvSpPr>
          <p:cNvPr id="44036" name="Rectangle 3"/>
          <p:cNvSpPr>
            <a:spLocks noGrp="1"/>
          </p:cNvSpPr>
          <p:nvPr>
            <p:ph type="body" idx="4294967295"/>
          </p:nvPr>
        </p:nvSpPr>
        <p:spPr>
          <a:xfrm>
            <a:off x="395288" y="908720"/>
            <a:ext cx="8748712" cy="5051425"/>
          </a:xfrm>
        </p:spPr>
        <p:txBody>
          <a:bodyPr/>
          <a:lstStyle/>
          <a:p>
            <a:pPr marL="0" indent="0">
              <a:buFont typeface="Arial" panose="020B0604020202020204" pitchFamily="34" charset="0"/>
              <a:buNone/>
            </a:pPr>
            <a:r>
              <a:rPr lang="zh-CN" altLang="en-US" b="1" dirty="0">
                <a:latin typeface="Calibri" panose="020F0502020204030204" pitchFamily="34" charset="0"/>
                <a:ea typeface="宋体" panose="02010600030101010101" pitchFamily="2" charset="-122"/>
              </a:rPr>
              <a:t>在日常语言中</a:t>
            </a:r>
            <a:r>
              <a:rPr lang="zh-CN" altLang="en-US" b="1" dirty="0">
                <a:latin typeface="Courier New" panose="02070309020205020404" pitchFamily="49"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如果</a:t>
            </a:r>
            <a:r>
              <a:rPr lang="en-US" altLang="zh-CN" b="1" dirty="0">
                <a:latin typeface="Courier New" panose="02070309020205020404" pitchFamily="49"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则</a:t>
            </a:r>
            <a:r>
              <a:rPr lang="en-US" altLang="zh-CN" b="1" dirty="0">
                <a:latin typeface="Courier New" panose="02070309020205020404" pitchFamily="49"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所联结的句子之间表现的是一种因果关系，但在数理逻辑中，尽管说前件蕴涵后件，但两个命题可以是毫不相关的。 </a:t>
            </a:r>
          </a:p>
          <a:p>
            <a:pPr marL="0" indent="0">
              <a:buFont typeface="Arial" panose="020B0604020202020204" pitchFamily="34" charset="0"/>
              <a:buNone/>
            </a:pPr>
            <a:endParaRPr lang="zh-CN" altLang="en-US" b="1" dirty="0">
              <a:latin typeface="Calibri" panose="020F0502020204030204" pitchFamily="34" charset="0"/>
              <a:ea typeface="宋体" panose="02010600030101010101" pitchFamily="2" charset="-122"/>
            </a:endParaRPr>
          </a:p>
          <a:p>
            <a:pPr marL="0" indent="0">
              <a:buFont typeface="Arial" panose="020B0604020202020204" pitchFamily="34" charset="0"/>
              <a:buNone/>
            </a:pPr>
            <a:r>
              <a:rPr lang="zh-CN" altLang="en-US" b="1" dirty="0">
                <a:solidFill>
                  <a:schemeClr val="hlink"/>
                </a:solidFill>
                <a:latin typeface="Calibri" panose="020F0502020204030204" pitchFamily="34" charset="0"/>
                <a:ea typeface="宋体" panose="02010600030101010101" pitchFamily="2" charset="-122"/>
              </a:rPr>
              <a:t>例</a:t>
            </a: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p</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2×3</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5</a:t>
            </a:r>
          </a:p>
          <a:p>
            <a:pPr marL="0" indent="0">
              <a:buFont typeface="Arial" panose="020B0604020202020204" pitchFamily="34" charset="0"/>
              <a:buNone/>
            </a:pPr>
            <a:r>
              <a:rPr lang="en-US" altLang="zh-CN" b="1" dirty="0">
                <a:latin typeface="Calibri" panose="020F0502020204030204" pitchFamily="34" charset="0"/>
                <a:ea typeface="宋体" panose="02010600030101010101" pitchFamily="2" charset="-122"/>
              </a:rPr>
              <a:t>     q</a:t>
            </a:r>
            <a:r>
              <a:rPr lang="zh-CN" altLang="en-US" b="1" dirty="0">
                <a:latin typeface="Calibri" panose="020F0502020204030204" pitchFamily="34" charset="0"/>
                <a:ea typeface="宋体" panose="02010600030101010101" pitchFamily="2" charset="-122"/>
              </a:rPr>
              <a:t>：雪是黑色的</a:t>
            </a:r>
          </a:p>
          <a:p>
            <a:pPr marL="0" indent="0">
              <a:buNone/>
            </a:pPr>
            <a:r>
              <a:rPr lang="zh-CN" altLang="en-US" b="1" dirty="0">
                <a:latin typeface="Calibri" panose="020F0502020204030204" pitchFamily="34" charset="0"/>
                <a:ea typeface="宋体" panose="02010600030101010101" pitchFamily="2" charset="-122"/>
              </a:rPr>
              <a:t>     </a:t>
            </a:r>
            <a:r>
              <a:rPr lang="en-US" altLang="zh-CN" b="1" dirty="0" err="1">
                <a:solidFill>
                  <a:srgbClr val="C00000"/>
                </a:solidFill>
                <a:latin typeface="Calibri" panose="020F0502020204030204" pitchFamily="34" charset="0"/>
                <a:ea typeface="宋体" panose="02010600030101010101" pitchFamily="2" charset="-122"/>
              </a:rPr>
              <a:t>p</a:t>
            </a:r>
            <a:r>
              <a:rPr lang="en-US" altLang="zh-CN" b="1" dirty="0" err="1">
                <a:solidFill>
                  <a:srgbClr val="993300"/>
                </a:solidFill>
                <a:latin typeface="Times New Roman" panose="02020603050405020304" pitchFamily="18" charset="0"/>
                <a:ea typeface="宋体" panose="02010600030101010101" pitchFamily="2" charset="-122"/>
              </a:rPr>
              <a:t>→</a:t>
            </a:r>
            <a:r>
              <a:rPr lang="en-US" altLang="zh-CN" b="1" dirty="0" err="1">
                <a:solidFill>
                  <a:srgbClr val="C00000"/>
                </a:solidFill>
                <a:latin typeface="Calibri" panose="020F0502020204030204" pitchFamily="34" charset="0"/>
                <a:ea typeface="宋体" panose="02010600030101010101" pitchFamily="2" charset="-122"/>
              </a:rPr>
              <a:t>q</a:t>
            </a:r>
            <a:r>
              <a:rPr lang="zh-CN" altLang="en-US" b="1" dirty="0">
                <a:latin typeface="Calibri" panose="020F0502020204030204" pitchFamily="34" charset="0"/>
                <a:ea typeface="宋体" panose="02010600030101010101" pitchFamily="2" charset="-122"/>
              </a:rPr>
              <a:t>：如果</a:t>
            </a:r>
            <a:r>
              <a:rPr lang="en-US" altLang="zh-CN" b="1" dirty="0">
                <a:latin typeface="Calibri" panose="020F0502020204030204" pitchFamily="34" charset="0"/>
                <a:ea typeface="宋体" panose="02010600030101010101" pitchFamily="2" charset="-122"/>
              </a:rPr>
              <a:t>2×3</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5</a:t>
            </a:r>
            <a:r>
              <a:rPr lang="zh-CN" altLang="en-US" b="1" dirty="0">
                <a:latin typeface="Calibri" panose="020F0502020204030204" pitchFamily="34" charset="0"/>
                <a:ea typeface="宋体" panose="02010600030101010101" pitchFamily="2" charset="-122"/>
              </a:rPr>
              <a:t>，则雪是黑色的。</a:t>
            </a:r>
            <a:endParaRPr lang="en-US" altLang="zh-CN" b="1" dirty="0">
              <a:latin typeface="Calibri" panose="020F0502020204030204" pitchFamily="34" charset="0"/>
              <a:ea typeface="宋体" panose="02010600030101010101" pitchFamily="2" charset="-122"/>
            </a:endParaRPr>
          </a:p>
          <a:p>
            <a:pPr marL="0" indent="0">
              <a:buNone/>
            </a:pPr>
            <a:r>
              <a:rPr lang="en-US" altLang="zh-CN" b="1" dirty="0">
                <a:solidFill>
                  <a:srgbClr val="C00000"/>
                </a:solidFill>
                <a:latin typeface="Calibri" panose="020F0502020204030204" pitchFamily="34" charset="0"/>
                <a:ea typeface="宋体" panose="02010600030101010101" pitchFamily="2" charset="-122"/>
              </a:rPr>
              <a:t>     </a:t>
            </a:r>
            <a:r>
              <a:rPr lang="en-US" altLang="zh-CN" b="1" dirty="0" err="1">
                <a:solidFill>
                  <a:srgbClr val="C00000"/>
                </a:solidFill>
                <a:latin typeface="Calibri" panose="020F0502020204030204" pitchFamily="34" charset="0"/>
                <a:ea typeface="宋体" panose="02010600030101010101" pitchFamily="2" charset="-122"/>
              </a:rPr>
              <a:t>q</a:t>
            </a:r>
            <a:r>
              <a:rPr lang="en-US" altLang="zh-CN" b="1" dirty="0" err="1">
                <a:solidFill>
                  <a:srgbClr val="993300"/>
                </a:solidFill>
                <a:latin typeface="Times New Roman" panose="02020603050405020304" pitchFamily="18" charset="0"/>
                <a:ea typeface="宋体" panose="02010600030101010101" pitchFamily="2" charset="-122"/>
              </a:rPr>
              <a:t>→</a:t>
            </a:r>
            <a:r>
              <a:rPr lang="en-US" altLang="zh-CN" b="1" dirty="0" err="1">
                <a:solidFill>
                  <a:srgbClr val="C00000"/>
                </a:solidFill>
                <a:latin typeface="Calibri" panose="020F0502020204030204" pitchFamily="34" charset="0"/>
                <a:ea typeface="宋体" panose="02010600030101010101" pitchFamily="2" charset="-122"/>
              </a:rPr>
              <a:t>p</a:t>
            </a:r>
            <a:r>
              <a:rPr lang="zh-CN" altLang="en-US" b="1" dirty="0">
                <a:latin typeface="Calibri" panose="020F0502020204030204" pitchFamily="34" charset="0"/>
                <a:ea typeface="宋体" panose="02010600030101010101" pitchFamily="2" charset="-122"/>
              </a:rPr>
              <a:t>：如果雪是黑色的，则</a:t>
            </a:r>
            <a:r>
              <a:rPr lang="en-US" altLang="zh-CN" b="1" dirty="0">
                <a:latin typeface="Calibri" panose="020F0502020204030204" pitchFamily="34" charset="0"/>
                <a:ea typeface="宋体" panose="02010600030101010101" pitchFamily="2" charset="-122"/>
              </a:rPr>
              <a:t>2×3</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5</a:t>
            </a:r>
            <a:r>
              <a:rPr lang="zh-CN" altLang="en-US" b="1" dirty="0">
                <a:latin typeface="Calibri" panose="020F0502020204030204" pitchFamily="34" charset="0"/>
                <a:ea typeface="宋体" panose="02010600030101010101" pitchFamily="2" charset="-122"/>
              </a:rPr>
              <a:t>。</a:t>
            </a:r>
          </a:p>
          <a:p>
            <a:pPr marL="0" indent="0">
              <a:buFont typeface="Arial" panose="020B0604020202020204" pitchFamily="34" charset="0"/>
              <a:buNone/>
            </a:pPr>
            <a:endParaRPr lang="zh-CN" altLang="en-US" b="1" dirty="0">
              <a:latin typeface="Calibri" panose="020F0502020204030204" pitchFamily="34" charset="0"/>
              <a:ea typeface="宋体" panose="02010600030101010101" pitchFamily="2" charset="-122"/>
            </a:endParaRPr>
          </a:p>
          <a:p>
            <a:pPr marL="0" indent="0">
              <a:buFont typeface="Arial" panose="020B0604020202020204" pitchFamily="34" charset="0"/>
              <a:buNone/>
            </a:pPr>
            <a:endParaRPr lang="zh-CN" altLang="en-US" dirty="0">
              <a:solidFill>
                <a:srgbClr val="993300"/>
              </a:solidFill>
              <a:latin typeface="Calibri" panose="020F0502020204030204" pitchFamily="34" charset="0"/>
              <a:ea typeface="宋体" panose="02010600030101010101" pitchFamily="2" charset="-122"/>
            </a:endParaRPr>
          </a:p>
        </p:txBody>
      </p:sp>
      <p:sp>
        <p:nvSpPr>
          <p:cNvPr id="44037" name="Line 6"/>
          <p:cNvSpPr>
            <a:spLocks noChangeShapeType="1"/>
          </p:cNvSpPr>
          <p:nvPr/>
        </p:nvSpPr>
        <p:spPr bwMode="auto">
          <a:xfrm>
            <a:off x="34925" y="3366170"/>
            <a:ext cx="90725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4AF68A69-3287-43AF-B409-9997C64ED567}" type="slidenum">
              <a:rPr lang="zh-CN" altLang="en-US" sz="1400" smtClean="0">
                <a:solidFill>
                  <a:schemeClr val="tx2"/>
                </a:solidFill>
                <a:latin typeface="Times New Roman" panose="02020603050405020304" pitchFamily="18" charset="0"/>
              </a:rPr>
              <a:pPr>
                <a:spcBef>
                  <a:spcPct val="0"/>
                </a:spcBef>
                <a:buFontTx/>
                <a:buNone/>
              </a:pPr>
              <a:t>29</a:t>
            </a:fld>
            <a:r>
              <a:rPr lang="en-US" altLang="zh-CN" sz="1400" dirty="0">
                <a:solidFill>
                  <a:schemeClr val="tx2"/>
                </a:solidFill>
                <a:latin typeface="Times New Roman" panose="02020603050405020304" pitchFamily="18" charset="0"/>
              </a:rPr>
              <a:t>/50</a:t>
            </a:r>
          </a:p>
        </p:txBody>
      </p:sp>
      <p:sp>
        <p:nvSpPr>
          <p:cNvPr id="46083" name="Rectangle 2"/>
          <p:cNvSpPr>
            <a:spLocks noGrp="1"/>
          </p:cNvSpPr>
          <p:nvPr>
            <p:ph type="title" idx="4294967295"/>
          </p:nvPr>
        </p:nvSpPr>
        <p:spPr/>
        <p:txBody>
          <a:bodyPr/>
          <a:lstStyle/>
          <a:p>
            <a:r>
              <a:rPr lang="zh-CN" altLang="en-US" sz="4000" dirty="0">
                <a:ea typeface="宋体" panose="02010600030101010101" pitchFamily="2" charset="-122"/>
              </a:rPr>
              <a:t>灵活叙述</a:t>
            </a:r>
            <a:r>
              <a:rPr lang="zh-CN" altLang="en-US" sz="4000" dirty="0">
                <a:latin typeface="Calibri" panose="020F0502020204030204" pitchFamily="34" charset="0"/>
                <a:ea typeface="宋体" panose="02010600030101010101" pitchFamily="2" charset="-122"/>
              </a:rPr>
              <a:t>蕴含词的例子</a:t>
            </a:r>
          </a:p>
        </p:txBody>
      </p:sp>
      <p:sp>
        <p:nvSpPr>
          <p:cNvPr id="46084" name="Rectangle 3"/>
          <p:cNvSpPr>
            <a:spLocks noGrp="1"/>
          </p:cNvSpPr>
          <p:nvPr>
            <p:ph type="body" idx="4294967295"/>
          </p:nvPr>
        </p:nvSpPr>
        <p:spPr>
          <a:xfrm>
            <a:off x="179388" y="1611132"/>
            <a:ext cx="6965850" cy="4032796"/>
          </a:xfrm>
        </p:spPr>
        <p:txBody>
          <a:bodyPr/>
          <a:lstStyle/>
          <a:p>
            <a:pPr>
              <a:spcBef>
                <a:spcPts val="60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试表示下列命题：</a:t>
            </a:r>
          </a:p>
          <a:p>
            <a:pPr>
              <a:lnSpc>
                <a:spcPct val="150000"/>
              </a:lnSpc>
              <a:spcBef>
                <a:spcPts val="600"/>
              </a:spcBef>
              <a:buFont typeface="Wingdings" panose="05000000000000000000" pitchFamily="2" charset="2"/>
              <a:buChar char="l"/>
            </a:pPr>
            <a:r>
              <a:rPr lang="zh-CN" altLang="en-US" b="1" dirty="0">
                <a:latin typeface="Calibri" panose="020F0502020204030204" pitchFamily="34" charset="0"/>
                <a:ea typeface="宋体" panose="02010600030101010101" pitchFamily="2" charset="-122"/>
              </a:rPr>
              <a:t> 只要天下雨，小朋友就回家。</a:t>
            </a:r>
          </a:p>
          <a:p>
            <a:pPr>
              <a:lnSpc>
                <a:spcPct val="150000"/>
              </a:lnSpc>
              <a:spcBef>
                <a:spcPts val="600"/>
              </a:spcBef>
              <a:buFont typeface="Wingdings" panose="05000000000000000000" pitchFamily="2" charset="2"/>
              <a:buChar char="l"/>
            </a:pPr>
            <a:r>
              <a:rPr lang="zh-CN" altLang="en-US" b="1" dirty="0">
                <a:latin typeface="Calibri" panose="020F0502020204030204" pitchFamily="34" charset="0"/>
                <a:ea typeface="宋体" panose="02010600030101010101" pitchFamily="2" charset="-122"/>
              </a:rPr>
              <a:t> 只有天下雨，小朋友才回家。</a:t>
            </a:r>
          </a:p>
          <a:p>
            <a:pPr>
              <a:lnSpc>
                <a:spcPct val="150000"/>
              </a:lnSpc>
              <a:spcBef>
                <a:spcPts val="600"/>
              </a:spcBef>
              <a:buFont typeface="Wingdings" panose="05000000000000000000" pitchFamily="2" charset="2"/>
              <a:buChar char="l"/>
            </a:pPr>
            <a:r>
              <a:rPr lang="zh-CN" altLang="en-US" b="1" dirty="0">
                <a:latin typeface="Calibri" panose="020F0502020204030204" pitchFamily="34" charset="0"/>
                <a:ea typeface="宋体" panose="02010600030101010101" pitchFamily="2" charset="-122"/>
              </a:rPr>
              <a:t> 仅当天下雨，小朋友才回家。</a:t>
            </a:r>
          </a:p>
          <a:p>
            <a:pPr>
              <a:lnSpc>
                <a:spcPct val="150000"/>
              </a:lnSpc>
              <a:spcBef>
                <a:spcPts val="600"/>
              </a:spcBef>
              <a:buFont typeface="Wingdings" panose="05000000000000000000" pitchFamily="2" charset="2"/>
              <a:buChar char="l"/>
            </a:pPr>
            <a:r>
              <a:rPr lang="zh-CN" altLang="en-US" b="1" dirty="0">
                <a:latin typeface="Calibri" panose="020F0502020204030204" pitchFamily="34" charset="0"/>
                <a:ea typeface="宋体" panose="02010600030101010101" pitchFamily="2" charset="-122"/>
              </a:rPr>
              <a:t> 除非天下雨，否则小朋友不回家。</a:t>
            </a:r>
          </a:p>
        </p:txBody>
      </p:sp>
      <p:sp>
        <p:nvSpPr>
          <p:cNvPr id="4" name="矩形 3"/>
          <p:cNvSpPr>
            <a:spLocks noChangeArrowheads="1"/>
          </p:cNvSpPr>
          <p:nvPr/>
        </p:nvSpPr>
        <p:spPr bwMode="auto">
          <a:xfrm>
            <a:off x="6628457" y="2420888"/>
            <a:ext cx="15287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b="1" dirty="0" err="1">
                <a:solidFill>
                  <a:srgbClr val="C00000"/>
                </a:solidFill>
                <a:latin typeface="Calibri" panose="020F0502020204030204" pitchFamily="34" charset="0"/>
              </a:rPr>
              <a:t>r</a:t>
            </a:r>
            <a:r>
              <a:rPr lang="en-US" altLang="zh-CN" b="1" dirty="0" err="1">
                <a:solidFill>
                  <a:srgbClr val="993300"/>
                </a:solidFill>
                <a:latin typeface="Times New Roman" panose="02020603050405020304" pitchFamily="18" charset="0"/>
              </a:rPr>
              <a:t>→</a:t>
            </a:r>
            <a:r>
              <a:rPr lang="en-US" altLang="zh-CN" b="1" dirty="0" err="1">
                <a:solidFill>
                  <a:srgbClr val="C00000"/>
                </a:solidFill>
                <a:latin typeface="Calibri" panose="020F0502020204030204" pitchFamily="34" charset="0"/>
              </a:rPr>
              <a:t>h</a:t>
            </a:r>
            <a:endParaRPr lang="zh-CN" altLang="en-US" b="1" dirty="0">
              <a:solidFill>
                <a:srgbClr val="C00000"/>
              </a:solidFill>
            </a:endParaRPr>
          </a:p>
        </p:txBody>
      </p:sp>
      <p:sp>
        <p:nvSpPr>
          <p:cNvPr id="5" name="矩形 4"/>
          <p:cNvSpPr>
            <a:spLocks noChangeArrowheads="1"/>
          </p:cNvSpPr>
          <p:nvPr/>
        </p:nvSpPr>
        <p:spPr bwMode="auto">
          <a:xfrm>
            <a:off x="6644332" y="3279725"/>
            <a:ext cx="1816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b="1" dirty="0" err="1">
                <a:solidFill>
                  <a:srgbClr val="C00000"/>
                </a:solidFill>
                <a:latin typeface="Calibri" panose="020F0502020204030204" pitchFamily="34" charset="0"/>
              </a:rPr>
              <a:t>h</a:t>
            </a:r>
            <a:r>
              <a:rPr lang="en-US" altLang="zh-CN" b="1" dirty="0" err="1">
                <a:solidFill>
                  <a:srgbClr val="993300"/>
                </a:solidFill>
                <a:latin typeface="Times New Roman" panose="02020603050405020304" pitchFamily="18" charset="0"/>
              </a:rPr>
              <a:t>→</a:t>
            </a:r>
            <a:r>
              <a:rPr lang="en-US" altLang="zh-CN" b="1" dirty="0" err="1">
                <a:solidFill>
                  <a:srgbClr val="C00000"/>
                </a:solidFill>
                <a:latin typeface="Calibri" panose="020F0502020204030204" pitchFamily="34" charset="0"/>
              </a:rPr>
              <a:t>r</a:t>
            </a:r>
            <a:endParaRPr lang="zh-CN" altLang="en-US" dirty="0">
              <a:solidFill>
                <a:srgbClr val="C00000"/>
              </a:solidFill>
            </a:endParaRPr>
          </a:p>
        </p:txBody>
      </p:sp>
      <p:sp>
        <p:nvSpPr>
          <p:cNvPr id="6" name="矩形 5"/>
          <p:cNvSpPr>
            <a:spLocks noChangeArrowheads="1"/>
          </p:cNvSpPr>
          <p:nvPr/>
        </p:nvSpPr>
        <p:spPr bwMode="auto">
          <a:xfrm>
            <a:off x="6665912" y="5310956"/>
            <a:ext cx="13763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b="1" dirty="0" err="1">
                <a:solidFill>
                  <a:srgbClr val="C00000"/>
                </a:solidFill>
                <a:latin typeface="Calibri" panose="020F0502020204030204" pitchFamily="34" charset="0"/>
              </a:rPr>
              <a:t>h</a:t>
            </a:r>
            <a:r>
              <a:rPr lang="en-US" altLang="zh-CN" b="1" dirty="0" err="1">
                <a:solidFill>
                  <a:srgbClr val="993300"/>
                </a:solidFill>
                <a:latin typeface="Times New Roman" panose="02020603050405020304" pitchFamily="18" charset="0"/>
              </a:rPr>
              <a:t>→</a:t>
            </a:r>
            <a:r>
              <a:rPr lang="en-US" altLang="zh-CN" b="1" dirty="0" err="1">
                <a:solidFill>
                  <a:srgbClr val="C00000"/>
                </a:solidFill>
                <a:latin typeface="Calibri" panose="020F0502020204030204" pitchFamily="34" charset="0"/>
              </a:rPr>
              <a:t>r</a:t>
            </a:r>
            <a:endParaRPr lang="zh-CN" altLang="en-US" b="1" dirty="0">
              <a:solidFill>
                <a:srgbClr val="C00000"/>
              </a:solidFill>
            </a:endParaRPr>
          </a:p>
        </p:txBody>
      </p:sp>
      <p:sp>
        <p:nvSpPr>
          <p:cNvPr id="7" name="矩形 6"/>
          <p:cNvSpPr>
            <a:spLocks noChangeArrowheads="1"/>
          </p:cNvSpPr>
          <p:nvPr/>
        </p:nvSpPr>
        <p:spPr bwMode="auto">
          <a:xfrm>
            <a:off x="6699895" y="4140150"/>
            <a:ext cx="14573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b="1" dirty="0" err="1">
                <a:solidFill>
                  <a:srgbClr val="C00000"/>
                </a:solidFill>
                <a:latin typeface="Calibri" panose="020F0502020204030204" pitchFamily="34" charset="0"/>
              </a:rPr>
              <a:t>h</a:t>
            </a:r>
            <a:r>
              <a:rPr lang="en-US" altLang="zh-CN" b="1" dirty="0" err="1">
                <a:solidFill>
                  <a:srgbClr val="993300"/>
                </a:solidFill>
                <a:latin typeface="Times New Roman" panose="02020603050405020304" pitchFamily="18" charset="0"/>
              </a:rPr>
              <a:t>→</a:t>
            </a:r>
            <a:r>
              <a:rPr lang="en-US" altLang="zh-CN" b="1" dirty="0" err="1">
                <a:solidFill>
                  <a:srgbClr val="C00000"/>
                </a:solidFill>
                <a:latin typeface="Calibri" panose="020F0502020204030204" pitchFamily="34" charset="0"/>
              </a:rPr>
              <a:t>r</a:t>
            </a:r>
            <a:endParaRPr lang="zh-CN" altLang="en-US" b="1" dirty="0">
              <a:solidFill>
                <a:srgbClr val="C00000"/>
              </a:solidFill>
            </a:endParaRPr>
          </a:p>
        </p:txBody>
      </p:sp>
      <p:sp>
        <p:nvSpPr>
          <p:cNvPr id="2" name="矩形 1"/>
          <p:cNvSpPr/>
          <p:nvPr/>
        </p:nvSpPr>
        <p:spPr>
          <a:xfrm>
            <a:off x="6617550" y="895350"/>
            <a:ext cx="2561629" cy="1200329"/>
          </a:xfrm>
          <a:prstGeom prst="rect">
            <a:avLst/>
          </a:prstGeom>
          <a:solidFill>
            <a:srgbClr val="FFFF00"/>
          </a:solidFill>
        </p:spPr>
        <p:txBody>
          <a:bodyPr wrap="square">
            <a:spAutoFit/>
          </a:bodyPr>
          <a:lstStyle/>
          <a:p>
            <a:pPr>
              <a:spcBef>
                <a:spcPts val="0"/>
              </a:spcBef>
              <a:buFont typeface="Arial" panose="020B0604020202020204" pitchFamily="34" charset="0"/>
              <a:buNone/>
            </a:pPr>
            <a:r>
              <a:rPr lang="zh-CN" altLang="en-US" sz="2400" b="1" dirty="0">
                <a:solidFill>
                  <a:srgbClr val="C00000"/>
                </a:solidFill>
                <a:latin typeface="Calibri" panose="020F0502020204030204" pitchFamily="34" charset="0"/>
              </a:rPr>
              <a:t>设     </a:t>
            </a:r>
            <a:endParaRPr lang="en-US" altLang="zh-CN" sz="2400" b="1" dirty="0">
              <a:solidFill>
                <a:srgbClr val="C00000"/>
              </a:solidFill>
              <a:latin typeface="Calibri" panose="020F0502020204030204" pitchFamily="34" charset="0"/>
            </a:endParaRPr>
          </a:p>
          <a:p>
            <a:pPr>
              <a:spcBef>
                <a:spcPts val="0"/>
              </a:spcBef>
              <a:buFont typeface="Arial" panose="020B0604020202020204" pitchFamily="34" charset="0"/>
              <a:buNone/>
            </a:pPr>
            <a:r>
              <a:rPr lang="en-US" altLang="zh-CN" sz="2400" b="1" dirty="0">
                <a:solidFill>
                  <a:srgbClr val="C00000"/>
                </a:solidFill>
                <a:latin typeface="Calibri" panose="020F0502020204030204" pitchFamily="34" charset="0"/>
              </a:rPr>
              <a:t>r</a:t>
            </a:r>
            <a:r>
              <a:rPr lang="zh-CN" altLang="en-US" sz="2400" b="1" dirty="0">
                <a:solidFill>
                  <a:srgbClr val="C00000"/>
                </a:solidFill>
                <a:latin typeface="Calibri" panose="020F0502020204030204" pitchFamily="34" charset="0"/>
              </a:rPr>
              <a:t>：天下雨，         </a:t>
            </a:r>
            <a:endParaRPr lang="en-US" altLang="zh-CN" sz="2400" b="1" dirty="0">
              <a:solidFill>
                <a:srgbClr val="C00000"/>
              </a:solidFill>
              <a:latin typeface="Calibri" panose="020F0502020204030204" pitchFamily="34" charset="0"/>
            </a:endParaRPr>
          </a:p>
          <a:p>
            <a:pPr>
              <a:spcBef>
                <a:spcPts val="0"/>
              </a:spcBef>
              <a:buFont typeface="Arial" panose="020B0604020202020204" pitchFamily="34" charset="0"/>
              <a:buNone/>
            </a:pPr>
            <a:r>
              <a:rPr lang="en-US" altLang="zh-CN" sz="2400" b="1" dirty="0">
                <a:solidFill>
                  <a:srgbClr val="C00000"/>
                </a:solidFill>
                <a:latin typeface="Calibri" panose="020F0502020204030204" pitchFamily="34" charset="0"/>
              </a:rPr>
              <a:t>h</a:t>
            </a:r>
            <a:r>
              <a:rPr lang="zh-CN" altLang="en-US" sz="2400" b="1" dirty="0">
                <a:solidFill>
                  <a:srgbClr val="C00000"/>
                </a:solidFill>
                <a:latin typeface="Calibri" panose="020F0502020204030204" pitchFamily="34" charset="0"/>
              </a:rPr>
              <a:t>：小朋友回家， </a:t>
            </a:r>
            <a:endParaRPr lang="zh-CN" altLang="en-US" sz="2400" dirty="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5661248"/>
            <a:ext cx="9109075" cy="584775"/>
          </a:xfrm>
          <a:prstGeom prst="rect">
            <a:avLst/>
          </a:prstGeom>
          <a:solidFill>
            <a:srgbClr val="FFFF00"/>
          </a:solidFill>
        </p:spPr>
        <p:txBody>
          <a:bodyPr wrap="square">
            <a:spAutoFit/>
          </a:bodyPr>
          <a:lstStyle/>
          <a:p>
            <a:r>
              <a:rPr lang="zh-CN" altLang="en-US" sz="3200" b="1" dirty="0">
                <a:latin typeface="Calibri" pitchFamily="34" charset="0"/>
              </a:rPr>
              <a:t>国家考研联考科目：</a:t>
            </a:r>
            <a:r>
              <a:rPr lang="en-US" altLang="zh-CN" sz="3200" b="1" dirty="0">
                <a:solidFill>
                  <a:srgbClr val="FF0000"/>
                </a:solidFill>
                <a:latin typeface="Calibri" pitchFamily="34" charset="0"/>
              </a:rPr>
              <a:t>408</a:t>
            </a:r>
            <a:r>
              <a:rPr lang="zh-CN" altLang="en-US" sz="3200" b="1" dirty="0">
                <a:solidFill>
                  <a:srgbClr val="FF0000"/>
                </a:solidFill>
                <a:latin typeface="Calibri" pitchFamily="34" charset="0"/>
              </a:rPr>
              <a:t>计算机学科专业基础综合</a:t>
            </a:r>
            <a:endParaRPr lang="zh-CN" altLang="en-US" sz="3200" b="1" dirty="0"/>
          </a:p>
        </p:txBody>
      </p:sp>
      <p:sp>
        <p:nvSpPr>
          <p:cNvPr id="9219" name="Rectangle 2"/>
          <p:cNvSpPr>
            <a:spLocks noGrp="1"/>
          </p:cNvSpPr>
          <p:nvPr>
            <p:ph type="title" idx="4294967295"/>
          </p:nvPr>
        </p:nvSpPr>
        <p:spPr>
          <a:xfrm>
            <a:off x="155140" y="0"/>
            <a:ext cx="8640762" cy="642938"/>
          </a:xfrm>
        </p:spPr>
        <p:txBody>
          <a:bodyPr/>
          <a:lstStyle/>
          <a:p>
            <a:r>
              <a:rPr lang="zh-CN" altLang="en-US" sz="4000" b="1" dirty="0"/>
              <a:t>教育部</a:t>
            </a:r>
            <a:r>
              <a:rPr lang="en-US" altLang="zh-CN" sz="4000" b="1" dirty="0"/>
              <a:t>101</a:t>
            </a:r>
            <a:r>
              <a:rPr lang="zh-CN" altLang="en-US" sz="4000" b="1" dirty="0"/>
              <a:t>计划</a:t>
            </a:r>
          </a:p>
        </p:txBody>
      </p:sp>
      <p:sp>
        <p:nvSpPr>
          <p:cNvPr id="2" name="文本框 1"/>
          <p:cNvSpPr txBox="1"/>
          <p:nvPr/>
        </p:nvSpPr>
        <p:spPr>
          <a:xfrm>
            <a:off x="21078" y="836712"/>
            <a:ext cx="9147962" cy="584775"/>
          </a:xfrm>
          <a:prstGeom prst="rect">
            <a:avLst/>
          </a:prstGeom>
          <a:solidFill>
            <a:schemeClr val="tx2">
              <a:lumMod val="40000"/>
              <a:lumOff val="60000"/>
            </a:schemeClr>
          </a:solidFill>
        </p:spPr>
        <p:txBody>
          <a:bodyPr wrap="square" rtlCol="0">
            <a:spAutoFit/>
          </a:bodyPr>
          <a:lstStyle/>
          <a:p>
            <a:pPr algn="ctr"/>
            <a:r>
              <a:rPr lang="zh-CN" altLang="en-US" sz="3200" b="1" dirty="0">
                <a:solidFill>
                  <a:schemeClr val="bg1"/>
                </a:solidFill>
              </a:rPr>
              <a:t>计算机领域本科教育教学改革试点工作计划</a:t>
            </a:r>
          </a:p>
        </p:txBody>
      </p:sp>
      <p:sp>
        <p:nvSpPr>
          <p:cNvPr id="3" name="文本框 2"/>
          <p:cNvSpPr txBox="1"/>
          <p:nvPr/>
        </p:nvSpPr>
        <p:spPr>
          <a:xfrm>
            <a:off x="251520" y="1484784"/>
            <a:ext cx="6001964" cy="3046988"/>
          </a:xfrm>
          <a:prstGeom prst="rect">
            <a:avLst/>
          </a:prstGeom>
          <a:noFill/>
        </p:spPr>
        <p:txBody>
          <a:bodyPr wrap="none" rtlCol="0">
            <a:spAutoFit/>
          </a:bodyPr>
          <a:lstStyle/>
          <a:p>
            <a:pPr marL="457200" indent="-457200">
              <a:buFont typeface="Arial" panose="020B0604020202020204" pitchFamily="34" charset="0"/>
              <a:buChar char="•"/>
            </a:pPr>
            <a:r>
              <a:rPr lang="zh-CN" altLang="en-US" sz="3200" b="1" dirty="0"/>
              <a:t>计算概论（计算机科学导论）</a:t>
            </a:r>
          </a:p>
          <a:p>
            <a:pPr marL="457200" indent="-457200">
              <a:buFont typeface="Arial" panose="020B0604020202020204" pitchFamily="34" charset="0"/>
              <a:buChar char="•"/>
            </a:pPr>
            <a:r>
              <a:rPr lang="zh-CN" altLang="en-US" sz="3200" b="1" dirty="0">
                <a:solidFill>
                  <a:srgbClr val="FF0000"/>
                </a:solidFill>
              </a:rPr>
              <a:t>数据结构</a:t>
            </a:r>
          </a:p>
          <a:p>
            <a:pPr marL="457200" indent="-457200">
              <a:buFont typeface="Arial" panose="020B0604020202020204" pitchFamily="34" charset="0"/>
              <a:buChar char="•"/>
            </a:pPr>
            <a:r>
              <a:rPr lang="zh-CN" altLang="en-US" sz="3200" b="1" dirty="0"/>
              <a:t>算法设计与分析</a:t>
            </a:r>
          </a:p>
          <a:p>
            <a:pPr marL="457200" indent="-457200">
              <a:buFont typeface="Arial" panose="020B0604020202020204" pitchFamily="34" charset="0"/>
              <a:buChar char="•"/>
            </a:pPr>
            <a:r>
              <a:rPr lang="zh-CN" altLang="en-US" sz="3200" b="1" dirty="0">
                <a:solidFill>
                  <a:srgbClr val="993300"/>
                </a:solidFill>
              </a:rPr>
              <a:t>离散数学</a:t>
            </a:r>
          </a:p>
          <a:p>
            <a:pPr marL="457200" indent="-457200">
              <a:buFont typeface="Arial" panose="020B0604020202020204" pitchFamily="34" charset="0"/>
              <a:buChar char="•"/>
            </a:pPr>
            <a:r>
              <a:rPr lang="zh-CN" altLang="en-US" sz="3200" b="1" dirty="0"/>
              <a:t>计算机系统导论</a:t>
            </a:r>
          </a:p>
          <a:p>
            <a:pPr marL="457200" indent="-457200">
              <a:buFont typeface="Arial" panose="020B0604020202020204" pitchFamily="34" charset="0"/>
              <a:buChar char="•"/>
            </a:pPr>
            <a:r>
              <a:rPr lang="zh-CN" altLang="en-US" sz="3200" b="1" dirty="0">
                <a:solidFill>
                  <a:srgbClr val="FF0000"/>
                </a:solidFill>
              </a:rPr>
              <a:t>操作系统</a:t>
            </a:r>
          </a:p>
        </p:txBody>
      </p:sp>
      <p:sp>
        <p:nvSpPr>
          <p:cNvPr id="4" name="矩形 3"/>
          <p:cNvSpPr/>
          <p:nvPr/>
        </p:nvSpPr>
        <p:spPr>
          <a:xfrm>
            <a:off x="4355976" y="2564904"/>
            <a:ext cx="4905499" cy="3046988"/>
          </a:xfrm>
          <a:prstGeom prst="rect">
            <a:avLst/>
          </a:prstGeom>
        </p:spPr>
        <p:txBody>
          <a:bodyPr wrap="square">
            <a:spAutoFit/>
          </a:bodyPr>
          <a:lstStyle/>
          <a:p>
            <a:pPr marL="457200" indent="-457200">
              <a:buFont typeface="Arial" panose="020B0604020202020204" pitchFamily="34" charset="0"/>
              <a:buChar char="•"/>
            </a:pPr>
            <a:r>
              <a:rPr lang="zh-CN" altLang="en-US" sz="3200" b="1" dirty="0">
                <a:solidFill>
                  <a:srgbClr val="FF0000"/>
                </a:solidFill>
              </a:rPr>
              <a:t>计算机组成</a:t>
            </a:r>
            <a:r>
              <a:rPr lang="zh-CN" altLang="en-US" sz="3200" b="1" dirty="0"/>
              <a:t>与系统结构</a:t>
            </a:r>
          </a:p>
          <a:p>
            <a:pPr marL="457200" indent="-457200">
              <a:buFont typeface="Arial" panose="020B0604020202020204" pitchFamily="34" charset="0"/>
              <a:buChar char="•"/>
            </a:pPr>
            <a:r>
              <a:rPr lang="zh-CN" altLang="en-US" sz="3200" b="1" dirty="0"/>
              <a:t>编译原理</a:t>
            </a:r>
          </a:p>
          <a:p>
            <a:pPr marL="457200" indent="-457200">
              <a:buFont typeface="Arial" panose="020B0604020202020204" pitchFamily="34" charset="0"/>
              <a:buChar char="•"/>
            </a:pPr>
            <a:r>
              <a:rPr lang="zh-CN" altLang="en-US" sz="3200" b="1" dirty="0">
                <a:solidFill>
                  <a:srgbClr val="FF0000"/>
                </a:solidFill>
              </a:rPr>
              <a:t>计算机网络</a:t>
            </a:r>
          </a:p>
          <a:p>
            <a:pPr marL="457200" indent="-457200">
              <a:buFont typeface="Arial" panose="020B0604020202020204" pitchFamily="34" charset="0"/>
              <a:buChar char="•"/>
            </a:pPr>
            <a:r>
              <a:rPr lang="zh-CN" altLang="en-US" sz="3200" b="1" dirty="0"/>
              <a:t>数据库系统</a:t>
            </a:r>
          </a:p>
          <a:p>
            <a:pPr marL="457200" indent="-457200">
              <a:buFont typeface="Arial" panose="020B0604020202020204" pitchFamily="34" charset="0"/>
              <a:buChar char="•"/>
            </a:pPr>
            <a:r>
              <a:rPr lang="zh-CN" altLang="en-US" sz="3200" b="1" dirty="0"/>
              <a:t>软件工程</a:t>
            </a:r>
          </a:p>
          <a:p>
            <a:pPr marL="457200" indent="-457200">
              <a:buFont typeface="Arial" panose="020B0604020202020204" pitchFamily="34" charset="0"/>
              <a:buChar char="•"/>
            </a:pPr>
            <a:r>
              <a:rPr lang="zh-CN" altLang="en-US" sz="3200" b="1" dirty="0"/>
              <a:t>人工智能</a:t>
            </a:r>
          </a:p>
        </p:txBody>
      </p:sp>
      <p:sp>
        <p:nvSpPr>
          <p:cNvPr id="6" name="矩形 5"/>
          <p:cNvSpPr/>
          <p:nvPr/>
        </p:nvSpPr>
        <p:spPr>
          <a:xfrm>
            <a:off x="21079" y="6220095"/>
            <a:ext cx="9240396" cy="369332"/>
          </a:xfrm>
          <a:prstGeom prst="rect">
            <a:avLst/>
          </a:prstGeom>
        </p:spPr>
        <p:txBody>
          <a:bodyPr wrap="square">
            <a:spAutoFit/>
          </a:bodyPr>
          <a:lstStyle/>
          <a:p>
            <a:r>
              <a:rPr lang="zh-CN" altLang="en-US" dirty="0">
                <a:latin typeface="Calibri" pitchFamily="34" charset="0"/>
              </a:rPr>
              <a:t>数据结构（</a:t>
            </a:r>
            <a:r>
              <a:rPr lang="en-US" altLang="zh-CN" dirty="0">
                <a:latin typeface="Calibri" pitchFamily="34" charset="0"/>
              </a:rPr>
              <a:t>45</a:t>
            </a:r>
            <a:r>
              <a:rPr lang="zh-CN" altLang="en-US" dirty="0">
                <a:latin typeface="Calibri" pitchFamily="34" charset="0"/>
              </a:rPr>
              <a:t>分）、计算机组成原理（</a:t>
            </a:r>
            <a:r>
              <a:rPr lang="en-US" altLang="zh-CN" dirty="0">
                <a:latin typeface="Calibri" pitchFamily="34" charset="0"/>
              </a:rPr>
              <a:t>45</a:t>
            </a:r>
            <a:r>
              <a:rPr lang="zh-CN" altLang="en-US" dirty="0">
                <a:latin typeface="Calibri" pitchFamily="34" charset="0"/>
              </a:rPr>
              <a:t>分）、操作系统（</a:t>
            </a:r>
            <a:r>
              <a:rPr lang="en-US" altLang="zh-CN" dirty="0">
                <a:latin typeface="Calibri" pitchFamily="34" charset="0"/>
              </a:rPr>
              <a:t>35</a:t>
            </a:r>
            <a:r>
              <a:rPr lang="zh-CN" altLang="en-US" dirty="0">
                <a:latin typeface="Calibri" pitchFamily="34" charset="0"/>
              </a:rPr>
              <a:t>分）、计算机网络（</a:t>
            </a:r>
            <a:r>
              <a:rPr lang="en-US" altLang="zh-CN" dirty="0">
                <a:latin typeface="Calibri" pitchFamily="34" charset="0"/>
              </a:rPr>
              <a:t>25</a:t>
            </a:r>
            <a:r>
              <a:rPr lang="zh-CN" altLang="en-US" dirty="0">
                <a:latin typeface="Calibri" pitchFamily="34" charset="0"/>
              </a:rPr>
              <a:t>分）</a:t>
            </a:r>
            <a:endParaRPr lang="zh-CN" altLang="en-US" dirty="0"/>
          </a:p>
        </p:txBody>
      </p:sp>
    </p:spTree>
    <p:extLst>
      <p:ext uri="{BB962C8B-B14F-4D97-AF65-F5344CB8AC3E}">
        <p14:creationId xmlns:p14="http://schemas.microsoft.com/office/powerpoint/2010/main" val="134657481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E3D3CEBE-4804-4D79-8459-FFBA647F2DF2}" type="slidenum">
              <a:rPr lang="zh-CN" altLang="en-US" sz="1400" smtClean="0">
                <a:solidFill>
                  <a:schemeClr val="tx2"/>
                </a:solidFill>
                <a:latin typeface="Times New Roman" panose="02020603050405020304" pitchFamily="18" charset="0"/>
              </a:rPr>
              <a:pPr>
                <a:spcBef>
                  <a:spcPct val="0"/>
                </a:spcBef>
                <a:buFontTx/>
                <a:buNone/>
              </a:pPr>
              <a:t>30</a:t>
            </a:fld>
            <a:r>
              <a:rPr lang="en-US" altLang="zh-CN" sz="1400" dirty="0">
                <a:solidFill>
                  <a:schemeClr val="tx2"/>
                </a:solidFill>
                <a:latin typeface="Times New Roman" panose="02020603050405020304" pitchFamily="18" charset="0"/>
              </a:rPr>
              <a:t>/50</a:t>
            </a:r>
          </a:p>
        </p:txBody>
      </p:sp>
      <p:sp>
        <p:nvSpPr>
          <p:cNvPr id="47107" name="Rectangle 2"/>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定义</a:t>
            </a:r>
            <a:r>
              <a:rPr lang="en-US" altLang="zh-CN" sz="4000" b="1" dirty="0">
                <a:latin typeface="Calibri" panose="020F0502020204030204" pitchFamily="34" charset="0"/>
                <a:ea typeface="宋体" panose="02010600030101010101" pitchFamily="2" charset="-122"/>
              </a:rPr>
              <a:t>1.5                </a:t>
            </a:r>
            <a:r>
              <a:rPr lang="en-US" altLang="zh-CN" sz="4000" b="1" dirty="0" err="1">
                <a:latin typeface="Calibri" panose="020F0502020204030204" pitchFamily="34" charset="0"/>
                <a:ea typeface="宋体" panose="02010600030101010101" pitchFamily="2" charset="-122"/>
              </a:rPr>
              <a:t>p</a:t>
            </a:r>
            <a:r>
              <a:rPr lang="en-US" altLang="zh-CN" sz="4000" b="1" dirty="0" err="1">
                <a:solidFill>
                  <a:srgbClr val="C00000"/>
                </a:solidFill>
                <a:latin typeface="Calibri" panose="020F0502020204030204" pitchFamily="34" charset="0"/>
                <a:ea typeface="宋体" panose="02010600030101010101" pitchFamily="2" charset="-122"/>
                <a:sym typeface="Symbol" panose="05050102010706020507" pitchFamily="18" charset="2"/>
              </a:rPr>
              <a:t></a:t>
            </a:r>
            <a:r>
              <a:rPr lang="en-US" altLang="zh-CN" sz="4000" b="1" dirty="0" err="1">
                <a:latin typeface="Calibri" panose="020F0502020204030204" pitchFamily="34" charset="0"/>
                <a:ea typeface="宋体" panose="02010600030101010101" pitchFamily="2" charset="-122"/>
              </a:rPr>
              <a:t>q</a:t>
            </a:r>
            <a:endParaRPr lang="zh-CN" altLang="en-US" sz="4000" b="1" dirty="0">
              <a:latin typeface="Calibri" panose="020F0502020204030204" pitchFamily="34" charset="0"/>
              <a:ea typeface="宋体" panose="02010600030101010101" pitchFamily="2" charset="-122"/>
            </a:endParaRPr>
          </a:p>
        </p:txBody>
      </p:sp>
      <p:sp>
        <p:nvSpPr>
          <p:cNvPr id="47108" name="Rectangle 3"/>
          <p:cNvSpPr>
            <a:spLocks noGrp="1"/>
          </p:cNvSpPr>
          <p:nvPr>
            <p:ph type="body" idx="4294967295"/>
          </p:nvPr>
        </p:nvSpPr>
        <p:spPr>
          <a:xfrm>
            <a:off x="0" y="908050"/>
            <a:ext cx="9396413" cy="1008063"/>
          </a:xfrm>
        </p:spPr>
        <p:txBody>
          <a:bodyPr/>
          <a:lstStyle/>
          <a:p>
            <a:pPr>
              <a:lnSpc>
                <a:spcPct val="8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读作“</a:t>
            </a:r>
            <a:r>
              <a:rPr lang="en-US" altLang="zh-CN" b="1" dirty="0">
                <a:latin typeface="Calibri" panose="020F0502020204030204" pitchFamily="34" charset="0"/>
                <a:ea typeface="宋体" panose="02010600030101010101" pitchFamily="2" charset="-122"/>
              </a:rPr>
              <a:t>p</a:t>
            </a:r>
            <a:r>
              <a:rPr lang="zh-CN" altLang="en-US" b="1" dirty="0">
                <a:solidFill>
                  <a:srgbClr val="C00000"/>
                </a:solidFill>
                <a:latin typeface="Calibri" panose="020F0502020204030204" pitchFamily="34" charset="0"/>
                <a:ea typeface="宋体" panose="02010600030101010101" pitchFamily="2" charset="-122"/>
              </a:rPr>
              <a:t>等价于</a:t>
            </a:r>
            <a:r>
              <a:rPr lang="en-US" altLang="zh-CN" b="1" dirty="0">
                <a:latin typeface="Calibri" panose="020F0502020204030204" pitchFamily="34" charset="0"/>
                <a:ea typeface="宋体" panose="02010600030101010101" pitchFamily="2" charset="-122"/>
              </a:rPr>
              <a:t>q</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是指命题：  </a:t>
            </a:r>
            <a:r>
              <a:rPr lang="zh-CN" altLang="en-US" b="1" dirty="0">
                <a:solidFill>
                  <a:srgbClr val="993300"/>
                </a:solidFill>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p</a:t>
            </a:r>
            <a:r>
              <a:rPr lang="zh-CN" altLang="en-US" b="1" dirty="0">
                <a:solidFill>
                  <a:srgbClr val="993300"/>
                </a:solidFill>
                <a:latin typeface="Calibri" panose="020F0502020204030204" pitchFamily="34" charset="0"/>
                <a:ea typeface="宋体" panose="02010600030101010101" pitchFamily="2" charset="-122"/>
              </a:rPr>
              <a:t>当且仅当</a:t>
            </a:r>
            <a:r>
              <a:rPr lang="en-US" altLang="zh-CN" b="1" dirty="0">
                <a:latin typeface="Calibri" panose="020F0502020204030204" pitchFamily="34" charset="0"/>
                <a:ea typeface="宋体" panose="02010600030101010101" pitchFamily="2" charset="-122"/>
              </a:rPr>
              <a:t>q</a:t>
            </a:r>
            <a:r>
              <a:rPr lang="en-US" altLang="zh-CN" b="1" dirty="0">
                <a:solidFill>
                  <a:srgbClr val="993300"/>
                </a:solidFill>
                <a:latin typeface="Calibri" panose="020F0502020204030204" pitchFamily="34" charset="0"/>
                <a:ea typeface="宋体" panose="02010600030101010101" pitchFamily="2" charset="-122"/>
              </a:rPr>
              <a:t>”</a:t>
            </a:r>
            <a:r>
              <a:rPr lang="zh-CN" altLang="en-US" b="1" dirty="0">
                <a:solidFill>
                  <a:srgbClr val="993300"/>
                </a:solidFill>
                <a:latin typeface="Calibri" panose="020F0502020204030204" pitchFamily="34" charset="0"/>
                <a:ea typeface="宋体" panose="02010600030101010101" pitchFamily="2" charset="-122"/>
              </a:rPr>
              <a:t>。</a:t>
            </a:r>
          </a:p>
          <a:p>
            <a:pPr>
              <a:lnSpc>
                <a:spcPct val="80000"/>
              </a:lnSpc>
              <a:buFont typeface="Arial" panose="020B0604020202020204" pitchFamily="34" charset="0"/>
              <a:buNone/>
            </a:pPr>
            <a:endParaRPr lang="en-US" altLang="zh-CN" b="1" dirty="0">
              <a:latin typeface="Calibri" panose="020F0502020204030204" pitchFamily="34" charset="0"/>
              <a:ea typeface="宋体" panose="02010600030101010101" pitchFamily="2" charset="-122"/>
            </a:endParaRPr>
          </a:p>
        </p:txBody>
      </p:sp>
      <p:sp>
        <p:nvSpPr>
          <p:cNvPr id="47112" name="Rectangle 8"/>
          <p:cNvSpPr>
            <a:spLocks noChangeArrowheads="1"/>
          </p:cNvSpPr>
          <p:nvPr/>
        </p:nvSpPr>
        <p:spPr bwMode="auto">
          <a:xfrm>
            <a:off x="0" y="19002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p>
        </p:txBody>
      </p:sp>
      <p:sp>
        <p:nvSpPr>
          <p:cNvPr id="47113" name="Rectangle 9"/>
          <p:cNvSpPr>
            <a:spLocks noChangeArrowheads="1"/>
          </p:cNvSpPr>
          <p:nvPr/>
        </p:nvSpPr>
        <p:spPr bwMode="auto">
          <a:xfrm>
            <a:off x="69342" y="2203578"/>
            <a:ext cx="6046788"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b="1" dirty="0">
                <a:solidFill>
                  <a:schemeClr val="hlink"/>
                </a:solidFill>
              </a:rPr>
              <a:t>例</a:t>
            </a:r>
            <a:r>
              <a:rPr lang="zh-CN" altLang="en-US" b="1" dirty="0"/>
              <a:t>  </a:t>
            </a:r>
            <a:r>
              <a:rPr lang="en-US" altLang="zh-CN" b="1" dirty="0"/>
              <a:t>p: 2+3</a:t>
            </a:r>
            <a:r>
              <a:rPr lang="zh-CN" altLang="en-US" b="1" dirty="0"/>
              <a:t>＝</a:t>
            </a:r>
            <a:r>
              <a:rPr lang="en-US" altLang="zh-CN" b="1" dirty="0"/>
              <a:t>5</a:t>
            </a:r>
          </a:p>
          <a:p>
            <a:pPr eaLnBrk="1" hangingPunct="1">
              <a:spcBef>
                <a:spcPct val="0"/>
              </a:spcBef>
              <a:buFontTx/>
              <a:buNone/>
            </a:pPr>
            <a:endParaRPr lang="en-US" altLang="zh-CN" b="1" dirty="0"/>
          </a:p>
          <a:p>
            <a:pPr eaLnBrk="1" hangingPunct="1">
              <a:spcBef>
                <a:spcPct val="0"/>
              </a:spcBef>
              <a:buFontTx/>
              <a:buNone/>
            </a:pPr>
            <a:r>
              <a:rPr lang="zh-CN" altLang="en-US" b="1" dirty="0"/>
              <a:t>      </a:t>
            </a:r>
            <a:r>
              <a:rPr lang="en-US" altLang="zh-CN" b="1" dirty="0"/>
              <a:t>q: e</a:t>
            </a:r>
            <a:r>
              <a:rPr lang="zh-CN" altLang="en-US" b="1" dirty="0"/>
              <a:t>是无理数</a:t>
            </a:r>
          </a:p>
          <a:p>
            <a:pPr eaLnBrk="1" hangingPunct="1">
              <a:spcBef>
                <a:spcPct val="0"/>
              </a:spcBef>
              <a:buFontTx/>
              <a:buNone/>
            </a:pPr>
            <a:endParaRPr lang="zh-CN" altLang="en-US" b="1" dirty="0"/>
          </a:p>
          <a:p>
            <a:pPr marL="2149475" indent="-2149475" eaLnBrk="1" hangingPunct="1">
              <a:spcBef>
                <a:spcPct val="0"/>
              </a:spcBef>
              <a:buFontTx/>
              <a:buNone/>
            </a:pPr>
            <a:r>
              <a:rPr lang="zh-CN" altLang="en-US" b="1" dirty="0"/>
              <a:t>      </a:t>
            </a:r>
            <a:r>
              <a:rPr lang="en-US" altLang="zh-CN" b="1" dirty="0" err="1">
                <a:solidFill>
                  <a:srgbClr val="993300"/>
                </a:solidFill>
              </a:rPr>
              <a:t>p</a:t>
            </a:r>
            <a:r>
              <a:rPr lang="en-US" altLang="zh-CN" b="1" dirty="0" err="1">
                <a:solidFill>
                  <a:srgbClr val="993300"/>
                </a:solidFill>
                <a:sym typeface="Symbol" panose="05050102010706020507" pitchFamily="18" charset="2"/>
              </a:rPr>
              <a:t></a:t>
            </a:r>
            <a:r>
              <a:rPr lang="en-US" altLang="zh-CN" b="1" dirty="0" err="1">
                <a:solidFill>
                  <a:srgbClr val="993300"/>
                </a:solidFill>
              </a:rPr>
              <a:t>q</a:t>
            </a:r>
            <a:r>
              <a:rPr lang="zh-CN" altLang="en-US" sz="1800" dirty="0"/>
              <a:t> </a:t>
            </a:r>
            <a:r>
              <a:rPr lang="zh-CN" altLang="en-US" dirty="0"/>
              <a:t>：</a:t>
            </a:r>
            <a:r>
              <a:rPr lang="en-US" altLang="zh-CN" b="1" dirty="0"/>
              <a:t>2+3</a:t>
            </a:r>
            <a:r>
              <a:rPr lang="zh-CN" altLang="en-US" b="1" dirty="0"/>
              <a:t>＝</a:t>
            </a:r>
            <a:r>
              <a:rPr lang="en-US" altLang="zh-CN" b="1" dirty="0"/>
              <a:t>5</a:t>
            </a:r>
            <a:r>
              <a:rPr lang="zh-CN" altLang="en-US" b="1" dirty="0"/>
              <a:t>的充要条件为 </a:t>
            </a:r>
            <a:r>
              <a:rPr lang="en-US" altLang="zh-CN" b="1" dirty="0"/>
              <a:t>e</a:t>
            </a:r>
            <a:r>
              <a:rPr lang="zh-CN" altLang="en-US" b="1" dirty="0"/>
              <a:t>是无理数</a:t>
            </a:r>
            <a:r>
              <a:rPr lang="zh-CN" altLang="en-US" sz="1800" dirty="0"/>
              <a:t> </a:t>
            </a:r>
            <a:endParaRPr lang="en-US" altLang="zh-CN" sz="1800" dirty="0"/>
          </a:p>
        </p:txBody>
      </p:sp>
      <p:sp>
        <p:nvSpPr>
          <p:cNvPr id="47114" name="Line 6"/>
          <p:cNvSpPr>
            <a:spLocks noChangeShapeType="1"/>
          </p:cNvSpPr>
          <p:nvPr/>
        </p:nvSpPr>
        <p:spPr bwMode="auto">
          <a:xfrm>
            <a:off x="34925" y="1844675"/>
            <a:ext cx="90725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 name="组合 2"/>
          <p:cNvGrpSpPr/>
          <p:nvPr/>
        </p:nvGrpSpPr>
        <p:grpSpPr>
          <a:xfrm>
            <a:off x="6241194" y="1955800"/>
            <a:ext cx="2735262" cy="2736850"/>
            <a:chOff x="6241194" y="1955800"/>
            <a:chExt cx="2735262" cy="2736850"/>
          </a:xfrm>
        </p:grpSpPr>
        <p:sp>
          <p:nvSpPr>
            <p:cNvPr id="47109" name="Text Box 5"/>
            <p:cNvSpPr txBox="1">
              <a:spLocks noChangeArrowheads="1"/>
            </p:cNvSpPr>
            <p:nvPr/>
          </p:nvSpPr>
          <p:spPr bwMode="auto">
            <a:xfrm>
              <a:off x="6241194" y="1955800"/>
              <a:ext cx="2735262" cy="2736850"/>
            </a:xfrm>
            <a:prstGeom prst="rect">
              <a:avLst/>
            </a:prstGeom>
            <a:solidFill>
              <a:schemeClr val="tx1"/>
            </a:solidFill>
            <a:ln w="95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800" b="1" i="1" dirty="0">
                  <a:solidFill>
                    <a:schemeClr val="bg1"/>
                  </a:solidFill>
                  <a:latin typeface="Times New Roman" panose="02020603050405020304" pitchFamily="18" charset="0"/>
                </a:rPr>
                <a:t>p   q     p </a:t>
              </a:r>
              <a:r>
                <a:rPr lang="en-US" altLang="zh-CN" sz="2800" b="1" dirty="0">
                  <a:solidFill>
                    <a:schemeClr val="bg1"/>
                  </a:solidFill>
                  <a:latin typeface="Times New Roman" panose="02020603050405020304" pitchFamily="18" charset="0"/>
                  <a:sym typeface="Symbol" panose="05050102010706020507" pitchFamily="18" charset="2"/>
                </a:rPr>
                <a:t></a:t>
              </a:r>
              <a:r>
                <a:rPr lang="en-US" altLang="zh-CN" sz="2800" b="1" i="1" dirty="0">
                  <a:solidFill>
                    <a:schemeClr val="bg1"/>
                  </a:solidFill>
                  <a:latin typeface="Times New Roman" panose="02020603050405020304" pitchFamily="18" charset="0"/>
                </a:rPr>
                <a:t>q</a:t>
              </a:r>
            </a:p>
            <a:p>
              <a:pPr algn="ctr" eaLnBrk="1" hangingPunct="1">
                <a:spcBef>
                  <a:spcPct val="0"/>
                </a:spcBef>
                <a:buFontTx/>
                <a:buNone/>
              </a:pPr>
              <a:endParaRPr lang="en-US" altLang="zh-CN" sz="2800" b="1" i="1" dirty="0">
                <a:solidFill>
                  <a:schemeClr val="bg1"/>
                </a:solidFill>
                <a:latin typeface="Times New Roman" panose="02020603050405020304" pitchFamily="18" charset="0"/>
              </a:endParaRPr>
            </a:p>
            <a:p>
              <a:pPr algn="ctr" eaLnBrk="1" hangingPunct="1">
                <a:spcBef>
                  <a:spcPct val="0"/>
                </a:spcBef>
                <a:buFontTx/>
                <a:buNone/>
              </a:pPr>
              <a:r>
                <a:rPr lang="en-US" altLang="zh-CN" sz="2800" b="1" i="1" dirty="0">
                  <a:solidFill>
                    <a:schemeClr val="bg1"/>
                  </a:solidFill>
                  <a:latin typeface="Times New Roman" panose="02020603050405020304" pitchFamily="18" charset="0"/>
                </a:rPr>
                <a:t>1   1              1</a:t>
              </a:r>
            </a:p>
            <a:p>
              <a:pPr algn="ctr" eaLnBrk="1" hangingPunct="1">
                <a:spcBef>
                  <a:spcPct val="0"/>
                </a:spcBef>
                <a:buFontTx/>
                <a:buNone/>
              </a:pPr>
              <a:r>
                <a:rPr lang="en-US" altLang="zh-CN" sz="2800" b="1" i="1" dirty="0">
                  <a:solidFill>
                    <a:schemeClr val="bg1"/>
                  </a:solidFill>
                  <a:latin typeface="Times New Roman" panose="02020603050405020304" pitchFamily="18" charset="0"/>
                </a:rPr>
                <a:t>1   0              0</a:t>
              </a:r>
            </a:p>
            <a:p>
              <a:pPr algn="ctr" eaLnBrk="1" hangingPunct="1">
                <a:spcBef>
                  <a:spcPct val="0"/>
                </a:spcBef>
                <a:buFontTx/>
                <a:buNone/>
              </a:pPr>
              <a:r>
                <a:rPr lang="en-US" altLang="zh-CN" sz="2800" b="1" i="1" dirty="0">
                  <a:solidFill>
                    <a:schemeClr val="bg1"/>
                  </a:solidFill>
                  <a:latin typeface="Times New Roman" panose="02020603050405020304" pitchFamily="18" charset="0"/>
                </a:rPr>
                <a:t>0   1              0</a:t>
              </a:r>
            </a:p>
            <a:p>
              <a:pPr algn="ctr" eaLnBrk="1" hangingPunct="1">
                <a:spcBef>
                  <a:spcPct val="0"/>
                </a:spcBef>
                <a:buFontTx/>
                <a:buNone/>
              </a:pPr>
              <a:r>
                <a:rPr lang="en-US" altLang="zh-CN" sz="2800" b="1" i="1" dirty="0">
                  <a:solidFill>
                    <a:schemeClr val="bg1"/>
                  </a:solidFill>
                  <a:latin typeface="Times New Roman" panose="02020603050405020304" pitchFamily="18" charset="0"/>
                </a:rPr>
                <a:t>0   0              1</a:t>
              </a:r>
              <a:endParaRPr lang="zh-CN" altLang="en-US" sz="2800" b="1" dirty="0">
                <a:solidFill>
                  <a:schemeClr val="bg1"/>
                </a:solidFill>
              </a:endParaRPr>
            </a:p>
          </p:txBody>
        </p:sp>
        <p:sp>
          <p:nvSpPr>
            <p:cNvPr id="47110" name="Line 6"/>
            <p:cNvSpPr>
              <a:spLocks noChangeShapeType="1"/>
            </p:cNvSpPr>
            <p:nvPr/>
          </p:nvSpPr>
          <p:spPr bwMode="auto">
            <a:xfrm flipV="1">
              <a:off x="6384701" y="2560320"/>
              <a:ext cx="2466691" cy="4584"/>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1" name="Line 7"/>
            <p:cNvSpPr>
              <a:spLocks noChangeShapeType="1"/>
            </p:cNvSpPr>
            <p:nvPr/>
          </p:nvSpPr>
          <p:spPr bwMode="auto">
            <a:xfrm flipH="1">
              <a:off x="7380288" y="2068513"/>
              <a:ext cx="23812" cy="2511425"/>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3" grpId="0"/>
      <p:bldP spid="471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14587A1B-2F3E-4D96-97F7-E43A54DA3607}" type="slidenum">
              <a:rPr lang="zh-CN" altLang="en-US" sz="1400" smtClean="0">
                <a:solidFill>
                  <a:schemeClr val="tx2"/>
                </a:solidFill>
                <a:latin typeface="Times New Roman" panose="02020603050405020304" pitchFamily="18" charset="0"/>
              </a:rPr>
              <a:pPr>
                <a:spcBef>
                  <a:spcPct val="0"/>
                </a:spcBef>
                <a:buFontTx/>
                <a:buNone/>
              </a:pPr>
              <a:t>31</a:t>
            </a:fld>
            <a:r>
              <a:rPr lang="en-US" altLang="zh-CN" sz="1400" dirty="0">
                <a:solidFill>
                  <a:schemeClr val="tx2"/>
                </a:solidFill>
                <a:latin typeface="Times New Roman" panose="02020603050405020304" pitchFamily="18" charset="0"/>
              </a:rPr>
              <a:t>/50</a:t>
            </a:r>
          </a:p>
        </p:txBody>
      </p:sp>
      <p:sp>
        <p:nvSpPr>
          <p:cNvPr id="48131" name="Rectangle 2"/>
          <p:cNvSpPr>
            <a:spLocks noGrp="1"/>
          </p:cNvSpPr>
          <p:nvPr>
            <p:ph type="title" idx="4294967295"/>
          </p:nvPr>
        </p:nvSpPr>
        <p:spPr/>
        <p:txBody>
          <a:bodyPr/>
          <a:lstStyle/>
          <a:p>
            <a:r>
              <a:rPr lang="zh-CN" altLang="en-US" sz="4000" b="1">
                <a:latin typeface="Calibri" panose="020F0502020204030204" pitchFamily="34" charset="0"/>
                <a:ea typeface="宋体" panose="02010600030101010101" pitchFamily="2" charset="-122"/>
              </a:rPr>
              <a:t>是否命题？是否复合命题？</a:t>
            </a:r>
          </a:p>
        </p:txBody>
      </p:sp>
      <p:sp>
        <p:nvSpPr>
          <p:cNvPr id="48132" name="Rectangle 3"/>
          <p:cNvSpPr>
            <a:spLocks noGrp="1"/>
          </p:cNvSpPr>
          <p:nvPr>
            <p:ph type="body" idx="4294967295"/>
          </p:nvPr>
        </p:nvSpPr>
        <p:spPr>
          <a:xfrm>
            <a:off x="323850" y="1052513"/>
            <a:ext cx="8424863" cy="4805362"/>
          </a:xfrm>
        </p:spPr>
        <p:txBody>
          <a:bodyPr/>
          <a:lstStyle/>
          <a:p>
            <a:pPr marL="992188" indent="-992188">
              <a:spcBef>
                <a:spcPct val="6000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例 </a:t>
            </a:r>
            <a:r>
              <a:rPr lang="en-US" altLang="zh-CN" b="1">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T</a:t>
            </a:r>
            <a:r>
              <a:rPr lang="en-US" altLang="zh-CN" b="1">
                <a:latin typeface="Calibri" panose="020F0502020204030204" pitchFamily="34" charset="0"/>
                <a:ea typeface="宋体" panose="02010600030101010101" pitchFamily="2" charset="-122"/>
              </a:rPr>
              <a:t>om</a:t>
            </a:r>
            <a:r>
              <a:rPr lang="zh-CN" altLang="en-US" b="1" dirty="0">
                <a:latin typeface="Calibri" panose="020F0502020204030204" pitchFamily="34" charset="0"/>
                <a:ea typeface="宋体" panose="02010600030101010101" pitchFamily="2" charset="-122"/>
              </a:rPr>
              <a:t>和</a:t>
            </a:r>
            <a:r>
              <a:rPr lang="en-US" altLang="zh-CN" b="1" dirty="0">
                <a:latin typeface="Calibri" panose="020F0502020204030204" pitchFamily="34" charset="0"/>
                <a:ea typeface="宋体" panose="02010600030101010101" pitchFamily="2" charset="-122"/>
              </a:rPr>
              <a:t>John</a:t>
            </a:r>
            <a:r>
              <a:rPr lang="zh-CN" altLang="en-US" b="1" dirty="0">
                <a:latin typeface="Calibri" panose="020F0502020204030204" pitchFamily="34" charset="0"/>
                <a:ea typeface="宋体" panose="02010600030101010101" pitchFamily="2" charset="-122"/>
              </a:rPr>
              <a:t>是兄弟。</a:t>
            </a:r>
            <a:endParaRPr lang="en-US" altLang="zh-CN" b="1" dirty="0">
              <a:latin typeface="Calibri" panose="020F0502020204030204" pitchFamily="34" charset="0"/>
              <a:ea typeface="宋体" panose="02010600030101010101" pitchFamily="2" charset="-122"/>
            </a:endParaRPr>
          </a:p>
          <a:p>
            <a:pPr marL="992188" indent="-992188">
              <a:spcBef>
                <a:spcPct val="60000"/>
              </a:spcBef>
              <a:buFont typeface="Arial" panose="020B0604020202020204" pitchFamily="34" charset="0"/>
              <a:buNone/>
            </a:pPr>
            <a:endParaRPr lang="zh-CN" altLang="en-US" b="1" dirty="0">
              <a:latin typeface="Calibri" panose="020F0502020204030204" pitchFamily="34" charset="0"/>
              <a:ea typeface="宋体" panose="02010600030101010101" pitchFamily="2" charset="-122"/>
            </a:endParaRPr>
          </a:p>
          <a:p>
            <a:pPr marL="992188" indent="-992188">
              <a:spcBef>
                <a:spcPct val="6000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例 </a:t>
            </a:r>
            <a:r>
              <a:rPr lang="en-US" altLang="zh-CN" b="1" dirty="0">
                <a:latin typeface="Calibri" panose="020F0502020204030204" pitchFamily="34" charset="0"/>
                <a:ea typeface="宋体" panose="02010600030101010101" pitchFamily="2" charset="-122"/>
              </a:rPr>
              <a:t>  </a:t>
            </a:r>
            <a:r>
              <a:rPr lang="zh-CN" altLang="en-US" b="1" dirty="0">
                <a:solidFill>
                  <a:schemeClr val="hlink"/>
                </a:solidFill>
                <a:latin typeface="Calibri" panose="020F0502020204030204" pitchFamily="34" charset="0"/>
                <a:ea typeface="宋体" panose="02010600030101010101" pitchFamily="2" charset="-122"/>
              </a:rPr>
              <a:t>如果</a:t>
            </a:r>
            <a:r>
              <a:rPr lang="en-US" altLang="zh-CN" b="1" dirty="0">
                <a:solidFill>
                  <a:schemeClr val="hlink"/>
                </a:solidFill>
                <a:latin typeface="Calibri" panose="020F0502020204030204" pitchFamily="34" charset="0"/>
                <a:ea typeface="宋体" panose="02010600030101010101" pitchFamily="2" charset="-122"/>
              </a:rPr>
              <a:t>x&gt;0</a:t>
            </a:r>
            <a:r>
              <a:rPr lang="zh-CN" altLang="en-US" b="1" dirty="0">
                <a:solidFill>
                  <a:schemeClr val="hlink"/>
                </a:solidFill>
                <a:latin typeface="Calibri" panose="020F0502020204030204" pitchFamily="34" charset="0"/>
                <a:ea typeface="宋体" panose="02010600030101010101" pitchFamily="2" charset="-122"/>
              </a:rPr>
              <a:t>， 则 </a:t>
            </a:r>
            <a:r>
              <a:rPr lang="en-US" altLang="zh-CN" b="1" dirty="0">
                <a:solidFill>
                  <a:schemeClr val="hlink"/>
                </a:solidFill>
                <a:latin typeface="Calibri" panose="020F0502020204030204" pitchFamily="34" charset="0"/>
                <a:ea typeface="宋体" panose="02010600030101010101" pitchFamily="2" charset="-122"/>
              </a:rPr>
              <a:t>x</a:t>
            </a:r>
            <a:r>
              <a:rPr lang="en-US" altLang="zh-CN" b="1" baseline="30000" dirty="0">
                <a:solidFill>
                  <a:schemeClr val="hlink"/>
                </a:solidFill>
                <a:latin typeface="Calibri" panose="020F0502020204030204" pitchFamily="34" charset="0"/>
                <a:ea typeface="宋体" panose="02010600030101010101" pitchFamily="2" charset="-122"/>
              </a:rPr>
              <a:t>2</a:t>
            </a:r>
            <a:r>
              <a:rPr lang="en-US" altLang="zh-CN" b="1" dirty="0">
                <a:solidFill>
                  <a:schemeClr val="hlink"/>
                </a:solidFill>
                <a:latin typeface="Calibri" panose="020F0502020204030204" pitchFamily="34" charset="0"/>
                <a:ea typeface="宋体" panose="02010600030101010101" pitchFamily="2" charset="-122"/>
              </a:rPr>
              <a:t>&gt;0</a:t>
            </a:r>
            <a:r>
              <a:rPr lang="zh-CN" altLang="en-US" b="1" dirty="0">
                <a:solidFill>
                  <a:schemeClr val="hlink"/>
                </a:solidFill>
                <a:latin typeface="Calibri" panose="020F0502020204030204" pitchFamily="34" charset="0"/>
                <a:ea typeface="宋体" panose="02010600030101010101" pitchFamily="2" charset="-122"/>
              </a:rPr>
              <a:t>。</a:t>
            </a:r>
            <a:endParaRPr lang="en-US" altLang="zh-CN" b="1" dirty="0">
              <a:solidFill>
                <a:schemeClr val="hlink"/>
              </a:solidFill>
              <a:latin typeface="Calibri" panose="020F0502020204030204" pitchFamily="34" charset="0"/>
              <a:ea typeface="宋体" panose="02010600030101010101" pitchFamily="2" charset="-122"/>
            </a:endParaRPr>
          </a:p>
          <a:p>
            <a:pPr marL="992188" indent="-992188">
              <a:spcBef>
                <a:spcPct val="60000"/>
              </a:spcBef>
              <a:buFont typeface="Arial" panose="020B0604020202020204" pitchFamily="34" charset="0"/>
              <a:buNone/>
            </a:pPr>
            <a:endParaRPr lang="en-US" altLang="zh-CN" b="1" dirty="0">
              <a:solidFill>
                <a:schemeClr val="hlink"/>
              </a:solidFill>
              <a:latin typeface="Calibri" panose="020F0502020204030204" pitchFamily="34" charset="0"/>
              <a:ea typeface="宋体" panose="02010600030101010101" pitchFamily="2" charset="-122"/>
            </a:endParaRPr>
          </a:p>
          <a:p>
            <a:pPr marL="992188" indent="-992188">
              <a:spcBef>
                <a:spcPct val="6000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例 </a:t>
            </a:r>
            <a:r>
              <a:rPr lang="en-US" altLang="zh-CN" b="1" dirty="0">
                <a:latin typeface="Calibri" panose="020F0502020204030204" pitchFamily="34" charset="0"/>
                <a:ea typeface="宋体" panose="02010600030101010101" pitchFamily="2" charset="-122"/>
              </a:rPr>
              <a:t> </a:t>
            </a:r>
            <a:r>
              <a:rPr lang="zh-CN" altLang="en-US" b="1" dirty="0">
                <a:ea typeface="宋体" panose="02010600030101010101" pitchFamily="2" charset="-122"/>
              </a:rPr>
              <a:t>若两圆面积相等，则它们的半径相等。 </a:t>
            </a:r>
            <a:br>
              <a:rPr lang="zh-CN" altLang="en-US" b="1" dirty="0">
                <a:ea typeface="宋体" panose="02010600030101010101" pitchFamily="2" charset="-122"/>
              </a:rPr>
            </a:br>
            <a:endParaRPr lang="zh-CN" altLang="en-US" b="1" dirty="0">
              <a:ea typeface="宋体" panose="02010600030101010101" pitchFamily="2" charset="-122"/>
            </a:endParaRPr>
          </a:p>
        </p:txBody>
      </p:sp>
      <p:grpSp>
        <p:nvGrpSpPr>
          <p:cNvPr id="2" name="Group 4"/>
          <p:cNvGrpSpPr>
            <a:grpSpLocks/>
          </p:cNvGrpSpPr>
          <p:nvPr/>
        </p:nvGrpSpPr>
        <p:grpSpPr bwMode="auto">
          <a:xfrm>
            <a:off x="7216775" y="1125538"/>
            <a:ext cx="1793875" cy="4678362"/>
            <a:chOff x="4546" y="709"/>
            <a:chExt cx="1130" cy="2947"/>
          </a:xfrm>
        </p:grpSpPr>
        <p:sp>
          <p:nvSpPr>
            <p:cNvPr id="48134" name="矩形 4"/>
            <p:cNvSpPr>
              <a:spLocks noChangeArrowheads="1"/>
            </p:cNvSpPr>
            <p:nvPr/>
          </p:nvSpPr>
          <p:spPr bwMode="auto">
            <a:xfrm>
              <a:off x="5239" y="709"/>
              <a:ext cx="43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4000" b="1">
                  <a:latin typeface="Calibri" panose="020F0502020204030204" pitchFamily="34" charset="0"/>
                </a:rPr>
                <a:t>✘</a:t>
              </a:r>
              <a:endParaRPr lang="zh-CN" altLang="en-US" sz="4000"/>
            </a:p>
          </p:txBody>
        </p:sp>
        <p:sp>
          <p:nvSpPr>
            <p:cNvPr id="48135" name="Rectangle 6"/>
            <p:cNvSpPr>
              <a:spLocks noChangeArrowheads="1"/>
            </p:cNvSpPr>
            <p:nvPr/>
          </p:nvSpPr>
          <p:spPr bwMode="auto">
            <a:xfrm>
              <a:off x="4575" y="720"/>
              <a:ext cx="43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4000" b="1" dirty="0">
                  <a:solidFill>
                    <a:srgbClr val="FF0000"/>
                  </a:solidFill>
                </a:rPr>
                <a:t>✔</a:t>
              </a:r>
            </a:p>
          </p:txBody>
        </p:sp>
        <p:sp>
          <p:nvSpPr>
            <p:cNvPr id="48136" name="矩形 4"/>
            <p:cNvSpPr>
              <a:spLocks noChangeArrowheads="1"/>
            </p:cNvSpPr>
            <p:nvPr/>
          </p:nvSpPr>
          <p:spPr bwMode="auto">
            <a:xfrm>
              <a:off x="5222" y="1741"/>
              <a:ext cx="43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4000" b="1">
                  <a:latin typeface="Calibri" panose="020F0502020204030204" pitchFamily="34" charset="0"/>
                </a:rPr>
                <a:t>✘</a:t>
              </a:r>
              <a:endParaRPr lang="zh-CN" altLang="en-US" sz="4000"/>
            </a:p>
          </p:txBody>
        </p:sp>
        <p:sp>
          <p:nvSpPr>
            <p:cNvPr id="48137" name="Rectangle 8"/>
            <p:cNvSpPr>
              <a:spLocks noChangeArrowheads="1"/>
            </p:cNvSpPr>
            <p:nvPr/>
          </p:nvSpPr>
          <p:spPr bwMode="auto">
            <a:xfrm>
              <a:off x="4558" y="1752"/>
              <a:ext cx="43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4000" b="1">
                  <a:solidFill>
                    <a:srgbClr val="FF0000"/>
                  </a:solidFill>
                </a:rPr>
                <a:t>✔</a:t>
              </a:r>
            </a:p>
          </p:txBody>
        </p:sp>
        <p:sp>
          <p:nvSpPr>
            <p:cNvPr id="48138" name="矩形 4"/>
            <p:cNvSpPr>
              <a:spLocks noChangeArrowheads="1"/>
            </p:cNvSpPr>
            <p:nvPr/>
          </p:nvSpPr>
          <p:spPr bwMode="auto">
            <a:xfrm>
              <a:off x="5210" y="3203"/>
              <a:ext cx="43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4000" b="1">
                  <a:latin typeface="Calibri" panose="020F0502020204030204" pitchFamily="34" charset="0"/>
                </a:rPr>
                <a:t>✘</a:t>
              </a:r>
              <a:endParaRPr lang="zh-CN" altLang="en-US" sz="4000"/>
            </a:p>
          </p:txBody>
        </p:sp>
        <p:sp>
          <p:nvSpPr>
            <p:cNvPr id="48139" name="Rectangle 10"/>
            <p:cNvSpPr>
              <a:spLocks noChangeArrowheads="1"/>
            </p:cNvSpPr>
            <p:nvPr/>
          </p:nvSpPr>
          <p:spPr bwMode="auto">
            <a:xfrm>
              <a:off x="4546" y="3214"/>
              <a:ext cx="43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4000" b="1">
                  <a:solidFill>
                    <a:srgbClr val="FF0000"/>
                  </a:solidFill>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3118EBCB-915F-4168-A310-F0AF1D12411C}" type="slidenum">
              <a:rPr lang="zh-CN" altLang="en-US" sz="1400">
                <a:solidFill>
                  <a:schemeClr val="tx2"/>
                </a:solidFill>
                <a:latin typeface="Times New Roman" panose="02020603050405020304" pitchFamily="18" charset="0"/>
              </a:rPr>
              <a:pPr>
                <a:spcBef>
                  <a:spcPct val="0"/>
                </a:spcBef>
                <a:buFontTx/>
                <a:buNone/>
              </a:pPr>
              <a:t>32</a:t>
            </a:fld>
            <a:r>
              <a:rPr lang="en-US" altLang="zh-CN" sz="1400">
                <a:solidFill>
                  <a:schemeClr val="tx2"/>
                </a:solidFill>
                <a:latin typeface="Times New Roman" panose="02020603050405020304" pitchFamily="18" charset="0"/>
              </a:rPr>
              <a:t>/60</a:t>
            </a:r>
          </a:p>
        </p:txBody>
      </p:sp>
      <p:sp>
        <p:nvSpPr>
          <p:cNvPr id="60419" name="标题 1"/>
          <p:cNvSpPr>
            <a:spLocks noGrp="1"/>
          </p:cNvSpPr>
          <p:nvPr>
            <p:ph type="title" idx="4294967295"/>
          </p:nvPr>
        </p:nvSpPr>
        <p:spPr>
          <a:xfrm>
            <a:off x="179388" y="0"/>
            <a:ext cx="8229600" cy="642938"/>
          </a:xfrm>
        </p:spPr>
        <p:txBody>
          <a:bodyPr/>
          <a:lstStyle/>
          <a:p>
            <a:r>
              <a:rPr lang="zh-CN" altLang="en-US" sz="4000" dirty="0">
                <a:ea typeface="宋体" panose="02010600030101010101" pitchFamily="2" charset="-122"/>
              </a:rPr>
              <a:t>优先级的顺序约定</a:t>
            </a:r>
          </a:p>
        </p:txBody>
      </p:sp>
      <p:sp>
        <p:nvSpPr>
          <p:cNvPr id="60420" name="内容占位符 2"/>
          <p:cNvSpPr>
            <a:spLocks noGrp="1"/>
          </p:cNvSpPr>
          <p:nvPr>
            <p:ph idx="4294967295"/>
          </p:nvPr>
        </p:nvSpPr>
        <p:spPr>
          <a:xfrm>
            <a:off x="108075" y="880818"/>
            <a:ext cx="9001000" cy="1872010"/>
          </a:xfrm>
        </p:spPr>
        <p:txBody>
          <a:bodyPr/>
          <a:lstStyle/>
          <a:p>
            <a:pPr>
              <a:spcBef>
                <a:spcPct val="15000"/>
              </a:spcBef>
            </a:pPr>
            <a:r>
              <a:rPr lang="zh-CN" altLang="en-US" b="1" dirty="0">
                <a:latin typeface="宋体" panose="02010600030101010101" pitchFamily="2" charset="-122"/>
                <a:ea typeface="宋体" panose="02010600030101010101" pitchFamily="2" charset="-122"/>
              </a:rPr>
              <a:t> </a:t>
            </a:r>
            <a:r>
              <a:rPr lang="en-US" altLang="zh-CN" b="1" dirty="0">
                <a:solidFill>
                  <a:srgbClr val="FF0000"/>
                </a:solidFill>
                <a:latin typeface="宋体" panose="02010600030101010101" pitchFamily="2" charset="-122"/>
                <a:ea typeface="宋体" panose="02010600030101010101" pitchFamily="2" charset="-122"/>
              </a:rPr>
              <a:t>﹃ </a:t>
            </a:r>
            <a:r>
              <a:rPr lang="zh-CN" altLang="en-US" b="1" dirty="0">
                <a:solidFill>
                  <a:srgbClr val="FF0000"/>
                </a:solidFill>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a:t>
            </a:r>
            <a:r>
              <a:rPr lang="en-US" altLang="zh-CN" b="1" dirty="0">
                <a:solidFill>
                  <a:srgbClr val="FF0000"/>
                </a:solidFill>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sym typeface="Symbol" panose="05050102010706020507" pitchFamily="18" charset="2"/>
              </a:rPr>
              <a:t>、 </a:t>
            </a:r>
            <a:r>
              <a:rPr lang="en-US" altLang="zh-CN" b="1" dirty="0">
                <a:solidFill>
                  <a:srgbClr val="FF0000"/>
                </a:solidFill>
                <a:latin typeface="宋体" panose="02010600030101010101" pitchFamily="2" charset="-122"/>
                <a:ea typeface="宋体" panose="02010600030101010101" pitchFamily="2" charset="-122"/>
                <a:sym typeface="Symbol" panose="05050102010706020507" pitchFamily="18" charset="2"/>
              </a:rPr>
              <a:t></a:t>
            </a:r>
            <a:r>
              <a:rPr lang="zh-CN" altLang="en-US" b="1" dirty="0">
                <a:latin typeface="宋体" panose="02010600030101010101" pitchFamily="2" charset="-122"/>
                <a:ea typeface="宋体" panose="02010600030101010101" pitchFamily="2" charset="-122"/>
                <a:sym typeface="Symbol" panose="05050102010706020507" pitchFamily="18" charset="2"/>
              </a:rPr>
              <a:t>：从高到低</a:t>
            </a:r>
            <a:endParaRPr lang="en-US" altLang="zh-CN" dirty="0">
              <a:latin typeface="宋体" panose="02010600030101010101" pitchFamily="2" charset="-122"/>
              <a:ea typeface="宋体" panose="02010600030101010101" pitchFamily="2" charset="-122"/>
            </a:endParaRPr>
          </a:p>
          <a:p>
            <a:pPr>
              <a:spcBef>
                <a:spcPct val="15000"/>
              </a:spcBef>
            </a:pPr>
            <a:r>
              <a:rPr lang="zh-CN" altLang="en-US" b="1" dirty="0">
                <a:latin typeface="宋体" panose="02010600030101010101" pitchFamily="2" charset="-122"/>
                <a:ea typeface="宋体" panose="02010600030101010101" pitchFamily="2" charset="-122"/>
              </a:rPr>
              <a:t> 括号</a:t>
            </a:r>
            <a:r>
              <a:rPr lang="zh-CN" altLang="en-US" b="1" dirty="0">
                <a:solidFill>
                  <a:srgbClr val="FF0000"/>
                </a:solidFill>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内的运算优先</a:t>
            </a:r>
            <a:endParaRPr lang="en-US" altLang="zh-CN" b="1" dirty="0">
              <a:latin typeface="宋体" panose="02010600030101010101" pitchFamily="2" charset="-122"/>
              <a:ea typeface="宋体" panose="02010600030101010101" pitchFamily="2" charset="-122"/>
            </a:endParaRPr>
          </a:p>
          <a:p>
            <a:pPr>
              <a:spcBef>
                <a:spcPct val="15000"/>
              </a:spcBef>
            </a:pPr>
            <a:r>
              <a:rPr lang="zh-CN" altLang="en-US" b="1" dirty="0">
                <a:latin typeface="宋体" panose="02010600030101010101" pitchFamily="2" charset="-122"/>
                <a:ea typeface="宋体" panose="02010600030101010101" pitchFamily="2" charset="-122"/>
              </a:rPr>
              <a:t> 对相同优先级联结词，按从左到右的顺序运算</a:t>
            </a:r>
            <a:endParaRPr lang="en-US" altLang="zh-CN" b="1" dirty="0">
              <a:latin typeface="宋体" panose="02010600030101010101" pitchFamily="2" charset="-122"/>
              <a:ea typeface="宋体" panose="02010600030101010101" pitchFamily="2" charset="-122"/>
            </a:endParaRPr>
          </a:p>
        </p:txBody>
      </p:sp>
      <p:sp>
        <p:nvSpPr>
          <p:cNvPr id="2" name="文本框 1"/>
          <p:cNvSpPr txBox="1"/>
          <p:nvPr/>
        </p:nvSpPr>
        <p:spPr>
          <a:xfrm>
            <a:off x="171420" y="6081653"/>
            <a:ext cx="8713092" cy="400110"/>
          </a:xfrm>
          <a:prstGeom prst="rect">
            <a:avLst/>
          </a:prstGeom>
          <a:noFill/>
        </p:spPr>
        <p:txBody>
          <a:bodyPr wrap="square" rtlCol="0">
            <a:spAutoFit/>
          </a:bodyPr>
          <a:lstStyle/>
          <a:p>
            <a:r>
              <a:rPr lang="zh-CN" altLang="en-US" sz="2000" dirty="0"/>
              <a:t>有些教材上约定：二元联结词优先级相同，一元联结词优先于二元联结词。</a:t>
            </a:r>
          </a:p>
        </p:txBody>
      </p:sp>
      <p:sp>
        <p:nvSpPr>
          <p:cNvPr id="3" name="矩形 2"/>
          <p:cNvSpPr/>
          <p:nvPr/>
        </p:nvSpPr>
        <p:spPr>
          <a:xfrm>
            <a:off x="356704" y="2990708"/>
            <a:ext cx="4873450" cy="954107"/>
          </a:xfrm>
          <a:prstGeom prst="rect">
            <a:avLst/>
          </a:prstGeom>
        </p:spPr>
        <p:txBody>
          <a:bodyPr wrap="none">
            <a:spAutoFit/>
          </a:bodyPr>
          <a:lstStyle/>
          <a:p>
            <a:r>
              <a:rPr lang="zh-CN" altLang="en-US" sz="2800" b="1" dirty="0">
                <a:latin typeface="宋体" panose="02010600030101010101" pitchFamily="2" charset="-122"/>
              </a:rPr>
              <a:t>例：比较下列命题公式的意义</a:t>
            </a:r>
            <a:endParaRPr lang="en-US" altLang="zh-CN" sz="2800" b="1" dirty="0">
              <a:latin typeface="宋体" panose="02010600030101010101" pitchFamily="2" charset="-122"/>
            </a:endParaRPr>
          </a:p>
          <a:p>
            <a:r>
              <a:rPr lang="en-US" altLang="zh-CN" sz="2800" b="1" dirty="0">
                <a:latin typeface="宋体" panose="02010600030101010101" pitchFamily="2" charset="-122"/>
              </a:rPr>
              <a:t>    </a:t>
            </a:r>
            <a:endParaRPr lang="zh-CN" altLang="en-US" sz="2800" dirty="0"/>
          </a:p>
        </p:txBody>
      </p:sp>
      <p:graphicFrame>
        <p:nvGraphicFramePr>
          <p:cNvPr id="5" name="表格 4"/>
          <p:cNvGraphicFramePr>
            <a:graphicFrameLocks noGrp="1"/>
          </p:cNvGraphicFramePr>
          <p:nvPr>
            <p:extLst>
              <p:ext uri="{D42A27DB-BD31-4B8C-83A1-F6EECF244321}">
                <p14:modId xmlns:p14="http://schemas.microsoft.com/office/powerpoint/2010/main" val="259890631"/>
              </p:ext>
            </p:extLst>
          </p:nvPr>
        </p:nvGraphicFramePr>
        <p:xfrm>
          <a:off x="1246187" y="3563101"/>
          <a:ext cx="7646293" cy="2072640"/>
        </p:xfrm>
        <a:graphic>
          <a:graphicData uri="http://schemas.openxmlformats.org/drawingml/2006/table">
            <a:tbl>
              <a:tblPr firstRow="1" bandRow="1">
                <a:tableStyleId>{5C22544A-7EE6-4342-B048-85BDC9FD1C3A}</a:tableStyleId>
              </a:tblPr>
              <a:tblGrid>
                <a:gridCol w="805533">
                  <a:extLst>
                    <a:ext uri="{9D8B030D-6E8A-4147-A177-3AD203B41FA5}">
                      <a16:colId xmlns:a16="http://schemas.microsoft.com/office/drawing/2014/main" val="3880364398"/>
                    </a:ext>
                  </a:extLst>
                </a:gridCol>
                <a:gridCol w="6840760">
                  <a:extLst>
                    <a:ext uri="{9D8B030D-6E8A-4147-A177-3AD203B41FA5}">
                      <a16:colId xmlns:a16="http://schemas.microsoft.com/office/drawing/2014/main" val="1468717338"/>
                    </a:ext>
                  </a:extLst>
                </a:gridCol>
              </a:tblGrid>
              <a:tr h="370840">
                <a:tc>
                  <a:txBody>
                    <a:bodyPr/>
                    <a:lstStyle/>
                    <a:p>
                      <a:pPr algn="ctr"/>
                      <a:r>
                        <a:rPr lang="en-US" altLang="zh-CN" sz="2800" dirty="0"/>
                        <a:t>A</a:t>
                      </a:r>
                      <a:endParaRPr lang="zh-CN" altLang="en-US" sz="2800" dirty="0"/>
                    </a:p>
                  </a:txBody>
                  <a:tcPr/>
                </a:tc>
                <a:tc>
                  <a:txBody>
                    <a:bodyPr/>
                    <a:lstStyle/>
                    <a:p>
                      <a:pPr algn="ctr"/>
                      <a:r>
                        <a:rPr lang="en-US" altLang="zh-CN" sz="2800" b="1" dirty="0">
                          <a:latin typeface="宋体" panose="02010600030101010101" pitchFamily="2" charset="-122"/>
                        </a:rPr>
                        <a:t>(</a:t>
                      </a:r>
                      <a:r>
                        <a:rPr lang="zh-CN" altLang="en-US" sz="2800" b="1" dirty="0">
                          <a:latin typeface="宋体" panose="02010600030101010101" pitchFamily="2" charset="-122"/>
                        </a:rPr>
                        <a:t>他会中文∧他会英语</a:t>
                      </a:r>
                      <a:r>
                        <a:rPr lang="en-US" altLang="zh-CN" sz="2800" b="1" dirty="0">
                          <a:latin typeface="宋体" panose="02010600030101010101" pitchFamily="2" charset="-122"/>
                        </a:rPr>
                        <a:t>)</a:t>
                      </a:r>
                      <a:r>
                        <a:rPr lang="zh-CN" altLang="en-US" sz="2800" b="1" dirty="0">
                          <a:latin typeface="宋体" panose="02010600030101010101" pitchFamily="2" charset="-122"/>
                        </a:rPr>
                        <a:t>∧他会法语</a:t>
                      </a:r>
                      <a:endParaRPr lang="zh-CN" altLang="en-US" sz="2800" dirty="0"/>
                    </a:p>
                  </a:txBody>
                  <a:tcPr/>
                </a:tc>
                <a:extLst>
                  <a:ext uri="{0D108BD9-81ED-4DB2-BD59-A6C34878D82A}">
                    <a16:rowId xmlns:a16="http://schemas.microsoft.com/office/drawing/2014/main" val="461938312"/>
                  </a:ext>
                </a:extLst>
              </a:tr>
              <a:tr h="370840">
                <a:tc>
                  <a:txBody>
                    <a:bodyPr/>
                    <a:lstStyle/>
                    <a:p>
                      <a:pPr algn="ctr"/>
                      <a:r>
                        <a:rPr lang="en-US" altLang="zh-CN" sz="2800" dirty="0"/>
                        <a:t>B</a:t>
                      </a:r>
                      <a:endParaRPr lang="zh-CN" altLang="en-US" sz="2800" dirty="0"/>
                    </a:p>
                  </a:txBody>
                  <a:tcPr/>
                </a:tc>
                <a:tc>
                  <a:txBody>
                    <a:bodyPr/>
                    <a:lstStyle/>
                    <a:p>
                      <a:pPr algn="ctr"/>
                      <a:r>
                        <a:rPr lang="zh-CN" altLang="en-US" sz="2800" b="1" dirty="0">
                          <a:latin typeface="宋体" panose="02010600030101010101" pitchFamily="2" charset="-122"/>
                        </a:rPr>
                        <a:t>他会中文∧</a:t>
                      </a:r>
                      <a:r>
                        <a:rPr lang="en-US" altLang="zh-CN" sz="2800" b="1" dirty="0">
                          <a:latin typeface="宋体" panose="02010600030101010101" pitchFamily="2" charset="-122"/>
                        </a:rPr>
                        <a:t>(</a:t>
                      </a:r>
                      <a:r>
                        <a:rPr lang="zh-CN" altLang="en-US" sz="2800" b="1" dirty="0">
                          <a:latin typeface="宋体" panose="02010600030101010101" pitchFamily="2" charset="-122"/>
                        </a:rPr>
                        <a:t>他会英语∧他会法语</a:t>
                      </a:r>
                      <a:r>
                        <a:rPr lang="en-US" altLang="zh-CN" sz="2800" b="1" dirty="0">
                          <a:latin typeface="宋体" panose="02010600030101010101" pitchFamily="2" charset="-122"/>
                        </a:rPr>
                        <a:t>)</a:t>
                      </a:r>
                      <a:endParaRPr lang="zh-CN" altLang="en-US" sz="2800" dirty="0"/>
                    </a:p>
                  </a:txBody>
                  <a:tcPr/>
                </a:tc>
                <a:extLst>
                  <a:ext uri="{0D108BD9-81ED-4DB2-BD59-A6C34878D82A}">
                    <a16:rowId xmlns:a16="http://schemas.microsoft.com/office/drawing/2014/main" val="2489915895"/>
                  </a:ext>
                </a:extLst>
              </a:tr>
              <a:tr h="370840">
                <a:tc>
                  <a:txBody>
                    <a:bodyPr/>
                    <a:lstStyle/>
                    <a:p>
                      <a:pPr algn="ctr"/>
                      <a:r>
                        <a:rPr lang="en-US" altLang="zh-CN" sz="2800" dirty="0"/>
                        <a:t>C</a:t>
                      </a:r>
                      <a:endParaRPr lang="zh-CN" altLang="en-US" sz="2800" dirty="0"/>
                    </a:p>
                  </a:txBody>
                  <a:tcPr/>
                </a:tc>
                <a:tc>
                  <a:txBody>
                    <a:bodyPr/>
                    <a:lstStyle/>
                    <a:p>
                      <a:pPr algn="ctr"/>
                      <a:r>
                        <a:rPr lang="en-US" altLang="zh-CN" sz="2800" b="1" dirty="0">
                          <a:latin typeface="宋体" panose="02010600030101010101" pitchFamily="2" charset="-122"/>
                        </a:rPr>
                        <a:t>(</a:t>
                      </a:r>
                      <a:r>
                        <a:rPr lang="zh-CN" altLang="en-US" sz="2800" b="1" dirty="0">
                          <a:latin typeface="宋体" panose="02010600030101010101" pitchFamily="2" charset="-122"/>
                        </a:rPr>
                        <a:t>他会中文</a:t>
                      </a:r>
                      <a:r>
                        <a:rPr lang="zh-CN" altLang="en-US" sz="2800" b="1" dirty="0">
                          <a:latin typeface="宋体" panose="02010600030101010101" pitchFamily="2" charset="-122"/>
                          <a:ea typeface="宋体" panose="02010600030101010101" pitchFamily="2" charset="-122"/>
                          <a:sym typeface="Symbol" panose="05050102010706020507" pitchFamily="18" charset="2"/>
                        </a:rPr>
                        <a:t></a:t>
                      </a:r>
                      <a:r>
                        <a:rPr lang="zh-CN" altLang="en-US" sz="2800" b="1" dirty="0">
                          <a:latin typeface="宋体" panose="02010600030101010101" pitchFamily="2" charset="-122"/>
                        </a:rPr>
                        <a:t>他会英语</a:t>
                      </a:r>
                      <a:r>
                        <a:rPr lang="en-US" altLang="zh-CN" sz="2800" b="1" dirty="0">
                          <a:latin typeface="宋体" panose="02010600030101010101" pitchFamily="2" charset="-122"/>
                        </a:rPr>
                        <a:t>)</a:t>
                      </a:r>
                      <a:r>
                        <a:rPr lang="zh-CN" altLang="en-US" sz="2800" b="1" dirty="0">
                          <a:latin typeface="宋体" panose="02010600030101010101" pitchFamily="2" charset="-122"/>
                          <a:ea typeface="宋体" panose="02010600030101010101" pitchFamily="2" charset="-122"/>
                          <a:sym typeface="Symbol" panose="05050102010706020507" pitchFamily="18" charset="2"/>
                        </a:rPr>
                        <a:t></a:t>
                      </a:r>
                      <a:r>
                        <a:rPr lang="zh-CN" altLang="en-US" sz="2800" b="1" dirty="0">
                          <a:latin typeface="宋体" panose="02010600030101010101" pitchFamily="2" charset="-122"/>
                        </a:rPr>
                        <a:t>他会法语</a:t>
                      </a:r>
                      <a:endParaRPr lang="zh-CN" altLang="en-US" sz="2800" dirty="0"/>
                    </a:p>
                  </a:txBody>
                  <a:tcPr/>
                </a:tc>
                <a:extLst>
                  <a:ext uri="{0D108BD9-81ED-4DB2-BD59-A6C34878D82A}">
                    <a16:rowId xmlns:a16="http://schemas.microsoft.com/office/drawing/2014/main" val="3504365470"/>
                  </a:ext>
                </a:extLst>
              </a:tr>
              <a:tr h="370840">
                <a:tc>
                  <a:txBody>
                    <a:bodyPr/>
                    <a:lstStyle/>
                    <a:p>
                      <a:pPr algn="ctr"/>
                      <a:r>
                        <a:rPr lang="en-US" altLang="zh-CN" sz="2800" dirty="0"/>
                        <a:t>D</a:t>
                      </a:r>
                      <a:endParaRPr lang="zh-CN" altLang="en-US" sz="2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800" b="1" dirty="0">
                          <a:latin typeface="宋体" panose="02010600030101010101" pitchFamily="2" charset="-122"/>
                        </a:rPr>
                        <a:t>他会中文</a:t>
                      </a:r>
                      <a:r>
                        <a:rPr lang="zh-CN" altLang="en-US" sz="2800" b="1" dirty="0">
                          <a:latin typeface="宋体" panose="02010600030101010101" pitchFamily="2" charset="-122"/>
                          <a:ea typeface="宋体" panose="02010600030101010101" pitchFamily="2" charset="-122"/>
                          <a:sym typeface="Symbol" panose="05050102010706020507" pitchFamily="18" charset="2"/>
                        </a:rPr>
                        <a:t></a:t>
                      </a:r>
                      <a:r>
                        <a:rPr lang="en-US" altLang="zh-CN" sz="2800" b="1" dirty="0">
                          <a:latin typeface="宋体" panose="02010600030101010101" pitchFamily="2" charset="-122"/>
                          <a:ea typeface="宋体" panose="02010600030101010101" pitchFamily="2" charset="-122"/>
                          <a:sym typeface="Symbol" panose="05050102010706020507" pitchFamily="18" charset="2"/>
                        </a:rPr>
                        <a:t>(</a:t>
                      </a:r>
                      <a:r>
                        <a:rPr lang="zh-CN" altLang="en-US" sz="2800" b="1" dirty="0">
                          <a:latin typeface="宋体" panose="02010600030101010101" pitchFamily="2" charset="-122"/>
                        </a:rPr>
                        <a:t>他会英语</a:t>
                      </a:r>
                      <a:r>
                        <a:rPr lang="zh-CN" altLang="en-US" sz="2800" b="1" dirty="0">
                          <a:latin typeface="宋体" panose="02010600030101010101" pitchFamily="2" charset="-122"/>
                          <a:ea typeface="宋体" panose="02010600030101010101" pitchFamily="2" charset="-122"/>
                          <a:sym typeface="Symbol" panose="05050102010706020507" pitchFamily="18" charset="2"/>
                        </a:rPr>
                        <a:t></a:t>
                      </a:r>
                      <a:r>
                        <a:rPr lang="zh-CN" altLang="en-US" sz="2800" b="1" dirty="0">
                          <a:latin typeface="宋体" panose="02010600030101010101" pitchFamily="2" charset="-122"/>
                        </a:rPr>
                        <a:t>他会法语</a:t>
                      </a:r>
                      <a:r>
                        <a:rPr lang="en-US" altLang="zh-CN" sz="2800" b="1" dirty="0">
                          <a:latin typeface="宋体" panose="02010600030101010101" pitchFamily="2" charset="-122"/>
                        </a:rPr>
                        <a:t>)</a:t>
                      </a:r>
                      <a:endParaRPr lang="zh-CN" altLang="en-US" sz="2800" dirty="0"/>
                    </a:p>
                  </a:txBody>
                  <a:tcPr/>
                </a:tc>
                <a:extLst>
                  <a:ext uri="{0D108BD9-81ED-4DB2-BD59-A6C34878D82A}">
                    <a16:rowId xmlns:a16="http://schemas.microsoft.com/office/drawing/2014/main" val="149814346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F56ABF23-E086-4A01-B6D5-A49E63A5B302}" type="slidenum">
              <a:rPr lang="zh-CN" altLang="en-US" sz="1400" smtClean="0">
                <a:solidFill>
                  <a:schemeClr val="tx2"/>
                </a:solidFill>
                <a:latin typeface="Times New Roman" panose="02020603050405020304" pitchFamily="18" charset="0"/>
              </a:rPr>
              <a:pPr>
                <a:spcBef>
                  <a:spcPct val="0"/>
                </a:spcBef>
                <a:buFontTx/>
                <a:buNone/>
              </a:pPr>
              <a:t>33</a:t>
            </a:fld>
            <a:r>
              <a:rPr lang="en-US" altLang="zh-CN" sz="1400" dirty="0">
                <a:solidFill>
                  <a:schemeClr val="tx2"/>
                </a:solidFill>
                <a:latin typeface="Times New Roman" panose="02020603050405020304" pitchFamily="18" charset="0"/>
              </a:rPr>
              <a:t>/50</a:t>
            </a:r>
          </a:p>
        </p:txBody>
      </p:sp>
      <p:sp>
        <p:nvSpPr>
          <p:cNvPr id="58371" name="Rectangle 2"/>
          <p:cNvSpPr>
            <a:spLocks noGrp="1"/>
          </p:cNvSpPr>
          <p:nvPr>
            <p:ph type="title" idx="4294967295"/>
          </p:nvPr>
        </p:nvSpPr>
        <p:spPr/>
        <p:txBody>
          <a:bodyPr/>
          <a:lstStyle/>
          <a:p>
            <a:r>
              <a:rPr lang="en-US" altLang="zh-CN" sz="4000" b="1" dirty="0">
                <a:latin typeface="Calibri" panose="020F0502020204030204" pitchFamily="34" charset="0"/>
                <a:ea typeface="宋体" panose="02010600030101010101" pitchFamily="2" charset="-122"/>
              </a:rPr>
              <a:t>1.2  </a:t>
            </a:r>
            <a:r>
              <a:rPr lang="zh-CN" altLang="en-US" sz="4000" b="1" dirty="0">
                <a:latin typeface="Calibri" panose="020F0502020204030204" pitchFamily="34" charset="0"/>
                <a:ea typeface="宋体" panose="02010600030101010101" pitchFamily="2" charset="-122"/>
              </a:rPr>
              <a:t>命题</a:t>
            </a:r>
            <a:r>
              <a:rPr lang="zh-CN" altLang="en-US" b="1" dirty="0">
                <a:latin typeface="Calibri" panose="020F0502020204030204" pitchFamily="34" charset="0"/>
                <a:ea typeface="宋体" panose="02010600030101010101" pitchFamily="2" charset="-122"/>
              </a:rPr>
              <a:t>公式及分类</a:t>
            </a:r>
          </a:p>
        </p:txBody>
      </p:sp>
      <p:sp>
        <p:nvSpPr>
          <p:cNvPr id="58372" name="Rectangle 3"/>
          <p:cNvSpPr>
            <a:spLocks noGrp="1"/>
          </p:cNvSpPr>
          <p:nvPr>
            <p:ph type="body" idx="4294967295"/>
          </p:nvPr>
        </p:nvSpPr>
        <p:spPr>
          <a:xfrm>
            <a:off x="142875" y="981075"/>
            <a:ext cx="8893175" cy="4968875"/>
          </a:xfrm>
        </p:spPr>
        <p:txBody>
          <a:bodyPr/>
          <a:lstStyle/>
          <a:p>
            <a:pPr marL="452438" indent="-452438">
              <a:buFont typeface="Arial" panose="020B0604020202020204" pitchFamily="34" charset="0"/>
              <a:buNone/>
            </a:pPr>
            <a:r>
              <a:rPr lang="zh-CN" altLang="en-US" b="1" dirty="0">
                <a:solidFill>
                  <a:srgbClr val="993300"/>
                </a:solidFill>
                <a:latin typeface="Calibri" panose="020F0502020204030204" pitchFamily="34" charset="0"/>
                <a:ea typeface="宋体" panose="02010600030101010101" pitchFamily="2" charset="-122"/>
              </a:rPr>
              <a:t>定义</a:t>
            </a:r>
            <a:r>
              <a:rPr lang="en-US" altLang="zh-CN" b="1" dirty="0">
                <a:solidFill>
                  <a:srgbClr val="993300"/>
                </a:solidFill>
                <a:latin typeface="Calibri" panose="020F0502020204030204" pitchFamily="34" charset="0"/>
                <a:ea typeface="宋体" panose="02010600030101010101" pitchFamily="2" charset="-122"/>
              </a:rPr>
              <a:t>1.6 </a:t>
            </a:r>
            <a:r>
              <a:rPr lang="zh-CN" altLang="en-US" b="1" dirty="0">
                <a:solidFill>
                  <a:srgbClr val="FF0000"/>
                </a:solidFill>
                <a:latin typeface="Calibri" panose="020F0502020204030204" pitchFamily="34" charset="0"/>
                <a:ea typeface="宋体" panose="02010600030101010101" pitchFamily="2" charset="-122"/>
              </a:rPr>
              <a:t>合式公式</a:t>
            </a:r>
            <a:r>
              <a:rPr lang="zh-CN" altLang="en-US" b="1" dirty="0">
                <a:latin typeface="Calibri" panose="020F0502020204030204" pitchFamily="34" charset="0"/>
                <a:ea typeface="宋体" panose="02010600030101010101" pitchFamily="2" charset="-122"/>
              </a:rPr>
              <a:t>为如下定义的式子</a:t>
            </a:r>
            <a:r>
              <a:rPr lang="en-US" altLang="zh-CN" b="1"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简称</a:t>
            </a:r>
            <a:r>
              <a:rPr lang="zh-CN" altLang="en-US" b="1" dirty="0">
                <a:solidFill>
                  <a:srgbClr val="FF0000"/>
                </a:solidFill>
                <a:latin typeface="Calibri" panose="020F0502020204030204" pitchFamily="34" charset="0"/>
                <a:ea typeface="宋体" panose="02010600030101010101" pitchFamily="2" charset="-122"/>
              </a:rPr>
              <a:t>公式</a:t>
            </a:r>
            <a:r>
              <a:rPr lang="en-US" altLang="zh-CN" b="1"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a:t>
            </a:r>
          </a:p>
          <a:p>
            <a:pPr marL="452438" indent="-452438">
              <a:spcBef>
                <a:spcPct val="40000"/>
              </a:spcBef>
              <a:buFont typeface="Wingdings" panose="05000000000000000000" pitchFamily="2" charset="2"/>
              <a:buAutoNum type="circleNumDbPlain"/>
            </a:pPr>
            <a:r>
              <a:rPr lang="zh-CN" altLang="en-US" b="1" dirty="0">
                <a:latin typeface="Calibri" panose="020F0502020204030204" pitchFamily="34" charset="0"/>
                <a:ea typeface="宋体" panose="02010600030101010101" pitchFamily="2" charset="-122"/>
              </a:rPr>
              <a:t> 单个命题变项是公式；</a:t>
            </a:r>
          </a:p>
          <a:p>
            <a:pPr marL="452438" indent="-452438">
              <a:spcBef>
                <a:spcPct val="40000"/>
              </a:spcBef>
              <a:buFont typeface="Wingdings" panose="05000000000000000000" pitchFamily="2" charset="2"/>
              <a:buAutoNum type="circleNumDbPlain"/>
            </a:pPr>
            <a:r>
              <a:rPr lang="zh-CN" altLang="en-US" b="1" dirty="0">
                <a:latin typeface="Calibri" panose="020F0502020204030204" pitchFamily="34" charset="0"/>
                <a:ea typeface="宋体" panose="02010600030101010101" pitchFamily="2" charset="-122"/>
              </a:rPr>
              <a:t> 如果</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为公式，则</a:t>
            </a:r>
            <a:r>
              <a:rPr lang="en-US" altLang="zh-CN" b="1"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sym typeface="Symbol" panose="05050102010706020507" pitchFamily="18" charset="2"/>
              </a:rPr>
              <a:t></a:t>
            </a:r>
            <a:r>
              <a:rPr lang="en-US" altLang="zh-CN" b="1" dirty="0">
                <a:latin typeface="Calibri" panose="020F0502020204030204" pitchFamily="34" charset="0"/>
                <a:ea typeface="宋体" panose="02010600030101010101" pitchFamily="2" charset="-122"/>
                <a:sym typeface="Symbol" panose="05050102010706020507" pitchFamily="18" charset="2"/>
              </a:rPr>
              <a:t>A)</a:t>
            </a:r>
            <a:r>
              <a:rPr lang="zh-CN" altLang="en-US" b="1" dirty="0">
                <a:latin typeface="Calibri" panose="020F0502020204030204" pitchFamily="34" charset="0"/>
                <a:ea typeface="宋体" panose="02010600030101010101" pitchFamily="2" charset="-122"/>
              </a:rPr>
              <a:t>为公式；</a:t>
            </a:r>
          </a:p>
          <a:p>
            <a:pPr marL="452438" indent="-452438">
              <a:spcBef>
                <a:spcPct val="40000"/>
              </a:spcBef>
              <a:buFont typeface="Wingdings" panose="05000000000000000000" pitchFamily="2" charset="2"/>
              <a:buAutoNum type="circleNumDbPlain"/>
            </a:pPr>
            <a:r>
              <a:rPr lang="zh-CN" altLang="en-US" b="1" dirty="0">
                <a:latin typeface="Calibri" panose="020F0502020204030204" pitchFamily="34" charset="0"/>
                <a:ea typeface="宋体" panose="02010600030101010101" pitchFamily="2" charset="-122"/>
              </a:rPr>
              <a:t> 如果</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B</a:t>
            </a:r>
            <a:r>
              <a:rPr lang="zh-CN" altLang="en-US" b="1" dirty="0">
                <a:latin typeface="Calibri" panose="020F0502020204030204" pitchFamily="34" charset="0"/>
                <a:ea typeface="宋体" panose="02010600030101010101" pitchFamily="2" charset="-122"/>
              </a:rPr>
              <a:t>为公式，则</a:t>
            </a:r>
          </a:p>
          <a:p>
            <a:pPr marL="452438" indent="-452438">
              <a:spcBef>
                <a:spcPct val="40000"/>
              </a:spcBef>
              <a:buFont typeface="Wingdings" panose="05000000000000000000" pitchFamily="2" charset="2"/>
              <a:buNone/>
            </a:pP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(A</a:t>
            </a:r>
            <a:r>
              <a:rPr lang="en-US" altLang="zh-CN" b="1" dirty="0">
                <a:latin typeface="宋体" panose="02010600030101010101" pitchFamily="2" charset="-122"/>
              </a:rPr>
              <a:t>∨</a:t>
            </a:r>
            <a:r>
              <a:rPr lang="en-US" altLang="zh-CN" b="1" dirty="0">
                <a:latin typeface="Calibri" panose="020F0502020204030204" pitchFamily="34" charset="0"/>
                <a:ea typeface="宋体" panose="02010600030101010101" pitchFamily="2" charset="-122"/>
              </a:rPr>
              <a:t>B),  (A</a:t>
            </a:r>
            <a:r>
              <a:rPr lang="zh-CN" altLang="en-US" b="1" dirty="0">
                <a:latin typeface="宋体" panose="02010600030101010101" pitchFamily="2" charset="-122"/>
              </a:rPr>
              <a:t>∧</a:t>
            </a:r>
            <a:r>
              <a:rPr lang="en-US" altLang="zh-CN" b="1" dirty="0">
                <a:latin typeface="Calibri" panose="020F0502020204030204" pitchFamily="34" charset="0"/>
                <a:ea typeface="宋体" panose="02010600030101010101" pitchFamily="2" charset="-122"/>
              </a:rPr>
              <a:t>B),  (A</a:t>
            </a:r>
            <a:r>
              <a:rPr lang="en-US" altLang="zh-CN" b="1" dirty="0">
                <a:latin typeface="Calibri" panose="020F0502020204030204" pitchFamily="34" charset="0"/>
                <a:ea typeface="宋体" panose="02010600030101010101" pitchFamily="2" charset="-122"/>
                <a:sym typeface="Symbol" panose="05050102010706020507" pitchFamily="18" charset="2"/>
              </a:rPr>
              <a:t>B)</a:t>
            </a:r>
            <a:r>
              <a:rPr lang="en-US" altLang="zh-CN" b="1" dirty="0">
                <a:latin typeface="Calibri" panose="020F0502020204030204" pitchFamily="34" charset="0"/>
                <a:ea typeface="宋体" panose="02010600030101010101" pitchFamily="2" charset="-122"/>
              </a:rPr>
              <a:t>, (A</a:t>
            </a:r>
            <a:r>
              <a:rPr lang="en-US" altLang="zh-CN" b="1" dirty="0">
                <a:latin typeface="Calibri" panose="020F0502020204030204" pitchFamily="34" charset="0"/>
                <a:ea typeface="宋体" panose="02010600030101010101" pitchFamily="2" charset="-122"/>
                <a:sym typeface="Symbol" panose="05050102010706020507" pitchFamily="18" charset="2"/>
              </a:rPr>
              <a:t>B)</a:t>
            </a:r>
            <a:r>
              <a:rPr lang="en-US" altLang="zh-CN" b="1" dirty="0">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均为公式；</a:t>
            </a:r>
          </a:p>
          <a:p>
            <a:pPr marL="452438" indent="-452438">
              <a:spcBef>
                <a:spcPct val="40000"/>
              </a:spcBef>
              <a:buFont typeface="Wingdings" panose="05000000000000000000" pitchFamily="2" charset="2"/>
              <a:buAutoNum type="circleNumDbPlain" startAt="4"/>
            </a:pPr>
            <a:r>
              <a:rPr lang="zh-CN" altLang="en-US" b="1" dirty="0">
                <a:latin typeface="Calibri" panose="020F0502020204030204" pitchFamily="34" charset="0"/>
                <a:ea typeface="宋体" panose="02010600030101010101" pitchFamily="2" charset="-122"/>
              </a:rPr>
              <a:t>当且仅当经过有限次使用</a:t>
            </a:r>
            <a:r>
              <a:rPr lang="zh-CN" altLang="zh-CN" b="1" dirty="0">
                <a:latin typeface="Calibri" panose="020F0502020204030204" pitchFamily="34" charset="0"/>
                <a:ea typeface="宋体" panose="02010600030101010101" pitchFamily="2" charset="-122"/>
              </a:rPr>
              <a:t>①</a:t>
            </a:r>
            <a:r>
              <a:rPr lang="zh-CN" altLang="en-US" b="1" dirty="0">
                <a:latin typeface="Calibri" panose="020F0502020204030204" pitchFamily="34" charset="0"/>
                <a:ea typeface="宋体" panose="02010600030101010101" pitchFamily="2" charset="-122"/>
              </a:rPr>
              <a:t>、</a:t>
            </a:r>
            <a:r>
              <a:rPr lang="zh-CN" altLang="zh-CN" b="1" dirty="0">
                <a:latin typeface="Calibri" panose="020F0502020204030204" pitchFamily="34" charset="0"/>
                <a:ea typeface="宋体" panose="02010600030101010101" pitchFamily="2" charset="-122"/>
              </a:rPr>
              <a:t>②</a:t>
            </a:r>
            <a:r>
              <a:rPr lang="zh-CN" altLang="en-US" b="1" dirty="0">
                <a:latin typeface="Calibri" panose="020F0502020204030204" pitchFamily="34" charset="0"/>
                <a:ea typeface="宋体" panose="02010600030101010101" pitchFamily="2" charset="-122"/>
              </a:rPr>
              <a:t>、</a:t>
            </a:r>
            <a:r>
              <a:rPr lang="zh-CN" altLang="zh-CN" b="1" dirty="0">
                <a:latin typeface="Calibri" panose="020F0502020204030204" pitchFamily="34" charset="0"/>
                <a:ea typeface="宋体" panose="02010600030101010101" pitchFamily="2" charset="-122"/>
              </a:rPr>
              <a:t>③</a:t>
            </a:r>
            <a:r>
              <a:rPr lang="zh-CN" altLang="en-US" b="1" dirty="0">
                <a:latin typeface="Calibri" panose="020F0502020204030204" pitchFamily="34" charset="0"/>
                <a:ea typeface="宋体" panose="02010600030101010101" pitchFamily="2" charset="-122"/>
              </a:rPr>
              <a:t>所组成的符号串才是公式，否则不为公式 。</a:t>
            </a:r>
          </a:p>
        </p:txBody>
      </p:sp>
      <p:sp>
        <p:nvSpPr>
          <p:cNvPr id="58373" name="Rectangle 6"/>
          <p:cNvSpPr>
            <a:spLocks noChangeArrowheads="1"/>
          </p:cNvSpPr>
          <p:nvPr/>
        </p:nvSpPr>
        <p:spPr bwMode="auto">
          <a:xfrm>
            <a:off x="395536" y="5840413"/>
            <a:ext cx="5152051" cy="646331"/>
          </a:xfrm>
          <a:prstGeom prst="rect">
            <a:avLst/>
          </a:prstGeom>
          <a:solidFill>
            <a:srgbClr val="95B3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sz="3600" b="1" dirty="0">
                <a:solidFill>
                  <a:srgbClr val="FF0000"/>
                </a:solidFill>
              </a:rPr>
              <a:t>Well Formed Formulae</a:t>
            </a:r>
            <a:endParaRPr lang="zh-CN" altLang="en-US" sz="3600" b="1" dirty="0">
              <a:solidFill>
                <a:schemeClr val="bg1"/>
              </a:solidFill>
            </a:endParaRPr>
          </a:p>
        </p:txBody>
      </p:sp>
      <p:sp>
        <p:nvSpPr>
          <p:cNvPr id="2" name="文本框 1"/>
          <p:cNvSpPr txBox="1"/>
          <p:nvPr/>
        </p:nvSpPr>
        <p:spPr>
          <a:xfrm>
            <a:off x="5652120" y="5930255"/>
            <a:ext cx="3262432" cy="461665"/>
          </a:xfrm>
          <a:prstGeom prst="rect">
            <a:avLst/>
          </a:prstGeom>
          <a:solidFill>
            <a:srgbClr val="FFFF00"/>
          </a:solidFill>
        </p:spPr>
        <p:txBody>
          <a:bodyPr wrap="none" rtlCol="0">
            <a:spAutoFit/>
          </a:bodyPr>
          <a:lstStyle/>
          <a:p>
            <a:r>
              <a:rPr lang="zh-CN" altLang="en-US" sz="2400" dirty="0"/>
              <a:t>最外层圆括号可以省去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37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37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3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animBg="1"/>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A4BFF5F0-11A2-4DF1-AA73-44952EF58E44}" type="slidenum">
              <a:rPr lang="zh-CN" altLang="en-US" sz="1400" smtClean="0">
                <a:solidFill>
                  <a:schemeClr val="tx2"/>
                </a:solidFill>
                <a:latin typeface="Times New Roman" panose="02020603050405020304" pitchFamily="18" charset="0"/>
              </a:rPr>
              <a:pPr>
                <a:spcBef>
                  <a:spcPct val="0"/>
                </a:spcBef>
                <a:buFontTx/>
                <a:buNone/>
              </a:pPr>
              <a:t>34</a:t>
            </a:fld>
            <a:r>
              <a:rPr lang="en-US" altLang="zh-CN" sz="1400" dirty="0">
                <a:solidFill>
                  <a:schemeClr val="tx2"/>
                </a:solidFill>
                <a:latin typeface="Times New Roman" panose="02020603050405020304" pitchFamily="18" charset="0"/>
              </a:rPr>
              <a:t>/50</a:t>
            </a:r>
          </a:p>
        </p:txBody>
      </p:sp>
      <p:sp>
        <p:nvSpPr>
          <p:cNvPr id="59395" name="Rectangle 2"/>
          <p:cNvSpPr>
            <a:spLocks noGrp="1"/>
          </p:cNvSpPr>
          <p:nvPr>
            <p:ph type="title" idx="4294967295"/>
          </p:nvPr>
        </p:nvSpPr>
        <p:spPr/>
        <p:txBody>
          <a:bodyPr/>
          <a:lstStyle/>
          <a:p>
            <a:r>
              <a:rPr lang="en-US" altLang="zh-CN" dirty="0">
                <a:latin typeface="Calibri" panose="020F0502020204030204" pitchFamily="34" charset="0"/>
                <a:ea typeface="宋体" panose="02010600030101010101" pitchFamily="2" charset="-122"/>
              </a:rPr>
              <a:t>n </a:t>
            </a:r>
            <a:r>
              <a:rPr lang="zh-CN" altLang="en-US" dirty="0">
                <a:latin typeface="Calibri" panose="020F0502020204030204" pitchFamily="34" charset="0"/>
                <a:ea typeface="宋体" panose="02010600030101010101" pitchFamily="2" charset="-122"/>
              </a:rPr>
              <a:t>元公式 </a:t>
            </a:r>
          </a:p>
        </p:txBody>
      </p:sp>
      <p:sp>
        <p:nvSpPr>
          <p:cNvPr id="59396" name="Rectangle 3"/>
          <p:cNvSpPr>
            <a:spLocks noGrp="1"/>
          </p:cNvSpPr>
          <p:nvPr>
            <p:ph type="body" idx="4294967295"/>
          </p:nvPr>
        </p:nvSpPr>
        <p:spPr>
          <a:xfrm>
            <a:off x="323850" y="1052513"/>
            <a:ext cx="8229600" cy="1346200"/>
          </a:xfrm>
        </p:spPr>
        <p:txBody>
          <a:bodyPr/>
          <a:lstStyle/>
          <a:p>
            <a:pPr marL="0" indent="0">
              <a:buFont typeface="Arial" panose="020B0604020202020204" pitchFamily="34" charset="0"/>
              <a:buNone/>
            </a:pPr>
            <a:r>
              <a:rPr lang="zh-CN" altLang="en-US" sz="3600" b="1" dirty="0">
                <a:latin typeface="黑体" panose="02010609060101010101" pitchFamily="49" charset="-122"/>
                <a:ea typeface="黑体" panose="02010609060101010101" pitchFamily="49" charset="-122"/>
              </a:rPr>
              <a:t>有</a:t>
            </a:r>
            <a:r>
              <a:rPr lang="en-US" altLang="zh-CN" sz="3600" b="1" dirty="0">
                <a:latin typeface="黑体" panose="02010609060101010101" pitchFamily="49" charset="-122"/>
                <a:ea typeface="黑体" panose="02010609060101010101" pitchFamily="49" charset="-122"/>
              </a:rPr>
              <a:t>n</a:t>
            </a:r>
            <a:r>
              <a:rPr lang="zh-CN" altLang="en-US" sz="3600" b="1" dirty="0">
                <a:latin typeface="黑体" panose="02010609060101010101" pitchFamily="49" charset="-122"/>
                <a:ea typeface="黑体" panose="02010609060101010101" pitchFamily="49" charset="-122"/>
              </a:rPr>
              <a:t>个不同的命题变项的公式。</a:t>
            </a:r>
          </a:p>
        </p:txBody>
      </p:sp>
      <p:sp>
        <p:nvSpPr>
          <p:cNvPr id="59397" name="Line 7"/>
          <p:cNvSpPr>
            <a:spLocks noChangeShapeType="1"/>
          </p:cNvSpPr>
          <p:nvPr/>
        </p:nvSpPr>
        <p:spPr bwMode="auto">
          <a:xfrm>
            <a:off x="0" y="2276475"/>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8" name="Rectangle 11"/>
          <p:cNvSpPr>
            <a:spLocks noChangeArrowheads="1"/>
          </p:cNvSpPr>
          <p:nvPr/>
        </p:nvSpPr>
        <p:spPr bwMode="auto">
          <a:xfrm>
            <a:off x="395288" y="2636838"/>
            <a:ext cx="4143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b="1">
                <a:solidFill>
                  <a:schemeClr val="hlink"/>
                </a:solidFill>
                <a:sym typeface="Symbol" panose="05050102010706020507" pitchFamily="18" charset="2"/>
              </a:rPr>
              <a:t>例</a:t>
            </a:r>
          </a:p>
        </p:txBody>
      </p:sp>
      <p:graphicFrame>
        <p:nvGraphicFramePr>
          <p:cNvPr id="2" name="表格 1"/>
          <p:cNvGraphicFramePr>
            <a:graphicFrameLocks noGrp="1"/>
          </p:cNvGraphicFramePr>
          <p:nvPr>
            <p:extLst>
              <p:ext uri="{D42A27DB-BD31-4B8C-83A1-F6EECF244321}">
                <p14:modId xmlns:p14="http://schemas.microsoft.com/office/powerpoint/2010/main" val="1841300612"/>
              </p:ext>
            </p:extLst>
          </p:nvPr>
        </p:nvGraphicFramePr>
        <p:xfrm>
          <a:off x="1524000" y="2823719"/>
          <a:ext cx="6096000" cy="2764980"/>
        </p:xfrm>
        <a:graphic>
          <a:graphicData uri="http://schemas.openxmlformats.org/drawingml/2006/table">
            <a:tbl>
              <a:tblPr firstRow="1" bandRow="1">
                <a:tableStyleId>{5C22544A-7EE6-4342-B048-85BDC9FD1C3A}</a:tableStyleId>
              </a:tblPr>
              <a:tblGrid>
                <a:gridCol w="1165126">
                  <a:extLst>
                    <a:ext uri="{9D8B030D-6E8A-4147-A177-3AD203B41FA5}">
                      <a16:colId xmlns:a16="http://schemas.microsoft.com/office/drawing/2014/main" val="743861573"/>
                    </a:ext>
                  </a:extLst>
                </a:gridCol>
                <a:gridCol w="4930874">
                  <a:extLst>
                    <a:ext uri="{9D8B030D-6E8A-4147-A177-3AD203B41FA5}">
                      <a16:colId xmlns:a16="http://schemas.microsoft.com/office/drawing/2014/main" val="1281882890"/>
                    </a:ext>
                  </a:extLst>
                </a:gridCol>
              </a:tblGrid>
              <a:tr h="691245">
                <a:tc>
                  <a:txBody>
                    <a:bodyPr/>
                    <a:lstStyle/>
                    <a:p>
                      <a:pPr algn="ctr"/>
                      <a:r>
                        <a:rPr lang="en-US" altLang="zh-CN" sz="2800" dirty="0"/>
                        <a:t>n</a:t>
                      </a:r>
                      <a:endParaRPr lang="zh-CN" altLang="en-US" sz="2800" dirty="0"/>
                    </a:p>
                  </a:txBody>
                  <a:tcPr/>
                </a:tc>
                <a:tc>
                  <a:txBody>
                    <a:bodyPr/>
                    <a:lstStyle/>
                    <a:p>
                      <a:pPr algn="ctr"/>
                      <a:r>
                        <a:rPr lang="en-US" altLang="zh-CN" sz="2800" dirty="0">
                          <a:latin typeface="Calibri" panose="020F0502020204030204" pitchFamily="34" charset="0"/>
                          <a:ea typeface="宋体" panose="02010600030101010101" pitchFamily="2" charset="-122"/>
                        </a:rPr>
                        <a:t>n </a:t>
                      </a:r>
                      <a:r>
                        <a:rPr lang="zh-CN" altLang="en-US" sz="2800" dirty="0">
                          <a:latin typeface="Calibri" panose="020F0502020204030204" pitchFamily="34" charset="0"/>
                          <a:ea typeface="宋体" panose="02010600030101010101" pitchFamily="2" charset="-122"/>
                        </a:rPr>
                        <a:t>元公式 的例子</a:t>
                      </a:r>
                      <a:endParaRPr lang="zh-CN" altLang="en-US" sz="2800" dirty="0"/>
                    </a:p>
                  </a:txBody>
                  <a:tcPr/>
                </a:tc>
                <a:extLst>
                  <a:ext uri="{0D108BD9-81ED-4DB2-BD59-A6C34878D82A}">
                    <a16:rowId xmlns:a16="http://schemas.microsoft.com/office/drawing/2014/main" val="1684408557"/>
                  </a:ext>
                </a:extLst>
              </a:tr>
              <a:tr h="691245">
                <a:tc>
                  <a:txBody>
                    <a:bodyPr/>
                    <a:lstStyle/>
                    <a:p>
                      <a:pPr algn="ctr"/>
                      <a:r>
                        <a:rPr lang="en-US" altLang="zh-CN" sz="2800" dirty="0"/>
                        <a:t>1</a:t>
                      </a:r>
                      <a:endParaRPr lang="zh-CN" altLang="en-US" sz="2800" dirty="0"/>
                    </a:p>
                  </a:txBody>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zh-CN" sz="2800" b="1" i="0" u="none" strike="noStrike" cap="none" normalizeH="0" baseline="0" dirty="0">
                          <a:ln>
                            <a:noFill/>
                          </a:ln>
                          <a:solidFill>
                            <a:schemeClr val="tx1"/>
                          </a:solidFill>
                          <a:effectLst/>
                          <a:latin typeface="Arial" charset="0"/>
                          <a:ea typeface="宋体" pitchFamily="2" charset="-122"/>
                          <a:sym typeface="Symbol" pitchFamily="18" charset="2"/>
                        </a:rPr>
                        <a:t>p</a:t>
                      </a:r>
                      <a:r>
                        <a:rPr lang="en-US" altLang="zh-CN" sz="2800" b="1" dirty="0">
                          <a:latin typeface="宋体" panose="02010600030101010101" pitchFamily="2" charset="-122"/>
                        </a:rPr>
                        <a:t>∨</a:t>
                      </a:r>
                      <a:r>
                        <a:rPr kumimoji="0" lang="en-US" altLang="zh-CN" sz="2800" b="1" i="0" u="none" strike="noStrike" cap="none" normalizeH="0" baseline="0" dirty="0">
                          <a:ln>
                            <a:noFill/>
                          </a:ln>
                          <a:solidFill>
                            <a:schemeClr val="tx1"/>
                          </a:solidFill>
                          <a:effectLst/>
                          <a:latin typeface="Arial" charset="0"/>
                          <a:ea typeface="宋体" pitchFamily="2" charset="-122"/>
                          <a:sym typeface="Symbol" pitchFamily="18" charset="2"/>
                        </a:rPr>
                        <a:t>(p</a:t>
                      </a:r>
                      <a:r>
                        <a:rPr lang="zh-CN" altLang="en-US" sz="2800" b="1" dirty="0">
                          <a:latin typeface="宋体" panose="02010600030101010101" pitchFamily="2" charset="-122"/>
                        </a:rPr>
                        <a:t>∧</a:t>
                      </a:r>
                      <a:r>
                        <a:rPr kumimoji="0" lang="en-US" altLang="zh-CN" sz="2800" b="1" i="0" u="none" strike="noStrike" cap="none" normalizeH="0" baseline="0" dirty="0">
                          <a:ln>
                            <a:noFill/>
                          </a:ln>
                          <a:solidFill>
                            <a:schemeClr val="tx1"/>
                          </a:solidFill>
                          <a:effectLst/>
                          <a:latin typeface="Arial" charset="0"/>
                          <a:ea typeface="宋体" pitchFamily="2" charset="-122"/>
                          <a:sym typeface="Symbol" pitchFamily="18" charset="2"/>
                        </a:rPr>
                        <a:t>p)</a:t>
                      </a:r>
                      <a:endParaRPr kumimoji="0" lang="zh-CN" altLang="en-US" sz="2800" b="1" i="0" u="none" strike="noStrike" cap="none" normalizeH="0" baseline="0" dirty="0">
                        <a:ln>
                          <a:noFill/>
                        </a:ln>
                        <a:solidFill>
                          <a:schemeClr val="tx1"/>
                        </a:solidFill>
                        <a:effectLst/>
                        <a:latin typeface="Arial" charset="0"/>
                        <a:ea typeface="宋体" pitchFamily="2" charset="-122"/>
                        <a:sym typeface="Symbol" pitchFamily="18" charset="2"/>
                      </a:endParaRPr>
                    </a:p>
                  </a:txBody>
                  <a:tcPr horzOverflow="overflow"/>
                </a:tc>
                <a:extLst>
                  <a:ext uri="{0D108BD9-81ED-4DB2-BD59-A6C34878D82A}">
                    <a16:rowId xmlns:a16="http://schemas.microsoft.com/office/drawing/2014/main" val="1355761390"/>
                  </a:ext>
                </a:extLst>
              </a:tr>
              <a:tr h="691245">
                <a:tc>
                  <a:txBody>
                    <a:bodyPr/>
                    <a:lstStyle/>
                    <a:p>
                      <a:pPr algn="ctr"/>
                      <a:r>
                        <a:rPr lang="en-US" altLang="zh-CN" sz="2800" dirty="0"/>
                        <a:t>2</a:t>
                      </a:r>
                      <a:endParaRPr lang="zh-CN" altLang="en-US" sz="2800" dirty="0"/>
                    </a:p>
                  </a:txBody>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zh-CN" sz="2800" b="1" i="0" u="none" strike="noStrike" cap="none" normalizeH="0" baseline="0" dirty="0">
                          <a:ln>
                            <a:noFill/>
                          </a:ln>
                          <a:solidFill>
                            <a:schemeClr val="tx1"/>
                          </a:solidFill>
                          <a:effectLst/>
                          <a:latin typeface="Arial" charset="0"/>
                          <a:ea typeface="宋体" pitchFamily="2" charset="-122"/>
                        </a:rPr>
                        <a:t>(p</a:t>
                      </a:r>
                      <a:r>
                        <a:rPr lang="zh-CN" altLang="en-US" sz="2800" b="1" dirty="0">
                          <a:latin typeface="宋体" panose="02010600030101010101" pitchFamily="2" charset="-122"/>
                        </a:rPr>
                        <a:t>∧</a:t>
                      </a:r>
                      <a:r>
                        <a:rPr kumimoji="0" lang="en-US" altLang="zh-CN" sz="2800" b="1" i="0" u="none" strike="noStrike" cap="none" normalizeH="0" baseline="0" dirty="0">
                          <a:ln>
                            <a:noFill/>
                          </a:ln>
                          <a:solidFill>
                            <a:schemeClr val="tx1"/>
                          </a:solidFill>
                          <a:effectLst/>
                          <a:latin typeface="Arial" charset="0"/>
                          <a:ea typeface="宋体" pitchFamily="2" charset="-122"/>
                        </a:rPr>
                        <a:t>q) </a:t>
                      </a:r>
                      <a:r>
                        <a:rPr kumimoji="0" lang="en-US" altLang="zh-CN" sz="2800" b="1" i="0" u="none" strike="noStrike" cap="none" normalizeH="0" baseline="0" dirty="0">
                          <a:ln>
                            <a:noFill/>
                          </a:ln>
                          <a:solidFill>
                            <a:schemeClr val="tx1"/>
                          </a:solidFill>
                          <a:effectLst/>
                          <a:latin typeface="Calibri" pitchFamily="34" charset="0"/>
                          <a:ea typeface="宋体" pitchFamily="2" charset="-122"/>
                          <a:sym typeface="Symbol" pitchFamily="18" charset="2"/>
                        </a:rPr>
                        <a:t></a:t>
                      </a:r>
                      <a:r>
                        <a:rPr kumimoji="0" lang="en-US" altLang="zh-CN" sz="2800" b="1" i="0" u="none" strike="noStrike" cap="none" normalizeH="0" baseline="0" dirty="0">
                          <a:ln>
                            <a:noFill/>
                          </a:ln>
                          <a:solidFill>
                            <a:schemeClr val="tx1"/>
                          </a:solidFill>
                          <a:effectLst/>
                          <a:latin typeface="Arial" charset="0"/>
                          <a:ea typeface="宋体" pitchFamily="2" charset="-122"/>
                        </a:rPr>
                        <a:t>(</a:t>
                      </a:r>
                      <a:r>
                        <a:rPr kumimoji="0" lang="en-US" altLang="zh-CN" sz="2800" b="1" i="0" u="none" strike="noStrike" cap="none" normalizeH="0" baseline="0" dirty="0" err="1">
                          <a:ln>
                            <a:noFill/>
                          </a:ln>
                          <a:solidFill>
                            <a:schemeClr val="tx1"/>
                          </a:solidFill>
                          <a:effectLst/>
                          <a:latin typeface="Arial" charset="0"/>
                          <a:ea typeface="宋体" pitchFamily="2" charset="-122"/>
                          <a:sym typeface="Symbol" pitchFamily="18" charset="2"/>
                        </a:rPr>
                        <a:t>p</a:t>
                      </a:r>
                      <a:r>
                        <a:rPr lang="en-US" altLang="zh-CN" sz="2800" b="1" dirty="0" err="1">
                          <a:latin typeface="宋体" panose="02010600030101010101" pitchFamily="2" charset="-122"/>
                        </a:rPr>
                        <a:t>∨</a:t>
                      </a:r>
                      <a:r>
                        <a:rPr kumimoji="0" lang="en-US" altLang="zh-CN" sz="2800" b="1" i="0" u="none" strike="noStrike" cap="none" normalizeH="0" baseline="0" dirty="0" err="1">
                          <a:ln>
                            <a:noFill/>
                          </a:ln>
                          <a:solidFill>
                            <a:schemeClr val="tx1"/>
                          </a:solidFill>
                          <a:effectLst/>
                          <a:latin typeface="Arial" charset="0"/>
                          <a:ea typeface="宋体" pitchFamily="2" charset="-122"/>
                        </a:rPr>
                        <a:t>q</a:t>
                      </a:r>
                      <a:r>
                        <a:rPr kumimoji="0" lang="en-US" altLang="zh-CN" sz="2800" b="1" i="0" u="none" strike="noStrike" cap="none" normalizeH="0" baseline="0" dirty="0">
                          <a:ln>
                            <a:noFill/>
                          </a:ln>
                          <a:solidFill>
                            <a:schemeClr val="tx1"/>
                          </a:solidFill>
                          <a:effectLst/>
                          <a:latin typeface="Arial" charset="0"/>
                          <a:ea typeface="宋体" pitchFamily="2" charset="-122"/>
                        </a:rPr>
                        <a:t>)</a:t>
                      </a:r>
                      <a:endParaRPr kumimoji="0" lang="zh-CN" altLang="en-US" sz="2800" b="1" i="0" u="none" strike="noStrike" cap="none" normalizeH="0" baseline="0" dirty="0">
                        <a:ln>
                          <a:noFill/>
                        </a:ln>
                        <a:solidFill>
                          <a:schemeClr val="tx1"/>
                        </a:solidFill>
                        <a:effectLst/>
                        <a:latin typeface="Arial" charset="0"/>
                        <a:ea typeface="宋体" pitchFamily="2" charset="-122"/>
                      </a:endParaRPr>
                    </a:p>
                  </a:txBody>
                  <a:tcPr horzOverflow="overflow"/>
                </a:tc>
                <a:extLst>
                  <a:ext uri="{0D108BD9-81ED-4DB2-BD59-A6C34878D82A}">
                    <a16:rowId xmlns:a16="http://schemas.microsoft.com/office/drawing/2014/main" val="847976267"/>
                  </a:ext>
                </a:extLst>
              </a:tr>
              <a:tr h="691245">
                <a:tc>
                  <a:txBody>
                    <a:bodyPr/>
                    <a:lstStyle/>
                    <a:p>
                      <a:pPr algn="ctr"/>
                      <a:r>
                        <a:rPr lang="en-US" altLang="zh-CN" sz="2800" dirty="0"/>
                        <a:t>3</a:t>
                      </a:r>
                      <a:endParaRPr lang="zh-CN" altLang="en-US" sz="2800" dirty="0"/>
                    </a:p>
                  </a:txBody>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US" altLang="zh-CN" sz="2800" b="1" i="0" u="none" strike="noStrike" cap="none" normalizeH="0" baseline="0" dirty="0">
                          <a:ln>
                            <a:noFill/>
                          </a:ln>
                          <a:solidFill>
                            <a:schemeClr val="tx1"/>
                          </a:solidFill>
                          <a:effectLst/>
                          <a:latin typeface="Arial" charset="0"/>
                          <a:ea typeface="宋体" pitchFamily="2" charset="-122"/>
                        </a:rPr>
                        <a:t>((p</a:t>
                      </a:r>
                      <a:r>
                        <a:rPr lang="zh-CN" altLang="en-US" sz="2800" b="1" dirty="0">
                          <a:latin typeface="宋体" panose="02010600030101010101" pitchFamily="2" charset="-122"/>
                        </a:rPr>
                        <a:t>∧</a:t>
                      </a:r>
                      <a:r>
                        <a:rPr kumimoji="0" lang="en-US" altLang="zh-CN" sz="2800" b="1" i="0" u="none" strike="noStrike" cap="none" normalizeH="0" baseline="0" dirty="0">
                          <a:ln>
                            <a:noFill/>
                          </a:ln>
                          <a:solidFill>
                            <a:schemeClr val="tx1"/>
                          </a:solidFill>
                          <a:effectLst/>
                          <a:latin typeface="Arial" charset="0"/>
                          <a:ea typeface="宋体" pitchFamily="2" charset="-122"/>
                        </a:rPr>
                        <a:t>q)</a:t>
                      </a:r>
                      <a:r>
                        <a:rPr lang="en-US" altLang="zh-CN" sz="2800" b="1" dirty="0">
                          <a:latin typeface="宋体" panose="02010600030101010101" pitchFamily="2" charset="-122"/>
                        </a:rPr>
                        <a:t>∨</a:t>
                      </a:r>
                      <a:r>
                        <a:rPr kumimoji="0" lang="en-US" altLang="zh-CN" sz="2800" b="1" i="0" u="none" strike="noStrike" cap="none" normalizeH="0" baseline="0" dirty="0">
                          <a:ln>
                            <a:noFill/>
                          </a:ln>
                          <a:solidFill>
                            <a:schemeClr val="tx1"/>
                          </a:solidFill>
                          <a:effectLst/>
                          <a:latin typeface="Arial" charset="0"/>
                          <a:ea typeface="宋体" pitchFamily="2" charset="-122"/>
                        </a:rPr>
                        <a:t>r)</a:t>
                      </a:r>
                      <a:r>
                        <a:rPr kumimoji="0" lang="zh-CN" altLang="en-US" sz="2800" b="1" i="0" u="none" strike="noStrike" cap="none" normalizeH="0" baseline="0" dirty="0">
                          <a:ln>
                            <a:noFill/>
                          </a:ln>
                          <a:solidFill>
                            <a:schemeClr val="tx1"/>
                          </a:solidFill>
                          <a:effectLst/>
                          <a:latin typeface="Arial" charset="0"/>
                          <a:ea typeface="宋体" pitchFamily="2" charset="-122"/>
                          <a:sym typeface="Symbol" pitchFamily="18" charset="2"/>
                        </a:rPr>
                        <a:t></a:t>
                      </a:r>
                      <a:r>
                        <a:rPr kumimoji="0" lang="en-US" altLang="zh-CN" sz="2800" b="1" i="0" u="none" strike="noStrike" cap="none" normalizeH="0" baseline="0" dirty="0">
                          <a:ln>
                            <a:noFill/>
                          </a:ln>
                          <a:solidFill>
                            <a:schemeClr val="tx1"/>
                          </a:solidFill>
                          <a:effectLst/>
                          <a:latin typeface="Arial" charset="0"/>
                          <a:ea typeface="宋体" pitchFamily="2" charset="-122"/>
                        </a:rPr>
                        <a:t>(</a:t>
                      </a:r>
                      <a:r>
                        <a:rPr kumimoji="0" lang="en-US" altLang="zh-CN" sz="2800" b="1" i="0" u="none" strike="noStrike" cap="none" normalizeH="0" baseline="0" dirty="0">
                          <a:ln>
                            <a:noFill/>
                          </a:ln>
                          <a:solidFill>
                            <a:schemeClr val="tx1"/>
                          </a:solidFill>
                          <a:effectLst/>
                          <a:latin typeface="Arial" charset="0"/>
                          <a:ea typeface="宋体" pitchFamily="2" charset="-122"/>
                          <a:sym typeface="Symbol" pitchFamily="18" charset="2"/>
                        </a:rPr>
                        <a:t></a:t>
                      </a:r>
                      <a:r>
                        <a:rPr kumimoji="0" lang="en-US" altLang="zh-CN" sz="2800" b="1" i="0" u="none" strike="noStrike" cap="none" normalizeH="0" baseline="0" dirty="0" err="1">
                          <a:ln>
                            <a:noFill/>
                          </a:ln>
                          <a:solidFill>
                            <a:schemeClr val="tx1"/>
                          </a:solidFill>
                          <a:effectLst/>
                          <a:latin typeface="Arial" charset="0"/>
                          <a:ea typeface="宋体" pitchFamily="2" charset="-122"/>
                          <a:sym typeface="Symbol" pitchFamily="18" charset="2"/>
                        </a:rPr>
                        <a:t>p</a:t>
                      </a:r>
                      <a:r>
                        <a:rPr lang="en-US" altLang="zh-CN" sz="2800" b="1" dirty="0" err="1">
                          <a:latin typeface="宋体" panose="02010600030101010101" pitchFamily="2" charset="-122"/>
                        </a:rPr>
                        <a:t>∨</a:t>
                      </a:r>
                      <a:r>
                        <a:rPr kumimoji="0" lang="en-US" altLang="zh-CN" sz="2800" b="1" i="0" u="none" strike="noStrike" cap="none" normalizeH="0" baseline="0" dirty="0" err="1">
                          <a:ln>
                            <a:noFill/>
                          </a:ln>
                          <a:solidFill>
                            <a:schemeClr val="tx1"/>
                          </a:solidFill>
                          <a:effectLst/>
                          <a:latin typeface="Arial" charset="0"/>
                          <a:ea typeface="宋体" pitchFamily="2" charset="-122"/>
                        </a:rPr>
                        <a:t>q</a:t>
                      </a:r>
                      <a:r>
                        <a:rPr kumimoji="0" lang="en-US" altLang="zh-CN" sz="2800" b="1" i="0" u="none" strike="noStrike" cap="none" normalizeH="0" baseline="0" dirty="0">
                          <a:ln>
                            <a:noFill/>
                          </a:ln>
                          <a:solidFill>
                            <a:schemeClr val="tx1"/>
                          </a:solidFill>
                          <a:effectLst/>
                          <a:latin typeface="Arial" charset="0"/>
                          <a:ea typeface="宋体" pitchFamily="2" charset="-122"/>
                        </a:rPr>
                        <a:t>)</a:t>
                      </a:r>
                      <a:endParaRPr kumimoji="0" lang="zh-CN" altLang="en-US" sz="2800" b="1" i="0" u="none" strike="noStrike" cap="none" normalizeH="0" baseline="0" dirty="0">
                        <a:ln>
                          <a:noFill/>
                        </a:ln>
                        <a:solidFill>
                          <a:schemeClr val="tx1"/>
                        </a:solidFill>
                        <a:effectLst/>
                        <a:latin typeface="Arial" charset="0"/>
                        <a:ea typeface="宋体" pitchFamily="2" charset="-122"/>
                        <a:sym typeface="Symbol" pitchFamily="18" charset="2"/>
                      </a:endParaRPr>
                    </a:p>
                  </a:txBody>
                  <a:tcPr horzOverflow="overflow"/>
                </a:tc>
                <a:extLst>
                  <a:ext uri="{0D108BD9-81ED-4DB2-BD59-A6C34878D82A}">
                    <a16:rowId xmlns:a16="http://schemas.microsoft.com/office/drawing/2014/main" val="485278346"/>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3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F56ABF23-E086-4A01-B6D5-A49E63A5B302}" type="slidenum">
              <a:rPr lang="zh-CN" altLang="en-US" sz="1400" smtClean="0">
                <a:solidFill>
                  <a:schemeClr val="tx2"/>
                </a:solidFill>
                <a:latin typeface="Times New Roman" panose="02020603050405020304" pitchFamily="18" charset="0"/>
              </a:rPr>
              <a:pPr>
                <a:spcBef>
                  <a:spcPct val="0"/>
                </a:spcBef>
                <a:buFontTx/>
                <a:buNone/>
              </a:pPr>
              <a:t>35</a:t>
            </a:fld>
            <a:r>
              <a:rPr lang="en-US" altLang="zh-CN" sz="1400" dirty="0">
                <a:solidFill>
                  <a:schemeClr val="tx2"/>
                </a:solidFill>
                <a:latin typeface="Times New Roman" panose="02020603050405020304" pitchFamily="18" charset="0"/>
              </a:rPr>
              <a:t>/50</a:t>
            </a:r>
          </a:p>
        </p:txBody>
      </p:sp>
      <p:sp>
        <p:nvSpPr>
          <p:cNvPr id="58371" name="Rectangle 2"/>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定义</a:t>
            </a:r>
            <a:r>
              <a:rPr lang="en-US" altLang="zh-CN" sz="4000" b="1" dirty="0">
                <a:latin typeface="Calibri" panose="020F0502020204030204" pitchFamily="34" charset="0"/>
                <a:ea typeface="宋体" panose="02010600030101010101" pitchFamily="2" charset="-122"/>
              </a:rPr>
              <a:t>1.7 </a:t>
            </a:r>
            <a:endParaRPr lang="zh-CN" altLang="en-US" b="1" dirty="0">
              <a:latin typeface="Calibri" panose="020F0502020204030204" pitchFamily="34" charset="0"/>
              <a:ea typeface="宋体" panose="02010600030101010101" pitchFamily="2" charset="-122"/>
            </a:endParaRPr>
          </a:p>
        </p:txBody>
      </p:sp>
      <p:sp>
        <p:nvSpPr>
          <p:cNvPr id="58372" name="Rectangle 3"/>
          <p:cNvSpPr>
            <a:spLocks noGrp="1"/>
          </p:cNvSpPr>
          <p:nvPr>
            <p:ph type="body" idx="4294967295"/>
          </p:nvPr>
        </p:nvSpPr>
        <p:spPr>
          <a:xfrm>
            <a:off x="1115616" y="2386975"/>
            <a:ext cx="7780747" cy="3960440"/>
          </a:xfrm>
          <a:solidFill>
            <a:srgbClr val="FFFF00"/>
          </a:solidFill>
        </p:spPr>
        <p:txBody>
          <a:bodyPr/>
          <a:lstStyle/>
          <a:p>
            <a:pPr marL="452438" indent="-452438">
              <a:spcBef>
                <a:spcPct val="40000"/>
              </a:spcBef>
              <a:buFont typeface="Wingdings" panose="05000000000000000000" pitchFamily="2" charset="2"/>
              <a:buAutoNum type="circleNumDbPlain"/>
            </a:pP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A=</a:t>
            </a:r>
            <a:r>
              <a:rPr lang="zh-CN" altLang="en-US" b="1" dirty="0">
                <a:solidFill>
                  <a:srgbClr val="FF0000"/>
                </a:solidFill>
                <a:latin typeface="Calibri" panose="020F0502020204030204" pitchFamily="34" charset="0"/>
                <a:ea typeface="宋体" panose="02010600030101010101" pitchFamily="2" charset="-122"/>
                <a:sym typeface="Symbol" panose="05050102010706020507" pitchFamily="18" charset="2"/>
              </a:rPr>
              <a:t></a:t>
            </a:r>
            <a:r>
              <a:rPr lang="en-US" altLang="zh-CN" b="1" dirty="0">
                <a:solidFill>
                  <a:srgbClr val="FF0000"/>
                </a:solidFill>
                <a:latin typeface="Calibri" panose="020F0502020204030204" pitchFamily="34" charset="0"/>
                <a:ea typeface="宋体" panose="02010600030101010101" pitchFamily="2" charset="-122"/>
                <a:sym typeface="Symbol" panose="05050102010706020507" pitchFamily="18" charset="2"/>
              </a:rPr>
              <a:t>B</a:t>
            </a:r>
            <a:r>
              <a:rPr lang="zh-CN" altLang="en-US" b="1" dirty="0">
                <a:latin typeface="Calibri" panose="020F0502020204030204" pitchFamily="34" charset="0"/>
                <a:ea typeface="宋体" panose="02010600030101010101" pitchFamily="2" charset="-122"/>
                <a:sym typeface="Symbol" panose="05050102010706020507" pitchFamily="18" charset="2"/>
              </a:rPr>
              <a:t>，其中</a:t>
            </a:r>
            <a:r>
              <a:rPr lang="en-US" altLang="zh-CN" b="1" dirty="0">
                <a:latin typeface="Calibri" panose="020F0502020204030204" pitchFamily="34" charset="0"/>
                <a:ea typeface="宋体" panose="02010600030101010101" pitchFamily="2" charset="-122"/>
                <a:sym typeface="Symbol" panose="05050102010706020507" pitchFamily="18" charset="2"/>
              </a:rPr>
              <a:t>B</a:t>
            </a:r>
            <a:r>
              <a:rPr lang="zh-CN" altLang="en-US" b="1" dirty="0">
                <a:latin typeface="Calibri" panose="020F0502020204030204" pitchFamily="34" charset="0"/>
                <a:ea typeface="宋体" panose="02010600030101010101" pitchFamily="2" charset="-122"/>
              </a:rPr>
              <a:t>为</a:t>
            </a:r>
            <a:r>
              <a:rPr lang="en-US" altLang="zh-CN" b="1" dirty="0">
                <a:latin typeface="Calibri" panose="020F0502020204030204" pitchFamily="34" charset="0"/>
                <a:ea typeface="宋体" panose="02010600030101010101" pitchFamily="2" charset="-122"/>
              </a:rPr>
              <a:t>m</a:t>
            </a:r>
            <a:r>
              <a:rPr lang="zh-CN" altLang="en-US" b="1" dirty="0">
                <a:latin typeface="Calibri" panose="020F0502020204030204" pitchFamily="34" charset="0"/>
                <a:ea typeface="宋体" panose="02010600030101010101" pitchFamily="2" charset="-122"/>
              </a:rPr>
              <a:t>层公式</a:t>
            </a:r>
            <a:r>
              <a:rPr lang="en-US" altLang="zh-CN" b="1" dirty="0">
                <a:latin typeface="Calibri" panose="020F0502020204030204" pitchFamily="34" charset="0"/>
                <a:ea typeface="宋体" panose="02010600030101010101" pitchFamily="2" charset="-122"/>
              </a:rPr>
              <a:t>.</a:t>
            </a:r>
            <a:endParaRPr lang="zh-CN" altLang="en-US" b="1" dirty="0">
              <a:latin typeface="Calibri" panose="020F0502020204030204" pitchFamily="34" charset="0"/>
              <a:ea typeface="宋体" panose="02010600030101010101" pitchFamily="2" charset="-122"/>
            </a:endParaRPr>
          </a:p>
          <a:p>
            <a:pPr marL="452438" indent="-452438">
              <a:spcBef>
                <a:spcPts val="600"/>
              </a:spcBef>
              <a:buFont typeface="Wingdings" panose="05000000000000000000" pitchFamily="2" charset="2"/>
              <a:buAutoNum type="circleNumDbPlain"/>
            </a:pP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为</a:t>
            </a:r>
            <a:r>
              <a:rPr lang="en-US" altLang="zh-CN" b="1" dirty="0">
                <a:solidFill>
                  <a:srgbClr val="FF0000"/>
                </a:solidFill>
                <a:latin typeface="Calibri" panose="020F0502020204030204" pitchFamily="34" charset="0"/>
                <a:ea typeface="宋体" panose="02010600030101010101" pitchFamily="2" charset="-122"/>
              </a:rPr>
              <a:t>B</a:t>
            </a:r>
            <a:r>
              <a:rPr lang="en-US" altLang="zh-CN" b="1" dirty="0">
                <a:solidFill>
                  <a:srgbClr val="FF0000"/>
                </a:solidFill>
                <a:latin typeface="宋体" panose="02010600030101010101" pitchFamily="2" charset="-122"/>
              </a:rPr>
              <a:t>∨</a:t>
            </a:r>
            <a:r>
              <a:rPr lang="en-US" altLang="zh-CN" b="1" dirty="0">
                <a:solidFill>
                  <a:srgbClr val="FF0000"/>
                </a:solidFill>
                <a:latin typeface="Calibri" panose="020F0502020204030204" pitchFamily="34" charset="0"/>
                <a:ea typeface="宋体" panose="02010600030101010101" pitchFamily="2" charset="-122"/>
              </a:rPr>
              <a:t>C</a:t>
            </a:r>
            <a:r>
              <a:rPr lang="zh-CN" altLang="en-US" b="1" dirty="0">
                <a:latin typeface="Calibri" panose="020F0502020204030204" pitchFamily="34" charset="0"/>
                <a:ea typeface="宋体" panose="02010600030101010101" pitchFamily="2" charset="-122"/>
              </a:rPr>
              <a:t>、</a:t>
            </a:r>
            <a:endParaRPr lang="en-US" altLang="zh-CN" b="1" dirty="0">
              <a:latin typeface="Calibri" panose="020F0502020204030204" pitchFamily="34" charset="0"/>
              <a:ea typeface="宋体" panose="02010600030101010101" pitchFamily="2" charset="-122"/>
            </a:endParaRPr>
          </a:p>
          <a:p>
            <a:pPr marL="0" indent="0">
              <a:spcBef>
                <a:spcPts val="600"/>
              </a:spcBef>
              <a:buNone/>
            </a:pPr>
            <a:r>
              <a:rPr lang="en-US" altLang="zh-CN" b="1" dirty="0">
                <a:latin typeface="Calibri" panose="020F0502020204030204" pitchFamily="34" charset="0"/>
                <a:ea typeface="宋体" panose="02010600030101010101" pitchFamily="2" charset="-122"/>
              </a:rPr>
              <a:t>             </a:t>
            </a:r>
            <a:r>
              <a:rPr lang="en-US" altLang="zh-CN" b="1" dirty="0">
                <a:solidFill>
                  <a:srgbClr val="FF0000"/>
                </a:solidFill>
                <a:latin typeface="Calibri" panose="020F0502020204030204" pitchFamily="34" charset="0"/>
                <a:ea typeface="宋体" panose="02010600030101010101" pitchFamily="2" charset="-122"/>
              </a:rPr>
              <a:t>B</a:t>
            </a:r>
            <a:r>
              <a:rPr lang="zh-CN" altLang="en-US" b="1" dirty="0">
                <a:solidFill>
                  <a:srgbClr val="FF0000"/>
                </a:solidFill>
                <a:latin typeface="宋体" panose="02010600030101010101" pitchFamily="2" charset="-122"/>
              </a:rPr>
              <a:t>∧</a:t>
            </a:r>
            <a:r>
              <a:rPr lang="en-US" altLang="zh-CN" b="1" dirty="0">
                <a:solidFill>
                  <a:srgbClr val="FF0000"/>
                </a:solidFill>
                <a:latin typeface="Calibri" panose="020F0502020204030204" pitchFamily="34" charset="0"/>
                <a:ea typeface="宋体" panose="02010600030101010101" pitchFamily="2" charset="-122"/>
              </a:rPr>
              <a:t>C</a:t>
            </a:r>
            <a:r>
              <a:rPr lang="zh-CN" altLang="en-US" b="1" dirty="0">
                <a:latin typeface="Calibri" panose="020F0502020204030204" pitchFamily="34" charset="0"/>
                <a:ea typeface="宋体" panose="02010600030101010101" pitchFamily="2" charset="-122"/>
              </a:rPr>
              <a:t>、</a:t>
            </a:r>
            <a:endParaRPr lang="en-US" altLang="zh-CN" b="1" dirty="0">
              <a:latin typeface="Calibri" panose="020F0502020204030204" pitchFamily="34" charset="0"/>
              <a:ea typeface="宋体" panose="02010600030101010101" pitchFamily="2" charset="-122"/>
            </a:endParaRPr>
          </a:p>
          <a:p>
            <a:pPr marL="0" indent="0">
              <a:spcBef>
                <a:spcPts val="600"/>
              </a:spcBef>
              <a:buNone/>
            </a:pPr>
            <a:r>
              <a:rPr lang="en-US" altLang="zh-CN" b="1" dirty="0">
                <a:latin typeface="Calibri" panose="020F0502020204030204" pitchFamily="34" charset="0"/>
                <a:ea typeface="宋体" panose="02010600030101010101" pitchFamily="2" charset="-122"/>
              </a:rPr>
              <a:t>             </a:t>
            </a:r>
            <a:r>
              <a:rPr lang="en-US" altLang="zh-CN" b="1" dirty="0">
                <a:solidFill>
                  <a:srgbClr val="FF0000"/>
                </a:solidFill>
                <a:latin typeface="Calibri" panose="020F0502020204030204" pitchFamily="34" charset="0"/>
                <a:ea typeface="宋体" panose="02010600030101010101" pitchFamily="2" charset="-122"/>
              </a:rPr>
              <a:t>B</a:t>
            </a:r>
            <a:r>
              <a:rPr lang="en-US" altLang="zh-CN" b="1" dirty="0">
                <a:solidFill>
                  <a:srgbClr val="FF0000"/>
                </a:solidFill>
                <a:latin typeface="Calibri" panose="020F0502020204030204" pitchFamily="34" charset="0"/>
                <a:ea typeface="宋体" panose="02010600030101010101" pitchFamily="2" charset="-122"/>
                <a:sym typeface="Symbol" panose="05050102010706020507" pitchFamily="18" charset="2"/>
              </a:rPr>
              <a:t>C</a:t>
            </a:r>
            <a:r>
              <a:rPr lang="zh-CN" altLang="en-US" b="1" dirty="0">
                <a:latin typeface="Calibri" panose="020F0502020204030204" pitchFamily="34" charset="0"/>
                <a:ea typeface="宋体" panose="02010600030101010101" pitchFamily="2" charset="-122"/>
                <a:sym typeface="Symbol" panose="05050102010706020507" pitchFamily="18" charset="2"/>
              </a:rPr>
              <a:t>、</a:t>
            </a:r>
            <a:endParaRPr lang="en-US" altLang="zh-CN" b="1" dirty="0">
              <a:latin typeface="Calibri" panose="020F0502020204030204" pitchFamily="34" charset="0"/>
              <a:ea typeface="宋体" panose="02010600030101010101" pitchFamily="2" charset="-122"/>
              <a:sym typeface="Symbol" panose="05050102010706020507" pitchFamily="18" charset="2"/>
            </a:endParaRPr>
          </a:p>
          <a:p>
            <a:pPr marL="0" indent="0">
              <a:spcBef>
                <a:spcPts val="600"/>
              </a:spcBef>
              <a:buNone/>
            </a:pPr>
            <a:r>
              <a:rPr lang="en-US" altLang="zh-CN" b="1" dirty="0">
                <a:latin typeface="Calibri" panose="020F0502020204030204" pitchFamily="34" charset="0"/>
                <a:ea typeface="宋体" panose="02010600030101010101" pitchFamily="2" charset="-122"/>
                <a:sym typeface="Symbol" panose="05050102010706020507" pitchFamily="18" charset="2"/>
              </a:rPr>
              <a:t>             </a:t>
            </a:r>
            <a:r>
              <a:rPr lang="en-US" altLang="zh-CN" b="1" dirty="0">
                <a:solidFill>
                  <a:srgbClr val="FF0000"/>
                </a:solidFill>
                <a:latin typeface="Calibri" panose="020F0502020204030204" pitchFamily="34" charset="0"/>
                <a:ea typeface="宋体" panose="02010600030101010101" pitchFamily="2" charset="-122"/>
              </a:rPr>
              <a:t>B</a:t>
            </a:r>
            <a:r>
              <a:rPr lang="en-US" altLang="zh-CN" b="1" dirty="0">
                <a:solidFill>
                  <a:srgbClr val="FF0000"/>
                </a:solidFill>
                <a:latin typeface="Calibri" panose="020F0502020204030204" pitchFamily="34" charset="0"/>
                <a:ea typeface="宋体" panose="02010600030101010101" pitchFamily="2" charset="-122"/>
                <a:sym typeface="Symbol" panose="05050102010706020507" pitchFamily="18" charset="2"/>
              </a:rPr>
              <a:t>C</a:t>
            </a:r>
          </a:p>
          <a:p>
            <a:pPr marL="447675" indent="0">
              <a:spcBef>
                <a:spcPts val="600"/>
              </a:spcBef>
              <a:buNone/>
              <a:tabLst>
                <a:tab pos="539750" algn="l"/>
              </a:tabLst>
            </a:pPr>
            <a:r>
              <a:rPr lang="zh-CN" altLang="en-US" b="1" dirty="0">
                <a:latin typeface="Calibri" panose="020F0502020204030204" pitchFamily="34" charset="0"/>
                <a:ea typeface="宋体" panose="02010600030101010101" pitchFamily="2" charset="-122"/>
              </a:rPr>
              <a:t>之一，其中</a:t>
            </a:r>
            <a:r>
              <a:rPr lang="en-US" altLang="zh-CN" b="1" dirty="0">
                <a:latin typeface="Calibri" panose="020F0502020204030204" pitchFamily="34" charset="0"/>
                <a:ea typeface="宋体" panose="02010600030101010101" pitchFamily="2" charset="-122"/>
              </a:rPr>
              <a:t>B</a:t>
            </a:r>
            <a:r>
              <a:rPr lang="zh-CN" altLang="en-US" b="1" dirty="0">
                <a:latin typeface="Calibri" panose="020F0502020204030204" pitchFamily="34" charset="0"/>
                <a:ea typeface="宋体" panose="02010600030101010101" pitchFamily="2" charset="-122"/>
              </a:rPr>
              <a:t>与</a:t>
            </a:r>
            <a:r>
              <a:rPr lang="en-US" altLang="zh-CN" b="1" dirty="0">
                <a:latin typeface="Calibri" panose="020F0502020204030204" pitchFamily="34" charset="0"/>
                <a:ea typeface="宋体" panose="02010600030101010101" pitchFamily="2" charset="-122"/>
              </a:rPr>
              <a:t>C</a:t>
            </a:r>
            <a:r>
              <a:rPr lang="zh-CN" altLang="en-US" b="1" dirty="0">
                <a:latin typeface="Calibri" panose="020F0502020204030204" pitchFamily="34" charset="0"/>
                <a:ea typeface="宋体" panose="02010600030101010101" pitchFamily="2" charset="-122"/>
              </a:rPr>
              <a:t>分别为</a:t>
            </a:r>
            <a:r>
              <a:rPr lang="en-US" altLang="zh-CN" b="1" dirty="0" err="1">
                <a:latin typeface="Calibri" panose="020F0502020204030204" pitchFamily="34" charset="0"/>
                <a:ea typeface="宋体" panose="02010600030101010101" pitchFamily="2" charset="-122"/>
              </a:rPr>
              <a:t>i</a:t>
            </a:r>
            <a:r>
              <a:rPr lang="zh-CN" altLang="en-US" b="1" dirty="0">
                <a:latin typeface="Calibri" panose="020F0502020204030204" pitchFamily="34" charset="0"/>
                <a:ea typeface="宋体" panose="02010600030101010101" pitchFamily="2" charset="-122"/>
              </a:rPr>
              <a:t>层公式、</a:t>
            </a:r>
            <a:r>
              <a:rPr lang="en-US" altLang="zh-CN" b="1" dirty="0">
                <a:latin typeface="Calibri" panose="020F0502020204030204" pitchFamily="34" charset="0"/>
                <a:ea typeface="宋体" panose="02010600030101010101" pitchFamily="2" charset="-122"/>
              </a:rPr>
              <a:t>j</a:t>
            </a:r>
            <a:r>
              <a:rPr lang="zh-CN" altLang="en-US" b="1" dirty="0">
                <a:latin typeface="Calibri" panose="020F0502020204030204" pitchFamily="34" charset="0"/>
                <a:ea typeface="宋体" panose="02010600030101010101" pitchFamily="2" charset="-122"/>
              </a:rPr>
              <a:t>层公式，</a:t>
            </a:r>
            <a:r>
              <a:rPr lang="en-US" altLang="zh-CN" b="1" dirty="0">
                <a:latin typeface="Calibri" panose="020F0502020204030204" pitchFamily="34" charset="0"/>
                <a:ea typeface="宋体" panose="02010600030101010101" pitchFamily="2" charset="-122"/>
              </a:rPr>
              <a:t>m=max(</a:t>
            </a:r>
            <a:r>
              <a:rPr lang="en-US" altLang="zh-CN" b="1" dirty="0" err="1">
                <a:latin typeface="Calibri" panose="020F0502020204030204" pitchFamily="34" charset="0"/>
                <a:ea typeface="宋体" panose="02010600030101010101" pitchFamily="2" charset="-122"/>
              </a:rPr>
              <a:t>i,j</a:t>
            </a:r>
            <a:r>
              <a:rPr lang="en-US" altLang="zh-CN" b="1"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a:t>
            </a:r>
          </a:p>
        </p:txBody>
      </p:sp>
      <p:sp>
        <p:nvSpPr>
          <p:cNvPr id="3" name="矩形 2"/>
          <p:cNvSpPr/>
          <p:nvPr/>
        </p:nvSpPr>
        <p:spPr>
          <a:xfrm>
            <a:off x="169159" y="928113"/>
            <a:ext cx="9052478" cy="1274195"/>
          </a:xfrm>
          <a:prstGeom prst="rect">
            <a:avLst/>
          </a:prstGeom>
        </p:spPr>
        <p:txBody>
          <a:bodyPr wrap="none">
            <a:spAutoFit/>
          </a:bodyPr>
          <a:lstStyle/>
          <a:p>
            <a:pPr>
              <a:spcBef>
                <a:spcPct val="40000"/>
              </a:spcBef>
            </a:pPr>
            <a:r>
              <a:rPr lang="zh-CN" altLang="en-US" sz="3200" b="1" dirty="0">
                <a:latin typeface="Calibri" panose="020F0502020204030204" pitchFamily="34" charset="0"/>
              </a:rPr>
              <a:t>（</a:t>
            </a:r>
            <a:r>
              <a:rPr lang="en-US" altLang="zh-CN" sz="3200" b="1" dirty="0">
                <a:latin typeface="Calibri" panose="020F0502020204030204" pitchFamily="34" charset="0"/>
              </a:rPr>
              <a:t>1</a:t>
            </a:r>
            <a:r>
              <a:rPr lang="zh-CN" altLang="en-US" sz="3200" b="1" dirty="0">
                <a:latin typeface="Calibri" panose="020F0502020204030204" pitchFamily="34" charset="0"/>
              </a:rPr>
              <a:t>）若</a:t>
            </a:r>
            <a:r>
              <a:rPr lang="en-US" altLang="zh-CN" sz="3200" b="1" dirty="0">
                <a:latin typeface="Calibri" panose="020F0502020204030204" pitchFamily="34" charset="0"/>
              </a:rPr>
              <a:t>A</a:t>
            </a:r>
            <a:r>
              <a:rPr lang="zh-CN" altLang="en-US" sz="3200" b="1" dirty="0">
                <a:latin typeface="Calibri" panose="020F0502020204030204" pitchFamily="34" charset="0"/>
              </a:rPr>
              <a:t>是单个命题变项，则称</a:t>
            </a:r>
            <a:r>
              <a:rPr lang="en-US" altLang="zh-CN" sz="3200" b="1" dirty="0">
                <a:latin typeface="Calibri" panose="020F0502020204030204" pitchFamily="34" charset="0"/>
              </a:rPr>
              <a:t>A</a:t>
            </a:r>
            <a:r>
              <a:rPr lang="zh-CN" altLang="en-US" sz="3200" b="1" dirty="0">
                <a:latin typeface="Calibri" panose="020F0502020204030204" pitchFamily="34" charset="0"/>
              </a:rPr>
              <a:t>是</a:t>
            </a:r>
            <a:r>
              <a:rPr lang="en-US" altLang="zh-CN" sz="3200" b="1" dirty="0">
                <a:latin typeface="Calibri" panose="020F0502020204030204" pitchFamily="34" charset="0"/>
              </a:rPr>
              <a:t>0</a:t>
            </a:r>
            <a:r>
              <a:rPr lang="zh-CN" altLang="en-US" sz="3200" b="1" dirty="0">
                <a:latin typeface="Calibri" panose="020F0502020204030204" pitchFamily="34" charset="0"/>
              </a:rPr>
              <a:t>层公式。</a:t>
            </a:r>
            <a:endParaRPr lang="en-US" altLang="zh-CN" sz="3200" b="1" dirty="0">
              <a:latin typeface="Calibri" panose="020F0502020204030204" pitchFamily="34" charset="0"/>
            </a:endParaRPr>
          </a:p>
          <a:p>
            <a:pPr>
              <a:spcBef>
                <a:spcPct val="40000"/>
              </a:spcBef>
            </a:pPr>
            <a:r>
              <a:rPr lang="zh-CN" altLang="en-US" sz="3200" b="1" dirty="0">
                <a:latin typeface="Calibri" panose="020F0502020204030204" pitchFamily="34" charset="0"/>
              </a:rPr>
              <a:t>（</a:t>
            </a:r>
            <a:r>
              <a:rPr lang="en-US" altLang="zh-CN" sz="3200" b="1" dirty="0">
                <a:latin typeface="Calibri" panose="020F0502020204030204" pitchFamily="34" charset="0"/>
              </a:rPr>
              <a:t>2</a:t>
            </a:r>
            <a:r>
              <a:rPr lang="zh-CN" altLang="en-US" sz="3200" b="1" dirty="0">
                <a:latin typeface="Calibri" panose="020F0502020204030204" pitchFamily="34" charset="0"/>
              </a:rPr>
              <a:t>）称</a:t>
            </a:r>
            <a:r>
              <a:rPr lang="en-US" altLang="zh-CN" sz="3200" b="1" dirty="0">
                <a:latin typeface="Calibri" panose="020F0502020204030204" pitchFamily="34" charset="0"/>
              </a:rPr>
              <a:t>A</a:t>
            </a:r>
            <a:r>
              <a:rPr lang="zh-CN" altLang="en-US" sz="3200" b="1" dirty="0">
                <a:latin typeface="Calibri" panose="020F0502020204030204" pitchFamily="34" charset="0"/>
              </a:rPr>
              <a:t>是</a:t>
            </a:r>
            <a:r>
              <a:rPr lang="en-US" altLang="zh-CN" sz="3200" b="1" dirty="0">
                <a:latin typeface="Calibri" panose="020F0502020204030204" pitchFamily="34" charset="0"/>
              </a:rPr>
              <a:t>m+1</a:t>
            </a:r>
            <a:r>
              <a:rPr lang="zh-CN" altLang="en-US" sz="3200" b="1" dirty="0">
                <a:latin typeface="Calibri" panose="020F0502020204030204" pitchFamily="34" charset="0"/>
              </a:rPr>
              <a:t>层公式是指</a:t>
            </a:r>
            <a:r>
              <a:rPr lang="en-US" altLang="zh-CN" sz="3200" b="1" dirty="0">
                <a:latin typeface="Calibri" panose="020F0502020204030204" pitchFamily="34" charset="0"/>
              </a:rPr>
              <a:t>A</a:t>
            </a:r>
            <a:r>
              <a:rPr lang="zh-CN" altLang="en-US" sz="3200" b="1" dirty="0">
                <a:latin typeface="Calibri" panose="020F0502020204030204" pitchFamily="34" charset="0"/>
              </a:rPr>
              <a:t>符合下列情况之一：</a:t>
            </a:r>
            <a:endParaRPr lang="en-US" altLang="zh-CN" sz="3200" b="1" dirty="0">
              <a:latin typeface="Calibri" panose="020F0502020204030204" pitchFamily="34" charset="0"/>
            </a:endParaRPr>
          </a:p>
        </p:txBody>
      </p:sp>
    </p:spTree>
    <p:extLst>
      <p:ext uri="{BB962C8B-B14F-4D97-AF65-F5344CB8AC3E}">
        <p14:creationId xmlns:p14="http://schemas.microsoft.com/office/powerpoint/2010/main" val="13976793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37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37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37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A4BFF5F0-11A2-4DF1-AA73-44952EF58E44}" type="slidenum">
              <a:rPr lang="zh-CN" altLang="en-US" sz="1400" smtClean="0">
                <a:solidFill>
                  <a:schemeClr val="tx2"/>
                </a:solidFill>
                <a:latin typeface="Times New Roman" panose="02020603050405020304" pitchFamily="18" charset="0"/>
              </a:rPr>
              <a:pPr>
                <a:spcBef>
                  <a:spcPct val="0"/>
                </a:spcBef>
                <a:buFontTx/>
                <a:buNone/>
              </a:pPr>
              <a:t>36</a:t>
            </a:fld>
            <a:r>
              <a:rPr lang="en-US" altLang="zh-CN" sz="1400" dirty="0">
                <a:solidFill>
                  <a:schemeClr val="tx2"/>
                </a:solidFill>
                <a:latin typeface="Times New Roman" panose="02020603050405020304" pitchFamily="18" charset="0"/>
              </a:rPr>
              <a:t>/50</a:t>
            </a:r>
          </a:p>
        </p:txBody>
      </p:sp>
      <p:sp>
        <p:nvSpPr>
          <p:cNvPr id="59395" name="Rectangle 2"/>
          <p:cNvSpPr>
            <a:spLocks noGrp="1"/>
          </p:cNvSpPr>
          <p:nvPr>
            <p:ph type="title" idx="4294967295"/>
          </p:nvPr>
        </p:nvSpPr>
        <p:spPr/>
        <p:txBody>
          <a:bodyPr/>
          <a:lstStyle/>
          <a:p>
            <a:r>
              <a:rPr lang="en-US" altLang="zh-CN" dirty="0">
                <a:latin typeface="Calibri" panose="020F0502020204030204" pitchFamily="34" charset="0"/>
                <a:ea typeface="宋体" panose="02010600030101010101" pitchFamily="2" charset="-122"/>
              </a:rPr>
              <a:t>m</a:t>
            </a:r>
            <a:r>
              <a:rPr lang="zh-CN" altLang="en-US" dirty="0">
                <a:latin typeface="Calibri" panose="020F0502020204030204" pitchFamily="34" charset="0"/>
                <a:ea typeface="宋体" panose="02010600030101010101" pitchFamily="2" charset="-122"/>
              </a:rPr>
              <a:t>层公式的例子</a:t>
            </a:r>
          </a:p>
        </p:txBody>
      </p:sp>
      <p:sp>
        <p:nvSpPr>
          <p:cNvPr id="59398" name="Rectangle 11"/>
          <p:cNvSpPr>
            <a:spLocks noChangeArrowheads="1"/>
          </p:cNvSpPr>
          <p:nvPr/>
        </p:nvSpPr>
        <p:spPr bwMode="auto">
          <a:xfrm>
            <a:off x="274936" y="1009871"/>
            <a:ext cx="4143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b="1" dirty="0">
                <a:solidFill>
                  <a:schemeClr val="hlink"/>
                </a:solidFill>
                <a:sym typeface="Symbol" panose="05050102010706020507" pitchFamily="18" charset="2"/>
              </a:rPr>
              <a:t>例</a:t>
            </a:r>
          </a:p>
        </p:txBody>
      </p:sp>
      <p:graphicFrame>
        <p:nvGraphicFramePr>
          <p:cNvPr id="3" name="表格 2"/>
          <p:cNvGraphicFramePr>
            <a:graphicFrameLocks noGrp="1"/>
          </p:cNvGraphicFramePr>
          <p:nvPr>
            <p:extLst>
              <p:ext uri="{D42A27DB-BD31-4B8C-83A1-F6EECF244321}">
                <p14:modId xmlns:p14="http://schemas.microsoft.com/office/powerpoint/2010/main" val="1307858358"/>
              </p:ext>
            </p:extLst>
          </p:nvPr>
        </p:nvGraphicFramePr>
        <p:xfrm>
          <a:off x="1524000" y="1397000"/>
          <a:ext cx="6096000" cy="4618435"/>
        </p:xfrm>
        <a:graphic>
          <a:graphicData uri="http://schemas.openxmlformats.org/drawingml/2006/table">
            <a:tbl>
              <a:tblPr firstRow="1" bandRow="1">
                <a:tableStyleId>{5C22544A-7EE6-4342-B048-85BDC9FD1C3A}</a:tableStyleId>
              </a:tblPr>
              <a:tblGrid>
                <a:gridCol w="1247800">
                  <a:extLst>
                    <a:ext uri="{9D8B030D-6E8A-4147-A177-3AD203B41FA5}">
                      <a16:colId xmlns:a16="http://schemas.microsoft.com/office/drawing/2014/main" val="3742566443"/>
                    </a:ext>
                  </a:extLst>
                </a:gridCol>
                <a:gridCol w="4848200">
                  <a:extLst>
                    <a:ext uri="{9D8B030D-6E8A-4147-A177-3AD203B41FA5}">
                      <a16:colId xmlns:a16="http://schemas.microsoft.com/office/drawing/2014/main" val="2934223742"/>
                    </a:ext>
                  </a:extLst>
                </a:gridCol>
              </a:tblGrid>
              <a:tr h="734711">
                <a:tc>
                  <a:txBody>
                    <a:bodyPr/>
                    <a:lstStyle/>
                    <a:p>
                      <a:pPr algn="ctr"/>
                      <a:r>
                        <a:rPr lang="en-US" altLang="zh-CN" sz="2800" dirty="0"/>
                        <a:t>m</a:t>
                      </a:r>
                      <a:endParaRPr lang="zh-CN" altLang="en-US" sz="2800" dirty="0"/>
                    </a:p>
                  </a:txBody>
                  <a:tcPr/>
                </a:tc>
                <a:tc>
                  <a:txBody>
                    <a:bodyPr/>
                    <a:lstStyle/>
                    <a:p>
                      <a:pPr algn="ctr"/>
                      <a:r>
                        <a:rPr lang="en-US" altLang="zh-CN" sz="2800" dirty="0">
                          <a:latin typeface="Calibri" panose="020F0502020204030204" pitchFamily="34" charset="0"/>
                          <a:ea typeface="宋体" panose="02010600030101010101" pitchFamily="2" charset="-122"/>
                        </a:rPr>
                        <a:t>m</a:t>
                      </a:r>
                      <a:r>
                        <a:rPr lang="zh-CN" altLang="en-US" sz="2800" dirty="0">
                          <a:latin typeface="Calibri" panose="020F0502020204030204" pitchFamily="34" charset="0"/>
                          <a:ea typeface="宋体" panose="02010600030101010101" pitchFamily="2" charset="-122"/>
                        </a:rPr>
                        <a:t>层公式 的例子</a:t>
                      </a:r>
                      <a:endParaRPr lang="zh-CN" altLang="en-US" sz="2800" dirty="0"/>
                    </a:p>
                  </a:txBody>
                  <a:tcPr/>
                </a:tc>
                <a:extLst>
                  <a:ext uri="{0D108BD9-81ED-4DB2-BD59-A6C34878D82A}">
                    <a16:rowId xmlns:a16="http://schemas.microsoft.com/office/drawing/2014/main" val="927961321"/>
                  </a:ext>
                </a:extLst>
              </a:tr>
              <a:tr h="734711">
                <a:tc>
                  <a:txBody>
                    <a:bodyPr/>
                    <a:lstStyle/>
                    <a:p>
                      <a:pPr algn="ctr"/>
                      <a:r>
                        <a:rPr lang="en-US" altLang="zh-CN" sz="2800" dirty="0"/>
                        <a:t>0</a:t>
                      </a:r>
                      <a:endParaRPr lang="zh-CN" altLang="en-US" sz="2800" dirty="0"/>
                    </a:p>
                  </a:txBody>
                  <a:tcPr/>
                </a:tc>
                <a:tc>
                  <a:txBody>
                    <a:bodyPr/>
                    <a:lstStyle/>
                    <a:p>
                      <a:pPr algn="ctr"/>
                      <a:r>
                        <a:rPr kumimoji="0" lang="en-US" altLang="zh-CN" sz="2800" b="1" i="0" u="none" strike="noStrike" cap="none" normalizeH="0" baseline="0" dirty="0">
                          <a:ln>
                            <a:noFill/>
                          </a:ln>
                          <a:solidFill>
                            <a:schemeClr val="tx1"/>
                          </a:solidFill>
                          <a:effectLst/>
                          <a:latin typeface="Arial" charset="0"/>
                          <a:ea typeface="宋体" pitchFamily="2" charset="-122"/>
                          <a:sym typeface="Symbol" pitchFamily="18" charset="2"/>
                        </a:rPr>
                        <a:t>p,  </a:t>
                      </a:r>
                      <a:r>
                        <a:rPr kumimoji="0" lang="en-US" altLang="zh-CN" sz="2800" b="1" i="0" u="none" strike="noStrike" cap="none" normalizeH="0" baseline="0" dirty="0">
                          <a:ln>
                            <a:noFill/>
                          </a:ln>
                          <a:solidFill>
                            <a:schemeClr val="tx1"/>
                          </a:solidFill>
                          <a:effectLst/>
                          <a:latin typeface="Arial" charset="0"/>
                          <a:ea typeface="宋体" pitchFamily="2" charset="-122"/>
                        </a:rPr>
                        <a:t>q</a:t>
                      </a:r>
                      <a:endParaRPr lang="zh-CN" altLang="en-US" sz="2800" dirty="0"/>
                    </a:p>
                  </a:txBody>
                  <a:tcPr/>
                </a:tc>
                <a:extLst>
                  <a:ext uri="{0D108BD9-81ED-4DB2-BD59-A6C34878D82A}">
                    <a16:rowId xmlns:a16="http://schemas.microsoft.com/office/drawing/2014/main" val="962907131"/>
                  </a:ext>
                </a:extLst>
              </a:tr>
              <a:tr h="734711">
                <a:tc>
                  <a:txBody>
                    <a:bodyPr/>
                    <a:lstStyle/>
                    <a:p>
                      <a:pPr algn="ctr"/>
                      <a:r>
                        <a:rPr lang="en-US" altLang="zh-CN" sz="2800" dirty="0"/>
                        <a:t>1</a:t>
                      </a:r>
                      <a:endParaRPr lang="zh-CN" altLang="en-US" sz="2800" dirty="0"/>
                    </a:p>
                  </a:txBody>
                  <a:tcPr/>
                </a:tc>
                <a:tc>
                  <a:txBody>
                    <a:bodyPr/>
                    <a:lstStyle/>
                    <a:p>
                      <a:pPr algn="ctr"/>
                      <a:r>
                        <a:rPr kumimoji="0" lang="en-US" altLang="zh-CN" sz="2800" b="1" i="0" u="none" strike="noStrike" cap="none" normalizeH="0" baseline="0" dirty="0">
                          <a:ln>
                            <a:noFill/>
                          </a:ln>
                          <a:solidFill>
                            <a:schemeClr val="tx1"/>
                          </a:solidFill>
                          <a:effectLst/>
                          <a:latin typeface="Arial" charset="0"/>
                          <a:ea typeface="宋体" pitchFamily="2" charset="-122"/>
                          <a:sym typeface="Symbol" pitchFamily="18" charset="2"/>
                        </a:rPr>
                        <a:t>p, </a:t>
                      </a:r>
                      <a:r>
                        <a:rPr kumimoji="0" lang="en-US" altLang="zh-CN" sz="2800" b="1" i="0" u="none" strike="noStrike" cap="none" normalizeH="0" baseline="0" dirty="0">
                          <a:ln>
                            <a:noFill/>
                          </a:ln>
                          <a:solidFill>
                            <a:schemeClr val="tx1"/>
                          </a:solidFill>
                          <a:effectLst/>
                          <a:latin typeface="Arial" charset="0"/>
                          <a:ea typeface="宋体" pitchFamily="2" charset="-122"/>
                        </a:rPr>
                        <a:t>q</a:t>
                      </a:r>
                      <a:endParaRPr lang="zh-CN" altLang="en-US" sz="2800" dirty="0"/>
                    </a:p>
                  </a:txBody>
                  <a:tcPr/>
                </a:tc>
                <a:extLst>
                  <a:ext uri="{0D108BD9-81ED-4DB2-BD59-A6C34878D82A}">
                    <a16:rowId xmlns:a16="http://schemas.microsoft.com/office/drawing/2014/main" val="273474380"/>
                  </a:ext>
                </a:extLst>
              </a:tr>
              <a:tr h="734711">
                <a:tc>
                  <a:txBody>
                    <a:bodyPr/>
                    <a:lstStyle/>
                    <a:p>
                      <a:pPr algn="ctr"/>
                      <a:r>
                        <a:rPr lang="en-US" altLang="zh-CN" sz="2800" dirty="0"/>
                        <a:t>2</a:t>
                      </a:r>
                      <a:endParaRPr lang="zh-CN" altLang="en-US"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cap="none" normalizeH="0" baseline="0" dirty="0">
                          <a:ln>
                            <a:noFill/>
                          </a:ln>
                          <a:solidFill>
                            <a:schemeClr val="tx1"/>
                          </a:solidFill>
                          <a:effectLst/>
                          <a:latin typeface="Arial" charset="0"/>
                          <a:ea typeface="宋体" pitchFamily="2" charset="-122"/>
                          <a:sym typeface="Symbol" pitchFamily="18" charset="2"/>
                        </a:rPr>
                        <a:t>p, </a:t>
                      </a:r>
                      <a:r>
                        <a:rPr kumimoji="0" lang="en-US" altLang="zh-CN" sz="2800" b="1" i="0" u="none" strike="noStrike" cap="none" normalizeH="0" baseline="0" dirty="0" err="1">
                          <a:ln>
                            <a:noFill/>
                          </a:ln>
                          <a:solidFill>
                            <a:schemeClr val="tx1"/>
                          </a:solidFill>
                          <a:effectLst/>
                          <a:latin typeface="Arial" charset="0"/>
                          <a:ea typeface="宋体" pitchFamily="2" charset="-122"/>
                          <a:sym typeface="Symbol" pitchFamily="18" charset="2"/>
                        </a:rPr>
                        <a:t>p</a:t>
                      </a:r>
                      <a:r>
                        <a:rPr lang="en-US" altLang="zh-CN" sz="2800" b="1" dirty="0" err="1">
                          <a:latin typeface="宋体" panose="02010600030101010101" pitchFamily="2" charset="-122"/>
                        </a:rPr>
                        <a:t>∨</a:t>
                      </a:r>
                      <a:r>
                        <a:rPr kumimoji="0" lang="en-US" altLang="zh-CN" sz="2800" b="1" i="0" u="none" strike="noStrike" cap="none" normalizeH="0" baseline="0" dirty="0" err="1">
                          <a:ln>
                            <a:noFill/>
                          </a:ln>
                          <a:solidFill>
                            <a:schemeClr val="tx1"/>
                          </a:solidFill>
                          <a:effectLst/>
                          <a:latin typeface="Arial" charset="0"/>
                          <a:ea typeface="宋体" pitchFamily="2" charset="-122"/>
                        </a:rPr>
                        <a:t>q</a:t>
                      </a:r>
                      <a:endParaRPr kumimoji="0" lang="zh-CN" altLang="en-US" sz="2800" b="1" i="0" u="none" strike="noStrike" cap="none" normalizeH="0" baseline="0" dirty="0">
                        <a:ln>
                          <a:noFill/>
                        </a:ln>
                        <a:solidFill>
                          <a:schemeClr val="tx1"/>
                        </a:solidFill>
                        <a:effectLst/>
                        <a:latin typeface="Arial" charset="0"/>
                        <a:ea typeface="宋体" pitchFamily="2" charset="-122"/>
                        <a:sym typeface="Symbol" pitchFamily="18" charset="2"/>
                      </a:endParaRPr>
                    </a:p>
                    <a:p>
                      <a:pPr algn="ctr"/>
                      <a:endParaRPr lang="zh-CN" altLang="en-US" sz="2800" dirty="0"/>
                    </a:p>
                  </a:txBody>
                  <a:tcPr/>
                </a:tc>
                <a:extLst>
                  <a:ext uri="{0D108BD9-81ED-4DB2-BD59-A6C34878D82A}">
                    <a16:rowId xmlns:a16="http://schemas.microsoft.com/office/drawing/2014/main" val="1470357231"/>
                  </a:ext>
                </a:extLst>
              </a:tr>
              <a:tr h="734711">
                <a:tc>
                  <a:txBody>
                    <a:bodyPr/>
                    <a:lstStyle/>
                    <a:p>
                      <a:pPr algn="ctr"/>
                      <a:r>
                        <a:rPr lang="en-US" altLang="zh-CN" sz="2800" dirty="0"/>
                        <a:t>3</a:t>
                      </a:r>
                      <a:endParaRPr lang="zh-CN" altLang="en-US" sz="2800" dirty="0"/>
                    </a:p>
                  </a:txBody>
                  <a:tcPr/>
                </a:tc>
                <a:tc>
                  <a:txBody>
                    <a:bodyPr/>
                    <a:lstStyle/>
                    <a:p>
                      <a:pPr algn="ctr"/>
                      <a:r>
                        <a:rPr kumimoji="0" lang="en-US" altLang="zh-CN" sz="2800" b="1" i="0" u="none" strike="noStrike" cap="none" normalizeH="0" baseline="0" dirty="0">
                          <a:ln>
                            <a:noFill/>
                          </a:ln>
                          <a:solidFill>
                            <a:schemeClr val="tx1"/>
                          </a:solidFill>
                          <a:effectLst/>
                          <a:latin typeface="Arial" charset="0"/>
                          <a:ea typeface="宋体" pitchFamily="2" charset="-122"/>
                          <a:sym typeface="Symbol" pitchFamily="18" charset="2"/>
                        </a:rPr>
                        <a:t>p, (</a:t>
                      </a:r>
                      <a:r>
                        <a:rPr kumimoji="0" lang="en-US" altLang="zh-CN" sz="2800" b="1" i="0" u="none" strike="noStrike" cap="none" normalizeH="0" baseline="0" dirty="0" err="1">
                          <a:ln>
                            <a:noFill/>
                          </a:ln>
                          <a:solidFill>
                            <a:schemeClr val="tx1"/>
                          </a:solidFill>
                          <a:effectLst/>
                          <a:latin typeface="Arial" charset="0"/>
                          <a:ea typeface="宋体" pitchFamily="2" charset="-122"/>
                          <a:sym typeface="Symbol" pitchFamily="18" charset="2"/>
                        </a:rPr>
                        <a:t>p</a:t>
                      </a:r>
                      <a:r>
                        <a:rPr lang="en-US" altLang="zh-CN" sz="2800" b="1" dirty="0" err="1">
                          <a:latin typeface="宋体" panose="02010600030101010101" pitchFamily="2" charset="-122"/>
                        </a:rPr>
                        <a:t>∨</a:t>
                      </a:r>
                      <a:r>
                        <a:rPr kumimoji="0" lang="en-US" altLang="zh-CN" sz="2800" b="1" i="0" u="none" strike="noStrike" cap="none" normalizeH="0" baseline="0" dirty="0" err="1">
                          <a:ln>
                            <a:noFill/>
                          </a:ln>
                          <a:solidFill>
                            <a:schemeClr val="tx1"/>
                          </a:solidFill>
                          <a:effectLst/>
                          <a:latin typeface="Arial" charset="0"/>
                          <a:ea typeface="宋体" pitchFamily="2" charset="-122"/>
                        </a:rPr>
                        <a:t>q</a:t>
                      </a:r>
                      <a:r>
                        <a:rPr kumimoji="0" lang="en-US" altLang="zh-CN" sz="2800" b="1" i="0" u="none" strike="noStrike" cap="none" normalizeH="0" baseline="0" dirty="0">
                          <a:ln>
                            <a:noFill/>
                          </a:ln>
                          <a:solidFill>
                            <a:schemeClr val="tx1"/>
                          </a:solidFill>
                          <a:effectLst/>
                          <a:latin typeface="Arial" charset="0"/>
                          <a:ea typeface="宋体" pitchFamily="2" charset="-122"/>
                        </a:rPr>
                        <a:t>)</a:t>
                      </a:r>
                      <a:endParaRPr lang="zh-CN" altLang="en-US" sz="2800" dirty="0"/>
                    </a:p>
                  </a:txBody>
                  <a:tcPr/>
                </a:tc>
                <a:extLst>
                  <a:ext uri="{0D108BD9-81ED-4DB2-BD59-A6C34878D82A}">
                    <a16:rowId xmlns:a16="http://schemas.microsoft.com/office/drawing/2014/main" val="3598513191"/>
                  </a:ext>
                </a:extLst>
              </a:tr>
              <a:tr h="734711">
                <a:tc>
                  <a:txBody>
                    <a:bodyPr/>
                    <a:lstStyle/>
                    <a:p>
                      <a:pPr algn="ctr"/>
                      <a:r>
                        <a:rPr lang="en-US" altLang="zh-CN" sz="2800" dirty="0"/>
                        <a:t>4</a:t>
                      </a:r>
                      <a:endParaRPr lang="zh-CN" altLang="en-US" sz="2800" dirty="0"/>
                    </a:p>
                  </a:txBody>
                  <a:tcPr/>
                </a:tc>
                <a:tc>
                  <a:txBody>
                    <a:bodyPr/>
                    <a:lstStyle/>
                    <a:p>
                      <a:pPr algn="ctr"/>
                      <a:r>
                        <a:rPr kumimoji="0" lang="en-US" altLang="zh-CN" sz="2800" b="1" i="0" u="none" strike="noStrike" cap="none" normalizeH="0" baseline="0" dirty="0">
                          <a:ln>
                            <a:noFill/>
                          </a:ln>
                          <a:solidFill>
                            <a:schemeClr val="tx1"/>
                          </a:solidFill>
                          <a:effectLst/>
                          <a:latin typeface="Arial" charset="0"/>
                          <a:ea typeface="宋体" pitchFamily="2" charset="-122"/>
                          <a:sym typeface="Symbol" pitchFamily="18" charset="2"/>
                        </a:rPr>
                        <a:t>p</a:t>
                      </a:r>
                      <a:endParaRPr lang="zh-CN" altLang="en-US" sz="2800" dirty="0"/>
                    </a:p>
                  </a:txBody>
                  <a:tcPr/>
                </a:tc>
                <a:extLst>
                  <a:ext uri="{0D108BD9-81ED-4DB2-BD59-A6C34878D82A}">
                    <a16:rowId xmlns:a16="http://schemas.microsoft.com/office/drawing/2014/main" val="126434621"/>
                  </a:ext>
                </a:extLst>
              </a:tr>
            </a:tbl>
          </a:graphicData>
        </a:graphic>
      </p:graphicFrame>
    </p:spTree>
    <p:extLst>
      <p:ext uri="{BB962C8B-B14F-4D97-AF65-F5344CB8AC3E}">
        <p14:creationId xmlns:p14="http://schemas.microsoft.com/office/powerpoint/2010/main" val="17898404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9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111E3989-308C-453D-BADE-8D98D6AF709F}" type="slidenum">
              <a:rPr lang="zh-CN" altLang="en-US" sz="1400" smtClean="0">
                <a:solidFill>
                  <a:schemeClr val="tx2"/>
                </a:solidFill>
                <a:latin typeface="Times New Roman" panose="02020603050405020304" pitchFamily="18" charset="0"/>
              </a:rPr>
              <a:pPr>
                <a:spcBef>
                  <a:spcPct val="0"/>
                </a:spcBef>
                <a:buFontTx/>
                <a:buNone/>
              </a:pPr>
              <a:t>37</a:t>
            </a:fld>
            <a:r>
              <a:rPr lang="en-US" altLang="zh-CN" sz="1400" dirty="0">
                <a:solidFill>
                  <a:schemeClr val="tx2"/>
                </a:solidFill>
                <a:latin typeface="Times New Roman" panose="02020603050405020304" pitchFamily="18" charset="0"/>
              </a:rPr>
              <a:t>/50</a:t>
            </a:r>
          </a:p>
        </p:txBody>
      </p:sp>
      <p:sp>
        <p:nvSpPr>
          <p:cNvPr id="64515" name="Rectangle 2"/>
          <p:cNvSpPr>
            <a:spLocks noGrp="1"/>
          </p:cNvSpPr>
          <p:nvPr>
            <p:ph type="title" idx="4294967295"/>
          </p:nvPr>
        </p:nvSpPr>
        <p:spPr/>
        <p:txBody>
          <a:bodyPr/>
          <a:lstStyle/>
          <a:p>
            <a:r>
              <a:rPr lang="zh-CN" altLang="en-US" sz="4000" b="1" dirty="0">
                <a:latin typeface="宋体" panose="02010600030101010101" pitchFamily="2" charset="-122"/>
                <a:ea typeface="宋体" panose="02010600030101010101" pitchFamily="2" charset="-122"/>
              </a:rPr>
              <a:t>赋值或解释</a:t>
            </a:r>
            <a:endParaRPr lang="en-US" altLang="zh-CN" sz="4000" b="1" dirty="0">
              <a:latin typeface="宋体" panose="02010600030101010101" pitchFamily="2" charset="-122"/>
              <a:ea typeface="宋体" panose="02010600030101010101" pitchFamily="2" charset="-122"/>
            </a:endParaRPr>
          </a:p>
        </p:txBody>
      </p:sp>
      <p:sp>
        <p:nvSpPr>
          <p:cNvPr id="64516" name="Text Box 4"/>
          <p:cNvSpPr txBox="1">
            <a:spLocks noChangeArrowheads="1"/>
          </p:cNvSpPr>
          <p:nvPr/>
        </p:nvSpPr>
        <p:spPr bwMode="auto">
          <a:xfrm>
            <a:off x="-35495" y="1056541"/>
            <a:ext cx="9144570" cy="122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165225" indent="-1165225">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105000"/>
              </a:lnSpc>
              <a:spcBef>
                <a:spcPct val="0"/>
              </a:spcBef>
              <a:buFontTx/>
              <a:buNone/>
            </a:pPr>
            <a:r>
              <a:rPr lang="zh-CN" altLang="en-US" b="1" dirty="0">
                <a:solidFill>
                  <a:srgbClr val="FF0000"/>
                </a:solidFill>
              </a:rPr>
              <a:t>定义</a:t>
            </a:r>
            <a:r>
              <a:rPr lang="en-US" altLang="zh-CN" b="1" dirty="0">
                <a:solidFill>
                  <a:srgbClr val="FF0000"/>
                </a:solidFill>
              </a:rPr>
              <a:t>1.8 </a:t>
            </a:r>
            <a:r>
              <a:rPr lang="zh-CN" altLang="en-US" b="1" dirty="0"/>
              <a:t>设</a:t>
            </a:r>
            <a:r>
              <a:rPr lang="en-US" altLang="zh-CN" b="1" dirty="0"/>
              <a:t>n</a:t>
            </a:r>
            <a:r>
              <a:rPr lang="zh-CN" altLang="en-US" b="1" dirty="0"/>
              <a:t>元公式</a:t>
            </a:r>
            <a:r>
              <a:rPr lang="en-US" altLang="zh-CN" b="1" dirty="0">
                <a:sym typeface="Symbol" panose="05050102010706020507" pitchFamily="18" charset="2"/>
              </a:rPr>
              <a:t>A</a:t>
            </a:r>
            <a:r>
              <a:rPr lang="zh-CN" altLang="en-US" b="1" dirty="0"/>
              <a:t>中所有的不同的命题变元为</a:t>
            </a:r>
          </a:p>
          <a:p>
            <a:pPr eaLnBrk="1" hangingPunct="1">
              <a:lnSpc>
                <a:spcPct val="105000"/>
              </a:lnSpc>
              <a:spcAft>
                <a:spcPct val="20000"/>
              </a:spcAft>
              <a:buFontTx/>
              <a:buNone/>
            </a:pPr>
            <a:r>
              <a:rPr lang="en-US" altLang="zh-CN" b="1" dirty="0"/>
              <a:t>                         </a:t>
            </a:r>
            <a:r>
              <a:rPr lang="en-US" altLang="zh-CN" b="1" i="1" dirty="0"/>
              <a:t>p</a:t>
            </a:r>
            <a:r>
              <a:rPr lang="en-US" altLang="zh-CN" b="1" baseline="-25000" dirty="0"/>
              <a:t>1</a:t>
            </a:r>
            <a:r>
              <a:rPr lang="en-US" altLang="zh-CN" b="1" dirty="0"/>
              <a:t>, </a:t>
            </a:r>
            <a:r>
              <a:rPr lang="en-US" altLang="zh-CN" b="1" i="1" dirty="0"/>
              <a:t>p</a:t>
            </a:r>
            <a:r>
              <a:rPr lang="en-US" altLang="zh-CN" b="1" i="1" baseline="-25000" dirty="0"/>
              <a:t>2</a:t>
            </a:r>
            <a:r>
              <a:rPr lang="en-US" altLang="zh-CN" b="1" dirty="0"/>
              <a:t>,</a:t>
            </a:r>
            <a:r>
              <a:rPr lang="en-US" altLang="zh-CN" dirty="0"/>
              <a:t> </a:t>
            </a:r>
            <a:r>
              <a:rPr lang="en-US" altLang="en-US" b="1" dirty="0"/>
              <a:t>…</a:t>
            </a:r>
            <a:r>
              <a:rPr lang="en-US" altLang="zh-CN" b="1" i="1" dirty="0"/>
              <a:t>,</a:t>
            </a:r>
            <a:r>
              <a:rPr lang="en-US" altLang="zh-CN" b="1" i="1" dirty="0" err="1"/>
              <a:t>p</a:t>
            </a:r>
            <a:r>
              <a:rPr lang="en-US" altLang="zh-CN" b="1" baseline="-25000" dirty="0" err="1"/>
              <a:t>n</a:t>
            </a:r>
            <a:endParaRPr lang="zh-CN" altLang="en-US" b="1" dirty="0"/>
          </a:p>
        </p:txBody>
      </p:sp>
      <p:sp>
        <p:nvSpPr>
          <p:cNvPr id="64517" name="Rectangle 5"/>
          <p:cNvSpPr>
            <a:spLocks noChangeArrowheads="1"/>
          </p:cNvSpPr>
          <p:nvPr/>
        </p:nvSpPr>
        <p:spPr bwMode="auto">
          <a:xfrm>
            <a:off x="211420" y="5412745"/>
            <a:ext cx="6985000" cy="60939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105000"/>
              </a:lnSpc>
              <a:buClr>
                <a:schemeClr val="hlink"/>
              </a:buClr>
              <a:buSzPct val="110000"/>
              <a:buFont typeface="Wingdings" panose="05000000000000000000" pitchFamily="2" charset="2"/>
              <a:buNone/>
            </a:pPr>
            <a:r>
              <a:rPr lang="zh-CN" altLang="en-US" b="1" dirty="0">
                <a:solidFill>
                  <a:schemeClr val="bg1"/>
                </a:solidFill>
              </a:rPr>
              <a:t>问题：</a:t>
            </a:r>
            <a:r>
              <a:rPr lang="en-US" altLang="zh-CN" b="1" dirty="0">
                <a:solidFill>
                  <a:schemeClr val="bg1"/>
                </a:solidFill>
              </a:rPr>
              <a:t>n</a:t>
            </a:r>
            <a:r>
              <a:rPr lang="zh-CN" altLang="en-US" b="1" dirty="0">
                <a:solidFill>
                  <a:schemeClr val="bg1"/>
                </a:solidFill>
              </a:rPr>
              <a:t>元公式</a:t>
            </a:r>
            <a:r>
              <a:rPr lang="en-US" altLang="zh-CN" b="1" dirty="0">
                <a:solidFill>
                  <a:schemeClr val="bg1"/>
                </a:solidFill>
                <a:sym typeface="Symbol" panose="05050102010706020507" pitchFamily="18" charset="2"/>
              </a:rPr>
              <a:t>A</a:t>
            </a:r>
            <a:r>
              <a:rPr lang="zh-CN" altLang="en-US" b="1" dirty="0">
                <a:solidFill>
                  <a:schemeClr val="bg1"/>
                </a:solidFill>
              </a:rPr>
              <a:t>有多少个完全赋值？</a:t>
            </a:r>
          </a:p>
        </p:txBody>
      </p:sp>
      <p:sp>
        <p:nvSpPr>
          <p:cNvPr id="64519" name="Rectangle 6"/>
          <p:cNvSpPr>
            <a:spLocks noChangeArrowheads="1"/>
          </p:cNvSpPr>
          <p:nvPr/>
        </p:nvSpPr>
        <p:spPr bwMode="auto">
          <a:xfrm>
            <a:off x="899592" y="2436249"/>
            <a:ext cx="76327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0850" indent="-45085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110000"/>
              </a:lnSpc>
              <a:spcBef>
                <a:spcPct val="0"/>
              </a:spcBef>
              <a:buFont typeface="Wingdings" panose="05000000000000000000" pitchFamily="2" charset="2"/>
              <a:buChar char="l"/>
            </a:pPr>
            <a:r>
              <a:rPr lang="zh-CN" altLang="en-US" b="1" dirty="0"/>
              <a:t>如果对每个命题变元均给予一个确定的值，则称对公式</a:t>
            </a:r>
            <a:r>
              <a:rPr lang="en-US" altLang="zh-CN" b="1" dirty="0"/>
              <a:t>A</a:t>
            </a:r>
            <a:r>
              <a:rPr lang="zh-CN" altLang="en-US" b="1" dirty="0"/>
              <a:t>给了一个</a:t>
            </a:r>
            <a:r>
              <a:rPr lang="zh-CN" altLang="en-US" b="1" dirty="0">
                <a:solidFill>
                  <a:srgbClr val="CC0000"/>
                </a:solidFill>
              </a:rPr>
              <a:t>完全赋值</a:t>
            </a:r>
            <a:r>
              <a:rPr lang="zh-CN" altLang="en-US" b="1" dirty="0"/>
              <a:t>或</a:t>
            </a:r>
            <a:r>
              <a:rPr lang="zh-CN" altLang="en-US" b="1" dirty="0">
                <a:solidFill>
                  <a:srgbClr val="CC0000"/>
                </a:solidFill>
              </a:rPr>
              <a:t>完全解释</a:t>
            </a:r>
            <a:r>
              <a:rPr lang="zh-CN" altLang="en-US" b="1" dirty="0"/>
              <a:t>；</a:t>
            </a:r>
          </a:p>
          <a:p>
            <a:pPr eaLnBrk="1" hangingPunct="1">
              <a:lnSpc>
                <a:spcPct val="110000"/>
              </a:lnSpc>
              <a:spcBef>
                <a:spcPct val="0"/>
              </a:spcBef>
              <a:buFont typeface="Wingdings" panose="05000000000000000000" pitchFamily="2" charset="2"/>
              <a:buChar char="l"/>
            </a:pPr>
            <a:r>
              <a:rPr lang="zh-CN" altLang="en-US" b="1" dirty="0"/>
              <a:t>如果仅对部分变元给予确定的值，则称对公式</a:t>
            </a:r>
            <a:r>
              <a:rPr lang="en-US" altLang="zh-CN" b="1" dirty="0"/>
              <a:t>A</a:t>
            </a:r>
            <a:r>
              <a:rPr lang="zh-CN" altLang="en-US" b="1" dirty="0"/>
              <a:t>给了一个</a:t>
            </a:r>
            <a:r>
              <a:rPr lang="zh-CN" altLang="en-US" b="1" dirty="0">
                <a:solidFill>
                  <a:srgbClr val="CC0000"/>
                </a:solidFill>
              </a:rPr>
              <a:t>部分赋值</a:t>
            </a:r>
            <a:r>
              <a:rPr lang="zh-CN" altLang="en-US" b="1" dirty="0"/>
              <a:t>或</a:t>
            </a:r>
            <a:r>
              <a:rPr lang="zh-CN" altLang="en-US" b="1" dirty="0">
                <a:solidFill>
                  <a:srgbClr val="CC0000"/>
                </a:solidFill>
              </a:rPr>
              <a:t>部分解释</a:t>
            </a:r>
            <a:r>
              <a:rPr lang="zh-CN" altLang="en-US" b="1" dirty="0"/>
              <a:t>。</a:t>
            </a:r>
          </a:p>
        </p:txBody>
      </p:sp>
    </p:spTree>
    <p:extLst>
      <p:ext uri="{BB962C8B-B14F-4D97-AF65-F5344CB8AC3E}">
        <p14:creationId xmlns:p14="http://schemas.microsoft.com/office/powerpoint/2010/main" val="355283032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A452C8C6-303E-46C1-B690-29D0F838D58C}" type="slidenum">
              <a:rPr lang="zh-CN" altLang="en-US" sz="1400" smtClean="0">
                <a:solidFill>
                  <a:schemeClr val="tx2"/>
                </a:solidFill>
                <a:latin typeface="Times New Roman" panose="02020603050405020304" pitchFamily="18" charset="0"/>
              </a:rPr>
              <a:pPr>
                <a:spcBef>
                  <a:spcPct val="0"/>
                </a:spcBef>
                <a:buFontTx/>
                <a:buNone/>
              </a:pPr>
              <a:t>38</a:t>
            </a:fld>
            <a:r>
              <a:rPr lang="en-US" altLang="zh-CN" sz="1400" dirty="0">
                <a:solidFill>
                  <a:schemeClr val="tx2"/>
                </a:solidFill>
                <a:latin typeface="Times New Roman" panose="02020603050405020304" pitchFamily="18" charset="0"/>
              </a:rPr>
              <a:t>/50</a:t>
            </a:r>
          </a:p>
        </p:txBody>
      </p:sp>
      <p:sp>
        <p:nvSpPr>
          <p:cNvPr id="66563"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例 </a:t>
            </a:r>
            <a:r>
              <a:rPr lang="zh-CN" altLang="en-US" sz="4000" b="1" dirty="0">
                <a:latin typeface="Calibri" panose="020F0502020204030204" pitchFamily="34" charset="0"/>
                <a:ea typeface="宋体" panose="02010600030101010101" pitchFamily="2" charset="-122"/>
              </a:rPr>
              <a:t>考察公式   </a:t>
            </a:r>
            <a:r>
              <a:rPr lang="en-US" altLang="zh-CN" sz="4000" b="1" dirty="0">
                <a:latin typeface="Calibri" panose="020F0502020204030204" pitchFamily="34" charset="0"/>
                <a:ea typeface="宋体" panose="02010600030101010101" pitchFamily="2" charset="-122"/>
                <a:sym typeface="Symbol" panose="05050102010706020507" pitchFamily="18" charset="2"/>
              </a:rPr>
              <a:t>A</a:t>
            </a:r>
            <a:r>
              <a:rPr lang="en-US" altLang="zh-CN" sz="4000" b="1" dirty="0">
                <a:latin typeface="Calibri" panose="020F0502020204030204" pitchFamily="34" charset="0"/>
                <a:ea typeface="宋体" panose="02010600030101010101" pitchFamily="2" charset="-122"/>
              </a:rPr>
              <a:t>=(</a:t>
            </a:r>
            <a:r>
              <a:rPr lang="en-US" altLang="zh-CN" sz="4000" b="1" dirty="0" err="1">
                <a:latin typeface="Calibri" panose="020F0502020204030204" pitchFamily="34" charset="0"/>
                <a:ea typeface="宋体" panose="02010600030101010101" pitchFamily="2" charset="-122"/>
              </a:rPr>
              <a:t>p</a:t>
            </a:r>
            <a:r>
              <a:rPr lang="en-US" altLang="zh-CN" sz="4000" b="1" dirty="0" err="1">
                <a:latin typeface="Calibri" panose="020F0502020204030204" pitchFamily="34" charset="0"/>
                <a:ea typeface="宋体" panose="02010600030101010101" pitchFamily="2" charset="-122"/>
                <a:sym typeface="Symbol" panose="05050102010706020507" pitchFamily="18" charset="2"/>
              </a:rPr>
              <a:t></a:t>
            </a:r>
            <a:r>
              <a:rPr lang="en-US" altLang="zh-CN" sz="4000" b="1" dirty="0" err="1">
                <a:latin typeface="Calibri" panose="020F0502020204030204" pitchFamily="34" charset="0"/>
                <a:ea typeface="宋体" panose="02010600030101010101" pitchFamily="2" charset="-122"/>
              </a:rPr>
              <a:t>q</a:t>
            </a:r>
            <a:r>
              <a:rPr lang="en-US" altLang="zh-CN" sz="4000" b="1" dirty="0">
                <a:latin typeface="Calibri" panose="020F0502020204030204" pitchFamily="34" charset="0"/>
                <a:ea typeface="宋体" panose="02010600030101010101" pitchFamily="2" charset="-122"/>
              </a:rPr>
              <a:t>)</a:t>
            </a:r>
            <a:r>
              <a:rPr lang="zh-CN" altLang="en-US" sz="4000" b="1" dirty="0">
                <a:latin typeface="Calibri" panose="020F0502020204030204" pitchFamily="34" charset="0"/>
                <a:ea typeface="宋体" panose="02010600030101010101" pitchFamily="2" charset="-122"/>
                <a:sym typeface="Symbol" panose="05050102010706020507" pitchFamily="18" charset="2"/>
              </a:rPr>
              <a:t></a:t>
            </a:r>
            <a:r>
              <a:rPr lang="zh-CN" altLang="en-US" sz="4000" b="1" dirty="0">
                <a:latin typeface="Calibri" panose="020F0502020204030204" pitchFamily="34" charset="0"/>
                <a:ea typeface="宋体" panose="02010600030101010101" pitchFamily="2" charset="-122"/>
              </a:rPr>
              <a:t> </a:t>
            </a:r>
            <a:r>
              <a:rPr lang="en-US" altLang="zh-CN" sz="4000" b="1" dirty="0">
                <a:latin typeface="Calibri" panose="020F0502020204030204" pitchFamily="34" charset="0"/>
                <a:ea typeface="宋体" panose="02010600030101010101" pitchFamily="2" charset="-122"/>
              </a:rPr>
              <a:t>r</a:t>
            </a:r>
            <a:r>
              <a:rPr lang="en-US" altLang="zh-CN" b="1" i="1" dirty="0">
                <a:solidFill>
                  <a:srgbClr val="993300"/>
                </a:solidFill>
                <a:latin typeface="Calibri" panose="020F0502020204030204" pitchFamily="34" charset="0"/>
                <a:ea typeface="宋体" panose="02010600030101010101" pitchFamily="2" charset="-122"/>
              </a:rPr>
              <a:t> </a:t>
            </a:r>
          </a:p>
        </p:txBody>
      </p:sp>
      <p:graphicFrame>
        <p:nvGraphicFramePr>
          <p:cNvPr id="115715" name="Group 3"/>
          <p:cNvGraphicFramePr>
            <a:graphicFrameLocks noGrp="1"/>
          </p:cNvGraphicFramePr>
          <p:nvPr>
            <p:extLst>
              <p:ext uri="{D42A27DB-BD31-4B8C-83A1-F6EECF244321}">
                <p14:modId xmlns:p14="http://schemas.microsoft.com/office/powerpoint/2010/main" val="131138473"/>
              </p:ext>
            </p:extLst>
          </p:nvPr>
        </p:nvGraphicFramePr>
        <p:xfrm>
          <a:off x="395288" y="1484313"/>
          <a:ext cx="8497888" cy="3941763"/>
        </p:xfrm>
        <a:graphic>
          <a:graphicData uri="http://schemas.openxmlformats.org/drawingml/2006/table">
            <a:tbl>
              <a:tblPr/>
              <a:tblGrid>
                <a:gridCol w="1133322">
                  <a:extLst>
                    <a:ext uri="{9D8B030D-6E8A-4147-A177-3AD203B41FA5}">
                      <a16:colId xmlns:a16="http://schemas.microsoft.com/office/drawing/2014/main" val="3298312390"/>
                    </a:ext>
                  </a:extLst>
                </a:gridCol>
                <a:gridCol w="1136031">
                  <a:extLst>
                    <a:ext uri="{9D8B030D-6E8A-4147-A177-3AD203B41FA5}">
                      <a16:colId xmlns:a16="http://schemas.microsoft.com/office/drawing/2014/main" val="1430220798"/>
                    </a:ext>
                  </a:extLst>
                </a:gridCol>
                <a:gridCol w="1249769">
                  <a:extLst>
                    <a:ext uri="{9D8B030D-6E8A-4147-A177-3AD203B41FA5}">
                      <a16:colId xmlns:a16="http://schemas.microsoft.com/office/drawing/2014/main" val="1878109675"/>
                    </a:ext>
                  </a:extLst>
                </a:gridCol>
                <a:gridCol w="1249769">
                  <a:extLst>
                    <a:ext uri="{9D8B030D-6E8A-4147-A177-3AD203B41FA5}">
                      <a16:colId xmlns:a16="http://schemas.microsoft.com/office/drawing/2014/main" val="793094131"/>
                    </a:ext>
                  </a:extLst>
                </a:gridCol>
                <a:gridCol w="1815754">
                  <a:extLst>
                    <a:ext uri="{9D8B030D-6E8A-4147-A177-3AD203B41FA5}">
                      <a16:colId xmlns:a16="http://schemas.microsoft.com/office/drawing/2014/main" val="2329507456"/>
                    </a:ext>
                  </a:extLst>
                </a:gridCol>
                <a:gridCol w="1913243">
                  <a:extLst>
                    <a:ext uri="{9D8B030D-6E8A-4147-A177-3AD203B41FA5}">
                      <a16:colId xmlns:a16="http://schemas.microsoft.com/office/drawing/2014/main" val="3471839288"/>
                    </a:ext>
                  </a:extLst>
                </a:gridCol>
              </a:tblGrid>
              <a:tr h="1066800">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q</a:t>
                      </a:r>
                      <a:endParaRPr kumimoji="0" lang="zh-CN" altLang="en-US" sz="32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r</a:t>
                      </a:r>
                      <a:endParaRPr kumimoji="0" lang="zh-CN" altLang="en-US" sz="32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dirty="0" err="1">
                          <a:ln>
                            <a:noFill/>
                          </a:ln>
                          <a:solidFill>
                            <a:schemeClr val="bg1"/>
                          </a:solidFill>
                          <a:effectLst/>
                          <a:latin typeface="Calibri" panose="020F0502020204030204" pitchFamily="34" charset="0"/>
                          <a:ea typeface="宋体" panose="02010600030101010101" pitchFamily="2" charset="-122"/>
                        </a:rPr>
                        <a:t>p</a:t>
                      </a:r>
                      <a:r>
                        <a:rPr kumimoji="0" lang="en-US" altLang="zh-CN" sz="3200" b="1" i="0" u="none" strike="noStrike" cap="none" normalizeH="0" baseline="0" dirty="0" err="1">
                          <a:ln>
                            <a:noFill/>
                          </a:ln>
                          <a:solidFill>
                            <a:schemeClr val="bg1"/>
                          </a:solidFill>
                          <a:effectLst/>
                          <a:latin typeface="Calibri" panose="020F0502020204030204" pitchFamily="34" charset="0"/>
                          <a:ea typeface="宋体" panose="02010600030101010101" pitchFamily="2" charset="-122"/>
                          <a:sym typeface="Symbol" panose="05050102010706020507" pitchFamily="18" charset="2"/>
                        </a:rPr>
                        <a:t></a:t>
                      </a:r>
                      <a:r>
                        <a:rPr kumimoji="0" lang="en-US" altLang="zh-CN" sz="3200" b="1" i="0" u="none" strike="noStrike" cap="none" normalizeH="0" baseline="0" dirty="0" err="1">
                          <a:ln>
                            <a:noFill/>
                          </a:ln>
                          <a:solidFill>
                            <a:schemeClr val="bg1"/>
                          </a:solidFill>
                          <a:effectLst/>
                          <a:latin typeface="Calibri" panose="020F0502020204030204" pitchFamily="34" charset="0"/>
                          <a:ea typeface="宋体" panose="02010600030101010101" pitchFamily="2" charset="-122"/>
                        </a:rPr>
                        <a:t>q</a:t>
                      </a:r>
                      <a:endParaRPr kumimoji="0" lang="zh-CN" altLang="en-US" sz="32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dirty="0">
                          <a:ln>
                            <a:noFill/>
                          </a:ln>
                          <a:solidFill>
                            <a:schemeClr val="bg1"/>
                          </a:solidFill>
                          <a:effectLst/>
                          <a:latin typeface="Calibri" panose="020F0502020204030204" pitchFamily="34" charset="0"/>
                          <a:ea typeface="宋体" panose="02010600030101010101" pitchFamily="2" charset="-122"/>
                        </a:rPr>
                        <a:t>(</a:t>
                      </a:r>
                      <a:r>
                        <a:rPr kumimoji="0" lang="en-US" altLang="zh-CN" sz="3200" b="1" i="0" u="none" strike="noStrike" cap="none" normalizeH="0" baseline="0" dirty="0" err="1">
                          <a:ln>
                            <a:noFill/>
                          </a:ln>
                          <a:solidFill>
                            <a:schemeClr val="bg1"/>
                          </a:solidFill>
                          <a:effectLst/>
                          <a:latin typeface="Calibri" panose="020F0502020204030204" pitchFamily="34" charset="0"/>
                          <a:ea typeface="宋体" panose="02010600030101010101" pitchFamily="2" charset="-122"/>
                        </a:rPr>
                        <a:t>p</a:t>
                      </a:r>
                      <a:r>
                        <a:rPr kumimoji="0" lang="en-US" altLang="zh-CN" sz="3200" b="1" i="0" u="none" strike="noStrike" cap="none" normalizeH="0" baseline="0" dirty="0" err="1">
                          <a:ln>
                            <a:noFill/>
                          </a:ln>
                          <a:solidFill>
                            <a:schemeClr val="bg1"/>
                          </a:solidFill>
                          <a:effectLst/>
                          <a:latin typeface="Calibri" panose="020F0502020204030204" pitchFamily="34" charset="0"/>
                          <a:ea typeface="宋体" panose="02010600030101010101" pitchFamily="2" charset="-122"/>
                          <a:sym typeface="Symbol" panose="05050102010706020507" pitchFamily="18" charset="2"/>
                        </a:rPr>
                        <a:t></a:t>
                      </a:r>
                      <a:r>
                        <a:rPr kumimoji="0" lang="en-US" altLang="zh-CN" sz="3200" b="1" i="0" u="none" strike="noStrike" cap="none" normalizeH="0" baseline="0" dirty="0" err="1">
                          <a:ln>
                            <a:noFill/>
                          </a:ln>
                          <a:solidFill>
                            <a:schemeClr val="bg1"/>
                          </a:solidFill>
                          <a:effectLst/>
                          <a:latin typeface="Calibri" panose="020F0502020204030204" pitchFamily="34" charset="0"/>
                          <a:ea typeface="宋体" panose="02010600030101010101" pitchFamily="2" charset="-122"/>
                        </a:rPr>
                        <a:t>q</a:t>
                      </a:r>
                      <a:r>
                        <a:rPr kumimoji="0" lang="en-US" altLang="zh-CN" sz="3200" b="1" i="0" u="none" strike="noStrike" cap="none" normalizeH="0" baseline="0" dirty="0">
                          <a:ln>
                            <a:noFill/>
                          </a:ln>
                          <a:solidFill>
                            <a:schemeClr val="bg1"/>
                          </a:solidFill>
                          <a:effectLst/>
                          <a:latin typeface="Calibri" panose="020F0502020204030204" pitchFamily="34" charset="0"/>
                          <a:ea typeface="宋体" panose="02010600030101010101" pitchFamily="2" charset="-122"/>
                        </a:rPr>
                        <a:t>)</a:t>
                      </a:r>
                      <a:r>
                        <a:rPr kumimoji="0" lang="zh-CN" altLang="en-US" sz="3200" b="1" i="0" u="none" strike="noStrike" cap="none" normalizeH="0" baseline="0" dirty="0">
                          <a:ln>
                            <a:noFill/>
                          </a:ln>
                          <a:solidFill>
                            <a:schemeClr val="bg1"/>
                          </a:solidFill>
                          <a:effectLst/>
                          <a:latin typeface="Calibri" panose="020F0502020204030204" pitchFamily="34" charset="0"/>
                          <a:ea typeface="宋体" panose="02010600030101010101" pitchFamily="2" charset="-122"/>
                          <a:sym typeface="Symbol" panose="05050102010706020507" pitchFamily="18" charset="2"/>
                        </a:rPr>
                        <a:t></a:t>
                      </a:r>
                      <a:r>
                        <a:rPr kumimoji="0" lang="zh-CN" altLang="en-US" sz="3200" b="1" i="0" u="none" strike="noStrike" cap="none" normalizeH="0" baseline="0" dirty="0">
                          <a:ln>
                            <a:noFill/>
                          </a:ln>
                          <a:solidFill>
                            <a:schemeClr val="bg1"/>
                          </a:solidFill>
                          <a:effectLst/>
                          <a:latin typeface="Calibri" panose="020F0502020204030204" pitchFamily="34" charset="0"/>
                          <a:ea typeface="宋体" panose="02010600030101010101" pitchFamily="2" charset="-122"/>
                        </a:rPr>
                        <a:t> </a:t>
                      </a:r>
                      <a:r>
                        <a:rPr kumimoji="0" lang="en-US" altLang="zh-CN" sz="3200" b="1" i="0" u="none" strike="noStrike" cap="none" normalizeH="0" baseline="0" dirty="0">
                          <a:ln>
                            <a:noFill/>
                          </a:ln>
                          <a:solidFill>
                            <a:schemeClr val="bg1"/>
                          </a:solidFill>
                          <a:effectLst/>
                          <a:latin typeface="Calibri" panose="020F0502020204030204" pitchFamily="34" charset="0"/>
                          <a:ea typeface="宋体" panose="02010600030101010101" pitchFamily="2" charset="-122"/>
                        </a:rPr>
                        <a:t>r</a:t>
                      </a:r>
                      <a:r>
                        <a:rPr kumimoji="0" lang="en-US" altLang="zh-CN" sz="3200" b="1" i="1" u="none" strike="noStrike" cap="none" normalizeH="0" baseline="0" dirty="0">
                          <a:ln>
                            <a:noFill/>
                          </a:ln>
                          <a:solidFill>
                            <a:srgbClr val="993300"/>
                          </a:solidFill>
                          <a:effectLst/>
                          <a:latin typeface="Calibri" panose="020F0502020204030204" pitchFamily="34" charset="0"/>
                          <a:ea typeface="宋体" panose="02010600030101010101" pitchFamily="2" charset="-122"/>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1" i="0" u="none" strike="noStrike" cap="none" normalizeH="0" baseline="0" dirty="0">
                          <a:ln>
                            <a:noFill/>
                          </a:ln>
                          <a:solidFill>
                            <a:srgbClr val="FFFFFF"/>
                          </a:solidFill>
                          <a:effectLst/>
                          <a:latin typeface="Calibri" panose="020F0502020204030204" pitchFamily="34" charset="0"/>
                          <a:ea typeface="宋体" panose="02010600030101010101" pitchFamily="2" charset="-122"/>
                          <a:sym typeface="Symbol" panose="05050102010706020507" pitchFamily="18" charset="2"/>
                        </a:rPr>
                        <a:t>(</a:t>
                      </a:r>
                      <a:r>
                        <a:rPr kumimoji="0" lang="en-US" altLang="zh-CN" sz="3200" b="1" i="0" u="none" strike="noStrike" cap="none" normalizeH="0" baseline="0" dirty="0" err="1">
                          <a:ln>
                            <a:noFill/>
                          </a:ln>
                          <a:solidFill>
                            <a:srgbClr val="FFFFFF"/>
                          </a:solidFill>
                          <a:effectLst/>
                          <a:latin typeface="Calibri" panose="020F0502020204030204" pitchFamily="34" charset="0"/>
                          <a:ea typeface="宋体" panose="02010600030101010101" pitchFamily="2" charset="-122"/>
                          <a:sym typeface="Symbol" panose="05050102010706020507" pitchFamily="18" charset="2"/>
                        </a:rPr>
                        <a:t>p,q,r</a:t>
                      </a:r>
                      <a:r>
                        <a:rPr kumimoji="0" lang="en-US" altLang="zh-CN" sz="3200" b="1" i="0" u="none" strike="noStrike" cap="none" normalizeH="0" baseline="0" dirty="0">
                          <a:ln>
                            <a:noFill/>
                          </a:ln>
                          <a:solidFill>
                            <a:srgbClr val="FFFFFF"/>
                          </a:solidFill>
                          <a:effectLst/>
                          <a:latin typeface="Calibri" panose="020F0502020204030204" pitchFamily="34" charset="0"/>
                          <a:ea typeface="宋体" panose="02010600030101010101" pitchFamily="2" charset="-122"/>
                          <a:sym typeface="Symbol" panose="05050102010706020507" pitchFamily="18" charset="2"/>
                        </a:rPr>
                        <a:t>)</a:t>
                      </a:r>
                      <a:endParaRPr kumimoji="0" lang="en-US" altLang="zh-CN" sz="32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891891651"/>
                  </a:ext>
                </a:extLst>
              </a:tr>
              <a:tr h="714375">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完全赋值</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030056817"/>
                  </a:ext>
                </a:extLst>
              </a:tr>
              <a:tr h="731838">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0</a:t>
                      </a:r>
                      <a:endParaRPr kumimoji="0" lang="zh-CN" altLang="en-US"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0</a:t>
                      </a:r>
                      <a:endParaRPr kumimoji="0" lang="zh-CN" altLang="en-US"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完全赋值</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471104481"/>
                  </a:ext>
                </a:extLst>
              </a:tr>
              <a:tr h="714375">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a:ln>
                            <a:noFill/>
                          </a:ln>
                          <a:solidFill>
                            <a:schemeClr val="accent2"/>
                          </a:solidFill>
                          <a:effectLst/>
                          <a:latin typeface="Arial" panose="020B0604020202020204" pitchFamily="34" charset="0"/>
                          <a:ea typeface="宋体" panose="02010600030101010101" pitchFamily="2" charset="-122"/>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部分赋值</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488986213"/>
                  </a:ext>
                </a:extLst>
              </a:tr>
              <a:tr h="714375">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0</a:t>
                      </a:r>
                      <a:endParaRPr kumimoji="0" lang="zh-CN" altLang="en-US"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endParaRPr kumimoji="0" lang="zh-CN" altLang="en-US" sz="3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0</a:t>
                      </a:r>
                      <a:endParaRPr kumimoji="0" lang="zh-CN" altLang="en-US"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3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部分赋值</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303309613"/>
                  </a:ext>
                </a:extLst>
              </a:tr>
            </a:tbl>
          </a:graphicData>
        </a:graphic>
      </p:graphicFrame>
    </p:spTree>
    <p:extLst>
      <p:ext uri="{BB962C8B-B14F-4D97-AF65-F5344CB8AC3E}">
        <p14:creationId xmlns:p14="http://schemas.microsoft.com/office/powerpoint/2010/main" val="404779082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111E3989-308C-453D-BADE-8D98D6AF709F}" type="slidenum">
              <a:rPr lang="zh-CN" altLang="en-US" sz="1400" smtClean="0">
                <a:solidFill>
                  <a:schemeClr val="tx2"/>
                </a:solidFill>
                <a:latin typeface="Times New Roman" panose="02020603050405020304" pitchFamily="18" charset="0"/>
              </a:rPr>
              <a:pPr>
                <a:spcBef>
                  <a:spcPct val="0"/>
                </a:spcBef>
                <a:buFontTx/>
                <a:buNone/>
              </a:pPr>
              <a:t>39</a:t>
            </a:fld>
            <a:r>
              <a:rPr lang="en-US" altLang="zh-CN" sz="1400" dirty="0">
                <a:solidFill>
                  <a:schemeClr val="tx2"/>
                </a:solidFill>
                <a:latin typeface="Times New Roman" panose="02020603050405020304" pitchFamily="18" charset="0"/>
              </a:rPr>
              <a:t>/50</a:t>
            </a:r>
          </a:p>
        </p:txBody>
      </p:sp>
      <p:sp>
        <p:nvSpPr>
          <p:cNvPr id="64515" name="Rectangle 2"/>
          <p:cNvSpPr>
            <a:spLocks noGrp="1"/>
          </p:cNvSpPr>
          <p:nvPr>
            <p:ph type="title" idx="4294967295"/>
          </p:nvPr>
        </p:nvSpPr>
        <p:spPr/>
        <p:txBody>
          <a:bodyPr/>
          <a:lstStyle/>
          <a:p>
            <a:r>
              <a:rPr lang="zh-CN" altLang="en-US" sz="4000" b="1" dirty="0">
                <a:latin typeface="宋体" panose="02010600030101010101" pitchFamily="2" charset="-122"/>
                <a:ea typeface="宋体" panose="02010600030101010101" pitchFamily="2" charset="-122"/>
              </a:rPr>
              <a:t>成真赋值、成假赋值</a:t>
            </a:r>
            <a:endParaRPr lang="en-US" altLang="zh-CN" sz="4000" b="1" dirty="0">
              <a:latin typeface="宋体" panose="02010600030101010101" pitchFamily="2" charset="-122"/>
              <a:ea typeface="宋体" panose="02010600030101010101" pitchFamily="2" charset="-122"/>
            </a:endParaRPr>
          </a:p>
        </p:txBody>
      </p:sp>
      <p:sp>
        <p:nvSpPr>
          <p:cNvPr id="64516" name="Text Box 4"/>
          <p:cNvSpPr txBox="1">
            <a:spLocks noChangeArrowheads="1"/>
          </p:cNvSpPr>
          <p:nvPr/>
        </p:nvSpPr>
        <p:spPr bwMode="auto">
          <a:xfrm>
            <a:off x="-35495" y="1056541"/>
            <a:ext cx="9144570" cy="569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165225" indent="-1165225">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105000"/>
              </a:lnSpc>
              <a:spcBef>
                <a:spcPct val="0"/>
              </a:spcBef>
              <a:buFontTx/>
              <a:buNone/>
            </a:pPr>
            <a:r>
              <a:rPr lang="zh-CN" altLang="en-US" b="1" dirty="0">
                <a:solidFill>
                  <a:srgbClr val="FF0000"/>
                </a:solidFill>
              </a:rPr>
              <a:t>定义</a:t>
            </a:r>
            <a:r>
              <a:rPr lang="en-US" altLang="zh-CN" b="1" dirty="0">
                <a:solidFill>
                  <a:srgbClr val="FF0000"/>
                </a:solidFill>
              </a:rPr>
              <a:t>1.8(</a:t>
            </a:r>
            <a:r>
              <a:rPr lang="zh-CN" altLang="en-US" b="1" dirty="0">
                <a:solidFill>
                  <a:srgbClr val="FF0000"/>
                </a:solidFill>
              </a:rPr>
              <a:t>续</a:t>
            </a:r>
            <a:r>
              <a:rPr lang="en-US" altLang="zh-CN" b="1" dirty="0">
                <a:solidFill>
                  <a:srgbClr val="FF0000"/>
                </a:solidFill>
              </a:rPr>
              <a:t>)</a:t>
            </a:r>
            <a:endParaRPr lang="zh-CN" altLang="en-US" b="1" dirty="0"/>
          </a:p>
        </p:txBody>
      </p:sp>
      <p:sp>
        <p:nvSpPr>
          <p:cNvPr id="64519" name="Rectangle 6"/>
          <p:cNvSpPr>
            <a:spLocks noChangeArrowheads="1"/>
          </p:cNvSpPr>
          <p:nvPr/>
        </p:nvSpPr>
        <p:spPr bwMode="auto">
          <a:xfrm>
            <a:off x="776288" y="1700808"/>
            <a:ext cx="7632700" cy="225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0850" indent="-45085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110000"/>
              </a:lnSpc>
              <a:spcBef>
                <a:spcPct val="0"/>
              </a:spcBef>
              <a:buFont typeface="Wingdings" panose="05000000000000000000" pitchFamily="2" charset="2"/>
              <a:buChar char="l"/>
            </a:pPr>
            <a:r>
              <a:rPr lang="zh-CN" altLang="en-US" b="1" dirty="0"/>
              <a:t>如果对公式</a:t>
            </a:r>
            <a:r>
              <a:rPr lang="en-US" altLang="zh-CN" b="1" dirty="0"/>
              <a:t>A</a:t>
            </a:r>
            <a:r>
              <a:rPr lang="zh-CN" altLang="en-US" b="1" dirty="0"/>
              <a:t>的一个赋值使得</a:t>
            </a:r>
            <a:r>
              <a:rPr lang="en-US" altLang="zh-CN" b="1" dirty="0"/>
              <a:t>A</a:t>
            </a:r>
            <a:r>
              <a:rPr lang="zh-CN" altLang="en-US" b="1" dirty="0"/>
              <a:t>为真，</a:t>
            </a:r>
            <a:endParaRPr lang="en-US" altLang="zh-CN" b="1" dirty="0"/>
          </a:p>
          <a:p>
            <a:pPr marL="0" indent="0" eaLnBrk="1" hangingPunct="1">
              <a:lnSpc>
                <a:spcPct val="110000"/>
              </a:lnSpc>
              <a:spcBef>
                <a:spcPct val="0"/>
              </a:spcBef>
              <a:buNone/>
            </a:pPr>
            <a:r>
              <a:rPr lang="en-US" altLang="zh-CN" b="1" dirty="0"/>
              <a:t>    </a:t>
            </a:r>
            <a:r>
              <a:rPr lang="zh-CN" altLang="en-US" b="1" dirty="0"/>
              <a:t>则称之为</a:t>
            </a:r>
            <a:r>
              <a:rPr lang="en-US" altLang="zh-CN" b="1" dirty="0"/>
              <a:t>A</a:t>
            </a:r>
            <a:r>
              <a:rPr lang="zh-CN" altLang="en-US" b="1" dirty="0"/>
              <a:t>的</a:t>
            </a:r>
            <a:r>
              <a:rPr lang="zh-CN" altLang="en-US" b="1" dirty="0">
                <a:solidFill>
                  <a:srgbClr val="FF0000"/>
                </a:solidFill>
              </a:rPr>
              <a:t>成真</a:t>
            </a:r>
            <a:r>
              <a:rPr lang="zh-CN" altLang="en-US" b="1" dirty="0"/>
              <a:t>赋值。</a:t>
            </a:r>
          </a:p>
          <a:p>
            <a:pPr eaLnBrk="1" hangingPunct="1">
              <a:lnSpc>
                <a:spcPct val="110000"/>
              </a:lnSpc>
              <a:spcBef>
                <a:spcPct val="0"/>
              </a:spcBef>
              <a:buFont typeface="Wingdings" panose="05000000000000000000" pitchFamily="2" charset="2"/>
              <a:buChar char="l"/>
            </a:pPr>
            <a:r>
              <a:rPr lang="zh-CN" altLang="en-US" b="1" dirty="0"/>
              <a:t>如果对公式</a:t>
            </a:r>
            <a:r>
              <a:rPr lang="en-US" altLang="zh-CN" b="1" dirty="0"/>
              <a:t>A</a:t>
            </a:r>
            <a:r>
              <a:rPr lang="zh-CN" altLang="en-US" b="1" dirty="0"/>
              <a:t>的一个赋值使得</a:t>
            </a:r>
            <a:r>
              <a:rPr lang="en-US" altLang="zh-CN" b="1" dirty="0"/>
              <a:t>A</a:t>
            </a:r>
            <a:r>
              <a:rPr lang="zh-CN" altLang="en-US" b="1" dirty="0"/>
              <a:t>为假，</a:t>
            </a:r>
            <a:endParaRPr lang="en-US" altLang="zh-CN" b="1" dirty="0"/>
          </a:p>
          <a:p>
            <a:pPr marL="0" indent="0" eaLnBrk="1" hangingPunct="1">
              <a:lnSpc>
                <a:spcPct val="110000"/>
              </a:lnSpc>
              <a:spcBef>
                <a:spcPct val="0"/>
              </a:spcBef>
              <a:buNone/>
            </a:pPr>
            <a:r>
              <a:rPr lang="en-US" altLang="zh-CN" b="1" dirty="0"/>
              <a:t>    </a:t>
            </a:r>
            <a:r>
              <a:rPr lang="zh-CN" altLang="en-US" b="1" dirty="0"/>
              <a:t>则称之为</a:t>
            </a:r>
            <a:r>
              <a:rPr lang="en-US" altLang="zh-CN" b="1" dirty="0"/>
              <a:t>A</a:t>
            </a:r>
            <a:r>
              <a:rPr lang="zh-CN" altLang="en-US" b="1" dirty="0"/>
              <a:t>的</a:t>
            </a:r>
            <a:r>
              <a:rPr lang="zh-CN" altLang="en-US" b="1" dirty="0">
                <a:solidFill>
                  <a:srgbClr val="FF0000"/>
                </a:solidFill>
              </a:rPr>
              <a:t>成假</a:t>
            </a:r>
            <a:r>
              <a:rPr lang="zh-CN" altLang="en-US" b="1" dirty="0"/>
              <a:t>赋值。</a:t>
            </a:r>
          </a:p>
        </p:txBody>
      </p:sp>
    </p:spTree>
    <p:extLst>
      <p:ext uri="{BB962C8B-B14F-4D97-AF65-F5344CB8AC3E}">
        <p14:creationId xmlns:p14="http://schemas.microsoft.com/office/powerpoint/2010/main" val="149836157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p:cNvSpPr>
          <p:nvPr>
            <p:ph type="title" idx="4294967295"/>
          </p:nvPr>
        </p:nvSpPr>
        <p:spPr>
          <a:xfrm>
            <a:off x="179388" y="-26988"/>
            <a:ext cx="8713787" cy="642938"/>
          </a:xfrm>
        </p:spPr>
        <p:txBody>
          <a:bodyPr/>
          <a:lstStyle/>
          <a:p>
            <a:r>
              <a:rPr lang="zh-CN" altLang="en-US" sz="3600" dirty="0"/>
              <a:t>离散数学的主要内容及教材章节</a:t>
            </a:r>
            <a:endParaRPr lang="zh-CN" altLang="en-US" sz="3600" b="1" dirty="0">
              <a:latin typeface="Calibri" panose="020F0502020204030204" pitchFamily="34" charset="0"/>
              <a:ea typeface="宋体" panose="02010600030101010101" pitchFamily="2" charset="-122"/>
            </a:endParaRPr>
          </a:p>
        </p:txBody>
      </p:sp>
      <p:sp>
        <p:nvSpPr>
          <p:cNvPr id="7172" name="TextBox 13"/>
          <p:cNvSpPr txBox="1">
            <a:spLocks noChangeArrowheads="1"/>
          </p:cNvSpPr>
          <p:nvPr/>
        </p:nvSpPr>
        <p:spPr bwMode="auto">
          <a:xfrm>
            <a:off x="179512" y="1506002"/>
            <a:ext cx="2109787" cy="1200329"/>
          </a:xfrm>
          <a:prstGeom prst="rect">
            <a:avLst/>
          </a:prstGeom>
          <a:solidFill>
            <a:srgbClr val="8EB4E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3600" b="1" dirty="0">
                <a:solidFill>
                  <a:srgbClr val="FF0000"/>
                </a:solidFill>
                <a:latin typeface="宋体" panose="02010600030101010101" pitchFamily="2" charset="-122"/>
              </a:rPr>
              <a:t>数理逻辑</a:t>
            </a:r>
          </a:p>
          <a:p>
            <a:pPr algn="ctr" eaLnBrk="1" hangingPunct="1">
              <a:spcBef>
                <a:spcPct val="0"/>
              </a:spcBef>
              <a:buFontTx/>
              <a:buNone/>
            </a:pPr>
            <a:r>
              <a:rPr lang="en-US" altLang="zh-CN" sz="3600" b="1" dirty="0">
                <a:latin typeface="宋体" panose="02010600030101010101" pitchFamily="2" charset="-122"/>
              </a:rPr>
              <a:t>(1-2)</a:t>
            </a:r>
          </a:p>
        </p:txBody>
      </p:sp>
      <p:sp>
        <p:nvSpPr>
          <p:cNvPr id="7173" name="矩形 14"/>
          <p:cNvSpPr>
            <a:spLocks noChangeArrowheads="1"/>
          </p:cNvSpPr>
          <p:nvPr/>
        </p:nvSpPr>
        <p:spPr bwMode="auto">
          <a:xfrm>
            <a:off x="196631" y="3641190"/>
            <a:ext cx="8623841" cy="786947"/>
          </a:xfrm>
          <a:prstGeom prst="rect">
            <a:avLst/>
          </a:prstGeom>
          <a:solidFill>
            <a:srgbClr val="8EB4E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lnSpc>
                <a:spcPct val="140000"/>
              </a:lnSpc>
              <a:spcBef>
                <a:spcPct val="0"/>
              </a:spcBef>
              <a:spcAft>
                <a:spcPct val="50000"/>
              </a:spcAft>
              <a:buNone/>
            </a:pPr>
            <a:r>
              <a:rPr lang="zh-CN" altLang="en-US" sz="3600" b="1" dirty="0">
                <a:solidFill>
                  <a:srgbClr val="FF0000"/>
                </a:solidFill>
                <a:latin typeface="Calibri" panose="020F0502020204030204" pitchFamily="34" charset="0"/>
              </a:rPr>
              <a:t>集    合    论  </a:t>
            </a:r>
            <a:r>
              <a:rPr lang="en-US" altLang="zh-CN" sz="3600" b="1" dirty="0">
                <a:latin typeface="宋体" panose="02010600030101010101" pitchFamily="2" charset="-122"/>
              </a:rPr>
              <a:t>(3-4)</a:t>
            </a:r>
          </a:p>
        </p:txBody>
      </p:sp>
      <p:sp>
        <p:nvSpPr>
          <p:cNvPr id="7174" name="矩形 15"/>
          <p:cNvSpPr>
            <a:spLocks noChangeArrowheads="1"/>
          </p:cNvSpPr>
          <p:nvPr/>
        </p:nvSpPr>
        <p:spPr bwMode="auto">
          <a:xfrm>
            <a:off x="2652018" y="1506002"/>
            <a:ext cx="1631950" cy="1200329"/>
          </a:xfrm>
          <a:prstGeom prst="rect">
            <a:avLst/>
          </a:prstGeom>
          <a:solidFill>
            <a:srgbClr val="8EB4E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3600" b="1" dirty="0">
                <a:solidFill>
                  <a:srgbClr val="FF0000"/>
                </a:solidFill>
                <a:latin typeface="宋体" panose="02010600030101010101" pitchFamily="2" charset="-122"/>
              </a:rPr>
              <a:t>图 论</a:t>
            </a:r>
          </a:p>
          <a:p>
            <a:pPr algn="ctr" eaLnBrk="1" hangingPunct="1">
              <a:spcBef>
                <a:spcPct val="0"/>
              </a:spcBef>
              <a:spcAft>
                <a:spcPct val="50000"/>
              </a:spcAft>
              <a:buFont typeface="Arial" panose="020B0604020202020204" pitchFamily="34" charset="0"/>
              <a:buNone/>
            </a:pPr>
            <a:r>
              <a:rPr lang="en-US" altLang="zh-CN" sz="3600" b="1" dirty="0">
                <a:latin typeface="宋体" panose="02010600030101010101" pitchFamily="2" charset="-122"/>
              </a:rPr>
              <a:t>(5-7)</a:t>
            </a:r>
          </a:p>
        </p:txBody>
      </p:sp>
      <p:sp>
        <p:nvSpPr>
          <p:cNvPr id="7175" name="矩形 16"/>
          <p:cNvSpPr>
            <a:spLocks noChangeArrowheads="1"/>
          </p:cNvSpPr>
          <p:nvPr/>
        </p:nvSpPr>
        <p:spPr bwMode="auto">
          <a:xfrm>
            <a:off x="4644008" y="1506002"/>
            <a:ext cx="2088232" cy="1200329"/>
          </a:xfrm>
          <a:prstGeom prst="rect">
            <a:avLst/>
          </a:prstGeom>
          <a:solidFill>
            <a:srgbClr val="8EB4E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3600" b="1" dirty="0">
                <a:solidFill>
                  <a:srgbClr val="FF0000"/>
                </a:solidFill>
                <a:latin typeface="宋体" panose="02010600030101010101" pitchFamily="2" charset="-122"/>
              </a:rPr>
              <a:t>组合数学</a:t>
            </a:r>
          </a:p>
          <a:p>
            <a:pPr algn="ctr" eaLnBrk="1" hangingPunct="1">
              <a:spcBef>
                <a:spcPct val="0"/>
              </a:spcBef>
              <a:spcAft>
                <a:spcPct val="50000"/>
              </a:spcAft>
              <a:buFont typeface="Arial" panose="020B0604020202020204" pitchFamily="34" charset="0"/>
              <a:buNone/>
            </a:pPr>
            <a:r>
              <a:rPr lang="en-US" altLang="zh-CN" sz="3600" b="1" dirty="0">
                <a:latin typeface="宋体" panose="02010600030101010101" pitchFamily="2" charset="-122"/>
              </a:rPr>
              <a:t>(8)</a:t>
            </a:r>
          </a:p>
        </p:txBody>
      </p:sp>
      <p:sp>
        <p:nvSpPr>
          <p:cNvPr id="7176" name="AutoShape 14"/>
          <p:cNvSpPr>
            <a:spLocks noChangeArrowheads="1"/>
          </p:cNvSpPr>
          <p:nvPr/>
        </p:nvSpPr>
        <p:spPr bwMode="auto">
          <a:xfrm>
            <a:off x="2915816" y="2802146"/>
            <a:ext cx="1081087" cy="720725"/>
          </a:xfrm>
          <a:prstGeom prst="upArrow">
            <a:avLst>
              <a:gd name="adj1" fmla="val 50000"/>
              <a:gd name="adj2" fmla="val 25000"/>
            </a:avLst>
          </a:prstGeom>
          <a:solidFill>
            <a:schemeClr val="bg2"/>
          </a:solidFill>
          <a:ln w="9525">
            <a:solidFill>
              <a:schemeClr val="tx1"/>
            </a:solidFill>
            <a:miter lim="800000"/>
            <a:headEnd/>
            <a:tailEnd/>
          </a:ln>
        </p:spPr>
        <p:txBody>
          <a:bodyPr vert="eaVert"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3600"/>
          </a:p>
        </p:txBody>
      </p:sp>
      <p:sp>
        <p:nvSpPr>
          <p:cNvPr id="7178" name="AutoShape 21"/>
          <p:cNvSpPr>
            <a:spLocks noChangeArrowheads="1"/>
          </p:cNvSpPr>
          <p:nvPr/>
        </p:nvSpPr>
        <p:spPr bwMode="auto">
          <a:xfrm>
            <a:off x="7380312" y="2802146"/>
            <a:ext cx="1081088" cy="720725"/>
          </a:xfrm>
          <a:prstGeom prst="upArrow">
            <a:avLst>
              <a:gd name="adj1" fmla="val 50000"/>
              <a:gd name="adj2" fmla="val 25000"/>
            </a:avLst>
          </a:prstGeom>
          <a:solidFill>
            <a:schemeClr val="bg2"/>
          </a:solidFill>
          <a:ln w="9525">
            <a:solidFill>
              <a:schemeClr val="tx1"/>
            </a:solidFill>
            <a:miter lim="800000"/>
            <a:headEnd/>
            <a:tailEnd/>
          </a:ln>
        </p:spPr>
        <p:txBody>
          <a:bodyPr vert="eaVert"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3600"/>
          </a:p>
        </p:txBody>
      </p:sp>
      <p:sp>
        <p:nvSpPr>
          <p:cNvPr id="12" name="AutoShape 14"/>
          <p:cNvSpPr>
            <a:spLocks noChangeArrowheads="1"/>
          </p:cNvSpPr>
          <p:nvPr/>
        </p:nvSpPr>
        <p:spPr bwMode="auto">
          <a:xfrm>
            <a:off x="611560" y="2813829"/>
            <a:ext cx="1081087" cy="720725"/>
          </a:xfrm>
          <a:prstGeom prst="upArrow">
            <a:avLst>
              <a:gd name="adj1" fmla="val 50000"/>
              <a:gd name="adj2" fmla="val 25000"/>
            </a:avLst>
          </a:prstGeom>
          <a:solidFill>
            <a:schemeClr val="bg2"/>
          </a:solidFill>
          <a:ln w="9525">
            <a:solidFill>
              <a:schemeClr val="tx1"/>
            </a:solidFill>
            <a:miter lim="800000"/>
            <a:headEnd/>
            <a:tailEnd/>
          </a:ln>
        </p:spPr>
        <p:txBody>
          <a:bodyPr vert="eaVert"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3600"/>
          </a:p>
        </p:txBody>
      </p:sp>
      <p:sp>
        <p:nvSpPr>
          <p:cNvPr id="6" name="矩形 5"/>
          <p:cNvSpPr/>
          <p:nvPr/>
        </p:nvSpPr>
        <p:spPr>
          <a:xfrm>
            <a:off x="196631" y="813256"/>
            <a:ext cx="8119530" cy="523220"/>
          </a:xfrm>
          <a:prstGeom prst="rect">
            <a:avLst/>
          </a:prstGeom>
        </p:spPr>
        <p:txBody>
          <a:bodyPr wrap="none">
            <a:spAutoFit/>
          </a:bodyPr>
          <a:lstStyle/>
          <a:p>
            <a:r>
              <a:rPr lang="zh-CN" altLang="zh-CN" sz="2800" b="1" dirty="0"/>
              <a:t>全国高等学校计算机教育研究会团体</a:t>
            </a:r>
            <a:r>
              <a:rPr lang="zh-TW" altLang="zh-CN" sz="2800" b="1" dirty="0"/>
              <a:t>标准</a:t>
            </a:r>
            <a:r>
              <a:rPr lang="zh-CN" altLang="en-US" sz="2800" b="1" dirty="0"/>
              <a:t>（草案）</a:t>
            </a:r>
          </a:p>
        </p:txBody>
      </p:sp>
      <p:sp>
        <p:nvSpPr>
          <p:cNvPr id="2" name="文本框 1"/>
          <p:cNvSpPr txBox="1"/>
          <p:nvPr/>
        </p:nvSpPr>
        <p:spPr>
          <a:xfrm>
            <a:off x="664298" y="5379897"/>
            <a:ext cx="1556836" cy="369332"/>
          </a:xfrm>
          <a:prstGeom prst="rect">
            <a:avLst/>
          </a:prstGeom>
          <a:noFill/>
        </p:spPr>
        <p:txBody>
          <a:bodyPr wrap="none" rtlCol="0">
            <a:spAutoFit/>
          </a:bodyPr>
          <a:lstStyle/>
          <a:p>
            <a:r>
              <a:rPr lang="zh-CN" altLang="en-US" dirty="0">
                <a:solidFill>
                  <a:schemeClr val="bg1"/>
                </a:solidFill>
              </a:rPr>
              <a:t> </a:t>
            </a:r>
            <a:r>
              <a:rPr lang="en-US" altLang="zh-CN" dirty="0">
                <a:solidFill>
                  <a:schemeClr val="bg1"/>
                </a:solidFill>
              </a:rPr>
              <a:t>(</a:t>
            </a:r>
            <a:r>
              <a:rPr lang="zh-CN" altLang="en-US" dirty="0">
                <a:solidFill>
                  <a:schemeClr val="bg1"/>
                </a:solidFill>
              </a:rPr>
              <a:t>本教材不学</a:t>
            </a:r>
            <a:r>
              <a:rPr lang="en-US" altLang="zh-CN" dirty="0">
                <a:solidFill>
                  <a:schemeClr val="bg1"/>
                </a:solidFill>
              </a:rPr>
              <a:t>)</a:t>
            </a:r>
            <a:endParaRPr lang="zh-CN" altLang="en-US" dirty="0">
              <a:solidFill>
                <a:schemeClr val="bg1"/>
              </a:solidFill>
            </a:endParaRPr>
          </a:p>
        </p:txBody>
      </p:sp>
      <p:sp>
        <p:nvSpPr>
          <p:cNvPr id="14" name="矩形 16"/>
          <p:cNvSpPr>
            <a:spLocks noChangeArrowheads="1"/>
          </p:cNvSpPr>
          <p:nvPr/>
        </p:nvSpPr>
        <p:spPr bwMode="auto">
          <a:xfrm>
            <a:off x="7054155" y="1506001"/>
            <a:ext cx="1838325" cy="1200329"/>
          </a:xfrm>
          <a:prstGeom prst="rect">
            <a:avLst/>
          </a:prstGeom>
          <a:solidFill>
            <a:srgbClr val="8EB4E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3600" b="1" dirty="0">
                <a:solidFill>
                  <a:srgbClr val="FF0000"/>
                </a:solidFill>
                <a:latin typeface="宋体" panose="02010600030101010101" pitchFamily="2" charset="-122"/>
              </a:rPr>
              <a:t>代  数</a:t>
            </a:r>
          </a:p>
          <a:p>
            <a:pPr algn="ctr" eaLnBrk="1" hangingPunct="1">
              <a:spcBef>
                <a:spcPct val="0"/>
              </a:spcBef>
              <a:spcAft>
                <a:spcPct val="50000"/>
              </a:spcAft>
              <a:buFont typeface="Arial" panose="020B0604020202020204" pitchFamily="34" charset="0"/>
              <a:buNone/>
            </a:pPr>
            <a:r>
              <a:rPr lang="en-US" altLang="zh-CN" sz="3600" b="1" dirty="0">
                <a:latin typeface="宋体" panose="02010600030101010101" pitchFamily="2" charset="-122"/>
              </a:rPr>
              <a:t>(9)</a:t>
            </a:r>
          </a:p>
        </p:txBody>
      </p:sp>
      <p:sp>
        <p:nvSpPr>
          <p:cNvPr id="15" name="AutoShape 14"/>
          <p:cNvSpPr>
            <a:spLocks noChangeArrowheads="1"/>
          </p:cNvSpPr>
          <p:nvPr/>
        </p:nvSpPr>
        <p:spPr bwMode="auto">
          <a:xfrm>
            <a:off x="5147097" y="2812967"/>
            <a:ext cx="1081087" cy="720725"/>
          </a:xfrm>
          <a:prstGeom prst="upArrow">
            <a:avLst>
              <a:gd name="adj1" fmla="val 50000"/>
              <a:gd name="adj2" fmla="val 25000"/>
            </a:avLst>
          </a:prstGeom>
          <a:solidFill>
            <a:schemeClr val="bg2"/>
          </a:solidFill>
          <a:ln w="9525">
            <a:solidFill>
              <a:schemeClr val="tx1"/>
            </a:solidFill>
            <a:miter lim="800000"/>
            <a:headEnd/>
            <a:tailEnd/>
          </a:ln>
        </p:spPr>
        <p:txBody>
          <a:bodyPr vert="eaVert"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3600"/>
          </a:p>
        </p:txBody>
      </p:sp>
      <p:sp>
        <p:nvSpPr>
          <p:cNvPr id="4" name="矩形 3"/>
          <p:cNvSpPr/>
          <p:nvPr/>
        </p:nvSpPr>
        <p:spPr>
          <a:xfrm>
            <a:off x="300446" y="5206568"/>
            <a:ext cx="8736050" cy="954107"/>
          </a:xfrm>
          <a:prstGeom prst="rect">
            <a:avLst/>
          </a:prstGeom>
        </p:spPr>
        <p:txBody>
          <a:bodyPr wrap="square">
            <a:spAutoFit/>
          </a:bodyPr>
          <a:lstStyle/>
          <a:p>
            <a:r>
              <a:rPr lang="zh-CN" altLang="zh-CN" sz="2800" dirty="0">
                <a:latin typeface="Times New Roman" panose="02020603050405020304" pitchFamily="18" charset="0"/>
                <a:cs typeface="Times New Roman" panose="02020603050405020304" pitchFamily="18" charset="0"/>
              </a:rPr>
              <a:t>耿素云、屈婉玲、张立昂编著，离散数学（第六版），清华大学出版社</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2021</a:t>
            </a:r>
            <a:r>
              <a:rPr lang="zh-CN" altLang="en-US" sz="2800" dirty="0">
                <a:latin typeface="Times New Roman" panose="02020603050405020304" pitchFamily="18" charset="0"/>
                <a:cs typeface="Times New Roman" panose="02020603050405020304" pitchFamily="18" charset="0"/>
              </a:rPr>
              <a:t>年</a:t>
            </a:r>
            <a:r>
              <a:rPr lang="zh-CN" altLang="zh-CN" sz="2800" dirty="0">
                <a:latin typeface="Times New Roman" panose="02020603050405020304" pitchFamily="18" charset="0"/>
                <a:cs typeface="Times New Roman" panose="02020603050405020304" pitchFamily="18" charset="0"/>
              </a:rPr>
              <a:t>。</a:t>
            </a:r>
            <a:endParaRPr lang="zh-CN" altLang="en-US" sz="2800" dirty="0"/>
          </a:p>
        </p:txBody>
      </p:sp>
    </p:spTree>
  </p:cSld>
  <p:clrMapOvr>
    <a:masterClrMapping/>
  </p:clrMapOvr>
  <p:transition advTm="100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BE57EE68-9600-474E-85F3-0A793ABD8C95}" type="slidenum">
              <a:rPr lang="zh-CN" altLang="en-US" sz="1400" smtClean="0">
                <a:solidFill>
                  <a:schemeClr val="tx2"/>
                </a:solidFill>
                <a:latin typeface="Times New Roman" panose="02020603050405020304" pitchFamily="18" charset="0"/>
              </a:rPr>
              <a:pPr>
                <a:spcBef>
                  <a:spcPct val="0"/>
                </a:spcBef>
                <a:buFontTx/>
                <a:buNone/>
              </a:pPr>
              <a:t>40</a:t>
            </a:fld>
            <a:r>
              <a:rPr lang="en-US" altLang="zh-CN" sz="1400" dirty="0">
                <a:solidFill>
                  <a:schemeClr val="tx2"/>
                </a:solidFill>
                <a:latin typeface="Times New Roman" panose="02020603050405020304" pitchFamily="18" charset="0"/>
              </a:rPr>
              <a:t>/50</a:t>
            </a:r>
          </a:p>
        </p:txBody>
      </p:sp>
      <p:sp>
        <p:nvSpPr>
          <p:cNvPr id="69635"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例 </a:t>
            </a:r>
            <a:r>
              <a:rPr lang="zh-CN" altLang="en-US" sz="4000" b="1" dirty="0">
                <a:latin typeface="Calibri" panose="020F0502020204030204" pitchFamily="34" charset="0"/>
                <a:ea typeface="宋体" panose="02010600030101010101" pitchFamily="2" charset="-122"/>
              </a:rPr>
              <a:t>考察公式   </a:t>
            </a:r>
            <a:r>
              <a:rPr lang="en-US" altLang="zh-CN" sz="4000" b="1" dirty="0">
                <a:latin typeface="Calibri" panose="020F0502020204030204" pitchFamily="34" charset="0"/>
                <a:ea typeface="宋体" panose="02010600030101010101" pitchFamily="2" charset="-122"/>
                <a:sym typeface="Symbol" panose="05050102010706020507" pitchFamily="18" charset="2"/>
              </a:rPr>
              <a:t>A</a:t>
            </a:r>
            <a:r>
              <a:rPr lang="en-US" altLang="zh-CN" sz="4000" b="1" dirty="0">
                <a:latin typeface="Calibri" panose="020F0502020204030204" pitchFamily="34" charset="0"/>
                <a:ea typeface="宋体" panose="02010600030101010101" pitchFamily="2" charset="-122"/>
              </a:rPr>
              <a:t>=(</a:t>
            </a:r>
            <a:r>
              <a:rPr lang="en-US" altLang="zh-CN" sz="4000" b="1" dirty="0" err="1">
                <a:latin typeface="Calibri" panose="020F0502020204030204" pitchFamily="34" charset="0"/>
                <a:ea typeface="宋体" panose="02010600030101010101" pitchFamily="2" charset="-122"/>
              </a:rPr>
              <a:t>p</a:t>
            </a:r>
            <a:r>
              <a:rPr lang="en-US" altLang="zh-CN" sz="4000" b="1" dirty="0" err="1">
                <a:latin typeface="Calibri" panose="020F0502020204030204" pitchFamily="34" charset="0"/>
                <a:ea typeface="宋体" panose="02010600030101010101" pitchFamily="2" charset="-122"/>
                <a:sym typeface="Symbol" panose="05050102010706020507" pitchFamily="18" charset="2"/>
              </a:rPr>
              <a:t></a:t>
            </a:r>
            <a:r>
              <a:rPr lang="en-US" altLang="zh-CN" sz="4000" b="1" dirty="0" err="1">
                <a:latin typeface="Calibri" panose="020F0502020204030204" pitchFamily="34" charset="0"/>
                <a:ea typeface="宋体" panose="02010600030101010101" pitchFamily="2" charset="-122"/>
              </a:rPr>
              <a:t>q</a:t>
            </a:r>
            <a:r>
              <a:rPr lang="en-US" altLang="zh-CN" sz="4000" b="1" dirty="0">
                <a:latin typeface="Calibri" panose="020F0502020204030204" pitchFamily="34" charset="0"/>
                <a:ea typeface="宋体" panose="02010600030101010101" pitchFamily="2" charset="-122"/>
              </a:rPr>
              <a:t>)</a:t>
            </a:r>
            <a:r>
              <a:rPr lang="zh-CN" altLang="en-US" sz="4000" b="1" dirty="0">
                <a:latin typeface="Calibri" panose="020F0502020204030204" pitchFamily="34" charset="0"/>
                <a:ea typeface="宋体" panose="02010600030101010101" pitchFamily="2" charset="-122"/>
                <a:sym typeface="Symbol" panose="05050102010706020507" pitchFamily="18" charset="2"/>
              </a:rPr>
              <a:t></a:t>
            </a:r>
            <a:r>
              <a:rPr lang="zh-CN" altLang="en-US" sz="4000" b="1" dirty="0">
                <a:latin typeface="Calibri" panose="020F0502020204030204" pitchFamily="34" charset="0"/>
                <a:ea typeface="宋体" panose="02010600030101010101" pitchFamily="2" charset="-122"/>
              </a:rPr>
              <a:t> </a:t>
            </a:r>
            <a:r>
              <a:rPr lang="en-US" altLang="zh-CN" sz="4000" b="1" dirty="0">
                <a:latin typeface="Calibri" panose="020F0502020204030204" pitchFamily="34" charset="0"/>
                <a:ea typeface="宋体" panose="02010600030101010101" pitchFamily="2" charset="-122"/>
              </a:rPr>
              <a:t>r</a:t>
            </a:r>
            <a:r>
              <a:rPr lang="en-US" altLang="zh-CN" b="1" i="1" dirty="0">
                <a:solidFill>
                  <a:srgbClr val="993300"/>
                </a:solidFill>
                <a:latin typeface="Calibri" panose="020F0502020204030204" pitchFamily="34" charset="0"/>
                <a:ea typeface="宋体" panose="02010600030101010101" pitchFamily="2" charset="-122"/>
              </a:rPr>
              <a:t> </a:t>
            </a:r>
          </a:p>
        </p:txBody>
      </p:sp>
      <p:graphicFrame>
        <p:nvGraphicFramePr>
          <p:cNvPr id="5" name="Group 4"/>
          <p:cNvGraphicFramePr>
            <a:graphicFrameLocks noGrp="1"/>
          </p:cNvGraphicFramePr>
          <p:nvPr>
            <p:extLst>
              <p:ext uri="{D42A27DB-BD31-4B8C-83A1-F6EECF244321}">
                <p14:modId xmlns:p14="http://schemas.microsoft.com/office/powerpoint/2010/main" val="1408998967"/>
              </p:ext>
            </p:extLst>
          </p:nvPr>
        </p:nvGraphicFramePr>
        <p:xfrm>
          <a:off x="395536" y="1124744"/>
          <a:ext cx="8424861" cy="4588365"/>
        </p:xfrm>
        <a:graphic>
          <a:graphicData uri="http://schemas.openxmlformats.org/drawingml/2006/table">
            <a:tbl>
              <a:tblPr/>
              <a:tblGrid>
                <a:gridCol w="1124234">
                  <a:extLst>
                    <a:ext uri="{9D8B030D-6E8A-4147-A177-3AD203B41FA5}">
                      <a16:colId xmlns:a16="http://schemas.microsoft.com/office/drawing/2014/main" val="3979553845"/>
                    </a:ext>
                  </a:extLst>
                </a:gridCol>
                <a:gridCol w="1125612">
                  <a:extLst>
                    <a:ext uri="{9D8B030D-6E8A-4147-A177-3AD203B41FA5}">
                      <a16:colId xmlns:a16="http://schemas.microsoft.com/office/drawing/2014/main" val="2135391631"/>
                    </a:ext>
                  </a:extLst>
                </a:gridCol>
                <a:gridCol w="1238585">
                  <a:extLst>
                    <a:ext uri="{9D8B030D-6E8A-4147-A177-3AD203B41FA5}">
                      <a16:colId xmlns:a16="http://schemas.microsoft.com/office/drawing/2014/main" val="1738951776"/>
                    </a:ext>
                  </a:extLst>
                </a:gridCol>
                <a:gridCol w="1238585">
                  <a:extLst>
                    <a:ext uri="{9D8B030D-6E8A-4147-A177-3AD203B41FA5}">
                      <a16:colId xmlns:a16="http://schemas.microsoft.com/office/drawing/2014/main" val="3508777593"/>
                    </a:ext>
                  </a:extLst>
                </a:gridCol>
                <a:gridCol w="1800702">
                  <a:extLst>
                    <a:ext uri="{9D8B030D-6E8A-4147-A177-3AD203B41FA5}">
                      <a16:colId xmlns:a16="http://schemas.microsoft.com/office/drawing/2014/main" val="1202885534"/>
                    </a:ext>
                  </a:extLst>
                </a:gridCol>
                <a:gridCol w="1897143">
                  <a:extLst>
                    <a:ext uri="{9D8B030D-6E8A-4147-A177-3AD203B41FA5}">
                      <a16:colId xmlns:a16="http://schemas.microsoft.com/office/drawing/2014/main" val="3801044154"/>
                    </a:ext>
                  </a:extLst>
                </a:gridCol>
              </a:tblGrid>
              <a:tr h="864096">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p</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q</a:t>
                      </a:r>
                      <a:endParaRPr kumimoji="0" lang="zh-CN" altLang="en-US" sz="28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r</a:t>
                      </a:r>
                      <a:endParaRPr kumimoji="0" lang="zh-CN" altLang="en-US" sz="28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err="1">
                          <a:ln>
                            <a:noFill/>
                          </a:ln>
                          <a:solidFill>
                            <a:schemeClr val="bg1"/>
                          </a:solidFill>
                          <a:effectLst/>
                          <a:latin typeface="Calibri" panose="020F0502020204030204" pitchFamily="34" charset="0"/>
                          <a:ea typeface="宋体" panose="02010600030101010101" pitchFamily="2" charset="-122"/>
                        </a:rPr>
                        <a:t>p</a:t>
                      </a:r>
                      <a:r>
                        <a:rPr kumimoji="0" lang="en-US" altLang="zh-CN" sz="2800" b="1" i="0" u="none" strike="noStrike" cap="none" normalizeH="0" baseline="0" dirty="0" err="1">
                          <a:ln>
                            <a:noFill/>
                          </a:ln>
                          <a:solidFill>
                            <a:schemeClr val="bg1"/>
                          </a:solidFill>
                          <a:effectLst/>
                          <a:latin typeface="Calibri" panose="020F0502020204030204" pitchFamily="34" charset="0"/>
                          <a:ea typeface="宋体" panose="02010600030101010101" pitchFamily="2" charset="-122"/>
                          <a:sym typeface="Symbol" panose="05050102010706020507" pitchFamily="18" charset="2"/>
                        </a:rPr>
                        <a:t></a:t>
                      </a:r>
                      <a:r>
                        <a:rPr kumimoji="0" lang="en-US" altLang="zh-CN" sz="2800" b="1" i="0" u="none" strike="noStrike" cap="none" normalizeH="0" baseline="0" dirty="0" err="1">
                          <a:ln>
                            <a:noFill/>
                          </a:ln>
                          <a:solidFill>
                            <a:schemeClr val="bg1"/>
                          </a:solidFill>
                          <a:effectLst/>
                          <a:latin typeface="Calibri" panose="020F0502020204030204" pitchFamily="34" charset="0"/>
                          <a:ea typeface="宋体" panose="02010600030101010101" pitchFamily="2" charset="-122"/>
                        </a:rPr>
                        <a:t>q</a:t>
                      </a:r>
                      <a:endParaRPr kumimoji="0" lang="zh-CN" altLang="en-US" sz="28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bg1"/>
                          </a:solidFill>
                          <a:effectLst/>
                          <a:latin typeface="Calibri" panose="020F0502020204030204" pitchFamily="34" charset="0"/>
                          <a:ea typeface="宋体" panose="02010600030101010101" pitchFamily="2" charset="-122"/>
                        </a:rPr>
                        <a:t>(</a:t>
                      </a:r>
                      <a:r>
                        <a:rPr kumimoji="0" lang="en-US" altLang="zh-CN" sz="2800" b="1" i="0" u="none" strike="noStrike" cap="none" normalizeH="0" baseline="0" dirty="0" err="1">
                          <a:ln>
                            <a:noFill/>
                          </a:ln>
                          <a:solidFill>
                            <a:schemeClr val="bg1"/>
                          </a:solidFill>
                          <a:effectLst/>
                          <a:latin typeface="Calibri" panose="020F0502020204030204" pitchFamily="34" charset="0"/>
                          <a:ea typeface="宋体" panose="02010600030101010101" pitchFamily="2" charset="-122"/>
                        </a:rPr>
                        <a:t>p</a:t>
                      </a:r>
                      <a:r>
                        <a:rPr kumimoji="0" lang="en-US" altLang="zh-CN" sz="2800" b="1" i="0" u="none" strike="noStrike" cap="none" normalizeH="0" baseline="0" dirty="0" err="1">
                          <a:ln>
                            <a:noFill/>
                          </a:ln>
                          <a:solidFill>
                            <a:schemeClr val="bg1"/>
                          </a:solidFill>
                          <a:effectLst/>
                          <a:latin typeface="Calibri" panose="020F0502020204030204" pitchFamily="34" charset="0"/>
                          <a:ea typeface="宋体" panose="02010600030101010101" pitchFamily="2" charset="-122"/>
                          <a:sym typeface="Symbol" panose="05050102010706020507" pitchFamily="18" charset="2"/>
                        </a:rPr>
                        <a:t></a:t>
                      </a:r>
                      <a:r>
                        <a:rPr kumimoji="0" lang="en-US" altLang="zh-CN" sz="2800" b="1" i="0" u="none" strike="noStrike" cap="none" normalizeH="0" baseline="0" dirty="0" err="1">
                          <a:ln>
                            <a:noFill/>
                          </a:ln>
                          <a:solidFill>
                            <a:schemeClr val="bg1"/>
                          </a:solidFill>
                          <a:effectLst/>
                          <a:latin typeface="Calibri" panose="020F0502020204030204" pitchFamily="34" charset="0"/>
                          <a:ea typeface="宋体" panose="02010600030101010101" pitchFamily="2" charset="-122"/>
                        </a:rPr>
                        <a:t>q</a:t>
                      </a:r>
                      <a:r>
                        <a:rPr kumimoji="0" lang="en-US" altLang="zh-CN" sz="2800" b="1" i="0" u="none" strike="noStrike" cap="none" normalizeH="0" baseline="0" dirty="0">
                          <a:ln>
                            <a:noFill/>
                          </a:ln>
                          <a:solidFill>
                            <a:schemeClr val="bg1"/>
                          </a:solidFill>
                          <a:effectLst/>
                          <a:latin typeface="Calibri" panose="020F0502020204030204" pitchFamily="34" charset="0"/>
                          <a:ea typeface="宋体" panose="02010600030101010101" pitchFamily="2" charset="-122"/>
                        </a:rPr>
                        <a:t>)</a:t>
                      </a:r>
                      <a:r>
                        <a:rPr kumimoji="0" lang="zh-CN" altLang="en-US" sz="2800" b="1" i="0" u="none" strike="noStrike" cap="none" normalizeH="0" baseline="0" dirty="0">
                          <a:ln>
                            <a:noFill/>
                          </a:ln>
                          <a:solidFill>
                            <a:schemeClr val="bg1"/>
                          </a:solidFill>
                          <a:effectLst/>
                          <a:latin typeface="Calibri" panose="020F0502020204030204" pitchFamily="34" charset="0"/>
                          <a:ea typeface="宋体" panose="02010600030101010101" pitchFamily="2" charset="-122"/>
                          <a:sym typeface="Symbol" panose="05050102010706020507" pitchFamily="18" charset="2"/>
                        </a:rPr>
                        <a:t></a:t>
                      </a:r>
                      <a:r>
                        <a:rPr kumimoji="0" lang="zh-CN" altLang="en-US" sz="2800" b="1" i="0" u="none" strike="noStrike" cap="none" normalizeH="0" baseline="0" dirty="0">
                          <a:ln>
                            <a:noFill/>
                          </a:ln>
                          <a:solidFill>
                            <a:schemeClr val="bg1"/>
                          </a:solidFill>
                          <a:effectLst/>
                          <a:latin typeface="Calibri" panose="020F0502020204030204" pitchFamily="34" charset="0"/>
                          <a:ea typeface="宋体" panose="02010600030101010101" pitchFamily="2" charset="-122"/>
                        </a:rPr>
                        <a:t> </a:t>
                      </a:r>
                      <a:r>
                        <a:rPr kumimoji="0" lang="en-US" altLang="zh-CN" sz="2800" b="1" i="0" u="none" strike="noStrike" cap="none" normalizeH="0" baseline="0" dirty="0">
                          <a:ln>
                            <a:noFill/>
                          </a:ln>
                          <a:solidFill>
                            <a:schemeClr val="bg1"/>
                          </a:solidFill>
                          <a:effectLst/>
                          <a:latin typeface="Calibri" panose="020F0502020204030204" pitchFamily="34" charset="0"/>
                          <a:ea typeface="宋体" panose="02010600030101010101" pitchFamily="2" charset="-122"/>
                        </a:rPr>
                        <a:t>r</a:t>
                      </a:r>
                      <a:r>
                        <a:rPr kumimoji="0" lang="en-US" altLang="zh-CN" sz="2800" b="1" i="1" u="none" strike="noStrike" cap="none" normalizeH="0" baseline="0" dirty="0">
                          <a:ln>
                            <a:noFill/>
                          </a:ln>
                          <a:solidFill>
                            <a:srgbClr val="993300"/>
                          </a:solidFill>
                          <a:effectLst/>
                          <a:latin typeface="Calibri" panose="020F0502020204030204" pitchFamily="34" charset="0"/>
                          <a:ea typeface="宋体" panose="02010600030101010101" pitchFamily="2" charset="-122"/>
                        </a:rPr>
                        <a:t> </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sym typeface="Symbol" panose="05050102010706020507" pitchFamily="18" charset="2"/>
                        </a:rPr>
                        <a:t>(</a:t>
                      </a:r>
                      <a:r>
                        <a:rPr kumimoji="0" lang="en-US" altLang="zh-CN" sz="2800" b="1" i="0" u="none" strike="noStrike" cap="none" normalizeH="0" baseline="0" dirty="0" err="1">
                          <a:ln>
                            <a:noFill/>
                          </a:ln>
                          <a:solidFill>
                            <a:srgbClr val="FFFFFF"/>
                          </a:solidFill>
                          <a:effectLst/>
                          <a:latin typeface="Calibri" panose="020F0502020204030204" pitchFamily="34" charset="0"/>
                          <a:ea typeface="宋体" panose="02010600030101010101" pitchFamily="2" charset="-122"/>
                          <a:sym typeface="Symbol" panose="05050102010706020507" pitchFamily="18" charset="2"/>
                        </a:rPr>
                        <a:t>p,q,r</a:t>
                      </a:r>
                      <a:r>
                        <a:rPr kumimoji="0" lang="en-US" altLang="zh-CN" sz="2800" b="1" i="0" u="none" strike="noStrike" cap="none" normalizeH="0" baseline="0" dirty="0">
                          <a:ln>
                            <a:noFill/>
                          </a:ln>
                          <a:solidFill>
                            <a:srgbClr val="FFFFFF"/>
                          </a:solidFill>
                          <a:effectLst/>
                          <a:latin typeface="Calibri" panose="020F0502020204030204" pitchFamily="34" charset="0"/>
                          <a:ea typeface="宋体" panose="02010600030101010101" pitchFamily="2" charset="-122"/>
                          <a:sym typeface="Symbol" panose="05050102010706020507" pitchFamily="18" charset="2"/>
                        </a:rPr>
                        <a:t>)</a:t>
                      </a:r>
                      <a:endParaRPr kumimoji="0" lang="en-US" altLang="zh-CN" sz="28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84952364"/>
                  </a:ext>
                </a:extLst>
              </a:tr>
              <a:tr h="891862">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FF0000"/>
                          </a:solidFill>
                          <a:effectLst/>
                          <a:latin typeface="Calibri" panose="020F0502020204030204" pitchFamily="34" charset="0"/>
                          <a:ea typeface="宋体" panose="02010600030101010101" pitchFamily="2" charset="-122"/>
                        </a:rPr>
                        <a:t>成真</a:t>
                      </a:r>
                      <a:r>
                        <a:rPr kumimoji="0" lang="zh-CN" altLang="en-US"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解释</a:t>
                      </a:r>
                      <a:endParaRPr kumimoji="0" lang="en-US" altLang="zh-CN"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(1,1,1)</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503801957"/>
                  </a:ext>
                </a:extLst>
              </a:tr>
              <a:tr h="913881">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0</a:t>
                      </a:r>
                      <a:endParaRPr kumimoji="0" lang="zh-CN" altLang="en-US"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endParaRPr kumimoji="0" lang="zh-CN" altLang="en-US"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FF0000"/>
                          </a:solidFill>
                          <a:effectLst/>
                          <a:latin typeface="Calibri" panose="020F0502020204030204" pitchFamily="34" charset="0"/>
                          <a:ea typeface="宋体" panose="02010600030101010101" pitchFamily="2" charset="-122"/>
                        </a:rPr>
                        <a:t>成假</a:t>
                      </a:r>
                      <a:r>
                        <a:rPr kumimoji="0" lang="zh-CN" altLang="en-US"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解释</a:t>
                      </a:r>
                      <a:endParaRPr kumimoji="0" lang="en-US" altLang="zh-CN"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(1,1,0)</a:t>
                      </a:r>
                      <a:endParaRPr kumimoji="0" lang="zh-CN" altLang="en-US"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4174175268"/>
                  </a:ext>
                </a:extLst>
              </a:tr>
              <a:tr h="889659">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accent2"/>
                          </a:solidFill>
                          <a:effectLst/>
                          <a:latin typeface="Arial" panose="020B0604020202020204" pitchFamily="34" charset="0"/>
                          <a:ea typeface="宋体" panose="02010600030101010101" pitchFamily="2" charset="-122"/>
                        </a:rPr>
                        <a:t>?</a:t>
                      </a: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4228759611"/>
                  </a:ext>
                </a:extLst>
              </a:tr>
              <a:tr h="891862">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0</a:t>
                      </a:r>
                      <a:endParaRPr kumimoji="0" lang="zh-CN" altLang="en-US"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0</a:t>
                      </a:r>
                      <a:endParaRPr kumimoji="0" lang="zh-CN" altLang="en-US"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1</a:t>
                      </a:r>
                      <a:endParaRPr kumimoji="0" lang="zh-CN" altLang="en-US" sz="2800" b="0" i="0" u="none" strike="noStrike" cap="none" normalizeH="0" baseline="0" dirty="0">
                        <a:ln>
                          <a:noFill/>
                        </a:ln>
                        <a:solidFill>
                          <a:srgbClr val="FF0000"/>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Arial" panose="020B0604020202020204" pitchFamily="34" charset="0"/>
                        </a:defRPr>
                      </a:lvl1pPr>
                      <a:lvl2pPr marL="742950" indent="-285750" eaLnBrk="0" hangingPunct="0">
                        <a:spcBef>
                          <a:spcPct val="20000"/>
                        </a:spcBef>
                        <a:buFont typeface="Arial" panose="020B0604020202020204" pitchFamily="34" charset="0"/>
                        <a:defRPr sz="2400">
                          <a:solidFill>
                            <a:schemeClr val="tx1"/>
                          </a:solidFill>
                          <a:latin typeface="Arial" panose="020B0604020202020204" pitchFamily="34" charset="0"/>
                        </a:defRPr>
                      </a:lvl2pPr>
                      <a:lvl3pPr marL="1143000" indent="-228600" eaLnBrk="0" hangingPunct="0">
                        <a:spcBef>
                          <a:spcPct val="20000"/>
                        </a:spcBef>
                        <a:buFont typeface="Arial" panose="020B0604020202020204" pitchFamily="34" charset="0"/>
                        <a:defRPr sz="2000">
                          <a:solidFill>
                            <a:schemeClr val="tx1"/>
                          </a:solidFill>
                          <a:latin typeface="Arial" panose="020B0604020202020204" pitchFamily="34" charset="0"/>
                        </a:defRPr>
                      </a:lvl3pPr>
                      <a:lvl4pPr marL="1600200" indent="-228600" eaLnBrk="0" hangingPunct="0">
                        <a:spcBef>
                          <a:spcPct val="20000"/>
                        </a:spcBef>
                        <a:buFont typeface="Arial" panose="020B0604020202020204" pitchFamily="34" charset="0"/>
                        <a:defRPr>
                          <a:solidFill>
                            <a:schemeClr val="tx1"/>
                          </a:solidFill>
                          <a:latin typeface="Arial" panose="020B0604020202020204" pitchFamily="34" charset="0"/>
                        </a:defRPr>
                      </a:lvl4pPr>
                      <a:lvl5pPr marL="2057400" indent="-228600" eaLnBrk="0" hangingPunct="0">
                        <a:spcBef>
                          <a:spcPct val="20000"/>
                        </a:spcBef>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rgbClr val="FF0000"/>
                          </a:solidFill>
                          <a:effectLst/>
                          <a:latin typeface="Calibri" panose="020F0502020204030204" pitchFamily="34" charset="0"/>
                          <a:ea typeface="宋体" panose="02010600030101010101" pitchFamily="2" charset="-122"/>
                        </a:rPr>
                        <a:t>成真</a:t>
                      </a:r>
                      <a:r>
                        <a:rPr kumimoji="0" lang="zh-CN" altLang="en-US"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解释</a:t>
                      </a:r>
                      <a:endParaRPr kumimoji="0" lang="en-US" altLang="zh-CN"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(0,*,*)</a:t>
                      </a:r>
                      <a:endParaRPr kumimoji="0" lang="zh-CN" altLang="en-US" sz="2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770958042"/>
                  </a:ext>
                </a:extLst>
              </a:tr>
            </a:tbl>
          </a:graphicData>
        </a:graphic>
      </p:graphicFrame>
      <p:sp>
        <p:nvSpPr>
          <p:cNvPr id="3" name="文本框 2"/>
          <p:cNvSpPr txBox="1"/>
          <p:nvPr/>
        </p:nvSpPr>
        <p:spPr>
          <a:xfrm>
            <a:off x="4607967" y="5856283"/>
            <a:ext cx="4185761" cy="461665"/>
          </a:xfrm>
          <a:prstGeom prst="rect">
            <a:avLst/>
          </a:prstGeom>
          <a:noFill/>
        </p:spPr>
        <p:txBody>
          <a:bodyPr wrap="none" rtlCol="0">
            <a:spAutoFit/>
          </a:bodyPr>
          <a:lstStyle/>
          <a:p>
            <a:r>
              <a:rPr lang="zh-CN" altLang="en-US" sz="2400" dirty="0"/>
              <a:t>完全解释可以用二进制数表示</a:t>
            </a:r>
          </a:p>
        </p:txBody>
      </p:sp>
    </p:spTree>
    <p:extLst>
      <p:ext uri="{BB962C8B-B14F-4D97-AF65-F5344CB8AC3E}">
        <p14:creationId xmlns:p14="http://schemas.microsoft.com/office/powerpoint/2010/main" val="2617673745"/>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111E3989-308C-453D-BADE-8D98D6AF709F}" type="slidenum">
              <a:rPr lang="zh-CN" altLang="en-US" sz="1400" smtClean="0">
                <a:solidFill>
                  <a:schemeClr val="tx2"/>
                </a:solidFill>
                <a:latin typeface="Times New Roman" panose="02020603050405020304" pitchFamily="18" charset="0"/>
              </a:rPr>
              <a:pPr>
                <a:spcBef>
                  <a:spcPct val="0"/>
                </a:spcBef>
                <a:buFontTx/>
                <a:buNone/>
              </a:pPr>
              <a:t>41</a:t>
            </a:fld>
            <a:r>
              <a:rPr lang="en-US" altLang="zh-CN" sz="1400" dirty="0">
                <a:solidFill>
                  <a:schemeClr val="tx2"/>
                </a:solidFill>
                <a:latin typeface="Times New Roman" panose="02020603050405020304" pitchFamily="18" charset="0"/>
              </a:rPr>
              <a:t>/50</a:t>
            </a:r>
          </a:p>
        </p:txBody>
      </p:sp>
      <p:sp>
        <p:nvSpPr>
          <p:cNvPr id="64515" name="Rectangle 2"/>
          <p:cNvSpPr>
            <a:spLocks noGrp="1"/>
          </p:cNvSpPr>
          <p:nvPr>
            <p:ph type="title" idx="4294967295"/>
          </p:nvPr>
        </p:nvSpPr>
        <p:spPr/>
        <p:txBody>
          <a:bodyPr/>
          <a:lstStyle/>
          <a:p>
            <a:r>
              <a:rPr lang="zh-CN" altLang="en-US" sz="4000" b="1" dirty="0">
                <a:latin typeface="宋体" panose="02010600030101010101" pitchFamily="2" charset="-122"/>
                <a:ea typeface="宋体" panose="02010600030101010101" pitchFamily="2" charset="-122"/>
              </a:rPr>
              <a:t>真值表</a:t>
            </a:r>
            <a:endParaRPr lang="en-US" altLang="zh-CN" sz="4000" b="1" dirty="0">
              <a:latin typeface="宋体" panose="02010600030101010101" pitchFamily="2" charset="-122"/>
              <a:ea typeface="宋体" panose="02010600030101010101" pitchFamily="2" charset="-122"/>
            </a:endParaRPr>
          </a:p>
        </p:txBody>
      </p:sp>
      <p:sp>
        <p:nvSpPr>
          <p:cNvPr id="64516" name="Text Box 4"/>
          <p:cNvSpPr txBox="1">
            <a:spLocks noChangeArrowheads="1"/>
          </p:cNvSpPr>
          <p:nvPr/>
        </p:nvSpPr>
        <p:spPr bwMode="auto">
          <a:xfrm>
            <a:off x="323528" y="908720"/>
            <a:ext cx="8388635"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165225" indent="-1165225">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105000"/>
              </a:lnSpc>
              <a:spcBef>
                <a:spcPct val="0"/>
              </a:spcBef>
              <a:buFontTx/>
              <a:buNone/>
            </a:pPr>
            <a:r>
              <a:rPr lang="zh-CN" altLang="en-US" b="1" dirty="0">
                <a:solidFill>
                  <a:srgbClr val="FF0000"/>
                </a:solidFill>
              </a:rPr>
              <a:t>定义  </a:t>
            </a:r>
            <a:r>
              <a:rPr lang="en-US" altLang="zh-CN" b="1" dirty="0">
                <a:solidFill>
                  <a:srgbClr val="FF0000"/>
                </a:solidFill>
              </a:rPr>
              <a:t> </a:t>
            </a:r>
            <a:r>
              <a:rPr lang="zh-CN" altLang="en-US" b="1" dirty="0"/>
              <a:t>将命题公式</a:t>
            </a:r>
            <a:r>
              <a:rPr lang="en-US" altLang="zh-CN" b="1" dirty="0"/>
              <a:t>A</a:t>
            </a:r>
            <a:r>
              <a:rPr lang="zh-CN" altLang="en-US" b="1" dirty="0"/>
              <a:t>的所有完全赋值下的取值情况列成表，称之为</a:t>
            </a:r>
            <a:r>
              <a:rPr lang="en-US" altLang="zh-CN" b="1" dirty="0"/>
              <a:t>A</a:t>
            </a:r>
            <a:r>
              <a:rPr lang="zh-CN" altLang="en-US" b="1" dirty="0"/>
              <a:t>的</a:t>
            </a:r>
            <a:r>
              <a:rPr lang="zh-CN" altLang="en-US" b="1" dirty="0">
                <a:solidFill>
                  <a:srgbClr val="FF0000"/>
                </a:solidFill>
              </a:rPr>
              <a:t>真值表</a:t>
            </a:r>
            <a:r>
              <a:rPr lang="zh-CN" altLang="en-US" b="1" dirty="0"/>
              <a:t>。</a:t>
            </a:r>
          </a:p>
        </p:txBody>
      </p:sp>
      <p:sp>
        <p:nvSpPr>
          <p:cNvPr id="2" name="矩形 1"/>
          <p:cNvSpPr/>
          <p:nvPr/>
        </p:nvSpPr>
        <p:spPr>
          <a:xfrm>
            <a:off x="323528" y="2132856"/>
            <a:ext cx="4751622" cy="584775"/>
          </a:xfrm>
          <a:prstGeom prst="rect">
            <a:avLst/>
          </a:prstGeom>
        </p:spPr>
        <p:txBody>
          <a:bodyPr wrap="none">
            <a:spAutoFit/>
          </a:bodyPr>
          <a:lstStyle/>
          <a:p>
            <a:r>
              <a:rPr lang="zh-CN" altLang="en-US" sz="3200" b="1" dirty="0">
                <a:latin typeface="Calibri" panose="020F0502020204030204" pitchFamily="34" charset="0"/>
              </a:rPr>
              <a:t>例 考察公式   </a:t>
            </a:r>
            <a:r>
              <a:rPr lang="en-US" altLang="zh-CN" sz="3200" b="1" dirty="0">
                <a:latin typeface="Calibri" panose="020F0502020204030204" pitchFamily="34" charset="0"/>
                <a:sym typeface="Symbol" panose="05050102010706020507" pitchFamily="18" charset="2"/>
              </a:rPr>
              <a:t>A</a:t>
            </a:r>
            <a:r>
              <a:rPr lang="en-US" altLang="zh-CN" sz="3200" b="1" dirty="0">
                <a:latin typeface="Calibri" panose="020F0502020204030204" pitchFamily="34" charset="0"/>
              </a:rPr>
              <a:t>=(</a:t>
            </a:r>
            <a:r>
              <a:rPr lang="en-US" altLang="zh-CN" sz="3200" b="1" dirty="0" err="1">
                <a:latin typeface="Calibri" panose="020F0502020204030204" pitchFamily="34" charset="0"/>
              </a:rPr>
              <a:t>p</a:t>
            </a:r>
            <a:r>
              <a:rPr lang="en-US" altLang="zh-CN" sz="3200" b="1" dirty="0" err="1">
                <a:latin typeface="Calibri" panose="020F0502020204030204" pitchFamily="34" charset="0"/>
                <a:sym typeface="Symbol" panose="05050102010706020507" pitchFamily="18" charset="2"/>
              </a:rPr>
              <a:t></a:t>
            </a:r>
            <a:r>
              <a:rPr lang="en-US" altLang="zh-CN" sz="3200" b="1" dirty="0" err="1">
                <a:latin typeface="Calibri" panose="020F0502020204030204" pitchFamily="34" charset="0"/>
              </a:rPr>
              <a:t>q</a:t>
            </a:r>
            <a:r>
              <a:rPr lang="en-US" altLang="zh-CN" sz="3200" b="1" dirty="0">
                <a:latin typeface="Calibri" panose="020F0502020204030204" pitchFamily="34" charset="0"/>
              </a:rPr>
              <a:t>)</a:t>
            </a:r>
            <a:r>
              <a:rPr lang="zh-CN" altLang="en-US" sz="3200" b="1" dirty="0">
                <a:latin typeface="Calibri" panose="020F0502020204030204" pitchFamily="34" charset="0"/>
                <a:sym typeface="Symbol" panose="05050102010706020507" pitchFamily="18" charset="2"/>
              </a:rPr>
              <a:t></a:t>
            </a:r>
            <a:r>
              <a:rPr lang="zh-CN" altLang="en-US" sz="3200" b="1" dirty="0">
                <a:latin typeface="Calibri" panose="020F0502020204030204" pitchFamily="34" charset="0"/>
              </a:rPr>
              <a:t> </a:t>
            </a:r>
            <a:r>
              <a:rPr lang="en-US" altLang="zh-CN" sz="3200" b="1" dirty="0">
                <a:latin typeface="Calibri" panose="020F0502020204030204" pitchFamily="34" charset="0"/>
              </a:rPr>
              <a:t>r</a:t>
            </a:r>
            <a:r>
              <a:rPr lang="en-US" altLang="zh-CN" sz="3200" b="1" i="1" dirty="0">
                <a:solidFill>
                  <a:srgbClr val="993300"/>
                </a:solidFill>
                <a:latin typeface="Calibri" panose="020F0502020204030204" pitchFamily="34" charset="0"/>
              </a:rPr>
              <a:t> </a:t>
            </a:r>
            <a:endParaRPr lang="zh-CN" altLang="en-US" sz="3200" b="1" dirty="0"/>
          </a:p>
        </p:txBody>
      </p:sp>
      <p:graphicFrame>
        <p:nvGraphicFramePr>
          <p:cNvPr id="3" name="表格 2"/>
          <p:cNvGraphicFramePr>
            <a:graphicFrameLocks noGrp="1"/>
          </p:cNvGraphicFramePr>
          <p:nvPr>
            <p:extLst>
              <p:ext uri="{D42A27DB-BD31-4B8C-83A1-F6EECF244321}">
                <p14:modId xmlns:p14="http://schemas.microsoft.com/office/powerpoint/2010/main" val="2113045170"/>
              </p:ext>
            </p:extLst>
          </p:nvPr>
        </p:nvGraphicFramePr>
        <p:xfrm>
          <a:off x="899592" y="2720352"/>
          <a:ext cx="7652965" cy="4114800"/>
        </p:xfrm>
        <a:graphic>
          <a:graphicData uri="http://schemas.openxmlformats.org/drawingml/2006/table">
            <a:tbl>
              <a:tblPr firstRow="1" bandRow="1">
                <a:tableStyleId>{5C22544A-7EE6-4342-B048-85BDC9FD1C3A}</a:tableStyleId>
              </a:tblPr>
              <a:tblGrid>
                <a:gridCol w="1530593">
                  <a:extLst>
                    <a:ext uri="{9D8B030D-6E8A-4147-A177-3AD203B41FA5}">
                      <a16:colId xmlns:a16="http://schemas.microsoft.com/office/drawing/2014/main" val="3161912508"/>
                    </a:ext>
                  </a:extLst>
                </a:gridCol>
                <a:gridCol w="1530593">
                  <a:extLst>
                    <a:ext uri="{9D8B030D-6E8A-4147-A177-3AD203B41FA5}">
                      <a16:colId xmlns:a16="http://schemas.microsoft.com/office/drawing/2014/main" val="1969975635"/>
                    </a:ext>
                  </a:extLst>
                </a:gridCol>
                <a:gridCol w="1530593">
                  <a:extLst>
                    <a:ext uri="{9D8B030D-6E8A-4147-A177-3AD203B41FA5}">
                      <a16:colId xmlns:a16="http://schemas.microsoft.com/office/drawing/2014/main" val="2883078421"/>
                    </a:ext>
                  </a:extLst>
                </a:gridCol>
                <a:gridCol w="1530593">
                  <a:extLst>
                    <a:ext uri="{9D8B030D-6E8A-4147-A177-3AD203B41FA5}">
                      <a16:colId xmlns:a16="http://schemas.microsoft.com/office/drawing/2014/main" val="1785780950"/>
                    </a:ext>
                  </a:extLst>
                </a:gridCol>
                <a:gridCol w="1530593">
                  <a:extLst>
                    <a:ext uri="{9D8B030D-6E8A-4147-A177-3AD203B41FA5}">
                      <a16:colId xmlns:a16="http://schemas.microsoft.com/office/drawing/2014/main" val="4126288134"/>
                    </a:ext>
                  </a:extLst>
                </a:gridCol>
              </a:tblGrid>
              <a:tr h="370840">
                <a:tc>
                  <a:txBody>
                    <a:bodyPr/>
                    <a:lstStyle/>
                    <a:p>
                      <a:pPr algn="ctr"/>
                      <a:r>
                        <a:rPr lang="en-US" altLang="zh-CN" sz="2400" dirty="0"/>
                        <a:t>p</a:t>
                      </a:r>
                      <a:endParaRPr lang="zh-CN" altLang="en-US" sz="2400" dirty="0"/>
                    </a:p>
                  </a:txBody>
                  <a:tcPr/>
                </a:tc>
                <a:tc>
                  <a:txBody>
                    <a:bodyPr/>
                    <a:lstStyle/>
                    <a:p>
                      <a:pPr algn="ctr"/>
                      <a:r>
                        <a:rPr lang="en-US" altLang="zh-CN" sz="2400" dirty="0"/>
                        <a:t>q</a:t>
                      </a:r>
                      <a:endParaRPr lang="zh-CN" altLang="en-US" sz="2400" dirty="0"/>
                    </a:p>
                  </a:txBody>
                  <a:tcPr/>
                </a:tc>
                <a:tc>
                  <a:txBody>
                    <a:bodyPr/>
                    <a:lstStyle/>
                    <a:p>
                      <a:pPr algn="ctr"/>
                      <a:r>
                        <a:rPr lang="en-US" altLang="zh-CN" sz="2400" dirty="0"/>
                        <a:t>r</a:t>
                      </a:r>
                      <a:endParaRPr lang="zh-CN" altLang="en-US" sz="2400" dirty="0"/>
                    </a:p>
                  </a:txBody>
                  <a:tcPr/>
                </a:tc>
                <a:tc>
                  <a:txBody>
                    <a:bodyPr/>
                    <a:lstStyle/>
                    <a:p>
                      <a:pPr algn="ctr"/>
                      <a:r>
                        <a:rPr kumimoji="0" lang="en-US" altLang="zh-CN" sz="2400" b="1" i="0" u="none" strike="noStrike" cap="none" normalizeH="0" baseline="0" dirty="0" err="1">
                          <a:ln>
                            <a:noFill/>
                          </a:ln>
                          <a:solidFill>
                            <a:schemeClr val="bg1"/>
                          </a:solidFill>
                          <a:effectLst/>
                          <a:latin typeface="Calibri" panose="020F0502020204030204" pitchFamily="34" charset="0"/>
                          <a:ea typeface="宋体" panose="02010600030101010101" pitchFamily="2" charset="-122"/>
                        </a:rPr>
                        <a:t>p</a:t>
                      </a:r>
                      <a:r>
                        <a:rPr kumimoji="0" lang="en-US" altLang="zh-CN" sz="2400" b="1" i="0" u="none" strike="noStrike" cap="none" normalizeH="0" baseline="0" dirty="0" err="1">
                          <a:ln>
                            <a:noFill/>
                          </a:ln>
                          <a:solidFill>
                            <a:schemeClr val="bg1"/>
                          </a:solidFill>
                          <a:effectLst/>
                          <a:latin typeface="Calibri" panose="020F0502020204030204" pitchFamily="34" charset="0"/>
                          <a:ea typeface="宋体" panose="02010600030101010101" pitchFamily="2" charset="-122"/>
                          <a:sym typeface="Symbol" panose="05050102010706020507" pitchFamily="18" charset="2"/>
                        </a:rPr>
                        <a:t></a:t>
                      </a:r>
                      <a:r>
                        <a:rPr kumimoji="0" lang="en-US" altLang="zh-CN" sz="2400" b="1" i="0" u="none" strike="noStrike" cap="none" normalizeH="0" baseline="0" dirty="0" err="1">
                          <a:ln>
                            <a:noFill/>
                          </a:ln>
                          <a:solidFill>
                            <a:schemeClr val="bg1"/>
                          </a:solidFill>
                          <a:effectLst/>
                          <a:latin typeface="Calibri" panose="020F0502020204030204" pitchFamily="34" charset="0"/>
                          <a:ea typeface="宋体" panose="02010600030101010101" pitchFamily="2" charset="-122"/>
                        </a:rPr>
                        <a:t>q</a:t>
                      </a:r>
                      <a:endParaRPr lang="zh-CN" altLang="en-US" sz="2400" dirty="0"/>
                    </a:p>
                  </a:txBody>
                  <a:tcPr/>
                </a:tc>
                <a:tc>
                  <a:txBody>
                    <a:bodyPr/>
                    <a:lstStyle/>
                    <a:p>
                      <a:pPr algn="ctr"/>
                      <a:r>
                        <a:rPr lang="en-US" altLang="zh-CN" sz="2400" b="1" dirty="0">
                          <a:latin typeface="Calibri" panose="020F0502020204030204" pitchFamily="34" charset="0"/>
                        </a:rPr>
                        <a:t>(</a:t>
                      </a:r>
                      <a:r>
                        <a:rPr lang="en-US" altLang="zh-CN" sz="2400" b="1" dirty="0" err="1">
                          <a:latin typeface="Calibri" panose="020F0502020204030204" pitchFamily="34" charset="0"/>
                        </a:rPr>
                        <a:t>p</a:t>
                      </a:r>
                      <a:r>
                        <a:rPr lang="en-US" altLang="zh-CN" sz="2400" b="1" dirty="0" err="1">
                          <a:latin typeface="Calibri" panose="020F0502020204030204" pitchFamily="34" charset="0"/>
                          <a:sym typeface="Symbol" panose="05050102010706020507" pitchFamily="18" charset="2"/>
                        </a:rPr>
                        <a:t></a:t>
                      </a:r>
                      <a:r>
                        <a:rPr lang="en-US" altLang="zh-CN" sz="2400" b="1" dirty="0" err="1">
                          <a:latin typeface="Calibri" panose="020F0502020204030204" pitchFamily="34" charset="0"/>
                        </a:rPr>
                        <a:t>q</a:t>
                      </a:r>
                      <a:r>
                        <a:rPr lang="en-US" altLang="zh-CN" sz="2400" b="1" dirty="0">
                          <a:latin typeface="Calibri" panose="020F0502020204030204" pitchFamily="34" charset="0"/>
                        </a:rPr>
                        <a:t>)</a:t>
                      </a:r>
                      <a:r>
                        <a:rPr lang="zh-CN" altLang="en-US" sz="2400" b="1" dirty="0">
                          <a:latin typeface="Calibri" panose="020F0502020204030204" pitchFamily="34" charset="0"/>
                          <a:sym typeface="Symbol" panose="05050102010706020507" pitchFamily="18" charset="2"/>
                        </a:rPr>
                        <a:t></a:t>
                      </a:r>
                      <a:r>
                        <a:rPr lang="zh-CN" altLang="en-US" sz="2400" b="1" dirty="0">
                          <a:latin typeface="Calibri" panose="020F0502020204030204" pitchFamily="34" charset="0"/>
                        </a:rPr>
                        <a:t> </a:t>
                      </a:r>
                      <a:r>
                        <a:rPr lang="en-US" altLang="zh-CN" sz="2400" b="1" dirty="0">
                          <a:latin typeface="Calibri" panose="020F0502020204030204" pitchFamily="34" charset="0"/>
                        </a:rPr>
                        <a:t>r</a:t>
                      </a:r>
                      <a:r>
                        <a:rPr lang="en-US" altLang="zh-CN" sz="2400" b="1" i="1" dirty="0">
                          <a:solidFill>
                            <a:srgbClr val="993300"/>
                          </a:solidFill>
                          <a:latin typeface="Calibri" panose="020F0502020204030204" pitchFamily="34" charset="0"/>
                        </a:rPr>
                        <a:t> </a:t>
                      </a:r>
                      <a:endParaRPr lang="zh-CN" altLang="en-US" sz="2400" dirty="0"/>
                    </a:p>
                  </a:txBody>
                  <a:tcPr/>
                </a:tc>
                <a:extLst>
                  <a:ext uri="{0D108BD9-81ED-4DB2-BD59-A6C34878D82A}">
                    <a16:rowId xmlns:a16="http://schemas.microsoft.com/office/drawing/2014/main" val="1037805815"/>
                  </a:ext>
                </a:extLst>
              </a:tr>
              <a:tr h="370840">
                <a:tc>
                  <a:txBody>
                    <a:bodyPr/>
                    <a:lstStyle/>
                    <a:p>
                      <a:pPr algn="ctr"/>
                      <a:r>
                        <a:rPr lang="en-US" altLang="zh-CN" sz="2400" dirty="0"/>
                        <a:t>0</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extLst>
                  <a:ext uri="{0D108BD9-81ED-4DB2-BD59-A6C34878D82A}">
                    <a16:rowId xmlns:a16="http://schemas.microsoft.com/office/drawing/2014/main" val="2476850480"/>
                  </a:ext>
                </a:extLst>
              </a:tr>
              <a:tr h="370840">
                <a:tc>
                  <a:txBody>
                    <a:bodyPr/>
                    <a:lstStyle/>
                    <a:p>
                      <a:pPr algn="ctr"/>
                      <a:r>
                        <a:rPr lang="en-US" altLang="zh-CN" sz="2400" dirty="0"/>
                        <a:t>0</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extLst>
                  <a:ext uri="{0D108BD9-81ED-4DB2-BD59-A6C34878D82A}">
                    <a16:rowId xmlns:a16="http://schemas.microsoft.com/office/drawing/2014/main" val="1375854316"/>
                  </a:ext>
                </a:extLst>
              </a:tr>
              <a:tr h="370840">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extLst>
                  <a:ext uri="{0D108BD9-81ED-4DB2-BD59-A6C34878D82A}">
                    <a16:rowId xmlns:a16="http://schemas.microsoft.com/office/drawing/2014/main" val="4164831072"/>
                  </a:ext>
                </a:extLst>
              </a:tr>
              <a:tr h="370840">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extLst>
                  <a:ext uri="{0D108BD9-81ED-4DB2-BD59-A6C34878D82A}">
                    <a16:rowId xmlns:a16="http://schemas.microsoft.com/office/drawing/2014/main" val="999110378"/>
                  </a:ext>
                </a:extLst>
              </a:tr>
              <a:tr h="370840">
                <a:tc>
                  <a:txBody>
                    <a:bodyPr/>
                    <a:lstStyle/>
                    <a:p>
                      <a:pPr algn="ctr"/>
                      <a:r>
                        <a:rPr lang="en-US" altLang="zh-CN" sz="2400" dirty="0"/>
                        <a:t>1</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extLst>
                  <a:ext uri="{0D108BD9-81ED-4DB2-BD59-A6C34878D82A}">
                    <a16:rowId xmlns:a16="http://schemas.microsoft.com/office/drawing/2014/main" val="552677497"/>
                  </a:ext>
                </a:extLst>
              </a:tr>
              <a:tr h="370840">
                <a:tc>
                  <a:txBody>
                    <a:bodyPr/>
                    <a:lstStyle/>
                    <a:p>
                      <a:pPr algn="ctr"/>
                      <a:r>
                        <a:rPr lang="en-US" altLang="zh-CN" sz="2400" dirty="0"/>
                        <a:t>1</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extLst>
                  <a:ext uri="{0D108BD9-81ED-4DB2-BD59-A6C34878D82A}">
                    <a16:rowId xmlns:a16="http://schemas.microsoft.com/office/drawing/2014/main" val="116210570"/>
                  </a:ext>
                </a:extLst>
              </a:tr>
              <a:tr h="370840">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0</a:t>
                      </a:r>
                      <a:endParaRPr lang="zh-CN" altLang="en-US" sz="2400" dirty="0"/>
                    </a:p>
                  </a:txBody>
                  <a:tcPr/>
                </a:tc>
                <a:extLst>
                  <a:ext uri="{0D108BD9-81ED-4DB2-BD59-A6C34878D82A}">
                    <a16:rowId xmlns:a16="http://schemas.microsoft.com/office/drawing/2014/main" val="3078554698"/>
                  </a:ext>
                </a:extLst>
              </a:tr>
              <a:tr h="370840">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tc>
                <a:extLst>
                  <a:ext uri="{0D108BD9-81ED-4DB2-BD59-A6C34878D82A}">
                    <a16:rowId xmlns:a16="http://schemas.microsoft.com/office/drawing/2014/main" val="1500976978"/>
                  </a:ext>
                </a:extLst>
              </a:tr>
            </a:tbl>
          </a:graphicData>
        </a:graphic>
      </p:graphicFrame>
    </p:spTree>
    <p:extLst>
      <p:ext uri="{BB962C8B-B14F-4D97-AF65-F5344CB8AC3E}">
        <p14:creationId xmlns:p14="http://schemas.microsoft.com/office/powerpoint/2010/main" val="11210182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111E3989-308C-453D-BADE-8D98D6AF709F}" type="slidenum">
              <a:rPr lang="zh-CN" altLang="en-US" sz="1400" smtClean="0">
                <a:solidFill>
                  <a:schemeClr val="tx2"/>
                </a:solidFill>
                <a:latin typeface="Times New Roman" panose="02020603050405020304" pitchFamily="18" charset="0"/>
              </a:rPr>
              <a:pPr>
                <a:spcBef>
                  <a:spcPct val="0"/>
                </a:spcBef>
                <a:buFontTx/>
                <a:buNone/>
              </a:pPr>
              <a:t>42</a:t>
            </a:fld>
            <a:r>
              <a:rPr lang="en-US" altLang="zh-CN" sz="1400" dirty="0">
                <a:solidFill>
                  <a:schemeClr val="tx2"/>
                </a:solidFill>
                <a:latin typeface="Times New Roman" panose="02020603050405020304" pitchFamily="18" charset="0"/>
              </a:rPr>
              <a:t>/50</a:t>
            </a:r>
          </a:p>
        </p:txBody>
      </p:sp>
      <p:sp>
        <p:nvSpPr>
          <p:cNvPr id="64515" name="Rectangle 2"/>
          <p:cNvSpPr>
            <a:spLocks noGrp="1"/>
          </p:cNvSpPr>
          <p:nvPr>
            <p:ph type="title" idx="4294967295"/>
          </p:nvPr>
        </p:nvSpPr>
        <p:spPr/>
        <p:txBody>
          <a:bodyPr/>
          <a:lstStyle/>
          <a:p>
            <a:r>
              <a:rPr lang="zh-CN" altLang="en-US" sz="4000" b="1" dirty="0">
                <a:latin typeface="宋体" panose="02010600030101010101" pitchFamily="2" charset="-122"/>
                <a:ea typeface="宋体" panose="02010600030101010101" pitchFamily="2" charset="-122"/>
              </a:rPr>
              <a:t>真值表的构造步骤</a:t>
            </a:r>
            <a:endParaRPr lang="en-US" altLang="zh-CN" sz="4000" b="1" dirty="0">
              <a:latin typeface="宋体" panose="02010600030101010101" pitchFamily="2" charset="-122"/>
              <a:ea typeface="宋体" panose="02010600030101010101" pitchFamily="2" charset="-122"/>
            </a:endParaRPr>
          </a:p>
        </p:txBody>
      </p:sp>
      <p:sp>
        <p:nvSpPr>
          <p:cNvPr id="64516" name="Text Box 4"/>
          <p:cNvSpPr txBox="1">
            <a:spLocks noChangeArrowheads="1"/>
          </p:cNvSpPr>
          <p:nvPr/>
        </p:nvSpPr>
        <p:spPr bwMode="auto">
          <a:xfrm>
            <a:off x="323528" y="908720"/>
            <a:ext cx="8388635"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165225" indent="-1165225">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105000"/>
              </a:lnSpc>
              <a:spcBef>
                <a:spcPct val="0"/>
              </a:spcBef>
              <a:buFontTx/>
              <a:buNone/>
            </a:pPr>
            <a:r>
              <a:rPr lang="zh-CN" altLang="en-US" b="1" dirty="0"/>
              <a:t>（</a:t>
            </a:r>
            <a:r>
              <a:rPr lang="en-US" altLang="zh-CN" b="1" dirty="0"/>
              <a:t>1</a:t>
            </a:r>
            <a:r>
              <a:rPr lang="zh-CN" altLang="en-US" b="1" dirty="0"/>
              <a:t>）找出公式中的全部</a:t>
            </a:r>
            <a:r>
              <a:rPr lang="en-US" altLang="zh-CN" b="1" dirty="0"/>
              <a:t>n</a:t>
            </a:r>
            <a:r>
              <a:rPr lang="zh-CN" altLang="en-US" b="1" dirty="0"/>
              <a:t>个命题变元（一般按字典顺序给出）；</a:t>
            </a:r>
            <a:endParaRPr lang="en-US" altLang="zh-CN" b="1" dirty="0"/>
          </a:p>
          <a:p>
            <a:pPr eaLnBrk="1" hangingPunct="1">
              <a:lnSpc>
                <a:spcPct val="105000"/>
              </a:lnSpc>
              <a:spcBef>
                <a:spcPct val="0"/>
              </a:spcBef>
              <a:buFontTx/>
              <a:buNone/>
            </a:pPr>
            <a:r>
              <a:rPr lang="zh-CN" altLang="en-US" b="1" dirty="0"/>
              <a:t>（</a:t>
            </a:r>
            <a:r>
              <a:rPr lang="en-US" altLang="zh-CN" b="1" dirty="0"/>
              <a:t>2</a:t>
            </a:r>
            <a:r>
              <a:rPr lang="zh-CN" altLang="en-US" b="1" dirty="0"/>
              <a:t>）按从低到高的顺序写出各层次；</a:t>
            </a:r>
            <a:endParaRPr lang="en-US" altLang="zh-CN" b="1" dirty="0"/>
          </a:p>
          <a:p>
            <a:pPr eaLnBrk="1" hangingPunct="1">
              <a:lnSpc>
                <a:spcPct val="105000"/>
              </a:lnSpc>
              <a:spcBef>
                <a:spcPct val="0"/>
              </a:spcBef>
              <a:buNone/>
            </a:pPr>
            <a:r>
              <a:rPr lang="zh-CN" altLang="en-US" b="1" dirty="0"/>
              <a:t>（</a:t>
            </a:r>
            <a:r>
              <a:rPr lang="en-US" altLang="zh-CN" b="1" dirty="0"/>
              <a:t>3</a:t>
            </a:r>
            <a:r>
              <a:rPr lang="zh-CN" altLang="en-US" b="1" dirty="0"/>
              <a:t>）列出所有可能的完全赋值（从</a:t>
            </a:r>
            <a:r>
              <a:rPr lang="en-US" altLang="zh-CN" b="1" dirty="0">
                <a:solidFill>
                  <a:srgbClr val="FF0000"/>
                </a:solidFill>
              </a:rPr>
              <a:t>0</a:t>
            </a:r>
            <a:r>
              <a:rPr lang="zh-CN" altLang="en-US" b="1" dirty="0"/>
              <a:t>开始到</a:t>
            </a:r>
            <a:r>
              <a:rPr lang="en-US" altLang="zh-CN" b="1" dirty="0">
                <a:solidFill>
                  <a:srgbClr val="FF0000"/>
                </a:solidFill>
              </a:rPr>
              <a:t>2</a:t>
            </a:r>
            <a:r>
              <a:rPr lang="en-US" altLang="zh-CN" b="1" baseline="30000" dirty="0">
                <a:solidFill>
                  <a:srgbClr val="FF0000"/>
                </a:solidFill>
              </a:rPr>
              <a:t>n</a:t>
            </a:r>
            <a:r>
              <a:rPr lang="en-US" altLang="zh-CN" b="1" dirty="0">
                <a:solidFill>
                  <a:srgbClr val="FF0000"/>
                </a:solidFill>
              </a:rPr>
              <a:t>-1</a:t>
            </a:r>
            <a:r>
              <a:rPr lang="zh-CN" altLang="en-US" b="1" dirty="0"/>
              <a:t>为止的</a:t>
            </a:r>
            <a:r>
              <a:rPr lang="en-US" altLang="zh-CN" b="1" dirty="0"/>
              <a:t>n</a:t>
            </a:r>
            <a:r>
              <a:rPr lang="zh-CN" altLang="en-US" b="1" dirty="0"/>
              <a:t>位二进制数）；</a:t>
            </a:r>
            <a:endParaRPr lang="en-US" altLang="zh-CN" b="1" dirty="0"/>
          </a:p>
          <a:p>
            <a:pPr eaLnBrk="1" hangingPunct="1">
              <a:lnSpc>
                <a:spcPct val="105000"/>
              </a:lnSpc>
              <a:spcBef>
                <a:spcPct val="0"/>
              </a:spcBef>
              <a:buFontTx/>
              <a:buNone/>
            </a:pPr>
            <a:r>
              <a:rPr lang="zh-CN" altLang="en-US" b="1" dirty="0"/>
              <a:t>（</a:t>
            </a:r>
            <a:r>
              <a:rPr lang="en-US" altLang="zh-CN" b="1" dirty="0"/>
              <a:t>4</a:t>
            </a:r>
            <a:r>
              <a:rPr lang="zh-CN" altLang="en-US" b="1" dirty="0"/>
              <a:t>）对每个完全赋值（对第</a:t>
            </a:r>
            <a:r>
              <a:rPr lang="en-US" altLang="zh-CN" b="1" dirty="0" err="1"/>
              <a:t>i</a:t>
            </a:r>
            <a:r>
              <a:rPr lang="zh-CN" altLang="en-US" b="1" dirty="0"/>
              <a:t>个命题变元的赋值对应着二进制数的第</a:t>
            </a:r>
            <a:r>
              <a:rPr lang="en-US" altLang="zh-CN" b="1" dirty="0" err="1"/>
              <a:t>i</a:t>
            </a:r>
            <a:r>
              <a:rPr lang="zh-CN" altLang="en-US" b="1" dirty="0"/>
              <a:t>位），计算公式的各层次的值，直到算出公式的值。</a:t>
            </a:r>
          </a:p>
        </p:txBody>
      </p:sp>
    </p:spTree>
    <p:extLst>
      <p:ext uri="{BB962C8B-B14F-4D97-AF65-F5344CB8AC3E}">
        <p14:creationId xmlns:p14="http://schemas.microsoft.com/office/powerpoint/2010/main" val="104930702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111E3989-308C-453D-BADE-8D98D6AF709F}" type="slidenum">
              <a:rPr lang="zh-CN" altLang="en-US" sz="1400" smtClean="0">
                <a:solidFill>
                  <a:schemeClr val="tx2"/>
                </a:solidFill>
                <a:latin typeface="Times New Roman" panose="02020603050405020304" pitchFamily="18" charset="0"/>
              </a:rPr>
              <a:pPr>
                <a:spcBef>
                  <a:spcPct val="0"/>
                </a:spcBef>
                <a:buFontTx/>
                <a:buNone/>
              </a:pPr>
              <a:t>43</a:t>
            </a:fld>
            <a:r>
              <a:rPr lang="en-US" altLang="zh-CN" sz="1400" dirty="0">
                <a:solidFill>
                  <a:schemeClr val="tx2"/>
                </a:solidFill>
                <a:latin typeface="Times New Roman" panose="02020603050405020304" pitchFamily="18" charset="0"/>
              </a:rPr>
              <a:t>/50</a:t>
            </a:r>
          </a:p>
        </p:txBody>
      </p:sp>
      <p:sp>
        <p:nvSpPr>
          <p:cNvPr id="64515" name="Rectangle 2"/>
          <p:cNvSpPr>
            <a:spLocks noGrp="1"/>
          </p:cNvSpPr>
          <p:nvPr>
            <p:ph type="title" idx="4294967295"/>
          </p:nvPr>
        </p:nvSpPr>
        <p:spPr/>
        <p:txBody>
          <a:bodyPr/>
          <a:lstStyle/>
          <a:p>
            <a:pPr algn="l"/>
            <a:r>
              <a:rPr lang="zh-CN" altLang="en-US" sz="4000" b="1" dirty="0">
                <a:latin typeface="Calibri" panose="020F0502020204030204" pitchFamily="34" charset="0"/>
              </a:rPr>
              <a:t>例 考察公式   </a:t>
            </a:r>
            <a:r>
              <a:rPr lang="en-US" altLang="zh-CN" sz="4000" b="1" dirty="0">
                <a:latin typeface="Calibri" panose="020F0502020204030204" pitchFamily="34" charset="0"/>
                <a:sym typeface="Symbol" panose="05050102010706020507" pitchFamily="18" charset="2"/>
              </a:rPr>
              <a:t>A</a:t>
            </a:r>
            <a:r>
              <a:rPr lang="en-US" altLang="zh-CN" sz="4000" b="1" dirty="0">
                <a:latin typeface="Calibri" panose="020F0502020204030204" pitchFamily="34" charset="0"/>
              </a:rPr>
              <a:t>=(</a:t>
            </a:r>
            <a:r>
              <a:rPr lang="en-US" altLang="zh-CN" sz="4000" b="1" dirty="0" err="1">
                <a:latin typeface="Calibri" panose="020F0502020204030204" pitchFamily="34" charset="0"/>
              </a:rPr>
              <a:t>p</a:t>
            </a:r>
            <a:r>
              <a:rPr lang="en-US" altLang="zh-CN" sz="4000" b="1" dirty="0" err="1">
                <a:latin typeface="Calibri" panose="020F0502020204030204" pitchFamily="34" charset="0"/>
                <a:sym typeface="Symbol" panose="05050102010706020507" pitchFamily="18" charset="2"/>
              </a:rPr>
              <a:t></a:t>
            </a:r>
            <a:r>
              <a:rPr lang="en-US" altLang="zh-CN" sz="4000" b="1" dirty="0" err="1">
                <a:latin typeface="Calibri" panose="020F0502020204030204" pitchFamily="34" charset="0"/>
              </a:rPr>
              <a:t>q</a:t>
            </a:r>
            <a:r>
              <a:rPr lang="en-US" altLang="zh-CN" sz="4000" b="1" dirty="0">
                <a:latin typeface="Calibri" panose="020F0502020204030204" pitchFamily="34" charset="0"/>
              </a:rPr>
              <a:t>)</a:t>
            </a:r>
            <a:r>
              <a:rPr lang="zh-CN" altLang="en-US" sz="4000" b="1" dirty="0">
                <a:latin typeface="Calibri" panose="020F0502020204030204" pitchFamily="34" charset="0"/>
                <a:sym typeface="Symbol" panose="05050102010706020507" pitchFamily="18" charset="2"/>
              </a:rPr>
              <a:t></a:t>
            </a:r>
            <a:r>
              <a:rPr lang="zh-CN" altLang="en-US" sz="4000" b="1" dirty="0">
                <a:latin typeface="Calibri" panose="020F0502020204030204" pitchFamily="34" charset="0"/>
              </a:rPr>
              <a:t> </a:t>
            </a:r>
            <a:r>
              <a:rPr lang="en-US" altLang="zh-CN" sz="4000" b="1" dirty="0">
                <a:latin typeface="Calibri" panose="020F0502020204030204" pitchFamily="34" charset="0"/>
              </a:rPr>
              <a:t>r</a:t>
            </a:r>
            <a:r>
              <a:rPr lang="en-US" altLang="zh-CN" sz="4000" b="1" i="1" dirty="0">
                <a:solidFill>
                  <a:srgbClr val="993300"/>
                </a:solidFill>
                <a:latin typeface="Calibri" panose="020F0502020204030204" pitchFamily="34" charset="0"/>
              </a:rPr>
              <a:t> </a:t>
            </a:r>
            <a:endParaRPr lang="zh-CN" altLang="en-US" sz="4000" b="1" dirty="0"/>
          </a:p>
        </p:txBody>
      </p:sp>
      <p:graphicFrame>
        <p:nvGraphicFramePr>
          <p:cNvPr id="4" name="表格 3"/>
          <p:cNvGraphicFramePr>
            <a:graphicFrameLocks noGrp="1"/>
          </p:cNvGraphicFramePr>
          <p:nvPr>
            <p:extLst>
              <p:ext uri="{D42A27DB-BD31-4B8C-83A1-F6EECF244321}">
                <p14:modId xmlns:p14="http://schemas.microsoft.com/office/powerpoint/2010/main" val="3757227260"/>
              </p:ext>
            </p:extLst>
          </p:nvPr>
        </p:nvGraphicFramePr>
        <p:xfrm>
          <a:off x="1187624" y="980728"/>
          <a:ext cx="7380925" cy="4114800"/>
        </p:xfrm>
        <a:graphic>
          <a:graphicData uri="http://schemas.openxmlformats.org/drawingml/2006/table">
            <a:tbl>
              <a:tblPr firstRow="1" bandRow="1">
                <a:tableStyleId>{5C22544A-7EE6-4342-B048-85BDC9FD1C3A}</a:tableStyleId>
              </a:tblPr>
              <a:tblGrid>
                <a:gridCol w="1476185">
                  <a:extLst>
                    <a:ext uri="{9D8B030D-6E8A-4147-A177-3AD203B41FA5}">
                      <a16:colId xmlns:a16="http://schemas.microsoft.com/office/drawing/2014/main" val="2442078051"/>
                    </a:ext>
                  </a:extLst>
                </a:gridCol>
                <a:gridCol w="1476185">
                  <a:extLst>
                    <a:ext uri="{9D8B030D-6E8A-4147-A177-3AD203B41FA5}">
                      <a16:colId xmlns:a16="http://schemas.microsoft.com/office/drawing/2014/main" val="1511014267"/>
                    </a:ext>
                  </a:extLst>
                </a:gridCol>
                <a:gridCol w="1476185">
                  <a:extLst>
                    <a:ext uri="{9D8B030D-6E8A-4147-A177-3AD203B41FA5}">
                      <a16:colId xmlns:a16="http://schemas.microsoft.com/office/drawing/2014/main" val="1865071741"/>
                    </a:ext>
                  </a:extLst>
                </a:gridCol>
                <a:gridCol w="1476185">
                  <a:extLst>
                    <a:ext uri="{9D8B030D-6E8A-4147-A177-3AD203B41FA5}">
                      <a16:colId xmlns:a16="http://schemas.microsoft.com/office/drawing/2014/main" val="4047675446"/>
                    </a:ext>
                  </a:extLst>
                </a:gridCol>
                <a:gridCol w="1476185">
                  <a:extLst>
                    <a:ext uri="{9D8B030D-6E8A-4147-A177-3AD203B41FA5}">
                      <a16:colId xmlns:a16="http://schemas.microsoft.com/office/drawing/2014/main" val="4163577238"/>
                    </a:ext>
                  </a:extLst>
                </a:gridCol>
              </a:tblGrid>
              <a:tr h="370840">
                <a:tc>
                  <a:txBody>
                    <a:bodyPr/>
                    <a:lstStyle/>
                    <a:p>
                      <a:pPr algn="ctr"/>
                      <a:r>
                        <a:rPr lang="en-US" altLang="zh-CN" sz="2400" dirty="0"/>
                        <a:t>p</a:t>
                      </a:r>
                      <a:endParaRPr lang="zh-CN" altLang="en-US" sz="2400" dirty="0"/>
                    </a:p>
                  </a:txBody>
                  <a:tcPr/>
                </a:tc>
                <a:tc>
                  <a:txBody>
                    <a:bodyPr/>
                    <a:lstStyle/>
                    <a:p>
                      <a:pPr algn="ctr"/>
                      <a:r>
                        <a:rPr lang="en-US" altLang="zh-CN" sz="2400" dirty="0"/>
                        <a:t>q</a:t>
                      </a:r>
                      <a:endParaRPr lang="zh-CN" altLang="en-US" sz="2400" dirty="0"/>
                    </a:p>
                  </a:txBody>
                  <a:tcPr/>
                </a:tc>
                <a:tc>
                  <a:txBody>
                    <a:bodyPr/>
                    <a:lstStyle/>
                    <a:p>
                      <a:pPr algn="ctr"/>
                      <a:r>
                        <a:rPr lang="en-US" altLang="zh-CN" sz="2400" dirty="0"/>
                        <a:t>r</a:t>
                      </a:r>
                      <a:endParaRPr lang="zh-CN" altLang="en-US" sz="2400" dirty="0"/>
                    </a:p>
                  </a:txBody>
                  <a:tcPr/>
                </a:tc>
                <a:tc>
                  <a:txBody>
                    <a:bodyPr/>
                    <a:lstStyle/>
                    <a:p>
                      <a:pPr marL="0" algn="ctr" defTabSz="914400" rtl="0" eaLnBrk="1" latinLnBrk="0" hangingPunct="1"/>
                      <a:r>
                        <a:rPr lang="en-US" altLang="zh-CN" sz="2400" b="1" kern="1200" dirty="0" err="1">
                          <a:solidFill>
                            <a:schemeClr val="lt1"/>
                          </a:solidFill>
                          <a:latin typeface="+mn-lt"/>
                          <a:ea typeface="+mn-ea"/>
                          <a:cs typeface="+mn-cs"/>
                        </a:rPr>
                        <a:t>p</a:t>
                      </a:r>
                      <a:r>
                        <a:rPr lang="en-US" altLang="zh-CN" sz="2400" b="1" kern="1200" dirty="0" err="1">
                          <a:solidFill>
                            <a:schemeClr val="lt1"/>
                          </a:solidFill>
                          <a:latin typeface="+mn-lt"/>
                          <a:ea typeface="+mn-ea"/>
                          <a:cs typeface="+mn-cs"/>
                          <a:sym typeface="Symbol" panose="05050102010706020507" pitchFamily="18" charset="2"/>
                        </a:rPr>
                        <a:t></a:t>
                      </a:r>
                      <a:r>
                        <a:rPr lang="en-US" altLang="zh-CN" sz="2400" b="1" kern="1200" dirty="0" err="1">
                          <a:solidFill>
                            <a:schemeClr val="lt1"/>
                          </a:solidFill>
                          <a:latin typeface="+mn-lt"/>
                          <a:ea typeface="+mn-ea"/>
                          <a:cs typeface="+mn-cs"/>
                        </a:rPr>
                        <a:t>q</a:t>
                      </a:r>
                      <a:endParaRPr lang="zh-CN" altLang="en-US" sz="2400" b="1" kern="1200" dirty="0">
                        <a:solidFill>
                          <a:schemeClr val="lt1"/>
                        </a:solidFill>
                        <a:latin typeface="+mn-lt"/>
                        <a:ea typeface="+mn-ea"/>
                        <a:cs typeface="+mn-cs"/>
                      </a:endParaRPr>
                    </a:p>
                  </a:txBody>
                  <a:tcPr/>
                </a:tc>
                <a:tc>
                  <a:txBody>
                    <a:bodyPr/>
                    <a:lstStyle/>
                    <a:p>
                      <a:pPr algn="ctr"/>
                      <a:r>
                        <a:rPr lang="en-US" altLang="zh-CN" sz="2400" b="1" dirty="0">
                          <a:latin typeface="Calibri" panose="020F0502020204030204" pitchFamily="34" charset="0"/>
                        </a:rPr>
                        <a:t>(</a:t>
                      </a:r>
                      <a:r>
                        <a:rPr lang="en-US" altLang="zh-CN" sz="2400" b="1" dirty="0" err="1">
                          <a:latin typeface="Calibri" panose="020F0502020204030204" pitchFamily="34" charset="0"/>
                        </a:rPr>
                        <a:t>p</a:t>
                      </a:r>
                      <a:r>
                        <a:rPr lang="en-US" altLang="zh-CN" sz="2400" b="1" dirty="0" err="1">
                          <a:latin typeface="Calibri" panose="020F0502020204030204" pitchFamily="34" charset="0"/>
                          <a:sym typeface="Symbol" panose="05050102010706020507" pitchFamily="18" charset="2"/>
                        </a:rPr>
                        <a:t></a:t>
                      </a:r>
                      <a:r>
                        <a:rPr lang="en-US" altLang="zh-CN" sz="2400" b="1" dirty="0" err="1">
                          <a:latin typeface="Calibri" panose="020F0502020204030204" pitchFamily="34" charset="0"/>
                        </a:rPr>
                        <a:t>q</a:t>
                      </a:r>
                      <a:r>
                        <a:rPr lang="en-US" altLang="zh-CN" sz="2400" b="1" dirty="0">
                          <a:latin typeface="Calibri" panose="020F0502020204030204" pitchFamily="34" charset="0"/>
                        </a:rPr>
                        <a:t>)</a:t>
                      </a:r>
                      <a:r>
                        <a:rPr lang="zh-CN" altLang="en-US" sz="2400" b="1" dirty="0">
                          <a:latin typeface="Calibri" panose="020F0502020204030204" pitchFamily="34" charset="0"/>
                          <a:sym typeface="Symbol" panose="05050102010706020507" pitchFamily="18" charset="2"/>
                        </a:rPr>
                        <a:t></a:t>
                      </a:r>
                      <a:r>
                        <a:rPr lang="zh-CN" altLang="en-US" sz="2400" b="1" dirty="0">
                          <a:latin typeface="Calibri" panose="020F0502020204030204" pitchFamily="34" charset="0"/>
                        </a:rPr>
                        <a:t> </a:t>
                      </a:r>
                      <a:r>
                        <a:rPr lang="en-US" altLang="zh-CN" sz="2400" b="1" dirty="0">
                          <a:latin typeface="Calibri" panose="020F0502020204030204" pitchFamily="34" charset="0"/>
                        </a:rPr>
                        <a:t>r</a:t>
                      </a:r>
                      <a:r>
                        <a:rPr lang="en-US" altLang="zh-CN" sz="2400" b="1" i="1" dirty="0">
                          <a:solidFill>
                            <a:srgbClr val="993300"/>
                          </a:solidFill>
                          <a:latin typeface="Calibri" panose="020F0502020204030204" pitchFamily="34" charset="0"/>
                        </a:rPr>
                        <a:t> </a:t>
                      </a:r>
                      <a:endParaRPr lang="zh-CN" altLang="en-US" sz="2400" dirty="0"/>
                    </a:p>
                  </a:txBody>
                  <a:tcPr/>
                </a:tc>
                <a:extLst>
                  <a:ext uri="{0D108BD9-81ED-4DB2-BD59-A6C34878D82A}">
                    <a16:rowId xmlns:a16="http://schemas.microsoft.com/office/drawing/2014/main" val="942675215"/>
                  </a:ext>
                </a:extLst>
              </a:tr>
              <a:tr h="370840">
                <a:tc>
                  <a:txBody>
                    <a:bodyPr/>
                    <a:lstStyle/>
                    <a:p>
                      <a:pPr algn="ctr"/>
                      <a:r>
                        <a:rPr lang="en-US" altLang="zh-CN" sz="2400" dirty="0"/>
                        <a:t>0</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0</a:t>
                      </a:r>
                      <a:endParaRPr lang="zh-CN" altLang="en-US" sz="2400" dirty="0"/>
                    </a:p>
                  </a:txBody>
                  <a:tcPr/>
                </a:tc>
                <a:tc>
                  <a:txBody>
                    <a:bodyPr/>
                    <a:lstStyle/>
                    <a:p>
                      <a:pPr marL="0" algn="ctr" defTabSz="914400" rtl="0" eaLnBrk="1" latinLnBrk="0" hangingPunct="1"/>
                      <a:r>
                        <a:rPr lang="en-US" altLang="zh-CN" sz="2400" kern="1200" dirty="0">
                          <a:solidFill>
                            <a:schemeClr val="dk1"/>
                          </a:solidFill>
                          <a:latin typeface="+mn-lt"/>
                          <a:ea typeface="+mn-ea"/>
                          <a:cs typeface="+mn-cs"/>
                        </a:rPr>
                        <a:t>0</a:t>
                      </a:r>
                      <a:endParaRPr lang="zh-CN" altLang="en-US" sz="2400" kern="1200" dirty="0">
                        <a:solidFill>
                          <a:schemeClr val="dk1"/>
                        </a:solidFill>
                        <a:latin typeface="+mn-lt"/>
                        <a:ea typeface="+mn-ea"/>
                        <a:cs typeface="+mn-cs"/>
                      </a:endParaRPr>
                    </a:p>
                  </a:txBody>
                  <a:tcPr/>
                </a:tc>
                <a:tc>
                  <a:txBody>
                    <a:bodyPr/>
                    <a:lstStyle/>
                    <a:p>
                      <a:pPr algn="ctr"/>
                      <a:r>
                        <a:rPr lang="en-US" altLang="zh-CN" sz="2400" dirty="0"/>
                        <a:t>1</a:t>
                      </a:r>
                      <a:endParaRPr lang="zh-CN" altLang="en-US" sz="2400" dirty="0"/>
                    </a:p>
                  </a:txBody>
                  <a:tcPr/>
                </a:tc>
                <a:extLst>
                  <a:ext uri="{0D108BD9-81ED-4DB2-BD59-A6C34878D82A}">
                    <a16:rowId xmlns:a16="http://schemas.microsoft.com/office/drawing/2014/main" val="1713873909"/>
                  </a:ext>
                </a:extLst>
              </a:tr>
              <a:tr h="370840">
                <a:tc>
                  <a:txBody>
                    <a:bodyPr/>
                    <a:lstStyle/>
                    <a:p>
                      <a:pPr algn="ctr"/>
                      <a:r>
                        <a:rPr lang="en-US" altLang="zh-CN" sz="2400" dirty="0"/>
                        <a:t>0</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marL="0" algn="ctr" defTabSz="914400" rtl="0" eaLnBrk="1" latinLnBrk="0" hangingPunct="1"/>
                      <a:r>
                        <a:rPr lang="en-US" altLang="zh-CN" sz="2400" kern="1200" dirty="0">
                          <a:solidFill>
                            <a:schemeClr val="dk1"/>
                          </a:solidFill>
                          <a:latin typeface="+mn-lt"/>
                          <a:ea typeface="+mn-ea"/>
                          <a:cs typeface="+mn-cs"/>
                        </a:rPr>
                        <a:t>0</a:t>
                      </a:r>
                      <a:endParaRPr lang="zh-CN" altLang="en-US" sz="2400" kern="1200" dirty="0">
                        <a:solidFill>
                          <a:schemeClr val="dk1"/>
                        </a:solidFill>
                        <a:latin typeface="+mn-lt"/>
                        <a:ea typeface="+mn-ea"/>
                        <a:cs typeface="+mn-cs"/>
                      </a:endParaRPr>
                    </a:p>
                  </a:txBody>
                  <a:tcPr/>
                </a:tc>
                <a:tc>
                  <a:txBody>
                    <a:bodyPr/>
                    <a:lstStyle/>
                    <a:p>
                      <a:pPr algn="ctr"/>
                      <a:r>
                        <a:rPr lang="en-US" altLang="zh-CN" sz="2400" dirty="0"/>
                        <a:t>1</a:t>
                      </a:r>
                      <a:endParaRPr lang="zh-CN" altLang="en-US" sz="2400" dirty="0"/>
                    </a:p>
                  </a:txBody>
                  <a:tcPr/>
                </a:tc>
                <a:extLst>
                  <a:ext uri="{0D108BD9-81ED-4DB2-BD59-A6C34878D82A}">
                    <a16:rowId xmlns:a16="http://schemas.microsoft.com/office/drawing/2014/main" val="3263150207"/>
                  </a:ext>
                </a:extLst>
              </a:tr>
              <a:tr h="370840">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0</a:t>
                      </a:r>
                      <a:endParaRPr lang="zh-CN" altLang="en-US" sz="2400" dirty="0"/>
                    </a:p>
                  </a:txBody>
                  <a:tcPr/>
                </a:tc>
                <a:tc>
                  <a:txBody>
                    <a:bodyPr/>
                    <a:lstStyle/>
                    <a:p>
                      <a:pPr marL="0" algn="ctr" defTabSz="914400" rtl="0" eaLnBrk="1" latinLnBrk="0" hangingPunct="1"/>
                      <a:r>
                        <a:rPr lang="en-US" altLang="zh-CN" sz="2400" kern="1200" dirty="0">
                          <a:solidFill>
                            <a:schemeClr val="dk1"/>
                          </a:solidFill>
                          <a:latin typeface="+mn-lt"/>
                          <a:ea typeface="+mn-ea"/>
                          <a:cs typeface="+mn-cs"/>
                        </a:rPr>
                        <a:t>0</a:t>
                      </a:r>
                      <a:endParaRPr lang="zh-CN" altLang="en-US" sz="2400" kern="1200" dirty="0">
                        <a:solidFill>
                          <a:schemeClr val="dk1"/>
                        </a:solidFill>
                        <a:latin typeface="+mn-lt"/>
                        <a:ea typeface="+mn-ea"/>
                        <a:cs typeface="+mn-cs"/>
                      </a:endParaRPr>
                    </a:p>
                  </a:txBody>
                  <a:tcPr/>
                </a:tc>
                <a:tc>
                  <a:txBody>
                    <a:bodyPr/>
                    <a:lstStyle/>
                    <a:p>
                      <a:pPr algn="ctr"/>
                      <a:r>
                        <a:rPr lang="en-US" altLang="zh-CN" sz="2400" dirty="0"/>
                        <a:t>1</a:t>
                      </a:r>
                      <a:endParaRPr lang="zh-CN" altLang="en-US" sz="2400" dirty="0"/>
                    </a:p>
                  </a:txBody>
                  <a:tcPr/>
                </a:tc>
                <a:extLst>
                  <a:ext uri="{0D108BD9-81ED-4DB2-BD59-A6C34878D82A}">
                    <a16:rowId xmlns:a16="http://schemas.microsoft.com/office/drawing/2014/main" val="4227277676"/>
                  </a:ext>
                </a:extLst>
              </a:tr>
              <a:tr h="370840">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tc>
                <a:tc>
                  <a:txBody>
                    <a:bodyPr/>
                    <a:lstStyle/>
                    <a:p>
                      <a:pPr marL="0" algn="ctr" defTabSz="914400" rtl="0" eaLnBrk="1" latinLnBrk="0" hangingPunct="1"/>
                      <a:r>
                        <a:rPr lang="en-US" altLang="zh-CN" sz="2400" kern="1200" dirty="0">
                          <a:solidFill>
                            <a:schemeClr val="dk1"/>
                          </a:solidFill>
                          <a:latin typeface="+mn-lt"/>
                          <a:ea typeface="+mn-ea"/>
                          <a:cs typeface="+mn-cs"/>
                        </a:rPr>
                        <a:t>0</a:t>
                      </a:r>
                      <a:endParaRPr lang="zh-CN" altLang="en-US" sz="2400" kern="1200" dirty="0">
                        <a:solidFill>
                          <a:schemeClr val="dk1"/>
                        </a:solidFill>
                        <a:latin typeface="+mn-lt"/>
                        <a:ea typeface="+mn-ea"/>
                        <a:cs typeface="+mn-cs"/>
                      </a:endParaRPr>
                    </a:p>
                  </a:txBody>
                  <a:tcPr/>
                </a:tc>
                <a:tc>
                  <a:txBody>
                    <a:bodyPr/>
                    <a:lstStyle/>
                    <a:p>
                      <a:pPr algn="ctr"/>
                      <a:r>
                        <a:rPr lang="en-US" altLang="zh-CN" sz="2400" dirty="0"/>
                        <a:t>1</a:t>
                      </a:r>
                      <a:endParaRPr lang="zh-CN" altLang="en-US" sz="2400" dirty="0"/>
                    </a:p>
                  </a:txBody>
                  <a:tcPr/>
                </a:tc>
                <a:extLst>
                  <a:ext uri="{0D108BD9-81ED-4DB2-BD59-A6C34878D82A}">
                    <a16:rowId xmlns:a16="http://schemas.microsoft.com/office/drawing/2014/main" val="3361394907"/>
                  </a:ext>
                </a:extLst>
              </a:tr>
              <a:tr h="370840">
                <a:tc>
                  <a:txBody>
                    <a:bodyPr/>
                    <a:lstStyle/>
                    <a:p>
                      <a:pPr algn="ctr"/>
                      <a:r>
                        <a:rPr lang="en-US" altLang="zh-CN" sz="2400" dirty="0"/>
                        <a:t>1</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0</a:t>
                      </a:r>
                      <a:endParaRPr lang="zh-CN" altLang="en-US" sz="2400" dirty="0"/>
                    </a:p>
                  </a:txBody>
                  <a:tcPr/>
                </a:tc>
                <a:tc>
                  <a:txBody>
                    <a:bodyPr/>
                    <a:lstStyle/>
                    <a:p>
                      <a:pPr marL="0" algn="ctr" defTabSz="914400" rtl="0" eaLnBrk="1" latinLnBrk="0" hangingPunct="1"/>
                      <a:r>
                        <a:rPr lang="en-US" altLang="zh-CN" sz="2400" kern="1200" dirty="0">
                          <a:solidFill>
                            <a:schemeClr val="dk1"/>
                          </a:solidFill>
                          <a:latin typeface="+mn-lt"/>
                          <a:ea typeface="+mn-ea"/>
                          <a:cs typeface="+mn-cs"/>
                        </a:rPr>
                        <a:t>0</a:t>
                      </a:r>
                      <a:endParaRPr lang="zh-CN" altLang="en-US" sz="2400" kern="1200" dirty="0">
                        <a:solidFill>
                          <a:schemeClr val="dk1"/>
                        </a:solidFill>
                        <a:latin typeface="+mn-lt"/>
                        <a:ea typeface="+mn-ea"/>
                        <a:cs typeface="+mn-cs"/>
                      </a:endParaRPr>
                    </a:p>
                  </a:txBody>
                  <a:tcPr/>
                </a:tc>
                <a:tc>
                  <a:txBody>
                    <a:bodyPr/>
                    <a:lstStyle/>
                    <a:p>
                      <a:pPr algn="ctr"/>
                      <a:r>
                        <a:rPr lang="en-US" altLang="zh-CN" sz="2400" dirty="0"/>
                        <a:t>1</a:t>
                      </a:r>
                      <a:endParaRPr lang="zh-CN" altLang="en-US" sz="2400" dirty="0"/>
                    </a:p>
                  </a:txBody>
                  <a:tcPr/>
                </a:tc>
                <a:extLst>
                  <a:ext uri="{0D108BD9-81ED-4DB2-BD59-A6C34878D82A}">
                    <a16:rowId xmlns:a16="http://schemas.microsoft.com/office/drawing/2014/main" val="2840075778"/>
                  </a:ext>
                </a:extLst>
              </a:tr>
              <a:tr h="370840">
                <a:tc>
                  <a:txBody>
                    <a:bodyPr/>
                    <a:lstStyle/>
                    <a:p>
                      <a:pPr algn="ctr"/>
                      <a:r>
                        <a:rPr lang="en-US" altLang="zh-CN" sz="2400" dirty="0"/>
                        <a:t>1</a:t>
                      </a:r>
                      <a:endParaRPr lang="zh-CN" altLang="en-US" sz="2400" dirty="0"/>
                    </a:p>
                  </a:txBody>
                  <a:tcPr/>
                </a:tc>
                <a:tc>
                  <a:txBody>
                    <a:bodyPr/>
                    <a:lstStyle/>
                    <a:p>
                      <a:pPr algn="ctr"/>
                      <a:r>
                        <a:rPr lang="en-US" altLang="zh-CN" sz="2400" dirty="0"/>
                        <a:t>0</a:t>
                      </a:r>
                      <a:endParaRPr lang="zh-CN" altLang="en-US" sz="2400" dirty="0"/>
                    </a:p>
                  </a:txBody>
                  <a:tcPr/>
                </a:tc>
                <a:tc>
                  <a:txBody>
                    <a:bodyPr/>
                    <a:lstStyle/>
                    <a:p>
                      <a:pPr algn="ctr"/>
                      <a:r>
                        <a:rPr lang="en-US" altLang="zh-CN" sz="2400" dirty="0"/>
                        <a:t>1</a:t>
                      </a:r>
                      <a:endParaRPr lang="zh-CN" altLang="en-US" sz="2400" dirty="0"/>
                    </a:p>
                  </a:txBody>
                  <a:tcPr/>
                </a:tc>
                <a:tc>
                  <a:txBody>
                    <a:bodyPr/>
                    <a:lstStyle/>
                    <a:p>
                      <a:pPr marL="0" algn="ctr" defTabSz="914400" rtl="0" eaLnBrk="1" latinLnBrk="0" hangingPunct="1"/>
                      <a:r>
                        <a:rPr lang="en-US" altLang="zh-CN" sz="2400" kern="1200" dirty="0">
                          <a:solidFill>
                            <a:schemeClr val="dk1"/>
                          </a:solidFill>
                          <a:latin typeface="+mn-lt"/>
                          <a:ea typeface="+mn-ea"/>
                          <a:cs typeface="+mn-cs"/>
                        </a:rPr>
                        <a:t>0</a:t>
                      </a:r>
                      <a:endParaRPr lang="zh-CN" altLang="en-US" sz="2400" kern="1200" dirty="0">
                        <a:solidFill>
                          <a:schemeClr val="dk1"/>
                        </a:solidFill>
                        <a:latin typeface="+mn-lt"/>
                        <a:ea typeface="+mn-ea"/>
                        <a:cs typeface="+mn-cs"/>
                      </a:endParaRPr>
                    </a:p>
                  </a:txBody>
                  <a:tcPr/>
                </a:tc>
                <a:tc>
                  <a:txBody>
                    <a:bodyPr/>
                    <a:lstStyle/>
                    <a:p>
                      <a:pPr algn="ctr"/>
                      <a:r>
                        <a:rPr lang="en-US" altLang="zh-CN" sz="2400" dirty="0"/>
                        <a:t>1</a:t>
                      </a:r>
                      <a:endParaRPr lang="zh-CN" altLang="en-US" sz="2400" dirty="0"/>
                    </a:p>
                  </a:txBody>
                  <a:tcPr/>
                </a:tc>
                <a:extLst>
                  <a:ext uri="{0D108BD9-81ED-4DB2-BD59-A6C34878D82A}">
                    <a16:rowId xmlns:a16="http://schemas.microsoft.com/office/drawing/2014/main" val="3650101119"/>
                  </a:ext>
                </a:extLst>
              </a:tr>
              <a:tr h="370840">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0</a:t>
                      </a:r>
                      <a:endParaRPr lang="zh-CN" altLang="en-US" sz="2400" dirty="0"/>
                    </a:p>
                  </a:txBody>
                  <a:tcPr/>
                </a:tc>
                <a:tc>
                  <a:txBody>
                    <a:bodyPr/>
                    <a:lstStyle/>
                    <a:p>
                      <a:pPr marL="0" algn="ctr" defTabSz="914400" rtl="0" eaLnBrk="1" latinLnBrk="0" hangingPunct="1"/>
                      <a:r>
                        <a:rPr lang="en-US" altLang="zh-CN" sz="2400" kern="1200" dirty="0">
                          <a:solidFill>
                            <a:schemeClr val="dk1"/>
                          </a:solidFill>
                          <a:latin typeface="+mn-lt"/>
                          <a:ea typeface="+mn-ea"/>
                          <a:cs typeface="+mn-cs"/>
                        </a:rPr>
                        <a:t>1</a:t>
                      </a:r>
                      <a:endParaRPr lang="zh-CN" altLang="en-US" sz="2400" kern="1200" dirty="0">
                        <a:solidFill>
                          <a:schemeClr val="dk1"/>
                        </a:solidFill>
                        <a:latin typeface="+mn-lt"/>
                        <a:ea typeface="+mn-ea"/>
                        <a:cs typeface="+mn-cs"/>
                      </a:endParaRPr>
                    </a:p>
                  </a:txBody>
                  <a:tcPr/>
                </a:tc>
                <a:tc>
                  <a:txBody>
                    <a:bodyPr/>
                    <a:lstStyle/>
                    <a:p>
                      <a:pPr algn="ctr"/>
                      <a:r>
                        <a:rPr lang="en-US" altLang="zh-CN" sz="2400" dirty="0"/>
                        <a:t>0</a:t>
                      </a:r>
                      <a:endParaRPr lang="zh-CN" altLang="en-US" sz="2400" dirty="0"/>
                    </a:p>
                  </a:txBody>
                  <a:tcPr/>
                </a:tc>
                <a:extLst>
                  <a:ext uri="{0D108BD9-81ED-4DB2-BD59-A6C34878D82A}">
                    <a16:rowId xmlns:a16="http://schemas.microsoft.com/office/drawing/2014/main" val="2519182030"/>
                  </a:ext>
                </a:extLst>
              </a:tr>
              <a:tr h="370840">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tc>
                <a:tc>
                  <a:txBody>
                    <a:bodyPr/>
                    <a:lstStyle/>
                    <a:p>
                      <a:pPr algn="ctr"/>
                      <a:r>
                        <a:rPr lang="en-US" altLang="zh-CN" sz="2400" dirty="0"/>
                        <a:t>1</a:t>
                      </a:r>
                      <a:endParaRPr lang="zh-CN" altLang="en-US" sz="2400" dirty="0"/>
                    </a:p>
                  </a:txBody>
                  <a:tcPr/>
                </a:tc>
                <a:tc>
                  <a:txBody>
                    <a:bodyPr/>
                    <a:lstStyle/>
                    <a:p>
                      <a:pPr marL="0" algn="ctr" defTabSz="914400" rtl="0" eaLnBrk="1" latinLnBrk="0" hangingPunct="1"/>
                      <a:r>
                        <a:rPr lang="en-US" altLang="zh-CN" sz="2400" kern="1200" dirty="0">
                          <a:solidFill>
                            <a:schemeClr val="dk1"/>
                          </a:solidFill>
                          <a:latin typeface="+mn-lt"/>
                          <a:ea typeface="+mn-ea"/>
                          <a:cs typeface="+mn-cs"/>
                        </a:rPr>
                        <a:t>1</a:t>
                      </a:r>
                      <a:endParaRPr lang="zh-CN" altLang="en-US" sz="2400" kern="1200" dirty="0">
                        <a:solidFill>
                          <a:schemeClr val="dk1"/>
                        </a:solidFill>
                        <a:latin typeface="+mn-lt"/>
                        <a:ea typeface="+mn-ea"/>
                        <a:cs typeface="+mn-cs"/>
                      </a:endParaRPr>
                    </a:p>
                  </a:txBody>
                  <a:tcPr/>
                </a:tc>
                <a:tc>
                  <a:txBody>
                    <a:bodyPr/>
                    <a:lstStyle/>
                    <a:p>
                      <a:pPr algn="ctr"/>
                      <a:r>
                        <a:rPr lang="en-US" altLang="zh-CN" sz="2400" dirty="0"/>
                        <a:t>1</a:t>
                      </a:r>
                      <a:endParaRPr lang="zh-CN" altLang="en-US" sz="2400" dirty="0"/>
                    </a:p>
                  </a:txBody>
                  <a:tcPr/>
                </a:tc>
                <a:extLst>
                  <a:ext uri="{0D108BD9-81ED-4DB2-BD59-A6C34878D82A}">
                    <a16:rowId xmlns:a16="http://schemas.microsoft.com/office/drawing/2014/main" val="3213883701"/>
                  </a:ext>
                </a:extLst>
              </a:tr>
            </a:tbl>
          </a:graphicData>
        </a:graphic>
      </p:graphicFrame>
      <p:sp>
        <p:nvSpPr>
          <p:cNvPr id="2" name="文本框 1"/>
          <p:cNvSpPr txBox="1"/>
          <p:nvPr/>
        </p:nvSpPr>
        <p:spPr>
          <a:xfrm>
            <a:off x="395536" y="1412776"/>
            <a:ext cx="356188" cy="3883371"/>
          </a:xfrm>
          <a:prstGeom prst="rect">
            <a:avLst/>
          </a:prstGeom>
          <a:noFill/>
        </p:spPr>
        <p:txBody>
          <a:bodyPr wrap="none" rtlCol="0">
            <a:spAutoFit/>
          </a:bodyPr>
          <a:lstStyle/>
          <a:p>
            <a:pPr>
              <a:lnSpc>
                <a:spcPct val="125000"/>
              </a:lnSpc>
            </a:pPr>
            <a:r>
              <a:rPr lang="en-US" altLang="zh-CN" sz="2400" dirty="0">
                <a:solidFill>
                  <a:srgbClr val="FF0000"/>
                </a:solidFill>
              </a:rPr>
              <a:t>0</a:t>
            </a:r>
          </a:p>
          <a:p>
            <a:pPr>
              <a:lnSpc>
                <a:spcPct val="125000"/>
              </a:lnSpc>
            </a:pPr>
            <a:r>
              <a:rPr lang="en-US" altLang="zh-CN" sz="2400" dirty="0">
                <a:solidFill>
                  <a:srgbClr val="FF0000"/>
                </a:solidFill>
              </a:rPr>
              <a:t>1</a:t>
            </a:r>
          </a:p>
          <a:p>
            <a:pPr>
              <a:lnSpc>
                <a:spcPct val="125000"/>
              </a:lnSpc>
            </a:pPr>
            <a:r>
              <a:rPr lang="en-US" altLang="zh-CN" sz="2400" dirty="0">
                <a:solidFill>
                  <a:srgbClr val="FF0000"/>
                </a:solidFill>
              </a:rPr>
              <a:t>2</a:t>
            </a:r>
          </a:p>
          <a:p>
            <a:pPr>
              <a:lnSpc>
                <a:spcPct val="125000"/>
              </a:lnSpc>
            </a:pPr>
            <a:r>
              <a:rPr lang="en-US" altLang="zh-CN" sz="2400" dirty="0">
                <a:solidFill>
                  <a:srgbClr val="FF0000"/>
                </a:solidFill>
              </a:rPr>
              <a:t>3</a:t>
            </a:r>
          </a:p>
          <a:p>
            <a:pPr>
              <a:lnSpc>
                <a:spcPct val="125000"/>
              </a:lnSpc>
            </a:pPr>
            <a:r>
              <a:rPr lang="en-US" altLang="zh-CN" sz="2400" dirty="0">
                <a:solidFill>
                  <a:srgbClr val="FF0000"/>
                </a:solidFill>
              </a:rPr>
              <a:t>4</a:t>
            </a:r>
          </a:p>
          <a:p>
            <a:pPr>
              <a:lnSpc>
                <a:spcPct val="125000"/>
              </a:lnSpc>
            </a:pPr>
            <a:r>
              <a:rPr lang="en-US" altLang="zh-CN" sz="2400" dirty="0">
                <a:solidFill>
                  <a:srgbClr val="FF0000"/>
                </a:solidFill>
              </a:rPr>
              <a:t>5</a:t>
            </a:r>
          </a:p>
          <a:p>
            <a:pPr>
              <a:lnSpc>
                <a:spcPct val="125000"/>
              </a:lnSpc>
            </a:pPr>
            <a:r>
              <a:rPr lang="en-US" altLang="zh-CN" sz="2400" dirty="0">
                <a:solidFill>
                  <a:srgbClr val="FF0000"/>
                </a:solidFill>
              </a:rPr>
              <a:t>6</a:t>
            </a:r>
          </a:p>
          <a:p>
            <a:pPr>
              <a:lnSpc>
                <a:spcPct val="125000"/>
              </a:lnSpc>
            </a:pPr>
            <a:r>
              <a:rPr lang="en-US" altLang="zh-CN" sz="2400" dirty="0">
                <a:solidFill>
                  <a:srgbClr val="FF0000"/>
                </a:solidFill>
              </a:rPr>
              <a:t>7</a:t>
            </a:r>
          </a:p>
        </p:txBody>
      </p:sp>
      <p:sp>
        <p:nvSpPr>
          <p:cNvPr id="3" name="文本框 2"/>
          <p:cNvSpPr txBox="1"/>
          <p:nvPr/>
        </p:nvSpPr>
        <p:spPr>
          <a:xfrm>
            <a:off x="6012160" y="5285460"/>
            <a:ext cx="2296334" cy="646331"/>
          </a:xfrm>
          <a:prstGeom prst="rect">
            <a:avLst/>
          </a:prstGeom>
          <a:solidFill>
            <a:srgbClr val="FFC000"/>
          </a:solidFill>
        </p:spPr>
        <p:txBody>
          <a:bodyPr wrap="none" rtlCol="0">
            <a:spAutoFit/>
          </a:bodyPr>
          <a:lstStyle/>
          <a:p>
            <a:r>
              <a:rPr lang="zh-CN" altLang="en-US" dirty="0"/>
              <a:t>成假赋值有</a:t>
            </a:r>
            <a:r>
              <a:rPr lang="en-US" altLang="zh-CN" dirty="0"/>
              <a:t>1</a:t>
            </a:r>
            <a:r>
              <a:rPr lang="zh-CN" altLang="en-US" dirty="0"/>
              <a:t>个：</a:t>
            </a:r>
            <a:r>
              <a:rPr lang="en-US" altLang="zh-CN" dirty="0"/>
              <a:t>110</a:t>
            </a:r>
          </a:p>
          <a:p>
            <a:r>
              <a:rPr lang="zh-CN" altLang="en-US" dirty="0"/>
              <a:t>成真赋值有</a:t>
            </a:r>
            <a:r>
              <a:rPr lang="en-US" altLang="zh-CN" dirty="0"/>
              <a:t>7</a:t>
            </a:r>
            <a:r>
              <a:rPr lang="zh-CN" altLang="en-US" dirty="0"/>
              <a:t>个</a:t>
            </a:r>
          </a:p>
        </p:txBody>
      </p:sp>
    </p:spTree>
    <p:extLst>
      <p:ext uri="{BB962C8B-B14F-4D97-AF65-F5344CB8AC3E}">
        <p14:creationId xmlns:p14="http://schemas.microsoft.com/office/powerpoint/2010/main" val="321394766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3B391FB5-03DB-4B8A-BE32-61972A5835B9}" type="slidenum">
              <a:rPr lang="zh-CN" altLang="en-US" sz="1400" smtClean="0">
                <a:solidFill>
                  <a:schemeClr val="tx2"/>
                </a:solidFill>
                <a:latin typeface="Times New Roman" panose="02020603050405020304" pitchFamily="18" charset="0"/>
              </a:rPr>
              <a:pPr>
                <a:spcBef>
                  <a:spcPct val="0"/>
                </a:spcBef>
                <a:buFontTx/>
                <a:buNone/>
              </a:pPr>
              <a:t>44</a:t>
            </a:fld>
            <a:r>
              <a:rPr lang="en-US" altLang="zh-CN" sz="1400" dirty="0">
                <a:solidFill>
                  <a:schemeClr val="tx2"/>
                </a:solidFill>
                <a:latin typeface="Times New Roman" panose="02020603050405020304" pitchFamily="18" charset="0"/>
              </a:rPr>
              <a:t>/50</a:t>
            </a:r>
          </a:p>
        </p:txBody>
      </p:sp>
      <p:sp>
        <p:nvSpPr>
          <p:cNvPr id="71683" name="Rectangle 2"/>
          <p:cNvSpPr>
            <a:spLocks noGrp="1"/>
          </p:cNvSpPr>
          <p:nvPr>
            <p:ph type="title" idx="4294967295"/>
          </p:nvPr>
        </p:nvSpPr>
        <p:spPr/>
        <p:txBody>
          <a:bodyPr/>
          <a:lstStyle/>
          <a:p>
            <a:r>
              <a:rPr lang="zh-CN" altLang="en-US" sz="4000" b="1">
                <a:latin typeface="Calibri" panose="020F0502020204030204" pitchFamily="34" charset="0"/>
                <a:ea typeface="宋体" panose="02010600030101010101" pitchFamily="2" charset="-122"/>
              </a:rPr>
              <a:t>永真公式与永假公式</a:t>
            </a:r>
          </a:p>
        </p:txBody>
      </p:sp>
      <p:sp>
        <p:nvSpPr>
          <p:cNvPr id="71684" name="Rectangle 3"/>
          <p:cNvSpPr>
            <a:spLocks noGrp="1"/>
          </p:cNvSpPr>
          <p:nvPr>
            <p:ph type="body" idx="4294967295"/>
          </p:nvPr>
        </p:nvSpPr>
        <p:spPr>
          <a:xfrm>
            <a:off x="285750" y="857250"/>
            <a:ext cx="8605838" cy="700088"/>
          </a:xfrm>
        </p:spPr>
        <p:txBody>
          <a:bodyPr/>
          <a:lstStyle/>
          <a:p>
            <a:pPr marL="1249363" indent="-1249363">
              <a:buFont typeface="Arial" panose="020B0604020202020204" pitchFamily="34" charset="0"/>
              <a:buNone/>
            </a:pPr>
            <a:r>
              <a:rPr lang="zh-CN" altLang="en-US" b="1" dirty="0">
                <a:solidFill>
                  <a:srgbClr val="FF0000"/>
                </a:solidFill>
                <a:latin typeface="Calibri" panose="020F0502020204030204" pitchFamily="34" charset="0"/>
                <a:ea typeface="宋体" panose="02010600030101010101" pitchFamily="2" charset="-122"/>
              </a:rPr>
              <a:t>定义</a:t>
            </a:r>
            <a:r>
              <a:rPr lang="en-US" altLang="zh-CN" b="1" dirty="0">
                <a:solidFill>
                  <a:srgbClr val="FF0000"/>
                </a:solidFill>
                <a:latin typeface="Calibri" panose="020F0502020204030204" pitchFamily="34" charset="0"/>
                <a:ea typeface="宋体" panose="02010600030101010101" pitchFamily="2" charset="-122"/>
              </a:rPr>
              <a:t>1.9 </a:t>
            </a:r>
            <a:r>
              <a:rPr lang="zh-CN" altLang="en-US" b="1" dirty="0">
                <a:latin typeface="Calibri" panose="020F0502020204030204" pitchFamily="34" charset="0"/>
                <a:ea typeface="宋体" panose="02010600030101010101" pitchFamily="2" charset="-122"/>
              </a:rPr>
              <a:t>如果一个公式的所有完全解释</a:t>
            </a:r>
          </a:p>
          <a:p>
            <a:pPr marL="1249363" indent="-1249363">
              <a:buFont typeface="Arial" panose="020B0604020202020204" pitchFamily="34" charset="0"/>
              <a:buNone/>
            </a:pPr>
            <a:endParaRPr lang="zh-CN" altLang="en-US" b="1" dirty="0">
              <a:solidFill>
                <a:srgbClr val="0070C0"/>
              </a:solidFill>
              <a:latin typeface="Calibri" panose="020F0502020204030204" pitchFamily="34" charset="0"/>
              <a:ea typeface="宋体" panose="02010600030101010101" pitchFamily="2" charset="-122"/>
            </a:endParaRPr>
          </a:p>
        </p:txBody>
      </p:sp>
      <p:sp>
        <p:nvSpPr>
          <p:cNvPr id="71685" name="Rectangle 4"/>
          <p:cNvSpPr>
            <a:spLocks noChangeArrowheads="1"/>
          </p:cNvSpPr>
          <p:nvPr/>
        </p:nvSpPr>
        <p:spPr bwMode="auto">
          <a:xfrm>
            <a:off x="250825" y="3860800"/>
            <a:ext cx="66770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lnSpc>
                <a:spcPct val="150000"/>
              </a:lnSpc>
              <a:spcBef>
                <a:spcPct val="0"/>
              </a:spcBef>
              <a:buFontTx/>
              <a:buNone/>
            </a:pPr>
            <a:r>
              <a:rPr lang="zh-CN" altLang="en-US" b="1">
                <a:solidFill>
                  <a:schemeClr val="hlink"/>
                </a:solidFill>
              </a:rPr>
              <a:t>例</a:t>
            </a:r>
          </a:p>
          <a:p>
            <a:pPr eaLnBrk="1" hangingPunct="1">
              <a:spcBef>
                <a:spcPct val="0"/>
              </a:spcBef>
              <a:buFontTx/>
              <a:buNone/>
            </a:pPr>
            <a:r>
              <a:rPr lang="zh-CN" altLang="en-US" b="1">
                <a:solidFill>
                  <a:srgbClr val="333300"/>
                </a:solidFill>
              </a:rPr>
              <a:t>           </a:t>
            </a:r>
          </a:p>
        </p:txBody>
      </p:sp>
      <p:sp>
        <p:nvSpPr>
          <p:cNvPr id="71686" name="Line 5"/>
          <p:cNvSpPr>
            <a:spLocks noChangeShapeType="1"/>
          </p:cNvSpPr>
          <p:nvPr/>
        </p:nvSpPr>
        <p:spPr bwMode="auto">
          <a:xfrm>
            <a:off x="0" y="3645024"/>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0865" name="Group 33"/>
          <p:cNvGraphicFramePr>
            <a:graphicFrameLocks noGrp="1"/>
          </p:cNvGraphicFramePr>
          <p:nvPr/>
        </p:nvGraphicFramePr>
        <p:xfrm>
          <a:off x="1116013" y="4221163"/>
          <a:ext cx="7416800" cy="1612303"/>
        </p:xfrm>
        <a:graphic>
          <a:graphicData uri="http://schemas.openxmlformats.org/drawingml/2006/table">
            <a:tbl>
              <a:tblPr/>
              <a:tblGrid>
                <a:gridCol w="2447925">
                  <a:extLst>
                    <a:ext uri="{9D8B030D-6E8A-4147-A177-3AD203B41FA5}">
                      <a16:colId xmlns:a16="http://schemas.microsoft.com/office/drawing/2014/main" val="20000"/>
                    </a:ext>
                  </a:extLst>
                </a:gridCol>
                <a:gridCol w="4968875">
                  <a:extLst>
                    <a:ext uri="{9D8B030D-6E8A-4147-A177-3AD203B41FA5}">
                      <a16:colId xmlns:a16="http://schemas.microsoft.com/office/drawing/2014/main" val="20001"/>
                    </a:ext>
                  </a:extLst>
                </a:gridCol>
              </a:tblGrid>
              <a:tr h="576051">
                <a:tc rowSpan="2">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zh-CN" altLang="en-US" sz="2800" b="1" i="0" u="none" strike="noStrike" cap="none" normalizeH="0" baseline="0" dirty="0">
                          <a:ln>
                            <a:noFill/>
                          </a:ln>
                          <a:solidFill>
                            <a:srgbClr val="333300"/>
                          </a:solidFill>
                          <a:effectLst/>
                          <a:latin typeface="Arial" charset="0"/>
                          <a:ea typeface="宋体" pitchFamily="2" charset="-122"/>
                        </a:rPr>
                        <a:t>永真公式</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zh-CN" sz="2800" b="1" i="0" u="none" strike="noStrike" cap="none" normalizeH="0" baseline="0" dirty="0">
                          <a:ln>
                            <a:noFill/>
                          </a:ln>
                          <a:solidFill>
                            <a:srgbClr val="00B050"/>
                          </a:solidFill>
                          <a:effectLst/>
                          <a:latin typeface="Arial" charset="0"/>
                          <a:ea typeface="宋体" pitchFamily="2" charset="-122"/>
                        </a:rPr>
                        <a:t>p</a:t>
                      </a:r>
                      <a:r>
                        <a:rPr kumimoji="0" lang="zh-CN" altLang="en-US" sz="2800" b="1" i="0" u="none" strike="noStrike" cap="none" normalizeH="0" baseline="0" dirty="0">
                          <a:ln>
                            <a:noFill/>
                          </a:ln>
                          <a:solidFill>
                            <a:schemeClr val="tx1"/>
                          </a:solidFill>
                          <a:effectLst/>
                          <a:latin typeface="Arial" charset="0"/>
                          <a:ea typeface="宋体" pitchFamily="2" charset="-122"/>
                        </a:rPr>
                        <a:t> ∨</a:t>
                      </a:r>
                      <a:r>
                        <a:rPr kumimoji="0" lang="en-US" altLang="zh-CN" sz="2800" b="1" i="0" u="none" strike="noStrike" cap="none" normalizeH="0" baseline="0" dirty="0">
                          <a:ln>
                            <a:noFill/>
                          </a:ln>
                          <a:solidFill>
                            <a:srgbClr val="00B050"/>
                          </a:solidFill>
                          <a:effectLst/>
                          <a:latin typeface="Arial" charset="0"/>
                          <a:ea typeface="宋体" pitchFamily="2" charset="-122"/>
                          <a:sym typeface="Symbol" pitchFamily="18" charset="2"/>
                        </a:rPr>
                        <a:t></a:t>
                      </a:r>
                      <a:r>
                        <a:rPr kumimoji="0" lang="en-US" altLang="zh-CN" sz="2800" b="1" i="0" u="none" strike="noStrike" cap="none" normalizeH="0" baseline="0" dirty="0">
                          <a:ln>
                            <a:noFill/>
                          </a:ln>
                          <a:solidFill>
                            <a:srgbClr val="00B050"/>
                          </a:solidFill>
                          <a:effectLst/>
                          <a:latin typeface="Arial" charset="0"/>
                          <a:ea typeface="宋体" pitchFamily="2" charset="-122"/>
                        </a:rPr>
                        <a:t>p</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25">
                <a:tc vMerge="1">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zh-CN" altLang="en-US" sz="2800" b="1" i="0" u="none" strike="noStrike" cap="none" normalizeH="0" baseline="0" dirty="0">
                        <a:ln>
                          <a:noFill/>
                        </a:ln>
                        <a:solidFill>
                          <a:srgbClr val="333300"/>
                        </a:solidFill>
                        <a:effectLst/>
                        <a:latin typeface="Arial" charset="0"/>
                        <a:ea typeface="宋体" pitchFamily="2" charset="-122"/>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zh-CN" sz="2800" b="1" i="0" u="none" strike="noStrike" cap="none" normalizeH="0" baseline="0" dirty="0">
                          <a:ln>
                            <a:noFill/>
                          </a:ln>
                          <a:solidFill>
                            <a:srgbClr val="333300"/>
                          </a:solidFill>
                          <a:effectLst/>
                          <a:latin typeface="Arial" charset="0"/>
                          <a:ea typeface="宋体" pitchFamily="2" charset="-122"/>
                        </a:rPr>
                        <a:t>p</a:t>
                      </a:r>
                      <a:r>
                        <a:rPr kumimoji="0" lang="zh-CN" altLang="en-US" sz="2800" b="1" i="0" u="none" strike="noStrike" cap="none" normalizeH="0" baseline="0" dirty="0">
                          <a:ln>
                            <a:noFill/>
                          </a:ln>
                          <a:solidFill>
                            <a:schemeClr val="tx1"/>
                          </a:solidFill>
                          <a:effectLst/>
                          <a:latin typeface="Arial" charset="0"/>
                          <a:ea typeface="宋体" pitchFamily="2" charset="-122"/>
                          <a:sym typeface="Symbol" pitchFamily="18" charset="2"/>
                        </a:rPr>
                        <a:t> </a:t>
                      </a:r>
                      <a:r>
                        <a:rPr kumimoji="0" lang="en-US" altLang="zh-CN" sz="2800" b="1" i="0" u="none" strike="noStrike" cap="none" normalizeH="0" baseline="0" dirty="0">
                          <a:ln>
                            <a:noFill/>
                          </a:ln>
                          <a:solidFill>
                            <a:srgbClr val="333300"/>
                          </a:solidFill>
                          <a:effectLst/>
                          <a:latin typeface="Arial" charset="0"/>
                          <a:ea typeface="宋体" pitchFamily="2" charset="-122"/>
                        </a:rPr>
                        <a:t> p</a:t>
                      </a:r>
                      <a:endParaRPr kumimoji="0" lang="zh-CN" altLang="en-US" sz="2800" b="1" i="0" u="none" strike="noStrike" cap="none" normalizeH="0" baseline="0" dirty="0">
                        <a:ln>
                          <a:noFill/>
                        </a:ln>
                        <a:solidFill>
                          <a:srgbClr val="333300"/>
                        </a:solidFill>
                        <a:effectLst/>
                        <a:latin typeface="Arial"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5">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zh-CN" altLang="en-US" sz="2800" b="1" i="0" u="none" strike="noStrike" cap="none" normalizeH="0" baseline="0" dirty="0">
                          <a:ln>
                            <a:noFill/>
                          </a:ln>
                          <a:solidFill>
                            <a:srgbClr val="333300"/>
                          </a:solidFill>
                          <a:effectLst/>
                          <a:latin typeface="Arial" charset="0"/>
                          <a:ea typeface="宋体" pitchFamily="2" charset="-122"/>
                        </a:rPr>
                        <a:t>永假公式</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US" altLang="zh-CN" sz="2800" b="1" i="0" u="none" strike="noStrike" cap="none" normalizeH="0" baseline="0" dirty="0">
                          <a:ln>
                            <a:noFill/>
                          </a:ln>
                          <a:solidFill>
                            <a:srgbClr val="C00000"/>
                          </a:solidFill>
                          <a:effectLst/>
                          <a:latin typeface="Arial" charset="0"/>
                          <a:ea typeface="宋体" pitchFamily="2" charset="-122"/>
                        </a:rPr>
                        <a:t>p</a:t>
                      </a:r>
                      <a:r>
                        <a:rPr kumimoji="0" lang="zh-CN" altLang="en-US" sz="2800" b="1" i="0" u="none" strike="noStrike" cap="none" normalizeH="0" baseline="0" dirty="0">
                          <a:ln>
                            <a:noFill/>
                          </a:ln>
                          <a:solidFill>
                            <a:schemeClr val="tx1"/>
                          </a:solidFill>
                          <a:effectLst/>
                          <a:latin typeface="Arial" charset="0"/>
                          <a:ea typeface="宋体" pitchFamily="2" charset="-122"/>
                        </a:rPr>
                        <a:t> ∧</a:t>
                      </a:r>
                      <a:r>
                        <a:rPr kumimoji="0" lang="en-US" altLang="zh-CN" sz="2800" b="1" i="0" u="none" strike="noStrike" cap="none" normalizeH="0" baseline="0" dirty="0">
                          <a:ln>
                            <a:noFill/>
                          </a:ln>
                          <a:solidFill>
                            <a:srgbClr val="C00000"/>
                          </a:solidFill>
                          <a:effectLst/>
                          <a:latin typeface="Arial" charset="0"/>
                          <a:ea typeface="宋体" pitchFamily="2" charset="-122"/>
                          <a:sym typeface="Symbol" pitchFamily="18" charset="2"/>
                        </a:rPr>
                        <a:t></a:t>
                      </a:r>
                      <a:r>
                        <a:rPr kumimoji="0" lang="en-US" altLang="zh-CN" sz="2800" b="1" i="0" u="none" strike="noStrike" cap="none" normalizeH="0" baseline="0" dirty="0">
                          <a:ln>
                            <a:noFill/>
                          </a:ln>
                          <a:solidFill>
                            <a:srgbClr val="C00000"/>
                          </a:solidFill>
                          <a:effectLst/>
                          <a:latin typeface="Arial" charset="0"/>
                          <a:ea typeface="宋体" pitchFamily="2" charset="-122"/>
                        </a:rPr>
                        <a:t>p</a:t>
                      </a:r>
                      <a:endParaRPr kumimoji="0" lang="zh-CN" altLang="en-US" sz="2800" b="1" i="0" u="none" strike="noStrike" cap="none" normalizeH="0" baseline="0" dirty="0">
                        <a:ln>
                          <a:noFill/>
                        </a:ln>
                        <a:solidFill>
                          <a:srgbClr val="C00000"/>
                        </a:solidFill>
                        <a:effectLst/>
                        <a:latin typeface="Arial"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1702" name="Rectangle 34"/>
          <p:cNvSpPr>
            <a:spLocks noChangeArrowheads="1"/>
          </p:cNvSpPr>
          <p:nvPr/>
        </p:nvSpPr>
        <p:spPr bwMode="auto">
          <a:xfrm>
            <a:off x="1620838" y="1557338"/>
            <a:ext cx="7272337"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0850" indent="-45085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 typeface="Wingdings" panose="05000000000000000000" pitchFamily="2" charset="2"/>
              <a:buChar char="l"/>
            </a:pPr>
            <a:r>
              <a:rPr lang="zh-CN" altLang="en-US" b="1" dirty="0"/>
              <a:t>均为成真解释，则称该公式为</a:t>
            </a:r>
            <a:r>
              <a:rPr lang="zh-CN" altLang="en-US" b="1" dirty="0">
                <a:solidFill>
                  <a:srgbClr val="993300"/>
                </a:solidFill>
              </a:rPr>
              <a:t>永真</a:t>
            </a:r>
            <a:r>
              <a:rPr lang="zh-CN" altLang="en-US" b="1" dirty="0"/>
              <a:t>公式或称为</a:t>
            </a:r>
            <a:r>
              <a:rPr lang="zh-CN" altLang="en-US" b="1" dirty="0">
                <a:solidFill>
                  <a:srgbClr val="993300"/>
                </a:solidFill>
              </a:rPr>
              <a:t>重言</a:t>
            </a:r>
            <a:r>
              <a:rPr lang="zh-CN" altLang="en-US" b="1" dirty="0"/>
              <a:t>式。</a:t>
            </a:r>
          </a:p>
          <a:p>
            <a:pPr eaLnBrk="1" hangingPunct="1">
              <a:spcBef>
                <a:spcPct val="0"/>
              </a:spcBef>
              <a:buFont typeface="Wingdings" panose="05000000000000000000" pitchFamily="2" charset="2"/>
              <a:buChar char="l"/>
            </a:pPr>
            <a:r>
              <a:rPr lang="zh-CN" altLang="en-US" b="1" dirty="0"/>
              <a:t>均为成假解释，则称该公式为</a:t>
            </a:r>
            <a:r>
              <a:rPr lang="zh-CN" altLang="en-US" b="1" dirty="0">
                <a:solidFill>
                  <a:srgbClr val="993300"/>
                </a:solidFill>
              </a:rPr>
              <a:t>永假</a:t>
            </a:r>
            <a:r>
              <a:rPr lang="zh-CN" altLang="en-US" b="1" dirty="0"/>
              <a:t>公式或称为</a:t>
            </a:r>
            <a:r>
              <a:rPr lang="zh-CN" altLang="en-US" b="1" dirty="0">
                <a:solidFill>
                  <a:srgbClr val="FF0000"/>
                </a:solidFill>
              </a:rPr>
              <a:t>矛盾</a:t>
            </a:r>
            <a:r>
              <a:rPr lang="zh-CN" altLang="en-US" b="1" dirty="0"/>
              <a:t>式。</a:t>
            </a:r>
          </a:p>
        </p:txBody>
      </p:sp>
    </p:spTree>
    <p:extLst>
      <p:ext uri="{BB962C8B-B14F-4D97-AF65-F5344CB8AC3E}">
        <p14:creationId xmlns:p14="http://schemas.microsoft.com/office/powerpoint/2010/main" val="5650702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68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08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p:bldP spid="7168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003BD15A-5279-4FD5-B198-974DF5037E22}" type="slidenum">
              <a:rPr lang="zh-CN" altLang="en-US" sz="1400" smtClean="0">
                <a:solidFill>
                  <a:schemeClr val="tx2"/>
                </a:solidFill>
                <a:latin typeface="Times New Roman" panose="02020603050405020304" pitchFamily="18" charset="0"/>
              </a:rPr>
              <a:pPr>
                <a:spcBef>
                  <a:spcPct val="0"/>
                </a:spcBef>
                <a:buFontTx/>
                <a:buNone/>
              </a:pPr>
              <a:t>45</a:t>
            </a:fld>
            <a:r>
              <a:rPr lang="en-US" altLang="zh-CN" sz="1400" dirty="0">
                <a:solidFill>
                  <a:schemeClr val="tx2"/>
                </a:solidFill>
                <a:latin typeface="Times New Roman" panose="02020603050405020304" pitchFamily="18" charset="0"/>
              </a:rPr>
              <a:t>/50</a:t>
            </a:r>
          </a:p>
        </p:txBody>
      </p:sp>
      <p:sp>
        <p:nvSpPr>
          <p:cNvPr id="72707" name="Rectangle 2"/>
          <p:cNvSpPr>
            <a:spLocks noGrp="1"/>
          </p:cNvSpPr>
          <p:nvPr>
            <p:ph type="title" idx="4294967295"/>
          </p:nvPr>
        </p:nvSpPr>
        <p:spPr/>
        <p:txBody>
          <a:bodyPr/>
          <a:lstStyle/>
          <a:p>
            <a:r>
              <a:rPr lang="zh-CN" altLang="en-US" sz="4000" b="1">
                <a:latin typeface="Calibri" panose="020F0502020204030204" pitchFamily="34" charset="0"/>
                <a:ea typeface="宋体" panose="02010600030101010101" pitchFamily="2" charset="-122"/>
              </a:rPr>
              <a:t>可满足公式与非永真公式</a:t>
            </a:r>
          </a:p>
        </p:txBody>
      </p:sp>
      <p:sp>
        <p:nvSpPr>
          <p:cNvPr id="72708" name="Rectangle 3"/>
          <p:cNvSpPr>
            <a:spLocks noGrp="1"/>
          </p:cNvSpPr>
          <p:nvPr>
            <p:ph type="body" idx="4294967295"/>
          </p:nvPr>
        </p:nvSpPr>
        <p:spPr>
          <a:xfrm>
            <a:off x="323850" y="836613"/>
            <a:ext cx="8229600" cy="720725"/>
          </a:xfrm>
        </p:spPr>
        <p:txBody>
          <a:bodyPr/>
          <a:lstStyle/>
          <a:p>
            <a:pPr marL="981075" indent="-981075">
              <a:buFont typeface="Arial" panose="020B0604020202020204" pitchFamily="34" charset="0"/>
              <a:buNone/>
            </a:pPr>
            <a:r>
              <a:rPr lang="zh-CN" altLang="en-US" b="1" dirty="0">
                <a:solidFill>
                  <a:srgbClr val="FF0000"/>
                </a:solidFill>
                <a:latin typeface="Calibri" panose="020F0502020204030204" pitchFamily="34" charset="0"/>
                <a:ea typeface="宋体" panose="02010600030101010101" pitchFamily="2" charset="-122"/>
              </a:rPr>
              <a:t>定义</a:t>
            </a:r>
            <a:r>
              <a:rPr lang="en-US" altLang="zh-CN" b="1" dirty="0">
                <a:solidFill>
                  <a:srgbClr val="FF0000"/>
                </a:solidFill>
                <a:latin typeface="Calibri" panose="020F0502020204030204" pitchFamily="34" charset="0"/>
                <a:ea typeface="宋体" panose="02010600030101010101" pitchFamily="2" charset="-122"/>
              </a:rPr>
              <a:t>1.9(</a:t>
            </a:r>
            <a:r>
              <a:rPr lang="zh-CN" altLang="en-US" b="1" dirty="0">
                <a:solidFill>
                  <a:srgbClr val="FF0000"/>
                </a:solidFill>
                <a:latin typeface="Calibri" panose="020F0502020204030204" pitchFamily="34" charset="0"/>
                <a:ea typeface="宋体" panose="02010600030101010101" pitchFamily="2" charset="-122"/>
              </a:rPr>
              <a:t>续</a:t>
            </a:r>
            <a:r>
              <a:rPr lang="en-US" altLang="zh-CN" b="1" dirty="0">
                <a:solidFill>
                  <a:srgbClr val="FF0000"/>
                </a:solidFill>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如果一个公式</a:t>
            </a:r>
          </a:p>
        </p:txBody>
      </p:sp>
      <p:sp>
        <p:nvSpPr>
          <p:cNvPr id="72709" name="Rectangle 4"/>
          <p:cNvSpPr>
            <a:spLocks noChangeArrowheads="1"/>
          </p:cNvSpPr>
          <p:nvPr/>
        </p:nvSpPr>
        <p:spPr bwMode="auto">
          <a:xfrm>
            <a:off x="323850" y="3972302"/>
            <a:ext cx="8534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marL="447675" indent="-447675" eaLnBrk="1" hangingPunct="1">
              <a:lnSpc>
                <a:spcPct val="150000"/>
              </a:lnSpc>
              <a:spcBef>
                <a:spcPct val="0"/>
              </a:spcBef>
              <a:buFontTx/>
              <a:buNone/>
            </a:pPr>
            <a:r>
              <a:rPr lang="zh-CN" altLang="en-US" b="1" dirty="0">
                <a:solidFill>
                  <a:schemeClr val="hlink"/>
                </a:solidFill>
              </a:rPr>
              <a:t>例 </a:t>
            </a:r>
            <a:r>
              <a:rPr lang="en-US" altLang="zh-CN" b="1" dirty="0">
                <a:solidFill>
                  <a:srgbClr val="333300"/>
                </a:solidFill>
              </a:rPr>
              <a:t>(</a:t>
            </a:r>
            <a:r>
              <a:rPr lang="en-US" altLang="zh-CN" b="1" dirty="0" err="1">
                <a:solidFill>
                  <a:srgbClr val="333300"/>
                </a:solidFill>
              </a:rPr>
              <a:t>p</a:t>
            </a:r>
            <a:r>
              <a:rPr lang="en-US" altLang="zh-CN" b="1" dirty="0" err="1">
                <a:solidFill>
                  <a:srgbClr val="333300"/>
                </a:solidFill>
                <a:sym typeface="Symbol" panose="05050102010706020507" pitchFamily="18" charset="2"/>
              </a:rPr>
              <a:t></a:t>
            </a:r>
            <a:r>
              <a:rPr lang="en-US" altLang="zh-CN" b="1" dirty="0" err="1">
                <a:solidFill>
                  <a:srgbClr val="333300"/>
                </a:solidFill>
              </a:rPr>
              <a:t>q</a:t>
            </a:r>
            <a:r>
              <a:rPr lang="en-US" altLang="zh-CN" b="1" dirty="0">
                <a:solidFill>
                  <a:srgbClr val="333300"/>
                </a:solidFill>
              </a:rPr>
              <a:t>)</a:t>
            </a:r>
            <a:r>
              <a:rPr lang="zh-CN" altLang="en-US" b="1" dirty="0">
                <a:solidFill>
                  <a:srgbClr val="333300"/>
                </a:solidFill>
                <a:sym typeface="Symbol" panose="05050102010706020507" pitchFamily="18" charset="2"/>
              </a:rPr>
              <a:t></a:t>
            </a:r>
            <a:r>
              <a:rPr lang="en-US" altLang="zh-CN" b="1" dirty="0">
                <a:solidFill>
                  <a:srgbClr val="333300"/>
                </a:solidFill>
              </a:rPr>
              <a:t>r </a:t>
            </a:r>
            <a:r>
              <a:rPr lang="zh-CN" altLang="en-US" b="1" dirty="0">
                <a:solidFill>
                  <a:srgbClr val="333300"/>
                </a:solidFill>
              </a:rPr>
              <a:t>既有成真赋值，也有成假赋值，所以是可满足公式，非永真公式。</a:t>
            </a:r>
          </a:p>
          <a:p>
            <a:pPr eaLnBrk="1" hangingPunct="1">
              <a:lnSpc>
                <a:spcPct val="150000"/>
              </a:lnSpc>
              <a:spcBef>
                <a:spcPct val="0"/>
              </a:spcBef>
              <a:buFontTx/>
              <a:buNone/>
            </a:pPr>
            <a:r>
              <a:rPr lang="en-US" altLang="zh-CN" b="1" i="1" dirty="0">
                <a:solidFill>
                  <a:srgbClr val="333300"/>
                </a:solidFill>
              </a:rPr>
              <a:t>          </a:t>
            </a:r>
            <a:endParaRPr lang="zh-CN" altLang="en-US" sz="2800" b="1" dirty="0">
              <a:solidFill>
                <a:srgbClr val="333300"/>
              </a:solidFill>
            </a:endParaRPr>
          </a:p>
        </p:txBody>
      </p:sp>
      <p:sp>
        <p:nvSpPr>
          <p:cNvPr id="72710" name="Line 6"/>
          <p:cNvSpPr>
            <a:spLocks noChangeShapeType="1"/>
          </p:cNvSpPr>
          <p:nvPr/>
        </p:nvSpPr>
        <p:spPr bwMode="auto">
          <a:xfrm>
            <a:off x="0" y="3644900"/>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1" name="Rectangle 6"/>
          <p:cNvSpPr>
            <a:spLocks noChangeArrowheads="1"/>
          </p:cNvSpPr>
          <p:nvPr/>
        </p:nvSpPr>
        <p:spPr bwMode="auto">
          <a:xfrm>
            <a:off x="1619250" y="1412875"/>
            <a:ext cx="7345363"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0850" indent="-45085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 typeface="Wingdings" panose="05000000000000000000" pitchFamily="2" charset="2"/>
              <a:buChar char="l"/>
            </a:pPr>
            <a:r>
              <a:rPr lang="zh-CN" altLang="en-US" b="1"/>
              <a:t>存在成真解释，则称该公式为</a:t>
            </a:r>
            <a:r>
              <a:rPr lang="zh-CN" altLang="en-US" b="1">
                <a:solidFill>
                  <a:srgbClr val="CC0000"/>
                </a:solidFill>
              </a:rPr>
              <a:t>可满足公式</a:t>
            </a:r>
            <a:r>
              <a:rPr lang="zh-CN" altLang="en-US" b="1"/>
              <a:t>；</a:t>
            </a:r>
          </a:p>
          <a:p>
            <a:pPr eaLnBrk="1" hangingPunct="1">
              <a:spcBef>
                <a:spcPct val="0"/>
              </a:spcBef>
              <a:buFont typeface="Wingdings" panose="05000000000000000000" pitchFamily="2" charset="2"/>
              <a:buChar char="l"/>
            </a:pPr>
            <a:r>
              <a:rPr lang="zh-CN" altLang="en-US" b="1"/>
              <a:t>存在成假解释，则称该公式为</a:t>
            </a:r>
            <a:r>
              <a:rPr lang="zh-CN" altLang="en-US" b="1">
                <a:solidFill>
                  <a:srgbClr val="CC0000"/>
                </a:solidFill>
              </a:rPr>
              <a:t>非永真公式</a:t>
            </a:r>
            <a:r>
              <a:rPr lang="zh-CN" altLang="en-US" b="1"/>
              <a:t>。</a:t>
            </a:r>
          </a:p>
        </p:txBody>
      </p:sp>
    </p:spTree>
    <p:extLst>
      <p:ext uri="{BB962C8B-B14F-4D97-AF65-F5344CB8AC3E}">
        <p14:creationId xmlns:p14="http://schemas.microsoft.com/office/powerpoint/2010/main" val="6212537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7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p:bldP spid="727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003BD15A-5279-4FD5-B198-974DF5037E22}" type="slidenum">
              <a:rPr lang="zh-CN" altLang="en-US" sz="1400" smtClean="0">
                <a:solidFill>
                  <a:schemeClr val="tx2"/>
                </a:solidFill>
                <a:latin typeface="Times New Roman" panose="02020603050405020304" pitchFamily="18" charset="0"/>
              </a:rPr>
              <a:pPr>
                <a:spcBef>
                  <a:spcPct val="0"/>
                </a:spcBef>
                <a:buFontTx/>
                <a:buNone/>
              </a:pPr>
              <a:t>46</a:t>
            </a:fld>
            <a:r>
              <a:rPr lang="en-US" altLang="zh-CN" sz="1400" dirty="0">
                <a:solidFill>
                  <a:schemeClr val="tx2"/>
                </a:solidFill>
                <a:latin typeface="Times New Roman" panose="02020603050405020304" pitchFamily="18" charset="0"/>
              </a:rPr>
              <a:t>/50</a:t>
            </a:r>
          </a:p>
        </p:txBody>
      </p:sp>
      <p:sp>
        <p:nvSpPr>
          <p:cNvPr id="72707" name="Rectangle 2"/>
          <p:cNvSpPr>
            <a:spLocks noGrp="1"/>
          </p:cNvSpPr>
          <p:nvPr>
            <p:ph type="title" idx="4294967295"/>
          </p:nvPr>
        </p:nvSpPr>
        <p:spPr/>
        <p:txBody>
          <a:bodyPr/>
          <a:lstStyle/>
          <a:p>
            <a:r>
              <a:rPr lang="en-US" altLang="zh-CN" sz="4000" b="1" dirty="0">
                <a:latin typeface="Calibri" panose="020F0502020204030204" pitchFamily="34" charset="0"/>
                <a:ea typeface="宋体" panose="02010600030101010101" pitchFamily="2" charset="-122"/>
              </a:rPr>
              <a:t>n</a:t>
            </a:r>
            <a:r>
              <a:rPr lang="zh-CN" altLang="en-US" sz="4000" b="1" dirty="0">
                <a:latin typeface="Calibri" panose="020F0502020204030204" pitchFamily="34" charset="0"/>
                <a:ea typeface="宋体" panose="02010600030101010101" pitchFamily="2" charset="-122"/>
              </a:rPr>
              <a:t>元真值函数</a:t>
            </a:r>
          </a:p>
        </p:txBody>
      </p:sp>
      <p:sp>
        <p:nvSpPr>
          <p:cNvPr id="72708" name="Rectangle 3"/>
          <p:cNvSpPr>
            <a:spLocks noGrp="1"/>
          </p:cNvSpPr>
          <p:nvPr>
            <p:ph type="body" idx="4294967295"/>
          </p:nvPr>
        </p:nvSpPr>
        <p:spPr>
          <a:xfrm>
            <a:off x="107504" y="836613"/>
            <a:ext cx="8750746" cy="1800299"/>
          </a:xfrm>
        </p:spPr>
        <p:txBody>
          <a:bodyPr/>
          <a:lstStyle/>
          <a:p>
            <a:pPr marL="1792288" indent="-1792288">
              <a:buNone/>
            </a:pPr>
            <a:r>
              <a:rPr lang="zh-CN" altLang="en-US" b="1" dirty="0">
                <a:solidFill>
                  <a:srgbClr val="FF0000"/>
                </a:solidFill>
                <a:latin typeface="Calibri" panose="020F0502020204030204" pitchFamily="34" charset="0"/>
                <a:ea typeface="宋体" panose="02010600030101010101" pitchFamily="2" charset="-122"/>
              </a:rPr>
              <a:t>定义</a:t>
            </a:r>
            <a:r>
              <a:rPr lang="en-US" altLang="zh-CN" b="1" dirty="0">
                <a:solidFill>
                  <a:srgbClr val="FF0000"/>
                </a:solidFill>
                <a:latin typeface="Calibri" panose="020F0502020204030204" pitchFamily="34" charset="0"/>
                <a:ea typeface="宋体" panose="02010600030101010101" pitchFamily="2" charset="-122"/>
              </a:rPr>
              <a:t>1.10 </a:t>
            </a: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n</a:t>
            </a:r>
            <a:r>
              <a:rPr lang="zh-CN" altLang="en-US" b="1" dirty="0">
                <a:latin typeface="Calibri" panose="020F0502020204030204" pitchFamily="34" charset="0"/>
                <a:ea typeface="宋体" panose="02010600030101010101" pitchFamily="2" charset="-122"/>
              </a:rPr>
              <a:t>元命题公式</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就是一个从</a:t>
            </a:r>
            <a:r>
              <a:rPr lang="en-US" altLang="zh-CN" b="1" dirty="0">
                <a:latin typeface="Calibri" panose="020F0502020204030204" pitchFamily="34" charset="0"/>
                <a:ea typeface="宋体" panose="02010600030101010101" pitchFamily="2" charset="-122"/>
              </a:rPr>
              <a:t>{0,1}</a:t>
            </a:r>
            <a:r>
              <a:rPr lang="en-US" altLang="zh-CN" b="1" baseline="30000" dirty="0">
                <a:solidFill>
                  <a:srgbClr val="FF0000"/>
                </a:solidFill>
              </a:rPr>
              <a:t>n</a:t>
            </a:r>
            <a:r>
              <a:rPr lang="zh-CN" altLang="en-US" b="1" dirty="0">
                <a:latin typeface="Calibri" panose="020F0502020204030204" pitchFamily="34" charset="0"/>
                <a:ea typeface="宋体" panose="02010600030101010101" pitchFamily="2" charset="-122"/>
              </a:rPr>
              <a:t>到</a:t>
            </a:r>
            <a:r>
              <a:rPr lang="en-US" altLang="zh-CN" b="1" dirty="0">
                <a:latin typeface="Calibri" panose="020F0502020204030204" pitchFamily="34" charset="0"/>
                <a:ea typeface="宋体" panose="02010600030101010101" pitchFamily="2" charset="-122"/>
              </a:rPr>
              <a:t>{0,1}</a:t>
            </a:r>
            <a:r>
              <a:rPr lang="zh-CN" altLang="en-US" b="1" dirty="0">
                <a:latin typeface="Calibri" panose="020F0502020204030204" pitchFamily="34" charset="0"/>
                <a:ea typeface="宋体" panose="02010600030101010101" pitchFamily="2" charset="-122"/>
              </a:rPr>
              <a:t>的</a:t>
            </a:r>
            <a:r>
              <a:rPr lang="en-US" altLang="zh-CN" b="1" dirty="0">
                <a:latin typeface="Calibri" panose="020F0502020204030204" pitchFamily="34" charset="0"/>
                <a:ea typeface="宋体" panose="02010600030101010101" pitchFamily="2" charset="-122"/>
              </a:rPr>
              <a:t>n</a:t>
            </a:r>
            <a:r>
              <a:rPr lang="zh-CN" altLang="en-US" b="1" dirty="0">
                <a:latin typeface="Calibri" panose="020F0502020204030204" pitchFamily="34" charset="0"/>
                <a:ea typeface="宋体" panose="02010600030101010101" pitchFamily="2" charset="-122"/>
              </a:rPr>
              <a:t>元函数：</a:t>
            </a:r>
            <a:endParaRPr lang="en-US" altLang="zh-CN" b="1" dirty="0">
              <a:latin typeface="Calibri" panose="020F0502020204030204" pitchFamily="34" charset="0"/>
              <a:ea typeface="宋体" panose="02010600030101010101" pitchFamily="2" charset="-122"/>
            </a:endParaRPr>
          </a:p>
          <a:p>
            <a:pPr marL="1792288" indent="-1792288">
              <a:buNone/>
            </a:pPr>
            <a:r>
              <a:rPr lang="en-US" altLang="zh-CN" b="1" dirty="0">
                <a:latin typeface="Calibri" panose="020F0502020204030204" pitchFamily="34" charset="0"/>
                <a:ea typeface="宋体" panose="02010600030101010101" pitchFamily="2" charset="-122"/>
              </a:rPr>
              <a:t>                           A</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 {0,1}</a:t>
            </a:r>
            <a:r>
              <a:rPr lang="en-US" altLang="zh-CN" b="1" baseline="30000" dirty="0">
                <a:solidFill>
                  <a:srgbClr val="FF0000"/>
                </a:solidFill>
              </a:rPr>
              <a:t>n</a:t>
            </a:r>
            <a:r>
              <a:rPr lang="zh-CN" altLang="en-US" b="1" dirty="0">
                <a:solidFill>
                  <a:srgbClr val="333300"/>
                </a:solidFill>
                <a:sym typeface="Symbol" panose="05050102010706020507" pitchFamily="18" charset="2"/>
              </a:rPr>
              <a:t></a:t>
            </a:r>
            <a:r>
              <a:rPr lang="en-US" altLang="zh-CN" b="1" dirty="0">
                <a:latin typeface="Calibri" panose="020F0502020204030204" pitchFamily="34" charset="0"/>
                <a:ea typeface="宋体" panose="02010600030101010101" pitchFamily="2" charset="-122"/>
              </a:rPr>
              <a:t>{0,1}</a:t>
            </a:r>
            <a:endParaRPr lang="zh-CN" altLang="en-US" b="1" dirty="0">
              <a:latin typeface="Calibri" panose="020F0502020204030204" pitchFamily="34" charset="0"/>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521502733"/>
              </p:ext>
            </p:extLst>
          </p:nvPr>
        </p:nvGraphicFramePr>
        <p:xfrm>
          <a:off x="1434877" y="2780928"/>
          <a:ext cx="6096000" cy="2734384"/>
        </p:xfrm>
        <a:graphic>
          <a:graphicData uri="http://schemas.openxmlformats.org/drawingml/2006/table">
            <a:tbl>
              <a:tblPr firstRow="1" bandRow="1">
                <a:tableStyleId>{5C22544A-7EE6-4342-B048-85BDC9FD1C3A}</a:tableStyleId>
              </a:tblPr>
              <a:tblGrid>
                <a:gridCol w="1247800">
                  <a:extLst>
                    <a:ext uri="{9D8B030D-6E8A-4147-A177-3AD203B41FA5}">
                      <a16:colId xmlns:a16="http://schemas.microsoft.com/office/drawing/2014/main" val="3742566443"/>
                    </a:ext>
                  </a:extLst>
                </a:gridCol>
                <a:gridCol w="4848200">
                  <a:extLst>
                    <a:ext uri="{9D8B030D-6E8A-4147-A177-3AD203B41FA5}">
                      <a16:colId xmlns:a16="http://schemas.microsoft.com/office/drawing/2014/main" val="2934223742"/>
                    </a:ext>
                  </a:extLst>
                </a:gridCol>
              </a:tblGrid>
              <a:tr h="514553">
                <a:tc>
                  <a:txBody>
                    <a:bodyPr/>
                    <a:lstStyle/>
                    <a:p>
                      <a:pPr algn="ctr"/>
                      <a:r>
                        <a:rPr lang="en-US" altLang="zh-CN" sz="2800" dirty="0"/>
                        <a:t>n</a:t>
                      </a:r>
                      <a:endParaRPr lang="zh-CN" altLang="en-US" sz="2800" dirty="0"/>
                    </a:p>
                  </a:txBody>
                  <a:tcPr/>
                </a:tc>
                <a:tc>
                  <a:txBody>
                    <a:bodyPr/>
                    <a:lstStyle/>
                    <a:p>
                      <a:pPr algn="ctr"/>
                      <a:r>
                        <a:rPr lang="en-US" altLang="zh-CN" sz="2800" dirty="0">
                          <a:latin typeface="Calibri" panose="020F0502020204030204" pitchFamily="34" charset="0"/>
                          <a:ea typeface="宋体" panose="02010600030101010101" pitchFamily="2" charset="-122"/>
                        </a:rPr>
                        <a:t>n</a:t>
                      </a:r>
                      <a:r>
                        <a:rPr lang="zh-CN" altLang="en-US" sz="2800" dirty="0">
                          <a:latin typeface="Calibri" panose="020F0502020204030204" pitchFamily="34" charset="0"/>
                          <a:ea typeface="宋体" panose="02010600030101010101" pitchFamily="2" charset="-122"/>
                        </a:rPr>
                        <a:t>元真值函数的个数</a:t>
                      </a:r>
                      <a:endParaRPr lang="zh-CN" altLang="en-US" sz="2800" dirty="0">
                        <a:solidFill>
                          <a:schemeClr val="bg1"/>
                        </a:solidFill>
                      </a:endParaRPr>
                    </a:p>
                  </a:txBody>
                  <a:tcPr/>
                </a:tc>
                <a:extLst>
                  <a:ext uri="{0D108BD9-81ED-4DB2-BD59-A6C34878D82A}">
                    <a16:rowId xmlns:a16="http://schemas.microsoft.com/office/drawing/2014/main" val="927961321"/>
                  </a:ext>
                </a:extLst>
              </a:tr>
              <a:tr h="417944">
                <a:tc>
                  <a:txBody>
                    <a:bodyPr/>
                    <a:lstStyle/>
                    <a:p>
                      <a:pPr algn="ctr"/>
                      <a:r>
                        <a:rPr lang="en-US" altLang="zh-CN" sz="2800" dirty="0"/>
                        <a:t>1</a:t>
                      </a:r>
                      <a:endParaRPr lang="zh-CN" altLang="en-US" sz="2800" dirty="0"/>
                    </a:p>
                  </a:txBody>
                  <a:tcPr/>
                </a:tc>
                <a:tc>
                  <a:txBody>
                    <a:bodyPr/>
                    <a:lstStyle/>
                    <a:p>
                      <a:pPr algn="ctr"/>
                      <a:r>
                        <a:rPr lang="en-US" altLang="zh-CN" sz="2800" dirty="0">
                          <a:solidFill>
                            <a:schemeClr val="tx1"/>
                          </a:solidFill>
                          <a:latin typeface="Calibri" panose="020F0502020204030204" pitchFamily="34" charset="0"/>
                          <a:ea typeface="宋体" panose="02010600030101010101" pitchFamily="2" charset="-122"/>
                        </a:rPr>
                        <a:t>2</a:t>
                      </a:r>
                      <a:r>
                        <a:rPr lang="en-US" altLang="zh-CN" sz="2800" b="1" baseline="30000" dirty="0">
                          <a:solidFill>
                            <a:schemeClr val="tx1"/>
                          </a:solidFill>
                        </a:rPr>
                        <a:t>2</a:t>
                      </a:r>
                      <a:r>
                        <a:rPr kumimoji="0" lang="en-US" altLang="zh-CN" sz="2800" b="1" i="0" u="none" strike="noStrike" cap="none" normalizeH="0" baseline="0" dirty="0">
                          <a:ln>
                            <a:noFill/>
                          </a:ln>
                          <a:solidFill>
                            <a:schemeClr val="tx1"/>
                          </a:solidFill>
                          <a:effectLst/>
                          <a:latin typeface="Arial" charset="0"/>
                          <a:ea typeface="宋体" pitchFamily="2" charset="-122"/>
                          <a:sym typeface="Symbol" pitchFamily="18" charset="2"/>
                        </a:rPr>
                        <a:t>=4</a:t>
                      </a:r>
                      <a:endParaRPr lang="zh-CN" altLang="en-US" sz="2800" dirty="0">
                        <a:solidFill>
                          <a:schemeClr val="tx1"/>
                        </a:solidFill>
                      </a:endParaRPr>
                    </a:p>
                  </a:txBody>
                  <a:tcPr/>
                </a:tc>
                <a:extLst>
                  <a:ext uri="{0D108BD9-81ED-4DB2-BD59-A6C34878D82A}">
                    <a16:rowId xmlns:a16="http://schemas.microsoft.com/office/drawing/2014/main" val="962907131"/>
                  </a:ext>
                </a:extLst>
              </a:tr>
              <a:tr h="514553">
                <a:tc>
                  <a:txBody>
                    <a:bodyPr/>
                    <a:lstStyle/>
                    <a:p>
                      <a:pPr algn="ctr"/>
                      <a:r>
                        <a:rPr lang="en-US" altLang="zh-CN" sz="2800" dirty="0"/>
                        <a:t>2</a:t>
                      </a:r>
                      <a:endParaRPr lang="zh-CN" altLang="en-US"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2</a:t>
                      </a:r>
                      <a:r>
                        <a:rPr kumimoji="0" lang="en-US" altLang="zh-CN" sz="2800" b="1" i="0" u="none" strike="noStrike" kern="1200" cap="none" spc="0" normalizeH="0" baseline="30000" noProof="0" dirty="0">
                          <a:ln>
                            <a:noFill/>
                          </a:ln>
                          <a:solidFill>
                            <a:schemeClr val="tx1"/>
                          </a:solidFill>
                          <a:effectLst/>
                          <a:uLnTx/>
                          <a:uFillTx/>
                          <a:latin typeface="Arial"/>
                          <a:ea typeface="+mn-ea"/>
                          <a:cs typeface="+mn-cs"/>
                        </a:rPr>
                        <a:t>4</a:t>
                      </a:r>
                      <a:r>
                        <a:rPr kumimoji="0" lang="en-US" altLang="zh-CN" sz="2800" b="1" i="0" u="none" strike="noStrike" kern="1200" cap="none" spc="0" normalizeH="0" baseline="0" noProof="0" dirty="0">
                          <a:ln>
                            <a:noFill/>
                          </a:ln>
                          <a:solidFill>
                            <a:schemeClr val="tx1"/>
                          </a:solidFill>
                          <a:effectLst/>
                          <a:uLnTx/>
                          <a:uFillTx/>
                          <a:latin typeface="Arial" charset="0"/>
                          <a:ea typeface="宋体" pitchFamily="2" charset="-122"/>
                          <a:cs typeface="+mn-cs"/>
                          <a:sym typeface="Symbol" pitchFamily="18" charset="2"/>
                        </a:rPr>
                        <a:t>=16</a:t>
                      </a:r>
                      <a:endParaRPr kumimoji="0" lang="zh-CN" altLang="en-US" sz="2800" b="0" i="0" u="none" strike="noStrike" kern="1200" cap="none" spc="0" normalizeH="0" baseline="0" noProof="0" dirty="0">
                        <a:ln>
                          <a:noFill/>
                        </a:ln>
                        <a:solidFill>
                          <a:schemeClr val="tx1"/>
                        </a:solidFill>
                        <a:effectLst/>
                        <a:uLnTx/>
                        <a:uFillTx/>
                        <a:latin typeface="Arial"/>
                        <a:ea typeface="+mn-ea"/>
                        <a:cs typeface="+mn-cs"/>
                      </a:endParaRPr>
                    </a:p>
                  </a:txBody>
                  <a:tcPr/>
                </a:tc>
                <a:extLst>
                  <a:ext uri="{0D108BD9-81ED-4DB2-BD59-A6C34878D82A}">
                    <a16:rowId xmlns:a16="http://schemas.microsoft.com/office/drawing/2014/main" val="273474380"/>
                  </a:ext>
                </a:extLst>
              </a:tr>
              <a:tr h="661744">
                <a:tc>
                  <a:txBody>
                    <a:bodyPr/>
                    <a:lstStyle/>
                    <a:p>
                      <a:pPr algn="ctr"/>
                      <a:r>
                        <a:rPr lang="en-US" altLang="zh-CN" sz="2800" dirty="0"/>
                        <a:t>3</a:t>
                      </a:r>
                      <a:endParaRPr lang="zh-CN" altLang="en-US"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2</a:t>
                      </a:r>
                      <a:r>
                        <a:rPr kumimoji="0" lang="en-US" altLang="zh-CN" sz="2800" b="1" i="0" u="none" strike="noStrike" kern="1200" cap="none" spc="0" normalizeH="0" baseline="30000" noProof="0" dirty="0">
                          <a:ln>
                            <a:noFill/>
                          </a:ln>
                          <a:solidFill>
                            <a:schemeClr val="tx1"/>
                          </a:solidFill>
                          <a:effectLst/>
                          <a:uLnTx/>
                          <a:uFillTx/>
                          <a:latin typeface="Arial"/>
                          <a:ea typeface="+mn-ea"/>
                          <a:cs typeface="+mn-cs"/>
                        </a:rPr>
                        <a:t>8</a:t>
                      </a:r>
                      <a:r>
                        <a:rPr kumimoji="0" lang="en-US" altLang="zh-CN" sz="2800" b="1" i="0" u="none" strike="noStrike" kern="1200" cap="none" spc="0" normalizeH="0" baseline="0" noProof="0" dirty="0">
                          <a:ln>
                            <a:noFill/>
                          </a:ln>
                          <a:solidFill>
                            <a:schemeClr val="tx1"/>
                          </a:solidFill>
                          <a:effectLst/>
                          <a:uLnTx/>
                          <a:uFillTx/>
                          <a:latin typeface="Arial" charset="0"/>
                          <a:ea typeface="宋体" pitchFamily="2" charset="-122"/>
                          <a:cs typeface="+mn-cs"/>
                          <a:sym typeface="Symbol" pitchFamily="18" charset="2"/>
                        </a:rPr>
                        <a:t>=256</a:t>
                      </a:r>
                      <a:endParaRPr kumimoji="0" lang="zh-CN" altLang="en-US" sz="2800" b="0" i="0" u="none" strike="noStrike" kern="1200" cap="none" spc="0" normalizeH="0" baseline="0" noProof="0" dirty="0">
                        <a:ln>
                          <a:noFill/>
                        </a:ln>
                        <a:solidFill>
                          <a:schemeClr val="tx1"/>
                        </a:solidFill>
                        <a:effectLst/>
                        <a:uLnTx/>
                        <a:uFillTx/>
                        <a:latin typeface="Arial"/>
                        <a:ea typeface="+mn-ea"/>
                        <a:cs typeface="+mn-cs"/>
                      </a:endParaRPr>
                    </a:p>
                  </a:txBody>
                  <a:tcPr/>
                </a:tc>
                <a:extLst>
                  <a:ext uri="{0D108BD9-81ED-4DB2-BD59-A6C34878D82A}">
                    <a16:rowId xmlns:a16="http://schemas.microsoft.com/office/drawing/2014/main" val="1470357231"/>
                  </a:ext>
                </a:extLst>
              </a:tr>
              <a:tr h="514553">
                <a:tc>
                  <a:txBody>
                    <a:bodyPr/>
                    <a:lstStyle/>
                    <a:p>
                      <a:pPr algn="ctr"/>
                      <a:r>
                        <a:rPr lang="en-US" altLang="zh-CN" sz="2800" dirty="0"/>
                        <a:t>4</a:t>
                      </a:r>
                      <a:endParaRPr lang="zh-CN" altLang="en-US" sz="28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2</a:t>
                      </a:r>
                      <a:r>
                        <a:rPr kumimoji="0" lang="en-US" altLang="zh-CN" sz="2800" b="1" i="0" u="none" strike="noStrike" kern="1200" cap="none" spc="0" normalizeH="0" baseline="30000" noProof="0" dirty="0">
                          <a:ln>
                            <a:noFill/>
                          </a:ln>
                          <a:solidFill>
                            <a:schemeClr val="tx1"/>
                          </a:solidFill>
                          <a:effectLst/>
                          <a:uLnTx/>
                          <a:uFillTx/>
                          <a:latin typeface="Arial"/>
                          <a:ea typeface="+mn-ea"/>
                          <a:cs typeface="+mn-cs"/>
                        </a:rPr>
                        <a:t>16</a:t>
                      </a:r>
                      <a:r>
                        <a:rPr kumimoji="0" lang="en-US" altLang="zh-CN" sz="2800" b="1" i="0" u="none" strike="noStrike" kern="1200" cap="none" spc="0" normalizeH="0" baseline="0" noProof="0" dirty="0">
                          <a:ln>
                            <a:noFill/>
                          </a:ln>
                          <a:solidFill>
                            <a:schemeClr val="tx1"/>
                          </a:solidFill>
                          <a:effectLst/>
                          <a:uLnTx/>
                          <a:uFillTx/>
                          <a:latin typeface="Arial" charset="0"/>
                          <a:ea typeface="宋体" pitchFamily="2" charset="-122"/>
                          <a:cs typeface="+mn-cs"/>
                          <a:sym typeface="Symbol" pitchFamily="18" charset="2"/>
                        </a:rPr>
                        <a:t>=65536</a:t>
                      </a:r>
                      <a:endParaRPr kumimoji="0" lang="zh-CN" altLang="en-US" sz="2800" b="0" i="0" u="none" strike="noStrike" kern="1200" cap="none" spc="0" normalizeH="0" baseline="0" noProof="0" dirty="0">
                        <a:ln>
                          <a:noFill/>
                        </a:ln>
                        <a:solidFill>
                          <a:schemeClr val="tx1"/>
                        </a:solidFill>
                        <a:effectLst/>
                        <a:uLnTx/>
                        <a:uFillTx/>
                        <a:latin typeface="Arial"/>
                        <a:ea typeface="+mn-ea"/>
                        <a:cs typeface="+mn-cs"/>
                      </a:endParaRPr>
                    </a:p>
                  </a:txBody>
                  <a:tcPr/>
                </a:tc>
                <a:extLst>
                  <a:ext uri="{0D108BD9-81ED-4DB2-BD59-A6C34878D82A}">
                    <a16:rowId xmlns:a16="http://schemas.microsoft.com/office/drawing/2014/main" val="3598513191"/>
                  </a:ext>
                </a:extLst>
              </a:tr>
            </a:tbl>
          </a:graphicData>
        </a:graphic>
      </p:graphicFrame>
      <p:sp>
        <p:nvSpPr>
          <p:cNvPr id="2" name="文本框 1"/>
          <p:cNvSpPr txBox="1"/>
          <p:nvPr/>
        </p:nvSpPr>
        <p:spPr>
          <a:xfrm>
            <a:off x="194300" y="2664344"/>
            <a:ext cx="595035" cy="584775"/>
          </a:xfrm>
          <a:prstGeom prst="rect">
            <a:avLst/>
          </a:prstGeom>
          <a:noFill/>
        </p:spPr>
        <p:txBody>
          <a:bodyPr wrap="none" rtlCol="0">
            <a:spAutoFit/>
          </a:bodyPr>
          <a:lstStyle/>
          <a:p>
            <a:r>
              <a:rPr lang="zh-CN" altLang="en-US" sz="3200" dirty="0"/>
              <a:t>例</a:t>
            </a:r>
          </a:p>
        </p:txBody>
      </p:sp>
      <p:sp>
        <p:nvSpPr>
          <p:cNvPr id="4" name="文本框 3"/>
          <p:cNvSpPr txBox="1"/>
          <p:nvPr/>
        </p:nvSpPr>
        <p:spPr>
          <a:xfrm>
            <a:off x="3347864" y="6177488"/>
            <a:ext cx="3844322" cy="369332"/>
          </a:xfrm>
          <a:prstGeom prst="rect">
            <a:avLst/>
          </a:prstGeom>
          <a:solidFill>
            <a:srgbClr val="FFFF00"/>
          </a:solidFill>
        </p:spPr>
        <p:txBody>
          <a:bodyPr wrap="none" rtlCol="0">
            <a:spAutoFit/>
          </a:bodyPr>
          <a:lstStyle/>
          <a:p>
            <a:r>
              <a:rPr lang="zh-CN" altLang="en-US" dirty="0"/>
              <a:t>参见第</a:t>
            </a:r>
            <a:r>
              <a:rPr lang="en-US" altLang="zh-CN" dirty="0"/>
              <a:t>4.6</a:t>
            </a:r>
            <a:r>
              <a:rPr lang="zh-CN" altLang="en-US" dirty="0"/>
              <a:t>节（第</a:t>
            </a:r>
            <a:r>
              <a:rPr lang="en-US" altLang="zh-CN" dirty="0"/>
              <a:t>96</a:t>
            </a:r>
            <a:r>
              <a:rPr lang="zh-CN" altLang="en-US" dirty="0"/>
              <a:t>页），可暂跳过</a:t>
            </a:r>
          </a:p>
        </p:txBody>
      </p:sp>
      <mc:AlternateContent xmlns:mc="http://schemas.openxmlformats.org/markup-compatibility/2006" xmlns:a14="http://schemas.microsoft.com/office/drawing/2010/main">
        <mc:Choice Requires="a14">
          <p:sp>
            <p:nvSpPr>
              <p:cNvPr id="5" name="文本框 4"/>
              <p:cNvSpPr txBox="1"/>
              <p:nvPr/>
            </p:nvSpPr>
            <p:spPr>
              <a:xfrm>
                <a:off x="7763386" y="2585930"/>
                <a:ext cx="1345689" cy="10082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6000" i="1" smtClean="0">
                              <a:solidFill>
                                <a:srgbClr val="FF0000"/>
                              </a:solidFill>
                              <a:latin typeface="Cambria Math" panose="02040503050406030204" pitchFamily="18" charset="0"/>
                            </a:rPr>
                          </m:ctrlPr>
                        </m:sSupPr>
                        <m:e>
                          <m:r>
                            <a:rPr lang="en-US" altLang="zh-CN" sz="6000" i="1">
                              <a:solidFill>
                                <a:srgbClr val="FF0000"/>
                              </a:solidFill>
                              <a:latin typeface="Cambria Math" panose="02040503050406030204" pitchFamily="18" charset="0"/>
                            </a:rPr>
                            <m:t>2</m:t>
                          </m:r>
                        </m:e>
                        <m:sup>
                          <m:sSup>
                            <m:sSupPr>
                              <m:ctrlPr>
                                <a:rPr lang="en-US" altLang="zh-CN" sz="6000" i="1">
                                  <a:solidFill>
                                    <a:srgbClr val="FF0000"/>
                                  </a:solidFill>
                                  <a:latin typeface="Cambria Math" panose="02040503050406030204" pitchFamily="18" charset="0"/>
                                </a:rPr>
                              </m:ctrlPr>
                            </m:sSupPr>
                            <m:e>
                              <m:r>
                                <a:rPr lang="en-US" altLang="zh-CN" sz="6000" i="1">
                                  <a:solidFill>
                                    <a:srgbClr val="FF0000"/>
                                  </a:solidFill>
                                  <a:latin typeface="Cambria Math" panose="02040503050406030204" pitchFamily="18" charset="0"/>
                                </a:rPr>
                                <m:t>2</m:t>
                              </m:r>
                            </m:e>
                            <m:sup>
                              <m:r>
                                <a:rPr lang="en-US" altLang="zh-CN" sz="6000" i="1">
                                  <a:solidFill>
                                    <a:srgbClr val="FF0000"/>
                                  </a:solidFill>
                                  <a:latin typeface="Cambria Math" panose="02040503050406030204" pitchFamily="18" charset="0"/>
                                </a:rPr>
                                <m:t>𝑛</m:t>
                              </m:r>
                            </m:sup>
                          </m:sSup>
                        </m:sup>
                      </m:sSup>
                    </m:oMath>
                  </m:oMathPara>
                </a14:m>
                <a:endParaRPr lang="zh-CN" altLang="en-US" sz="6000" dirty="0"/>
              </a:p>
            </p:txBody>
          </p:sp>
        </mc:Choice>
        <mc:Fallback xmlns="">
          <p:sp>
            <p:nvSpPr>
              <p:cNvPr id="5" name="文本框 4"/>
              <p:cNvSpPr txBox="1">
                <a:spLocks noRot="1" noChangeAspect="1" noMove="1" noResize="1" noEditPoints="1" noAdjustHandles="1" noChangeArrowheads="1" noChangeShapeType="1" noTextEdit="1"/>
              </p:cNvSpPr>
              <p:nvPr/>
            </p:nvSpPr>
            <p:spPr>
              <a:xfrm>
                <a:off x="7763386" y="2585930"/>
                <a:ext cx="1345689" cy="1008289"/>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24870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322306D0-89F6-4F60-8CC7-D86C1E59EECF}" type="slidenum">
              <a:rPr lang="zh-CN" altLang="en-US" sz="1400" smtClean="0">
                <a:solidFill>
                  <a:schemeClr val="tx2"/>
                </a:solidFill>
                <a:latin typeface="Times New Roman" panose="02020603050405020304" pitchFamily="18" charset="0"/>
              </a:rPr>
              <a:pPr>
                <a:spcBef>
                  <a:spcPct val="0"/>
                </a:spcBef>
                <a:buFontTx/>
                <a:buNone/>
              </a:pPr>
              <a:t>47</a:t>
            </a:fld>
            <a:r>
              <a:rPr lang="en-US" altLang="zh-CN" sz="1400" dirty="0">
                <a:solidFill>
                  <a:schemeClr val="tx2"/>
                </a:solidFill>
                <a:latin typeface="Times New Roman" panose="02020603050405020304" pitchFamily="18" charset="0"/>
              </a:rPr>
              <a:t>/50</a:t>
            </a:r>
          </a:p>
        </p:txBody>
      </p:sp>
      <p:sp>
        <p:nvSpPr>
          <p:cNvPr id="52227" name="Rectangle 2"/>
          <p:cNvSpPr>
            <a:spLocks noGrp="1"/>
          </p:cNvSpPr>
          <p:nvPr>
            <p:ph type="title" idx="4294967295"/>
          </p:nvPr>
        </p:nvSpPr>
        <p:spPr/>
        <p:txBody>
          <a:bodyPr/>
          <a:lstStyle/>
          <a:p>
            <a:r>
              <a:rPr lang="zh-CN" altLang="en-US" b="1" dirty="0">
                <a:ea typeface="宋体" panose="02010600030101010101" pitchFamily="2" charset="-122"/>
              </a:rPr>
              <a:t>一元真值函数</a:t>
            </a:r>
            <a:r>
              <a:rPr lang="en-US" altLang="zh-CN" b="1" dirty="0">
                <a:ea typeface="宋体" panose="02010600030101010101" pitchFamily="2" charset="-122"/>
              </a:rPr>
              <a:t>——</a:t>
            </a:r>
            <a:r>
              <a:rPr lang="zh-CN" altLang="en-US" b="1" dirty="0">
                <a:ea typeface="宋体" panose="02010600030101010101" pitchFamily="2" charset="-122"/>
              </a:rPr>
              <a:t>一元联结词</a:t>
            </a:r>
          </a:p>
        </p:txBody>
      </p:sp>
      <p:sp>
        <p:nvSpPr>
          <p:cNvPr id="12" name="矩形 11"/>
          <p:cNvSpPr>
            <a:spLocks noChangeArrowheads="1"/>
          </p:cNvSpPr>
          <p:nvPr/>
        </p:nvSpPr>
        <p:spPr bwMode="auto">
          <a:xfrm>
            <a:off x="2733310" y="4913312"/>
            <a:ext cx="54534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2800" b="1" dirty="0">
                <a:solidFill>
                  <a:srgbClr val="4347E7"/>
                </a:solidFill>
              </a:rPr>
              <a:t>永</a:t>
            </a:r>
            <a:endParaRPr lang="en-US" altLang="zh-CN" sz="2800" b="1" dirty="0">
              <a:solidFill>
                <a:srgbClr val="4347E7"/>
              </a:solidFill>
            </a:endParaRPr>
          </a:p>
          <a:p>
            <a:pPr algn="ctr" eaLnBrk="1" hangingPunct="1">
              <a:spcBef>
                <a:spcPct val="0"/>
              </a:spcBef>
              <a:buFontTx/>
              <a:buNone/>
            </a:pPr>
            <a:r>
              <a:rPr lang="zh-CN" altLang="en-US" sz="2800" b="1" dirty="0">
                <a:solidFill>
                  <a:srgbClr val="4347E7"/>
                </a:solidFill>
              </a:rPr>
              <a:t>假</a:t>
            </a:r>
          </a:p>
        </p:txBody>
      </p:sp>
      <p:sp>
        <p:nvSpPr>
          <p:cNvPr id="13" name="矩形 12"/>
          <p:cNvSpPr>
            <a:spLocks noChangeArrowheads="1"/>
          </p:cNvSpPr>
          <p:nvPr/>
        </p:nvSpPr>
        <p:spPr bwMode="auto">
          <a:xfrm>
            <a:off x="4266407" y="4913312"/>
            <a:ext cx="5397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2800" b="1">
                <a:solidFill>
                  <a:srgbClr val="4347E7"/>
                </a:solidFill>
              </a:rPr>
              <a:t>恒</a:t>
            </a:r>
            <a:endParaRPr lang="en-US" altLang="zh-CN" sz="2800" b="1">
              <a:solidFill>
                <a:srgbClr val="4347E7"/>
              </a:solidFill>
            </a:endParaRPr>
          </a:p>
          <a:p>
            <a:pPr algn="ctr" eaLnBrk="1" hangingPunct="1">
              <a:spcBef>
                <a:spcPct val="0"/>
              </a:spcBef>
              <a:buFontTx/>
              <a:buNone/>
            </a:pPr>
            <a:r>
              <a:rPr lang="zh-CN" altLang="en-US" sz="2800" b="1">
                <a:solidFill>
                  <a:srgbClr val="4347E7"/>
                </a:solidFill>
              </a:rPr>
              <a:t>等</a:t>
            </a:r>
          </a:p>
        </p:txBody>
      </p:sp>
      <p:sp>
        <p:nvSpPr>
          <p:cNvPr id="14" name="矩形 13"/>
          <p:cNvSpPr>
            <a:spLocks noChangeArrowheads="1"/>
          </p:cNvSpPr>
          <p:nvPr/>
        </p:nvSpPr>
        <p:spPr bwMode="auto">
          <a:xfrm>
            <a:off x="5952152" y="4936132"/>
            <a:ext cx="66075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2800" b="1" dirty="0">
                <a:solidFill>
                  <a:srgbClr val="993300"/>
                </a:solidFill>
              </a:rPr>
              <a:t>否</a:t>
            </a:r>
            <a:endParaRPr lang="en-US" altLang="zh-CN" sz="2800" b="1" dirty="0">
              <a:solidFill>
                <a:srgbClr val="993300"/>
              </a:solidFill>
            </a:endParaRPr>
          </a:p>
          <a:p>
            <a:pPr algn="ctr" eaLnBrk="1" hangingPunct="1">
              <a:spcBef>
                <a:spcPct val="0"/>
              </a:spcBef>
              <a:buFontTx/>
              <a:buNone/>
            </a:pPr>
            <a:r>
              <a:rPr lang="zh-CN" altLang="en-US" sz="2800" b="1" dirty="0">
                <a:solidFill>
                  <a:srgbClr val="993300"/>
                </a:solidFill>
              </a:rPr>
              <a:t>定</a:t>
            </a:r>
            <a:endParaRPr lang="en-US" altLang="zh-CN" sz="2800" b="1" dirty="0">
              <a:solidFill>
                <a:srgbClr val="993300"/>
              </a:solidFill>
            </a:endParaRPr>
          </a:p>
          <a:p>
            <a:pPr algn="ctr" eaLnBrk="1" hangingPunct="1">
              <a:spcBef>
                <a:spcPct val="0"/>
              </a:spcBef>
              <a:buFontTx/>
              <a:buNone/>
            </a:pPr>
            <a:r>
              <a:rPr lang="en-US" altLang="zh-CN" sz="2800" b="1" dirty="0">
                <a:solidFill>
                  <a:srgbClr val="993300"/>
                </a:solidFill>
                <a:sym typeface="Symbol" panose="05050102010706020507" pitchFamily="18" charset="2"/>
              </a:rPr>
              <a:t></a:t>
            </a:r>
            <a:r>
              <a:rPr lang="en-US" altLang="zh-CN" sz="2800" b="1" i="1" dirty="0">
                <a:solidFill>
                  <a:srgbClr val="993300"/>
                </a:solidFill>
                <a:sym typeface="Symbol" panose="05050102010706020507" pitchFamily="18" charset="2"/>
              </a:rPr>
              <a:t>p</a:t>
            </a:r>
            <a:endParaRPr lang="en-US" altLang="zh-CN" sz="2800" b="1" i="1" dirty="0">
              <a:solidFill>
                <a:srgbClr val="993300"/>
              </a:solidFill>
            </a:endParaRPr>
          </a:p>
        </p:txBody>
      </p:sp>
      <p:sp>
        <p:nvSpPr>
          <p:cNvPr id="15" name="矩形 14"/>
          <p:cNvSpPr>
            <a:spLocks noChangeArrowheads="1"/>
          </p:cNvSpPr>
          <p:nvPr/>
        </p:nvSpPr>
        <p:spPr bwMode="auto">
          <a:xfrm>
            <a:off x="7665548" y="4913312"/>
            <a:ext cx="54534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2800" b="1" dirty="0">
                <a:solidFill>
                  <a:srgbClr val="4347E7"/>
                </a:solidFill>
              </a:rPr>
              <a:t>永</a:t>
            </a:r>
            <a:endParaRPr lang="en-US" altLang="zh-CN" sz="2800" b="1" dirty="0">
              <a:solidFill>
                <a:srgbClr val="4347E7"/>
              </a:solidFill>
            </a:endParaRPr>
          </a:p>
          <a:p>
            <a:pPr algn="ctr" eaLnBrk="1" hangingPunct="1">
              <a:spcBef>
                <a:spcPct val="0"/>
              </a:spcBef>
              <a:buFontTx/>
              <a:buNone/>
            </a:pPr>
            <a:r>
              <a:rPr lang="zh-CN" altLang="en-US" sz="2800" b="1" dirty="0">
                <a:solidFill>
                  <a:srgbClr val="4347E7"/>
                </a:solidFill>
              </a:rPr>
              <a:t>真</a:t>
            </a:r>
          </a:p>
        </p:txBody>
      </p:sp>
      <p:grpSp>
        <p:nvGrpSpPr>
          <p:cNvPr id="27" name="组合 26"/>
          <p:cNvGrpSpPr/>
          <p:nvPr/>
        </p:nvGrpSpPr>
        <p:grpSpPr>
          <a:xfrm>
            <a:off x="323528" y="1307250"/>
            <a:ext cx="8424936" cy="1257654"/>
            <a:chOff x="323528" y="912981"/>
            <a:chExt cx="8424936" cy="1257654"/>
          </a:xfrm>
        </p:grpSpPr>
        <p:sp>
          <p:nvSpPr>
            <p:cNvPr id="52240" name="Text Box 20"/>
            <p:cNvSpPr txBox="1">
              <a:spLocks noChangeArrowheads="1"/>
            </p:cNvSpPr>
            <p:nvPr/>
          </p:nvSpPr>
          <p:spPr bwMode="auto">
            <a:xfrm>
              <a:off x="4101339" y="940917"/>
              <a:ext cx="458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dirty="0">
                  <a:solidFill>
                    <a:srgbClr val="993300"/>
                  </a:solidFill>
                </a:rPr>
                <a:t>A</a:t>
              </a:r>
            </a:p>
          </p:txBody>
        </p:sp>
        <p:grpSp>
          <p:nvGrpSpPr>
            <p:cNvPr id="17" name="Group 22"/>
            <p:cNvGrpSpPr>
              <a:grpSpLocks/>
            </p:cNvGrpSpPr>
            <p:nvPr/>
          </p:nvGrpSpPr>
          <p:grpSpPr bwMode="auto">
            <a:xfrm>
              <a:off x="323528" y="1916832"/>
              <a:ext cx="2952328" cy="253803"/>
              <a:chOff x="3424" y="1842"/>
              <a:chExt cx="1996" cy="137"/>
            </a:xfrm>
          </p:grpSpPr>
          <p:sp>
            <p:nvSpPr>
              <p:cNvPr id="18" name="Line 19"/>
              <p:cNvSpPr>
                <a:spLocks noChangeShapeType="1"/>
              </p:cNvSpPr>
              <p:nvPr/>
            </p:nvSpPr>
            <p:spPr bwMode="auto">
              <a:xfrm>
                <a:off x="3424" y="1933"/>
                <a:ext cx="19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Oval 20"/>
              <p:cNvSpPr>
                <a:spLocks noChangeArrowheads="1"/>
              </p:cNvSpPr>
              <p:nvPr/>
            </p:nvSpPr>
            <p:spPr bwMode="auto">
              <a:xfrm>
                <a:off x="3833" y="1842"/>
                <a:ext cx="136" cy="13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p>
            </p:txBody>
          </p:sp>
          <p:sp>
            <p:nvSpPr>
              <p:cNvPr id="20" name="Oval 21"/>
              <p:cNvSpPr>
                <a:spLocks noChangeArrowheads="1"/>
              </p:cNvSpPr>
              <p:nvPr/>
            </p:nvSpPr>
            <p:spPr bwMode="auto">
              <a:xfrm>
                <a:off x="4422" y="1842"/>
                <a:ext cx="136" cy="13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p>
            </p:txBody>
          </p:sp>
        </p:grpSp>
        <p:grpSp>
          <p:nvGrpSpPr>
            <p:cNvPr id="21" name="Group 22"/>
            <p:cNvGrpSpPr>
              <a:grpSpLocks/>
            </p:cNvGrpSpPr>
            <p:nvPr/>
          </p:nvGrpSpPr>
          <p:grpSpPr bwMode="auto">
            <a:xfrm>
              <a:off x="5796136" y="1877461"/>
              <a:ext cx="2952328" cy="253803"/>
              <a:chOff x="3424" y="1842"/>
              <a:chExt cx="1996" cy="137"/>
            </a:xfrm>
          </p:grpSpPr>
          <p:sp>
            <p:nvSpPr>
              <p:cNvPr id="22" name="Line 19"/>
              <p:cNvSpPr>
                <a:spLocks noChangeShapeType="1"/>
              </p:cNvSpPr>
              <p:nvPr/>
            </p:nvSpPr>
            <p:spPr bwMode="auto">
              <a:xfrm>
                <a:off x="3424" y="1933"/>
                <a:ext cx="19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Oval 20"/>
              <p:cNvSpPr>
                <a:spLocks noChangeArrowheads="1"/>
              </p:cNvSpPr>
              <p:nvPr/>
            </p:nvSpPr>
            <p:spPr bwMode="auto">
              <a:xfrm>
                <a:off x="3833" y="1842"/>
                <a:ext cx="136" cy="13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p>
            </p:txBody>
          </p:sp>
          <p:sp>
            <p:nvSpPr>
              <p:cNvPr id="24" name="Oval 21"/>
              <p:cNvSpPr>
                <a:spLocks noChangeArrowheads="1"/>
              </p:cNvSpPr>
              <p:nvPr/>
            </p:nvSpPr>
            <p:spPr bwMode="auto">
              <a:xfrm>
                <a:off x="4422" y="1842"/>
                <a:ext cx="136" cy="13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p>
            </p:txBody>
          </p:sp>
        </p:grpSp>
        <p:sp>
          <p:nvSpPr>
            <p:cNvPr id="7" name="任意多边形 6"/>
            <p:cNvSpPr/>
            <p:nvPr/>
          </p:nvSpPr>
          <p:spPr>
            <a:xfrm>
              <a:off x="2148840" y="912981"/>
              <a:ext cx="4727448" cy="888387"/>
            </a:xfrm>
            <a:custGeom>
              <a:avLst/>
              <a:gdLst>
                <a:gd name="connsiteX0" fmla="*/ 0 w 4727448"/>
                <a:gd name="connsiteY0" fmla="*/ 723795 h 888387"/>
                <a:gd name="connsiteX1" fmla="*/ 2221992 w 4727448"/>
                <a:gd name="connsiteY1" fmla="*/ 1419 h 888387"/>
                <a:gd name="connsiteX2" fmla="*/ 4727448 w 4727448"/>
                <a:gd name="connsiteY2" fmla="*/ 888387 h 888387"/>
              </a:gdLst>
              <a:ahLst/>
              <a:cxnLst>
                <a:cxn ang="0">
                  <a:pos x="connsiteX0" y="connsiteY0"/>
                </a:cxn>
                <a:cxn ang="0">
                  <a:pos x="connsiteX1" y="connsiteY1"/>
                </a:cxn>
                <a:cxn ang="0">
                  <a:pos x="connsiteX2" y="connsiteY2"/>
                </a:cxn>
              </a:cxnLst>
              <a:rect l="l" t="t" r="r" b="b"/>
              <a:pathLst>
                <a:path w="4727448" h="888387">
                  <a:moveTo>
                    <a:pt x="0" y="723795"/>
                  </a:moveTo>
                  <a:cubicBezTo>
                    <a:pt x="717042" y="348891"/>
                    <a:pt x="1434084" y="-26013"/>
                    <a:pt x="2221992" y="1419"/>
                  </a:cubicBezTo>
                  <a:cubicBezTo>
                    <a:pt x="3009900" y="28851"/>
                    <a:pt x="3868674" y="458619"/>
                    <a:pt x="4727448" y="88838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a:off x="6804216" y="1744264"/>
              <a:ext cx="144048" cy="100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26" name="表格 25"/>
          <p:cNvGraphicFramePr>
            <a:graphicFrameLocks noGrp="1"/>
          </p:cNvGraphicFramePr>
          <p:nvPr>
            <p:extLst>
              <p:ext uri="{D42A27DB-BD31-4B8C-83A1-F6EECF244321}">
                <p14:modId xmlns:p14="http://schemas.microsoft.com/office/powerpoint/2010/main" val="562062828"/>
              </p:ext>
            </p:extLst>
          </p:nvPr>
        </p:nvGraphicFramePr>
        <p:xfrm>
          <a:off x="539554" y="3443845"/>
          <a:ext cx="8208910" cy="1112520"/>
        </p:xfrm>
        <a:graphic>
          <a:graphicData uri="http://schemas.openxmlformats.org/drawingml/2006/table">
            <a:tbl>
              <a:tblPr firstRow="1" bandRow="1">
                <a:tableStyleId>{5C22544A-7EE6-4342-B048-85BDC9FD1C3A}</a:tableStyleId>
              </a:tblPr>
              <a:tblGrid>
                <a:gridCol w="1641782">
                  <a:extLst>
                    <a:ext uri="{9D8B030D-6E8A-4147-A177-3AD203B41FA5}">
                      <a16:colId xmlns:a16="http://schemas.microsoft.com/office/drawing/2014/main" val="2427059838"/>
                    </a:ext>
                  </a:extLst>
                </a:gridCol>
                <a:gridCol w="1641782">
                  <a:extLst>
                    <a:ext uri="{9D8B030D-6E8A-4147-A177-3AD203B41FA5}">
                      <a16:colId xmlns:a16="http://schemas.microsoft.com/office/drawing/2014/main" val="1583063929"/>
                    </a:ext>
                  </a:extLst>
                </a:gridCol>
                <a:gridCol w="1641782">
                  <a:extLst>
                    <a:ext uri="{9D8B030D-6E8A-4147-A177-3AD203B41FA5}">
                      <a16:colId xmlns:a16="http://schemas.microsoft.com/office/drawing/2014/main" val="1984898657"/>
                    </a:ext>
                  </a:extLst>
                </a:gridCol>
                <a:gridCol w="1641782">
                  <a:extLst>
                    <a:ext uri="{9D8B030D-6E8A-4147-A177-3AD203B41FA5}">
                      <a16:colId xmlns:a16="http://schemas.microsoft.com/office/drawing/2014/main" val="1811996285"/>
                    </a:ext>
                  </a:extLst>
                </a:gridCol>
                <a:gridCol w="1641782">
                  <a:extLst>
                    <a:ext uri="{9D8B030D-6E8A-4147-A177-3AD203B41FA5}">
                      <a16:colId xmlns:a16="http://schemas.microsoft.com/office/drawing/2014/main" val="2098147452"/>
                    </a:ext>
                  </a:extLst>
                </a:gridCol>
              </a:tblGrid>
              <a:tr h="370840">
                <a:tc>
                  <a:txBody>
                    <a:bodyPr/>
                    <a:lstStyle/>
                    <a:p>
                      <a:pPr algn="ctr"/>
                      <a:r>
                        <a:rPr lang="en-US" altLang="zh-CN" dirty="0"/>
                        <a:t>p</a:t>
                      </a:r>
                      <a:endParaRPr lang="zh-CN" altLang="en-US" dirty="0"/>
                    </a:p>
                  </a:txBody>
                  <a:tcPr/>
                </a:tc>
                <a:tc>
                  <a:txBody>
                    <a:bodyPr/>
                    <a:lstStyle/>
                    <a:p>
                      <a:pPr algn="ctr"/>
                      <a:r>
                        <a:rPr lang="en-US" altLang="zh-CN" b="1" i="0" dirty="0"/>
                        <a:t>A</a:t>
                      </a:r>
                      <a:r>
                        <a:rPr lang="en-US" altLang="zh-CN" b="1" i="0" baseline="-25000" dirty="0"/>
                        <a:t>1</a:t>
                      </a:r>
                      <a:endParaRPr lang="zh-CN" altLang="en-US" i="0" dirty="0"/>
                    </a:p>
                  </a:txBody>
                  <a:tcPr/>
                </a:tc>
                <a:tc>
                  <a:txBody>
                    <a:bodyPr/>
                    <a:lstStyle/>
                    <a:p>
                      <a:pPr algn="ctr"/>
                      <a:r>
                        <a:rPr lang="en-US" altLang="zh-CN" b="1" i="0" dirty="0"/>
                        <a:t>A</a:t>
                      </a:r>
                      <a:r>
                        <a:rPr lang="en-US" altLang="zh-CN" b="1" i="0" baseline="-25000" dirty="0"/>
                        <a:t>2</a:t>
                      </a:r>
                      <a:endParaRPr lang="zh-CN" altLang="en-US" i="0" dirty="0"/>
                    </a:p>
                  </a:txBody>
                  <a:tcPr/>
                </a:tc>
                <a:tc>
                  <a:txBody>
                    <a:bodyPr/>
                    <a:lstStyle/>
                    <a:p>
                      <a:pPr algn="ctr"/>
                      <a:r>
                        <a:rPr lang="en-US" altLang="zh-CN" b="1" i="0" dirty="0"/>
                        <a:t>A</a:t>
                      </a:r>
                      <a:r>
                        <a:rPr lang="en-US" altLang="zh-CN" b="1" i="0" baseline="-25000" dirty="0"/>
                        <a:t>3</a:t>
                      </a:r>
                      <a:endParaRPr lang="zh-CN" altLang="en-US" i="0" dirty="0"/>
                    </a:p>
                  </a:txBody>
                  <a:tcPr/>
                </a:tc>
                <a:tc>
                  <a:txBody>
                    <a:bodyPr/>
                    <a:lstStyle/>
                    <a:p>
                      <a:pPr algn="ctr"/>
                      <a:r>
                        <a:rPr lang="en-US" altLang="zh-CN" b="1" i="0" dirty="0"/>
                        <a:t>A</a:t>
                      </a:r>
                      <a:r>
                        <a:rPr lang="en-US" altLang="zh-CN" b="1" i="0" baseline="-25000" dirty="0"/>
                        <a:t>4</a:t>
                      </a:r>
                      <a:endParaRPr lang="zh-CN" altLang="en-US" i="0" dirty="0"/>
                    </a:p>
                  </a:txBody>
                  <a:tcPr/>
                </a:tc>
                <a:extLst>
                  <a:ext uri="{0D108BD9-81ED-4DB2-BD59-A6C34878D82A}">
                    <a16:rowId xmlns:a16="http://schemas.microsoft.com/office/drawing/2014/main" val="1683004754"/>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484985205"/>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954038012"/>
                  </a:ext>
                </a:extLst>
              </a:tr>
            </a:tbl>
          </a:graphicData>
        </a:graphic>
      </p:graphicFrame>
    </p:spTree>
    <p:extLst>
      <p:ext uri="{BB962C8B-B14F-4D97-AF65-F5344CB8AC3E}">
        <p14:creationId xmlns:p14="http://schemas.microsoft.com/office/powerpoint/2010/main" val="3962872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p:cNvSpPr>
          <p:nvPr>
            <p:ph type="title" idx="4294967295"/>
          </p:nvPr>
        </p:nvSpPr>
        <p:spPr/>
        <p:txBody>
          <a:bodyPr/>
          <a:lstStyle/>
          <a:p>
            <a:r>
              <a:rPr lang="zh-CN" altLang="en-US" b="1" dirty="0">
                <a:ea typeface="宋体" panose="02010600030101010101" pitchFamily="2" charset="-122"/>
              </a:rPr>
              <a:t>二元真值函数</a:t>
            </a:r>
            <a:r>
              <a:rPr lang="en-US" altLang="zh-CN" b="1" dirty="0">
                <a:ea typeface="宋体" panose="02010600030101010101" pitchFamily="2" charset="-122"/>
              </a:rPr>
              <a:t>——</a:t>
            </a:r>
            <a:r>
              <a:rPr lang="zh-CN" altLang="en-US" b="1" dirty="0">
                <a:ea typeface="宋体" panose="02010600030101010101" pitchFamily="2" charset="-122"/>
              </a:rPr>
              <a:t>二元联结词</a:t>
            </a:r>
          </a:p>
        </p:txBody>
      </p:sp>
      <p:grpSp>
        <p:nvGrpSpPr>
          <p:cNvPr id="2" name="组合 1"/>
          <p:cNvGrpSpPr/>
          <p:nvPr/>
        </p:nvGrpSpPr>
        <p:grpSpPr>
          <a:xfrm>
            <a:off x="358354" y="1094751"/>
            <a:ext cx="8390110" cy="2087563"/>
            <a:chOff x="358354" y="1094751"/>
            <a:chExt cx="8390110" cy="2087563"/>
          </a:xfrm>
        </p:grpSpPr>
        <p:sp>
          <p:nvSpPr>
            <p:cNvPr id="52240" name="Text Box 20"/>
            <p:cNvSpPr txBox="1">
              <a:spLocks noChangeArrowheads="1"/>
            </p:cNvSpPr>
            <p:nvPr/>
          </p:nvSpPr>
          <p:spPr bwMode="auto">
            <a:xfrm>
              <a:off x="4101339" y="1335186"/>
              <a:ext cx="458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n-US" altLang="zh-CN" dirty="0">
                  <a:solidFill>
                    <a:srgbClr val="993300"/>
                  </a:solidFill>
                </a:rPr>
                <a:t>A</a:t>
              </a:r>
            </a:p>
          </p:txBody>
        </p:sp>
        <p:grpSp>
          <p:nvGrpSpPr>
            <p:cNvPr id="21" name="Group 22"/>
            <p:cNvGrpSpPr>
              <a:grpSpLocks/>
            </p:cNvGrpSpPr>
            <p:nvPr/>
          </p:nvGrpSpPr>
          <p:grpSpPr bwMode="auto">
            <a:xfrm>
              <a:off x="5796136" y="2271730"/>
              <a:ext cx="2952328" cy="253803"/>
              <a:chOff x="3424" y="1842"/>
              <a:chExt cx="1996" cy="137"/>
            </a:xfrm>
          </p:grpSpPr>
          <p:sp>
            <p:nvSpPr>
              <p:cNvPr id="22" name="Line 19"/>
              <p:cNvSpPr>
                <a:spLocks noChangeShapeType="1"/>
              </p:cNvSpPr>
              <p:nvPr/>
            </p:nvSpPr>
            <p:spPr bwMode="auto">
              <a:xfrm>
                <a:off x="3424" y="1933"/>
                <a:ext cx="19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Oval 20"/>
              <p:cNvSpPr>
                <a:spLocks noChangeArrowheads="1"/>
              </p:cNvSpPr>
              <p:nvPr/>
            </p:nvSpPr>
            <p:spPr bwMode="auto">
              <a:xfrm>
                <a:off x="3833" y="1842"/>
                <a:ext cx="136" cy="13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p>
            </p:txBody>
          </p:sp>
          <p:sp>
            <p:nvSpPr>
              <p:cNvPr id="24" name="Oval 21"/>
              <p:cNvSpPr>
                <a:spLocks noChangeArrowheads="1"/>
              </p:cNvSpPr>
              <p:nvPr/>
            </p:nvSpPr>
            <p:spPr bwMode="auto">
              <a:xfrm>
                <a:off x="4422" y="1842"/>
                <a:ext cx="136" cy="13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p>
            </p:txBody>
          </p:sp>
        </p:grpSp>
        <p:sp>
          <p:nvSpPr>
            <p:cNvPr id="7" name="任意多边形 6"/>
            <p:cNvSpPr/>
            <p:nvPr/>
          </p:nvSpPr>
          <p:spPr>
            <a:xfrm>
              <a:off x="2915816" y="1307250"/>
              <a:ext cx="3960472" cy="888387"/>
            </a:xfrm>
            <a:custGeom>
              <a:avLst/>
              <a:gdLst>
                <a:gd name="connsiteX0" fmla="*/ 0 w 4727448"/>
                <a:gd name="connsiteY0" fmla="*/ 723795 h 888387"/>
                <a:gd name="connsiteX1" fmla="*/ 2221992 w 4727448"/>
                <a:gd name="connsiteY1" fmla="*/ 1419 h 888387"/>
                <a:gd name="connsiteX2" fmla="*/ 4727448 w 4727448"/>
                <a:gd name="connsiteY2" fmla="*/ 888387 h 888387"/>
              </a:gdLst>
              <a:ahLst/>
              <a:cxnLst>
                <a:cxn ang="0">
                  <a:pos x="connsiteX0" y="connsiteY0"/>
                </a:cxn>
                <a:cxn ang="0">
                  <a:pos x="connsiteX1" y="connsiteY1"/>
                </a:cxn>
                <a:cxn ang="0">
                  <a:pos x="connsiteX2" y="connsiteY2"/>
                </a:cxn>
              </a:cxnLst>
              <a:rect l="l" t="t" r="r" b="b"/>
              <a:pathLst>
                <a:path w="4727448" h="888387">
                  <a:moveTo>
                    <a:pt x="0" y="723795"/>
                  </a:moveTo>
                  <a:cubicBezTo>
                    <a:pt x="717042" y="348891"/>
                    <a:pt x="1434084" y="-26013"/>
                    <a:pt x="2221992" y="1419"/>
                  </a:cubicBezTo>
                  <a:cubicBezTo>
                    <a:pt x="3009900" y="28851"/>
                    <a:pt x="3868674" y="458619"/>
                    <a:pt x="4727448" y="88838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a:off x="6804216" y="2138533"/>
              <a:ext cx="144048" cy="100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 name="Group 33"/>
            <p:cNvGrpSpPr>
              <a:grpSpLocks/>
            </p:cNvGrpSpPr>
            <p:nvPr/>
          </p:nvGrpSpPr>
          <p:grpSpPr bwMode="auto">
            <a:xfrm>
              <a:off x="358354" y="1094751"/>
              <a:ext cx="2557462" cy="2087563"/>
              <a:chOff x="3764" y="2251"/>
              <a:chExt cx="1611" cy="1315"/>
            </a:xfrm>
          </p:grpSpPr>
          <p:sp>
            <p:nvSpPr>
              <p:cNvPr id="28" name="Line 25"/>
              <p:cNvSpPr>
                <a:spLocks noChangeShapeType="1"/>
              </p:cNvSpPr>
              <p:nvPr/>
            </p:nvSpPr>
            <p:spPr bwMode="auto">
              <a:xfrm flipV="1">
                <a:off x="3764" y="3203"/>
                <a:ext cx="1611"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Oval 26"/>
              <p:cNvSpPr>
                <a:spLocks noChangeArrowheads="1"/>
              </p:cNvSpPr>
              <p:nvPr/>
            </p:nvSpPr>
            <p:spPr bwMode="auto">
              <a:xfrm>
                <a:off x="4173" y="3113"/>
                <a:ext cx="136" cy="137"/>
              </a:xfrm>
              <a:prstGeom prst="ellipse">
                <a:avLst/>
              </a:prstGeom>
              <a:solidFill>
                <a:srgbClr val="9933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p>
            </p:txBody>
          </p:sp>
          <p:sp>
            <p:nvSpPr>
              <p:cNvPr id="30" name="Oval 27"/>
              <p:cNvSpPr>
                <a:spLocks noChangeArrowheads="1"/>
              </p:cNvSpPr>
              <p:nvPr/>
            </p:nvSpPr>
            <p:spPr bwMode="auto">
              <a:xfrm>
                <a:off x="4762" y="3113"/>
                <a:ext cx="136" cy="137"/>
              </a:xfrm>
              <a:prstGeom prst="ellipse">
                <a:avLst/>
              </a:prstGeom>
              <a:solidFill>
                <a:srgbClr val="9933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p>
            </p:txBody>
          </p:sp>
          <p:sp>
            <p:nvSpPr>
              <p:cNvPr id="31" name="Line 30"/>
              <p:cNvSpPr>
                <a:spLocks noChangeShapeType="1"/>
              </p:cNvSpPr>
              <p:nvPr/>
            </p:nvSpPr>
            <p:spPr bwMode="auto">
              <a:xfrm flipV="1">
                <a:off x="4241" y="2251"/>
                <a:ext cx="0" cy="13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Oval 31"/>
              <p:cNvSpPr>
                <a:spLocks noChangeArrowheads="1"/>
              </p:cNvSpPr>
              <p:nvPr/>
            </p:nvSpPr>
            <p:spPr bwMode="auto">
              <a:xfrm>
                <a:off x="4196" y="2568"/>
                <a:ext cx="136" cy="137"/>
              </a:xfrm>
              <a:prstGeom prst="ellipse">
                <a:avLst/>
              </a:prstGeom>
              <a:solidFill>
                <a:srgbClr val="9933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p>
            </p:txBody>
          </p:sp>
          <p:sp>
            <p:nvSpPr>
              <p:cNvPr id="33" name="Oval 32"/>
              <p:cNvSpPr>
                <a:spLocks noChangeArrowheads="1"/>
              </p:cNvSpPr>
              <p:nvPr/>
            </p:nvSpPr>
            <p:spPr bwMode="auto">
              <a:xfrm>
                <a:off x="4740" y="2568"/>
                <a:ext cx="136" cy="137"/>
              </a:xfrm>
              <a:prstGeom prst="ellipse">
                <a:avLst/>
              </a:prstGeom>
              <a:solidFill>
                <a:srgbClr val="9933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1800"/>
              </a:p>
            </p:txBody>
          </p:sp>
        </p:grpSp>
      </p:grpSp>
      <p:graphicFrame>
        <p:nvGraphicFramePr>
          <p:cNvPr id="3" name="表格 2"/>
          <p:cNvGraphicFramePr>
            <a:graphicFrameLocks noGrp="1"/>
          </p:cNvGraphicFramePr>
          <p:nvPr>
            <p:extLst>
              <p:ext uri="{D42A27DB-BD31-4B8C-83A1-F6EECF244321}">
                <p14:modId xmlns:p14="http://schemas.microsoft.com/office/powerpoint/2010/main" val="3771334994"/>
              </p:ext>
            </p:extLst>
          </p:nvPr>
        </p:nvGraphicFramePr>
        <p:xfrm>
          <a:off x="107505" y="3212976"/>
          <a:ext cx="8928990" cy="1854200"/>
        </p:xfrm>
        <a:graphic>
          <a:graphicData uri="http://schemas.openxmlformats.org/drawingml/2006/table">
            <a:tbl>
              <a:tblPr firstRow="1" bandRow="1">
                <a:tableStyleId>{5C22544A-7EE6-4342-B048-85BDC9FD1C3A}</a:tableStyleId>
              </a:tblPr>
              <a:tblGrid>
                <a:gridCol w="496055">
                  <a:extLst>
                    <a:ext uri="{9D8B030D-6E8A-4147-A177-3AD203B41FA5}">
                      <a16:colId xmlns:a16="http://schemas.microsoft.com/office/drawing/2014/main" val="3419213191"/>
                    </a:ext>
                  </a:extLst>
                </a:gridCol>
                <a:gridCol w="496055">
                  <a:extLst>
                    <a:ext uri="{9D8B030D-6E8A-4147-A177-3AD203B41FA5}">
                      <a16:colId xmlns:a16="http://schemas.microsoft.com/office/drawing/2014/main" val="2010842493"/>
                    </a:ext>
                  </a:extLst>
                </a:gridCol>
                <a:gridCol w="496055">
                  <a:extLst>
                    <a:ext uri="{9D8B030D-6E8A-4147-A177-3AD203B41FA5}">
                      <a16:colId xmlns:a16="http://schemas.microsoft.com/office/drawing/2014/main" val="4013948858"/>
                    </a:ext>
                  </a:extLst>
                </a:gridCol>
                <a:gridCol w="496055">
                  <a:extLst>
                    <a:ext uri="{9D8B030D-6E8A-4147-A177-3AD203B41FA5}">
                      <a16:colId xmlns:a16="http://schemas.microsoft.com/office/drawing/2014/main" val="1500605848"/>
                    </a:ext>
                  </a:extLst>
                </a:gridCol>
                <a:gridCol w="496055">
                  <a:extLst>
                    <a:ext uri="{9D8B030D-6E8A-4147-A177-3AD203B41FA5}">
                      <a16:colId xmlns:a16="http://schemas.microsoft.com/office/drawing/2014/main" val="1828319734"/>
                    </a:ext>
                  </a:extLst>
                </a:gridCol>
                <a:gridCol w="496055">
                  <a:extLst>
                    <a:ext uri="{9D8B030D-6E8A-4147-A177-3AD203B41FA5}">
                      <a16:colId xmlns:a16="http://schemas.microsoft.com/office/drawing/2014/main" val="3742404302"/>
                    </a:ext>
                  </a:extLst>
                </a:gridCol>
                <a:gridCol w="496055">
                  <a:extLst>
                    <a:ext uri="{9D8B030D-6E8A-4147-A177-3AD203B41FA5}">
                      <a16:colId xmlns:a16="http://schemas.microsoft.com/office/drawing/2014/main" val="4178551821"/>
                    </a:ext>
                  </a:extLst>
                </a:gridCol>
                <a:gridCol w="496055">
                  <a:extLst>
                    <a:ext uri="{9D8B030D-6E8A-4147-A177-3AD203B41FA5}">
                      <a16:colId xmlns:a16="http://schemas.microsoft.com/office/drawing/2014/main" val="3855943338"/>
                    </a:ext>
                  </a:extLst>
                </a:gridCol>
                <a:gridCol w="496055">
                  <a:extLst>
                    <a:ext uri="{9D8B030D-6E8A-4147-A177-3AD203B41FA5}">
                      <a16:colId xmlns:a16="http://schemas.microsoft.com/office/drawing/2014/main" val="4123913907"/>
                    </a:ext>
                  </a:extLst>
                </a:gridCol>
                <a:gridCol w="496055">
                  <a:extLst>
                    <a:ext uri="{9D8B030D-6E8A-4147-A177-3AD203B41FA5}">
                      <a16:colId xmlns:a16="http://schemas.microsoft.com/office/drawing/2014/main" val="3327727487"/>
                    </a:ext>
                  </a:extLst>
                </a:gridCol>
                <a:gridCol w="496055">
                  <a:extLst>
                    <a:ext uri="{9D8B030D-6E8A-4147-A177-3AD203B41FA5}">
                      <a16:colId xmlns:a16="http://schemas.microsoft.com/office/drawing/2014/main" val="635002971"/>
                    </a:ext>
                  </a:extLst>
                </a:gridCol>
                <a:gridCol w="496055">
                  <a:extLst>
                    <a:ext uri="{9D8B030D-6E8A-4147-A177-3AD203B41FA5}">
                      <a16:colId xmlns:a16="http://schemas.microsoft.com/office/drawing/2014/main" val="1352786556"/>
                    </a:ext>
                  </a:extLst>
                </a:gridCol>
                <a:gridCol w="496055">
                  <a:extLst>
                    <a:ext uri="{9D8B030D-6E8A-4147-A177-3AD203B41FA5}">
                      <a16:colId xmlns:a16="http://schemas.microsoft.com/office/drawing/2014/main" val="4176426347"/>
                    </a:ext>
                  </a:extLst>
                </a:gridCol>
                <a:gridCol w="496055">
                  <a:extLst>
                    <a:ext uri="{9D8B030D-6E8A-4147-A177-3AD203B41FA5}">
                      <a16:colId xmlns:a16="http://schemas.microsoft.com/office/drawing/2014/main" val="1246923616"/>
                    </a:ext>
                  </a:extLst>
                </a:gridCol>
                <a:gridCol w="496055">
                  <a:extLst>
                    <a:ext uri="{9D8B030D-6E8A-4147-A177-3AD203B41FA5}">
                      <a16:colId xmlns:a16="http://schemas.microsoft.com/office/drawing/2014/main" val="3682899638"/>
                    </a:ext>
                  </a:extLst>
                </a:gridCol>
                <a:gridCol w="496055">
                  <a:extLst>
                    <a:ext uri="{9D8B030D-6E8A-4147-A177-3AD203B41FA5}">
                      <a16:colId xmlns:a16="http://schemas.microsoft.com/office/drawing/2014/main" val="1184897185"/>
                    </a:ext>
                  </a:extLst>
                </a:gridCol>
                <a:gridCol w="496055">
                  <a:extLst>
                    <a:ext uri="{9D8B030D-6E8A-4147-A177-3AD203B41FA5}">
                      <a16:colId xmlns:a16="http://schemas.microsoft.com/office/drawing/2014/main" val="34757193"/>
                    </a:ext>
                  </a:extLst>
                </a:gridCol>
                <a:gridCol w="496055">
                  <a:extLst>
                    <a:ext uri="{9D8B030D-6E8A-4147-A177-3AD203B41FA5}">
                      <a16:colId xmlns:a16="http://schemas.microsoft.com/office/drawing/2014/main" val="767561613"/>
                    </a:ext>
                  </a:extLst>
                </a:gridCol>
              </a:tblGrid>
              <a:tr h="370840">
                <a:tc>
                  <a:txBody>
                    <a:bodyPr/>
                    <a:lstStyle/>
                    <a:p>
                      <a:pPr algn="ctr"/>
                      <a:r>
                        <a:rPr lang="en-US" altLang="zh-CN" dirty="0"/>
                        <a:t>p</a:t>
                      </a:r>
                      <a:endParaRPr lang="zh-CN" altLang="en-US" dirty="0"/>
                    </a:p>
                  </a:txBody>
                  <a:tcPr/>
                </a:tc>
                <a:tc>
                  <a:txBody>
                    <a:bodyPr/>
                    <a:lstStyle/>
                    <a:p>
                      <a:pPr algn="ctr"/>
                      <a:r>
                        <a:rPr lang="en-US" altLang="zh-CN" dirty="0"/>
                        <a:t>q</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a:ea typeface="+mn-ea"/>
                          <a:cs typeface="+mn-cs"/>
                        </a:rPr>
                        <a:t>A</a:t>
                      </a:r>
                      <a:r>
                        <a:rPr kumimoji="0" lang="en-US" altLang="zh-CN" sz="1600" b="1" i="0" u="none" strike="noStrike" kern="1200" cap="none" spc="0" normalizeH="0" baseline="-25000" noProof="0" dirty="0">
                          <a:ln>
                            <a:noFill/>
                          </a:ln>
                          <a:solidFill>
                            <a:prstClr val="white"/>
                          </a:solidFill>
                          <a:effectLst/>
                          <a:uLnTx/>
                          <a:uFillTx/>
                          <a:latin typeface="Arial"/>
                          <a:ea typeface="+mn-ea"/>
                          <a:cs typeface="+mn-cs"/>
                        </a:rPr>
                        <a:t>1</a:t>
                      </a:r>
                      <a:endParaRPr kumimoji="0" lang="zh-CN" altLang="en-US" sz="1600" b="1" i="0" u="none" strike="noStrike" kern="1200" cap="none" spc="0" normalizeH="0" baseline="0" noProof="0" dirty="0">
                        <a:ln>
                          <a:noFill/>
                        </a:ln>
                        <a:solidFill>
                          <a:prstClr val="white"/>
                        </a:solidFill>
                        <a:effectLst/>
                        <a:uLnTx/>
                        <a:uFillTx/>
                        <a:latin typeface="Arial"/>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a:ea typeface="+mn-ea"/>
                          <a:cs typeface="+mn-cs"/>
                        </a:rPr>
                        <a:t>A</a:t>
                      </a:r>
                      <a:r>
                        <a:rPr kumimoji="0" lang="en-US" altLang="zh-CN" sz="1600" b="1" i="0" u="none" strike="noStrike" kern="1200" cap="none" spc="0" normalizeH="0" baseline="-25000" noProof="0" dirty="0">
                          <a:ln>
                            <a:noFill/>
                          </a:ln>
                          <a:solidFill>
                            <a:prstClr val="white"/>
                          </a:solidFill>
                          <a:effectLst/>
                          <a:uLnTx/>
                          <a:uFillTx/>
                          <a:latin typeface="Arial"/>
                          <a:ea typeface="+mn-ea"/>
                          <a:cs typeface="+mn-cs"/>
                        </a:rPr>
                        <a:t>2</a:t>
                      </a:r>
                      <a:endParaRPr kumimoji="0" lang="zh-CN" altLang="en-US" sz="1600" b="1" i="0" u="none" strike="noStrike" kern="1200" cap="none" spc="0" normalizeH="0" baseline="0" noProof="0" dirty="0">
                        <a:ln>
                          <a:noFill/>
                        </a:ln>
                        <a:solidFill>
                          <a:prstClr val="white"/>
                        </a:solidFill>
                        <a:effectLst/>
                        <a:uLnTx/>
                        <a:uFillTx/>
                        <a:latin typeface="Arial"/>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a:ea typeface="+mn-ea"/>
                          <a:cs typeface="+mn-cs"/>
                        </a:rPr>
                        <a:t>A</a:t>
                      </a:r>
                      <a:r>
                        <a:rPr kumimoji="0" lang="en-US" altLang="zh-CN" sz="1600" b="1" i="0" u="none" strike="noStrike" kern="1200" cap="none" spc="0" normalizeH="0" baseline="-25000" noProof="0" dirty="0">
                          <a:ln>
                            <a:noFill/>
                          </a:ln>
                          <a:solidFill>
                            <a:prstClr val="white"/>
                          </a:solidFill>
                          <a:effectLst/>
                          <a:uLnTx/>
                          <a:uFillTx/>
                          <a:latin typeface="Arial"/>
                          <a:ea typeface="+mn-ea"/>
                          <a:cs typeface="+mn-cs"/>
                        </a:rPr>
                        <a:t>3</a:t>
                      </a:r>
                      <a:endParaRPr kumimoji="0" lang="zh-CN" altLang="en-US" sz="1600" b="1" i="0" u="none" strike="noStrike" kern="1200" cap="none" spc="0" normalizeH="0" baseline="0" noProof="0" dirty="0">
                        <a:ln>
                          <a:noFill/>
                        </a:ln>
                        <a:solidFill>
                          <a:prstClr val="white"/>
                        </a:solidFill>
                        <a:effectLst/>
                        <a:uLnTx/>
                        <a:uFillTx/>
                        <a:latin typeface="Arial"/>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a:ea typeface="+mn-ea"/>
                          <a:cs typeface="+mn-cs"/>
                        </a:rPr>
                        <a:t>A</a:t>
                      </a:r>
                      <a:r>
                        <a:rPr kumimoji="0" lang="en-US" altLang="zh-CN" sz="1600" b="1" i="0" u="none" strike="noStrike" kern="1200" cap="none" spc="0" normalizeH="0" baseline="-25000" noProof="0" dirty="0">
                          <a:ln>
                            <a:noFill/>
                          </a:ln>
                          <a:solidFill>
                            <a:prstClr val="white"/>
                          </a:solidFill>
                          <a:effectLst/>
                          <a:uLnTx/>
                          <a:uFillTx/>
                          <a:latin typeface="Arial"/>
                          <a:ea typeface="+mn-ea"/>
                          <a:cs typeface="+mn-cs"/>
                        </a:rPr>
                        <a:t>4</a:t>
                      </a:r>
                      <a:endParaRPr kumimoji="0" lang="zh-CN" altLang="en-US" sz="1600" b="1" i="0" u="none" strike="noStrike" kern="1200" cap="none" spc="0" normalizeH="0" baseline="0" noProof="0" dirty="0">
                        <a:ln>
                          <a:noFill/>
                        </a:ln>
                        <a:solidFill>
                          <a:prstClr val="white"/>
                        </a:solidFill>
                        <a:effectLst/>
                        <a:uLnTx/>
                        <a:uFillTx/>
                        <a:latin typeface="Arial"/>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a:ea typeface="+mn-ea"/>
                          <a:cs typeface="+mn-cs"/>
                        </a:rPr>
                        <a:t>A</a:t>
                      </a:r>
                      <a:r>
                        <a:rPr kumimoji="0" lang="en-US" altLang="zh-CN" sz="1600" b="1" i="0" u="none" strike="noStrike" kern="1200" cap="none" spc="0" normalizeH="0" baseline="-25000" noProof="0" dirty="0">
                          <a:ln>
                            <a:noFill/>
                          </a:ln>
                          <a:solidFill>
                            <a:prstClr val="white"/>
                          </a:solidFill>
                          <a:effectLst/>
                          <a:uLnTx/>
                          <a:uFillTx/>
                          <a:latin typeface="Arial"/>
                          <a:ea typeface="+mn-ea"/>
                          <a:cs typeface="+mn-cs"/>
                        </a:rPr>
                        <a:t>5</a:t>
                      </a:r>
                      <a:endParaRPr kumimoji="0" lang="zh-CN" altLang="en-US" sz="1600" b="1" i="0" u="none" strike="noStrike" kern="1200" cap="none" spc="0" normalizeH="0" baseline="0" noProof="0" dirty="0">
                        <a:ln>
                          <a:noFill/>
                        </a:ln>
                        <a:solidFill>
                          <a:prstClr val="white"/>
                        </a:solidFill>
                        <a:effectLst/>
                        <a:uLnTx/>
                        <a:uFillTx/>
                        <a:latin typeface="Arial"/>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a:ea typeface="+mn-ea"/>
                          <a:cs typeface="+mn-cs"/>
                        </a:rPr>
                        <a:t>A</a:t>
                      </a:r>
                      <a:r>
                        <a:rPr kumimoji="0" lang="en-US" altLang="zh-CN" sz="1600" b="1" i="0" u="none" strike="noStrike" kern="1200" cap="none" spc="0" normalizeH="0" baseline="-25000" noProof="0" dirty="0">
                          <a:ln>
                            <a:noFill/>
                          </a:ln>
                          <a:solidFill>
                            <a:prstClr val="white"/>
                          </a:solidFill>
                          <a:effectLst/>
                          <a:uLnTx/>
                          <a:uFillTx/>
                          <a:latin typeface="Arial"/>
                          <a:ea typeface="+mn-ea"/>
                          <a:cs typeface="+mn-cs"/>
                        </a:rPr>
                        <a:t>6</a:t>
                      </a:r>
                      <a:endParaRPr kumimoji="0" lang="zh-CN" altLang="en-US" sz="1600" b="1" i="0" u="none" strike="noStrike" kern="1200" cap="none" spc="0" normalizeH="0" baseline="0" noProof="0" dirty="0">
                        <a:ln>
                          <a:noFill/>
                        </a:ln>
                        <a:solidFill>
                          <a:prstClr val="white"/>
                        </a:solidFill>
                        <a:effectLst/>
                        <a:uLnTx/>
                        <a:uFillTx/>
                        <a:latin typeface="Arial"/>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a:ea typeface="+mn-ea"/>
                          <a:cs typeface="+mn-cs"/>
                        </a:rPr>
                        <a:t>A</a:t>
                      </a:r>
                      <a:r>
                        <a:rPr kumimoji="0" lang="en-US" altLang="zh-CN" sz="1600" b="1" i="0" u="none" strike="noStrike" kern="1200" cap="none" spc="0" normalizeH="0" baseline="-25000" noProof="0" dirty="0">
                          <a:ln>
                            <a:noFill/>
                          </a:ln>
                          <a:solidFill>
                            <a:prstClr val="white"/>
                          </a:solidFill>
                          <a:effectLst/>
                          <a:uLnTx/>
                          <a:uFillTx/>
                          <a:latin typeface="Arial"/>
                          <a:ea typeface="+mn-ea"/>
                          <a:cs typeface="+mn-cs"/>
                        </a:rPr>
                        <a:t>7</a:t>
                      </a:r>
                      <a:endParaRPr kumimoji="0" lang="zh-CN" altLang="en-US" sz="1600" b="1" i="0" u="none" strike="noStrike" kern="1200" cap="none" spc="0" normalizeH="0" baseline="0" noProof="0" dirty="0">
                        <a:ln>
                          <a:noFill/>
                        </a:ln>
                        <a:solidFill>
                          <a:prstClr val="white"/>
                        </a:solidFill>
                        <a:effectLst/>
                        <a:uLnTx/>
                        <a:uFillTx/>
                        <a:latin typeface="Arial"/>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a:ea typeface="+mn-ea"/>
                          <a:cs typeface="+mn-cs"/>
                        </a:rPr>
                        <a:t>A</a:t>
                      </a:r>
                      <a:r>
                        <a:rPr kumimoji="0" lang="en-US" altLang="zh-CN" sz="1600" b="1" i="0" u="none" strike="noStrike" kern="1200" cap="none" spc="0" normalizeH="0" baseline="-25000" noProof="0" dirty="0">
                          <a:ln>
                            <a:noFill/>
                          </a:ln>
                          <a:solidFill>
                            <a:prstClr val="white"/>
                          </a:solidFill>
                          <a:effectLst/>
                          <a:uLnTx/>
                          <a:uFillTx/>
                          <a:latin typeface="Arial"/>
                          <a:ea typeface="+mn-ea"/>
                          <a:cs typeface="+mn-cs"/>
                        </a:rPr>
                        <a:t>8</a:t>
                      </a:r>
                      <a:endParaRPr kumimoji="0" lang="zh-CN" altLang="en-US" sz="1600" b="1" i="0" u="none" strike="noStrike" kern="1200" cap="none" spc="0" normalizeH="0" baseline="0" noProof="0" dirty="0">
                        <a:ln>
                          <a:noFill/>
                        </a:ln>
                        <a:solidFill>
                          <a:prstClr val="white"/>
                        </a:solidFill>
                        <a:effectLst/>
                        <a:uLnTx/>
                        <a:uFillTx/>
                        <a:latin typeface="Arial"/>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a:ea typeface="+mn-ea"/>
                          <a:cs typeface="+mn-cs"/>
                        </a:rPr>
                        <a:t>A</a:t>
                      </a:r>
                      <a:r>
                        <a:rPr kumimoji="0" lang="en-US" altLang="zh-CN" sz="1600" b="1" i="0" u="none" strike="noStrike" kern="1200" cap="none" spc="0" normalizeH="0" baseline="-25000" noProof="0" dirty="0">
                          <a:ln>
                            <a:noFill/>
                          </a:ln>
                          <a:solidFill>
                            <a:prstClr val="white"/>
                          </a:solidFill>
                          <a:effectLst/>
                          <a:uLnTx/>
                          <a:uFillTx/>
                          <a:latin typeface="Arial"/>
                          <a:ea typeface="+mn-ea"/>
                          <a:cs typeface="+mn-cs"/>
                        </a:rPr>
                        <a:t>9</a:t>
                      </a:r>
                      <a:endParaRPr kumimoji="0" lang="zh-CN" altLang="en-US" sz="1600" b="1" i="0" u="none" strike="noStrike" kern="1200" cap="none" spc="0" normalizeH="0" baseline="0" noProof="0" dirty="0">
                        <a:ln>
                          <a:noFill/>
                        </a:ln>
                        <a:solidFill>
                          <a:prstClr val="white"/>
                        </a:solidFill>
                        <a:effectLst/>
                        <a:uLnTx/>
                        <a:uFillTx/>
                        <a:latin typeface="Arial"/>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a:ea typeface="+mn-ea"/>
                          <a:cs typeface="+mn-cs"/>
                        </a:rPr>
                        <a:t>A</a:t>
                      </a:r>
                      <a:r>
                        <a:rPr kumimoji="0" lang="en-US" altLang="zh-CN" sz="1600" b="1" i="0" u="none" strike="noStrike" kern="1200" cap="none" spc="0" normalizeH="0" baseline="-25000" noProof="0" dirty="0">
                          <a:ln>
                            <a:noFill/>
                          </a:ln>
                          <a:solidFill>
                            <a:prstClr val="white"/>
                          </a:solidFill>
                          <a:effectLst/>
                          <a:uLnTx/>
                          <a:uFillTx/>
                          <a:latin typeface="Arial"/>
                          <a:ea typeface="+mn-ea"/>
                          <a:cs typeface="+mn-cs"/>
                        </a:rPr>
                        <a:t>10</a:t>
                      </a:r>
                      <a:endParaRPr kumimoji="0" lang="zh-CN" altLang="en-US" sz="1600" b="1" i="0" u="none" strike="noStrike" kern="1200" cap="none" spc="0" normalizeH="0" baseline="0" noProof="0" dirty="0">
                        <a:ln>
                          <a:noFill/>
                        </a:ln>
                        <a:solidFill>
                          <a:prstClr val="white"/>
                        </a:solidFill>
                        <a:effectLst/>
                        <a:uLnTx/>
                        <a:uFillTx/>
                        <a:latin typeface="Arial"/>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a:ea typeface="+mn-ea"/>
                          <a:cs typeface="+mn-cs"/>
                        </a:rPr>
                        <a:t>A</a:t>
                      </a:r>
                      <a:r>
                        <a:rPr kumimoji="0" lang="en-US" altLang="zh-CN" sz="1600" b="1" i="0" u="none" strike="noStrike" kern="1200" cap="none" spc="0" normalizeH="0" baseline="-25000" noProof="0" dirty="0">
                          <a:ln>
                            <a:noFill/>
                          </a:ln>
                          <a:solidFill>
                            <a:prstClr val="white"/>
                          </a:solidFill>
                          <a:effectLst/>
                          <a:uLnTx/>
                          <a:uFillTx/>
                          <a:latin typeface="Arial"/>
                          <a:ea typeface="+mn-ea"/>
                          <a:cs typeface="+mn-cs"/>
                        </a:rPr>
                        <a:t>11</a:t>
                      </a:r>
                      <a:endParaRPr kumimoji="0" lang="zh-CN" altLang="en-US" sz="1600" b="1" i="0" u="none" strike="noStrike" kern="1200" cap="none" spc="0" normalizeH="0" baseline="0" noProof="0" dirty="0">
                        <a:ln>
                          <a:noFill/>
                        </a:ln>
                        <a:solidFill>
                          <a:prstClr val="white"/>
                        </a:solidFill>
                        <a:effectLst/>
                        <a:uLnTx/>
                        <a:uFillTx/>
                        <a:latin typeface="Arial"/>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a:ea typeface="+mn-ea"/>
                          <a:cs typeface="+mn-cs"/>
                        </a:rPr>
                        <a:t>A</a:t>
                      </a:r>
                      <a:r>
                        <a:rPr kumimoji="0" lang="en-US" altLang="zh-CN" sz="1600" b="1" i="0" u="none" strike="noStrike" kern="1200" cap="none" spc="0" normalizeH="0" baseline="-25000" noProof="0" dirty="0">
                          <a:ln>
                            <a:noFill/>
                          </a:ln>
                          <a:solidFill>
                            <a:prstClr val="white"/>
                          </a:solidFill>
                          <a:effectLst/>
                          <a:uLnTx/>
                          <a:uFillTx/>
                          <a:latin typeface="Arial"/>
                          <a:ea typeface="+mn-ea"/>
                          <a:cs typeface="+mn-cs"/>
                        </a:rPr>
                        <a:t>12</a:t>
                      </a:r>
                      <a:endParaRPr kumimoji="0" lang="zh-CN" altLang="en-US" sz="1600" b="1" i="0" u="none" strike="noStrike" kern="1200" cap="none" spc="0" normalizeH="0" baseline="0" noProof="0" dirty="0">
                        <a:ln>
                          <a:noFill/>
                        </a:ln>
                        <a:solidFill>
                          <a:prstClr val="white"/>
                        </a:solidFill>
                        <a:effectLst/>
                        <a:uLnTx/>
                        <a:uFillTx/>
                        <a:latin typeface="Arial"/>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a:ea typeface="+mn-ea"/>
                          <a:cs typeface="+mn-cs"/>
                        </a:rPr>
                        <a:t>A</a:t>
                      </a:r>
                      <a:r>
                        <a:rPr kumimoji="0" lang="en-US" altLang="zh-CN" sz="1600" b="1" i="0" u="none" strike="noStrike" kern="1200" cap="none" spc="0" normalizeH="0" baseline="-25000" noProof="0" dirty="0">
                          <a:ln>
                            <a:noFill/>
                          </a:ln>
                          <a:solidFill>
                            <a:prstClr val="white"/>
                          </a:solidFill>
                          <a:effectLst/>
                          <a:uLnTx/>
                          <a:uFillTx/>
                          <a:latin typeface="Arial"/>
                          <a:ea typeface="+mn-ea"/>
                          <a:cs typeface="+mn-cs"/>
                        </a:rPr>
                        <a:t>13</a:t>
                      </a:r>
                      <a:endParaRPr kumimoji="0" lang="zh-CN" altLang="en-US" sz="1600" b="1" i="0" u="none" strike="noStrike" kern="1200" cap="none" spc="0" normalizeH="0" baseline="0" noProof="0" dirty="0">
                        <a:ln>
                          <a:noFill/>
                        </a:ln>
                        <a:solidFill>
                          <a:prstClr val="white"/>
                        </a:solidFill>
                        <a:effectLst/>
                        <a:uLnTx/>
                        <a:uFillTx/>
                        <a:latin typeface="Arial"/>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a:ea typeface="+mn-ea"/>
                          <a:cs typeface="+mn-cs"/>
                        </a:rPr>
                        <a:t>A</a:t>
                      </a:r>
                      <a:r>
                        <a:rPr kumimoji="0" lang="en-US" altLang="zh-CN" sz="1600" b="1" i="0" u="none" strike="noStrike" kern="1200" cap="none" spc="0" normalizeH="0" baseline="-25000" noProof="0" dirty="0">
                          <a:ln>
                            <a:noFill/>
                          </a:ln>
                          <a:solidFill>
                            <a:prstClr val="white"/>
                          </a:solidFill>
                          <a:effectLst/>
                          <a:uLnTx/>
                          <a:uFillTx/>
                          <a:latin typeface="Arial"/>
                          <a:ea typeface="+mn-ea"/>
                          <a:cs typeface="+mn-cs"/>
                        </a:rPr>
                        <a:t>14</a:t>
                      </a:r>
                      <a:endParaRPr kumimoji="0" lang="zh-CN" altLang="en-US" sz="1600" b="1" i="0" u="none" strike="noStrike" kern="1200" cap="none" spc="0" normalizeH="0" baseline="0" noProof="0" dirty="0">
                        <a:ln>
                          <a:noFill/>
                        </a:ln>
                        <a:solidFill>
                          <a:prstClr val="white"/>
                        </a:solidFill>
                        <a:effectLst/>
                        <a:uLnTx/>
                        <a:uFillTx/>
                        <a:latin typeface="Arial"/>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Arial"/>
                          <a:ea typeface="+mn-ea"/>
                          <a:cs typeface="+mn-cs"/>
                        </a:rPr>
                        <a:t>A</a:t>
                      </a:r>
                      <a:r>
                        <a:rPr kumimoji="0" lang="en-US" altLang="zh-CN" sz="1600" b="1" i="0" u="none" strike="noStrike" kern="1200" cap="none" spc="0" normalizeH="0" baseline="-25000" noProof="0" dirty="0">
                          <a:ln>
                            <a:noFill/>
                          </a:ln>
                          <a:solidFill>
                            <a:prstClr val="white"/>
                          </a:solidFill>
                          <a:effectLst/>
                          <a:uLnTx/>
                          <a:uFillTx/>
                          <a:latin typeface="Arial"/>
                          <a:ea typeface="+mn-ea"/>
                          <a:cs typeface="+mn-cs"/>
                        </a:rPr>
                        <a:t>15</a:t>
                      </a:r>
                      <a:endParaRPr kumimoji="0" lang="zh-CN" altLang="en-US" sz="1600" b="1" i="0" u="none" strike="noStrike" kern="1200" cap="none" spc="0" normalizeH="0" baseline="0" noProof="0" dirty="0">
                        <a:ln>
                          <a:noFill/>
                        </a:ln>
                        <a:solidFill>
                          <a:prstClr val="white"/>
                        </a:solidFill>
                        <a:effectLst/>
                        <a:uLnTx/>
                        <a:uFillTx/>
                        <a:latin typeface="Arial"/>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white"/>
                          </a:solidFill>
                          <a:effectLst/>
                          <a:uLnTx/>
                          <a:uFillTx/>
                          <a:latin typeface="+mn-lt"/>
                          <a:ea typeface="+mn-ea"/>
                          <a:cs typeface="+mn-cs"/>
                        </a:rPr>
                        <a:t>A</a:t>
                      </a:r>
                      <a:r>
                        <a:rPr kumimoji="0" lang="en-US" altLang="zh-CN" sz="1600" b="1" i="0" u="none" strike="noStrike" kern="1200" cap="none" spc="0" normalizeH="0" baseline="-25000" noProof="0" dirty="0">
                          <a:ln>
                            <a:noFill/>
                          </a:ln>
                          <a:solidFill>
                            <a:prstClr val="white"/>
                          </a:solidFill>
                          <a:effectLst/>
                          <a:uLnTx/>
                          <a:uFillTx/>
                          <a:latin typeface="+mn-lt"/>
                          <a:ea typeface="+mn-ea"/>
                          <a:cs typeface="+mn-cs"/>
                        </a:rPr>
                        <a:t>1</a:t>
                      </a:r>
                      <a:r>
                        <a:rPr kumimoji="0" lang="en-US" altLang="zh-CN" sz="1800" b="1" i="0" u="none" strike="noStrike" kern="1200" cap="none" spc="0" normalizeH="0" baseline="-25000" noProof="0" dirty="0">
                          <a:ln>
                            <a:noFill/>
                          </a:ln>
                          <a:solidFill>
                            <a:prstClr val="white"/>
                          </a:solidFill>
                          <a:effectLst/>
                          <a:uLnTx/>
                          <a:uFillTx/>
                          <a:latin typeface="+mn-lt"/>
                          <a:ea typeface="+mn-ea"/>
                          <a:cs typeface="+mn-cs"/>
                        </a:rPr>
                        <a:t>6</a:t>
                      </a:r>
                      <a:endParaRPr kumimoji="0" lang="zh-CN" altLang="en-US" sz="1800" b="1" i="0" u="none" strike="noStrike" kern="1200" cap="none" spc="0" normalizeH="0" baseline="0" noProof="0" dirty="0">
                        <a:ln>
                          <a:noFill/>
                        </a:ln>
                        <a:solidFill>
                          <a:prstClr val="white"/>
                        </a:solidFill>
                        <a:effectLst/>
                        <a:uLnTx/>
                        <a:uFillTx/>
                        <a:latin typeface="+mn-lt"/>
                        <a:ea typeface="+mn-ea"/>
                        <a:cs typeface="+mn-cs"/>
                      </a:endParaRPr>
                    </a:p>
                  </a:txBody>
                  <a:tcPr/>
                </a:tc>
                <a:extLst>
                  <a:ext uri="{0D108BD9-81ED-4DB2-BD59-A6C34878D82A}">
                    <a16:rowId xmlns:a16="http://schemas.microsoft.com/office/drawing/2014/main" val="3887932125"/>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solidFill>
                            <a:srgbClr val="FF0000"/>
                          </a:solidFill>
                        </a:rPr>
                        <a:t>0</a:t>
                      </a:r>
                      <a:endParaRPr lang="zh-CN" altLang="en-US" dirty="0">
                        <a:solidFill>
                          <a:srgbClr val="FF0000"/>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solidFill>
                            <a:srgbClr val="FF0000"/>
                          </a:solidFill>
                        </a:rPr>
                        <a:t>0</a:t>
                      </a:r>
                      <a:endParaRPr lang="zh-CN" altLang="en-US" dirty="0">
                        <a:solidFill>
                          <a:srgbClr val="FF0000"/>
                        </a:solidFill>
                      </a:endParaRPr>
                    </a:p>
                  </a:txBody>
                  <a:tcPr/>
                </a:tc>
                <a:tc>
                  <a:txBody>
                    <a:bodyPr/>
                    <a:lstStyle/>
                    <a:p>
                      <a:pPr algn="ctr"/>
                      <a:r>
                        <a:rPr lang="en-US" altLang="zh-CN" dirty="0"/>
                        <a:t>1</a:t>
                      </a:r>
                      <a:endParaRPr lang="zh-CN" altLang="en-US" dirty="0"/>
                    </a:p>
                  </a:txBody>
                  <a:tcPr/>
                </a:tc>
                <a:tc>
                  <a:txBody>
                    <a:bodyPr/>
                    <a:lstStyle/>
                    <a:p>
                      <a:pPr algn="ctr"/>
                      <a:r>
                        <a:rPr lang="en-US" altLang="zh-CN" dirty="0">
                          <a:solidFill>
                            <a:srgbClr val="FF0000"/>
                          </a:solidFill>
                        </a:rPr>
                        <a:t>1</a:t>
                      </a:r>
                      <a:endParaRPr lang="zh-CN" altLang="en-US" dirty="0">
                        <a:solidFill>
                          <a:srgbClr val="FF0000"/>
                        </a:solidFill>
                      </a:endParaRP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solidFill>
                            <a:srgbClr val="FF0000"/>
                          </a:solidFill>
                        </a:rPr>
                        <a:t>1</a:t>
                      </a:r>
                      <a:endParaRPr lang="zh-CN" altLang="en-US" dirty="0">
                        <a:solidFill>
                          <a:srgbClr val="FF0000"/>
                        </a:solidFill>
                      </a:endParaRP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8096408"/>
                  </a:ext>
                </a:extLst>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solidFill>
                            <a:srgbClr val="FF0000"/>
                          </a:solidFill>
                        </a:rPr>
                        <a:t>0</a:t>
                      </a:r>
                      <a:endParaRPr lang="zh-CN" altLang="en-US" dirty="0">
                        <a:solidFill>
                          <a:srgbClr val="FF0000"/>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solidFill>
                            <a:srgbClr val="FF0000"/>
                          </a:solidFill>
                        </a:rPr>
                        <a:t>1</a:t>
                      </a:r>
                      <a:endParaRPr lang="zh-CN" altLang="en-US" dirty="0">
                        <a:solidFill>
                          <a:srgbClr val="FF0000"/>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solidFill>
                            <a:srgbClr val="FF0000"/>
                          </a:solidFill>
                        </a:rPr>
                        <a:t>0</a:t>
                      </a:r>
                      <a:endParaRPr lang="zh-CN" altLang="en-US" dirty="0">
                        <a:solidFill>
                          <a:srgbClr val="FF0000"/>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solidFill>
                            <a:srgbClr val="FF0000"/>
                          </a:solidFill>
                        </a:rPr>
                        <a:t>1</a:t>
                      </a:r>
                      <a:endParaRPr lang="zh-CN" altLang="en-US" dirty="0">
                        <a:solidFill>
                          <a:srgbClr val="FF0000"/>
                        </a:solidFill>
                      </a:endParaRP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89261321"/>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solidFill>
                            <a:srgbClr val="FF0000"/>
                          </a:solidFill>
                        </a:rPr>
                        <a:t>0</a:t>
                      </a:r>
                      <a:endParaRPr lang="zh-CN" altLang="en-US" dirty="0">
                        <a:solidFill>
                          <a:srgbClr val="FF0000"/>
                        </a:solidFill>
                      </a:endParaRP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solidFill>
                            <a:srgbClr val="FF0000"/>
                          </a:solidFill>
                        </a:rPr>
                        <a:t>1</a:t>
                      </a:r>
                      <a:endParaRPr lang="zh-CN" altLang="en-US" dirty="0">
                        <a:solidFill>
                          <a:srgbClr val="FF0000"/>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solidFill>
                            <a:srgbClr val="FF0000"/>
                          </a:solidFill>
                        </a:rPr>
                        <a:t>0</a:t>
                      </a:r>
                      <a:endParaRPr lang="zh-CN" altLang="en-US" dirty="0">
                        <a:solidFill>
                          <a:srgbClr val="FF0000"/>
                        </a:solidFill>
                      </a:endParaRP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solidFill>
                            <a:srgbClr val="FF0000"/>
                          </a:solidFill>
                        </a:rPr>
                        <a:t>0</a:t>
                      </a:r>
                      <a:endParaRPr lang="zh-CN" altLang="en-US" dirty="0">
                        <a:solidFill>
                          <a:srgbClr val="FF0000"/>
                        </a:solidFill>
                      </a:endParaRPr>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73505269"/>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solidFill>
                            <a:srgbClr val="FF0000"/>
                          </a:solidFill>
                        </a:rPr>
                        <a:t>1</a:t>
                      </a:r>
                      <a:endParaRPr lang="zh-CN" altLang="en-US" dirty="0">
                        <a:solidFill>
                          <a:srgbClr val="FF0000"/>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solidFill>
                            <a:srgbClr val="FF0000"/>
                          </a:solidFill>
                        </a:rPr>
                        <a:t>1</a:t>
                      </a:r>
                      <a:endParaRPr lang="zh-CN" altLang="en-US" dirty="0">
                        <a:solidFill>
                          <a:srgbClr val="FF0000"/>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solidFill>
                            <a:srgbClr val="FF0000"/>
                          </a:solidFill>
                        </a:rPr>
                        <a:t>1</a:t>
                      </a:r>
                      <a:endParaRPr lang="zh-CN" altLang="en-US" dirty="0">
                        <a:solidFill>
                          <a:srgbClr val="FF0000"/>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solidFill>
                            <a:srgbClr val="FF0000"/>
                          </a:solidFill>
                        </a:rPr>
                        <a:t>1</a:t>
                      </a:r>
                      <a:endParaRPr lang="zh-CN" altLang="en-US" dirty="0">
                        <a:solidFill>
                          <a:srgbClr val="FF0000"/>
                        </a:solidFill>
                      </a:endParaRPr>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993318897"/>
                  </a:ext>
                </a:extLst>
              </a:tr>
            </a:tbl>
          </a:graphicData>
        </a:graphic>
      </p:graphicFrame>
      <p:sp>
        <p:nvSpPr>
          <p:cNvPr id="34" name="矩形 33"/>
          <p:cNvSpPr>
            <a:spLocks noChangeArrowheads="1"/>
          </p:cNvSpPr>
          <p:nvPr/>
        </p:nvSpPr>
        <p:spPr bwMode="auto">
          <a:xfrm>
            <a:off x="4460367" y="5192885"/>
            <a:ext cx="687697" cy="1384995"/>
          </a:xfrm>
          <a:prstGeom prst="rect">
            <a:avLst/>
          </a:prstGeom>
          <a:solidFill>
            <a:srgbClr val="FFFF00"/>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2800" dirty="0"/>
              <a:t>A</a:t>
            </a:r>
            <a:r>
              <a:rPr lang="en-US" altLang="zh-CN" sz="2800" baseline="-25000" dirty="0"/>
              <a:t>8</a:t>
            </a:r>
          </a:p>
          <a:p>
            <a:pPr algn="ctr" eaLnBrk="1" hangingPunct="1">
              <a:spcBef>
                <a:spcPct val="0"/>
              </a:spcBef>
              <a:buFontTx/>
              <a:buNone/>
            </a:pPr>
            <a:r>
              <a:rPr lang="zh-CN" altLang="en-US" sz="2800" dirty="0"/>
              <a:t>为</a:t>
            </a:r>
          </a:p>
          <a:p>
            <a:pPr algn="ctr" eaLnBrk="1" hangingPunct="1">
              <a:spcBef>
                <a:spcPct val="0"/>
              </a:spcBef>
              <a:buFontTx/>
              <a:buNone/>
            </a:pPr>
            <a:r>
              <a:rPr lang="en-US" altLang="zh-CN" sz="2800" b="1" dirty="0">
                <a:solidFill>
                  <a:srgbClr val="FF0000"/>
                </a:solidFill>
                <a:latin typeface="宋体" panose="02010600030101010101" pitchFamily="2" charset="-122"/>
              </a:rPr>
              <a:t>∨</a:t>
            </a:r>
            <a:endParaRPr lang="zh-CN" altLang="en-US" sz="2800" dirty="0">
              <a:solidFill>
                <a:srgbClr val="FF0000"/>
              </a:solidFill>
              <a:sym typeface="Symbol" panose="05050102010706020507" pitchFamily="18" charset="2"/>
            </a:endParaRPr>
          </a:p>
        </p:txBody>
      </p:sp>
      <p:sp>
        <p:nvSpPr>
          <p:cNvPr id="35" name="矩形 34"/>
          <p:cNvSpPr/>
          <p:nvPr/>
        </p:nvSpPr>
        <p:spPr>
          <a:xfrm>
            <a:off x="7473461" y="5192886"/>
            <a:ext cx="719783" cy="1384995"/>
          </a:xfrm>
          <a:prstGeom prst="rect">
            <a:avLst/>
          </a:prstGeom>
          <a:solidFill>
            <a:srgbClr val="FFC000"/>
          </a:solidFill>
        </p:spPr>
        <p:txBody>
          <a:bodyPr wrap="square">
            <a:spAutoFit/>
          </a:bodyPr>
          <a:lstStyle/>
          <a:p>
            <a:pPr algn="ctr" eaLnBrk="1" hangingPunct="1">
              <a:defRPr/>
            </a:pPr>
            <a:r>
              <a:rPr lang="en-US" altLang="zh-CN" sz="2800" dirty="0">
                <a:latin typeface="Arial" charset="0"/>
                <a:ea typeface="宋体" charset="-122"/>
                <a:sym typeface="Symbol" pitchFamily="18" charset="2"/>
              </a:rPr>
              <a:t>A</a:t>
            </a:r>
            <a:r>
              <a:rPr lang="en-US" altLang="zh-CN" sz="2800" baseline="-25000" dirty="0">
                <a:latin typeface="Arial" charset="0"/>
                <a:ea typeface="宋体" charset="-122"/>
                <a:sym typeface="Symbol" pitchFamily="18" charset="2"/>
              </a:rPr>
              <a:t>14</a:t>
            </a:r>
            <a:r>
              <a:rPr lang="zh-CN" altLang="en-US" sz="2800" dirty="0">
                <a:latin typeface="Arial" charset="0"/>
                <a:ea typeface="宋体" charset="-122"/>
                <a:sym typeface="Symbol" pitchFamily="18" charset="2"/>
              </a:rPr>
              <a:t>为</a:t>
            </a:r>
          </a:p>
          <a:p>
            <a:pPr algn="ctr" eaLnBrk="1" hangingPunct="1">
              <a:defRPr/>
            </a:pPr>
            <a:r>
              <a:rPr lang="zh-CN" altLang="en-US" sz="2800" dirty="0">
                <a:solidFill>
                  <a:srgbClr val="FF0000"/>
                </a:solidFill>
                <a:latin typeface="Arial" charset="0"/>
                <a:ea typeface="宋体" charset="-122"/>
                <a:sym typeface="Symbol" pitchFamily="18" charset="2"/>
              </a:rPr>
              <a:t></a:t>
            </a:r>
            <a:endParaRPr lang="zh-CN" altLang="en-US" sz="2800" dirty="0">
              <a:solidFill>
                <a:srgbClr val="FF0000"/>
              </a:solidFill>
              <a:latin typeface="Arial" charset="0"/>
              <a:ea typeface="宋体" charset="-122"/>
            </a:endParaRPr>
          </a:p>
        </p:txBody>
      </p:sp>
      <p:sp>
        <p:nvSpPr>
          <p:cNvPr id="36" name="矩形 35"/>
          <p:cNvSpPr/>
          <p:nvPr/>
        </p:nvSpPr>
        <p:spPr>
          <a:xfrm>
            <a:off x="5513238" y="5168864"/>
            <a:ext cx="714946" cy="1384995"/>
          </a:xfrm>
          <a:prstGeom prst="rect">
            <a:avLst/>
          </a:prstGeom>
          <a:solidFill>
            <a:schemeClr val="accent1">
              <a:lumMod val="20000"/>
              <a:lumOff val="80000"/>
            </a:schemeClr>
          </a:solidFill>
        </p:spPr>
        <p:txBody>
          <a:bodyPr wrap="square">
            <a:spAutoFit/>
          </a:bodyPr>
          <a:lstStyle/>
          <a:p>
            <a:pPr algn="ctr" eaLnBrk="1" hangingPunct="1">
              <a:defRPr/>
            </a:pPr>
            <a:r>
              <a:rPr lang="en-US" altLang="zh-CN" sz="2800" dirty="0">
                <a:latin typeface="Arial" charset="0"/>
                <a:ea typeface="宋体" charset="-122"/>
              </a:rPr>
              <a:t>A</a:t>
            </a:r>
            <a:r>
              <a:rPr lang="en-US" altLang="zh-CN" sz="2800" baseline="-25000" dirty="0">
                <a:latin typeface="Arial" charset="0"/>
                <a:ea typeface="宋体" charset="-122"/>
              </a:rPr>
              <a:t>10</a:t>
            </a:r>
          </a:p>
          <a:p>
            <a:pPr algn="ctr" eaLnBrk="1" hangingPunct="1">
              <a:defRPr/>
            </a:pPr>
            <a:r>
              <a:rPr lang="zh-CN" altLang="en-US" sz="2800" dirty="0">
                <a:latin typeface="Arial" charset="0"/>
                <a:ea typeface="宋体" charset="-122"/>
                <a:sym typeface="Symbol" pitchFamily="18" charset="2"/>
              </a:rPr>
              <a:t>为</a:t>
            </a:r>
          </a:p>
          <a:p>
            <a:pPr algn="ctr" eaLnBrk="1" hangingPunct="1">
              <a:defRPr/>
            </a:pPr>
            <a:r>
              <a:rPr lang="zh-CN" altLang="en-US" sz="2800" dirty="0">
                <a:solidFill>
                  <a:srgbClr val="FF0000"/>
                </a:solidFill>
                <a:latin typeface="Arial" charset="0"/>
                <a:ea typeface="宋体" charset="-122"/>
                <a:sym typeface="Symbol" pitchFamily="18" charset="2"/>
              </a:rPr>
              <a:t></a:t>
            </a:r>
          </a:p>
        </p:txBody>
      </p:sp>
      <p:sp>
        <p:nvSpPr>
          <p:cNvPr id="37" name="矩形 36"/>
          <p:cNvSpPr/>
          <p:nvPr/>
        </p:nvSpPr>
        <p:spPr>
          <a:xfrm>
            <a:off x="1582738" y="5192885"/>
            <a:ext cx="575841" cy="1384995"/>
          </a:xfrm>
          <a:prstGeom prst="rect">
            <a:avLst/>
          </a:prstGeom>
          <a:solidFill>
            <a:schemeClr val="accent3"/>
          </a:solidFill>
        </p:spPr>
        <p:txBody>
          <a:bodyPr wrap="square">
            <a:spAutoFit/>
          </a:bodyPr>
          <a:lstStyle/>
          <a:p>
            <a:pPr algn="ctr" eaLnBrk="1" hangingPunct="1">
              <a:defRPr/>
            </a:pPr>
            <a:r>
              <a:rPr lang="en-US" altLang="zh-CN" sz="2800" dirty="0">
                <a:latin typeface="Arial" charset="0"/>
                <a:ea typeface="宋体" charset="-122"/>
                <a:sym typeface="Symbol" pitchFamily="18" charset="2"/>
              </a:rPr>
              <a:t>A</a:t>
            </a:r>
            <a:r>
              <a:rPr lang="en-US" altLang="zh-CN" sz="2800" baseline="-25000" dirty="0">
                <a:latin typeface="Arial" charset="0"/>
                <a:ea typeface="宋体" charset="-122"/>
                <a:sym typeface="Symbol" pitchFamily="18" charset="2"/>
              </a:rPr>
              <a:t>2</a:t>
            </a:r>
          </a:p>
          <a:p>
            <a:pPr algn="ctr" eaLnBrk="1" hangingPunct="1">
              <a:defRPr/>
            </a:pPr>
            <a:r>
              <a:rPr lang="zh-CN" altLang="en-US" sz="2800" dirty="0">
                <a:latin typeface="Arial" charset="0"/>
                <a:ea typeface="宋体" charset="-122"/>
                <a:sym typeface="Symbol" pitchFamily="18" charset="2"/>
              </a:rPr>
              <a:t>为</a:t>
            </a:r>
            <a:endParaRPr lang="en-US" altLang="zh-CN" sz="2800" dirty="0">
              <a:latin typeface="Arial" charset="0"/>
              <a:ea typeface="宋体" charset="-122"/>
              <a:sym typeface="Symbol" pitchFamily="18" charset="2"/>
            </a:endParaRPr>
          </a:p>
          <a:p>
            <a:pPr algn="ctr" eaLnBrk="1" hangingPunct="1">
              <a:defRPr/>
            </a:pPr>
            <a:r>
              <a:rPr lang="zh-CN" altLang="en-US" sz="2800" b="1" dirty="0">
                <a:solidFill>
                  <a:srgbClr val="FF0000"/>
                </a:solidFill>
                <a:latin typeface="宋体" panose="02010600030101010101" pitchFamily="2" charset="-122"/>
              </a:rPr>
              <a:t>∧</a:t>
            </a:r>
            <a:endParaRPr lang="zh-CN" altLang="en-US" sz="2800" dirty="0">
              <a:solidFill>
                <a:srgbClr val="FF0000"/>
              </a:solidFill>
              <a:latin typeface="Arial" charset="0"/>
              <a:ea typeface="宋体" charset="-122"/>
              <a:sym typeface="Symbol" pitchFamily="18" charset="2"/>
            </a:endParaRPr>
          </a:p>
        </p:txBody>
      </p:sp>
    </p:spTree>
    <p:extLst>
      <p:ext uri="{BB962C8B-B14F-4D97-AF65-F5344CB8AC3E}">
        <p14:creationId xmlns:p14="http://schemas.microsoft.com/office/powerpoint/2010/main" val="13013321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blinds(horizontal)">
                                      <p:cBhvr>
                                        <p:cTn id="11" dur="500"/>
                                        <p:tgtEl>
                                          <p:spTgt spid="3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linds(horizontal)">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blinds(horizontal)">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blinds(horizontal)">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idx="4294967295"/>
          </p:nvPr>
        </p:nvSpPr>
        <p:spPr>
          <a:xfrm>
            <a:off x="179388" y="-26988"/>
            <a:ext cx="8713787" cy="642938"/>
          </a:xfrm>
        </p:spPr>
        <p:txBody>
          <a:bodyPr/>
          <a:lstStyle/>
          <a:p>
            <a:r>
              <a:rPr lang="zh-CN" altLang="en-US" sz="3600" b="1" dirty="0">
                <a:latin typeface="Calibri" pitchFamily="34" charset="0"/>
              </a:rPr>
              <a:t>边做边学 </a:t>
            </a:r>
            <a:r>
              <a:rPr lang="en-US" altLang="zh-CN" sz="3600" b="1" dirty="0">
                <a:latin typeface="Calibri" pitchFamily="34" charset="0"/>
              </a:rPr>
              <a:t>Learning By Doing</a:t>
            </a:r>
            <a:endParaRPr lang="zh-CN" altLang="en-US" sz="4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365" name="Rectangle 5"/>
          <p:cNvSpPr>
            <a:spLocks noChangeArrowheads="1"/>
          </p:cNvSpPr>
          <p:nvPr/>
        </p:nvSpPr>
        <p:spPr bwMode="auto">
          <a:xfrm>
            <a:off x="1475656" y="3933056"/>
            <a:ext cx="6264758" cy="1569660"/>
          </a:xfrm>
          <a:prstGeom prst="rect">
            <a:avLst/>
          </a:prstGeom>
          <a:solidFill>
            <a:schemeClr val="bg1"/>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ts val="0"/>
              </a:spcBef>
              <a:buNone/>
            </a:pPr>
            <a:r>
              <a:rPr lang="zh-CN" altLang="en-US" b="1" dirty="0">
                <a:solidFill>
                  <a:srgbClr val="FF0000"/>
                </a:solidFill>
                <a:latin typeface="Calibri" pitchFamily="34" charset="0"/>
              </a:rPr>
              <a:t>吾听吾忘 </a:t>
            </a:r>
            <a:r>
              <a:rPr lang="en-US" altLang="zh-CN" b="1" dirty="0">
                <a:latin typeface="Times New Roman" panose="02020603050405020304" pitchFamily="18" charset="0"/>
                <a:cs typeface="Times New Roman" panose="02020603050405020304" pitchFamily="18" charset="0"/>
              </a:rPr>
              <a:t>I hear and I forget. </a:t>
            </a:r>
          </a:p>
          <a:p>
            <a:pPr eaLnBrk="1" hangingPunct="1">
              <a:spcBef>
                <a:spcPts val="0"/>
              </a:spcBef>
              <a:buNone/>
            </a:pPr>
            <a:r>
              <a:rPr lang="zh-CN" altLang="en-US" b="1" dirty="0">
                <a:solidFill>
                  <a:srgbClr val="FF0000"/>
                </a:solidFill>
                <a:latin typeface="Calibri" pitchFamily="34" charset="0"/>
              </a:rPr>
              <a:t>吾见吾记 </a:t>
            </a:r>
            <a:r>
              <a:rPr lang="en-US" altLang="zh-CN" b="1" dirty="0">
                <a:latin typeface="Times New Roman" panose="02020603050405020304" pitchFamily="18" charset="0"/>
                <a:cs typeface="Times New Roman" panose="02020603050405020304" pitchFamily="18" charset="0"/>
              </a:rPr>
              <a:t>I see and I remember. </a:t>
            </a:r>
          </a:p>
          <a:p>
            <a:pPr eaLnBrk="1" hangingPunct="1">
              <a:spcBef>
                <a:spcPts val="0"/>
              </a:spcBef>
              <a:buNone/>
            </a:pPr>
            <a:r>
              <a:rPr lang="zh-CN" altLang="en-US" b="1" dirty="0">
                <a:solidFill>
                  <a:srgbClr val="FF0000"/>
                </a:solidFill>
                <a:latin typeface="Calibri" pitchFamily="34" charset="0"/>
              </a:rPr>
              <a:t>吾做吾悟 </a:t>
            </a:r>
            <a:r>
              <a:rPr lang="en-US" altLang="zh-CN" b="1" dirty="0">
                <a:latin typeface="Times New Roman" panose="02020603050405020304" pitchFamily="18" charset="0"/>
                <a:cs typeface="Times New Roman" panose="02020603050405020304" pitchFamily="18" charset="0"/>
              </a:rPr>
              <a:t>I do and I understand.</a:t>
            </a:r>
          </a:p>
        </p:txBody>
      </p:sp>
      <p:sp>
        <p:nvSpPr>
          <p:cNvPr id="2" name="矩形 1"/>
          <p:cNvSpPr/>
          <p:nvPr/>
        </p:nvSpPr>
        <p:spPr>
          <a:xfrm>
            <a:off x="179388" y="886068"/>
            <a:ext cx="4572000" cy="3046988"/>
          </a:xfrm>
          <a:prstGeom prst="rect">
            <a:avLst/>
          </a:prstGeom>
        </p:spPr>
        <p:txBody>
          <a:bodyPr>
            <a:spAutoFit/>
          </a:bodyPr>
          <a:lstStyle/>
          <a:p>
            <a:r>
              <a:rPr lang="zh-CN" altLang="en-US" sz="3200" b="1" dirty="0"/>
              <a:t>孔子的弟子荀子</a:t>
            </a:r>
            <a:endParaRPr lang="en-US" altLang="zh-CN" sz="3200" b="1" dirty="0"/>
          </a:p>
          <a:p>
            <a:r>
              <a:rPr lang="en-US" altLang="zh-CN" sz="3200" b="1" dirty="0"/>
              <a:t>《</a:t>
            </a:r>
            <a:r>
              <a:rPr lang="zh-CN" altLang="en-US" sz="3200" b="1" dirty="0"/>
              <a:t>儒孝篇</a:t>
            </a:r>
            <a:r>
              <a:rPr lang="en-US" altLang="zh-CN" sz="3200" b="1" dirty="0"/>
              <a:t>》</a:t>
            </a:r>
          </a:p>
          <a:p>
            <a:r>
              <a:rPr lang="zh-CN" altLang="en-US" sz="3200" b="1" dirty="0">
                <a:solidFill>
                  <a:srgbClr val="993300"/>
                </a:solidFill>
              </a:rPr>
              <a:t>不闻不若闻之</a:t>
            </a:r>
            <a:endParaRPr lang="en-US" altLang="zh-CN" sz="3200" b="1" dirty="0">
              <a:solidFill>
                <a:srgbClr val="993300"/>
              </a:solidFill>
            </a:endParaRPr>
          </a:p>
          <a:p>
            <a:r>
              <a:rPr lang="zh-CN" altLang="en-US" sz="3200" b="1" dirty="0">
                <a:solidFill>
                  <a:srgbClr val="993300"/>
                </a:solidFill>
              </a:rPr>
              <a:t>闻之不若见之</a:t>
            </a:r>
            <a:endParaRPr lang="en-US" altLang="zh-CN" sz="3200" b="1" dirty="0">
              <a:solidFill>
                <a:srgbClr val="993300"/>
              </a:solidFill>
            </a:endParaRPr>
          </a:p>
          <a:p>
            <a:r>
              <a:rPr lang="zh-CN" altLang="en-US" sz="3200" b="1" dirty="0">
                <a:solidFill>
                  <a:srgbClr val="993300"/>
                </a:solidFill>
              </a:rPr>
              <a:t>见之不若知之</a:t>
            </a:r>
            <a:endParaRPr lang="en-US" altLang="zh-CN" sz="3200" b="1" dirty="0">
              <a:solidFill>
                <a:srgbClr val="993300"/>
              </a:solidFill>
            </a:endParaRPr>
          </a:p>
          <a:p>
            <a:r>
              <a:rPr lang="zh-CN" altLang="en-US" sz="3200" b="1" dirty="0">
                <a:solidFill>
                  <a:srgbClr val="993300"/>
                </a:solidFill>
              </a:rPr>
              <a:t>知之不若行之</a:t>
            </a:r>
          </a:p>
        </p:txBody>
      </p:sp>
      <p:pic>
        <p:nvPicPr>
          <p:cNvPr id="1026" name="Picture 2" descr="https://gimg2.baidu.com/image_search/src=http%3A%2F%2Fwww.langya.cn%2Flygx%2Fxsys%2F201801%2FW020180112334379863291.jpg&amp;refer=http%3A%2F%2Fwww.langya.cn&amp;app=2002&amp;size=f9999,10000&amp;q=a80&amp;n=0&amp;g=0n&amp;fmt=jpeg?sec=1632195946&amp;t=f8eba6a3d8544c7ddb0da2a3e4d4f1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0572" y="877926"/>
            <a:ext cx="2428567" cy="2983122"/>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4"/>
          <a:stretch>
            <a:fillRect/>
          </a:stretch>
        </p:blipFill>
        <p:spPr>
          <a:xfrm>
            <a:off x="3678924" y="877926"/>
            <a:ext cx="2352620" cy="2983122"/>
          </a:xfrm>
          <a:prstGeom prst="rect">
            <a:avLst/>
          </a:prstGeom>
        </p:spPr>
      </p:pic>
      <p:sp>
        <p:nvSpPr>
          <p:cNvPr id="8" name="文本框 7"/>
          <p:cNvSpPr txBox="1"/>
          <p:nvPr/>
        </p:nvSpPr>
        <p:spPr>
          <a:xfrm>
            <a:off x="0" y="5589240"/>
            <a:ext cx="9144000" cy="646331"/>
          </a:xfrm>
          <a:prstGeom prst="rect">
            <a:avLst/>
          </a:prstGeom>
          <a:solidFill>
            <a:srgbClr val="00B0F0"/>
          </a:solidFill>
        </p:spPr>
        <p:txBody>
          <a:bodyPr wrap="square" rtlCol="0">
            <a:spAutoFit/>
          </a:bodyPr>
          <a:lstStyle/>
          <a:p>
            <a:pPr algn="ctr"/>
            <a:r>
              <a:rPr lang="zh-CN" altLang="en-US" sz="3600" dirty="0">
                <a:latin typeface="Calibri" panose="020F0502020204030204" pitchFamily="34" charset="0"/>
              </a:rPr>
              <a:t>建议：夯实基础要练习，拓展能力多研习</a:t>
            </a:r>
            <a:endParaRPr lang="en-US" altLang="zh-CN" sz="3600" dirty="0">
              <a:latin typeface="Calibri" panose="020F0502020204030204" pitchFamily="34" charset="0"/>
            </a:endParaRPr>
          </a:p>
        </p:txBody>
      </p:sp>
    </p:spTree>
    <p:extLst>
      <p:ext uri="{BB962C8B-B14F-4D97-AF65-F5344CB8AC3E}">
        <p14:creationId xmlns:p14="http://schemas.microsoft.com/office/powerpoint/2010/main" val="19055991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0EFFF5C7-414F-4730-9CF1-A5169E31EF23}" type="slidenum">
              <a:rPr lang="zh-CN" altLang="en-US" sz="1400" smtClean="0">
                <a:solidFill>
                  <a:schemeClr val="tx2"/>
                </a:solidFill>
                <a:latin typeface="Times New Roman" panose="02020603050405020304" pitchFamily="18" charset="0"/>
              </a:rPr>
              <a:pPr>
                <a:spcBef>
                  <a:spcPct val="0"/>
                </a:spcBef>
                <a:buFontTx/>
                <a:buNone/>
              </a:pPr>
              <a:t>5</a:t>
            </a:fld>
            <a:r>
              <a:rPr lang="en-US" altLang="zh-CN" sz="1400" dirty="0">
                <a:solidFill>
                  <a:schemeClr val="tx2"/>
                </a:solidFill>
                <a:latin typeface="Times New Roman" panose="02020603050405020304" pitchFamily="18" charset="0"/>
              </a:rPr>
              <a:t>/50</a:t>
            </a:r>
          </a:p>
        </p:txBody>
      </p:sp>
      <p:sp>
        <p:nvSpPr>
          <p:cNvPr id="17411" name="Rectangle 2"/>
          <p:cNvSpPr>
            <a:spLocks noGrp="1"/>
          </p:cNvSpPr>
          <p:nvPr>
            <p:ph type="title" idx="4294967295"/>
          </p:nvPr>
        </p:nvSpPr>
        <p:spPr>
          <a:xfrm>
            <a:off x="179388" y="-26988"/>
            <a:ext cx="8713787" cy="642938"/>
          </a:xfrm>
        </p:spPr>
        <p:txBody>
          <a:bodyPr/>
          <a:lstStyle/>
          <a:p>
            <a:r>
              <a:rPr lang="zh-CN" altLang="en-US" b="1">
                <a:latin typeface="Calibri" panose="020F0502020204030204" pitchFamily="34" charset="0"/>
                <a:ea typeface="宋体" panose="02010600030101010101" pitchFamily="2" charset="-122"/>
              </a:rPr>
              <a:t>数理逻辑</a:t>
            </a:r>
          </a:p>
        </p:txBody>
      </p:sp>
      <p:sp>
        <p:nvSpPr>
          <p:cNvPr id="17412" name="Rectangle 3"/>
          <p:cNvSpPr>
            <a:spLocks noGrp="1"/>
          </p:cNvSpPr>
          <p:nvPr>
            <p:ph type="body" idx="4294967295"/>
          </p:nvPr>
        </p:nvSpPr>
        <p:spPr>
          <a:xfrm>
            <a:off x="539750" y="981075"/>
            <a:ext cx="7848600" cy="3095625"/>
          </a:xfrm>
        </p:spPr>
        <p:txBody>
          <a:bodyPr/>
          <a:lstStyle/>
          <a:p>
            <a:pPr>
              <a:buFont typeface="Arial" panose="020B0604020202020204" pitchFamily="34" charset="0"/>
              <a:buNone/>
            </a:pPr>
            <a:r>
              <a:rPr lang="zh-CN" altLang="en-US" b="1" dirty="0">
                <a:latin typeface="Calibri" panose="020F0502020204030204" pitchFamily="34" charset="0"/>
                <a:ea typeface="宋体" panose="02010600030101010101" pitchFamily="2" charset="-122"/>
              </a:rPr>
              <a:t>第一章  命题逻辑</a:t>
            </a:r>
            <a:endParaRPr lang="en-US" altLang="zh-CN" b="1" dirty="0">
              <a:latin typeface="Calibri" panose="020F0502020204030204" pitchFamily="34" charset="0"/>
              <a:ea typeface="宋体" panose="02010600030101010101" pitchFamily="2" charset="-122"/>
            </a:endParaRPr>
          </a:p>
          <a:p>
            <a:pPr>
              <a:buFont typeface="Arial" panose="020B0604020202020204" pitchFamily="34" charset="0"/>
              <a:buNone/>
            </a:pPr>
            <a:r>
              <a:rPr lang="zh-CN" altLang="en-US" b="1" dirty="0">
                <a:latin typeface="Calibri" panose="020F0502020204030204" pitchFamily="34" charset="0"/>
                <a:ea typeface="宋体" panose="02010600030101010101" pitchFamily="2" charset="-122"/>
              </a:rPr>
              <a:t>第二章  一阶逻辑</a:t>
            </a:r>
          </a:p>
          <a:p>
            <a:pPr>
              <a:buFont typeface="Arial" panose="020B0604020202020204" pitchFamily="34" charset="0"/>
              <a:buNone/>
            </a:pPr>
            <a:endParaRPr lang="zh-CN" altLang="en-US" b="1" dirty="0">
              <a:latin typeface="Calibri" panose="020F0502020204030204" pitchFamily="34" charset="0"/>
              <a:ea typeface="宋体" panose="02010600030101010101" pitchFamily="2" charset="-122"/>
            </a:endParaRPr>
          </a:p>
          <a:p>
            <a:pPr>
              <a:buFont typeface="Arial" panose="020B0604020202020204" pitchFamily="34" charset="0"/>
              <a:buNone/>
            </a:pPr>
            <a:endParaRPr lang="zh-CN" altLang="en-US" b="1" dirty="0">
              <a:latin typeface="Calibri" panose="020F0502020204030204" pitchFamily="34" charset="0"/>
              <a:ea typeface="宋体" panose="02010600030101010101" pitchFamily="2" charset="-122"/>
            </a:endParaRPr>
          </a:p>
        </p:txBody>
      </p:sp>
      <p:cxnSp>
        <p:nvCxnSpPr>
          <p:cNvPr id="3" name="直接箭头连接符 2"/>
          <p:cNvCxnSpPr/>
          <p:nvPr/>
        </p:nvCxnSpPr>
        <p:spPr>
          <a:xfrm flipH="1" flipV="1">
            <a:off x="3347864" y="2276872"/>
            <a:ext cx="1224136" cy="2664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572000" y="4941168"/>
            <a:ext cx="2646878" cy="584775"/>
          </a:xfrm>
          <a:prstGeom prst="rect">
            <a:avLst/>
          </a:prstGeom>
          <a:noFill/>
        </p:spPr>
        <p:txBody>
          <a:bodyPr wrap="none" rtlCol="0">
            <a:spAutoFit/>
          </a:bodyPr>
          <a:lstStyle/>
          <a:p>
            <a:r>
              <a:rPr lang="zh-CN" altLang="en-US" sz="3200" dirty="0">
                <a:solidFill>
                  <a:srgbClr val="FF0000"/>
                </a:solidFill>
              </a:rPr>
              <a:t>一阶谓词逻辑</a:t>
            </a:r>
          </a:p>
        </p:txBody>
      </p:sp>
    </p:spTree>
    <p:extLst>
      <p:ext uri="{BB962C8B-B14F-4D97-AF65-F5344CB8AC3E}">
        <p14:creationId xmlns:p14="http://schemas.microsoft.com/office/powerpoint/2010/main" val="391866259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p:cNvSpPr>
          <p:nvPr>
            <p:ph type="title" idx="4294967295"/>
          </p:nvPr>
        </p:nvSpPr>
        <p:spPr>
          <a:xfrm>
            <a:off x="179388" y="-26988"/>
            <a:ext cx="8964612" cy="642938"/>
          </a:xfrm>
        </p:spPr>
        <p:txBody>
          <a:bodyPr/>
          <a:lstStyle/>
          <a:p>
            <a:r>
              <a:rPr lang="zh-CN" altLang="en-US" sz="4000" b="1">
                <a:ea typeface="宋体" panose="02010600030101010101" pitchFamily="2" charset="-122"/>
              </a:rPr>
              <a:t>作业</a:t>
            </a:r>
            <a:r>
              <a:rPr lang="en-US" altLang="zh-CN" sz="4000" b="1">
                <a:ea typeface="宋体" panose="02010600030101010101" pitchFamily="2" charset="-122"/>
              </a:rPr>
              <a:t>01</a:t>
            </a:r>
            <a:endParaRPr lang="zh-CN" altLang="en-US" sz="4000" b="1">
              <a:ea typeface="宋体" panose="02010600030101010101" pitchFamily="2" charset="-122"/>
            </a:endParaRPr>
          </a:p>
        </p:txBody>
      </p:sp>
      <p:sp>
        <p:nvSpPr>
          <p:cNvPr id="93188" name="内容占位符 2"/>
          <p:cNvSpPr>
            <a:spLocks noGrp="1"/>
          </p:cNvSpPr>
          <p:nvPr>
            <p:ph type="body" idx="4294967295"/>
          </p:nvPr>
        </p:nvSpPr>
        <p:spPr>
          <a:xfrm>
            <a:off x="205565" y="809369"/>
            <a:ext cx="8229600" cy="2331600"/>
          </a:xfrm>
        </p:spPr>
        <p:txBody>
          <a:bodyPr/>
          <a:lstStyle/>
          <a:p>
            <a:pPr>
              <a:lnSpc>
                <a:spcPct val="130000"/>
              </a:lnSpc>
              <a:spcBef>
                <a:spcPct val="0"/>
              </a:spcBef>
              <a:buNone/>
            </a:pPr>
            <a:r>
              <a:rPr lang="en-US" altLang="zh-CN" b="1" dirty="0">
                <a:solidFill>
                  <a:srgbClr val="993300"/>
                </a:solidFill>
                <a:ea typeface="宋体" panose="02010600030101010101" pitchFamily="2" charset="-122"/>
              </a:rPr>
              <a:t>1.1 (2)(3)(4)(5)(6)</a:t>
            </a:r>
          </a:p>
          <a:p>
            <a:pPr>
              <a:lnSpc>
                <a:spcPct val="130000"/>
              </a:lnSpc>
              <a:spcBef>
                <a:spcPct val="0"/>
              </a:spcBef>
              <a:buNone/>
            </a:pPr>
            <a:r>
              <a:rPr lang="en-US" altLang="zh-CN" b="1" dirty="0">
                <a:solidFill>
                  <a:srgbClr val="993300"/>
                </a:solidFill>
                <a:ea typeface="宋体" panose="02010600030101010101" pitchFamily="2" charset="-122"/>
              </a:rPr>
              <a:t>1.6 (1)(2)</a:t>
            </a:r>
          </a:p>
          <a:p>
            <a:pPr>
              <a:lnSpc>
                <a:spcPct val="130000"/>
              </a:lnSpc>
              <a:spcBef>
                <a:spcPct val="0"/>
              </a:spcBef>
              <a:buFont typeface="Arial" panose="020B0604020202020204" pitchFamily="34" charset="0"/>
              <a:buNone/>
            </a:pPr>
            <a:endParaRPr lang="en-US" altLang="zh-CN" b="1" dirty="0">
              <a:solidFill>
                <a:srgbClr val="993300"/>
              </a:solidFill>
              <a:ea typeface="宋体" panose="02010600030101010101" pitchFamily="2" charset="-122"/>
            </a:endParaRPr>
          </a:p>
          <a:p>
            <a:pPr marL="893763" indent="-893763">
              <a:lnSpc>
                <a:spcPct val="120000"/>
              </a:lnSpc>
              <a:buFont typeface="Wingdings" panose="05000000000000000000" pitchFamily="2" charset="2"/>
              <a:buNone/>
            </a:pPr>
            <a:endParaRPr lang="en-US" altLang="zh-CN" b="1" dirty="0">
              <a:solidFill>
                <a:srgbClr val="993300"/>
              </a:solidFill>
              <a:ea typeface="宋体" panose="0201060003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697757789"/>
              </p:ext>
            </p:extLst>
          </p:nvPr>
        </p:nvGraphicFramePr>
        <p:xfrm>
          <a:off x="209902" y="2200592"/>
          <a:ext cx="8758923" cy="1798320"/>
        </p:xfrm>
        <a:graphic>
          <a:graphicData uri="http://schemas.openxmlformats.org/drawingml/2006/table">
            <a:tbl>
              <a:tblPr/>
              <a:tblGrid>
                <a:gridCol w="8758923">
                  <a:extLst>
                    <a:ext uri="{9D8B030D-6E8A-4147-A177-3AD203B41FA5}">
                      <a16:colId xmlns:a16="http://schemas.microsoft.com/office/drawing/2014/main" val="2801537338"/>
                    </a:ext>
                  </a:extLst>
                </a:gridCol>
              </a:tblGrid>
              <a:tr h="0">
                <a:tc>
                  <a:txBody>
                    <a:bodyPr/>
                    <a:lstStyle/>
                    <a:p>
                      <a:pPr>
                        <a:buFont typeface="Arial" panose="020B0604020202020204" pitchFamily="34" charset="0"/>
                        <a:buNone/>
                      </a:pPr>
                      <a:r>
                        <a:rPr lang="zh-CN" altLang="en-US" sz="2800" dirty="0"/>
                        <a:t>作业要求：</a:t>
                      </a:r>
                      <a:endParaRPr lang="en-US" altLang="zh-CN" sz="2800" dirty="0"/>
                    </a:p>
                    <a:p>
                      <a:pPr marL="457200" indent="-457200">
                        <a:buFont typeface="+mj-ea"/>
                        <a:buAutoNum type="circleNumDbPlain"/>
                      </a:pPr>
                      <a:r>
                        <a:rPr lang="zh-CN" altLang="en-US" sz="2800" b="0" dirty="0">
                          <a:latin typeface="+mn-ea"/>
                          <a:ea typeface="+mn-ea"/>
                        </a:rPr>
                        <a:t>使用</a:t>
                      </a:r>
                      <a:r>
                        <a:rPr lang="en-US" altLang="zh-CN" sz="2800" b="0" dirty="0">
                          <a:latin typeface="+mn-ea"/>
                          <a:ea typeface="+mn-ea"/>
                        </a:rPr>
                        <a:t>32</a:t>
                      </a:r>
                      <a:r>
                        <a:rPr lang="zh-CN" altLang="en-US" sz="2800" b="0" dirty="0">
                          <a:latin typeface="+mn-ea"/>
                          <a:ea typeface="+mn-ea"/>
                        </a:rPr>
                        <a:t>开薄练习本</a:t>
                      </a:r>
                      <a:endParaRPr lang="en-US" altLang="zh-CN" sz="2800" b="0" dirty="0">
                        <a:latin typeface="+mn-ea"/>
                        <a:ea typeface="+mn-ea"/>
                      </a:endParaRPr>
                    </a:p>
                    <a:p>
                      <a:pPr marL="457200" indent="-457200">
                        <a:buFont typeface="+mj-ea"/>
                        <a:buAutoNum type="circleNumDbPlain"/>
                      </a:pPr>
                      <a:r>
                        <a:rPr lang="zh-CN" altLang="en-US" sz="2800" b="0" dirty="0">
                          <a:latin typeface="+mn-ea"/>
                          <a:ea typeface="+mn-ea"/>
                        </a:rPr>
                        <a:t>在作业本封面上写姓名及编号（见</a:t>
                      </a:r>
                      <a:r>
                        <a:rPr lang="en-US" altLang="zh-CN" sz="2800" b="0" dirty="0">
                          <a:latin typeface="+mn-ea"/>
                          <a:ea typeface="+mn-ea"/>
                        </a:rPr>
                        <a:t>QQ</a:t>
                      </a:r>
                      <a:r>
                        <a:rPr lang="zh-CN" altLang="en-US" sz="2800" b="0" dirty="0">
                          <a:latin typeface="+mn-ea"/>
                          <a:ea typeface="+mn-ea"/>
                        </a:rPr>
                        <a:t>群文件）</a:t>
                      </a:r>
                      <a:endParaRPr lang="en-US" altLang="zh-CN" sz="2800" b="0" dirty="0">
                        <a:latin typeface="+mn-ea"/>
                        <a:ea typeface="+mn-ea"/>
                      </a:endParaRPr>
                    </a:p>
                    <a:p>
                      <a:pPr marL="457200" indent="-457200">
                        <a:buFont typeface="+mj-ea"/>
                        <a:buAutoNum type="circleNumDbPlain"/>
                      </a:pPr>
                      <a:r>
                        <a:rPr lang="zh-CN" altLang="en-US" sz="2800" b="0" dirty="0">
                          <a:latin typeface="+mn-ea"/>
                          <a:ea typeface="+mn-ea"/>
                        </a:rPr>
                        <a:t>写作业时必须先</a:t>
                      </a:r>
                      <a:r>
                        <a:rPr lang="zh-CN" altLang="en-US" sz="2800" b="0" kern="1200" dirty="0">
                          <a:solidFill>
                            <a:schemeClr val="tx1"/>
                          </a:solidFill>
                          <a:latin typeface="+mn-ea"/>
                          <a:ea typeface="+mn-ea"/>
                          <a:cs typeface="+mn-cs"/>
                        </a:rPr>
                        <a:t>抄写原</a:t>
                      </a:r>
                      <a:r>
                        <a:rPr lang="zh-CN" altLang="en-US" sz="2800" b="0" dirty="0">
                          <a:latin typeface="+mn-ea"/>
                          <a:ea typeface="+mn-ea"/>
                        </a:rPr>
                        <a:t>题目</a:t>
                      </a:r>
                    </a:p>
                  </a:txBody>
                  <a:tcPr anchor="ctr">
                    <a:lnL>
                      <a:noFill/>
                    </a:lnL>
                    <a:lnR>
                      <a:noFill/>
                    </a:lnR>
                    <a:lnT>
                      <a:noFill/>
                    </a:lnT>
                    <a:lnB>
                      <a:noFill/>
                    </a:lnB>
                    <a:solidFill>
                      <a:srgbClr val="00B0F0"/>
                    </a:solidFill>
                  </a:tcPr>
                </a:tc>
                <a:extLst>
                  <a:ext uri="{0D108BD9-81ED-4DB2-BD59-A6C34878D82A}">
                    <a16:rowId xmlns:a16="http://schemas.microsoft.com/office/drawing/2014/main" val="3244743229"/>
                  </a:ext>
                </a:extLst>
              </a:tr>
            </a:tbl>
          </a:graphicData>
        </a:graphic>
      </p:graphicFrame>
      <p:sp>
        <p:nvSpPr>
          <p:cNvPr id="4" name="Rectangle 1"/>
          <p:cNvSpPr>
            <a:spLocks noChangeArrowheads="1"/>
          </p:cNvSpPr>
          <p:nvPr/>
        </p:nvSpPr>
        <p:spPr bwMode="auto">
          <a:xfrm>
            <a:off x="323850" y="2859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323850" y="2859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TextBox 7"/>
          <p:cNvSpPr txBox="1">
            <a:spLocks noChangeArrowheads="1"/>
          </p:cNvSpPr>
          <p:nvPr/>
        </p:nvSpPr>
        <p:spPr bwMode="auto">
          <a:xfrm>
            <a:off x="2194291" y="4156173"/>
            <a:ext cx="6755054" cy="646331"/>
          </a:xfrm>
          <a:prstGeom prst="rect">
            <a:avLst/>
          </a:prstGeom>
          <a:solidFill>
            <a:srgbClr val="FFFF00"/>
          </a:solidFill>
          <a:ln>
            <a:noFill/>
          </a:ln>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None/>
            </a:pPr>
            <a:r>
              <a:rPr lang="en-US" altLang="zh-CN" sz="3600" b="1" dirty="0">
                <a:solidFill>
                  <a:srgbClr val="0070C0"/>
                </a:solidFill>
                <a:latin typeface="Times New Roman" panose="02020603050405020304" pitchFamily="18" charset="0"/>
                <a:cs typeface="Times New Roman" panose="02020603050405020304" pitchFamily="18" charset="0"/>
              </a:rPr>
              <a:t>http://patternrecognition.asia/dm</a:t>
            </a:r>
            <a:endParaRPr lang="zh-CN" altLang="en-US" sz="3600" b="1" dirty="0">
              <a:solidFill>
                <a:srgbClr val="0070C0"/>
              </a:solidFill>
              <a:latin typeface="Times New Roman" panose="02020603050405020304" pitchFamily="18" charset="0"/>
              <a:cs typeface="Times New Roman" panose="02020603050405020304" pitchFamily="18" charset="0"/>
            </a:endParaRPr>
          </a:p>
        </p:txBody>
      </p:sp>
      <p:sp>
        <p:nvSpPr>
          <p:cNvPr id="2" name="文本框 1"/>
          <p:cNvSpPr txBox="1"/>
          <p:nvPr/>
        </p:nvSpPr>
        <p:spPr>
          <a:xfrm>
            <a:off x="205565" y="4208668"/>
            <a:ext cx="1918163" cy="523220"/>
          </a:xfrm>
          <a:prstGeom prst="rect">
            <a:avLst/>
          </a:prstGeom>
          <a:solidFill>
            <a:srgbClr val="FFFF00"/>
          </a:solidFill>
        </p:spPr>
        <p:txBody>
          <a:bodyPr wrap="square" rtlCol="0">
            <a:spAutoFit/>
          </a:bodyPr>
          <a:lstStyle/>
          <a:p>
            <a:r>
              <a:rPr lang="zh-CN" altLang="en-US" sz="2800" dirty="0">
                <a:solidFill>
                  <a:srgbClr val="FF0000"/>
                </a:solidFill>
              </a:rPr>
              <a:t>课程网站</a:t>
            </a:r>
          </a:p>
        </p:txBody>
      </p:sp>
      <p:sp>
        <p:nvSpPr>
          <p:cNvPr id="5" name="文本框 4">
            <a:extLst>
              <a:ext uri="{FF2B5EF4-FFF2-40B4-BE49-F238E27FC236}">
                <a16:creationId xmlns:a16="http://schemas.microsoft.com/office/drawing/2014/main" id="{F2546F34-6DA7-DBB2-7FBA-81CB066E57A3}"/>
              </a:ext>
            </a:extLst>
          </p:cNvPr>
          <p:cNvSpPr txBox="1"/>
          <p:nvPr/>
        </p:nvSpPr>
        <p:spPr>
          <a:xfrm>
            <a:off x="2627784" y="5513612"/>
            <a:ext cx="4786210" cy="523220"/>
          </a:xfrm>
          <a:prstGeom prst="rect">
            <a:avLst/>
          </a:prstGeom>
          <a:noFill/>
        </p:spPr>
        <p:txBody>
          <a:bodyPr wrap="square" rtlCol="0">
            <a:spAutoFit/>
          </a:bodyPr>
          <a:lstStyle/>
          <a:p>
            <a:r>
              <a:rPr lang="zh-CN" altLang="en-US" sz="2800" dirty="0">
                <a:solidFill>
                  <a:srgbClr val="FF0000"/>
                </a:solidFill>
              </a:rPr>
              <a:t>超星学习通                </a:t>
            </a:r>
            <a:r>
              <a:rPr lang="en-US" altLang="zh-CN" sz="2800" dirty="0">
                <a:solidFill>
                  <a:srgbClr val="FF0000"/>
                </a:solidFill>
              </a:rPr>
              <a:t>QQ</a:t>
            </a:r>
            <a:r>
              <a:rPr lang="zh-CN" altLang="en-US" sz="2800" dirty="0">
                <a:solidFill>
                  <a:srgbClr val="FF0000"/>
                </a:solidFill>
              </a:rPr>
              <a:t>群</a:t>
            </a:r>
          </a:p>
        </p:txBody>
      </p:sp>
      <p:pic>
        <p:nvPicPr>
          <p:cNvPr id="9" name="图片 8">
            <a:extLst>
              <a:ext uri="{FF2B5EF4-FFF2-40B4-BE49-F238E27FC236}">
                <a16:creationId xmlns:a16="http://schemas.microsoft.com/office/drawing/2014/main" id="{53057725-3751-12C1-8710-B22E7CD3C6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8609" y="4941003"/>
            <a:ext cx="1544260" cy="1864266"/>
          </a:xfrm>
          <a:prstGeom prst="rect">
            <a:avLst/>
          </a:prstGeom>
        </p:spPr>
      </p:pic>
      <p:pic>
        <p:nvPicPr>
          <p:cNvPr id="11" name="图片 10">
            <a:extLst>
              <a:ext uri="{FF2B5EF4-FFF2-40B4-BE49-F238E27FC236}">
                <a16:creationId xmlns:a16="http://schemas.microsoft.com/office/drawing/2014/main" id="{F0D60185-3F7D-5A8A-B92C-01B0B740D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372" y="4973197"/>
            <a:ext cx="1799878" cy="1799878"/>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6516BB45-5E4A-4EC6-B6A6-8689354711A2}" type="slidenum">
              <a:rPr lang="zh-CN" altLang="en-US" sz="1400" smtClean="0">
                <a:solidFill>
                  <a:schemeClr val="tx2"/>
                </a:solidFill>
                <a:latin typeface="Times New Roman" panose="02020603050405020304" pitchFamily="18" charset="0"/>
              </a:rPr>
              <a:pPr>
                <a:spcBef>
                  <a:spcPct val="0"/>
                </a:spcBef>
                <a:buFontTx/>
                <a:buNone/>
              </a:pPr>
              <a:t>6</a:t>
            </a:fld>
            <a:r>
              <a:rPr lang="en-US" altLang="zh-CN" sz="1400" dirty="0">
                <a:solidFill>
                  <a:schemeClr val="tx2"/>
                </a:solidFill>
                <a:latin typeface="Times New Roman" panose="02020603050405020304" pitchFamily="18" charset="0"/>
              </a:rPr>
              <a:t>/50</a:t>
            </a:r>
          </a:p>
        </p:txBody>
      </p:sp>
      <p:sp>
        <p:nvSpPr>
          <p:cNvPr id="11267" name="Rectangle 2"/>
          <p:cNvSpPr>
            <a:spLocks noGrp="1"/>
          </p:cNvSpPr>
          <p:nvPr>
            <p:ph type="title" idx="4294967295"/>
          </p:nvPr>
        </p:nvSpPr>
        <p:spPr>
          <a:xfrm>
            <a:off x="179388" y="-26988"/>
            <a:ext cx="8713787" cy="642938"/>
          </a:xfrm>
        </p:spPr>
        <p:txBody>
          <a:bodyPr/>
          <a:lstStyle/>
          <a:p>
            <a:r>
              <a:rPr lang="zh-CN" altLang="en-US" b="1" dirty="0">
                <a:latin typeface="Calibri" panose="020F0502020204030204" pitchFamily="34" charset="0"/>
                <a:ea typeface="宋体" panose="02010600030101010101" pitchFamily="2" charset="-122"/>
              </a:rPr>
              <a:t>数学化的逻辑学</a:t>
            </a:r>
          </a:p>
        </p:txBody>
      </p:sp>
      <p:sp>
        <p:nvSpPr>
          <p:cNvPr id="11268" name="Rectangle 7"/>
          <p:cNvSpPr>
            <a:spLocks noChangeArrowheads="1"/>
          </p:cNvSpPr>
          <p:nvPr/>
        </p:nvSpPr>
        <p:spPr bwMode="auto">
          <a:xfrm>
            <a:off x="179388" y="764704"/>
            <a:ext cx="8640762" cy="586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9750" indent="-53975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25000"/>
              </a:spcBef>
              <a:buFont typeface="Wingdings" panose="05000000000000000000" pitchFamily="2" charset="2"/>
              <a:buChar char="l"/>
            </a:pPr>
            <a:r>
              <a:rPr lang="zh-CN" altLang="en-US" sz="2800" b="1" dirty="0"/>
              <a:t>德国</a:t>
            </a:r>
            <a:r>
              <a:rPr lang="en-US" altLang="zh-CN" sz="2800" b="1" dirty="0"/>
              <a:t>G.W. </a:t>
            </a:r>
            <a:r>
              <a:rPr lang="en-US" altLang="zh-CN" sz="2800" b="1" dirty="0">
                <a:solidFill>
                  <a:srgbClr val="FF0000"/>
                </a:solidFill>
              </a:rPr>
              <a:t>Leibniz</a:t>
            </a:r>
            <a:r>
              <a:rPr lang="en-US" altLang="zh-CN" sz="2800" b="1" dirty="0"/>
              <a:t> (1626-1716)</a:t>
            </a:r>
            <a:r>
              <a:rPr lang="zh-CN" altLang="en-US" sz="2800" b="1" dirty="0"/>
              <a:t>把</a:t>
            </a:r>
            <a:r>
              <a:rPr lang="zh-CN" altLang="en-US" sz="2800" b="1" dirty="0">
                <a:solidFill>
                  <a:srgbClr val="FF0000"/>
                </a:solidFill>
              </a:rPr>
              <a:t>数学引入</a:t>
            </a:r>
            <a:r>
              <a:rPr lang="zh-CN" altLang="en-US" sz="2800" b="1" dirty="0"/>
              <a:t>形式逻辑，明确提出用数学方法研究推理。</a:t>
            </a:r>
          </a:p>
          <a:p>
            <a:pPr eaLnBrk="1" hangingPunct="1">
              <a:spcBef>
                <a:spcPct val="25000"/>
              </a:spcBef>
              <a:buFont typeface="Wingdings" panose="05000000000000000000" pitchFamily="2" charset="2"/>
              <a:buChar char="l"/>
            </a:pPr>
            <a:r>
              <a:rPr lang="zh-CN" altLang="en-US" sz="2800" b="1" dirty="0"/>
              <a:t>英国</a:t>
            </a:r>
            <a:r>
              <a:rPr lang="en-US" altLang="zh-CN" sz="2800" b="1" dirty="0"/>
              <a:t>G.</a:t>
            </a:r>
            <a:r>
              <a:rPr lang="en-US" altLang="zh-CN" sz="2800" b="1" dirty="0">
                <a:solidFill>
                  <a:srgbClr val="FF0000"/>
                </a:solidFill>
              </a:rPr>
              <a:t> Boole</a:t>
            </a:r>
            <a:r>
              <a:rPr lang="en-US" altLang="zh-CN" sz="2800" b="1" dirty="0"/>
              <a:t> (1815-1864)</a:t>
            </a:r>
            <a:r>
              <a:rPr lang="zh-CN" altLang="en-US" sz="2800" b="1" dirty="0"/>
              <a:t>等创立了逻辑代数，</a:t>
            </a:r>
            <a:r>
              <a:rPr lang="en-US" altLang="zh-CN" sz="2800" b="1" dirty="0"/>
              <a:t>1847</a:t>
            </a:r>
            <a:r>
              <a:rPr lang="zh-CN" altLang="en-US" sz="2800" b="1" dirty="0"/>
              <a:t>年</a:t>
            </a:r>
            <a:r>
              <a:rPr lang="en-US" altLang="zh-CN" sz="2800" b="1" dirty="0"/>
              <a:t>Boole</a:t>
            </a:r>
            <a:r>
              <a:rPr lang="zh-CN" altLang="en-US" sz="2800" b="1" dirty="0"/>
              <a:t>实现了</a:t>
            </a:r>
            <a:r>
              <a:rPr lang="zh-CN" altLang="en-US" sz="2800" b="1" dirty="0">
                <a:solidFill>
                  <a:srgbClr val="FF0000"/>
                </a:solidFill>
              </a:rPr>
              <a:t>命题演算</a:t>
            </a:r>
            <a:r>
              <a:rPr lang="zh-CN" altLang="en-US" sz="2800" b="1" dirty="0"/>
              <a:t>。</a:t>
            </a:r>
          </a:p>
          <a:p>
            <a:pPr eaLnBrk="1" hangingPunct="1">
              <a:spcBef>
                <a:spcPct val="25000"/>
              </a:spcBef>
              <a:buFont typeface="Wingdings" panose="05000000000000000000" pitchFamily="2" charset="2"/>
              <a:buChar char="l"/>
            </a:pPr>
            <a:r>
              <a:rPr lang="zh-CN" altLang="en-US" sz="2800" b="1" dirty="0"/>
              <a:t>德国</a:t>
            </a:r>
            <a:r>
              <a:rPr lang="en-US" altLang="zh-CN" sz="2800" b="1" dirty="0"/>
              <a:t>G. </a:t>
            </a:r>
            <a:r>
              <a:rPr lang="en-US" altLang="zh-CN" sz="2800" b="1" dirty="0" err="1"/>
              <a:t>Frege</a:t>
            </a:r>
            <a:r>
              <a:rPr lang="en-US" altLang="zh-CN" sz="2800" b="1" dirty="0"/>
              <a:t> (1848-1925)</a:t>
            </a:r>
            <a:r>
              <a:rPr lang="zh-CN" altLang="en-US" sz="2800" b="1" dirty="0"/>
              <a:t>在</a:t>
            </a:r>
            <a:r>
              <a:rPr lang="en-US" altLang="zh-CN" sz="2800" b="1" dirty="0"/>
              <a:t>1879</a:t>
            </a:r>
            <a:r>
              <a:rPr lang="zh-CN" altLang="en-US" sz="2800" b="1" dirty="0"/>
              <a:t>年建立了第一个</a:t>
            </a:r>
            <a:r>
              <a:rPr lang="zh-CN" altLang="en-US" sz="2800" b="1" dirty="0">
                <a:solidFill>
                  <a:srgbClr val="FF0000"/>
                </a:solidFill>
              </a:rPr>
              <a:t>谓词演算</a:t>
            </a:r>
            <a:r>
              <a:rPr lang="zh-CN" altLang="en-US" sz="2800" b="1" dirty="0"/>
              <a:t>系统。</a:t>
            </a:r>
          </a:p>
          <a:p>
            <a:pPr eaLnBrk="1" hangingPunct="1">
              <a:spcBef>
                <a:spcPct val="25000"/>
              </a:spcBef>
              <a:buFont typeface="Wingdings" panose="05000000000000000000" pitchFamily="2" charset="2"/>
              <a:buChar char="l"/>
            </a:pPr>
            <a:r>
              <a:rPr lang="zh-CN" altLang="en-US" sz="2800" b="1" dirty="0"/>
              <a:t>英国</a:t>
            </a:r>
            <a:r>
              <a:rPr lang="en-US" altLang="zh-CN" sz="2800" b="1" dirty="0"/>
              <a:t>B. </a:t>
            </a:r>
            <a:r>
              <a:rPr lang="en-US" altLang="zh-CN" sz="2800" b="1" dirty="0">
                <a:solidFill>
                  <a:srgbClr val="FF0000"/>
                </a:solidFill>
              </a:rPr>
              <a:t>Russell </a:t>
            </a:r>
            <a:r>
              <a:rPr lang="en-US" altLang="zh-CN" sz="2800" b="1" dirty="0"/>
              <a:t>(1872-1970)</a:t>
            </a:r>
            <a:r>
              <a:rPr lang="zh-CN" altLang="en-US" sz="2800" b="1" dirty="0"/>
              <a:t>等从逻辑学的基本法则建立了自然数理论、实数理论及解析几何学等。</a:t>
            </a:r>
            <a:endParaRPr lang="en-US" altLang="zh-CN" sz="2800" b="1" dirty="0"/>
          </a:p>
          <a:p>
            <a:pPr eaLnBrk="1" hangingPunct="1">
              <a:spcBef>
                <a:spcPct val="25000"/>
              </a:spcBef>
              <a:buFont typeface="Wingdings" panose="05000000000000000000" pitchFamily="2" charset="2"/>
              <a:buChar char="l"/>
            </a:pPr>
            <a:r>
              <a:rPr lang="zh-CN" altLang="en-US" sz="2800" b="1" dirty="0">
                <a:latin typeface="Calibri" panose="020F0502020204030204" pitchFamily="34" charset="0"/>
              </a:rPr>
              <a:t>奥地利</a:t>
            </a:r>
            <a:r>
              <a:rPr lang="en-US" altLang="zh-CN" sz="2800" b="1" dirty="0">
                <a:latin typeface="Calibri" panose="020F0502020204030204" pitchFamily="34" charset="0"/>
              </a:rPr>
              <a:t>K. </a:t>
            </a:r>
            <a:r>
              <a:rPr lang="en-US" altLang="zh-CN" sz="2800" b="1" dirty="0" err="1">
                <a:latin typeface="Calibri" panose="020F0502020204030204" pitchFamily="34" charset="0"/>
              </a:rPr>
              <a:t>Godel</a:t>
            </a:r>
            <a:r>
              <a:rPr lang="en-US" altLang="zh-CN" sz="2800" b="1" dirty="0">
                <a:latin typeface="Calibri" panose="020F0502020204030204" pitchFamily="34" charset="0"/>
              </a:rPr>
              <a:t> (1906-1978)</a:t>
            </a:r>
            <a:r>
              <a:rPr lang="zh-CN" altLang="en-US" sz="2800" b="1" dirty="0">
                <a:latin typeface="Calibri" panose="020F0502020204030204" pitchFamily="34" charset="0"/>
              </a:rPr>
              <a:t>在</a:t>
            </a:r>
            <a:r>
              <a:rPr lang="en-US" altLang="zh-CN" sz="2800" b="1" dirty="0">
                <a:latin typeface="Calibri" panose="020F0502020204030204" pitchFamily="34" charset="0"/>
              </a:rPr>
              <a:t>1931</a:t>
            </a:r>
            <a:r>
              <a:rPr lang="zh-CN" altLang="en-US" sz="2800" b="1" dirty="0">
                <a:latin typeface="Calibri" panose="020F0502020204030204" pitchFamily="34" charset="0"/>
              </a:rPr>
              <a:t>年提出</a:t>
            </a:r>
            <a:r>
              <a:rPr lang="en-US" altLang="zh-CN" sz="2800" b="1" dirty="0" err="1">
                <a:solidFill>
                  <a:srgbClr val="FF0000"/>
                </a:solidFill>
                <a:latin typeface="Calibri" panose="020F0502020204030204" pitchFamily="34" charset="0"/>
              </a:rPr>
              <a:t>Godel</a:t>
            </a:r>
            <a:r>
              <a:rPr lang="zh-CN" altLang="en-US" sz="2800" b="1" dirty="0">
                <a:solidFill>
                  <a:srgbClr val="FF0000"/>
                </a:solidFill>
                <a:latin typeface="Calibri" panose="020F0502020204030204" pitchFamily="34" charset="0"/>
              </a:rPr>
              <a:t>不完全性定理</a:t>
            </a:r>
            <a:r>
              <a:rPr lang="zh-CN" altLang="en-US" sz="2800" b="1" dirty="0">
                <a:latin typeface="Calibri" panose="020F0502020204030204" pitchFamily="34" charset="0"/>
              </a:rPr>
              <a:t>，完善了数理逻辑基础。</a:t>
            </a:r>
          </a:p>
          <a:p>
            <a:pPr eaLnBrk="1" hangingPunct="1">
              <a:spcBef>
                <a:spcPct val="25000"/>
              </a:spcBef>
              <a:buFont typeface="Wingdings" panose="05000000000000000000" pitchFamily="2" charset="2"/>
              <a:buChar char="l"/>
            </a:pPr>
            <a:r>
              <a:rPr lang="zh-CN" altLang="en-US" sz="2800" b="1" dirty="0"/>
              <a:t>英国</a:t>
            </a:r>
            <a:r>
              <a:rPr lang="en-US" altLang="zh-CN" sz="2800" b="1" dirty="0"/>
              <a:t>Alan M.</a:t>
            </a:r>
            <a:r>
              <a:rPr lang="en-US" altLang="zh-CN" sz="2800" b="1" dirty="0">
                <a:solidFill>
                  <a:srgbClr val="FF0000"/>
                </a:solidFill>
              </a:rPr>
              <a:t> Turing</a:t>
            </a:r>
            <a:r>
              <a:rPr lang="en-US" altLang="zh-CN" sz="2800" b="1" dirty="0"/>
              <a:t> (1912-1954)</a:t>
            </a:r>
            <a:r>
              <a:rPr lang="zh-CN" altLang="en-US" sz="2800" b="1" dirty="0"/>
              <a:t>在</a:t>
            </a:r>
            <a:r>
              <a:rPr lang="en-US" altLang="zh-CN" sz="2800" b="1" dirty="0"/>
              <a:t>1936</a:t>
            </a:r>
            <a:r>
              <a:rPr lang="zh-CN" altLang="en-US" sz="2800" b="1" dirty="0"/>
              <a:t>年提出一种抽象计算模型（数学逻辑机），引入</a:t>
            </a:r>
            <a:r>
              <a:rPr lang="zh-CN" altLang="en-US" sz="2800" b="1" dirty="0">
                <a:solidFill>
                  <a:srgbClr val="FF0000"/>
                </a:solidFill>
              </a:rPr>
              <a:t>图灵机</a:t>
            </a:r>
            <a:r>
              <a:rPr lang="zh-CN" altLang="en-US" sz="2800" b="1" dirty="0"/>
              <a: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6516BB45-5E4A-4EC6-B6A6-8689354711A2}" type="slidenum">
              <a:rPr lang="zh-CN" altLang="en-US" sz="1400" smtClean="0">
                <a:solidFill>
                  <a:schemeClr val="tx2"/>
                </a:solidFill>
                <a:latin typeface="Times New Roman" panose="02020603050405020304" pitchFamily="18" charset="0"/>
              </a:rPr>
              <a:pPr>
                <a:spcBef>
                  <a:spcPct val="0"/>
                </a:spcBef>
                <a:buFontTx/>
                <a:buNone/>
              </a:pPr>
              <a:t>7</a:t>
            </a:fld>
            <a:r>
              <a:rPr lang="en-US" altLang="zh-CN" sz="1400" dirty="0">
                <a:solidFill>
                  <a:schemeClr val="tx2"/>
                </a:solidFill>
                <a:latin typeface="Times New Roman" panose="02020603050405020304" pitchFamily="18" charset="0"/>
              </a:rPr>
              <a:t>/50</a:t>
            </a:r>
          </a:p>
        </p:txBody>
      </p:sp>
      <p:sp>
        <p:nvSpPr>
          <p:cNvPr id="11267" name="Rectangle 2"/>
          <p:cNvSpPr>
            <a:spLocks noGrp="1"/>
          </p:cNvSpPr>
          <p:nvPr>
            <p:ph type="title" idx="4294967295"/>
          </p:nvPr>
        </p:nvSpPr>
        <p:spPr>
          <a:xfrm>
            <a:off x="179388" y="-26988"/>
            <a:ext cx="8713787" cy="784330"/>
          </a:xfrm>
        </p:spPr>
        <p:txBody>
          <a:bodyPr/>
          <a:lstStyle/>
          <a:p>
            <a:pPr eaLnBrk="1" hangingPunct="1">
              <a:lnSpc>
                <a:spcPct val="90000"/>
              </a:lnSpc>
            </a:pPr>
            <a:r>
              <a:rPr lang="zh-CN" altLang="en-US" b="1" dirty="0">
                <a:latin typeface="Calibri" pitchFamily="34" charset="0"/>
                <a:ea typeface="宋体" pitchFamily="2" charset="-122"/>
              </a:rPr>
              <a:t>乔治</a:t>
            </a:r>
            <a:r>
              <a:rPr lang="en-US" altLang="zh-CN" b="1" dirty="0">
                <a:latin typeface="Calibri" pitchFamily="34" charset="0"/>
                <a:ea typeface="宋体" pitchFamily="2" charset="-122"/>
              </a:rPr>
              <a:t>·</a:t>
            </a:r>
            <a:r>
              <a:rPr lang="zh-CN" altLang="en-US" b="1" dirty="0">
                <a:latin typeface="Calibri" pitchFamily="34" charset="0"/>
                <a:ea typeface="宋体" pitchFamily="2" charset="-122"/>
              </a:rPr>
              <a:t>布尔（</a:t>
            </a:r>
            <a:r>
              <a:rPr lang="en-US" altLang="zh-CN" b="1" dirty="0">
                <a:latin typeface="Calibri" pitchFamily="34" charset="0"/>
                <a:ea typeface="宋体" pitchFamily="2" charset="-122"/>
              </a:rPr>
              <a:t>George Boole</a:t>
            </a:r>
            <a:r>
              <a:rPr lang="zh-CN" altLang="en-US" b="1" dirty="0">
                <a:latin typeface="Calibri" pitchFamily="34" charset="0"/>
                <a:ea typeface="宋体" pitchFamily="2" charset="-122"/>
              </a:rPr>
              <a:t>）</a:t>
            </a:r>
            <a:endParaRPr lang="zh-CN" altLang="en-US" sz="2800" b="1" dirty="0"/>
          </a:p>
        </p:txBody>
      </p:sp>
      <p:sp>
        <p:nvSpPr>
          <p:cNvPr id="11268" name="Rectangle 7"/>
          <p:cNvSpPr>
            <a:spLocks noChangeArrowheads="1"/>
          </p:cNvSpPr>
          <p:nvPr/>
        </p:nvSpPr>
        <p:spPr bwMode="auto">
          <a:xfrm>
            <a:off x="179388" y="981075"/>
            <a:ext cx="5832772" cy="386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39750" indent="-53975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marL="0" indent="0" eaLnBrk="1" hangingPunct="1">
              <a:spcBef>
                <a:spcPct val="25000"/>
              </a:spcBef>
              <a:buNone/>
            </a:pPr>
            <a:r>
              <a:rPr lang="en-US" altLang="zh-CN" sz="2800" dirty="0"/>
              <a:t>1815</a:t>
            </a:r>
            <a:r>
              <a:rPr lang="zh-CN" altLang="en-US" sz="2800" dirty="0"/>
              <a:t>年出生于英格兰</a:t>
            </a:r>
            <a:endParaRPr lang="en-US" altLang="zh-CN" sz="2800" dirty="0"/>
          </a:p>
          <a:p>
            <a:pPr marL="0" indent="0" eaLnBrk="1" hangingPunct="1">
              <a:spcBef>
                <a:spcPct val="25000"/>
              </a:spcBef>
              <a:buNone/>
            </a:pPr>
            <a:r>
              <a:rPr lang="en-US" altLang="zh-CN" sz="2800" dirty="0"/>
              <a:t>1847</a:t>
            </a:r>
            <a:r>
              <a:rPr lang="zh-CN" altLang="en-US" sz="2800" dirty="0"/>
              <a:t>年</a:t>
            </a:r>
            <a:r>
              <a:rPr lang="en-US" altLang="zh-CN" sz="2800" dirty="0"/>
              <a:t>《</a:t>
            </a:r>
            <a:r>
              <a:rPr lang="zh-CN" altLang="en-US" sz="2800" dirty="0"/>
              <a:t>逻辑的数学分析</a:t>
            </a:r>
            <a:r>
              <a:rPr lang="en-US" altLang="zh-CN" sz="2800" dirty="0"/>
              <a:t>》</a:t>
            </a:r>
          </a:p>
          <a:p>
            <a:pPr marL="1168400" indent="-1168400" eaLnBrk="1" hangingPunct="1">
              <a:spcBef>
                <a:spcPct val="25000"/>
              </a:spcBef>
              <a:buNone/>
              <a:tabLst>
                <a:tab pos="1168400" algn="l"/>
              </a:tabLst>
            </a:pPr>
            <a:r>
              <a:rPr lang="en-US" altLang="zh-CN" sz="2800" dirty="0"/>
              <a:t>1854</a:t>
            </a:r>
            <a:r>
              <a:rPr lang="zh-CN" altLang="en-US" sz="2800" dirty="0"/>
              <a:t>年</a:t>
            </a:r>
            <a:r>
              <a:rPr lang="en-US" altLang="zh-CN" sz="2800" dirty="0"/>
              <a:t>《</a:t>
            </a:r>
            <a:r>
              <a:rPr lang="zh-CN" altLang="en-US" sz="2800" dirty="0"/>
              <a:t>思维规律的研究</a:t>
            </a:r>
            <a:r>
              <a:rPr lang="en-US" altLang="zh-CN" sz="2800" dirty="0"/>
              <a:t>》</a:t>
            </a:r>
            <a:r>
              <a:rPr lang="zh-CN" altLang="en-US" sz="2800" dirty="0"/>
              <a:t>，介绍了现在以他的名字命名的</a:t>
            </a:r>
            <a:r>
              <a:rPr lang="zh-CN" altLang="en-US" sz="2800" dirty="0">
                <a:solidFill>
                  <a:srgbClr val="C00000"/>
                </a:solidFill>
              </a:rPr>
              <a:t>布尔代数</a:t>
            </a:r>
            <a:r>
              <a:rPr lang="zh-CN" altLang="en-US" sz="2800" dirty="0"/>
              <a:t>。</a:t>
            </a:r>
            <a:endParaRPr lang="en-US" altLang="zh-CN" sz="2800" dirty="0"/>
          </a:p>
          <a:p>
            <a:pPr marL="1168400" indent="-1168400" eaLnBrk="1" hangingPunct="1">
              <a:spcBef>
                <a:spcPct val="25000"/>
              </a:spcBef>
              <a:buNone/>
            </a:pPr>
            <a:r>
              <a:rPr lang="en-US" altLang="zh-CN" sz="2800" dirty="0">
                <a:latin typeface="Calibri" pitchFamily="34" charset="0"/>
              </a:rPr>
              <a:t>1864</a:t>
            </a:r>
            <a:r>
              <a:rPr lang="zh-CN" altLang="en-US" sz="2800" dirty="0">
                <a:latin typeface="Calibri" pitchFamily="34" charset="0"/>
              </a:rPr>
              <a:t>年，布尔死于肺炎，肺炎是他在暴风雨天气中尽管已经湿淋淋的了仍坚持上课引起的。</a:t>
            </a:r>
            <a:endParaRPr lang="zh-CN" altLang="en-US" sz="2800" b="1" dirty="0"/>
          </a:p>
        </p:txBody>
      </p:sp>
      <p:pic>
        <p:nvPicPr>
          <p:cNvPr id="1026" name="Picture 2" descr="乔治·布尔"/>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826" y="836712"/>
            <a:ext cx="2136381" cy="261597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51521" y="5173810"/>
            <a:ext cx="6120680" cy="1200329"/>
          </a:xfrm>
          <a:prstGeom prst="rect">
            <a:avLst/>
          </a:prstGeom>
        </p:spPr>
        <p:txBody>
          <a:bodyPr wrap="square">
            <a:spAutoFit/>
          </a:bodyPr>
          <a:lstStyle/>
          <a:p>
            <a:r>
              <a:rPr lang="en-US" altLang="zh-CN" dirty="0"/>
              <a:t>2019</a:t>
            </a:r>
            <a:r>
              <a:rPr lang="zh-CN" altLang="en-US" dirty="0"/>
              <a:t>年</a:t>
            </a:r>
            <a:r>
              <a:rPr lang="en-US" altLang="zh-CN" dirty="0"/>
              <a:t>3</a:t>
            </a:r>
            <a:r>
              <a:rPr lang="zh-CN" altLang="en-US" dirty="0"/>
              <a:t>月</a:t>
            </a:r>
            <a:r>
              <a:rPr lang="en-US" altLang="zh-CN" dirty="0"/>
              <a:t>27</a:t>
            </a:r>
            <a:r>
              <a:rPr lang="zh-CN" altLang="en-US" dirty="0"/>
              <a:t>日，</a:t>
            </a:r>
            <a:r>
              <a:rPr lang="en-US" altLang="zh-CN" dirty="0"/>
              <a:t>ACM</a:t>
            </a:r>
            <a:r>
              <a:rPr lang="zh-CN" altLang="en-US" dirty="0"/>
              <a:t>（美国计算机协会）宣布，有“深度学习三巨头”之称</a:t>
            </a:r>
            <a:r>
              <a:rPr lang="en-US" altLang="zh-CN" dirty="0" err="1"/>
              <a:t>Yoshua</a:t>
            </a:r>
            <a:r>
              <a:rPr lang="en-US" altLang="zh-CN" dirty="0"/>
              <a:t> </a:t>
            </a:r>
            <a:r>
              <a:rPr lang="en-US" altLang="zh-CN" dirty="0" err="1"/>
              <a:t>Bengio</a:t>
            </a:r>
            <a:r>
              <a:rPr lang="zh-CN" altLang="en-US" dirty="0"/>
              <a:t>、</a:t>
            </a:r>
            <a:r>
              <a:rPr lang="en-US" altLang="zh-CN" dirty="0"/>
              <a:t>Yann </a:t>
            </a:r>
            <a:r>
              <a:rPr lang="en-US" altLang="zh-CN" dirty="0" err="1"/>
              <a:t>LeCun</a:t>
            </a:r>
            <a:r>
              <a:rPr lang="zh-CN" altLang="en-US" dirty="0"/>
              <a:t>、</a:t>
            </a:r>
            <a:r>
              <a:rPr lang="en-US" altLang="zh-CN" dirty="0"/>
              <a:t>Geoffrey Hin1on</a:t>
            </a:r>
            <a:r>
              <a:rPr lang="zh-CN" altLang="en-US" dirty="0"/>
              <a:t>（</a:t>
            </a:r>
            <a:r>
              <a:rPr lang="zh-CN" altLang="en-US" dirty="0">
                <a:solidFill>
                  <a:srgbClr val="333333"/>
                </a:solidFill>
                <a:latin typeface="Helvetica Neue"/>
              </a:rPr>
              <a:t>杰弗里</a:t>
            </a:r>
            <a:r>
              <a:rPr lang="en-US" altLang="zh-CN" dirty="0">
                <a:solidFill>
                  <a:srgbClr val="333333"/>
                </a:solidFill>
                <a:latin typeface="Helvetica Neue"/>
              </a:rPr>
              <a:t>·</a:t>
            </a:r>
            <a:r>
              <a:rPr lang="zh-CN" altLang="en-US" dirty="0">
                <a:solidFill>
                  <a:srgbClr val="333333"/>
                </a:solidFill>
                <a:latin typeface="Helvetica Neue"/>
              </a:rPr>
              <a:t>辛顿，</a:t>
            </a:r>
            <a:r>
              <a:rPr lang="zh-CN" altLang="en-US" dirty="0">
                <a:solidFill>
                  <a:srgbClr val="FF0000"/>
                </a:solidFill>
                <a:latin typeface="Helvetica Neue"/>
              </a:rPr>
              <a:t>布尔的重孙子</a:t>
            </a:r>
            <a:r>
              <a:rPr lang="zh-CN" altLang="en-US" dirty="0">
                <a:solidFill>
                  <a:srgbClr val="333333"/>
                </a:solidFill>
                <a:latin typeface="Helvetica Neue"/>
              </a:rPr>
              <a:t>）</a:t>
            </a:r>
            <a:r>
              <a:rPr lang="zh-CN" altLang="en-US" dirty="0"/>
              <a:t>共同获得了</a:t>
            </a:r>
            <a:r>
              <a:rPr lang="en-US" altLang="zh-CN" dirty="0"/>
              <a:t>2018</a:t>
            </a:r>
            <a:r>
              <a:rPr lang="zh-CN" altLang="en-US" dirty="0"/>
              <a:t>年的图灵奖。</a:t>
            </a:r>
          </a:p>
        </p:txBody>
      </p:sp>
      <p:pic>
        <p:nvPicPr>
          <p:cNvPr id="2050" name="Picture 2" descr="概述图册"/>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2977" y="3560844"/>
            <a:ext cx="2140230" cy="2841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4198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C525802A-515F-4B09-BB31-CF79E3FB2340}" type="slidenum">
              <a:rPr lang="zh-CN" altLang="en-US" sz="1400" smtClean="0">
                <a:solidFill>
                  <a:schemeClr val="tx2"/>
                </a:solidFill>
                <a:latin typeface="Times New Roman" panose="02020603050405020304" pitchFamily="18" charset="0"/>
              </a:rPr>
              <a:pPr>
                <a:spcBef>
                  <a:spcPct val="0"/>
                </a:spcBef>
                <a:buFontTx/>
                <a:buNone/>
              </a:pPr>
              <a:t>8</a:t>
            </a:fld>
            <a:r>
              <a:rPr lang="en-US" altLang="zh-CN" sz="1400" dirty="0">
                <a:solidFill>
                  <a:schemeClr val="tx2"/>
                </a:solidFill>
                <a:latin typeface="Times New Roman" panose="02020603050405020304" pitchFamily="18" charset="0"/>
              </a:rPr>
              <a:t>/50</a:t>
            </a:r>
          </a:p>
        </p:txBody>
      </p:sp>
      <p:sp>
        <p:nvSpPr>
          <p:cNvPr id="13315" name="Rectangle 2"/>
          <p:cNvSpPr>
            <a:spLocks noGrp="1"/>
          </p:cNvSpPr>
          <p:nvPr>
            <p:ph type="title" idx="4294967295"/>
          </p:nvPr>
        </p:nvSpPr>
        <p:spPr>
          <a:xfrm>
            <a:off x="179388" y="-26988"/>
            <a:ext cx="8856662" cy="642938"/>
          </a:xfrm>
        </p:spPr>
        <p:txBody>
          <a:bodyPr/>
          <a:lstStyle/>
          <a:p>
            <a:r>
              <a:rPr lang="zh-CN" altLang="en-US" sz="4000" b="1" dirty="0">
                <a:latin typeface="Calibri" panose="020F0502020204030204" pitchFamily="34" charset="0"/>
                <a:ea typeface="宋体" panose="02010600030101010101" pitchFamily="2" charset="-122"/>
              </a:rPr>
              <a:t>数理逻辑学习的重要性</a:t>
            </a:r>
          </a:p>
        </p:txBody>
      </p:sp>
      <p:sp>
        <p:nvSpPr>
          <p:cNvPr id="13316" name="Rectangle 3"/>
          <p:cNvSpPr>
            <a:spLocks noGrp="1"/>
          </p:cNvSpPr>
          <p:nvPr>
            <p:ph type="body" idx="4294967295"/>
          </p:nvPr>
        </p:nvSpPr>
        <p:spPr>
          <a:xfrm>
            <a:off x="2843213" y="1114425"/>
            <a:ext cx="6192837" cy="5122863"/>
          </a:xfrm>
        </p:spPr>
        <p:txBody>
          <a:bodyPr/>
          <a:lstStyle/>
          <a:p>
            <a:pPr marL="0" indent="0">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我现在年纪大了，搞了这么多年的软件，错误不知犯了多少，现在觉悟了。我想，假如我早年在数理逻辑上好好下点工夫的话，我就不会犯这么多的错误。不少东西逻辑学家早就说过了，可是我不知道。要是我能年轻二十岁的话，我就去学逻辑。”</a:t>
            </a:r>
          </a:p>
          <a:p>
            <a:pPr marL="0" indent="0">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 </a:t>
            </a:r>
            <a:r>
              <a:rPr lang="en-US" altLang="zh-CN" sz="2800" b="1" dirty="0" err="1">
                <a:latin typeface="Calibri" panose="020F0502020204030204" pitchFamily="34" charset="0"/>
                <a:ea typeface="宋体" panose="02010600030101010101" pitchFamily="2" charset="-122"/>
              </a:rPr>
              <a:t>Edsger</a:t>
            </a:r>
            <a:r>
              <a:rPr lang="en-US" altLang="zh-CN" sz="2800" b="1" dirty="0">
                <a:latin typeface="Calibri" panose="020F0502020204030204" pitchFamily="34" charset="0"/>
                <a:ea typeface="宋体" panose="02010600030101010101" pitchFamily="2" charset="-122"/>
              </a:rPr>
              <a:t>. W. </a:t>
            </a:r>
            <a:r>
              <a:rPr lang="en-US" altLang="zh-CN" sz="2800" b="1" dirty="0" err="1">
                <a:latin typeface="Calibri" panose="020F0502020204030204" pitchFamily="34" charset="0"/>
                <a:ea typeface="宋体" panose="02010600030101010101" pitchFamily="2" charset="-122"/>
              </a:rPr>
              <a:t>Dijkstra</a:t>
            </a:r>
            <a:endParaRPr lang="en-US" altLang="zh-CN" sz="2800" b="1" dirty="0">
              <a:latin typeface="Calibri" panose="020F0502020204030204" pitchFamily="34" charset="0"/>
              <a:ea typeface="宋体" panose="02010600030101010101" pitchFamily="2" charset="-122"/>
            </a:endParaRPr>
          </a:p>
          <a:p>
            <a:pPr marL="0" indent="0">
              <a:buFont typeface="Arial" panose="020B0604020202020204" pitchFamily="34" charset="0"/>
              <a:buNone/>
            </a:pPr>
            <a:r>
              <a:rPr lang="en-US" altLang="zh-CN" sz="2800" b="1" dirty="0">
                <a:latin typeface="Calibri" panose="020F0502020204030204" pitchFamily="34" charset="0"/>
                <a:ea typeface="宋体" panose="02010600030101010101" pitchFamily="2" charset="-122"/>
              </a:rPr>
              <a:t>                   1972</a:t>
            </a:r>
            <a:r>
              <a:rPr lang="zh-CN" altLang="en-US" sz="2800" b="1" dirty="0">
                <a:latin typeface="Calibri" panose="020F0502020204030204" pitchFamily="34" charset="0"/>
                <a:ea typeface="宋体" panose="02010600030101010101" pitchFamily="2" charset="-122"/>
              </a:rPr>
              <a:t>年</a:t>
            </a:r>
            <a:r>
              <a:rPr lang="en-US" altLang="zh-CN" sz="2800" b="1" dirty="0">
                <a:latin typeface="Calibri" panose="020F0502020204030204" pitchFamily="34" charset="0"/>
                <a:ea typeface="宋体" panose="02010600030101010101" pitchFamily="2" charset="-122"/>
              </a:rPr>
              <a:t>Turing</a:t>
            </a:r>
            <a:r>
              <a:rPr lang="zh-CN" altLang="en-US" sz="2800" b="1" dirty="0">
                <a:latin typeface="Calibri" panose="020F0502020204030204" pitchFamily="34" charset="0"/>
                <a:ea typeface="宋体" panose="02010600030101010101" pitchFamily="2" charset="-122"/>
              </a:rPr>
              <a:t>奖获得者</a:t>
            </a:r>
          </a:p>
          <a:p>
            <a:pPr marL="0" indent="0">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(1930-2002)</a:t>
            </a:r>
          </a:p>
        </p:txBody>
      </p:sp>
      <p:sp>
        <p:nvSpPr>
          <p:cNvPr id="13317" name="AutoShape 4"/>
          <p:cNvSpPr>
            <a:spLocks noChangeArrowheads="1"/>
          </p:cNvSpPr>
          <p:nvPr/>
        </p:nvSpPr>
        <p:spPr bwMode="auto">
          <a:xfrm>
            <a:off x="214313" y="4929188"/>
            <a:ext cx="3952875" cy="1773237"/>
          </a:xfrm>
          <a:prstGeom prst="cloudCallout">
            <a:avLst>
              <a:gd name="adj1" fmla="val -12565"/>
              <a:gd name="adj2" fmla="val -76949"/>
            </a:avLst>
          </a:prstGeom>
          <a:solidFill>
            <a:schemeClr val="accent1"/>
          </a:solidFill>
          <a:ln w="9525">
            <a:solidFill>
              <a:schemeClr val="tx1"/>
            </a:solidFill>
            <a:round/>
            <a:headEnd/>
            <a:tailEnd/>
          </a:ln>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b="1" dirty="0">
                <a:solidFill>
                  <a:schemeClr val="bg1"/>
                </a:solidFill>
              </a:rPr>
              <a:t>带权图的最短通路算法</a:t>
            </a:r>
          </a:p>
        </p:txBody>
      </p:sp>
      <p:pic>
        <p:nvPicPr>
          <p:cNvPr id="13318" name="Picture 5" descr="EWDww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25" y="765175"/>
            <a:ext cx="2701925" cy="360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sz="quarter" idx="10"/>
          </p:nvPr>
        </p:nvSpPr>
        <p:spPr/>
        <p:txBody>
          <a:bodyPr/>
          <a:lstStyle/>
          <a:p>
            <a:fld id="{14D4D475-5326-4CAF-8095-C0F1D6665CF0}" type="slidenum">
              <a:rPr lang="zh-CN" altLang="en-US" smtClean="0"/>
              <a:pPr/>
              <a:t>9</a:t>
            </a:fld>
            <a:r>
              <a:rPr lang="en-US" altLang="zh-CN" dirty="0"/>
              <a:t>/50</a:t>
            </a:r>
          </a:p>
        </p:txBody>
      </p:sp>
      <p:sp>
        <p:nvSpPr>
          <p:cNvPr id="180226" name="Rectangle 6"/>
          <p:cNvSpPr txBox="1">
            <a:spLocks noGrp="1" noChangeArrowheads="1"/>
          </p:cNvSpPr>
          <p:nvPr/>
        </p:nvSpPr>
        <p:spPr bwMode="auto">
          <a:xfrm>
            <a:off x="6012160" y="6243638"/>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endParaRPr lang="en-US" altLang="zh-CN" sz="1400" dirty="0">
              <a:solidFill>
                <a:schemeClr val="tx2"/>
              </a:solidFill>
              <a:latin typeface="Times New Roman" panose="02020603050405020304" pitchFamily="18" charset="0"/>
            </a:endParaRPr>
          </a:p>
        </p:txBody>
      </p:sp>
      <p:sp>
        <p:nvSpPr>
          <p:cNvPr id="180227" name="Rectangle 2"/>
          <p:cNvSpPr>
            <a:spLocks noGrp="1"/>
          </p:cNvSpPr>
          <p:nvPr>
            <p:ph type="title" idx="4294967295"/>
          </p:nvPr>
        </p:nvSpPr>
        <p:spPr/>
        <p:txBody>
          <a:bodyPr/>
          <a:lstStyle/>
          <a:p>
            <a:r>
              <a:rPr lang="zh-CN" altLang="en-US" sz="3600" b="1" dirty="0">
                <a:latin typeface="Arial" panose="020B0604020202020204" pitchFamily="34" charset="0"/>
                <a:ea typeface="宋体" panose="02010600030101010101" pitchFamily="2" charset="-122"/>
              </a:rPr>
              <a:t>金岳霖教授（</a:t>
            </a:r>
            <a:r>
              <a:rPr lang="en-US" altLang="zh-CN" sz="3600" b="1" dirty="0">
                <a:latin typeface="Arial" panose="020B0604020202020204" pitchFamily="34" charset="0"/>
                <a:ea typeface="宋体" panose="02010600030101010101" pitchFamily="2" charset="-122"/>
              </a:rPr>
              <a:t>1895.7-1984.10</a:t>
            </a:r>
            <a:r>
              <a:rPr lang="zh-CN" altLang="en-US" sz="3600" b="1" dirty="0">
                <a:latin typeface="Arial" panose="020B0604020202020204" pitchFamily="34" charset="0"/>
                <a:ea typeface="宋体" panose="02010600030101010101" pitchFamily="2" charset="-122"/>
              </a:rPr>
              <a:t>）</a:t>
            </a:r>
            <a:endParaRPr lang="en-US" altLang="zh-CN" sz="3600" b="1" dirty="0">
              <a:latin typeface="Arial" panose="020B0604020202020204" pitchFamily="34" charset="0"/>
              <a:ea typeface="宋体" panose="02010600030101010101" pitchFamily="2" charset="-122"/>
            </a:endParaRPr>
          </a:p>
        </p:txBody>
      </p:sp>
      <p:sp>
        <p:nvSpPr>
          <p:cNvPr id="180228" name="Rectangle 3"/>
          <p:cNvSpPr>
            <a:spLocks noGrp="1"/>
          </p:cNvSpPr>
          <p:nvPr>
            <p:ph type="body" idx="4294967295"/>
          </p:nvPr>
        </p:nvSpPr>
        <p:spPr>
          <a:xfrm>
            <a:off x="142875" y="4002087"/>
            <a:ext cx="8786813" cy="2427287"/>
          </a:xfrm>
        </p:spPr>
        <p:txBody>
          <a:bodyPr/>
          <a:lstStyle/>
          <a:p>
            <a:pPr marL="357188" indent="-357188">
              <a:spcBef>
                <a:spcPts val="0"/>
              </a:spcBef>
              <a:spcAft>
                <a:spcPts val="0"/>
              </a:spcAft>
            </a:pPr>
            <a:r>
              <a:rPr lang="en-US" altLang="zh-CN" dirty="0">
                <a:latin typeface="Calibri" pitchFamily="34" charset="0"/>
                <a:ea typeface="宋体" pitchFamily="2" charset="-122"/>
              </a:rPr>
              <a:t>1914</a:t>
            </a:r>
            <a:r>
              <a:rPr lang="zh-CN" altLang="en-US" dirty="0">
                <a:latin typeface="Calibri" pitchFamily="34" charset="0"/>
                <a:ea typeface="宋体" pitchFamily="2" charset="-122"/>
              </a:rPr>
              <a:t>年毕业于</a:t>
            </a:r>
            <a:r>
              <a:rPr lang="zh-CN" altLang="en-US" dirty="0">
                <a:solidFill>
                  <a:srgbClr val="FF0000"/>
                </a:solidFill>
                <a:latin typeface="Calibri" pitchFamily="34" charset="0"/>
                <a:ea typeface="宋体" pitchFamily="2" charset="-122"/>
              </a:rPr>
              <a:t>清华</a:t>
            </a:r>
            <a:r>
              <a:rPr lang="zh-CN" altLang="en-US" dirty="0">
                <a:latin typeface="Calibri" pitchFamily="34" charset="0"/>
                <a:ea typeface="宋体" pitchFamily="2" charset="-122"/>
              </a:rPr>
              <a:t>学校高等科</a:t>
            </a:r>
            <a:endParaRPr lang="en-US" altLang="zh-CN" dirty="0">
              <a:latin typeface="Calibri" pitchFamily="34" charset="0"/>
              <a:ea typeface="宋体" pitchFamily="2" charset="-122"/>
            </a:endParaRPr>
          </a:p>
          <a:p>
            <a:pPr marL="357188" indent="-357188">
              <a:spcBef>
                <a:spcPts val="0"/>
              </a:spcBef>
              <a:spcAft>
                <a:spcPts val="0"/>
              </a:spcAft>
            </a:pPr>
            <a:r>
              <a:rPr lang="en-US" altLang="zh-CN" dirty="0">
                <a:latin typeface="Calibri" pitchFamily="34" charset="0"/>
                <a:ea typeface="宋体" pitchFamily="2" charset="-122"/>
              </a:rPr>
              <a:t>1920</a:t>
            </a:r>
            <a:r>
              <a:rPr lang="zh-CN" altLang="en-US" dirty="0">
                <a:latin typeface="Calibri" pitchFamily="34" charset="0"/>
                <a:ea typeface="宋体" pitchFamily="2" charset="-122"/>
              </a:rPr>
              <a:t>年取得</a:t>
            </a:r>
            <a:r>
              <a:rPr lang="zh-CN" altLang="en-US" dirty="0">
                <a:solidFill>
                  <a:srgbClr val="FF0000"/>
                </a:solidFill>
                <a:latin typeface="Calibri" pitchFamily="34" charset="0"/>
                <a:ea typeface="宋体" pitchFamily="2" charset="-122"/>
              </a:rPr>
              <a:t>哥伦比亚大学</a:t>
            </a:r>
            <a:r>
              <a:rPr lang="zh-CN" altLang="en-US" dirty="0">
                <a:latin typeface="Calibri" pitchFamily="34" charset="0"/>
                <a:ea typeface="宋体" pitchFamily="2" charset="-122"/>
              </a:rPr>
              <a:t>政治学博士学位</a:t>
            </a:r>
            <a:endParaRPr lang="en-US" altLang="zh-CN" dirty="0">
              <a:latin typeface="Calibri" pitchFamily="34" charset="0"/>
              <a:ea typeface="宋体" pitchFamily="2" charset="-122"/>
            </a:endParaRPr>
          </a:p>
          <a:p>
            <a:pPr marL="357188" indent="-357188">
              <a:spcBef>
                <a:spcPts val="0"/>
              </a:spcBef>
              <a:spcAft>
                <a:spcPts val="0"/>
              </a:spcAft>
            </a:pPr>
            <a:r>
              <a:rPr lang="en-US" altLang="zh-CN" dirty="0">
                <a:latin typeface="Calibri" pitchFamily="34" charset="0"/>
                <a:ea typeface="宋体" pitchFamily="2" charset="-122"/>
              </a:rPr>
              <a:t>1926</a:t>
            </a:r>
            <a:r>
              <a:rPr lang="zh-CN" altLang="en-US" dirty="0">
                <a:latin typeface="Calibri" pitchFamily="34" charset="0"/>
                <a:ea typeface="宋体" pitchFamily="2" charset="-122"/>
              </a:rPr>
              <a:t>年回</a:t>
            </a:r>
            <a:r>
              <a:rPr lang="zh-CN" altLang="en-US" dirty="0">
                <a:solidFill>
                  <a:srgbClr val="FF0000"/>
                </a:solidFill>
                <a:latin typeface="Calibri" pitchFamily="34" charset="0"/>
                <a:ea typeface="宋体" pitchFamily="2" charset="-122"/>
              </a:rPr>
              <a:t>清华</a:t>
            </a:r>
            <a:r>
              <a:rPr lang="zh-CN" altLang="en-US" dirty="0">
                <a:latin typeface="Calibri" pitchFamily="34" charset="0"/>
                <a:ea typeface="宋体" pitchFamily="2" charset="-122"/>
              </a:rPr>
              <a:t>任教并创立哲学系</a:t>
            </a:r>
            <a:endParaRPr lang="en-US" altLang="zh-CN" dirty="0">
              <a:latin typeface="Calibri" pitchFamily="34" charset="0"/>
              <a:ea typeface="宋体" pitchFamily="2" charset="-122"/>
            </a:endParaRPr>
          </a:p>
          <a:p>
            <a:pPr marL="357188" indent="-357188">
              <a:spcBef>
                <a:spcPts val="0"/>
              </a:spcBef>
              <a:spcAft>
                <a:spcPts val="0"/>
              </a:spcAft>
            </a:pPr>
            <a:r>
              <a:rPr lang="en-US" altLang="zh-CN" dirty="0">
                <a:latin typeface="Calibri" pitchFamily="34" charset="0"/>
                <a:ea typeface="宋体" pitchFamily="2" charset="-122"/>
              </a:rPr>
              <a:t>1932</a:t>
            </a:r>
            <a:r>
              <a:rPr lang="zh-CN" altLang="en-US" dirty="0">
                <a:latin typeface="Calibri" pitchFamily="34" charset="0"/>
                <a:ea typeface="宋体" pitchFamily="2" charset="-122"/>
              </a:rPr>
              <a:t>年到</a:t>
            </a:r>
            <a:r>
              <a:rPr lang="zh-CN" altLang="en-US" dirty="0">
                <a:solidFill>
                  <a:srgbClr val="FF0000"/>
                </a:solidFill>
                <a:latin typeface="Calibri" pitchFamily="34" charset="0"/>
                <a:ea typeface="宋体" pitchFamily="2" charset="-122"/>
              </a:rPr>
              <a:t>北大</a:t>
            </a:r>
            <a:r>
              <a:rPr lang="zh-CN" altLang="en-US" dirty="0">
                <a:latin typeface="Calibri" pitchFamily="34" charset="0"/>
                <a:ea typeface="宋体" pitchFamily="2" charset="-122"/>
              </a:rPr>
              <a:t>兼教符号逻辑课</a:t>
            </a:r>
            <a:endParaRPr lang="en-US" altLang="zh-CN" dirty="0">
              <a:latin typeface="Calibri" pitchFamily="34" charset="0"/>
              <a:ea typeface="宋体" pitchFamily="2" charset="-122"/>
            </a:endParaRPr>
          </a:p>
          <a:p>
            <a:pPr marL="357188" indent="-357188">
              <a:spcBef>
                <a:spcPts val="0"/>
              </a:spcBef>
              <a:spcAft>
                <a:spcPts val="0"/>
              </a:spcAft>
            </a:pPr>
            <a:r>
              <a:rPr lang="zh-CN" altLang="en-US" dirty="0">
                <a:latin typeface="Calibri" pitchFamily="34" charset="0"/>
                <a:ea typeface="宋体" pitchFamily="2" charset="-122"/>
              </a:rPr>
              <a:t>学生：胡世华、沈有鼎、周礼全和王宪钧等</a:t>
            </a:r>
            <a:endParaRPr lang="en-US" altLang="zh-CN" dirty="0">
              <a:latin typeface="Calibri" pitchFamily="34" charset="0"/>
              <a:ea typeface="宋体" pitchFamily="2" charset="-122"/>
            </a:endParaRPr>
          </a:p>
        </p:txBody>
      </p:sp>
      <p:sp>
        <p:nvSpPr>
          <p:cNvPr id="180229" name="矩形 5"/>
          <p:cNvSpPr>
            <a:spLocks noChangeArrowheads="1"/>
          </p:cNvSpPr>
          <p:nvPr/>
        </p:nvSpPr>
        <p:spPr bwMode="auto">
          <a:xfrm>
            <a:off x="3643313" y="873412"/>
            <a:ext cx="528637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sz="3200" b="1" dirty="0">
                <a:latin typeface="Calibri" pitchFamily="34" charset="0"/>
              </a:rPr>
              <a:t>中国近现代著名哲学家</a:t>
            </a:r>
            <a:endParaRPr lang="en-US" altLang="zh-CN" sz="3200" b="1" dirty="0">
              <a:latin typeface="Calibri" pitchFamily="34" charset="0"/>
            </a:endParaRPr>
          </a:p>
          <a:p>
            <a:pPr algn="r" eaLnBrk="1" hangingPunct="1"/>
            <a:r>
              <a:rPr lang="zh-CN" altLang="en-US" sz="3200" dirty="0">
                <a:latin typeface="Calibri" pitchFamily="34" charset="0"/>
              </a:rPr>
              <a:t>逻辑学家</a:t>
            </a:r>
            <a:endParaRPr lang="en-US" altLang="zh-CN" sz="3200" dirty="0"/>
          </a:p>
          <a:p>
            <a:pPr algn="r" eaLnBrk="1" hangingPunct="1"/>
            <a:r>
              <a:rPr lang="en-US" altLang="zh-CN" sz="3200" dirty="0">
                <a:solidFill>
                  <a:srgbClr val="FF0000"/>
                </a:solidFill>
              </a:rPr>
              <a:t>《</a:t>
            </a:r>
            <a:r>
              <a:rPr lang="zh-CN" altLang="en-US" sz="3200" dirty="0">
                <a:solidFill>
                  <a:srgbClr val="FF0000"/>
                </a:solidFill>
              </a:rPr>
              <a:t>论道</a:t>
            </a:r>
            <a:r>
              <a:rPr lang="en-US" altLang="zh-CN" sz="3200" dirty="0">
                <a:solidFill>
                  <a:srgbClr val="FF0000"/>
                </a:solidFill>
              </a:rPr>
              <a:t>》</a:t>
            </a:r>
          </a:p>
          <a:p>
            <a:pPr algn="r" eaLnBrk="1" hangingPunct="1"/>
            <a:r>
              <a:rPr lang="en-US" altLang="zh-CN" sz="3200" dirty="0">
                <a:solidFill>
                  <a:srgbClr val="FF0000"/>
                </a:solidFill>
              </a:rPr>
              <a:t>《</a:t>
            </a:r>
            <a:r>
              <a:rPr lang="zh-CN" altLang="en-US" sz="3200" dirty="0">
                <a:solidFill>
                  <a:srgbClr val="FF0000"/>
                </a:solidFill>
              </a:rPr>
              <a:t>逻辑</a:t>
            </a:r>
            <a:r>
              <a:rPr lang="en-US" altLang="zh-CN" sz="3200" dirty="0">
                <a:solidFill>
                  <a:srgbClr val="FF0000"/>
                </a:solidFill>
              </a:rPr>
              <a:t>》</a:t>
            </a:r>
          </a:p>
          <a:p>
            <a:pPr algn="r" eaLnBrk="1" hangingPunct="1"/>
            <a:r>
              <a:rPr lang="en-US" altLang="zh-CN" sz="3200" dirty="0">
                <a:solidFill>
                  <a:srgbClr val="FF0000"/>
                </a:solidFill>
              </a:rPr>
              <a:t>《</a:t>
            </a:r>
            <a:r>
              <a:rPr lang="zh-CN" altLang="en-US" sz="3200" dirty="0">
                <a:solidFill>
                  <a:srgbClr val="FF0000"/>
                </a:solidFill>
              </a:rPr>
              <a:t>知识论</a:t>
            </a:r>
            <a:r>
              <a:rPr lang="en-US" altLang="zh-CN" sz="3200" dirty="0">
                <a:solidFill>
                  <a:srgbClr val="FF0000"/>
                </a:solidFill>
              </a:rPr>
              <a:t>》</a:t>
            </a:r>
          </a:p>
        </p:txBody>
      </p:sp>
      <p:pic>
        <p:nvPicPr>
          <p:cNvPr id="1026" name="Picture 2" descr="金岳霖"/>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880269"/>
            <a:ext cx="2000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877267"/>
      </p:ext>
    </p:extLst>
  </p:cSld>
  <p:clrMapOvr>
    <a:masterClrMapping/>
  </p:clrMapOvr>
  <p:transition advTm="1000"/>
</p:sld>
</file>

<file path=ppt/theme/theme1.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322306</TotalTime>
  <Words>7156</Words>
  <Application>Microsoft Office PowerPoint</Application>
  <PresentationFormat>全屏显示(4:3)</PresentationFormat>
  <Paragraphs>891</Paragraphs>
  <Slides>50</Slides>
  <Notes>41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50</vt:i4>
      </vt:variant>
    </vt:vector>
  </HeadingPairs>
  <TitlesOfParts>
    <vt:vector size="61" baseType="lpstr">
      <vt:lpstr>Helvetica Neue</vt:lpstr>
      <vt:lpstr>黑体</vt:lpstr>
      <vt:lpstr>宋体</vt:lpstr>
      <vt:lpstr>Arial</vt:lpstr>
      <vt:lpstr>Calibri</vt:lpstr>
      <vt:lpstr>Cambria Math</vt:lpstr>
      <vt:lpstr>Courier New</vt:lpstr>
      <vt:lpstr>Symbol</vt:lpstr>
      <vt:lpstr>Times New Roman</vt:lpstr>
      <vt:lpstr>Wingdings</vt:lpstr>
      <vt:lpstr>4_Office 主题</vt:lpstr>
      <vt:lpstr>PowerPoint 演示文稿</vt:lpstr>
      <vt:lpstr>离散数学</vt:lpstr>
      <vt:lpstr>教育部101计划</vt:lpstr>
      <vt:lpstr>离散数学的主要内容及教材章节</vt:lpstr>
      <vt:lpstr>数理逻辑</vt:lpstr>
      <vt:lpstr>数学化的逻辑学</vt:lpstr>
      <vt:lpstr>乔治·布尔（George Boole）</vt:lpstr>
      <vt:lpstr>数理逻辑学习的重要性</vt:lpstr>
      <vt:lpstr>金岳霖教授（1895.7-1984.10）</vt:lpstr>
      <vt:lpstr>莫绍揆教授（1917.8-2011.4）</vt:lpstr>
      <vt:lpstr>大学生破解“西塔潘的猜想”  </vt:lpstr>
      <vt:lpstr> 第1章 命题逻辑</vt:lpstr>
      <vt:lpstr>例：下列句子都是命题吗？</vt:lpstr>
      <vt:lpstr>例：下列句子都是命题吗？</vt:lpstr>
      <vt:lpstr>命题的真假问题</vt:lpstr>
      <vt:lpstr>带联结词的命题</vt:lpstr>
      <vt:lpstr>                 原子命题和复合命题 </vt:lpstr>
      <vt:lpstr>复合命题例子</vt:lpstr>
      <vt:lpstr>命题变元、命题变项</vt:lpstr>
      <vt:lpstr>联结词</vt:lpstr>
      <vt:lpstr>定义1.1                   ﹁p</vt:lpstr>
      <vt:lpstr>否定联结词使用的注意事项</vt:lpstr>
      <vt:lpstr>定义1.2                p∧q</vt:lpstr>
      <vt:lpstr>定义1.3                       p∨q</vt:lpstr>
      <vt:lpstr>例  翻译下列句子</vt:lpstr>
      <vt:lpstr>定义1.4                   p→q</vt:lpstr>
      <vt:lpstr>注1. 前件为假时，蕴含式命题为真</vt:lpstr>
      <vt:lpstr>注2.蕴含式前件、后件可以毫不相关</vt:lpstr>
      <vt:lpstr>灵活叙述蕴含词的例子</vt:lpstr>
      <vt:lpstr>定义1.5                pq</vt:lpstr>
      <vt:lpstr>是否命题？是否复合命题？</vt:lpstr>
      <vt:lpstr>优先级的顺序约定</vt:lpstr>
      <vt:lpstr>1.2  命题公式及分类</vt:lpstr>
      <vt:lpstr>n 元公式 </vt:lpstr>
      <vt:lpstr>定义1.7 </vt:lpstr>
      <vt:lpstr>m层公式的例子</vt:lpstr>
      <vt:lpstr>赋值或解释</vt:lpstr>
      <vt:lpstr>例 考察公式   A=(pq) r </vt:lpstr>
      <vt:lpstr>成真赋值、成假赋值</vt:lpstr>
      <vt:lpstr>例 考察公式   A=(pq) r </vt:lpstr>
      <vt:lpstr>真值表</vt:lpstr>
      <vt:lpstr>真值表的构造步骤</vt:lpstr>
      <vt:lpstr>例 考察公式   A=(pq) r </vt:lpstr>
      <vt:lpstr>永真公式与永假公式</vt:lpstr>
      <vt:lpstr>可满足公式与非永真公式</vt:lpstr>
      <vt:lpstr>n元真值函数</vt:lpstr>
      <vt:lpstr>一元真值函数——一元联结词</vt:lpstr>
      <vt:lpstr>二元真值函数——二元联结词</vt:lpstr>
      <vt:lpstr>边做边学 Learning By Doing</vt:lpstr>
      <vt:lpstr>作业01</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zhong</dc:creator>
  <cp:lastModifiedBy>jin zhong</cp:lastModifiedBy>
  <cp:revision>492</cp:revision>
  <dcterms:created xsi:type="dcterms:W3CDTF">2090-01-01T11:28:32Z</dcterms:created>
  <dcterms:modified xsi:type="dcterms:W3CDTF">2024-09-05T03:28:09Z</dcterms:modified>
</cp:coreProperties>
</file>