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51"/>
  </p:notesMasterIdLst>
  <p:sldIdLst>
    <p:sldId id="709" r:id="rId2"/>
    <p:sldId id="662" r:id="rId3"/>
    <p:sldId id="663" r:id="rId4"/>
    <p:sldId id="688" r:id="rId5"/>
    <p:sldId id="690" r:id="rId6"/>
    <p:sldId id="691" r:id="rId7"/>
    <p:sldId id="692" r:id="rId8"/>
    <p:sldId id="696" r:id="rId9"/>
    <p:sldId id="697" r:id="rId10"/>
    <p:sldId id="694" r:id="rId11"/>
    <p:sldId id="664" r:id="rId12"/>
    <p:sldId id="699" r:id="rId13"/>
    <p:sldId id="698" r:id="rId14"/>
    <p:sldId id="684" r:id="rId15"/>
    <p:sldId id="669" r:id="rId16"/>
    <p:sldId id="670" r:id="rId17"/>
    <p:sldId id="673" r:id="rId18"/>
    <p:sldId id="621" r:id="rId19"/>
    <p:sldId id="700" r:id="rId20"/>
    <p:sldId id="575" r:id="rId21"/>
    <p:sldId id="576" r:id="rId22"/>
    <p:sldId id="577" r:id="rId23"/>
    <p:sldId id="578" r:id="rId24"/>
    <p:sldId id="579" r:id="rId25"/>
    <p:sldId id="580" r:id="rId26"/>
    <p:sldId id="581" r:id="rId27"/>
    <p:sldId id="582" r:id="rId28"/>
    <p:sldId id="583" r:id="rId29"/>
    <p:sldId id="584" r:id="rId30"/>
    <p:sldId id="586" r:id="rId31"/>
    <p:sldId id="587" r:id="rId32"/>
    <p:sldId id="701" r:id="rId33"/>
    <p:sldId id="588" r:id="rId34"/>
    <p:sldId id="702" r:id="rId35"/>
    <p:sldId id="703" r:id="rId36"/>
    <p:sldId id="704" r:id="rId37"/>
    <p:sldId id="705" r:id="rId38"/>
    <p:sldId id="706" r:id="rId39"/>
    <p:sldId id="707" r:id="rId40"/>
    <p:sldId id="595" r:id="rId41"/>
    <p:sldId id="596" r:id="rId42"/>
    <p:sldId id="708" r:id="rId43"/>
    <p:sldId id="597" r:id="rId44"/>
    <p:sldId id="598" r:id="rId45"/>
    <p:sldId id="599" r:id="rId46"/>
    <p:sldId id="600" r:id="rId47"/>
    <p:sldId id="601" r:id="rId48"/>
    <p:sldId id="602" r:id="rId49"/>
    <p:sldId id="651" r:id="rId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95B3D7"/>
    <a:srgbClr val="7F8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69212" autoAdjust="0"/>
  </p:normalViewPr>
  <p:slideViewPr>
    <p:cSldViewPr>
      <p:cViewPr varScale="1">
        <p:scale>
          <a:sx n="64" d="100"/>
          <a:sy n="64" d="100"/>
        </p:scale>
        <p:origin x="5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0E9399-3F89-49BD-B063-AD416EB07312}" type="datetimeFigureOut">
              <a:rPr lang="zh-CN" altLang="en-US"/>
              <a:pPr>
                <a:defRPr/>
              </a:pPr>
              <a:t>2024/11/25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DF3B43AF-1D13-403E-8CAD-E589427EA0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我是石油学院计算机系银龄</a:t>
            </a:r>
            <a:r>
              <a:rPr lang="zh-CN" altLang="en-US" sz="1200" kern="12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教师金忠，很高兴和大家一起来学习</a:t>
            </a:r>
            <a:r>
              <a:rPr lang="en-US" altLang="zh-CN" sz="1200" kern="12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kern="12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离散数学</a:t>
            </a:r>
            <a:r>
              <a:rPr lang="en-US" altLang="zh-CN" sz="1200" kern="12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kern="1200" dirty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28A268-A88C-4588-9A5D-7BFE0AADEA33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708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原公式的对立公式的成真解释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合取</a:t>
            </a:r>
            <a:r>
              <a:rPr lang="en-US" altLang="zh-CN"/>
              <a:t>:</a:t>
            </a:r>
            <a:r>
              <a:rPr lang="zh-CN" altLang="en-US"/>
              <a:t>只要有一个为假即为假</a:t>
            </a:r>
            <a:r>
              <a:rPr lang="en-US" altLang="zh-CN"/>
              <a:t>!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合取</a:t>
            </a:r>
            <a:r>
              <a:rPr lang="en-US" altLang="zh-CN"/>
              <a:t>:</a:t>
            </a:r>
            <a:r>
              <a:rPr lang="zh-CN" altLang="en-US"/>
              <a:t>只要有一个为假即为假</a:t>
            </a:r>
            <a:r>
              <a:rPr lang="en-US" altLang="zh-CN"/>
              <a:t>!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B43AF-1D13-403E-8CAD-E589427EA01E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076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dirty="0"/>
              <a:t>p=1</a:t>
            </a:r>
            <a:r>
              <a:rPr lang="zh-CN" altLang="en-US" b="1" dirty="0"/>
              <a:t>时</a:t>
            </a:r>
            <a:r>
              <a:rPr lang="en-US" altLang="zh-CN" b="1" dirty="0"/>
              <a:t>, </a:t>
            </a:r>
            <a:r>
              <a:rPr lang="zh-CN" altLang="en-US" b="1" dirty="0"/>
              <a:t>原式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(</a:t>
            </a:r>
            <a:r>
              <a:rPr lang="en-US" altLang="zh-CN" b="1" dirty="0"/>
              <a:t>1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q)∨</a:t>
            </a:r>
            <a:r>
              <a:rPr lang="en-US" altLang="zh-CN" b="1" dirty="0">
                <a:sym typeface="Symbol" panose="05050102010706020507" pitchFamily="18" charset="2"/>
              </a:rPr>
              <a:t>((</a:t>
            </a:r>
            <a:r>
              <a:rPr lang="en-US" altLang="zh-CN" b="1" dirty="0"/>
              <a:t>r</a:t>
            </a:r>
            <a:r>
              <a:rPr lang="en-US" altLang="zh-CN" b="1" dirty="0">
                <a:sym typeface="Symbol" panose="05050102010706020507" pitchFamily="18" charset="2"/>
              </a:rPr>
              <a:t></a:t>
            </a:r>
            <a:r>
              <a:rPr lang="en-US" altLang="zh-CN" b="1" dirty="0"/>
              <a:t>q)</a:t>
            </a:r>
            <a:r>
              <a:rPr lang="en-US" altLang="zh-CN" b="1" dirty="0">
                <a:sym typeface="Symbol" panose="05050102010706020507" pitchFamily="18" charset="2"/>
              </a:rPr>
              <a:t>1</a:t>
            </a:r>
            <a:r>
              <a:rPr lang="en-US" altLang="zh-CN" b="1" dirty="0"/>
              <a:t>)</a:t>
            </a:r>
          </a:p>
          <a:p>
            <a:r>
              <a:rPr lang="zh-CN" altLang="en-US" b="1" dirty="0"/>
              <a:t>                           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q∨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(</a:t>
            </a:r>
            <a:r>
              <a:rPr lang="en-US" altLang="zh-CN" b="1" dirty="0">
                <a:sym typeface="Symbol" panose="05050102010706020507" pitchFamily="18" charset="2"/>
              </a:rPr>
              <a:t>(</a:t>
            </a:r>
            <a:r>
              <a:rPr lang="en-US" altLang="zh-CN" b="1" dirty="0"/>
              <a:t>r</a:t>
            </a:r>
            <a:r>
              <a:rPr lang="en-US" altLang="zh-CN" b="1" dirty="0">
                <a:sym typeface="Symbol" panose="05050102010706020507" pitchFamily="18" charset="2"/>
              </a:rPr>
              <a:t></a:t>
            </a:r>
            <a:r>
              <a:rPr lang="en-US" altLang="zh-CN" b="1" dirty="0"/>
              <a:t>q)) =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q∨(r</a:t>
            </a:r>
            <a:r>
              <a:rPr lang="en-US" altLang="zh-CN" b="1" dirty="0">
                <a:sym typeface="Symbol" panose="05050102010706020507" pitchFamily="18" charset="2"/>
              </a:rPr>
              <a:t></a:t>
            </a:r>
            <a:r>
              <a:rPr lang="en-US" altLang="zh-CN" b="1" dirty="0"/>
              <a:t>q)</a:t>
            </a:r>
          </a:p>
          <a:p>
            <a:r>
              <a:rPr lang="en-US" altLang="zh-CN" b="1" i="1" dirty="0"/>
              <a:t>		         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i="1" dirty="0"/>
              <a:t>q </a:t>
            </a:r>
            <a:r>
              <a:rPr lang="en-US" altLang="zh-CN" b="1" dirty="0"/>
              <a:t>∨</a:t>
            </a:r>
            <a:r>
              <a:rPr lang="en-US" altLang="zh-CN" b="1" dirty="0">
                <a:sym typeface="Symbol" panose="05050102010706020507" pitchFamily="18" charset="2"/>
              </a:rPr>
              <a:t>(</a:t>
            </a:r>
            <a:r>
              <a:rPr lang="en-US" altLang="zh-CN" b="1" i="1" dirty="0"/>
              <a:t>r</a:t>
            </a:r>
            <a:r>
              <a:rPr lang="en-US" altLang="zh-CN" b="1" dirty="0"/>
              <a:t>∨</a:t>
            </a:r>
            <a:r>
              <a:rPr lang="en-US" altLang="zh-CN" b="1" dirty="0">
                <a:sym typeface="Symbol" panose="05050102010706020507" pitchFamily="18" charset="2"/>
              </a:rPr>
              <a:t>q) = </a:t>
            </a:r>
            <a:r>
              <a:rPr lang="en-US" altLang="zh-CN" b="1" i="1" dirty="0"/>
              <a:t>q</a:t>
            </a:r>
            <a:r>
              <a:rPr lang="en-US" altLang="zh-CN" b="1" dirty="0"/>
              <a:t>∨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i="1" dirty="0"/>
              <a:t>r</a:t>
            </a:r>
          </a:p>
          <a:p>
            <a:r>
              <a:rPr lang="en-US" altLang="zh-CN" b="1" dirty="0"/>
              <a:t>       p=0</a:t>
            </a:r>
            <a:r>
              <a:rPr lang="zh-CN" altLang="en-US" b="1" dirty="0"/>
              <a:t>时</a:t>
            </a:r>
            <a:r>
              <a:rPr lang="en-US" altLang="zh-CN" b="1" dirty="0"/>
              <a:t>, </a:t>
            </a:r>
            <a:r>
              <a:rPr lang="zh-CN" altLang="en-US" b="1" dirty="0"/>
              <a:t>原式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(</a:t>
            </a:r>
            <a:r>
              <a:rPr lang="en-US" altLang="zh-CN" b="1" dirty="0"/>
              <a:t>0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q)∨</a:t>
            </a:r>
            <a:r>
              <a:rPr lang="en-US" altLang="zh-CN" b="1" dirty="0">
                <a:sym typeface="Symbol" panose="05050102010706020507" pitchFamily="18" charset="2"/>
              </a:rPr>
              <a:t>((</a:t>
            </a:r>
            <a:r>
              <a:rPr lang="en-US" altLang="zh-CN" b="1" dirty="0"/>
              <a:t>r</a:t>
            </a:r>
            <a:r>
              <a:rPr lang="en-US" altLang="zh-CN" b="1" dirty="0">
                <a:sym typeface="Symbol" panose="05050102010706020507" pitchFamily="18" charset="2"/>
              </a:rPr>
              <a:t></a:t>
            </a:r>
            <a:r>
              <a:rPr lang="en-US" altLang="zh-CN" b="1" dirty="0"/>
              <a:t>q)</a:t>
            </a:r>
            <a:r>
              <a:rPr lang="en-US" altLang="zh-CN" b="1" dirty="0">
                <a:sym typeface="Symbol" panose="05050102010706020507" pitchFamily="18" charset="2"/>
              </a:rPr>
              <a:t>0</a:t>
            </a:r>
            <a:r>
              <a:rPr lang="en-US" altLang="zh-CN" b="1" dirty="0"/>
              <a:t>)</a:t>
            </a:r>
          </a:p>
          <a:p>
            <a:r>
              <a:rPr lang="zh-CN" altLang="en-US" b="1" dirty="0"/>
              <a:t>                           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i="1" dirty="0"/>
              <a:t>1</a:t>
            </a:r>
            <a:r>
              <a:rPr lang="en-US" altLang="zh-CN" b="1" dirty="0"/>
              <a:t>∨</a:t>
            </a:r>
            <a:r>
              <a:rPr lang="en-US" altLang="zh-CN" b="1" dirty="0">
                <a:sym typeface="Symbol" panose="05050102010706020507" pitchFamily="18" charset="2"/>
              </a:rPr>
              <a:t>1 =0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0C490848-74D4-4825-AB0E-70AB92BC472D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31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dirty="0"/>
              <a:t>p=1</a:t>
            </a:r>
            <a:r>
              <a:rPr lang="zh-CN" altLang="en-US" b="1" dirty="0"/>
              <a:t>时</a:t>
            </a:r>
            <a:r>
              <a:rPr lang="en-US" altLang="zh-CN" b="1" dirty="0"/>
              <a:t>, </a:t>
            </a:r>
            <a:r>
              <a:rPr lang="zh-CN" altLang="en-US" b="1" dirty="0"/>
              <a:t>原式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(</a:t>
            </a:r>
            <a:r>
              <a:rPr lang="en-US" altLang="zh-CN" b="1" dirty="0"/>
              <a:t>1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q)∨</a:t>
            </a:r>
            <a:r>
              <a:rPr lang="en-US" altLang="zh-CN" b="1" dirty="0">
                <a:sym typeface="Symbol" panose="05050102010706020507" pitchFamily="18" charset="2"/>
              </a:rPr>
              <a:t>((</a:t>
            </a:r>
            <a:r>
              <a:rPr lang="en-US" altLang="zh-CN" b="1" dirty="0"/>
              <a:t>r</a:t>
            </a:r>
            <a:r>
              <a:rPr lang="en-US" altLang="zh-CN" b="1" dirty="0">
                <a:sym typeface="Symbol" panose="05050102010706020507" pitchFamily="18" charset="2"/>
              </a:rPr>
              <a:t></a:t>
            </a:r>
            <a:r>
              <a:rPr lang="en-US" altLang="zh-CN" b="1" dirty="0"/>
              <a:t>q)</a:t>
            </a:r>
            <a:r>
              <a:rPr lang="en-US" altLang="zh-CN" b="1" dirty="0">
                <a:sym typeface="Symbol" panose="05050102010706020507" pitchFamily="18" charset="2"/>
              </a:rPr>
              <a:t>1</a:t>
            </a:r>
            <a:r>
              <a:rPr lang="en-US" altLang="zh-CN" b="1" dirty="0"/>
              <a:t>)</a:t>
            </a:r>
          </a:p>
          <a:p>
            <a:r>
              <a:rPr lang="zh-CN" altLang="en-US" b="1" dirty="0"/>
              <a:t>                           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q∨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(</a:t>
            </a:r>
            <a:r>
              <a:rPr lang="en-US" altLang="zh-CN" b="1" dirty="0">
                <a:sym typeface="Symbol" panose="05050102010706020507" pitchFamily="18" charset="2"/>
              </a:rPr>
              <a:t>(</a:t>
            </a:r>
            <a:r>
              <a:rPr lang="en-US" altLang="zh-CN" b="1" dirty="0"/>
              <a:t>r</a:t>
            </a:r>
            <a:r>
              <a:rPr lang="en-US" altLang="zh-CN" b="1" dirty="0">
                <a:sym typeface="Symbol" panose="05050102010706020507" pitchFamily="18" charset="2"/>
              </a:rPr>
              <a:t></a:t>
            </a:r>
            <a:r>
              <a:rPr lang="en-US" altLang="zh-CN" b="1" dirty="0"/>
              <a:t>q)) =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q∨(r</a:t>
            </a:r>
            <a:r>
              <a:rPr lang="en-US" altLang="zh-CN" b="1" dirty="0">
                <a:sym typeface="Symbol" panose="05050102010706020507" pitchFamily="18" charset="2"/>
              </a:rPr>
              <a:t></a:t>
            </a:r>
            <a:r>
              <a:rPr lang="en-US" altLang="zh-CN" b="1" dirty="0"/>
              <a:t>q)</a:t>
            </a:r>
          </a:p>
          <a:p>
            <a:r>
              <a:rPr lang="en-US" altLang="zh-CN" b="1" i="1" dirty="0"/>
              <a:t>		         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i="1" dirty="0"/>
              <a:t>q </a:t>
            </a:r>
            <a:r>
              <a:rPr lang="en-US" altLang="zh-CN" b="1" dirty="0"/>
              <a:t>∨</a:t>
            </a:r>
            <a:r>
              <a:rPr lang="en-US" altLang="zh-CN" b="1" dirty="0">
                <a:sym typeface="Symbol" panose="05050102010706020507" pitchFamily="18" charset="2"/>
              </a:rPr>
              <a:t>(</a:t>
            </a:r>
            <a:r>
              <a:rPr lang="en-US" altLang="zh-CN" b="1" i="1" dirty="0"/>
              <a:t>r</a:t>
            </a:r>
            <a:r>
              <a:rPr lang="en-US" altLang="zh-CN" b="1" dirty="0"/>
              <a:t>∨</a:t>
            </a:r>
            <a:r>
              <a:rPr lang="en-US" altLang="zh-CN" b="1" dirty="0">
                <a:sym typeface="Symbol" panose="05050102010706020507" pitchFamily="18" charset="2"/>
              </a:rPr>
              <a:t>q) = </a:t>
            </a:r>
            <a:r>
              <a:rPr lang="en-US" altLang="zh-CN" b="1" i="1" dirty="0"/>
              <a:t>q</a:t>
            </a:r>
            <a:r>
              <a:rPr lang="en-US" altLang="zh-CN" b="1" dirty="0"/>
              <a:t>∨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i="1" dirty="0"/>
              <a:t>r</a:t>
            </a:r>
          </a:p>
          <a:p>
            <a:r>
              <a:rPr lang="en-US" altLang="zh-CN" b="1" dirty="0"/>
              <a:t>       p=0</a:t>
            </a:r>
            <a:r>
              <a:rPr lang="zh-CN" altLang="en-US" b="1" dirty="0"/>
              <a:t>时</a:t>
            </a:r>
            <a:r>
              <a:rPr lang="en-US" altLang="zh-CN" b="1" dirty="0"/>
              <a:t>, </a:t>
            </a:r>
            <a:r>
              <a:rPr lang="zh-CN" altLang="en-US" b="1" dirty="0"/>
              <a:t>原式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(</a:t>
            </a:r>
            <a:r>
              <a:rPr lang="en-US" altLang="zh-CN" b="1" dirty="0"/>
              <a:t>0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q)∨</a:t>
            </a:r>
            <a:r>
              <a:rPr lang="en-US" altLang="zh-CN" b="1" dirty="0">
                <a:sym typeface="Symbol" panose="05050102010706020507" pitchFamily="18" charset="2"/>
              </a:rPr>
              <a:t>((</a:t>
            </a:r>
            <a:r>
              <a:rPr lang="en-US" altLang="zh-CN" b="1" dirty="0"/>
              <a:t>r</a:t>
            </a:r>
            <a:r>
              <a:rPr lang="en-US" altLang="zh-CN" b="1" dirty="0">
                <a:sym typeface="Symbol" panose="05050102010706020507" pitchFamily="18" charset="2"/>
              </a:rPr>
              <a:t></a:t>
            </a:r>
            <a:r>
              <a:rPr lang="en-US" altLang="zh-CN" b="1" dirty="0"/>
              <a:t>q)</a:t>
            </a:r>
            <a:r>
              <a:rPr lang="en-US" altLang="zh-CN" b="1" dirty="0">
                <a:sym typeface="Symbol" panose="05050102010706020507" pitchFamily="18" charset="2"/>
              </a:rPr>
              <a:t>0</a:t>
            </a:r>
            <a:r>
              <a:rPr lang="en-US" altLang="zh-CN" b="1" dirty="0"/>
              <a:t>)</a:t>
            </a:r>
          </a:p>
          <a:p>
            <a:r>
              <a:rPr lang="zh-CN" altLang="en-US" b="1" dirty="0"/>
              <a:t>                           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i="1" dirty="0"/>
              <a:t>1</a:t>
            </a:r>
            <a:r>
              <a:rPr lang="en-US" altLang="zh-CN" b="1" dirty="0"/>
              <a:t>∨</a:t>
            </a:r>
            <a:r>
              <a:rPr lang="en-US" altLang="zh-CN" b="1" dirty="0">
                <a:sym typeface="Symbol" panose="05050102010706020507" pitchFamily="18" charset="2"/>
              </a:rPr>
              <a:t>1 =0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0C490848-74D4-4825-AB0E-70AB92BC472D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75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惟一 唯一在语境方面有区别。 两者虽然都表示“独、只有”的意思，但对象不同。“唯一”表示数量上，非心理的。“惟一”更侧重主观性。 </a:t>
            </a:r>
          </a:p>
          <a:p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F91A5CB2-E007-47BE-B9EF-7F71CA9ACDA3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33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893763" indent="-893763">
              <a:defRPr/>
            </a:pPr>
            <a:endParaRPr lang="zh-CN" altLang="en-US" b="1" dirty="0">
              <a:sym typeface="Symbol" pitchFamily="18" charset="2"/>
            </a:endParaRPr>
          </a:p>
          <a:p>
            <a:pPr marL="893763" indent="-893763">
              <a:defRPr/>
            </a:pPr>
            <a:r>
              <a:rPr lang="zh-CN" altLang="en-US" b="1" dirty="0">
                <a:solidFill>
                  <a:schemeClr val="hlink"/>
                </a:solidFill>
                <a:sym typeface="Symbol" pitchFamily="18" charset="2"/>
              </a:rPr>
              <a:t>注：  从定义可以看出，极小项中每个</a:t>
            </a:r>
            <a:r>
              <a:rPr lang="en-US" altLang="zh-CN" b="1" dirty="0">
                <a:solidFill>
                  <a:schemeClr val="hlink"/>
                </a:solidFill>
                <a:sym typeface="Symbol" pitchFamily="18" charset="2"/>
              </a:rPr>
              <a:t>p</a:t>
            </a:r>
            <a:r>
              <a:rPr lang="en-US" altLang="zh-CN" b="1" baseline="-25000" dirty="0">
                <a:solidFill>
                  <a:schemeClr val="hlink"/>
                </a:solidFill>
                <a:sym typeface="Symbol" pitchFamily="18" charset="2"/>
              </a:rPr>
              <a:t>i</a:t>
            </a:r>
            <a:r>
              <a:rPr lang="en-US" altLang="zh-CN" b="1" dirty="0">
                <a:solidFill>
                  <a:schemeClr val="hlink"/>
                </a:solidFill>
                <a:sym typeface="Symbol" pitchFamily="18" charset="2"/>
              </a:rPr>
              <a:t>(</a:t>
            </a:r>
            <a:r>
              <a:rPr lang="en-US" altLang="zh-CN" b="1" dirty="0" err="1">
                <a:solidFill>
                  <a:schemeClr val="hlink"/>
                </a:solidFill>
                <a:sym typeface="Symbol" pitchFamily="18" charset="2"/>
              </a:rPr>
              <a:t>i</a:t>
            </a:r>
            <a:r>
              <a:rPr lang="en-US" altLang="zh-CN" b="1" dirty="0">
                <a:solidFill>
                  <a:schemeClr val="hlink"/>
                </a:solidFill>
                <a:sym typeface="Symbol" pitchFamily="18" charset="2"/>
              </a:rPr>
              <a:t>=1</a:t>
            </a:r>
            <a:r>
              <a:rPr lang="zh-CN" altLang="en-US" b="1" dirty="0">
                <a:solidFill>
                  <a:schemeClr val="hlink"/>
                </a:solidFill>
                <a:sym typeface="Symbol" pitchFamily="18" charset="2"/>
              </a:rPr>
              <a:t>，</a:t>
            </a:r>
            <a:r>
              <a:rPr lang="en-US" altLang="zh-CN" b="1" dirty="0">
                <a:solidFill>
                  <a:schemeClr val="hlink"/>
                </a:solidFill>
                <a:sym typeface="Symbol" pitchFamily="18" charset="2"/>
              </a:rPr>
              <a:t>…</a:t>
            </a:r>
            <a:r>
              <a:rPr lang="zh-CN" altLang="en-US" b="1" dirty="0">
                <a:solidFill>
                  <a:schemeClr val="hlink"/>
                </a:solidFill>
                <a:sym typeface="Symbol" pitchFamily="18" charset="2"/>
              </a:rPr>
              <a:t>，</a:t>
            </a:r>
            <a:r>
              <a:rPr lang="en-US" altLang="zh-CN" b="1" dirty="0">
                <a:solidFill>
                  <a:schemeClr val="hlink"/>
                </a:solidFill>
                <a:sym typeface="Symbol" pitchFamily="18" charset="2"/>
              </a:rPr>
              <a:t>n)  </a:t>
            </a:r>
            <a:r>
              <a:rPr lang="zh-CN" altLang="en-US" b="1" dirty="0">
                <a:solidFill>
                  <a:schemeClr val="hlink"/>
                </a:solidFill>
                <a:sym typeface="Symbol" pitchFamily="18" charset="2"/>
              </a:rPr>
              <a:t>必须出现一次，或为肯定形式或为否定形式。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3D502AB1-5483-4045-BF3B-53FB548D8F01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34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798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B43AF-1D13-403E-8CAD-E589427EA01E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6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B43AF-1D13-403E-8CAD-E589427EA01E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689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zh-CN" altLang="en-US" b="1" dirty="0">
              <a:solidFill>
                <a:srgbClr val="CC0000"/>
              </a:solidFill>
              <a:sym typeface="Symbol" panose="05050102010706020507" pitchFamily="18" charset="2"/>
            </a:endParaRP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8A930E-1B7F-4C74-8704-A825266EFBC2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261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dirty="0"/>
              <a:t>p=1</a:t>
            </a:r>
            <a:r>
              <a:rPr lang="zh-CN" altLang="en-US" b="1" dirty="0"/>
              <a:t>时</a:t>
            </a:r>
            <a:r>
              <a:rPr lang="en-US" altLang="zh-CN" b="1" dirty="0"/>
              <a:t>, </a:t>
            </a:r>
            <a:r>
              <a:rPr lang="zh-CN" altLang="en-US" b="1" dirty="0"/>
              <a:t>原式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(</a:t>
            </a:r>
            <a:r>
              <a:rPr lang="en-US" altLang="zh-CN" b="1" dirty="0"/>
              <a:t>1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q)∨</a:t>
            </a:r>
            <a:r>
              <a:rPr lang="en-US" altLang="zh-CN" b="1" dirty="0">
                <a:sym typeface="Symbol" panose="05050102010706020507" pitchFamily="18" charset="2"/>
              </a:rPr>
              <a:t>((</a:t>
            </a:r>
            <a:r>
              <a:rPr lang="en-US" altLang="zh-CN" b="1" dirty="0"/>
              <a:t>r</a:t>
            </a:r>
            <a:r>
              <a:rPr lang="en-US" altLang="zh-CN" b="1" dirty="0">
                <a:sym typeface="Symbol" panose="05050102010706020507" pitchFamily="18" charset="2"/>
              </a:rPr>
              <a:t></a:t>
            </a:r>
            <a:r>
              <a:rPr lang="en-US" altLang="zh-CN" b="1" dirty="0"/>
              <a:t>q)</a:t>
            </a:r>
            <a:r>
              <a:rPr lang="en-US" altLang="zh-CN" b="1" dirty="0">
                <a:sym typeface="Symbol" panose="05050102010706020507" pitchFamily="18" charset="2"/>
              </a:rPr>
              <a:t>1</a:t>
            </a:r>
            <a:r>
              <a:rPr lang="en-US" altLang="zh-CN" b="1" dirty="0"/>
              <a:t>)</a:t>
            </a:r>
          </a:p>
          <a:p>
            <a:r>
              <a:rPr lang="zh-CN" altLang="en-US" b="1" dirty="0"/>
              <a:t>                           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q∨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(</a:t>
            </a:r>
            <a:r>
              <a:rPr lang="en-US" altLang="zh-CN" b="1" dirty="0">
                <a:sym typeface="Symbol" panose="05050102010706020507" pitchFamily="18" charset="2"/>
              </a:rPr>
              <a:t>(</a:t>
            </a:r>
            <a:r>
              <a:rPr lang="en-US" altLang="zh-CN" b="1" dirty="0"/>
              <a:t>r</a:t>
            </a:r>
            <a:r>
              <a:rPr lang="en-US" altLang="zh-CN" b="1" dirty="0">
                <a:sym typeface="Symbol" panose="05050102010706020507" pitchFamily="18" charset="2"/>
              </a:rPr>
              <a:t></a:t>
            </a:r>
            <a:r>
              <a:rPr lang="en-US" altLang="zh-CN" b="1" dirty="0"/>
              <a:t>q)) =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q∨(r</a:t>
            </a:r>
            <a:r>
              <a:rPr lang="en-US" altLang="zh-CN" b="1" dirty="0">
                <a:sym typeface="Symbol" panose="05050102010706020507" pitchFamily="18" charset="2"/>
              </a:rPr>
              <a:t></a:t>
            </a:r>
            <a:r>
              <a:rPr lang="en-US" altLang="zh-CN" b="1" dirty="0"/>
              <a:t>q)</a:t>
            </a:r>
          </a:p>
          <a:p>
            <a:r>
              <a:rPr lang="en-US" altLang="zh-CN" b="1" i="1" dirty="0"/>
              <a:t>		         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i="1" dirty="0"/>
              <a:t>q </a:t>
            </a:r>
            <a:r>
              <a:rPr lang="en-US" altLang="zh-CN" b="1" dirty="0"/>
              <a:t>∨</a:t>
            </a:r>
            <a:r>
              <a:rPr lang="en-US" altLang="zh-CN" b="1" dirty="0">
                <a:sym typeface="Symbol" panose="05050102010706020507" pitchFamily="18" charset="2"/>
              </a:rPr>
              <a:t>(</a:t>
            </a:r>
            <a:r>
              <a:rPr lang="en-US" altLang="zh-CN" b="1" i="1" dirty="0"/>
              <a:t>r</a:t>
            </a:r>
            <a:r>
              <a:rPr lang="en-US" altLang="zh-CN" b="1" dirty="0"/>
              <a:t>∨</a:t>
            </a:r>
            <a:r>
              <a:rPr lang="en-US" altLang="zh-CN" b="1" dirty="0">
                <a:sym typeface="Symbol" panose="05050102010706020507" pitchFamily="18" charset="2"/>
              </a:rPr>
              <a:t>q) = </a:t>
            </a:r>
            <a:r>
              <a:rPr lang="en-US" altLang="zh-CN" b="1" i="1" dirty="0"/>
              <a:t>q</a:t>
            </a:r>
            <a:r>
              <a:rPr lang="en-US" altLang="zh-CN" b="1" dirty="0"/>
              <a:t>∨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i="1" dirty="0"/>
              <a:t>r</a:t>
            </a:r>
          </a:p>
          <a:p>
            <a:r>
              <a:rPr lang="en-US" altLang="zh-CN" b="1" dirty="0"/>
              <a:t>       p=0</a:t>
            </a:r>
            <a:r>
              <a:rPr lang="zh-CN" altLang="en-US" b="1" dirty="0"/>
              <a:t>时</a:t>
            </a:r>
            <a:r>
              <a:rPr lang="en-US" altLang="zh-CN" b="1" dirty="0"/>
              <a:t>, </a:t>
            </a:r>
            <a:r>
              <a:rPr lang="zh-CN" altLang="en-US" b="1" dirty="0"/>
              <a:t>原式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(</a:t>
            </a:r>
            <a:r>
              <a:rPr lang="en-US" altLang="zh-CN" b="1" dirty="0"/>
              <a:t>0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q)∨</a:t>
            </a:r>
            <a:r>
              <a:rPr lang="en-US" altLang="zh-CN" b="1" dirty="0">
                <a:sym typeface="Symbol" panose="05050102010706020507" pitchFamily="18" charset="2"/>
              </a:rPr>
              <a:t>((</a:t>
            </a:r>
            <a:r>
              <a:rPr lang="en-US" altLang="zh-CN" b="1" dirty="0"/>
              <a:t>r</a:t>
            </a:r>
            <a:r>
              <a:rPr lang="en-US" altLang="zh-CN" b="1" dirty="0">
                <a:sym typeface="Symbol" panose="05050102010706020507" pitchFamily="18" charset="2"/>
              </a:rPr>
              <a:t></a:t>
            </a:r>
            <a:r>
              <a:rPr lang="en-US" altLang="zh-CN" b="1" dirty="0"/>
              <a:t>q)</a:t>
            </a:r>
            <a:r>
              <a:rPr lang="en-US" altLang="zh-CN" b="1" dirty="0">
                <a:sym typeface="Symbol" panose="05050102010706020507" pitchFamily="18" charset="2"/>
              </a:rPr>
              <a:t>0</a:t>
            </a:r>
            <a:r>
              <a:rPr lang="en-US" altLang="zh-CN" b="1" dirty="0"/>
              <a:t>)</a:t>
            </a:r>
          </a:p>
          <a:p>
            <a:r>
              <a:rPr lang="zh-CN" altLang="en-US" b="1" dirty="0"/>
              <a:t>                           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i="1" dirty="0"/>
              <a:t>1</a:t>
            </a:r>
            <a:r>
              <a:rPr lang="en-US" altLang="zh-CN" b="1" dirty="0"/>
              <a:t>∨</a:t>
            </a:r>
            <a:r>
              <a:rPr lang="en-US" altLang="zh-CN" b="1" dirty="0">
                <a:sym typeface="Symbol" panose="05050102010706020507" pitchFamily="18" charset="2"/>
              </a:rPr>
              <a:t>1 =0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C6B6EE7C-8629-496C-8C2B-D4CAD6E81839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39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35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30238" indent="-630238">
              <a:lnSpc>
                <a:spcPct val="90000"/>
              </a:lnSpc>
              <a:buFont typeface="Arial" charset="0"/>
              <a:buNone/>
              <a:defRPr/>
            </a:pPr>
            <a:endParaRPr lang="zh-CN" altLang="en-US" b="1" dirty="0">
              <a:ea typeface="宋体" charset="-122"/>
            </a:endParaRPr>
          </a:p>
          <a:p>
            <a:pPr marL="630238" indent="-630238">
              <a:lnSpc>
                <a:spcPct val="90000"/>
              </a:lnSpc>
              <a:buFont typeface="Arial" charset="0"/>
              <a:buNone/>
              <a:defRPr/>
            </a:pPr>
            <a:r>
              <a:rPr lang="zh-CN" altLang="en-US" b="1" dirty="0">
                <a:solidFill>
                  <a:schemeClr val="hlink"/>
                </a:solidFill>
                <a:ea typeface="宋体" charset="-122"/>
              </a:rPr>
              <a:t>注：从定义可以看出，极大项中每个</a:t>
            </a:r>
            <a:r>
              <a:rPr lang="en-US" altLang="zh-CN" b="1" i="1" dirty="0">
                <a:solidFill>
                  <a:schemeClr val="hlink"/>
                </a:solidFill>
                <a:ea typeface="宋体" charset="-122"/>
              </a:rPr>
              <a:t>p</a:t>
            </a:r>
            <a:r>
              <a:rPr lang="en-US" altLang="zh-CN" b="1" baseline="-25000" dirty="0">
                <a:solidFill>
                  <a:schemeClr val="hlink"/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chemeClr val="hlink"/>
                </a:solidFill>
                <a:ea typeface="宋体" charset="-122"/>
              </a:rPr>
              <a:t>(</a:t>
            </a:r>
            <a:r>
              <a:rPr lang="en-US" altLang="zh-CN" b="1" i="1" dirty="0" err="1">
                <a:solidFill>
                  <a:schemeClr val="hlink"/>
                </a:solidFill>
                <a:ea typeface="宋体" charset="-122"/>
              </a:rPr>
              <a:t>i</a:t>
            </a:r>
            <a:r>
              <a:rPr lang="en-US" altLang="zh-CN" b="1" dirty="0">
                <a:solidFill>
                  <a:schemeClr val="hlink"/>
                </a:solidFill>
                <a:ea typeface="宋体" charset="-122"/>
              </a:rPr>
              <a:t>=1</a:t>
            </a:r>
            <a:r>
              <a:rPr lang="zh-CN" altLang="en-US" b="1" dirty="0">
                <a:solidFill>
                  <a:schemeClr val="hlink"/>
                </a:solidFill>
                <a:ea typeface="宋体" charset="-122"/>
              </a:rPr>
              <a:t>，</a:t>
            </a:r>
            <a:r>
              <a:rPr lang="en-US" altLang="zh-CN" b="1" dirty="0">
                <a:solidFill>
                  <a:schemeClr val="hlink"/>
                </a:solidFill>
                <a:ea typeface="宋体" charset="-122"/>
              </a:rPr>
              <a:t>…</a:t>
            </a:r>
            <a:r>
              <a:rPr lang="zh-CN" altLang="en-US" b="1" dirty="0">
                <a:solidFill>
                  <a:schemeClr val="hlink"/>
                </a:solidFill>
                <a:ea typeface="宋体" charset="-122"/>
              </a:rPr>
              <a:t>，</a:t>
            </a:r>
            <a:r>
              <a:rPr lang="en-US" altLang="zh-CN" b="1" i="1" dirty="0">
                <a:solidFill>
                  <a:schemeClr val="hlink"/>
                </a:solidFill>
                <a:ea typeface="宋体" charset="-122"/>
              </a:rPr>
              <a:t>n</a:t>
            </a:r>
            <a:r>
              <a:rPr lang="en-US" altLang="zh-CN" b="1" dirty="0">
                <a:solidFill>
                  <a:schemeClr val="hlink"/>
                </a:solidFill>
                <a:ea typeface="宋体" charset="-122"/>
              </a:rPr>
              <a:t>) </a:t>
            </a:r>
            <a:r>
              <a:rPr lang="zh-CN" altLang="en-US" b="1" dirty="0">
                <a:solidFill>
                  <a:schemeClr val="hlink"/>
                </a:solidFill>
                <a:ea typeface="宋体" charset="-122"/>
              </a:rPr>
              <a:t>必须出现一次，或为肯定形式或为否定形式。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23FE65F2-43CA-4674-AD6E-8AFE026BF9B8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40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26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B43AF-1D13-403E-8CAD-E589427EA01E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9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B43AF-1D13-403E-8CAD-E589427EA01E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51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dirty="0"/>
              <a:t>p=1</a:t>
            </a:r>
            <a:r>
              <a:rPr lang="zh-CN" altLang="en-US" b="1" dirty="0"/>
              <a:t>时</a:t>
            </a:r>
            <a:r>
              <a:rPr lang="en-US" altLang="zh-CN" b="1" dirty="0"/>
              <a:t>, </a:t>
            </a:r>
            <a:r>
              <a:rPr lang="zh-CN" altLang="en-US" b="1" dirty="0"/>
              <a:t>原式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(</a:t>
            </a:r>
            <a:r>
              <a:rPr lang="en-US" altLang="zh-CN" b="1" dirty="0"/>
              <a:t>1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q)∨</a:t>
            </a:r>
            <a:r>
              <a:rPr lang="en-US" altLang="zh-CN" b="1" dirty="0">
                <a:sym typeface="Symbol" panose="05050102010706020507" pitchFamily="18" charset="2"/>
              </a:rPr>
              <a:t>((</a:t>
            </a:r>
            <a:r>
              <a:rPr lang="en-US" altLang="zh-CN" b="1" dirty="0"/>
              <a:t>r</a:t>
            </a:r>
            <a:r>
              <a:rPr lang="en-US" altLang="zh-CN" b="1" dirty="0">
                <a:sym typeface="Symbol" panose="05050102010706020507" pitchFamily="18" charset="2"/>
              </a:rPr>
              <a:t></a:t>
            </a:r>
            <a:r>
              <a:rPr lang="en-US" altLang="zh-CN" b="1" dirty="0"/>
              <a:t>q)</a:t>
            </a:r>
            <a:r>
              <a:rPr lang="en-US" altLang="zh-CN" b="1" dirty="0">
                <a:sym typeface="Symbol" panose="05050102010706020507" pitchFamily="18" charset="2"/>
              </a:rPr>
              <a:t>1</a:t>
            </a:r>
            <a:r>
              <a:rPr lang="en-US" altLang="zh-CN" b="1" dirty="0"/>
              <a:t>)</a:t>
            </a:r>
          </a:p>
          <a:p>
            <a:r>
              <a:rPr lang="zh-CN" altLang="en-US" b="1" dirty="0"/>
              <a:t>                           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q∨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(</a:t>
            </a:r>
            <a:r>
              <a:rPr lang="en-US" altLang="zh-CN" b="1" dirty="0">
                <a:sym typeface="Symbol" panose="05050102010706020507" pitchFamily="18" charset="2"/>
              </a:rPr>
              <a:t>(</a:t>
            </a:r>
            <a:r>
              <a:rPr lang="en-US" altLang="zh-CN" b="1" dirty="0"/>
              <a:t>r</a:t>
            </a:r>
            <a:r>
              <a:rPr lang="en-US" altLang="zh-CN" b="1" dirty="0">
                <a:sym typeface="Symbol" panose="05050102010706020507" pitchFamily="18" charset="2"/>
              </a:rPr>
              <a:t></a:t>
            </a:r>
            <a:r>
              <a:rPr lang="en-US" altLang="zh-CN" b="1" dirty="0"/>
              <a:t>q)) =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q∨(r</a:t>
            </a:r>
            <a:r>
              <a:rPr lang="en-US" altLang="zh-CN" b="1" dirty="0">
                <a:sym typeface="Symbol" panose="05050102010706020507" pitchFamily="18" charset="2"/>
              </a:rPr>
              <a:t></a:t>
            </a:r>
            <a:r>
              <a:rPr lang="en-US" altLang="zh-CN" b="1" dirty="0"/>
              <a:t>q)</a:t>
            </a:r>
          </a:p>
          <a:p>
            <a:r>
              <a:rPr lang="en-US" altLang="zh-CN" b="1" i="1" dirty="0"/>
              <a:t>		         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i="1" dirty="0"/>
              <a:t>q </a:t>
            </a:r>
            <a:r>
              <a:rPr lang="en-US" altLang="zh-CN" b="1" dirty="0"/>
              <a:t>∨</a:t>
            </a:r>
            <a:r>
              <a:rPr lang="en-US" altLang="zh-CN" b="1" dirty="0">
                <a:sym typeface="Symbol" panose="05050102010706020507" pitchFamily="18" charset="2"/>
              </a:rPr>
              <a:t>(</a:t>
            </a:r>
            <a:r>
              <a:rPr lang="en-US" altLang="zh-CN" b="1" i="1" dirty="0"/>
              <a:t>r</a:t>
            </a:r>
            <a:r>
              <a:rPr lang="en-US" altLang="zh-CN" b="1" dirty="0"/>
              <a:t>∨</a:t>
            </a:r>
            <a:r>
              <a:rPr lang="en-US" altLang="zh-CN" b="1" dirty="0">
                <a:sym typeface="Symbol" panose="05050102010706020507" pitchFamily="18" charset="2"/>
              </a:rPr>
              <a:t>q) = </a:t>
            </a:r>
            <a:r>
              <a:rPr lang="en-US" altLang="zh-CN" b="1" i="1" dirty="0"/>
              <a:t>q</a:t>
            </a:r>
            <a:r>
              <a:rPr lang="en-US" altLang="zh-CN" b="1" dirty="0"/>
              <a:t>∨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i="1" dirty="0"/>
              <a:t>r</a:t>
            </a:r>
          </a:p>
          <a:p>
            <a:r>
              <a:rPr lang="en-US" altLang="zh-CN" b="1" dirty="0"/>
              <a:t>       p=0</a:t>
            </a:r>
            <a:r>
              <a:rPr lang="zh-CN" altLang="en-US" b="1" dirty="0"/>
              <a:t>时</a:t>
            </a:r>
            <a:r>
              <a:rPr lang="en-US" altLang="zh-CN" b="1" dirty="0"/>
              <a:t>, </a:t>
            </a:r>
            <a:r>
              <a:rPr lang="zh-CN" altLang="en-US" b="1" dirty="0"/>
              <a:t>原式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(</a:t>
            </a:r>
            <a:r>
              <a:rPr lang="en-US" altLang="zh-CN" b="1" dirty="0"/>
              <a:t>0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q)∨</a:t>
            </a:r>
            <a:r>
              <a:rPr lang="en-US" altLang="zh-CN" b="1" dirty="0">
                <a:sym typeface="Symbol" panose="05050102010706020507" pitchFamily="18" charset="2"/>
              </a:rPr>
              <a:t>((</a:t>
            </a:r>
            <a:r>
              <a:rPr lang="en-US" altLang="zh-CN" b="1" dirty="0"/>
              <a:t>r</a:t>
            </a:r>
            <a:r>
              <a:rPr lang="en-US" altLang="zh-CN" b="1" dirty="0">
                <a:sym typeface="Symbol" panose="05050102010706020507" pitchFamily="18" charset="2"/>
              </a:rPr>
              <a:t></a:t>
            </a:r>
            <a:r>
              <a:rPr lang="en-US" altLang="zh-CN" b="1" dirty="0"/>
              <a:t>q)</a:t>
            </a:r>
            <a:r>
              <a:rPr lang="en-US" altLang="zh-CN" b="1" dirty="0">
                <a:sym typeface="Symbol" panose="05050102010706020507" pitchFamily="18" charset="2"/>
              </a:rPr>
              <a:t>0</a:t>
            </a:r>
            <a:r>
              <a:rPr lang="en-US" altLang="zh-CN" b="1" dirty="0"/>
              <a:t>)</a:t>
            </a:r>
          </a:p>
          <a:p>
            <a:r>
              <a:rPr lang="zh-CN" altLang="en-US" b="1" dirty="0"/>
              <a:t>                           </a:t>
            </a:r>
            <a:r>
              <a:rPr lang="en-US" altLang="zh-CN" b="1" dirty="0"/>
              <a:t>=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i="1" dirty="0"/>
              <a:t>1</a:t>
            </a:r>
            <a:r>
              <a:rPr lang="en-US" altLang="zh-CN" b="1" dirty="0"/>
              <a:t>∨</a:t>
            </a:r>
            <a:r>
              <a:rPr lang="en-US" altLang="zh-CN" b="1" dirty="0">
                <a:sym typeface="Symbol" panose="05050102010706020507" pitchFamily="18" charset="2"/>
              </a:rPr>
              <a:t>1 =0</a:t>
            </a:r>
          </a:p>
          <a:p>
            <a:r>
              <a:rPr lang="zh-CN" altLang="en-US" b="1" dirty="0">
                <a:sym typeface="Symbol" panose="05050102010706020507" pitchFamily="18" charset="2"/>
              </a:rPr>
              <a:t>由各极大项的否定所对应的极小项可以方便地写出数字</a:t>
            </a:r>
            <a:endParaRPr lang="en-US" altLang="zh-CN" b="1" dirty="0">
              <a:sym typeface="Symbol" panose="05050102010706020507" pitchFamily="18" charset="2"/>
            </a:endParaRPr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3994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38FD70B3-2417-40BA-B56B-8BBA4F6A48EF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46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59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惟一 唯一在语境方面有区别。 两者虽然都表示“独、只有”的意思，但对象不同。“唯一”表示数量上，非心理的。“惟一”更侧重主观性。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设</a:t>
            </a:r>
            <a:r>
              <a:rPr lang="en-US" altLang="zh-CN" sz="1200" b="1" dirty="0"/>
              <a:t>A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B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C</a:t>
            </a:r>
            <a:r>
              <a:rPr lang="zh-CN" altLang="en-US" sz="1200" b="1" dirty="0"/>
              <a:t>为任意的三个公式。</a:t>
            </a:r>
            <a:endParaRPr lang="en-US" altLang="zh-CN" sz="1200" b="1" dirty="0"/>
          </a:p>
          <a:p>
            <a:r>
              <a:rPr lang="zh-CN" altLang="en-US" sz="1200" b="1" dirty="0"/>
              <a:t>已知</a:t>
            </a:r>
            <a:r>
              <a:rPr lang="en-US" altLang="zh-CN" sz="1200" b="1" dirty="0"/>
              <a:t>A</a:t>
            </a:r>
            <a:r>
              <a:rPr lang="en-US" altLang="zh-CN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sz="1200" b="1" dirty="0"/>
              <a:t>C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1200" b="1" dirty="0"/>
              <a:t>B</a:t>
            </a:r>
            <a:r>
              <a:rPr lang="en-US" altLang="zh-CN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sz="1200" b="1" dirty="0"/>
              <a:t>C</a:t>
            </a:r>
            <a:r>
              <a:rPr lang="zh-CN" altLang="en-US" sz="1200" b="1" dirty="0"/>
              <a:t>，</a:t>
            </a:r>
            <a:endParaRPr lang="en-US" altLang="zh-CN" sz="1200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已知</a:t>
            </a:r>
            <a:r>
              <a:rPr lang="en-US" altLang="zh-CN" sz="1200" b="1" dirty="0"/>
              <a:t>A∨C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1200" b="1" dirty="0"/>
              <a:t>B∨C</a:t>
            </a:r>
            <a:r>
              <a:rPr lang="zh-CN" altLang="en-US" sz="1200" b="1" dirty="0"/>
              <a:t>，</a:t>
            </a:r>
            <a:endParaRPr lang="en-US" altLang="zh-CN" sz="1200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设</a:t>
            </a:r>
            <a:r>
              <a:rPr lang="en-US" altLang="zh-CN" sz="1200" b="1" dirty="0"/>
              <a:t>A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B</a:t>
            </a:r>
            <a:r>
              <a:rPr lang="zh-CN" altLang="en-US" sz="1200" b="1" dirty="0"/>
              <a:t>为任意的两个公式。</a:t>
            </a:r>
            <a:endParaRPr lang="en-US" altLang="zh-CN" sz="1200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已知：</a:t>
            </a:r>
            <a:r>
              <a:rPr lang="zh-CN" altLang="en-US" sz="1200" b="1" dirty="0">
                <a:sym typeface="Symbol" panose="05050102010706020507" pitchFamily="18" charset="2"/>
              </a:rPr>
              <a:t></a:t>
            </a:r>
            <a:r>
              <a:rPr lang="en-US" altLang="zh-CN" sz="1200" b="1" dirty="0"/>
              <a:t>A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zh-CN" altLang="en-US" sz="1200" b="1" dirty="0">
                <a:sym typeface="Symbol" panose="05050102010706020507" pitchFamily="18" charset="2"/>
              </a:rPr>
              <a:t> </a:t>
            </a:r>
            <a:r>
              <a:rPr lang="en-US" altLang="zh-CN" sz="1200" b="1" dirty="0"/>
              <a:t>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548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B43AF-1D13-403E-8CAD-E589427EA01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54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B43AF-1D13-403E-8CAD-E589427EA01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30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B43AF-1D13-403E-8CAD-E589427EA01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494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21DEEF-7AF0-4E78-B46E-D8B1D474F790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213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4</a:t>
            </a:r>
            <a:r>
              <a:rPr lang="zh-CN" altLang="en-US"/>
              <a:t>的证明不必讲。需要提一下，用上了联结词集合</a:t>
            </a:r>
            <a:r>
              <a:rPr lang="en-US" altLang="zh-CN"/>
              <a:t>{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zh-CN" altLang="en-US"/>
              <a:t>，</a:t>
            </a:r>
            <a:r>
              <a:rPr lang="zh-CN" altLang="en-US">
                <a:sym typeface="Symbol" panose="05050102010706020507" pitchFamily="18" charset="2"/>
              </a:rPr>
              <a:t></a:t>
            </a:r>
            <a:r>
              <a:rPr lang="zh-CN" altLang="en-US"/>
              <a:t>，</a:t>
            </a:r>
            <a:r>
              <a:rPr lang="zh-CN" altLang="en-US">
                <a:sym typeface="Symbol" panose="05050102010706020507" pitchFamily="18" charset="2"/>
              </a:rPr>
              <a:t></a:t>
            </a:r>
            <a:r>
              <a:rPr lang="en-US" altLang="zh-CN">
                <a:sym typeface="Symbol" panose="05050102010706020507" pitchFamily="18" charset="2"/>
              </a:rPr>
              <a:t>}</a:t>
            </a:r>
            <a:r>
              <a:rPr lang="zh-CN" altLang="en-US">
                <a:sym typeface="Symbol" panose="05050102010706020507" pitchFamily="18" charset="2"/>
              </a:rPr>
              <a:t>的完备性。</a:t>
            </a: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FE12AA-0909-4480-A153-34887E295C25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0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4</a:t>
            </a:r>
            <a:r>
              <a:rPr lang="zh-CN" altLang="en-US"/>
              <a:t>的证明不必讲。需要提一下，用上了联结词集合</a:t>
            </a:r>
            <a:r>
              <a:rPr lang="en-US" altLang="zh-CN"/>
              <a:t>{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zh-CN" altLang="en-US"/>
              <a:t>，</a:t>
            </a:r>
            <a:r>
              <a:rPr lang="zh-CN" altLang="en-US">
                <a:sym typeface="Symbol" panose="05050102010706020507" pitchFamily="18" charset="2"/>
              </a:rPr>
              <a:t></a:t>
            </a:r>
            <a:r>
              <a:rPr lang="zh-CN" altLang="en-US"/>
              <a:t>，</a:t>
            </a:r>
            <a:r>
              <a:rPr lang="zh-CN" altLang="en-US">
                <a:sym typeface="Symbol" panose="05050102010706020507" pitchFamily="18" charset="2"/>
              </a:rPr>
              <a:t></a:t>
            </a:r>
            <a:r>
              <a:rPr lang="en-US" altLang="zh-CN">
                <a:sym typeface="Symbol" panose="05050102010706020507" pitchFamily="18" charset="2"/>
              </a:rPr>
              <a:t>}</a:t>
            </a:r>
            <a:r>
              <a:rPr lang="zh-CN" altLang="en-US">
                <a:sym typeface="Symbol" panose="05050102010706020507" pitchFamily="18" charset="2"/>
              </a:rPr>
              <a:t>的完备性。</a:t>
            </a: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FE12AA-0909-4480-A153-34887E295C25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14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79CCB9EF-6488-4D6E-91FA-724CF0A4AE49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8C1F30-8CF9-47F6-93B2-1894FBF16E2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32500510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712A0CF-ED49-415E-ACC6-41D78AECBC9A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" y="0"/>
            <a:ext cx="9153486" cy="6858000"/>
          </a:xfrm>
          <a:prstGeom prst="rect">
            <a:avLst/>
          </a:prstGeom>
        </p:spPr>
      </p:pic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971600" y="180291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000" b="1" dirty="0">
                <a:solidFill>
                  <a:srgbClr val="993300"/>
                </a:solidFill>
              </a:rPr>
              <a:t>等值演算与范式</a:t>
            </a:r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3886200" y="4572000"/>
            <a:ext cx="500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石油学院计算机系   金 忠</a:t>
            </a:r>
          </a:p>
        </p:txBody>
      </p:sp>
      <p:sp>
        <p:nvSpPr>
          <p:cNvPr id="4105" name="TextBox 7"/>
          <p:cNvSpPr txBox="1">
            <a:spLocks noChangeArrowheads="1"/>
          </p:cNvSpPr>
          <p:nvPr/>
        </p:nvSpPr>
        <p:spPr bwMode="auto">
          <a:xfrm>
            <a:off x="5343400" y="5887998"/>
            <a:ext cx="38268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http://patternrecognition.asia/dm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" y="5555042"/>
            <a:ext cx="4935107" cy="733066"/>
          </a:xfrm>
          <a:prstGeom prst="rect">
            <a:avLst/>
          </a:prstGeom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8941" y="139128"/>
            <a:ext cx="89675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542294"/>
      </p:ext>
    </p:extLst>
  </p:cSld>
  <p:clrMapOvr>
    <a:masterClrMapping/>
  </p:clrMapOvr>
  <p:transition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64B938-88A9-43A5-AF2D-1E7DDE74B0F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229600" cy="719684"/>
          </a:xfrm>
        </p:spPr>
        <p:txBody>
          <a:bodyPr/>
          <a:lstStyle/>
          <a:p>
            <a:r>
              <a:rPr lang="zh-CN" altLang="en-US" sz="4000" b="1" dirty="0">
                <a:latin typeface="宋体" panose="02010600030101010101" pitchFamily="2" charset="-122"/>
              </a:rPr>
              <a:t>等值演算法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965221"/>
            <a:ext cx="8568952" cy="1077218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利用置换规则，由已知的等值式推演出新等值式的过程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3870" y="2276872"/>
            <a:ext cx="6295313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置换规则</a:t>
            </a:r>
            <a:r>
              <a:rPr lang="zh-CN" altLang="en-US" sz="3200" b="1" dirty="0">
                <a:latin typeface="宋体" panose="02010600030101010101" pitchFamily="2" charset="-122"/>
              </a:rPr>
              <a:t>：若</a:t>
            </a:r>
            <a:r>
              <a:rPr lang="en-US" altLang="zh-CN" sz="3200" b="1" dirty="0" err="1">
                <a:latin typeface="宋体" panose="02010600030101010101" pitchFamily="2" charset="-122"/>
              </a:rPr>
              <a:t>p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q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则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sz="3200" b="1" dirty="0">
                <a:latin typeface="Times New Roman" panose="02020603050405020304" pitchFamily="18" charset="0"/>
              </a:rPr>
              <a:t>(p)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</a:t>
            </a:r>
            <a:r>
              <a:rPr lang="en-US" altLang="zh-CN" sz="3200" b="1" dirty="0">
                <a:latin typeface="Times New Roman" panose="02020603050405020304" pitchFamily="18" charset="0"/>
              </a:rPr>
              <a:t>(q)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" name="矩形 15"/>
          <p:cNvSpPr/>
          <p:nvPr/>
        </p:nvSpPr>
        <p:spPr>
          <a:xfrm>
            <a:off x="2838844" y="3955576"/>
            <a:ext cx="1609166" cy="63716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400959" y="4690274"/>
            <a:ext cx="1393142" cy="616596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15561" y="3096080"/>
            <a:ext cx="792145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</a:rPr>
              <a:t>例 证明</a:t>
            </a: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(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证： </a:t>
            </a: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(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</a:t>
            </a: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德摩根律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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              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排中律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A760AC-AE6A-87D0-CBA1-C7EB6DB5A3F1}"/>
              </a:ext>
            </a:extLst>
          </p:cNvPr>
          <p:cNvSpPr txBox="1"/>
          <p:nvPr/>
        </p:nvSpPr>
        <p:spPr>
          <a:xfrm>
            <a:off x="6943675" y="2834043"/>
            <a:ext cx="2105306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zh-CN" altLang="en-US" sz="1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为任意公式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772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833007" y="1700808"/>
            <a:ext cx="666985" cy="576064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95736" y="1700808"/>
            <a:ext cx="666985" cy="576064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80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699ECE-4BEC-4C71-B39A-4AF13708FD84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76803" name="标题 1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29687" cy="642938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ea typeface="宋体" panose="02010600030101010101" pitchFamily="2" charset="-122"/>
              </a:rPr>
              <a:t>例 证明</a:t>
            </a:r>
            <a:r>
              <a:rPr lang="zh-CN" altLang="en-US" sz="4000" b="1" dirty="0">
                <a:latin typeface="宋体" panose="02010600030101010101" pitchFamily="2" charset="-122"/>
              </a:rPr>
              <a:t>归谬论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矩形 8"/>
          <p:cNvSpPr/>
          <p:nvPr/>
        </p:nvSpPr>
        <p:spPr>
          <a:xfrm>
            <a:off x="467544" y="764704"/>
            <a:ext cx="84969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证：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</a:t>
            </a: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AB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</a:t>
            </a: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蕴含等值式</a:t>
            </a:r>
            <a:endParaRPr lang="en-US" altLang="zh-CN" sz="3200" b="1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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                     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分配律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A0                                    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矛盾律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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                                   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同一律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85258" y="5588249"/>
            <a:ext cx="4512774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等值演算法比真值表法有效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821068" y="4740683"/>
            <a:ext cx="5929828" cy="58477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利用分配律与吸收律也可以证明</a:t>
            </a:r>
          </a:p>
        </p:txBody>
      </p:sp>
    </p:spTree>
    <p:extLst>
      <p:ext uri="{BB962C8B-B14F-4D97-AF65-F5344CB8AC3E}">
        <p14:creationId xmlns:p14="http://schemas.microsoft.com/office/powerpoint/2010/main" val="278006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4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699ECE-4BEC-4C71-B39A-4AF13708FD84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76803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ea typeface="宋体" panose="02010600030101010101" pitchFamily="2" charset="-122"/>
              </a:rPr>
              <a:t>例 证明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A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544" y="764704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证：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       </a:t>
            </a: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等价等值式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</a:t>
            </a: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BA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</a:t>
            </a: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蕴含等值式</a:t>
            </a:r>
            <a:endParaRPr lang="en-US" altLang="zh-CN" sz="3200" b="1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A 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分配律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00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矛盾律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同一律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23728" y="5653217"/>
            <a:ext cx="5570756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等价等值式有两个，需要灵活使用</a:t>
            </a:r>
          </a:p>
        </p:txBody>
      </p:sp>
    </p:spTree>
    <p:extLst>
      <p:ext uri="{BB962C8B-B14F-4D97-AF65-F5344CB8AC3E}">
        <p14:creationId xmlns:p14="http://schemas.microsoft.com/office/powerpoint/2010/main" val="162308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64B938-88A9-43A5-AF2D-1E7DDE74B0F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229600" cy="719684"/>
          </a:xfrm>
        </p:spPr>
        <p:txBody>
          <a:bodyPr/>
          <a:lstStyle/>
          <a:p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部分赋值</a:t>
            </a:r>
          </a:p>
        </p:txBody>
      </p:sp>
      <p:sp>
        <p:nvSpPr>
          <p:cNvPr id="16388" name="Rectangle 3"/>
          <p:cNvSpPr>
            <a:spLocks noGrp="1"/>
          </p:cNvSpPr>
          <p:nvPr>
            <p:ph type="body" idx="4294967295"/>
          </p:nvPr>
        </p:nvSpPr>
        <p:spPr>
          <a:xfrm>
            <a:off x="4824599" y="3615154"/>
            <a:ext cx="2771800" cy="1412776"/>
          </a:xfrm>
          <a:solidFill>
            <a:srgbClr val="00B0F0"/>
          </a:solidFill>
        </p:spPr>
        <p:txBody>
          <a:bodyPr/>
          <a:lstStyle/>
          <a:p>
            <a:pPr marL="0" indent="0">
              <a:lnSpc>
                <a:spcPct val="105000"/>
              </a:lnSpc>
              <a:spcBef>
                <a:spcPct val="300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1 A</a:t>
            </a:r>
          </a:p>
          <a:p>
            <a:pPr marL="0" indent="0">
              <a:lnSpc>
                <a:spcPct val="105000"/>
              </a:lnSpc>
              <a:spcBef>
                <a:spcPct val="30000"/>
              </a:spcBef>
              <a:buNone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0 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05000"/>
              </a:lnSpc>
              <a:spcBef>
                <a:spcPct val="30000"/>
              </a:spcBef>
              <a:buNone/>
            </a:pPr>
            <a:endParaRPr lang="zh-CN" altLang="en-US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0123" y="764704"/>
            <a:ext cx="8568952" cy="2587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零律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	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同一律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	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" name="矩形 1"/>
          <p:cNvSpPr/>
          <p:nvPr/>
        </p:nvSpPr>
        <p:spPr>
          <a:xfrm>
            <a:off x="1259632" y="3615154"/>
            <a:ext cx="2394148" cy="260379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05000"/>
              </a:lnSpc>
              <a:spcBef>
                <a:spcPct val="3000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1 1</a:t>
            </a:r>
          </a:p>
          <a:p>
            <a:pPr marL="0" indent="0">
              <a:lnSpc>
                <a:spcPct val="105000"/>
              </a:lnSpc>
              <a:spcBef>
                <a:spcPct val="3000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1A 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5000"/>
              </a:lnSpc>
              <a:spcBef>
                <a:spcPct val="3000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0 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5000"/>
              </a:lnSpc>
              <a:spcBef>
                <a:spcPct val="3000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0A 1</a:t>
            </a:r>
          </a:p>
        </p:txBody>
      </p:sp>
    </p:spTree>
    <p:extLst>
      <p:ext uri="{BB962C8B-B14F-4D97-AF65-F5344CB8AC3E}">
        <p14:creationId xmlns:p14="http://schemas.microsoft.com/office/powerpoint/2010/main" val="94422945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64B938-88A9-43A5-AF2D-1E7DDE74B0F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229600" cy="719684"/>
          </a:xfrm>
        </p:spPr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判断公式类型的方法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628775"/>
            <a:ext cx="8496300" cy="3600450"/>
          </a:xfrm>
        </p:spPr>
        <p:txBody>
          <a:bodyPr/>
          <a:lstStyle/>
          <a:p>
            <a:pPr marL="3314700" indent="-3314700">
              <a:lnSpc>
                <a:spcPct val="105000"/>
              </a:lnSpc>
              <a:spcBef>
                <a:spcPct val="30000"/>
              </a:spcBef>
              <a:buNone/>
              <a:tabLst>
                <a:tab pos="3590925" algn="l"/>
              </a:tabLst>
            </a:pPr>
            <a:r>
              <a:rPr lang="zh-CN" altLang="en-US" sz="36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等值演算法</a:t>
            </a:r>
            <a:r>
              <a:rPr lang="en-US" altLang="zh-CN" sz="36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利用等值公式进行演算，将公式化简</a:t>
            </a:r>
          </a:p>
          <a:p>
            <a:pPr marL="4397375" indent="-4397375">
              <a:lnSpc>
                <a:spcPct val="105000"/>
              </a:lnSpc>
              <a:spcBef>
                <a:spcPct val="30000"/>
              </a:spcBef>
              <a:buNone/>
            </a:pPr>
            <a:r>
              <a:rPr lang="zh-CN" altLang="en-US" sz="36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真值表法</a:t>
            </a:r>
            <a:r>
              <a:rPr lang="en-US" altLang="zh-CN" sz="36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36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赋值法</a:t>
            </a:r>
            <a:r>
              <a:rPr lang="en-US" altLang="zh-CN" sz="36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利用成真赋值与成假赋值进行判断</a:t>
            </a:r>
            <a:endParaRPr lang="zh-CN" altLang="en-US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19464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835616-E3D5-4062-A810-729DD4E20F66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87043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1670051"/>
          </a:xfrm>
          <a:solidFill>
            <a:schemeClr val="tx1"/>
          </a:solidFill>
        </p:spPr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  判断下列公式的类型</a:t>
            </a:r>
            <a:b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(p∨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p) ((q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∧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q)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∧r)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755650" y="1643063"/>
            <a:ext cx="705671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解</a:t>
            </a:r>
            <a:r>
              <a:rPr lang="en-US" altLang="zh-CN" b="1" dirty="0"/>
              <a:t>: </a:t>
            </a:r>
            <a:r>
              <a:rPr lang="zh-CN" altLang="en-US" b="1" dirty="0">
                <a:solidFill>
                  <a:srgbClr val="FF0000"/>
                </a:solidFill>
              </a:rPr>
              <a:t>等值演算法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1" dirty="0"/>
              <a:t>         </a:t>
            </a:r>
            <a:r>
              <a:rPr lang="zh-CN" altLang="en-US" b="1" dirty="0"/>
              <a:t>原式</a:t>
            </a:r>
            <a:r>
              <a:rPr lang="en-US" altLang="zh-CN" dirty="0"/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993300"/>
                </a:solidFill>
              </a:rPr>
              <a:t>1</a:t>
            </a:r>
            <a:r>
              <a:rPr lang="en-US" altLang="zh-CN" b="1" dirty="0">
                <a:sym typeface="Symbol" panose="05050102010706020507" pitchFamily="18" charset="2"/>
              </a:rPr>
              <a:t> (0</a:t>
            </a:r>
            <a:r>
              <a:rPr lang="en-US" altLang="zh-CN" b="1" dirty="0"/>
              <a:t>∧r)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	 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b="1" dirty="0"/>
              <a:t> 0∧r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	  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/>
              <a:t>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ym typeface="Symbol" panose="05050102010706020507" pitchFamily="18" charset="2"/>
              </a:rPr>
              <a:t>         所以，它是永假的</a:t>
            </a:r>
            <a:r>
              <a:rPr lang="zh-CN" altLang="en-US" sz="3600" b="1" dirty="0">
                <a:sym typeface="Symbol" panose="05050102010706020507" pitchFamily="18" charset="2"/>
              </a:rPr>
              <a:t>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05199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DED643-67B3-474A-9484-F028C28B230F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88067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7"/>
            <a:ext cx="9144000" cy="1367756"/>
          </a:xfrm>
          <a:solidFill>
            <a:schemeClr val="tx1"/>
          </a:solidFill>
        </p:spPr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 判断下列公式的类型</a:t>
            </a:r>
            <a:b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q∨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((</a:t>
            </a:r>
            <a:r>
              <a:rPr lang="en-US" altLang="zh-CN" sz="4000" b="1" dirty="0" err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4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∨q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) ∧p)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95672" y="1340769"/>
            <a:ext cx="885825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/>
              <a:t>解</a:t>
            </a:r>
            <a:r>
              <a:rPr lang="en-US" altLang="zh-CN" b="1" dirty="0"/>
              <a:t>: </a:t>
            </a:r>
            <a:r>
              <a:rPr lang="zh-CN" altLang="en-US" b="1" dirty="0">
                <a:solidFill>
                  <a:srgbClr val="FF0000"/>
                </a:solidFill>
              </a:rPr>
              <a:t>等值演算法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333300"/>
                </a:solidFill>
              </a:rPr>
              <a:t>   </a:t>
            </a:r>
            <a:r>
              <a:rPr lang="zh-CN" altLang="en-US" b="1" dirty="0">
                <a:solidFill>
                  <a:srgbClr val="333300"/>
                </a:solidFill>
              </a:rPr>
              <a:t>原式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dirty="0">
                <a:solidFill>
                  <a:srgbClr val="333300"/>
                </a:solidFill>
              </a:rPr>
              <a:t>q∨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>
                <a:solidFill>
                  <a:srgbClr val="00B050"/>
                </a:solidFill>
                <a:sym typeface="Symbol" panose="05050102010706020507" pitchFamily="18" charset="2"/>
              </a:rPr>
              <a:t>(</a:t>
            </a:r>
            <a:r>
              <a:rPr lang="en-US" altLang="zh-CN" b="1" dirty="0" err="1">
                <a:solidFill>
                  <a:srgbClr val="00B050"/>
                </a:solidFill>
                <a:sym typeface="Symbol" panose="05050102010706020507" pitchFamily="18" charset="2"/>
              </a:rPr>
              <a:t>p</a:t>
            </a:r>
            <a:r>
              <a:rPr lang="en-US" altLang="zh-CN" b="1" dirty="0" err="1">
                <a:solidFill>
                  <a:srgbClr val="00B050"/>
                </a:solidFill>
              </a:rPr>
              <a:t>∨q</a:t>
            </a:r>
            <a:r>
              <a:rPr lang="en-US" altLang="zh-CN" b="1" dirty="0">
                <a:solidFill>
                  <a:srgbClr val="00B050"/>
                </a:solidFill>
              </a:rPr>
              <a:t>)</a:t>
            </a:r>
            <a:r>
              <a:rPr lang="en-US" altLang="zh-CN" b="1" dirty="0">
                <a:solidFill>
                  <a:srgbClr val="333300"/>
                </a:solidFill>
              </a:rPr>
              <a:t> </a:t>
            </a:r>
            <a:r>
              <a:rPr lang="en-US" altLang="zh-CN" b="1" dirty="0"/>
              <a:t>∨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p 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dirty="0"/>
              <a:t>                </a:t>
            </a:r>
            <a:r>
              <a:rPr lang="zh-CN" altLang="en-US" b="1" dirty="0">
                <a:solidFill>
                  <a:srgbClr val="FF0000"/>
                </a:solidFill>
              </a:rPr>
              <a:t>否定深入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	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333300"/>
                </a:solidFill>
              </a:rPr>
              <a:t>∨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>
                <a:solidFill>
                  <a:srgbClr val="333300"/>
                </a:solidFill>
              </a:rPr>
              <a:t>(p∧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dirty="0"/>
              <a:t>q</a:t>
            </a:r>
            <a:r>
              <a:rPr lang="en-US" altLang="zh-CN" b="1" dirty="0">
                <a:solidFill>
                  <a:srgbClr val="333300"/>
                </a:solidFill>
              </a:rPr>
              <a:t>) </a:t>
            </a:r>
            <a:r>
              <a:rPr lang="en-US" altLang="zh-CN" b="1" dirty="0"/>
              <a:t>∨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) </a:t>
            </a:r>
            <a:r>
              <a:rPr lang="en-US" altLang="zh-CN" b="1" dirty="0"/>
              <a:t>              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德摩根律</a:t>
            </a:r>
            <a:endParaRPr lang="en-US" altLang="zh-CN" b="1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  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333300"/>
                </a:solidFill>
              </a:rPr>
              <a:t>∨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>
                <a:solidFill>
                  <a:srgbClr val="333300"/>
                </a:solidFill>
              </a:rPr>
              <a:t>(p</a:t>
            </a:r>
            <a:r>
              <a:rPr lang="en-US" altLang="zh-CN" b="1" dirty="0"/>
              <a:t>∨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p)</a:t>
            </a:r>
            <a:r>
              <a:rPr lang="en-US" altLang="zh-CN" b="1" dirty="0">
                <a:solidFill>
                  <a:srgbClr val="333300"/>
                </a:solidFill>
              </a:rPr>
              <a:t>∧(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dirty="0"/>
              <a:t>q</a:t>
            </a:r>
            <a:r>
              <a:rPr lang="en-US" altLang="zh-CN" b="1" dirty="0"/>
              <a:t>∨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dirty="0"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333300"/>
                </a:solidFill>
              </a:rPr>
              <a:t>)</a:t>
            </a:r>
            <a:r>
              <a:rPr lang="en-US" altLang="zh-CN" b="1" dirty="0">
                <a:solidFill>
                  <a:srgbClr val="FF0000"/>
                </a:solidFill>
              </a:rPr>
              <a:t>)          </a:t>
            </a:r>
            <a:r>
              <a:rPr lang="zh-CN" altLang="en-US" b="1" dirty="0">
                <a:solidFill>
                  <a:srgbClr val="FF0000"/>
                </a:solidFill>
              </a:rPr>
              <a:t>分配律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333300"/>
                </a:solidFill>
              </a:rPr>
              <a:t>∨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>
                <a:solidFill>
                  <a:srgbClr val="333300"/>
                </a:solidFill>
              </a:rPr>
              <a:t>1∧(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dirty="0"/>
              <a:t>q</a:t>
            </a:r>
            <a:r>
              <a:rPr lang="en-US" altLang="zh-CN" b="1" dirty="0"/>
              <a:t>∨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dirty="0"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333300"/>
                </a:solidFill>
              </a:rPr>
              <a:t>)</a:t>
            </a:r>
            <a:r>
              <a:rPr lang="en-US" altLang="zh-CN" b="1" dirty="0">
                <a:solidFill>
                  <a:srgbClr val="FF0000"/>
                </a:solidFill>
              </a:rPr>
              <a:t>)                     </a:t>
            </a:r>
            <a:r>
              <a:rPr lang="zh-CN" altLang="en-US" b="1" dirty="0">
                <a:solidFill>
                  <a:srgbClr val="FF0000"/>
                </a:solidFill>
              </a:rPr>
              <a:t>排中律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/>
              <a:t>   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333300"/>
                </a:solidFill>
              </a:rPr>
              <a:t>∨(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dirty="0"/>
              <a:t>q</a:t>
            </a:r>
            <a:r>
              <a:rPr lang="en-US" altLang="zh-CN" b="1" dirty="0"/>
              <a:t>∨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dirty="0"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333300"/>
                </a:solidFill>
              </a:rPr>
              <a:t>)                            </a:t>
            </a:r>
            <a:r>
              <a:rPr lang="zh-CN" altLang="en-US" b="1" dirty="0">
                <a:solidFill>
                  <a:srgbClr val="FF0000"/>
                </a:solidFill>
              </a:rPr>
              <a:t>同一律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/>
              <a:t>  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b="1" dirty="0"/>
              <a:t> (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333300"/>
                </a:solidFill>
              </a:rPr>
              <a:t>∨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dirty="0"/>
              <a:t>q)</a:t>
            </a:r>
            <a:r>
              <a:rPr lang="en-US" altLang="zh-CN" b="1" dirty="0"/>
              <a:t>∨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dirty="0">
                <a:sym typeface="Symbol" panose="05050102010706020507" pitchFamily="18" charset="2"/>
              </a:rPr>
              <a:t>p                           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结合律</a:t>
            </a:r>
            <a:endParaRPr lang="en-US" altLang="zh-CN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  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1</a:t>
            </a:r>
            <a:r>
              <a:rPr lang="en-US" altLang="zh-CN" b="1" dirty="0">
                <a:solidFill>
                  <a:srgbClr val="333300"/>
                </a:solidFill>
              </a:rPr>
              <a:t>∨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p                                      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同一律</a:t>
            </a:r>
            <a:endParaRPr lang="en-US" altLang="zh-CN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  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1                                     </a:t>
            </a:r>
            <a:r>
              <a:rPr lang="zh-CN" altLang="en-US" b="1" dirty="0">
                <a:solidFill>
                  <a:srgbClr val="333300"/>
                </a:solidFill>
                <a:sym typeface="Symbol" panose="05050102010706020507" pitchFamily="18" charset="2"/>
              </a:rPr>
              <a:t>         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吸收律</a:t>
            </a:r>
            <a:endParaRPr lang="en-US" altLang="zh-CN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C00000"/>
                </a:solidFill>
                <a:sym typeface="Symbol" panose="05050102010706020507" pitchFamily="18" charset="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sym typeface="Symbol" panose="05050102010706020507" pitchFamily="18" charset="2"/>
              </a:rPr>
              <a:t>所以，它是永真的。</a:t>
            </a:r>
            <a:endParaRPr lang="en-US" altLang="zh-CN" b="1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7838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6C6D0C-B02E-492E-8DAE-1D7B73024AFC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92163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428750"/>
          </a:xfrm>
          <a:solidFill>
            <a:schemeClr val="tx1"/>
          </a:solidFill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试求下列公式的成真赋值和成假赋值</a:t>
            </a:r>
            <a:b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40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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q)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(q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(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4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4000" b="1" dirty="0" err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4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))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3971" name="Rectangle 3"/>
          <p:cNvSpPr>
            <a:spLocks noGrp="1"/>
          </p:cNvSpPr>
          <p:nvPr>
            <p:ph type="body" idx="4294967295"/>
          </p:nvPr>
        </p:nvSpPr>
        <p:spPr>
          <a:xfrm>
            <a:off x="0" y="1500188"/>
            <a:ext cx="8964613" cy="5000625"/>
          </a:xfrm>
        </p:spPr>
        <p:txBody>
          <a:bodyPr/>
          <a:lstStyle/>
          <a:p>
            <a:pPr>
              <a:lnSpc>
                <a:spcPct val="125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解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当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p=1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原式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(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q)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(q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			     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(q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))=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</a:p>
          <a:p>
            <a:pPr>
              <a:lnSpc>
                <a:spcPct val="125000"/>
              </a:lnSpc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当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p=0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时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原式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(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q)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(q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			    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(q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0)=q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由上可知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公式不是永真公式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是可满足的。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并且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成真赋值为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p,q,r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)=(1,0,0),(0,1,*)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；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成假赋值为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(1,1,1),(1,0,1),(1,1,0),(0,0,*)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379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B75B80-F8B7-43FC-93F3-71530FDF5A1F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115715" name="Rectangle 2"/>
          <p:cNvSpPr>
            <a:spLocks noGrp="1"/>
          </p:cNvSpPr>
          <p:nvPr>
            <p:ph type="title" idx="4294967295"/>
          </p:nvPr>
        </p:nvSpPr>
        <p:spPr>
          <a:xfrm>
            <a:off x="107504" y="-26988"/>
            <a:ext cx="8301484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1.11 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用等值演算法解决下列问题</a:t>
            </a:r>
            <a:endParaRPr lang="en-US" altLang="zh-CN" sz="3200" b="1" baseline="30000" dirty="0">
              <a:latin typeface="Calibri" panose="020F050202020403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3427" name="Rectangle 3"/>
          <p:cNvSpPr>
            <a:spLocks noGrp="1"/>
          </p:cNvSpPr>
          <p:nvPr>
            <p:ph type="body" idx="4294967295"/>
          </p:nvPr>
        </p:nvSpPr>
        <p:spPr>
          <a:xfrm>
            <a:off x="271786" y="980728"/>
            <a:ext cx="8640763" cy="3633737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ct val="20000"/>
              </a:spcAft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ABCD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四人参加百米竞赛。观众甲乙丙预测比赛的名次如下。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甲：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第一，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第二。</a:t>
            </a:r>
            <a:endParaRPr lang="en-US" altLang="zh-CN" sz="28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乙：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第二，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第三。</a:t>
            </a:r>
            <a:endParaRPr lang="en-US" altLang="zh-CN" sz="28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丙：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第二，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第四。</a:t>
            </a:r>
            <a:endParaRPr lang="en-US" altLang="zh-CN" sz="28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比赛结束后发现甲乙丙每人预测的情况都是各对一半，试问实际名次如何（假设无并列名次）？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520" y="5445224"/>
            <a:ext cx="8414483" cy="58477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记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en-US" altLang="zh-CN" sz="3200" b="1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i 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  <a:r>
              <a:rPr lang="en-US" altLang="zh-CN" sz="3200" b="1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i 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  <a:r>
              <a:rPr lang="en-US" altLang="zh-CN" sz="3200" b="1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i 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D</a:t>
            </a:r>
            <a:r>
              <a:rPr lang="en-US" altLang="zh-CN" sz="3200" b="1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i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分别表示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B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D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第</a:t>
            </a:r>
            <a:r>
              <a:rPr lang="en-US" altLang="zh-CN" sz="32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i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名</a:t>
            </a:r>
            <a:r>
              <a:rPr lang="zh-CN" altLang="en-US" sz="3200" b="1" dirty="0">
                <a:latin typeface="Calibri" panose="020F0502020204030204" pitchFamily="34" charset="0"/>
              </a:rPr>
              <a:t>。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220742" y="1844824"/>
            <a:ext cx="481575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</a:rPr>
              <a:t>(C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3200" b="1" dirty="0">
                <a:solidFill>
                  <a:srgbClr val="333300"/>
                </a:solidFill>
              </a:rPr>
              <a:t>∧</a:t>
            </a:r>
            <a:r>
              <a:rPr lang="en-US" altLang="zh-CN" sz="32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Calibri" panose="020F0502020204030204" pitchFamily="34" charset="0"/>
              </a:rPr>
              <a:t>B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2 </a:t>
            </a:r>
            <a:r>
              <a:rPr lang="en-US" altLang="zh-CN" sz="3200" b="1" dirty="0">
                <a:solidFill>
                  <a:srgbClr val="333300"/>
                </a:solidFill>
              </a:rPr>
              <a:t>)</a:t>
            </a:r>
            <a:r>
              <a:rPr lang="en-US" altLang="zh-CN" sz="3200" b="1" dirty="0"/>
              <a:t>∨</a:t>
            </a:r>
            <a:r>
              <a:rPr lang="en-US" altLang="zh-CN" sz="3200" b="1" dirty="0">
                <a:latin typeface="Calibri" panose="020F0502020204030204" pitchFamily="34" charset="0"/>
              </a:rPr>
              <a:t> (</a:t>
            </a:r>
            <a:r>
              <a:rPr lang="en-US" altLang="zh-CN" sz="32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Calibri" panose="020F0502020204030204" pitchFamily="34" charset="0"/>
              </a:rPr>
              <a:t>C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3200" b="1" dirty="0">
                <a:solidFill>
                  <a:srgbClr val="333300"/>
                </a:solidFill>
              </a:rPr>
              <a:t>∧</a:t>
            </a:r>
            <a:r>
              <a:rPr lang="en-US" altLang="zh-CN" sz="3200" b="1" dirty="0">
                <a:latin typeface="Calibri" panose="020F0502020204030204" pitchFamily="34" charset="0"/>
              </a:rPr>
              <a:t>B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2 </a:t>
            </a:r>
            <a:r>
              <a:rPr lang="en-US" altLang="zh-CN" sz="3200" b="1" dirty="0">
                <a:solidFill>
                  <a:srgbClr val="333300"/>
                </a:solidFill>
              </a:rPr>
              <a:t>)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1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4219254" y="2772217"/>
            <a:ext cx="4817242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</a:rPr>
              <a:t>(C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3200" b="1" dirty="0">
                <a:solidFill>
                  <a:srgbClr val="333300"/>
                </a:solidFill>
              </a:rPr>
              <a:t>∧</a:t>
            </a:r>
            <a:r>
              <a:rPr lang="en-US" altLang="zh-CN" sz="32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Calibri" panose="020F0502020204030204" pitchFamily="34" charset="0"/>
              </a:rPr>
              <a:t>D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3 </a:t>
            </a:r>
            <a:r>
              <a:rPr lang="en-US" altLang="zh-CN" sz="3200" b="1" dirty="0">
                <a:solidFill>
                  <a:srgbClr val="333300"/>
                </a:solidFill>
              </a:rPr>
              <a:t>)</a:t>
            </a:r>
            <a:r>
              <a:rPr lang="en-US" altLang="zh-CN" sz="3200" b="1" dirty="0"/>
              <a:t>∨</a:t>
            </a:r>
            <a:r>
              <a:rPr lang="en-US" altLang="zh-CN" sz="3200" b="1" dirty="0">
                <a:latin typeface="Calibri" panose="020F0502020204030204" pitchFamily="34" charset="0"/>
              </a:rPr>
              <a:t> (</a:t>
            </a:r>
            <a:r>
              <a:rPr lang="en-US" altLang="zh-CN" sz="32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Calibri" panose="020F0502020204030204" pitchFamily="34" charset="0"/>
              </a:rPr>
              <a:t>C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3200" b="1" dirty="0">
                <a:solidFill>
                  <a:srgbClr val="333300"/>
                </a:solidFill>
              </a:rPr>
              <a:t>∧</a:t>
            </a:r>
            <a:r>
              <a:rPr lang="en-US" altLang="zh-CN" sz="3200" b="1" dirty="0">
                <a:latin typeface="Calibri" panose="020F0502020204030204" pitchFamily="34" charset="0"/>
              </a:rPr>
              <a:t>D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3 </a:t>
            </a:r>
            <a:r>
              <a:rPr lang="en-US" altLang="zh-CN" sz="3200" b="1" dirty="0">
                <a:solidFill>
                  <a:srgbClr val="333300"/>
                </a:solidFill>
              </a:rPr>
              <a:t>)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1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4184329" y="3564305"/>
            <a:ext cx="485216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</a:rPr>
              <a:t>(A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3200" b="1" dirty="0">
                <a:solidFill>
                  <a:srgbClr val="333300"/>
                </a:solidFill>
              </a:rPr>
              <a:t>∧</a:t>
            </a:r>
            <a:r>
              <a:rPr lang="en-US" altLang="zh-CN" sz="32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Calibri" panose="020F050202020403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4 </a:t>
            </a:r>
            <a:r>
              <a:rPr lang="en-US" altLang="zh-CN" sz="3200" b="1" dirty="0">
                <a:solidFill>
                  <a:srgbClr val="333300"/>
                </a:solidFill>
              </a:rPr>
              <a:t>)</a:t>
            </a:r>
            <a:r>
              <a:rPr lang="en-US" altLang="zh-CN" sz="3200" b="1" dirty="0"/>
              <a:t>∨</a:t>
            </a:r>
            <a:r>
              <a:rPr lang="en-US" altLang="zh-CN" sz="3200" b="1" dirty="0">
                <a:latin typeface="Calibri" panose="020F0502020204030204" pitchFamily="34" charset="0"/>
              </a:rPr>
              <a:t> (</a:t>
            </a:r>
            <a:r>
              <a:rPr lang="en-US" altLang="zh-CN" sz="32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Calibri" panose="020F0502020204030204" pitchFamily="34" charset="0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3200" b="1" dirty="0">
                <a:solidFill>
                  <a:srgbClr val="333300"/>
                </a:solidFill>
              </a:rPr>
              <a:t>∧D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4 </a:t>
            </a:r>
            <a:r>
              <a:rPr lang="en-US" altLang="zh-CN" sz="3200" b="1" dirty="0">
                <a:solidFill>
                  <a:srgbClr val="333300"/>
                </a:solidFill>
              </a:rPr>
              <a:t>)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67805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B75B80-F8B7-43FC-93F3-71530FDF5A1F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115715" name="Rectangle 2"/>
          <p:cNvSpPr>
            <a:spLocks noGrp="1"/>
          </p:cNvSpPr>
          <p:nvPr>
            <p:ph type="title" idx="4294967295"/>
          </p:nvPr>
        </p:nvSpPr>
        <p:spPr>
          <a:xfrm>
            <a:off x="107503" y="-26988"/>
            <a:ext cx="9073293" cy="642938"/>
          </a:xfrm>
        </p:spPr>
        <p:txBody>
          <a:bodyPr/>
          <a:lstStyle/>
          <a:p>
            <a:pPr algn="l"/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1.11 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解：</a:t>
            </a:r>
            <a:r>
              <a:rPr lang="zh-CN" altLang="en-US" sz="2400" dirty="0"/>
              <a:t>记</a:t>
            </a:r>
            <a:r>
              <a:rPr lang="en-US" altLang="zh-CN" sz="2400" b="1" dirty="0">
                <a:latin typeface="Calibri" panose="020F0502020204030204" pitchFamily="34" charset="0"/>
              </a:rPr>
              <a:t>A</a:t>
            </a:r>
            <a:r>
              <a:rPr lang="en-US" altLang="zh-CN" sz="2400" b="1" baseline="-25000" dirty="0">
                <a:latin typeface="Calibri" panose="020F0502020204030204" pitchFamily="34" charset="0"/>
              </a:rPr>
              <a:t>i </a:t>
            </a:r>
            <a:r>
              <a:rPr lang="zh-CN" altLang="en-US" sz="2400" b="1" dirty="0">
                <a:latin typeface="Calibri" panose="020F0502020204030204" pitchFamily="34" charset="0"/>
              </a:rPr>
              <a:t>、</a:t>
            </a:r>
            <a:r>
              <a:rPr lang="en-US" altLang="zh-CN" sz="2400" b="1" dirty="0">
                <a:latin typeface="Calibri" panose="020F0502020204030204" pitchFamily="34" charset="0"/>
              </a:rPr>
              <a:t>B</a:t>
            </a:r>
            <a:r>
              <a:rPr lang="en-US" altLang="zh-CN" sz="2400" b="1" baseline="-25000" dirty="0">
                <a:latin typeface="Calibri" panose="020F0502020204030204" pitchFamily="34" charset="0"/>
              </a:rPr>
              <a:t>i </a:t>
            </a:r>
            <a:r>
              <a:rPr lang="zh-CN" altLang="en-US" sz="2400" b="1" dirty="0">
                <a:latin typeface="Calibri" panose="020F0502020204030204" pitchFamily="34" charset="0"/>
              </a:rPr>
              <a:t>、</a:t>
            </a:r>
            <a:r>
              <a:rPr lang="en-US" altLang="zh-CN" sz="2400" b="1" dirty="0">
                <a:latin typeface="Calibri" panose="020F0502020204030204" pitchFamily="34" charset="0"/>
              </a:rPr>
              <a:t>C</a:t>
            </a:r>
            <a:r>
              <a:rPr lang="en-US" altLang="zh-CN" sz="2400" b="1" baseline="-25000" dirty="0">
                <a:latin typeface="Calibri" panose="020F0502020204030204" pitchFamily="34" charset="0"/>
              </a:rPr>
              <a:t>i </a:t>
            </a:r>
            <a:r>
              <a:rPr lang="zh-CN" altLang="en-US" sz="2400" b="1" dirty="0">
                <a:latin typeface="Calibri" panose="020F0502020204030204" pitchFamily="34" charset="0"/>
              </a:rPr>
              <a:t>、</a:t>
            </a:r>
            <a:r>
              <a:rPr lang="en-US" altLang="zh-CN" sz="2400" b="1" dirty="0">
                <a:latin typeface="Calibri" panose="020F0502020204030204" pitchFamily="34" charset="0"/>
              </a:rPr>
              <a:t>D</a:t>
            </a:r>
            <a:r>
              <a:rPr lang="en-US" altLang="zh-CN" sz="2400" b="1" baseline="-25000" dirty="0">
                <a:latin typeface="Calibri" panose="020F0502020204030204" pitchFamily="34" charset="0"/>
              </a:rPr>
              <a:t>i</a:t>
            </a:r>
            <a:r>
              <a:rPr lang="zh-CN" altLang="en-US" sz="2400" b="1" dirty="0">
                <a:latin typeface="Calibri" panose="020F0502020204030204" pitchFamily="34" charset="0"/>
              </a:rPr>
              <a:t>分别表示</a:t>
            </a:r>
            <a:r>
              <a:rPr lang="en-US" altLang="zh-CN" sz="2400" b="1" dirty="0">
                <a:latin typeface="Calibri" panose="020F0502020204030204" pitchFamily="34" charset="0"/>
              </a:rPr>
              <a:t>A</a:t>
            </a:r>
            <a:r>
              <a:rPr lang="zh-CN" altLang="en-US" sz="2400" b="1" dirty="0">
                <a:latin typeface="Calibri" panose="020F0502020204030204" pitchFamily="34" charset="0"/>
              </a:rPr>
              <a:t>、</a:t>
            </a:r>
            <a:r>
              <a:rPr lang="en-US" altLang="zh-CN" sz="2400" b="1" dirty="0">
                <a:latin typeface="Calibri" panose="020F0502020204030204" pitchFamily="34" charset="0"/>
              </a:rPr>
              <a:t>B</a:t>
            </a:r>
            <a:r>
              <a:rPr lang="zh-CN" altLang="en-US" sz="2400" b="1" dirty="0">
                <a:latin typeface="Calibri" panose="020F0502020204030204" pitchFamily="34" charset="0"/>
              </a:rPr>
              <a:t>、</a:t>
            </a:r>
            <a:r>
              <a:rPr lang="en-US" altLang="zh-CN" sz="2400" b="1" dirty="0">
                <a:latin typeface="Calibri" panose="020F0502020204030204" pitchFamily="34" charset="0"/>
              </a:rPr>
              <a:t>C</a:t>
            </a:r>
            <a:r>
              <a:rPr lang="zh-CN" altLang="en-US" sz="2400" b="1" dirty="0">
                <a:latin typeface="Calibri" panose="020F0502020204030204" pitchFamily="34" charset="0"/>
              </a:rPr>
              <a:t>、</a:t>
            </a:r>
            <a:r>
              <a:rPr lang="en-US" altLang="zh-CN" sz="2400" b="1" dirty="0">
                <a:latin typeface="Calibri" panose="020F0502020204030204" pitchFamily="34" charset="0"/>
              </a:rPr>
              <a:t>D</a:t>
            </a:r>
            <a:r>
              <a:rPr lang="zh-CN" altLang="en-US" sz="2400" b="1" dirty="0">
                <a:latin typeface="Calibri" panose="020F0502020204030204" pitchFamily="34" charset="0"/>
              </a:rPr>
              <a:t>第</a:t>
            </a:r>
            <a:r>
              <a:rPr lang="en-US" altLang="zh-CN" sz="2400" b="1" dirty="0" err="1">
                <a:latin typeface="Calibri" panose="020F0502020204030204" pitchFamily="34" charset="0"/>
              </a:rPr>
              <a:t>i</a:t>
            </a:r>
            <a:r>
              <a:rPr lang="zh-CN" altLang="en-US" sz="2400" b="1" dirty="0">
                <a:latin typeface="Calibri" panose="020F0502020204030204" pitchFamily="34" charset="0"/>
              </a:rPr>
              <a:t>名。</a:t>
            </a:r>
            <a:endParaRPr lang="en-US" altLang="zh-CN" sz="3200" b="1" baseline="30000" dirty="0">
              <a:latin typeface="Calibri" panose="020F050202020403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13448" y="836712"/>
            <a:ext cx="4815754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</a:rPr>
              <a:t>(C</a:t>
            </a:r>
            <a:r>
              <a:rPr lang="en-US" altLang="zh-CN" sz="24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2400" b="1" dirty="0">
                <a:solidFill>
                  <a:srgbClr val="333300"/>
                </a:solidFill>
              </a:rPr>
              <a:t>∧</a:t>
            </a:r>
            <a:r>
              <a:rPr lang="en-US" altLang="zh-CN" sz="24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Calibri" panose="020F0502020204030204" pitchFamily="34" charset="0"/>
              </a:rPr>
              <a:t>B</a:t>
            </a:r>
            <a:r>
              <a:rPr lang="en-US" altLang="zh-CN" sz="2400" b="1" baseline="-25000" dirty="0">
                <a:latin typeface="Calibri" panose="020F0502020204030204" pitchFamily="34" charset="0"/>
              </a:rPr>
              <a:t>2 </a:t>
            </a:r>
            <a:r>
              <a:rPr lang="en-US" altLang="zh-CN" sz="2400" b="1" dirty="0">
                <a:solidFill>
                  <a:srgbClr val="333300"/>
                </a:solidFill>
              </a:rPr>
              <a:t>)</a:t>
            </a:r>
            <a:r>
              <a:rPr lang="en-US" altLang="zh-CN" sz="2400" b="1" dirty="0"/>
              <a:t>∨</a:t>
            </a:r>
            <a:r>
              <a:rPr lang="en-US" altLang="zh-CN" sz="2400" b="1" dirty="0">
                <a:latin typeface="Calibri" panose="020F0502020204030204" pitchFamily="34" charset="0"/>
              </a:rPr>
              <a:t>(</a:t>
            </a:r>
            <a:r>
              <a:rPr lang="en-US" altLang="zh-CN" sz="24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Calibri" panose="020F0502020204030204" pitchFamily="34" charset="0"/>
              </a:rPr>
              <a:t>C</a:t>
            </a:r>
            <a:r>
              <a:rPr lang="en-US" altLang="zh-CN" sz="24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2400" b="1" dirty="0">
                <a:solidFill>
                  <a:srgbClr val="333300"/>
                </a:solidFill>
              </a:rPr>
              <a:t>∧</a:t>
            </a:r>
            <a:r>
              <a:rPr lang="en-US" altLang="zh-CN" sz="2400" b="1" dirty="0">
                <a:latin typeface="Calibri" panose="020F0502020204030204" pitchFamily="34" charset="0"/>
              </a:rPr>
              <a:t>B</a:t>
            </a:r>
            <a:r>
              <a:rPr lang="en-US" altLang="zh-CN" sz="2400" b="1" baseline="-25000" dirty="0">
                <a:latin typeface="Calibri" panose="020F0502020204030204" pitchFamily="34" charset="0"/>
              </a:rPr>
              <a:t>2 </a:t>
            </a:r>
            <a:r>
              <a:rPr lang="en-US" altLang="zh-CN" sz="2400" b="1" dirty="0">
                <a:solidFill>
                  <a:srgbClr val="333300"/>
                </a:solidFill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1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211960" y="1340768"/>
            <a:ext cx="4817242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</a:rPr>
              <a:t>(C</a:t>
            </a:r>
            <a:r>
              <a:rPr lang="en-US" altLang="zh-CN" sz="24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400" b="1" dirty="0">
                <a:solidFill>
                  <a:srgbClr val="333300"/>
                </a:solidFill>
              </a:rPr>
              <a:t>∧</a:t>
            </a:r>
            <a:r>
              <a:rPr lang="en-US" altLang="zh-CN" sz="24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Calibri" panose="020F0502020204030204" pitchFamily="34" charset="0"/>
              </a:rPr>
              <a:t>D</a:t>
            </a:r>
            <a:r>
              <a:rPr lang="en-US" altLang="zh-CN" sz="2400" b="1" baseline="-25000" dirty="0">
                <a:latin typeface="Calibri" panose="020F0502020204030204" pitchFamily="34" charset="0"/>
              </a:rPr>
              <a:t>3 </a:t>
            </a:r>
            <a:r>
              <a:rPr lang="en-US" altLang="zh-CN" sz="2400" b="1" dirty="0">
                <a:solidFill>
                  <a:srgbClr val="333300"/>
                </a:solidFill>
              </a:rPr>
              <a:t>)</a:t>
            </a:r>
            <a:r>
              <a:rPr lang="en-US" altLang="zh-CN" sz="2400" b="1" dirty="0"/>
              <a:t>∨</a:t>
            </a:r>
            <a:r>
              <a:rPr lang="en-US" altLang="zh-CN" sz="2400" b="1" dirty="0">
                <a:latin typeface="Calibri" panose="020F0502020204030204" pitchFamily="34" charset="0"/>
              </a:rPr>
              <a:t>(</a:t>
            </a:r>
            <a:r>
              <a:rPr lang="en-US" altLang="zh-CN" sz="24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Calibri" panose="020F0502020204030204" pitchFamily="34" charset="0"/>
              </a:rPr>
              <a:t>C</a:t>
            </a:r>
            <a:r>
              <a:rPr lang="en-US" altLang="zh-CN" sz="24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400" b="1" dirty="0">
                <a:solidFill>
                  <a:srgbClr val="333300"/>
                </a:solidFill>
              </a:rPr>
              <a:t>∧</a:t>
            </a:r>
            <a:r>
              <a:rPr lang="en-US" altLang="zh-CN" sz="2400" b="1" dirty="0">
                <a:latin typeface="Calibri" panose="020F0502020204030204" pitchFamily="34" charset="0"/>
              </a:rPr>
              <a:t>D</a:t>
            </a:r>
            <a:r>
              <a:rPr lang="en-US" altLang="zh-CN" sz="2400" b="1" baseline="-25000" dirty="0">
                <a:latin typeface="Calibri" panose="020F0502020204030204" pitchFamily="34" charset="0"/>
              </a:rPr>
              <a:t>3 </a:t>
            </a:r>
            <a:r>
              <a:rPr lang="en-US" altLang="zh-CN" sz="2400" b="1" dirty="0">
                <a:solidFill>
                  <a:srgbClr val="333300"/>
                </a:solidFill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1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4211960" y="1844824"/>
            <a:ext cx="4852167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</a:rPr>
              <a:t>(A</a:t>
            </a:r>
            <a:r>
              <a:rPr lang="en-US" altLang="zh-CN" sz="24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400" b="1" dirty="0">
                <a:solidFill>
                  <a:srgbClr val="333300"/>
                </a:solidFill>
              </a:rPr>
              <a:t>∧</a:t>
            </a:r>
            <a:r>
              <a:rPr lang="en-US" altLang="zh-CN" sz="24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Calibri" panose="020F050202020403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400" b="1" baseline="-25000" dirty="0">
                <a:latin typeface="Calibri" panose="020F0502020204030204" pitchFamily="34" charset="0"/>
              </a:rPr>
              <a:t>4 </a:t>
            </a:r>
            <a:r>
              <a:rPr lang="en-US" altLang="zh-CN" sz="2400" b="1" dirty="0">
                <a:solidFill>
                  <a:srgbClr val="333300"/>
                </a:solidFill>
              </a:rPr>
              <a:t>)</a:t>
            </a:r>
            <a:r>
              <a:rPr lang="en-US" altLang="zh-CN" sz="2400" b="1" dirty="0"/>
              <a:t>∨</a:t>
            </a:r>
            <a:r>
              <a:rPr lang="en-US" altLang="zh-CN" sz="2400" b="1" dirty="0">
                <a:latin typeface="Calibri" panose="020F0502020204030204" pitchFamily="34" charset="0"/>
              </a:rPr>
              <a:t>(</a:t>
            </a:r>
            <a:r>
              <a:rPr lang="en-US" altLang="zh-CN" sz="24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latin typeface="Calibri" panose="020F0502020204030204" pitchFamily="34" charset="0"/>
                <a:sym typeface="Symbol" panose="05050102010706020507" pitchFamily="18" charset="2"/>
              </a:rPr>
              <a:t>A</a:t>
            </a:r>
            <a:r>
              <a:rPr lang="en-US" altLang="zh-CN" sz="24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400" b="1" dirty="0">
                <a:solidFill>
                  <a:srgbClr val="333300"/>
                </a:solidFill>
              </a:rPr>
              <a:t>∧D</a:t>
            </a:r>
            <a:r>
              <a:rPr lang="en-US" altLang="zh-CN" sz="2400" b="1" baseline="-25000" dirty="0">
                <a:latin typeface="Calibri" panose="020F0502020204030204" pitchFamily="34" charset="0"/>
              </a:rPr>
              <a:t>4 </a:t>
            </a:r>
            <a:r>
              <a:rPr lang="en-US" altLang="zh-CN" sz="2400" b="1" dirty="0">
                <a:solidFill>
                  <a:srgbClr val="333300"/>
                </a:solidFill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1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23528" y="1844824"/>
            <a:ext cx="90015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Calibri" panose="020F0502020204030204" pitchFamily="34" charset="0"/>
              </a:rPr>
              <a:t>于是  </a:t>
            </a:r>
            <a:endParaRPr lang="en-US" altLang="zh-CN" sz="2000" b="1" dirty="0">
              <a:latin typeface="Calibri" panose="020F0502020204030204" pitchFamily="34" charset="0"/>
            </a:endParaRPr>
          </a:p>
          <a:p>
            <a:r>
              <a:rPr lang="en-US" altLang="zh-CN" sz="2000" b="1" dirty="0">
                <a:latin typeface="Calibri" panose="020F0502020204030204" pitchFamily="34" charset="0"/>
              </a:rPr>
              <a:t>1=1</a:t>
            </a:r>
            <a:r>
              <a:rPr lang="en-US" altLang="zh-CN" sz="2000" b="1" dirty="0">
                <a:solidFill>
                  <a:srgbClr val="333300"/>
                </a:solidFill>
              </a:rPr>
              <a:t>∧1∧1</a:t>
            </a:r>
            <a:endParaRPr lang="en-US" altLang="zh-CN" sz="2000" b="1" dirty="0">
              <a:latin typeface="Calibri" panose="020F0502020204030204" pitchFamily="34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latin typeface="Calibri" panose="020F0502020204030204" pitchFamily="34" charset="0"/>
              </a:rPr>
              <a:t>(C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</a:rPr>
              <a:t>B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  <a:r>
              <a:rPr lang="en-US" altLang="zh-CN" sz="2000" b="1" dirty="0"/>
              <a:t>∨</a:t>
            </a:r>
            <a:r>
              <a:rPr lang="en-US" altLang="zh-CN" sz="2000" b="1" dirty="0"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</a:rPr>
              <a:t>C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latin typeface="Calibri" panose="020F0502020204030204" pitchFamily="34" charset="0"/>
              </a:rPr>
              <a:t>B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latin typeface="Calibri" panose="020F0502020204030204" pitchFamily="34" charset="0"/>
              </a:rPr>
              <a:t>(C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</a:rPr>
              <a:t>D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3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  <a:r>
              <a:rPr lang="en-US" altLang="zh-CN" sz="2000" b="1" dirty="0"/>
              <a:t> ∨ </a:t>
            </a:r>
            <a:r>
              <a:rPr lang="en-US" altLang="zh-CN" sz="2000" b="1" dirty="0"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</a:rPr>
              <a:t>C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latin typeface="Calibri" panose="020F0502020204030204" pitchFamily="34" charset="0"/>
              </a:rPr>
              <a:t>D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3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latin typeface="Calibri" panose="020F0502020204030204" pitchFamily="34" charset="0"/>
              </a:rPr>
              <a:t>(A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4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  <a:r>
              <a:rPr lang="en-US" altLang="zh-CN" sz="2000" b="1" dirty="0"/>
              <a:t>∨</a:t>
            </a:r>
            <a:r>
              <a:rPr lang="en-US" altLang="zh-CN" sz="2000" b="1" dirty="0"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  <a:sym typeface="Symbol" panose="05050102010706020507" pitchFamily="18" charset="2"/>
              </a:rPr>
              <a:t>A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333300"/>
                </a:solidFill>
              </a:rPr>
              <a:t>∧D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4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Symbol" panose="05050102010706020507" pitchFamily="18" charset="2"/>
              <a:buChar char="Û"/>
            </a:pPr>
            <a:r>
              <a:rPr lang="en-US" altLang="zh-CN" sz="2000" b="1" dirty="0">
                <a:latin typeface="Calibri" panose="020F0502020204030204" pitchFamily="34" charset="0"/>
              </a:rPr>
              <a:t>   (C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</a:rPr>
              <a:t>B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  <a:r>
              <a:rPr lang="en-US" altLang="zh-CN" sz="2000" b="1" dirty="0"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latin typeface="Calibri" panose="020F0502020204030204" pitchFamily="34" charset="0"/>
              </a:rPr>
              <a:t>(C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</a:rPr>
              <a:t>D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3 </a:t>
            </a:r>
            <a:r>
              <a:rPr lang="en-US" altLang="zh-CN" sz="2000" b="1" dirty="0">
                <a:solidFill>
                  <a:srgbClr val="333300"/>
                </a:solidFill>
              </a:rPr>
              <a:t>) ∧</a:t>
            </a:r>
            <a:r>
              <a:rPr lang="en-US" altLang="zh-CN" sz="2000" b="1" dirty="0">
                <a:latin typeface="Calibri" panose="020F0502020204030204" pitchFamily="34" charset="0"/>
              </a:rPr>
              <a:t>(A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4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</a:p>
          <a:p>
            <a:r>
              <a:rPr lang="en-US" altLang="zh-CN" sz="2000" b="1" dirty="0">
                <a:latin typeface="Calibri" panose="020F0502020204030204" pitchFamily="34" charset="0"/>
              </a:rPr>
              <a:t>      </a:t>
            </a:r>
            <a:r>
              <a:rPr lang="en-US" altLang="zh-CN" sz="2000" b="1" dirty="0"/>
              <a:t>∨</a:t>
            </a:r>
            <a:r>
              <a:rPr lang="en-US" altLang="zh-CN" sz="2000" b="1" dirty="0">
                <a:latin typeface="Calibri" panose="020F0502020204030204" pitchFamily="34" charset="0"/>
              </a:rPr>
              <a:t>(C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</a:rPr>
              <a:t>B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  <a:r>
              <a:rPr lang="en-US" altLang="zh-CN" sz="2000" b="1" dirty="0"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latin typeface="Calibri" panose="020F0502020204030204" pitchFamily="34" charset="0"/>
              </a:rPr>
              <a:t>(C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</a:rPr>
              <a:t>D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3 </a:t>
            </a:r>
            <a:r>
              <a:rPr lang="en-US" altLang="zh-CN" sz="2000" b="1" dirty="0">
                <a:solidFill>
                  <a:srgbClr val="333300"/>
                </a:solidFill>
              </a:rPr>
              <a:t>) ∧</a:t>
            </a:r>
            <a:r>
              <a:rPr lang="en-US" altLang="zh-CN" sz="2000" b="1" dirty="0"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A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</a:rPr>
              <a:t>∧D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4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  <a:endParaRPr lang="zh-CN" altLang="en-US" sz="2000" dirty="0"/>
          </a:p>
          <a:p>
            <a:r>
              <a:rPr lang="en-US" altLang="zh-CN" sz="2000" b="1" dirty="0">
                <a:latin typeface="Calibri" panose="020F0502020204030204" pitchFamily="34" charset="0"/>
              </a:rPr>
              <a:t>      </a:t>
            </a:r>
            <a:r>
              <a:rPr lang="en-US" altLang="zh-CN" sz="2000" b="1" dirty="0"/>
              <a:t>∨</a:t>
            </a:r>
            <a:r>
              <a:rPr lang="en-US" altLang="zh-CN" sz="2000" b="1" dirty="0">
                <a:latin typeface="Calibri" panose="020F0502020204030204" pitchFamily="34" charset="0"/>
              </a:rPr>
              <a:t>(C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</a:rPr>
              <a:t>B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  <a:r>
              <a:rPr lang="en-US" altLang="zh-CN" sz="2000" b="1" dirty="0"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</a:rPr>
              <a:t>∧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D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3 </a:t>
            </a:r>
            <a:r>
              <a:rPr lang="en-US" altLang="zh-CN" sz="2000" b="1" dirty="0">
                <a:solidFill>
                  <a:srgbClr val="333300"/>
                </a:solidFill>
              </a:rPr>
              <a:t>) ∧</a:t>
            </a:r>
            <a:r>
              <a:rPr lang="en-US" altLang="zh-CN" sz="2000" b="1" dirty="0">
                <a:latin typeface="Calibri" panose="020F0502020204030204" pitchFamily="34" charset="0"/>
              </a:rPr>
              <a:t>(A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4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</a:p>
          <a:p>
            <a:r>
              <a:rPr lang="en-US" altLang="zh-CN" sz="2000" b="1" dirty="0"/>
              <a:t>     ∨</a:t>
            </a:r>
            <a:r>
              <a:rPr lang="en-US" altLang="zh-CN" sz="2000" b="1" dirty="0">
                <a:latin typeface="Calibri" panose="020F0502020204030204" pitchFamily="34" charset="0"/>
              </a:rPr>
              <a:t>(C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</a:rPr>
              <a:t>B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  <a:r>
              <a:rPr lang="en-US" altLang="zh-CN" sz="2000" b="1" dirty="0"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</a:rPr>
              <a:t>∧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D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3 </a:t>
            </a:r>
            <a:r>
              <a:rPr lang="en-US" altLang="zh-CN" sz="2000" b="1" dirty="0">
                <a:solidFill>
                  <a:srgbClr val="333300"/>
                </a:solidFill>
              </a:rPr>
              <a:t>) ∧</a:t>
            </a:r>
            <a:r>
              <a:rPr lang="en-US" altLang="zh-CN" sz="2000" b="1" dirty="0"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A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</a:rPr>
              <a:t>∧D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4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  <a:endParaRPr lang="zh-CN" altLang="en-US" sz="2000" dirty="0"/>
          </a:p>
          <a:p>
            <a:r>
              <a:rPr lang="en-US" altLang="zh-CN" sz="2000" b="1" dirty="0"/>
              <a:t>     ∨</a:t>
            </a:r>
            <a:r>
              <a:rPr lang="en-US" altLang="zh-CN" sz="2000" b="1" dirty="0"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</a:rPr>
              <a:t>∧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B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2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  <a:r>
              <a:rPr lang="en-US" altLang="zh-CN" sz="2000" b="1" dirty="0"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latin typeface="Calibri" panose="020F0502020204030204" pitchFamily="34" charset="0"/>
              </a:rPr>
              <a:t>(C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</a:rPr>
              <a:t>D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3 </a:t>
            </a:r>
            <a:r>
              <a:rPr lang="en-US" altLang="zh-CN" sz="2000" b="1" dirty="0">
                <a:solidFill>
                  <a:srgbClr val="333300"/>
                </a:solidFill>
              </a:rPr>
              <a:t>) ∧</a:t>
            </a:r>
            <a:r>
              <a:rPr lang="en-US" altLang="zh-CN" sz="2000" b="1" dirty="0">
                <a:latin typeface="Calibri" panose="020F0502020204030204" pitchFamily="34" charset="0"/>
              </a:rPr>
              <a:t>(A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4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</a:p>
          <a:p>
            <a:r>
              <a:rPr lang="en-US" altLang="zh-CN" sz="2000" b="1" dirty="0">
                <a:latin typeface="Calibri" panose="020F0502020204030204" pitchFamily="34" charset="0"/>
              </a:rPr>
              <a:t>      </a:t>
            </a:r>
            <a:r>
              <a:rPr lang="en-US" altLang="zh-CN" sz="2000" b="1" dirty="0"/>
              <a:t>∨</a:t>
            </a:r>
            <a:r>
              <a:rPr lang="en-US" altLang="zh-CN" sz="2000" b="1" dirty="0"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</a:rPr>
              <a:t>∧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B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2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  <a:r>
              <a:rPr lang="en-US" altLang="zh-CN" sz="2000" b="1" dirty="0"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latin typeface="Calibri" panose="020F0502020204030204" pitchFamily="34" charset="0"/>
              </a:rPr>
              <a:t>(C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</a:rPr>
              <a:t>D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3 </a:t>
            </a:r>
            <a:r>
              <a:rPr lang="en-US" altLang="zh-CN" sz="2000" b="1" dirty="0">
                <a:solidFill>
                  <a:srgbClr val="333300"/>
                </a:solidFill>
              </a:rPr>
              <a:t>) ∧</a:t>
            </a:r>
            <a:r>
              <a:rPr lang="en-US" altLang="zh-CN" sz="2000" b="1" dirty="0"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A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</a:rPr>
              <a:t>∧D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4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  <a:endParaRPr lang="zh-CN" altLang="en-US" sz="2000" dirty="0"/>
          </a:p>
          <a:p>
            <a:r>
              <a:rPr lang="en-US" altLang="zh-CN" sz="2000" b="1" dirty="0">
                <a:latin typeface="Calibri" panose="020F0502020204030204" pitchFamily="34" charset="0"/>
              </a:rPr>
              <a:t>      </a:t>
            </a:r>
            <a:r>
              <a:rPr lang="en-US" altLang="zh-CN" sz="2000" b="1" dirty="0"/>
              <a:t>∨</a:t>
            </a:r>
            <a:r>
              <a:rPr lang="en-US" altLang="zh-CN" sz="2000" b="1" dirty="0"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</a:rPr>
              <a:t>∧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B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2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  <a:r>
              <a:rPr lang="en-US" altLang="zh-CN" sz="2000" b="1" dirty="0"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</a:rPr>
              <a:t>∧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D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3 </a:t>
            </a:r>
            <a:r>
              <a:rPr lang="en-US" altLang="zh-CN" sz="2000" b="1" dirty="0">
                <a:solidFill>
                  <a:srgbClr val="333300"/>
                </a:solidFill>
              </a:rPr>
              <a:t>) ∧</a:t>
            </a:r>
            <a:r>
              <a:rPr lang="en-US" altLang="zh-CN" sz="2000" b="1" dirty="0">
                <a:latin typeface="Calibri" panose="020F0502020204030204" pitchFamily="34" charset="0"/>
              </a:rPr>
              <a:t>(A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4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</a:p>
          <a:p>
            <a:r>
              <a:rPr lang="en-US" altLang="zh-CN" sz="2000" b="1" dirty="0"/>
              <a:t>     ∨</a:t>
            </a:r>
            <a:r>
              <a:rPr lang="en-US" altLang="zh-CN" sz="2000" b="1" dirty="0"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</a:rPr>
              <a:t>∧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B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2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  <a:r>
              <a:rPr lang="en-US" altLang="zh-CN" sz="2000" b="1" dirty="0"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</a:rPr>
              <a:t>∧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D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3 </a:t>
            </a:r>
            <a:r>
              <a:rPr lang="en-US" altLang="zh-CN" sz="2000" b="1" dirty="0">
                <a:solidFill>
                  <a:srgbClr val="333300"/>
                </a:solidFill>
              </a:rPr>
              <a:t>) ∧</a:t>
            </a:r>
            <a:r>
              <a:rPr lang="en-US" altLang="zh-CN" sz="2000" b="1" dirty="0"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A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</a:rPr>
              <a:t>∧D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4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0</a:t>
            </a:r>
            <a:r>
              <a:rPr lang="en-US" altLang="zh-CN" sz="2000" b="1" dirty="0"/>
              <a:t> ∨0</a:t>
            </a:r>
            <a:r>
              <a:rPr lang="en-US" altLang="zh-CN" sz="2000" b="1" dirty="0">
                <a:latin typeface="Calibri" panose="020F0502020204030204" pitchFamily="34" charset="0"/>
              </a:rPr>
              <a:t> (C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</a:rPr>
              <a:t>B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  <a:r>
              <a:rPr lang="en-US" altLang="zh-CN" sz="2000" b="1" dirty="0"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</a:rPr>
              <a:t>∧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D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3 </a:t>
            </a:r>
            <a:r>
              <a:rPr lang="en-US" altLang="zh-CN" sz="2000" b="1" dirty="0">
                <a:solidFill>
                  <a:srgbClr val="333300"/>
                </a:solidFill>
              </a:rPr>
              <a:t>) ∧</a:t>
            </a:r>
            <a:r>
              <a:rPr lang="en-US" altLang="zh-CN" sz="2000" b="1" dirty="0">
                <a:latin typeface="Calibri" panose="020F0502020204030204" pitchFamily="34" charset="0"/>
              </a:rPr>
              <a:t>(A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4 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  <a:r>
              <a:rPr lang="en-US" altLang="zh-CN" sz="2000" b="1" dirty="0"/>
              <a:t> ∨0 ∨0 ∨0 ∨0 ∨0 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000" b="1" dirty="0">
                <a:latin typeface="Calibri" panose="020F0502020204030204" pitchFamily="34" charset="0"/>
              </a:rPr>
              <a:t>(C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</a:rPr>
              <a:t>B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  <a:r>
              <a:rPr lang="en-US" altLang="zh-CN" sz="2000" b="1" dirty="0"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latin typeface="Calibri" panose="020F0502020204030204" pitchFamily="34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C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</a:rPr>
              <a:t>∧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D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3 </a:t>
            </a:r>
            <a:r>
              <a:rPr lang="en-US" altLang="zh-CN" sz="2000" b="1" dirty="0">
                <a:solidFill>
                  <a:srgbClr val="333300"/>
                </a:solidFill>
              </a:rPr>
              <a:t>) ∧</a:t>
            </a:r>
            <a:r>
              <a:rPr lang="en-US" altLang="zh-CN" sz="2000" b="1" dirty="0">
                <a:latin typeface="Calibri" panose="020F0502020204030204" pitchFamily="34" charset="0"/>
              </a:rPr>
              <a:t>(A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000" b="1" dirty="0">
                <a:solidFill>
                  <a:srgbClr val="333300"/>
                </a:solidFill>
              </a:rPr>
              <a:t>∧</a:t>
            </a:r>
            <a:r>
              <a:rPr lang="en-US" altLang="zh-CN" sz="20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Calibri" panose="020F0502020204030204" pitchFamily="34" charset="0"/>
                <a:sym typeface="Symbol" panose="05050102010706020507" pitchFamily="18" charset="2"/>
              </a:rPr>
              <a:t>D</a:t>
            </a:r>
            <a:r>
              <a:rPr lang="en-US" altLang="zh-CN" sz="2000" b="1" baseline="-25000" dirty="0">
                <a:latin typeface="Calibri" panose="020F0502020204030204" pitchFamily="34" charset="0"/>
              </a:rPr>
              <a:t>4  </a:t>
            </a:r>
            <a:r>
              <a:rPr lang="en-US" altLang="zh-CN" sz="2000" b="1" dirty="0">
                <a:solidFill>
                  <a:srgbClr val="333300"/>
                </a:solidFill>
              </a:rPr>
              <a:t>)</a:t>
            </a:r>
            <a:r>
              <a:rPr lang="en-US" altLang="zh-CN" sz="2000" b="1" dirty="0"/>
              <a:t>  </a:t>
            </a:r>
          </a:p>
          <a:p>
            <a:endParaRPr lang="en-US" altLang="zh-CN" sz="2000" b="1" dirty="0">
              <a:solidFill>
                <a:srgbClr val="3333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6021288"/>
            <a:ext cx="3313728" cy="461665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所以，</a:t>
            </a: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C</a:t>
            </a:r>
            <a:r>
              <a:rPr lang="en-US" altLang="zh-CN" sz="2400" b="1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400" b="1" dirty="0">
                <a:solidFill>
                  <a:schemeClr val="bg1"/>
                </a:solidFill>
              </a:rPr>
              <a:t>=</a:t>
            </a: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D</a:t>
            </a:r>
            <a:r>
              <a:rPr lang="en-US" altLang="zh-CN" sz="2400" b="1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3 </a:t>
            </a:r>
            <a:r>
              <a:rPr lang="en-US" altLang="zh-CN" sz="2400" b="1" dirty="0">
                <a:solidFill>
                  <a:schemeClr val="bg1"/>
                </a:solidFill>
              </a:rPr>
              <a:t>=</a:t>
            </a: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en-US" altLang="zh-CN" sz="2400" b="1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400" b="1" dirty="0">
                <a:solidFill>
                  <a:schemeClr val="bg1"/>
                </a:solidFill>
              </a:rPr>
              <a:t>=</a:t>
            </a:r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B</a:t>
            </a:r>
            <a:r>
              <a:rPr lang="en-US" altLang="zh-CN" sz="2400" b="1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4 </a:t>
            </a:r>
            <a:r>
              <a:rPr lang="en-US" altLang="zh-CN" sz="2400" b="1" dirty="0">
                <a:solidFill>
                  <a:schemeClr val="bg1"/>
                </a:solidFill>
              </a:rPr>
              <a:t>=1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48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A2FA50-9481-4D17-AFAE-8EB43217207B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7373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>
                <a:latin typeface="Calibri" panose="020F0502020204030204" pitchFamily="34" charset="0"/>
                <a:ea typeface="宋体" panose="02010600030101010101" pitchFamily="2" charset="-122"/>
              </a:rPr>
              <a:t>1.3  </a:t>
            </a:r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等值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演算 </a:t>
            </a:r>
          </a:p>
        </p:txBody>
      </p:sp>
      <p:sp>
        <p:nvSpPr>
          <p:cNvPr id="73732" name="Rectangle 3"/>
          <p:cNvSpPr>
            <a:spLocks noGrp="1"/>
          </p:cNvSpPr>
          <p:nvPr>
            <p:ph type="body" idx="4294967295"/>
          </p:nvPr>
        </p:nvSpPr>
        <p:spPr>
          <a:xfrm>
            <a:off x="34925" y="981075"/>
            <a:ext cx="8785547" cy="3960813"/>
          </a:xfrm>
        </p:spPr>
        <p:txBody>
          <a:bodyPr/>
          <a:lstStyle/>
          <a:p>
            <a:pPr marL="1790700" indent="-1790700">
              <a:lnSpc>
                <a:spcPct val="120000"/>
              </a:lnSpc>
              <a:buFont typeface="Arial" panose="020B0604020202020204" pitchFamily="34" charset="0"/>
              <a:buNone/>
              <a:tabLst>
                <a:tab pos="1701800" algn="l"/>
              </a:tabLst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1.11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是两个命题公式，如果对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的所有命题变元的每个赋值，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永取相同的真假值，即等价式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B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是重言式</a:t>
            </a:r>
            <a:r>
              <a:rPr lang="zh-CN" altLang="en-US" b="1" dirty="0">
                <a:sym typeface="Symbol" panose="05050102010706020507" pitchFamily="18" charset="2"/>
              </a:rPr>
              <a:t>，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081088" indent="-1081088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则称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逻辑等值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的，记为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081088" indent="-1081088" algn="ctr">
              <a:lnSpc>
                <a:spcPct val="120000"/>
              </a:lnSpc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B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25" y="4869160"/>
            <a:ext cx="907414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  教材第</a:t>
            </a:r>
            <a:r>
              <a:rPr lang="en-US" altLang="zh-CN" dirty="0"/>
              <a:t>8</a:t>
            </a:r>
            <a:r>
              <a:rPr lang="zh-CN" altLang="en-US" dirty="0"/>
              <a:t>页第</a:t>
            </a:r>
            <a:r>
              <a:rPr lang="en-US" altLang="zh-CN" dirty="0"/>
              <a:t>-10</a:t>
            </a:r>
            <a:r>
              <a:rPr lang="zh-CN" altLang="en-US" dirty="0"/>
              <a:t>行提到：千万不能将“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”与“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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”和“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”混为一谈</a:t>
            </a:r>
            <a:r>
              <a:rPr lang="zh-CN" altLang="en-US" dirty="0"/>
              <a:t>（不清楚）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433" y="5885805"/>
            <a:ext cx="9046641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按第</a:t>
            </a:r>
            <a:r>
              <a:rPr lang="en-US" altLang="zh-CN" sz="2400" dirty="0"/>
              <a:t>4.6</a:t>
            </a:r>
            <a:r>
              <a:rPr lang="zh-CN" altLang="en-US" sz="2400" dirty="0"/>
              <a:t>节函数相等的定义，可以认为“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”与“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”意义相同。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D8416C-9B12-1CB5-8A11-5E642D9FFDA7}"/>
              </a:ext>
            </a:extLst>
          </p:cNvPr>
          <p:cNvSpPr txBox="1"/>
          <p:nvPr/>
        </p:nvSpPr>
        <p:spPr>
          <a:xfrm>
            <a:off x="34925" y="5373216"/>
            <a:ext cx="907414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  教材第</a:t>
            </a:r>
            <a:r>
              <a:rPr lang="en-US" altLang="zh-CN" dirty="0"/>
              <a:t>6</a:t>
            </a:r>
            <a:r>
              <a:rPr lang="zh-CN" altLang="en-US" dirty="0"/>
              <a:t>页第</a:t>
            </a:r>
            <a:r>
              <a:rPr lang="en-US" altLang="zh-CN" dirty="0"/>
              <a:t>2</a:t>
            </a:r>
            <a:r>
              <a:rPr lang="zh-CN" altLang="en-US" dirty="0"/>
              <a:t>行提到：定义中的符号“</a:t>
            </a:r>
            <a:r>
              <a:rPr lang="en-US" altLang="zh-CN" dirty="0"/>
              <a:t>=</a:t>
            </a:r>
            <a:r>
              <a:rPr lang="zh-CN" altLang="en-US" dirty="0"/>
              <a:t>”为通常意义下的等号（不清楚）</a:t>
            </a:r>
          </a:p>
        </p:txBody>
      </p:sp>
    </p:spTree>
    <p:extLst>
      <p:ext uri="{BB962C8B-B14F-4D97-AF65-F5344CB8AC3E}">
        <p14:creationId xmlns:p14="http://schemas.microsoft.com/office/powerpoint/2010/main" val="34889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79EAD2-5A5D-431B-9BF0-6E49D2A042DE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409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1.4  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范式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Rectangle 7"/>
          <p:cNvSpPr>
            <a:spLocks noChangeArrowheads="1"/>
          </p:cNvSpPr>
          <p:nvPr/>
        </p:nvSpPr>
        <p:spPr bwMode="auto">
          <a:xfrm>
            <a:off x="2052389" y="4364038"/>
            <a:ext cx="2087563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/>
              <a:t>简单合取式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4643438" y="4364038"/>
            <a:ext cx="2088801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/>
              <a:t>简单析取式</a:t>
            </a:r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2122488" y="2636838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析取范式</a:t>
            </a:r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4786313" y="2636838"/>
            <a:ext cx="1727200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合取范式</a:t>
            </a:r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1979613" y="908050"/>
            <a:ext cx="2087562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主析取范式</a:t>
            </a:r>
          </a:p>
        </p:txBody>
      </p:sp>
      <p:sp>
        <p:nvSpPr>
          <p:cNvPr id="4105" name="Rectangle 12"/>
          <p:cNvSpPr>
            <a:spLocks noChangeArrowheads="1"/>
          </p:cNvSpPr>
          <p:nvPr/>
        </p:nvSpPr>
        <p:spPr bwMode="auto">
          <a:xfrm>
            <a:off x="4643438" y="908050"/>
            <a:ext cx="20161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主合取范式</a:t>
            </a:r>
          </a:p>
        </p:txBody>
      </p:sp>
      <p:sp>
        <p:nvSpPr>
          <p:cNvPr id="4106" name="AutoShape 13"/>
          <p:cNvSpPr>
            <a:spLocks noChangeArrowheads="1"/>
          </p:cNvSpPr>
          <p:nvPr/>
        </p:nvSpPr>
        <p:spPr bwMode="auto">
          <a:xfrm>
            <a:off x="2700338" y="3500438"/>
            <a:ext cx="720725" cy="792162"/>
          </a:xfrm>
          <a:prstGeom prst="upArrow">
            <a:avLst>
              <a:gd name="adj1" fmla="val 50000"/>
              <a:gd name="adj2" fmla="val 27478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07" name="AutoShape 14"/>
          <p:cNvSpPr>
            <a:spLocks noChangeArrowheads="1"/>
          </p:cNvSpPr>
          <p:nvPr/>
        </p:nvSpPr>
        <p:spPr bwMode="auto">
          <a:xfrm>
            <a:off x="5292725" y="3500438"/>
            <a:ext cx="720725" cy="792162"/>
          </a:xfrm>
          <a:prstGeom prst="upArrow">
            <a:avLst>
              <a:gd name="adj1" fmla="val 50000"/>
              <a:gd name="adj2" fmla="val 27478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08" name="AutoShape 15"/>
          <p:cNvSpPr>
            <a:spLocks noChangeArrowheads="1"/>
          </p:cNvSpPr>
          <p:nvPr/>
        </p:nvSpPr>
        <p:spPr bwMode="auto">
          <a:xfrm>
            <a:off x="2627313" y="1773238"/>
            <a:ext cx="720725" cy="792162"/>
          </a:xfrm>
          <a:prstGeom prst="upArrow">
            <a:avLst>
              <a:gd name="adj1" fmla="val 50000"/>
              <a:gd name="adj2" fmla="val 27478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09" name="AutoShape 16"/>
          <p:cNvSpPr>
            <a:spLocks noChangeArrowheads="1"/>
          </p:cNvSpPr>
          <p:nvPr/>
        </p:nvSpPr>
        <p:spPr bwMode="auto">
          <a:xfrm>
            <a:off x="5291138" y="1773238"/>
            <a:ext cx="720725" cy="792162"/>
          </a:xfrm>
          <a:prstGeom prst="upArrow">
            <a:avLst>
              <a:gd name="adj1" fmla="val 50000"/>
              <a:gd name="adj2" fmla="val 27478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0" name="Text Box 17"/>
          <p:cNvSpPr txBox="1">
            <a:spLocks noChangeArrowheads="1"/>
          </p:cNvSpPr>
          <p:nvPr/>
        </p:nvSpPr>
        <p:spPr bwMode="auto">
          <a:xfrm>
            <a:off x="288925" y="1027113"/>
            <a:ext cx="140335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主范式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/>
              <a:t>范式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endParaRPr lang="zh-CN" altLang="en-US"/>
          </a:p>
          <a:p>
            <a:pPr eaLnBrk="1" hangingPunct="1">
              <a:spcBef>
                <a:spcPct val="30000"/>
              </a:spcBef>
              <a:buFontTx/>
              <a:buNone/>
            </a:pPr>
            <a:endParaRPr lang="zh-CN" altLang="en-US"/>
          </a:p>
          <a:p>
            <a:pPr eaLnBrk="1" hangingPunct="1">
              <a:spcBef>
                <a:spcPct val="30000"/>
              </a:spcBef>
              <a:buFontTx/>
              <a:buNone/>
            </a:pPr>
            <a:endParaRPr lang="zh-CN" altLang="en-US"/>
          </a:p>
          <a:p>
            <a:pPr eaLnBrk="1" hangingPunct="1">
              <a:spcBef>
                <a:spcPct val="30000"/>
              </a:spcBef>
              <a:buFontTx/>
              <a:buNone/>
            </a:pPr>
            <a:endParaRPr lang="zh-CN" altLang="en-US"/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/>
              <a:t>真假性</a:t>
            </a:r>
          </a:p>
        </p:txBody>
      </p:sp>
      <p:sp>
        <p:nvSpPr>
          <p:cNvPr id="4111" name="Text Box 18"/>
          <p:cNvSpPr txBox="1">
            <a:spLocks noChangeArrowheads="1"/>
          </p:cNvSpPr>
          <p:nvPr/>
        </p:nvSpPr>
        <p:spPr bwMode="auto">
          <a:xfrm>
            <a:off x="7416800" y="981075"/>
            <a:ext cx="1716088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唯一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993300"/>
                </a:solidFill>
              </a:rPr>
              <a:t>两者有关联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/>
              <a:t>不唯一</a:t>
            </a:r>
          </a:p>
        </p:txBody>
      </p:sp>
      <p:sp>
        <p:nvSpPr>
          <p:cNvPr id="4112" name="Rectangle 19"/>
          <p:cNvSpPr>
            <a:spLocks noChangeArrowheads="1"/>
          </p:cNvSpPr>
          <p:nvPr/>
        </p:nvSpPr>
        <p:spPr bwMode="auto">
          <a:xfrm>
            <a:off x="2195513" y="5661025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/>
              <a:t>成真赋值</a:t>
            </a:r>
          </a:p>
        </p:txBody>
      </p:sp>
      <p:sp>
        <p:nvSpPr>
          <p:cNvPr id="4113" name="Rectangle 20"/>
          <p:cNvSpPr>
            <a:spLocks noChangeArrowheads="1"/>
          </p:cNvSpPr>
          <p:nvPr/>
        </p:nvSpPr>
        <p:spPr bwMode="auto">
          <a:xfrm>
            <a:off x="4859338" y="5661025"/>
            <a:ext cx="1727200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/>
              <a:t>成假赋值</a:t>
            </a:r>
          </a:p>
        </p:txBody>
      </p:sp>
      <p:sp>
        <p:nvSpPr>
          <p:cNvPr id="4114" name="AutoShape 21"/>
          <p:cNvSpPr>
            <a:spLocks noChangeArrowheads="1"/>
          </p:cNvSpPr>
          <p:nvPr/>
        </p:nvSpPr>
        <p:spPr bwMode="auto">
          <a:xfrm>
            <a:off x="2700338" y="5157788"/>
            <a:ext cx="720725" cy="4318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5" name="AutoShape 22"/>
          <p:cNvSpPr>
            <a:spLocks noChangeArrowheads="1"/>
          </p:cNvSpPr>
          <p:nvPr/>
        </p:nvSpPr>
        <p:spPr bwMode="auto">
          <a:xfrm>
            <a:off x="5364163" y="5157788"/>
            <a:ext cx="720725" cy="4318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CEA830-DC59-465C-B745-6E0922B92F1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61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简单合取式、简单析取式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8547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981075"/>
            <a:ext cx="8857108" cy="1943869"/>
          </a:xfrm>
          <a:solidFill>
            <a:srgbClr val="FFFF00"/>
          </a:solidFill>
        </p:spPr>
        <p:txBody>
          <a:bodyPr/>
          <a:lstStyle/>
          <a:p>
            <a:pPr marL="1609725" indent="-1609725" algn="just">
              <a:buFont typeface="Arial" panose="020B0604020202020204" pitchFamily="34" charset="0"/>
              <a:buNone/>
              <a:tabLst>
                <a:tab pos="981075" algn="l"/>
              </a:tabLst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1.12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命题变元、或者命题变元的否定、或由它们利用合取词组成的合式公式称为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简单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合取式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524000" indent="-1524000" algn="just">
              <a:buFont typeface="Arial" panose="020B0604020202020204" pitchFamily="34" charset="0"/>
              <a:buNone/>
              <a:tabLst>
                <a:tab pos="1524000" algn="l"/>
              </a:tabLst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命题变元、或者命题变元的否定、或由它们利用析取词组成的合式公式称为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简单析取式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1079500" indent="-1079500">
              <a:buFont typeface="Arial" panose="020B0604020202020204" pitchFamily="34" charset="0"/>
              <a:buNone/>
              <a:tabLst>
                <a:tab pos="981075" algn="l"/>
              </a:tabLst>
            </a:pP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079500" indent="-1079500">
              <a:buFont typeface="Arial" panose="020B0604020202020204" pitchFamily="34" charset="0"/>
              <a:buNone/>
              <a:tabLst>
                <a:tab pos="981075" algn="l"/>
              </a:tabLst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079500" indent="-1079500">
              <a:buFont typeface="Arial" panose="020B0604020202020204" pitchFamily="34" charset="0"/>
              <a:buNone/>
              <a:tabLst>
                <a:tab pos="981075" algn="l"/>
              </a:tabLst>
            </a:pPr>
            <a:r>
              <a:rPr lang="en-US" altLang="zh-CN" sz="2800" b="1" i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55582"/>
              </p:ext>
            </p:extLst>
          </p:nvPr>
        </p:nvGraphicFramePr>
        <p:xfrm>
          <a:off x="0" y="4034473"/>
          <a:ext cx="9144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760">
                  <a:extLst>
                    <a:ext uri="{9D8B030D-6E8A-4147-A177-3AD203B41FA5}">
                      <a16:colId xmlns:a16="http://schemas.microsoft.com/office/drawing/2014/main" val="62304654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1744629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9269508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3723389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759138619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103742852"/>
                    </a:ext>
                  </a:extLst>
                </a:gridCol>
                <a:gridCol w="1691680">
                  <a:extLst>
                    <a:ext uri="{9D8B030D-6E8A-4147-A177-3AD203B41FA5}">
                      <a16:colId xmlns:a16="http://schemas.microsoft.com/office/drawing/2014/main" val="1839910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0" dirty="0" err="1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800" b="1" i="0" dirty="0" err="1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b="1" i="0" dirty="0" err="1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2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i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800" b="1" i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b="1" i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2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b="1" i="0" dirty="0" err="1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800" b="1" i="0" dirty="0" err="1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b="1" i="0" dirty="0" err="1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800" b="1" i="0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</a:t>
                      </a:r>
                      <a:r>
                        <a:rPr lang="en-US" altLang="zh-CN" sz="2800" b="1" i="0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 </a:t>
                      </a:r>
                      <a:endParaRPr lang="zh-CN" altLang="en-US" sz="2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i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b="1" i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800" b="1" i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b="1" i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800" b="1" i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</a:t>
                      </a:r>
                      <a:r>
                        <a:rPr lang="en-US" altLang="zh-CN" sz="2800" b="1" i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2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6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简单合取式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✔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✔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✔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✔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7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简单析取式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✔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✔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✔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✔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31265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>
          <a:xfrm>
            <a:off x="179387" y="-26988"/>
            <a:ext cx="8713787" cy="642938"/>
          </a:xfrm>
        </p:spPr>
        <p:txBody>
          <a:bodyPr/>
          <a:lstStyle/>
          <a:p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真假性与简单式之间的关系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sz="half" idx="4294967295"/>
          </p:nvPr>
        </p:nvSpPr>
        <p:spPr>
          <a:xfrm>
            <a:off x="-36512" y="851878"/>
            <a:ext cx="9288015" cy="1208970"/>
          </a:xfrm>
          <a:solidFill>
            <a:srgbClr val="FFFF00"/>
          </a:solidFill>
        </p:spPr>
        <p:txBody>
          <a:bodyPr/>
          <a:lstStyle/>
          <a:p>
            <a:pPr marL="85725" indent="-3175">
              <a:buFont typeface="Arial" panose="020B0604020202020204" pitchFamily="34" charset="0"/>
              <a:buNone/>
              <a:tabLst>
                <a:tab pos="1790700" algn="l"/>
              </a:tabLst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任给一个成真赋值有且仅有一个简单合取式与之对应；</a:t>
            </a:r>
            <a:endParaRPr lang="en-US" altLang="zh-CN" sz="2800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85725" indent="-3175">
              <a:buFont typeface="Arial" panose="020B0604020202020204" pitchFamily="34" charset="0"/>
              <a:buNone/>
              <a:tabLst>
                <a:tab pos="1790700" algn="l"/>
              </a:tabLst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任给一个成假赋值有且仅有一个简单析取式与之对应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36513" y="2564904"/>
            <a:ext cx="784860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2438" indent="-4524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/>
              <a:t>例 公式</a:t>
            </a:r>
            <a:r>
              <a:rPr lang="en-US" altLang="zh-CN" b="1" dirty="0"/>
              <a:t>A</a:t>
            </a:r>
            <a:r>
              <a:rPr lang="zh-CN" altLang="en-US" b="1" dirty="0">
                <a:latin typeface="Calibri" panose="020F0502020204030204" pitchFamily="34" charset="0"/>
                <a:sym typeface="Symbol" panose="05050102010706020507" pitchFamily="18" charset="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</a:rPr>
              <a:t>成真赋值</a:t>
            </a:r>
            <a:r>
              <a:rPr lang="en-US" altLang="zh-CN" b="1" dirty="0"/>
              <a:t>(</a:t>
            </a:r>
            <a:r>
              <a:rPr lang="en-US" altLang="zh-CN" b="1" dirty="0" err="1"/>
              <a:t>p,q,r</a:t>
            </a:r>
            <a:r>
              <a:rPr lang="en-US" altLang="zh-CN" b="1" dirty="0"/>
              <a:t>)= (1,0,1)</a:t>
            </a:r>
          </a:p>
          <a:p>
            <a:pPr eaLnBrk="1" hangingPunct="1">
              <a:buFontTx/>
              <a:buNone/>
            </a:pPr>
            <a:endParaRPr lang="en-US" altLang="zh-CN" b="1" dirty="0"/>
          </a:p>
          <a:p>
            <a:pPr eaLnBrk="1" hangingPunct="1">
              <a:buFontTx/>
              <a:buNone/>
            </a:pPr>
            <a:endParaRPr lang="en-US" altLang="zh-CN" b="1" dirty="0"/>
          </a:p>
          <a:p>
            <a:pPr eaLnBrk="1" hangingPunct="1">
              <a:buFontTx/>
              <a:buNone/>
            </a:pPr>
            <a:r>
              <a:rPr lang="zh-CN" altLang="en-US" b="1" dirty="0"/>
              <a:t>     </a:t>
            </a:r>
            <a:r>
              <a:rPr lang="zh-CN" altLang="en-US" b="1" dirty="0">
                <a:solidFill>
                  <a:srgbClr val="0070C0"/>
                </a:solidFill>
              </a:rPr>
              <a:t>公式</a:t>
            </a:r>
            <a:r>
              <a:rPr lang="en-US" altLang="zh-CN" b="1" dirty="0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zh-CN" altLang="en-US" b="1" dirty="0">
                <a:solidFill>
                  <a:srgbClr val="0070C0"/>
                </a:solidFill>
                <a:sym typeface="Symbol" panose="05050102010706020507" pitchFamily="18" charset="2"/>
              </a:rPr>
              <a:t>的</a:t>
            </a:r>
            <a:r>
              <a:rPr lang="zh-CN" altLang="en-US" b="1" dirty="0">
                <a:solidFill>
                  <a:srgbClr val="00B050"/>
                </a:solidFill>
              </a:rPr>
              <a:t>成假赋值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en-US" altLang="zh-CN" b="1" dirty="0" err="1">
                <a:solidFill>
                  <a:srgbClr val="0070C0"/>
                </a:solidFill>
              </a:rPr>
              <a:t>p,q,r</a:t>
            </a:r>
            <a:r>
              <a:rPr lang="en-US" altLang="zh-CN" b="1" dirty="0">
                <a:solidFill>
                  <a:srgbClr val="0070C0"/>
                </a:solidFill>
              </a:rPr>
              <a:t>)= (0,0,1)</a:t>
            </a:r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2988841" y="3284984"/>
            <a:ext cx="5638342" cy="584775"/>
            <a:chOff x="3492500" y="3541713"/>
            <a:chExt cx="5638342" cy="584775"/>
          </a:xfrm>
        </p:grpSpPr>
        <p:cxnSp>
          <p:nvCxnSpPr>
            <p:cNvPr id="7179" name="AutoShape 37"/>
            <p:cNvCxnSpPr>
              <a:cxnSpLocks noChangeShapeType="1"/>
            </p:cNvCxnSpPr>
            <p:nvPr/>
          </p:nvCxnSpPr>
          <p:spPr bwMode="auto">
            <a:xfrm>
              <a:off x="3492500" y="3860800"/>
              <a:ext cx="1728788" cy="7938"/>
            </a:xfrm>
            <a:prstGeom prst="straightConnector1">
              <a:avLst/>
            </a:prstGeom>
            <a:noFill/>
            <a:ln w="57150">
              <a:solidFill>
                <a:srgbClr val="99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0" name="Rectangle 103"/>
            <p:cNvSpPr>
              <a:spLocks noChangeArrowheads="1"/>
            </p:cNvSpPr>
            <p:nvPr/>
          </p:nvSpPr>
          <p:spPr bwMode="auto">
            <a:xfrm>
              <a:off x="5435600" y="3541713"/>
              <a:ext cx="369524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C00000"/>
                  </a:solidFill>
                </a:rPr>
                <a:t>简单合取</a:t>
              </a:r>
              <a:r>
                <a:rPr lang="zh-CN" altLang="en-US" b="1" dirty="0">
                  <a:solidFill>
                    <a:srgbClr val="FF0000"/>
                  </a:solidFill>
                </a:rPr>
                <a:t>式</a:t>
              </a:r>
              <a:r>
                <a:rPr lang="en-US" altLang="zh-CN" b="1" dirty="0">
                  <a:solidFill>
                    <a:srgbClr val="333300"/>
                  </a:solidFill>
                </a:rPr>
                <a:t>p</a:t>
              </a:r>
              <a:r>
                <a:rPr lang="en-US" altLang="zh-CN" b="1" dirty="0">
                  <a:solidFill>
                    <a:srgbClr val="333300"/>
                  </a:solidFill>
                  <a:sym typeface="Symbol" panose="05050102010706020507" pitchFamily="18" charset="2"/>
                </a:rPr>
                <a:t></a:t>
              </a:r>
              <a:r>
                <a:rPr lang="en-US" altLang="zh-CN" b="1" dirty="0" err="1">
                  <a:solidFill>
                    <a:srgbClr val="333300"/>
                  </a:solidFill>
                </a:rPr>
                <a:t>q</a:t>
              </a:r>
              <a:r>
                <a:rPr lang="en-US" altLang="zh-CN" b="1" dirty="0" err="1">
                  <a:solidFill>
                    <a:srgbClr val="333300"/>
                  </a:solidFill>
                  <a:sym typeface="Symbol" panose="05050102010706020507" pitchFamily="18" charset="2"/>
                </a:rPr>
                <a:t></a:t>
              </a:r>
              <a:r>
                <a:rPr lang="en-US" altLang="zh-CN" b="1" dirty="0" err="1">
                  <a:solidFill>
                    <a:srgbClr val="333300"/>
                  </a:solidFill>
                </a:rPr>
                <a:t>r</a:t>
              </a:r>
              <a:endParaRPr lang="zh-CN" altLang="en-US" b="1" dirty="0">
                <a:solidFill>
                  <a:srgbClr val="333300"/>
                </a:solidFill>
              </a:endParaRPr>
            </a:p>
          </p:txBody>
        </p:sp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2915816" y="4869160"/>
            <a:ext cx="5977358" cy="1569660"/>
            <a:chOff x="3419475" y="5445125"/>
            <a:chExt cx="5473700" cy="1568648"/>
          </a:xfrm>
        </p:grpSpPr>
        <p:cxnSp>
          <p:nvCxnSpPr>
            <p:cNvPr id="7177" name="AutoShape 38"/>
            <p:cNvCxnSpPr>
              <a:cxnSpLocks noChangeShapeType="1"/>
            </p:cNvCxnSpPr>
            <p:nvPr/>
          </p:nvCxnSpPr>
          <p:spPr bwMode="auto">
            <a:xfrm flipV="1">
              <a:off x="3419475" y="5734050"/>
              <a:ext cx="1944688" cy="20638"/>
            </a:xfrm>
            <a:prstGeom prst="straightConnector1">
              <a:avLst/>
            </a:prstGeom>
            <a:noFill/>
            <a:ln w="57150">
              <a:solidFill>
                <a:srgbClr val="99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8" name="Rectangle 104"/>
            <p:cNvSpPr>
              <a:spLocks noChangeArrowheads="1"/>
            </p:cNvSpPr>
            <p:nvPr/>
          </p:nvSpPr>
          <p:spPr bwMode="auto">
            <a:xfrm>
              <a:off x="5508625" y="5445125"/>
              <a:ext cx="3384550" cy="1568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00B050"/>
                  </a:solidFill>
                </a:rPr>
                <a:t>简单析取式</a:t>
              </a:r>
              <a:r>
                <a:rPr lang="en-US" altLang="zh-CN" b="1" dirty="0" err="1">
                  <a:solidFill>
                    <a:srgbClr val="0070C0"/>
                  </a:solidFill>
                </a:rPr>
                <a:t>p</a:t>
              </a:r>
              <a:r>
                <a:rPr lang="en-US" altLang="zh-CN" b="1" dirty="0" err="1">
                  <a:solidFill>
                    <a:srgbClr val="0070C0"/>
                  </a:solidFill>
                  <a:sym typeface="Symbol" panose="05050102010706020507" pitchFamily="18" charset="2"/>
                </a:rPr>
                <a:t></a:t>
              </a:r>
              <a:r>
                <a:rPr lang="en-US" altLang="zh-CN" b="1" dirty="0" err="1">
                  <a:solidFill>
                    <a:srgbClr val="0070C0"/>
                  </a:solidFill>
                </a:rPr>
                <a:t>q</a:t>
              </a:r>
              <a:r>
                <a:rPr lang="en-US" altLang="zh-CN" b="1" dirty="0">
                  <a:solidFill>
                    <a:srgbClr val="0070C0"/>
                  </a:solidFill>
                  <a:sym typeface="Symbol" panose="05050102010706020507" pitchFamily="18" charset="2"/>
                </a:rPr>
                <a:t></a:t>
              </a:r>
              <a:r>
                <a:rPr lang="en-US" altLang="zh-CN" b="1" dirty="0">
                  <a:solidFill>
                    <a:srgbClr val="0070C0"/>
                  </a:solidFill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0070C0"/>
                  </a:solidFill>
                </a:rPr>
                <a:t>  </a:t>
              </a:r>
              <a:r>
                <a:rPr lang="en-US" altLang="zh-CN" b="1" dirty="0"/>
                <a:t>=</a:t>
              </a:r>
              <a:r>
                <a:rPr lang="en-US" altLang="zh-CN" b="1" dirty="0">
                  <a:sym typeface="Symbol" panose="05050102010706020507" pitchFamily="18" charset="2"/>
                </a:rPr>
                <a:t>(</a:t>
              </a:r>
              <a:r>
                <a:rPr lang="en-US" altLang="zh-CN" b="1" dirty="0"/>
                <a:t>p</a:t>
              </a:r>
              <a:r>
                <a:rPr lang="en-US" altLang="zh-CN" b="1" dirty="0">
                  <a:sym typeface="Symbol" panose="05050102010706020507" pitchFamily="18" charset="2"/>
                </a:rPr>
                <a:t></a:t>
              </a:r>
              <a:r>
                <a:rPr lang="en-US" altLang="zh-CN" b="1" dirty="0">
                  <a:solidFill>
                    <a:srgbClr val="333300"/>
                  </a:solidFill>
                  <a:sym typeface="Symbol" panose="05050102010706020507" pitchFamily="18" charset="2"/>
                </a:rPr>
                <a:t></a:t>
              </a:r>
              <a:r>
                <a:rPr lang="en-US" altLang="zh-CN" b="1" dirty="0" err="1">
                  <a:solidFill>
                    <a:srgbClr val="333300"/>
                  </a:solidFill>
                </a:rPr>
                <a:t>q</a:t>
              </a:r>
              <a:r>
                <a:rPr lang="en-US" altLang="zh-CN" b="1" dirty="0" err="1">
                  <a:solidFill>
                    <a:srgbClr val="333300"/>
                  </a:solidFill>
                  <a:sym typeface="Symbol" panose="05050102010706020507" pitchFamily="18" charset="2"/>
                </a:rPr>
                <a:t></a:t>
              </a:r>
              <a:r>
                <a:rPr lang="en-US" altLang="zh-CN" b="1" dirty="0" err="1">
                  <a:solidFill>
                    <a:srgbClr val="333300"/>
                  </a:solidFill>
                </a:rPr>
                <a:t>r</a:t>
              </a:r>
              <a:r>
                <a:rPr lang="en-US" altLang="zh-CN" b="1" dirty="0">
                  <a:solidFill>
                    <a:srgbClr val="333300"/>
                  </a:solidFill>
                </a:rPr>
                <a:t>)</a:t>
              </a:r>
              <a:endParaRPr lang="zh-CN" altLang="en-US" b="1" dirty="0">
                <a:solidFill>
                  <a:srgbClr val="333300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084167" y="6154129"/>
            <a:ext cx="2232249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ym typeface="Symbol" panose="05050102010706020507" pitchFamily="18" charset="2"/>
              </a:rPr>
              <a:t> A</a:t>
            </a:r>
            <a:r>
              <a:rPr lang="zh-CN" altLang="en-US" sz="2400" b="1" dirty="0">
                <a:sym typeface="Symbol" panose="05050102010706020507" pitchFamily="18" charset="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成真赋值</a:t>
            </a:r>
            <a:endParaRPr lang="zh-CN" altLang="en-US" sz="2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084167" y="6021288"/>
            <a:ext cx="223224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4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837757-A52A-4725-8BDA-0AA26D0BED7D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析取范式、合取范式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836713"/>
            <a:ext cx="8713787" cy="2160240"/>
          </a:xfrm>
          <a:solidFill>
            <a:srgbClr val="FFFF00"/>
          </a:solidFill>
        </p:spPr>
        <p:txBody>
          <a:bodyPr/>
          <a:lstStyle/>
          <a:p>
            <a:pPr marL="892175" indent="-892175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1.13   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形如</a:t>
            </a:r>
            <a:r>
              <a:rPr lang="en-US" altLang="zh-CN" sz="2800" b="1" i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A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A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的公式称为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析取范式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892175" indent="-892175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其中</a:t>
            </a:r>
            <a:r>
              <a:rPr lang="en-US" altLang="zh-CN" sz="2800" b="1" i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=1,2…,</a:t>
            </a:r>
            <a:r>
              <a:rPr lang="en-US" altLang="zh-CN" sz="2800" b="1" i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为简单合取式。</a:t>
            </a:r>
          </a:p>
          <a:p>
            <a:pPr marL="892175" indent="-892175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形如</a:t>
            </a:r>
            <a:r>
              <a:rPr lang="en-US" altLang="zh-CN" sz="2800" b="1" i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Calibri" panose="020F0502020204030204" pitchFamily="34" charset="0"/>
                <a:ea typeface="宋体" panose="02010600030101010101" pitchFamily="2" charset="-122"/>
              </a:rPr>
              <a:t> A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 i="1" dirty="0">
                <a:latin typeface="Calibri" panose="020F0502020204030204" pitchFamily="34" charset="0"/>
                <a:ea typeface="宋体" panose="02010600030101010101" pitchFamily="2" charset="-122"/>
              </a:rPr>
              <a:t> A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的公式称为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合取范式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892175" indent="-892175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其中</a:t>
            </a:r>
            <a:r>
              <a:rPr lang="en-US" altLang="zh-CN" sz="2800" b="1" i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=1,2…,</a:t>
            </a:r>
            <a:r>
              <a:rPr lang="en-US" altLang="zh-CN" sz="2800" b="1" i="1" dirty="0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为简单析取式。</a:t>
            </a:r>
          </a:p>
          <a:p>
            <a:pPr marL="892175" indent="-892175">
              <a:lnSpc>
                <a:spcPct val="1050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52653"/>
              </p:ext>
            </p:extLst>
          </p:nvPr>
        </p:nvGraphicFramePr>
        <p:xfrm>
          <a:off x="58465" y="3717032"/>
          <a:ext cx="9109072" cy="25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296">
                  <a:extLst>
                    <a:ext uri="{9D8B030D-6E8A-4147-A177-3AD203B41FA5}">
                      <a16:colId xmlns:a16="http://schemas.microsoft.com/office/drawing/2014/main" val="1957507394"/>
                    </a:ext>
                  </a:extLst>
                </a:gridCol>
                <a:gridCol w="750421">
                  <a:extLst>
                    <a:ext uri="{9D8B030D-6E8A-4147-A177-3AD203B41FA5}">
                      <a16:colId xmlns:a16="http://schemas.microsoft.com/office/drawing/2014/main" val="398089386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408661591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5535946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55368694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632832099"/>
                    </a:ext>
                  </a:extLst>
                </a:gridCol>
                <a:gridCol w="2160811">
                  <a:extLst>
                    <a:ext uri="{9D8B030D-6E8A-4147-A177-3AD203B41FA5}">
                      <a16:colId xmlns:a16="http://schemas.microsoft.com/office/drawing/2014/main" val="2971492181"/>
                    </a:ext>
                  </a:extLst>
                </a:gridCol>
              </a:tblGrid>
              <a:tr h="6826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lang="zh-CN" altLang="en-US" sz="28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b="1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lang="zh-CN" altLang="en-US" sz="28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en-US" altLang="zh-CN" sz="2800" b="1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b="1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lang="zh-CN" altLang="en-US" sz="28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en-US" altLang="zh-CN" sz="2800" b="1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b="1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lang="zh-CN" altLang="en-US" sz="28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i="0" dirty="0">
                          <a:solidFill>
                            <a:schemeClr val="hlink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2800" b="1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b="1" i="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en-US" altLang="zh-CN" sz="2800" b="1" i="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b="1" i="0" dirty="0" err="1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altLang="zh-CN" sz="2800" b="1" i="0" dirty="0">
                          <a:solidFill>
                            <a:schemeClr val="hlink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en-US" altLang="zh-CN" sz="2800" b="1" i="0" dirty="0">
                          <a:solidFill>
                            <a:schemeClr val="hlink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b="1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b="1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i="0" dirty="0">
                          <a:solidFill>
                            <a:srgbClr val="4347E7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2800" b="1" i="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en-US" altLang="zh-CN" sz="2800" b="1" i="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b="1" i="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altLang="zh-CN" sz="2800" b="1" i="0" dirty="0">
                          <a:solidFill>
                            <a:srgbClr val="4347E7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en-US" altLang="zh-CN" sz="2800" b="1" i="0" dirty="0">
                          <a:solidFill>
                            <a:srgbClr val="4347E7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(</a:t>
                      </a:r>
                      <a:r>
                        <a:rPr lang="en-US" altLang="zh-CN" sz="2800" b="1" i="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lang="en-US" altLang="zh-CN" sz="2800" b="1" i="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800" b="1" i="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altLang="zh-CN" sz="2800" b="1" i="0" dirty="0">
                          <a:solidFill>
                            <a:srgbClr val="4347E7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2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72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析取</a:t>
                      </a:r>
                      <a:endParaRPr lang="en-US" altLang="zh-CN" sz="2800" b="1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2800" b="1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范式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✔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✔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✔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✔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0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合取</a:t>
                      </a:r>
                      <a:endParaRPr lang="en-US" altLang="zh-CN" sz="2800" b="1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algn="ctr"/>
                      <a:r>
                        <a:rPr lang="zh-CN" altLang="en-US" sz="2800" b="1" dirty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范式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✔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✔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✔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✔</a:t>
                      </a:r>
                      <a:endParaRPr kumimoji="0" lang="zh-CN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✔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19738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32169C-53FB-4F0A-8AAE-594F2ED4B8DF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569325" cy="642938"/>
          </a:xfrm>
        </p:spPr>
        <p:txBody>
          <a:bodyPr/>
          <a:lstStyle/>
          <a:p>
            <a:pPr algn="l"/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: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考察公式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3600" b="1" dirty="0" err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pq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析取范式</a:t>
            </a:r>
          </a:p>
        </p:txBody>
      </p:sp>
      <p:sp>
        <p:nvSpPr>
          <p:cNvPr id="10244" name="Text Box 8"/>
          <p:cNvSpPr txBox="1">
            <a:spLocks noChangeArrowheads="1"/>
          </p:cNvSpPr>
          <p:nvPr/>
        </p:nvSpPr>
        <p:spPr bwMode="auto">
          <a:xfrm>
            <a:off x="1619250" y="3716338"/>
            <a:ext cx="7164388" cy="2654300"/>
          </a:xfrm>
          <a:prstGeom prst="rect">
            <a:avLst/>
          </a:prstGeom>
          <a:solidFill>
            <a:srgbClr val="22EA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对应于两个简单合取式为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                                 </a:t>
            </a:r>
            <a:r>
              <a:rPr lang="en-US" altLang="zh-CN" sz="2800" b="1" dirty="0" err="1"/>
              <a:t>p∧q</a:t>
            </a:r>
            <a:r>
              <a:rPr lang="en-US" altLang="zh-CN" sz="2800" b="1" dirty="0"/>
              <a:t>,     </a:t>
            </a:r>
            <a:r>
              <a:rPr lang="en-US" altLang="zh-CN" sz="2800" b="1" dirty="0">
                <a:solidFill>
                  <a:schemeClr val="hlink"/>
                </a:solidFill>
                <a:sym typeface="Symbol" panose="05050102010706020507" pitchFamily="18" charset="2"/>
              </a:rPr>
              <a:t>p</a:t>
            </a:r>
            <a:r>
              <a:rPr lang="en-US" altLang="zh-CN" sz="2800" b="1" dirty="0">
                <a:solidFill>
                  <a:schemeClr val="hlink"/>
                </a:solidFill>
              </a:rPr>
              <a:t>∧</a:t>
            </a:r>
            <a:r>
              <a:rPr lang="en-US" altLang="zh-CN" sz="2800" b="1" dirty="0">
                <a:solidFill>
                  <a:schemeClr val="hlink"/>
                </a:solidFill>
                <a:sym typeface="Symbol" panose="05050102010706020507" pitchFamily="18" charset="2"/>
              </a:rPr>
              <a:t>q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于是，有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                              </a:t>
            </a:r>
            <a:r>
              <a:rPr lang="en-US" altLang="zh-CN" sz="2800" b="1" dirty="0"/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sz="2800" b="1" dirty="0">
                <a:sym typeface="Symbol" panose="05050102010706020507" pitchFamily="18" charset="2"/>
              </a:rPr>
              <a:t> (</a:t>
            </a:r>
            <a:r>
              <a:rPr lang="en-US" altLang="zh-CN" sz="2800" b="1" dirty="0" err="1"/>
              <a:t>p∧q</a:t>
            </a:r>
            <a:r>
              <a:rPr lang="en-US" altLang="zh-CN" sz="2800" b="1" dirty="0"/>
              <a:t>) ∨(</a:t>
            </a:r>
            <a:r>
              <a:rPr lang="en-US" altLang="zh-CN" sz="2800" b="1" dirty="0">
                <a:sym typeface="Symbol" panose="05050102010706020507" pitchFamily="18" charset="2"/>
              </a:rPr>
              <a:t>p</a:t>
            </a:r>
            <a:r>
              <a:rPr lang="en-US" altLang="zh-CN" sz="2800" b="1" dirty="0"/>
              <a:t>∧</a:t>
            </a:r>
            <a:r>
              <a:rPr lang="en-US" altLang="zh-CN" sz="2800" b="1" dirty="0">
                <a:sym typeface="Symbol" panose="05050102010706020507" pitchFamily="18" charset="2"/>
              </a:rPr>
              <a:t>q)</a:t>
            </a:r>
          </a:p>
        </p:txBody>
      </p:sp>
      <p:grpSp>
        <p:nvGrpSpPr>
          <p:cNvPr id="10245" name="Group 14"/>
          <p:cNvGrpSpPr>
            <a:grpSpLocks/>
          </p:cNvGrpSpPr>
          <p:nvPr/>
        </p:nvGrpSpPr>
        <p:grpSpPr bwMode="auto">
          <a:xfrm>
            <a:off x="250825" y="836613"/>
            <a:ext cx="2735263" cy="2736850"/>
            <a:chOff x="3470" y="1706"/>
            <a:chExt cx="1723" cy="1724"/>
          </a:xfrm>
        </p:grpSpPr>
        <p:sp>
          <p:nvSpPr>
            <p:cNvPr id="10247" name="Text Box 15"/>
            <p:cNvSpPr txBox="1">
              <a:spLocks noChangeArrowheads="1"/>
            </p:cNvSpPr>
            <p:nvPr/>
          </p:nvSpPr>
          <p:spPr bwMode="auto">
            <a:xfrm>
              <a:off x="3470" y="1706"/>
              <a:ext cx="1723" cy="17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  q     </a:t>
              </a:r>
              <a:r>
                <a:rPr lang="en-US" altLang="zh-CN" sz="2800" b="1" i="1" dirty="0">
                  <a:solidFill>
                    <a:srgbClr val="993300"/>
                  </a:solidFill>
                  <a:latin typeface="Times New Roman" panose="02020603050405020304" pitchFamily="18" charset="0"/>
                </a:rPr>
                <a:t>p </a:t>
              </a:r>
              <a:r>
                <a:rPr lang="en-US" altLang="zh-CN" sz="2800" b="1" dirty="0">
                  <a:solidFill>
                    <a:srgbClr val="99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</a:t>
              </a:r>
              <a:r>
                <a:rPr lang="en-US" altLang="zh-CN" sz="2800" b="1" i="1" dirty="0">
                  <a:solidFill>
                    <a:srgbClr val="993300"/>
                  </a:solidFill>
                  <a:latin typeface="Times New Roman" panose="02020603050405020304" pitchFamily="18" charset="0"/>
                </a:rPr>
                <a:t>q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800" b="1" i="1" dirty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  1              </a:t>
              </a:r>
              <a:r>
                <a:rPr lang="en-US" altLang="zh-CN" sz="2800" b="1" i="1" dirty="0">
                  <a:solidFill>
                    <a:srgbClr val="993300"/>
                  </a:solidFill>
                  <a:latin typeface="Times New Roman" panose="02020603050405020304" pitchFamily="18" charset="0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  0              </a:t>
              </a:r>
              <a:r>
                <a:rPr lang="en-US" altLang="zh-CN" sz="2800" b="1" i="1" dirty="0">
                  <a:solidFill>
                    <a:srgbClr val="993300"/>
                  </a:solidFill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  1             </a:t>
              </a:r>
              <a:r>
                <a:rPr lang="en-US" altLang="zh-CN" sz="2800" b="1" i="1" dirty="0">
                  <a:solidFill>
                    <a:srgbClr val="993300"/>
                  </a:solidFill>
                  <a:latin typeface="Times New Roman" panose="02020603050405020304" pitchFamily="18" charset="0"/>
                </a:rPr>
                <a:t> 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0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 0              </a:t>
              </a:r>
              <a:r>
                <a:rPr lang="en-US" altLang="zh-CN" sz="2800" b="1" i="1" dirty="0">
                  <a:solidFill>
                    <a:srgbClr val="993300"/>
                  </a:solidFill>
                  <a:latin typeface="Times New Roman" panose="02020603050405020304" pitchFamily="18" charset="0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248" name="Line 16"/>
            <p:cNvSpPr>
              <a:spLocks noChangeShapeType="1"/>
            </p:cNvSpPr>
            <p:nvPr/>
          </p:nvSpPr>
          <p:spPr bwMode="auto">
            <a:xfrm>
              <a:off x="3651" y="2062"/>
              <a:ext cx="1395" cy="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Line 17"/>
            <p:cNvSpPr>
              <a:spLocks noChangeShapeType="1"/>
            </p:cNvSpPr>
            <p:nvPr/>
          </p:nvSpPr>
          <p:spPr bwMode="auto">
            <a:xfrm flipH="1">
              <a:off x="4286" y="1757"/>
              <a:ext cx="15" cy="158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4321175" y="1557338"/>
            <a:ext cx="4572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有两个成真赋值：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  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/>
              <a:t>         (1, 1),  </a:t>
            </a:r>
            <a:r>
              <a:rPr lang="en-US" altLang="zh-CN" b="1" dirty="0">
                <a:solidFill>
                  <a:schemeClr val="hlink"/>
                </a:solidFill>
              </a:rPr>
              <a:t>(0, 0)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58C8E2-EA05-4262-A0D6-FBCA5FFBC5E6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12291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569325" cy="642938"/>
          </a:xfrm>
        </p:spPr>
        <p:txBody>
          <a:bodyPr/>
          <a:lstStyle/>
          <a:p>
            <a:pPr algn="l"/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: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考察公式 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A=</a:t>
            </a:r>
            <a:r>
              <a:rPr lang="en-US" altLang="zh-CN" sz="3600" b="1" dirty="0" err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pq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合取范式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132138" y="4221163"/>
            <a:ext cx="5543550" cy="1751249"/>
          </a:xfrm>
          <a:prstGeom prst="rect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FontTx/>
              <a:buNone/>
            </a:pPr>
            <a:r>
              <a:rPr lang="zh-CN" altLang="en-US" sz="2800" b="1" dirty="0">
                <a:solidFill>
                  <a:srgbClr val="333300"/>
                </a:solidFill>
              </a:rPr>
              <a:t>对应简单析取式为 </a:t>
            </a:r>
            <a:r>
              <a:rPr lang="zh-CN" altLang="en-US" sz="28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b="1" dirty="0" err="1">
                <a:solidFill>
                  <a:srgbClr val="993300"/>
                </a:solidFill>
              </a:rPr>
              <a:t>p∨q</a:t>
            </a:r>
            <a:r>
              <a:rPr lang="en-US" altLang="zh-CN" sz="2800" b="1" dirty="0">
                <a:solidFill>
                  <a:srgbClr val="333300"/>
                </a:solidFill>
              </a:rPr>
              <a:t>,   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333300"/>
                </a:solidFill>
              </a:rPr>
              <a:t>∨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q</a:t>
            </a:r>
          </a:p>
          <a:p>
            <a:pPr eaLnBrk="1" hangingPunct="1">
              <a:spcBef>
                <a:spcPct val="35000"/>
              </a:spcBef>
              <a:buFontTx/>
              <a:buNone/>
            </a:pPr>
            <a:r>
              <a:rPr lang="zh-CN" altLang="en-US" sz="2800" b="1" dirty="0">
                <a:solidFill>
                  <a:srgbClr val="333300"/>
                </a:solidFill>
              </a:rPr>
              <a:t>于是，有：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333300"/>
                </a:solidFill>
              </a:rPr>
              <a:t>     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         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 (</a:t>
            </a:r>
            <a:r>
              <a:rPr lang="en-US" altLang="zh-CN" sz="2800" b="1" dirty="0" err="1">
                <a:solidFill>
                  <a:srgbClr val="333300"/>
                </a:solidFill>
              </a:rPr>
              <a:t>p∨q</a:t>
            </a:r>
            <a:r>
              <a:rPr lang="en-US" altLang="zh-CN" sz="2800" b="1" dirty="0">
                <a:solidFill>
                  <a:srgbClr val="333300"/>
                </a:solidFill>
              </a:rPr>
              <a:t>) ∧(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333300"/>
                </a:solidFill>
              </a:rPr>
              <a:t>∨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q)</a:t>
            </a:r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468313" y="1268413"/>
            <a:ext cx="2735262" cy="2736850"/>
            <a:chOff x="3470" y="1706"/>
            <a:chExt cx="1723" cy="1724"/>
          </a:xfrm>
        </p:grpSpPr>
        <p:sp>
          <p:nvSpPr>
            <p:cNvPr id="12295" name="Text Box 6"/>
            <p:cNvSpPr txBox="1">
              <a:spLocks noChangeArrowheads="1"/>
            </p:cNvSpPr>
            <p:nvPr/>
          </p:nvSpPr>
          <p:spPr bwMode="auto">
            <a:xfrm>
              <a:off x="3470" y="1706"/>
              <a:ext cx="1723" cy="17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  q     </a:t>
              </a:r>
              <a:r>
                <a:rPr lang="en-US" altLang="zh-CN" sz="2800" b="1" i="1" dirty="0">
                  <a:solidFill>
                    <a:srgbClr val="993300"/>
                  </a:solidFill>
                  <a:latin typeface="Times New Roman" panose="02020603050405020304" pitchFamily="18" charset="0"/>
                </a:rPr>
                <a:t>p </a:t>
              </a:r>
              <a:r>
                <a:rPr lang="en-US" altLang="zh-CN" sz="2800" b="1" dirty="0">
                  <a:solidFill>
                    <a:srgbClr val="9933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</a:t>
              </a:r>
              <a:r>
                <a:rPr lang="en-US" altLang="zh-CN" sz="2800" b="1" i="1" dirty="0">
                  <a:solidFill>
                    <a:srgbClr val="993300"/>
                  </a:solidFill>
                  <a:latin typeface="Times New Roman" panose="02020603050405020304" pitchFamily="18" charset="0"/>
                </a:rPr>
                <a:t>q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800" b="1" i="1" dirty="0"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  1              </a:t>
              </a:r>
              <a:r>
                <a:rPr lang="en-US" altLang="zh-CN" sz="2800" b="1" i="1" dirty="0">
                  <a:solidFill>
                    <a:srgbClr val="993300"/>
                  </a:solidFill>
                  <a:latin typeface="Times New Roman" panose="02020603050405020304" pitchFamily="18" charset="0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  0              </a:t>
              </a:r>
              <a:r>
                <a:rPr lang="en-US" altLang="zh-CN" sz="2800" b="1" i="1" dirty="0">
                  <a:solidFill>
                    <a:srgbClr val="993300"/>
                  </a:solidFill>
                  <a:latin typeface="Times New Roman" panose="02020603050405020304" pitchFamily="18" charset="0"/>
                </a:rPr>
                <a:t>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  1             </a:t>
              </a:r>
              <a:r>
                <a:rPr lang="en-US" altLang="zh-CN" sz="2800" b="1" i="1" dirty="0">
                  <a:solidFill>
                    <a:srgbClr val="993300"/>
                  </a:solidFill>
                  <a:latin typeface="Times New Roman" panose="02020603050405020304" pitchFamily="18" charset="0"/>
                </a:rPr>
                <a:t> 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0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  0              </a:t>
              </a:r>
              <a:r>
                <a:rPr lang="en-US" altLang="zh-CN" sz="2800" b="1" i="1" dirty="0">
                  <a:solidFill>
                    <a:srgbClr val="993300"/>
                  </a:solidFill>
                  <a:latin typeface="Times New Roman" panose="02020603050405020304" pitchFamily="18" charset="0"/>
                </a:rPr>
                <a:t>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296" name="Line 7"/>
            <p:cNvSpPr>
              <a:spLocks noChangeShapeType="1"/>
            </p:cNvSpPr>
            <p:nvPr/>
          </p:nvSpPr>
          <p:spPr bwMode="auto">
            <a:xfrm>
              <a:off x="3651" y="2062"/>
              <a:ext cx="1395" cy="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" name="Line 8"/>
            <p:cNvSpPr>
              <a:spLocks noChangeShapeType="1"/>
            </p:cNvSpPr>
            <p:nvPr/>
          </p:nvSpPr>
          <p:spPr bwMode="auto">
            <a:xfrm flipH="1">
              <a:off x="4286" y="1757"/>
              <a:ext cx="15" cy="158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4427538" y="2252663"/>
            <a:ext cx="3091937" cy="124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FontTx/>
              <a:buNone/>
            </a:pPr>
            <a:r>
              <a:rPr lang="zh-CN" altLang="en-US" b="1" dirty="0">
                <a:solidFill>
                  <a:srgbClr val="333300"/>
                </a:solidFill>
              </a:rPr>
              <a:t>成假赋值</a:t>
            </a:r>
          </a:p>
          <a:p>
            <a:pPr eaLnBrk="1" hangingPunct="1">
              <a:spcBef>
                <a:spcPct val="35000"/>
              </a:spcBef>
              <a:buFontTx/>
              <a:buNone/>
            </a:pPr>
            <a:r>
              <a:rPr lang="zh-CN" altLang="en-US" b="1" dirty="0">
                <a:solidFill>
                  <a:srgbClr val="333300"/>
                </a:solidFill>
              </a:rPr>
              <a:t>    </a:t>
            </a:r>
            <a:r>
              <a:rPr lang="en-US" altLang="zh-CN" b="1" dirty="0">
                <a:solidFill>
                  <a:srgbClr val="993300"/>
                </a:solidFill>
              </a:rPr>
              <a:t>(1, 0)</a:t>
            </a:r>
            <a:r>
              <a:rPr lang="en-US" altLang="zh-CN" b="1" dirty="0">
                <a:solidFill>
                  <a:srgbClr val="333300"/>
                </a:solidFill>
              </a:rPr>
              <a:t>,   (0, 1)</a:t>
            </a:r>
            <a:r>
              <a:rPr lang="en-US" altLang="zh-CN" sz="1800" dirty="0"/>
              <a:t> 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D6153B-C6DC-4FDC-A880-F842915C8C4C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1511301"/>
          </a:xfrm>
          <a:solidFill>
            <a:schemeClr val="tx1"/>
          </a:solidFill>
        </p:spPr>
        <p:txBody>
          <a:bodyPr/>
          <a:lstStyle/>
          <a:p>
            <a:pPr marL="1790700" indent="-1790700"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1.2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任何命题演算公式均可以化为合取范式，也可以化为析取范式。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3667" name="Rectangle 4"/>
          <p:cNvSpPr>
            <a:spLocks noChangeArrowheads="1"/>
          </p:cNvSpPr>
          <p:nvPr/>
        </p:nvSpPr>
        <p:spPr bwMode="auto">
          <a:xfrm>
            <a:off x="180975" y="1535113"/>
            <a:ext cx="91440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981075" indent="-9810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证明：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         </a:t>
            </a:r>
            <a:r>
              <a:rPr lang="en-US" altLang="zh-CN" sz="2800" b="1" dirty="0"/>
              <a:t>(1)</a:t>
            </a:r>
            <a:r>
              <a:rPr lang="zh-CN" altLang="en-US" sz="2800" b="1" dirty="0"/>
              <a:t>设公式</a:t>
            </a:r>
            <a:r>
              <a:rPr lang="en-US" altLang="zh-CN" sz="2800" b="1" dirty="0">
                <a:sym typeface="Symbol" panose="05050102010706020507" pitchFamily="18" charset="2"/>
              </a:rPr>
              <a:t>A</a:t>
            </a:r>
            <a:r>
              <a:rPr lang="zh-CN" altLang="en-US" sz="2800" b="1" dirty="0"/>
              <a:t>为永真公式</a:t>
            </a:r>
            <a:endParaRPr lang="zh-CN" altLang="en-US" sz="28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	                 </a:t>
            </a:r>
            <a:r>
              <a:rPr lang="en-US" altLang="zh-CN" sz="2800" b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 err="1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800" b="1" i="1" dirty="0">
                <a:solidFill>
                  <a:srgbClr val="FF0000"/>
                </a:solidFill>
              </a:rPr>
              <a:t>p</a:t>
            </a:r>
            <a:endParaRPr lang="zh-CN" altLang="en-US" sz="28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         </a:t>
            </a:r>
            <a:r>
              <a:rPr lang="en-US" altLang="zh-CN" sz="2800" b="1" dirty="0">
                <a:sym typeface="Symbol" panose="05050102010706020507" pitchFamily="18" charset="2"/>
              </a:rPr>
              <a:t>(2)</a:t>
            </a:r>
            <a:r>
              <a:rPr lang="zh-CN" altLang="en-US" sz="2800" b="1" dirty="0">
                <a:sym typeface="Symbol" panose="05050102010706020507" pitchFamily="18" charset="2"/>
              </a:rPr>
              <a:t>设公式</a:t>
            </a:r>
            <a:r>
              <a:rPr lang="en-US" altLang="zh-CN" sz="2800" b="1" dirty="0">
                <a:sym typeface="Symbol" panose="05050102010706020507" pitchFamily="18" charset="2"/>
              </a:rPr>
              <a:t>A</a:t>
            </a:r>
            <a:r>
              <a:rPr lang="zh-CN" altLang="en-US" sz="2800" b="1" dirty="0"/>
              <a:t>为永假公式</a:t>
            </a:r>
            <a:endParaRPr lang="zh-CN" altLang="en-US" sz="28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	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                 </a:t>
            </a:r>
            <a:r>
              <a:rPr lang="en-US" altLang="zh-CN" sz="2800" b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i="1" dirty="0" err="1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solidFill>
                  <a:srgbClr val="FF0000"/>
                </a:solidFill>
              </a:rPr>
              <a:t>p</a:t>
            </a:r>
            <a:endParaRPr lang="zh-CN" altLang="en-US" sz="28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/>
          <p:cNvSpPr>
            <a:spLocks noGrp="1"/>
          </p:cNvSpPr>
          <p:nvPr>
            <p:ph type="body" idx="4294967295"/>
          </p:nvPr>
        </p:nvSpPr>
        <p:spPr>
          <a:xfrm>
            <a:off x="0" y="142875"/>
            <a:ext cx="9324528" cy="6858000"/>
          </a:xfrm>
        </p:spPr>
        <p:txBody>
          <a:bodyPr/>
          <a:lstStyle/>
          <a:p>
            <a:pPr marL="715963" indent="-715963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证明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(3)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： 设公式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既非永真又非永假。</a:t>
            </a:r>
          </a:p>
          <a:p>
            <a:pPr marL="715963" indent="-715963"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设公式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的成真解释为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……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715963" indent="-715963"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     成假解释为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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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……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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715963" indent="-715963"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根据真假性与简单式的关系知：</a:t>
            </a:r>
          </a:p>
          <a:p>
            <a:pPr marL="715963" indent="-715963"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对应于成真解释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800" b="1" baseline="-25000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800" b="1" baseline="-25000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……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800" b="1" baseline="-25000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的简单合取式分别为</a:t>
            </a:r>
          </a:p>
          <a:p>
            <a:pPr marL="715963" indent="-715963"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		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……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</a:p>
          <a:p>
            <a:pPr marL="715963" indent="-715963"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对应于成假解释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</a:t>
            </a:r>
            <a:r>
              <a:rPr lang="en-US" altLang="zh-CN" sz="2800" b="1" baseline="-25000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</a:t>
            </a:r>
            <a:r>
              <a:rPr lang="en-US" altLang="zh-CN" sz="2800" b="1" baseline="-25000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……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</a:t>
            </a:r>
            <a:r>
              <a:rPr lang="en-US" altLang="zh-CN" sz="2800" b="1" baseline="-25000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的简单析取式分别为</a:t>
            </a:r>
          </a:p>
          <a:p>
            <a:pPr marL="715963" indent="-715963"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		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800" b="1" baseline="-25000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800" b="1" baseline="-25000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……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800" b="1" baseline="-25000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</a:t>
            </a:r>
          </a:p>
          <a:p>
            <a:pPr marL="715963" indent="-715963"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而公式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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……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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的成真解释为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……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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；</a:t>
            </a:r>
          </a:p>
          <a:p>
            <a:pPr marL="715963" indent="-715963"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公式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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……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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的成假解释为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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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……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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715963" indent="-715963"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根据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两个公式逻辑等价的定义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知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715963" indent="-715963"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            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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……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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=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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……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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m</a:t>
            </a:r>
          </a:p>
          <a:p>
            <a:pPr marL="715963" indent="-715963"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故公式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既可表示为析取范式又可表示为合取范式。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64B938-88A9-43A5-AF2D-1E7DDE74B0F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析取范式和合取范式的求解方法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388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628775"/>
            <a:ext cx="8496300" cy="3600450"/>
          </a:xfrm>
        </p:spPr>
        <p:txBody>
          <a:bodyPr/>
          <a:lstStyle/>
          <a:p>
            <a:pPr marL="4397375" indent="-4397375">
              <a:lnSpc>
                <a:spcPct val="105000"/>
              </a:lnSpc>
              <a:spcBef>
                <a:spcPct val="30000"/>
              </a:spcBef>
              <a:buNone/>
            </a:pPr>
            <a:r>
              <a:rPr lang="zh-CN" altLang="en-US" sz="36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真值表法</a:t>
            </a:r>
            <a:r>
              <a:rPr lang="en-US" altLang="zh-CN" sz="36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36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赋值法</a:t>
            </a:r>
            <a:r>
              <a:rPr lang="en-US" altLang="zh-CN" sz="36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利用所有成真赋值或成假赋值，写出范式。</a:t>
            </a:r>
          </a:p>
          <a:p>
            <a:pPr marL="3227388" indent="-3227388">
              <a:lnSpc>
                <a:spcPct val="105000"/>
              </a:lnSpc>
              <a:spcBef>
                <a:spcPct val="30000"/>
              </a:spcBef>
              <a:buNone/>
            </a:pPr>
            <a:r>
              <a:rPr lang="zh-CN" altLang="en-US" sz="36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等值演算法</a:t>
            </a:r>
            <a:r>
              <a:rPr lang="en-US" altLang="zh-CN" sz="3600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利用等值公式进行演算，将范式演算出来。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731498-A1B9-4528-89B4-4FF3D68CDB89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1741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等值演算法的步骤</a:t>
            </a:r>
          </a:p>
        </p:txBody>
      </p:sp>
      <p:sp>
        <p:nvSpPr>
          <p:cNvPr id="116739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765175"/>
            <a:ext cx="8496300" cy="5400675"/>
          </a:xfrm>
        </p:spPr>
        <p:txBody>
          <a:bodyPr/>
          <a:lstStyle/>
          <a:p>
            <a:pPr marL="722313" indent="-722313">
              <a:lnSpc>
                <a:spcPct val="105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en-US" altLang="zh-CN" sz="2800" b="1" dirty="0">
                <a:latin typeface="Calibri" pitchFamily="34" charset="0"/>
                <a:ea typeface="宋体" charset="-122"/>
              </a:rPr>
              <a:t>(1)</a:t>
            </a:r>
            <a:r>
              <a:rPr lang="zh-CN" altLang="en-US" sz="2800" b="1" dirty="0">
                <a:latin typeface="Calibri" pitchFamily="34" charset="0"/>
                <a:ea typeface="宋体" charset="-122"/>
              </a:rPr>
              <a:t>去蕴含词与等价词：</a:t>
            </a:r>
            <a:endParaRPr lang="en-US" altLang="zh-CN" sz="2800" b="1" dirty="0">
              <a:latin typeface="Calibri" pitchFamily="34" charset="0"/>
              <a:ea typeface="宋体" charset="-122"/>
            </a:endParaRPr>
          </a:p>
          <a:p>
            <a:pPr marL="981075" indent="-981075">
              <a:spcAft>
                <a:spcPct val="25000"/>
              </a:spcAft>
              <a:buFont typeface="Arial" charset="0"/>
              <a:buNone/>
              <a:defRPr/>
            </a:pPr>
            <a:r>
              <a:rPr lang="zh-CN" altLang="en-US" sz="2800" b="1" dirty="0">
                <a:latin typeface="Calibri" pitchFamily="34" charset="0"/>
                <a:ea typeface="宋体" charset="-122"/>
              </a:rPr>
              <a:t>                     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	</a:t>
            </a:r>
            <a:r>
              <a:rPr lang="en-US" altLang="zh-CN" sz="2800" b="1" dirty="0" err="1">
                <a:latin typeface="Calibri" pitchFamily="34" charset="0"/>
                <a:ea typeface="宋体" charset="-122"/>
              </a:rPr>
              <a:t>p</a:t>
            </a:r>
            <a:r>
              <a:rPr lang="en-US" altLang="zh-CN" sz="2800" b="1" dirty="0" err="1">
                <a:latin typeface="Calibri" pitchFamily="34" charset="0"/>
                <a:ea typeface="宋体" charset="-122"/>
                <a:sym typeface="Symbol" pitchFamily="18" charset="2"/>
              </a:rPr>
              <a:t></a:t>
            </a:r>
            <a:r>
              <a:rPr lang="en-US" altLang="zh-CN" sz="2800" b="1" dirty="0" err="1">
                <a:latin typeface="Calibri" pitchFamily="34" charset="0"/>
                <a:ea typeface="宋体" charset="-122"/>
              </a:rPr>
              <a:t>q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latin typeface="Calibri" pitchFamily="34" charset="0"/>
                <a:ea typeface="宋体" charset="-122"/>
                <a:sym typeface="Symbol" pitchFamily="18" charset="2"/>
              </a:rPr>
              <a:t>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p ∨</a:t>
            </a:r>
            <a:r>
              <a:rPr lang="en-US" altLang="zh-CN" sz="2800" b="1" dirty="0">
                <a:latin typeface="Calibri" pitchFamily="34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q</a:t>
            </a:r>
          </a:p>
          <a:p>
            <a:pPr marL="981075" indent="-981075">
              <a:buFont typeface="Arial" charset="0"/>
              <a:buNone/>
              <a:defRPr/>
            </a:pPr>
            <a:r>
              <a:rPr lang="zh-CN" altLang="en-US" sz="2800" b="1" dirty="0">
                <a:latin typeface="Calibri" pitchFamily="34" charset="0"/>
                <a:ea typeface="宋体" charset="-122"/>
              </a:rPr>
              <a:t>                    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	</a:t>
            </a:r>
            <a:r>
              <a:rPr lang="en-US" altLang="zh-CN" sz="2800" b="1" dirty="0" err="1">
                <a:latin typeface="Calibri" pitchFamily="34" charset="0"/>
                <a:ea typeface="宋体" charset="-122"/>
              </a:rPr>
              <a:t>p</a:t>
            </a:r>
            <a:r>
              <a:rPr lang="en-US" altLang="zh-CN" sz="2800" b="1" dirty="0" err="1">
                <a:latin typeface="Calibri" pitchFamily="34" charset="0"/>
                <a:ea typeface="宋体" charset="-122"/>
                <a:sym typeface="Symbol" pitchFamily="18" charset="2"/>
              </a:rPr>
              <a:t></a:t>
            </a:r>
            <a:r>
              <a:rPr lang="en-US" altLang="zh-CN" sz="2800" b="1" dirty="0" err="1">
                <a:latin typeface="Calibri" pitchFamily="34" charset="0"/>
                <a:ea typeface="宋体" charset="-122"/>
              </a:rPr>
              <a:t>q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 (</a:t>
            </a:r>
            <a:r>
              <a:rPr lang="zh-CN" altLang="en-US" sz="2800" b="1" dirty="0">
                <a:latin typeface="Calibri" pitchFamily="34" charset="0"/>
                <a:ea typeface="宋体" charset="-122"/>
                <a:sym typeface="Symbol" pitchFamily="18" charset="2"/>
              </a:rPr>
              <a:t>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p ∨</a:t>
            </a:r>
            <a:r>
              <a:rPr lang="en-US" altLang="zh-CN" sz="2800" b="1" dirty="0">
                <a:latin typeface="Calibri" pitchFamily="34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q)</a:t>
            </a:r>
            <a:r>
              <a:rPr lang="zh-CN" altLang="en-US" sz="2800" b="1" dirty="0">
                <a:latin typeface="Calibri" pitchFamily="34" charset="0"/>
                <a:ea typeface="宋体" charset="-122"/>
              </a:rPr>
              <a:t> 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∧</a:t>
            </a:r>
            <a:r>
              <a:rPr lang="zh-CN" altLang="en-US" sz="2800" b="1" dirty="0">
                <a:latin typeface="Calibri" pitchFamily="34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2800" b="1" dirty="0">
                <a:latin typeface="Calibri" pitchFamily="34" charset="0"/>
                <a:ea typeface="宋体" charset="-122"/>
                <a:sym typeface="Symbol" pitchFamily="18" charset="2"/>
              </a:rPr>
              <a:t>(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p ∨</a:t>
            </a:r>
            <a:r>
              <a:rPr lang="en-US" altLang="zh-CN" sz="2800" b="1" dirty="0">
                <a:latin typeface="Calibri" pitchFamily="34" charset="0"/>
                <a:ea typeface="宋体" charset="-122"/>
                <a:sym typeface="Symbol" pitchFamily="18" charset="2"/>
              </a:rPr>
              <a:t> 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q)</a:t>
            </a:r>
          </a:p>
          <a:p>
            <a:pPr marL="981075" indent="-981075">
              <a:buNone/>
              <a:defRPr/>
            </a:pPr>
            <a:r>
              <a:rPr lang="en-US" altLang="zh-CN" sz="2800" b="1" dirty="0">
                <a:latin typeface="Calibri" pitchFamily="34" charset="0"/>
                <a:ea typeface="宋体" charset="-122"/>
              </a:rPr>
              <a:t>                      	</a:t>
            </a:r>
            <a:r>
              <a:rPr lang="en-US" altLang="zh-CN" sz="2800" b="1" dirty="0" err="1">
                <a:latin typeface="Calibri" pitchFamily="34" charset="0"/>
                <a:ea typeface="宋体" charset="-122"/>
              </a:rPr>
              <a:t>p</a:t>
            </a:r>
            <a:r>
              <a:rPr lang="en-US" altLang="zh-CN" sz="2800" b="1" dirty="0" err="1">
                <a:latin typeface="Calibri" pitchFamily="34" charset="0"/>
                <a:ea typeface="宋体" charset="-122"/>
                <a:sym typeface="Symbol" pitchFamily="18" charset="2"/>
              </a:rPr>
              <a:t></a:t>
            </a:r>
            <a:r>
              <a:rPr lang="en-US" altLang="zh-CN" sz="2800" b="1" dirty="0" err="1">
                <a:latin typeface="Calibri" pitchFamily="34" charset="0"/>
                <a:ea typeface="宋体" charset="-122"/>
              </a:rPr>
              <a:t>q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sz="2800" b="1" dirty="0">
                <a:sym typeface="Symbol" panose="05050102010706020507" pitchFamily="18" charset="2"/>
              </a:rPr>
              <a:t> (</a:t>
            </a:r>
            <a:r>
              <a:rPr lang="en-US" altLang="zh-CN" sz="2800" b="1" dirty="0" err="1"/>
              <a:t>p∧q</a:t>
            </a:r>
            <a:r>
              <a:rPr lang="en-US" altLang="zh-CN" sz="2800" b="1" dirty="0"/>
              <a:t>) ∨(</a:t>
            </a:r>
            <a:r>
              <a:rPr lang="en-US" altLang="zh-CN" sz="2800" b="1" dirty="0">
                <a:sym typeface="Symbol" panose="05050102010706020507" pitchFamily="18" charset="2"/>
              </a:rPr>
              <a:t>p</a:t>
            </a:r>
            <a:r>
              <a:rPr lang="en-US" altLang="zh-CN" sz="2800" b="1" dirty="0"/>
              <a:t>∧</a:t>
            </a:r>
            <a:r>
              <a:rPr lang="en-US" altLang="zh-CN" sz="2800" b="1" dirty="0">
                <a:sym typeface="Symbol" panose="05050102010706020507" pitchFamily="18" charset="2"/>
              </a:rPr>
              <a:t>q)</a:t>
            </a:r>
          </a:p>
          <a:p>
            <a:pPr marL="722313" indent="-722313">
              <a:lnSpc>
                <a:spcPct val="105000"/>
              </a:lnSpc>
              <a:spcBef>
                <a:spcPct val="10000"/>
              </a:spcBef>
              <a:buFont typeface="Arial" charset="0"/>
              <a:buNone/>
              <a:defRPr/>
            </a:pPr>
            <a:r>
              <a:rPr lang="en-US" altLang="zh-CN" sz="2800" b="1" dirty="0">
                <a:latin typeface="Calibri" pitchFamily="34" charset="0"/>
                <a:ea typeface="宋体" charset="-122"/>
              </a:rPr>
              <a:t>(2)</a:t>
            </a:r>
            <a:r>
              <a:rPr lang="zh-CN" altLang="en-US" sz="2800" b="1" dirty="0">
                <a:latin typeface="Calibri" pitchFamily="34" charset="0"/>
                <a:ea typeface="宋体" charset="-122"/>
              </a:rPr>
              <a:t>否定深入：</a:t>
            </a:r>
          </a:p>
          <a:p>
            <a:pPr marL="722313" indent="-722313">
              <a:lnSpc>
                <a:spcPct val="105000"/>
              </a:lnSpc>
              <a:spcBef>
                <a:spcPct val="10000"/>
              </a:spcBef>
              <a:buFont typeface="Arial" charset="0"/>
              <a:buNone/>
              <a:defRPr/>
            </a:pPr>
            <a:r>
              <a:rPr lang="zh-CN" altLang="en-US" sz="2800" b="1" dirty="0">
                <a:latin typeface="Calibri" pitchFamily="34" charset="0"/>
                <a:ea typeface="宋体" charset="-122"/>
              </a:rPr>
              <a:t>         		</a:t>
            </a:r>
            <a:r>
              <a:rPr lang="zh-CN" altLang="en-US" sz="2800" b="1" dirty="0">
                <a:latin typeface="Calibri" pitchFamily="34" charset="0"/>
                <a:ea typeface="宋体" charset="-122"/>
                <a:sym typeface="Symbol" pitchFamily="18" charset="2"/>
              </a:rPr>
              <a:t>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(p </a:t>
            </a:r>
            <a:r>
              <a:rPr lang="en-US" altLang="zh-CN" sz="2800" b="1" dirty="0">
                <a:latin typeface="Calibri" pitchFamily="34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q)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 </a:t>
            </a:r>
            <a:r>
              <a:rPr lang="en-US" altLang="zh-CN" sz="2800" b="1" dirty="0">
                <a:latin typeface="Calibri" pitchFamily="34" charset="0"/>
                <a:ea typeface="宋体" charset="-122"/>
                <a:sym typeface="Symbol" pitchFamily="18" charset="2"/>
              </a:rPr>
              <a:t>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p</a:t>
            </a:r>
            <a:r>
              <a:rPr lang="en-US" altLang="zh-CN" sz="2800" b="1" dirty="0">
                <a:latin typeface="Calibri" pitchFamily="34" charset="0"/>
                <a:ea typeface="宋体" charset="-122"/>
                <a:sym typeface="Symbol" pitchFamily="18" charset="2"/>
              </a:rPr>
              <a:t>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q</a:t>
            </a:r>
          </a:p>
          <a:p>
            <a:pPr marL="722313" indent="-722313">
              <a:lnSpc>
                <a:spcPct val="105000"/>
              </a:lnSpc>
              <a:spcBef>
                <a:spcPct val="10000"/>
              </a:spcBef>
              <a:buFont typeface="Arial" charset="0"/>
              <a:buNone/>
              <a:defRPr/>
            </a:pPr>
            <a:r>
              <a:rPr lang="en-US" altLang="zh-CN" sz="2800" b="1" dirty="0">
                <a:latin typeface="Calibri" pitchFamily="34" charset="0"/>
                <a:ea typeface="宋体" charset="-122"/>
                <a:sym typeface="Symbol" pitchFamily="18" charset="2"/>
              </a:rPr>
              <a:t>	 		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(p </a:t>
            </a:r>
            <a:r>
              <a:rPr lang="en-US" altLang="zh-CN" sz="2800" b="1" dirty="0">
                <a:latin typeface="Calibri" pitchFamily="34" charset="0"/>
                <a:ea typeface="宋体" charset="-122"/>
                <a:sym typeface="Symbol" pitchFamily="18" charset="2"/>
              </a:rPr>
              <a:t>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q)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 </a:t>
            </a:r>
            <a:r>
              <a:rPr lang="en-US" altLang="zh-CN" sz="2800" b="1" dirty="0">
                <a:latin typeface="Calibri" pitchFamily="34" charset="0"/>
                <a:ea typeface="宋体" charset="-122"/>
                <a:sym typeface="Symbol" pitchFamily="18" charset="2"/>
              </a:rPr>
              <a:t>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p</a:t>
            </a:r>
            <a:r>
              <a:rPr lang="en-US" altLang="zh-CN" sz="2800" b="1" dirty="0">
                <a:latin typeface="Calibri" pitchFamily="34" charset="0"/>
                <a:ea typeface="宋体" charset="-122"/>
                <a:sym typeface="Symbol" pitchFamily="18" charset="2"/>
              </a:rPr>
              <a:t>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q</a:t>
            </a:r>
            <a:r>
              <a:rPr lang="zh-CN" altLang="en-US" sz="2800" b="1" dirty="0">
                <a:latin typeface="Calibri" pitchFamily="34" charset="0"/>
                <a:ea typeface="宋体" charset="-122"/>
              </a:rPr>
              <a:t>，     </a:t>
            </a:r>
          </a:p>
          <a:p>
            <a:pPr marL="722313" indent="-722313">
              <a:lnSpc>
                <a:spcPct val="105000"/>
              </a:lnSpc>
              <a:spcBef>
                <a:spcPct val="10000"/>
              </a:spcBef>
              <a:buFont typeface="Arial" charset="0"/>
              <a:buNone/>
              <a:defRPr/>
            </a:pPr>
            <a:r>
              <a:rPr lang="zh-CN" altLang="en-US" sz="2800" b="1" dirty="0">
                <a:latin typeface="Calibri" pitchFamily="34" charset="0"/>
                <a:ea typeface="宋体" charset="-122"/>
                <a:sym typeface="Symbol" pitchFamily="18" charset="2"/>
              </a:rPr>
              <a:t>			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p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p</a:t>
            </a:r>
          </a:p>
          <a:p>
            <a:pPr marL="722313" indent="-722313">
              <a:lnSpc>
                <a:spcPct val="105000"/>
              </a:lnSpc>
              <a:spcBef>
                <a:spcPct val="10000"/>
              </a:spcBef>
              <a:buFont typeface="Arial" charset="0"/>
              <a:buNone/>
              <a:defRPr/>
            </a:pPr>
            <a:r>
              <a:rPr lang="en-US" altLang="zh-CN" sz="2800" b="1" dirty="0">
                <a:latin typeface="Calibri" pitchFamily="34" charset="0"/>
                <a:ea typeface="宋体" charset="-122"/>
              </a:rPr>
              <a:t>(3)</a:t>
            </a:r>
            <a:r>
              <a:rPr lang="zh-CN" altLang="en-US" sz="2800" b="1" dirty="0">
                <a:latin typeface="Calibri" pitchFamily="34" charset="0"/>
                <a:ea typeface="宋体" charset="-122"/>
              </a:rPr>
              <a:t>重复使用分配律：</a:t>
            </a:r>
          </a:p>
          <a:p>
            <a:pPr marL="722313" indent="-722313">
              <a:lnSpc>
                <a:spcPct val="105000"/>
              </a:lnSpc>
              <a:spcBef>
                <a:spcPct val="10000"/>
              </a:spcBef>
              <a:buFont typeface="Arial" charset="0"/>
              <a:buNone/>
              <a:defRPr/>
            </a:pPr>
            <a:r>
              <a:rPr lang="zh-CN" altLang="en-US" sz="2800" b="1" dirty="0">
                <a:latin typeface="Calibri" pitchFamily="34" charset="0"/>
                <a:ea typeface="宋体" charset="-122"/>
              </a:rPr>
              <a:t>          	          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p </a:t>
            </a:r>
            <a:r>
              <a:rPr lang="en-US" altLang="zh-CN" sz="2800" b="1" dirty="0">
                <a:latin typeface="Calibri" pitchFamily="34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(</a:t>
            </a:r>
            <a:r>
              <a:rPr lang="en-US" altLang="zh-CN" sz="2800" b="1" dirty="0" err="1">
                <a:latin typeface="Calibri" pitchFamily="34" charset="0"/>
                <a:ea typeface="宋体" charset="-122"/>
              </a:rPr>
              <a:t>q</a:t>
            </a:r>
            <a:r>
              <a:rPr lang="en-US" altLang="zh-CN" sz="2800" b="1" dirty="0" err="1">
                <a:latin typeface="Calibri" pitchFamily="34" charset="0"/>
                <a:ea typeface="宋体" charset="-122"/>
                <a:sym typeface="Symbol" pitchFamily="18" charset="2"/>
              </a:rPr>
              <a:t></a:t>
            </a:r>
            <a:r>
              <a:rPr lang="en-US" altLang="zh-CN" sz="2800" b="1" dirty="0" err="1">
                <a:latin typeface="Calibri" pitchFamily="34" charset="0"/>
                <a:ea typeface="宋体" charset="-122"/>
              </a:rPr>
              <a:t>r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(p </a:t>
            </a:r>
            <a:r>
              <a:rPr lang="en-US" altLang="zh-CN" sz="2800" b="1" dirty="0">
                <a:latin typeface="Calibri" pitchFamily="34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q )</a:t>
            </a:r>
            <a:r>
              <a:rPr lang="en-US" altLang="zh-CN" sz="2800" b="1" dirty="0">
                <a:latin typeface="Calibri" pitchFamily="34" charset="0"/>
                <a:ea typeface="宋体" charset="-122"/>
                <a:sym typeface="Symbol" pitchFamily="18" charset="2"/>
              </a:rPr>
              <a:t>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(p</a:t>
            </a:r>
            <a:r>
              <a:rPr lang="en-US" altLang="zh-CN" sz="2800" b="1" dirty="0">
                <a:latin typeface="Calibri" pitchFamily="34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 r)</a:t>
            </a:r>
          </a:p>
          <a:p>
            <a:pPr marL="722313" indent="-722313">
              <a:lnSpc>
                <a:spcPct val="105000"/>
              </a:lnSpc>
              <a:spcBef>
                <a:spcPct val="10000"/>
              </a:spcBef>
              <a:buFont typeface="Arial" charset="0"/>
              <a:buNone/>
              <a:defRPr/>
            </a:pPr>
            <a:r>
              <a:rPr lang="zh-CN" altLang="en-US" sz="2800" b="1" dirty="0">
                <a:latin typeface="Calibri" pitchFamily="34" charset="0"/>
                <a:ea typeface="宋体" charset="-122"/>
              </a:rPr>
              <a:t>          	          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p </a:t>
            </a:r>
            <a:r>
              <a:rPr lang="en-US" altLang="zh-CN" sz="2800" b="1" dirty="0">
                <a:latin typeface="Calibri" pitchFamily="34" charset="0"/>
                <a:ea typeface="宋体" charset="-122"/>
                <a:sym typeface="Symbol" pitchFamily="18" charset="2"/>
              </a:rPr>
              <a:t>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(</a:t>
            </a:r>
            <a:r>
              <a:rPr lang="en-US" altLang="zh-CN" sz="2800" b="1" dirty="0" err="1">
                <a:latin typeface="Calibri" pitchFamily="34" charset="0"/>
                <a:ea typeface="宋体" charset="-122"/>
              </a:rPr>
              <a:t>q</a:t>
            </a:r>
            <a:r>
              <a:rPr lang="en-US" altLang="zh-CN" sz="2800" b="1" dirty="0" err="1">
                <a:latin typeface="Calibri" pitchFamily="34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2800" b="1" dirty="0" err="1">
                <a:latin typeface="Calibri" pitchFamily="34" charset="0"/>
                <a:ea typeface="宋体" charset="-122"/>
              </a:rPr>
              <a:t>r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(p </a:t>
            </a:r>
            <a:r>
              <a:rPr lang="en-US" altLang="zh-CN" sz="2800" b="1" dirty="0">
                <a:latin typeface="Calibri" pitchFamily="34" charset="0"/>
                <a:ea typeface="宋体" charset="-122"/>
                <a:sym typeface="Symbol" pitchFamily="18" charset="2"/>
              </a:rPr>
              <a:t>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q )</a:t>
            </a:r>
            <a:r>
              <a:rPr lang="en-US" altLang="zh-CN" sz="2800" b="1" dirty="0">
                <a:latin typeface="Calibri" pitchFamily="34" charset="0"/>
                <a:ea typeface="宋体" charset="-122"/>
                <a:sym typeface="Symbol" pitchFamily="18" charset="2"/>
              </a:rPr>
              <a:t>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(p</a:t>
            </a:r>
            <a:r>
              <a:rPr lang="en-US" altLang="zh-CN" sz="2800" b="1" dirty="0">
                <a:latin typeface="Calibri" pitchFamily="34" charset="0"/>
                <a:ea typeface="宋体" charset="-122"/>
                <a:sym typeface="Symbol" pitchFamily="18" charset="2"/>
              </a:rPr>
              <a:t></a:t>
            </a:r>
            <a:r>
              <a:rPr lang="en-US" altLang="zh-CN" sz="2800" b="1" dirty="0">
                <a:latin typeface="Calibri" pitchFamily="34" charset="0"/>
                <a:ea typeface="宋体" charset="-122"/>
              </a:rPr>
              <a:t> r)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17386F-73D5-4AC0-BAD8-1B4651CF2D80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7577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 dirty="0">
                <a:ea typeface="宋体" panose="02010600030101010101" pitchFamily="2" charset="-122"/>
                <a:sym typeface="Symbol" panose="05050102010706020507" pitchFamily="18" charset="2"/>
              </a:rPr>
              <a:t>例  问：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p  </a:t>
            </a:r>
            <a:r>
              <a:rPr lang="en-US" altLang="zh-CN" b="1" dirty="0">
                <a:ea typeface="宋体" panose="02010600030101010101" pitchFamily="2" charset="-122"/>
              </a:rPr>
              <a:t>p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4347E7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ea typeface="宋体" panose="02010600030101010101" pitchFamily="2" charset="-122"/>
              </a:rPr>
              <a:t>?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2707" name="矩形 3"/>
          <p:cNvSpPr>
            <a:spLocks noChangeArrowheads="1"/>
          </p:cNvSpPr>
          <p:nvPr/>
        </p:nvSpPr>
        <p:spPr bwMode="auto">
          <a:xfrm>
            <a:off x="857250" y="5513859"/>
            <a:ext cx="7459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4347E7"/>
                </a:solidFill>
                <a:sym typeface="Symbol" panose="05050102010706020507" pitchFamily="18" charset="2"/>
              </a:rPr>
              <a:t>从真值表，可以看出： </a:t>
            </a:r>
            <a:r>
              <a:rPr lang="en-US" altLang="zh-CN" b="1" dirty="0">
                <a:solidFill>
                  <a:srgbClr val="4347E7"/>
                </a:solidFill>
                <a:sym typeface="Symbol" panose="05050102010706020507" pitchFamily="18" charset="2"/>
              </a:rPr>
              <a:t>p  </a:t>
            </a:r>
            <a:r>
              <a:rPr lang="en-US" altLang="zh-CN" b="1" dirty="0">
                <a:solidFill>
                  <a:srgbClr val="4347E7"/>
                </a:solidFill>
              </a:rPr>
              <a:t>p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4347E7"/>
                </a:solidFill>
                <a:sym typeface="Symbol" panose="05050102010706020507" pitchFamily="18" charset="2"/>
              </a:rPr>
              <a:t> </a:t>
            </a:r>
            <a:r>
              <a:rPr lang="en-US" altLang="zh-CN" b="1" dirty="0">
                <a:solidFill>
                  <a:srgbClr val="4347E7"/>
                </a:solidFill>
              </a:rPr>
              <a:t>p</a:t>
            </a:r>
            <a:endParaRPr lang="zh-CN" altLang="en-US" dirty="0">
              <a:solidFill>
                <a:srgbClr val="4347E7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770667"/>
              </p:ext>
            </p:extLst>
          </p:nvPr>
        </p:nvGraphicFramePr>
        <p:xfrm>
          <a:off x="1285875" y="2727796"/>
          <a:ext cx="7429500" cy="2143125"/>
        </p:xfrm>
        <a:graphic>
          <a:graphicData uri="http://schemas.openxmlformats.org/drawingml/2006/table">
            <a:tbl>
              <a:tblPr/>
              <a:tblGrid>
                <a:gridCol w="2154238">
                  <a:extLst>
                    <a:ext uri="{9D8B030D-6E8A-4147-A177-3AD203B41FA5}">
                      <a16:colId xmlns:a16="http://schemas.microsoft.com/office/drawing/2014/main" val="1986371515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4242040237"/>
                    </a:ext>
                  </a:extLst>
                </a:gridCol>
                <a:gridCol w="3013075">
                  <a:extLst>
                    <a:ext uri="{9D8B030D-6E8A-4147-A177-3AD203B41FA5}">
                      <a16:colId xmlns:a16="http://schemas.microsoft.com/office/drawing/2014/main" val="1635745536"/>
                    </a:ext>
                  </a:extLst>
                </a:gridCol>
              </a:tblGrid>
              <a:tr h="714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 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p  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 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405867"/>
                  </a:ext>
                </a:extLst>
              </a:tr>
              <a:tr h="714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0=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0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328444"/>
                  </a:ext>
                </a:extLst>
              </a:tr>
              <a:tr h="714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1=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784362"/>
                  </a:ext>
                </a:extLst>
              </a:tr>
            </a:tbl>
          </a:graphicData>
        </a:graphic>
      </p:graphicFrame>
      <p:sp>
        <p:nvSpPr>
          <p:cNvPr id="72726" name="TextBox 6"/>
          <p:cNvSpPr txBox="1">
            <a:spLocks noChangeArrowheads="1"/>
          </p:cNvSpPr>
          <p:nvPr/>
        </p:nvSpPr>
        <p:spPr bwMode="auto">
          <a:xfrm>
            <a:off x="857250" y="1720942"/>
            <a:ext cx="3057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考察真值表如下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7620" y="96650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解：</a:t>
            </a:r>
            <a:r>
              <a:rPr lang="zh-CN" altLang="en-US" sz="3200" b="1" dirty="0">
                <a:solidFill>
                  <a:srgbClr val="FF0000"/>
                </a:solidFill>
              </a:rPr>
              <a:t>真值表法</a:t>
            </a:r>
          </a:p>
        </p:txBody>
      </p:sp>
    </p:spTree>
    <p:extLst>
      <p:ext uri="{BB962C8B-B14F-4D97-AF65-F5344CB8AC3E}">
        <p14:creationId xmlns:p14="http://schemas.microsoft.com/office/powerpoint/2010/main" val="2781711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727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6461AE-1035-4815-B39E-66A88827DECA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19459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1527176"/>
          </a:xfrm>
          <a:solidFill>
            <a:schemeClr val="tx1"/>
          </a:solidFill>
        </p:spPr>
        <p:txBody>
          <a:bodyPr/>
          <a:lstStyle/>
          <a:p>
            <a:pPr algn="l"/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例 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求公式的范式</a:t>
            </a:r>
            <a:b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600" b="1" dirty="0" err="1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3600" b="1" dirty="0" err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b="1" dirty="0" err="1"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((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q)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p)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250825" y="1628775"/>
            <a:ext cx="8713788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</a:rPr>
              <a:t>解</a:t>
            </a:r>
            <a:r>
              <a:rPr lang="en-US" altLang="zh-CN" sz="2800" b="1" dirty="0">
                <a:solidFill>
                  <a:srgbClr val="CC0000"/>
                </a:solidFill>
              </a:rPr>
              <a:t>1</a:t>
            </a:r>
            <a:r>
              <a:rPr lang="zh-CN" altLang="en-US" sz="2800" b="1" dirty="0">
                <a:solidFill>
                  <a:srgbClr val="333300"/>
                </a:solidFill>
              </a:rPr>
              <a:t>：用等值演算法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333300"/>
                </a:solidFill>
              </a:rPr>
              <a:t>原式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(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b="1" dirty="0" err="1">
                <a:solidFill>
                  <a:srgbClr val="993300"/>
                </a:solidFill>
              </a:rPr>
              <a:t>p</a:t>
            </a:r>
            <a:r>
              <a:rPr lang="en-US" altLang="zh-CN" b="1" dirty="0" err="1">
                <a:solidFill>
                  <a:srgbClr val="993300"/>
                </a:solidFill>
                <a:sym typeface="Symbol" panose="05050102010706020507" pitchFamily="18" charset="2"/>
              </a:rPr>
              <a:t></a:t>
            </a:r>
            <a:r>
              <a:rPr lang="en-US" altLang="zh-CN" b="1" dirty="0" err="1">
                <a:solidFill>
                  <a:srgbClr val="993300"/>
                </a:solidFill>
              </a:rPr>
              <a:t>q</a:t>
            </a:r>
            <a:r>
              <a:rPr lang="en-US" altLang="zh-CN" b="1" dirty="0">
                <a:solidFill>
                  <a:srgbClr val="333300"/>
                </a:solidFill>
              </a:rPr>
              <a:t>)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b="1" dirty="0">
                <a:solidFill>
                  <a:srgbClr val="333300"/>
                </a:solidFill>
              </a:rPr>
              <a:t>(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(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993300"/>
                </a:solidFill>
              </a:rPr>
              <a:t>r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b="1" dirty="0">
                <a:solidFill>
                  <a:srgbClr val="993300"/>
                </a:solidFill>
              </a:rPr>
              <a:t>q</a:t>
            </a:r>
            <a:r>
              <a:rPr lang="en-US" altLang="zh-CN" b="1" dirty="0">
                <a:solidFill>
                  <a:srgbClr val="333300"/>
                </a:solidFill>
              </a:rPr>
              <a:t>)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b="1" dirty="0">
                <a:solidFill>
                  <a:srgbClr val="333300"/>
                </a:solidFill>
              </a:rPr>
              <a:t>p)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rgbClr val="333300"/>
                </a:solidFill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333300"/>
                </a:solidFill>
              </a:rPr>
              <a:t>(p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b="1" dirty="0">
                <a:solidFill>
                  <a:srgbClr val="333300"/>
                </a:solidFill>
              </a:rPr>
              <a:t>q)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((</a:t>
            </a:r>
            <a:r>
              <a:rPr lang="en-US" altLang="zh-CN" b="1" dirty="0">
                <a:solidFill>
                  <a:srgbClr val="333300"/>
                </a:solidFill>
              </a:rPr>
              <a:t>r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b="1" dirty="0">
                <a:solidFill>
                  <a:srgbClr val="333300"/>
                </a:solidFill>
              </a:rPr>
              <a:t>q)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333300"/>
                </a:solidFill>
              </a:rPr>
              <a:t>p)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solidFill>
                  <a:srgbClr val="333300"/>
                </a:solidFill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333300"/>
                </a:solidFill>
              </a:rPr>
              <a:t>(p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b="1" dirty="0">
                <a:solidFill>
                  <a:srgbClr val="333300"/>
                </a:solidFill>
              </a:rPr>
              <a:t>q)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(</a:t>
            </a:r>
            <a:r>
              <a:rPr lang="en-US" altLang="zh-CN" b="1" dirty="0">
                <a:solidFill>
                  <a:schemeClr val="hlink"/>
                </a:solidFill>
              </a:rPr>
              <a:t>p</a:t>
            </a:r>
            <a:r>
              <a:rPr lang="en-US" altLang="zh-CN" b="1" dirty="0">
                <a:solidFill>
                  <a:schemeClr val="hlink"/>
                </a:solidFill>
                <a:sym typeface="Symbol" panose="05050102010706020507" pitchFamily="18" charset="2"/>
              </a:rPr>
              <a:t></a:t>
            </a:r>
            <a:r>
              <a:rPr lang="en-US" altLang="zh-CN" b="1" dirty="0">
                <a:solidFill>
                  <a:schemeClr val="hlink"/>
                </a:solidFill>
              </a:rPr>
              <a:t>r</a:t>
            </a:r>
            <a:r>
              <a:rPr lang="en-US" altLang="zh-CN" b="1" dirty="0">
                <a:solidFill>
                  <a:srgbClr val="333300"/>
                </a:solidFill>
              </a:rPr>
              <a:t>)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</a:t>
            </a:r>
            <a:r>
              <a:rPr lang="en-US" altLang="zh-CN" b="1" dirty="0">
                <a:solidFill>
                  <a:srgbClr val="333300"/>
                </a:solidFill>
              </a:rPr>
              <a:t>(p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b="1" dirty="0">
                <a:solidFill>
                  <a:srgbClr val="333300"/>
                </a:solidFill>
              </a:rPr>
              <a:t>q)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solidFill>
                  <a:srgbClr val="333300"/>
                </a:solidFill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333300"/>
                </a:solidFill>
              </a:rPr>
              <a:t>(p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b="1" dirty="0">
                <a:solidFill>
                  <a:srgbClr val="333300"/>
                </a:solidFill>
              </a:rPr>
              <a:t>q)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</a:t>
            </a:r>
            <a:r>
              <a:rPr lang="en-US" altLang="zh-CN" b="1" dirty="0">
                <a:solidFill>
                  <a:srgbClr val="333300"/>
                </a:solidFill>
              </a:rPr>
              <a:t>(</a:t>
            </a:r>
            <a:r>
              <a:rPr lang="en-US" altLang="zh-CN" b="1" dirty="0">
                <a:solidFill>
                  <a:schemeClr val="hlink"/>
                </a:solidFill>
              </a:rPr>
              <a:t>p</a:t>
            </a:r>
            <a:r>
              <a:rPr lang="en-US" altLang="zh-CN" b="1" dirty="0">
                <a:solidFill>
                  <a:schemeClr val="hlink"/>
                </a:solidFill>
                <a:sym typeface="Symbol" panose="05050102010706020507" pitchFamily="18" charset="2"/>
              </a:rPr>
              <a:t></a:t>
            </a:r>
            <a:r>
              <a:rPr lang="en-US" altLang="zh-CN" b="1" dirty="0">
                <a:solidFill>
                  <a:schemeClr val="hlink"/>
                </a:solidFill>
              </a:rPr>
              <a:t>r</a:t>
            </a:r>
            <a:r>
              <a:rPr lang="en-US" altLang="zh-CN" b="1" dirty="0">
                <a:solidFill>
                  <a:srgbClr val="333300"/>
                </a:solidFill>
              </a:rPr>
              <a:t>)</a:t>
            </a:r>
            <a:r>
              <a:rPr lang="zh-CN" altLang="en-US" b="1" dirty="0">
                <a:solidFill>
                  <a:srgbClr val="333300"/>
                </a:solidFill>
              </a:rPr>
              <a:t>                      析取范式</a:t>
            </a:r>
            <a:endParaRPr lang="en-US" altLang="zh-CN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rgbClr val="333300"/>
                </a:solidFill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>
                <a:solidFill>
                  <a:srgbClr val="333300"/>
                </a:solidFill>
              </a:rPr>
              <a:t> </a:t>
            </a:r>
            <a:r>
              <a:rPr lang="en-US" altLang="zh-CN" b="1" dirty="0"/>
              <a:t>p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(</a:t>
            </a:r>
            <a:r>
              <a:rPr lang="en-US" altLang="zh-CN" b="1" dirty="0">
                <a:solidFill>
                  <a:srgbClr val="333300"/>
                </a:solidFill>
              </a:rPr>
              <a:t>q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b="1" dirty="0">
                <a:solidFill>
                  <a:srgbClr val="333300"/>
                </a:solidFill>
              </a:rPr>
              <a:t>r)                            </a:t>
            </a:r>
            <a:r>
              <a:rPr lang="zh-CN" altLang="en-US" b="1" dirty="0">
                <a:solidFill>
                  <a:srgbClr val="333300"/>
                </a:solidFill>
              </a:rPr>
              <a:t>合取范式</a:t>
            </a:r>
            <a:endParaRPr lang="en-US" altLang="zh-CN" b="1" dirty="0">
              <a:solidFill>
                <a:srgbClr val="3333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1763688" y="2851349"/>
            <a:ext cx="1440160" cy="1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>
            <a:off x="3852961" y="2786063"/>
            <a:ext cx="27352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214688" y="4430713"/>
            <a:ext cx="2571750" cy="15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 bwMode="auto">
          <a:xfrm>
            <a:off x="1664742" y="3715445"/>
            <a:ext cx="1035050" cy="1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 bwMode="auto">
          <a:xfrm>
            <a:off x="3420913" y="3645024"/>
            <a:ext cx="20151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7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7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7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7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404DA6-525B-4AAE-8705-CB0C960313BA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-36513" y="1500188"/>
            <a:ext cx="10225088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 dirty="0"/>
              <a:t>解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：采用部分赋值法</a:t>
            </a:r>
            <a:endParaRPr lang="en-US" altLang="zh-CN" sz="2800" b="1" dirty="0"/>
          </a:p>
          <a:p>
            <a:pPr eaLnBrk="1" hangingPunct="1">
              <a:buFontTx/>
              <a:buNone/>
            </a:pPr>
            <a:r>
              <a:rPr lang="en-US" altLang="zh-CN" sz="2800" b="1" dirty="0"/>
              <a:t>         p=1</a:t>
            </a:r>
            <a:r>
              <a:rPr lang="zh-CN" altLang="en-US" sz="2800" b="1" dirty="0"/>
              <a:t>时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原式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ym typeface="Symbol" panose="05050102010706020507" pitchFamily="18" charset="2"/>
              </a:rPr>
              <a:t>(</a:t>
            </a:r>
            <a:r>
              <a:rPr lang="en-US" altLang="zh-CN" sz="2800" b="1" dirty="0"/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q)∨</a:t>
            </a:r>
            <a:r>
              <a:rPr lang="en-US" altLang="zh-CN" sz="2800" b="1" dirty="0">
                <a:sym typeface="Symbol" panose="05050102010706020507" pitchFamily="18" charset="2"/>
              </a:rPr>
              <a:t>((</a:t>
            </a:r>
            <a:r>
              <a:rPr lang="en-US" altLang="zh-CN" sz="2800" b="1" dirty="0"/>
              <a:t>r</a:t>
            </a:r>
            <a:r>
              <a:rPr lang="en-US" altLang="zh-CN" sz="2800" b="1" dirty="0">
                <a:sym typeface="Symbol" panose="05050102010706020507" pitchFamily="18" charset="2"/>
              </a:rPr>
              <a:t></a:t>
            </a:r>
            <a:r>
              <a:rPr lang="en-US" altLang="zh-CN" sz="2800" b="1" dirty="0"/>
              <a:t>q)</a:t>
            </a:r>
            <a:r>
              <a:rPr lang="en-US" altLang="zh-CN" sz="2800" b="1" dirty="0">
                <a:sym typeface="Symbol" panose="05050102010706020507" pitchFamily="18" charset="2"/>
              </a:rPr>
              <a:t>1</a:t>
            </a:r>
            <a:r>
              <a:rPr lang="en-US" altLang="zh-CN" sz="2800" b="1" dirty="0"/>
              <a:t>)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                 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ym typeface="Symbol" panose="05050102010706020507" pitchFamily="18" charset="2"/>
              </a:rPr>
              <a:t>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∨</a:t>
            </a:r>
            <a:r>
              <a:rPr lang="en-US" altLang="zh-CN" sz="2800" b="1" dirty="0">
                <a:sym typeface="Symbol" panose="05050102010706020507" pitchFamily="18" charset="2"/>
              </a:rPr>
              <a:t>((</a:t>
            </a:r>
            <a:r>
              <a:rPr lang="en-US" altLang="zh-CN" sz="2800" b="1" dirty="0"/>
              <a:t>r</a:t>
            </a:r>
            <a:r>
              <a:rPr lang="en-US" altLang="zh-CN" sz="2800" b="1" dirty="0">
                <a:sym typeface="Symbol" panose="05050102010706020507" pitchFamily="18" charset="2"/>
              </a:rPr>
              <a:t></a:t>
            </a:r>
            <a:r>
              <a:rPr lang="en-US" altLang="zh-CN" sz="2800" b="1" dirty="0"/>
              <a:t>q))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                 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ym typeface="Symbol" panose="05050102010706020507" pitchFamily="18" charset="2"/>
              </a:rPr>
              <a:t>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∨</a:t>
            </a: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en-US" altLang="zh-CN" sz="2800" b="1" dirty="0"/>
              <a:t>r</a:t>
            </a:r>
            <a:r>
              <a:rPr lang="en-US" altLang="zh-CN" sz="2800" b="1" dirty="0">
                <a:sym typeface="Symbol" panose="05050102010706020507" pitchFamily="18" charset="2"/>
              </a:rPr>
              <a:t></a:t>
            </a:r>
            <a:r>
              <a:rPr lang="en-US" altLang="zh-CN" sz="2800" b="1" dirty="0"/>
              <a:t>q)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 </a:t>
            </a:r>
            <a:r>
              <a:rPr lang="en-US" altLang="zh-CN" sz="2800" b="1" dirty="0">
                <a:sym typeface="Symbol" panose="05050102010706020507" pitchFamily="18" charset="2"/>
              </a:rPr>
              <a:t>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∨</a:t>
            </a:r>
            <a:r>
              <a:rPr lang="en-US" altLang="zh-CN" sz="2800" b="1" dirty="0">
                <a:sym typeface="Symbol" panose="05050102010706020507" pitchFamily="18" charset="2"/>
              </a:rPr>
              <a:t>(</a:t>
            </a:r>
            <a:r>
              <a:rPr lang="en-US" altLang="zh-CN" sz="2800" b="1" dirty="0"/>
              <a:t>r ∨</a:t>
            </a:r>
            <a:r>
              <a:rPr lang="en-US" altLang="zh-CN" sz="2800" b="1" dirty="0">
                <a:sym typeface="Symbol" panose="05050102010706020507" pitchFamily="18" charset="2"/>
              </a:rPr>
              <a:t></a:t>
            </a:r>
            <a:r>
              <a:rPr lang="en-US" altLang="zh-CN" sz="2800" b="1" dirty="0"/>
              <a:t>q)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 </a:t>
            </a:r>
            <a:r>
              <a:rPr lang="en-US" altLang="zh-CN" sz="2800" b="1" dirty="0">
                <a:sym typeface="Symbol" panose="05050102010706020507" pitchFamily="18" charset="2"/>
              </a:rPr>
              <a:t>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∨</a:t>
            </a:r>
            <a:r>
              <a:rPr lang="en-US" altLang="zh-CN" sz="2800" b="1" dirty="0">
                <a:sym typeface="Symbol" panose="05050102010706020507" pitchFamily="18" charset="2"/>
              </a:rPr>
              <a:t></a:t>
            </a:r>
            <a:r>
              <a:rPr lang="en-US" altLang="zh-CN" sz="2800" b="1" dirty="0"/>
              <a:t>r </a:t>
            </a:r>
            <a:endParaRPr lang="en-US" altLang="zh-CN" sz="2800" b="1" i="1" dirty="0"/>
          </a:p>
          <a:p>
            <a:pPr eaLnBrk="1" hangingPunct="1">
              <a:buFontTx/>
              <a:buNone/>
            </a:pPr>
            <a:r>
              <a:rPr lang="en-US" altLang="zh-CN" sz="2800" b="1" dirty="0"/>
              <a:t>         p=0</a:t>
            </a:r>
            <a:r>
              <a:rPr lang="zh-CN" altLang="en-US" sz="2800" b="1" dirty="0"/>
              <a:t>时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原式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ym typeface="Symbol" panose="05050102010706020507" pitchFamily="18" charset="2"/>
              </a:rPr>
              <a:t>(</a:t>
            </a:r>
            <a:r>
              <a:rPr lang="en-US" altLang="zh-CN" sz="2800" b="1" dirty="0"/>
              <a:t>0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q)∨</a:t>
            </a:r>
            <a:r>
              <a:rPr lang="en-US" altLang="zh-CN" sz="2800" b="1" dirty="0">
                <a:sym typeface="Symbol" panose="05050102010706020507" pitchFamily="18" charset="2"/>
              </a:rPr>
              <a:t>((</a:t>
            </a:r>
            <a:r>
              <a:rPr lang="en-US" altLang="zh-CN" sz="2800" b="1" dirty="0"/>
              <a:t>r</a:t>
            </a:r>
            <a:r>
              <a:rPr lang="en-US" altLang="zh-CN" sz="2800" b="1" dirty="0">
                <a:sym typeface="Symbol" panose="05050102010706020507" pitchFamily="18" charset="2"/>
              </a:rPr>
              <a:t></a:t>
            </a:r>
            <a:r>
              <a:rPr lang="en-US" altLang="zh-CN" sz="2800" b="1" dirty="0"/>
              <a:t>q)</a:t>
            </a:r>
            <a:r>
              <a:rPr lang="en-US" altLang="zh-CN" sz="2800" b="1" dirty="0">
                <a:sym typeface="Symbol" panose="05050102010706020507" pitchFamily="18" charset="2"/>
              </a:rPr>
              <a:t>0</a:t>
            </a:r>
            <a:r>
              <a:rPr lang="en-US" altLang="zh-CN" sz="2800" b="1" dirty="0"/>
              <a:t>)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                 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ym typeface="Symbol" panose="05050102010706020507" pitchFamily="18" charset="2"/>
              </a:rPr>
              <a:t>0</a:t>
            </a:r>
            <a:r>
              <a:rPr lang="en-US" altLang="zh-CN" sz="2800" b="1" dirty="0"/>
              <a:t>∨</a:t>
            </a:r>
            <a:r>
              <a:rPr lang="en-US" altLang="zh-CN" sz="2800" b="1" dirty="0">
                <a:sym typeface="Symbol" panose="05050102010706020507" pitchFamily="18" charset="2"/>
              </a:rPr>
              <a:t>1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 </a:t>
            </a:r>
            <a:r>
              <a:rPr lang="en-US" altLang="zh-CN" sz="2800" b="1" dirty="0">
                <a:sym typeface="Symbol" panose="05050102010706020507" pitchFamily="18" charset="2"/>
              </a:rPr>
              <a:t>0</a:t>
            </a:r>
            <a:r>
              <a:rPr lang="en-US" altLang="zh-CN" sz="2800" b="1" dirty="0"/>
              <a:t>∨</a:t>
            </a:r>
            <a:r>
              <a:rPr lang="en-US" altLang="zh-CN" sz="2800" b="1" dirty="0">
                <a:sym typeface="Symbol" panose="05050102010706020507" pitchFamily="18" charset="2"/>
              </a:rPr>
              <a:t>0</a:t>
            </a:r>
            <a:endParaRPr lang="en-US" altLang="zh-CN" sz="2800" b="1" dirty="0"/>
          </a:p>
          <a:p>
            <a:pPr eaLnBrk="1" hangingPunct="1">
              <a:buFontTx/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 </a:t>
            </a:r>
            <a:r>
              <a:rPr lang="en-US" altLang="zh-CN" sz="2800" b="1" dirty="0">
                <a:sym typeface="Symbol" panose="05050102010706020507" pitchFamily="18" charset="2"/>
              </a:rPr>
              <a:t>0</a:t>
            </a:r>
            <a:endParaRPr lang="en-US" altLang="zh-CN" sz="2800" b="1" dirty="0"/>
          </a:p>
          <a:p>
            <a:pPr eaLnBrk="1" hangingPunct="1">
              <a:buFontTx/>
              <a:buNone/>
            </a:pPr>
            <a:r>
              <a:rPr lang="en-US" altLang="zh-CN" sz="2800" b="1" dirty="0"/>
              <a:t>        </a:t>
            </a:r>
          </a:p>
        </p:txBody>
      </p:sp>
      <p:sp>
        <p:nvSpPr>
          <p:cNvPr id="6" name="Rectangle 2"/>
          <p:cNvSpPr txBox="1">
            <a:spLocks/>
          </p:cNvSpPr>
          <p:nvPr/>
        </p:nvSpPr>
        <p:spPr bwMode="auto">
          <a:xfrm>
            <a:off x="0" y="0"/>
            <a:ext cx="9144000" cy="13573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</a:rPr>
              <a:t>例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</a:rPr>
              <a:t>求公式的范式 </a:t>
            </a:r>
            <a:endParaRPr lang="en-US" altLang="zh-CN" sz="3600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            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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(</a:t>
            </a:r>
            <a:r>
              <a:rPr lang="en-US" altLang="zh-CN" sz="3600" b="1" dirty="0" err="1">
                <a:solidFill>
                  <a:schemeClr val="bg1"/>
                </a:solidFill>
                <a:latin typeface="Calibri" pitchFamily="34" charset="0"/>
                <a:cs typeface="+mj-cs"/>
              </a:rPr>
              <a:t>p</a:t>
            </a:r>
            <a:r>
              <a:rPr lang="en-US" altLang="zh-CN" sz="3600" b="1" dirty="0" err="1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</a:t>
            </a:r>
            <a:r>
              <a:rPr lang="en-US" altLang="zh-CN" sz="3600" b="1" dirty="0" err="1">
                <a:solidFill>
                  <a:schemeClr val="bg1"/>
                </a:solidFill>
                <a:latin typeface="Calibri" pitchFamily="34" charset="0"/>
                <a:cs typeface="+mj-cs"/>
              </a:rPr>
              <a:t>q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</a:rPr>
              <a:t>)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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((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</a:rPr>
              <a:t>r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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</a:rPr>
              <a:t>q)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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</a:rPr>
              <a:t>p)</a:t>
            </a:r>
            <a:endParaRPr lang="en-US" altLang="zh-CN" sz="4400" b="1" dirty="0">
              <a:solidFill>
                <a:schemeClr val="bg1"/>
              </a:solidFill>
              <a:latin typeface="Calibri" pitchFamily="34" charset="0"/>
              <a:cs typeface="+mj-cs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404DA6-525B-4AAE-8705-CB0C960313BA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-36513" y="1500188"/>
            <a:ext cx="1022508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 dirty="0"/>
              <a:t>解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：采用部分赋值法</a:t>
            </a:r>
            <a:endParaRPr lang="en-US" altLang="zh-CN" sz="2800" b="1" dirty="0"/>
          </a:p>
          <a:p>
            <a:pPr eaLnBrk="1" hangingPunct="1">
              <a:buFontTx/>
              <a:buNone/>
            </a:pPr>
            <a:r>
              <a:rPr lang="en-US" altLang="zh-CN" sz="2800" b="1" dirty="0"/>
              <a:t>         p=1</a:t>
            </a:r>
            <a:r>
              <a:rPr lang="zh-CN" altLang="en-US" sz="2800" b="1" dirty="0"/>
              <a:t>时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原式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ym typeface="Symbol" panose="05050102010706020507" pitchFamily="18" charset="2"/>
              </a:rPr>
              <a:t>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∨</a:t>
            </a:r>
            <a:r>
              <a:rPr lang="en-US" altLang="zh-CN" sz="2800" b="1" dirty="0">
                <a:sym typeface="Symbol" panose="05050102010706020507" pitchFamily="18" charset="2"/>
              </a:rPr>
              <a:t></a:t>
            </a:r>
            <a:r>
              <a:rPr lang="en-US" altLang="zh-CN" sz="2800" b="1" dirty="0"/>
              <a:t>r </a:t>
            </a:r>
            <a:endParaRPr lang="en-US" altLang="zh-CN" sz="2800" b="1" i="1" dirty="0"/>
          </a:p>
          <a:p>
            <a:pPr eaLnBrk="1" hangingPunct="1">
              <a:buFontTx/>
              <a:buNone/>
            </a:pPr>
            <a:r>
              <a:rPr lang="en-US" altLang="zh-CN" sz="2800" b="1" dirty="0"/>
              <a:t>         p=0</a:t>
            </a:r>
            <a:r>
              <a:rPr lang="zh-CN" altLang="en-US" sz="2800" b="1" dirty="0"/>
              <a:t>时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原式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ym typeface="Symbol" panose="05050102010706020507" pitchFamily="18" charset="2"/>
              </a:rPr>
              <a:t>0</a:t>
            </a:r>
            <a:endParaRPr lang="en-US" altLang="zh-CN" sz="2800" b="1" dirty="0"/>
          </a:p>
          <a:p>
            <a:pPr eaLnBrk="1" hangingPunct="1">
              <a:buFontTx/>
              <a:buNone/>
            </a:pPr>
            <a:r>
              <a:rPr lang="en-US" altLang="zh-CN" sz="2800" b="1" dirty="0"/>
              <a:t>        </a:t>
            </a:r>
            <a:r>
              <a:rPr lang="zh-CN" altLang="en-US" sz="2800" b="1" dirty="0"/>
              <a:t>所以有</a:t>
            </a:r>
            <a:r>
              <a:rPr lang="en-US" altLang="zh-CN" sz="2800" b="1" dirty="0"/>
              <a:t>:        </a:t>
            </a:r>
          </a:p>
          <a:p>
            <a:pPr eaLnBrk="1" hangingPunct="1">
              <a:buFontTx/>
              <a:buNone/>
            </a:pPr>
            <a:r>
              <a:rPr lang="en-US" altLang="zh-CN" sz="2800" b="1" dirty="0"/>
              <a:t>        </a:t>
            </a:r>
            <a:r>
              <a:rPr lang="zh-CN" altLang="en-US" sz="2800" b="1" dirty="0"/>
              <a:t>成真解释为：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p,q,r</a:t>
            </a:r>
            <a:r>
              <a:rPr lang="en-US" altLang="zh-CN" sz="2800" b="1" dirty="0"/>
              <a:t>)=(1,0,1</a:t>
            </a:r>
            <a:r>
              <a:rPr lang="en-US" altLang="zh-CN" sz="2800" b="1" dirty="0">
                <a:sym typeface="Symbol" panose="05050102010706020507" pitchFamily="18" charset="2"/>
              </a:rPr>
              <a:t>), (1</a:t>
            </a:r>
            <a:r>
              <a:rPr lang="en-US" altLang="zh-CN" sz="2800" b="1" dirty="0"/>
              <a:t>,0</a:t>
            </a:r>
            <a:r>
              <a:rPr lang="en-US" altLang="zh-CN" sz="2800" b="1" dirty="0">
                <a:sym typeface="Symbol" panose="05050102010706020507" pitchFamily="18" charset="2"/>
              </a:rPr>
              <a:t>,0</a:t>
            </a:r>
            <a:r>
              <a:rPr lang="en-US" altLang="zh-CN" sz="2800" b="1" dirty="0"/>
              <a:t>), (1,1</a:t>
            </a:r>
            <a:r>
              <a:rPr lang="en-US" altLang="zh-CN" sz="2800" b="1" dirty="0">
                <a:sym typeface="Symbol" panose="05050102010706020507" pitchFamily="18" charset="2"/>
              </a:rPr>
              <a:t>,</a:t>
            </a:r>
            <a:r>
              <a:rPr lang="en-US" altLang="zh-CN" sz="2800" b="1" dirty="0"/>
              <a:t>0)</a:t>
            </a:r>
          </a:p>
          <a:p>
            <a:pPr eaLnBrk="1" hangingPunct="1">
              <a:buFontTx/>
              <a:buNone/>
            </a:pPr>
            <a:r>
              <a:rPr lang="en-US" altLang="zh-CN" sz="2800" b="1" dirty="0"/>
              <a:t>        </a:t>
            </a:r>
            <a:r>
              <a:rPr lang="zh-CN" altLang="en-US" sz="2800" b="1" dirty="0"/>
              <a:t>成假解释为：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p,q,r</a:t>
            </a:r>
            <a:r>
              <a:rPr lang="en-US" altLang="zh-CN" sz="2800" b="1" dirty="0"/>
              <a:t>)=(1,1,1), (0,*</a:t>
            </a:r>
            <a:r>
              <a:rPr lang="en-US" altLang="zh-CN" sz="2800" b="1" dirty="0">
                <a:sym typeface="Symbol" panose="05050102010706020507" pitchFamily="18" charset="2"/>
              </a:rPr>
              <a:t>, *</a:t>
            </a:r>
            <a:r>
              <a:rPr lang="en-US" altLang="zh-CN" sz="2800" b="1" dirty="0"/>
              <a:t>)</a:t>
            </a:r>
          </a:p>
        </p:txBody>
      </p:sp>
      <p:sp>
        <p:nvSpPr>
          <p:cNvPr id="6" name="Rectangle 2"/>
          <p:cNvSpPr txBox="1">
            <a:spLocks/>
          </p:cNvSpPr>
          <p:nvPr/>
        </p:nvSpPr>
        <p:spPr bwMode="auto">
          <a:xfrm>
            <a:off x="0" y="0"/>
            <a:ext cx="9144000" cy="13573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</a:rPr>
              <a:t>例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</a:rPr>
              <a:t>求公式的范式 </a:t>
            </a:r>
            <a:endParaRPr lang="en-US" altLang="zh-CN" sz="3600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            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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(</a:t>
            </a:r>
            <a:r>
              <a:rPr lang="en-US" altLang="zh-CN" sz="3600" b="1" dirty="0" err="1">
                <a:solidFill>
                  <a:schemeClr val="bg1"/>
                </a:solidFill>
                <a:latin typeface="Calibri" pitchFamily="34" charset="0"/>
                <a:cs typeface="+mj-cs"/>
              </a:rPr>
              <a:t>p</a:t>
            </a:r>
            <a:r>
              <a:rPr lang="en-US" altLang="zh-CN" sz="3600" b="1" dirty="0" err="1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</a:t>
            </a:r>
            <a:r>
              <a:rPr lang="en-US" altLang="zh-CN" sz="3600" b="1" dirty="0" err="1">
                <a:solidFill>
                  <a:schemeClr val="bg1"/>
                </a:solidFill>
                <a:latin typeface="Calibri" pitchFamily="34" charset="0"/>
                <a:cs typeface="+mj-cs"/>
              </a:rPr>
              <a:t>q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</a:rPr>
              <a:t>)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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((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</a:rPr>
              <a:t>r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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</a:rPr>
              <a:t>q)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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</a:rPr>
              <a:t>p)</a:t>
            </a:r>
            <a:endParaRPr lang="en-US" altLang="zh-CN" sz="4400" b="1" dirty="0">
              <a:solidFill>
                <a:schemeClr val="bg1"/>
              </a:solidFill>
              <a:latin typeface="Calibri" pitchFamily="34" charset="0"/>
              <a:cs typeface="+mj-cs"/>
            </a:endParaRPr>
          </a:p>
        </p:txBody>
      </p:sp>
      <p:sp>
        <p:nvSpPr>
          <p:cNvPr id="20485" name="矩形 4"/>
          <p:cNvSpPr>
            <a:spLocks noChangeArrowheads="1"/>
          </p:cNvSpPr>
          <p:nvPr/>
        </p:nvSpPr>
        <p:spPr bwMode="auto">
          <a:xfrm>
            <a:off x="611560" y="4676348"/>
            <a:ext cx="80724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于是析取范式为</a:t>
            </a:r>
            <a:r>
              <a:rPr lang="en-US" altLang="zh-CN" sz="2800" b="1" dirty="0">
                <a:solidFill>
                  <a:schemeClr val="accent2"/>
                </a:solidFill>
              </a:rPr>
              <a:t>:</a:t>
            </a:r>
            <a:endParaRPr lang="zh-CN" altLang="en-US" sz="28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              </a:t>
            </a:r>
            <a:r>
              <a:rPr lang="en-US" altLang="zh-CN" sz="2800" b="1" dirty="0">
                <a:solidFill>
                  <a:schemeClr val="accent2"/>
                </a:solidFill>
              </a:rPr>
              <a:t>(p</a:t>
            </a:r>
            <a:r>
              <a:rPr lang="en-US" altLang="zh-CN" sz="2800" b="1" dirty="0">
                <a:solidFill>
                  <a:schemeClr val="accent2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b="1" dirty="0" err="1">
                <a:solidFill>
                  <a:schemeClr val="accent2"/>
                </a:solidFill>
              </a:rPr>
              <a:t>q</a:t>
            </a:r>
            <a:r>
              <a:rPr lang="en-US" altLang="zh-CN" sz="2800" b="1" dirty="0" err="1">
                <a:solidFill>
                  <a:schemeClr val="accent2"/>
                </a:solidFill>
                <a:sym typeface="Symbol" panose="05050102010706020507" pitchFamily="18" charset="2"/>
              </a:rPr>
              <a:t>r</a:t>
            </a:r>
            <a:r>
              <a:rPr lang="en-US" altLang="zh-CN" sz="2800" b="1" dirty="0">
                <a:solidFill>
                  <a:schemeClr val="accent2"/>
                </a:solidFill>
              </a:rPr>
              <a:t>)</a:t>
            </a:r>
            <a:r>
              <a:rPr lang="en-US" altLang="zh-CN" sz="2800" b="1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chemeClr val="accent2"/>
                </a:solidFill>
              </a:rPr>
              <a:t>(p</a:t>
            </a:r>
            <a:r>
              <a:rPr lang="en-US" altLang="zh-CN" sz="2800" b="1" dirty="0">
                <a:solidFill>
                  <a:schemeClr val="accent2"/>
                </a:solidFill>
                <a:sym typeface="Symbol" panose="05050102010706020507" pitchFamily="18" charset="2"/>
              </a:rPr>
              <a:t> q </a:t>
            </a:r>
            <a:r>
              <a:rPr lang="en-US" altLang="zh-CN" sz="2800" b="1" dirty="0">
                <a:solidFill>
                  <a:schemeClr val="accent2"/>
                </a:solidFill>
              </a:rPr>
              <a:t>r)</a:t>
            </a:r>
            <a:r>
              <a:rPr lang="en-US" altLang="zh-CN" sz="2800" b="1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chemeClr val="accent2"/>
                </a:solidFill>
              </a:rPr>
              <a:t>(p</a:t>
            </a:r>
            <a:r>
              <a:rPr lang="en-US" altLang="zh-CN" sz="2800" b="1" dirty="0">
                <a:solidFill>
                  <a:schemeClr val="accent2"/>
                </a:solidFill>
                <a:sym typeface="Symbol" panose="05050102010706020507" pitchFamily="18" charset="2"/>
              </a:rPr>
              <a:t> q</a:t>
            </a:r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sym typeface="Symbol" panose="05050102010706020507" pitchFamily="18" charset="2"/>
              </a:rPr>
              <a:t>  </a:t>
            </a:r>
            <a:r>
              <a:rPr lang="en-US" altLang="zh-CN" sz="2800" b="1" dirty="0">
                <a:solidFill>
                  <a:schemeClr val="accent2"/>
                </a:solidFill>
              </a:rPr>
              <a:t>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4347E7"/>
                </a:solidFill>
              </a:rPr>
              <a:t>       合取范式为：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4347E7"/>
                </a:solidFill>
              </a:rPr>
              <a:t>                           </a:t>
            </a:r>
            <a:r>
              <a:rPr lang="en-US" altLang="zh-CN" sz="2800" b="1" dirty="0">
                <a:solidFill>
                  <a:srgbClr val="4347E7"/>
                </a:solidFill>
              </a:rPr>
              <a:t>(</a:t>
            </a:r>
            <a:r>
              <a:rPr lang="en-US" altLang="zh-CN" sz="2800" b="1" dirty="0">
                <a:solidFill>
                  <a:srgbClr val="4347E7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4347E7"/>
                </a:solidFill>
              </a:rPr>
              <a:t>p </a:t>
            </a:r>
            <a:r>
              <a:rPr lang="en-US" altLang="zh-CN" sz="2800" b="1" dirty="0">
                <a:solidFill>
                  <a:srgbClr val="4347E7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800" b="1" dirty="0">
                <a:solidFill>
                  <a:srgbClr val="4347E7"/>
                </a:solidFill>
              </a:rPr>
              <a:t>q</a:t>
            </a:r>
            <a:r>
              <a:rPr lang="en-US" altLang="zh-CN" sz="2800" b="1" dirty="0">
                <a:solidFill>
                  <a:srgbClr val="4347E7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800" b="1" dirty="0">
                <a:solidFill>
                  <a:srgbClr val="4347E7"/>
                </a:solidFill>
              </a:rPr>
              <a:t>r)</a:t>
            </a:r>
            <a:r>
              <a:rPr lang="en-US" altLang="zh-CN" sz="2800" b="1" dirty="0">
                <a:solidFill>
                  <a:srgbClr val="4347E7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rgbClr val="4347E7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0598512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ED6300-8E57-484E-A3A3-08A3670A9AFB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2253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范式不唯一性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 bwMode="auto">
          <a:xfrm>
            <a:off x="0" y="714375"/>
            <a:ext cx="9144000" cy="1527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ea typeface="宋体" charset="-122"/>
                <a:cs typeface="+mj-cs"/>
              </a:rPr>
              <a:t>例 </a:t>
            </a:r>
            <a:r>
              <a:rPr lang="en-US" altLang="zh-CN" sz="3600" dirty="0">
                <a:solidFill>
                  <a:schemeClr val="bg1"/>
                </a:solidFill>
                <a:latin typeface="Calibri" pitchFamily="34" charset="0"/>
                <a:ea typeface="宋体" charset="-122"/>
                <a:cs typeface="+mj-cs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ea typeface="宋体" charset="-122"/>
                <a:cs typeface="+mj-cs"/>
              </a:rPr>
              <a:t>求公式的范式</a:t>
            </a:r>
            <a:br>
              <a:rPr lang="en-US" altLang="zh-CN" sz="4400" b="1" dirty="0">
                <a:solidFill>
                  <a:schemeClr val="bg1"/>
                </a:solidFill>
                <a:latin typeface="Calibri" pitchFamily="34" charset="0"/>
                <a:ea typeface="宋体" charset="-122"/>
                <a:cs typeface="+mj-cs"/>
              </a:rPr>
            </a:br>
            <a:r>
              <a:rPr lang="en-US" altLang="zh-CN" sz="4400" b="1" dirty="0">
                <a:solidFill>
                  <a:schemeClr val="bg1"/>
                </a:solidFill>
                <a:latin typeface="Calibri" pitchFamily="34" charset="0"/>
                <a:ea typeface="宋体" charset="-122"/>
                <a:cs typeface="+mj-cs"/>
              </a:rPr>
              <a:t>        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ea typeface="宋体" charset="-122"/>
                <a:cs typeface="+mj-cs"/>
                <a:sym typeface="Symbol" pitchFamily="18" charset="2"/>
              </a:rPr>
              <a:t>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ea typeface="宋体" charset="-122"/>
                <a:cs typeface="+mj-cs"/>
                <a:sym typeface="Symbol" pitchFamily="18" charset="2"/>
              </a:rPr>
              <a:t>(</a:t>
            </a:r>
            <a:r>
              <a:rPr lang="en-US" altLang="zh-CN" sz="3600" b="1" dirty="0" err="1">
                <a:solidFill>
                  <a:schemeClr val="bg1"/>
                </a:solidFill>
                <a:latin typeface="Calibri" pitchFamily="34" charset="0"/>
                <a:ea typeface="宋体" charset="-122"/>
                <a:cs typeface="+mj-cs"/>
              </a:rPr>
              <a:t>p</a:t>
            </a:r>
            <a:r>
              <a:rPr lang="en-US" altLang="zh-CN" sz="3600" b="1" dirty="0" err="1">
                <a:solidFill>
                  <a:schemeClr val="bg1"/>
                </a:solidFill>
                <a:latin typeface="Calibri" pitchFamily="34" charset="0"/>
                <a:ea typeface="宋体" charset="-122"/>
                <a:cs typeface="+mj-cs"/>
                <a:sym typeface="Symbol" pitchFamily="18" charset="2"/>
              </a:rPr>
              <a:t></a:t>
            </a:r>
            <a:r>
              <a:rPr lang="en-US" altLang="zh-CN" sz="3600" b="1" dirty="0" err="1">
                <a:solidFill>
                  <a:schemeClr val="bg1"/>
                </a:solidFill>
                <a:latin typeface="Calibri" pitchFamily="34" charset="0"/>
                <a:ea typeface="宋体" charset="-122"/>
                <a:cs typeface="+mj-cs"/>
              </a:rPr>
              <a:t>q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ea typeface="宋体" charset="-122"/>
                <a:cs typeface="+mj-cs"/>
              </a:rPr>
              <a:t>)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ea typeface="宋体" charset="-122"/>
                <a:cs typeface="+mj-cs"/>
                <a:sym typeface="Symbol" pitchFamily="18" charset="2"/>
              </a:rPr>
              <a:t>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ea typeface="宋体" charset="-122"/>
                <a:cs typeface="+mj-cs"/>
                <a:sym typeface="Symbol" pitchFamily="18" charset="2"/>
              </a:rPr>
              <a:t>((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ea typeface="宋体" charset="-122"/>
                <a:cs typeface="+mj-cs"/>
              </a:rPr>
              <a:t>r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ea typeface="宋体" charset="-122"/>
                <a:cs typeface="+mj-cs"/>
                <a:sym typeface="Symbol" pitchFamily="18" charset="2"/>
              </a:rPr>
              <a:t>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ea typeface="宋体" charset="-122"/>
                <a:cs typeface="+mj-cs"/>
              </a:rPr>
              <a:t>q)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ea typeface="宋体" charset="-122"/>
                <a:cs typeface="+mj-cs"/>
                <a:sym typeface="Symbol" pitchFamily="18" charset="2"/>
              </a:rPr>
              <a:t>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ea typeface="宋体" charset="-122"/>
                <a:cs typeface="+mj-cs"/>
              </a:rPr>
              <a:t>p)</a:t>
            </a:r>
            <a:endParaRPr lang="en-US" altLang="zh-CN" sz="4400" b="1" dirty="0">
              <a:solidFill>
                <a:schemeClr val="bg1"/>
              </a:solidFill>
              <a:latin typeface="Calibri" pitchFamily="34" charset="0"/>
              <a:ea typeface="宋体" charset="-122"/>
              <a:cs typeface="+mj-cs"/>
            </a:endParaRPr>
          </a:p>
        </p:txBody>
      </p:sp>
      <p:sp>
        <p:nvSpPr>
          <p:cNvPr id="22533" name="矩形 5"/>
          <p:cNvSpPr>
            <a:spLocks noChangeArrowheads="1"/>
          </p:cNvSpPr>
          <p:nvPr/>
        </p:nvSpPr>
        <p:spPr bwMode="auto">
          <a:xfrm>
            <a:off x="142875" y="2376488"/>
            <a:ext cx="8572500" cy="297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4347E7"/>
                </a:solidFill>
              </a:rPr>
              <a:t>解</a:t>
            </a:r>
            <a:r>
              <a:rPr lang="en-US" altLang="zh-CN" sz="2800" b="1" dirty="0">
                <a:solidFill>
                  <a:srgbClr val="4347E7"/>
                </a:solidFill>
              </a:rPr>
              <a:t>1</a:t>
            </a:r>
            <a:r>
              <a:rPr lang="zh-CN" altLang="en-US" sz="2800" b="1" dirty="0">
                <a:solidFill>
                  <a:srgbClr val="4347E7"/>
                </a:solidFill>
              </a:rPr>
              <a:t>： 原式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rgbClr val="4347E7"/>
                </a:solidFill>
              </a:rPr>
              <a:t>(p</a:t>
            </a:r>
            <a:r>
              <a:rPr lang="en-US" altLang="zh-CN" sz="2800" b="1" dirty="0">
                <a:solidFill>
                  <a:srgbClr val="4347E7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b="1" dirty="0">
                <a:solidFill>
                  <a:srgbClr val="4347E7"/>
                </a:solidFill>
              </a:rPr>
              <a:t>q)</a:t>
            </a:r>
            <a:r>
              <a:rPr lang="en-US" altLang="zh-CN" sz="2800" b="1" dirty="0">
                <a:solidFill>
                  <a:srgbClr val="4347E7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rgbClr val="4347E7"/>
                </a:solidFill>
              </a:rPr>
              <a:t>(p</a:t>
            </a:r>
            <a:r>
              <a:rPr lang="en-US" altLang="zh-CN" sz="2800" b="1" dirty="0">
                <a:solidFill>
                  <a:srgbClr val="4347E7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b="1" dirty="0">
                <a:solidFill>
                  <a:srgbClr val="4347E7"/>
                </a:solidFill>
              </a:rPr>
              <a:t>r)</a:t>
            </a:r>
            <a:r>
              <a:rPr lang="zh-CN" altLang="en-US" sz="2800" b="1" dirty="0">
                <a:solidFill>
                  <a:srgbClr val="4347E7"/>
                </a:solidFill>
              </a:rPr>
              <a:t>                        </a:t>
            </a:r>
            <a:r>
              <a:rPr lang="zh-CN" altLang="en-US" sz="2800" b="1" dirty="0">
                <a:solidFill>
                  <a:srgbClr val="FF0000"/>
                </a:solidFill>
              </a:rPr>
              <a:t>析取范式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solidFill>
                  <a:srgbClr val="4347E7"/>
                </a:solidFill>
              </a:rPr>
              <a:t>          原式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olidFill>
                  <a:srgbClr val="4347E7"/>
                </a:solidFill>
              </a:rPr>
              <a:t> p</a:t>
            </a:r>
            <a:r>
              <a:rPr lang="en-US" altLang="zh-CN" sz="2800" b="1" dirty="0">
                <a:solidFill>
                  <a:srgbClr val="4347E7"/>
                </a:solidFill>
                <a:sym typeface="Symbol" panose="05050102010706020507" pitchFamily="18" charset="2"/>
              </a:rPr>
              <a:t>(</a:t>
            </a:r>
            <a:r>
              <a:rPr lang="en-US" altLang="zh-CN" sz="2800" b="1" dirty="0">
                <a:solidFill>
                  <a:srgbClr val="4347E7"/>
                </a:solidFill>
              </a:rPr>
              <a:t>q</a:t>
            </a:r>
            <a:r>
              <a:rPr lang="en-US" altLang="zh-CN" sz="2800" b="1" dirty="0">
                <a:solidFill>
                  <a:srgbClr val="4347E7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800" b="1" dirty="0">
                <a:solidFill>
                  <a:srgbClr val="4347E7"/>
                </a:solidFill>
              </a:rPr>
              <a:t>r)                              </a:t>
            </a:r>
            <a:r>
              <a:rPr lang="zh-CN" altLang="en-US" sz="2800" b="1" dirty="0">
                <a:solidFill>
                  <a:srgbClr val="FF0000"/>
                </a:solidFill>
              </a:rPr>
              <a:t>合取范式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b="1" dirty="0">
              <a:solidFill>
                <a:srgbClr val="4347E7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解</a:t>
            </a:r>
            <a:r>
              <a:rPr lang="en-US" altLang="zh-CN" sz="2800" b="1" dirty="0"/>
              <a:t>2:   </a:t>
            </a:r>
            <a:r>
              <a:rPr lang="zh-CN" altLang="en-US" sz="2800" b="1" dirty="0">
                <a:solidFill>
                  <a:srgbClr val="4347E7"/>
                </a:solidFill>
              </a:rPr>
              <a:t>原式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/>
              <a:t>(p</a:t>
            </a:r>
            <a:r>
              <a:rPr lang="en-US" altLang="zh-CN" sz="2800" b="1" dirty="0">
                <a:sym typeface="Symbol" panose="05050102010706020507" pitchFamily="18" charset="2"/>
              </a:rPr>
              <a:t></a:t>
            </a:r>
            <a:r>
              <a:rPr lang="en-US" altLang="zh-CN" sz="2800" b="1" dirty="0" err="1"/>
              <a:t>q</a:t>
            </a:r>
            <a:r>
              <a:rPr lang="en-US" altLang="zh-CN" sz="2800" b="1" dirty="0" err="1">
                <a:sym typeface="Symbol" panose="05050102010706020507" pitchFamily="18" charset="2"/>
              </a:rPr>
              <a:t>r</a:t>
            </a:r>
            <a:r>
              <a:rPr lang="en-US" altLang="zh-CN" sz="2800" b="1" dirty="0"/>
              <a:t>)</a:t>
            </a:r>
            <a:r>
              <a:rPr lang="en-US" altLang="zh-CN" sz="2800" b="1" dirty="0">
                <a:sym typeface="Symbol" panose="05050102010706020507" pitchFamily="18" charset="2"/>
              </a:rPr>
              <a:t></a:t>
            </a:r>
            <a:r>
              <a:rPr lang="en-US" altLang="zh-CN" sz="2800" b="1" dirty="0"/>
              <a:t>(p</a:t>
            </a:r>
            <a:r>
              <a:rPr lang="en-US" altLang="zh-CN" sz="2800" b="1" dirty="0">
                <a:sym typeface="Symbol" panose="05050102010706020507" pitchFamily="18" charset="2"/>
              </a:rPr>
              <a:t> q </a:t>
            </a:r>
            <a:r>
              <a:rPr lang="en-US" altLang="zh-CN" sz="2800" b="1" dirty="0"/>
              <a:t>r)</a:t>
            </a:r>
            <a:r>
              <a:rPr lang="en-US" altLang="zh-CN" sz="2800" b="1" dirty="0">
                <a:sym typeface="Symbol" panose="05050102010706020507" pitchFamily="18" charset="2"/>
              </a:rPr>
              <a:t></a:t>
            </a:r>
            <a:r>
              <a:rPr lang="en-US" altLang="zh-CN" sz="2800" b="1" dirty="0"/>
              <a:t>(p</a:t>
            </a:r>
            <a:r>
              <a:rPr lang="en-US" altLang="zh-CN" sz="2800" b="1" dirty="0">
                <a:sym typeface="Symbol" panose="05050102010706020507" pitchFamily="18" charset="2"/>
              </a:rPr>
              <a:t> q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  </a:t>
            </a:r>
            <a:r>
              <a:rPr lang="en-US" altLang="zh-CN" sz="2800" b="1" dirty="0"/>
              <a:t>r)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析取范式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4347E7"/>
                </a:solidFill>
              </a:rPr>
              <a:t>         原式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ym typeface="Symbol" panose="05050102010706020507" pitchFamily="18" charset="2"/>
              </a:rPr>
              <a:t></a:t>
            </a:r>
            <a:r>
              <a:rPr lang="en-US" altLang="zh-CN" sz="2800" b="1" dirty="0"/>
              <a:t>p </a:t>
            </a:r>
            <a:r>
              <a:rPr lang="en-US" altLang="zh-CN" sz="2800" b="1" dirty="0">
                <a:sym typeface="Symbol" panose="05050102010706020507" pitchFamily="18" charset="2"/>
              </a:rPr>
              <a:t></a:t>
            </a:r>
            <a:r>
              <a:rPr lang="en-US" altLang="zh-CN" sz="2800" b="1" dirty="0"/>
              <a:t>q</a:t>
            </a:r>
            <a:r>
              <a:rPr lang="en-US" altLang="zh-CN" sz="2800" b="1" dirty="0">
                <a:sym typeface="Symbol" panose="05050102010706020507" pitchFamily="18" charset="2"/>
              </a:rPr>
              <a:t></a:t>
            </a:r>
            <a:r>
              <a:rPr lang="en-US" altLang="zh-CN" sz="2800" b="1" dirty="0"/>
              <a:t>r)</a:t>
            </a:r>
            <a:r>
              <a:rPr lang="en-US" altLang="zh-CN" sz="2800" b="1" dirty="0">
                <a:sym typeface="Symbol" panose="05050102010706020507" pitchFamily="18" charset="2"/>
              </a:rPr>
              <a:t></a:t>
            </a:r>
            <a:r>
              <a:rPr lang="en-US" altLang="zh-CN" sz="2800" b="1" dirty="0"/>
              <a:t>p                        </a:t>
            </a:r>
            <a:r>
              <a:rPr lang="zh-CN" altLang="en-US" sz="2800" b="1" dirty="0">
                <a:solidFill>
                  <a:srgbClr val="FF0000"/>
                </a:solidFill>
              </a:rPr>
              <a:t>合取范式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F8BED3-48F5-4097-B477-6E9D55E160C1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2457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极小项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89693" y="898081"/>
            <a:ext cx="8964613" cy="224676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="ctr">
            <a:spAutoFit/>
          </a:bodyPr>
          <a:lstStyle>
            <a:lvl1pPr marL="893763" indent="-8937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438275" indent="-1438275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</a:rPr>
              <a:t>1.14 </a:t>
            </a:r>
            <a:r>
              <a:rPr lang="zh-CN" altLang="en-US" sz="2800" b="1" dirty="0"/>
              <a:t>对于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个命题变元</a:t>
            </a:r>
            <a:r>
              <a:rPr lang="en-US" altLang="zh-CN" sz="2800" b="1" dirty="0"/>
              <a:t>p</a:t>
            </a:r>
            <a:r>
              <a:rPr lang="en-US" altLang="zh-CN" sz="2800" b="1" baseline="-25000" dirty="0"/>
              <a:t>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p</a:t>
            </a:r>
            <a:r>
              <a:rPr lang="en-US" altLang="zh-CN" sz="2800" b="1" baseline="-25000" dirty="0"/>
              <a:t>2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……</a:t>
            </a:r>
            <a:r>
              <a:rPr lang="zh-CN" altLang="en-US" sz="2800" b="1" dirty="0"/>
              <a:t>，</a:t>
            </a:r>
            <a:r>
              <a:rPr lang="en-US" altLang="zh-CN" sz="2800" b="1" dirty="0" err="1"/>
              <a:t>p</a:t>
            </a:r>
            <a:r>
              <a:rPr lang="en-US" altLang="zh-CN" sz="2800" b="1" baseline="-25000" dirty="0" err="1"/>
              <a:t>n</a:t>
            </a:r>
            <a:r>
              <a:rPr lang="zh-CN" altLang="en-US" sz="2800" b="1" dirty="0"/>
              <a:t>，简单合取式 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rgbClr val="FF0000"/>
                </a:solidFill>
              </a:rPr>
              <a:t>q</a:t>
            </a:r>
            <a:r>
              <a:rPr lang="en-US" altLang="zh-CN" sz="28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olidFill>
                  <a:srgbClr val="FF0000"/>
                </a:solidFill>
              </a:rPr>
              <a:t>……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b="1" dirty="0" err="1">
                <a:solidFill>
                  <a:srgbClr val="FF0000"/>
                </a:solidFill>
              </a:rPr>
              <a:t>q</a:t>
            </a:r>
            <a:r>
              <a:rPr lang="en-US" altLang="zh-CN" sz="2800" b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endParaRPr lang="en-US" altLang="zh-CN" sz="2800" b="1" baseline="-25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          </a:t>
            </a:r>
            <a:r>
              <a:rPr lang="en-US" altLang="zh-CN" sz="2800" b="1" dirty="0">
                <a:sym typeface="Symbol" panose="05050102010706020507" pitchFamily="18" charset="2"/>
              </a:rPr>
              <a:t>     </a:t>
            </a:r>
            <a:r>
              <a:rPr lang="zh-CN" altLang="en-US" sz="2800" b="1" dirty="0">
                <a:sym typeface="Symbol" panose="05050102010706020507" pitchFamily="18" charset="2"/>
              </a:rPr>
              <a:t>称为</a:t>
            </a:r>
            <a:r>
              <a:rPr lang="zh-CN" altLang="en-US" sz="2800" b="1" dirty="0">
                <a:solidFill>
                  <a:srgbClr val="CC0000"/>
                </a:solidFill>
                <a:sym typeface="Symbol" panose="05050102010706020507" pitchFamily="18" charset="2"/>
              </a:rPr>
              <a:t>极小项</a:t>
            </a:r>
            <a:r>
              <a:rPr lang="zh-CN" altLang="en-US" sz="2800" b="1" dirty="0">
                <a:sym typeface="Symbol" panose="05050102010706020507" pitchFamily="18" charset="2"/>
              </a:rPr>
              <a:t>，其中</a:t>
            </a:r>
            <a:r>
              <a:rPr lang="en-US" altLang="zh-CN" sz="2800" b="1" dirty="0">
                <a:sym typeface="Symbol" panose="05050102010706020507" pitchFamily="18" charset="2"/>
              </a:rPr>
              <a:t>q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ym typeface="Symbol" panose="05050102010706020507" pitchFamily="18" charset="2"/>
              </a:rPr>
              <a:t>=p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i</a:t>
            </a:r>
            <a:r>
              <a:rPr lang="zh-CN" altLang="en-US" sz="2800" b="1" dirty="0">
                <a:sym typeface="Symbol" panose="05050102010706020507" pitchFamily="18" charset="2"/>
              </a:rPr>
              <a:t>或</a:t>
            </a:r>
            <a:r>
              <a:rPr lang="en-US" altLang="zh-CN" sz="2800" b="1" dirty="0"/>
              <a:t>p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en-US" altLang="zh-CN" sz="2800" b="1" dirty="0" err="1"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ym typeface="Symbol" panose="05050102010706020507" pitchFamily="18" charset="2"/>
              </a:rPr>
              <a:t>=1</a:t>
            </a:r>
            <a:r>
              <a:rPr lang="zh-CN" altLang="en-US" sz="2800" b="1" dirty="0"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sym typeface="Symbol" panose="05050102010706020507" pitchFamily="18" charset="2"/>
              </a:rPr>
              <a:t>……</a:t>
            </a:r>
            <a:r>
              <a:rPr lang="zh-CN" altLang="en-US" sz="2800" b="1" dirty="0"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sym typeface="Symbol" panose="05050102010706020507" pitchFamily="18" charset="2"/>
              </a:rPr>
              <a:t>n)</a:t>
            </a:r>
            <a:r>
              <a:rPr lang="zh-CN" altLang="en-US" sz="2800" b="1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128004" name="Rectangle 5"/>
          <p:cNvSpPr>
            <a:spLocks noChangeArrowheads="1"/>
          </p:cNvSpPr>
          <p:nvPr/>
        </p:nvSpPr>
        <p:spPr bwMode="auto">
          <a:xfrm>
            <a:off x="146050" y="3860800"/>
            <a:ext cx="864076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8163" indent="-5381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例  由两个命题变元</a:t>
            </a:r>
            <a:r>
              <a:rPr lang="en-US" altLang="zh-CN" sz="2800" b="1" i="1" dirty="0">
                <a:solidFill>
                  <a:srgbClr val="333300"/>
                </a:solidFill>
                <a:sym typeface="Symbol" panose="05050102010706020507" pitchFamily="18" charset="2"/>
              </a:rPr>
              <a:t>p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q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组成的极小项有四个，它们分别为：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			</a:t>
            </a:r>
            <a:r>
              <a:rPr lang="en-US" altLang="zh-CN" sz="2800" b="1" i="1" dirty="0">
                <a:solidFill>
                  <a:srgbClr val="FF0000"/>
                </a:solidFill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solidFill>
                  <a:srgbClr val="FF0000"/>
                </a:solidFill>
              </a:rPr>
              <a:t>q , 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   </a:t>
            </a:r>
            <a:r>
              <a:rPr lang="zh-CN" altLang="en-US" sz="2800" b="1" dirty="0">
                <a:solidFill>
                  <a:srgbClr val="4347E7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solidFill>
                  <a:srgbClr val="4347E7"/>
                </a:solidFill>
              </a:rPr>
              <a:t>p</a:t>
            </a:r>
            <a:r>
              <a:rPr lang="en-US" altLang="zh-CN" sz="2800" b="1" dirty="0" err="1">
                <a:solidFill>
                  <a:srgbClr val="4347E7"/>
                </a:solidFill>
                <a:sym typeface="Symbol" panose="05050102010706020507" pitchFamily="18" charset="2"/>
              </a:rPr>
              <a:t>q</a:t>
            </a:r>
            <a:r>
              <a:rPr lang="zh-CN" altLang="en-US" sz="2800" b="1" dirty="0">
                <a:solidFill>
                  <a:srgbClr val="4347E7"/>
                </a:solidFill>
                <a:sym typeface="Symbol" panose="05050102010706020507" pitchFamily="18" charset="2"/>
              </a:rPr>
              <a:t>，  </a:t>
            </a:r>
            <a:r>
              <a:rPr lang="en-US" altLang="zh-CN" sz="2800" b="1" i="1" dirty="0">
                <a:solidFill>
                  <a:srgbClr val="C000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q, 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800" b="1" i="1" dirty="0" err="1">
                <a:solidFill>
                  <a:srgbClr val="33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800" b="1" dirty="0" err="1">
                <a:solidFill>
                  <a:srgbClr val="333300"/>
                </a:solidFill>
                <a:sym typeface="Symbol" panose="05050102010706020507" pitchFamily="18" charset="2"/>
              </a:rPr>
              <a:t>q</a:t>
            </a:r>
            <a:endParaRPr lang="zh-CN" altLang="en-US" sz="2800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9757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8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79B966-E800-4120-B6FD-45297A7C9331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2662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85225" cy="642938"/>
          </a:xfrm>
        </p:spPr>
        <p:txBody>
          <a:bodyPr/>
          <a:lstStyle/>
          <a:p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三个命题变元</a:t>
            </a:r>
            <a:r>
              <a:rPr lang="en-US" altLang="zh-CN" sz="3600" b="1" i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3600" b="1" i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3600" b="1" i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可构造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个极小项</a:t>
            </a:r>
          </a:p>
        </p:txBody>
      </p:sp>
      <p:sp>
        <p:nvSpPr>
          <p:cNvPr id="129027" name="Rectangle 4"/>
          <p:cNvSpPr>
            <a:spLocks noChangeArrowheads="1"/>
          </p:cNvSpPr>
          <p:nvPr/>
        </p:nvSpPr>
        <p:spPr bwMode="auto">
          <a:xfrm>
            <a:off x="250825" y="734513"/>
            <a:ext cx="8642350" cy="52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800" b="1" dirty="0">
                <a:solidFill>
                  <a:srgbClr val="333300"/>
                </a:solidFill>
              </a:rPr>
              <a:t>把命题变元的否定形式看成</a:t>
            </a:r>
            <a:r>
              <a:rPr lang="en-US" altLang="zh-CN" sz="2800" b="1" dirty="0">
                <a:solidFill>
                  <a:srgbClr val="333300"/>
                </a:solidFill>
              </a:rPr>
              <a:t>0</a:t>
            </a:r>
            <a:r>
              <a:rPr lang="zh-CN" altLang="en-US" sz="2800" b="1" dirty="0">
                <a:solidFill>
                  <a:srgbClr val="333300"/>
                </a:solidFill>
              </a:rPr>
              <a:t>，肯定形式看成</a:t>
            </a:r>
            <a:r>
              <a:rPr lang="en-US" altLang="zh-CN" sz="2800" b="1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solidFill>
                  <a:srgbClr val="333300"/>
                </a:solidFill>
              </a:rPr>
              <a:t>，则每个极小项对应一个二进制数，也对应一个十进制数。它们对应如下：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800" b="1" dirty="0">
                <a:solidFill>
                  <a:srgbClr val="333300"/>
                </a:solidFill>
              </a:rPr>
              <a:t>         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333300"/>
                </a:solidFill>
              </a:rPr>
              <a:t>p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solidFill>
                  <a:srgbClr val="333300"/>
                </a:solidFill>
              </a:rPr>
              <a:t>q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solidFill>
                  <a:srgbClr val="333300"/>
                </a:solidFill>
              </a:rPr>
              <a:t>r 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与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000 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或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对应，简记为 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0 </a:t>
            </a:r>
            <a:endParaRPr lang="en-US" altLang="zh-CN" sz="2800" b="1" dirty="0">
              <a:solidFill>
                <a:srgbClr val="3333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         </a:t>
            </a:r>
            <a:r>
              <a:rPr lang="en-US" altLang="zh-CN" sz="2800" b="1" i="1" dirty="0">
                <a:solidFill>
                  <a:srgbClr val="333300"/>
                </a:solidFill>
              </a:rPr>
              <a:t>p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q</a:t>
            </a:r>
            <a:r>
              <a:rPr lang="en-US" altLang="zh-CN" sz="2800" b="1" dirty="0" err="1">
                <a:solidFill>
                  <a:srgbClr val="3333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r</a:t>
            </a:r>
            <a:r>
              <a:rPr lang="en-US" altLang="zh-CN" sz="2800" b="1" i="1" dirty="0">
                <a:solidFill>
                  <a:srgbClr val="333300"/>
                </a:solidFill>
              </a:rPr>
              <a:t>    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与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001 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或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对应，简记为 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1 </a:t>
            </a:r>
            <a:endParaRPr lang="en-US" altLang="zh-CN" sz="2800" b="1" dirty="0">
              <a:solidFill>
                <a:srgbClr val="3333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         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p</a:t>
            </a:r>
            <a:r>
              <a:rPr lang="en-US" altLang="zh-CN" sz="2800" b="1" dirty="0" err="1">
                <a:solidFill>
                  <a:srgbClr val="3333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q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solidFill>
                  <a:srgbClr val="333300"/>
                </a:solidFill>
              </a:rPr>
              <a:t>r   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与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010 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或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对应，简记为 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2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 </a:t>
            </a:r>
            <a:endParaRPr lang="en-US" altLang="zh-CN" sz="2800" b="1" dirty="0">
              <a:solidFill>
                <a:srgbClr val="3333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         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p</a:t>
            </a:r>
            <a:r>
              <a:rPr lang="en-US" altLang="zh-CN" sz="2800" b="1" dirty="0" err="1">
                <a:solidFill>
                  <a:srgbClr val="3333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q</a:t>
            </a:r>
            <a:r>
              <a:rPr lang="en-US" altLang="zh-CN" sz="2800" b="1" dirty="0" err="1">
                <a:solidFill>
                  <a:srgbClr val="3333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r</a:t>
            </a:r>
            <a:r>
              <a:rPr lang="en-US" altLang="zh-CN" sz="2800" b="1" i="1" dirty="0">
                <a:solidFill>
                  <a:srgbClr val="333300"/>
                </a:solidFill>
              </a:rPr>
              <a:t>      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与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011 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或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对应，简记为 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3 </a:t>
            </a:r>
            <a:endParaRPr lang="en-US" altLang="zh-CN" sz="2800" b="1" dirty="0">
              <a:solidFill>
                <a:srgbClr val="3333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          </a:t>
            </a:r>
            <a:r>
              <a:rPr lang="en-US" altLang="zh-CN" sz="2800" b="1" i="1" dirty="0">
                <a:solidFill>
                  <a:srgbClr val="33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solidFill>
                  <a:srgbClr val="333300"/>
                </a:solidFill>
              </a:rPr>
              <a:t>q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solidFill>
                  <a:srgbClr val="333300"/>
                </a:solidFill>
              </a:rPr>
              <a:t>r  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与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100 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或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4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对应，简记为 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4</a:t>
            </a:r>
            <a:endParaRPr lang="en-US" altLang="zh-CN" sz="2800" b="1" dirty="0">
              <a:solidFill>
                <a:srgbClr val="3333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          </a:t>
            </a:r>
            <a:r>
              <a:rPr lang="en-US" altLang="zh-CN" sz="2800" b="1" i="1" dirty="0">
                <a:solidFill>
                  <a:srgbClr val="33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q</a:t>
            </a:r>
            <a:r>
              <a:rPr lang="en-US" altLang="zh-CN" sz="2800" b="1" dirty="0" err="1">
                <a:solidFill>
                  <a:srgbClr val="3333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r</a:t>
            </a:r>
            <a:r>
              <a:rPr lang="en-US" altLang="zh-CN" sz="2800" b="1" i="1" dirty="0">
                <a:solidFill>
                  <a:srgbClr val="333300"/>
                </a:solidFill>
              </a:rPr>
              <a:t>     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与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101 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或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5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对应，简记为 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5 </a:t>
            </a:r>
            <a:endParaRPr lang="en-US" altLang="zh-CN" sz="2800" b="1" dirty="0">
              <a:solidFill>
                <a:srgbClr val="3333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          </a:t>
            </a:r>
            <a:r>
              <a:rPr lang="en-US" altLang="zh-CN" sz="2800" b="1" i="1" dirty="0" err="1">
                <a:solidFill>
                  <a:srgbClr val="33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800" b="1" dirty="0" err="1">
                <a:solidFill>
                  <a:srgbClr val="3333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q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solidFill>
                  <a:srgbClr val="333300"/>
                </a:solidFill>
              </a:rPr>
              <a:t>r     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与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110 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或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6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对应，简记为 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6</a:t>
            </a:r>
            <a:endParaRPr lang="en-US" altLang="zh-CN" sz="2800" b="1" dirty="0">
              <a:solidFill>
                <a:srgbClr val="3333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          </a:t>
            </a:r>
            <a:r>
              <a:rPr lang="en-US" altLang="zh-CN" sz="2800" b="1" i="1" dirty="0" err="1">
                <a:solidFill>
                  <a:srgbClr val="33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800" b="1" dirty="0" err="1">
                <a:solidFill>
                  <a:srgbClr val="3333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q</a:t>
            </a:r>
            <a:r>
              <a:rPr lang="en-US" altLang="zh-CN" sz="2800" b="1" dirty="0" err="1">
                <a:solidFill>
                  <a:srgbClr val="3333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r</a:t>
            </a:r>
            <a:r>
              <a:rPr lang="en-US" altLang="zh-CN" sz="2800" b="1" i="1" dirty="0">
                <a:solidFill>
                  <a:srgbClr val="333300"/>
                </a:solidFill>
              </a:rPr>
              <a:t>        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与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111 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或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7</a:t>
            </a:r>
            <a:r>
              <a:rPr lang="zh-CN" altLang="en-US" sz="2800" b="1" dirty="0">
                <a:solidFill>
                  <a:srgbClr val="333300"/>
                </a:solidFill>
                <a:sym typeface="Symbol" panose="05050102010706020507" pitchFamily="18" charset="2"/>
              </a:rPr>
              <a:t>对应，简记为 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7</a:t>
            </a:r>
            <a:endParaRPr lang="en-US" altLang="zh-CN" sz="2800" b="1" dirty="0">
              <a:solidFill>
                <a:srgbClr val="3333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8675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D0463C-3B7F-4647-9830-35DD343E48F5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2765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主析取范式</a:t>
            </a:r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7652" name="Rectangle 3"/>
          <p:cNvSpPr>
            <a:spLocks noGrp="1"/>
          </p:cNvSpPr>
          <p:nvPr>
            <p:ph type="body" idx="4294967295"/>
          </p:nvPr>
        </p:nvSpPr>
        <p:spPr>
          <a:xfrm>
            <a:off x="107949" y="1052513"/>
            <a:ext cx="8856663" cy="2160587"/>
          </a:xfrm>
        </p:spPr>
        <p:txBody>
          <a:bodyPr/>
          <a:lstStyle/>
          <a:p>
            <a:pPr marL="1079500" indent="-1079500"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1.15 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仅有极小项构成的析取范式称为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主析取范式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1079500" indent="-1079500">
              <a:buFont typeface="Arial" panose="020B0604020202020204" pitchFamily="34" charset="0"/>
              <a:buNone/>
            </a:pP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524000" indent="-1524000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1.3  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任何一个合式公式，均有惟一的一个主析取范式与该合式公式等价。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79388" y="3849688"/>
            <a:ext cx="8785225" cy="10668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</a:rPr>
              <a:t>主析取范式就是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</a:rPr>
              <a:t>公式的所有完全成真解释对应的极小项的析取。</a:t>
            </a:r>
            <a:r>
              <a:rPr lang="zh-CN" altLang="en-US" sz="18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768598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FB7BF0-33A2-46B1-AF95-A40B6FEE3059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2867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>
                <a:latin typeface="Calibri" panose="020F0502020204030204" pitchFamily="34" charset="0"/>
                <a:ea typeface="宋体" panose="02010600030101010101" pitchFamily="2" charset="-122"/>
              </a:rPr>
              <a:t>求主析取范式的两种方法</a:t>
            </a:r>
          </a:p>
        </p:txBody>
      </p:sp>
      <p:sp>
        <p:nvSpPr>
          <p:cNvPr id="28676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923029"/>
            <a:ext cx="8820150" cy="3298059"/>
          </a:xfrm>
          <a:solidFill>
            <a:srgbClr val="FFFF00"/>
          </a:solidFill>
        </p:spPr>
        <p:txBody>
          <a:bodyPr/>
          <a:lstStyle/>
          <a:p>
            <a:pPr marL="892175" indent="-892175" defTabSz="987425">
              <a:lnSpc>
                <a:spcPct val="120000"/>
              </a:lnSpc>
              <a:spcBef>
                <a:spcPct val="35000"/>
              </a:spcBef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(1)</a:t>
            </a:r>
            <a:r>
              <a:rPr lang="zh-CN" alt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真值表法</a:t>
            </a:r>
            <a:r>
              <a:rPr lang="en-US" altLang="zh-CN" sz="28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赋值法</a:t>
            </a:r>
            <a:r>
              <a:rPr lang="en-US" altLang="zh-CN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根据公式的所有完全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成真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赋值，求出与这些成真赋值对应的简单合取式，所有简单合取式的析取就为公式的主析取范式。</a:t>
            </a:r>
          </a:p>
          <a:p>
            <a:pPr marL="892175" indent="-892175" defTabSz="987425">
              <a:lnSpc>
                <a:spcPct val="120000"/>
              </a:lnSpc>
              <a:spcBef>
                <a:spcPct val="35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(2)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等值演算法</a:t>
            </a:r>
            <a:r>
              <a:rPr lang="en-US" altLang="zh-CN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将析取范式中的每一个合取式用</a:t>
            </a:r>
            <a:r>
              <a:rPr lang="en-US" altLang="zh-CN" sz="28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p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填满命题变元，然后用等值公式进行演算，消去相同部分，即得公式的主析取范式。</a:t>
            </a:r>
          </a:p>
        </p:txBody>
      </p:sp>
      <p:sp>
        <p:nvSpPr>
          <p:cNvPr id="5" name="矩形 4"/>
          <p:cNvSpPr/>
          <p:nvPr/>
        </p:nvSpPr>
        <p:spPr>
          <a:xfrm>
            <a:off x="1475656" y="4447040"/>
            <a:ext cx="72728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qr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qr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(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pp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填充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r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qr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p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pqr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(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pqr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按字典排序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313347" y="443711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2428943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2A8C2A-68EB-4B63-9BD6-8D4AFB5FDD04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29699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1384301"/>
          </a:xfrm>
          <a:solidFill>
            <a:schemeClr val="tx1"/>
          </a:solidFill>
        </p:spPr>
        <p:txBody>
          <a:bodyPr/>
          <a:lstStyle/>
          <a:p>
            <a:pPr algn="l"/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例 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求公式的</a:t>
            </a:r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主析取范式</a:t>
            </a:r>
            <a:b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600" b="1" dirty="0" err="1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3600" b="1" dirty="0" err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b="1" dirty="0" err="1"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((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q)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p)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214313" y="1266825"/>
            <a:ext cx="9686279" cy="554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</a:rPr>
              <a:t>解</a:t>
            </a:r>
            <a:r>
              <a:rPr lang="zh-CN" altLang="en-US" sz="2800" b="1" dirty="0">
                <a:solidFill>
                  <a:srgbClr val="333300"/>
                </a:solidFill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333300"/>
                </a:solidFill>
              </a:rPr>
              <a:t>原式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(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b="1" dirty="0" err="1">
                <a:solidFill>
                  <a:srgbClr val="993300"/>
                </a:solidFill>
              </a:rPr>
              <a:t>p</a:t>
            </a:r>
            <a:r>
              <a:rPr lang="en-US" altLang="zh-CN" b="1" dirty="0" err="1">
                <a:solidFill>
                  <a:srgbClr val="993300"/>
                </a:solidFill>
                <a:sym typeface="Symbol" panose="05050102010706020507" pitchFamily="18" charset="2"/>
              </a:rPr>
              <a:t></a:t>
            </a:r>
            <a:r>
              <a:rPr lang="en-US" altLang="zh-CN" b="1" dirty="0" err="1">
                <a:solidFill>
                  <a:srgbClr val="993300"/>
                </a:solidFill>
              </a:rPr>
              <a:t>q</a:t>
            </a:r>
            <a:r>
              <a:rPr lang="en-US" altLang="zh-CN" b="1" dirty="0">
                <a:solidFill>
                  <a:srgbClr val="333300"/>
                </a:solidFill>
              </a:rPr>
              <a:t>)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b="1" dirty="0">
                <a:solidFill>
                  <a:srgbClr val="333300"/>
                </a:solidFill>
              </a:rPr>
              <a:t>(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(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993300"/>
                </a:solidFill>
              </a:rPr>
              <a:t>r</a:t>
            </a:r>
            <a:r>
              <a:rPr lang="en-US" altLang="zh-CN" b="1" dirty="0">
                <a:solidFill>
                  <a:srgbClr val="9933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b="1" dirty="0">
                <a:solidFill>
                  <a:srgbClr val="993300"/>
                </a:solidFill>
              </a:rPr>
              <a:t>q</a:t>
            </a:r>
            <a:r>
              <a:rPr lang="en-US" altLang="zh-CN" b="1" dirty="0">
                <a:solidFill>
                  <a:srgbClr val="333300"/>
                </a:solidFill>
              </a:rPr>
              <a:t>)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b="1" dirty="0">
                <a:solidFill>
                  <a:srgbClr val="333300"/>
                </a:solidFill>
              </a:rPr>
              <a:t>p)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333300"/>
                </a:solidFill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b="1" dirty="0">
                <a:solidFill>
                  <a:srgbClr val="333300"/>
                </a:solidFill>
              </a:rPr>
              <a:t>(p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b="1" dirty="0">
                <a:solidFill>
                  <a:srgbClr val="333300"/>
                </a:solidFill>
              </a:rPr>
              <a:t>q)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((</a:t>
            </a:r>
            <a:r>
              <a:rPr lang="en-US" altLang="zh-CN" b="1" dirty="0">
                <a:solidFill>
                  <a:srgbClr val="333300"/>
                </a:solidFill>
              </a:rPr>
              <a:t>r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b="1" dirty="0">
                <a:solidFill>
                  <a:srgbClr val="333300"/>
                </a:solidFill>
              </a:rPr>
              <a:t>q)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olidFill>
                  <a:srgbClr val="333300"/>
                </a:solidFill>
              </a:rPr>
              <a:t>p)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333300"/>
                </a:solidFill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b="1" dirty="0">
                <a:solidFill>
                  <a:srgbClr val="333300"/>
                </a:solidFill>
              </a:rPr>
              <a:t>(p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b="1" dirty="0"/>
              <a:t>q)</a:t>
            </a:r>
            <a:r>
              <a:rPr lang="en-US" altLang="zh-CN" b="1" dirty="0">
                <a:sym typeface="Symbol" panose="05050102010706020507" pitchFamily="18" charset="2"/>
              </a:rPr>
              <a:t>(</a:t>
            </a:r>
            <a:r>
              <a:rPr lang="en-US" altLang="zh-CN" b="1" dirty="0"/>
              <a:t>p</a:t>
            </a:r>
            <a:r>
              <a:rPr lang="en-US" altLang="zh-CN" b="1" dirty="0">
                <a:sym typeface="Symbol" panose="05050102010706020507" pitchFamily="18" charset="2"/>
              </a:rPr>
              <a:t></a:t>
            </a:r>
            <a:r>
              <a:rPr lang="en-US" altLang="zh-CN" b="1" dirty="0"/>
              <a:t>r)</a:t>
            </a:r>
            <a:r>
              <a:rPr lang="en-US" altLang="zh-CN" b="1" dirty="0">
                <a:sym typeface="Symbol" panose="05050102010706020507" pitchFamily="18" charset="2"/>
              </a:rPr>
              <a:t></a:t>
            </a:r>
            <a:r>
              <a:rPr lang="en-US" altLang="zh-CN" b="1" dirty="0"/>
              <a:t>(p</a:t>
            </a:r>
            <a:r>
              <a:rPr lang="en-US" altLang="zh-CN" b="1" dirty="0">
                <a:sym typeface="Symbol" panose="05050102010706020507" pitchFamily="18" charset="2"/>
              </a:rPr>
              <a:t></a:t>
            </a:r>
            <a:r>
              <a:rPr lang="en-US" altLang="zh-CN" b="1" dirty="0"/>
              <a:t>q)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b="1" dirty="0"/>
              <a:t>(p</a:t>
            </a:r>
            <a:r>
              <a:rPr lang="en-US" altLang="zh-CN" b="1" dirty="0">
                <a:sym typeface="Symbol" panose="05050102010706020507" pitchFamily="18" charset="2"/>
              </a:rPr>
              <a:t></a:t>
            </a:r>
            <a:r>
              <a:rPr lang="en-US" altLang="zh-CN" b="1" dirty="0"/>
              <a:t>q)</a:t>
            </a:r>
            <a:r>
              <a:rPr lang="en-US" altLang="zh-CN" b="1" dirty="0">
                <a:sym typeface="Symbol" panose="05050102010706020507" pitchFamily="18" charset="2"/>
              </a:rPr>
              <a:t></a:t>
            </a:r>
            <a:r>
              <a:rPr lang="en-US" altLang="zh-CN" b="1" dirty="0"/>
              <a:t>(p</a:t>
            </a:r>
            <a:r>
              <a:rPr lang="en-US" altLang="zh-CN" b="1" dirty="0">
                <a:sym typeface="Symbol" panose="05050102010706020507" pitchFamily="18" charset="2"/>
              </a:rPr>
              <a:t></a:t>
            </a:r>
            <a:r>
              <a:rPr lang="en-US" altLang="zh-CN" b="1" dirty="0"/>
              <a:t>r)</a:t>
            </a:r>
            <a:r>
              <a:rPr lang="zh-CN" altLang="en-US" b="1" dirty="0"/>
              <a:t>                        </a:t>
            </a:r>
            <a:r>
              <a:rPr lang="zh-CN" altLang="en-US" b="1" dirty="0">
                <a:solidFill>
                  <a:srgbClr val="333300"/>
                </a:solidFill>
              </a:rPr>
              <a:t>析取范式</a:t>
            </a:r>
            <a:endParaRPr lang="en-US" altLang="zh-CN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dirty="0">
                <a:solidFill>
                  <a:srgbClr val="333300"/>
                </a:solidFill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b="1" dirty="0">
                <a:solidFill>
                  <a:srgbClr val="333300"/>
                </a:solidFill>
              </a:rPr>
              <a:t>(p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</a:t>
            </a:r>
            <a:r>
              <a:rPr lang="en-US" altLang="zh-CN" b="1" dirty="0">
                <a:solidFill>
                  <a:srgbClr val="333300"/>
                </a:solidFill>
              </a:rPr>
              <a:t>q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(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r </a:t>
            </a:r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en-US" altLang="zh-CN" b="1" dirty="0">
                <a:solidFill>
                  <a:srgbClr val="333300"/>
                </a:solidFill>
              </a:rPr>
              <a:t>))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</a:t>
            </a:r>
            <a:r>
              <a:rPr lang="en-US" altLang="zh-CN" b="1" dirty="0">
                <a:solidFill>
                  <a:srgbClr val="333300"/>
                </a:solidFill>
              </a:rPr>
              <a:t>(</a:t>
            </a:r>
            <a:r>
              <a:rPr lang="en-US" altLang="zh-CN" b="1" dirty="0">
                <a:solidFill>
                  <a:srgbClr val="4347E7"/>
                </a:solidFill>
              </a:rPr>
              <a:t>p</a:t>
            </a:r>
            <a:r>
              <a:rPr lang="en-US" altLang="zh-CN" b="1" dirty="0">
                <a:solidFill>
                  <a:srgbClr val="4347E7"/>
                </a:solidFill>
                <a:sym typeface="Symbol" panose="05050102010706020507" pitchFamily="18" charset="2"/>
              </a:rPr>
              <a:t> 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qq</a:t>
            </a:r>
            <a:r>
              <a:rPr lang="en-US" altLang="zh-CN" b="1" dirty="0"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4347E7"/>
                </a:solidFill>
                <a:sym typeface="Symbol" panose="05050102010706020507" pitchFamily="18" charset="2"/>
              </a:rPr>
              <a:t></a:t>
            </a:r>
            <a:r>
              <a:rPr lang="en-US" altLang="zh-CN" b="1" dirty="0">
                <a:solidFill>
                  <a:srgbClr val="4347E7"/>
                </a:solidFill>
              </a:rPr>
              <a:t>r</a:t>
            </a:r>
            <a:r>
              <a:rPr lang="en-US" altLang="zh-CN" b="1" dirty="0">
                <a:solidFill>
                  <a:srgbClr val="333300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dirty="0">
                <a:solidFill>
                  <a:srgbClr val="333300"/>
                </a:solidFill>
              </a:rPr>
              <a:t> 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/>
              <a:t>(p</a:t>
            </a:r>
            <a:r>
              <a:rPr lang="en-US" altLang="zh-CN" b="1" dirty="0">
                <a:sym typeface="Symbol" panose="05050102010706020507" pitchFamily="18" charset="2"/>
              </a:rPr>
              <a:t></a:t>
            </a:r>
            <a:r>
              <a:rPr lang="en-US" altLang="zh-CN" b="1" dirty="0" err="1"/>
              <a:t>q</a:t>
            </a:r>
            <a:r>
              <a:rPr lang="en-US" altLang="zh-CN" b="1" dirty="0" err="1">
                <a:sym typeface="Symbol" panose="05050102010706020507" pitchFamily="18" charset="2"/>
              </a:rPr>
              <a:t>r</a:t>
            </a:r>
            <a:r>
              <a:rPr lang="en-US" altLang="zh-CN" b="1" dirty="0">
                <a:sym typeface="Symbol" panose="05050102010706020507" pitchFamily="18" charset="2"/>
              </a:rPr>
              <a:t>) (</a:t>
            </a:r>
            <a:r>
              <a:rPr lang="en-US" altLang="zh-CN" b="1" dirty="0"/>
              <a:t>p</a:t>
            </a:r>
            <a:r>
              <a:rPr lang="en-US" altLang="zh-CN" b="1" dirty="0">
                <a:sym typeface="Symbol" panose="05050102010706020507" pitchFamily="18" charset="2"/>
              </a:rPr>
              <a:t></a:t>
            </a:r>
            <a:r>
              <a:rPr lang="en-US" altLang="zh-CN" b="1" dirty="0"/>
              <a:t>q</a:t>
            </a:r>
            <a:r>
              <a:rPr lang="en-US" altLang="zh-CN" b="1" dirty="0">
                <a:sym typeface="Symbol" panose="05050102010706020507" pitchFamily="18" charset="2"/>
              </a:rPr>
              <a:t> </a:t>
            </a:r>
            <a:r>
              <a:rPr lang="en-US" altLang="zh-CN" b="1" dirty="0"/>
              <a:t>r)</a:t>
            </a:r>
            <a:r>
              <a:rPr lang="en-US" altLang="zh-CN" b="1" dirty="0">
                <a:sym typeface="Symbol" panose="05050102010706020507" pitchFamily="18" charset="2"/>
              </a:rPr>
              <a:t></a:t>
            </a:r>
            <a:r>
              <a:rPr lang="en-US" altLang="zh-CN" b="1" dirty="0"/>
              <a:t>(p</a:t>
            </a:r>
            <a:r>
              <a:rPr lang="en-US" altLang="zh-CN" b="1" dirty="0">
                <a:sym typeface="Symbol" panose="05050102010706020507" pitchFamily="18" charset="2"/>
              </a:rPr>
              <a:t> q</a:t>
            </a:r>
            <a:r>
              <a:rPr lang="en-US" altLang="zh-CN" b="1" dirty="0"/>
              <a:t>r</a:t>
            </a:r>
            <a:r>
              <a:rPr lang="en-US" altLang="zh-CN" b="1" dirty="0">
                <a:solidFill>
                  <a:srgbClr val="333300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dirty="0">
                <a:solidFill>
                  <a:srgbClr val="333300"/>
                </a:solidFill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b="1" dirty="0">
                <a:solidFill>
                  <a:srgbClr val="4347E7"/>
                </a:solidFill>
              </a:rPr>
              <a:t>101</a:t>
            </a:r>
            <a:r>
              <a:rPr lang="en-US" altLang="zh-CN" b="1" dirty="0">
                <a:solidFill>
                  <a:srgbClr val="4347E7"/>
                </a:solidFill>
                <a:sym typeface="Symbol" panose="05050102010706020507" pitchFamily="18" charset="2"/>
              </a:rPr>
              <a:t>100110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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456</a:t>
            </a:r>
            <a:endParaRPr lang="en-US" altLang="zh-CN" b="1" dirty="0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76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7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7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B4274B-E180-4930-A789-8D850732BF1D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122882" name="Rectangle 4"/>
          <p:cNvSpPr>
            <a:spLocks noChangeArrowheads="1"/>
          </p:cNvSpPr>
          <p:nvPr/>
        </p:nvSpPr>
        <p:spPr bwMode="auto">
          <a:xfrm>
            <a:off x="-36513" y="1500188"/>
            <a:ext cx="10080626" cy="282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sz="2800" b="1" dirty="0"/>
              <a:t>解：</a:t>
            </a:r>
            <a:r>
              <a:rPr lang="en-US" altLang="zh-CN" sz="2800" b="1" dirty="0"/>
              <a:t>p=1</a:t>
            </a:r>
            <a:r>
              <a:rPr lang="zh-CN" altLang="en-US" sz="2800" b="1" dirty="0"/>
              <a:t>时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原式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ym typeface="Symbol" panose="05050102010706020507" pitchFamily="18" charset="2"/>
              </a:rPr>
              <a:t>(</a:t>
            </a:r>
            <a:r>
              <a:rPr lang="en-US" altLang="zh-CN" sz="2800" b="1" dirty="0"/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q)∨</a:t>
            </a:r>
            <a:r>
              <a:rPr lang="en-US" altLang="zh-CN" sz="2800" b="1" dirty="0">
                <a:sym typeface="Symbol" panose="05050102010706020507" pitchFamily="18" charset="2"/>
              </a:rPr>
              <a:t>((</a:t>
            </a:r>
            <a:r>
              <a:rPr lang="en-US" altLang="zh-CN" sz="2800" b="1" dirty="0"/>
              <a:t>r</a:t>
            </a:r>
            <a:r>
              <a:rPr lang="en-US" altLang="zh-CN" sz="2800" b="1" dirty="0">
                <a:sym typeface="Symbol" panose="05050102010706020507" pitchFamily="18" charset="2"/>
              </a:rPr>
              <a:t></a:t>
            </a:r>
            <a:r>
              <a:rPr lang="en-US" altLang="zh-CN" sz="2800" b="1" dirty="0"/>
              <a:t>q)</a:t>
            </a:r>
            <a:r>
              <a:rPr lang="en-US" altLang="zh-CN" sz="2800" b="1" dirty="0">
                <a:sym typeface="Symbol" panose="05050102010706020507" pitchFamily="18" charset="2"/>
              </a:rPr>
              <a:t>1</a:t>
            </a:r>
            <a:r>
              <a:rPr lang="en-US" altLang="zh-CN" sz="2800" b="1" dirty="0"/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800" b="1" dirty="0">
                <a:sym typeface="Symbol" panose="05050102010706020507" pitchFamily="18" charset="2"/>
              </a:rPr>
              <a:t>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∨</a:t>
            </a:r>
            <a:r>
              <a:rPr lang="en-US" altLang="zh-CN" sz="2800" b="1" dirty="0">
                <a:sym typeface="Symbol" panose="05050102010706020507" pitchFamily="18" charset="2"/>
              </a:rPr>
              <a:t></a:t>
            </a:r>
            <a:r>
              <a:rPr lang="en-US" altLang="zh-CN" sz="2800" b="1" i="1" dirty="0"/>
              <a:t>r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800" b="1" dirty="0"/>
              <a:t>       p=0</a:t>
            </a:r>
            <a:r>
              <a:rPr lang="zh-CN" altLang="en-US" sz="2800" b="1" dirty="0"/>
              <a:t>时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原式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ym typeface="Symbol" panose="05050102010706020507" pitchFamily="18" charset="2"/>
              </a:rPr>
              <a:t>(</a:t>
            </a:r>
            <a:r>
              <a:rPr lang="en-US" altLang="zh-CN" sz="2800" b="1" dirty="0"/>
              <a:t>0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q)∨</a:t>
            </a:r>
            <a:r>
              <a:rPr lang="en-US" altLang="zh-CN" sz="2800" b="1" dirty="0">
                <a:sym typeface="Symbol" panose="05050102010706020507" pitchFamily="18" charset="2"/>
              </a:rPr>
              <a:t>((</a:t>
            </a:r>
            <a:r>
              <a:rPr lang="en-US" altLang="zh-CN" sz="2800" b="1" dirty="0"/>
              <a:t>r</a:t>
            </a:r>
            <a:r>
              <a:rPr lang="en-US" altLang="zh-CN" sz="2800" b="1" dirty="0">
                <a:sym typeface="Symbol" panose="05050102010706020507" pitchFamily="18" charset="2"/>
              </a:rPr>
              <a:t></a:t>
            </a:r>
            <a:r>
              <a:rPr lang="en-US" altLang="zh-CN" sz="2800" b="1" dirty="0"/>
              <a:t>q)</a:t>
            </a:r>
            <a:r>
              <a:rPr lang="en-US" altLang="zh-CN" sz="2800" b="1" dirty="0">
                <a:sym typeface="Symbol" panose="05050102010706020507" pitchFamily="18" charset="2"/>
              </a:rPr>
              <a:t>0</a:t>
            </a:r>
            <a:r>
              <a:rPr lang="en-US" altLang="zh-CN" sz="2800" b="1" dirty="0"/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800" b="1" dirty="0">
                <a:sym typeface="Symbol" panose="05050102010706020507" pitchFamily="18" charset="2"/>
              </a:rPr>
              <a:t>0</a:t>
            </a:r>
            <a:endParaRPr lang="en-US" altLang="zh-CN" sz="2800" b="1" dirty="0"/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800" b="1" dirty="0"/>
              <a:t>        </a:t>
            </a:r>
            <a:r>
              <a:rPr lang="zh-CN" altLang="en-US" sz="2800" b="1" dirty="0"/>
              <a:t>所以</a:t>
            </a:r>
            <a:r>
              <a:rPr lang="en-US" altLang="zh-CN" sz="2800" b="1" dirty="0"/>
              <a:t>,        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800" b="1" dirty="0"/>
              <a:t>        </a:t>
            </a:r>
            <a:r>
              <a:rPr lang="zh-CN" altLang="en-US" sz="2800" b="1" dirty="0"/>
              <a:t>成真解释为：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p,q,r</a:t>
            </a:r>
            <a:r>
              <a:rPr lang="en-US" altLang="zh-CN" sz="2800" b="1" dirty="0"/>
              <a:t>)=(1,0,1</a:t>
            </a:r>
            <a:r>
              <a:rPr lang="en-US" altLang="zh-CN" sz="2800" b="1" dirty="0">
                <a:sym typeface="Symbol" panose="05050102010706020507" pitchFamily="18" charset="2"/>
              </a:rPr>
              <a:t>), (1</a:t>
            </a:r>
            <a:r>
              <a:rPr lang="en-US" altLang="zh-CN" sz="2800" b="1" dirty="0"/>
              <a:t>,0</a:t>
            </a:r>
            <a:r>
              <a:rPr lang="en-US" altLang="zh-CN" sz="2800" b="1" dirty="0">
                <a:sym typeface="Symbol" panose="05050102010706020507" pitchFamily="18" charset="2"/>
              </a:rPr>
              <a:t>,0</a:t>
            </a:r>
            <a:r>
              <a:rPr lang="en-US" altLang="zh-CN" sz="2800" b="1" dirty="0"/>
              <a:t>), (1,1</a:t>
            </a:r>
            <a:r>
              <a:rPr lang="en-US" altLang="zh-CN" sz="2800" b="1" dirty="0">
                <a:sym typeface="Symbol" panose="05050102010706020507" pitchFamily="18" charset="2"/>
              </a:rPr>
              <a:t>,</a:t>
            </a:r>
            <a:r>
              <a:rPr lang="en-US" altLang="zh-CN" sz="2800" b="1" dirty="0"/>
              <a:t>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     </a:t>
            </a:r>
          </a:p>
        </p:txBody>
      </p:sp>
      <p:sp>
        <p:nvSpPr>
          <p:cNvPr id="6" name="Rectangle 2"/>
          <p:cNvSpPr txBox="1">
            <a:spLocks/>
          </p:cNvSpPr>
          <p:nvPr/>
        </p:nvSpPr>
        <p:spPr bwMode="auto">
          <a:xfrm>
            <a:off x="0" y="0"/>
            <a:ext cx="9144000" cy="13573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</a:rPr>
              <a:t>例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</a:rPr>
              <a:t>求公式的</a:t>
            </a:r>
            <a:r>
              <a:rPr lang="zh-CN" altLang="en-US" sz="3600" dirty="0">
                <a:solidFill>
                  <a:schemeClr val="bg1"/>
                </a:solidFill>
                <a:latin typeface="Calibri" pitchFamily="34" charset="0"/>
                <a:ea typeface="宋体" charset="-122"/>
              </a:rPr>
              <a:t>主析取范式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en-US" altLang="zh-CN" sz="3600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            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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(</a:t>
            </a:r>
            <a:r>
              <a:rPr lang="en-US" altLang="zh-CN" sz="3600" b="1" dirty="0" err="1">
                <a:solidFill>
                  <a:schemeClr val="bg1"/>
                </a:solidFill>
                <a:latin typeface="Calibri" pitchFamily="34" charset="0"/>
                <a:cs typeface="+mj-cs"/>
              </a:rPr>
              <a:t>p</a:t>
            </a:r>
            <a:r>
              <a:rPr lang="en-US" altLang="zh-CN" sz="3600" b="1" dirty="0" err="1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</a:t>
            </a:r>
            <a:r>
              <a:rPr lang="en-US" altLang="zh-CN" sz="3600" b="1" dirty="0" err="1">
                <a:solidFill>
                  <a:schemeClr val="bg1"/>
                </a:solidFill>
                <a:latin typeface="Calibri" pitchFamily="34" charset="0"/>
                <a:cs typeface="+mj-cs"/>
              </a:rPr>
              <a:t>q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</a:rPr>
              <a:t>)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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((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</a:rPr>
              <a:t>r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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</a:rPr>
              <a:t>q)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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</a:rPr>
              <a:t>p)</a:t>
            </a:r>
            <a:endParaRPr lang="en-US" altLang="zh-CN" sz="4400" b="1" dirty="0">
              <a:solidFill>
                <a:schemeClr val="bg1"/>
              </a:solidFill>
              <a:latin typeface="Calibri" pitchFamily="34" charset="0"/>
              <a:cs typeface="+mj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83568" y="4005064"/>
            <a:ext cx="8072437" cy="211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于是主析取范式为</a:t>
            </a:r>
            <a:r>
              <a:rPr lang="en-US" altLang="zh-CN" sz="2800" b="1" dirty="0"/>
              <a:t>:</a:t>
            </a:r>
            <a:endParaRPr lang="zh-CN" altLang="en-US" sz="2800" b="1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            </a:t>
            </a:r>
            <a:r>
              <a:rPr lang="en-US" altLang="zh-CN" sz="2800" b="1" dirty="0">
                <a:solidFill>
                  <a:schemeClr val="accent2"/>
                </a:solidFill>
              </a:rPr>
              <a:t>(p</a:t>
            </a:r>
            <a:r>
              <a:rPr lang="en-US" altLang="zh-CN" sz="2800" b="1" dirty="0">
                <a:solidFill>
                  <a:schemeClr val="accent2"/>
                </a:solidFill>
                <a:sym typeface="Symbol" panose="05050102010706020507" pitchFamily="18" charset="2"/>
              </a:rPr>
              <a:t></a:t>
            </a:r>
            <a:r>
              <a:rPr lang="en-US" altLang="zh-CN" sz="2800" b="1" dirty="0" err="1">
                <a:solidFill>
                  <a:schemeClr val="accent2"/>
                </a:solidFill>
              </a:rPr>
              <a:t>q</a:t>
            </a:r>
            <a:r>
              <a:rPr lang="en-US" altLang="zh-CN" sz="2800" b="1" dirty="0" err="1">
                <a:solidFill>
                  <a:schemeClr val="accent2"/>
                </a:solidFill>
                <a:sym typeface="Symbol" panose="05050102010706020507" pitchFamily="18" charset="2"/>
              </a:rPr>
              <a:t>r</a:t>
            </a:r>
            <a:r>
              <a:rPr lang="en-US" altLang="zh-CN" sz="2800" b="1" dirty="0">
                <a:solidFill>
                  <a:schemeClr val="accent2"/>
                </a:solidFill>
              </a:rPr>
              <a:t>)</a:t>
            </a:r>
            <a:r>
              <a:rPr lang="en-US" altLang="zh-CN" sz="2800" b="1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chemeClr val="accent2"/>
                </a:solidFill>
              </a:rPr>
              <a:t>(p</a:t>
            </a:r>
            <a:r>
              <a:rPr lang="en-US" altLang="zh-CN" sz="2800" b="1" dirty="0">
                <a:solidFill>
                  <a:schemeClr val="accent2"/>
                </a:solidFill>
                <a:sym typeface="Symbol" panose="05050102010706020507" pitchFamily="18" charset="2"/>
              </a:rPr>
              <a:t> q </a:t>
            </a:r>
            <a:r>
              <a:rPr lang="en-US" altLang="zh-CN" sz="2800" b="1" dirty="0">
                <a:solidFill>
                  <a:schemeClr val="accent2"/>
                </a:solidFill>
              </a:rPr>
              <a:t>r)</a:t>
            </a:r>
            <a:r>
              <a:rPr lang="en-US" altLang="zh-CN" sz="2800" b="1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b="1" dirty="0">
                <a:solidFill>
                  <a:schemeClr val="accent2"/>
                </a:solidFill>
              </a:rPr>
              <a:t>(p</a:t>
            </a:r>
            <a:r>
              <a:rPr lang="en-US" altLang="zh-CN" sz="2800" b="1" dirty="0">
                <a:solidFill>
                  <a:schemeClr val="accent2"/>
                </a:solidFill>
                <a:sym typeface="Symbol" panose="05050102010706020507" pitchFamily="18" charset="2"/>
              </a:rPr>
              <a:t> q</a:t>
            </a:r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sym typeface="Symbol" panose="05050102010706020507" pitchFamily="18" charset="2"/>
              </a:rPr>
              <a:t>  </a:t>
            </a:r>
            <a:r>
              <a:rPr lang="en-US" altLang="zh-CN" sz="2800" b="1" dirty="0">
                <a:solidFill>
                  <a:schemeClr val="accent2"/>
                </a:solidFill>
              </a:rPr>
              <a:t>r)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4347E7"/>
                </a:solidFill>
              </a:rPr>
              <a:t>   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olidFill>
                  <a:srgbClr val="4347E7"/>
                </a:solidFill>
              </a:rPr>
              <a:t>101</a:t>
            </a:r>
            <a:r>
              <a:rPr lang="en-US" altLang="zh-CN" sz="2800" b="1" dirty="0">
                <a:solidFill>
                  <a:srgbClr val="4347E7"/>
                </a:solidFill>
                <a:sym typeface="Symbol" panose="05050102010706020507" pitchFamily="18" charset="2"/>
              </a:rPr>
              <a:t>100110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4347E7"/>
                </a:solidFill>
                <a:sym typeface="Symbol" panose="05050102010706020507" pitchFamily="18" charset="2"/>
              </a:rPr>
              <a:t>	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456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82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64B938-88A9-43A5-AF2D-1E7DDE74B0F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229600" cy="719684"/>
          </a:xfrm>
        </p:spPr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基本等值式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7681" y="796149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双重否定律</a:t>
            </a:r>
            <a:r>
              <a:rPr lang="zh-CN" altLang="en-US" sz="3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	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等幂律</a:t>
            </a:r>
            <a:r>
              <a:rPr lang="zh-CN" altLang="en-US" sz="3200" b="1" dirty="0">
                <a:latin typeface="宋体" panose="02010600030101010101" pitchFamily="2" charset="-122"/>
              </a:rPr>
              <a:t>：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	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A</a:t>
            </a:r>
            <a:r>
              <a:rPr lang="en-US" altLang="zh-CN" sz="3200" b="1" dirty="0"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1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1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交换律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	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	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" name="矩形 2"/>
          <p:cNvSpPr/>
          <p:nvPr/>
        </p:nvSpPr>
        <p:spPr>
          <a:xfrm>
            <a:off x="3059832" y="5978058"/>
            <a:ext cx="2592288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2422327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689D13-C240-4C80-9AF9-16462CB7DAEB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327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极大项</a:t>
            </a:r>
            <a:endParaRPr lang="zh-CN" altLang="en-US" sz="4000" b="1" dirty="0"/>
          </a:p>
        </p:txBody>
      </p:sp>
      <p:sp>
        <p:nvSpPr>
          <p:cNvPr id="32772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942826"/>
            <a:ext cx="8713787" cy="2663825"/>
          </a:xfrm>
          <a:solidFill>
            <a:srgbClr val="FFFF00"/>
          </a:solidFill>
        </p:spPr>
        <p:txBody>
          <a:bodyPr/>
          <a:lstStyle/>
          <a:p>
            <a:pPr marL="1519238" indent="-1519238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1.16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对于</a:t>
            </a:r>
            <a:r>
              <a:rPr lang="en-US" altLang="zh-CN" sz="2800" b="1" i="1" dirty="0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个命题变元</a:t>
            </a:r>
            <a:r>
              <a:rPr lang="en-US" altLang="zh-CN" sz="2800" b="1" i="1" dirty="0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i="1" dirty="0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i="1" dirty="0">
                <a:latin typeface="Calibri" panose="020F0502020204030204" pitchFamily="34" charset="0"/>
                <a:ea typeface="宋体" panose="02010600030101010101" pitchFamily="2" charset="-122"/>
              </a:rPr>
              <a:t>……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i="1" dirty="0" err="1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800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，简单析取式  </a:t>
            </a:r>
          </a:p>
          <a:p>
            <a:pPr marL="630238" indent="-630238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</a:t>
            </a:r>
            <a:r>
              <a:rPr lang="en-US" altLang="zh-CN" sz="2800" b="1" i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8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 i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8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…</a:t>
            </a:r>
            <a:r>
              <a:rPr lang="en-US" altLang="zh-CN" sz="2800" b="1" i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endParaRPr lang="en-US" altLang="zh-CN" sz="2800" b="1" baseline="-250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630238" indent="-630238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极大项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，其中</a:t>
            </a:r>
            <a:r>
              <a:rPr lang="en-US" altLang="zh-CN" sz="2800" b="1" i="1" dirty="0"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800" b="1" i="1" dirty="0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或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i="1" dirty="0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179388" y="4049367"/>
            <a:ext cx="8713787" cy="15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8163" indent="-5381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2800" b="1" dirty="0"/>
              <a:t>例  由两个命题变元</a:t>
            </a:r>
            <a:r>
              <a:rPr lang="en-US" altLang="zh-CN" sz="2800" b="1" i="1" dirty="0"/>
              <a:t>p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q</a:t>
            </a:r>
            <a:r>
              <a:rPr lang="zh-CN" altLang="en-US" sz="2800" b="1" dirty="0"/>
              <a:t>组成的极大项有四个，它们分别为： 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2800" b="1" dirty="0"/>
              <a:t>               </a:t>
            </a:r>
            <a:r>
              <a:rPr lang="zh-CN" alt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C00000"/>
                </a:solidFill>
              </a:rPr>
              <a:t>p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q</a:t>
            </a:r>
            <a:r>
              <a:rPr lang="zh-CN" alt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， </a:t>
            </a:r>
            <a:r>
              <a:rPr lang="zh-CN" altLang="en-US" sz="2800" b="1" dirty="0">
                <a:sym typeface="Symbol" panose="05050102010706020507" pitchFamily="18" charset="2"/>
              </a:rPr>
              <a:t>  </a:t>
            </a:r>
            <a:r>
              <a:rPr lang="zh-CN" altLang="en-US" sz="2800" b="1" dirty="0">
                <a:solidFill>
                  <a:srgbClr val="4347E7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solidFill>
                  <a:srgbClr val="4347E7"/>
                </a:solidFill>
              </a:rPr>
              <a:t>p</a:t>
            </a:r>
            <a:r>
              <a:rPr lang="en-US" altLang="zh-CN" sz="2800" b="1" dirty="0" err="1">
                <a:solidFill>
                  <a:srgbClr val="4347E7"/>
                </a:solidFill>
                <a:sym typeface="Symbol" panose="05050102010706020507" pitchFamily="18" charset="2"/>
              </a:rPr>
              <a:t>q</a:t>
            </a:r>
            <a:r>
              <a:rPr lang="zh-CN" altLang="en-US" sz="2800" b="1" dirty="0">
                <a:solidFill>
                  <a:srgbClr val="4347E7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sym typeface="Symbol" panose="05050102010706020507" pitchFamily="18" charset="2"/>
              </a:rPr>
              <a:t>   </a:t>
            </a:r>
            <a:r>
              <a:rPr lang="en-US" altLang="zh-CN" sz="2800" b="1" i="1" dirty="0">
                <a:solidFill>
                  <a:srgbClr val="C00000"/>
                </a:solidFill>
              </a:rPr>
              <a:t>p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q</a:t>
            </a:r>
            <a:r>
              <a:rPr lang="zh-CN" alt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sym typeface="Symbol" panose="05050102010706020507" pitchFamily="18" charset="2"/>
              </a:rPr>
              <a:t>   </a:t>
            </a:r>
            <a:r>
              <a:rPr lang="en-US" altLang="zh-CN" sz="2800" b="1" i="1" dirty="0" err="1"/>
              <a:t>p</a:t>
            </a:r>
            <a:r>
              <a:rPr lang="en-US" altLang="zh-CN" sz="2800" b="1" dirty="0" err="1">
                <a:sym typeface="Symbol" panose="05050102010706020507" pitchFamily="18" charset="2"/>
              </a:rPr>
              <a:t>q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8981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D8965A-6F20-466D-A8CB-8C065983AEC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34819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893175" cy="642938"/>
          </a:xfrm>
        </p:spPr>
        <p:txBody>
          <a:bodyPr/>
          <a:lstStyle/>
          <a:p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三个命题变元</a:t>
            </a:r>
            <a:r>
              <a:rPr lang="en-US" altLang="zh-CN" sz="3600" b="1" i="1" dirty="0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3600" b="1" i="1" dirty="0"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600" b="1" i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可构造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个极大项</a:t>
            </a:r>
          </a:p>
        </p:txBody>
      </p:sp>
      <p:sp>
        <p:nvSpPr>
          <p:cNvPr id="34820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052513"/>
            <a:ext cx="8229600" cy="142557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i="1"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endParaRPr lang="zh-CN" altLang="en-US" sz="24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79388" y="836613"/>
            <a:ext cx="8964612" cy="547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333300"/>
                </a:solidFill>
              </a:rPr>
              <a:t>把命题变元的否定形式看成</a:t>
            </a:r>
            <a:r>
              <a:rPr lang="en-US" altLang="zh-CN" sz="2800" b="1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solidFill>
                  <a:srgbClr val="333300"/>
                </a:solidFill>
              </a:rPr>
              <a:t>，肯定形式看成</a:t>
            </a:r>
            <a:r>
              <a:rPr lang="en-US" altLang="zh-CN" sz="2800" b="1" dirty="0">
                <a:solidFill>
                  <a:srgbClr val="333300"/>
                </a:solidFill>
              </a:rPr>
              <a:t>0</a:t>
            </a:r>
            <a:r>
              <a:rPr lang="zh-CN" altLang="en-US" sz="2800" b="1" dirty="0">
                <a:solidFill>
                  <a:srgbClr val="333300"/>
                </a:solidFill>
              </a:rPr>
              <a:t>，则每个极大项对应一个二进制数，也对应一个十进制数。它们对应如下：</a:t>
            </a:r>
          </a:p>
          <a:p>
            <a:pPr eaLnBrk="1" hangingPunct="1">
              <a:lnSpc>
                <a:spcPct val="11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i="1" dirty="0">
                <a:solidFill>
                  <a:srgbClr val="333300"/>
                </a:solidFill>
              </a:rPr>
              <a:t>         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p</a:t>
            </a:r>
            <a:r>
              <a:rPr lang="en-US" altLang="zh-CN" sz="2800" b="1" dirty="0" err="1">
                <a:solidFill>
                  <a:srgbClr val="3333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q</a:t>
            </a:r>
            <a:r>
              <a:rPr lang="en-US" altLang="zh-CN" sz="2800" b="1" dirty="0" err="1">
                <a:solidFill>
                  <a:srgbClr val="3333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r</a:t>
            </a:r>
            <a:r>
              <a:rPr lang="en-US" altLang="zh-CN" sz="2800" b="1" i="1" dirty="0">
                <a:solidFill>
                  <a:srgbClr val="333300"/>
                </a:solidFill>
              </a:rPr>
              <a:t>          </a:t>
            </a:r>
            <a:r>
              <a:rPr lang="zh-CN" altLang="en-US" sz="2800" b="1" dirty="0">
                <a:solidFill>
                  <a:srgbClr val="333300"/>
                </a:solidFill>
              </a:rPr>
              <a:t>与</a:t>
            </a:r>
            <a:r>
              <a:rPr lang="en-US" altLang="zh-CN" sz="2800" b="1" dirty="0">
                <a:solidFill>
                  <a:srgbClr val="333300"/>
                </a:solidFill>
              </a:rPr>
              <a:t>000 </a:t>
            </a:r>
            <a:r>
              <a:rPr lang="zh-CN" altLang="en-US" sz="2800" b="1" dirty="0">
                <a:solidFill>
                  <a:srgbClr val="333300"/>
                </a:solidFill>
              </a:rPr>
              <a:t>或</a:t>
            </a:r>
            <a:r>
              <a:rPr lang="en-US" altLang="zh-CN" sz="2800" b="1" dirty="0">
                <a:solidFill>
                  <a:srgbClr val="333300"/>
                </a:solidFill>
              </a:rPr>
              <a:t>0</a:t>
            </a:r>
            <a:r>
              <a:rPr lang="zh-CN" altLang="en-US" sz="2800" b="1" dirty="0">
                <a:solidFill>
                  <a:srgbClr val="333300"/>
                </a:solidFill>
              </a:rPr>
              <a:t>对应，简记为 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0</a:t>
            </a:r>
            <a:endParaRPr lang="en-US" altLang="zh-CN" sz="2800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333300"/>
                </a:solidFill>
              </a:rPr>
              <a:t>         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p</a:t>
            </a:r>
            <a:r>
              <a:rPr lang="en-US" altLang="zh-CN" sz="2800" b="1" dirty="0" err="1">
                <a:solidFill>
                  <a:srgbClr val="3333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q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800" b="1" i="1" dirty="0">
                <a:solidFill>
                  <a:srgbClr val="333300"/>
                </a:solidFill>
              </a:rPr>
              <a:t>r       </a:t>
            </a:r>
            <a:r>
              <a:rPr lang="zh-CN" altLang="en-US" sz="2800" b="1" dirty="0">
                <a:solidFill>
                  <a:srgbClr val="333300"/>
                </a:solidFill>
              </a:rPr>
              <a:t>与</a:t>
            </a:r>
            <a:r>
              <a:rPr lang="en-US" altLang="zh-CN" sz="2800" b="1" dirty="0">
                <a:solidFill>
                  <a:srgbClr val="333300"/>
                </a:solidFill>
              </a:rPr>
              <a:t>001 </a:t>
            </a:r>
            <a:r>
              <a:rPr lang="zh-CN" altLang="en-US" sz="2800" b="1" dirty="0">
                <a:solidFill>
                  <a:srgbClr val="333300"/>
                </a:solidFill>
              </a:rPr>
              <a:t>或</a:t>
            </a:r>
            <a:r>
              <a:rPr lang="en-US" altLang="zh-CN" sz="2800" b="1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solidFill>
                  <a:srgbClr val="333300"/>
                </a:solidFill>
              </a:rPr>
              <a:t>对应，简记为 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1</a:t>
            </a:r>
            <a:endParaRPr lang="en-US" altLang="zh-CN" sz="2800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333300"/>
                </a:solidFill>
              </a:rPr>
              <a:t>         </a:t>
            </a:r>
            <a:r>
              <a:rPr lang="en-US" altLang="zh-CN" sz="2800" b="1" i="1" dirty="0">
                <a:solidFill>
                  <a:srgbClr val="333300"/>
                </a:solidFill>
              </a:rPr>
              <a:t>p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q</a:t>
            </a:r>
            <a:r>
              <a:rPr lang="en-US" altLang="zh-CN" sz="2800" b="1" dirty="0" err="1">
                <a:solidFill>
                  <a:srgbClr val="3333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r</a:t>
            </a:r>
            <a:r>
              <a:rPr lang="en-US" altLang="zh-CN" sz="2800" b="1" i="1" dirty="0">
                <a:solidFill>
                  <a:srgbClr val="333300"/>
                </a:solidFill>
              </a:rPr>
              <a:t>       </a:t>
            </a:r>
            <a:r>
              <a:rPr lang="zh-CN" altLang="en-US" sz="2800" b="1" dirty="0">
                <a:solidFill>
                  <a:srgbClr val="333300"/>
                </a:solidFill>
              </a:rPr>
              <a:t>与</a:t>
            </a:r>
            <a:r>
              <a:rPr lang="en-US" altLang="zh-CN" sz="2800" b="1" dirty="0">
                <a:solidFill>
                  <a:srgbClr val="333300"/>
                </a:solidFill>
              </a:rPr>
              <a:t>010 </a:t>
            </a:r>
            <a:r>
              <a:rPr lang="zh-CN" altLang="en-US" sz="2800" b="1" dirty="0">
                <a:solidFill>
                  <a:srgbClr val="333300"/>
                </a:solidFill>
              </a:rPr>
              <a:t>或</a:t>
            </a:r>
            <a:r>
              <a:rPr lang="en-US" altLang="zh-CN" sz="2800" b="1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solidFill>
                  <a:srgbClr val="333300"/>
                </a:solidFill>
              </a:rPr>
              <a:t>对应，简记为 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2</a:t>
            </a:r>
            <a:endParaRPr lang="en-US" altLang="zh-CN" sz="2800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333300"/>
                </a:solidFill>
              </a:rPr>
              <a:t>         </a:t>
            </a:r>
            <a:r>
              <a:rPr lang="en-US" altLang="zh-CN" sz="2800" b="1" i="1" dirty="0">
                <a:solidFill>
                  <a:srgbClr val="333300"/>
                </a:solidFill>
              </a:rPr>
              <a:t>p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800" b="1" i="1" dirty="0">
                <a:solidFill>
                  <a:srgbClr val="333300"/>
                </a:solidFill>
              </a:rPr>
              <a:t>q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800" b="1" i="1" dirty="0">
                <a:solidFill>
                  <a:srgbClr val="333300"/>
                </a:solidFill>
              </a:rPr>
              <a:t>r    </a:t>
            </a:r>
            <a:r>
              <a:rPr lang="zh-CN" altLang="en-US" sz="2800" b="1" dirty="0">
                <a:solidFill>
                  <a:srgbClr val="333300"/>
                </a:solidFill>
              </a:rPr>
              <a:t>与</a:t>
            </a:r>
            <a:r>
              <a:rPr lang="en-US" altLang="zh-CN" sz="2800" b="1" dirty="0">
                <a:solidFill>
                  <a:srgbClr val="333300"/>
                </a:solidFill>
              </a:rPr>
              <a:t>011 </a:t>
            </a:r>
            <a:r>
              <a:rPr lang="zh-CN" altLang="en-US" sz="2800" b="1" dirty="0">
                <a:solidFill>
                  <a:srgbClr val="333300"/>
                </a:solidFill>
              </a:rPr>
              <a:t>或</a:t>
            </a:r>
            <a:r>
              <a:rPr lang="en-US" altLang="zh-CN" sz="2800" b="1" dirty="0">
                <a:solidFill>
                  <a:srgbClr val="333300"/>
                </a:solidFill>
              </a:rPr>
              <a:t>3</a:t>
            </a:r>
            <a:r>
              <a:rPr lang="zh-CN" altLang="en-US" sz="2800" b="1" dirty="0">
                <a:solidFill>
                  <a:srgbClr val="333300"/>
                </a:solidFill>
              </a:rPr>
              <a:t>对应，简记为 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3 </a:t>
            </a:r>
            <a:endParaRPr lang="en-US" altLang="zh-CN" sz="2800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333300"/>
                </a:solidFill>
              </a:rPr>
              <a:t>         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p</a:t>
            </a:r>
            <a:r>
              <a:rPr lang="en-US" altLang="zh-CN" sz="2800" b="1" dirty="0" err="1">
                <a:solidFill>
                  <a:srgbClr val="3333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q</a:t>
            </a:r>
            <a:r>
              <a:rPr lang="en-US" altLang="zh-CN" sz="2800" b="1" dirty="0" err="1">
                <a:solidFill>
                  <a:srgbClr val="3333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r</a:t>
            </a:r>
            <a:r>
              <a:rPr lang="en-US" altLang="zh-CN" sz="2800" b="1" i="1" dirty="0">
                <a:solidFill>
                  <a:srgbClr val="333300"/>
                </a:solidFill>
              </a:rPr>
              <a:t>       </a:t>
            </a:r>
            <a:r>
              <a:rPr lang="zh-CN" altLang="en-US" sz="2800" b="1" dirty="0">
                <a:solidFill>
                  <a:srgbClr val="333300"/>
                </a:solidFill>
              </a:rPr>
              <a:t>与</a:t>
            </a:r>
            <a:r>
              <a:rPr lang="en-US" altLang="zh-CN" sz="2800" b="1" dirty="0">
                <a:solidFill>
                  <a:srgbClr val="333300"/>
                </a:solidFill>
              </a:rPr>
              <a:t>100 </a:t>
            </a:r>
            <a:r>
              <a:rPr lang="zh-CN" altLang="en-US" sz="2800" b="1" dirty="0">
                <a:solidFill>
                  <a:srgbClr val="333300"/>
                </a:solidFill>
              </a:rPr>
              <a:t>或</a:t>
            </a:r>
            <a:r>
              <a:rPr lang="en-US" altLang="zh-CN" sz="2800" b="1" dirty="0">
                <a:solidFill>
                  <a:srgbClr val="333300"/>
                </a:solidFill>
              </a:rPr>
              <a:t>4</a:t>
            </a:r>
            <a:r>
              <a:rPr lang="zh-CN" altLang="en-US" sz="2800" b="1" dirty="0">
                <a:solidFill>
                  <a:srgbClr val="333300"/>
                </a:solidFill>
              </a:rPr>
              <a:t>对应，简记为 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4</a:t>
            </a:r>
            <a:endParaRPr lang="en-US" altLang="zh-CN" sz="2800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333300"/>
                </a:solidFill>
              </a:rPr>
              <a:t>         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p</a:t>
            </a:r>
            <a:r>
              <a:rPr lang="en-US" altLang="zh-CN" sz="2800" b="1" dirty="0" err="1">
                <a:solidFill>
                  <a:srgbClr val="3333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q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800" b="1" i="1" dirty="0">
                <a:solidFill>
                  <a:srgbClr val="333300"/>
                </a:solidFill>
              </a:rPr>
              <a:t>r    </a:t>
            </a:r>
            <a:r>
              <a:rPr lang="zh-CN" altLang="en-US" sz="2800" b="1" dirty="0">
                <a:solidFill>
                  <a:srgbClr val="333300"/>
                </a:solidFill>
              </a:rPr>
              <a:t>与</a:t>
            </a:r>
            <a:r>
              <a:rPr lang="en-US" altLang="zh-CN" sz="2800" b="1" dirty="0">
                <a:solidFill>
                  <a:srgbClr val="333300"/>
                </a:solidFill>
              </a:rPr>
              <a:t>101 </a:t>
            </a:r>
            <a:r>
              <a:rPr lang="zh-CN" altLang="en-US" sz="2800" b="1" dirty="0">
                <a:solidFill>
                  <a:srgbClr val="333300"/>
                </a:solidFill>
              </a:rPr>
              <a:t>或</a:t>
            </a:r>
            <a:r>
              <a:rPr lang="en-US" altLang="zh-CN" sz="2800" b="1" dirty="0">
                <a:solidFill>
                  <a:srgbClr val="333300"/>
                </a:solidFill>
              </a:rPr>
              <a:t>5</a:t>
            </a:r>
            <a:r>
              <a:rPr lang="zh-CN" altLang="en-US" sz="2800" b="1" dirty="0">
                <a:solidFill>
                  <a:srgbClr val="333300"/>
                </a:solidFill>
              </a:rPr>
              <a:t>对应，简记为 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5 </a:t>
            </a:r>
            <a:endParaRPr lang="en-US" altLang="zh-CN" sz="2800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333300"/>
                </a:solidFill>
              </a:rPr>
              <a:t>         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333300"/>
                </a:solidFill>
              </a:rPr>
              <a:t>p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q</a:t>
            </a:r>
            <a:r>
              <a:rPr lang="en-US" altLang="zh-CN" sz="2800" b="1" dirty="0" err="1">
                <a:solidFill>
                  <a:srgbClr val="333300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800" b="1" i="1" dirty="0" err="1">
                <a:solidFill>
                  <a:srgbClr val="333300"/>
                </a:solidFill>
              </a:rPr>
              <a:t>r</a:t>
            </a:r>
            <a:r>
              <a:rPr lang="en-US" altLang="zh-CN" sz="2800" b="1" i="1" dirty="0">
                <a:solidFill>
                  <a:srgbClr val="333300"/>
                </a:solidFill>
              </a:rPr>
              <a:t>    </a:t>
            </a:r>
            <a:r>
              <a:rPr lang="zh-CN" altLang="en-US" sz="2800" b="1" dirty="0">
                <a:solidFill>
                  <a:srgbClr val="333300"/>
                </a:solidFill>
              </a:rPr>
              <a:t>与</a:t>
            </a:r>
            <a:r>
              <a:rPr lang="en-US" altLang="zh-CN" sz="2800" b="1" dirty="0">
                <a:solidFill>
                  <a:srgbClr val="333300"/>
                </a:solidFill>
              </a:rPr>
              <a:t>110 </a:t>
            </a:r>
            <a:r>
              <a:rPr lang="zh-CN" altLang="en-US" sz="2800" b="1" dirty="0">
                <a:solidFill>
                  <a:srgbClr val="333300"/>
                </a:solidFill>
              </a:rPr>
              <a:t>或</a:t>
            </a:r>
            <a:r>
              <a:rPr lang="en-US" altLang="zh-CN" sz="2800" b="1" dirty="0">
                <a:solidFill>
                  <a:srgbClr val="333300"/>
                </a:solidFill>
              </a:rPr>
              <a:t>6</a:t>
            </a:r>
            <a:r>
              <a:rPr lang="zh-CN" altLang="en-US" sz="2800" b="1" dirty="0">
                <a:solidFill>
                  <a:srgbClr val="333300"/>
                </a:solidFill>
              </a:rPr>
              <a:t>对应，简记为 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6 </a:t>
            </a:r>
            <a:endParaRPr lang="en-US" altLang="zh-CN" sz="2800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333300"/>
                </a:solidFill>
              </a:rPr>
              <a:t>         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333300"/>
                </a:solidFill>
              </a:rPr>
              <a:t>p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800" b="1" i="1" dirty="0">
                <a:solidFill>
                  <a:srgbClr val="333300"/>
                </a:solidFill>
              </a:rPr>
              <a:t>q</a:t>
            </a:r>
            <a:r>
              <a:rPr lang="en-US" altLang="zh-CN" sz="2800" b="1" dirty="0">
                <a:solidFill>
                  <a:srgbClr val="3333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sz="2800" b="1" i="1" dirty="0">
                <a:solidFill>
                  <a:srgbClr val="333300"/>
                </a:solidFill>
              </a:rPr>
              <a:t>r  </a:t>
            </a:r>
            <a:r>
              <a:rPr lang="zh-CN" altLang="en-US" sz="2800" b="1" dirty="0">
                <a:solidFill>
                  <a:srgbClr val="333300"/>
                </a:solidFill>
              </a:rPr>
              <a:t>与</a:t>
            </a:r>
            <a:r>
              <a:rPr lang="en-US" altLang="zh-CN" sz="2800" b="1" dirty="0">
                <a:solidFill>
                  <a:srgbClr val="333300"/>
                </a:solidFill>
              </a:rPr>
              <a:t>111 </a:t>
            </a:r>
            <a:r>
              <a:rPr lang="zh-CN" altLang="en-US" sz="2800" b="1" dirty="0">
                <a:solidFill>
                  <a:srgbClr val="333300"/>
                </a:solidFill>
              </a:rPr>
              <a:t>或</a:t>
            </a:r>
            <a:r>
              <a:rPr lang="en-US" altLang="zh-CN" sz="2800" b="1" dirty="0">
                <a:solidFill>
                  <a:srgbClr val="333300"/>
                </a:solidFill>
              </a:rPr>
              <a:t>7</a:t>
            </a:r>
            <a:r>
              <a:rPr lang="zh-CN" altLang="en-US" sz="2800" b="1" dirty="0">
                <a:solidFill>
                  <a:srgbClr val="333300"/>
                </a:solidFill>
              </a:rPr>
              <a:t>对应，简记为 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7</a:t>
            </a:r>
            <a:endParaRPr lang="en-US" altLang="zh-CN" sz="2800" b="1" dirty="0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870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7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7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7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7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7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7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7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7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79B966-E800-4120-B6FD-45297A7C9331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2662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85225" cy="642938"/>
          </a:xfrm>
        </p:spPr>
        <p:txBody>
          <a:bodyPr/>
          <a:lstStyle/>
          <a:p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个命题变元的极小项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极大项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027" name="Rectangle 4"/>
              <p:cNvSpPr>
                <a:spLocks noChangeArrowheads="1"/>
              </p:cNvSpPr>
              <p:nvPr/>
            </p:nvSpPr>
            <p:spPr bwMode="auto">
              <a:xfrm>
                <a:off x="179388" y="1844824"/>
                <a:ext cx="892968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10000"/>
                  </a:spcBef>
                  <a:buFontTx/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极小项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(0≤i≤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-1)</a:t>
                </a:r>
                <a:r>
                  <a:rPr lang="zh-CN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的成真赋值是</a:t>
                </a:r>
                <a:r>
                  <a:rPr lang="en-US" altLang="zh-CN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i</a:t>
                </a:r>
                <a:r>
                  <a:rPr lang="zh-CN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的二进制表示</a:t>
                </a:r>
                <a:endParaRPr lang="en-US" altLang="zh-CN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29027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1844824"/>
                <a:ext cx="8929687" cy="584775"/>
              </a:xfrm>
              <a:prstGeom prst="rect">
                <a:avLst/>
              </a:prstGeom>
              <a:blipFill>
                <a:blip r:embed="rId3"/>
                <a:stretch>
                  <a:fillRect l="-1706" t="-16667" b="-343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51520" y="1007623"/>
                <a:ext cx="20737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各有</m:t>
                    </m:r>
                    <m:sSup>
                      <m:sSupPr>
                        <m:ctrlPr>
                          <a:rPr lang="en-US" altLang="zh-C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zh-CN" alt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3200" dirty="0">
                    <a:solidFill>
                      <a:schemeClr val="tx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07623"/>
                <a:ext cx="2073709" cy="492443"/>
              </a:xfrm>
              <a:prstGeom prst="rect">
                <a:avLst/>
              </a:prstGeom>
              <a:blipFill>
                <a:blip r:embed="rId4"/>
                <a:stretch>
                  <a:fillRect t="-28395" r="-11176" b="-45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>
                <a:spLocks noChangeArrowheads="1"/>
              </p:cNvSpPr>
              <p:nvPr/>
            </p:nvSpPr>
            <p:spPr bwMode="auto">
              <a:xfrm>
                <a:off x="179512" y="2747889"/>
                <a:ext cx="892968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10000"/>
                  </a:spcBef>
                  <a:buFontTx/>
                  <a:buNone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极大项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M</a:t>
                </a:r>
                <a:r>
                  <a:rPr lang="en-US" altLang="zh-CN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(0≤i≤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-1)</a:t>
                </a:r>
                <a:r>
                  <a:rPr lang="zh-CN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的成假赋值是</a:t>
                </a:r>
                <a:r>
                  <a:rPr lang="en-US" altLang="zh-CN" dirty="0" err="1">
                    <a:solidFill>
                      <a:schemeClr val="tx1"/>
                    </a:solidFill>
                    <a:sym typeface="Symbol" panose="05050102010706020507" pitchFamily="18" charset="2"/>
                  </a:rPr>
                  <a:t>i</a:t>
                </a:r>
                <a:r>
                  <a:rPr lang="zh-CN" altLang="en-US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的二进制表示</a:t>
                </a:r>
                <a:endParaRPr lang="en-US" altLang="zh-CN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747889"/>
                <a:ext cx="8929687" cy="584775"/>
              </a:xfrm>
              <a:prstGeom prst="rect">
                <a:avLst/>
              </a:prstGeom>
              <a:blipFill>
                <a:blip r:embed="rId5"/>
                <a:stretch>
                  <a:fillRect l="-1706" t="-16667" b="-343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3347864" y="3933056"/>
            <a:ext cx="215956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rgbClr val="FF0000"/>
                </a:solidFill>
              </a:rPr>
              <a:t>m</a:t>
            </a:r>
            <a:r>
              <a:rPr lang="en-US" altLang="zh-CN" sz="3600" b="1" baseline="-25000" dirty="0">
                <a:solidFill>
                  <a:srgbClr val="FF0000"/>
                </a:solidFill>
              </a:rPr>
              <a:t>i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36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600" b="1" dirty="0" err="1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r>
              <a:rPr lang="en-US" altLang="zh-CN" sz="3600" b="1" baseline="-25000" dirty="0" err="1">
                <a:solidFill>
                  <a:srgbClr val="FF0000"/>
                </a:solidFill>
              </a:rPr>
              <a:t>i</a:t>
            </a:r>
            <a:endParaRPr lang="en-US" altLang="zh-CN" sz="3600" b="1" baseline="-25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err="1">
                <a:solidFill>
                  <a:srgbClr val="FF0000"/>
                </a:solidFill>
              </a:rPr>
              <a:t>M</a:t>
            </a:r>
            <a:r>
              <a:rPr lang="en-US" altLang="zh-CN" sz="3600" b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3600" b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36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600" b="1" dirty="0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r>
              <a:rPr lang="en-US" altLang="zh-CN" sz="3600" b="1" baseline="-25000" dirty="0">
                <a:solidFill>
                  <a:srgbClr val="FF0000"/>
                </a:solidFill>
              </a:rPr>
              <a:t>i</a:t>
            </a:r>
            <a:endParaRPr lang="zh-CN" altLang="en-US" sz="3600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927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A56746-3007-4682-83F4-1BE09CE667FC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358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主合取范式</a:t>
            </a:r>
          </a:p>
        </p:txBody>
      </p:sp>
      <p:sp>
        <p:nvSpPr>
          <p:cNvPr id="35844" name="Rectangle 3"/>
          <p:cNvSpPr>
            <a:spLocks noGrp="1"/>
          </p:cNvSpPr>
          <p:nvPr>
            <p:ph type="body" idx="4294967295"/>
          </p:nvPr>
        </p:nvSpPr>
        <p:spPr>
          <a:xfrm>
            <a:off x="0" y="1052513"/>
            <a:ext cx="9144000" cy="2533650"/>
          </a:xfrm>
        </p:spPr>
        <p:txBody>
          <a:bodyPr/>
          <a:lstStyle/>
          <a:p>
            <a:pPr marL="1079500" indent="-107950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1.17 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仅有极大项构成的合取范式称为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主合取范式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 </a:t>
            </a:r>
          </a:p>
          <a:p>
            <a:pPr marL="1346200" indent="-1346200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1.4  </a:t>
            </a:r>
            <a:r>
              <a:rPr lang="zh-CN" altLang="en-US" sz="2800" b="1" dirty="0">
                <a:solidFill>
                  <a:srgbClr val="4347E7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任何一个合式公式，均有惟一的一个主合取范式与该合式公式等价。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179388" y="3357563"/>
            <a:ext cx="8785225" cy="946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</a:rPr>
              <a:t>主合取范式就是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</a:rPr>
              <a:t>公式的所有完全成假解释对应的极大项的合取。</a:t>
            </a:r>
          </a:p>
        </p:txBody>
      </p:sp>
    </p:spTree>
    <p:extLst>
      <p:ext uri="{BB962C8B-B14F-4D97-AF65-F5344CB8AC3E}">
        <p14:creationId xmlns:p14="http://schemas.microsoft.com/office/powerpoint/2010/main" val="149991094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AA52B7-46CF-4049-879E-A2340603C13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3686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求主合取范式的两种方法</a:t>
            </a:r>
          </a:p>
        </p:txBody>
      </p:sp>
      <p:sp>
        <p:nvSpPr>
          <p:cNvPr id="36868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908720"/>
            <a:ext cx="8713787" cy="3312592"/>
          </a:xfrm>
          <a:solidFill>
            <a:srgbClr val="FFFF00"/>
          </a:solidFill>
        </p:spPr>
        <p:txBody>
          <a:bodyPr/>
          <a:lstStyle/>
          <a:p>
            <a:pPr marL="803275" indent="-803275">
              <a:lnSpc>
                <a:spcPct val="12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(1)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真值表法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赋值法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根据公式的所有完全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成假赋值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，求出与这些成假赋值对应的简单析取式，所有简单析取式的合取就为公式的主合取范式。</a:t>
            </a:r>
          </a:p>
          <a:p>
            <a:pPr marL="803275" indent="-803275">
              <a:lnSpc>
                <a:spcPct val="12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(2)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等值演算法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将合取范式中的每一个析取式用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sz="2800" b="1" i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填满命题变元，然后用等值公式进行演算，消去相同部份，即得公式的主合取范式。</a:t>
            </a:r>
          </a:p>
        </p:txBody>
      </p:sp>
      <p:sp>
        <p:nvSpPr>
          <p:cNvPr id="2" name="矩形 1"/>
          <p:cNvSpPr/>
          <p:nvPr/>
        </p:nvSpPr>
        <p:spPr>
          <a:xfrm>
            <a:off x="1547664" y="4445823"/>
            <a:ext cx="727280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qr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en-US" altLang="zh-CN" sz="3200" b="1" dirty="0">
                <a:solidFill>
                  <a:srgbClr val="4347E7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qr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(</a:t>
            </a:r>
            <a:r>
              <a:rPr lang="en-US" altLang="zh-CN" sz="3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p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填充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4347E7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qr</a:t>
            </a:r>
            <a:r>
              <a:rPr lang="en-US" altLang="zh-CN" sz="3200" b="1" dirty="0" err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qr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p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4347E7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pqr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(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pqr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按字典排序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3347" y="4437112"/>
            <a:ext cx="734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780211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F86C3D-6E08-43FC-8CD6-D9C3A4AA006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37891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1527176"/>
          </a:xfrm>
          <a:solidFill>
            <a:schemeClr val="tx1"/>
          </a:solidFill>
        </p:spPr>
        <p:txBody>
          <a:bodyPr/>
          <a:lstStyle/>
          <a:p>
            <a:pPr algn="l"/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例 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求公式的主合取范式</a:t>
            </a:r>
            <a:b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600" b="1" dirty="0" err="1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3600" b="1" dirty="0" err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b="1" dirty="0" err="1"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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((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q)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p)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0" y="1500188"/>
            <a:ext cx="9144000" cy="521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</a:rPr>
              <a:t>解</a:t>
            </a:r>
            <a:r>
              <a:rPr lang="zh-CN" altLang="en-US" sz="2800" b="1" dirty="0">
                <a:solidFill>
                  <a:srgbClr val="333300"/>
                </a:solidFill>
              </a:rPr>
              <a:t>：</a:t>
            </a:r>
            <a:r>
              <a:rPr lang="zh-CN" altLang="en-US" b="1" dirty="0"/>
              <a:t>原式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dirty="0">
                <a:sym typeface="Symbol" panose="05050102010706020507" pitchFamily="18" charset="2"/>
              </a:rPr>
              <a:t>(</a:t>
            </a:r>
            <a:r>
              <a:rPr lang="en-US" altLang="zh-CN" b="1" dirty="0" err="1"/>
              <a:t>p</a:t>
            </a:r>
            <a:r>
              <a:rPr lang="en-US" altLang="zh-CN" b="1" dirty="0" err="1">
                <a:sym typeface="Symbol" panose="05050102010706020507" pitchFamily="18" charset="2"/>
              </a:rPr>
              <a:t></a:t>
            </a:r>
            <a:r>
              <a:rPr lang="en-US" altLang="zh-CN" b="1" dirty="0" err="1"/>
              <a:t>q</a:t>
            </a:r>
            <a:r>
              <a:rPr lang="en-US" altLang="zh-CN" b="1" dirty="0"/>
              <a:t>)</a:t>
            </a:r>
            <a:r>
              <a:rPr lang="en-US" altLang="zh-CN" b="1" dirty="0">
                <a:sym typeface="Symbol" panose="05050102010706020507" pitchFamily="18" charset="2"/>
              </a:rPr>
              <a:t></a:t>
            </a:r>
            <a:r>
              <a:rPr lang="en-US" altLang="zh-CN" b="1" dirty="0"/>
              <a:t>(</a:t>
            </a:r>
            <a:r>
              <a:rPr lang="en-US" altLang="zh-CN" b="1" dirty="0">
                <a:sym typeface="Symbol" panose="05050102010706020507" pitchFamily="18" charset="2"/>
              </a:rPr>
              <a:t>(</a:t>
            </a:r>
            <a:r>
              <a:rPr lang="en-US" altLang="zh-CN" b="1" dirty="0"/>
              <a:t>r</a:t>
            </a:r>
            <a:r>
              <a:rPr lang="en-US" altLang="zh-CN" b="1" dirty="0">
                <a:sym typeface="Symbol" panose="05050102010706020507" pitchFamily="18" charset="2"/>
              </a:rPr>
              <a:t></a:t>
            </a:r>
            <a:r>
              <a:rPr lang="en-US" altLang="zh-CN" b="1" dirty="0"/>
              <a:t>q)</a:t>
            </a:r>
            <a:r>
              <a:rPr lang="en-US" altLang="zh-CN" b="1" dirty="0">
                <a:sym typeface="Symbol" panose="05050102010706020507" pitchFamily="18" charset="2"/>
              </a:rPr>
              <a:t></a:t>
            </a:r>
            <a:r>
              <a:rPr lang="en-US" altLang="zh-CN" b="1" dirty="0"/>
              <a:t>p)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      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/>
              <a:t>(p</a:t>
            </a:r>
            <a:r>
              <a:rPr lang="en-US" altLang="zh-CN" b="1" dirty="0">
                <a:sym typeface="Symbol" panose="05050102010706020507" pitchFamily="18" charset="2"/>
              </a:rPr>
              <a:t></a:t>
            </a:r>
            <a:r>
              <a:rPr lang="en-US" altLang="zh-CN" b="1" dirty="0"/>
              <a:t>q)</a:t>
            </a:r>
            <a:r>
              <a:rPr lang="en-US" altLang="zh-CN" b="1" dirty="0">
                <a:sym typeface="Symbol" panose="05050102010706020507" pitchFamily="18" charset="2"/>
              </a:rPr>
              <a:t>((</a:t>
            </a:r>
            <a:r>
              <a:rPr lang="en-US" altLang="zh-CN" b="1" dirty="0"/>
              <a:t>r</a:t>
            </a:r>
            <a:r>
              <a:rPr lang="en-US" altLang="zh-CN" b="1" dirty="0">
                <a:sym typeface="Symbol" panose="05050102010706020507" pitchFamily="18" charset="2"/>
              </a:rPr>
              <a:t></a:t>
            </a:r>
            <a:r>
              <a:rPr lang="en-US" altLang="zh-CN" b="1" dirty="0"/>
              <a:t>q)</a:t>
            </a:r>
            <a:r>
              <a:rPr lang="en-US" altLang="zh-CN" b="1" dirty="0">
                <a:sym typeface="Symbol" panose="05050102010706020507" pitchFamily="18" charset="2"/>
              </a:rPr>
              <a:t></a:t>
            </a:r>
            <a:r>
              <a:rPr lang="en-US" altLang="zh-CN" b="1" dirty="0"/>
              <a:t>p)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/>
              <a:t>     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b="1" dirty="0"/>
              <a:t>(p</a:t>
            </a:r>
            <a:r>
              <a:rPr lang="en-US" altLang="zh-CN" b="1" dirty="0">
                <a:sym typeface="Symbol" panose="05050102010706020507" pitchFamily="18" charset="2"/>
              </a:rPr>
              <a:t></a:t>
            </a:r>
            <a:r>
              <a:rPr lang="en-US" altLang="zh-CN" b="1" dirty="0"/>
              <a:t>q)</a:t>
            </a:r>
            <a:r>
              <a:rPr lang="en-US" altLang="zh-CN" b="1" dirty="0">
                <a:sym typeface="Symbol" panose="05050102010706020507" pitchFamily="18" charset="2"/>
              </a:rPr>
              <a:t>(</a:t>
            </a:r>
            <a:r>
              <a:rPr lang="en-US" altLang="zh-CN" b="1" dirty="0"/>
              <a:t>p</a:t>
            </a:r>
            <a:r>
              <a:rPr lang="en-US" altLang="zh-CN" b="1" dirty="0">
                <a:sym typeface="Symbol" panose="05050102010706020507" pitchFamily="18" charset="2"/>
              </a:rPr>
              <a:t></a:t>
            </a:r>
            <a:r>
              <a:rPr lang="en-US" altLang="zh-CN" b="1" dirty="0"/>
              <a:t>r)</a:t>
            </a:r>
            <a:r>
              <a:rPr lang="en-US" altLang="zh-CN" b="1" dirty="0">
                <a:sym typeface="Symbol" panose="05050102010706020507" pitchFamily="18" charset="2"/>
              </a:rPr>
              <a:t></a:t>
            </a:r>
            <a:r>
              <a:rPr lang="en-US" altLang="zh-CN" b="1" dirty="0"/>
              <a:t>(p</a:t>
            </a:r>
            <a:r>
              <a:rPr lang="en-US" altLang="zh-CN" b="1" dirty="0">
                <a:sym typeface="Symbol" panose="05050102010706020507" pitchFamily="18" charset="2"/>
              </a:rPr>
              <a:t></a:t>
            </a:r>
            <a:r>
              <a:rPr lang="en-US" altLang="zh-CN" b="1" dirty="0"/>
              <a:t>q)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/>
              <a:t>      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/>
              <a:t>(p</a:t>
            </a:r>
            <a:r>
              <a:rPr lang="en-US" altLang="zh-CN" b="1" dirty="0">
                <a:sym typeface="Symbol" panose="05050102010706020507" pitchFamily="18" charset="2"/>
              </a:rPr>
              <a:t></a:t>
            </a:r>
            <a:r>
              <a:rPr lang="en-US" altLang="zh-CN" b="1" dirty="0"/>
              <a:t>q)</a:t>
            </a:r>
            <a:r>
              <a:rPr lang="en-US" altLang="zh-CN" b="1" dirty="0">
                <a:sym typeface="Symbol" panose="05050102010706020507" pitchFamily="18" charset="2"/>
              </a:rPr>
              <a:t></a:t>
            </a:r>
            <a:r>
              <a:rPr lang="en-US" altLang="zh-CN" b="1" dirty="0"/>
              <a:t>(p</a:t>
            </a:r>
            <a:r>
              <a:rPr lang="en-US" altLang="zh-CN" b="1" dirty="0">
                <a:sym typeface="Symbol" panose="05050102010706020507" pitchFamily="18" charset="2"/>
              </a:rPr>
              <a:t></a:t>
            </a:r>
            <a:r>
              <a:rPr lang="en-US" altLang="zh-CN" b="1" dirty="0"/>
              <a:t>r)</a:t>
            </a:r>
            <a:r>
              <a:rPr lang="zh-CN" altLang="en-US" b="1" dirty="0"/>
              <a:t>                      析取范式</a:t>
            </a:r>
            <a:endParaRPr lang="en-US" altLang="zh-CN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/>
              <a:t>      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b="1" dirty="0"/>
              <a:t> </a:t>
            </a:r>
            <a:r>
              <a:rPr lang="en-US" altLang="zh-CN" b="1" dirty="0"/>
              <a:t> p</a:t>
            </a:r>
            <a:r>
              <a:rPr lang="en-US" altLang="zh-CN" b="1" dirty="0">
                <a:sym typeface="Symbol" panose="05050102010706020507" pitchFamily="18" charset="2"/>
              </a:rPr>
              <a:t>(</a:t>
            </a:r>
            <a:r>
              <a:rPr lang="en-US" altLang="zh-CN" b="1" dirty="0"/>
              <a:t>q</a:t>
            </a:r>
            <a:r>
              <a:rPr lang="en-US" altLang="zh-CN" b="1" dirty="0">
                <a:sym typeface="Symbol" panose="05050102010706020507" pitchFamily="18" charset="2"/>
              </a:rPr>
              <a:t></a:t>
            </a:r>
            <a:r>
              <a:rPr lang="en-US" altLang="zh-CN" b="1" dirty="0"/>
              <a:t>r)                           </a:t>
            </a:r>
            <a:r>
              <a:rPr lang="zh-CN" altLang="en-US" b="1" dirty="0">
                <a:solidFill>
                  <a:srgbClr val="333300"/>
                </a:solidFill>
              </a:rPr>
              <a:t>合取范式</a:t>
            </a:r>
            <a:endParaRPr lang="en-US" altLang="zh-CN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dirty="0">
                <a:solidFill>
                  <a:srgbClr val="333300"/>
                </a:solidFill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dirty="0">
                <a:solidFill>
                  <a:srgbClr val="333300"/>
                </a:solidFill>
              </a:rPr>
              <a:t>(p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(</a:t>
            </a:r>
            <a:r>
              <a:rPr lang="en-US" altLang="zh-CN" b="1" dirty="0">
                <a:solidFill>
                  <a:srgbClr val="C00000"/>
                </a:solidFill>
              </a:rPr>
              <a:t>q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q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)(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r</a:t>
            </a:r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en-US" altLang="zh-CN" b="1" dirty="0">
                <a:solidFill>
                  <a:srgbClr val="333300"/>
                </a:solidFill>
              </a:rPr>
              <a:t>))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((</a:t>
            </a:r>
            <a:r>
              <a:rPr lang="en-US" altLang="zh-CN" b="1" dirty="0">
                <a:solidFill>
                  <a:srgbClr val="333300"/>
                </a:solidFill>
              </a:rPr>
              <a:t>q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</a:t>
            </a:r>
            <a:r>
              <a:rPr lang="en-US" altLang="zh-CN" b="1" dirty="0">
                <a:solidFill>
                  <a:srgbClr val="333300"/>
                </a:solidFill>
              </a:rPr>
              <a:t>r)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 (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pp</a:t>
            </a: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))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dirty="0">
                <a:solidFill>
                  <a:srgbClr val="333300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1" dirty="0"/>
              <a:t>(</a:t>
            </a:r>
            <a:r>
              <a:rPr lang="en-US" altLang="zh-CN" b="1" dirty="0" err="1"/>
              <a:t>p</a:t>
            </a:r>
            <a:r>
              <a:rPr lang="en-US" altLang="zh-CN" b="1" dirty="0" err="1">
                <a:sym typeface="Symbol" panose="05050102010706020507" pitchFamily="18" charset="2"/>
              </a:rPr>
              <a:t></a:t>
            </a:r>
            <a:r>
              <a:rPr lang="en-US" altLang="zh-CN" b="1" dirty="0" err="1"/>
              <a:t>q</a:t>
            </a:r>
            <a:r>
              <a:rPr lang="en-US" altLang="zh-CN" b="1" dirty="0" err="1">
                <a:sym typeface="Symbol" panose="05050102010706020507" pitchFamily="18" charset="2"/>
              </a:rPr>
              <a:t>r</a:t>
            </a:r>
            <a:r>
              <a:rPr lang="en-US" altLang="zh-CN" b="1" dirty="0"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dirty="0" err="1"/>
              <a:t>p</a:t>
            </a:r>
            <a:r>
              <a:rPr lang="en-US" altLang="zh-CN" b="1" dirty="0" err="1">
                <a:sym typeface="Symbol" panose="05050102010706020507" pitchFamily="18" charset="2"/>
              </a:rPr>
              <a:t></a:t>
            </a:r>
            <a:r>
              <a:rPr lang="en-US" altLang="zh-CN" b="1" dirty="0" err="1"/>
              <a:t>q</a:t>
            </a:r>
            <a:r>
              <a:rPr lang="en-US" altLang="zh-CN" b="1" dirty="0">
                <a:sym typeface="Symbol" panose="05050102010706020507" pitchFamily="18" charset="2"/>
              </a:rPr>
              <a:t></a:t>
            </a:r>
            <a:r>
              <a:rPr lang="en-US" altLang="zh-CN" b="1" dirty="0"/>
              <a:t>r)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b="1" dirty="0"/>
              <a:t> (p</a:t>
            </a:r>
            <a:r>
              <a:rPr lang="en-US" altLang="zh-CN" b="1" dirty="0">
                <a:sym typeface="Symbol" panose="05050102010706020507" pitchFamily="18" charset="2"/>
              </a:rPr>
              <a:t></a:t>
            </a:r>
            <a:r>
              <a:rPr lang="en-US" altLang="zh-CN" b="1" dirty="0" err="1"/>
              <a:t>q</a:t>
            </a:r>
            <a:r>
              <a:rPr lang="en-US" altLang="zh-CN" b="1" dirty="0" err="1">
                <a:sym typeface="Symbol" panose="05050102010706020507" pitchFamily="18" charset="2"/>
              </a:rPr>
              <a:t>r</a:t>
            </a:r>
            <a:r>
              <a:rPr lang="en-US" altLang="zh-CN" b="1" dirty="0">
                <a:sym typeface="Symbol" panose="05050102010706020507" pitchFamily="18" charset="2"/>
              </a:rPr>
              <a:t>)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ym typeface="Symbol" panose="05050102010706020507" pitchFamily="18" charset="2"/>
              </a:rPr>
              <a:t>        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dirty="0"/>
              <a:t>p</a:t>
            </a:r>
            <a:r>
              <a:rPr lang="en-US" altLang="zh-CN" b="1" dirty="0">
                <a:sym typeface="Symbol" panose="05050102010706020507" pitchFamily="18" charset="2"/>
              </a:rPr>
              <a:t></a:t>
            </a:r>
            <a:r>
              <a:rPr lang="en-US" altLang="zh-CN" b="1" dirty="0"/>
              <a:t>q</a:t>
            </a:r>
            <a:r>
              <a:rPr lang="en-US" altLang="zh-CN" b="1" dirty="0">
                <a:sym typeface="Symbol" panose="05050102010706020507" pitchFamily="18" charset="2"/>
              </a:rPr>
              <a:t></a:t>
            </a:r>
            <a:r>
              <a:rPr lang="en-US" altLang="zh-CN" b="1" dirty="0"/>
              <a:t>r)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b="1" dirty="0">
                <a:sym typeface="Symbol" panose="05050102010706020507" pitchFamily="18" charset="2"/>
              </a:rPr>
              <a:t>(pqr)</a:t>
            </a:r>
            <a:r>
              <a:rPr lang="en-US" altLang="zh-CN" b="1" dirty="0"/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b="1" dirty="0">
                <a:solidFill>
                  <a:srgbClr val="4347E7"/>
                </a:solidFill>
              </a:rPr>
              <a:t>000</a:t>
            </a:r>
            <a:r>
              <a:rPr lang="en-US" altLang="zh-CN" b="1" dirty="0">
                <a:solidFill>
                  <a:srgbClr val="4347E7"/>
                </a:solidFill>
                <a:sym typeface="Symbol" panose="05050102010706020507" pitchFamily="18" charset="2"/>
              </a:rPr>
              <a:t>001010011111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b="1" dirty="0">
                <a:solidFill>
                  <a:srgbClr val="4347E7"/>
                </a:solidFill>
                <a:sym typeface="Symbol" panose="05050102010706020507" pitchFamily="18" charset="2"/>
              </a:rPr>
              <a:t>01237</a:t>
            </a:r>
            <a:endParaRPr lang="en-US" altLang="zh-CN" b="1" dirty="0">
              <a:solidFill>
                <a:srgbClr val="4347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72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7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7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7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C9D408-F90B-4798-900D-CB1609AC5941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-36513" y="1500188"/>
            <a:ext cx="9577388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sz="2800" b="1" dirty="0"/>
              <a:t>解：</a:t>
            </a:r>
            <a:r>
              <a:rPr lang="en-US" altLang="zh-CN" sz="2800" b="1" dirty="0"/>
              <a:t>p=1</a:t>
            </a:r>
            <a:r>
              <a:rPr lang="zh-CN" altLang="en-US" sz="2800" b="1" dirty="0"/>
              <a:t>时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原式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ym typeface="Symbol" panose="05050102010706020507" pitchFamily="18" charset="2"/>
              </a:rPr>
              <a:t>(</a:t>
            </a:r>
            <a:r>
              <a:rPr lang="en-US" altLang="zh-CN" sz="2800" b="1" dirty="0"/>
              <a:t>1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q)∨</a:t>
            </a:r>
            <a:r>
              <a:rPr lang="en-US" altLang="zh-CN" sz="2800" b="1" dirty="0">
                <a:sym typeface="Symbol" panose="05050102010706020507" pitchFamily="18" charset="2"/>
              </a:rPr>
              <a:t>((</a:t>
            </a:r>
            <a:r>
              <a:rPr lang="en-US" altLang="zh-CN" sz="2800" b="1" dirty="0"/>
              <a:t>r</a:t>
            </a:r>
            <a:r>
              <a:rPr lang="en-US" altLang="zh-CN" sz="2800" b="1" dirty="0">
                <a:sym typeface="Symbol" panose="05050102010706020507" pitchFamily="18" charset="2"/>
              </a:rPr>
              <a:t></a:t>
            </a:r>
            <a:r>
              <a:rPr lang="en-US" altLang="zh-CN" sz="2800" b="1" dirty="0"/>
              <a:t>q)</a:t>
            </a:r>
            <a:r>
              <a:rPr lang="en-US" altLang="zh-CN" sz="2800" b="1" dirty="0">
                <a:sym typeface="Symbol" panose="05050102010706020507" pitchFamily="18" charset="2"/>
              </a:rPr>
              <a:t>1</a:t>
            </a:r>
            <a:r>
              <a:rPr lang="en-US" altLang="zh-CN" sz="2800" b="1" dirty="0"/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800" b="1" dirty="0">
                <a:sym typeface="Symbol" panose="05050102010706020507" pitchFamily="18" charset="2"/>
              </a:rPr>
              <a:t></a:t>
            </a:r>
            <a:r>
              <a:rPr lang="en-US" altLang="zh-CN" sz="2800" b="1" i="1" dirty="0"/>
              <a:t>q</a:t>
            </a:r>
            <a:r>
              <a:rPr lang="en-US" altLang="zh-CN" sz="2800" b="1" dirty="0"/>
              <a:t>∨</a:t>
            </a:r>
            <a:r>
              <a:rPr lang="en-US" altLang="zh-CN" sz="2800" b="1" dirty="0">
                <a:sym typeface="Symbol" panose="05050102010706020507" pitchFamily="18" charset="2"/>
              </a:rPr>
              <a:t></a:t>
            </a:r>
            <a:r>
              <a:rPr lang="en-US" altLang="zh-CN" sz="2800" b="1" i="1" dirty="0"/>
              <a:t>r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800" b="1" dirty="0"/>
              <a:t>       p=0</a:t>
            </a:r>
            <a:r>
              <a:rPr lang="zh-CN" altLang="en-US" sz="2800" b="1" dirty="0"/>
              <a:t>时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原式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ym typeface="Symbol" panose="05050102010706020507" pitchFamily="18" charset="2"/>
              </a:rPr>
              <a:t>(</a:t>
            </a:r>
            <a:r>
              <a:rPr lang="en-US" altLang="zh-CN" sz="2800" b="1" dirty="0"/>
              <a:t>0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q)∨</a:t>
            </a:r>
            <a:r>
              <a:rPr lang="en-US" altLang="zh-CN" sz="2800" b="1" dirty="0">
                <a:sym typeface="Symbol" panose="05050102010706020507" pitchFamily="18" charset="2"/>
              </a:rPr>
              <a:t>((</a:t>
            </a:r>
            <a:r>
              <a:rPr lang="en-US" altLang="zh-CN" sz="2800" b="1" dirty="0"/>
              <a:t>r</a:t>
            </a:r>
            <a:r>
              <a:rPr lang="en-US" altLang="zh-CN" sz="2800" b="1" dirty="0">
                <a:sym typeface="Symbol" panose="05050102010706020507" pitchFamily="18" charset="2"/>
              </a:rPr>
              <a:t></a:t>
            </a:r>
            <a:r>
              <a:rPr lang="en-US" altLang="zh-CN" sz="2800" b="1" dirty="0"/>
              <a:t>q)</a:t>
            </a:r>
            <a:r>
              <a:rPr lang="en-US" altLang="zh-CN" sz="2800" b="1" dirty="0">
                <a:sym typeface="Symbol" panose="05050102010706020507" pitchFamily="18" charset="2"/>
              </a:rPr>
              <a:t>0</a:t>
            </a:r>
            <a:r>
              <a:rPr lang="en-US" altLang="zh-CN" sz="2800" b="1" dirty="0"/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800" b="1" dirty="0">
                <a:sym typeface="Symbol" panose="05050102010706020507" pitchFamily="18" charset="2"/>
              </a:rPr>
              <a:t>0</a:t>
            </a:r>
            <a:endParaRPr lang="en-US" altLang="zh-CN" sz="2800" b="1" dirty="0"/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800" b="1" dirty="0"/>
              <a:t>        </a:t>
            </a:r>
            <a:r>
              <a:rPr lang="zh-CN" altLang="en-US" sz="2800" b="1" dirty="0"/>
              <a:t>所以有</a:t>
            </a:r>
            <a:r>
              <a:rPr lang="en-US" altLang="zh-CN" sz="2800" b="1" dirty="0"/>
              <a:t>:        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800" b="1" dirty="0"/>
              <a:t>               </a:t>
            </a:r>
            <a:r>
              <a:rPr lang="zh-CN" altLang="en-US" sz="2800" b="1" dirty="0"/>
              <a:t>成假解释为：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p,q,r</a:t>
            </a:r>
            <a:r>
              <a:rPr lang="en-US" altLang="zh-CN" sz="2800" b="1" dirty="0"/>
              <a:t>)=(1,1,1), (0,</a:t>
            </a:r>
            <a:r>
              <a:rPr lang="en-US" altLang="zh-CN" sz="2800" b="1" dirty="0">
                <a:sym typeface="Symbol" panose="05050102010706020507" pitchFamily="18" charset="2"/>
              </a:rPr>
              <a:t>, </a:t>
            </a:r>
            <a:r>
              <a:rPr lang="en-US" altLang="zh-CN" sz="2800" b="1" dirty="0"/>
              <a:t>)</a:t>
            </a:r>
          </a:p>
        </p:txBody>
      </p:sp>
      <p:sp>
        <p:nvSpPr>
          <p:cNvPr id="6" name="Rectangle 2"/>
          <p:cNvSpPr txBox="1">
            <a:spLocks/>
          </p:cNvSpPr>
          <p:nvPr/>
        </p:nvSpPr>
        <p:spPr bwMode="auto">
          <a:xfrm>
            <a:off x="0" y="0"/>
            <a:ext cx="9144000" cy="13573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</a:rPr>
              <a:t>例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</a:rPr>
              <a:t>求公式的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ea typeface="宋体" charset="-122"/>
              </a:rPr>
              <a:t>主合取范式</a:t>
            </a:r>
            <a:endParaRPr lang="en-US" altLang="zh-CN" sz="3600" b="1" dirty="0">
              <a:solidFill>
                <a:schemeClr val="bg1"/>
              </a:solidFill>
              <a:latin typeface="Calibri" pitchFamily="34" charset="0"/>
            </a:endParaRPr>
          </a:p>
          <a:p>
            <a:pPr>
              <a:defRPr/>
            </a:pPr>
            <a:r>
              <a:rPr lang="en-US" altLang="zh-CN" sz="44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            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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(</a:t>
            </a:r>
            <a:r>
              <a:rPr lang="en-US" altLang="zh-CN" sz="3600" b="1" dirty="0" err="1">
                <a:solidFill>
                  <a:schemeClr val="bg1"/>
                </a:solidFill>
                <a:latin typeface="Calibri" pitchFamily="34" charset="0"/>
                <a:cs typeface="+mj-cs"/>
              </a:rPr>
              <a:t>p</a:t>
            </a:r>
            <a:r>
              <a:rPr lang="en-US" altLang="zh-CN" sz="3600" b="1" dirty="0" err="1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</a:t>
            </a:r>
            <a:r>
              <a:rPr lang="en-US" altLang="zh-CN" sz="3600" b="1" dirty="0" err="1">
                <a:solidFill>
                  <a:schemeClr val="bg1"/>
                </a:solidFill>
                <a:latin typeface="Calibri" pitchFamily="34" charset="0"/>
                <a:cs typeface="+mj-cs"/>
              </a:rPr>
              <a:t>q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</a:rPr>
              <a:t>)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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((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</a:rPr>
              <a:t>r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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</a:rPr>
              <a:t>q)</a:t>
            </a:r>
            <a:r>
              <a:rPr lang="zh-CN" altLang="en-US" sz="3600" b="1" dirty="0">
                <a:solidFill>
                  <a:schemeClr val="bg1"/>
                </a:solidFill>
                <a:latin typeface="Calibri" pitchFamily="34" charset="0"/>
                <a:cs typeface="+mj-cs"/>
                <a:sym typeface="Symbol" pitchFamily="18" charset="2"/>
              </a:rPr>
              <a:t></a:t>
            </a:r>
            <a:r>
              <a:rPr lang="en-US" altLang="zh-CN" sz="3600" b="1" dirty="0">
                <a:solidFill>
                  <a:schemeClr val="bg1"/>
                </a:solidFill>
                <a:latin typeface="Calibri" pitchFamily="34" charset="0"/>
                <a:cs typeface="+mj-cs"/>
              </a:rPr>
              <a:t>p)</a:t>
            </a:r>
            <a:endParaRPr lang="en-US" altLang="zh-CN" sz="4400" b="1" dirty="0">
              <a:solidFill>
                <a:schemeClr val="bg1"/>
              </a:solidFill>
              <a:latin typeface="Calibri" pitchFamily="34" charset="0"/>
              <a:cs typeface="+mj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85750" y="4357688"/>
            <a:ext cx="86439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4347E7"/>
                </a:solidFill>
              </a:rPr>
              <a:t>于是</a:t>
            </a:r>
            <a:endParaRPr lang="en-US" altLang="zh-CN" sz="2800" b="1" dirty="0">
              <a:solidFill>
                <a:srgbClr val="4347E7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Calibri" panose="020F0502020204030204" pitchFamily="34" charset="0"/>
              </a:rPr>
              <a:t>主合取范式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(pqr)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en-US" altLang="zh-CN" sz="2800" b="1" dirty="0"/>
              <a:t>p</a:t>
            </a:r>
            <a:r>
              <a:rPr lang="en-US" altLang="zh-CN" sz="2800" b="1" dirty="0">
                <a:sym typeface="Symbol" panose="05050102010706020507" pitchFamily="18" charset="2"/>
              </a:rPr>
              <a:t></a:t>
            </a:r>
            <a:r>
              <a:rPr lang="en-US" altLang="zh-CN" sz="2800" b="1" dirty="0"/>
              <a:t>q</a:t>
            </a:r>
            <a:r>
              <a:rPr lang="en-US" altLang="zh-CN" sz="2800" b="1" dirty="0">
                <a:sym typeface="Symbol" panose="05050102010706020507" pitchFamily="18" charset="2"/>
              </a:rPr>
              <a:t></a:t>
            </a:r>
            <a:r>
              <a:rPr lang="en-US" altLang="zh-CN" sz="2800" b="1" dirty="0"/>
              <a:t>r)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b="1" dirty="0"/>
              <a:t> (p</a:t>
            </a:r>
            <a:r>
              <a:rPr lang="en-US" altLang="zh-CN" sz="2800" b="1" dirty="0">
                <a:sym typeface="Symbol" panose="05050102010706020507" pitchFamily="18" charset="2"/>
              </a:rPr>
              <a:t></a:t>
            </a:r>
            <a:r>
              <a:rPr lang="en-US" altLang="zh-CN" sz="2800" b="1" dirty="0" err="1"/>
              <a:t>q</a:t>
            </a:r>
            <a:r>
              <a:rPr lang="en-US" altLang="zh-CN" sz="2800" b="1" dirty="0" err="1">
                <a:sym typeface="Symbol" panose="05050102010706020507" pitchFamily="18" charset="2"/>
              </a:rPr>
              <a:t>r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en-US" altLang="zh-CN" sz="2800" b="1" dirty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                       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p</a:t>
            </a:r>
            <a:r>
              <a:rPr lang="en-US" altLang="zh-CN" sz="2800" b="1" dirty="0" err="1">
                <a:sym typeface="Symbol" panose="05050102010706020507" pitchFamily="18" charset="2"/>
              </a:rPr>
              <a:t></a:t>
            </a:r>
            <a:r>
              <a:rPr lang="en-US" altLang="zh-CN" sz="2800" b="1" dirty="0" err="1"/>
              <a:t>q</a:t>
            </a:r>
            <a:r>
              <a:rPr lang="en-US" altLang="zh-CN" sz="2800" b="1" dirty="0">
                <a:sym typeface="Symbol" panose="05050102010706020507" pitchFamily="18" charset="2"/>
              </a:rPr>
              <a:t>r)</a:t>
            </a:r>
            <a:r>
              <a:rPr lang="en-US" altLang="zh-CN" sz="2800" b="1" dirty="0">
                <a:solidFill>
                  <a:srgbClr val="C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en-US" altLang="zh-CN" sz="2800" b="1" dirty="0" err="1"/>
              <a:t>p</a:t>
            </a:r>
            <a:r>
              <a:rPr lang="en-US" altLang="zh-CN" sz="2800" b="1" dirty="0" err="1">
                <a:sym typeface="Symbol" panose="05050102010706020507" pitchFamily="18" charset="2"/>
              </a:rPr>
              <a:t></a:t>
            </a:r>
            <a:r>
              <a:rPr lang="en-US" altLang="zh-CN" sz="2800" b="1" dirty="0" err="1"/>
              <a:t>q</a:t>
            </a:r>
            <a:r>
              <a:rPr lang="en-US" altLang="zh-CN" sz="2800" b="1" dirty="0" err="1">
                <a:sym typeface="Symbol" panose="05050102010706020507" pitchFamily="18" charset="2"/>
              </a:rPr>
              <a:t></a:t>
            </a:r>
            <a:r>
              <a:rPr lang="en-US" altLang="zh-CN" sz="2800" b="1" dirty="0" err="1"/>
              <a:t>r</a:t>
            </a:r>
            <a:r>
              <a:rPr lang="en-US" altLang="zh-CN" sz="2800" b="1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       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olidFill>
                  <a:srgbClr val="4347E7"/>
                </a:solidFill>
                <a:sym typeface="Symbol" panose="05050102010706020507" pitchFamily="18" charset="2"/>
              </a:rPr>
              <a:t>111011010001000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4347E7"/>
                </a:solidFill>
                <a:sym typeface="Symbol" panose="05050102010706020507" pitchFamily="18" charset="2"/>
              </a:rPr>
              <a:t>        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sym typeface="Symbol" panose="05050102010706020507" pitchFamily="18" charset="2"/>
              </a:rPr>
              <a:t>01237</a:t>
            </a:r>
            <a:endParaRPr lang="en-US" altLang="zh-CN" sz="2800" b="1" dirty="0"/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6000750" y="3860800"/>
            <a:ext cx="30444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(0,1,1),(0,1,0),(0,0,1),(0,0,0)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64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D5ACCA-84E8-48FD-ADB7-063CD820469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409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主合取范式和主析取范式紧密相关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714375" y="1071563"/>
            <a:ext cx="7429500" cy="12144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514350" indent="-514350" eaLnBrk="1" hangingPunct="1">
              <a:lnSpc>
                <a:spcPct val="80000"/>
              </a:lnSpc>
              <a:defRPr/>
            </a:pPr>
            <a:r>
              <a:rPr lang="zh-CN" altLang="en-US" sz="32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3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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((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q)</a:t>
            </a: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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456</a:t>
            </a:r>
          </a:p>
          <a:p>
            <a:pPr marL="514350" indent="-514350" eaLnBrk="1" hangingPunct="1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01237</a:t>
            </a:r>
          </a:p>
        </p:txBody>
      </p:sp>
      <p:sp>
        <p:nvSpPr>
          <p:cNvPr id="11" name="矩形 10"/>
          <p:cNvSpPr/>
          <p:nvPr/>
        </p:nvSpPr>
        <p:spPr>
          <a:xfrm>
            <a:off x="714375" y="5234116"/>
            <a:ext cx="7358062" cy="12144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marL="514350" indent="-514350" eaLnBrk="1" hangingPunct="1">
              <a:lnSpc>
                <a:spcPct val="80000"/>
              </a:lnSpc>
              <a:defRPr/>
            </a:pPr>
            <a:r>
              <a: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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(q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 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r))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57</a:t>
            </a:r>
          </a:p>
          <a:p>
            <a:pPr marL="514350" indent="-514350"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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01346</a:t>
            </a:r>
          </a:p>
        </p:txBody>
      </p:sp>
      <p:sp>
        <p:nvSpPr>
          <p:cNvPr id="40968" name="矩形 14"/>
          <p:cNvSpPr>
            <a:spLocks noChangeArrowheads="1"/>
          </p:cNvSpPr>
          <p:nvPr/>
        </p:nvSpPr>
        <p:spPr bwMode="auto">
          <a:xfrm>
            <a:off x="681002" y="3437959"/>
            <a:ext cx="6894244" cy="15696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r))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467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 0235</a:t>
            </a:r>
            <a:endParaRPr lang="en-US" altLang="zh-CN" b="1" dirty="0">
              <a:solidFill>
                <a:srgbClr val="3333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560" y="263264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另外两例：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A6304B-CD4F-4F5C-A832-0DF0C4266EEA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4301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主合取范式和主析取范式的唯一性</a:t>
            </a:r>
          </a:p>
        </p:txBody>
      </p:sp>
      <p:sp>
        <p:nvSpPr>
          <p:cNvPr id="43012" name="Rectangle 3"/>
          <p:cNvSpPr>
            <a:spLocks noGrp="1"/>
          </p:cNvSpPr>
          <p:nvPr>
            <p:ph type="body" idx="4294967295"/>
          </p:nvPr>
        </p:nvSpPr>
        <p:spPr>
          <a:xfrm>
            <a:off x="71438" y="908050"/>
            <a:ext cx="8964612" cy="518477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任何一个命题公式，具有唯一的主合取范式和主析取范式，因此如果两个公式具有相同的主析取范式或主合取范式，则称两公式逻辑等值。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</a:rPr>
              <a:t>作业</a:t>
            </a:r>
            <a:r>
              <a:rPr lang="en-US" altLang="zh-CN" sz="4000" b="1" dirty="0">
                <a:latin typeface="Arial" panose="020B0604020202020204" pitchFamily="34" charset="0"/>
                <a:ea typeface="宋体" panose="02010600030101010101" pitchFamily="2" charset="-122"/>
              </a:rPr>
              <a:t>02</a:t>
            </a:r>
            <a:endParaRPr lang="zh-CN" altLang="en-US" sz="4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443" name="Rectangle 3"/>
          <p:cNvSpPr>
            <a:spLocks noGrp="1"/>
          </p:cNvSpPr>
          <p:nvPr>
            <p:ph type="body" idx="4294967295"/>
          </p:nvPr>
        </p:nvSpPr>
        <p:spPr>
          <a:xfrm>
            <a:off x="273510" y="836712"/>
            <a:ext cx="9001125" cy="1224136"/>
          </a:xfrm>
        </p:spPr>
        <p:txBody>
          <a:bodyPr/>
          <a:lstStyle/>
          <a:p>
            <a:pPr marL="803275" indent="-803275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993300"/>
                </a:solidFill>
                <a:ea typeface="宋体" panose="02010600030101010101" pitchFamily="2" charset="-122"/>
              </a:rPr>
              <a:t>1.8(1)</a:t>
            </a:r>
          </a:p>
          <a:p>
            <a:pPr marL="803275" indent="-803275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993300"/>
                </a:solidFill>
                <a:ea typeface="宋体" panose="02010600030101010101" pitchFamily="2" charset="-122"/>
              </a:rPr>
              <a:t>1.12(1)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7F3DA9-BD1E-4C16-95F3-C2A8A387F5CD}"/>
              </a:ext>
            </a:extLst>
          </p:cNvPr>
          <p:cNvSpPr/>
          <p:nvPr/>
        </p:nvSpPr>
        <p:spPr>
          <a:xfrm>
            <a:off x="323850" y="2060848"/>
            <a:ext cx="8568630" cy="3687163"/>
          </a:xfrm>
          <a:prstGeom prst="rect">
            <a:avLst/>
          </a:prstGeom>
          <a:solidFill>
            <a:srgbClr val="95B3D7"/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</a:rPr>
              <a:t>思考题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3200" b="1" dirty="0"/>
              <a:t>设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B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C</a:t>
            </a:r>
            <a:r>
              <a:rPr lang="zh-CN" altLang="en-US" sz="3200" b="1" dirty="0"/>
              <a:t>为任意的三个公式。</a:t>
            </a:r>
            <a:endParaRPr lang="en-US" altLang="zh-CN" sz="3200" b="1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3200" b="1" dirty="0"/>
              <a:t>已知</a:t>
            </a:r>
            <a:r>
              <a:rPr lang="en-US" altLang="zh-CN" sz="3200" b="1" dirty="0"/>
              <a:t>A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 dirty="0"/>
              <a:t>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/>
              <a:t>B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 dirty="0"/>
              <a:t>C</a:t>
            </a:r>
            <a:r>
              <a:rPr lang="zh-CN" altLang="en-US" sz="3200" b="1" dirty="0"/>
              <a:t>，</a:t>
            </a:r>
            <a:endParaRPr lang="en-US" altLang="zh-CN" sz="32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b="1" dirty="0"/>
              <a:t>问：</a:t>
            </a:r>
            <a:r>
              <a:rPr lang="en-US" altLang="zh-CN" sz="3200" b="1" dirty="0"/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3200" b="1" dirty="0"/>
              <a:t>B</a:t>
            </a:r>
            <a:r>
              <a:rPr lang="zh-CN" altLang="en-US" sz="3200" b="1" dirty="0"/>
              <a:t>一定成立吗？</a:t>
            </a:r>
            <a:endParaRPr lang="en-US" altLang="zh-CN" sz="3200" b="1" dirty="0"/>
          </a:p>
          <a:p>
            <a:pPr eaLnBrk="1" hangingPunct="1">
              <a:lnSpc>
                <a:spcPct val="140000"/>
              </a:lnSpc>
            </a:pPr>
            <a:r>
              <a:rPr lang="zh-CN" altLang="en-US" sz="3200" b="1" dirty="0"/>
              <a:t>如果一定成立，试证明之。</a:t>
            </a:r>
            <a:endParaRPr lang="en-US" altLang="zh-CN" sz="3200" b="1" dirty="0"/>
          </a:p>
          <a:p>
            <a:pPr eaLnBrk="1" hangingPunct="1">
              <a:lnSpc>
                <a:spcPct val="140000"/>
              </a:lnSpc>
            </a:pPr>
            <a:r>
              <a:rPr lang="zh-CN" altLang="en-US" sz="3200" b="1" dirty="0"/>
              <a:t>如果不一定成立，试给出不成立的例子。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137201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64B938-88A9-43A5-AF2D-1E7DDE74B0F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229600" cy="719684"/>
          </a:xfrm>
        </p:spPr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基本等值式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6473" y="764704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结合律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(A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(A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分配律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德</a:t>
            </a:r>
            <a:r>
              <a:rPr lang="en-US" altLang="zh-CN" sz="3200" b="1" dirty="0">
                <a:solidFill>
                  <a:srgbClr val="FF3300"/>
                </a:solidFill>
                <a:cs typeface="Times New Roman" panose="02020603050405020304" pitchFamily="18" charset="0"/>
              </a:rPr>
              <a:t>·</a:t>
            </a: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摩根律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	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	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吸收律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	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8980922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64B938-88A9-43A5-AF2D-1E7DDE74B0F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229600" cy="719684"/>
          </a:xfrm>
        </p:spPr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基本等值式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6473" y="836712"/>
            <a:ext cx="8568952" cy="4430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零律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	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同一律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	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排中律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	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矛盾律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	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048583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64B938-88A9-43A5-AF2D-1E7DDE74B0F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229600" cy="719684"/>
          </a:xfrm>
        </p:spPr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基本等值式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032684"/>
            <a:ext cx="8568952" cy="3692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蕴涵等值式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等价等值式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假言易位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等价否定等值式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归谬论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(A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173449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64B938-88A9-43A5-AF2D-1E7DDE74B0F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229600" cy="719684"/>
          </a:xfrm>
        </p:spPr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基本等值式的证明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6940" y="741115"/>
            <a:ext cx="8568952" cy="737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例 采用真值表法证明归谬论。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30178"/>
              </p:ext>
            </p:extLst>
          </p:nvPr>
        </p:nvGraphicFramePr>
        <p:xfrm>
          <a:off x="156940" y="1719515"/>
          <a:ext cx="8785098" cy="4199347"/>
        </p:xfrm>
        <a:graphic>
          <a:graphicData uri="http://schemas.openxmlformats.org/drawingml/2006/table">
            <a:tbl>
              <a:tblPr/>
              <a:tblGrid>
                <a:gridCol w="758041">
                  <a:extLst>
                    <a:ext uri="{9D8B030D-6E8A-4147-A177-3AD203B41FA5}">
                      <a16:colId xmlns:a16="http://schemas.microsoft.com/office/drawing/2014/main" val="3979553845"/>
                    </a:ext>
                  </a:extLst>
                </a:gridCol>
                <a:gridCol w="854884">
                  <a:extLst>
                    <a:ext uri="{9D8B030D-6E8A-4147-A177-3AD203B41FA5}">
                      <a16:colId xmlns:a16="http://schemas.microsoft.com/office/drawing/2014/main" val="2135391631"/>
                    </a:ext>
                  </a:extLst>
                </a:gridCol>
                <a:gridCol w="854884">
                  <a:extLst>
                    <a:ext uri="{9D8B030D-6E8A-4147-A177-3AD203B41FA5}">
                      <a16:colId xmlns:a16="http://schemas.microsoft.com/office/drawing/2014/main" val="451675763"/>
                    </a:ext>
                  </a:extLst>
                </a:gridCol>
                <a:gridCol w="1204723">
                  <a:extLst>
                    <a:ext uri="{9D8B030D-6E8A-4147-A177-3AD203B41FA5}">
                      <a16:colId xmlns:a16="http://schemas.microsoft.com/office/drawing/2014/main" val="173895177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202885534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368078228"/>
                    </a:ext>
                  </a:extLst>
                </a:gridCol>
                <a:gridCol w="792086">
                  <a:extLst>
                    <a:ext uri="{9D8B030D-6E8A-4147-A177-3AD203B41FA5}">
                      <a16:colId xmlns:a16="http://schemas.microsoft.com/office/drawing/2014/main" val="3801044154"/>
                    </a:ext>
                  </a:extLst>
                </a:gridCol>
              </a:tblGrid>
              <a:tr h="8572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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</a:t>
                      </a: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A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52364"/>
                  </a:ext>
                </a:extLst>
              </a:tr>
              <a:tr h="809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801957"/>
                  </a:ext>
                </a:extLst>
              </a:tr>
              <a:tr h="8291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175268"/>
                  </a:ext>
                </a:extLst>
              </a:tr>
              <a:tr h="8071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759611"/>
                  </a:ext>
                </a:extLst>
              </a:tr>
              <a:tr h="809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95804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B218324-446F-7333-88F9-608D9CF3E6B6}"/>
              </a:ext>
            </a:extLst>
          </p:cNvPr>
          <p:cNvSpPr txBox="1"/>
          <p:nvPr/>
        </p:nvSpPr>
        <p:spPr>
          <a:xfrm>
            <a:off x="1712244" y="6116885"/>
            <a:ext cx="6696744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⸫            (A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67221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64B938-88A9-43A5-AF2D-1E7DDE74B0F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/49</a:t>
            </a:r>
          </a:p>
        </p:txBody>
      </p:sp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229600" cy="719684"/>
          </a:xfrm>
        </p:spPr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基本等值式的理解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3233" y="911845"/>
            <a:ext cx="8568952" cy="1943994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等值式中的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200" b="1" dirty="0">
                <a:latin typeface="宋体" panose="02010600030101010101" pitchFamily="2" charset="-122"/>
              </a:rPr>
              <a:t>等代表的是任意命题公式，因而每个等值式都可以看成为一种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模式</a:t>
            </a:r>
            <a:r>
              <a:rPr lang="zh-CN" altLang="en-US" sz="3200" b="1" dirty="0">
                <a:latin typeface="宋体" panose="02010600030101010101" pitchFamily="2" charset="-122"/>
              </a:rPr>
              <a:t>，代表了同类型的命题公式。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388" y="3048298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</a:rPr>
              <a:t>例  下列公式都是排中律：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3200" b="1" dirty="0">
                <a:latin typeface="宋体" panose="02010600030101010101" pitchFamily="2" charset="-122"/>
              </a:rPr>
              <a:t>        </a:t>
            </a:r>
            <a:r>
              <a:rPr lang="zh-CN" altLang="en-US" sz="3200" b="1" dirty="0">
                <a:latin typeface="宋体" panose="02010600030101010101" pitchFamily="2" charset="-122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         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B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</a:rPr>
              <a:t>          </a:t>
            </a: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3754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318859</TotalTime>
  <Words>6006</Words>
  <Application>Microsoft Office PowerPoint</Application>
  <PresentationFormat>全屏显示(4:3)</PresentationFormat>
  <Paragraphs>608</Paragraphs>
  <Slides>49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黑体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4_Office 主题</vt:lpstr>
      <vt:lpstr>PowerPoint 演示文稿</vt:lpstr>
      <vt:lpstr>1.3  等值演算 </vt:lpstr>
      <vt:lpstr>例  问： p  p  p?</vt:lpstr>
      <vt:lpstr>基本等值式</vt:lpstr>
      <vt:lpstr>基本等值式</vt:lpstr>
      <vt:lpstr>基本等值式</vt:lpstr>
      <vt:lpstr>基本等值式</vt:lpstr>
      <vt:lpstr>基本等值式的证明</vt:lpstr>
      <vt:lpstr>基本等值式的理解</vt:lpstr>
      <vt:lpstr>等值演算法</vt:lpstr>
      <vt:lpstr>例 证明归谬论 (AB)(AB) A</vt:lpstr>
      <vt:lpstr>例 证明AB (AB)(BA)</vt:lpstr>
      <vt:lpstr>部分赋值</vt:lpstr>
      <vt:lpstr>判断公式类型的方法</vt:lpstr>
      <vt:lpstr>例     判断下列公式的类型                  (p∨p) ((q∧q) ∧r)</vt:lpstr>
      <vt:lpstr>例   判断下列公式的类型              q∨((p∨q) ∧p)</vt:lpstr>
      <vt:lpstr>例  试求下列公式的成真赋值和成假赋值          (pq)(q(rp))</vt:lpstr>
      <vt:lpstr>例1.11 用等值演算法解决下列问题</vt:lpstr>
      <vt:lpstr>例1.11 解：记Ai 、Bi 、Ci 、Di分别表示A、B、C、D第i名。</vt:lpstr>
      <vt:lpstr>1.4  范式</vt:lpstr>
      <vt:lpstr>简单合取式、简单析取式</vt:lpstr>
      <vt:lpstr> 真假性与简单式之间的关系 </vt:lpstr>
      <vt:lpstr>析取范式、合取范式</vt:lpstr>
      <vt:lpstr>例: 考察公式A=pq的析取范式</vt:lpstr>
      <vt:lpstr>例: 考察公式 A=pq的合取范式</vt:lpstr>
      <vt:lpstr>定理1.2 任何命题演算公式均可以化为合取范式，也可以化为析取范式。</vt:lpstr>
      <vt:lpstr>PowerPoint 演示文稿</vt:lpstr>
      <vt:lpstr>析取范式和合取范式的求解方法 </vt:lpstr>
      <vt:lpstr>等值演算法的步骤</vt:lpstr>
      <vt:lpstr>例   求公式的范式         (pq)((rq)p)</vt:lpstr>
      <vt:lpstr>PowerPoint 演示文稿</vt:lpstr>
      <vt:lpstr>PowerPoint 演示文稿</vt:lpstr>
      <vt:lpstr>范式不唯一性</vt:lpstr>
      <vt:lpstr>极小项</vt:lpstr>
      <vt:lpstr>三个命题变元p、q和r可构造8个极小项</vt:lpstr>
      <vt:lpstr>主析取范式 </vt:lpstr>
      <vt:lpstr>求主析取范式的两种方法</vt:lpstr>
      <vt:lpstr>例   求公式的主析取范式         (pq)((rq)p)</vt:lpstr>
      <vt:lpstr>PowerPoint 演示文稿</vt:lpstr>
      <vt:lpstr>极大项</vt:lpstr>
      <vt:lpstr>三个命题变元p、q和r可构造8个极大项</vt:lpstr>
      <vt:lpstr>n个命题变元的极小项/极大项</vt:lpstr>
      <vt:lpstr>主合取范式</vt:lpstr>
      <vt:lpstr>求主合取范式的两种方法</vt:lpstr>
      <vt:lpstr>例   求公式的主合取范式         (pq)((rq)p)</vt:lpstr>
      <vt:lpstr>PowerPoint 演示文稿</vt:lpstr>
      <vt:lpstr>主合取范式和主析取范式紧密相关</vt:lpstr>
      <vt:lpstr>主合取范式和主析取范式的唯一性</vt:lpstr>
      <vt:lpstr>作业02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1563883475@qq.com</cp:lastModifiedBy>
  <cp:revision>390</cp:revision>
  <dcterms:created xsi:type="dcterms:W3CDTF">2090-01-01T11:28:32Z</dcterms:created>
  <dcterms:modified xsi:type="dcterms:W3CDTF">2024-11-25T08:28:00Z</dcterms:modified>
</cp:coreProperties>
</file>