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51"/>
  </p:notesMasterIdLst>
  <p:sldIdLst>
    <p:sldId id="747" r:id="rId2"/>
    <p:sldId id="765" r:id="rId3"/>
    <p:sldId id="767" r:id="rId4"/>
    <p:sldId id="766" r:id="rId5"/>
    <p:sldId id="748" r:id="rId6"/>
    <p:sldId id="749" r:id="rId7"/>
    <p:sldId id="674" r:id="rId8"/>
    <p:sldId id="675" r:id="rId9"/>
    <p:sldId id="676" r:id="rId10"/>
    <p:sldId id="768" r:id="rId11"/>
    <p:sldId id="686" r:id="rId12"/>
    <p:sldId id="696" r:id="rId13"/>
    <p:sldId id="677" r:id="rId14"/>
    <p:sldId id="678" r:id="rId15"/>
    <p:sldId id="697" r:id="rId16"/>
    <p:sldId id="699" r:id="rId17"/>
    <p:sldId id="698" r:id="rId18"/>
    <p:sldId id="679" r:id="rId19"/>
    <p:sldId id="700" r:id="rId20"/>
    <p:sldId id="717" r:id="rId21"/>
    <p:sldId id="680" r:id="rId22"/>
    <p:sldId id="710" r:id="rId23"/>
    <p:sldId id="750" r:id="rId24"/>
    <p:sldId id="711" r:id="rId25"/>
    <p:sldId id="740" r:id="rId26"/>
    <p:sldId id="718" r:id="rId27"/>
    <p:sldId id="719" r:id="rId28"/>
    <p:sldId id="751" r:id="rId29"/>
    <p:sldId id="752" r:id="rId30"/>
    <p:sldId id="753" r:id="rId31"/>
    <p:sldId id="722" r:id="rId32"/>
    <p:sldId id="754" r:id="rId33"/>
    <p:sldId id="721" r:id="rId34"/>
    <p:sldId id="724" r:id="rId35"/>
    <p:sldId id="755" r:id="rId36"/>
    <p:sldId id="723" r:id="rId37"/>
    <p:sldId id="725" r:id="rId38"/>
    <p:sldId id="726" r:id="rId39"/>
    <p:sldId id="741" r:id="rId40"/>
    <p:sldId id="728" r:id="rId41"/>
    <p:sldId id="729" r:id="rId42"/>
    <p:sldId id="761" r:id="rId43"/>
    <p:sldId id="762" r:id="rId44"/>
    <p:sldId id="769" r:id="rId45"/>
    <p:sldId id="763" r:id="rId46"/>
    <p:sldId id="764" r:id="rId47"/>
    <p:sldId id="746" r:id="rId48"/>
    <p:sldId id="757" r:id="rId49"/>
    <p:sldId id="758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93300"/>
    <a:srgbClr val="7F8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67611" autoAdjust="0"/>
  </p:normalViewPr>
  <p:slideViewPr>
    <p:cSldViewPr>
      <p:cViewPr varScale="1">
        <p:scale>
          <a:sx n="105" d="100"/>
          <a:sy n="105" d="100"/>
        </p:scale>
        <p:origin x="4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0E9399-3F89-49BD-B063-AD416EB07312}" type="datetimeFigureOut">
              <a:rPr lang="zh-CN" altLang="en-US"/>
              <a:pPr>
                <a:defRPr/>
              </a:pPr>
              <a:t>2024/11/17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DF3B43AF-1D13-403E-8CAD-E589427EA0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8A268-A88C-4588-9A5D-7BFE0AADEA3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32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不必讲定理的证明</a:t>
            </a:r>
          </a:p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DEAAC3-6F89-4C83-BD25-8AC93F7D6A36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90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不必讲定理的证明</a:t>
            </a:r>
          </a:p>
          <a:p>
            <a:endParaRPr lang="zh-CN" altLang="en-US"/>
          </a:p>
        </p:txBody>
      </p:sp>
      <p:sp>
        <p:nvSpPr>
          <p:cNvPr id="1024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11AA1A51-57EB-4BA1-9AD1-E21C9A702D18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75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不必讲定理的证明</a:t>
            </a:r>
          </a:p>
          <a:p>
            <a:endParaRPr lang="zh-CN" altLang="en-US"/>
          </a:p>
        </p:txBody>
      </p:sp>
      <p:sp>
        <p:nvSpPr>
          <p:cNvPr id="1024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11AA1A51-57EB-4BA1-9AD1-E21C9A702D18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03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不必讲定理的证明</a:t>
            </a:r>
          </a:p>
          <a:p>
            <a:endParaRPr lang="zh-CN" altLang="en-US" dirty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380739-32B2-4074-8A78-6952975D75F0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289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不必讲定理的证明</a:t>
            </a:r>
          </a:p>
          <a:p>
            <a:endParaRPr lang="zh-CN" altLang="en-US" dirty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380739-32B2-4074-8A78-6952975D75F0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521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不必讲定理的证明</a:t>
            </a:r>
          </a:p>
          <a:p>
            <a:endParaRPr lang="zh-CN" altLang="en-US"/>
          </a:p>
        </p:txBody>
      </p:sp>
      <p:sp>
        <p:nvSpPr>
          <p:cNvPr id="1024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11AA1A51-57EB-4BA1-9AD1-E21C9A702D18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51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不必讲定理的证明</a:t>
            </a:r>
          </a:p>
          <a:p>
            <a:endParaRPr lang="zh-CN" altLang="en-US"/>
          </a:p>
        </p:txBody>
      </p:sp>
      <p:sp>
        <p:nvSpPr>
          <p:cNvPr id="1024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11AA1A51-57EB-4BA1-9AD1-E21C9A702D18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5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该证明不妨讲一讲</a:t>
            </a:r>
          </a:p>
          <a:p>
            <a:pPr eaLnBrk="1" hangingPunct="1"/>
            <a:endParaRPr lang="zh-CN" altLang="en-US"/>
          </a:p>
        </p:txBody>
      </p:sp>
      <p:sp>
        <p:nvSpPr>
          <p:cNvPr id="10650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0C817064-7166-4B7B-982C-FB9E08C66A66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19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该证明不妨讲一讲</a:t>
            </a:r>
          </a:p>
          <a:p>
            <a:pPr eaLnBrk="1" hangingPunct="1"/>
            <a:endParaRPr lang="zh-CN" altLang="en-US"/>
          </a:p>
        </p:txBody>
      </p:sp>
      <p:sp>
        <p:nvSpPr>
          <p:cNvPr id="10650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0C817064-7166-4B7B-982C-FB9E08C66A66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1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该证明不妨讲一讲</a:t>
            </a:r>
          </a:p>
          <a:p>
            <a:pPr eaLnBrk="1" hangingPunct="1"/>
            <a:endParaRPr lang="zh-CN" altLang="en-US"/>
          </a:p>
        </p:txBody>
      </p:sp>
      <p:sp>
        <p:nvSpPr>
          <p:cNvPr id="10650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0C817064-7166-4B7B-982C-FB9E08C66A66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2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691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39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742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676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9745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678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962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372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338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463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48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749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014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240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372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22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选出能够覆盖原</a:t>
            </a:r>
            <a:r>
              <a:rPr lang="en-US" altLang="zh-CN" dirty="0"/>
              <a:t>7</a:t>
            </a:r>
            <a:r>
              <a:rPr lang="zh-CN" altLang="en-US" dirty="0"/>
              <a:t>个极小项的项</a:t>
            </a: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4050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选出能够覆盖原</a:t>
            </a:r>
            <a:r>
              <a:rPr lang="en-US" altLang="zh-CN" dirty="0"/>
              <a:t>7</a:t>
            </a:r>
            <a:r>
              <a:rPr lang="zh-CN" altLang="en-US" dirty="0"/>
              <a:t>个极小项的项</a:t>
            </a: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506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371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5902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9171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04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(A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FF0000"/>
                </a:solidFill>
              </a:rPr>
              <a:t>C)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P=T</a:t>
            </a:r>
          </a:p>
          <a:p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(A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FF0000"/>
                </a:solidFill>
              </a:rPr>
              <a:t>C)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R=T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27878688-DAD3-4862-ABC6-093245C0F849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590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076F62-6204-4FC1-BB76-7FB5E9339B1C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02781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9184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(A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FF0000"/>
                </a:solidFill>
              </a:rPr>
              <a:t>C)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P=T</a:t>
            </a:r>
          </a:p>
          <a:p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(A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FF0000"/>
                </a:solidFill>
              </a:rPr>
              <a:t>C)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R=T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27878688-DAD3-4862-ABC6-093245C0F849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704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(A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FF0000"/>
                </a:solidFill>
              </a:rPr>
              <a:t>C)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P=T</a:t>
            </a:r>
          </a:p>
          <a:p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(A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FF0000"/>
                </a:solidFill>
              </a:rPr>
              <a:t>C)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R=T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27878688-DAD3-4862-ABC6-093245C0F849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259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2411598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主合取范式是： </a:t>
            </a:r>
            <a:r>
              <a:rPr lang="en-US" altLang="zh-CN" b="1" dirty="0">
                <a:solidFill>
                  <a:srgbClr val="000000"/>
                </a:solidFill>
              </a:rPr>
              <a:t>S=(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000000"/>
                </a:solidFill>
              </a:rPr>
              <a:t> P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 </a:t>
            </a:r>
            <a:r>
              <a:rPr lang="en-US" altLang="zh-CN" b="1" dirty="0">
                <a:solidFill>
                  <a:srgbClr val="000000"/>
                </a:solidFill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) </a:t>
            </a:r>
            <a:r>
              <a:rPr lang="en-US" altLang="zh-CN" b="1" dirty="0">
                <a:solidFill>
                  <a:srgbClr val="000000"/>
                </a:solidFill>
              </a:rPr>
              <a:t>(P 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 </a:t>
            </a:r>
            <a:r>
              <a:rPr lang="en-US" altLang="zh-CN" b="1" dirty="0">
                <a:solidFill>
                  <a:srgbClr val="000000"/>
                </a:solidFill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  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=(P</a:t>
            </a:r>
            <a:r>
              <a:rPr lang="en-US" altLang="zh-CN" b="1">
                <a:solidFill>
                  <a:srgbClr val="000000"/>
                </a:solidFill>
              </a:rPr>
              <a:t>P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) </a:t>
            </a:r>
            <a:r>
              <a:rPr lang="en-US" altLang="zh-CN" b="1">
                <a:solidFill>
                  <a:srgbClr val="000000"/>
                </a:solidFill>
              </a:rPr>
              <a:t>Q</a:t>
            </a:r>
            <a:r>
              <a:rPr lang="en-US" altLang="zh-CN" b="1">
                <a:solidFill>
                  <a:srgbClr val="000000"/>
                </a:solidFill>
                <a:sym typeface="Symbol" panose="05050102010706020507" pitchFamily="18" charset="2"/>
              </a:rPr>
              <a:t>   =</a:t>
            </a:r>
            <a:r>
              <a:rPr lang="en-US" altLang="zh-CN" b="1">
                <a:solidFill>
                  <a:srgbClr val="000000"/>
                </a:solidFill>
              </a:rPr>
              <a:t>Q</a:t>
            </a:r>
            <a:endParaRPr lang="en-US" altLang="zh-CN" b="1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4813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EA7C56B3-FDA5-4280-8165-2286C8377F37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7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只需了解一下，不必详细介绍。</a:t>
            </a:r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01098E-AAC3-4F54-895F-6CB968F2D4F0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6672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基础条款、递归条款、最小条款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8D24B8-D8B1-4183-9B3B-2F7B09EF95A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43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只需了解一下，不必详细介绍。</a:t>
            </a:r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01098E-AAC3-4F54-895F-6CB968F2D4F0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620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不必讲定理</a:t>
            </a:r>
            <a:r>
              <a:rPr lang="en-US" altLang="zh-CN"/>
              <a:t>1</a:t>
            </a:r>
            <a:r>
              <a:rPr lang="zh-CN" altLang="en-US"/>
              <a:t>的证明</a:t>
            </a:r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848EB0-8487-41FB-BD7F-E674A9641364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081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不必讲定理的证明</a:t>
            </a:r>
          </a:p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DEAAC3-6F89-4C83-BD25-8AC93F7D6A36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86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8C1F30-8CF9-47F6-93B2-1894FBF16E2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2500510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12A0CF-ED49-415E-ACC6-41D78AECBC9A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" y="0"/>
            <a:ext cx="9153486" cy="6858000"/>
          </a:xfrm>
          <a:prstGeom prst="rect">
            <a:avLst/>
          </a:prstGeom>
        </p:spPr>
      </p:pic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971600" y="1217713"/>
            <a:ext cx="748883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srgbClr val="993300"/>
                </a:solidFill>
              </a:rPr>
              <a:t>联结词全功能集</a:t>
            </a:r>
            <a:endParaRPr lang="en-US" altLang="zh-CN" sz="6000" b="1" dirty="0">
              <a:solidFill>
                <a:srgbClr val="9933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srgbClr val="993300"/>
                </a:solidFill>
              </a:rPr>
              <a:t>与组合电路</a:t>
            </a:r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3886200" y="4572000"/>
            <a:ext cx="50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石油学院计算机系   金 忠</a:t>
            </a:r>
          </a:p>
        </p:txBody>
      </p:sp>
      <p:sp>
        <p:nvSpPr>
          <p:cNvPr id="4105" name="TextBox 7"/>
          <p:cNvSpPr txBox="1">
            <a:spLocks noChangeArrowheads="1"/>
          </p:cNvSpPr>
          <p:nvPr/>
        </p:nvSpPr>
        <p:spPr bwMode="auto">
          <a:xfrm>
            <a:off x="5343400" y="5887998"/>
            <a:ext cx="38268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http://patternrecognition.asia/dm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" y="5555042"/>
            <a:ext cx="4935107" cy="733066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8941" y="139128"/>
            <a:ext cx="89675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2421"/>
      </p:ext>
    </p:extLst>
  </p:cSld>
  <p:clrMapOvr>
    <a:masterClrMapping/>
  </p:clrMapOvr>
  <p:transition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A2EBB-1DC8-6CE8-6D5B-66A314B80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67483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解： 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(A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 ∨ </a:t>
            </a:r>
            <a:r>
              <a:rPr lang="en-US" altLang="zh-CN" sz="3200" b="1" dirty="0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 b="1" dirty="0">
                <a:solidFill>
                  <a:schemeClr val="tx1"/>
                </a:solidFill>
              </a:rPr>
              <a:t>)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C</a:t>
            </a:r>
            <a:b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sym typeface="Symbol" panose="05050102010706020507" pitchFamily="18" charset="2"/>
              </a:rPr>
            </a:b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         =</a:t>
            </a:r>
            <a:r>
              <a:rPr lang="en-US" altLang="zh-CN" sz="3200" b="1" dirty="0">
                <a:solidFill>
                  <a:schemeClr val="tx1"/>
                </a:solidFill>
                <a:sym typeface="Symbol" panose="05050102010706020507" pitchFamily="18" charset="2"/>
              </a:rPr>
              <a:t> 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 (A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 ∨ </a:t>
            </a:r>
            <a:r>
              <a:rPr lang="en-US" altLang="zh-CN" sz="3200" b="1" dirty="0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 b="1" dirty="0">
                <a:solidFill>
                  <a:schemeClr val="tx1"/>
                </a:solidFill>
              </a:rPr>
              <a:t>)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 ∨ C</a:t>
            </a:r>
            <a:b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          = (</a:t>
            </a:r>
            <a:r>
              <a:rPr lang="en-US" altLang="zh-CN" sz="3200" b="1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sym typeface="Symbol" panose="05050102010706020507" pitchFamily="18" charset="2"/>
              </a:rPr>
              <a:t> B</a:t>
            </a:r>
            <a:r>
              <a:rPr lang="en-US" altLang="zh-CN" sz="3200" b="1" dirty="0">
                <a:solidFill>
                  <a:schemeClr val="tx1"/>
                </a:solidFill>
              </a:rPr>
              <a:t>)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 ∨ C</a:t>
            </a:r>
            <a:b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          =</a:t>
            </a:r>
            <a:r>
              <a:rPr lang="en-US" altLang="zh-CN" sz="3200" b="1" dirty="0">
                <a:solidFill>
                  <a:schemeClr val="tx1"/>
                </a:solidFill>
                <a:sym typeface="Symbol" panose="05050102010706020507" pitchFamily="18" charset="2"/>
              </a:rPr>
              <a:t>  (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sym typeface="Symbol" panose="05050102010706020507" pitchFamily="18" charset="2"/>
              </a:rPr>
              <a:t> B</a:t>
            </a:r>
            <a:r>
              <a:rPr lang="en-US" altLang="zh-CN" sz="3200" b="1" dirty="0">
                <a:solidFill>
                  <a:schemeClr val="tx1"/>
                </a:solidFill>
              </a:rPr>
              <a:t>)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  </a:t>
            </a:r>
            <a:r>
              <a:rPr lang="en-US" altLang="zh-CN" sz="3200" b="1" dirty="0">
                <a:solidFill>
                  <a:schemeClr val="tx1"/>
                </a:solidFill>
                <a:sym typeface="Symbol" panose="05050102010706020507" pitchFamily="18" charset="2"/>
              </a:rPr>
              <a:t>  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C)</a:t>
            </a:r>
            <a:b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4F3730-B050-B17D-15D6-6759D6D422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C1F30-8CF9-47F6-93B2-1894FBF16E20}" type="slidenum">
              <a:rPr lang="zh-CN" altLang="en-US" smtClean="0"/>
              <a:pPr>
                <a:defRPr/>
              </a:pPr>
              <a:t>10</a:t>
            </a:fld>
            <a:r>
              <a:rPr lang="en-US" altLang="zh-CN"/>
              <a:t>/48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DD517B-982E-BEBF-0E7D-4E1AFAD36CC9}"/>
              </a:ext>
            </a:extLst>
          </p:cNvPr>
          <p:cNvSpPr txBox="1"/>
          <p:nvPr/>
        </p:nvSpPr>
        <p:spPr>
          <a:xfrm>
            <a:off x="179512" y="10189"/>
            <a:ext cx="8640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50963" indent="-1350963"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例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1350963" indent="-1350963">
              <a:buNone/>
            </a:pPr>
            <a:endParaRPr lang="en-US" altLang="zh-CN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350963" indent="-1350963"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ea typeface="宋体" panose="02010600030101010101" pitchFamily="2" charset="-122"/>
              </a:rPr>
              <a:t>求公式</a:t>
            </a:r>
            <a:r>
              <a:rPr lang="en-US" altLang="zh-CN" sz="3200" b="1" dirty="0">
                <a:ea typeface="宋体" panose="02010600030101010101" pitchFamily="2" charset="-122"/>
              </a:rPr>
              <a:t>(A</a:t>
            </a:r>
            <a:r>
              <a:rPr lang="en-US" altLang="zh-CN" sz="3200" b="1" dirty="0">
                <a:latin typeface="Calibri" panose="020F0502020204030204" pitchFamily="34" charset="0"/>
              </a:rPr>
              <a:t> ∨ </a:t>
            </a:r>
            <a:r>
              <a:rPr lang="en-US" altLang="zh-CN" sz="3200" b="1" dirty="0">
                <a:sym typeface="Symbol" panose="05050102010706020507" pitchFamily="18" charset="2"/>
              </a:rPr>
              <a:t>B</a:t>
            </a:r>
            <a:r>
              <a:rPr lang="en-US" altLang="zh-CN" sz="3200" b="1" dirty="0"/>
              <a:t>)</a:t>
            </a: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C</a:t>
            </a:r>
            <a:r>
              <a:rPr lang="zh-CN" altLang="en-US" sz="3200" b="1" dirty="0">
                <a:latin typeface="Calibri" panose="020F0502020204030204" pitchFamily="34" charset="0"/>
                <a:sym typeface="Symbol" panose="05050102010706020507" pitchFamily="18" charset="2"/>
              </a:rPr>
              <a:t>在全功能集</a:t>
            </a: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{</a:t>
            </a:r>
            <a:r>
              <a:rPr lang="en-US" altLang="zh-CN" sz="3200" b="1" dirty="0">
                <a:sym typeface="Symbol" panose="05050102010706020507" pitchFamily="18" charset="2"/>
              </a:rPr>
              <a:t></a:t>
            </a:r>
            <a:r>
              <a:rPr lang="zh-CN" altLang="en-US" sz="3200" b="1" dirty="0"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sym typeface="Symbol" panose="05050102010706020507" pitchFamily="18" charset="2"/>
              </a:rPr>
              <a:t>}</a:t>
            </a:r>
            <a:r>
              <a:rPr lang="zh-CN" altLang="en-US" sz="3200" b="1" dirty="0">
                <a:sym typeface="Symbol" panose="05050102010706020507" pitchFamily="18" charset="2"/>
              </a:rPr>
              <a:t>下的形式</a:t>
            </a:r>
            <a:r>
              <a:rPr lang="zh-CN" altLang="en-US" sz="3200" b="1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endParaRPr lang="en-US" altLang="zh-CN" sz="32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390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4794D0-5B95-4E89-807C-FB809F74F2E6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9933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44450"/>
            <a:ext cx="8210550" cy="647700"/>
          </a:xfrm>
        </p:spPr>
        <p:txBody>
          <a:bodyPr/>
          <a:lstStyle/>
          <a:p>
            <a:pPr algn="l"/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定理  联结词的集合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3600" b="1" dirty="0">
                <a:latin typeface="Calibri" panose="020F0502020204030204" pitchFamily="34" charset="0"/>
              </a:rPr>
              <a:t>∨</a:t>
            </a:r>
            <a:r>
              <a:rPr lang="en-US" altLang="zh-CN" sz="3600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是完备的。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95288" y="1052513"/>
            <a:ext cx="8640762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81075" indent="-9810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250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思路</a:t>
            </a:r>
            <a:r>
              <a:rPr lang="en-US" altLang="zh-CN" b="1" dirty="0">
                <a:latin typeface="Calibri" panose="020F0502020204030204" pitchFamily="34" charset="0"/>
              </a:rPr>
              <a:t>:</a:t>
            </a:r>
            <a:r>
              <a:rPr lang="zh-CN" altLang="en-US" b="1" dirty="0">
                <a:latin typeface="Calibri" panose="020F0502020204030204" pitchFamily="34" charset="0"/>
              </a:rPr>
              <a:t>  在去蕴含词与等价词的基础上</a:t>
            </a:r>
            <a:r>
              <a:rPr lang="en-US" altLang="zh-CN" b="1" dirty="0">
                <a:latin typeface="Calibri" panose="020F0502020204030204" pitchFamily="34" charset="0"/>
              </a:rPr>
              <a:t>,</a:t>
            </a:r>
          </a:p>
          <a:p>
            <a:pPr>
              <a:spcAft>
                <a:spcPct val="25000"/>
              </a:spcAft>
              <a:buFont typeface="Arial" panose="020B0604020202020204" pitchFamily="34" charset="0"/>
              <a:buNone/>
            </a:pPr>
            <a:r>
              <a:rPr lang="zh-CN" altLang="en-US" b="1" i="1" dirty="0">
                <a:solidFill>
                  <a:srgbClr val="4347E7"/>
                </a:solidFill>
                <a:latin typeface="Calibri" panose="020F0502020204030204" pitchFamily="34" charset="0"/>
              </a:rPr>
              <a:t>              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</a:rPr>
              <a:t>p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</a:rPr>
              <a:t>q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</a:rPr>
              <a:t> =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</a:rPr>
              <a:t>p ∨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</a:rPr>
              <a:t>q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347E7"/>
                </a:solidFill>
                <a:latin typeface="Calibri" panose="020F0502020204030204" pitchFamily="34" charset="0"/>
              </a:rPr>
              <a:t>              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</a:rPr>
              <a:t>p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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</a:rPr>
              <a:t>q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chemeClr val="hlink"/>
                </a:solidFill>
              </a:rPr>
              <a:t>(</a:t>
            </a:r>
            <a:r>
              <a:rPr lang="zh-CN" altLang="en-US" b="1" dirty="0">
                <a:solidFill>
                  <a:srgbClr val="4347E7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4347E7"/>
                </a:solidFill>
              </a:rPr>
              <a:t>p ∨q)</a:t>
            </a:r>
            <a:r>
              <a:rPr lang="zh-CN" altLang="en-US" b="1" dirty="0">
                <a:solidFill>
                  <a:srgbClr val="4347E7"/>
                </a:solidFill>
              </a:rPr>
              <a:t> </a:t>
            </a:r>
            <a:r>
              <a:rPr lang="en-US" altLang="zh-CN" b="1" dirty="0">
                <a:solidFill>
                  <a:srgbClr val="4347E7"/>
                </a:solidFill>
              </a:rPr>
              <a:t>∧(p ∨</a:t>
            </a:r>
            <a:r>
              <a:rPr lang="en-US" altLang="zh-CN" b="1" dirty="0">
                <a:solidFill>
                  <a:srgbClr val="4347E7"/>
                </a:solidFill>
                <a:sym typeface="Symbol" panose="05050102010706020507" pitchFamily="18" charset="2"/>
              </a:rPr>
              <a:t> </a:t>
            </a:r>
            <a:r>
              <a:rPr lang="en-US" altLang="zh-CN" b="1" dirty="0">
                <a:solidFill>
                  <a:srgbClr val="4347E7"/>
                </a:solidFill>
              </a:rPr>
              <a:t>q)</a:t>
            </a:r>
            <a:endParaRPr lang="en-US" altLang="zh-CN" b="1" dirty="0">
              <a:solidFill>
                <a:srgbClr val="4347E7"/>
              </a:solidFill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            去合取词：</a:t>
            </a:r>
            <a:endParaRPr lang="en-US" altLang="zh-CN" b="1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spcAft>
                <a:spcPct val="25000"/>
              </a:spcAft>
              <a:buNone/>
            </a:pPr>
            <a:r>
              <a:rPr lang="zh-CN" altLang="en-US" b="1" i="1" dirty="0">
                <a:latin typeface="Calibri" panose="020F0502020204030204" pitchFamily="34" charset="0"/>
              </a:rPr>
              <a:t>             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</a:rPr>
              <a:t>p ∧ q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=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(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</a:rPr>
              <a:t>p ∨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</a:rPr>
              <a:t>q)</a:t>
            </a:r>
            <a:r>
              <a:rPr lang="zh-CN" altLang="en-US" b="1" i="1" dirty="0">
                <a:latin typeface="Calibri" panose="020F0502020204030204" pitchFamily="34" charset="0"/>
              </a:rPr>
              <a:t>              </a:t>
            </a:r>
            <a:r>
              <a:rPr lang="zh-CN" altLang="en-US" sz="2800" b="1" dirty="0">
                <a:latin typeface="Calibri" panose="020F0502020204030204" pitchFamily="34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664864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BBD59-3AF7-4137-99A4-0D83A47C6485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1379" name="Rectangle 2"/>
          <p:cNvSpPr>
            <a:spLocks noGrp="1"/>
          </p:cNvSpPr>
          <p:nvPr>
            <p:ph type="title" idx="4294967295"/>
          </p:nvPr>
        </p:nvSpPr>
        <p:spPr>
          <a:xfrm>
            <a:off x="34925" y="44450"/>
            <a:ext cx="8570913" cy="576263"/>
          </a:xfrm>
        </p:spPr>
        <p:txBody>
          <a:bodyPr/>
          <a:lstStyle/>
          <a:p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定理  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联结词的集合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是完备的。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250825" y="1052513"/>
            <a:ext cx="87852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81075" indent="-9810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0"/>
              </a:lnSpc>
              <a:spcAft>
                <a:spcPct val="250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思路</a:t>
            </a:r>
            <a:r>
              <a:rPr lang="en-US" altLang="zh-CN" b="1" dirty="0">
                <a:latin typeface="Calibri" panose="020F0502020204030204" pitchFamily="34" charset="0"/>
              </a:rPr>
              <a:t>:</a:t>
            </a:r>
            <a:r>
              <a:rPr lang="zh-CN" altLang="en-US" b="1" dirty="0">
                <a:latin typeface="Calibri" panose="020F0502020204030204" pitchFamily="34" charset="0"/>
              </a:rPr>
              <a:t>  去等价词、析取词、合取词：</a:t>
            </a:r>
            <a:endParaRPr lang="en-US" altLang="zh-CN" b="1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spcAft>
                <a:spcPct val="250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347E7"/>
                </a:solidFill>
                <a:latin typeface="Calibri" panose="020F0502020204030204" pitchFamily="34" charset="0"/>
              </a:rPr>
              <a:t>            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</a:rPr>
              <a:t>p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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</a:rPr>
              <a:t>q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</a:rPr>
              <a:t> = (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p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</a:rPr>
              <a:t>q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</a:rPr>
              <a:t>)</a:t>
            </a:r>
            <a:r>
              <a:rPr lang="zh-CN" altLang="en-US" b="1" dirty="0">
                <a:solidFill>
                  <a:srgbClr val="4347E7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</a:rPr>
              <a:t>∧</a:t>
            </a:r>
            <a:r>
              <a:rPr lang="zh-CN" altLang="en-US" b="1" dirty="0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(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qp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</a:rPr>
              <a:t>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            </a:t>
            </a:r>
            <a:r>
              <a:rPr lang="en-US" altLang="zh-CN" b="1" dirty="0" err="1">
                <a:latin typeface="Calibri" panose="020F0502020204030204" pitchFamily="34" charset="0"/>
              </a:rPr>
              <a:t>p∨q</a:t>
            </a:r>
            <a:r>
              <a:rPr lang="en-US" altLang="zh-CN" b="1" dirty="0">
                <a:latin typeface="Calibri" panose="020F0502020204030204" pitchFamily="34" charset="0"/>
              </a:rPr>
              <a:t>= </a:t>
            </a:r>
            <a:r>
              <a:rPr lang="en-US" altLang="zh-CN" b="1" dirty="0">
                <a:latin typeface="Calibri" panose="020F0502020204030204" pitchFamily="34" charset="0"/>
                <a:sym typeface="Symbol" panose="05050102010706020507" pitchFamily="18" charset="2"/>
              </a:rPr>
              <a:t> </a:t>
            </a:r>
            <a:r>
              <a:rPr lang="en-US" altLang="zh-CN" b="1" dirty="0" err="1">
                <a:latin typeface="Calibri" panose="020F0502020204030204" pitchFamily="34" charset="0"/>
                <a:sym typeface="Symbol" panose="05050102010706020507" pitchFamily="18" charset="2"/>
              </a:rPr>
              <a:t>p</a:t>
            </a:r>
            <a:r>
              <a:rPr lang="en-US" altLang="zh-CN" b="1" dirty="0" err="1">
                <a:latin typeface="Calibri" panose="020F0502020204030204" pitchFamily="34" charset="0"/>
              </a:rPr>
              <a:t>q</a:t>
            </a:r>
            <a:endParaRPr lang="en-US" altLang="zh-CN" b="1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            </a:t>
            </a:r>
            <a:r>
              <a:rPr lang="en-US" altLang="zh-CN" b="1" dirty="0" err="1">
                <a:solidFill>
                  <a:srgbClr val="C00000"/>
                </a:solidFill>
                <a:latin typeface="Calibri" panose="020F0502020204030204" pitchFamily="34" charset="0"/>
              </a:rPr>
              <a:t>p∧q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=</a:t>
            </a:r>
            <a:r>
              <a:rPr lang="zh-CN" altLang="en-US" b="1" dirty="0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(</a:t>
            </a:r>
            <a:r>
              <a:rPr lang="zh-CN" altLang="en-US" b="1" dirty="0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</a:rPr>
              <a:t>p∨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</a:rPr>
              <a:t>q)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</a:rPr>
              <a:t>=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(p  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</a:rPr>
              <a:t>q)</a:t>
            </a:r>
            <a:r>
              <a:rPr lang="zh-CN" altLang="en-US" sz="2800" b="1" dirty="0">
                <a:latin typeface="Calibri" panose="020F050202020403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56467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BBD59-3AF7-4137-99A4-0D83A47C6485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1379" name="Rectangle 2"/>
          <p:cNvSpPr>
            <a:spLocks noGrp="1"/>
          </p:cNvSpPr>
          <p:nvPr>
            <p:ph type="title" idx="4294967295"/>
          </p:nvPr>
        </p:nvSpPr>
        <p:spPr>
          <a:xfrm>
            <a:off x="34925" y="44450"/>
            <a:ext cx="8570913" cy="576263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定理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1.5</a:t>
            </a:r>
            <a:endParaRPr lang="zh-CN" altLang="en-US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250825" y="1052513"/>
            <a:ext cx="87852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81075" indent="-9810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联结词的集合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{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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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  <a:r>
              <a:rPr lang="zh-CN" altLang="en-US" b="1" dirty="0">
                <a:latin typeface="Calibri" panose="020F0502020204030204" pitchFamily="34" charset="0"/>
              </a:rPr>
              <a:t>、</a:t>
            </a:r>
            <a:r>
              <a:rPr lang="en-US" altLang="zh-CN" b="1" dirty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Calibri" panose="020F0502020204030204" pitchFamily="34" charset="0"/>
              </a:rPr>
              <a:t>                         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{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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， ∧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  <a:r>
              <a:rPr lang="zh-CN" altLang="en-US" b="1" dirty="0">
                <a:latin typeface="Calibri" panose="020F0502020204030204" pitchFamily="34" charset="0"/>
              </a:rPr>
              <a:t>、</a:t>
            </a:r>
            <a:r>
              <a:rPr lang="en-US" altLang="zh-CN" b="1" dirty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Calibri" panose="020F0502020204030204" pitchFamily="34" charset="0"/>
              </a:rPr>
              <a:t>                         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{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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，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∨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  <a:r>
              <a:rPr lang="zh-CN" altLang="en-US" b="1" dirty="0">
                <a:latin typeface="Calibri" panose="020F0502020204030204" pitchFamily="34" charset="0"/>
              </a:rPr>
              <a:t>、</a:t>
            </a:r>
            <a:endParaRPr lang="en-US" altLang="zh-CN" b="1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Calibri" panose="020F0502020204030204" pitchFamily="34" charset="0"/>
              </a:rPr>
              <a:t>                         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{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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， 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都是</a:t>
            </a:r>
            <a:r>
              <a:rPr lang="zh-CN" altLang="en-US" b="1" dirty="0"/>
              <a:t>联结词全功能集</a:t>
            </a:r>
            <a:r>
              <a:rPr lang="en-US" altLang="zh-CN" b="1" dirty="0"/>
              <a:t>(</a:t>
            </a:r>
            <a:r>
              <a:rPr lang="zh-CN" altLang="en-US" b="1" dirty="0"/>
              <a:t>完备集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zh-CN" altLang="en-US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6920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C396B4-2EE1-4782-A902-2743BC28AB6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342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pPr algn="l"/>
            <a:r>
              <a:rPr lang="zh-CN" altLang="en-US" sz="4000" b="1" dirty="0">
                <a:ea typeface="宋体" panose="02010600030101010101" pitchFamily="2" charset="-122"/>
              </a:rPr>
              <a:t>定理 联结词的集合</a:t>
            </a:r>
            <a:r>
              <a:rPr lang="en-US" altLang="zh-CN" sz="4000" b="1" dirty="0">
                <a:ea typeface="宋体" panose="02010600030101010101" pitchFamily="2" charset="-122"/>
              </a:rPr>
              <a:t>{↓}</a:t>
            </a:r>
            <a:r>
              <a:rPr lang="zh-CN" altLang="en-US" sz="4000" b="1" dirty="0">
                <a:ea typeface="宋体" panose="02010600030101010101" pitchFamily="2" charset="-122"/>
              </a:rPr>
              <a:t>是完备的。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0" y="836881"/>
            <a:ext cx="76327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163638" indent="-8874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20000"/>
              </a:spcAft>
              <a:buFontTx/>
              <a:buNone/>
            </a:pPr>
            <a:r>
              <a:rPr lang="zh-CN" altLang="en-US" b="1" dirty="0">
                <a:solidFill>
                  <a:srgbClr val="993300"/>
                </a:solidFill>
              </a:rPr>
              <a:t>定义</a:t>
            </a:r>
            <a:r>
              <a:rPr lang="en-US" altLang="zh-CN" b="1" dirty="0">
                <a:solidFill>
                  <a:srgbClr val="993300"/>
                </a:solidFill>
              </a:rPr>
              <a:t>1.19  </a:t>
            </a:r>
            <a:r>
              <a:rPr lang="zh-CN" altLang="en-US" b="1" dirty="0">
                <a:solidFill>
                  <a:srgbClr val="993300"/>
                </a:solidFill>
              </a:rPr>
              <a:t>或非：</a:t>
            </a:r>
            <a:endParaRPr lang="en-US" altLang="zh-CN" b="1" dirty="0">
              <a:solidFill>
                <a:srgbClr val="993300"/>
              </a:solidFill>
            </a:endParaRPr>
          </a:p>
          <a:p>
            <a:pPr eaLnBrk="1" hangingPunct="1">
              <a:lnSpc>
                <a:spcPct val="105000"/>
              </a:lnSpc>
              <a:spcAft>
                <a:spcPct val="20000"/>
              </a:spcAft>
              <a:buFontTx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     </a:t>
            </a:r>
            <a:r>
              <a:rPr lang="en-US" altLang="zh-CN" b="1" dirty="0" err="1">
                <a:solidFill>
                  <a:srgbClr val="993300"/>
                </a:solidFill>
              </a:rPr>
              <a:t>p↓q</a:t>
            </a:r>
            <a:r>
              <a:rPr lang="en-US" altLang="zh-CN" b="1" dirty="0">
                <a:solidFill>
                  <a:srgbClr val="993300"/>
                </a:solidFill>
              </a:rPr>
              <a:t>=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(</a:t>
            </a:r>
            <a:r>
              <a:rPr lang="en-US" altLang="zh-CN" b="1" dirty="0">
                <a:solidFill>
                  <a:srgbClr val="993300"/>
                </a:solidFill>
              </a:rPr>
              <a:t>p</a:t>
            </a:r>
            <a:r>
              <a:rPr lang="zh-CN" altLang="en-US" b="1" dirty="0">
                <a:solidFill>
                  <a:srgbClr val="993300"/>
                </a:solidFill>
              </a:rPr>
              <a:t>∨</a:t>
            </a:r>
            <a:r>
              <a:rPr lang="en-US" altLang="zh-CN" b="1" dirty="0">
                <a:solidFill>
                  <a:srgbClr val="993300"/>
                </a:solidFill>
              </a:rPr>
              <a:t>q)</a:t>
            </a:r>
            <a:endParaRPr lang="zh-CN" altLang="en-US" b="1" dirty="0">
              <a:solidFill>
                <a:srgbClr val="993300"/>
              </a:solidFill>
            </a:endParaRPr>
          </a:p>
        </p:txBody>
      </p:sp>
      <p:grpSp>
        <p:nvGrpSpPr>
          <p:cNvPr id="103429" name="Group 8"/>
          <p:cNvGrpSpPr>
            <a:grpSpLocks/>
          </p:cNvGrpSpPr>
          <p:nvPr/>
        </p:nvGrpSpPr>
        <p:grpSpPr bwMode="auto">
          <a:xfrm>
            <a:off x="5219700" y="836613"/>
            <a:ext cx="3384550" cy="2684462"/>
            <a:chOff x="2018" y="1570"/>
            <a:chExt cx="2132" cy="1691"/>
          </a:xfrm>
        </p:grpSpPr>
        <p:sp>
          <p:nvSpPr>
            <p:cNvPr id="103431" name="Rectangle 5"/>
            <p:cNvSpPr>
              <a:spLocks noChangeArrowheads="1"/>
            </p:cNvSpPr>
            <p:nvPr/>
          </p:nvSpPr>
          <p:spPr bwMode="auto">
            <a:xfrm>
              <a:off x="2018" y="1570"/>
              <a:ext cx="2132" cy="16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indent="13335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  p   </a:t>
              </a:r>
              <a:r>
                <a:rPr lang="en-US" altLang="zh-CN" b="1" dirty="0">
                  <a:solidFill>
                    <a:schemeClr val="hlink"/>
                  </a:solidFill>
                </a:rPr>
                <a:t>q</a:t>
              </a:r>
              <a:r>
                <a:rPr lang="en-US" altLang="zh-CN" b="1" dirty="0"/>
                <a:t>        </a:t>
              </a:r>
              <a:r>
                <a:rPr lang="en-US" altLang="zh-CN" b="1" dirty="0" err="1"/>
                <a:t>p↓q</a:t>
              </a:r>
              <a:r>
                <a:rPr lang="en-US" altLang="zh-CN" dirty="0"/>
                <a:t> </a:t>
              </a:r>
              <a:endParaRPr lang="en-US" altLang="zh-CN" b="1" dirty="0">
                <a:sym typeface="Symbol" panose="05050102010706020507" pitchFamily="18" charset="2"/>
              </a:endParaRPr>
            </a:p>
            <a:p>
              <a:pPr algn="ctr" eaLnBrk="1" hangingPunct="1">
                <a:spcBef>
                  <a:spcPct val="30000"/>
                </a:spcBef>
                <a:buFontTx/>
                <a:buNone/>
              </a:pPr>
              <a:r>
                <a:rPr lang="en-US" altLang="zh-CN" b="1" dirty="0">
                  <a:sym typeface="Symbol" panose="05050102010706020507" pitchFamily="18" charset="2"/>
                </a:rPr>
                <a:t>1   </a:t>
              </a:r>
              <a:r>
                <a:rPr lang="en-US" altLang="zh-CN" b="1" dirty="0">
                  <a:solidFill>
                    <a:schemeClr val="hlink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b="1" dirty="0">
                  <a:sym typeface="Symbol" panose="05050102010706020507" pitchFamily="18" charset="2"/>
                </a:rPr>
                <a:t>            </a:t>
              </a:r>
              <a:r>
                <a:rPr lang="en-US" altLang="zh-CN" b="1" dirty="0">
                  <a:solidFill>
                    <a:srgbClr val="993300"/>
                  </a:solidFill>
                  <a:sym typeface="Symbol" panose="05050102010706020507" pitchFamily="18" charset="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ym typeface="Symbol" panose="05050102010706020507" pitchFamily="18" charset="2"/>
                </a:rPr>
                <a:t>1   </a:t>
              </a:r>
              <a:r>
                <a:rPr lang="en-US" altLang="zh-CN" b="1" dirty="0">
                  <a:solidFill>
                    <a:schemeClr val="hlink"/>
                  </a:solidFill>
                  <a:sym typeface="Symbol" panose="05050102010706020507" pitchFamily="18" charset="2"/>
                </a:rPr>
                <a:t>0</a:t>
              </a:r>
              <a:r>
                <a:rPr lang="en-US" altLang="zh-CN" b="1" dirty="0">
                  <a:sym typeface="Symbol" panose="05050102010706020507" pitchFamily="18" charset="2"/>
                </a:rPr>
                <a:t>            </a:t>
              </a:r>
              <a:r>
                <a:rPr lang="en-US" altLang="zh-CN" b="1" dirty="0">
                  <a:solidFill>
                    <a:srgbClr val="993300"/>
                  </a:solidFill>
                  <a:sym typeface="Symbol" panose="05050102010706020507" pitchFamily="18" charset="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ym typeface="Symbol" panose="05050102010706020507" pitchFamily="18" charset="2"/>
                </a:rPr>
                <a:t>0   </a:t>
              </a:r>
              <a:r>
                <a:rPr lang="en-US" altLang="zh-CN" b="1" dirty="0">
                  <a:solidFill>
                    <a:schemeClr val="hlink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b="1" dirty="0">
                  <a:sym typeface="Symbol" panose="05050102010706020507" pitchFamily="18" charset="2"/>
                </a:rPr>
                <a:t>            </a:t>
              </a:r>
              <a:r>
                <a:rPr lang="en-US" altLang="zh-CN" b="1" dirty="0">
                  <a:solidFill>
                    <a:srgbClr val="993300"/>
                  </a:solidFill>
                  <a:sym typeface="Symbol" panose="05050102010706020507" pitchFamily="18" charset="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ym typeface="Symbol" panose="05050102010706020507" pitchFamily="18" charset="2"/>
                </a:rPr>
                <a:t>0   </a:t>
              </a:r>
              <a:r>
                <a:rPr lang="en-US" altLang="zh-CN" b="1" dirty="0">
                  <a:solidFill>
                    <a:schemeClr val="hlink"/>
                  </a:solidFill>
                  <a:sym typeface="Symbol" panose="05050102010706020507" pitchFamily="18" charset="2"/>
                </a:rPr>
                <a:t>0</a:t>
              </a:r>
              <a:r>
                <a:rPr lang="en-US" altLang="zh-CN" b="1" dirty="0">
                  <a:sym typeface="Symbol" panose="05050102010706020507" pitchFamily="18" charset="2"/>
                </a:rPr>
                <a:t>            </a:t>
              </a:r>
              <a:r>
                <a:rPr lang="en-US" altLang="zh-CN" b="1" dirty="0">
                  <a:solidFill>
                    <a:srgbClr val="993300"/>
                  </a:solidFill>
                  <a:sym typeface="Symbol" panose="05050102010706020507" pitchFamily="18" charset="2"/>
                </a:rPr>
                <a:t>1</a:t>
              </a:r>
              <a:endParaRPr lang="zh-CN" altLang="en-US" b="1" dirty="0">
                <a:solidFill>
                  <a:srgbClr val="9933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03432" name="Line 6"/>
            <p:cNvSpPr>
              <a:spLocks noChangeShapeType="1"/>
            </p:cNvSpPr>
            <p:nvPr/>
          </p:nvSpPr>
          <p:spPr bwMode="auto">
            <a:xfrm>
              <a:off x="2245" y="1975"/>
              <a:ext cx="1769" cy="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3" name="Line 7"/>
            <p:cNvSpPr>
              <a:spLocks noChangeShapeType="1"/>
            </p:cNvSpPr>
            <p:nvPr/>
          </p:nvSpPr>
          <p:spPr bwMode="auto">
            <a:xfrm>
              <a:off x="3067" y="1616"/>
              <a:ext cx="1" cy="1587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3789363"/>
            <a:ext cx="9144000" cy="24560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marL="1163638" indent="-8874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333300"/>
                </a:solidFill>
                <a:sym typeface="Symbol" panose="05050102010706020507" pitchFamily="18" charset="2"/>
              </a:rPr>
              <a:t>思路： 对于完备集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{</a:t>
            </a:r>
            <a:r>
              <a:rPr lang="zh-CN" altLang="en-US" b="1" dirty="0">
                <a:solidFill>
                  <a:srgbClr val="333300"/>
                </a:solidFill>
                <a:sym typeface="Symbol" panose="05050102010706020507" pitchFamily="18" charset="2"/>
              </a:rPr>
              <a:t>， </a:t>
            </a:r>
            <a:r>
              <a:rPr lang="zh-CN" altLang="en-US" b="1" dirty="0"/>
              <a:t>∨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}</a:t>
            </a:r>
            <a:r>
              <a:rPr lang="zh-CN" altLang="en-US" b="1" dirty="0">
                <a:solidFill>
                  <a:srgbClr val="333300"/>
                </a:solidFill>
                <a:sym typeface="Symbol" panose="05050102010706020507" pitchFamily="18" charset="2"/>
              </a:rPr>
              <a:t>，去否定词与析取词</a:t>
            </a:r>
            <a:endParaRPr lang="en-US" altLang="zh-CN" b="1" dirty="0">
              <a:solidFill>
                <a:srgbClr val="33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333300"/>
                </a:solidFill>
                <a:sym typeface="Symbol" panose="05050102010706020507" pitchFamily="18" charset="2"/>
              </a:rPr>
              <a:t>             </a:t>
            </a:r>
            <a:r>
              <a:rPr lang="zh-CN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chemeClr val="hlink"/>
                </a:solidFill>
              </a:rPr>
              <a:t>p </a:t>
            </a:r>
            <a:r>
              <a:rPr lang="en-US" altLang="zh-CN" b="1" dirty="0">
                <a:solidFill>
                  <a:schemeClr val="hlink"/>
                </a:solidFill>
                <a:sym typeface="Symbol" panose="05050102010706020507" pitchFamily="18" charset="2"/>
              </a:rPr>
              <a:t>= </a:t>
            </a:r>
            <a:r>
              <a:rPr lang="en-US" altLang="zh-CN" b="1" dirty="0" err="1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zh-CN" b="1" dirty="0" err="1"/>
              <a:t>↓</a:t>
            </a:r>
            <a:r>
              <a:rPr lang="en-US" altLang="zh-CN" b="1" dirty="0" err="1">
                <a:solidFill>
                  <a:srgbClr val="FF0000"/>
                </a:solidFill>
              </a:rPr>
              <a:t>p</a:t>
            </a:r>
            <a:endParaRPr lang="en-US" altLang="zh-CN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333300"/>
                </a:solidFill>
                <a:sym typeface="Symbol" panose="05050102010706020507" pitchFamily="18" charset="2"/>
              </a:rPr>
              <a:t>             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p</a:t>
            </a:r>
            <a:r>
              <a:rPr lang="zh-CN" altLang="en-US" b="1" dirty="0">
                <a:latin typeface="Calibri" panose="020F0502020204030204" pitchFamily="34" charset="0"/>
              </a:rPr>
              <a:t>∨</a:t>
            </a:r>
            <a:r>
              <a:rPr lang="en-US" altLang="zh-CN" b="1" dirty="0">
                <a:solidFill>
                  <a:srgbClr val="333300"/>
                </a:solidFill>
              </a:rPr>
              <a:t>q 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= (</a:t>
            </a:r>
            <a:r>
              <a:rPr lang="en-US" altLang="zh-CN" b="1" dirty="0" err="1">
                <a:solidFill>
                  <a:srgbClr val="333300"/>
                </a:solidFill>
                <a:sym typeface="Symbol" panose="05050102010706020507" pitchFamily="18" charset="2"/>
              </a:rPr>
              <a:t>p</a:t>
            </a:r>
            <a:r>
              <a:rPr lang="en-US" altLang="zh-CN" b="1" dirty="0" err="1"/>
              <a:t>↓</a:t>
            </a:r>
            <a:r>
              <a:rPr lang="en-US" altLang="zh-CN" b="1" dirty="0" err="1">
                <a:solidFill>
                  <a:srgbClr val="333300"/>
                </a:solidFill>
              </a:rPr>
              <a:t>q</a:t>
            </a:r>
            <a:r>
              <a:rPr lang="en-US" altLang="zh-CN" b="1" dirty="0">
                <a:solidFill>
                  <a:srgbClr val="333300"/>
                </a:solidFill>
              </a:rPr>
              <a:t>) =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zh-CN" b="1" dirty="0" err="1"/>
              <a:t>↓</a:t>
            </a:r>
            <a:r>
              <a:rPr lang="en-US" altLang="zh-CN" b="1" dirty="0" err="1">
                <a:solidFill>
                  <a:srgbClr val="FF0000"/>
                </a:solidFill>
              </a:rPr>
              <a:t>q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/>
              <a:t>↓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dirty="0" err="1">
                <a:solidFill>
                  <a:srgbClr val="333300"/>
                </a:solidFill>
                <a:sym typeface="Symbol" panose="05050102010706020507" pitchFamily="18" charset="2"/>
              </a:rPr>
              <a:t>p</a:t>
            </a:r>
            <a:r>
              <a:rPr lang="en-US" altLang="zh-CN" b="1" dirty="0" err="1">
                <a:solidFill>
                  <a:srgbClr val="333300"/>
                </a:solidFill>
              </a:rPr>
              <a:t>↓q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65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C396B4-2EE1-4782-A902-2743BC28AB6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342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pPr algn="l"/>
            <a:r>
              <a:rPr lang="zh-CN" altLang="en-US" sz="4000" b="1" dirty="0">
                <a:ea typeface="宋体" panose="02010600030101010101" pitchFamily="2" charset="-122"/>
              </a:rPr>
              <a:t>定理 联结词的集合</a:t>
            </a:r>
            <a:r>
              <a:rPr lang="en-US" altLang="zh-CN" sz="4000" b="1" dirty="0">
                <a:ea typeface="宋体" panose="02010600030101010101" pitchFamily="2" charset="-122"/>
              </a:rPr>
              <a:t>{</a:t>
            </a:r>
            <a:r>
              <a:rPr lang="en-US" altLang="zh-CN" sz="4000" b="1" dirty="0">
                <a:solidFill>
                  <a:srgbClr val="993300"/>
                </a:solidFill>
              </a:rPr>
              <a:t>↑</a:t>
            </a:r>
            <a:r>
              <a:rPr lang="en-US" altLang="zh-CN" sz="4000" b="1" dirty="0">
                <a:ea typeface="宋体" panose="02010600030101010101" pitchFamily="2" charset="-122"/>
              </a:rPr>
              <a:t>}</a:t>
            </a:r>
            <a:r>
              <a:rPr lang="zh-CN" altLang="en-US" sz="4000" b="1" dirty="0">
                <a:ea typeface="宋体" panose="02010600030101010101" pitchFamily="2" charset="-122"/>
              </a:rPr>
              <a:t>是完备的。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0" y="834949"/>
            <a:ext cx="7632700" cy="129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163638" indent="-8874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20000"/>
              </a:spcAft>
              <a:buFontTx/>
              <a:buNone/>
            </a:pPr>
            <a:r>
              <a:rPr lang="zh-CN" altLang="en-US" b="1" dirty="0">
                <a:solidFill>
                  <a:srgbClr val="993300"/>
                </a:solidFill>
              </a:rPr>
              <a:t>定义</a:t>
            </a:r>
            <a:r>
              <a:rPr lang="en-US" altLang="zh-CN" b="1" dirty="0">
                <a:solidFill>
                  <a:srgbClr val="993300"/>
                </a:solidFill>
              </a:rPr>
              <a:t>1.19  </a:t>
            </a:r>
            <a:r>
              <a:rPr lang="zh-CN" altLang="en-US" b="1" dirty="0">
                <a:solidFill>
                  <a:srgbClr val="993300"/>
                </a:solidFill>
              </a:rPr>
              <a:t>与非： </a:t>
            </a:r>
            <a:endParaRPr lang="en-US" altLang="zh-CN" b="1" dirty="0">
              <a:solidFill>
                <a:srgbClr val="993300"/>
              </a:solidFill>
            </a:endParaRPr>
          </a:p>
          <a:p>
            <a:pPr eaLnBrk="1" hangingPunct="1">
              <a:lnSpc>
                <a:spcPct val="105000"/>
              </a:lnSpc>
              <a:spcAft>
                <a:spcPct val="20000"/>
              </a:spcAft>
              <a:buFontTx/>
              <a:buNone/>
            </a:pPr>
            <a:r>
              <a:rPr lang="en-US" altLang="zh-CN" b="1" dirty="0">
                <a:solidFill>
                  <a:srgbClr val="993300"/>
                </a:solidFill>
              </a:rPr>
              <a:t>     </a:t>
            </a:r>
            <a:r>
              <a:rPr lang="en-US" altLang="zh-CN" b="1" dirty="0" err="1">
                <a:solidFill>
                  <a:srgbClr val="993300"/>
                </a:solidFill>
              </a:rPr>
              <a:t>p↑q</a:t>
            </a:r>
            <a:r>
              <a:rPr lang="en-US" altLang="zh-CN" b="1" dirty="0">
                <a:solidFill>
                  <a:srgbClr val="993300"/>
                </a:solidFill>
              </a:rPr>
              <a:t>=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(</a:t>
            </a:r>
            <a:r>
              <a:rPr lang="en-US" altLang="zh-CN" b="1" dirty="0">
                <a:solidFill>
                  <a:srgbClr val="993300"/>
                </a:solidFill>
              </a:rPr>
              <a:t>p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∧</a:t>
            </a:r>
            <a:r>
              <a:rPr lang="en-US" altLang="zh-CN" b="1" dirty="0">
                <a:solidFill>
                  <a:srgbClr val="993300"/>
                </a:solidFill>
              </a:rPr>
              <a:t>q)</a:t>
            </a:r>
            <a:endParaRPr lang="zh-CN" altLang="en-US" b="1" dirty="0">
              <a:solidFill>
                <a:srgbClr val="993300"/>
              </a:solidFill>
            </a:endParaRPr>
          </a:p>
        </p:txBody>
      </p:sp>
      <p:grpSp>
        <p:nvGrpSpPr>
          <p:cNvPr id="103429" name="Group 8"/>
          <p:cNvGrpSpPr>
            <a:grpSpLocks/>
          </p:cNvGrpSpPr>
          <p:nvPr/>
        </p:nvGrpSpPr>
        <p:grpSpPr bwMode="auto">
          <a:xfrm>
            <a:off x="5219700" y="836613"/>
            <a:ext cx="3384550" cy="2684462"/>
            <a:chOff x="2018" y="1570"/>
            <a:chExt cx="2132" cy="1691"/>
          </a:xfrm>
        </p:grpSpPr>
        <p:sp>
          <p:nvSpPr>
            <p:cNvPr id="103431" name="Rectangle 5"/>
            <p:cNvSpPr>
              <a:spLocks noChangeArrowheads="1"/>
            </p:cNvSpPr>
            <p:nvPr/>
          </p:nvSpPr>
          <p:spPr bwMode="auto">
            <a:xfrm>
              <a:off x="2018" y="1570"/>
              <a:ext cx="2132" cy="16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indent="13335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  p   </a:t>
              </a:r>
              <a:r>
                <a:rPr lang="en-US" altLang="zh-CN" b="1" dirty="0">
                  <a:solidFill>
                    <a:schemeClr val="hlink"/>
                  </a:solidFill>
                </a:rPr>
                <a:t>q</a:t>
              </a:r>
              <a:r>
                <a:rPr lang="en-US" altLang="zh-CN" b="1" dirty="0"/>
                <a:t>        </a:t>
              </a:r>
              <a:r>
                <a:rPr lang="en-US" altLang="zh-CN" b="1" dirty="0" err="1"/>
                <a:t>p</a:t>
              </a:r>
              <a:r>
                <a:rPr lang="en-US" altLang="zh-CN" b="1" dirty="0" err="1">
                  <a:solidFill>
                    <a:srgbClr val="993300"/>
                  </a:solidFill>
                </a:rPr>
                <a:t>↑</a:t>
              </a:r>
              <a:r>
                <a:rPr lang="en-US" altLang="zh-CN" b="1" dirty="0" err="1"/>
                <a:t>q</a:t>
              </a:r>
              <a:r>
                <a:rPr lang="en-US" altLang="zh-CN" dirty="0"/>
                <a:t> </a:t>
              </a:r>
              <a:endParaRPr lang="en-US" altLang="zh-CN" b="1" dirty="0">
                <a:sym typeface="Symbol" panose="05050102010706020507" pitchFamily="18" charset="2"/>
              </a:endParaRPr>
            </a:p>
            <a:p>
              <a:pPr algn="ctr" eaLnBrk="1" hangingPunct="1">
                <a:spcBef>
                  <a:spcPct val="30000"/>
                </a:spcBef>
                <a:buFontTx/>
                <a:buNone/>
              </a:pPr>
              <a:r>
                <a:rPr lang="en-US" altLang="zh-CN" b="1" dirty="0">
                  <a:sym typeface="Symbol" panose="05050102010706020507" pitchFamily="18" charset="2"/>
                </a:rPr>
                <a:t>1   </a:t>
              </a:r>
              <a:r>
                <a:rPr lang="en-US" altLang="zh-CN" b="1" dirty="0">
                  <a:solidFill>
                    <a:schemeClr val="hlink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b="1" dirty="0">
                  <a:sym typeface="Symbol" panose="05050102010706020507" pitchFamily="18" charset="2"/>
                </a:rPr>
                <a:t>            </a:t>
              </a:r>
              <a:r>
                <a:rPr lang="en-US" altLang="zh-CN" b="1" dirty="0">
                  <a:solidFill>
                    <a:srgbClr val="993300"/>
                  </a:solidFill>
                  <a:sym typeface="Symbol" panose="05050102010706020507" pitchFamily="18" charset="2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ym typeface="Symbol" panose="05050102010706020507" pitchFamily="18" charset="2"/>
                </a:rPr>
                <a:t>1   </a:t>
              </a:r>
              <a:r>
                <a:rPr lang="en-US" altLang="zh-CN" b="1" dirty="0">
                  <a:solidFill>
                    <a:schemeClr val="hlink"/>
                  </a:solidFill>
                  <a:sym typeface="Symbol" panose="05050102010706020507" pitchFamily="18" charset="2"/>
                </a:rPr>
                <a:t>0</a:t>
              </a:r>
              <a:r>
                <a:rPr lang="en-US" altLang="zh-CN" b="1" dirty="0">
                  <a:sym typeface="Symbol" panose="05050102010706020507" pitchFamily="18" charset="2"/>
                </a:rPr>
                <a:t>            </a:t>
              </a:r>
              <a:r>
                <a:rPr lang="en-US" altLang="zh-CN" b="1" dirty="0">
                  <a:solidFill>
                    <a:srgbClr val="993300"/>
                  </a:solidFill>
                  <a:sym typeface="Symbol" panose="05050102010706020507" pitchFamily="18" charset="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ym typeface="Symbol" panose="05050102010706020507" pitchFamily="18" charset="2"/>
                </a:rPr>
                <a:t>0   </a:t>
              </a:r>
              <a:r>
                <a:rPr lang="en-US" altLang="zh-CN" b="1" dirty="0">
                  <a:solidFill>
                    <a:schemeClr val="hlink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b="1" dirty="0">
                  <a:sym typeface="Symbol" panose="05050102010706020507" pitchFamily="18" charset="2"/>
                </a:rPr>
                <a:t>            </a:t>
              </a:r>
              <a:r>
                <a:rPr lang="en-US" altLang="zh-CN" b="1" dirty="0">
                  <a:solidFill>
                    <a:srgbClr val="993300"/>
                  </a:solidFill>
                  <a:sym typeface="Symbol" panose="05050102010706020507" pitchFamily="18" charset="2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ym typeface="Symbol" panose="05050102010706020507" pitchFamily="18" charset="2"/>
                </a:rPr>
                <a:t>0   </a:t>
              </a:r>
              <a:r>
                <a:rPr lang="en-US" altLang="zh-CN" b="1" dirty="0">
                  <a:solidFill>
                    <a:schemeClr val="hlink"/>
                  </a:solidFill>
                  <a:sym typeface="Symbol" panose="05050102010706020507" pitchFamily="18" charset="2"/>
                </a:rPr>
                <a:t>0</a:t>
              </a:r>
              <a:r>
                <a:rPr lang="en-US" altLang="zh-CN" b="1" dirty="0">
                  <a:sym typeface="Symbol" panose="05050102010706020507" pitchFamily="18" charset="2"/>
                </a:rPr>
                <a:t>            </a:t>
              </a:r>
              <a:r>
                <a:rPr lang="en-US" altLang="zh-CN" b="1" dirty="0">
                  <a:solidFill>
                    <a:srgbClr val="993300"/>
                  </a:solidFill>
                  <a:sym typeface="Symbol" panose="05050102010706020507" pitchFamily="18" charset="2"/>
                </a:rPr>
                <a:t>1</a:t>
              </a:r>
              <a:endParaRPr lang="zh-CN" altLang="en-US" b="1" dirty="0">
                <a:solidFill>
                  <a:srgbClr val="9933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03432" name="Line 6"/>
            <p:cNvSpPr>
              <a:spLocks noChangeShapeType="1"/>
            </p:cNvSpPr>
            <p:nvPr/>
          </p:nvSpPr>
          <p:spPr bwMode="auto">
            <a:xfrm>
              <a:off x="2245" y="1975"/>
              <a:ext cx="1769" cy="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3" name="Line 7"/>
            <p:cNvSpPr>
              <a:spLocks noChangeShapeType="1"/>
            </p:cNvSpPr>
            <p:nvPr/>
          </p:nvSpPr>
          <p:spPr bwMode="auto">
            <a:xfrm>
              <a:off x="3067" y="1616"/>
              <a:ext cx="1" cy="1587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3789363"/>
            <a:ext cx="9144000" cy="24560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marL="1163638" indent="-8874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333300"/>
                </a:solidFill>
                <a:sym typeface="Symbol" panose="05050102010706020507" pitchFamily="18" charset="2"/>
              </a:rPr>
              <a:t>思路： 对于完备集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{</a:t>
            </a:r>
            <a:r>
              <a:rPr lang="zh-CN" altLang="en-US" b="1" dirty="0">
                <a:solidFill>
                  <a:srgbClr val="333300"/>
                </a:solidFill>
                <a:sym typeface="Symbol" panose="05050102010706020507" pitchFamily="18" charset="2"/>
              </a:rPr>
              <a:t>， 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∧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}</a:t>
            </a:r>
            <a:r>
              <a:rPr lang="zh-CN" altLang="en-US" b="1" dirty="0">
                <a:solidFill>
                  <a:srgbClr val="333300"/>
                </a:solidFill>
                <a:sym typeface="Symbol" panose="05050102010706020507" pitchFamily="18" charset="2"/>
              </a:rPr>
              <a:t>，去否定词与合取词</a:t>
            </a:r>
            <a:endParaRPr lang="en-US" altLang="zh-CN" b="1" dirty="0">
              <a:solidFill>
                <a:srgbClr val="3333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333300"/>
                </a:solidFill>
                <a:sym typeface="Symbol" panose="05050102010706020507" pitchFamily="18" charset="2"/>
              </a:rPr>
              <a:t>             </a:t>
            </a:r>
            <a:r>
              <a:rPr lang="zh-CN" altLang="en-US" b="1" dirty="0">
                <a:solidFill>
                  <a:schemeClr val="hlink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chemeClr val="hlink"/>
                </a:solidFill>
              </a:rPr>
              <a:t>p </a:t>
            </a:r>
            <a:r>
              <a:rPr lang="en-US" altLang="zh-CN" b="1" dirty="0">
                <a:solidFill>
                  <a:schemeClr val="hlink"/>
                </a:solidFill>
                <a:sym typeface="Symbol" panose="05050102010706020507" pitchFamily="18" charset="2"/>
              </a:rPr>
              <a:t>= </a:t>
            </a:r>
            <a:r>
              <a:rPr lang="en-US" altLang="zh-CN" b="1" dirty="0" err="1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zh-CN" b="1" dirty="0" err="1">
                <a:solidFill>
                  <a:srgbClr val="993300"/>
                </a:solidFill>
              </a:rPr>
              <a:t>↑</a:t>
            </a:r>
            <a:r>
              <a:rPr lang="en-US" altLang="zh-CN" b="1" dirty="0" err="1">
                <a:solidFill>
                  <a:srgbClr val="FF0000"/>
                </a:solidFill>
              </a:rPr>
              <a:t>p</a:t>
            </a:r>
            <a:endParaRPr lang="en-US" altLang="zh-CN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333300"/>
                </a:solidFill>
                <a:sym typeface="Symbol" panose="05050102010706020507" pitchFamily="18" charset="2"/>
              </a:rPr>
              <a:t>             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p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∧</a:t>
            </a:r>
            <a:r>
              <a:rPr lang="en-US" altLang="zh-CN" b="1" dirty="0">
                <a:solidFill>
                  <a:srgbClr val="333300"/>
                </a:solidFill>
              </a:rPr>
              <a:t>q 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= (</a:t>
            </a:r>
            <a:r>
              <a:rPr lang="en-US" altLang="zh-CN" b="1" dirty="0" err="1">
                <a:solidFill>
                  <a:srgbClr val="333300"/>
                </a:solidFill>
                <a:sym typeface="Symbol" panose="05050102010706020507" pitchFamily="18" charset="2"/>
              </a:rPr>
              <a:t>p</a:t>
            </a:r>
            <a:r>
              <a:rPr lang="en-US" altLang="zh-CN" b="1" dirty="0" err="1">
                <a:solidFill>
                  <a:srgbClr val="993300"/>
                </a:solidFill>
              </a:rPr>
              <a:t>↑</a:t>
            </a:r>
            <a:r>
              <a:rPr lang="en-US" altLang="zh-CN" b="1" dirty="0" err="1">
                <a:solidFill>
                  <a:srgbClr val="333300"/>
                </a:solidFill>
              </a:rPr>
              <a:t>q</a:t>
            </a:r>
            <a:r>
              <a:rPr lang="en-US" altLang="zh-CN" b="1" dirty="0">
                <a:solidFill>
                  <a:srgbClr val="333300"/>
                </a:solidFill>
              </a:rPr>
              <a:t>) =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zh-CN" b="1" dirty="0" err="1">
                <a:solidFill>
                  <a:srgbClr val="993300"/>
                </a:solidFill>
              </a:rPr>
              <a:t>↑</a:t>
            </a:r>
            <a:r>
              <a:rPr lang="en-US" altLang="zh-CN" b="1" dirty="0" err="1">
                <a:solidFill>
                  <a:srgbClr val="FF0000"/>
                </a:solidFill>
              </a:rPr>
              <a:t>q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>
                <a:solidFill>
                  <a:srgbClr val="993300"/>
                </a:solidFill>
              </a:rPr>
              <a:t>↑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dirty="0" err="1">
                <a:sym typeface="Symbol" panose="05050102010706020507" pitchFamily="18" charset="2"/>
              </a:rPr>
              <a:t>p</a:t>
            </a:r>
            <a:r>
              <a:rPr lang="en-US" altLang="zh-CN" b="1" dirty="0" err="1"/>
              <a:t>↑q</a:t>
            </a:r>
            <a:r>
              <a:rPr lang="en-US" altLang="zh-CN" b="1" dirty="0"/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87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BBD59-3AF7-4137-99A4-0D83A47C6485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1379" name="Rectangle 2"/>
          <p:cNvSpPr>
            <a:spLocks noGrp="1"/>
          </p:cNvSpPr>
          <p:nvPr>
            <p:ph type="title" idx="4294967295"/>
          </p:nvPr>
        </p:nvSpPr>
        <p:spPr>
          <a:xfrm>
            <a:off x="34925" y="44450"/>
            <a:ext cx="8570913" cy="576263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定理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1.6</a:t>
            </a:r>
            <a:endParaRPr lang="zh-CN" altLang="en-US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250825" y="1052513"/>
            <a:ext cx="87852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81075" indent="-9810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联结词的集合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{</a:t>
            </a:r>
            <a:r>
              <a:rPr lang="en-US" altLang="zh-CN" b="1" dirty="0">
                <a:solidFill>
                  <a:srgbClr val="993300"/>
                </a:solidFill>
              </a:rPr>
              <a:t>↓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  <a:r>
              <a:rPr lang="zh-CN" altLang="en-US" b="1" dirty="0">
                <a:latin typeface="Calibri" panose="020F0502020204030204" pitchFamily="34" charset="0"/>
              </a:rPr>
              <a:t>、</a:t>
            </a:r>
            <a:r>
              <a:rPr lang="en-US" altLang="zh-CN" b="1" dirty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Calibri" panose="020F0502020204030204" pitchFamily="34" charset="0"/>
              </a:rPr>
              <a:t>                         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{</a:t>
            </a:r>
            <a:r>
              <a:rPr lang="en-US" altLang="zh-CN" b="1" dirty="0">
                <a:solidFill>
                  <a:srgbClr val="993300"/>
                </a:solidFill>
              </a:rPr>
              <a:t>↑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都是</a:t>
            </a:r>
            <a:r>
              <a:rPr lang="zh-CN" altLang="en-US" b="1" dirty="0"/>
              <a:t>联结词全功能集</a:t>
            </a:r>
            <a:r>
              <a:rPr lang="en-US" altLang="zh-CN" b="1" dirty="0"/>
              <a:t>(</a:t>
            </a:r>
            <a:r>
              <a:rPr lang="zh-CN" altLang="en-US" b="1" dirty="0"/>
              <a:t>完备集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zh-CN" altLang="en-US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7758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BBD59-3AF7-4137-99A4-0D83A47C6485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1379" name="Rectangle 2"/>
          <p:cNvSpPr>
            <a:spLocks noGrp="1"/>
          </p:cNvSpPr>
          <p:nvPr>
            <p:ph type="title" idx="4294967295"/>
          </p:nvPr>
        </p:nvSpPr>
        <p:spPr>
          <a:xfrm>
            <a:off x="34925" y="44450"/>
            <a:ext cx="8570913" cy="576263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endParaRPr lang="zh-CN" altLang="en-US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250825" y="764705"/>
            <a:ext cx="8785225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81075" indent="-9810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联结词的集合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{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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                              {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∨， ∧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latin typeface="Calibri" panose="020F0502020204030204" pitchFamily="34" charset="0"/>
              </a:rPr>
              <a:t>                          	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{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∨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、</a:t>
            </a:r>
            <a:endParaRPr lang="en-US" altLang="zh-CN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      </a:t>
            </a:r>
            <a:r>
              <a:rPr lang="en-US" altLang="zh-CN" b="1" dirty="0">
                <a:latin typeface="Calibri" panose="020F0502020204030204" pitchFamily="34" charset="0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{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∧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  <a:endParaRPr lang="en-US" altLang="zh-CN" b="1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都不是</a:t>
            </a:r>
            <a:r>
              <a:rPr lang="zh-CN" altLang="en-US" b="1" dirty="0"/>
              <a:t>联结词全功能集</a:t>
            </a:r>
            <a:r>
              <a:rPr lang="en-US" altLang="zh-CN" b="1" dirty="0"/>
              <a:t>(</a:t>
            </a:r>
            <a:r>
              <a:rPr lang="zh-CN" altLang="en-US" b="1" dirty="0"/>
              <a:t>完备集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zh-CN" altLang="en-US" b="1" dirty="0"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3" y="5126110"/>
            <a:ext cx="842493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/>
              <a:t>显然，非全功能集的子集也不是全功能集。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9077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CDC435-5E9C-4724-B9C4-E64B89DD923A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5475" name="Rectangle 2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9144000" cy="531812"/>
          </a:xfrm>
        </p:spPr>
        <p:txBody>
          <a:bodyPr/>
          <a:lstStyle/>
          <a:p>
            <a:pPr algn="l"/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试证明联结词集合</a:t>
            </a:r>
            <a:r>
              <a:rPr lang="en-US" altLang="zh-CN" sz="4000" b="1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∨</a:t>
            </a:r>
            <a:r>
              <a:rPr lang="en-US" altLang="zh-CN" sz="4000" b="1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不完备。</a:t>
            </a:r>
            <a:endParaRPr lang="en-US" altLang="zh-CN" sz="40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114425"/>
            <a:ext cx="8569325" cy="512286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证明： 对于任意公式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也是公式 。        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假设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∨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是完备的。根据完备性的定义知，                </a:t>
            </a:r>
          </a:p>
          <a:p>
            <a:pPr>
              <a:lnSpc>
                <a:spcPct val="130000"/>
              </a:lnSpc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 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q</a:t>
            </a:r>
            <a:r>
              <a:rPr lang="en-US" altLang="zh-CN" sz="2800" b="1" baseline="-25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∨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q</a:t>
            </a:r>
            <a:r>
              <a:rPr lang="en-US" altLang="zh-CN" sz="2800" b="1" baseline="-25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∨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q</a:t>
            </a:r>
            <a:r>
              <a:rPr lang="en-US" altLang="zh-CN" sz="2800" b="1" baseline="-25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∨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……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∨ </a:t>
            </a:r>
            <a:r>
              <a:rPr lang="en-US" altLang="zh-CN" sz="2800" b="1" dirty="0" err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25000" dirty="0" err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 b="1" baseline="-25000" dirty="0">
              <a:solidFill>
                <a:srgbClr val="99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当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q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q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…… , 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全取为假时，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		公式左边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，公式右边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显然矛盾。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故联结词集合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∨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不完备。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603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CDC435-5E9C-4724-B9C4-E64B89DD923A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5475" name="Rectangle 2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9144000" cy="531812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试证明联结词集合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zh-CN" altLang="en-US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∧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不完备。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114425"/>
            <a:ext cx="8569325" cy="512286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证明： 对于任意公式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也是公式 。        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假设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∧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是完备的。根据完备性的定义知，                </a:t>
            </a:r>
          </a:p>
          <a:p>
            <a:pPr>
              <a:lnSpc>
                <a:spcPct val="13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 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q</a:t>
            </a:r>
            <a:r>
              <a:rPr lang="en-US" altLang="zh-CN" sz="2800" b="1" baseline="-25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∧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q</a:t>
            </a:r>
            <a:r>
              <a:rPr lang="en-US" altLang="zh-CN" sz="2800" b="1" baseline="-25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∧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q</a:t>
            </a:r>
            <a:r>
              <a:rPr lang="en-US" altLang="zh-CN" sz="2800" b="1" baseline="-25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∧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…… 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∧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25000" dirty="0" err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 b="1" baseline="-25000" dirty="0">
              <a:solidFill>
                <a:srgbClr val="99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当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q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q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…… , 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全取为真时，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		公式左边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，公式右边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=1</a:t>
            </a:r>
            <a:r>
              <a:rPr lang="zh-CN" altLang="en-US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显然矛盾。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故联结词集合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∧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不完备。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6298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6DC906-F55D-4D1C-80D0-F19E161B3265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49155" name="标题 1"/>
          <p:cNvSpPr>
            <a:spLocks noGrp="1"/>
          </p:cNvSpPr>
          <p:nvPr>
            <p:ph type="ctrTitle" idx="4294967295"/>
          </p:nvPr>
        </p:nvSpPr>
        <p:spPr>
          <a:xfrm>
            <a:off x="0" y="30163"/>
            <a:ext cx="8312150" cy="661987"/>
          </a:xfrm>
        </p:spPr>
        <p:txBody>
          <a:bodyPr/>
          <a:lstStyle/>
          <a:p>
            <a:pPr algn="l"/>
            <a:r>
              <a:rPr lang="zh-CN" altLang="en-US" dirty="0">
                <a:ea typeface="宋体" panose="02010600030101010101" pitchFamily="2" charset="-122"/>
              </a:rPr>
              <a:t>例 求范式</a:t>
            </a:r>
          </a:p>
        </p:txBody>
      </p:sp>
      <p:sp>
        <p:nvSpPr>
          <p:cNvPr id="49156" name="副标题 2"/>
          <p:cNvSpPr>
            <a:spLocks noGrp="1"/>
          </p:cNvSpPr>
          <p:nvPr>
            <p:ph type="subTitle" idx="4294967295"/>
          </p:nvPr>
        </p:nvSpPr>
        <p:spPr>
          <a:xfrm>
            <a:off x="250825" y="908050"/>
            <a:ext cx="8893175" cy="5113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在研讨会上，三位专家分别发言如下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0" indent="0">
              <a:lnSpc>
                <a:spcPct val="13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一位专家由此得出结论：</a:t>
            </a:r>
            <a:r>
              <a:rPr lang="zh-CN" altLang="en-US" b="1" dirty="0">
                <a:solidFill>
                  <a:srgbClr val="993300"/>
                </a:solidFill>
                <a:ea typeface="宋体" panose="02010600030101010101" pitchFamily="2" charset="-122"/>
              </a:rPr>
              <a:t>通货膨胀率将会下降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写出这位专家的论证公式的范式。</a:t>
            </a:r>
          </a:p>
        </p:txBody>
      </p:sp>
      <p:sp>
        <p:nvSpPr>
          <p:cNvPr id="49157" name="矩形 3"/>
          <p:cNvSpPr>
            <a:spLocks noChangeArrowheads="1"/>
          </p:cNvSpPr>
          <p:nvPr/>
        </p:nvSpPr>
        <p:spPr bwMode="auto">
          <a:xfrm>
            <a:off x="428625" y="1500188"/>
            <a:ext cx="80010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0838" indent="-3508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b="1">
                <a:solidFill>
                  <a:schemeClr val="hlink"/>
                </a:solidFill>
              </a:rPr>
              <a:t>美元不贬值只要而且仅仅只要如果国家税收增加，那么通货膨胀率将下降。</a:t>
            </a:r>
            <a:endParaRPr lang="en-US" altLang="zh-CN" b="1">
              <a:solidFill>
                <a:schemeClr val="hlink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b="1"/>
              <a:t>如果通货膨胀率下降，或者美元不贬值，则国家税收将不会增加。</a:t>
            </a:r>
            <a:endParaRPr lang="en-US" altLang="zh-CN" b="1"/>
          </a:p>
          <a:p>
            <a:pPr eaLnBrk="1" hangingPunct="1">
              <a:spcBef>
                <a:spcPts val="600"/>
              </a:spcBef>
            </a:pPr>
            <a:r>
              <a:rPr lang="zh-CN" altLang="en-US" b="1">
                <a:solidFill>
                  <a:schemeClr val="hlink"/>
                </a:solidFill>
              </a:rPr>
              <a:t>或者国家税收必须增加，或者美元将贬值而且通货膨胀率将下降</a:t>
            </a:r>
            <a:r>
              <a:rPr lang="en-US" altLang="zh-CN" b="1">
                <a:solidFill>
                  <a:schemeClr val="hlink"/>
                </a:solidFill>
              </a:rPr>
              <a:t>"</a:t>
            </a:r>
            <a:r>
              <a:rPr lang="zh-CN" altLang="en-US" b="1">
                <a:solidFill>
                  <a:schemeClr val="hlink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804963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CDC435-5E9C-4724-B9C4-E64B89DD923A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5475" name="Rectangle 2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9252520" cy="531812"/>
          </a:xfrm>
        </p:spPr>
        <p:txBody>
          <a:bodyPr/>
          <a:lstStyle/>
          <a:p>
            <a:pPr algn="l"/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试证明联结词集合</a:t>
            </a:r>
            <a:r>
              <a:rPr lang="en-US" altLang="zh-CN" sz="3600" b="1" dirty="0"/>
              <a:t>{</a:t>
            </a:r>
            <a:r>
              <a:rPr lang="zh-CN" altLang="en-US" sz="3600" b="1" dirty="0">
                <a:sym typeface="Symbol" panose="05050102010706020507" pitchFamily="18" charset="2"/>
              </a:rPr>
              <a:t>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ym typeface="Symbol" panose="05050102010706020507" pitchFamily="18" charset="2"/>
              </a:rPr>
              <a:t>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ym typeface="Symbol" panose="05050102010706020507" pitchFamily="18" charset="2"/>
              </a:rPr>
              <a:t>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ym typeface="Symbol" panose="05050102010706020507" pitchFamily="18" charset="2"/>
              </a:rPr>
              <a:t></a:t>
            </a:r>
            <a:r>
              <a:rPr lang="en-US" altLang="zh-CN" sz="3600" b="1" dirty="0"/>
              <a:t>}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不完备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type="body" idx="4294967295"/>
          </p:nvPr>
        </p:nvSpPr>
        <p:spPr>
          <a:xfrm>
            <a:off x="0" y="1008928"/>
            <a:ext cx="8893175" cy="5122863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证明： 对于任意公式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也是公式 。        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假设</a:t>
            </a:r>
            <a:r>
              <a:rPr lang="en-US" altLang="zh-CN" sz="2800" b="1" dirty="0">
                <a:solidFill>
                  <a:srgbClr val="FF0000"/>
                </a:solidFill>
              </a:rPr>
              <a:t>{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是完备的。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根据完备性的定义知， 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可以表示为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</a:t>
            </a:r>
          </a:p>
          <a:p>
            <a:pPr marL="2419350" indent="-2419350">
              <a:lnSpc>
                <a:spcPct val="13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 </a:t>
            </a:r>
            <a:r>
              <a:rPr lang="en-US" altLang="zh-CN" sz="2800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q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q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…… , 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使用</a:t>
            </a:r>
            <a:r>
              <a:rPr lang="zh-CN" altLang="en-US" sz="2800" b="1" dirty="0">
                <a:sym typeface="Symbol" panose="05050102010706020507" pitchFamily="18" charset="2"/>
              </a:rPr>
              <a:t></a:t>
            </a:r>
            <a:r>
              <a:rPr lang="zh-CN" altLang="en-US" sz="2800" b="1" dirty="0"/>
              <a:t>，</a:t>
            </a:r>
            <a:r>
              <a:rPr lang="zh-CN" altLang="en-US" sz="2800" b="1" dirty="0">
                <a:sym typeface="Symbol" panose="05050102010706020507" pitchFamily="18" charset="2"/>
              </a:rPr>
              <a:t></a:t>
            </a:r>
            <a:r>
              <a:rPr lang="zh-CN" altLang="en-US" sz="2800" b="1" dirty="0"/>
              <a:t>，</a:t>
            </a:r>
            <a:r>
              <a:rPr lang="zh-CN" altLang="en-US" sz="2800" b="1" dirty="0">
                <a:sym typeface="Symbol" panose="05050102010706020507" pitchFamily="18" charset="2"/>
              </a:rPr>
              <a:t></a:t>
            </a:r>
            <a:r>
              <a:rPr lang="zh-CN" altLang="en-US" sz="2800" b="1" dirty="0"/>
              <a:t>，</a:t>
            </a:r>
            <a:r>
              <a:rPr lang="zh-CN" altLang="en-US" sz="2800" b="1" dirty="0">
                <a:sym typeface="Symbol" panose="05050102010706020507" pitchFamily="18" charset="2"/>
              </a:rPr>
              <a:t>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表出的公式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当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q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q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…… , 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全取为真时，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		公式左边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，公式右边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=1</a:t>
            </a:r>
            <a:r>
              <a:rPr lang="zh-CN" altLang="en-US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显然矛盾。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30000"/>
              </a:spcBef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故联结词集合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不完备。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6611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0C410-76AF-4EDC-B20A-87E40E4E9E7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联结词的完备集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1185"/>
              </p:ext>
            </p:extLst>
          </p:nvPr>
        </p:nvGraphicFramePr>
        <p:xfrm>
          <a:off x="107950" y="908047"/>
          <a:ext cx="8928100" cy="557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100">
                  <a:extLst>
                    <a:ext uri="{9D8B030D-6E8A-4147-A177-3AD203B41FA5}">
                      <a16:colId xmlns:a16="http://schemas.microsoft.com/office/drawing/2014/main" val="2908966519"/>
                    </a:ext>
                  </a:extLst>
                </a:gridCol>
              </a:tblGrid>
              <a:tr h="9605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1" dirty="0">
                          <a:solidFill>
                            <a:schemeClr val="tx1"/>
                          </a:solidFill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lang="zh-CN" altLang="en-US" sz="4000" b="1" dirty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，</a:t>
                      </a:r>
                      <a:r>
                        <a:rPr lang="zh-CN" altLang="en-US" sz="4000" b="1" dirty="0">
                          <a:solidFill>
                            <a:schemeClr val="tx1"/>
                          </a:solidFill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lang="zh-CN" altLang="en-US" sz="4000" b="1" dirty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，</a:t>
                      </a:r>
                      <a:r>
                        <a:rPr lang="zh-CN" altLang="en-US" sz="4000" b="1" dirty="0">
                          <a:solidFill>
                            <a:schemeClr val="tx1"/>
                          </a:solidFill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lang="zh-CN" altLang="en-US" sz="4000" b="1" dirty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，</a:t>
                      </a:r>
                      <a:r>
                        <a:rPr lang="zh-CN" altLang="en-US" sz="4000" b="1" dirty="0">
                          <a:solidFill>
                            <a:schemeClr val="tx1"/>
                          </a:solidFill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lang="zh-CN" altLang="en-US" sz="4000" b="1" dirty="0">
                          <a:solidFill>
                            <a:schemeClr val="tx1"/>
                          </a:solidFill>
                          <a:ea typeface="宋体" pitchFamily="2" charset="-122"/>
                        </a:rPr>
                        <a:t>，</a:t>
                      </a:r>
                      <a:r>
                        <a:rPr lang="zh-CN" altLang="en-US" sz="4000" b="1" dirty="0">
                          <a:solidFill>
                            <a:schemeClr val="tx1"/>
                          </a:solidFill>
                          <a:ea typeface="宋体" pitchFamily="2" charset="-122"/>
                          <a:sym typeface="Symbol" pitchFamily="18" charset="2"/>
                        </a:rPr>
                        <a:t></a:t>
                      </a:r>
                    </a:p>
                  </a:txBody>
                  <a:tcPr marL="91431" marR="91431" marT="45732" marB="4573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61875"/>
                  </a:ext>
                </a:extLst>
              </a:tr>
              <a:tr h="719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1" dirty="0"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lang="zh-CN" altLang="en-US" sz="4000" b="1" dirty="0">
                          <a:ea typeface="宋体" pitchFamily="2" charset="-122"/>
                        </a:rPr>
                        <a:t>，</a:t>
                      </a:r>
                      <a:r>
                        <a:rPr lang="zh-CN" altLang="en-US" sz="4000" b="1" dirty="0"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lang="zh-CN" altLang="en-US" sz="4000" b="1" dirty="0">
                          <a:ea typeface="宋体" pitchFamily="2" charset="-122"/>
                        </a:rPr>
                        <a:t>，</a:t>
                      </a:r>
                      <a:r>
                        <a:rPr lang="zh-CN" altLang="en-US" sz="4000" b="1" dirty="0"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</a:p>
                  </a:txBody>
                  <a:tcPr marL="91431" marR="91431" marT="45732" marB="45732"/>
                </a:tc>
                <a:extLst>
                  <a:ext uri="{0D108BD9-81ED-4DB2-BD59-A6C34878D82A}">
                    <a16:rowId xmlns:a16="http://schemas.microsoft.com/office/drawing/2014/main" val="951447789"/>
                  </a:ext>
                </a:extLst>
              </a:tr>
              <a:tr h="8315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1" dirty="0"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lang="zh-CN" altLang="en-US" sz="4000" b="1" dirty="0">
                          <a:ea typeface="宋体" pitchFamily="2" charset="-122"/>
                        </a:rPr>
                        <a:t>，</a:t>
                      </a:r>
                      <a:r>
                        <a:rPr lang="zh-CN" altLang="en-US" sz="4000" b="1" dirty="0"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</a:p>
                  </a:txBody>
                  <a:tcPr marL="91431" marR="91431" marT="45732" marB="4573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421202"/>
                  </a:ext>
                </a:extLst>
              </a:tr>
              <a:tr h="719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1" dirty="0"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lang="zh-CN" altLang="en-US" sz="4000" b="1" dirty="0">
                          <a:ea typeface="宋体" pitchFamily="2" charset="-122"/>
                        </a:rPr>
                        <a:t>，</a:t>
                      </a:r>
                      <a:r>
                        <a:rPr lang="zh-CN" altLang="en-US" sz="4000" b="1" dirty="0"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</a:p>
                  </a:txBody>
                  <a:tcPr marL="91431" marR="91431" marT="45732" marB="45732"/>
                </a:tc>
                <a:extLst>
                  <a:ext uri="{0D108BD9-81ED-4DB2-BD59-A6C34878D82A}">
                    <a16:rowId xmlns:a16="http://schemas.microsoft.com/office/drawing/2014/main" val="3110936999"/>
                  </a:ext>
                </a:extLst>
              </a:tr>
              <a:tr h="9053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1" dirty="0"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lang="zh-CN" altLang="en-US" sz="4000" b="1" dirty="0">
                          <a:ea typeface="宋体" pitchFamily="2" charset="-122"/>
                        </a:rPr>
                        <a:t>，</a:t>
                      </a:r>
                      <a:r>
                        <a:rPr lang="zh-CN" altLang="en-US" sz="4000" b="1" dirty="0"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</a:p>
                  </a:txBody>
                  <a:tcPr marL="91431" marR="91431" marT="45732" marB="4573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63032"/>
                  </a:ext>
                </a:extLst>
              </a:tr>
              <a:tr h="719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1" kern="1200" dirty="0">
                          <a:solidFill>
                            <a:schemeClr val="dk1"/>
                          </a:solidFill>
                          <a:latin typeface="+mn-lt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</a:t>
                      </a:r>
                      <a:endParaRPr lang="en-US" altLang="zh-CN" sz="4000" b="1" kern="1200" dirty="0">
                        <a:solidFill>
                          <a:schemeClr val="dk1"/>
                        </a:solidFill>
                        <a:latin typeface="+mn-lt"/>
                        <a:ea typeface="宋体" pitchFamily="2" charset="-122"/>
                        <a:cs typeface="+mn-cs"/>
                      </a:endParaRPr>
                    </a:p>
                  </a:txBody>
                  <a:tcPr marL="91431" marR="91431" marT="45732" marB="45732"/>
                </a:tc>
                <a:extLst>
                  <a:ext uri="{0D108BD9-81ED-4DB2-BD59-A6C34878D82A}">
                    <a16:rowId xmlns:a16="http://schemas.microsoft.com/office/drawing/2014/main" val="4219348297"/>
                  </a:ext>
                </a:extLst>
              </a:tr>
              <a:tr h="719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1" dirty="0">
                          <a:ea typeface="宋体" pitchFamily="2" charset="-122"/>
                        </a:rPr>
                        <a:t>↓</a:t>
                      </a:r>
                      <a:endParaRPr lang="zh-CN" altLang="en-US" sz="4000" dirty="0"/>
                    </a:p>
                  </a:txBody>
                  <a:tcPr marL="91431" marR="91431" marT="45732" marB="4573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469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76916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0C410-76AF-4EDC-B20A-87E40E4E9E7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1.6 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组合电路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99742" y="1052736"/>
            <a:ext cx="876474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问题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能不能使用电子元件物理实现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逻辑运算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？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marL="1882775" indent="-1882775" algn="l">
              <a:lnSpc>
                <a:spcPct val="150000"/>
              </a:lnSpc>
              <a:defRPr/>
            </a:pPr>
            <a:r>
              <a:rPr 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组合电路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由电子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元件组成的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、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实现命题公式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逻辑运算的</a:t>
            </a:r>
            <a:r>
              <a:rPr 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电路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66360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0C410-76AF-4EDC-B20A-87E40E4E9E7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逻辑门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: </a:t>
            </a:r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实现逻辑运算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的</a:t>
            </a:r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电子元件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7527" name="组合 107526"/>
          <p:cNvGrpSpPr/>
          <p:nvPr/>
        </p:nvGrpSpPr>
        <p:grpSpPr>
          <a:xfrm>
            <a:off x="6084168" y="980728"/>
            <a:ext cx="2448272" cy="2099940"/>
            <a:chOff x="6084168" y="2060848"/>
            <a:chExt cx="2448272" cy="2099940"/>
          </a:xfrm>
        </p:grpSpPr>
        <p:sp>
          <p:nvSpPr>
            <p:cNvPr id="107526" name="矩形 107525"/>
            <p:cNvSpPr/>
            <p:nvPr/>
          </p:nvSpPr>
          <p:spPr>
            <a:xfrm>
              <a:off x="6084168" y="2060848"/>
              <a:ext cx="2448272" cy="209994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6235268" y="2437304"/>
              <a:ext cx="2153156" cy="1624452"/>
              <a:chOff x="6235268" y="2437304"/>
              <a:chExt cx="2153156" cy="1624452"/>
            </a:xfrm>
            <a:solidFill>
              <a:srgbClr val="00B0F0"/>
            </a:solidFill>
          </p:grpSpPr>
          <p:sp>
            <p:nvSpPr>
              <p:cNvPr id="9" name="Text Box 29"/>
              <p:cNvSpPr txBox="1">
                <a:spLocks noChangeArrowheads="1"/>
              </p:cNvSpPr>
              <p:nvPr/>
            </p:nvSpPr>
            <p:spPr bwMode="auto">
              <a:xfrm>
                <a:off x="6360245" y="3429000"/>
                <a:ext cx="1597182" cy="63275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algn="just" eaLnBrk="1" hangingPunct="1"/>
                <a:r>
                  <a:rPr lang="zh-CN" altLang="en-US" sz="2800" b="1" dirty="0">
                    <a:latin typeface="Calibri" panose="020F0502020204030204" pitchFamily="34" charset="0"/>
                  </a:rPr>
                  <a:t>非门</a:t>
                </a:r>
                <a:endParaRPr lang="zh-CN" altLang="zh-CN" sz="2800" b="1" dirty="0"/>
              </a:p>
            </p:txBody>
          </p:sp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7091530" y="2682310"/>
                <a:ext cx="410437" cy="406447"/>
                <a:chOff x="8047" y="2015"/>
                <a:chExt cx="302" cy="242"/>
              </a:xfrm>
              <a:grpFill/>
            </p:grpSpPr>
            <p:sp>
              <p:nvSpPr>
                <p:cNvPr id="21" name="AutoShape 49"/>
                <p:cNvSpPr>
                  <a:spLocks noChangeArrowheads="1"/>
                </p:cNvSpPr>
                <p:nvPr/>
              </p:nvSpPr>
              <p:spPr bwMode="auto">
                <a:xfrm rot="5400000">
                  <a:off x="8041" y="2021"/>
                  <a:ext cx="242" cy="230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2" name="Oval 50"/>
                <p:cNvSpPr>
                  <a:spLocks noChangeArrowheads="1"/>
                </p:cNvSpPr>
                <p:nvPr/>
              </p:nvSpPr>
              <p:spPr bwMode="auto">
                <a:xfrm>
                  <a:off x="8268" y="2102"/>
                  <a:ext cx="81" cy="71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6" name="Text Box 54"/>
              <p:cNvSpPr txBox="1">
                <a:spLocks noChangeArrowheads="1"/>
              </p:cNvSpPr>
              <p:nvPr/>
            </p:nvSpPr>
            <p:spPr bwMode="auto">
              <a:xfrm>
                <a:off x="7732016" y="2437304"/>
                <a:ext cx="656408" cy="4370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36"/>
              <p:cNvSpPr txBox="1">
                <a:spLocks noChangeArrowheads="1"/>
              </p:cNvSpPr>
              <p:nvPr/>
            </p:nvSpPr>
            <p:spPr bwMode="auto">
              <a:xfrm>
                <a:off x="6235268" y="2563007"/>
                <a:ext cx="422606" cy="42881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>
                <a:off x="7481962" y="2884438"/>
                <a:ext cx="576262" cy="0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6545337" y="2884438"/>
                <a:ext cx="576262" cy="0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525" name="组合 107524"/>
          <p:cNvGrpSpPr/>
          <p:nvPr/>
        </p:nvGrpSpPr>
        <p:grpSpPr>
          <a:xfrm>
            <a:off x="3387799" y="980728"/>
            <a:ext cx="2571750" cy="2099940"/>
            <a:chOff x="3387799" y="2060848"/>
            <a:chExt cx="2571750" cy="2099940"/>
          </a:xfrm>
        </p:grpSpPr>
        <p:sp>
          <p:nvSpPr>
            <p:cNvPr id="107524" name="矩形 107523"/>
            <p:cNvSpPr/>
            <p:nvPr/>
          </p:nvSpPr>
          <p:spPr>
            <a:xfrm>
              <a:off x="3387799" y="2060848"/>
              <a:ext cx="2408337" cy="20999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387799" y="2438366"/>
              <a:ext cx="2571750" cy="1601808"/>
              <a:chOff x="3387799" y="2438366"/>
              <a:chExt cx="2571750" cy="1601808"/>
            </a:xfrm>
          </p:grpSpPr>
          <p:sp>
            <p:nvSpPr>
              <p:cNvPr id="8" name="Text Box 28"/>
              <p:cNvSpPr txBox="1">
                <a:spLocks noChangeArrowheads="1"/>
              </p:cNvSpPr>
              <p:nvPr/>
            </p:nvSpPr>
            <p:spPr bwMode="auto">
              <a:xfrm>
                <a:off x="3672875" y="3429000"/>
                <a:ext cx="1621163" cy="6111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algn="just" eaLnBrk="1" hangingPunct="1"/>
                <a:r>
                  <a:rPr lang="zh-CN" altLang="en-US" sz="2800" b="1" dirty="0">
                    <a:latin typeface="Calibri" panose="020F0502020204030204" pitchFamily="34" charset="0"/>
                  </a:rPr>
                  <a:t>或门</a:t>
                </a:r>
                <a:endParaRPr lang="zh-CN" altLang="zh-CN" sz="2800" b="1" dirty="0"/>
              </a:p>
            </p:txBody>
          </p:sp>
          <p:sp>
            <p:nvSpPr>
              <p:cNvPr id="13" name="AutoShape 40"/>
              <p:cNvSpPr>
                <a:spLocks noChangeArrowheads="1"/>
              </p:cNvSpPr>
              <p:nvPr/>
            </p:nvSpPr>
            <p:spPr bwMode="auto">
              <a:xfrm flipH="1">
                <a:off x="4206840" y="2659938"/>
                <a:ext cx="566181" cy="433145"/>
              </a:xfrm>
              <a:prstGeom prst="flowChartOnlineStorage">
                <a:avLst/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" name="Text Box 46"/>
              <p:cNvSpPr txBox="1">
                <a:spLocks noChangeArrowheads="1"/>
              </p:cNvSpPr>
              <p:nvPr/>
            </p:nvSpPr>
            <p:spPr bwMode="auto">
              <a:xfrm>
                <a:off x="4952187" y="2438366"/>
                <a:ext cx="1007362" cy="507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 Box 36"/>
              <p:cNvSpPr txBox="1">
                <a:spLocks noChangeArrowheads="1"/>
              </p:cNvSpPr>
              <p:nvPr/>
            </p:nvSpPr>
            <p:spPr bwMode="auto">
              <a:xfrm>
                <a:off x="3387799" y="2516998"/>
                <a:ext cx="357188" cy="428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36"/>
              <p:cNvSpPr txBox="1">
                <a:spLocks noChangeArrowheads="1"/>
              </p:cNvSpPr>
              <p:nvPr/>
            </p:nvSpPr>
            <p:spPr bwMode="auto">
              <a:xfrm>
                <a:off x="3387799" y="2731407"/>
                <a:ext cx="357188" cy="428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直接箭头连接符 24"/>
              <p:cNvCxnSpPr/>
              <p:nvPr/>
            </p:nvCxnSpPr>
            <p:spPr>
              <a:xfrm>
                <a:off x="4818137" y="2884438"/>
                <a:ext cx="57626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3737049" y="2813000"/>
                <a:ext cx="57626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3737049" y="2982863"/>
                <a:ext cx="57626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521" name="组合 107520"/>
          <p:cNvGrpSpPr/>
          <p:nvPr/>
        </p:nvGrpSpPr>
        <p:grpSpPr>
          <a:xfrm>
            <a:off x="613941" y="980728"/>
            <a:ext cx="2491191" cy="2099940"/>
            <a:chOff x="613941" y="2060848"/>
            <a:chExt cx="2491191" cy="2099940"/>
          </a:xfrm>
        </p:grpSpPr>
        <p:sp>
          <p:nvSpPr>
            <p:cNvPr id="107520" name="矩形 107519"/>
            <p:cNvSpPr/>
            <p:nvPr/>
          </p:nvSpPr>
          <p:spPr>
            <a:xfrm>
              <a:off x="613941" y="2060848"/>
              <a:ext cx="2445957" cy="209994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73174" y="2420888"/>
              <a:ext cx="2431958" cy="1636392"/>
              <a:chOff x="673174" y="2420888"/>
              <a:chExt cx="2431958" cy="1636392"/>
            </a:xfrm>
          </p:grpSpPr>
          <p:sp>
            <p:nvSpPr>
              <p:cNvPr id="7" name="Text Box 27"/>
              <p:cNvSpPr txBox="1">
                <a:spLocks noChangeArrowheads="1"/>
              </p:cNvSpPr>
              <p:nvPr/>
            </p:nvSpPr>
            <p:spPr bwMode="auto">
              <a:xfrm>
                <a:off x="958269" y="3446106"/>
                <a:ext cx="1584837" cy="6111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algn="just" eaLnBrk="1" hangingPunct="1"/>
                <a:r>
                  <a:rPr lang="zh-CN" altLang="en-US" sz="2800" b="1">
                    <a:latin typeface="Calibri" panose="020F0502020204030204" pitchFamily="34" charset="0"/>
                  </a:rPr>
                  <a:t>与门</a:t>
                </a:r>
                <a:endParaRPr lang="zh-CN" altLang="zh-CN" sz="2800" b="1"/>
              </a:p>
            </p:txBody>
          </p:sp>
          <p:sp>
            <p:nvSpPr>
              <p:cNvPr id="10" name="AutoShape 32"/>
              <p:cNvSpPr>
                <a:spLocks noChangeArrowheads="1"/>
              </p:cNvSpPr>
              <p:nvPr/>
            </p:nvSpPr>
            <p:spPr bwMode="auto">
              <a:xfrm>
                <a:off x="1645613" y="2588468"/>
                <a:ext cx="488098" cy="500289"/>
              </a:xfrm>
              <a:prstGeom prst="flowChartDelay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Text Box 36"/>
              <p:cNvSpPr txBox="1">
                <a:spLocks noChangeArrowheads="1"/>
              </p:cNvSpPr>
              <p:nvPr/>
            </p:nvSpPr>
            <p:spPr bwMode="auto">
              <a:xfrm>
                <a:off x="673174" y="2445528"/>
                <a:ext cx="357188" cy="428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38"/>
              <p:cNvSpPr txBox="1">
                <a:spLocks noChangeArrowheads="1"/>
              </p:cNvSpPr>
              <p:nvPr/>
            </p:nvSpPr>
            <p:spPr bwMode="auto">
              <a:xfrm>
                <a:off x="2244800" y="2420888"/>
                <a:ext cx="860332" cy="453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∧</a:t>
                </a:r>
                <a:r>
                  <a:rPr lang="en-US" altLang="zh-CN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36"/>
              <p:cNvSpPr txBox="1">
                <a:spLocks noChangeArrowheads="1"/>
              </p:cNvSpPr>
              <p:nvPr/>
            </p:nvSpPr>
            <p:spPr bwMode="auto">
              <a:xfrm>
                <a:off x="673174" y="2659938"/>
                <a:ext cx="357188" cy="428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2152724" y="2884438"/>
                <a:ext cx="57626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1073224" y="2739975"/>
                <a:ext cx="57626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1073224" y="2955875"/>
                <a:ext cx="57626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43" y="4018188"/>
            <a:ext cx="8214099" cy="11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51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272507" y="1012043"/>
            <a:ext cx="4049846" cy="296170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5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0C410-76AF-4EDC-B20A-87E40E4E9E7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Times New Roman" pitchFamily="18" charset="0"/>
                <a:cs typeface="Times New Roman" pitchFamily="18" charset="0"/>
              </a:rPr>
              <a:t>例 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40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4000" b="1" dirty="0" err="1">
                <a:latin typeface="Times New Roman" pitchFamily="18" charset="0"/>
                <a:cs typeface="Times New Roman" pitchFamily="18" charset="0"/>
              </a:rPr>
              <a:t>∨</a:t>
            </a:r>
            <a:r>
              <a:rPr lang="en-US" altLang="zh-CN" sz="40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)∧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40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组合电路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3145" y="2334765"/>
            <a:ext cx="1238907" cy="571025"/>
            <a:chOff x="3003145" y="2334765"/>
            <a:chExt cx="1238907" cy="571025"/>
          </a:xfrm>
        </p:grpSpPr>
        <p:sp>
          <p:nvSpPr>
            <p:cNvPr id="49" name="AutoShape 17"/>
            <p:cNvSpPr>
              <a:spLocks noChangeArrowheads="1"/>
            </p:cNvSpPr>
            <p:nvPr/>
          </p:nvSpPr>
          <p:spPr bwMode="auto">
            <a:xfrm>
              <a:off x="3003145" y="2334765"/>
              <a:ext cx="550111" cy="571025"/>
            </a:xfrm>
            <a:prstGeom prst="flowChartDelay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0" name="AutoShape 18"/>
            <p:cNvCxnSpPr>
              <a:cxnSpLocks noChangeShapeType="1"/>
            </p:cNvCxnSpPr>
            <p:nvPr/>
          </p:nvCxnSpPr>
          <p:spPr bwMode="auto">
            <a:xfrm>
              <a:off x="3548633" y="2651311"/>
              <a:ext cx="693419" cy="227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1078525" y="1627191"/>
            <a:ext cx="1943112" cy="2089619"/>
            <a:chOff x="1078525" y="1627191"/>
            <a:chExt cx="1943112" cy="2089619"/>
          </a:xfrm>
        </p:grpSpPr>
        <p:grpSp>
          <p:nvGrpSpPr>
            <p:cNvPr id="47" name="Group 12"/>
            <p:cNvGrpSpPr>
              <a:grpSpLocks/>
            </p:cNvGrpSpPr>
            <p:nvPr/>
          </p:nvGrpSpPr>
          <p:grpSpPr bwMode="auto">
            <a:xfrm>
              <a:off x="1677947" y="3216129"/>
              <a:ext cx="465361" cy="500681"/>
              <a:chOff x="8047" y="2015"/>
              <a:chExt cx="302" cy="242"/>
            </a:xfrm>
          </p:grpSpPr>
          <p:sp>
            <p:nvSpPr>
              <p:cNvPr id="56" name="AutoShape 13"/>
              <p:cNvSpPr>
                <a:spLocks noChangeArrowheads="1"/>
              </p:cNvSpPr>
              <p:nvPr/>
            </p:nvSpPr>
            <p:spPr bwMode="auto">
              <a:xfrm rot="5400000">
                <a:off x="8041" y="2021"/>
                <a:ext cx="242" cy="23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" name="Oval 14"/>
              <p:cNvSpPr>
                <a:spLocks noChangeArrowheads="1"/>
              </p:cNvSpPr>
              <p:nvPr/>
            </p:nvSpPr>
            <p:spPr bwMode="auto">
              <a:xfrm>
                <a:off x="8268" y="2102"/>
                <a:ext cx="81" cy="7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cxnSp>
          <p:nvCxnSpPr>
            <p:cNvPr id="48" name="AutoShape 15"/>
            <p:cNvCxnSpPr>
              <a:cxnSpLocks noChangeShapeType="1"/>
            </p:cNvCxnSpPr>
            <p:nvPr/>
          </p:nvCxnSpPr>
          <p:spPr bwMode="auto">
            <a:xfrm>
              <a:off x="1078525" y="3449918"/>
              <a:ext cx="5994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21"/>
            <p:cNvCxnSpPr>
              <a:cxnSpLocks noChangeShapeType="1"/>
            </p:cNvCxnSpPr>
            <p:nvPr/>
          </p:nvCxnSpPr>
          <p:spPr bwMode="auto">
            <a:xfrm flipV="1">
              <a:off x="2124816" y="2754758"/>
              <a:ext cx="896821" cy="7096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24"/>
            <p:cNvCxnSpPr>
              <a:cxnSpLocks noChangeShapeType="1"/>
            </p:cNvCxnSpPr>
            <p:nvPr/>
          </p:nvCxnSpPr>
          <p:spPr bwMode="auto">
            <a:xfrm>
              <a:off x="1087770" y="2053390"/>
              <a:ext cx="0" cy="13737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Arc 22"/>
            <p:cNvSpPr>
              <a:spLocks/>
            </p:cNvSpPr>
            <p:nvPr/>
          </p:nvSpPr>
          <p:spPr bwMode="auto">
            <a:xfrm>
              <a:off x="1078525" y="1798912"/>
              <a:ext cx="166420" cy="254478"/>
            </a:xfrm>
            <a:custGeom>
              <a:avLst/>
              <a:gdLst>
                <a:gd name="T0" fmla="*/ 82055588 w 25006"/>
                <a:gd name="T1" fmla="*/ 0 h 43200"/>
                <a:gd name="T2" fmla="*/ 0 w 25006"/>
                <a:gd name="T3" fmla="*/ 16021796 h 43200"/>
                <a:gd name="T4" fmla="*/ 82055588 w 25006"/>
                <a:gd name="T5" fmla="*/ 8061319 h 43200"/>
                <a:gd name="T6" fmla="*/ 0 60000 65536"/>
                <a:gd name="T7" fmla="*/ 0 60000 65536"/>
                <a:gd name="T8" fmla="*/ 0 60000 65536"/>
                <a:gd name="T9" fmla="*/ 0 w 25006"/>
                <a:gd name="T10" fmla="*/ 0 h 43200"/>
                <a:gd name="T11" fmla="*/ 25006 w 2500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006" h="43200" fill="none" extrusionOk="0">
                  <a:moveTo>
                    <a:pt x="3405" y="0"/>
                  </a:moveTo>
                  <a:cubicBezTo>
                    <a:pt x="15335" y="0"/>
                    <a:pt x="25006" y="9670"/>
                    <a:pt x="25006" y="21600"/>
                  </a:cubicBezTo>
                  <a:cubicBezTo>
                    <a:pt x="25006" y="33529"/>
                    <a:pt x="15335" y="43200"/>
                    <a:pt x="3406" y="43200"/>
                  </a:cubicBezTo>
                  <a:cubicBezTo>
                    <a:pt x="2265" y="43200"/>
                    <a:pt x="1126" y="43109"/>
                    <a:pt x="0" y="42929"/>
                  </a:cubicBezTo>
                </a:path>
                <a:path w="25006" h="43200" stroke="0" extrusionOk="0">
                  <a:moveTo>
                    <a:pt x="3405" y="0"/>
                  </a:moveTo>
                  <a:cubicBezTo>
                    <a:pt x="15335" y="0"/>
                    <a:pt x="25006" y="9670"/>
                    <a:pt x="25006" y="21600"/>
                  </a:cubicBezTo>
                  <a:cubicBezTo>
                    <a:pt x="25006" y="33529"/>
                    <a:pt x="15335" y="43200"/>
                    <a:pt x="3406" y="43200"/>
                  </a:cubicBezTo>
                  <a:cubicBezTo>
                    <a:pt x="2265" y="43200"/>
                    <a:pt x="1126" y="43109"/>
                    <a:pt x="0" y="42929"/>
                  </a:cubicBezTo>
                  <a:lnTo>
                    <a:pt x="340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4" name="AutoShape 23"/>
            <p:cNvCxnSpPr>
              <a:cxnSpLocks noChangeShapeType="1"/>
            </p:cNvCxnSpPr>
            <p:nvPr/>
          </p:nvCxnSpPr>
          <p:spPr bwMode="auto">
            <a:xfrm>
              <a:off x="1087770" y="1627191"/>
              <a:ext cx="0" cy="1717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组合 8"/>
          <p:cNvGrpSpPr/>
          <p:nvPr/>
        </p:nvGrpSpPr>
        <p:grpSpPr>
          <a:xfrm>
            <a:off x="285412" y="1295515"/>
            <a:ext cx="2717733" cy="1197381"/>
            <a:chOff x="285412" y="1295515"/>
            <a:chExt cx="2717733" cy="1197381"/>
          </a:xfrm>
        </p:grpSpPr>
        <p:cxnSp>
          <p:nvCxnSpPr>
            <p:cNvPr id="51" name="AutoShape 20"/>
            <p:cNvCxnSpPr>
              <a:cxnSpLocks noChangeShapeType="1"/>
            </p:cNvCxnSpPr>
            <p:nvPr/>
          </p:nvCxnSpPr>
          <p:spPr bwMode="auto">
            <a:xfrm>
              <a:off x="2235762" y="1783253"/>
              <a:ext cx="767383" cy="709643"/>
            </a:xfrm>
            <a:prstGeom prst="bentConnector3">
              <a:avLst>
                <a:gd name="adj1" fmla="val 4297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组合 6"/>
            <p:cNvGrpSpPr/>
            <p:nvPr/>
          </p:nvGrpSpPr>
          <p:grpSpPr>
            <a:xfrm>
              <a:off x="285412" y="1295515"/>
              <a:ext cx="1958056" cy="851627"/>
              <a:chOff x="285412" y="1295515"/>
              <a:chExt cx="1958056" cy="851627"/>
            </a:xfrm>
          </p:grpSpPr>
          <p:sp>
            <p:nvSpPr>
              <p:cNvPr id="40" name="Text Box 9"/>
              <p:cNvSpPr txBox="1">
                <a:spLocks noChangeArrowheads="1"/>
              </p:cNvSpPr>
              <p:nvPr/>
            </p:nvSpPr>
            <p:spPr bwMode="auto">
              <a:xfrm>
                <a:off x="285412" y="1295515"/>
                <a:ext cx="531824" cy="644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AutoShape 6"/>
              <p:cNvSpPr>
                <a:spLocks noChangeArrowheads="1"/>
              </p:cNvSpPr>
              <p:nvPr/>
            </p:nvSpPr>
            <p:spPr bwMode="auto">
              <a:xfrm flipH="1">
                <a:off x="1499200" y="1503055"/>
                <a:ext cx="744268" cy="550335"/>
              </a:xfrm>
              <a:prstGeom prst="flowChartOnlineStorag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45" name="AutoShape 7"/>
              <p:cNvCxnSpPr>
                <a:cxnSpLocks noChangeShapeType="1"/>
              </p:cNvCxnSpPr>
              <p:nvPr/>
            </p:nvCxnSpPr>
            <p:spPr bwMode="auto">
              <a:xfrm>
                <a:off x="741062" y="1649949"/>
                <a:ext cx="84442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8"/>
              <p:cNvCxnSpPr>
                <a:cxnSpLocks noChangeShapeType="1"/>
              </p:cNvCxnSpPr>
              <p:nvPr/>
            </p:nvCxnSpPr>
            <p:spPr bwMode="auto">
              <a:xfrm>
                <a:off x="741062" y="1900290"/>
                <a:ext cx="844429" cy="2275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306130" y="1602231"/>
                <a:ext cx="531824" cy="544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900394" y="4294101"/>
            <a:ext cx="2359831" cy="64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第一种画法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354729" y="2245005"/>
            <a:ext cx="1249719" cy="535968"/>
            <a:chOff x="7354729" y="2245005"/>
            <a:chExt cx="1249719" cy="535968"/>
          </a:xfrm>
        </p:grpSpPr>
        <p:sp>
          <p:nvSpPr>
            <p:cNvPr id="69" name="AutoShape 37"/>
            <p:cNvSpPr>
              <a:spLocks noChangeArrowheads="1"/>
            </p:cNvSpPr>
            <p:nvPr/>
          </p:nvSpPr>
          <p:spPr bwMode="auto">
            <a:xfrm>
              <a:off x="7354729" y="2245005"/>
              <a:ext cx="554911" cy="535968"/>
            </a:xfrm>
            <a:prstGeom prst="flowChartDelay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70" name="AutoShape 38"/>
            <p:cNvCxnSpPr>
              <a:cxnSpLocks noChangeShapeType="1"/>
            </p:cNvCxnSpPr>
            <p:nvPr/>
          </p:nvCxnSpPr>
          <p:spPr bwMode="auto">
            <a:xfrm>
              <a:off x="7904978" y="2542118"/>
              <a:ext cx="699470" cy="213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组合 9"/>
          <p:cNvGrpSpPr/>
          <p:nvPr/>
        </p:nvGrpSpPr>
        <p:grpSpPr>
          <a:xfrm>
            <a:off x="4836790" y="1278138"/>
            <a:ext cx="2517940" cy="1118337"/>
            <a:chOff x="4836790" y="1278138"/>
            <a:chExt cx="2517940" cy="1118337"/>
          </a:xfrm>
        </p:grpSpPr>
        <p:sp>
          <p:nvSpPr>
            <p:cNvPr id="64" name="AutoShape 26"/>
            <p:cNvSpPr>
              <a:spLocks noChangeArrowheads="1"/>
            </p:cNvSpPr>
            <p:nvPr/>
          </p:nvSpPr>
          <p:spPr bwMode="auto">
            <a:xfrm flipH="1">
              <a:off x="5837660" y="1464356"/>
              <a:ext cx="750763" cy="516549"/>
            </a:xfrm>
            <a:prstGeom prst="flowChartOnlineStorag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65" name="AutoShape 27"/>
            <p:cNvCxnSpPr>
              <a:cxnSpLocks noChangeShapeType="1"/>
            </p:cNvCxnSpPr>
            <p:nvPr/>
          </p:nvCxnSpPr>
          <p:spPr bwMode="auto">
            <a:xfrm>
              <a:off x="5290520" y="1602232"/>
              <a:ext cx="634186" cy="19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28"/>
            <p:cNvCxnSpPr>
              <a:cxnSpLocks noChangeShapeType="1"/>
            </p:cNvCxnSpPr>
            <p:nvPr/>
          </p:nvCxnSpPr>
          <p:spPr bwMode="auto">
            <a:xfrm>
              <a:off x="5290520" y="1837203"/>
              <a:ext cx="634186" cy="213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40"/>
            <p:cNvCxnSpPr>
              <a:cxnSpLocks noChangeShapeType="1"/>
            </p:cNvCxnSpPr>
            <p:nvPr/>
          </p:nvCxnSpPr>
          <p:spPr bwMode="auto">
            <a:xfrm>
              <a:off x="6580650" y="1730398"/>
              <a:ext cx="774080" cy="666077"/>
            </a:xfrm>
            <a:prstGeom prst="bentConnector3">
              <a:avLst>
                <a:gd name="adj1" fmla="val 4297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4836790" y="1278138"/>
              <a:ext cx="523698" cy="5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4840389" y="1556792"/>
              <a:ext cx="523699" cy="5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83435" y="2639214"/>
            <a:ext cx="2489948" cy="902990"/>
            <a:chOff x="4883435" y="2639214"/>
            <a:chExt cx="2489948" cy="902990"/>
          </a:xfrm>
        </p:grpSpPr>
        <p:grpSp>
          <p:nvGrpSpPr>
            <p:cNvPr id="67" name="Group 32"/>
            <p:cNvGrpSpPr>
              <a:grpSpLocks/>
            </p:cNvGrpSpPr>
            <p:nvPr/>
          </p:nvGrpSpPr>
          <p:grpSpPr bwMode="auto">
            <a:xfrm>
              <a:off x="6017967" y="3072261"/>
              <a:ext cx="469422" cy="469943"/>
              <a:chOff x="8047" y="2015"/>
              <a:chExt cx="302" cy="242"/>
            </a:xfrm>
          </p:grpSpPr>
          <p:sp>
            <p:nvSpPr>
              <p:cNvPr id="73" name="AutoShape 33"/>
              <p:cNvSpPr>
                <a:spLocks noChangeArrowheads="1"/>
              </p:cNvSpPr>
              <p:nvPr/>
            </p:nvSpPr>
            <p:spPr bwMode="auto">
              <a:xfrm rot="5400000">
                <a:off x="8041" y="2021"/>
                <a:ext cx="242" cy="23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" name="Oval 34"/>
              <p:cNvSpPr>
                <a:spLocks noChangeArrowheads="1"/>
              </p:cNvSpPr>
              <p:nvPr/>
            </p:nvSpPr>
            <p:spPr bwMode="auto">
              <a:xfrm>
                <a:off x="8268" y="2102"/>
                <a:ext cx="81" cy="7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cxnSp>
          <p:nvCxnSpPr>
            <p:cNvPr id="68" name="AutoShape 35"/>
            <p:cNvCxnSpPr>
              <a:cxnSpLocks noChangeShapeType="1"/>
            </p:cNvCxnSpPr>
            <p:nvPr/>
          </p:nvCxnSpPr>
          <p:spPr bwMode="auto">
            <a:xfrm flipV="1">
              <a:off x="5290520" y="3293639"/>
              <a:ext cx="727447" cy="1165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41"/>
            <p:cNvCxnSpPr>
              <a:cxnSpLocks noChangeShapeType="1"/>
            </p:cNvCxnSpPr>
            <p:nvPr/>
          </p:nvCxnSpPr>
          <p:spPr bwMode="auto">
            <a:xfrm flipV="1">
              <a:off x="6468735" y="2639214"/>
              <a:ext cx="904648" cy="66607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883435" y="2975518"/>
              <a:ext cx="523698" cy="566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5695831" y="4311555"/>
            <a:ext cx="2323778" cy="56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第二种画法</a:t>
            </a:r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24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43" grpId="0"/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0C410-76AF-4EDC-B20A-87E40E4E9E7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Times New Roman" pitchFamily="18" charset="0"/>
                <a:cs typeface="Times New Roman" pitchFamily="18" charset="0"/>
              </a:rPr>
              <a:t>例 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4000" b="1" dirty="0">
                <a:latin typeface="Times New Roman" pitchFamily="18" charset="0"/>
                <a:cs typeface="Times New Roman" pitchFamily="18" charset="0"/>
              </a:rPr>
              <a:t>写出公式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1680" y="4653136"/>
            <a:ext cx="487025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)∨(p∧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q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13" y="908720"/>
            <a:ext cx="7720058" cy="314115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83768" y="5517232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不相容的（排斥的，不可兼的）</a:t>
            </a:r>
            <a:r>
              <a:rPr lang="zh-CN" altLang="en-US" sz="3200" b="1" dirty="0">
                <a:solidFill>
                  <a:srgbClr val="FF0000"/>
                </a:solidFill>
              </a:rPr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553006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0C410-76AF-4EDC-B20A-87E40E4E9E7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1.18</a:t>
            </a:r>
            <a:r>
              <a:rPr lang="zh-CN" alt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试设计一个这样的线路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内容占位符 2"/>
          <p:cNvSpPr txBox="1">
            <a:spLocks/>
          </p:cNvSpPr>
          <p:nvPr/>
        </p:nvSpPr>
        <p:spPr bwMode="auto">
          <a:xfrm>
            <a:off x="323528" y="939258"/>
            <a:ext cx="8568952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楼梯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灯由上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en-US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两</a:t>
            </a:r>
            <a:r>
              <a:rPr lang="zh-CN" altLang="zh-CN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个开关控制</a:t>
            </a:r>
            <a:r>
              <a:rPr lang="en-US" altLang="zh-CN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zh-CN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要求按动任何一个开关都能打开或关闭灯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388" y="2270901"/>
            <a:ext cx="89646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5350" indent="-895350"/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：两个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开关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的状态分别记为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，其值为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indent="-895350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灯的状态记为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，打开为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，关闭为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indent="-895350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设当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x=y=0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时，灯是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打开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indent="-895350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于是，灯的状态与两个开关的状态的关系见右表。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组合 16"/>
          <p:cNvGrpSpPr>
            <a:grpSpLocks/>
          </p:cNvGrpSpPr>
          <p:nvPr/>
        </p:nvGrpSpPr>
        <p:grpSpPr bwMode="auto">
          <a:xfrm>
            <a:off x="6674495" y="4163913"/>
            <a:ext cx="1785937" cy="1857375"/>
            <a:chOff x="6000760" y="4071942"/>
            <a:chExt cx="1785950" cy="1857388"/>
          </a:xfrm>
          <a:solidFill>
            <a:srgbClr val="FFFF00"/>
          </a:solidFill>
        </p:grpSpPr>
        <p:sp>
          <p:nvSpPr>
            <p:cNvPr id="78" name="Text Box 8"/>
            <p:cNvSpPr txBox="1">
              <a:spLocks noChangeArrowheads="1"/>
            </p:cNvSpPr>
            <p:nvPr/>
          </p:nvSpPr>
          <p:spPr bwMode="auto">
            <a:xfrm>
              <a:off x="6007114" y="4071942"/>
              <a:ext cx="1779595" cy="184977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 x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y     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A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0   0      1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0   1      0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1   0      0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1   1      1</a:t>
              </a:r>
              <a:endParaRPr lang="zh-CN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9" name="AutoShape 9"/>
            <p:cNvCxnSpPr>
              <a:cxnSpLocks noChangeShapeType="1"/>
            </p:cNvCxnSpPr>
            <p:nvPr/>
          </p:nvCxnSpPr>
          <p:spPr bwMode="auto">
            <a:xfrm>
              <a:off x="6000760" y="4500570"/>
              <a:ext cx="1785950" cy="1588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0" name="AutoShape 10"/>
            <p:cNvCxnSpPr>
              <a:cxnSpLocks noChangeShapeType="1"/>
            </p:cNvCxnSpPr>
            <p:nvPr/>
          </p:nvCxnSpPr>
          <p:spPr bwMode="auto">
            <a:xfrm rot="5400000">
              <a:off x="5857487" y="5000239"/>
              <a:ext cx="1857388" cy="79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" name="矩形 3"/>
          <p:cNvSpPr/>
          <p:nvPr/>
        </p:nvSpPr>
        <p:spPr>
          <a:xfrm>
            <a:off x="827584" y="5155056"/>
            <a:ext cx="6228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x∧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y)∨(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x∧y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6021289"/>
            <a:ext cx="2236510" cy="58477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范式的应用</a:t>
            </a:r>
          </a:p>
        </p:txBody>
      </p:sp>
    </p:spTree>
    <p:extLst>
      <p:ext uri="{BB962C8B-B14F-4D97-AF65-F5344CB8AC3E}">
        <p14:creationId xmlns:p14="http://schemas.microsoft.com/office/powerpoint/2010/main" val="3160833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0C410-76AF-4EDC-B20A-87E40E4E9E7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1.18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2513" y="1114685"/>
            <a:ext cx="4129487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x∧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y)∨(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x∧y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180276" y="3594063"/>
            <a:ext cx="2056020" cy="603447"/>
            <a:chOff x="4027097" y="3410142"/>
            <a:chExt cx="2056020" cy="603447"/>
          </a:xfrm>
        </p:grpSpPr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 flipH="1">
              <a:off x="4027097" y="3410142"/>
              <a:ext cx="831011" cy="603447"/>
            </a:xfrm>
            <a:prstGeom prst="flowChartOnlineStorag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cxnSp>
          <p:nvCxnSpPr>
            <p:cNvPr id="27" name="AutoShape 17"/>
            <p:cNvCxnSpPr>
              <a:cxnSpLocks noChangeShapeType="1"/>
            </p:cNvCxnSpPr>
            <p:nvPr/>
          </p:nvCxnSpPr>
          <p:spPr bwMode="auto">
            <a:xfrm>
              <a:off x="4839183" y="3713945"/>
              <a:ext cx="1243934" cy="22891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" name="组合 6"/>
          <p:cNvGrpSpPr/>
          <p:nvPr/>
        </p:nvGrpSpPr>
        <p:grpSpPr>
          <a:xfrm>
            <a:off x="3893327" y="4041446"/>
            <a:ext cx="1379856" cy="1059153"/>
            <a:chOff x="2740148" y="3857525"/>
            <a:chExt cx="1379856" cy="1059153"/>
          </a:xfrm>
        </p:grpSpPr>
        <p:cxnSp>
          <p:nvCxnSpPr>
            <p:cNvPr id="29" name="AutoShape 20"/>
            <p:cNvCxnSpPr>
              <a:cxnSpLocks noChangeShapeType="1"/>
            </p:cNvCxnSpPr>
            <p:nvPr/>
          </p:nvCxnSpPr>
          <p:spPr bwMode="auto">
            <a:xfrm flipV="1">
              <a:off x="3454164" y="3857525"/>
              <a:ext cx="665840" cy="701245"/>
            </a:xfrm>
            <a:prstGeom prst="bentConnector3">
              <a:avLst>
                <a:gd name="adj1" fmla="val 49870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" name="AutoShape 29"/>
            <p:cNvSpPr>
              <a:spLocks noChangeArrowheads="1"/>
            </p:cNvSpPr>
            <p:nvPr/>
          </p:nvSpPr>
          <p:spPr bwMode="auto">
            <a:xfrm>
              <a:off x="2740148" y="4209189"/>
              <a:ext cx="719176" cy="707489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94976" y="2652103"/>
            <a:ext cx="3498855" cy="1120913"/>
            <a:chOff x="641797" y="2468182"/>
            <a:chExt cx="3498855" cy="1120913"/>
          </a:xfrm>
        </p:grpSpPr>
        <p:cxnSp>
          <p:nvCxnSpPr>
            <p:cNvPr id="28" name="AutoShape 19"/>
            <p:cNvCxnSpPr>
              <a:cxnSpLocks noChangeShapeType="1"/>
            </p:cNvCxnSpPr>
            <p:nvPr/>
          </p:nvCxnSpPr>
          <p:spPr bwMode="auto">
            <a:xfrm>
              <a:off x="3454164" y="2958598"/>
              <a:ext cx="686488" cy="630497"/>
            </a:xfrm>
            <a:prstGeom prst="bentConnector3">
              <a:avLst>
                <a:gd name="adj1" fmla="val 49875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2" name="组合 1"/>
            <p:cNvGrpSpPr/>
            <p:nvPr/>
          </p:nvGrpSpPr>
          <p:grpSpPr>
            <a:xfrm>
              <a:off x="641797" y="2468182"/>
              <a:ext cx="2776235" cy="857484"/>
              <a:chOff x="641797" y="2468182"/>
              <a:chExt cx="2776235" cy="857484"/>
            </a:xfrm>
          </p:grpSpPr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641797" y="2468182"/>
                <a:ext cx="428625" cy="5001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zh-CN" altLang="zh-CN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" name="AutoShape 8"/>
              <p:cNvCxnSpPr>
                <a:cxnSpLocks noChangeShapeType="1"/>
              </p:cNvCxnSpPr>
              <p:nvPr/>
            </p:nvCxnSpPr>
            <p:spPr bwMode="auto">
              <a:xfrm flipV="1">
                <a:off x="1115615" y="2833748"/>
                <a:ext cx="1583241" cy="15645"/>
              </a:xfrm>
              <a:prstGeom prst="straightConnector1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" name="AutoShape 9"/>
              <p:cNvCxnSpPr>
                <a:cxnSpLocks noChangeShapeType="1"/>
              </p:cNvCxnSpPr>
              <p:nvPr/>
            </p:nvCxnSpPr>
            <p:spPr bwMode="auto">
              <a:xfrm>
                <a:off x="1090171" y="3133389"/>
                <a:ext cx="1608686" cy="0"/>
              </a:xfrm>
              <a:prstGeom prst="straightConnector1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6" name="AutoShape 16"/>
              <p:cNvSpPr>
                <a:spLocks noChangeArrowheads="1"/>
              </p:cNvSpPr>
              <p:nvPr/>
            </p:nvSpPr>
            <p:spPr bwMode="auto">
              <a:xfrm>
                <a:off x="2698856" y="2611096"/>
                <a:ext cx="719176" cy="707489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8" name="Text Box 10"/>
              <p:cNvSpPr txBox="1">
                <a:spLocks noChangeArrowheads="1"/>
              </p:cNvSpPr>
              <p:nvPr/>
            </p:nvSpPr>
            <p:spPr bwMode="auto">
              <a:xfrm>
                <a:off x="641797" y="2921402"/>
                <a:ext cx="428625" cy="40426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zh-CN" altLang="zh-CN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1764739" y="4185442"/>
            <a:ext cx="2107941" cy="971750"/>
            <a:chOff x="611560" y="4001521"/>
            <a:chExt cx="2107941" cy="971750"/>
          </a:xfrm>
        </p:grpSpPr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611560" y="4001521"/>
              <a:ext cx="428625" cy="5001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AutoShape 12"/>
            <p:cNvCxnSpPr>
              <a:cxnSpLocks noChangeShapeType="1"/>
            </p:cNvCxnSpPr>
            <p:nvPr/>
          </p:nvCxnSpPr>
          <p:spPr bwMode="auto">
            <a:xfrm>
              <a:off x="2127644" y="4328085"/>
              <a:ext cx="591857" cy="0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13"/>
            <p:cNvCxnSpPr>
              <a:cxnSpLocks noChangeShapeType="1"/>
            </p:cNvCxnSpPr>
            <p:nvPr/>
          </p:nvCxnSpPr>
          <p:spPr bwMode="auto">
            <a:xfrm>
              <a:off x="2127644" y="4784142"/>
              <a:ext cx="591857" cy="22891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>
              <a:off x="998984" y="4328085"/>
              <a:ext cx="774233" cy="22891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31" name="Group 22"/>
            <p:cNvGrpSpPr>
              <a:grpSpLocks/>
            </p:cNvGrpSpPr>
            <p:nvPr/>
          </p:nvGrpSpPr>
          <p:grpSpPr bwMode="auto">
            <a:xfrm>
              <a:off x="1773109" y="4180347"/>
              <a:ext cx="354425" cy="328773"/>
              <a:chOff x="8198" y="7406"/>
              <a:chExt cx="206" cy="158"/>
            </a:xfrm>
            <a:solidFill>
              <a:schemeClr val="bg1"/>
            </a:solidFill>
          </p:grpSpPr>
          <p:sp>
            <p:nvSpPr>
              <p:cNvPr id="37" name="AutoShape 23"/>
              <p:cNvSpPr>
                <a:spLocks noChangeArrowheads="1"/>
              </p:cNvSpPr>
              <p:nvPr/>
            </p:nvSpPr>
            <p:spPr bwMode="auto">
              <a:xfrm rot="5400000">
                <a:off x="8190" y="7414"/>
                <a:ext cx="158" cy="142"/>
              </a:xfrm>
              <a:prstGeom prst="triangle">
                <a:avLst>
                  <a:gd name="adj" fmla="val 50000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8" name="Oval 24"/>
              <p:cNvSpPr>
                <a:spLocks noChangeArrowheads="1"/>
              </p:cNvSpPr>
              <p:nvPr/>
            </p:nvSpPr>
            <p:spPr bwMode="auto">
              <a:xfrm>
                <a:off x="8323" y="7445"/>
                <a:ext cx="81" cy="71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32" name="Group 25"/>
            <p:cNvGrpSpPr>
              <a:grpSpLocks/>
            </p:cNvGrpSpPr>
            <p:nvPr/>
          </p:nvGrpSpPr>
          <p:grpSpPr bwMode="auto">
            <a:xfrm>
              <a:off x="1773109" y="4634321"/>
              <a:ext cx="354425" cy="328773"/>
              <a:chOff x="8198" y="7406"/>
              <a:chExt cx="206" cy="158"/>
            </a:xfrm>
            <a:solidFill>
              <a:schemeClr val="bg1"/>
            </a:solidFill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 rot="5400000">
                <a:off x="8190" y="7414"/>
                <a:ext cx="158" cy="142"/>
              </a:xfrm>
              <a:prstGeom prst="triangle">
                <a:avLst>
                  <a:gd name="adj" fmla="val 50000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6" name="Oval 27"/>
              <p:cNvSpPr>
                <a:spLocks noChangeArrowheads="1"/>
              </p:cNvSpPr>
              <p:nvPr/>
            </p:nvSpPr>
            <p:spPr bwMode="auto">
              <a:xfrm>
                <a:off x="8323" y="7445"/>
                <a:ext cx="81" cy="71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33" name="AutoShape 28"/>
            <p:cNvCxnSpPr>
              <a:cxnSpLocks noChangeShapeType="1"/>
            </p:cNvCxnSpPr>
            <p:nvPr/>
          </p:nvCxnSpPr>
          <p:spPr bwMode="auto">
            <a:xfrm>
              <a:off x="998984" y="4782062"/>
              <a:ext cx="774233" cy="22891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641797" y="4581128"/>
              <a:ext cx="428625" cy="39214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组合 16"/>
          <p:cNvGrpSpPr>
            <a:grpSpLocks/>
          </p:cNvGrpSpPr>
          <p:nvPr/>
        </p:nvGrpSpPr>
        <p:grpSpPr bwMode="auto">
          <a:xfrm>
            <a:off x="6918556" y="995560"/>
            <a:ext cx="1785937" cy="1857376"/>
            <a:chOff x="6000760" y="4071941"/>
            <a:chExt cx="1785950" cy="1857389"/>
          </a:xfrm>
          <a:solidFill>
            <a:srgbClr val="FFFF00"/>
          </a:solidFill>
        </p:grpSpPr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6007114" y="4071941"/>
              <a:ext cx="1779595" cy="184977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 x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y     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A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0   0      1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0   1      0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1   0      0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1   1      1</a:t>
              </a:r>
              <a:endParaRPr lang="zh-CN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" name="AutoShape 9"/>
            <p:cNvCxnSpPr>
              <a:cxnSpLocks noChangeShapeType="1"/>
            </p:cNvCxnSpPr>
            <p:nvPr/>
          </p:nvCxnSpPr>
          <p:spPr bwMode="auto">
            <a:xfrm>
              <a:off x="6000760" y="4500570"/>
              <a:ext cx="1785950" cy="1588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2" name="AutoShape 10"/>
            <p:cNvCxnSpPr>
              <a:cxnSpLocks noChangeShapeType="1"/>
            </p:cNvCxnSpPr>
            <p:nvPr/>
          </p:nvCxnSpPr>
          <p:spPr bwMode="auto">
            <a:xfrm rot="5400000">
              <a:off x="5857487" y="5000239"/>
              <a:ext cx="1857388" cy="79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709035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0C410-76AF-4EDC-B20A-87E40E4E9E7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1.18’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zh-CN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试设计一个这样的线路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内容占位符 2"/>
          <p:cNvSpPr txBox="1">
            <a:spLocks/>
          </p:cNvSpPr>
          <p:nvPr/>
        </p:nvSpPr>
        <p:spPr bwMode="auto">
          <a:xfrm>
            <a:off x="323528" y="939258"/>
            <a:ext cx="8568952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楼梯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灯由上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个开关控制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要求按动任何一个开关都能打开或关闭灯</a:t>
            </a:r>
            <a:r>
              <a:rPr lang="zh-CN" alt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388" y="2270901"/>
            <a:ext cx="89646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5350" indent="-895350"/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：两个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开关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的状态分别记为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，其值为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indent="-895350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灯的状态记为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，打开为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，关闭为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indent="-895350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设当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x=y=0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时，灯是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关闭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0" indent="-895350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于是，灯的状态与两个开关的状态的关系见右表。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组合 16"/>
          <p:cNvGrpSpPr>
            <a:grpSpLocks/>
          </p:cNvGrpSpPr>
          <p:nvPr/>
        </p:nvGrpSpPr>
        <p:grpSpPr bwMode="auto">
          <a:xfrm>
            <a:off x="6674495" y="4163913"/>
            <a:ext cx="1785937" cy="1857375"/>
            <a:chOff x="6000760" y="4071942"/>
            <a:chExt cx="1785950" cy="1857388"/>
          </a:xfrm>
          <a:solidFill>
            <a:srgbClr val="FFFF00"/>
          </a:solidFill>
        </p:grpSpPr>
        <p:sp>
          <p:nvSpPr>
            <p:cNvPr id="78" name="Text Box 8"/>
            <p:cNvSpPr txBox="1">
              <a:spLocks noChangeArrowheads="1"/>
            </p:cNvSpPr>
            <p:nvPr/>
          </p:nvSpPr>
          <p:spPr bwMode="auto">
            <a:xfrm>
              <a:off x="6007114" y="4071942"/>
              <a:ext cx="1779595" cy="184977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 x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y     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A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0   0      0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0   1      1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1   0      1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1   1      0</a:t>
              </a:r>
              <a:endParaRPr lang="zh-CN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9" name="AutoShape 9"/>
            <p:cNvCxnSpPr>
              <a:cxnSpLocks noChangeShapeType="1"/>
            </p:cNvCxnSpPr>
            <p:nvPr/>
          </p:nvCxnSpPr>
          <p:spPr bwMode="auto">
            <a:xfrm>
              <a:off x="6000760" y="4500570"/>
              <a:ext cx="1785950" cy="1588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0" name="AutoShape 10"/>
            <p:cNvCxnSpPr>
              <a:cxnSpLocks noChangeShapeType="1"/>
            </p:cNvCxnSpPr>
            <p:nvPr/>
          </p:nvCxnSpPr>
          <p:spPr bwMode="auto">
            <a:xfrm rot="5400000">
              <a:off x="5857487" y="5000239"/>
              <a:ext cx="1857388" cy="79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4" name="矩形 3"/>
          <p:cNvSpPr/>
          <p:nvPr/>
        </p:nvSpPr>
        <p:spPr>
          <a:xfrm>
            <a:off x="827584" y="5155056"/>
            <a:ext cx="6228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x∧y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)∨(x∧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7584" y="6021289"/>
            <a:ext cx="2236510" cy="58477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范式的应用</a:t>
            </a:r>
          </a:p>
        </p:txBody>
      </p:sp>
    </p:spTree>
    <p:extLst>
      <p:ext uri="{BB962C8B-B14F-4D97-AF65-F5344CB8AC3E}">
        <p14:creationId xmlns:p14="http://schemas.microsoft.com/office/powerpoint/2010/main" val="2821471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0C410-76AF-4EDC-B20A-87E40E4E9E7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1.18’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2513" y="1114685"/>
            <a:ext cx="4129487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x∧y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)∨(x∧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180276" y="3594063"/>
            <a:ext cx="2056020" cy="603447"/>
            <a:chOff x="4027097" y="3410142"/>
            <a:chExt cx="2056020" cy="603447"/>
          </a:xfrm>
        </p:grpSpPr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 flipH="1">
              <a:off x="4027097" y="3410142"/>
              <a:ext cx="831011" cy="603447"/>
            </a:xfrm>
            <a:prstGeom prst="flowChartOnlineStorag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cxnSp>
          <p:nvCxnSpPr>
            <p:cNvPr id="27" name="AutoShape 17"/>
            <p:cNvCxnSpPr>
              <a:cxnSpLocks noChangeShapeType="1"/>
            </p:cNvCxnSpPr>
            <p:nvPr/>
          </p:nvCxnSpPr>
          <p:spPr bwMode="auto">
            <a:xfrm>
              <a:off x="4839183" y="3713945"/>
              <a:ext cx="1243934" cy="22891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组合 2"/>
          <p:cNvGrpSpPr/>
          <p:nvPr/>
        </p:nvGrpSpPr>
        <p:grpSpPr>
          <a:xfrm>
            <a:off x="1764739" y="4041446"/>
            <a:ext cx="3508444" cy="1059153"/>
            <a:chOff x="1764739" y="4041446"/>
            <a:chExt cx="3508444" cy="1059153"/>
          </a:xfrm>
        </p:grpSpPr>
        <p:grpSp>
          <p:nvGrpSpPr>
            <p:cNvPr id="7" name="组合 6"/>
            <p:cNvGrpSpPr/>
            <p:nvPr/>
          </p:nvGrpSpPr>
          <p:grpSpPr>
            <a:xfrm>
              <a:off x="3893327" y="4041446"/>
              <a:ext cx="1379856" cy="1059153"/>
              <a:chOff x="2740148" y="3857525"/>
              <a:chExt cx="1379856" cy="1059153"/>
            </a:xfrm>
          </p:grpSpPr>
          <p:cxnSp>
            <p:nvCxnSpPr>
              <p:cNvPr id="29" name="AutoShape 20"/>
              <p:cNvCxnSpPr>
                <a:cxnSpLocks noChangeShapeType="1"/>
              </p:cNvCxnSpPr>
              <p:nvPr/>
            </p:nvCxnSpPr>
            <p:spPr bwMode="auto">
              <a:xfrm flipV="1">
                <a:off x="3454164" y="3857525"/>
                <a:ext cx="665840" cy="701245"/>
              </a:xfrm>
              <a:prstGeom prst="bentConnector3">
                <a:avLst>
                  <a:gd name="adj1" fmla="val 49870"/>
                </a:avLst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</p:cxnSp>
          <p:sp>
            <p:nvSpPr>
              <p:cNvPr id="34" name="AutoShape 29"/>
              <p:cNvSpPr>
                <a:spLocks noChangeArrowheads="1"/>
              </p:cNvSpPr>
              <p:nvPr/>
            </p:nvSpPr>
            <p:spPr bwMode="auto">
              <a:xfrm>
                <a:off x="2740148" y="4209189"/>
                <a:ext cx="719176" cy="707489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23" name="AutoShape 9"/>
            <p:cNvCxnSpPr>
              <a:cxnSpLocks noChangeShapeType="1"/>
            </p:cNvCxnSpPr>
            <p:nvPr/>
          </p:nvCxnSpPr>
          <p:spPr bwMode="auto">
            <a:xfrm>
              <a:off x="2243350" y="4892907"/>
              <a:ext cx="1608686" cy="0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1794976" y="4680920"/>
              <a:ext cx="428625" cy="4042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764739" y="4185442"/>
              <a:ext cx="428625" cy="5001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AutoShape 12"/>
            <p:cNvCxnSpPr>
              <a:cxnSpLocks noChangeShapeType="1"/>
            </p:cNvCxnSpPr>
            <p:nvPr/>
          </p:nvCxnSpPr>
          <p:spPr bwMode="auto">
            <a:xfrm>
              <a:off x="3280823" y="4512006"/>
              <a:ext cx="591857" cy="0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21"/>
            <p:cNvCxnSpPr>
              <a:cxnSpLocks noChangeShapeType="1"/>
            </p:cNvCxnSpPr>
            <p:nvPr/>
          </p:nvCxnSpPr>
          <p:spPr bwMode="auto">
            <a:xfrm>
              <a:off x="2152163" y="4512006"/>
              <a:ext cx="774233" cy="22891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31" name="Group 22"/>
            <p:cNvGrpSpPr>
              <a:grpSpLocks/>
            </p:cNvGrpSpPr>
            <p:nvPr/>
          </p:nvGrpSpPr>
          <p:grpSpPr bwMode="auto">
            <a:xfrm>
              <a:off x="2926288" y="4364268"/>
              <a:ext cx="354425" cy="328773"/>
              <a:chOff x="8198" y="7406"/>
              <a:chExt cx="206" cy="158"/>
            </a:xfrm>
            <a:solidFill>
              <a:schemeClr val="bg1"/>
            </a:solidFill>
          </p:grpSpPr>
          <p:sp>
            <p:nvSpPr>
              <p:cNvPr id="37" name="AutoShape 23"/>
              <p:cNvSpPr>
                <a:spLocks noChangeArrowheads="1"/>
              </p:cNvSpPr>
              <p:nvPr/>
            </p:nvSpPr>
            <p:spPr bwMode="auto">
              <a:xfrm rot="5400000">
                <a:off x="8190" y="7414"/>
                <a:ext cx="158" cy="142"/>
              </a:xfrm>
              <a:prstGeom prst="triangle">
                <a:avLst>
                  <a:gd name="adj" fmla="val 50000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8" name="Oval 24"/>
              <p:cNvSpPr>
                <a:spLocks noChangeArrowheads="1"/>
              </p:cNvSpPr>
              <p:nvPr/>
            </p:nvSpPr>
            <p:spPr bwMode="auto">
              <a:xfrm>
                <a:off x="8323" y="7445"/>
                <a:ext cx="81" cy="71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794976" y="2652103"/>
            <a:ext cx="3498855" cy="1120913"/>
            <a:chOff x="1794976" y="2652103"/>
            <a:chExt cx="3498855" cy="1120913"/>
          </a:xfrm>
        </p:grpSpPr>
        <p:cxnSp>
          <p:nvCxnSpPr>
            <p:cNvPr id="28" name="AutoShape 19"/>
            <p:cNvCxnSpPr>
              <a:cxnSpLocks noChangeShapeType="1"/>
            </p:cNvCxnSpPr>
            <p:nvPr/>
          </p:nvCxnSpPr>
          <p:spPr bwMode="auto">
            <a:xfrm>
              <a:off x="4607343" y="3142519"/>
              <a:ext cx="686488" cy="630497"/>
            </a:xfrm>
            <a:prstGeom prst="bentConnector3">
              <a:avLst>
                <a:gd name="adj1" fmla="val 49875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794976" y="2652103"/>
              <a:ext cx="428625" cy="50019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" name="AutoShape 8"/>
            <p:cNvCxnSpPr>
              <a:cxnSpLocks noChangeShapeType="1"/>
            </p:cNvCxnSpPr>
            <p:nvPr/>
          </p:nvCxnSpPr>
          <p:spPr bwMode="auto">
            <a:xfrm flipV="1">
              <a:off x="2268794" y="2981307"/>
              <a:ext cx="1583241" cy="15645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6" name="AutoShape 16"/>
            <p:cNvSpPr>
              <a:spLocks noChangeArrowheads="1"/>
            </p:cNvSpPr>
            <p:nvPr/>
          </p:nvSpPr>
          <p:spPr bwMode="auto">
            <a:xfrm>
              <a:off x="3852035" y="2795017"/>
              <a:ext cx="719176" cy="707489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cxnSp>
          <p:nvCxnSpPr>
            <p:cNvPr id="25" name="AutoShape 13"/>
            <p:cNvCxnSpPr>
              <a:cxnSpLocks noChangeShapeType="1"/>
            </p:cNvCxnSpPr>
            <p:nvPr/>
          </p:nvCxnSpPr>
          <p:spPr bwMode="auto">
            <a:xfrm>
              <a:off x="3280823" y="3271974"/>
              <a:ext cx="591857" cy="22891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32" name="Group 25"/>
            <p:cNvGrpSpPr>
              <a:grpSpLocks/>
            </p:cNvGrpSpPr>
            <p:nvPr/>
          </p:nvGrpSpPr>
          <p:grpSpPr bwMode="auto">
            <a:xfrm>
              <a:off x="2926288" y="3122153"/>
              <a:ext cx="354425" cy="328773"/>
              <a:chOff x="8198" y="7406"/>
              <a:chExt cx="206" cy="158"/>
            </a:xfrm>
            <a:solidFill>
              <a:schemeClr val="bg1"/>
            </a:solidFill>
          </p:grpSpPr>
          <p:sp>
            <p:nvSpPr>
              <p:cNvPr id="35" name="AutoShape 26"/>
              <p:cNvSpPr>
                <a:spLocks noChangeArrowheads="1"/>
              </p:cNvSpPr>
              <p:nvPr/>
            </p:nvSpPr>
            <p:spPr bwMode="auto">
              <a:xfrm rot="5400000">
                <a:off x="8190" y="7414"/>
                <a:ext cx="158" cy="142"/>
              </a:xfrm>
              <a:prstGeom prst="triangle">
                <a:avLst>
                  <a:gd name="adj" fmla="val 50000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6" name="Oval 27"/>
              <p:cNvSpPr>
                <a:spLocks noChangeArrowheads="1"/>
              </p:cNvSpPr>
              <p:nvPr/>
            </p:nvSpPr>
            <p:spPr bwMode="auto">
              <a:xfrm>
                <a:off x="8323" y="7445"/>
                <a:ext cx="81" cy="71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33" name="AutoShape 28"/>
            <p:cNvCxnSpPr>
              <a:cxnSpLocks noChangeShapeType="1"/>
            </p:cNvCxnSpPr>
            <p:nvPr/>
          </p:nvCxnSpPr>
          <p:spPr bwMode="auto">
            <a:xfrm>
              <a:off x="2152163" y="3269894"/>
              <a:ext cx="774233" cy="22891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1794976" y="3068960"/>
              <a:ext cx="428625" cy="39214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" name="组合 16"/>
          <p:cNvGrpSpPr>
            <a:grpSpLocks/>
          </p:cNvGrpSpPr>
          <p:nvPr/>
        </p:nvGrpSpPr>
        <p:grpSpPr bwMode="auto">
          <a:xfrm>
            <a:off x="6918556" y="995560"/>
            <a:ext cx="1785937" cy="1857376"/>
            <a:chOff x="6000760" y="4071941"/>
            <a:chExt cx="1785950" cy="1857389"/>
          </a:xfrm>
          <a:solidFill>
            <a:srgbClr val="FFFF00"/>
          </a:solidFill>
        </p:grpSpPr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6007114" y="4071941"/>
              <a:ext cx="1779595" cy="184977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 x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y     </a:t>
              </a: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A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0   0      0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0   1      1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1   0      1</a:t>
              </a:r>
            </a:p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 1   1      0</a:t>
              </a:r>
              <a:endParaRPr lang="zh-CN" altLang="zh-C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" name="AutoShape 9"/>
            <p:cNvCxnSpPr>
              <a:cxnSpLocks noChangeShapeType="1"/>
            </p:cNvCxnSpPr>
            <p:nvPr/>
          </p:nvCxnSpPr>
          <p:spPr bwMode="auto">
            <a:xfrm>
              <a:off x="6000760" y="4500570"/>
              <a:ext cx="1785950" cy="1588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2" name="AutoShape 10"/>
            <p:cNvCxnSpPr>
              <a:cxnSpLocks noChangeShapeType="1"/>
            </p:cNvCxnSpPr>
            <p:nvPr/>
          </p:nvCxnSpPr>
          <p:spPr bwMode="auto">
            <a:xfrm rot="5400000">
              <a:off x="5857487" y="5000239"/>
              <a:ext cx="1857388" cy="79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617890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6DC906-F55D-4D1C-80D0-F19E161B3265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49157" name="矩形 3"/>
          <p:cNvSpPr>
            <a:spLocks noChangeArrowheads="1"/>
          </p:cNvSpPr>
          <p:nvPr/>
        </p:nvSpPr>
        <p:spPr bwMode="auto">
          <a:xfrm>
            <a:off x="179512" y="1772816"/>
            <a:ext cx="80010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0838" indent="-3508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b="1" dirty="0">
                <a:solidFill>
                  <a:schemeClr val="hlink"/>
                </a:solidFill>
              </a:rPr>
              <a:t>美元不贬值只要而且仅仅只要如果国家税收增加，那么通货膨胀率将下降。</a:t>
            </a:r>
            <a:endParaRPr lang="en-US" altLang="zh-CN" b="1" dirty="0">
              <a:solidFill>
                <a:schemeClr val="hlink"/>
              </a:solidFill>
            </a:endParaRPr>
          </a:p>
          <a:p>
            <a:pPr eaLnBrk="1" hangingPunct="1">
              <a:spcBef>
                <a:spcPts val="600"/>
              </a:spcBef>
            </a:pPr>
            <a:endParaRPr lang="en-US" altLang="zh-CN" b="1" dirty="0">
              <a:solidFill>
                <a:schemeClr val="hlink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b="1" dirty="0"/>
              <a:t>如果通货膨胀率下降，或者美元不贬值，则国家税收将不会增加。</a:t>
            </a:r>
            <a:endParaRPr lang="en-US" altLang="zh-CN" b="1" dirty="0"/>
          </a:p>
          <a:p>
            <a:pPr eaLnBrk="1" hangingPunct="1">
              <a:spcBef>
                <a:spcPts val="600"/>
              </a:spcBef>
            </a:pPr>
            <a:endParaRPr lang="zh-CN" altLang="en-US" b="1" dirty="0"/>
          </a:p>
          <a:p>
            <a:pPr eaLnBrk="1" hangingPunct="1">
              <a:spcBef>
                <a:spcPts val="600"/>
              </a:spcBef>
            </a:pPr>
            <a:r>
              <a:rPr lang="zh-CN" altLang="en-US" b="1" dirty="0">
                <a:solidFill>
                  <a:schemeClr val="hlink"/>
                </a:solidFill>
              </a:rPr>
              <a:t>或者国家税收必须增加，或者美元将贬值而且通货膨胀率将下降</a:t>
            </a:r>
            <a:r>
              <a:rPr lang="en-US" altLang="zh-CN" b="1" dirty="0">
                <a:solidFill>
                  <a:schemeClr val="hlink"/>
                </a:solidFill>
              </a:rPr>
              <a:t>"</a:t>
            </a:r>
            <a:r>
              <a:rPr lang="zh-CN" altLang="en-US" b="1" dirty="0">
                <a:solidFill>
                  <a:schemeClr val="hlink"/>
                </a:solidFill>
              </a:rPr>
              <a:t>。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E7D73F74-C4DF-E3C8-93F0-BEC49017460A}"/>
              </a:ext>
            </a:extLst>
          </p:cNvPr>
          <p:cNvSpPr txBox="1">
            <a:spLocks/>
          </p:cNvSpPr>
          <p:nvPr/>
        </p:nvSpPr>
        <p:spPr bwMode="auto">
          <a:xfrm>
            <a:off x="357188" y="0"/>
            <a:ext cx="36385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ea typeface="宋体" panose="02010600030101010101" pitchFamily="2" charset="-122"/>
              </a:rPr>
              <a:t>：国家税收增加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ea typeface="宋体" panose="02010600030101010101" pitchFamily="2" charset="-122"/>
              </a:rPr>
              <a:t>：通货膨胀率下降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ea typeface="宋体" panose="02010600030101010101" pitchFamily="2" charset="-122"/>
              </a:rPr>
              <a:t>：美元贬值</a:t>
            </a:r>
            <a:r>
              <a:rPr lang="en-US" altLang="zh-CN" sz="2800" b="1" dirty="0">
                <a:solidFill>
                  <a:schemeClr val="bg1"/>
                </a:solidFill>
                <a:ea typeface="宋体" panose="02010600030101010101" pitchFamily="2" charset="-122"/>
              </a:rPr>
              <a:t>(A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DD6F1F-C6EA-60A6-14E5-FF928E876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2780928"/>
            <a:ext cx="3664818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R (P Q)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(Q R) 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(Q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R)</a:t>
            </a:r>
          </a:p>
        </p:txBody>
      </p:sp>
    </p:spTree>
    <p:extLst>
      <p:ext uri="{BB962C8B-B14F-4D97-AF65-F5344CB8AC3E}">
        <p14:creationId xmlns:p14="http://schemas.microsoft.com/office/powerpoint/2010/main" val="3822688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0C410-76AF-4EDC-B20A-87E40E4E9E7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组合电路设计步骤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内容占位符 2"/>
          <p:cNvSpPr txBox="1">
            <a:spLocks/>
          </p:cNvSpPr>
          <p:nvPr/>
        </p:nvSpPr>
        <p:spPr bwMode="auto">
          <a:xfrm>
            <a:off x="323528" y="980728"/>
            <a:ext cx="8496944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构造输入输出表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（问题的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真值函数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写出主析取范式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（范式的应用）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求出最简展开式（包含最少运算符的公式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16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0C410-76AF-4EDC-B20A-87E40E4E9E7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例 画出组合电路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90013"/>
              </p:ext>
            </p:extLst>
          </p:nvPr>
        </p:nvGraphicFramePr>
        <p:xfrm>
          <a:off x="539552" y="836712"/>
          <a:ext cx="748883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316191250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96997563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88307842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126288134"/>
                    </a:ext>
                  </a:extLst>
                </a:gridCol>
              </a:tblGrid>
              <a:tr h="245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y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z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Calibri" panose="020F0502020204030204" pitchFamily="34" charset="0"/>
                        </a:rPr>
                        <a:t>A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05815"/>
                  </a:ext>
                </a:extLst>
              </a:tr>
              <a:tr h="245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850480"/>
                  </a:ext>
                </a:extLst>
              </a:tr>
              <a:tr h="245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854316"/>
                  </a:ext>
                </a:extLst>
              </a:tr>
              <a:tr h="245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31072"/>
                  </a:ext>
                </a:extLst>
              </a:tr>
              <a:tr h="245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110378"/>
                  </a:ext>
                </a:extLst>
              </a:tr>
              <a:tr h="245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677497"/>
                  </a:ext>
                </a:extLst>
              </a:tr>
              <a:tr h="245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10570"/>
                  </a:ext>
                </a:extLst>
              </a:tr>
              <a:tr h="245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54698"/>
                  </a:ext>
                </a:extLst>
              </a:tr>
              <a:tr h="2457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76978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611560" y="5085184"/>
            <a:ext cx="504056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(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x∧y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z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x∧y∧z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3945" y="5775073"/>
            <a:ext cx="1879823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x∧y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99992" y="5807167"/>
            <a:ext cx="3452770" cy="857484"/>
            <a:chOff x="4499992" y="5807167"/>
            <a:chExt cx="3452770" cy="857484"/>
          </a:xfrm>
        </p:grpSpPr>
        <p:cxnSp>
          <p:nvCxnSpPr>
            <p:cNvPr id="9" name="AutoShape 19"/>
            <p:cNvCxnSpPr>
              <a:cxnSpLocks noChangeShapeType="1"/>
            </p:cNvCxnSpPr>
            <p:nvPr/>
          </p:nvCxnSpPr>
          <p:spPr bwMode="auto">
            <a:xfrm>
              <a:off x="7308304" y="6303078"/>
              <a:ext cx="644458" cy="6242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10" name="组合 9"/>
            <p:cNvGrpSpPr/>
            <p:nvPr/>
          </p:nvGrpSpPr>
          <p:grpSpPr>
            <a:xfrm>
              <a:off x="4499992" y="5807167"/>
              <a:ext cx="2776235" cy="857484"/>
              <a:chOff x="641797" y="2468182"/>
              <a:chExt cx="2776235" cy="857484"/>
            </a:xfrm>
          </p:grpSpPr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641797" y="2468182"/>
                <a:ext cx="428625" cy="5001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zh-CN" altLang="zh-CN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" name="AutoShape 8"/>
              <p:cNvCxnSpPr>
                <a:cxnSpLocks noChangeShapeType="1"/>
              </p:cNvCxnSpPr>
              <p:nvPr/>
            </p:nvCxnSpPr>
            <p:spPr bwMode="auto">
              <a:xfrm flipV="1">
                <a:off x="1115615" y="2833748"/>
                <a:ext cx="1583241" cy="15645"/>
              </a:xfrm>
              <a:prstGeom prst="straightConnector1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" name="AutoShape 9"/>
              <p:cNvCxnSpPr>
                <a:cxnSpLocks noChangeShapeType="1"/>
              </p:cNvCxnSpPr>
              <p:nvPr/>
            </p:nvCxnSpPr>
            <p:spPr bwMode="auto">
              <a:xfrm>
                <a:off x="1090171" y="3133389"/>
                <a:ext cx="1608686" cy="0"/>
              </a:xfrm>
              <a:prstGeom prst="straightConnector1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>
                <a:off x="2698856" y="2611096"/>
                <a:ext cx="719176" cy="707489"/>
              </a:xfrm>
              <a:prstGeom prst="flowChartDelay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8" name="Text Box 10"/>
              <p:cNvSpPr txBox="1">
                <a:spLocks noChangeArrowheads="1"/>
              </p:cNvSpPr>
              <p:nvPr/>
            </p:nvSpPr>
            <p:spPr bwMode="auto">
              <a:xfrm>
                <a:off x="641797" y="2921402"/>
                <a:ext cx="428625" cy="40426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zh-CN" altLang="zh-CN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3321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0C410-76AF-4EDC-B20A-87E40E4E9E7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主析取范式的最简展开式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内容占位符 2"/>
          <p:cNvSpPr txBox="1">
            <a:spLocks/>
          </p:cNvSpPr>
          <p:nvPr/>
        </p:nvSpPr>
        <p:spPr bwMode="auto">
          <a:xfrm>
            <a:off x="574477" y="3356769"/>
            <a:ext cx="8569523" cy="100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：合并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极小项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及其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，直到不能合并为止。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  <a:p>
            <a:pPr algn="l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：确定最简展开式中的项。</a:t>
            </a:r>
            <a:endParaRPr lang="zh-CN" altLang="en-US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388" y="2557169"/>
            <a:ext cx="4511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奎因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莫可拉斯基</a:t>
            </a:r>
            <a:r>
              <a:rPr lang="zh-CN" altLang="en-US" sz="3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方法：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388" y="1188478"/>
            <a:ext cx="71881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最简展开式</a:t>
            </a:r>
            <a:r>
              <a:rPr lang="zh-CN" altLang="en-US" sz="32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：包含最小运算符的公式。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30571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0C410-76AF-4EDC-B20A-87E40E4E9E7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>
          <a:xfrm>
            <a:off x="33039" y="54591"/>
            <a:ext cx="9110961" cy="642938"/>
          </a:xfrm>
        </p:spPr>
        <p:txBody>
          <a:bodyPr/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步骤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：合并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极小项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及其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项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，直到不能合并为止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3403" y="1062410"/>
            <a:ext cx="8724792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宋体" panose="02010600030101010101" pitchFamily="2" charset="-122"/>
              </a:rPr>
              <a:t>两个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</a:rPr>
              <a:t>极小项（项）</a:t>
            </a:r>
            <a:r>
              <a:rPr lang="zh-CN" altLang="en-US" sz="3200" dirty="0">
                <a:latin typeface="宋体" panose="02010600030101010101" pitchFamily="2" charset="-122"/>
              </a:rPr>
              <a:t>可以合并当且仅当它们的角码的二进制表示恰好有一位不同，其它位相同</a:t>
            </a:r>
            <a:r>
              <a:rPr lang="en-US" altLang="zh-CN" sz="3200" dirty="0">
                <a:latin typeface="宋体" panose="02010600030101010101" pitchFamily="2" charset="-122"/>
              </a:rPr>
              <a:t>(</a:t>
            </a:r>
            <a:r>
              <a:rPr lang="zh-CN" altLang="en-US" sz="3200" dirty="0">
                <a:latin typeface="宋体" panose="02010600030101010101" pitchFamily="2" charset="-122"/>
              </a:rPr>
              <a:t>包括“</a:t>
            </a:r>
            <a:r>
              <a:rPr lang="en-US" altLang="zh-CN" sz="3200" dirty="0">
                <a:latin typeface="宋体" panose="02010600030101010101" pitchFamily="2" charset="-122"/>
              </a:rPr>
              <a:t>-</a:t>
            </a:r>
            <a:r>
              <a:rPr lang="zh-CN" altLang="en-US" sz="3200" dirty="0">
                <a:latin typeface="宋体" panose="02010600030101010101" pitchFamily="2" charset="-122"/>
              </a:rPr>
              <a:t>”</a:t>
            </a:r>
            <a:r>
              <a:rPr lang="en-US" altLang="zh-CN" sz="3200" dirty="0">
                <a:latin typeface="宋体" panose="02010600030101010101" pitchFamily="2" charset="-122"/>
              </a:rPr>
              <a:t>)</a:t>
            </a:r>
            <a:r>
              <a:rPr lang="zh-CN" altLang="en-US" sz="3200" dirty="0">
                <a:latin typeface="宋体" panose="02010600030101010101" pitchFamily="2" charset="-122"/>
              </a:rPr>
              <a:t>。 。</a:t>
            </a:r>
          </a:p>
        </p:txBody>
      </p:sp>
      <p:sp>
        <p:nvSpPr>
          <p:cNvPr id="3" name="矩形 2"/>
          <p:cNvSpPr/>
          <p:nvPr/>
        </p:nvSpPr>
        <p:spPr>
          <a:xfrm>
            <a:off x="197840" y="2996951"/>
            <a:ext cx="872479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71675" indent="-1971675"/>
            <a:r>
              <a:rPr lang="zh-CN" altLang="en-US" sz="3200" dirty="0">
                <a:latin typeface="宋体" panose="02010600030101010101" pitchFamily="2" charset="-122"/>
                <a:cs typeface="Times New Roman" pitchFamily="18" charset="0"/>
              </a:rPr>
              <a:t>合并方法：</a:t>
            </a:r>
            <a:endParaRPr lang="en-US" altLang="zh-CN" sz="3200" dirty="0">
              <a:latin typeface="宋体" panose="02010600030101010101" pitchFamily="2" charset="-122"/>
              <a:cs typeface="Times New Roman" pitchFamily="18" charset="0"/>
            </a:endParaRPr>
          </a:p>
          <a:p>
            <a:r>
              <a:rPr lang="zh-CN" altLang="en-US" sz="3200" dirty="0">
                <a:latin typeface="宋体" panose="02010600030101010101" pitchFamily="2" charset="-122"/>
                <a:cs typeface="Times New Roman" pitchFamily="18" charset="0"/>
              </a:rPr>
              <a:t>对于每一对可以合并的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极小项（项）</a:t>
            </a:r>
            <a:r>
              <a:rPr lang="zh-CN" altLang="en-US" sz="3200" dirty="0">
                <a:latin typeface="宋体" panose="02010600030101010101" pitchFamily="2" charset="-122"/>
                <a:cs typeface="Times New Roman" pitchFamily="18" charset="0"/>
              </a:rPr>
              <a:t>，合并出一个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cs typeface="Times New Roman" pitchFamily="18" charset="0"/>
              </a:rPr>
              <a:t>项</a:t>
            </a:r>
            <a:r>
              <a:rPr lang="zh-CN" altLang="en-US" sz="3200" dirty="0">
                <a:latin typeface="宋体" panose="02010600030101010101" pitchFamily="2" charset="-122"/>
                <a:cs typeface="Times New Roman" pitchFamily="18" charset="0"/>
              </a:rPr>
              <a:t>，其中恰好不同的位替换为一个符号“</a:t>
            </a:r>
            <a:r>
              <a:rPr lang="en-US" altLang="zh-CN" sz="3200" dirty="0">
                <a:latin typeface="宋体" panose="02010600030101010101" pitchFamily="2" charset="-122"/>
                <a:cs typeface="Times New Roman" pitchFamily="18" charset="0"/>
              </a:rPr>
              <a:t>-</a:t>
            </a:r>
            <a:r>
              <a:rPr lang="zh-CN" altLang="en-US" sz="3200" dirty="0">
                <a:latin typeface="宋体" panose="02010600030101010101" pitchFamily="2" charset="-122"/>
                <a:cs typeface="Times New Roman" pitchFamily="18" charset="0"/>
              </a:rPr>
              <a:t>”，其它位不变。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380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1.19 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合并下述公式的极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小项</a:t>
            </a:r>
          </a:p>
        </p:txBody>
      </p:sp>
      <p:sp>
        <p:nvSpPr>
          <p:cNvPr id="75" name="内容占位符 2"/>
          <p:cNvSpPr txBox="1">
            <a:spLocks/>
          </p:cNvSpPr>
          <p:nvPr/>
        </p:nvSpPr>
        <p:spPr bwMode="auto">
          <a:xfrm>
            <a:off x="186655" y="764704"/>
            <a:ext cx="8922419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∨(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 eaLnBrk="1" hangingPunct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∨(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12013"/>
              </p:ext>
            </p:extLst>
          </p:nvPr>
        </p:nvGraphicFramePr>
        <p:xfrm>
          <a:off x="322389" y="2060848"/>
          <a:ext cx="369416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320">
                  <a:extLst>
                    <a:ext uri="{9D8B030D-6E8A-4147-A177-3AD203B41FA5}">
                      <a16:colId xmlns:a16="http://schemas.microsoft.com/office/drawing/2014/main" val="177897401"/>
                    </a:ext>
                  </a:extLst>
                </a:gridCol>
                <a:gridCol w="1562983">
                  <a:extLst>
                    <a:ext uri="{9D8B030D-6E8A-4147-A177-3AD203B41FA5}">
                      <a16:colId xmlns:a16="http://schemas.microsoft.com/office/drawing/2014/main" val="2201826106"/>
                    </a:ext>
                  </a:extLst>
                </a:gridCol>
                <a:gridCol w="1001858">
                  <a:extLst>
                    <a:ext uri="{9D8B030D-6E8A-4147-A177-3AD203B41FA5}">
                      <a16:colId xmlns:a16="http://schemas.microsoft.com/office/drawing/2014/main" val="302804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角码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1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3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0111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4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9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0101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4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0011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0001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50006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54191"/>
              </p:ext>
            </p:extLst>
          </p:nvPr>
        </p:nvGraphicFramePr>
        <p:xfrm>
          <a:off x="4283968" y="2068651"/>
          <a:ext cx="446449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77897401"/>
                    </a:ext>
                  </a:extLst>
                </a:gridCol>
                <a:gridCol w="1597538">
                  <a:extLst>
                    <a:ext uri="{9D8B030D-6E8A-4147-A177-3AD203B41FA5}">
                      <a16:colId xmlns:a16="http://schemas.microsoft.com/office/drawing/2014/main" val="2201826106"/>
                    </a:ext>
                  </a:extLst>
                </a:gridCol>
                <a:gridCol w="1210773">
                  <a:extLst>
                    <a:ext uri="{9D8B030D-6E8A-4147-A177-3AD203B41FA5}">
                      <a16:colId xmlns:a16="http://schemas.microsoft.com/office/drawing/2014/main" val="302804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合并项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角码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(1,4)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1-10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1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(2,4)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101-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3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(2,6)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-011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4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(3,5)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01-1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9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(3,6)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0-11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4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(5,7)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0-01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(6,7)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00-1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50006"/>
                  </a:ext>
                </a:extLst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4427984" y="6218579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(3,5,6,7)      </a:t>
            </a:r>
            <a:r>
              <a:rPr lang="en-US" altLang="zh-CN" sz="2800" dirty="0">
                <a:solidFill>
                  <a:srgbClr val="FF0000"/>
                </a:solidFill>
              </a:rPr>
              <a:t>0--1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21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步骤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：确定最简展开式中的项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3528" y="836712"/>
            <a:ext cx="8568952" cy="147405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宋体" panose="02010600030101010101" pitchFamily="2" charset="-122"/>
              </a:rPr>
              <a:t>最简展开式中的项必须覆盖原公式中所有的极小项，并且包含的运算符尽可能少。</a:t>
            </a:r>
          </a:p>
        </p:txBody>
      </p:sp>
    </p:spTree>
    <p:extLst>
      <p:ext uri="{BB962C8B-B14F-4D97-AF65-F5344CB8AC3E}">
        <p14:creationId xmlns:p14="http://schemas.microsoft.com/office/powerpoint/2010/main" val="191851024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1.19 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求最简展开式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52723"/>
              </p:ext>
            </p:extLst>
          </p:nvPr>
        </p:nvGraphicFramePr>
        <p:xfrm>
          <a:off x="35496" y="1124744"/>
          <a:ext cx="91085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070">
                  <a:extLst>
                    <a:ext uri="{9D8B030D-6E8A-4147-A177-3AD203B41FA5}">
                      <a16:colId xmlns:a16="http://schemas.microsoft.com/office/drawing/2014/main" val="827014534"/>
                    </a:ext>
                  </a:extLst>
                </a:gridCol>
                <a:gridCol w="1814545">
                  <a:extLst>
                    <a:ext uri="{9D8B030D-6E8A-4147-A177-3AD203B41FA5}">
                      <a16:colId xmlns:a16="http://schemas.microsoft.com/office/drawing/2014/main" val="1923226766"/>
                    </a:ext>
                  </a:extLst>
                </a:gridCol>
                <a:gridCol w="1814545">
                  <a:extLst>
                    <a:ext uri="{9D8B030D-6E8A-4147-A177-3AD203B41FA5}">
                      <a16:colId xmlns:a16="http://schemas.microsoft.com/office/drawing/2014/main" val="84273367"/>
                    </a:ext>
                  </a:extLst>
                </a:gridCol>
                <a:gridCol w="1814545">
                  <a:extLst>
                    <a:ext uri="{9D8B030D-6E8A-4147-A177-3AD203B41FA5}">
                      <a16:colId xmlns:a16="http://schemas.microsoft.com/office/drawing/2014/main" val="3792106058"/>
                    </a:ext>
                  </a:extLst>
                </a:gridCol>
                <a:gridCol w="1596799">
                  <a:extLst>
                    <a:ext uri="{9D8B030D-6E8A-4147-A177-3AD203B41FA5}">
                      <a16:colId xmlns:a16="http://schemas.microsoft.com/office/drawing/2014/main" val="174436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/>
                        <a:t>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CN" sz="2400" b="1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Symbol"/>
                        </a:rPr>
                        <a:t>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∧</a:t>
                      </a:r>
                      <a:r>
                        <a:rPr lang="en-US" altLang="zh-CN" sz="2400" b="1" i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2400" b="1" baseline="-25000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en-US" altLang="zh-CN" sz="2400" b="1" dirty="0"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138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/>
                        <a:t>角码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1-10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101-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-011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0--1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4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/>
                        <a:t>覆盖</a:t>
                      </a:r>
                      <a:r>
                        <a:rPr lang="en-US" altLang="zh-CN" sz="2400" b="0" dirty="0"/>
                        <a:t>(</a:t>
                      </a:r>
                      <a:r>
                        <a:rPr lang="zh-CN" altLang="en-US" sz="2400" b="0" dirty="0"/>
                        <a:t>合并项</a:t>
                      </a:r>
                      <a:r>
                        <a:rPr lang="en-US" altLang="zh-CN" sz="2400" b="0" dirty="0"/>
                        <a:t>)</a:t>
                      </a:r>
                      <a:endParaRPr lang="zh-CN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(1,4)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(2,4)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(2,6)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(3,5,6,7) 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5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/>
                        <a:t>运算符数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579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35738" y="5033076"/>
            <a:ext cx="8312726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3596100"/>
            <a:ext cx="8280920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86123" y="4390520"/>
            <a:ext cx="699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8618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30C410-76AF-4EDC-B20A-87E40E4E9E7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内容占位符 2"/>
          <p:cNvSpPr txBox="1">
            <a:spLocks/>
          </p:cNvSpPr>
          <p:nvPr/>
        </p:nvSpPr>
        <p:spPr bwMode="auto">
          <a:xfrm>
            <a:off x="186655" y="764704"/>
            <a:ext cx="582550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某选拔赛设有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个评委，每个评委在投票器上各投一票，根据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少数服从多数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dirty="0">
                <a:solidFill>
                  <a:srgbClr val="000000"/>
                </a:solidFill>
              </a:rPr>
              <a:t>的原则选拔选手，试将选拔结果用命题公式表示，并加以简化，画出投票系统电路图</a:t>
            </a:r>
            <a:r>
              <a:rPr lang="zh-CN" altLang="en-US" sz="2800" dirty="0">
                <a:solidFill>
                  <a:srgbClr val="000000"/>
                </a:solidFill>
              </a:rPr>
              <a:t>。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9388" y="4509120"/>
            <a:ext cx="557802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dirty="0">
                <a:solidFill>
                  <a:srgbClr val="000000"/>
                </a:solidFill>
              </a:rPr>
              <a:t>p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q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分别表示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个评委的投票结果。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表示选拔结果。</a:t>
            </a:r>
          </a:p>
        </p:txBody>
      </p:sp>
      <p:graphicFrame>
        <p:nvGraphicFramePr>
          <p:cNvPr id="10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6760776"/>
              </p:ext>
            </p:extLst>
          </p:nvPr>
        </p:nvGraphicFramePr>
        <p:xfrm>
          <a:off x="6031648" y="1412776"/>
          <a:ext cx="2962275" cy="4667252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   q   r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0   0   0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0   0   1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0   1   0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0   1   1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1   0   0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 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1   0   1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1   1   0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1   1   1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900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续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内容占位符 2"/>
          <p:cNvSpPr txBox="1">
            <a:spLocks/>
          </p:cNvSpPr>
          <p:nvPr/>
        </p:nvSpPr>
        <p:spPr bwMode="auto">
          <a:xfrm>
            <a:off x="186656" y="764704"/>
            <a:ext cx="10434016" cy="76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)∨(p∧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∧r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p∧q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∧r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1590"/>
              </p:ext>
            </p:extLst>
          </p:nvPr>
        </p:nvGraphicFramePr>
        <p:xfrm>
          <a:off x="322389" y="1307503"/>
          <a:ext cx="448595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23">
                  <a:extLst>
                    <a:ext uri="{9D8B030D-6E8A-4147-A177-3AD203B41FA5}">
                      <a16:colId xmlns:a16="http://schemas.microsoft.com/office/drawing/2014/main" val="177897401"/>
                    </a:ext>
                  </a:extLst>
                </a:gridCol>
                <a:gridCol w="1612035">
                  <a:extLst>
                    <a:ext uri="{9D8B030D-6E8A-4147-A177-3AD203B41FA5}">
                      <a16:colId xmlns:a16="http://schemas.microsoft.com/office/drawing/2014/main" val="2201826106"/>
                    </a:ext>
                  </a:extLst>
                </a:gridCol>
                <a:gridCol w="1216592">
                  <a:extLst>
                    <a:ext uri="{9D8B030D-6E8A-4147-A177-3AD203B41FA5}">
                      <a16:colId xmlns:a16="http://schemas.microsoft.com/office/drawing/2014/main" val="302804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角码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1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3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4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9303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31909"/>
              </p:ext>
            </p:extLst>
          </p:nvPr>
        </p:nvGraphicFramePr>
        <p:xfrm>
          <a:off x="343844" y="4020656"/>
          <a:ext cx="446449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77897401"/>
                    </a:ext>
                  </a:extLst>
                </a:gridCol>
                <a:gridCol w="1597538">
                  <a:extLst>
                    <a:ext uri="{9D8B030D-6E8A-4147-A177-3AD203B41FA5}">
                      <a16:colId xmlns:a16="http://schemas.microsoft.com/office/drawing/2014/main" val="2201826106"/>
                    </a:ext>
                  </a:extLst>
                </a:gridCol>
                <a:gridCol w="1210773">
                  <a:extLst>
                    <a:ext uri="{9D8B030D-6E8A-4147-A177-3AD203B41FA5}">
                      <a16:colId xmlns:a16="http://schemas.microsoft.com/office/drawing/2014/main" val="302804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合并项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角码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(1,2)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1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(1,3)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1-1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3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(1,4)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11-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41796"/>
                  </a:ext>
                </a:extLst>
              </a:tr>
            </a:tbl>
          </a:graphicData>
        </a:graphic>
      </p:graphicFrame>
      <p:graphicFrame>
        <p:nvGraphicFramePr>
          <p:cNvPr id="8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179575"/>
              </p:ext>
            </p:extLst>
          </p:nvPr>
        </p:nvGraphicFramePr>
        <p:xfrm>
          <a:off x="5796136" y="1341193"/>
          <a:ext cx="2962275" cy="4667252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   q   r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0   0   0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0   0   1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0   1   0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0   1   1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1   0   0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 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1   0   1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1   1   0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1   1   1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051720" y="6165304"/>
            <a:ext cx="6357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p∧r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p∧q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991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化简</a:t>
            </a:r>
          </a:p>
        </p:txBody>
      </p:sp>
      <p:sp>
        <p:nvSpPr>
          <p:cNvPr id="75" name="内容占位符 2"/>
          <p:cNvSpPr txBox="1">
            <a:spLocks/>
          </p:cNvSpPr>
          <p:nvPr/>
        </p:nvSpPr>
        <p:spPr bwMode="auto">
          <a:xfrm>
            <a:off x="683568" y="4869160"/>
            <a:ext cx="8352928" cy="170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q∨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∨s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∧(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p∧s∧w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             </a:t>
            </a:r>
          </a:p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q∨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∨s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∧(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p∧s∧w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吸收律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p∧s∧w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吸收律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806940"/>
            <a:ext cx="7733127" cy="39182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2861" y="836712"/>
            <a:ext cx="6480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</a:t>
            </a:r>
          </a:p>
          <a:p>
            <a:r>
              <a:rPr lang="en-US" altLang="zh-CN" sz="2800" dirty="0"/>
              <a:t>q</a:t>
            </a:r>
          </a:p>
          <a:p>
            <a:r>
              <a:rPr lang="en-US" altLang="zh-CN" sz="2800" dirty="0"/>
              <a:t>r</a:t>
            </a:r>
          </a:p>
          <a:p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en-US" altLang="zh-CN" sz="2800" dirty="0"/>
              <a:t>s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w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3503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2" name="矩形 5"/>
          <p:cNvSpPr>
            <a:spLocks noChangeArrowheads="1"/>
          </p:cNvSpPr>
          <p:nvPr/>
        </p:nvSpPr>
        <p:spPr bwMode="auto">
          <a:xfrm>
            <a:off x="303042" y="116632"/>
            <a:ext cx="885825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论证公式为：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D=(A</a:t>
            </a: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FF0000"/>
                </a:solidFill>
              </a:rPr>
              <a:t>C)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Q</a:t>
            </a:r>
            <a:r>
              <a:rPr lang="en-US" altLang="zh-CN" sz="2400" b="1" dirty="0">
                <a:latin typeface="Calibri" panose="020F0502020204030204" pitchFamily="34" charset="0"/>
                <a:sym typeface="Symbol" panose="05050102010706020507" pitchFamily="18" charset="2"/>
              </a:rPr>
              <a:t>=</a:t>
            </a:r>
            <a:r>
              <a:rPr lang="en-US" altLang="zh-CN" sz="2400" b="1" dirty="0">
                <a:sym typeface="Symbol" panose="05050102010706020507" pitchFamily="18" charset="2"/>
              </a:rPr>
              <a:t> 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b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2400" b="1" dirty="0"/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2400" b="1" dirty="0"/>
              <a:t>C)</a:t>
            </a:r>
            <a:r>
              <a:rPr lang="en-US" altLang="zh-CN" sz="2400" b="1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 dirty="0">
                <a:latin typeface="Calibri" panose="020F0502020204030204" pitchFamily="34" charset="0"/>
                <a:sym typeface="Symbol" panose="05050102010706020507" pitchFamily="18" charset="2"/>
              </a:rPr>
              <a:t>Q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5585" y="620688"/>
            <a:ext cx="841316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solidFill>
                  <a:srgbClr val="99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R(PQ)= R(P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= (R (PQ))</a:t>
            </a:r>
            <a:r>
              <a:rPr lang="zh-CN" altLang="en-US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((PQ)  R)</a:t>
            </a:r>
            <a:r>
              <a:rPr lang="zh-CN" altLang="en-US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endParaRPr lang="en-US" altLang="zh-CN" sz="2400" b="1" dirty="0">
              <a:solidFill>
                <a:srgbClr val="4347E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= (R  (PQ)) ((PQ)R)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＝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M4 ((PR)(QR))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=M4 ((M1M3)(M3M7))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A= m1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m3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m4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m7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/>
              <a:t> </a:t>
            </a:r>
            <a:r>
              <a:rPr lang="zh-CN" altLang="en-US" sz="2400" b="1" dirty="0">
                <a:solidFill>
                  <a:srgbClr val="9933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(Q R) 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</a:rPr>
              <a:t>P=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(Q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R) 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</a:rPr>
              <a:t>P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=(P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Q)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(P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R)</a:t>
            </a:r>
            <a:r>
              <a:rPr lang="zh-CN" altLang="en-US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(M6M7)(M4M6)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                 B= m4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m6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m7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dirty="0"/>
              <a:t> </a:t>
            </a:r>
            <a:r>
              <a:rPr lang="zh-CN" altLang="en-US" sz="2400" b="1" dirty="0">
                <a:solidFill>
                  <a:srgbClr val="9933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</a:rPr>
              <a:t>(Q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R)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</a:rPr>
              <a:t> =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(P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(P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R)= (M0M1)(M0M2)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C= m0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m1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m2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Q= (PP)Q(RR) =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m3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m6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m7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400" b="1" dirty="0">
                <a:sym typeface="Symbol" panose="05050102010706020507" pitchFamily="18" charset="2"/>
              </a:rPr>
              <a:t>D=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m3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m4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m6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m7=M5=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P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R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9300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或非门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（析否门）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444208" y="988817"/>
            <a:ext cx="2448272" cy="2099940"/>
            <a:chOff x="6084168" y="2060848"/>
            <a:chExt cx="2448272" cy="2099940"/>
          </a:xfrm>
        </p:grpSpPr>
        <p:sp>
          <p:nvSpPr>
            <p:cNvPr id="10" name="矩形 9"/>
            <p:cNvSpPr/>
            <p:nvPr/>
          </p:nvSpPr>
          <p:spPr>
            <a:xfrm>
              <a:off x="6084168" y="2060848"/>
              <a:ext cx="2448272" cy="209994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235268" y="2437304"/>
              <a:ext cx="2153156" cy="1624452"/>
              <a:chOff x="6235268" y="2437304"/>
              <a:chExt cx="2153156" cy="1624452"/>
            </a:xfrm>
            <a:solidFill>
              <a:srgbClr val="00B0F0"/>
            </a:solidFill>
          </p:grpSpPr>
          <p:sp>
            <p:nvSpPr>
              <p:cNvPr id="12" name="Text Box 29"/>
              <p:cNvSpPr txBox="1">
                <a:spLocks noChangeArrowheads="1"/>
              </p:cNvSpPr>
              <p:nvPr/>
            </p:nvSpPr>
            <p:spPr bwMode="auto">
              <a:xfrm>
                <a:off x="6360245" y="3429000"/>
                <a:ext cx="1597182" cy="63275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algn="just" eaLnBrk="1" hangingPunct="1"/>
                <a:r>
                  <a:rPr lang="zh-CN" altLang="en-US" sz="2800" b="1" dirty="0">
                    <a:latin typeface="Calibri" panose="020F0502020204030204" pitchFamily="34" charset="0"/>
                  </a:rPr>
                  <a:t>非门</a:t>
                </a:r>
                <a:endParaRPr lang="zh-CN" altLang="zh-CN" sz="2800" b="1" dirty="0"/>
              </a:p>
            </p:txBody>
          </p: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7091530" y="2682310"/>
                <a:ext cx="410437" cy="406447"/>
                <a:chOff x="8047" y="2015"/>
                <a:chExt cx="302" cy="242"/>
              </a:xfrm>
              <a:grpFill/>
            </p:grpSpPr>
            <p:sp>
              <p:nvSpPr>
                <p:cNvPr id="18" name="AutoShape 49"/>
                <p:cNvSpPr>
                  <a:spLocks noChangeArrowheads="1"/>
                </p:cNvSpPr>
                <p:nvPr/>
              </p:nvSpPr>
              <p:spPr bwMode="auto">
                <a:xfrm rot="5400000">
                  <a:off x="8041" y="2021"/>
                  <a:ext cx="242" cy="230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" name="Oval 50"/>
                <p:cNvSpPr>
                  <a:spLocks noChangeArrowheads="1"/>
                </p:cNvSpPr>
                <p:nvPr/>
              </p:nvSpPr>
              <p:spPr bwMode="auto">
                <a:xfrm>
                  <a:off x="8268" y="2102"/>
                  <a:ext cx="81" cy="71"/>
                </a:xfrm>
                <a:prstGeom prst="ellips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4" name="Text Box 54"/>
              <p:cNvSpPr txBox="1">
                <a:spLocks noChangeArrowheads="1"/>
              </p:cNvSpPr>
              <p:nvPr/>
            </p:nvSpPr>
            <p:spPr bwMode="auto">
              <a:xfrm>
                <a:off x="7732016" y="2437304"/>
                <a:ext cx="656408" cy="43704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36"/>
              <p:cNvSpPr txBox="1">
                <a:spLocks noChangeArrowheads="1"/>
              </p:cNvSpPr>
              <p:nvPr/>
            </p:nvSpPr>
            <p:spPr bwMode="auto">
              <a:xfrm>
                <a:off x="6235268" y="2563007"/>
                <a:ext cx="422606" cy="42881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7481962" y="2884438"/>
                <a:ext cx="576262" cy="0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6545337" y="2884438"/>
                <a:ext cx="576262" cy="0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组合 48"/>
          <p:cNvGrpSpPr/>
          <p:nvPr/>
        </p:nvGrpSpPr>
        <p:grpSpPr>
          <a:xfrm>
            <a:off x="272058" y="1002171"/>
            <a:ext cx="2571750" cy="2099940"/>
            <a:chOff x="3387799" y="2060848"/>
            <a:chExt cx="2571750" cy="2099940"/>
          </a:xfrm>
        </p:grpSpPr>
        <p:sp>
          <p:nvSpPr>
            <p:cNvPr id="50" name="矩形 49"/>
            <p:cNvSpPr/>
            <p:nvPr/>
          </p:nvSpPr>
          <p:spPr>
            <a:xfrm>
              <a:off x="3387799" y="2060848"/>
              <a:ext cx="2408337" cy="20999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3387799" y="2438366"/>
              <a:ext cx="2571750" cy="1601808"/>
              <a:chOff x="3387799" y="2438366"/>
              <a:chExt cx="2571750" cy="1601808"/>
            </a:xfrm>
          </p:grpSpPr>
          <p:sp>
            <p:nvSpPr>
              <p:cNvPr id="52" name="Text Box 28"/>
              <p:cNvSpPr txBox="1">
                <a:spLocks noChangeArrowheads="1"/>
              </p:cNvSpPr>
              <p:nvPr/>
            </p:nvSpPr>
            <p:spPr bwMode="auto">
              <a:xfrm>
                <a:off x="3672875" y="3429000"/>
                <a:ext cx="1621163" cy="6111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algn="just" eaLnBrk="1" hangingPunct="1"/>
                <a:r>
                  <a:rPr lang="zh-CN" altLang="en-US" sz="2800" b="1" dirty="0">
                    <a:latin typeface="Calibri" panose="020F0502020204030204" pitchFamily="34" charset="0"/>
                  </a:rPr>
                  <a:t>或门</a:t>
                </a:r>
                <a:endParaRPr lang="zh-CN" altLang="zh-CN" sz="2800" b="1" dirty="0"/>
              </a:p>
            </p:txBody>
          </p:sp>
          <p:sp>
            <p:nvSpPr>
              <p:cNvPr id="53" name="AutoShape 40"/>
              <p:cNvSpPr>
                <a:spLocks noChangeArrowheads="1"/>
              </p:cNvSpPr>
              <p:nvPr/>
            </p:nvSpPr>
            <p:spPr bwMode="auto">
              <a:xfrm flipH="1">
                <a:off x="4206840" y="2659938"/>
                <a:ext cx="566181" cy="433145"/>
              </a:xfrm>
              <a:prstGeom prst="flowChartOnlineStorage">
                <a:avLst/>
              </a:prstGeom>
              <a:solidFill>
                <a:srgbClr val="FFC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4" name="Text Box 46"/>
              <p:cNvSpPr txBox="1">
                <a:spLocks noChangeArrowheads="1"/>
              </p:cNvSpPr>
              <p:nvPr/>
            </p:nvSpPr>
            <p:spPr bwMode="auto">
              <a:xfrm>
                <a:off x="4952187" y="2438366"/>
                <a:ext cx="1007362" cy="507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∨</a:t>
                </a:r>
                <a:r>
                  <a:rPr lang="en-US" altLang="zh-CN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 Box 36"/>
              <p:cNvSpPr txBox="1">
                <a:spLocks noChangeArrowheads="1"/>
              </p:cNvSpPr>
              <p:nvPr/>
            </p:nvSpPr>
            <p:spPr bwMode="auto">
              <a:xfrm>
                <a:off x="3387799" y="2516998"/>
                <a:ext cx="357188" cy="428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 Box 36"/>
              <p:cNvSpPr txBox="1">
                <a:spLocks noChangeArrowheads="1"/>
              </p:cNvSpPr>
              <p:nvPr/>
            </p:nvSpPr>
            <p:spPr bwMode="auto">
              <a:xfrm>
                <a:off x="3387799" y="2731407"/>
                <a:ext cx="357188" cy="428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>
                <a:off x="4818137" y="2884438"/>
                <a:ext cx="57626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>
              <a:xfrm>
                <a:off x="3737049" y="2813000"/>
                <a:ext cx="57626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>
                <a:off x="3737049" y="2982863"/>
                <a:ext cx="57626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/>
          <p:nvPr/>
        </p:nvGrpSpPr>
        <p:grpSpPr>
          <a:xfrm>
            <a:off x="3295431" y="1761108"/>
            <a:ext cx="2408337" cy="2099940"/>
            <a:chOff x="3295431" y="1761108"/>
            <a:chExt cx="2408337" cy="2099940"/>
          </a:xfrm>
        </p:grpSpPr>
        <p:grpSp>
          <p:nvGrpSpPr>
            <p:cNvPr id="62" name="组合 61"/>
            <p:cNvGrpSpPr/>
            <p:nvPr/>
          </p:nvGrpSpPr>
          <p:grpSpPr>
            <a:xfrm>
              <a:off x="3295431" y="1761108"/>
              <a:ext cx="2408337" cy="2099940"/>
              <a:chOff x="3387799" y="2060848"/>
              <a:chExt cx="2408337" cy="2099940"/>
            </a:xfrm>
            <a:solidFill>
              <a:srgbClr val="FFFF00"/>
            </a:solidFill>
          </p:grpSpPr>
          <p:sp>
            <p:nvSpPr>
              <p:cNvPr id="63" name="矩形 62"/>
              <p:cNvSpPr/>
              <p:nvPr/>
            </p:nvSpPr>
            <p:spPr>
              <a:xfrm>
                <a:off x="3387799" y="2060848"/>
                <a:ext cx="2408337" cy="2099940"/>
              </a:xfrm>
              <a:prstGeom prst="rect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4" name="组合 63"/>
              <p:cNvGrpSpPr/>
              <p:nvPr/>
            </p:nvGrpSpPr>
            <p:grpSpPr>
              <a:xfrm>
                <a:off x="3387799" y="2316466"/>
                <a:ext cx="2408337" cy="1723708"/>
                <a:chOff x="3387799" y="2316466"/>
                <a:chExt cx="2408337" cy="1723708"/>
              </a:xfrm>
              <a:grpFill/>
            </p:grpSpPr>
            <p:sp>
              <p:nvSpPr>
                <p:cNvPr id="6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672875" y="3429000"/>
                  <a:ext cx="1721524" cy="61117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marL="342900" indent="-3429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vl="1" algn="just" eaLnBrk="1" hangingPunct="1"/>
                  <a:r>
                    <a:rPr lang="zh-CN" altLang="en-US" sz="2800" b="1" dirty="0">
                      <a:latin typeface="Calibri" panose="020F0502020204030204" pitchFamily="34" charset="0"/>
                    </a:rPr>
                    <a:t>或非门</a:t>
                  </a:r>
                  <a:endParaRPr lang="zh-CN" altLang="zh-CN" sz="2800" b="1" dirty="0"/>
                </a:p>
              </p:txBody>
            </p:sp>
            <p:sp>
              <p:nvSpPr>
                <p:cNvPr id="66" name="AutoShape 40"/>
                <p:cNvSpPr>
                  <a:spLocks noChangeArrowheads="1"/>
                </p:cNvSpPr>
                <p:nvPr/>
              </p:nvSpPr>
              <p:spPr bwMode="auto">
                <a:xfrm flipH="1">
                  <a:off x="4206840" y="2659938"/>
                  <a:ext cx="566181" cy="433145"/>
                </a:xfrm>
                <a:prstGeom prst="flowChartOnlineStorage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952187" y="2438366"/>
                  <a:ext cx="843949" cy="50745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400" b="1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x↓y</a:t>
                  </a:r>
                  <a:endParaRPr lang="zh-CN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87799" y="2316466"/>
                  <a:ext cx="302013" cy="62935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87799" y="2731407"/>
                  <a:ext cx="357188" cy="42881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4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0" name="直接箭头连接符 69"/>
                <p:cNvCxnSpPr/>
                <p:nvPr/>
              </p:nvCxnSpPr>
              <p:spPr>
                <a:xfrm>
                  <a:off x="4818137" y="2884438"/>
                  <a:ext cx="576262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/>
                <p:cNvCxnSpPr/>
                <p:nvPr/>
              </p:nvCxnSpPr>
              <p:spPr>
                <a:xfrm>
                  <a:off x="3737049" y="2813000"/>
                  <a:ext cx="576263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箭头连接符 71"/>
                <p:cNvCxnSpPr/>
                <p:nvPr/>
              </p:nvCxnSpPr>
              <p:spPr>
                <a:xfrm>
                  <a:off x="3737049" y="2982863"/>
                  <a:ext cx="576263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" name="椭圆 2"/>
            <p:cNvSpPr/>
            <p:nvPr/>
          </p:nvSpPr>
          <p:spPr>
            <a:xfrm>
              <a:off x="4644008" y="2473878"/>
              <a:ext cx="131570" cy="209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520" name="组合 107519"/>
          <p:cNvGrpSpPr/>
          <p:nvPr/>
        </p:nvGrpSpPr>
        <p:grpSpPr>
          <a:xfrm>
            <a:off x="6271108" y="4560129"/>
            <a:ext cx="2621372" cy="1679920"/>
            <a:chOff x="6271108" y="4560129"/>
            <a:chExt cx="2621372" cy="1679920"/>
          </a:xfrm>
        </p:grpSpPr>
        <p:sp>
          <p:nvSpPr>
            <p:cNvPr id="47" name="矩形 46"/>
            <p:cNvSpPr/>
            <p:nvPr/>
          </p:nvSpPr>
          <p:spPr>
            <a:xfrm>
              <a:off x="6897139" y="5716829"/>
              <a:ext cx="14318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</a:t>
              </a:r>
              <a:r>
                <a:rPr lang="en-US" altLang="zh-CN" sz="28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x=</a:t>
              </a:r>
              <a:r>
                <a:rPr lang="en-US" altLang="zh-CN" sz="2800" b="1" dirty="0" err="1">
                  <a:solidFill>
                    <a:srgbClr val="C00000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sz="28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↓</a:t>
              </a:r>
              <a:r>
                <a:rPr lang="en-US" altLang="zh-CN" sz="2800" b="1" dirty="0" err="1">
                  <a:solidFill>
                    <a:srgbClr val="C00000"/>
                  </a:solidFill>
                  <a:sym typeface="Symbol" panose="05050102010706020507" pitchFamily="18" charset="2"/>
                </a:rPr>
                <a:t>x</a:t>
              </a:r>
              <a:endParaRPr lang="zh-CN" altLang="en-US" sz="2800" dirty="0">
                <a:solidFill>
                  <a:srgbClr val="C00000"/>
                </a:solidFill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6271108" y="4560129"/>
              <a:ext cx="2621372" cy="1101119"/>
              <a:chOff x="3387799" y="2438366"/>
              <a:chExt cx="2408337" cy="830478"/>
            </a:xfrm>
            <a:solidFill>
              <a:schemeClr val="bg1"/>
            </a:solidFill>
          </p:grpSpPr>
          <p:sp>
            <p:nvSpPr>
              <p:cNvPr id="103" name="AutoShape 40"/>
              <p:cNvSpPr>
                <a:spLocks noChangeArrowheads="1"/>
              </p:cNvSpPr>
              <p:nvPr/>
            </p:nvSpPr>
            <p:spPr bwMode="auto">
              <a:xfrm flipH="1">
                <a:off x="4206840" y="2659938"/>
                <a:ext cx="566181" cy="433145"/>
              </a:xfrm>
              <a:prstGeom prst="flowChartOnlineStorage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4" name="Text Box 46"/>
              <p:cNvSpPr txBox="1">
                <a:spLocks noChangeArrowheads="1"/>
              </p:cNvSpPr>
              <p:nvPr/>
            </p:nvSpPr>
            <p:spPr bwMode="auto">
              <a:xfrm>
                <a:off x="4952187" y="2438366"/>
                <a:ext cx="843949" cy="5074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x</a:t>
                </a:r>
                <a:endParaRPr lang="zh-C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 Box 36"/>
              <p:cNvSpPr txBox="1">
                <a:spLocks noChangeArrowheads="1"/>
              </p:cNvSpPr>
              <p:nvPr/>
            </p:nvSpPr>
            <p:spPr bwMode="auto">
              <a:xfrm>
                <a:off x="3387799" y="2530873"/>
                <a:ext cx="302013" cy="62935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36"/>
              <p:cNvSpPr txBox="1">
                <a:spLocks noChangeArrowheads="1"/>
              </p:cNvSpPr>
              <p:nvPr/>
            </p:nvSpPr>
            <p:spPr bwMode="auto">
              <a:xfrm>
                <a:off x="3387799" y="2840025"/>
                <a:ext cx="357188" cy="42881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7" name="直接箭头连接符 106"/>
              <p:cNvCxnSpPr/>
              <p:nvPr/>
            </p:nvCxnSpPr>
            <p:spPr>
              <a:xfrm>
                <a:off x="4818137" y="2884438"/>
                <a:ext cx="576262" cy="0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/>
              <p:nvPr/>
            </p:nvCxnSpPr>
            <p:spPr>
              <a:xfrm>
                <a:off x="3737049" y="2813000"/>
                <a:ext cx="576263" cy="0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/>
              <p:nvPr/>
            </p:nvCxnSpPr>
            <p:spPr>
              <a:xfrm>
                <a:off x="3737049" y="2982863"/>
                <a:ext cx="576263" cy="0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椭圆 120"/>
            <p:cNvSpPr/>
            <p:nvPr/>
          </p:nvSpPr>
          <p:spPr>
            <a:xfrm>
              <a:off x="7740352" y="5013176"/>
              <a:ext cx="131570" cy="209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32976" y="4058374"/>
            <a:ext cx="4133137" cy="2645299"/>
            <a:chOff x="589465" y="4149080"/>
            <a:chExt cx="4133137" cy="2645299"/>
          </a:xfrm>
        </p:grpSpPr>
        <p:sp>
          <p:nvSpPr>
            <p:cNvPr id="61" name="矩形 60"/>
            <p:cNvSpPr/>
            <p:nvPr/>
          </p:nvSpPr>
          <p:spPr>
            <a:xfrm>
              <a:off x="803758" y="6184981"/>
              <a:ext cx="3918844" cy="6093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en-US" altLang="zh-CN" sz="28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x</a:t>
              </a:r>
              <a:r>
                <a:rPr lang="zh-CN" altLang="en-US" sz="28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∨</a:t>
              </a:r>
              <a:r>
                <a:rPr lang="en-US" altLang="zh-CN" sz="28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y</a:t>
              </a:r>
              <a:r>
                <a:rPr lang="en-US" altLang="zh-CN" sz="28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=(</a:t>
              </a:r>
              <a:r>
                <a:rPr lang="en-US" altLang="zh-CN" sz="2800" b="1" dirty="0" err="1">
                  <a:solidFill>
                    <a:srgbClr val="FF0000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sz="28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↓</a:t>
              </a:r>
              <a:r>
                <a:rPr lang="en-US" altLang="zh-CN" sz="2800" b="1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y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↓</a:t>
              </a:r>
              <a:r>
                <a:rPr lang="en-US" altLang="zh-CN" sz="28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sz="2800" b="1" dirty="0" err="1">
                  <a:solidFill>
                    <a:srgbClr val="FF0000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sz="28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↓</a:t>
              </a:r>
              <a:r>
                <a:rPr lang="en-US" altLang="zh-CN" sz="2800" b="1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y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77" name="AutoShape 40"/>
            <p:cNvSpPr>
              <a:spLocks noChangeArrowheads="1"/>
            </p:cNvSpPr>
            <p:nvPr/>
          </p:nvSpPr>
          <p:spPr bwMode="auto">
            <a:xfrm flipH="1">
              <a:off x="1430601" y="5481568"/>
              <a:ext cx="566181" cy="409063"/>
            </a:xfrm>
            <a:prstGeom prst="flowChartOnlineStorag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Text Box 36"/>
            <p:cNvSpPr txBox="1">
              <a:spLocks noChangeArrowheads="1"/>
            </p:cNvSpPr>
            <p:nvPr/>
          </p:nvSpPr>
          <p:spPr bwMode="auto">
            <a:xfrm>
              <a:off x="611560" y="5157192"/>
              <a:ext cx="302013" cy="5943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611560" y="5549063"/>
              <a:ext cx="357188" cy="404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/>
            <p:cNvCxnSpPr/>
            <p:nvPr/>
          </p:nvCxnSpPr>
          <p:spPr>
            <a:xfrm>
              <a:off x="960810" y="5626120"/>
              <a:ext cx="576263" cy="0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960810" y="5786539"/>
              <a:ext cx="576263" cy="0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/>
          </p:nvSpPr>
          <p:spPr>
            <a:xfrm>
              <a:off x="1970551" y="5556089"/>
              <a:ext cx="131570" cy="209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AutoShape 40"/>
            <p:cNvSpPr>
              <a:spLocks noChangeArrowheads="1"/>
            </p:cNvSpPr>
            <p:nvPr/>
          </p:nvSpPr>
          <p:spPr bwMode="auto">
            <a:xfrm flipH="1">
              <a:off x="1408506" y="4473456"/>
              <a:ext cx="566181" cy="409063"/>
            </a:xfrm>
            <a:prstGeom prst="flowChartOnlineStorag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8" name="Text Box 36"/>
            <p:cNvSpPr txBox="1">
              <a:spLocks noChangeArrowheads="1"/>
            </p:cNvSpPr>
            <p:nvPr/>
          </p:nvSpPr>
          <p:spPr bwMode="auto">
            <a:xfrm>
              <a:off x="589465" y="4149080"/>
              <a:ext cx="302013" cy="5943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36"/>
            <p:cNvSpPr txBox="1">
              <a:spLocks noChangeArrowheads="1"/>
            </p:cNvSpPr>
            <p:nvPr/>
          </p:nvSpPr>
          <p:spPr bwMode="auto">
            <a:xfrm>
              <a:off x="589465" y="4540951"/>
              <a:ext cx="357188" cy="404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/>
            <p:cNvCxnSpPr/>
            <p:nvPr/>
          </p:nvCxnSpPr>
          <p:spPr>
            <a:xfrm>
              <a:off x="938715" y="4618008"/>
              <a:ext cx="576263" cy="0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938715" y="4778427"/>
              <a:ext cx="576263" cy="0"/>
            </a:xfrm>
            <a:prstGeom prst="straightConnector1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/>
            <p:cNvSpPr/>
            <p:nvPr/>
          </p:nvSpPr>
          <p:spPr>
            <a:xfrm>
              <a:off x="1948456" y="4547977"/>
              <a:ext cx="131570" cy="209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AutoShape 7"/>
            <p:cNvSpPr>
              <a:spLocks noChangeArrowheads="1"/>
            </p:cNvSpPr>
            <p:nvPr/>
          </p:nvSpPr>
          <p:spPr bwMode="auto">
            <a:xfrm flipH="1">
              <a:off x="2671836" y="4857127"/>
              <a:ext cx="751167" cy="603447"/>
            </a:xfrm>
            <a:prstGeom prst="flowChartOnlineStorag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cxnSp>
          <p:nvCxnSpPr>
            <p:cNvPr id="117" name="AutoShape 17"/>
            <p:cNvCxnSpPr>
              <a:cxnSpLocks noChangeShapeType="1"/>
            </p:cNvCxnSpPr>
            <p:nvPr/>
          </p:nvCxnSpPr>
          <p:spPr bwMode="auto">
            <a:xfrm flipV="1">
              <a:off x="3405897" y="5157192"/>
              <a:ext cx="590039" cy="3738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20"/>
            <p:cNvCxnSpPr>
              <a:cxnSpLocks noChangeShapeType="1"/>
            </p:cNvCxnSpPr>
            <p:nvPr/>
          </p:nvCxnSpPr>
          <p:spPr bwMode="auto">
            <a:xfrm flipV="1">
              <a:off x="2097340" y="5360491"/>
              <a:ext cx="665840" cy="323657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19"/>
            <p:cNvCxnSpPr>
              <a:cxnSpLocks noChangeShapeType="1"/>
            </p:cNvCxnSpPr>
            <p:nvPr/>
          </p:nvCxnSpPr>
          <p:spPr bwMode="auto">
            <a:xfrm>
              <a:off x="2085312" y="4652599"/>
              <a:ext cx="677868" cy="373936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椭圆 119"/>
            <p:cNvSpPr/>
            <p:nvPr/>
          </p:nvSpPr>
          <p:spPr>
            <a:xfrm>
              <a:off x="3432318" y="5024716"/>
              <a:ext cx="131570" cy="209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803499" y="4585889"/>
              <a:ext cx="6960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x</a:t>
              </a:r>
              <a:r>
                <a:rPr lang="zh-CN" altLang="en-US" sz="24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∨</a:t>
              </a:r>
              <a:r>
                <a:rPr lang="en-US" altLang="zh-CN" sz="24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y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531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或非门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（析否门）、与非门（合非门）</a:t>
            </a:r>
            <a:endParaRPr lang="zh-CN" altLang="en-US" sz="4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580112" y="2034242"/>
            <a:ext cx="2551441" cy="2099940"/>
            <a:chOff x="613941" y="2060848"/>
            <a:chExt cx="2551441" cy="2099940"/>
          </a:xfrm>
        </p:grpSpPr>
        <p:sp>
          <p:nvSpPr>
            <p:cNvPr id="33" name="矩形 32"/>
            <p:cNvSpPr/>
            <p:nvPr/>
          </p:nvSpPr>
          <p:spPr>
            <a:xfrm>
              <a:off x="613941" y="2060848"/>
              <a:ext cx="2445957" cy="209994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673174" y="2420888"/>
              <a:ext cx="2492208" cy="1636392"/>
              <a:chOff x="673174" y="2420888"/>
              <a:chExt cx="2492208" cy="1636392"/>
            </a:xfrm>
          </p:grpSpPr>
          <p:sp>
            <p:nvSpPr>
              <p:cNvPr id="35" name="Text Box 27"/>
              <p:cNvSpPr txBox="1">
                <a:spLocks noChangeArrowheads="1"/>
              </p:cNvSpPr>
              <p:nvPr/>
            </p:nvSpPr>
            <p:spPr bwMode="auto">
              <a:xfrm>
                <a:off x="829965" y="3446106"/>
                <a:ext cx="1713141" cy="6111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algn="just" eaLnBrk="1" hangingPunct="1"/>
                <a:r>
                  <a:rPr lang="zh-CN" altLang="en-US" sz="2800" b="1" dirty="0">
                    <a:latin typeface="Calibri" panose="020F0502020204030204" pitchFamily="34" charset="0"/>
                  </a:rPr>
                  <a:t>与非门</a:t>
                </a:r>
                <a:endParaRPr lang="zh-CN" altLang="zh-CN" sz="2800" b="1" dirty="0"/>
              </a:p>
            </p:txBody>
          </p:sp>
          <p:sp>
            <p:nvSpPr>
              <p:cNvPr id="36" name="AutoShape 32"/>
              <p:cNvSpPr>
                <a:spLocks noChangeArrowheads="1"/>
              </p:cNvSpPr>
              <p:nvPr/>
            </p:nvSpPr>
            <p:spPr bwMode="auto">
              <a:xfrm>
                <a:off x="1645613" y="2588467"/>
                <a:ext cx="488098" cy="577123"/>
              </a:xfrm>
              <a:prstGeom prst="flowChartDelay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7" name="Text Box 36"/>
              <p:cNvSpPr txBox="1">
                <a:spLocks noChangeArrowheads="1"/>
              </p:cNvSpPr>
              <p:nvPr/>
            </p:nvSpPr>
            <p:spPr bwMode="auto">
              <a:xfrm>
                <a:off x="673174" y="2445528"/>
                <a:ext cx="357188" cy="428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38"/>
              <p:cNvSpPr txBox="1">
                <a:spLocks noChangeArrowheads="1"/>
              </p:cNvSpPr>
              <p:nvPr/>
            </p:nvSpPr>
            <p:spPr bwMode="auto">
              <a:xfrm>
                <a:off x="2264738" y="2420888"/>
                <a:ext cx="900644" cy="453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dirty="0" err="1">
                    <a:solidFill>
                      <a:srgbClr val="FF0000"/>
                    </a:solidFill>
                    <a:sym typeface="Symbol" pitchFamily="18" charset="2"/>
                  </a:rPr>
                  <a:t></a:t>
                </a:r>
                <a:r>
                  <a:rPr lang="en-US" altLang="zh-CN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 Box 36"/>
              <p:cNvSpPr txBox="1">
                <a:spLocks noChangeArrowheads="1"/>
              </p:cNvSpPr>
              <p:nvPr/>
            </p:nvSpPr>
            <p:spPr bwMode="auto">
              <a:xfrm>
                <a:off x="673174" y="2659938"/>
                <a:ext cx="357188" cy="428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>
                <a:off x="2152724" y="2884438"/>
                <a:ext cx="57626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>
                <a:off x="1073224" y="2739975"/>
                <a:ext cx="57626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>
                <a:off x="1073224" y="2955875"/>
                <a:ext cx="57626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/>
          <p:cNvGrpSpPr/>
          <p:nvPr/>
        </p:nvGrpSpPr>
        <p:grpSpPr>
          <a:xfrm>
            <a:off x="899592" y="2046765"/>
            <a:ext cx="2408337" cy="2099940"/>
            <a:chOff x="3295431" y="1761108"/>
            <a:chExt cx="2408337" cy="2099940"/>
          </a:xfrm>
        </p:grpSpPr>
        <p:grpSp>
          <p:nvGrpSpPr>
            <p:cNvPr id="48" name="组合 47"/>
            <p:cNvGrpSpPr/>
            <p:nvPr/>
          </p:nvGrpSpPr>
          <p:grpSpPr>
            <a:xfrm>
              <a:off x="3295431" y="1761108"/>
              <a:ext cx="2408337" cy="2099940"/>
              <a:chOff x="3387799" y="2060848"/>
              <a:chExt cx="2408337" cy="2099940"/>
            </a:xfrm>
            <a:solidFill>
              <a:srgbClr val="FFFF00"/>
            </a:solidFill>
          </p:grpSpPr>
          <p:sp>
            <p:nvSpPr>
              <p:cNvPr id="50" name="矩形 49"/>
              <p:cNvSpPr/>
              <p:nvPr/>
            </p:nvSpPr>
            <p:spPr>
              <a:xfrm>
                <a:off x="3387799" y="2060848"/>
                <a:ext cx="2408337" cy="2099940"/>
              </a:xfrm>
              <a:prstGeom prst="rect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3387799" y="2316466"/>
                <a:ext cx="2408337" cy="1723708"/>
                <a:chOff x="3387799" y="2316466"/>
                <a:chExt cx="2408337" cy="1723708"/>
              </a:xfrm>
              <a:grpFill/>
            </p:grpSpPr>
            <p:sp>
              <p:nvSpPr>
                <p:cNvPr id="5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672875" y="3429000"/>
                  <a:ext cx="1721524" cy="61117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marL="342900" indent="-3429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lvl="1" algn="just" eaLnBrk="1" hangingPunct="1"/>
                  <a:r>
                    <a:rPr lang="zh-CN" altLang="en-US" sz="2800" b="1" dirty="0">
                      <a:latin typeface="Calibri" panose="020F0502020204030204" pitchFamily="34" charset="0"/>
                    </a:rPr>
                    <a:t>或非门</a:t>
                  </a:r>
                  <a:endParaRPr lang="zh-CN" altLang="zh-CN" sz="2800" b="1" dirty="0"/>
                </a:p>
              </p:txBody>
            </p:sp>
            <p:sp>
              <p:nvSpPr>
                <p:cNvPr id="53" name="AutoShape 40"/>
                <p:cNvSpPr>
                  <a:spLocks noChangeArrowheads="1"/>
                </p:cNvSpPr>
                <p:nvPr/>
              </p:nvSpPr>
              <p:spPr bwMode="auto">
                <a:xfrm flipH="1">
                  <a:off x="4206838" y="2647415"/>
                  <a:ext cx="566181" cy="505653"/>
                </a:xfrm>
                <a:prstGeom prst="flowChartOnlineStorage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952187" y="2438366"/>
                  <a:ext cx="843949" cy="507451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400" b="1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2400" b="1" i="1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↓</a:t>
                  </a:r>
                  <a:r>
                    <a:rPr lang="en-US" altLang="zh-CN" sz="2400" b="1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87799" y="2316466"/>
                  <a:ext cx="302013" cy="62935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87799" y="2731407"/>
                  <a:ext cx="357188" cy="42881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24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7" name="直接箭头连接符 56"/>
                <p:cNvCxnSpPr/>
                <p:nvPr/>
              </p:nvCxnSpPr>
              <p:spPr>
                <a:xfrm>
                  <a:off x="4818137" y="2884438"/>
                  <a:ext cx="576262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/>
                <p:cNvCxnSpPr/>
                <p:nvPr/>
              </p:nvCxnSpPr>
              <p:spPr>
                <a:xfrm>
                  <a:off x="3737049" y="2813000"/>
                  <a:ext cx="576263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/>
                <p:cNvCxnSpPr/>
                <p:nvPr/>
              </p:nvCxnSpPr>
              <p:spPr>
                <a:xfrm>
                  <a:off x="3737049" y="2982863"/>
                  <a:ext cx="576263" cy="0"/>
                </a:xfrm>
                <a:prstGeom prst="straightConnector1">
                  <a:avLst/>
                </a:prstGeom>
                <a:grpFill/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椭圆 48"/>
            <p:cNvSpPr/>
            <p:nvPr/>
          </p:nvSpPr>
          <p:spPr>
            <a:xfrm>
              <a:off x="4644008" y="2473878"/>
              <a:ext cx="131570" cy="209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椭圆 59"/>
          <p:cNvSpPr/>
          <p:nvPr/>
        </p:nvSpPr>
        <p:spPr>
          <a:xfrm>
            <a:off x="7020272" y="2787707"/>
            <a:ext cx="131570" cy="2092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83568" y="5115855"/>
            <a:ext cx="8208912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400" dirty="0"/>
              <a:t>在应用中重要。</a:t>
            </a:r>
            <a:endParaRPr lang="en-US" altLang="zh-CN" sz="2400" dirty="0"/>
          </a:p>
          <a:p>
            <a:pPr>
              <a:spcBef>
                <a:spcPct val="30000"/>
              </a:spcBef>
              <a:defRPr/>
            </a:pPr>
            <a:r>
              <a:rPr lang="zh-CN" altLang="en-US" sz="2400" dirty="0"/>
              <a:t>如果只有一种逻辑元件，也可以实现所有逻辑电路的功能。</a:t>
            </a:r>
          </a:p>
        </p:txBody>
      </p:sp>
    </p:spTree>
    <p:extLst>
      <p:ext uri="{BB962C8B-B14F-4D97-AF65-F5344CB8AC3E}">
        <p14:creationId xmlns:p14="http://schemas.microsoft.com/office/powerpoint/2010/main" val="94136021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6DC906-F55D-4D1C-80D0-F19E161B3265}" type="slidenum">
              <a:rPr lang="zh-CN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49155" name="标题 1"/>
          <p:cNvSpPr>
            <a:spLocks noGrp="1"/>
          </p:cNvSpPr>
          <p:nvPr>
            <p:ph type="ctrTitle" idx="4294967295"/>
          </p:nvPr>
        </p:nvSpPr>
        <p:spPr>
          <a:xfrm>
            <a:off x="0" y="30163"/>
            <a:ext cx="8312150" cy="661987"/>
          </a:xfrm>
        </p:spPr>
        <p:txBody>
          <a:bodyPr/>
          <a:lstStyle/>
          <a:p>
            <a:pPr algn="l"/>
            <a:r>
              <a:rPr lang="zh-CN" altLang="en-US" dirty="0">
                <a:ea typeface="宋体" panose="02010600030101010101" pitchFamily="2" charset="-122"/>
              </a:rPr>
              <a:t>例 求组合电路</a:t>
            </a:r>
          </a:p>
        </p:txBody>
      </p:sp>
      <p:sp>
        <p:nvSpPr>
          <p:cNvPr id="49156" name="副标题 2"/>
          <p:cNvSpPr>
            <a:spLocks noGrp="1"/>
          </p:cNvSpPr>
          <p:nvPr>
            <p:ph type="subTitle" idx="4294967295"/>
          </p:nvPr>
        </p:nvSpPr>
        <p:spPr>
          <a:xfrm>
            <a:off x="250825" y="908050"/>
            <a:ext cx="8893175" cy="5113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在研讨会上，三位专家分别发言如下</a:t>
            </a:r>
            <a:r>
              <a:rPr lang="en-US" altLang="zh-CN" b="1" dirty="0">
                <a:ea typeface="宋体" panose="02010600030101010101" pitchFamily="2" charset="-122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 marL="0" indent="0">
              <a:lnSpc>
                <a:spcPct val="135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一位专家由此得出结论：</a:t>
            </a:r>
            <a:r>
              <a:rPr lang="zh-CN" altLang="en-US" b="1" dirty="0">
                <a:solidFill>
                  <a:srgbClr val="993300"/>
                </a:solidFill>
                <a:ea typeface="宋体" panose="02010600030101010101" pitchFamily="2" charset="-122"/>
              </a:rPr>
              <a:t>通货膨胀率将会下降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35000"/>
              </a:lnSpc>
              <a:spcBef>
                <a:spcPct val="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写出该论证公式的组合电路。</a:t>
            </a:r>
          </a:p>
        </p:txBody>
      </p:sp>
      <p:sp>
        <p:nvSpPr>
          <p:cNvPr id="49157" name="矩形 3"/>
          <p:cNvSpPr>
            <a:spLocks noChangeArrowheads="1"/>
          </p:cNvSpPr>
          <p:nvPr/>
        </p:nvSpPr>
        <p:spPr bwMode="auto">
          <a:xfrm>
            <a:off x="428625" y="1500188"/>
            <a:ext cx="80010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0838" indent="-3508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b="1">
                <a:solidFill>
                  <a:schemeClr val="hlink"/>
                </a:solidFill>
              </a:rPr>
              <a:t>美元不贬值只要而且仅仅只要如果国家税收增加，那么通货膨胀率将下降。</a:t>
            </a:r>
            <a:endParaRPr lang="en-US" altLang="zh-CN" b="1">
              <a:solidFill>
                <a:schemeClr val="hlink"/>
              </a:solidFill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b="1"/>
              <a:t>如果通货膨胀率下降，或者美元不贬值，则国家税收将不会增加。</a:t>
            </a:r>
            <a:endParaRPr lang="en-US" altLang="zh-CN" b="1"/>
          </a:p>
          <a:p>
            <a:pPr eaLnBrk="1" hangingPunct="1">
              <a:spcBef>
                <a:spcPts val="600"/>
              </a:spcBef>
            </a:pPr>
            <a:r>
              <a:rPr lang="zh-CN" altLang="en-US" b="1">
                <a:solidFill>
                  <a:schemeClr val="hlink"/>
                </a:solidFill>
              </a:rPr>
              <a:t>或者国家税收必须增加，或者美元将贬值而且通货膨胀率将下降</a:t>
            </a:r>
            <a:r>
              <a:rPr lang="en-US" altLang="zh-CN" b="1">
                <a:solidFill>
                  <a:schemeClr val="hlink"/>
                </a:solidFill>
              </a:rPr>
              <a:t>"</a:t>
            </a:r>
            <a:r>
              <a:rPr lang="zh-CN" altLang="en-US" b="1">
                <a:solidFill>
                  <a:schemeClr val="hlink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013007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副标题 2"/>
          <p:cNvSpPr>
            <a:spLocks noGrp="1"/>
          </p:cNvSpPr>
          <p:nvPr>
            <p:ph type="subTitle" idx="4294967295"/>
          </p:nvPr>
        </p:nvSpPr>
        <p:spPr>
          <a:xfrm>
            <a:off x="357188" y="356667"/>
            <a:ext cx="3638550" cy="16287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P</a:t>
            </a:r>
            <a:r>
              <a:rPr lang="zh-CN" altLang="en-US" sz="2000" b="1" dirty="0">
                <a:ea typeface="宋体" panose="02010600030101010101" pitchFamily="2" charset="-122"/>
              </a:rPr>
              <a:t>：国家税收增加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Q</a:t>
            </a:r>
            <a:r>
              <a:rPr lang="zh-CN" altLang="en-US" sz="2000" b="1" dirty="0">
                <a:ea typeface="宋体" panose="02010600030101010101" pitchFamily="2" charset="-122"/>
              </a:rPr>
              <a:t>：通货膨胀率下降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R</a:t>
            </a:r>
            <a:r>
              <a:rPr lang="zh-CN" altLang="en-US" sz="2000" b="1" dirty="0">
                <a:ea typeface="宋体" panose="02010600030101010101" pitchFamily="2" charset="-122"/>
              </a:rPr>
              <a:t>：美元贬值</a:t>
            </a:r>
            <a:r>
              <a:rPr lang="en-US" altLang="zh-CN" sz="2000" b="1" dirty="0">
                <a:solidFill>
                  <a:schemeClr val="bg1"/>
                </a:solidFill>
                <a:ea typeface="宋体" panose="02010600030101010101" pitchFamily="2" charset="-122"/>
              </a:rPr>
              <a:t>(A</a:t>
            </a:r>
          </a:p>
        </p:txBody>
      </p:sp>
      <p:sp>
        <p:nvSpPr>
          <p:cNvPr id="50179" name="矩形 2"/>
          <p:cNvSpPr>
            <a:spLocks noChangeArrowheads="1"/>
          </p:cNvSpPr>
          <p:nvPr/>
        </p:nvSpPr>
        <p:spPr bwMode="auto">
          <a:xfrm>
            <a:off x="4786313" y="356667"/>
            <a:ext cx="410686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000" b="1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000" b="1">
                <a:solidFill>
                  <a:srgbClr val="99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000"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R (P Q)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000" b="1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000"/>
              <a:t> </a:t>
            </a:r>
            <a:r>
              <a:rPr lang="zh-CN" altLang="en-US" sz="2000" b="1">
                <a:solidFill>
                  <a:srgbClr val="9933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(Q R) </a:t>
            </a:r>
            <a:r>
              <a:rPr lang="en-US" altLang="zh-CN" sz="2000" b="1">
                <a:solidFill>
                  <a:srgbClr val="4347E7"/>
                </a:solidFill>
                <a:latin typeface="Times New Roman" panose="02020603050405020304" pitchFamily="18" charset="0"/>
              </a:rPr>
              <a:t>P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000" b="1">
                <a:solidFill>
                  <a:srgbClr val="4347E7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/>
              <a:t> </a:t>
            </a:r>
            <a:r>
              <a:rPr lang="zh-CN" altLang="en-US" sz="2000" b="1">
                <a:solidFill>
                  <a:srgbClr val="9933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000" b="1">
                <a:solidFill>
                  <a:srgbClr val="4347E7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b="1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000" b="1">
                <a:solidFill>
                  <a:srgbClr val="4347E7"/>
                </a:solidFill>
                <a:latin typeface="Times New Roman" panose="02020603050405020304" pitchFamily="18" charset="0"/>
              </a:rPr>
              <a:t>(Q</a:t>
            </a:r>
            <a:r>
              <a:rPr lang="en-US" altLang="zh-CN" sz="2000" b="1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R)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88118"/>
              </p:ext>
            </p:extLst>
          </p:nvPr>
        </p:nvGraphicFramePr>
        <p:xfrm>
          <a:off x="285750" y="1526218"/>
          <a:ext cx="878681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573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Q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(A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C)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Calibri" pitchFamily="34" charset="0"/>
                          <a:sym typeface="Symbol" pitchFamily="18" charset="2"/>
                        </a:rPr>
                        <a:t>Q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T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0272" name="矩形 5"/>
          <p:cNvSpPr>
            <a:spLocks noChangeArrowheads="1"/>
          </p:cNvSpPr>
          <p:nvPr/>
        </p:nvSpPr>
        <p:spPr bwMode="auto">
          <a:xfrm>
            <a:off x="264932" y="5225827"/>
            <a:ext cx="88582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(A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FF0000"/>
                </a:solidFill>
              </a:rPr>
              <a:t>C)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Q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ym typeface="Symbol" panose="05050102010706020507" pitchFamily="18" charset="2"/>
              </a:rPr>
              <a:t>＝</a:t>
            </a:r>
            <a:r>
              <a:rPr lang="en-US" altLang="zh-CN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P</a:t>
            </a:r>
            <a:r>
              <a:rPr lang="en-US" altLang="zh-CN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4347E7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R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962689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2" name="矩形 5"/>
          <p:cNvSpPr>
            <a:spLocks noChangeArrowheads="1"/>
          </p:cNvSpPr>
          <p:nvPr/>
        </p:nvSpPr>
        <p:spPr bwMode="auto">
          <a:xfrm>
            <a:off x="274512" y="35903"/>
            <a:ext cx="8858250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(A</a:t>
            </a:r>
            <a:r>
              <a:rPr lang="en-US" altLang="zh-CN" b="1" dirty="0">
                <a:solidFill>
                  <a:schemeClr val="bg1"/>
                </a:solidFill>
              </a:rPr>
              <a:t>B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chemeClr val="bg1"/>
                </a:solidFill>
              </a:rPr>
              <a:t>C)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Q</a:t>
            </a:r>
            <a:r>
              <a:rPr lang="zh-CN" altLang="en-US" b="1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sym typeface="Symbol" panose="05050102010706020507" pitchFamily="18" charset="2"/>
              </a:rPr>
              <a:t>＝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P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R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C2924-8A21-EEE2-FE19-712C79282651}"/>
              </a:ext>
            </a:extLst>
          </p:cNvPr>
          <p:cNvSpPr txBox="1"/>
          <p:nvPr/>
        </p:nvSpPr>
        <p:spPr>
          <a:xfrm>
            <a:off x="745789" y="5145549"/>
            <a:ext cx="8450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FF0000"/>
                </a:solidFill>
                <a:sym typeface="Symbol" panose="05050102010706020507" pitchFamily="18" charset="2"/>
              </a:rPr>
              <a:t>(A</a:t>
            </a:r>
            <a:r>
              <a:rPr lang="en-US" altLang="zh-CN" sz="3200" b="1" dirty="0">
                <a:solidFill>
                  <a:srgbClr val="FF0000"/>
                </a:solidFill>
              </a:rPr>
              <a:t>B</a:t>
            </a:r>
            <a:r>
              <a:rPr lang="en-US" altLang="zh-CN" sz="32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FF0000"/>
                </a:solidFill>
              </a:rPr>
              <a:t>C)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Q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ym typeface="Symbol" panose="05050102010706020507" pitchFamily="18" charset="2"/>
              </a:rPr>
              <a:t>＝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P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R </a:t>
            </a:r>
            <a:r>
              <a:rPr lang="en-US" altLang="zh-CN" sz="3200" b="1" dirty="0">
                <a:solidFill>
                  <a:srgbClr val="993300"/>
                </a:solidFill>
                <a:sym typeface="Symbol" panose="05050102010706020507" pitchFamily="18" charset="2"/>
              </a:rPr>
              <a:t>≠T</a:t>
            </a:r>
            <a:r>
              <a:rPr lang="en-US" altLang="zh-CN" sz="3200" b="1" dirty="0">
                <a:solidFill>
                  <a:srgbClr val="4347E7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论证错误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!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C447DA0-9543-D66A-5A4C-A59E41E8F88A}"/>
              </a:ext>
            </a:extLst>
          </p:cNvPr>
          <p:cNvGrpSpPr/>
          <p:nvPr/>
        </p:nvGrpSpPr>
        <p:grpSpPr>
          <a:xfrm>
            <a:off x="2010287" y="1052736"/>
            <a:ext cx="4185685" cy="1296144"/>
            <a:chOff x="2010287" y="1776679"/>
            <a:chExt cx="4185685" cy="1296144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1C933EC-897A-1046-FCF0-0BA7435D1D6B}"/>
                </a:ext>
              </a:extLst>
            </p:cNvPr>
            <p:cNvGrpSpPr/>
            <p:nvPr/>
          </p:nvGrpSpPr>
          <p:grpSpPr>
            <a:xfrm>
              <a:off x="4139952" y="1844824"/>
              <a:ext cx="2056020" cy="1204422"/>
              <a:chOff x="4027097" y="3410142"/>
              <a:chExt cx="2056020" cy="603447"/>
            </a:xfrm>
          </p:grpSpPr>
          <p:sp>
            <p:nvSpPr>
              <p:cNvPr id="13" name="AutoShape 7">
                <a:extLst>
                  <a:ext uri="{FF2B5EF4-FFF2-40B4-BE49-F238E27FC236}">
                    <a16:creationId xmlns:a16="http://schemas.microsoft.com/office/drawing/2014/main" id="{587ABC6E-A0B8-C8DC-26B9-D5CCA76E7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027097" y="3410142"/>
                <a:ext cx="831011" cy="603447"/>
              </a:xfrm>
              <a:prstGeom prst="flowChartOnlineStorag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cxnSp>
            <p:nvCxnSpPr>
              <p:cNvPr id="14" name="AutoShape 17">
                <a:extLst>
                  <a:ext uri="{FF2B5EF4-FFF2-40B4-BE49-F238E27FC236}">
                    <a16:creationId xmlns:a16="http://schemas.microsoft.com/office/drawing/2014/main" id="{2DF61E09-4DC9-F092-B599-41227AC001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839183" y="3713945"/>
                <a:ext cx="1243934" cy="22891"/>
              </a:xfrm>
              <a:prstGeom prst="straightConnector1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7" name="AutoShape 9">
              <a:extLst>
                <a:ext uri="{FF2B5EF4-FFF2-40B4-BE49-F238E27FC236}">
                  <a16:creationId xmlns:a16="http://schemas.microsoft.com/office/drawing/2014/main" id="{EBD12734-663C-A241-E54C-B244493E3D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58661" y="2425349"/>
              <a:ext cx="1608686" cy="0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BE028027-56DA-2E24-4A20-3D7378DAF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287" y="2213362"/>
              <a:ext cx="428625" cy="4042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Q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" name="AutoShape 13">
              <a:extLst>
                <a:ext uri="{FF2B5EF4-FFF2-40B4-BE49-F238E27FC236}">
                  <a16:creationId xmlns:a16="http://schemas.microsoft.com/office/drawing/2014/main" id="{265ADAEF-80F4-485D-06AF-3B38935D85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15883" y="1979693"/>
              <a:ext cx="591857" cy="22891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33" name="Group 25">
              <a:extLst>
                <a:ext uri="{FF2B5EF4-FFF2-40B4-BE49-F238E27FC236}">
                  <a16:creationId xmlns:a16="http://schemas.microsoft.com/office/drawing/2014/main" id="{5E7E1437-31C0-CF83-DAC9-DAB7A6FA7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1348" y="1829872"/>
              <a:ext cx="354425" cy="328773"/>
              <a:chOff x="8198" y="7406"/>
              <a:chExt cx="206" cy="158"/>
            </a:xfrm>
            <a:solidFill>
              <a:schemeClr val="bg1"/>
            </a:solidFill>
          </p:grpSpPr>
          <p:sp>
            <p:nvSpPr>
              <p:cNvPr id="36" name="AutoShape 26">
                <a:extLst>
                  <a:ext uri="{FF2B5EF4-FFF2-40B4-BE49-F238E27FC236}">
                    <a16:creationId xmlns:a16="http://schemas.microsoft.com/office/drawing/2014/main" id="{433D4F7B-167E-0882-D960-B5A1440DA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8190" y="7414"/>
                <a:ext cx="158" cy="142"/>
              </a:xfrm>
              <a:prstGeom prst="triangle">
                <a:avLst>
                  <a:gd name="adj" fmla="val 50000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7" name="Oval 27">
                <a:extLst>
                  <a:ext uri="{FF2B5EF4-FFF2-40B4-BE49-F238E27FC236}">
                    <a16:creationId xmlns:a16="http://schemas.microsoft.com/office/drawing/2014/main" id="{3DBFF81D-C6DA-D13D-23D0-9100D1846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3" y="7445"/>
                <a:ext cx="81" cy="71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34" name="AutoShape 28">
              <a:extLst>
                <a:ext uri="{FF2B5EF4-FFF2-40B4-BE49-F238E27FC236}">
                  <a16:creationId xmlns:a16="http://schemas.microsoft.com/office/drawing/2014/main" id="{98F5D9FF-E37A-8F38-6B94-456D2A178C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9548" y="1969812"/>
              <a:ext cx="774233" cy="22891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5" name="Text Box 10">
              <a:extLst>
                <a:ext uri="{FF2B5EF4-FFF2-40B4-BE49-F238E27FC236}">
                  <a16:creationId xmlns:a16="http://schemas.microsoft.com/office/drawing/2014/main" id="{F9F4B69D-DB47-145B-0A51-2E5C78D67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036" y="1776679"/>
              <a:ext cx="428625" cy="39214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" name="AutoShape 13">
              <a:extLst>
                <a:ext uri="{FF2B5EF4-FFF2-40B4-BE49-F238E27FC236}">
                  <a16:creationId xmlns:a16="http://schemas.microsoft.com/office/drawing/2014/main" id="{0687085F-D3E3-B2CA-B73F-CEF52E65F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5355" y="2883694"/>
              <a:ext cx="591857" cy="22891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4021E702-14C6-8DC5-0690-FE64686F4A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0820" y="2733873"/>
              <a:ext cx="354425" cy="328773"/>
              <a:chOff x="8198" y="7406"/>
              <a:chExt cx="206" cy="158"/>
            </a:xfrm>
            <a:solidFill>
              <a:schemeClr val="bg1"/>
            </a:solidFill>
          </p:grpSpPr>
          <p:sp>
            <p:nvSpPr>
              <p:cNvPr id="40" name="AutoShape 26">
                <a:extLst>
                  <a:ext uri="{FF2B5EF4-FFF2-40B4-BE49-F238E27FC236}">
                    <a16:creationId xmlns:a16="http://schemas.microsoft.com/office/drawing/2014/main" id="{CF08DAB7-0649-AE88-3E6F-FED6DCEF9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8190" y="7414"/>
                <a:ext cx="158" cy="142"/>
              </a:xfrm>
              <a:prstGeom prst="triangle">
                <a:avLst>
                  <a:gd name="adj" fmla="val 50000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1" name="Oval 27">
                <a:extLst>
                  <a:ext uri="{FF2B5EF4-FFF2-40B4-BE49-F238E27FC236}">
                    <a16:creationId xmlns:a16="http://schemas.microsoft.com/office/drawing/2014/main" id="{B3E79735-BE1A-8856-5996-813373533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3" y="7445"/>
                <a:ext cx="81" cy="71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42" name="AutoShape 28">
              <a:extLst>
                <a:ext uri="{FF2B5EF4-FFF2-40B4-BE49-F238E27FC236}">
                  <a16:creationId xmlns:a16="http://schemas.microsoft.com/office/drawing/2014/main" id="{D7E4D519-0544-DD11-D694-81CD8D1329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9020" y="2873813"/>
              <a:ext cx="774233" cy="22891"/>
            </a:xfrm>
            <a:prstGeom prst="straightConnector1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3" name="Text Box 10">
              <a:extLst>
                <a:ext uri="{FF2B5EF4-FFF2-40B4-BE49-F238E27FC236}">
                  <a16:creationId xmlns:a16="http://schemas.microsoft.com/office/drawing/2014/main" id="{EB2D6CD7-8988-4F3D-93C0-B3C399493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508" y="2680680"/>
              <a:ext cx="428625" cy="39214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zh-CN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09249" y="4245165"/>
            <a:ext cx="6819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思考题</a:t>
            </a:r>
            <a:r>
              <a:rPr lang="en-US" altLang="zh-CN" sz="3200" b="1" dirty="0"/>
              <a:t>2  </a:t>
            </a:r>
            <a:r>
              <a:rPr lang="zh-CN" altLang="en-US" sz="3200" b="1" dirty="0"/>
              <a:t>这位专家的论证是否正确？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484294" y="3351045"/>
            <a:ext cx="8467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思考题</a:t>
            </a:r>
            <a:r>
              <a:rPr lang="en-US" altLang="zh-CN" sz="3200" b="1" dirty="0"/>
              <a:t>1  </a:t>
            </a:r>
            <a:r>
              <a:rPr lang="zh-CN" altLang="en-US" sz="3200" b="1" dirty="0"/>
              <a:t>对于主合取范式，如何合并极大项？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9492263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0E6A84-256A-43C2-A5EB-DDC390A0D1F4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例 范式的应用</a:t>
            </a:r>
            <a:r>
              <a:rPr lang="zh-CN" altLang="en-US" sz="4000" b="1" dirty="0"/>
              <a:t>：宝藏在哪里</a:t>
            </a:r>
            <a:r>
              <a:rPr lang="en-US" altLang="zh-CN" sz="4000" b="1" dirty="0"/>
              <a:t>?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628775"/>
            <a:ext cx="8675688" cy="43719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>
                <a:ea typeface="宋体" panose="02010600030101010101" pitchFamily="2" charset="-122"/>
              </a:rPr>
              <a:t>你面前有两扇门，其中一扇门后有宝藏，一扇门后有吃人妖怪。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>
                <a:ea typeface="宋体" panose="02010600030101010101" pitchFamily="2" charset="-122"/>
              </a:rPr>
              <a:t>在这两扇门前面，各站有一个人，这两个人都知道哪扇门后有宝藏，哪扇门后有吃人妖怪，而这两个人呢，一个人只说真话，一个人只说假话。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>
                <a:ea typeface="宋体" panose="02010600030101010101" pitchFamily="2" charset="-122"/>
              </a:rPr>
              <a:t>你只能问这两个人每人一个问题。你怎么问才能找到宝藏？</a:t>
            </a:r>
          </a:p>
        </p:txBody>
      </p:sp>
      <p:sp>
        <p:nvSpPr>
          <p:cNvPr id="2" name="矩形 1"/>
          <p:cNvSpPr/>
          <p:nvPr/>
        </p:nvSpPr>
        <p:spPr>
          <a:xfrm>
            <a:off x="323850" y="963096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993300"/>
                </a:solidFill>
              </a:rPr>
              <a:t>苹果考题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44919440"/>
      </p:ext>
    </p:extLst>
  </p:cSld>
  <p:clrMapOvr>
    <a:masterClrMapping/>
  </p:clrMapOvr>
  <p:transition advTm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C938C5-5662-4D2A-B8F2-DE1D3CF220E7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765175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zh-CN" altLang="en-US" sz="2800" b="1" dirty="0">
                <a:ea typeface="宋体" panose="02010600030101010101" pitchFamily="2" charset="-122"/>
              </a:rPr>
              <a:t>问：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你身旁门后有宝藏，你的同伴回答是“真”吗？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214313" y="908050"/>
            <a:ext cx="8643937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：被问人说真话；</a:t>
            </a:r>
            <a:endParaRPr lang="zh-CN" altLang="en-US" sz="2800" b="1" dirty="0"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：被问人回答“是”；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</a:t>
            </a:r>
            <a:r>
              <a:rPr lang="en-US" altLang="zh-CN" sz="2800" b="1" dirty="0">
                <a:solidFill>
                  <a:srgbClr val="000000"/>
                </a:solidFill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</a:rPr>
              <a:t>：其同伴回答“是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</a:t>
            </a:r>
            <a:r>
              <a:rPr lang="en-US" altLang="zh-CN" sz="2800" b="1" dirty="0">
                <a:solidFill>
                  <a:srgbClr val="000000"/>
                </a:solidFill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</a:rPr>
              <a:t>：被问人身旁门后有</a:t>
            </a:r>
            <a:r>
              <a:rPr lang="zh-CN" altLang="en-US" sz="2800" b="1" dirty="0"/>
              <a:t>宝藏</a:t>
            </a:r>
            <a:r>
              <a:rPr lang="zh-CN" altLang="en-US" sz="2800" b="1" dirty="0">
                <a:solidFill>
                  <a:srgbClr val="000000"/>
                </a:solidFill>
              </a:rPr>
              <a:t>。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根据题意可得真值表如图所示。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根据真值表知，主析取范式为：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</a:t>
            </a:r>
            <a:r>
              <a:rPr lang="en-US" altLang="zh-CN" sz="2800" b="1" dirty="0">
                <a:solidFill>
                  <a:srgbClr val="000000"/>
                </a:solidFill>
              </a:rPr>
              <a:t>S=(P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dirty="0">
                <a:solidFill>
                  <a:srgbClr val="000000"/>
                </a:solidFill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)</a:t>
            </a:r>
            <a:r>
              <a:rPr lang="en-US" altLang="zh-CN" sz="2800" b="1" dirty="0">
                <a:solidFill>
                  <a:srgbClr val="000000"/>
                </a:solidFill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dirty="0">
                <a:solidFill>
                  <a:srgbClr val="000000"/>
                </a:solidFill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=(P</a:t>
            </a:r>
            <a:r>
              <a:rPr lang="en-US" altLang="zh-CN" sz="2800" b="1" dirty="0">
                <a:solidFill>
                  <a:srgbClr val="000000"/>
                </a:solidFill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)</a:t>
            </a:r>
            <a:r>
              <a:rPr lang="en-US" altLang="zh-CN" sz="2800" b="1" dirty="0">
                <a:solidFill>
                  <a:srgbClr val="000000"/>
                </a:solidFill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   =</a:t>
            </a:r>
            <a:r>
              <a:rPr lang="en-US" altLang="zh-CN" sz="2800" b="1" dirty="0">
                <a:solidFill>
                  <a:srgbClr val="000000"/>
                </a:solidFill>
              </a:rPr>
              <a:t>Q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因此被问人回答“是”时，他身旁门后一定没有</a:t>
            </a:r>
            <a:r>
              <a:rPr lang="zh-CN" altLang="en-US" sz="2800" b="1" dirty="0"/>
              <a:t>宝藏</a:t>
            </a:r>
            <a:r>
              <a:rPr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  <a:endParaRPr lang="zh-CN" altLang="en-US" sz="2000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795963" y="1211263"/>
            <a:ext cx="3168650" cy="2303462"/>
            <a:chOff x="3651" y="1117"/>
            <a:chExt cx="1996" cy="1451"/>
          </a:xfrm>
        </p:grpSpPr>
        <p:sp>
          <p:nvSpPr>
            <p:cNvPr id="47115" name="Text Box 6"/>
            <p:cNvSpPr txBox="1">
              <a:spLocks noChangeArrowheads="1"/>
            </p:cNvSpPr>
            <p:nvPr/>
          </p:nvSpPr>
          <p:spPr bwMode="auto">
            <a:xfrm>
              <a:off x="3651" y="1117"/>
              <a:ext cx="1996" cy="1451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indent="6667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    Q   R              S</a:t>
              </a:r>
              <a:endParaRPr lang="en-US" altLang="zh-CN" sz="2800" b="1">
                <a:cs typeface="Times New Roman" panose="02020603050405020304" pitchFamily="18" charset="0"/>
              </a:endParaRPr>
            </a:p>
          </p:txBody>
        </p:sp>
        <p:sp>
          <p:nvSpPr>
            <p:cNvPr id="47116" name="Line 7"/>
            <p:cNvSpPr>
              <a:spLocks noChangeShapeType="1"/>
            </p:cNvSpPr>
            <p:nvPr/>
          </p:nvSpPr>
          <p:spPr bwMode="auto">
            <a:xfrm>
              <a:off x="3651" y="1434"/>
              <a:ext cx="1918" cy="0"/>
            </a:xfrm>
            <a:prstGeom prst="line">
              <a:avLst/>
            </a:prstGeom>
            <a:noFill/>
            <a:ln w="38100">
              <a:solidFill>
                <a:srgbClr val="2EDE3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8"/>
            <p:cNvSpPr>
              <a:spLocks noChangeShapeType="1"/>
            </p:cNvSpPr>
            <p:nvPr/>
          </p:nvSpPr>
          <p:spPr bwMode="auto">
            <a:xfrm>
              <a:off x="4332" y="1162"/>
              <a:ext cx="0" cy="1361"/>
            </a:xfrm>
            <a:prstGeom prst="line">
              <a:avLst/>
            </a:prstGeom>
            <a:noFill/>
            <a:ln w="28575">
              <a:solidFill>
                <a:srgbClr val="22EA7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786438" y="1782763"/>
            <a:ext cx="312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666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    T    T </a:t>
            </a:r>
            <a:r>
              <a:rPr lang="en-US" altLang="zh-CN" sz="2800" b="1"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cs typeface="Times New Roman" panose="02020603050405020304" pitchFamily="18" charset="0"/>
              </a:rPr>
              <a:t>假话</a:t>
            </a:r>
            <a:r>
              <a:rPr lang="en-US" altLang="zh-CN" sz="2800" b="1">
                <a:cs typeface="Times New Roman" panose="02020603050405020304" pitchFamily="18" charset="0"/>
              </a:rPr>
              <a:t>)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 b="1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786438" y="2211388"/>
            <a:ext cx="3108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666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    F    F </a:t>
            </a:r>
            <a:r>
              <a:rPr lang="en-US" altLang="zh-CN" sz="2800" b="1"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cs typeface="Times New Roman" panose="02020603050405020304" pitchFamily="18" charset="0"/>
              </a:rPr>
              <a:t>假话</a:t>
            </a:r>
            <a:r>
              <a:rPr lang="en-US" altLang="zh-CN" sz="2800" b="1">
                <a:cs typeface="Times New Roman" panose="02020603050405020304" pitchFamily="18" charset="0"/>
              </a:rPr>
              <a:t>)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800" b="1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786438" y="2640013"/>
            <a:ext cx="3089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666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    T    F </a:t>
            </a:r>
            <a:r>
              <a:rPr lang="en-US" altLang="zh-CN" sz="2800" b="1"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cs typeface="Times New Roman" panose="02020603050405020304" pitchFamily="18" charset="0"/>
              </a:rPr>
              <a:t>真话</a:t>
            </a:r>
            <a:r>
              <a:rPr lang="en-US" altLang="zh-CN" sz="2800" b="1">
                <a:cs typeface="Times New Roman" panose="02020603050405020304" pitchFamily="18" charset="0"/>
              </a:rPr>
              <a:t>)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 b="1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786438" y="2997200"/>
            <a:ext cx="3108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666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    F    T </a:t>
            </a:r>
            <a:r>
              <a:rPr lang="en-US" altLang="zh-CN" sz="2800" b="1"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cs typeface="Times New Roman" panose="02020603050405020304" pitchFamily="18" charset="0"/>
              </a:rPr>
              <a:t>真话</a:t>
            </a:r>
            <a:r>
              <a:rPr lang="en-US" altLang="zh-CN" sz="2800" b="1">
                <a:cs typeface="Times New Roman" panose="02020603050405020304" pitchFamily="18" charset="0"/>
              </a:rPr>
              <a:t>)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"/>
          <p:cNvSpPr txBox="1">
            <a:spLocks/>
          </p:cNvSpPr>
          <p:nvPr/>
        </p:nvSpPr>
        <p:spPr bwMode="auto">
          <a:xfrm>
            <a:off x="0" y="5803900"/>
            <a:ext cx="9144000" cy="642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rial" charset="0"/>
                <a:ea typeface="宋体" charset="-122"/>
                <a:cs typeface="+mj-cs"/>
              </a:rPr>
              <a:t>容易记住的结论</a:t>
            </a:r>
            <a:r>
              <a:rPr lang="en-US" altLang="zh-CN" sz="2800" b="1" dirty="0">
                <a:solidFill>
                  <a:schemeClr val="bg1"/>
                </a:solidFill>
                <a:latin typeface="Arial" charset="0"/>
                <a:ea typeface="宋体" charset="-122"/>
                <a:cs typeface="+mj-cs"/>
              </a:rPr>
              <a:t>: </a:t>
            </a:r>
            <a:r>
              <a:rPr lang="zh-CN" altLang="en-US" sz="2800" b="1" dirty="0">
                <a:solidFill>
                  <a:schemeClr val="bg1"/>
                </a:solidFill>
                <a:latin typeface="Arial" charset="0"/>
                <a:ea typeface="宋体" charset="-122"/>
                <a:cs typeface="+mj-cs"/>
              </a:rPr>
              <a:t>否定被问人的回答</a:t>
            </a:r>
            <a:r>
              <a:rPr lang="en-US" altLang="zh-CN" sz="2800" b="1" dirty="0">
                <a:solidFill>
                  <a:schemeClr val="bg1"/>
                </a:solidFill>
                <a:latin typeface="Arial" charset="0"/>
                <a:ea typeface="宋体" charset="-122"/>
                <a:cs typeface="+mj-cs"/>
              </a:rPr>
              <a:t>!</a:t>
            </a:r>
            <a:endParaRPr lang="zh-CN" altLang="en-US" sz="2800" b="1" dirty="0">
              <a:solidFill>
                <a:schemeClr val="bg1"/>
              </a:solidFill>
              <a:latin typeface="Arial" charset="0"/>
              <a:ea typeface="宋体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26749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2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2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2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2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2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标题 1"/>
          <p:cNvSpPr>
            <a:spLocks noGrp="1"/>
          </p:cNvSpPr>
          <p:nvPr>
            <p:ph type="ctrTitle" idx="4294967295"/>
          </p:nvPr>
        </p:nvSpPr>
        <p:spPr>
          <a:xfrm>
            <a:off x="539750" y="30163"/>
            <a:ext cx="7772400" cy="661987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作业</a:t>
            </a:r>
            <a:r>
              <a:rPr lang="en-US" altLang="zh-CN">
                <a:ea typeface="宋体" panose="02010600030101010101" pitchFamily="2" charset="-122"/>
              </a:rPr>
              <a:t>03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9156" name="副标题 2"/>
          <p:cNvSpPr>
            <a:spLocks noGrp="1"/>
          </p:cNvSpPr>
          <p:nvPr>
            <p:ph type="subTitle" idx="4294967295"/>
          </p:nvPr>
        </p:nvSpPr>
        <p:spPr>
          <a:xfrm>
            <a:off x="250825" y="1052736"/>
            <a:ext cx="8893175" cy="48253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1.17(1)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350963" indent="-1350963"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补充题 </a:t>
            </a:r>
            <a:r>
              <a:rPr lang="zh-CN" altLang="en-US" b="1" dirty="0"/>
              <a:t>写出公式</a:t>
            </a:r>
            <a:r>
              <a:rPr lang="en-US" altLang="zh-CN" b="1" dirty="0"/>
              <a:t>(</a:t>
            </a:r>
            <a:r>
              <a:rPr lang="en-US" altLang="zh-CN" b="1" dirty="0">
                <a:ea typeface="宋体" panose="02010600030101010101" pitchFamily="2" charset="-12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B</a:t>
            </a:r>
            <a:r>
              <a:rPr lang="en-US" altLang="zh-CN" b="1" dirty="0"/>
              <a:t>)</a:t>
            </a:r>
            <a:r>
              <a:rPr lang="en-US" altLang="zh-CN" b="1" dirty="0">
                <a:latin typeface="Calibri" panose="020F0502020204030204" pitchFamily="34" charset="0"/>
                <a:sym typeface="Symbol" panose="05050102010706020507" pitchFamily="18" charset="2"/>
              </a:rPr>
              <a:t>C</a:t>
            </a:r>
            <a:r>
              <a:rPr lang="zh-CN" altLang="en-US" b="1" dirty="0">
                <a:latin typeface="Calibri" panose="020F0502020204030204" pitchFamily="34" charset="0"/>
                <a:sym typeface="Symbol" panose="05050102010706020507" pitchFamily="18" charset="2"/>
              </a:rPr>
              <a:t>在全功能集</a:t>
            </a:r>
            <a:r>
              <a:rPr lang="en-US" altLang="zh-CN" b="1" dirty="0">
                <a:latin typeface="Calibri" panose="020F0502020204030204" pitchFamily="34" charset="0"/>
                <a:sym typeface="Symbol" panose="05050102010706020507" pitchFamily="18" charset="2"/>
              </a:rPr>
              <a:t>{</a:t>
            </a:r>
            <a:r>
              <a:rPr lang="en-US" altLang="zh-CN" sz="3200" b="1" dirty="0">
                <a:sym typeface="Symbol" panose="05050102010706020507" pitchFamily="18" charset="2"/>
              </a:rPr>
              <a:t></a:t>
            </a:r>
            <a:r>
              <a:rPr lang="zh-CN" altLang="en-US" sz="3200" b="1" dirty="0">
                <a:sym typeface="Symbol" panose="05050102010706020507" pitchFamily="18" charset="2"/>
              </a:rPr>
              <a:t>，</a:t>
            </a:r>
            <a:r>
              <a:rPr lang="en-US" altLang="zh-CN" b="1" dirty="0">
                <a:sym typeface="Symbol" panose="05050102010706020507" pitchFamily="18" charset="2"/>
              </a:rPr>
              <a:t>}</a:t>
            </a:r>
            <a:r>
              <a:rPr lang="zh-CN" altLang="en-US" b="1" dirty="0">
                <a:sym typeface="Symbol" panose="05050102010706020507" pitchFamily="18" charset="2"/>
              </a:rPr>
              <a:t>下的形式</a:t>
            </a:r>
            <a:r>
              <a:rPr lang="zh-CN" altLang="en-US" b="1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73620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808"/>
            <a:ext cx="9144000" cy="6073568"/>
          </a:xfrm>
          <a:prstGeom prst="rect">
            <a:avLst/>
          </a:prstGeom>
        </p:spPr>
      </p:pic>
      <p:sp>
        <p:nvSpPr>
          <p:cNvPr id="5" name="Rectangle 2"/>
          <p:cNvSpPr txBox="1">
            <a:spLocks/>
          </p:cNvSpPr>
          <p:nvPr/>
        </p:nvSpPr>
        <p:spPr bwMode="auto">
          <a:xfrm>
            <a:off x="179388" y="-26988"/>
            <a:ext cx="896461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b="1" dirty="0">
                <a:ea typeface="宋体" panose="02010600030101010101" pitchFamily="2" charset="-122"/>
              </a:rPr>
              <a:t>作业</a:t>
            </a:r>
            <a:r>
              <a:rPr lang="en-US" altLang="zh-CN" sz="4000" b="1" dirty="0">
                <a:ea typeface="宋体" panose="02010600030101010101" pitchFamily="2" charset="-122"/>
              </a:rPr>
              <a:t>01 </a:t>
            </a:r>
            <a:r>
              <a:rPr lang="zh-CN" altLang="en-US" sz="4000" b="1" dirty="0">
                <a:ea typeface="宋体" panose="02010600030101010101" pitchFamily="2" charset="-122"/>
              </a:rPr>
              <a:t>参考答案</a:t>
            </a:r>
          </a:p>
        </p:txBody>
      </p:sp>
    </p:spTree>
    <p:extLst>
      <p:ext uri="{BB962C8B-B14F-4D97-AF65-F5344CB8AC3E}">
        <p14:creationId xmlns:p14="http://schemas.microsoft.com/office/powerpoint/2010/main" val="899180884"/>
      </p:ext>
    </p:extLst>
  </p:cSld>
  <p:clrMapOvr>
    <a:masterClrMapping/>
  </p:clrMapOvr>
  <p:transition advTm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276"/>
            <a:ext cx="9144000" cy="3117448"/>
          </a:xfrm>
          <a:prstGeom prst="rect">
            <a:avLst/>
          </a:prstGeom>
        </p:spPr>
      </p:pic>
      <p:sp>
        <p:nvSpPr>
          <p:cNvPr id="5" name="Rectangle 2"/>
          <p:cNvSpPr txBox="1">
            <a:spLocks/>
          </p:cNvSpPr>
          <p:nvPr/>
        </p:nvSpPr>
        <p:spPr bwMode="auto">
          <a:xfrm>
            <a:off x="179388" y="-26988"/>
            <a:ext cx="896461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b="1" dirty="0">
                <a:ea typeface="宋体" panose="02010600030101010101" pitchFamily="2" charset="-122"/>
              </a:rPr>
              <a:t>作业</a:t>
            </a:r>
            <a:r>
              <a:rPr lang="en-US" altLang="zh-CN" sz="4000" b="1" dirty="0">
                <a:ea typeface="宋体" panose="02010600030101010101" pitchFamily="2" charset="-122"/>
              </a:rPr>
              <a:t>01 </a:t>
            </a:r>
            <a:r>
              <a:rPr lang="zh-CN" altLang="en-US" sz="4000" b="1" dirty="0">
                <a:ea typeface="宋体" panose="02010600030101010101" pitchFamily="2" charset="-122"/>
              </a:rPr>
              <a:t>参考答案</a:t>
            </a:r>
          </a:p>
        </p:txBody>
      </p:sp>
    </p:spTree>
    <p:extLst>
      <p:ext uri="{BB962C8B-B14F-4D97-AF65-F5344CB8AC3E}">
        <p14:creationId xmlns:p14="http://schemas.microsoft.com/office/powerpoint/2010/main" val="4291059600"/>
      </p:ext>
    </p:extLst>
  </p:cSld>
  <p:clrMapOvr>
    <a:masterClrMapping/>
  </p:clrMapOvr>
  <p:transition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24463F-3306-4511-92EE-A158A0E51727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9523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1.5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联结词全功能集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1040432"/>
            <a:ext cx="8713787" cy="66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527175" indent="-12509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C0000"/>
                </a:solidFill>
              </a:rPr>
              <a:t>问题  </a:t>
            </a:r>
            <a:r>
              <a:rPr lang="zh-CN" altLang="en-US" b="1" dirty="0"/>
              <a:t>使用多少个联结词最“合适”？</a:t>
            </a:r>
            <a:endParaRPr lang="zh-CN" altLang="en-US" b="1" dirty="0">
              <a:sym typeface="Symbol" panose="05050102010706020507" pitchFamily="18" charset="2"/>
            </a:endParaRPr>
          </a:p>
        </p:txBody>
      </p:sp>
      <p:sp>
        <p:nvSpPr>
          <p:cNvPr id="84996" name="Rectangle 5"/>
          <p:cNvSpPr>
            <a:spLocks noChangeArrowheads="1"/>
          </p:cNvSpPr>
          <p:nvPr/>
        </p:nvSpPr>
        <p:spPr bwMode="auto">
          <a:xfrm>
            <a:off x="504303" y="2118101"/>
            <a:ext cx="8209484" cy="378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>
            <a:lvl1pPr indent="4476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00113" indent="-452438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/>
              <a:t>在命题符号化时，联结词看似越多越好；而在进行逻辑推理时，使用联结词越多，需要使用的推理规则也就越多。</a:t>
            </a:r>
            <a:endParaRPr lang="en-US" altLang="zh-CN" b="1" dirty="0"/>
          </a:p>
          <a:p>
            <a:pPr marL="900113" indent="-452438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ym typeface="Symbol" panose="05050102010706020507" pitchFamily="18" charset="2"/>
              </a:rPr>
              <a:t>联结词的集合必须能够表示全部命题公式（即全部真值函数）。</a:t>
            </a:r>
          </a:p>
        </p:txBody>
      </p:sp>
    </p:spTree>
    <p:extLst>
      <p:ext uri="{BB962C8B-B14F-4D97-AF65-F5344CB8AC3E}">
        <p14:creationId xmlns:p14="http://schemas.microsoft.com/office/powerpoint/2010/main" val="2252462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6ABF23-E086-4A01-B6D5-A49E63A5B30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583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回顾：命题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公式</a:t>
            </a:r>
          </a:p>
        </p:txBody>
      </p:sp>
      <p:sp>
        <p:nvSpPr>
          <p:cNvPr id="58372" name="Rectangle 3"/>
          <p:cNvSpPr>
            <a:spLocks noGrp="1"/>
          </p:cNvSpPr>
          <p:nvPr>
            <p:ph type="body" idx="4294967295"/>
          </p:nvPr>
        </p:nvSpPr>
        <p:spPr>
          <a:xfrm>
            <a:off x="142875" y="981075"/>
            <a:ext cx="8893175" cy="4968875"/>
          </a:xfrm>
        </p:spPr>
        <p:txBody>
          <a:bodyPr/>
          <a:lstStyle/>
          <a:p>
            <a:pPr marL="452438" indent="-452438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1.6 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合式公式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为如下定义的式子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简称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公式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</a:p>
          <a:p>
            <a:pPr marL="452438" indent="-452438">
              <a:spcBef>
                <a:spcPct val="40000"/>
              </a:spcBef>
              <a:buFont typeface="Wingdings" panose="05000000000000000000" pitchFamily="2" charset="2"/>
              <a:buAutoNum type="circleNumDbPlain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单个命题变项是公式；</a:t>
            </a:r>
          </a:p>
          <a:p>
            <a:pPr marL="452438" indent="-452438">
              <a:spcBef>
                <a:spcPct val="40000"/>
              </a:spcBef>
              <a:buFont typeface="Wingdings" panose="05000000000000000000" pitchFamily="2" charset="2"/>
              <a:buAutoNum type="circleNumDbPlain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如果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为公式，则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为公式；</a:t>
            </a:r>
          </a:p>
          <a:p>
            <a:pPr marL="452438" indent="-452438">
              <a:spcBef>
                <a:spcPct val="40000"/>
              </a:spcBef>
              <a:buFont typeface="Wingdings" panose="05000000000000000000" pitchFamily="2" charset="2"/>
              <a:buAutoNum type="circleNumDbPlain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如果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为公式，则</a:t>
            </a:r>
          </a:p>
          <a:p>
            <a:pPr marL="452438" indent="-452438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</a:rPr>
              <a:t>∨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B,  A</a:t>
            </a:r>
            <a:r>
              <a:rPr lang="zh-CN" altLang="en-US" b="1" dirty="0">
                <a:latin typeface="宋体" panose="02010600030101010101" pitchFamily="2" charset="-122"/>
              </a:rPr>
              <a:t>∧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B,  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B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 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B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均为公式；</a:t>
            </a:r>
          </a:p>
          <a:p>
            <a:pPr marL="452438" indent="-452438">
              <a:spcBef>
                <a:spcPct val="40000"/>
              </a:spcBef>
              <a:buFont typeface="Wingdings" panose="05000000000000000000" pitchFamily="2" charset="2"/>
              <a:buAutoNum type="circleNumDbPlain" startAt="4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当且仅当经过有限次使用</a:t>
            </a:r>
            <a:r>
              <a:rPr lang="zh-CN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①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②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③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所组成的符号串才是公式，否则不为公式 。</a:t>
            </a:r>
          </a:p>
        </p:txBody>
      </p:sp>
    </p:spTree>
    <p:extLst>
      <p:ext uri="{BB962C8B-B14F-4D97-AF65-F5344CB8AC3E}">
        <p14:creationId xmlns:p14="http://schemas.microsoft.com/office/powerpoint/2010/main" val="153913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24463F-3306-4511-92EE-A158A0E51727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9523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/>
              <a:t>定义</a:t>
            </a:r>
            <a:r>
              <a:rPr lang="en-US" altLang="zh-CN" b="1" dirty="0"/>
              <a:t>1.18 </a:t>
            </a:r>
            <a:r>
              <a:rPr lang="zh-CN" altLang="en-US" b="1" dirty="0"/>
              <a:t>联结词全功能集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922239"/>
            <a:ext cx="8713787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527175" indent="-12509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设</a:t>
            </a:r>
            <a:r>
              <a:rPr lang="en-US" altLang="zh-CN" b="1" i="1" dirty="0"/>
              <a:t>S</a:t>
            </a:r>
            <a:r>
              <a:rPr lang="zh-CN" altLang="en-US" b="1" dirty="0"/>
              <a:t>是联结词的集合，</a:t>
            </a:r>
            <a:endParaRPr lang="en-US" altLang="zh-CN" b="1" dirty="0"/>
          </a:p>
          <a:p>
            <a:pPr marL="1255713" indent="-979488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如果</a:t>
            </a:r>
            <a:r>
              <a:rPr lang="zh-CN" altLang="en-US" b="1" dirty="0">
                <a:solidFill>
                  <a:srgbClr val="993300"/>
                </a:solidFill>
              </a:rPr>
              <a:t>对任何命题公式均有由</a:t>
            </a:r>
            <a:r>
              <a:rPr lang="en-US" altLang="zh-CN" b="1" i="1" dirty="0">
                <a:solidFill>
                  <a:srgbClr val="993300"/>
                </a:solidFill>
              </a:rPr>
              <a:t>S</a:t>
            </a:r>
            <a:r>
              <a:rPr lang="zh-CN" altLang="en-US" b="1" dirty="0">
                <a:solidFill>
                  <a:srgbClr val="993300"/>
                </a:solidFill>
              </a:rPr>
              <a:t>中的联结词表示出来的公式与之等价</a:t>
            </a:r>
            <a:r>
              <a:rPr lang="zh-CN" altLang="en-US" b="1" dirty="0"/>
              <a:t>，</a:t>
            </a:r>
          </a:p>
          <a:p>
            <a:pPr marL="273050" indent="3175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则称</a:t>
            </a:r>
            <a:r>
              <a:rPr lang="en-US" altLang="zh-CN" b="1" i="1" dirty="0"/>
              <a:t>S</a:t>
            </a:r>
            <a:r>
              <a:rPr lang="zh-CN" altLang="en-US" b="1" dirty="0"/>
              <a:t>是联结词全功能集</a:t>
            </a:r>
            <a:r>
              <a:rPr lang="en-US" altLang="zh-CN" b="1" dirty="0"/>
              <a:t>(</a:t>
            </a:r>
            <a:r>
              <a:rPr lang="zh-CN" altLang="en-US" b="1" dirty="0"/>
              <a:t>完备集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zh-CN" altLang="en-US" b="1" dirty="0">
              <a:sym typeface="Symbol" panose="05050102010706020507" pitchFamily="18" charset="2"/>
            </a:endParaRPr>
          </a:p>
        </p:txBody>
      </p:sp>
      <p:sp>
        <p:nvSpPr>
          <p:cNvPr id="84996" name="Rectangle 5"/>
          <p:cNvSpPr>
            <a:spLocks noChangeArrowheads="1"/>
          </p:cNvSpPr>
          <p:nvPr/>
        </p:nvSpPr>
        <p:spPr bwMode="auto">
          <a:xfrm>
            <a:off x="0" y="4215026"/>
            <a:ext cx="9144000" cy="156966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476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由命题公式的定义知，联结词集合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        {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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zh-CN" altLang="en-US" b="1" dirty="0">
                <a:solidFill>
                  <a:schemeClr val="bg1"/>
                </a:solidFill>
                <a:sym typeface="Symbol" panose="05050102010706020507" pitchFamily="18" charset="2"/>
              </a:rPr>
              <a:t>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zh-CN" altLang="en-US" b="1" dirty="0">
                <a:solidFill>
                  <a:schemeClr val="bg1"/>
                </a:solidFill>
                <a:sym typeface="Symbol" panose="05050102010706020507" pitchFamily="18" charset="2"/>
              </a:rPr>
              <a:t>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zh-CN" altLang="en-US" b="1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zh-CN" altLang="en-US" b="1" dirty="0">
                <a:solidFill>
                  <a:schemeClr val="bg1"/>
                </a:solidFill>
              </a:rPr>
              <a:t>，</a:t>
            </a:r>
            <a:r>
              <a:rPr lang="zh-CN" altLang="en-US" b="1" dirty="0">
                <a:solidFill>
                  <a:schemeClr val="bg1"/>
                </a:solidFill>
                <a:sym typeface="Symbol" panose="05050102010706020507" pitchFamily="18" charset="2"/>
              </a:rPr>
              <a:t></a:t>
            </a:r>
            <a:r>
              <a:rPr lang="en-US" altLang="zh-CN" b="1" dirty="0">
                <a:solidFill>
                  <a:schemeClr val="bg1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sym typeface="Symbol" panose="05050102010706020507" pitchFamily="18" charset="2"/>
              </a:rPr>
              <a:t>是完备的。 </a:t>
            </a:r>
          </a:p>
        </p:txBody>
      </p:sp>
    </p:spTree>
    <p:extLst>
      <p:ext uri="{BB962C8B-B14F-4D97-AF65-F5344CB8AC3E}">
        <p14:creationId xmlns:p14="http://schemas.microsoft.com/office/powerpoint/2010/main" val="1334432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3BD6A3-AB8A-419B-9562-388B143441E1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97283" name="Rectangle 2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9144000" cy="504825"/>
          </a:xfrm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联结词的集合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是完备的。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1052513"/>
            <a:ext cx="7777162" cy="3889375"/>
          </a:xfrm>
        </p:spPr>
        <p:txBody>
          <a:bodyPr/>
          <a:lstStyle/>
          <a:p>
            <a:pPr marL="981075" indent="-981075">
              <a:lnSpc>
                <a:spcPct val="200000"/>
              </a:lnSpc>
              <a:spcAft>
                <a:spcPct val="250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思路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去蕴含词与等价词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81075" indent="-981075">
              <a:lnSpc>
                <a:spcPct val="200000"/>
              </a:lnSpc>
              <a:spcAft>
                <a:spcPct val="25000"/>
              </a:spcAft>
              <a:buFont typeface="Arial" panose="020B0604020202020204" pitchFamily="34" charset="0"/>
              <a:buNone/>
            </a:pPr>
            <a:r>
              <a:rPr lang="zh-CN" altLang="en-US" b="1" i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=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 ∨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</a:p>
          <a:p>
            <a:pPr marL="981075" indent="-981075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= 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 ∨q)</a:t>
            </a:r>
            <a:r>
              <a:rPr lang="zh-CN" altLang="en-US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∧(p ∨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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  <a:endParaRPr lang="zh-CN" altLang="en-US" b="1" dirty="0">
              <a:solidFill>
                <a:srgbClr val="4347E7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81075" indent="-981075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851942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4794D0-5B95-4E89-807C-FB809F74F2E6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/46</a:t>
            </a:r>
          </a:p>
        </p:txBody>
      </p:sp>
      <p:sp>
        <p:nvSpPr>
          <p:cNvPr id="9933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44450"/>
            <a:ext cx="8210550" cy="647700"/>
          </a:xfrm>
        </p:spPr>
        <p:txBody>
          <a:bodyPr/>
          <a:lstStyle/>
          <a:p>
            <a:pPr algn="l"/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定理  联结词的集合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， ∧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是完备的。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395288" y="1052513"/>
            <a:ext cx="8640762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81075" indent="-9810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250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思路</a:t>
            </a:r>
            <a:r>
              <a:rPr lang="en-US" altLang="zh-CN" b="1" dirty="0">
                <a:latin typeface="Calibri" panose="020F0502020204030204" pitchFamily="34" charset="0"/>
              </a:rPr>
              <a:t>:</a:t>
            </a:r>
            <a:r>
              <a:rPr lang="zh-CN" altLang="en-US" b="1" dirty="0">
                <a:latin typeface="Calibri" panose="020F0502020204030204" pitchFamily="34" charset="0"/>
              </a:rPr>
              <a:t>  在去蕴含词与等价词的基础上</a:t>
            </a:r>
            <a:r>
              <a:rPr lang="en-US" altLang="zh-CN" b="1" dirty="0">
                <a:latin typeface="Calibri" panose="020F0502020204030204" pitchFamily="34" charset="0"/>
              </a:rPr>
              <a:t>,</a:t>
            </a:r>
          </a:p>
          <a:p>
            <a:pPr>
              <a:spcAft>
                <a:spcPct val="25000"/>
              </a:spcAft>
              <a:buFont typeface="Arial" panose="020B0604020202020204" pitchFamily="34" charset="0"/>
              <a:buNone/>
            </a:pPr>
            <a:r>
              <a:rPr lang="zh-CN" altLang="en-US" b="1" i="1" dirty="0">
                <a:solidFill>
                  <a:srgbClr val="4347E7"/>
                </a:solidFill>
                <a:latin typeface="Calibri" panose="020F0502020204030204" pitchFamily="34" charset="0"/>
              </a:rPr>
              <a:t>              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</a:rPr>
              <a:t>p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</a:rPr>
              <a:t>q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</a:rPr>
              <a:t> =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</a:rPr>
              <a:t>p ∨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</a:rPr>
              <a:t>q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347E7"/>
                </a:solidFill>
                <a:latin typeface="Calibri" panose="020F0502020204030204" pitchFamily="34" charset="0"/>
              </a:rPr>
              <a:t>              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</a:rPr>
              <a:t>p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</a:t>
            </a:r>
            <a:r>
              <a:rPr lang="en-US" altLang="zh-CN" b="1" dirty="0" err="1">
                <a:solidFill>
                  <a:srgbClr val="4347E7"/>
                </a:solidFill>
                <a:latin typeface="Calibri" panose="020F0502020204030204" pitchFamily="34" charset="0"/>
              </a:rPr>
              <a:t>q</a:t>
            </a:r>
            <a:r>
              <a:rPr lang="en-US" altLang="zh-CN" b="1" dirty="0">
                <a:solidFill>
                  <a:srgbClr val="4347E7"/>
                </a:solidFill>
                <a:latin typeface="Calibri" panose="020F0502020204030204" pitchFamily="34" charset="0"/>
              </a:rPr>
              <a:t> = </a:t>
            </a:r>
            <a:r>
              <a:rPr lang="en-US" altLang="zh-CN" b="1" dirty="0">
                <a:solidFill>
                  <a:schemeClr val="hlink"/>
                </a:solidFill>
              </a:rPr>
              <a:t>(</a:t>
            </a:r>
            <a:r>
              <a:rPr lang="zh-CN" altLang="en-US" b="1" dirty="0">
                <a:solidFill>
                  <a:srgbClr val="4347E7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4347E7"/>
                </a:solidFill>
              </a:rPr>
              <a:t>p ∨q)</a:t>
            </a:r>
            <a:r>
              <a:rPr lang="zh-CN" altLang="en-US" b="1" dirty="0">
                <a:solidFill>
                  <a:srgbClr val="4347E7"/>
                </a:solidFill>
              </a:rPr>
              <a:t> </a:t>
            </a:r>
            <a:r>
              <a:rPr lang="en-US" altLang="zh-CN" b="1" dirty="0">
                <a:solidFill>
                  <a:srgbClr val="4347E7"/>
                </a:solidFill>
              </a:rPr>
              <a:t>∧(p ∨</a:t>
            </a:r>
            <a:r>
              <a:rPr lang="en-US" altLang="zh-CN" b="1" dirty="0">
                <a:solidFill>
                  <a:srgbClr val="4347E7"/>
                </a:solidFill>
                <a:sym typeface="Symbol" panose="05050102010706020507" pitchFamily="18" charset="2"/>
              </a:rPr>
              <a:t> </a:t>
            </a:r>
            <a:r>
              <a:rPr lang="en-US" altLang="zh-CN" b="1" dirty="0">
                <a:solidFill>
                  <a:srgbClr val="4347E7"/>
                </a:solidFill>
              </a:rPr>
              <a:t>q)</a:t>
            </a:r>
            <a:endParaRPr lang="en-US" altLang="zh-CN" b="1" dirty="0">
              <a:solidFill>
                <a:srgbClr val="4347E7"/>
              </a:solidFill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            去析取词：</a:t>
            </a:r>
            <a:endParaRPr lang="en-US" altLang="zh-CN" b="1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spcAft>
                <a:spcPct val="25000"/>
              </a:spcAft>
              <a:buFont typeface="Arial" panose="020B0604020202020204" pitchFamily="34" charset="0"/>
              <a:buNone/>
            </a:pPr>
            <a:r>
              <a:rPr lang="zh-CN" altLang="en-US" b="1" i="1" dirty="0">
                <a:latin typeface="Calibri" panose="020F0502020204030204" pitchFamily="34" charset="0"/>
              </a:rPr>
              <a:t>             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</a:rPr>
              <a:t>p ∨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</a:rPr>
              <a:t>q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=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(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</a:rPr>
              <a:t>∧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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</a:rPr>
              <a:t>q)</a:t>
            </a:r>
            <a:r>
              <a:rPr lang="zh-CN" altLang="en-US" b="1" i="1" dirty="0">
                <a:latin typeface="Calibri" panose="020F0502020204030204" pitchFamily="34" charset="0"/>
              </a:rPr>
              <a:t>              </a:t>
            </a:r>
            <a:r>
              <a:rPr lang="zh-CN" altLang="en-US" sz="2800" b="1" dirty="0">
                <a:latin typeface="Calibri" panose="020F0502020204030204" pitchFamily="34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781874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319734</TotalTime>
  <Words>3946</Words>
  <Application>Microsoft Office PowerPoint</Application>
  <PresentationFormat>全屏显示(4:3)</PresentationFormat>
  <Paragraphs>705</Paragraphs>
  <Slides>49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黑体</vt:lpstr>
      <vt:lpstr>宋体</vt:lpstr>
      <vt:lpstr>Arial</vt:lpstr>
      <vt:lpstr>Calibri</vt:lpstr>
      <vt:lpstr>Symbol</vt:lpstr>
      <vt:lpstr>Times New Roman</vt:lpstr>
      <vt:lpstr>Wingdings</vt:lpstr>
      <vt:lpstr>4_Office 主题</vt:lpstr>
      <vt:lpstr>PowerPoint 演示文稿</vt:lpstr>
      <vt:lpstr>例 求范式</vt:lpstr>
      <vt:lpstr>PowerPoint 演示文稿</vt:lpstr>
      <vt:lpstr>PowerPoint 演示文稿</vt:lpstr>
      <vt:lpstr>1.5 联结词全功能集</vt:lpstr>
      <vt:lpstr>回顾：命题公式</vt:lpstr>
      <vt:lpstr>定义1.18 联结词全功能集</vt:lpstr>
      <vt:lpstr>定理  联结词的集合{，，}是完备的。</vt:lpstr>
      <vt:lpstr>定理  联结词的集合{， ∧}是完备的。</vt:lpstr>
      <vt:lpstr>解： (A ∨ B)C           =  (A ∨ B) ∨ C           = ( A   B) ∨ C           =  (( A   B)    C) </vt:lpstr>
      <vt:lpstr>定理  联结词的集合{， ∨ }是完备的。</vt:lpstr>
      <vt:lpstr>定理  联结词的集合{， }是完备的。</vt:lpstr>
      <vt:lpstr>定理 1.5</vt:lpstr>
      <vt:lpstr>定理 联结词的集合{↓}是完备的。</vt:lpstr>
      <vt:lpstr>定理 联结词的集合{↑}是完备的。</vt:lpstr>
      <vt:lpstr>定理 1.6</vt:lpstr>
      <vt:lpstr>定理</vt:lpstr>
      <vt:lpstr>例  试证明联结词集合{∨}不完备。</vt:lpstr>
      <vt:lpstr>例  试证明联结词集合{∧}不完备。</vt:lpstr>
      <vt:lpstr>例  试证明联结词集合{，，，}不完备</vt:lpstr>
      <vt:lpstr>联结词的完备集</vt:lpstr>
      <vt:lpstr>1.6 组合电路</vt:lpstr>
      <vt:lpstr>逻辑门: 实现逻辑运算的电子元件</vt:lpstr>
      <vt:lpstr>例  (x∨y)∧x的组合电路</vt:lpstr>
      <vt:lpstr>例  写出公式</vt:lpstr>
      <vt:lpstr>例1.18 试设计一个这样的线路</vt:lpstr>
      <vt:lpstr>例1.18</vt:lpstr>
      <vt:lpstr>例1.18’ 试设计一个这样的线路</vt:lpstr>
      <vt:lpstr>例1.18’</vt:lpstr>
      <vt:lpstr>组合电路设计步骤</vt:lpstr>
      <vt:lpstr>例 画出组合电路</vt:lpstr>
      <vt:lpstr>主析取范式的最简展开式</vt:lpstr>
      <vt:lpstr>步骤1：合并极小项及其项，直到不能合并为止</vt:lpstr>
      <vt:lpstr>例1.19 合并下述公式的极小项</vt:lpstr>
      <vt:lpstr>步骤2：确定最简展开式中的项</vt:lpstr>
      <vt:lpstr>例1.19 求最简展开式</vt:lpstr>
      <vt:lpstr>例 </vt:lpstr>
      <vt:lpstr>例(续)</vt:lpstr>
      <vt:lpstr>例 化简</vt:lpstr>
      <vt:lpstr>或非门（析否门）</vt:lpstr>
      <vt:lpstr>或非门（析否门）、与非门（合非门）</vt:lpstr>
      <vt:lpstr>例 求组合电路</vt:lpstr>
      <vt:lpstr>PowerPoint 演示文稿</vt:lpstr>
      <vt:lpstr>PowerPoint 演示文稿</vt:lpstr>
      <vt:lpstr>例 范式的应用：宝藏在哪里?</vt:lpstr>
      <vt:lpstr>问： 你身旁门后有宝藏，你的同伴回答是“真”吗？</vt:lpstr>
      <vt:lpstr>作业03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1563883475@qq.com</cp:lastModifiedBy>
  <cp:revision>468</cp:revision>
  <dcterms:created xsi:type="dcterms:W3CDTF">2090-01-01T11:28:32Z</dcterms:created>
  <dcterms:modified xsi:type="dcterms:W3CDTF">2024-11-17T02:31:21Z</dcterms:modified>
</cp:coreProperties>
</file>