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6"/>
  </p:notesMasterIdLst>
  <p:sldIdLst>
    <p:sldId id="746" r:id="rId2"/>
    <p:sldId id="747" r:id="rId3"/>
    <p:sldId id="748" r:id="rId4"/>
    <p:sldId id="749" r:id="rId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B3D7"/>
    <a:srgbClr val="993300"/>
    <a:srgbClr val="7F8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85" autoAdjust="0"/>
    <p:restoredTop sz="67611" autoAdjust="0"/>
  </p:normalViewPr>
  <p:slideViewPr>
    <p:cSldViewPr>
      <p:cViewPr varScale="1">
        <p:scale>
          <a:sx n="105" d="100"/>
          <a:sy n="105" d="100"/>
        </p:scale>
        <p:origin x="1252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2B0E9399-3F89-49BD-B063-AD416EB07312}" type="datetimeFigureOut">
              <a:rPr lang="zh-CN" altLang="en-US"/>
              <a:pPr>
                <a:defRPr/>
              </a:pPr>
              <a:t>2024/11/18</a:t>
            </a:fld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DF3B43AF-1D13-403E-8CAD-E589427EA01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3B43AF-1D13-403E-8CAD-E589427EA01E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2576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3B43AF-1D13-403E-8CAD-E589427EA01E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1140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3B43AF-1D13-403E-8CAD-E589427EA01E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6665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 flipV="1">
            <a:off x="0" y="765175"/>
            <a:ext cx="9144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F8C1F30-8CF9-47F6-93B2-1894FBF16E20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/48</a:t>
            </a:r>
          </a:p>
        </p:txBody>
      </p:sp>
    </p:spTree>
    <p:extLst>
      <p:ext uri="{BB962C8B-B14F-4D97-AF65-F5344CB8AC3E}">
        <p14:creationId xmlns:p14="http://schemas.microsoft.com/office/powerpoint/2010/main" val="325005100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179388" y="-26988"/>
            <a:ext cx="822960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323850" y="105251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75475" y="64817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smtClean="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712A0CF-ED49-415E-ACC6-41D78AECBC9A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/48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标题 1"/>
          <p:cNvSpPr>
            <a:spLocks noGrp="1"/>
          </p:cNvSpPr>
          <p:nvPr>
            <p:ph type="ctrTitle" idx="4294967295"/>
          </p:nvPr>
        </p:nvSpPr>
        <p:spPr>
          <a:xfrm>
            <a:off x="539750" y="30163"/>
            <a:ext cx="7772400" cy="661987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作业</a:t>
            </a:r>
            <a:r>
              <a:rPr lang="en-US" altLang="zh-CN">
                <a:ea typeface="宋体" panose="02010600030101010101" pitchFamily="2" charset="-122"/>
              </a:rPr>
              <a:t>03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9156" name="副标题 2"/>
          <p:cNvSpPr>
            <a:spLocks noGrp="1"/>
          </p:cNvSpPr>
          <p:nvPr>
            <p:ph type="subTitle" idx="4294967295"/>
          </p:nvPr>
        </p:nvSpPr>
        <p:spPr>
          <a:xfrm>
            <a:off x="250825" y="1052736"/>
            <a:ext cx="8893175" cy="4825306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1.17(1)</a:t>
            </a:r>
          </a:p>
          <a:p>
            <a:pPr marL="0" indent="0">
              <a:buNone/>
            </a:pP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1350963" indent="-1350963"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补充题 </a:t>
            </a:r>
            <a:r>
              <a:rPr lang="zh-CN" altLang="en-US" b="1" dirty="0"/>
              <a:t>写出公式</a:t>
            </a:r>
            <a:r>
              <a:rPr lang="en-US" altLang="zh-CN" b="1" dirty="0"/>
              <a:t>(</a:t>
            </a:r>
            <a:r>
              <a:rPr lang="en-US" altLang="zh-CN" b="1" dirty="0">
                <a:ea typeface="宋体" panose="02010600030101010101" pitchFamily="2" charset="-122"/>
              </a:rPr>
              <a:t>A</a:t>
            </a:r>
            <a:r>
              <a:rPr lang="en-US" altLang="zh-CN" b="1" dirty="0">
                <a:sym typeface="Symbol" panose="05050102010706020507" pitchFamily="18" charset="2"/>
              </a:rPr>
              <a:t>B</a:t>
            </a:r>
            <a:r>
              <a:rPr lang="en-US" altLang="zh-CN" b="1" dirty="0"/>
              <a:t>)</a:t>
            </a:r>
            <a:r>
              <a:rPr lang="en-US" altLang="zh-CN" b="1" dirty="0">
                <a:latin typeface="Calibri" panose="020F0502020204030204" pitchFamily="34" charset="0"/>
                <a:sym typeface="Symbol" panose="05050102010706020507" pitchFamily="18" charset="2"/>
              </a:rPr>
              <a:t>C</a:t>
            </a:r>
            <a:r>
              <a:rPr lang="zh-CN" altLang="en-US" b="1" dirty="0">
                <a:latin typeface="Calibri" panose="020F0502020204030204" pitchFamily="34" charset="0"/>
                <a:sym typeface="Symbol" panose="05050102010706020507" pitchFamily="18" charset="2"/>
              </a:rPr>
              <a:t>在全功能集</a:t>
            </a:r>
            <a:r>
              <a:rPr lang="en-US" altLang="zh-CN" b="1" dirty="0">
                <a:latin typeface="Calibri" panose="020F0502020204030204" pitchFamily="34" charset="0"/>
                <a:sym typeface="Symbol" panose="05050102010706020507" pitchFamily="18" charset="2"/>
              </a:rPr>
              <a:t>{</a:t>
            </a:r>
            <a:r>
              <a:rPr lang="en-US" altLang="zh-CN" sz="3200" b="1" dirty="0">
                <a:sym typeface="Symbol" panose="05050102010706020507" pitchFamily="18" charset="2"/>
              </a:rPr>
              <a:t></a:t>
            </a:r>
            <a:r>
              <a:rPr lang="zh-CN" altLang="en-US" sz="3200" b="1" dirty="0">
                <a:sym typeface="Symbol" panose="05050102010706020507" pitchFamily="18" charset="2"/>
              </a:rPr>
              <a:t>，</a:t>
            </a:r>
            <a:r>
              <a:rPr lang="en-US" altLang="zh-CN" b="1" dirty="0">
                <a:sym typeface="Symbol" panose="05050102010706020507" pitchFamily="18" charset="2"/>
              </a:rPr>
              <a:t>}</a:t>
            </a:r>
            <a:r>
              <a:rPr lang="zh-CN" altLang="en-US" b="1" dirty="0">
                <a:sym typeface="Symbol" panose="05050102010706020507" pitchFamily="18" charset="2"/>
              </a:rPr>
              <a:t>下的形式</a:t>
            </a:r>
            <a:r>
              <a:rPr lang="zh-CN" altLang="en-US" b="1" dirty="0">
                <a:latin typeface="Calibri" panose="020F0502020204030204" pitchFamily="34" charset="0"/>
                <a:sym typeface="Symbol" panose="05050102010706020507" pitchFamily="18" charset="2"/>
              </a:rPr>
              <a:t> 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873620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标题 1"/>
          <p:cNvSpPr>
            <a:spLocks noGrp="1"/>
          </p:cNvSpPr>
          <p:nvPr>
            <p:ph type="ctrTitle" idx="4294967295"/>
          </p:nvPr>
        </p:nvSpPr>
        <p:spPr>
          <a:xfrm>
            <a:off x="539750" y="30163"/>
            <a:ext cx="7772400" cy="661987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作业</a:t>
            </a:r>
            <a:r>
              <a:rPr lang="en-US" altLang="zh-CN" dirty="0">
                <a:ea typeface="宋体" panose="02010600030101010101" pitchFamily="2" charset="-122"/>
              </a:rPr>
              <a:t>03</a:t>
            </a:r>
            <a:r>
              <a:rPr lang="zh-CN" altLang="en-US" dirty="0">
                <a:ea typeface="宋体" panose="02010600030101010101" pitchFamily="2" charset="-122"/>
              </a:rPr>
              <a:t>参考答案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836712"/>
            <a:ext cx="7600950" cy="2376264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07504" y="3284984"/>
          <a:ext cx="448595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7323">
                  <a:extLst>
                    <a:ext uri="{9D8B030D-6E8A-4147-A177-3AD203B41FA5}">
                      <a16:colId xmlns:a16="http://schemas.microsoft.com/office/drawing/2014/main" val="177897401"/>
                    </a:ext>
                  </a:extLst>
                </a:gridCol>
                <a:gridCol w="1612035">
                  <a:extLst>
                    <a:ext uri="{9D8B030D-6E8A-4147-A177-3AD203B41FA5}">
                      <a16:colId xmlns:a16="http://schemas.microsoft.com/office/drawing/2014/main" val="2201826106"/>
                    </a:ext>
                  </a:extLst>
                </a:gridCol>
                <a:gridCol w="1216592">
                  <a:extLst>
                    <a:ext uri="{9D8B030D-6E8A-4147-A177-3AD203B41FA5}">
                      <a16:colId xmlns:a16="http://schemas.microsoft.com/office/drawing/2014/main" val="3028042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编号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角码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标记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76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001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*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216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2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010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*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35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3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011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*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341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4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100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*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793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5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101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*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007566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644008" y="3325344"/>
          <a:ext cx="4464495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177897401"/>
                    </a:ext>
                  </a:extLst>
                </a:gridCol>
                <a:gridCol w="1597538">
                  <a:extLst>
                    <a:ext uri="{9D8B030D-6E8A-4147-A177-3AD203B41FA5}">
                      <a16:colId xmlns:a16="http://schemas.microsoft.com/office/drawing/2014/main" val="2201826106"/>
                    </a:ext>
                  </a:extLst>
                </a:gridCol>
                <a:gridCol w="1210773">
                  <a:extLst>
                    <a:ext uri="{9D8B030D-6E8A-4147-A177-3AD203B41FA5}">
                      <a16:colId xmlns:a16="http://schemas.microsoft.com/office/drawing/2014/main" val="3028042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合并项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角码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标记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76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(1,3)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0-1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216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(1,5)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-01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35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(2,3)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01-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341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(4,5)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10-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14647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4932039" y="5990781"/>
            <a:ext cx="3888432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A=(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∧z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)∨(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∧y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)∨(x∧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y)</a:t>
            </a:r>
            <a:endParaRPr lang="zh-CN" altLang="en-US" sz="2000" dirty="0"/>
          </a:p>
        </p:txBody>
      </p:sp>
      <p:sp>
        <p:nvSpPr>
          <p:cNvPr id="10" name="矩形 9"/>
          <p:cNvSpPr/>
          <p:nvPr/>
        </p:nvSpPr>
        <p:spPr>
          <a:xfrm>
            <a:off x="4932040" y="6413266"/>
            <a:ext cx="3888432" cy="400110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A=(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∧z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)∨(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∧y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)∨(x∧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146395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标题 1"/>
          <p:cNvSpPr>
            <a:spLocks noGrp="1"/>
          </p:cNvSpPr>
          <p:nvPr>
            <p:ph type="ctrTitle" idx="4294967295"/>
          </p:nvPr>
        </p:nvSpPr>
        <p:spPr>
          <a:xfrm>
            <a:off x="539750" y="30163"/>
            <a:ext cx="7772400" cy="661987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作业</a:t>
            </a:r>
            <a:r>
              <a:rPr lang="en-US" altLang="zh-CN" dirty="0">
                <a:ea typeface="宋体" panose="02010600030101010101" pitchFamily="2" charset="-122"/>
              </a:rPr>
              <a:t>03</a:t>
            </a:r>
            <a:r>
              <a:rPr lang="zh-CN" altLang="en-US" dirty="0">
                <a:ea typeface="宋体" panose="02010600030101010101" pitchFamily="2" charset="-122"/>
              </a:rPr>
              <a:t>参考答案</a:t>
            </a:r>
          </a:p>
        </p:txBody>
      </p:sp>
      <p:sp>
        <p:nvSpPr>
          <p:cNvPr id="49156" name="副标题 2"/>
          <p:cNvSpPr>
            <a:spLocks noGrp="1"/>
          </p:cNvSpPr>
          <p:nvPr>
            <p:ph type="subTitle" idx="4294967295"/>
          </p:nvPr>
        </p:nvSpPr>
        <p:spPr>
          <a:xfrm>
            <a:off x="250825" y="1052736"/>
            <a:ext cx="8893175" cy="1224136"/>
          </a:xfrm>
        </p:spPr>
        <p:txBody>
          <a:bodyPr/>
          <a:lstStyle/>
          <a:p>
            <a:pPr marL="1350963" indent="-1350963"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补充题 </a:t>
            </a:r>
            <a:r>
              <a:rPr lang="zh-CN" altLang="en-US" b="1" dirty="0"/>
              <a:t>写出公式</a:t>
            </a:r>
            <a:r>
              <a:rPr lang="en-US" altLang="zh-CN" b="1" dirty="0"/>
              <a:t>(</a:t>
            </a:r>
            <a:r>
              <a:rPr lang="en-US" altLang="zh-CN" b="1" dirty="0">
                <a:ea typeface="宋体" panose="02010600030101010101" pitchFamily="2" charset="-122"/>
              </a:rPr>
              <a:t>A</a:t>
            </a:r>
            <a:r>
              <a:rPr lang="en-US" altLang="zh-CN" b="1" dirty="0">
                <a:sym typeface="Symbol" panose="05050102010706020507" pitchFamily="18" charset="2"/>
              </a:rPr>
              <a:t>B</a:t>
            </a:r>
            <a:r>
              <a:rPr lang="en-US" altLang="zh-CN" b="1" dirty="0"/>
              <a:t>)</a:t>
            </a:r>
            <a:r>
              <a:rPr lang="en-US" altLang="zh-CN" b="1" dirty="0">
                <a:latin typeface="Calibri" panose="020F0502020204030204" pitchFamily="34" charset="0"/>
                <a:sym typeface="Symbol" panose="05050102010706020507" pitchFamily="18" charset="2"/>
              </a:rPr>
              <a:t>C</a:t>
            </a:r>
            <a:r>
              <a:rPr lang="zh-CN" altLang="en-US" b="1" dirty="0">
                <a:latin typeface="Calibri" panose="020F0502020204030204" pitchFamily="34" charset="0"/>
                <a:sym typeface="Symbol" panose="05050102010706020507" pitchFamily="18" charset="2"/>
              </a:rPr>
              <a:t>在全功能集</a:t>
            </a:r>
            <a:r>
              <a:rPr lang="en-US" altLang="zh-CN" b="1" dirty="0">
                <a:latin typeface="Calibri" panose="020F0502020204030204" pitchFamily="34" charset="0"/>
                <a:sym typeface="Symbol" panose="05050102010706020507" pitchFamily="18" charset="2"/>
              </a:rPr>
              <a:t>{</a:t>
            </a:r>
            <a:r>
              <a:rPr lang="en-US" altLang="zh-CN" sz="3200" b="1" dirty="0">
                <a:sym typeface="Symbol" panose="05050102010706020507" pitchFamily="18" charset="2"/>
              </a:rPr>
              <a:t></a:t>
            </a:r>
            <a:r>
              <a:rPr lang="zh-CN" altLang="en-US" sz="3200" b="1" dirty="0">
                <a:sym typeface="Symbol" panose="05050102010706020507" pitchFamily="18" charset="2"/>
              </a:rPr>
              <a:t>，</a:t>
            </a:r>
            <a:r>
              <a:rPr lang="en-US" altLang="zh-CN" b="1" dirty="0">
                <a:sym typeface="Symbol" panose="05050102010706020507" pitchFamily="18" charset="2"/>
              </a:rPr>
              <a:t>}</a:t>
            </a:r>
            <a:r>
              <a:rPr lang="zh-CN" altLang="en-US" b="1" dirty="0">
                <a:sym typeface="Symbol" panose="05050102010706020507" pitchFamily="18" charset="2"/>
              </a:rPr>
              <a:t>下的形式</a:t>
            </a:r>
            <a:r>
              <a:rPr lang="zh-CN" altLang="en-US" b="1" dirty="0">
                <a:latin typeface="Calibri" panose="020F0502020204030204" pitchFamily="34" charset="0"/>
                <a:sym typeface="Symbol" panose="05050102010706020507" pitchFamily="18" charset="2"/>
              </a:rPr>
              <a:t> 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98325" y="3933056"/>
            <a:ext cx="615104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 </a:t>
            </a:r>
            <a:r>
              <a:rPr lang="zh-CN" altLang="en-US" sz="3200" b="1" dirty="0"/>
              <a:t>所以</a:t>
            </a:r>
            <a:endParaRPr lang="en-US" altLang="zh-CN" sz="3200" b="1" dirty="0"/>
          </a:p>
          <a:p>
            <a:r>
              <a:rPr lang="en-US" altLang="zh-CN" sz="3200" b="1" dirty="0"/>
              <a:t>	(A</a:t>
            </a:r>
            <a:r>
              <a:rPr lang="en-US" altLang="zh-CN" sz="3200" b="1" dirty="0">
                <a:sym typeface="Symbol" panose="05050102010706020507" pitchFamily="18" charset="2"/>
              </a:rPr>
              <a:t>B</a:t>
            </a:r>
            <a:r>
              <a:rPr lang="en-US" altLang="zh-CN" sz="3200" b="1" dirty="0"/>
              <a:t>)</a:t>
            </a:r>
            <a:r>
              <a:rPr lang="en-US" altLang="zh-CN" sz="3200" b="1" dirty="0">
                <a:latin typeface="Calibri" panose="020F0502020204030204" pitchFamily="34" charset="0"/>
                <a:sym typeface="Symbol" panose="05050102010706020507" pitchFamily="18" charset="2"/>
              </a:rPr>
              <a:t>C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3200" b="1" dirty="0">
                <a:sym typeface="Symbol" panose="05050102010706020507" pitchFamily="18" charset="2"/>
              </a:rPr>
              <a:t> </a:t>
            </a:r>
            <a:r>
              <a:rPr lang="en-US" altLang="zh-CN" sz="3200" b="1" dirty="0"/>
              <a:t> (A</a:t>
            </a:r>
            <a:r>
              <a:rPr lang="en-US" altLang="zh-CN" sz="3200" b="1" dirty="0">
                <a:sym typeface="Symbol" panose="05050102010706020507" pitchFamily="18" charset="2"/>
              </a:rPr>
              <a:t>B</a:t>
            </a:r>
            <a:r>
              <a:rPr lang="en-US" altLang="zh-CN" sz="3200" b="1" dirty="0"/>
              <a:t>)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∨C</a:t>
            </a:r>
          </a:p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		= </a:t>
            </a:r>
            <a:r>
              <a:rPr lang="en-US" altLang="zh-CN" sz="3200" b="1" dirty="0">
                <a:sym typeface="Symbol" panose="05050102010706020507" pitchFamily="18" charset="2"/>
              </a:rPr>
              <a:t>(</a:t>
            </a:r>
            <a:r>
              <a:rPr lang="en-US" altLang="zh-CN" sz="3200" b="1" dirty="0"/>
              <a:t> (A</a:t>
            </a:r>
            <a:r>
              <a:rPr lang="en-US" altLang="zh-CN" sz="3200" b="1" dirty="0">
                <a:sym typeface="Symbol" panose="05050102010706020507" pitchFamily="18" charset="2"/>
              </a:rPr>
              <a:t>B</a:t>
            </a:r>
            <a:r>
              <a:rPr lang="en-US" altLang="zh-CN" sz="3200" b="1" dirty="0"/>
              <a:t>)</a:t>
            </a:r>
            <a:r>
              <a:rPr lang="en-US" altLang="zh-CN" sz="3200" b="1" dirty="0">
                <a:sym typeface="Symbol" panose="05050102010706020507" pitchFamily="18" charset="2"/>
              </a:rPr>
              <a:t>  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</a:t>
            </a:r>
          </a:p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		=</a:t>
            </a:r>
            <a:r>
              <a:rPr lang="en-US" altLang="zh-CN" sz="3200" b="1" dirty="0">
                <a:sym typeface="Symbol" panose="05050102010706020507" pitchFamily="18" charset="2"/>
              </a:rPr>
              <a:t>(</a:t>
            </a:r>
            <a:r>
              <a:rPr lang="en-US" altLang="zh-CN" sz="3200" b="1" dirty="0"/>
              <a:t> A</a:t>
            </a:r>
            <a:r>
              <a:rPr lang="en-US" altLang="zh-CN" sz="3200" b="1" dirty="0">
                <a:sym typeface="Symbol" panose="05050102010706020507" pitchFamily="18" charset="2"/>
              </a:rPr>
              <a:t>B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</a:t>
            </a:r>
          </a:p>
          <a:p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683568" y="2775073"/>
            <a:ext cx="57118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解：因为   </a:t>
            </a:r>
            <a:r>
              <a:rPr lang="en-US" altLang="zh-C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p∨q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3200" b="1" dirty="0">
                <a:sym typeface="Symbol" panose="05050102010706020507" pitchFamily="18" charset="2"/>
              </a:rPr>
              <a:t> </a:t>
            </a:r>
            <a:r>
              <a:rPr lang="en-US" altLang="zh-CN" sz="3200" b="1" dirty="0"/>
              <a:t> (</a:t>
            </a:r>
            <a:r>
              <a:rPr lang="en-US" altLang="zh-CN" sz="3200" b="1" dirty="0">
                <a:sym typeface="Symbol" panose="05050102010706020507" pitchFamily="18" charset="2"/>
              </a:rPr>
              <a:t></a:t>
            </a:r>
            <a:r>
              <a:rPr lang="en-US" altLang="zh-CN" sz="3200" b="1" dirty="0"/>
              <a:t> p</a:t>
            </a:r>
            <a:r>
              <a:rPr lang="en-US" altLang="zh-CN" sz="3200" b="1" dirty="0">
                <a:sym typeface="Symbol" panose="05050102010706020507" pitchFamily="18" charset="2"/>
              </a:rPr>
              <a:t>  q)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6836970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标题 1"/>
          <p:cNvSpPr>
            <a:spLocks noGrp="1"/>
          </p:cNvSpPr>
          <p:nvPr>
            <p:ph type="ctrTitle" idx="4294967295"/>
          </p:nvPr>
        </p:nvSpPr>
        <p:spPr>
          <a:xfrm>
            <a:off x="539750" y="30163"/>
            <a:ext cx="7772400" cy="661987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课堂作业</a:t>
            </a:r>
          </a:p>
        </p:txBody>
      </p:sp>
      <p:sp>
        <p:nvSpPr>
          <p:cNvPr id="49156" name="副标题 2"/>
          <p:cNvSpPr>
            <a:spLocks noGrp="1"/>
          </p:cNvSpPr>
          <p:nvPr>
            <p:ph type="subTitle" idx="4294967295"/>
          </p:nvPr>
        </p:nvSpPr>
        <p:spPr>
          <a:xfrm>
            <a:off x="250825" y="1052736"/>
            <a:ext cx="8893175" cy="1224136"/>
          </a:xfrm>
        </p:spPr>
        <p:txBody>
          <a:bodyPr/>
          <a:lstStyle/>
          <a:p>
            <a:pPr marL="1350963" indent="-1350963">
              <a:buNone/>
            </a:pPr>
            <a:r>
              <a:rPr lang="zh-CN" altLang="en-US" b="1" dirty="0">
                <a:sym typeface="Symbol" panose="05050102010706020507" pitchFamily="18" charset="2"/>
              </a:rPr>
              <a:t>已知   </a:t>
            </a:r>
            <a:r>
              <a:rPr lang="en-US" altLang="zh-CN" b="1" dirty="0">
                <a:sym typeface="Symbol" panose="05050102010706020507" pitchFamily="18" charset="2"/>
              </a:rPr>
              <a:t></a:t>
            </a:r>
            <a:r>
              <a:rPr lang="en-US" altLang="zh-CN" b="1" dirty="0"/>
              <a:t>A=</a:t>
            </a:r>
            <a:r>
              <a:rPr lang="en-US" altLang="zh-CN" b="1" dirty="0">
                <a:sym typeface="Symbol" panose="05050102010706020507" pitchFamily="18" charset="2"/>
              </a:rPr>
              <a:t>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</a:p>
          <a:p>
            <a:pPr marL="1350963" indent="-1350963">
              <a:buNone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求证   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A=B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1644" y="4771023"/>
            <a:ext cx="8456820" cy="1569660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 </a:t>
            </a:r>
            <a:r>
              <a:rPr lang="zh-CN" altLang="en-US" sz="3200" b="1" dirty="0"/>
              <a:t>证明：</a:t>
            </a:r>
            <a:endParaRPr lang="en-US" altLang="zh-CN" sz="3200" b="1" dirty="0"/>
          </a:p>
          <a:p>
            <a:r>
              <a:rPr lang="en-US" altLang="zh-CN" sz="3200" b="1" dirty="0"/>
              <a:t>            A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3200" b="1" dirty="0">
                <a:sym typeface="Symbol" panose="05050102010706020507" pitchFamily="18" charset="2"/>
              </a:rPr>
              <a:t>(A)= </a:t>
            </a:r>
            <a:r>
              <a:rPr lang="en-US" altLang="zh-CN" sz="3200" b="1" dirty="0"/>
              <a:t>(</a:t>
            </a:r>
            <a:r>
              <a:rPr lang="en-US" altLang="zh-CN" sz="3200" b="1" dirty="0">
                <a:sym typeface="Symbol" panose="05050102010706020507" pitchFamily="18" charset="2"/>
              </a:rPr>
              <a:t>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)=B</a:t>
            </a:r>
          </a:p>
          <a:p>
            <a:endParaRPr lang="zh-CN" altLang="en-US" sz="3200" dirty="0"/>
          </a:p>
        </p:txBody>
      </p:sp>
      <p:sp>
        <p:nvSpPr>
          <p:cNvPr id="3" name="矩形 2"/>
          <p:cNvSpPr/>
          <p:nvPr/>
        </p:nvSpPr>
        <p:spPr>
          <a:xfrm>
            <a:off x="277478" y="2492896"/>
            <a:ext cx="8470986" cy="2062103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证明：</a:t>
            </a:r>
            <a:r>
              <a:rPr lang="en-US" altLang="zh-CN" sz="3200" b="1" dirty="0">
                <a:sym typeface="Symbol" panose="05050102010706020507" pitchFamily="18" charset="2"/>
              </a:rPr>
              <a:t> </a:t>
            </a:r>
            <a:r>
              <a:rPr lang="zh-CN" altLang="en-US" sz="3200" b="1" dirty="0">
                <a:sym typeface="Symbol" panose="05050102010706020507" pitchFamily="18" charset="2"/>
              </a:rPr>
              <a:t>因为  </a:t>
            </a:r>
            <a:r>
              <a:rPr lang="en-US" altLang="zh-CN" sz="3200" b="1" dirty="0">
                <a:sym typeface="Symbol" panose="05050102010706020507" pitchFamily="18" charset="2"/>
              </a:rPr>
              <a:t> </a:t>
            </a:r>
            <a:r>
              <a:rPr lang="en-US" altLang="zh-CN" sz="3200" b="1" dirty="0"/>
              <a:t>A=</a:t>
            </a:r>
            <a:r>
              <a:rPr lang="en-US" altLang="zh-CN" sz="3200" b="1" dirty="0">
                <a:sym typeface="Symbol" panose="05050102010706020507" pitchFamily="18" charset="2"/>
              </a:rPr>
              <a:t>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 </a:t>
            </a:r>
          </a:p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所以 </a:t>
            </a:r>
            <a:r>
              <a:rPr lang="en-US" altLang="zh-CN" sz="3200" b="1" dirty="0">
                <a:sym typeface="Symbol" panose="05050102010706020507" pitchFamily="18" charset="2"/>
              </a:rPr>
              <a:t>(</a:t>
            </a:r>
            <a:r>
              <a:rPr lang="en-US" altLang="zh-CN" sz="3200" b="1" dirty="0"/>
              <a:t>A)=</a:t>
            </a:r>
            <a:r>
              <a:rPr lang="en-US" altLang="zh-CN" sz="3200" b="1" dirty="0">
                <a:sym typeface="Symbol" panose="05050102010706020507" pitchFamily="18" charset="2"/>
              </a:rPr>
              <a:t>(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B)</a:t>
            </a:r>
          </a:p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即有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 A=B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564157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theme/theme1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4_Office 主题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319736</TotalTime>
  <Words>260</Words>
  <Application>Microsoft Office PowerPoint</Application>
  <PresentationFormat>全屏显示(4:3)</PresentationFormat>
  <Paragraphs>55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4_Office 主题</vt:lpstr>
      <vt:lpstr>作业03</vt:lpstr>
      <vt:lpstr>作业03参考答案</vt:lpstr>
      <vt:lpstr>作业03参考答案</vt:lpstr>
      <vt:lpstr>课堂作业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zhong</dc:creator>
  <cp:lastModifiedBy>1563883475@qq.com</cp:lastModifiedBy>
  <cp:revision>469</cp:revision>
  <dcterms:created xsi:type="dcterms:W3CDTF">2090-01-01T11:28:32Z</dcterms:created>
  <dcterms:modified xsi:type="dcterms:W3CDTF">2024-11-18T10:36:54Z</dcterms:modified>
</cp:coreProperties>
</file>