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53"/>
  </p:notesMasterIdLst>
  <p:sldIdLst>
    <p:sldId id="850" r:id="rId2"/>
    <p:sldId id="839" r:id="rId3"/>
    <p:sldId id="840" r:id="rId4"/>
    <p:sldId id="841" r:id="rId5"/>
    <p:sldId id="842" r:id="rId6"/>
    <p:sldId id="843" r:id="rId7"/>
    <p:sldId id="844" r:id="rId8"/>
    <p:sldId id="845" r:id="rId9"/>
    <p:sldId id="846" r:id="rId10"/>
    <p:sldId id="851" r:id="rId11"/>
    <p:sldId id="848" r:id="rId12"/>
    <p:sldId id="849" r:id="rId13"/>
    <p:sldId id="795" r:id="rId14"/>
    <p:sldId id="806" r:id="rId15"/>
    <p:sldId id="807" r:id="rId16"/>
    <p:sldId id="803" r:id="rId17"/>
    <p:sldId id="808" r:id="rId18"/>
    <p:sldId id="804" r:id="rId19"/>
    <p:sldId id="809" r:id="rId20"/>
    <p:sldId id="811" r:id="rId21"/>
    <p:sldId id="812" r:id="rId22"/>
    <p:sldId id="794" r:id="rId23"/>
    <p:sldId id="815" r:id="rId24"/>
    <p:sldId id="854" r:id="rId25"/>
    <p:sldId id="819" r:id="rId26"/>
    <p:sldId id="816" r:id="rId27"/>
    <p:sldId id="817" r:id="rId28"/>
    <p:sldId id="796" r:id="rId29"/>
    <p:sldId id="797" r:id="rId30"/>
    <p:sldId id="754" r:id="rId31"/>
    <p:sldId id="759" r:id="rId32"/>
    <p:sldId id="761" r:id="rId33"/>
    <p:sldId id="822" r:id="rId34"/>
    <p:sldId id="833" r:id="rId35"/>
    <p:sldId id="824" r:id="rId36"/>
    <p:sldId id="823" r:id="rId37"/>
    <p:sldId id="773" r:id="rId38"/>
    <p:sldId id="774" r:id="rId39"/>
    <p:sldId id="826" r:id="rId40"/>
    <p:sldId id="834" r:id="rId41"/>
    <p:sldId id="835" r:id="rId42"/>
    <p:sldId id="855" r:id="rId43"/>
    <p:sldId id="838" r:id="rId44"/>
    <p:sldId id="837" r:id="rId45"/>
    <p:sldId id="856" r:id="rId46"/>
    <p:sldId id="857" r:id="rId47"/>
    <p:sldId id="858" r:id="rId48"/>
    <p:sldId id="859" r:id="rId49"/>
    <p:sldId id="793" r:id="rId50"/>
    <p:sldId id="852" r:id="rId51"/>
    <p:sldId id="853" r:id="rId5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993300"/>
    <a:srgbClr val="7F8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67611" autoAdjust="0"/>
  </p:normalViewPr>
  <p:slideViewPr>
    <p:cSldViewPr>
      <p:cViewPr varScale="1">
        <p:scale>
          <a:sx n="105" d="100"/>
          <a:sy n="105" d="100"/>
        </p:scale>
        <p:origin x="46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B0E9399-3F89-49BD-B063-AD416EB07312}" type="datetimeFigureOut">
              <a:rPr lang="zh-CN" altLang="en-US"/>
              <a:pPr>
                <a:defRPr/>
              </a:pPr>
              <a:t>2024/11/14</a:t>
            </a:fld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DF3B43AF-1D13-403E-8CAD-E589427EA0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zh.wikipedia.org/wiki/%E6%95%B8%E5%AD%B8%E5%AE%B6" TargetMode="External"/><Relationship Id="rId3" Type="http://schemas.openxmlformats.org/officeDocument/2006/relationships/hyperlink" Target="http://wiki.mbalib.com/wiki/%E9%A2%84%E6%B5%8B" TargetMode="External"/><Relationship Id="rId7" Type="http://schemas.openxmlformats.org/officeDocument/2006/relationships/hyperlink" Target="http://zh.wikipedia.org/wiki/%E6%BA%AF%E5%9B%A0%E6%8E%A8%E7%90%86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zh.wikipedia.org/wiki/%E5%BD%92%E7%BA%B3%E6%B3%95" TargetMode="External"/><Relationship Id="rId11" Type="http://schemas.openxmlformats.org/officeDocument/2006/relationships/hyperlink" Target="http://zh.wikipedia.org/wiki/%E4%BE%A6%E6%8E%A2" TargetMode="External"/><Relationship Id="rId5" Type="http://schemas.openxmlformats.org/officeDocument/2006/relationships/hyperlink" Target="http://zh.wikipedia.org/wiki/%E6%BC%94%E7%BB%8E%E6%8E%A8%E7%90%86" TargetMode="External"/><Relationship Id="rId10" Type="http://schemas.openxmlformats.org/officeDocument/2006/relationships/hyperlink" Target="http://zh.wikipedia.org/wiki/%E8%A8%BA%E6%96%B7" TargetMode="External"/><Relationship Id="rId4" Type="http://schemas.openxmlformats.org/officeDocument/2006/relationships/hyperlink" Target="http://zh.wikipedia.org/wiki/%E9%82%8F%E8%BC%AF" TargetMode="External"/><Relationship Id="rId9" Type="http://schemas.openxmlformats.org/officeDocument/2006/relationships/hyperlink" Target="http://zh.wikipedia.org/wiki/%E7%A7%91%E5%AD%B8%E5%AE%B6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828A268-A88C-4588-9A5D-7BFE0AADEA33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1524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E0BF72-3DCC-4A33-A34F-7CB9DBD24BD1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7287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E0BF72-3DCC-4A33-A34F-7CB9DBD24BD1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7632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E0BF72-3DCC-4A33-A34F-7CB9DBD24BD1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62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333300"/>
                </a:solidFill>
              </a:rPr>
              <a:t>注意定义中的假设</a:t>
            </a:r>
            <a:r>
              <a:rPr lang="zh-CN" altLang="en-US" i="1" dirty="0">
                <a:solidFill>
                  <a:srgbClr val="333300"/>
                </a:solidFill>
                <a:sym typeface="Symbol" panose="05050102010706020507" pitchFamily="18" charset="2"/>
              </a:rPr>
              <a:t></a:t>
            </a:r>
            <a:r>
              <a:rPr lang="en-US" altLang="zh-CN" dirty="0">
                <a:solidFill>
                  <a:srgbClr val="333300"/>
                </a:solidFill>
              </a:rPr>
              <a:t>1</a:t>
            </a:r>
            <a:r>
              <a:rPr lang="zh-CN" altLang="en-US" dirty="0">
                <a:solidFill>
                  <a:srgbClr val="333300"/>
                </a:solidFill>
              </a:rPr>
              <a:t>，</a:t>
            </a:r>
            <a:r>
              <a:rPr lang="zh-CN" altLang="en-US" i="1" dirty="0">
                <a:solidFill>
                  <a:srgbClr val="333300"/>
                </a:solidFill>
                <a:sym typeface="Symbol" panose="05050102010706020507" pitchFamily="18" charset="2"/>
              </a:rPr>
              <a:t></a:t>
            </a:r>
            <a:r>
              <a:rPr lang="en-US" altLang="zh-CN" dirty="0">
                <a:solidFill>
                  <a:srgbClr val="333300"/>
                </a:solidFill>
              </a:rPr>
              <a:t>2</a:t>
            </a:r>
            <a:r>
              <a:rPr lang="zh-CN" altLang="en-US" dirty="0">
                <a:solidFill>
                  <a:srgbClr val="333300"/>
                </a:solidFill>
              </a:rPr>
              <a:t>，</a:t>
            </a:r>
            <a:r>
              <a:rPr lang="zh-CN" altLang="en-US" i="1" dirty="0">
                <a:solidFill>
                  <a:srgbClr val="333300"/>
                </a:solidFill>
                <a:sym typeface="Symbol" panose="05050102010706020507" pitchFamily="18" charset="2"/>
              </a:rPr>
              <a:t></a:t>
            </a:r>
            <a:r>
              <a:rPr lang="en-US" altLang="zh-CN" dirty="0">
                <a:solidFill>
                  <a:srgbClr val="333300"/>
                </a:solidFill>
              </a:rPr>
              <a:t>3</a:t>
            </a:r>
            <a:r>
              <a:rPr lang="zh-CN" altLang="en-US" dirty="0">
                <a:solidFill>
                  <a:srgbClr val="333300"/>
                </a:solidFill>
              </a:rPr>
              <a:t>，</a:t>
            </a:r>
            <a:r>
              <a:rPr lang="en-US" altLang="zh-CN" dirty="0">
                <a:solidFill>
                  <a:srgbClr val="333300"/>
                </a:solidFill>
              </a:rPr>
              <a:t>…</a:t>
            </a:r>
            <a:r>
              <a:rPr lang="zh-CN" altLang="en-US" dirty="0">
                <a:solidFill>
                  <a:srgbClr val="333300"/>
                </a:solidFill>
              </a:rPr>
              <a:t>，</a:t>
            </a:r>
            <a:r>
              <a:rPr lang="zh-CN" altLang="en-US" i="1" dirty="0">
                <a:solidFill>
                  <a:srgbClr val="333300"/>
                </a:solidFill>
                <a:sym typeface="Symbol" panose="05050102010706020507" pitchFamily="18" charset="2"/>
              </a:rPr>
              <a:t></a:t>
            </a:r>
            <a:r>
              <a:rPr lang="en-US" altLang="zh-CN" dirty="0">
                <a:solidFill>
                  <a:srgbClr val="333300"/>
                </a:solidFill>
              </a:rPr>
              <a:t>k</a:t>
            </a:r>
            <a:r>
              <a:rPr lang="zh-CN" altLang="en-US" dirty="0">
                <a:solidFill>
                  <a:srgbClr val="333300"/>
                </a:solidFill>
              </a:rPr>
              <a:t>只能理解为其本身，而不能代入。 差别在哪里</a:t>
            </a:r>
            <a:r>
              <a:rPr lang="en-US" altLang="zh-CN" dirty="0">
                <a:solidFill>
                  <a:srgbClr val="3333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65292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6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805F1590-F57B-4C1D-9653-4780D3E95D94}" type="slidenum">
              <a:rPr lang="zh-CN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15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198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83E8A920-A265-4032-BFA8-8A42A628C68C}" type="slidenum">
              <a:rPr lang="zh-CN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17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630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3CF59F49-0CAC-4261-B1C7-DFB9F063A828}" type="slidenum">
              <a:rPr lang="zh-CN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19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0290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E0BF72-3DCC-4A33-A34F-7CB9DBD24BD1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912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E0BF72-3DCC-4A33-A34F-7CB9DBD24BD1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8597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E0BF72-3DCC-4A33-A34F-7CB9DBD24BD1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056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1000" b="1"/>
              <a:t>例  所有观察到的乌鸦都是黑的。 所以所有乌鸦都是黑的。</a:t>
            </a:r>
            <a:r>
              <a:rPr lang="en-US" altLang="zh-CN" sz="1000"/>
              <a:t> </a:t>
            </a:r>
          </a:p>
          <a:p>
            <a:pPr>
              <a:lnSpc>
                <a:spcPct val="80000"/>
              </a:lnSpc>
            </a:pPr>
            <a:endParaRPr lang="en-US" altLang="zh-CN" sz="1000"/>
          </a:p>
          <a:p>
            <a:pPr>
              <a:lnSpc>
                <a:spcPct val="80000"/>
              </a:lnSpc>
            </a:pPr>
            <a:endParaRPr lang="en-US" altLang="zh-CN" sz="1000"/>
          </a:p>
          <a:p>
            <a:pPr>
              <a:lnSpc>
                <a:spcPct val="80000"/>
              </a:lnSpc>
            </a:pPr>
            <a:r>
              <a:rPr lang="en-US" altLang="zh-CN" sz="1000"/>
              <a:t>《</a:t>
            </a:r>
            <a:r>
              <a:rPr lang="zh-CN" altLang="en-US" sz="1000"/>
              <a:t>面向计算机科学的数理逻辑</a:t>
            </a:r>
            <a:r>
              <a:rPr lang="en-US" altLang="zh-CN" sz="1000"/>
              <a:t>》</a:t>
            </a:r>
            <a:r>
              <a:rPr lang="zh-CN" altLang="en-US" sz="1000"/>
              <a:t>，陆钟万著，</a:t>
            </a:r>
            <a:r>
              <a:rPr lang="en-US" altLang="zh-CN" sz="1000"/>
              <a:t>2002</a:t>
            </a:r>
            <a:r>
              <a:rPr lang="zh-CN" altLang="en-US" sz="1000"/>
              <a:t>年第二版</a:t>
            </a:r>
            <a:endParaRPr lang="en-US" altLang="zh-CN" sz="1000"/>
          </a:p>
          <a:p>
            <a:pPr>
              <a:lnSpc>
                <a:spcPct val="80000"/>
              </a:lnSpc>
            </a:pPr>
            <a:endParaRPr lang="en-US" altLang="zh-CN" sz="1000"/>
          </a:p>
          <a:p>
            <a:pPr>
              <a:lnSpc>
                <a:spcPct val="80000"/>
              </a:lnSpc>
            </a:pPr>
            <a:r>
              <a:rPr lang="zh-CN" altLang="en-US" sz="1000"/>
              <a:t>惯常思维模式的彻底颠覆在发现澳大利亚之前，</a:t>
            </a:r>
            <a:r>
              <a:rPr lang="en-US" altLang="zh-CN" sz="1000"/>
              <a:t>17</a:t>
            </a:r>
            <a:r>
              <a:rPr lang="zh-CN" altLang="en-US" sz="1000"/>
              <a:t>世纪之前的欧洲人认为天鹅都是白色的。，所以欧洲人没有见过黑天鹅，“所有的天鹅都是白的”就成了一个没有人怀疑的事实，一直到人们在澳大利亚发现黑天鹅，欧洲人的想法因此一百八十度翻转，黑天鹅也变成了不吉利的象征，像是我们所说的乌鸦一样。这种翻转会造成人们心理很剧烈的震荡，因为“所有的天鹅都是白的”有数万只的白天鹅作证，但是要推翻它，只需要一只黑天鹅就足够了。也就是说，人们所习惯相信的信念、所乐观看待的事件，有可能是错的，而我们从未思考过“它是错的”所造成的后果，我们期待的破灭，竟是如此之轻易。 </a:t>
            </a:r>
            <a:endParaRPr lang="en-US" altLang="zh-CN" sz="1000"/>
          </a:p>
          <a:p>
            <a:pPr>
              <a:lnSpc>
                <a:spcPct val="80000"/>
              </a:lnSpc>
            </a:pPr>
            <a:endParaRPr lang="en-US" altLang="zh-CN" sz="1000"/>
          </a:p>
          <a:p>
            <a:pPr>
              <a:lnSpc>
                <a:spcPct val="80000"/>
              </a:lnSpc>
            </a:pPr>
            <a:r>
              <a:rPr lang="zh-CN" altLang="en-US" sz="1000"/>
              <a:t>黑天鹅事件是指非常难以</a:t>
            </a:r>
            <a:r>
              <a:rPr lang="zh-CN" altLang="en-US" sz="1000">
                <a:hlinkClick r:id="rId3" action="ppaction://hlinkfile" tooltip="预测"/>
              </a:rPr>
              <a:t>预测</a:t>
            </a:r>
            <a:r>
              <a:rPr lang="zh-CN" altLang="en-US" sz="1000"/>
              <a:t>，且不寻常的事件，通常会引起市场连锁负面反应。 </a:t>
            </a:r>
          </a:p>
          <a:p>
            <a:pPr>
              <a:lnSpc>
                <a:spcPct val="80000"/>
              </a:lnSpc>
            </a:pPr>
            <a:endParaRPr lang="zh-CN" altLang="en-US" sz="1000"/>
          </a:p>
          <a:p>
            <a:pPr>
              <a:lnSpc>
                <a:spcPct val="80000"/>
              </a:lnSpc>
            </a:pPr>
            <a:r>
              <a:rPr lang="zh-CN" altLang="en-US" sz="1000" b="1">
                <a:hlinkClick r:id="rId4" tooltip="邏輯"/>
              </a:rPr>
              <a:t>邏輯</a:t>
            </a:r>
            <a:r>
              <a:rPr lang="zh-CN" altLang="en-US" sz="1000"/>
              <a:t>中有三種</a:t>
            </a:r>
            <a:r>
              <a:rPr lang="zh-CN" altLang="en-US" sz="1000" b="1"/>
              <a:t>邏輯推理</a:t>
            </a:r>
            <a:r>
              <a:rPr lang="zh-CN" altLang="en-US" sz="1000"/>
              <a:t>的方式：</a:t>
            </a:r>
            <a:r>
              <a:rPr lang="zh-CN" altLang="en-US" sz="1000">
                <a:hlinkClick r:id="rId5" tooltip="演绎推理"/>
              </a:rPr>
              <a:t>演绎</a:t>
            </a:r>
            <a:r>
              <a:rPr lang="zh-CN" altLang="en-US" sz="1000"/>
              <a:t>、</a:t>
            </a:r>
            <a:r>
              <a:rPr lang="zh-CN" altLang="en-US" sz="1000" b="1">
                <a:hlinkClick r:id="rId6" tooltip="归纳法"/>
              </a:rPr>
              <a:t>归纳</a:t>
            </a:r>
            <a:r>
              <a:rPr lang="zh-CN" altLang="en-US" sz="1000"/>
              <a:t>和</a:t>
            </a:r>
            <a:r>
              <a:rPr lang="zh-CN" altLang="en-US" sz="1000">
                <a:hlinkClick r:id="rId7" tooltip="溯因推理"/>
              </a:rPr>
              <a:t>溯因</a:t>
            </a:r>
            <a:r>
              <a:rPr lang="zh-CN" altLang="en-US" sz="1000"/>
              <a:t>。給定前提、結論和規則，而前提導致結論，則可分別解釋如下：</a:t>
            </a:r>
          </a:p>
          <a:p>
            <a:pPr marL="1600200" lvl="3" indent="-228600">
              <a:lnSpc>
                <a:spcPct val="80000"/>
              </a:lnSpc>
            </a:pPr>
            <a:r>
              <a:rPr lang="zh-CN" altLang="en-US" sz="1000" b="1"/>
              <a:t>演繹</a:t>
            </a:r>
            <a:r>
              <a:rPr lang="zh-CN" altLang="en-US" sz="1000"/>
              <a:t>用來決定 </a:t>
            </a:r>
            <a:r>
              <a:rPr lang="zh-CN" altLang="en-US" sz="1000" i="1"/>
              <a:t>結論</a:t>
            </a:r>
            <a:r>
              <a:rPr lang="zh-CN" altLang="en-US" sz="1000"/>
              <a:t> 。它使用 </a:t>
            </a:r>
            <a:r>
              <a:rPr lang="zh-CN" altLang="en-US" sz="1000" i="1"/>
              <a:t>規則</a:t>
            </a:r>
            <a:r>
              <a:rPr lang="zh-CN" altLang="en-US" sz="1000"/>
              <a:t> 和 </a:t>
            </a:r>
            <a:r>
              <a:rPr lang="zh-CN" altLang="en-US" sz="1000" i="1"/>
              <a:t>前提</a:t>
            </a:r>
            <a:r>
              <a:rPr lang="zh-CN" altLang="en-US" sz="1000"/>
              <a:t> 來推導出 </a:t>
            </a:r>
            <a:r>
              <a:rPr lang="zh-CN" altLang="en-US" sz="1000" i="1"/>
              <a:t>結論</a:t>
            </a:r>
            <a:r>
              <a:rPr lang="zh-CN" altLang="en-US" sz="1000"/>
              <a:t> 。</a:t>
            </a:r>
            <a:r>
              <a:rPr lang="zh-CN" altLang="en-US" sz="1000" b="1">
                <a:hlinkClick r:id="rId8" tooltip="數學家"/>
              </a:rPr>
              <a:t>數學家</a:t>
            </a:r>
            <a:r>
              <a:rPr lang="zh-CN" altLang="en-US" sz="1000"/>
              <a:t>通常使用這種推理。 </a:t>
            </a:r>
          </a:p>
          <a:p>
            <a:pPr>
              <a:lnSpc>
                <a:spcPct val="80000"/>
              </a:lnSpc>
            </a:pPr>
            <a:r>
              <a:rPr lang="zh-CN" altLang="en-US" sz="1000"/>
              <a:t>舉例：</a:t>
            </a:r>
            <a:r>
              <a:rPr lang="en-US" altLang="zh-CN" sz="1000"/>
              <a:t>"</a:t>
            </a:r>
            <a:r>
              <a:rPr lang="zh-CN" altLang="en-US" sz="1000"/>
              <a:t>若下雨，則草地會變溼。因為今天下雨了，所以今天草地是溼的。</a:t>
            </a:r>
            <a:r>
              <a:rPr lang="en-US" altLang="zh-CN" sz="1000"/>
              <a:t>"</a:t>
            </a:r>
            <a:r>
              <a:rPr lang="zh-CN" altLang="en-US" sz="1000"/>
              <a:t>。</a:t>
            </a:r>
          </a:p>
          <a:p>
            <a:pPr marL="1600200" lvl="3" indent="-228600">
              <a:lnSpc>
                <a:spcPct val="80000"/>
              </a:lnSpc>
            </a:pPr>
            <a:r>
              <a:rPr lang="zh-CN" altLang="en-US" sz="1000" b="1"/>
              <a:t>歸納</a:t>
            </a:r>
            <a:r>
              <a:rPr lang="zh-CN" altLang="en-US" sz="1000"/>
              <a:t>用來決定 </a:t>
            </a:r>
            <a:r>
              <a:rPr lang="zh-CN" altLang="en-US" sz="1000" i="1"/>
              <a:t>規則</a:t>
            </a:r>
            <a:r>
              <a:rPr lang="zh-CN" altLang="en-US" sz="1000"/>
              <a:t> 。它藉由大量的 </a:t>
            </a:r>
            <a:r>
              <a:rPr lang="zh-CN" altLang="en-US" sz="1000" i="1"/>
              <a:t>前提</a:t>
            </a:r>
            <a:r>
              <a:rPr lang="zh-CN" altLang="en-US" sz="1000"/>
              <a:t> 和 </a:t>
            </a:r>
            <a:r>
              <a:rPr lang="zh-CN" altLang="en-US" sz="1000" i="1"/>
              <a:t>結論</a:t>
            </a:r>
            <a:r>
              <a:rPr lang="zh-CN" altLang="en-US" sz="1000"/>
              <a:t> 所組成的例子來學習 </a:t>
            </a:r>
            <a:r>
              <a:rPr lang="zh-CN" altLang="en-US" sz="1000" i="1"/>
              <a:t>規則</a:t>
            </a:r>
            <a:r>
              <a:rPr lang="zh-CN" altLang="en-US" sz="1000"/>
              <a:t> 。</a:t>
            </a:r>
            <a:r>
              <a:rPr lang="zh-CN" altLang="en-US" sz="1000" b="1">
                <a:hlinkClick r:id="rId9" tooltip="科學家"/>
              </a:rPr>
              <a:t>科學家</a:t>
            </a:r>
            <a:r>
              <a:rPr lang="zh-CN" altLang="en-US" sz="1000"/>
              <a:t>通常使用這種推理。 </a:t>
            </a:r>
          </a:p>
          <a:p>
            <a:pPr>
              <a:lnSpc>
                <a:spcPct val="80000"/>
              </a:lnSpc>
            </a:pPr>
            <a:r>
              <a:rPr lang="zh-CN" altLang="en-US" sz="1000"/>
              <a:t>舉例：</a:t>
            </a:r>
            <a:r>
              <a:rPr lang="en-US" altLang="zh-CN" sz="1000"/>
              <a:t>"</a:t>
            </a:r>
            <a:r>
              <a:rPr lang="zh-CN" altLang="en-US" sz="1000"/>
              <a:t>每次下雨，草地都是溼的。因此若明天下雨，草地就會變溼。</a:t>
            </a:r>
            <a:r>
              <a:rPr lang="en-US" altLang="zh-CN" sz="1000"/>
              <a:t>"</a:t>
            </a:r>
            <a:r>
              <a:rPr lang="zh-CN" altLang="en-US" sz="1000"/>
              <a:t>。</a:t>
            </a:r>
          </a:p>
          <a:p>
            <a:pPr marL="1600200" lvl="3" indent="-228600">
              <a:lnSpc>
                <a:spcPct val="80000"/>
              </a:lnSpc>
            </a:pPr>
            <a:r>
              <a:rPr lang="zh-CN" altLang="en-US" sz="1000" b="1"/>
              <a:t>溯因</a:t>
            </a:r>
            <a:r>
              <a:rPr lang="zh-CN" altLang="en-US" sz="1000"/>
              <a:t>用來決定 </a:t>
            </a:r>
            <a:r>
              <a:rPr lang="zh-CN" altLang="en-US" sz="1000" i="1"/>
              <a:t>前提</a:t>
            </a:r>
            <a:r>
              <a:rPr lang="zh-CN" altLang="en-US" sz="1000"/>
              <a:t> 。它藉由 </a:t>
            </a:r>
            <a:r>
              <a:rPr lang="zh-CN" altLang="en-US" sz="1000" i="1"/>
              <a:t>結論</a:t>
            </a:r>
            <a:r>
              <a:rPr lang="zh-CN" altLang="en-US" sz="1000"/>
              <a:t> 和 </a:t>
            </a:r>
            <a:r>
              <a:rPr lang="zh-CN" altLang="en-US" sz="1000" i="1"/>
              <a:t>規則</a:t>
            </a:r>
            <a:r>
              <a:rPr lang="zh-CN" altLang="en-US" sz="1000"/>
              <a:t> 來支援 </a:t>
            </a:r>
            <a:r>
              <a:rPr lang="zh-CN" altLang="en-US" sz="1000" i="1"/>
              <a:t>前提</a:t>
            </a:r>
            <a:r>
              <a:rPr lang="zh-CN" altLang="en-US" sz="1000"/>
              <a:t> 以解釋 </a:t>
            </a:r>
            <a:r>
              <a:rPr lang="zh-CN" altLang="en-US" sz="1000" i="1"/>
              <a:t>結論</a:t>
            </a:r>
            <a:r>
              <a:rPr lang="zh-CN" altLang="en-US" sz="1000"/>
              <a:t> 。</a:t>
            </a:r>
            <a:r>
              <a:rPr lang="zh-CN" altLang="en-US" sz="1000" b="1">
                <a:hlinkClick r:id="rId10" tooltip="診斷"/>
              </a:rPr>
              <a:t>診斷</a:t>
            </a:r>
            <a:r>
              <a:rPr lang="zh-CN" altLang="en-US" sz="1000"/>
              <a:t>和</a:t>
            </a:r>
            <a:r>
              <a:rPr lang="zh-CN" altLang="en-US" sz="1000">
                <a:hlinkClick r:id="rId11" tooltip="侦探"/>
              </a:rPr>
              <a:t>偵探</a:t>
            </a:r>
            <a:r>
              <a:rPr lang="zh-CN" altLang="en-US" sz="1000"/>
              <a:t>通常使用這種推理。 </a:t>
            </a:r>
          </a:p>
          <a:p>
            <a:pPr>
              <a:lnSpc>
                <a:spcPct val="80000"/>
              </a:lnSpc>
            </a:pPr>
            <a:r>
              <a:rPr lang="zh-CN" altLang="en-US" sz="1000"/>
              <a:t>舉例：</a:t>
            </a:r>
            <a:r>
              <a:rPr lang="en-US" altLang="zh-CN" sz="1000"/>
              <a:t>"</a:t>
            </a:r>
            <a:r>
              <a:rPr lang="zh-CN" altLang="en-US" sz="1000"/>
              <a:t>若下雨，草地會變溼。因為草地是溼的，所以曾下過雨。</a:t>
            </a:r>
            <a:r>
              <a:rPr lang="en-US" altLang="zh-CN" sz="1000"/>
              <a:t>"</a:t>
            </a:r>
            <a:r>
              <a:rPr lang="zh-CN" altLang="en-US" sz="1000"/>
              <a:t>。</a:t>
            </a:r>
          </a:p>
          <a:p>
            <a:pPr>
              <a:lnSpc>
                <a:spcPct val="80000"/>
              </a:lnSpc>
            </a:pPr>
            <a:endParaRPr lang="zh-CN" altLang="en-US" sz="100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22B0C93-0362-4896-87A5-9458F2C747DA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7978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F43FB735-92CC-42BB-8471-10A1CFBB492C}" type="slidenum">
              <a:rPr lang="zh-CN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23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557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F43FB735-92CC-42BB-8471-10A1CFBB492C}" type="slidenum">
              <a:rPr lang="zh-CN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24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1707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F43FB735-92CC-42BB-8471-10A1CFBB492C}" type="slidenum">
              <a:rPr lang="zh-CN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25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1494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F43FB735-92CC-42BB-8471-10A1CFBB492C}" type="slidenum">
              <a:rPr lang="zh-CN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26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8218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(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b="1" dirty="0" err="1">
                <a:latin typeface="Times New Roman" panose="02020603050405020304" pitchFamily="18" charset="0"/>
              </a:rPr>
              <a:t>^q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∨(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1" dirty="0" err="1">
                <a:latin typeface="Times New Roman" panose="02020603050405020304" pitchFamily="18" charset="0"/>
                <a:ea typeface="宋体" pitchFamily="2" charset="-122"/>
                <a:sym typeface="Symbol" panose="05050102010706020507" pitchFamily="18" charset="2"/>
              </a:rPr>
              <a:t>q</a:t>
            </a:r>
            <a:r>
              <a:rPr lang="en-US" altLang="zh-CN" b="1" dirty="0" err="1">
                <a:latin typeface="Times New Roman" panose="02020603050405020304" pitchFamily="18" charset="0"/>
              </a:rPr>
              <a:t>^p</a:t>
            </a:r>
            <a:r>
              <a:rPr lang="en-US" altLang="zh-CN" b="1" dirty="0">
                <a:latin typeface="Times New Roman" panose="02020603050405020304" pitchFamily="18" charset="0"/>
              </a:rPr>
              <a:t>))=(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∨</a:t>
            </a:r>
            <a:r>
              <a:rPr lang="en-US" altLang="zh-CN" b="1" dirty="0" err="1">
                <a:latin typeface="Times New Roman" panose="02020603050405020304" pitchFamily="18" charset="0"/>
              </a:rPr>
              <a:t>q</a:t>
            </a:r>
            <a:r>
              <a:rPr lang="en-US" altLang="zh-CN" b="1" dirty="0">
                <a:latin typeface="Times New Roman" panose="02020603050405020304" pitchFamily="18" charset="0"/>
              </a:rPr>
              <a:t>)^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1" dirty="0" err="1">
                <a:latin typeface="Times New Roman" panose="02020603050405020304" pitchFamily="18" charset="0"/>
                <a:ea typeface="宋体" pitchFamily="2" charset="-122"/>
                <a:sym typeface="Symbol" panose="05050102010706020507" pitchFamily="18" charset="2"/>
              </a:rPr>
              <a:t>q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∨</a:t>
            </a:r>
            <a:r>
              <a:rPr lang="en-US" altLang="zh-CN" b="1" dirty="0" err="1"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</a:rPr>
              <a:t>)=))=(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p</a:t>
            </a:r>
            <a:r>
              <a:rPr lang="en-US" altLang="zh-CN" b="1" dirty="0">
                <a:latin typeface="Times New Roman" panose="02020603050405020304" pitchFamily="18" charset="0"/>
              </a:rPr>
              <a:t>^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latin typeface="Times New Roman" panose="02020603050405020304" pitchFamily="18" charset="0"/>
                <a:ea typeface="宋体" pitchFamily="2" charset="-122"/>
                <a:sym typeface="Symbol" panose="05050102010706020507" pitchFamily="18" charset="2"/>
              </a:rPr>
              <a:t>q)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∨(</a:t>
            </a:r>
            <a:r>
              <a:rPr lang="en-US" altLang="zh-CN" b="1" dirty="0" err="1">
                <a:latin typeface="Times New Roman" panose="02020603050405020304" pitchFamily="18" charset="0"/>
              </a:rPr>
              <a:t>p^</a:t>
            </a:r>
            <a:r>
              <a:rPr lang="en-US" altLang="zh-CN" b="1" dirty="0" err="1">
                <a:latin typeface="Times New Roman" panose="02020603050405020304" pitchFamily="18" charset="0"/>
                <a:ea typeface="宋体" pitchFamily="2" charset="-122"/>
                <a:sym typeface="Symbol" panose="05050102010706020507" pitchFamily="18" charset="2"/>
              </a:rPr>
              <a:t>q</a:t>
            </a:r>
            <a:r>
              <a:rPr lang="en-US" altLang="zh-CN" b="1" dirty="0">
                <a:latin typeface="Times New Roman" panose="02020603050405020304" pitchFamily="18" charset="0"/>
                <a:ea typeface="宋体" pitchFamily="2" charset="-122"/>
                <a:sym typeface="Symbol" panose="05050102010706020507" pitchFamily="18" charset="2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宋体" pitchFamily="2" charset="-122"/>
                <a:sym typeface="Symbol" panose="05050102010706020507" pitchFamily="18" charset="2"/>
              </a:rPr>
              <a:t>，显然</a:t>
            </a:r>
            <a:r>
              <a:rPr lang="en-US" altLang="zh-CN" b="1" dirty="0" err="1">
                <a:latin typeface="Times New Roman" panose="02020603050405020304" pitchFamily="18" charset="0"/>
              </a:rPr>
              <a:t>p^</a:t>
            </a:r>
            <a:r>
              <a:rPr lang="en-US" altLang="zh-CN" b="1" dirty="0" err="1">
                <a:latin typeface="Times New Roman" panose="02020603050405020304" pitchFamily="18" charset="0"/>
                <a:ea typeface="宋体" pitchFamily="2" charset="-122"/>
                <a:sym typeface="Symbol" panose="05050102010706020507" pitchFamily="18" charset="2"/>
              </a:rPr>
              <a:t>q</a:t>
            </a:r>
            <a:r>
              <a:rPr lang="en-US" altLang="zh-CN" b="1" dirty="0">
                <a:latin typeface="Times New Roman" panose="02020603050405020304" pitchFamily="18" charset="0"/>
                <a:ea typeface="宋体" pitchFamily="2" charset="-122"/>
                <a:sym typeface="Symbol" panose="05050102010706020507" pitchFamily="18" charset="2"/>
              </a:rPr>
              <a:t>=0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F43FB735-92CC-42BB-8471-10A1CFBB492C}" type="slidenum">
              <a:rPr lang="zh-CN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27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5816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B43AF-1D13-403E-8CAD-E589427EA01E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75469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</a:rPr>
              <a:t>(7’) </a:t>
            </a:r>
            <a:r>
              <a:rPr lang="en-US" altLang="zh-CN" b="1" dirty="0">
                <a:solidFill>
                  <a:schemeClr val="bg1"/>
                </a:solidFill>
                <a:sym typeface="Symbol" panose="05050102010706020507" pitchFamily="18" charset="2"/>
              </a:rPr>
              <a:t></a:t>
            </a:r>
            <a:r>
              <a:rPr lang="en-US" altLang="zh-CN" b="1" dirty="0" err="1">
                <a:solidFill>
                  <a:schemeClr val="bg1"/>
                </a:solidFill>
                <a:sym typeface="Symbol" panose="05050102010706020507" pitchFamily="18" charset="2"/>
              </a:rPr>
              <a:t>q</a:t>
            </a:r>
            <a:r>
              <a:rPr lang="en-US" altLang="zh-CN" b="1" dirty="0" err="1">
                <a:solidFill>
                  <a:schemeClr val="bg1"/>
                </a:solidFill>
              </a:rPr>
              <a:t>→r</a:t>
            </a:r>
            <a:r>
              <a:rPr lang="en-US" altLang="zh-CN" b="1" dirty="0">
                <a:solidFill>
                  <a:schemeClr val="bg1"/>
                </a:solidFill>
              </a:rPr>
              <a:t>                                </a:t>
            </a:r>
            <a:r>
              <a:rPr lang="zh-CN" altLang="en-US" b="1" dirty="0">
                <a:solidFill>
                  <a:schemeClr val="bg1"/>
                </a:solidFill>
              </a:rPr>
              <a:t>等值置换</a:t>
            </a:r>
            <a:r>
              <a:rPr lang="en-US" altLang="zh-CN" b="1" dirty="0">
                <a:solidFill>
                  <a:schemeClr val="bg1"/>
                </a:solidFill>
              </a:rPr>
              <a:t>(5)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</a:rPr>
              <a:t>(8’) r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                                         (</a:t>
            </a:r>
            <a:r>
              <a:rPr lang="en-US" altLang="zh-CN" b="1" dirty="0">
                <a:solidFill>
                  <a:schemeClr val="bg1"/>
                </a:solidFill>
                <a:sym typeface="Symbol" panose="05050102010706020507" pitchFamily="18" charset="2"/>
              </a:rPr>
              <a:t>6)(7’)</a:t>
            </a:r>
            <a:r>
              <a:rPr lang="zh-CN" altLang="en-US" b="1" dirty="0">
                <a:solidFill>
                  <a:schemeClr val="bg1"/>
                </a:solidFill>
                <a:sym typeface="Symbol" panose="05050102010706020507" pitchFamily="18" charset="2"/>
              </a:rPr>
              <a:t>分离</a:t>
            </a:r>
            <a:endParaRPr lang="en-US" altLang="zh-CN" b="1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endParaRPr lang="en-US" altLang="zh-CN" b="1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  <a:sym typeface="Symbol" panose="05050102010706020507" pitchFamily="18" charset="2"/>
              </a:rPr>
              <a:t>如果将</a:t>
            </a:r>
            <a:r>
              <a:rPr lang="en-US" altLang="zh-CN" b="1" dirty="0" err="1">
                <a:solidFill>
                  <a:schemeClr val="bg1"/>
                </a:solidFill>
                <a:sym typeface="Symbol" panose="05050102010706020507" pitchFamily="18" charset="2"/>
              </a:rPr>
              <a:t>q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∨r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翻译为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1" dirty="0" err="1">
                <a:latin typeface="Times New Roman" panose="02020603050405020304" pitchFamily="18" charset="0"/>
                <a:ea typeface="宋体" pitchFamily="2" charset="-122"/>
                <a:sym typeface="Symbol" panose="05050102010706020507" pitchFamily="18" charset="2"/>
              </a:rPr>
              <a:t>q</a:t>
            </a:r>
            <a:r>
              <a:rPr lang="en-US" altLang="zh-CN" b="1" dirty="0" err="1">
                <a:latin typeface="Times New Roman" panose="02020603050405020304" pitchFamily="18" charset="0"/>
              </a:rPr>
              <a:t>^r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∨(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1" dirty="0" err="1">
                <a:latin typeface="Times New Roman" panose="02020603050405020304" pitchFamily="18" charset="0"/>
                <a:ea typeface="宋体" pitchFamily="2" charset="-122"/>
                <a:sym typeface="Symbol" panose="05050102010706020507" pitchFamily="18" charset="2"/>
              </a:rPr>
              <a:t>r</a:t>
            </a:r>
            <a:r>
              <a:rPr lang="en-US" altLang="zh-CN" b="1" dirty="0" err="1">
                <a:latin typeface="Times New Roman" panose="02020603050405020304" pitchFamily="18" charset="0"/>
              </a:rPr>
              <a:t>^q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，则有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(6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‘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(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1" dirty="0" err="1">
                <a:latin typeface="Times New Roman" panose="02020603050405020304" pitchFamily="18" charset="0"/>
                <a:ea typeface="宋体" pitchFamily="2" charset="-122"/>
                <a:sym typeface="Symbol" panose="05050102010706020507" pitchFamily="18" charset="2"/>
              </a:rPr>
              <a:t>q</a:t>
            </a:r>
            <a:r>
              <a:rPr lang="en-US" altLang="zh-CN" b="1" dirty="0" err="1">
                <a:latin typeface="Times New Roman" panose="02020603050405020304" pitchFamily="18" charset="0"/>
              </a:rPr>
              <a:t>^r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∨(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1" dirty="0" err="1">
                <a:latin typeface="Times New Roman" panose="02020603050405020304" pitchFamily="18" charset="0"/>
                <a:ea typeface="宋体" pitchFamily="2" charset="-122"/>
                <a:sym typeface="Symbol" panose="05050102010706020507" pitchFamily="18" charset="2"/>
              </a:rPr>
              <a:t>r</a:t>
            </a:r>
            <a:r>
              <a:rPr lang="en-US" altLang="zh-CN" b="1" dirty="0" err="1">
                <a:latin typeface="Times New Roman" panose="02020603050405020304" pitchFamily="18" charset="0"/>
              </a:rPr>
              <a:t>^q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(7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‘）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1" dirty="0" err="1">
                <a:latin typeface="Times New Roman" panose="02020603050405020304" pitchFamily="18" charset="0"/>
                <a:ea typeface="宋体" pitchFamily="2" charset="-122"/>
                <a:sym typeface="Symbol" panose="05050102010706020507" pitchFamily="18" charset="2"/>
              </a:rPr>
              <a:t>q</a:t>
            </a:r>
            <a:r>
              <a:rPr lang="en-US" altLang="zh-CN" b="1" dirty="0" err="1">
                <a:latin typeface="Times New Roman" panose="02020603050405020304" pitchFamily="18" charset="0"/>
              </a:rPr>
              <a:t>^r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(8’) r</a:t>
            </a:r>
            <a:endParaRPr lang="zh-CN" altLang="en-US" b="1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B43AF-1D13-403E-8CAD-E589427EA01E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16845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144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00BE1AAF-6F22-4935-8360-C69B14D327BE}" type="slidenum">
              <a:rPr lang="zh-CN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31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1739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F43FB735-92CC-42BB-8471-10A1CFBB492C}" type="slidenum">
              <a:rPr lang="zh-CN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34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0471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333300"/>
                </a:solidFill>
              </a:rPr>
              <a:t>注意定义中的假设</a:t>
            </a:r>
            <a:r>
              <a:rPr lang="zh-CN" altLang="en-US" i="1" dirty="0">
                <a:solidFill>
                  <a:srgbClr val="333300"/>
                </a:solidFill>
                <a:sym typeface="Symbol" panose="05050102010706020507" pitchFamily="18" charset="2"/>
              </a:rPr>
              <a:t></a:t>
            </a:r>
            <a:r>
              <a:rPr lang="en-US" altLang="zh-CN" dirty="0">
                <a:solidFill>
                  <a:srgbClr val="333300"/>
                </a:solidFill>
              </a:rPr>
              <a:t>1</a:t>
            </a:r>
            <a:r>
              <a:rPr lang="zh-CN" altLang="en-US" dirty="0">
                <a:solidFill>
                  <a:srgbClr val="333300"/>
                </a:solidFill>
              </a:rPr>
              <a:t>，</a:t>
            </a:r>
            <a:r>
              <a:rPr lang="zh-CN" altLang="en-US" i="1" dirty="0">
                <a:solidFill>
                  <a:srgbClr val="333300"/>
                </a:solidFill>
                <a:sym typeface="Symbol" panose="05050102010706020507" pitchFamily="18" charset="2"/>
              </a:rPr>
              <a:t></a:t>
            </a:r>
            <a:r>
              <a:rPr lang="en-US" altLang="zh-CN" dirty="0">
                <a:solidFill>
                  <a:srgbClr val="333300"/>
                </a:solidFill>
              </a:rPr>
              <a:t>2</a:t>
            </a:r>
            <a:r>
              <a:rPr lang="zh-CN" altLang="en-US" dirty="0">
                <a:solidFill>
                  <a:srgbClr val="333300"/>
                </a:solidFill>
              </a:rPr>
              <a:t>，</a:t>
            </a:r>
            <a:r>
              <a:rPr lang="zh-CN" altLang="en-US" i="1" dirty="0">
                <a:solidFill>
                  <a:srgbClr val="333300"/>
                </a:solidFill>
                <a:sym typeface="Symbol" panose="05050102010706020507" pitchFamily="18" charset="2"/>
              </a:rPr>
              <a:t></a:t>
            </a:r>
            <a:r>
              <a:rPr lang="en-US" altLang="zh-CN" dirty="0">
                <a:solidFill>
                  <a:srgbClr val="333300"/>
                </a:solidFill>
              </a:rPr>
              <a:t>3</a:t>
            </a:r>
            <a:r>
              <a:rPr lang="zh-CN" altLang="en-US" dirty="0">
                <a:solidFill>
                  <a:srgbClr val="333300"/>
                </a:solidFill>
              </a:rPr>
              <a:t>，</a:t>
            </a:r>
            <a:r>
              <a:rPr lang="en-US" altLang="zh-CN" dirty="0">
                <a:solidFill>
                  <a:srgbClr val="333300"/>
                </a:solidFill>
              </a:rPr>
              <a:t>…</a:t>
            </a:r>
            <a:r>
              <a:rPr lang="zh-CN" altLang="en-US" dirty="0">
                <a:solidFill>
                  <a:srgbClr val="333300"/>
                </a:solidFill>
              </a:rPr>
              <a:t>，</a:t>
            </a:r>
            <a:r>
              <a:rPr lang="zh-CN" altLang="en-US" i="1" dirty="0">
                <a:solidFill>
                  <a:srgbClr val="333300"/>
                </a:solidFill>
                <a:sym typeface="Symbol" panose="05050102010706020507" pitchFamily="18" charset="2"/>
              </a:rPr>
              <a:t></a:t>
            </a:r>
            <a:r>
              <a:rPr lang="en-US" altLang="zh-CN" dirty="0">
                <a:solidFill>
                  <a:srgbClr val="333300"/>
                </a:solidFill>
              </a:rPr>
              <a:t>k</a:t>
            </a:r>
            <a:r>
              <a:rPr lang="zh-CN" altLang="en-US" dirty="0">
                <a:solidFill>
                  <a:srgbClr val="333300"/>
                </a:solidFill>
              </a:rPr>
              <a:t>只能理解为其本身，而不能代入。 差别在哪里</a:t>
            </a:r>
            <a:r>
              <a:rPr lang="en-US" altLang="zh-CN" dirty="0">
                <a:solidFill>
                  <a:srgbClr val="3333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27415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如果今天是星期二</a:t>
            </a:r>
            <a:r>
              <a:rPr lang="en-US" altLang="zh-CN" dirty="0"/>
              <a:t>,</a:t>
            </a:r>
            <a:r>
              <a:rPr lang="zh-CN" altLang="en-US" dirty="0"/>
              <a:t> 今天有离散数学课</a:t>
            </a:r>
            <a:r>
              <a:rPr lang="en-US" altLang="zh-CN" dirty="0"/>
              <a:t>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今天是星期二</a:t>
            </a:r>
            <a:r>
              <a:rPr lang="en-US" altLang="zh-CN" dirty="0"/>
              <a:t>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今天有离散数学课</a:t>
            </a:r>
            <a:r>
              <a:rPr lang="en-US" altLang="zh-CN" dirty="0"/>
              <a:t>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今天不是星期二</a:t>
            </a:r>
            <a:r>
              <a:rPr lang="en-US" altLang="zh-CN" dirty="0"/>
              <a:t>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今天没有离散数学课</a:t>
            </a:r>
            <a:r>
              <a:rPr lang="en-US" altLang="zh-CN" dirty="0"/>
              <a:t>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dirty="0"/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7468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0368B0BA-00D5-45E3-8456-9D0BC650F32F}" type="slidenum">
              <a:rPr lang="zh-CN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36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6896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谬（</a:t>
            </a:r>
            <a:r>
              <a:rPr lang="en-US" altLang="zh-CN" dirty="0" err="1"/>
              <a:t>miu</a:t>
            </a:r>
            <a:r>
              <a:rPr lang="zh-CN" altLang="en-US" dirty="0"/>
              <a:t>）论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E0BF72-3DCC-4A33-A34F-7CB9DBD24BD1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04058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E0BF72-3DCC-4A33-A34F-7CB9DBD24BD1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47250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E0BF72-3DCC-4A33-A34F-7CB9DBD24BD1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82586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E0BF72-3DCC-4A33-A34F-7CB9DBD24BD1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3607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E0BF72-3DCC-4A33-A34F-7CB9DBD24BD1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6690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</a:pPr>
            <a:fld id="{F43FB735-92CC-42BB-8471-10A1CFBB492C}" type="slidenum">
              <a:rPr lang="zh-CN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42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907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E0BF72-3DCC-4A33-A34F-7CB9DBD24BD1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45693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E0BF72-3DCC-4A33-A34F-7CB9DBD24BD1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4136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solidFill>
                <a:srgbClr val="33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143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E0BF72-3DCC-4A33-A34F-7CB9DBD24BD1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41573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/>
              <a:t>分离规则</a:t>
            </a:r>
            <a:r>
              <a:rPr lang="en-US" altLang="zh-CN" b="1"/>
              <a:t>——MP</a:t>
            </a:r>
            <a:r>
              <a:rPr lang="zh-CN" altLang="en-US" b="1"/>
              <a:t>规则 </a:t>
            </a:r>
            <a:r>
              <a:rPr lang="en-US" altLang="zh-CN" b="1"/>
              <a:t>(Modus Ponens, </a:t>
            </a:r>
            <a:r>
              <a:rPr lang="zh-CN" altLang="en-US" b="1"/>
              <a:t>拉丁文）</a:t>
            </a:r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2DF2E00-11C3-4387-92AC-701069BB27BC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9078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B43AF-1D13-403E-8CAD-E589427EA01E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1857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E0BF72-3DCC-4A33-A34F-7CB9DBD24BD1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824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dirty="0">
                <a:sym typeface="Symbol" panose="05050102010706020507" pitchFamily="18" charset="2"/>
              </a:rPr>
              <a:t>重言式</a:t>
            </a:r>
            <a:r>
              <a:rPr lang="en-US" altLang="zh-CN" b="1" dirty="0">
                <a:sym typeface="Symbol" panose="05050102010706020507" pitchFamily="18" charset="2"/>
              </a:rPr>
              <a:t>——</a:t>
            </a:r>
            <a:r>
              <a:rPr lang="zh-CN" altLang="en-US" b="1" dirty="0">
                <a:sym typeface="Symbol" panose="05050102010706020507" pitchFamily="18" charset="2"/>
              </a:rPr>
              <a:t>推理规则</a:t>
            </a:r>
            <a:endParaRPr lang="zh-CN" altLang="en-US" dirty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523FE00-EA20-44AE-8BFB-A8F658B6645F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310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>
                <a:sym typeface="Symbol" panose="05050102010706020507" pitchFamily="18" charset="2"/>
              </a:rPr>
              <a:t>重言式</a:t>
            </a:r>
            <a:r>
              <a:rPr lang="en-US" altLang="zh-CN" b="1">
                <a:sym typeface="Symbol" panose="05050102010706020507" pitchFamily="18" charset="2"/>
              </a:rPr>
              <a:t>——</a:t>
            </a:r>
            <a:r>
              <a:rPr lang="zh-CN" altLang="en-US" b="1">
                <a:sym typeface="Symbol" panose="05050102010706020507" pitchFamily="18" charset="2"/>
              </a:rPr>
              <a:t>推理规则</a:t>
            </a: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523FE00-EA20-44AE-8BFB-A8F658B6645F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368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B43AF-1D13-403E-8CAD-E589427EA01E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1772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22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 flipV="1">
            <a:off x="0" y="765175"/>
            <a:ext cx="914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F8C1F30-8CF9-47F6-93B2-1894FBF16E20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325005100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79388" y="-26988"/>
            <a:ext cx="82296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23850" y="10525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5475" y="64817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712A0CF-ED49-415E-ACC6-41D78AECBC9A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" y="0"/>
            <a:ext cx="9153486" cy="6858000"/>
          </a:xfrm>
          <a:prstGeom prst="rect">
            <a:avLst/>
          </a:prstGeom>
        </p:spPr>
      </p:pic>
      <p:sp>
        <p:nvSpPr>
          <p:cNvPr id="4103" name="Rectangle 12"/>
          <p:cNvSpPr>
            <a:spLocks noChangeArrowheads="1"/>
          </p:cNvSpPr>
          <p:nvPr/>
        </p:nvSpPr>
        <p:spPr bwMode="auto">
          <a:xfrm>
            <a:off x="971600" y="1217713"/>
            <a:ext cx="74888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6000" b="1" dirty="0">
                <a:solidFill>
                  <a:srgbClr val="993300"/>
                </a:solidFill>
              </a:rPr>
              <a:t>命题逻辑推理理论</a:t>
            </a:r>
          </a:p>
        </p:txBody>
      </p:sp>
      <p:sp>
        <p:nvSpPr>
          <p:cNvPr id="4104" name="Rectangle 12"/>
          <p:cNvSpPr>
            <a:spLocks noChangeArrowheads="1"/>
          </p:cNvSpPr>
          <p:nvPr/>
        </p:nvSpPr>
        <p:spPr bwMode="auto">
          <a:xfrm>
            <a:off x="3886200" y="4572000"/>
            <a:ext cx="5006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石油学院计算机系   金 忠</a:t>
            </a:r>
          </a:p>
        </p:txBody>
      </p:sp>
      <p:sp>
        <p:nvSpPr>
          <p:cNvPr id="4105" name="TextBox 7"/>
          <p:cNvSpPr txBox="1">
            <a:spLocks noChangeArrowheads="1"/>
          </p:cNvSpPr>
          <p:nvPr/>
        </p:nvSpPr>
        <p:spPr bwMode="auto">
          <a:xfrm>
            <a:off x="5343400" y="5887998"/>
            <a:ext cx="38268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http://patternrecognition.asia/dm</a:t>
            </a:r>
            <a:endParaRPr lang="zh-CN" altLang="en-US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" y="5555042"/>
            <a:ext cx="4935107" cy="733066"/>
          </a:xfrm>
          <a:prstGeom prst="rect">
            <a:avLst/>
          </a:prstGeom>
        </p:spPr>
      </p:pic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68941" y="139128"/>
            <a:ext cx="89675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离散数学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406123"/>
      </p:ext>
    </p:extLst>
  </p:cSld>
  <p:clrMapOvr>
    <a:masterClrMapping/>
  </p:clrMapOvr>
  <p:transition advTm="1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0E165E1-AE5B-4AB5-A841-328014CA1CBD}"/>
              </a:ext>
            </a:extLst>
          </p:cNvPr>
          <p:cNvSpPr txBox="1"/>
          <p:nvPr/>
        </p:nvSpPr>
        <p:spPr>
          <a:xfrm>
            <a:off x="539552" y="1335634"/>
            <a:ext cx="8208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1" hangingPunct="1">
              <a:lnSpc>
                <a:spcPct val="150000"/>
              </a:lnSpc>
              <a:buClr>
                <a:srgbClr val="FF0066"/>
              </a:buClr>
              <a:buSzPct val="125000"/>
              <a:buFontTx/>
              <a:buChar char="•"/>
            </a:pPr>
            <a:r>
              <a:rPr lang="zh-CN" altLang="en-US" sz="3200" b="1" dirty="0">
                <a:latin typeface="宋体" panose="02010600030101010101" pitchFamily="2" charset="-122"/>
              </a:rPr>
              <a:t>真值表法</a:t>
            </a:r>
          </a:p>
          <a:p>
            <a:pPr algn="just" eaLnBrk="1" hangingPunct="1">
              <a:lnSpc>
                <a:spcPct val="150000"/>
              </a:lnSpc>
              <a:buClr>
                <a:srgbClr val="FF0066"/>
              </a:buClr>
              <a:buSzPct val="125000"/>
              <a:buFontTx/>
              <a:buChar char="•"/>
            </a:pPr>
            <a:r>
              <a:rPr lang="zh-CN" altLang="en-US" sz="3200" b="1" dirty="0">
                <a:latin typeface="宋体" panose="02010600030101010101" pitchFamily="2" charset="-122"/>
              </a:rPr>
              <a:t>等值演算法</a:t>
            </a:r>
          </a:p>
          <a:p>
            <a:pPr algn="just" eaLnBrk="1" hangingPunct="1">
              <a:lnSpc>
                <a:spcPct val="150000"/>
              </a:lnSpc>
              <a:buClr>
                <a:srgbClr val="FF0066"/>
              </a:buClr>
              <a:buSzPct val="125000"/>
              <a:buFontTx/>
              <a:buChar char="•"/>
            </a:pPr>
            <a:r>
              <a:rPr lang="zh-CN" altLang="en-US" sz="3200" b="1" dirty="0">
                <a:latin typeface="宋体" panose="02010600030101010101" pitchFamily="2" charset="-122"/>
              </a:rPr>
              <a:t>主析取范式法</a:t>
            </a:r>
          </a:p>
          <a:p>
            <a:pPr eaLnBrk="1" hangingPunct="1">
              <a:lnSpc>
                <a:spcPct val="150000"/>
              </a:lnSpc>
              <a:buClr>
                <a:srgbClr val="FF0066"/>
              </a:buClr>
              <a:buSzPct val="125000"/>
              <a:buFontTx/>
              <a:buChar char="•"/>
            </a:pPr>
            <a:r>
              <a:rPr lang="zh-CN" altLang="en-US" sz="3200" b="1" dirty="0">
                <a:latin typeface="宋体" panose="02010600030101010101" pitchFamily="2" charset="-122"/>
              </a:rPr>
              <a:t>构造证明法（由推理规则，构造公式序列）        </a:t>
            </a:r>
          </a:p>
        </p:txBody>
      </p:sp>
      <p:sp>
        <p:nvSpPr>
          <p:cNvPr id="2" name="矩形 1"/>
          <p:cNvSpPr/>
          <p:nvPr/>
        </p:nvSpPr>
        <p:spPr>
          <a:xfrm>
            <a:off x="4427984" y="1577787"/>
            <a:ext cx="4125020" cy="181588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宋体" panose="02010600030101010101" pitchFamily="2" charset="-122"/>
              </a:rPr>
              <a:t>用前</a:t>
            </a:r>
            <a:r>
              <a:rPr lang="en-US" altLang="zh-CN" sz="3200" b="1" dirty="0">
                <a:latin typeface="宋体" panose="02010600030101010101" pitchFamily="2" charset="-122"/>
              </a:rPr>
              <a:t>3</a:t>
            </a:r>
            <a:r>
              <a:rPr lang="zh-CN" altLang="en-US" sz="3200" b="1" dirty="0">
                <a:latin typeface="宋体" panose="02010600030101010101" pitchFamily="2" charset="-122"/>
              </a:rPr>
              <a:t>个方法时采用</a:t>
            </a:r>
            <a:r>
              <a:rPr lang="zh-CN" altLang="en-US" sz="3200" b="1" dirty="0">
                <a:latin typeface="Times New Roman" panose="02020603050405020304" pitchFamily="18" charset="0"/>
              </a:rPr>
              <a:t>形式结构  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(A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Symbol" panose="05050102010706020507" pitchFamily="18" charset="2"/>
                <a:ea typeface="华文中宋" panose="02010600040101010101" pitchFamily="2" charset="-122"/>
              </a:rPr>
              <a:t>Ù</a:t>
            </a:r>
            <a:r>
              <a:rPr lang="en-US" altLang="zh-CN" sz="3200" b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Symbol" panose="05050102010706020507" pitchFamily="18" charset="2"/>
                <a:ea typeface="华文中宋" panose="02010600040101010101" pitchFamily="2" charset="-122"/>
              </a:rPr>
              <a:t>Ù</a:t>
            </a:r>
            <a:r>
              <a:rPr lang="en-US" altLang="zh-CN" sz="3200" b="1" dirty="0">
                <a:latin typeface="Times New Roman" panose="02020603050405020304" pitchFamily="18" charset="0"/>
              </a:rPr>
              <a:t>…</a:t>
            </a:r>
            <a:r>
              <a:rPr lang="en-US" altLang="zh-CN" sz="3200" b="1" dirty="0" err="1">
                <a:latin typeface="Symbol" panose="05050102010706020507" pitchFamily="18" charset="2"/>
                <a:ea typeface="华文中宋" panose="02010600040101010101" pitchFamily="2" charset="-122"/>
              </a:rPr>
              <a:t>Ù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A</a:t>
            </a:r>
            <a:r>
              <a:rPr lang="en-US" altLang="zh-CN" sz="3200" b="1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  <a:r>
              <a:rPr lang="en-US" altLang="zh-CN" sz="3200" b="1" dirty="0">
                <a:latin typeface="Symbol" panose="05050102010706020507" pitchFamily="18" charset="2"/>
                <a:ea typeface="华文中宋" panose="02010600040101010101" pitchFamily="2" charset="-122"/>
              </a:rPr>
              <a:t>®</a:t>
            </a:r>
            <a:r>
              <a:rPr lang="en-US" altLang="zh-CN" sz="3200" b="1" dirty="0">
                <a:latin typeface="Times New Roman" panose="02020603050405020304" pitchFamily="18" charset="0"/>
              </a:rPr>
              <a:t>B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 </a:t>
            </a:r>
            <a:endParaRPr lang="zh-CN" altLang="en-US" sz="3200" dirty="0"/>
          </a:p>
        </p:txBody>
      </p:sp>
      <p:sp>
        <p:nvSpPr>
          <p:cNvPr id="5" name="Rectangle 2"/>
          <p:cNvSpPr txBox="1">
            <a:spLocks/>
          </p:cNvSpPr>
          <p:nvPr/>
        </p:nvSpPr>
        <p:spPr bwMode="auto">
          <a:xfrm>
            <a:off x="179388" y="-26988"/>
            <a:ext cx="82296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tabLst>
                <a:tab pos="2606675" algn="l"/>
              </a:tabLst>
            </a:pPr>
            <a:r>
              <a:rPr lang="zh-CN" altLang="en-US" sz="4000" b="1" dirty="0">
                <a:latin typeface="宋体" panose="02010600030101010101" pitchFamily="2" charset="-122"/>
              </a:rPr>
              <a:t>判断推理是否正确的方法</a:t>
            </a:r>
            <a:endParaRPr lang="zh-CN" altLang="en-US" sz="4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2"/>
          <p:cNvSpPr txBox="1">
            <a:spLocks/>
          </p:cNvSpPr>
          <p:nvPr/>
        </p:nvSpPr>
        <p:spPr bwMode="auto">
          <a:xfrm>
            <a:off x="331788" y="836712"/>
            <a:ext cx="82296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>
              <a:tabLst>
                <a:tab pos="2606675" algn="l"/>
              </a:tabLst>
            </a:pP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</a:rPr>
              <a:t>判断推理是否正确的方法</a:t>
            </a:r>
            <a:endParaRPr lang="zh-CN" altLang="en-US" sz="32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 flipH="1">
            <a:off x="1043608" y="4221088"/>
            <a:ext cx="57149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3200" dirty="0"/>
              <a:t>直接证明法</a:t>
            </a:r>
            <a:endParaRPr lang="en-US" altLang="zh-CN" sz="32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200" dirty="0"/>
              <a:t>附加前提证明法</a:t>
            </a:r>
            <a:endParaRPr lang="en-US" altLang="zh-CN" sz="32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200" dirty="0"/>
              <a:t>归谬法（反证法）</a:t>
            </a:r>
            <a:endParaRPr lang="en-US" altLang="zh-CN" sz="32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200" dirty="0"/>
              <a:t>半反证法</a:t>
            </a:r>
            <a:endParaRPr lang="en-US" altLang="zh-CN" sz="32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3200" dirty="0"/>
              <a:t>穷举法            </a:t>
            </a:r>
            <a:r>
              <a:rPr lang="zh-CN" altLang="en-US" dirty="0"/>
              <a:t>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97700941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dirty="0">
                <a:latin typeface="Arial" panose="020B0604020202020204" pitchFamily="34" charset="0"/>
                <a:ea typeface="宋体" panose="02010600030101010101" pitchFamily="2" charset="-122"/>
              </a:rPr>
              <a:t>推理定律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E165E1-AE5B-4AB5-A841-328014CA1CBD}"/>
              </a:ext>
            </a:extLst>
          </p:cNvPr>
          <p:cNvSpPr txBox="1"/>
          <p:nvPr/>
        </p:nvSpPr>
        <p:spPr>
          <a:xfrm>
            <a:off x="323528" y="836712"/>
            <a:ext cx="8676456" cy="6033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3200" b="1" i="1" dirty="0">
                <a:latin typeface="Times New Roman" panose="02020603050405020304" pitchFamily="18" charset="0"/>
              </a:rPr>
              <a:t>  A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Symbol" panose="05050102010706020507" pitchFamily="18" charset="2"/>
              </a:rPr>
              <a:t>Þ</a:t>
            </a:r>
            <a:r>
              <a:rPr lang="en-US" altLang="zh-CN" sz="3200" b="1" dirty="0">
                <a:latin typeface="Times New Roman" panose="02020603050405020304" pitchFamily="18" charset="0"/>
              </a:rPr>
              <a:t> 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Symbol" panose="05050102010706020507" pitchFamily="18" charset="2"/>
              </a:rPr>
              <a:t>Ú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</a:rPr>
              <a:t>)                                        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附加律 </a:t>
            </a:r>
          </a:p>
          <a:p>
            <a:pPr marL="457200" indent="-4572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Times New Roman" panose="02020603050405020304" pitchFamily="18" charset="0"/>
              </a:rPr>
              <a:t>  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Symbol" panose="05050102010706020507" pitchFamily="18" charset="2"/>
              </a:rPr>
              <a:t>Ù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</a:rPr>
              <a:t>) </a:t>
            </a:r>
            <a:r>
              <a:rPr lang="en-US" altLang="zh-CN" sz="3200" b="1" dirty="0">
                <a:latin typeface="Symbol" panose="05050102010706020507" pitchFamily="18" charset="2"/>
              </a:rPr>
              <a:t>Þ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</a:rPr>
              <a:t>                                        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化简律</a:t>
            </a:r>
          </a:p>
          <a:p>
            <a:pPr marL="457200" indent="-4572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Times New Roman" panose="02020603050405020304" pitchFamily="18" charset="0"/>
              </a:rPr>
              <a:t>  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Symbol" panose="05050102010706020507" pitchFamily="18" charset="2"/>
              </a:rPr>
              <a:t>®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  <a:r>
              <a:rPr lang="en-US" altLang="zh-CN" sz="3200" b="1" dirty="0">
                <a:latin typeface="Symbol" panose="05050102010706020507" pitchFamily="18" charset="2"/>
              </a:rPr>
              <a:t>Ù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Symbol" panose="05050102010706020507" pitchFamily="18" charset="2"/>
              </a:rPr>
              <a:t>Þ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</a:rPr>
              <a:t>                             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假言推理</a:t>
            </a:r>
          </a:p>
          <a:p>
            <a:pPr marL="457200" indent="-4572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Times New Roman" panose="02020603050405020304" pitchFamily="18" charset="0"/>
              </a:rPr>
              <a:t>  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Symbol" panose="05050102010706020507" pitchFamily="18" charset="2"/>
              </a:rPr>
              <a:t>®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  <a:r>
              <a:rPr lang="en-US" altLang="zh-CN" sz="3200" b="1" dirty="0">
                <a:latin typeface="Symbol" panose="05050102010706020507" pitchFamily="18" charset="2"/>
              </a:rPr>
              <a:t>ÙØ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Symbol" panose="05050102010706020507" pitchFamily="18" charset="2"/>
              </a:rPr>
              <a:t>Þ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Symbol" panose="05050102010706020507" pitchFamily="18" charset="2"/>
              </a:rPr>
              <a:t>Ø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</a:rPr>
              <a:t>                           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拒取式</a:t>
            </a:r>
          </a:p>
          <a:p>
            <a:pPr marL="457200" indent="-4572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Times New Roman" panose="02020603050405020304" pitchFamily="18" charset="0"/>
              </a:rPr>
              <a:t>  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Symbol" panose="05050102010706020507" pitchFamily="18" charset="2"/>
              </a:rPr>
              <a:t>Ú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  <a:r>
              <a:rPr lang="en-US" altLang="zh-CN" sz="3200" b="1" dirty="0">
                <a:latin typeface="Symbol" panose="05050102010706020507" pitchFamily="18" charset="2"/>
              </a:rPr>
              <a:t>ÙØ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Symbol" panose="05050102010706020507" pitchFamily="18" charset="2"/>
              </a:rPr>
              <a:t>Þ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</a:rPr>
              <a:t>                        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析取三段论</a:t>
            </a:r>
          </a:p>
          <a:p>
            <a:pPr marL="457200" indent="-4572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Times New Roman" panose="02020603050405020304" pitchFamily="18" charset="0"/>
              </a:rPr>
              <a:t>  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Symbol" panose="05050102010706020507" pitchFamily="18" charset="2"/>
              </a:rPr>
              <a:t>®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  <a:r>
              <a:rPr lang="en-US" altLang="zh-CN" sz="3200" b="1" dirty="0">
                <a:latin typeface="Symbol" panose="05050102010706020507" pitchFamily="18" charset="2"/>
              </a:rPr>
              <a:t>Ù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Symbol" panose="05050102010706020507" pitchFamily="18" charset="2"/>
              </a:rPr>
              <a:t>®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3200" b="1" dirty="0">
                <a:latin typeface="Times New Roman" panose="02020603050405020304" pitchFamily="18" charset="0"/>
              </a:rPr>
              <a:t>) </a:t>
            </a:r>
            <a:r>
              <a:rPr lang="en-US" altLang="zh-CN" sz="3200" b="1" dirty="0">
                <a:latin typeface="Symbol" panose="05050102010706020507" pitchFamily="18" charset="2"/>
              </a:rPr>
              <a:t>Þ</a:t>
            </a:r>
            <a:r>
              <a:rPr lang="en-US" altLang="zh-CN" sz="3200" b="1" dirty="0">
                <a:latin typeface="Times New Roman" panose="02020603050405020304" pitchFamily="18" charset="0"/>
              </a:rPr>
              <a:t> 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Symbol" panose="05050102010706020507" pitchFamily="18" charset="2"/>
              </a:rPr>
              <a:t>®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3200" b="1" dirty="0">
                <a:latin typeface="Times New Roman" panose="02020603050405020304" pitchFamily="18" charset="0"/>
              </a:rPr>
              <a:t>)       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假言三段论</a:t>
            </a:r>
          </a:p>
          <a:p>
            <a:pPr marL="457200" indent="-4572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Times New Roman" panose="02020603050405020304" pitchFamily="18" charset="0"/>
              </a:rPr>
              <a:t>  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Symbol" panose="05050102010706020507" pitchFamily="18" charset="2"/>
              </a:rPr>
              <a:t>«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  <a:r>
              <a:rPr lang="en-US" altLang="zh-CN" sz="3200" b="1" dirty="0">
                <a:latin typeface="Symbol" panose="05050102010706020507" pitchFamily="18" charset="2"/>
              </a:rPr>
              <a:t>Ù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Symbol" panose="05050102010706020507" pitchFamily="18" charset="2"/>
              </a:rPr>
              <a:t>«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3200" b="1" dirty="0">
                <a:latin typeface="Times New Roman" panose="02020603050405020304" pitchFamily="18" charset="0"/>
              </a:rPr>
              <a:t>) </a:t>
            </a:r>
            <a:r>
              <a:rPr lang="en-US" altLang="zh-CN" sz="3200" b="1" dirty="0">
                <a:latin typeface="Symbol" panose="05050102010706020507" pitchFamily="18" charset="2"/>
              </a:rPr>
              <a:t>Þ</a:t>
            </a:r>
            <a:r>
              <a:rPr lang="en-US" altLang="zh-CN" sz="3200" b="1" dirty="0">
                <a:latin typeface="Times New Roman" panose="02020603050405020304" pitchFamily="18" charset="0"/>
              </a:rPr>
              <a:t> 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Symbol" panose="05050102010706020507" pitchFamily="18" charset="2"/>
              </a:rPr>
              <a:t>«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3200" b="1" dirty="0">
                <a:latin typeface="Times New Roman" panose="02020603050405020304" pitchFamily="18" charset="0"/>
              </a:rPr>
              <a:t>)       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等价三段论</a:t>
            </a:r>
          </a:p>
          <a:p>
            <a:pPr marL="457200" indent="-4572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Times New Roman" panose="02020603050405020304" pitchFamily="18" charset="0"/>
              </a:rPr>
              <a:t>  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Symbol" panose="05050102010706020507" pitchFamily="18" charset="2"/>
              </a:rPr>
              <a:t>®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  <a:r>
              <a:rPr lang="en-US" altLang="zh-CN" sz="3200" b="1" dirty="0">
                <a:latin typeface="Symbol" panose="05050102010706020507" pitchFamily="18" charset="2"/>
              </a:rPr>
              <a:t>Ù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3200" b="1" dirty="0">
                <a:latin typeface="Symbol" panose="05050102010706020507" pitchFamily="18" charset="2"/>
              </a:rPr>
              <a:t>®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  <a:r>
              <a:rPr lang="en-US" altLang="zh-CN" sz="3200" b="1" dirty="0">
                <a:latin typeface="Symbol" panose="05050102010706020507" pitchFamily="18" charset="2"/>
              </a:rPr>
              <a:t>Ù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Symbol" panose="05050102010706020507" pitchFamily="18" charset="2"/>
              </a:rPr>
              <a:t>Ú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3200" b="1" dirty="0">
                <a:latin typeface="Times New Roman" panose="02020603050405020304" pitchFamily="18" charset="0"/>
              </a:rPr>
              <a:t>) </a:t>
            </a:r>
            <a:r>
              <a:rPr lang="en-US" altLang="zh-CN" sz="3200" b="1" dirty="0">
                <a:latin typeface="Symbol" panose="05050102010706020507" pitchFamily="18" charset="2"/>
              </a:rPr>
              <a:t>Þ</a:t>
            </a:r>
            <a:r>
              <a:rPr lang="en-US" altLang="zh-CN" sz="3200" b="1" dirty="0">
                <a:latin typeface="Times New Roman" panose="02020603050405020304" pitchFamily="18" charset="0"/>
              </a:rPr>
              <a:t> 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Symbol" panose="05050102010706020507" pitchFamily="18" charset="2"/>
              </a:rPr>
              <a:t>Ú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3200" b="1" dirty="0">
                <a:latin typeface="Times New Roman" panose="02020603050405020304" pitchFamily="18" charset="0"/>
              </a:rPr>
              <a:t>)   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                                                               构造性二难 </a:t>
            </a:r>
          </a:p>
          <a:p>
            <a:pPr algn="just" eaLnBrk="1" hangingPunct="1">
              <a:lnSpc>
                <a:spcPct val="150000"/>
              </a:lnSpc>
              <a:buClr>
                <a:srgbClr val="FF0066"/>
              </a:buClr>
              <a:buSzPct val="125000"/>
              <a:buFontTx/>
              <a:buChar char="•"/>
            </a:pPr>
            <a:endParaRPr lang="zh-CN" altLang="en-US" sz="32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3430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dirty="0">
                <a:latin typeface="Arial" panose="020B0604020202020204" pitchFamily="34" charset="0"/>
                <a:ea typeface="宋体" panose="02010600030101010101" pitchFamily="2" charset="-122"/>
              </a:rPr>
              <a:t>推理规则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E165E1-AE5B-4AB5-A841-328014CA1CBD}"/>
              </a:ext>
            </a:extLst>
          </p:cNvPr>
          <p:cNvSpPr txBox="1"/>
          <p:nvPr/>
        </p:nvSpPr>
        <p:spPr>
          <a:xfrm>
            <a:off x="323528" y="836712"/>
            <a:ext cx="8676456" cy="6033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3200" b="1" i="1" dirty="0">
                <a:latin typeface="Times New Roman" panose="02020603050405020304" pitchFamily="18" charset="0"/>
              </a:rPr>
              <a:t>  A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993300"/>
                </a:solidFill>
                <a:latin typeface="宋体" panose="02010600030101010101" pitchFamily="2" charset="-122"/>
              </a:rPr>
              <a:t>┣</a:t>
            </a:r>
            <a:r>
              <a:rPr lang="en-US" altLang="zh-CN" sz="3200" b="1" dirty="0">
                <a:latin typeface="Times New Roman" panose="02020603050405020304" pitchFamily="18" charset="0"/>
              </a:rPr>
              <a:t> 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Symbol" panose="05050102010706020507" pitchFamily="18" charset="2"/>
              </a:rPr>
              <a:t>Ú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</a:rPr>
              <a:t>)                                        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附加规则 </a:t>
            </a:r>
          </a:p>
          <a:p>
            <a:pPr marL="457200" indent="-4572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Times New Roman" panose="02020603050405020304" pitchFamily="18" charset="0"/>
              </a:rPr>
              <a:t> 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Symbol" panose="05050102010706020507" pitchFamily="18" charset="2"/>
              </a:rPr>
              <a:t>Ù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993300"/>
                </a:solidFill>
                <a:latin typeface="宋体" panose="02010600030101010101" pitchFamily="2" charset="-122"/>
              </a:rPr>
              <a:t>┣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</a:rPr>
              <a:t>                                          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化简规则</a:t>
            </a:r>
          </a:p>
          <a:p>
            <a:pPr marL="457200" indent="-4572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Times New Roman" panose="02020603050405020304" pitchFamily="18" charset="0"/>
              </a:rPr>
              <a:t> 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Symbol" panose="05050102010706020507" pitchFamily="18" charset="2"/>
              </a:rPr>
              <a:t>®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993300"/>
                </a:solidFill>
                <a:latin typeface="宋体" panose="02010600030101010101" pitchFamily="2" charset="-122"/>
              </a:rPr>
              <a:t>┣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</a:rPr>
              <a:t>           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假言推理规则（</a:t>
            </a:r>
            <a:r>
              <a:rPr lang="zh-CN" altLang="en-US" sz="3200" b="1" dirty="0">
                <a:latin typeface="Times New Roman" panose="02020603050405020304" pitchFamily="18" charset="0"/>
              </a:rPr>
              <a:t>分离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</a:p>
          <a:p>
            <a:pPr marL="457200" indent="-4572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Times New Roman" panose="02020603050405020304" pitchFamily="18" charset="0"/>
              </a:rPr>
              <a:t> 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Symbol" panose="05050102010706020507" pitchFamily="18" charset="2"/>
              </a:rPr>
              <a:t>®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3200" b="1" i="1" dirty="0">
                <a:latin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Symbol" panose="05050102010706020507" pitchFamily="18" charset="2"/>
              </a:rPr>
              <a:t>Ø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993300"/>
                </a:solidFill>
                <a:latin typeface="宋体" panose="02010600030101010101" pitchFamily="2" charset="-122"/>
              </a:rPr>
              <a:t>┣ </a:t>
            </a:r>
            <a:r>
              <a:rPr lang="en-US" altLang="zh-CN" sz="3200" b="1" dirty="0">
                <a:latin typeface="Symbol" panose="05050102010706020507" pitchFamily="18" charset="2"/>
              </a:rPr>
              <a:t>Ø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</a:rPr>
              <a:t>                      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拒取式规则</a:t>
            </a:r>
          </a:p>
          <a:p>
            <a:pPr marL="457200" indent="-4572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Times New Roman" panose="02020603050405020304" pitchFamily="18" charset="0"/>
              </a:rPr>
              <a:t> 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Symbol" panose="05050102010706020507" pitchFamily="18" charset="2"/>
              </a:rPr>
              <a:t>Ú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3200" b="1" i="1" dirty="0">
                <a:latin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Symbol" panose="05050102010706020507" pitchFamily="18" charset="2"/>
              </a:rPr>
              <a:t>Ø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993300"/>
                </a:solidFill>
                <a:latin typeface="宋体" panose="02010600030101010101" pitchFamily="2" charset="-122"/>
              </a:rPr>
              <a:t>┣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</a:rPr>
              <a:t>                   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析取三段论规则</a:t>
            </a:r>
          </a:p>
          <a:p>
            <a:pPr marL="457200" indent="-4572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Times New Roman" panose="02020603050405020304" pitchFamily="18" charset="0"/>
              </a:rPr>
              <a:t> 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Symbol" panose="05050102010706020507" pitchFamily="18" charset="2"/>
              </a:rPr>
              <a:t>®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3200" b="1" i="1" dirty="0">
                <a:latin typeface="Times New Roman" panose="02020603050405020304" pitchFamily="18" charset="0"/>
              </a:rPr>
              <a:t>，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Symbol" panose="05050102010706020507" pitchFamily="18" charset="2"/>
              </a:rPr>
              <a:t>®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993300"/>
                </a:solidFill>
                <a:latin typeface="宋体" panose="02010600030101010101" pitchFamily="2" charset="-122"/>
              </a:rPr>
              <a:t>┣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Symbol" panose="05050102010706020507" pitchFamily="18" charset="2"/>
              </a:rPr>
              <a:t>®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32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假言三段论规则</a:t>
            </a:r>
          </a:p>
          <a:p>
            <a:pPr marL="457200" indent="-4572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Times New Roman" panose="02020603050405020304" pitchFamily="18" charset="0"/>
              </a:rPr>
              <a:t> 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Symbol" panose="05050102010706020507" pitchFamily="18" charset="2"/>
              </a:rPr>
              <a:t>«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3200" b="1" i="1" dirty="0">
                <a:latin typeface="Times New Roman" panose="02020603050405020304" pitchFamily="18" charset="0"/>
              </a:rPr>
              <a:t>，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Symbol" panose="05050102010706020507" pitchFamily="18" charset="2"/>
              </a:rPr>
              <a:t>«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993300"/>
                </a:solidFill>
                <a:latin typeface="宋体" panose="02010600030101010101" pitchFamily="2" charset="-122"/>
              </a:rPr>
              <a:t>┣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Symbol" panose="05050102010706020507" pitchFamily="18" charset="2"/>
              </a:rPr>
              <a:t>«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3200" b="1" dirty="0">
                <a:latin typeface="Times New Roman" panose="02020603050405020304" pitchFamily="18" charset="0"/>
              </a:rPr>
              <a:t>      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等价三段论规则</a:t>
            </a:r>
          </a:p>
          <a:p>
            <a:pPr marL="457200" indent="-4572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Times New Roman" panose="02020603050405020304" pitchFamily="18" charset="0"/>
              </a:rPr>
              <a:t> 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Symbol" panose="05050102010706020507" pitchFamily="18" charset="2"/>
              </a:rPr>
              <a:t>®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3200" b="1" i="1" dirty="0">
                <a:latin typeface="Times New Roman" panose="02020603050405020304" pitchFamily="18" charset="0"/>
              </a:rPr>
              <a:t>，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3200" b="1" dirty="0">
                <a:latin typeface="Symbol" panose="05050102010706020507" pitchFamily="18" charset="2"/>
              </a:rPr>
              <a:t>®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D</a:t>
            </a:r>
            <a:r>
              <a:rPr lang="zh-CN" altLang="en-US" sz="3200" b="1" i="1" dirty="0">
                <a:latin typeface="Times New Roman" panose="02020603050405020304" pitchFamily="18" charset="0"/>
              </a:rPr>
              <a:t>，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Symbol" panose="05050102010706020507" pitchFamily="18" charset="2"/>
              </a:rPr>
              <a:t>Ú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993300"/>
                </a:solidFill>
                <a:latin typeface="宋体" panose="02010600030101010101" pitchFamily="2" charset="-122"/>
              </a:rPr>
              <a:t>┣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Symbol" panose="05050102010706020507" pitchFamily="18" charset="2"/>
              </a:rPr>
              <a:t>Ú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3200" b="1" dirty="0">
                <a:latin typeface="Times New Roman" panose="02020603050405020304" pitchFamily="18" charset="0"/>
              </a:rPr>
              <a:t>   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                                  构造性二难规则</a:t>
            </a:r>
          </a:p>
          <a:p>
            <a:pPr algn="just" eaLnBrk="1" hangingPunct="1">
              <a:lnSpc>
                <a:spcPct val="150000"/>
              </a:lnSpc>
              <a:buClr>
                <a:srgbClr val="FF0066"/>
              </a:buClr>
              <a:buSzPct val="125000"/>
              <a:buFontTx/>
              <a:buChar char="•"/>
            </a:pPr>
            <a:endParaRPr lang="zh-CN" altLang="en-US" sz="32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69035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3DD225-0DD7-4878-9B99-42AE42BCD258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/48</a:t>
            </a:r>
          </a:p>
        </p:txBody>
      </p:sp>
      <p:sp>
        <p:nvSpPr>
          <p:cNvPr id="5120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构造证明法</a:t>
            </a:r>
            <a:r>
              <a:rPr lang="zh-CN" altLang="en-US" sz="4000" b="1" dirty="0">
                <a:latin typeface="Times New Roman" panose="02020603050405020304" pitchFamily="18" charset="0"/>
              </a:rPr>
              <a:t>之一</a:t>
            </a:r>
            <a:r>
              <a:rPr lang="en-US" altLang="zh-CN" sz="4000" b="1" dirty="0">
                <a:latin typeface="Times New Roman" panose="02020603050405020304" pitchFamily="18" charset="0"/>
              </a:rPr>
              <a:t>—— 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直接证明法</a:t>
            </a:r>
          </a:p>
        </p:txBody>
      </p:sp>
      <p:sp>
        <p:nvSpPr>
          <p:cNvPr id="51204" name="Rectangle 3"/>
          <p:cNvSpPr>
            <a:spLocks noGrp="1"/>
          </p:cNvSpPr>
          <p:nvPr>
            <p:ph type="body" idx="4294967295"/>
          </p:nvPr>
        </p:nvSpPr>
        <p:spPr>
          <a:xfrm>
            <a:off x="71438" y="1428750"/>
            <a:ext cx="9396412" cy="5253038"/>
          </a:xfrm>
        </p:spPr>
        <p:txBody>
          <a:bodyPr/>
          <a:lstStyle/>
          <a:p>
            <a:pPr marL="1703388" indent="-1703388"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定义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如果能够作出一系列合式公式序列</a:t>
            </a:r>
          </a:p>
          <a:p>
            <a:pPr marL="1703388" indent="-1703388">
              <a:buFont typeface="Arial" panose="020B0604020202020204" pitchFamily="34" charset="0"/>
              <a:buNone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               B</a:t>
            </a:r>
            <a:r>
              <a:rPr lang="en-US" altLang="zh-CN" b="1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 err="1"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</a:p>
          <a:p>
            <a:pPr marL="1703388" indent="-1703388">
              <a:buFont typeface="Arial" panose="020B0604020202020204" pitchFamily="34" charset="0"/>
              <a:buNone/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它们满足下列性质：</a:t>
            </a:r>
          </a:p>
          <a:p>
            <a:pPr marL="1703388" indent="-1703388">
              <a:buFont typeface="Arial" panose="020B0604020202020204" pitchFamily="34" charset="0"/>
              <a:buNone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(1) 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诸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或为前提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…,</a:t>
            </a: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baseline="-25000" dirty="0" err="1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之一；</a:t>
            </a:r>
          </a:p>
          <a:p>
            <a:pPr marL="1703388" indent="-1703388">
              <a:buFont typeface="Arial" panose="020B0604020202020204" pitchFamily="34" charset="0"/>
              <a:buNone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(2) 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或为对前面的公式使用推理规则得到；</a:t>
            </a:r>
          </a:p>
          <a:p>
            <a:pPr marL="1703388" indent="-1703388">
              <a:buFont typeface="Arial" panose="020B0604020202020204" pitchFamily="34" charset="0"/>
              <a:buNone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(3) </a:t>
            </a: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 err="1"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=B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03388" indent="-1703388">
              <a:buFont typeface="Arial" panose="020B0604020202020204" pitchFamily="34" charset="0"/>
              <a:buNone/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称这个公式序列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 err="1"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为由前提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假设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03388" indent="-1703388">
              <a:buFont typeface="Arial" panose="020B0604020202020204" pitchFamily="34" charset="0"/>
              <a:buNone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baseline="-25000" dirty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baseline="-25000" dirty="0" err="1"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证明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的证明过程。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0" y="692150"/>
            <a:ext cx="9144000" cy="6413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chemeClr val="bg1"/>
                </a:solidFill>
                <a:sym typeface="Symbol" panose="05050102010706020507" pitchFamily="18" charset="2"/>
              </a:rPr>
              <a:t>A</a:t>
            </a:r>
            <a:r>
              <a:rPr lang="en-US" altLang="zh-CN" sz="3600" b="1" baseline="-25000" dirty="0">
                <a:solidFill>
                  <a:schemeClr val="bg1"/>
                </a:solidFill>
              </a:rPr>
              <a:t>1</a:t>
            </a:r>
            <a:r>
              <a:rPr lang="zh-CN" altLang="en-US" sz="3600" b="1" dirty="0">
                <a:solidFill>
                  <a:schemeClr val="bg1"/>
                </a:solidFill>
              </a:rPr>
              <a:t>， </a:t>
            </a:r>
            <a:r>
              <a:rPr lang="en-US" altLang="zh-CN" sz="3600" b="1" dirty="0">
                <a:solidFill>
                  <a:schemeClr val="bg1"/>
                </a:solidFill>
              </a:rPr>
              <a:t>A</a:t>
            </a:r>
            <a:r>
              <a:rPr lang="en-US" altLang="zh-CN" sz="3600" b="1" baseline="-25000" dirty="0">
                <a:solidFill>
                  <a:schemeClr val="bg1"/>
                </a:solidFill>
              </a:rPr>
              <a:t>2</a:t>
            </a:r>
            <a:r>
              <a:rPr lang="zh-CN" altLang="en-US" sz="3600" b="1" dirty="0">
                <a:solidFill>
                  <a:schemeClr val="bg1"/>
                </a:solidFill>
              </a:rPr>
              <a:t>， </a:t>
            </a:r>
            <a:r>
              <a:rPr lang="en-US" altLang="zh-CN" sz="3600" b="1" dirty="0">
                <a:solidFill>
                  <a:schemeClr val="bg1"/>
                </a:solidFill>
              </a:rPr>
              <a:t>…</a:t>
            </a:r>
            <a:r>
              <a:rPr lang="zh-CN" altLang="en-US" sz="3600" b="1" dirty="0">
                <a:solidFill>
                  <a:schemeClr val="bg1"/>
                </a:solidFill>
              </a:rPr>
              <a:t>，</a:t>
            </a:r>
            <a:r>
              <a:rPr lang="en-US" altLang="zh-CN" sz="3600" b="1" dirty="0" err="1">
                <a:solidFill>
                  <a:schemeClr val="bg1"/>
                </a:solidFill>
                <a:sym typeface="Symbol" panose="05050102010706020507" pitchFamily="18" charset="2"/>
              </a:rPr>
              <a:t>A</a:t>
            </a:r>
            <a:r>
              <a:rPr lang="en-US" altLang="zh-CN" sz="3600" b="1" baseline="-25000" dirty="0" err="1">
                <a:solidFill>
                  <a:schemeClr val="bg1"/>
                </a:solidFill>
              </a:rPr>
              <a:t>k</a:t>
            </a:r>
            <a:r>
              <a:rPr lang="en-US" altLang="zh-CN" sz="3600" b="1" dirty="0">
                <a:solidFill>
                  <a:schemeClr val="bg1"/>
                </a:solidFill>
              </a:rPr>
              <a:t>├ B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26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C3D281-35AC-4E39-BDB6-6A9DC76C71C3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/48</a:t>
            </a:r>
          </a:p>
        </p:txBody>
      </p:sp>
      <p:sp>
        <p:nvSpPr>
          <p:cNvPr id="13315" name="Rectangle 2"/>
          <p:cNvSpPr>
            <a:spLocks noGrp="1"/>
          </p:cNvSpPr>
          <p:nvPr>
            <p:ph type="title" idx="4294967295"/>
          </p:nvPr>
        </p:nvSpPr>
        <p:spPr>
          <a:xfrm>
            <a:off x="179387" y="-26988"/>
            <a:ext cx="8785225" cy="642938"/>
          </a:xfrm>
        </p:spPr>
        <p:txBody>
          <a:bodyPr/>
          <a:lstStyle/>
          <a:p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附加规则</a:t>
            </a:r>
          </a:p>
        </p:txBody>
      </p:sp>
      <p:sp>
        <p:nvSpPr>
          <p:cNvPr id="13316" name="Rectangle 3"/>
          <p:cNvSpPr>
            <a:spLocks noGrp="1"/>
          </p:cNvSpPr>
          <p:nvPr>
            <p:ph type="body" idx="4294967295"/>
          </p:nvPr>
        </p:nvSpPr>
        <p:spPr>
          <a:xfrm>
            <a:off x="1763166" y="1340768"/>
            <a:ext cx="5545138" cy="2447925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endParaRPr lang="en-US" altLang="zh-CN" b="1" dirty="0">
              <a:solidFill>
                <a:schemeClr val="hlin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A               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前提</a:t>
            </a:r>
            <a:endParaRPr lang="en-US" altLang="zh-CN" b="1" dirty="0">
              <a:solidFill>
                <a:schemeClr val="hlin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b="1" dirty="0">
              <a:solidFill>
                <a:schemeClr val="hlin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buNone/>
            </a:pP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</a:t>
            </a:r>
            <a:r>
              <a:rPr lang="en-US" altLang="zh-CN" b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Symbol" panose="05050102010706020507" pitchFamily="18" charset="2"/>
              </a:rPr>
              <a:t>Ú</a:t>
            </a:r>
            <a:r>
              <a:rPr lang="en-US" altLang="zh-CN" b="1" dirty="0">
                <a:latin typeface="Times New Roman" panose="02020603050405020304" pitchFamily="18" charset="0"/>
              </a:rPr>
              <a:t>B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</a:t>
            </a: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结论</a:t>
            </a:r>
          </a:p>
        </p:txBody>
      </p:sp>
      <p:sp>
        <p:nvSpPr>
          <p:cNvPr id="13318" name="Line 5"/>
          <p:cNvSpPr>
            <a:spLocks noChangeShapeType="1"/>
          </p:cNvSpPr>
          <p:nvPr/>
        </p:nvSpPr>
        <p:spPr bwMode="auto">
          <a:xfrm>
            <a:off x="2483718" y="2708275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25752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D7626F-4A89-4453-9041-20089E2F687D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/48</a:t>
            </a:r>
          </a:p>
        </p:txBody>
      </p:sp>
      <p:sp>
        <p:nvSpPr>
          <p:cNvPr id="3789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化简规则</a:t>
            </a:r>
          </a:p>
        </p:txBody>
      </p:sp>
      <p:sp>
        <p:nvSpPr>
          <p:cNvPr id="37892" name="Rectangle 3"/>
          <p:cNvSpPr>
            <a:spLocks noGrp="1"/>
          </p:cNvSpPr>
          <p:nvPr>
            <p:ph type="body" idx="4294967295"/>
          </p:nvPr>
        </p:nvSpPr>
        <p:spPr>
          <a:xfrm>
            <a:off x="1690688" y="1629147"/>
            <a:ext cx="5545137" cy="2447925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A∧B         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前提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</a:t>
            </a:r>
            <a:endParaRPr lang="zh-CN" altLang="en-US" b="1" dirty="0">
              <a:solidFill>
                <a:schemeClr val="hlin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              </a:t>
            </a: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结论</a:t>
            </a:r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2484438" y="2708275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41598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C3D281-35AC-4E39-BDB6-6A9DC76C71C3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/48</a:t>
            </a:r>
          </a:p>
        </p:txBody>
      </p:sp>
      <p:sp>
        <p:nvSpPr>
          <p:cNvPr id="13315" name="Rectangle 2"/>
          <p:cNvSpPr>
            <a:spLocks noGrp="1"/>
          </p:cNvSpPr>
          <p:nvPr>
            <p:ph type="title" idx="4294967295"/>
          </p:nvPr>
        </p:nvSpPr>
        <p:spPr>
          <a:xfrm>
            <a:off x="179387" y="-26988"/>
            <a:ext cx="8785225" cy="642938"/>
          </a:xfrm>
        </p:spPr>
        <p:txBody>
          <a:bodyPr/>
          <a:lstStyle/>
          <a:p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假言推理规则（分离规则，三段论）</a:t>
            </a:r>
          </a:p>
        </p:txBody>
      </p:sp>
      <p:sp>
        <p:nvSpPr>
          <p:cNvPr id="13316" name="Rectangle 3"/>
          <p:cNvSpPr>
            <a:spLocks noGrp="1"/>
          </p:cNvSpPr>
          <p:nvPr>
            <p:ph type="body" idx="4294967295"/>
          </p:nvPr>
        </p:nvSpPr>
        <p:spPr>
          <a:xfrm>
            <a:off x="755650" y="1052736"/>
            <a:ext cx="5545138" cy="244792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B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  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大前提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               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小前提</a:t>
            </a:r>
          </a:p>
          <a:p>
            <a:pPr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B               </a:t>
            </a: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结    论</a:t>
            </a:r>
          </a:p>
        </p:txBody>
      </p:sp>
      <p:sp>
        <p:nvSpPr>
          <p:cNvPr id="13318" name="Line 5"/>
          <p:cNvSpPr>
            <a:spLocks noChangeShapeType="1"/>
          </p:cNvSpPr>
          <p:nvPr/>
        </p:nvSpPr>
        <p:spPr bwMode="auto">
          <a:xfrm>
            <a:off x="1619672" y="2708275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6732588" y="836613"/>
            <a:ext cx="2051050" cy="360362"/>
          </a:xfrm>
          <a:prstGeom prst="wedgeRoundRectCallout">
            <a:avLst>
              <a:gd name="adj1" fmla="val -102630"/>
              <a:gd name="adj2" fmla="val 16453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chemeClr val="bg1"/>
                </a:solidFill>
              </a:rPr>
              <a:t>已知的一般原理</a:t>
            </a:r>
          </a:p>
        </p:txBody>
      </p:sp>
      <p:sp>
        <p:nvSpPr>
          <p:cNvPr id="13320" name="AutoShape 10"/>
          <p:cNvSpPr>
            <a:spLocks noChangeArrowheads="1"/>
          </p:cNvSpPr>
          <p:nvPr/>
        </p:nvSpPr>
        <p:spPr bwMode="auto">
          <a:xfrm>
            <a:off x="6948488" y="3357563"/>
            <a:ext cx="2016125" cy="792162"/>
          </a:xfrm>
          <a:prstGeom prst="wedgeEllipseCallout">
            <a:avLst>
              <a:gd name="adj1" fmla="val -92361"/>
              <a:gd name="adj2" fmla="val -620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chemeClr val="bg1"/>
                </a:solidFill>
              </a:rPr>
              <a:t>对特殊情况作出判断</a:t>
            </a:r>
          </a:p>
        </p:txBody>
      </p:sp>
      <p:sp>
        <p:nvSpPr>
          <p:cNvPr id="13321" name="AutoShape 11"/>
          <p:cNvSpPr>
            <a:spLocks noChangeArrowheads="1"/>
          </p:cNvSpPr>
          <p:nvPr/>
        </p:nvSpPr>
        <p:spPr bwMode="auto">
          <a:xfrm>
            <a:off x="7092950" y="1700213"/>
            <a:ext cx="2051050" cy="360362"/>
          </a:xfrm>
          <a:prstGeom prst="wedgeRoundRectCallout">
            <a:avLst>
              <a:gd name="adj1" fmla="val -112074"/>
              <a:gd name="adj2" fmla="val 15793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chemeClr val="bg1"/>
                </a:solidFill>
              </a:rPr>
              <a:t>所研究的特殊情况</a:t>
            </a:r>
            <a:r>
              <a:rPr lang="zh-CN" altLang="en-US" sz="1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545921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1B7B03-9E6E-4C13-A201-4C2F4C4A3D0D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/48</a:t>
            </a:r>
          </a:p>
        </p:txBody>
      </p:sp>
      <p:sp>
        <p:nvSpPr>
          <p:cNvPr id="4198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拒取式规则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1988" name="Rectangle 3"/>
          <p:cNvSpPr>
            <a:spLocks noGrp="1"/>
          </p:cNvSpPr>
          <p:nvPr>
            <p:ph type="body" idx="4294967295"/>
          </p:nvPr>
        </p:nvSpPr>
        <p:spPr>
          <a:xfrm>
            <a:off x="1690688" y="1557338"/>
            <a:ext cx="5545137" cy="244792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i="1" dirty="0">
                <a:latin typeface="Calibri" panose="020F0502020204030204" pitchFamily="34" charset="0"/>
                <a:ea typeface="宋体" panose="02010600030101010101" pitchFamily="2" charset="-122"/>
              </a:rPr>
              <a:t>          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B          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大前提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</a:t>
            </a:r>
            <a:r>
              <a:rPr lang="en-US" altLang="zh-CN" b="1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B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小前提</a:t>
            </a:r>
          </a:p>
          <a:p>
            <a:pPr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</a:t>
            </a:r>
            <a:r>
              <a:rPr lang="en-US" altLang="zh-CN" b="1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 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</a:t>
            </a: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结    论</a:t>
            </a:r>
          </a:p>
        </p:txBody>
      </p:sp>
      <p:sp>
        <p:nvSpPr>
          <p:cNvPr id="41990" name="Line 5"/>
          <p:cNvSpPr>
            <a:spLocks noChangeShapeType="1"/>
          </p:cNvSpPr>
          <p:nvPr/>
        </p:nvSpPr>
        <p:spPr bwMode="auto">
          <a:xfrm>
            <a:off x="2614613" y="3284984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48182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C3D281-35AC-4E39-BDB6-6A9DC76C71C3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/48</a:t>
            </a:r>
          </a:p>
        </p:txBody>
      </p:sp>
      <p:sp>
        <p:nvSpPr>
          <p:cNvPr id="13315" name="Rectangle 2"/>
          <p:cNvSpPr>
            <a:spLocks noGrp="1"/>
          </p:cNvSpPr>
          <p:nvPr>
            <p:ph type="title" idx="4294967295"/>
          </p:nvPr>
        </p:nvSpPr>
        <p:spPr>
          <a:xfrm>
            <a:off x="179387" y="-26988"/>
            <a:ext cx="8785225" cy="642938"/>
          </a:xfrm>
        </p:spPr>
        <p:txBody>
          <a:bodyPr/>
          <a:lstStyle/>
          <a:p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析取三段论规则</a:t>
            </a:r>
          </a:p>
        </p:txBody>
      </p:sp>
      <p:sp>
        <p:nvSpPr>
          <p:cNvPr id="13316" name="Rectangle 3"/>
          <p:cNvSpPr>
            <a:spLocks noGrp="1"/>
          </p:cNvSpPr>
          <p:nvPr>
            <p:ph type="body" idx="4294967295"/>
          </p:nvPr>
        </p:nvSpPr>
        <p:spPr>
          <a:xfrm>
            <a:off x="1619150" y="1557338"/>
            <a:ext cx="5545138" cy="244792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       </a:t>
            </a:r>
            <a:r>
              <a:rPr lang="en-US" altLang="zh-CN" b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Symbol" panose="05050102010706020507" pitchFamily="18" charset="2"/>
              </a:rPr>
              <a:t>Ú</a:t>
            </a:r>
            <a:r>
              <a:rPr lang="en-US" altLang="zh-CN" b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前提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</a:t>
            </a:r>
            <a:r>
              <a:rPr lang="en-US" altLang="zh-CN" b="1" dirty="0">
                <a:latin typeface="Symbol" panose="05050102010706020507" pitchFamily="18" charset="2"/>
              </a:rPr>
              <a:t>Ø</a:t>
            </a:r>
            <a:r>
              <a:rPr lang="en-US" altLang="zh-CN" b="1" dirty="0">
                <a:latin typeface="Times New Roman" panose="02020603050405020304" pitchFamily="18" charset="0"/>
              </a:rPr>
              <a:t>A 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前提</a:t>
            </a:r>
          </a:p>
          <a:p>
            <a:pPr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B               </a:t>
            </a: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结论</a:t>
            </a:r>
          </a:p>
        </p:txBody>
      </p:sp>
      <p:sp>
        <p:nvSpPr>
          <p:cNvPr id="13318" name="Line 5"/>
          <p:cNvSpPr>
            <a:spLocks noChangeShapeType="1"/>
          </p:cNvSpPr>
          <p:nvPr/>
        </p:nvSpPr>
        <p:spPr bwMode="auto">
          <a:xfrm>
            <a:off x="2483172" y="3356992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1297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A808D9-8CDA-4C59-90B8-D1A72845E913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/48</a:t>
            </a:r>
          </a:p>
        </p:txBody>
      </p:sp>
      <p:sp>
        <p:nvSpPr>
          <p:cNvPr id="35843" name="Rectangle 2"/>
          <p:cNvSpPr>
            <a:spLocks noGrp="1"/>
          </p:cNvSpPr>
          <p:nvPr>
            <p:ph type="title" idx="4294967295"/>
          </p:nvPr>
        </p:nvSpPr>
        <p:spPr>
          <a:xfrm>
            <a:off x="179387" y="-26988"/>
            <a:ext cx="8929687" cy="642938"/>
          </a:xfrm>
        </p:spPr>
        <p:txBody>
          <a:bodyPr/>
          <a:lstStyle/>
          <a:p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假言三段论规则（传递三段论）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5844" name="Rectangle 3"/>
          <p:cNvSpPr>
            <a:spLocks noGrp="1"/>
          </p:cNvSpPr>
          <p:nvPr>
            <p:ph type="body" idx="4294967295"/>
          </p:nvPr>
        </p:nvSpPr>
        <p:spPr>
          <a:xfrm>
            <a:off x="1690688" y="1557338"/>
            <a:ext cx="5545137" cy="2447925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b="1" i="1" dirty="0">
                <a:latin typeface="Calibri" panose="020F0502020204030204" pitchFamily="34" charset="0"/>
                <a:ea typeface="宋体" panose="02010600030101010101" pitchFamily="2" charset="-122"/>
              </a:rPr>
              <a:t>           </a:t>
            </a:r>
            <a:r>
              <a:rPr lang="en-US" altLang="zh-CN" b="1" i="1" dirty="0">
                <a:latin typeface="Calibri" panose="020F0502020204030204" pitchFamily="34" charset="0"/>
                <a:ea typeface="宋体" panose="02010600030101010101" pitchFamily="2" charset="-122"/>
              </a:rPr>
              <a:t>A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前提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</a:t>
            </a:r>
            <a:r>
              <a:rPr lang="en-US" altLang="zh-CN" b="1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en-US" altLang="zh-CN" b="1" i="1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C          </a:t>
            </a:r>
            <a:r>
              <a:rPr lang="zh-CN" altLang="en-US" b="1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前提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b="1" i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</a:t>
            </a:r>
            <a:r>
              <a:rPr lang="en-US" altLang="zh-CN" b="1" i="1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 </a:t>
            </a:r>
            <a:r>
              <a:rPr lang="en-US" altLang="zh-CN" b="1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C         </a:t>
            </a: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结论</a:t>
            </a:r>
          </a:p>
        </p:txBody>
      </p:sp>
      <p:sp>
        <p:nvSpPr>
          <p:cNvPr id="35846" name="Line 5"/>
          <p:cNvSpPr>
            <a:spLocks noChangeShapeType="1"/>
          </p:cNvSpPr>
          <p:nvPr/>
        </p:nvSpPr>
        <p:spPr bwMode="auto">
          <a:xfrm>
            <a:off x="2411760" y="2708275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12058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DD302D-28B2-4C61-BD73-3FFB72D6F46D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/48</a:t>
            </a:r>
          </a:p>
        </p:txBody>
      </p:sp>
      <p:sp>
        <p:nvSpPr>
          <p:cNvPr id="512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4000" b="1" dirty="0"/>
              <a:t>1.7  </a:t>
            </a:r>
            <a:r>
              <a:rPr lang="zh-CN" altLang="en-US" sz="4000" b="1" dirty="0"/>
              <a:t>推理理论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357188" y="836613"/>
            <a:ext cx="7383462" cy="539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333300"/>
                </a:solidFill>
              </a:rPr>
              <a:t>演绎推理（数学家使用）</a:t>
            </a:r>
            <a:endParaRPr lang="en-US" altLang="zh-CN" b="1" dirty="0">
              <a:solidFill>
                <a:srgbClr val="333300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 altLang="zh-CN" b="1" dirty="0">
              <a:solidFill>
                <a:srgbClr val="3333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b="1" dirty="0">
              <a:solidFill>
                <a:srgbClr val="3333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b="1" dirty="0">
              <a:solidFill>
                <a:srgbClr val="3333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b="1" dirty="0">
              <a:solidFill>
                <a:srgbClr val="3333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333300"/>
                </a:solidFill>
              </a:rPr>
              <a:t>归纳推理（科学家使用）</a:t>
            </a:r>
          </a:p>
          <a:p>
            <a:pPr eaLnBrk="1" hangingPunct="1">
              <a:spcBef>
                <a:spcPct val="0"/>
              </a:spcBef>
            </a:pPr>
            <a:endParaRPr lang="en-US" altLang="zh-CN" b="1" dirty="0">
              <a:solidFill>
                <a:srgbClr val="333300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 altLang="zh-CN" b="1" dirty="0">
              <a:solidFill>
                <a:srgbClr val="333300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 altLang="zh-CN" b="1" dirty="0">
              <a:solidFill>
                <a:srgbClr val="3333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333300"/>
                </a:solidFill>
              </a:rPr>
              <a:t> 溯因推理（侦探使用）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 b="1" dirty="0">
              <a:solidFill>
                <a:srgbClr val="333300"/>
              </a:solidFill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258888" y="3860800"/>
            <a:ext cx="7561262" cy="106680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</a:rPr>
              <a:t>从真的前提出发，得到的结论只能够要求它与前提是</a:t>
            </a:r>
            <a:r>
              <a:rPr lang="zh-CN" altLang="en-US" b="1">
                <a:solidFill>
                  <a:srgbClr val="C00000"/>
                </a:solidFill>
              </a:rPr>
              <a:t>协调</a:t>
            </a:r>
            <a:r>
              <a:rPr lang="zh-CN" altLang="en-US" b="1">
                <a:solidFill>
                  <a:schemeClr val="bg1"/>
                </a:solidFill>
              </a:rPr>
              <a:t>的，但不一定是真的。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258888" y="1484313"/>
            <a:ext cx="7634287" cy="1554162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</a:rPr>
              <a:t>从前提出发，通过推导即“演绎”，得出结论的过程。前提和结论之间有</a:t>
            </a:r>
            <a:r>
              <a:rPr lang="zh-CN" altLang="en-US" b="1">
                <a:solidFill>
                  <a:srgbClr val="993300"/>
                </a:solidFill>
              </a:rPr>
              <a:t>可推导性</a:t>
            </a:r>
            <a:r>
              <a:rPr lang="zh-CN" altLang="en-US" b="1">
                <a:solidFill>
                  <a:schemeClr val="bg1"/>
                </a:solidFill>
              </a:rPr>
              <a:t>关系：前提的真蕴涵结论的真。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1258888" y="5915025"/>
            <a:ext cx="7561262" cy="579438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生成</a:t>
            </a:r>
            <a:r>
              <a:rPr lang="zh-CN" altLang="en-US" b="1" dirty="0">
                <a:solidFill>
                  <a:srgbClr val="993300"/>
                </a:solidFill>
              </a:rPr>
              <a:t>假设</a:t>
            </a:r>
            <a:r>
              <a:rPr lang="zh-CN" altLang="en-US" b="1" dirty="0">
                <a:solidFill>
                  <a:schemeClr val="bg1"/>
                </a:solidFill>
              </a:rPr>
              <a:t>来解释观察或结论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644214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17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000" b="1" dirty="0">
                <a:latin typeface="Times New Roman" panose="02020603050405020304" pitchFamily="18" charset="0"/>
              </a:rPr>
              <a:t>等价三段论规则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E165E1-AE5B-4AB5-A841-328014CA1CBD}"/>
              </a:ext>
            </a:extLst>
          </p:cNvPr>
          <p:cNvSpPr txBox="1"/>
          <p:nvPr/>
        </p:nvSpPr>
        <p:spPr>
          <a:xfrm>
            <a:off x="2195736" y="836712"/>
            <a:ext cx="6804248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Symbol" panose="05050102010706020507" pitchFamily="18" charset="2"/>
              </a:rPr>
              <a:t>«</a:t>
            </a:r>
            <a:r>
              <a:rPr lang="en-US" altLang="zh-CN" sz="3200" b="1" dirty="0">
                <a:latin typeface="Times New Roman" panose="02020603050405020304" pitchFamily="18" charset="0"/>
              </a:rPr>
              <a:t>B          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前提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Symbol" panose="05050102010706020507" pitchFamily="18" charset="2"/>
              </a:rPr>
              <a:t>«</a:t>
            </a:r>
            <a:r>
              <a:rPr lang="en-US" altLang="zh-CN" sz="3200" b="1" dirty="0">
                <a:latin typeface="Times New Roman" panose="02020603050405020304" pitchFamily="18" charset="0"/>
              </a:rPr>
              <a:t>C          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前提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1800"/>
              </a:spcBef>
            </a:pPr>
            <a:r>
              <a:rPr lang="en-US" altLang="zh-CN" sz="3200" b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Symbol" panose="05050102010706020507" pitchFamily="18" charset="2"/>
              </a:rPr>
              <a:t>«</a:t>
            </a:r>
            <a:r>
              <a:rPr lang="en-US" altLang="zh-CN" sz="3200" b="1" dirty="0">
                <a:latin typeface="Times New Roman" panose="02020603050405020304" pitchFamily="18" charset="0"/>
              </a:rPr>
              <a:t>C          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结论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2195736" y="2420888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38472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000" b="1" dirty="0">
                <a:latin typeface="Times New Roman" panose="02020603050405020304" pitchFamily="18" charset="0"/>
              </a:rPr>
              <a:t>构造性二难规则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E165E1-AE5B-4AB5-A841-328014CA1CBD}"/>
              </a:ext>
            </a:extLst>
          </p:cNvPr>
          <p:cNvSpPr txBox="1"/>
          <p:nvPr/>
        </p:nvSpPr>
        <p:spPr>
          <a:xfrm>
            <a:off x="2627784" y="836712"/>
            <a:ext cx="63722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1" hangingPunct="1"/>
            <a:endParaRPr lang="en-US" altLang="zh-CN" sz="3200" b="1" i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Symbol" panose="05050102010706020507" pitchFamily="18" charset="2"/>
              </a:rPr>
              <a:t>®</a:t>
            </a:r>
            <a:r>
              <a:rPr lang="en-US" altLang="zh-CN" sz="3200" b="1" dirty="0">
                <a:latin typeface="Times New Roman" panose="02020603050405020304" pitchFamily="18" charset="0"/>
              </a:rPr>
              <a:t>B        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前提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C</a:t>
            </a:r>
            <a:r>
              <a:rPr lang="en-US" altLang="zh-CN" sz="3200" b="1" dirty="0">
                <a:latin typeface="Symbol" panose="05050102010706020507" pitchFamily="18" charset="2"/>
              </a:rPr>
              <a:t>®</a:t>
            </a:r>
            <a:r>
              <a:rPr lang="en-US" altLang="zh-CN" sz="3200" b="1" dirty="0">
                <a:latin typeface="Times New Roman" panose="02020603050405020304" pitchFamily="18" charset="0"/>
              </a:rPr>
              <a:t>D        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前提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Symbol" panose="05050102010706020507" pitchFamily="18" charset="2"/>
              </a:rPr>
              <a:t>Ú</a:t>
            </a:r>
            <a:r>
              <a:rPr lang="en-US" altLang="zh-CN" sz="3200" b="1" dirty="0">
                <a:latin typeface="Times New Roman" panose="02020603050405020304" pitchFamily="18" charset="0"/>
              </a:rPr>
              <a:t>C          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前提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1800"/>
              </a:spcBef>
            </a:pPr>
            <a:r>
              <a:rPr lang="en-US" altLang="zh-CN" sz="3200" b="1" dirty="0">
                <a:latin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Symbol" panose="05050102010706020507" pitchFamily="18" charset="2"/>
              </a:rPr>
              <a:t>Ú</a:t>
            </a:r>
            <a:r>
              <a:rPr lang="en-US" altLang="zh-CN" sz="3200" b="1" dirty="0">
                <a:latin typeface="Times New Roman" panose="02020603050405020304" pitchFamily="18" charset="0"/>
              </a:rPr>
              <a:t>D          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结论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Clr>
                <a:srgbClr val="FF0066"/>
              </a:buClr>
              <a:buSzPct val="125000"/>
              <a:buFontTx/>
              <a:buChar char="•"/>
            </a:pPr>
            <a:endParaRPr lang="zh-CN" altLang="en-US" sz="3200" b="1" dirty="0">
              <a:latin typeface="宋体" panose="02010600030101010101" pitchFamily="2" charset="-122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2483718" y="3645024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52671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dirty="0">
                <a:latin typeface="Arial" panose="020B0604020202020204" pitchFamily="34" charset="0"/>
                <a:ea typeface="宋体" panose="02010600030101010101" pitchFamily="2" charset="-122"/>
              </a:rPr>
              <a:t>推理规则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E165E1-AE5B-4AB5-A841-328014CA1CBD}"/>
              </a:ext>
            </a:extLst>
          </p:cNvPr>
          <p:cNvSpPr txBox="1"/>
          <p:nvPr/>
        </p:nvSpPr>
        <p:spPr>
          <a:xfrm>
            <a:off x="323528" y="836712"/>
            <a:ext cx="8676456" cy="5335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eaLnBrk="1" hangingPunct="1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前提引入规则</a:t>
            </a:r>
            <a:r>
              <a:rPr lang="zh-CN" altLang="en-US" sz="3200" b="1" dirty="0">
                <a:latin typeface="Times New Roman" panose="02020603050405020304" pitchFamily="18" charset="0"/>
              </a:rPr>
              <a:t>：在证明的任何一步，都可以引入前提。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marL="457200" indent="-457200" algn="just" eaLnBrk="1" hangingPunct="1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结论引入规则</a:t>
            </a:r>
            <a:r>
              <a:rPr lang="zh-CN" altLang="en-US" sz="3200" b="1" dirty="0">
                <a:latin typeface="Times New Roman" panose="02020603050405020304" pitchFamily="18" charset="0"/>
              </a:rPr>
              <a:t>：在证明的任何一步，前面已经证明的结论都可以作为后续证明的前提。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marL="457200" indent="-457200" algn="just" eaLnBrk="1" hangingPunct="1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置换规则</a:t>
            </a:r>
            <a:r>
              <a:rPr lang="zh-CN" altLang="en-US" sz="3200" b="1" dirty="0">
                <a:latin typeface="Times New Roman" panose="02020603050405020304" pitchFamily="18" charset="0"/>
              </a:rPr>
              <a:t>：在证明的任何一步，命题公式中的任何子命题公式都可以用与之等价的命题公式置换。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marL="457200" indent="-457200" algn="just" eaLnBrk="1" hangingPunct="1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合取引入规则</a:t>
            </a:r>
            <a:r>
              <a:rPr lang="zh-CN" altLang="en-US" sz="3200" b="1" dirty="0">
                <a:latin typeface="Times New Roman" panose="02020603050405020304" pitchFamily="18" charset="0"/>
              </a:rPr>
              <a:t>：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 A</a:t>
            </a:r>
            <a:r>
              <a:rPr lang="zh-CN" altLang="en-US" sz="3200" b="1" dirty="0">
                <a:latin typeface="Symbol" panose="05050102010706020507" pitchFamily="18" charset="2"/>
              </a:rPr>
              <a:t>，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993300"/>
                </a:solidFill>
                <a:latin typeface="宋体" panose="02010600030101010101" pitchFamily="2" charset="-122"/>
              </a:rPr>
              <a:t>┣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 A</a:t>
            </a:r>
            <a:r>
              <a:rPr lang="en-US" altLang="zh-CN" sz="3200" b="1" dirty="0">
                <a:latin typeface="Symbol" panose="05050102010706020507" pitchFamily="18" charset="2"/>
              </a:rPr>
              <a:t>Ù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143936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27296B-2861-406A-9407-36A3320D8202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/48</a:t>
            </a:r>
          </a:p>
        </p:txBody>
      </p:sp>
      <p:sp>
        <p:nvSpPr>
          <p:cNvPr id="3993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合取引入规则</a:t>
            </a:r>
          </a:p>
        </p:txBody>
      </p:sp>
      <p:sp>
        <p:nvSpPr>
          <p:cNvPr id="39940" name="Rectangle 3"/>
          <p:cNvSpPr>
            <a:spLocks noGrp="1"/>
          </p:cNvSpPr>
          <p:nvPr>
            <p:ph type="body" idx="4294967295"/>
          </p:nvPr>
        </p:nvSpPr>
        <p:spPr>
          <a:xfrm>
            <a:off x="1690688" y="1557338"/>
            <a:ext cx="5545137" cy="2447925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b="1" i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 </a:t>
            </a:r>
            <a:r>
              <a:rPr lang="en-US" altLang="zh-CN" b="1" i="1" dirty="0">
                <a:latin typeface="Calibri" panose="020F0502020204030204" pitchFamily="34" charset="0"/>
                <a:ea typeface="宋体" panose="02010600030101010101" pitchFamily="2" charset="-122"/>
              </a:rPr>
              <a:t>A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前提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    </a:t>
            </a:r>
            <a:r>
              <a:rPr lang="en-US" altLang="zh-CN" b="1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B             </a:t>
            </a:r>
            <a:r>
              <a:rPr lang="zh-CN" altLang="en-US" b="1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前提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b="1" i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 </a:t>
            </a:r>
            <a:r>
              <a:rPr lang="en-US" altLang="zh-CN" b="1" i="1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b="1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∧B         </a:t>
            </a: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结论</a:t>
            </a:r>
          </a:p>
        </p:txBody>
      </p:sp>
      <p:sp>
        <p:nvSpPr>
          <p:cNvPr id="39942" name="Line 5"/>
          <p:cNvSpPr>
            <a:spLocks noChangeShapeType="1"/>
          </p:cNvSpPr>
          <p:nvPr/>
        </p:nvSpPr>
        <p:spPr bwMode="auto">
          <a:xfrm>
            <a:off x="2757488" y="2708275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57168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27296B-2861-406A-9407-36A3320D8202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/48</a:t>
            </a:r>
          </a:p>
        </p:txBody>
      </p:sp>
      <p:sp>
        <p:nvSpPr>
          <p:cNvPr id="3993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例 </a:t>
            </a:r>
            <a:r>
              <a:rPr lang="zh-CN" altLang="en-US" sz="4000" b="1" dirty="0">
                <a:latin typeface="Times New Roman" panose="02020603050405020304" pitchFamily="18" charset="0"/>
              </a:rPr>
              <a:t>构造下面推理的证明</a:t>
            </a:r>
            <a:endParaRPr lang="zh-CN" altLang="en-US" sz="4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9940" name="Rectangle 3"/>
          <p:cNvSpPr>
            <a:spLocks noGrp="1"/>
          </p:cNvSpPr>
          <p:nvPr>
            <p:ph type="body" idx="4294967295"/>
          </p:nvPr>
        </p:nvSpPr>
        <p:spPr>
          <a:xfrm>
            <a:off x="395536" y="764704"/>
            <a:ext cx="8568952" cy="5573043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zh-CN" altLang="en-US" sz="2800" dirty="0"/>
              <a:t>前提：</a:t>
            </a:r>
            <a:r>
              <a:rPr lang="en-US" altLang="zh-CN" sz="2800" dirty="0" err="1"/>
              <a:t>p</a:t>
            </a:r>
            <a:r>
              <a:rPr lang="en-US" altLang="zh-CN" sz="2800" b="1" dirty="0" err="1">
                <a:latin typeface="Symbol" panose="05050102010706020507" pitchFamily="18" charset="2"/>
              </a:rPr>
              <a:t>Ú</a:t>
            </a:r>
            <a:r>
              <a:rPr lang="en-US" altLang="zh-CN" sz="2800" dirty="0" err="1"/>
              <a:t>q,q</a:t>
            </a:r>
            <a:r>
              <a:rPr lang="en-US" altLang="zh-CN" sz="2800" b="1" dirty="0" err="1">
                <a:latin typeface="Symbol" panose="05050102010706020507" pitchFamily="18" charset="2"/>
              </a:rPr>
              <a:t>®</a:t>
            </a:r>
            <a:r>
              <a:rPr lang="en-US" altLang="zh-CN" sz="2800" dirty="0" err="1"/>
              <a:t>s</a:t>
            </a:r>
            <a:endParaRPr lang="en-US" altLang="zh-CN" sz="2800" dirty="0"/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800" dirty="0"/>
              <a:t>结论：</a:t>
            </a:r>
            <a:r>
              <a:rPr lang="en-US" altLang="zh-CN" sz="2800" b="1" dirty="0" err="1">
                <a:latin typeface="Symbol" panose="05050102010706020507" pitchFamily="18" charset="2"/>
              </a:rPr>
              <a:t>Ø</a:t>
            </a:r>
            <a:r>
              <a:rPr lang="en-US" altLang="zh-CN" sz="2800" dirty="0" err="1"/>
              <a:t>s</a:t>
            </a:r>
            <a:r>
              <a:rPr lang="en-US" altLang="zh-CN" sz="2800" b="1" dirty="0" err="1">
                <a:latin typeface="Symbol" panose="05050102010706020507" pitchFamily="18" charset="2"/>
              </a:rPr>
              <a:t>®</a:t>
            </a:r>
            <a:r>
              <a:rPr lang="en-US" altLang="zh-CN" sz="2800" dirty="0" err="1"/>
              <a:t>p</a:t>
            </a:r>
            <a:endParaRPr lang="en-US" altLang="zh-CN" sz="2800" dirty="0"/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800" dirty="0">
                <a:sym typeface="Wingdings" panose="05000000000000000000" pitchFamily="2" charset="2"/>
              </a:rPr>
              <a:t>:  </a:t>
            </a:r>
            <a:r>
              <a:rPr lang="zh-CN" altLang="en-US" sz="2800" dirty="0">
                <a:sym typeface="Wingdings" panose="05000000000000000000" pitchFamily="2" charset="2"/>
              </a:rPr>
              <a:t>（</a:t>
            </a:r>
            <a:r>
              <a:rPr lang="en-US" altLang="zh-CN" sz="2800" dirty="0">
                <a:sym typeface="Wingdings" panose="05000000000000000000" pitchFamily="2" charset="2"/>
              </a:rPr>
              <a:t>1</a:t>
            </a:r>
            <a:r>
              <a:rPr lang="zh-CN" altLang="en-US" sz="2800" dirty="0">
                <a:sym typeface="Wingdings" panose="05000000000000000000" pitchFamily="2" charset="2"/>
              </a:rPr>
              <a:t>）</a:t>
            </a:r>
            <a:r>
              <a:rPr lang="en-US" altLang="zh-CN" sz="2800" dirty="0" err="1"/>
              <a:t>p</a:t>
            </a:r>
            <a:r>
              <a:rPr lang="en-US" altLang="zh-CN" sz="2800" b="1" dirty="0" err="1">
                <a:latin typeface="Symbol" panose="05050102010706020507" pitchFamily="18" charset="2"/>
              </a:rPr>
              <a:t>Ú</a:t>
            </a:r>
            <a:r>
              <a:rPr lang="en-US" altLang="zh-CN" sz="2800" dirty="0" err="1"/>
              <a:t>q</a:t>
            </a:r>
            <a:r>
              <a:rPr lang="en-US" altLang="zh-CN" sz="2800" dirty="0"/>
              <a:t>                                                </a:t>
            </a:r>
            <a:r>
              <a:rPr lang="zh-CN" altLang="en-US" sz="2800" dirty="0"/>
              <a:t>前提</a:t>
            </a:r>
            <a:r>
              <a:rPr lang="en-US" altLang="zh-CN" sz="2800" dirty="0"/>
              <a:t>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dirty="0"/>
              <a:t>	 </a:t>
            </a: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</a:t>
            </a:r>
            <a:r>
              <a:rPr lang="en-US" altLang="zh-CN" sz="2800" dirty="0" err="1"/>
              <a:t>q</a:t>
            </a:r>
            <a:r>
              <a:rPr lang="en-US" altLang="zh-CN" sz="2800" b="1" dirty="0" err="1">
                <a:latin typeface="Symbol" panose="05050102010706020507" pitchFamily="18" charset="2"/>
              </a:rPr>
              <a:t>®</a:t>
            </a:r>
            <a:r>
              <a:rPr lang="en-US" altLang="zh-CN" sz="2800" dirty="0" err="1"/>
              <a:t>s</a:t>
            </a:r>
            <a:r>
              <a:rPr lang="en-US" altLang="zh-CN" sz="2800" dirty="0"/>
              <a:t>                                               </a:t>
            </a:r>
            <a:r>
              <a:rPr lang="zh-CN" altLang="en-US" sz="2800" dirty="0"/>
              <a:t>前提</a:t>
            </a:r>
            <a:r>
              <a:rPr lang="en-US" altLang="zh-CN" sz="2800" dirty="0"/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b="1" dirty="0">
                <a:latin typeface="Symbol" panose="05050102010706020507" pitchFamily="18" charset="2"/>
              </a:rPr>
              <a:t>	 </a:t>
            </a: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 </a:t>
            </a:r>
            <a:r>
              <a:rPr lang="en-US" altLang="zh-CN" sz="2800" b="1" dirty="0" err="1">
                <a:latin typeface="Symbol" panose="05050102010706020507" pitchFamily="18" charset="2"/>
              </a:rPr>
              <a:t>Ø</a:t>
            </a:r>
            <a:r>
              <a:rPr lang="en-US" altLang="zh-CN" sz="2800" dirty="0" err="1"/>
              <a:t>s</a:t>
            </a:r>
            <a:r>
              <a:rPr lang="en-US" altLang="zh-CN" sz="2800" b="1" dirty="0" err="1">
                <a:latin typeface="Symbol" panose="05050102010706020507" pitchFamily="18" charset="2"/>
              </a:rPr>
              <a:t>®Ø</a:t>
            </a:r>
            <a:r>
              <a:rPr lang="en-US" altLang="zh-CN" sz="2800" dirty="0" err="1"/>
              <a:t>q</a:t>
            </a:r>
            <a:r>
              <a:rPr lang="en-US" altLang="zh-CN" sz="2800" dirty="0"/>
              <a:t>                                  (2)</a:t>
            </a:r>
            <a:r>
              <a:rPr lang="zh-CN" altLang="en-US" sz="2800" dirty="0"/>
              <a:t>拒取</a:t>
            </a:r>
            <a:r>
              <a:rPr lang="en-US" altLang="zh-CN" sz="2800" dirty="0"/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b="1" dirty="0">
                <a:latin typeface="Symbol" panose="05050102010706020507" pitchFamily="18" charset="2"/>
              </a:rPr>
              <a:t>	</a:t>
            </a:r>
            <a:r>
              <a:rPr lang="zh-CN" altLang="en-US" sz="2800" dirty="0"/>
              <a:t> （</a:t>
            </a:r>
            <a:r>
              <a:rPr lang="en-US" altLang="zh-CN" sz="2800" dirty="0"/>
              <a:t>4</a:t>
            </a:r>
            <a:r>
              <a:rPr lang="zh-CN" altLang="en-US" sz="2800" dirty="0"/>
              <a:t>） </a:t>
            </a:r>
            <a:r>
              <a:rPr lang="en-US" altLang="zh-CN" sz="2800" b="1" dirty="0" err="1">
                <a:latin typeface="Symbol" panose="05050102010706020507" pitchFamily="18" charset="2"/>
              </a:rPr>
              <a:t>Ø</a:t>
            </a:r>
            <a:r>
              <a:rPr lang="en-US" altLang="zh-CN" sz="2800" dirty="0" err="1"/>
              <a:t>q</a:t>
            </a:r>
            <a:r>
              <a:rPr lang="en-US" altLang="zh-CN" sz="2800" b="1" dirty="0" err="1">
                <a:latin typeface="Symbol" panose="05050102010706020507" pitchFamily="18" charset="2"/>
              </a:rPr>
              <a:t>®</a:t>
            </a:r>
            <a:r>
              <a:rPr lang="en-US" altLang="zh-CN" sz="2800" dirty="0" err="1"/>
              <a:t>p</a:t>
            </a:r>
            <a:r>
              <a:rPr lang="en-US" altLang="zh-CN" sz="2800" dirty="0"/>
              <a:t>                                    (1)</a:t>
            </a:r>
            <a:r>
              <a:rPr lang="zh-CN" altLang="en-US" sz="2800" dirty="0"/>
              <a:t>置换</a:t>
            </a:r>
            <a:r>
              <a:rPr lang="en-US" altLang="zh-CN" sz="2800" dirty="0"/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b="1" dirty="0">
                <a:latin typeface="Symbol" panose="05050102010706020507" pitchFamily="18" charset="2"/>
              </a:rPr>
              <a:t>	</a:t>
            </a:r>
            <a:r>
              <a:rPr lang="zh-CN" altLang="en-US" sz="2800" dirty="0"/>
              <a:t> （</a:t>
            </a:r>
            <a:r>
              <a:rPr lang="en-US" altLang="zh-CN" sz="2800" dirty="0"/>
              <a:t>5</a:t>
            </a:r>
            <a:r>
              <a:rPr lang="zh-CN" altLang="en-US" sz="2800" dirty="0"/>
              <a:t>） </a:t>
            </a:r>
            <a:r>
              <a:rPr lang="en-US" altLang="zh-CN" sz="2800" b="1" dirty="0" err="1">
                <a:latin typeface="Symbol" panose="05050102010706020507" pitchFamily="18" charset="2"/>
              </a:rPr>
              <a:t>Ø</a:t>
            </a:r>
            <a:r>
              <a:rPr lang="en-US" altLang="zh-CN" sz="2800" dirty="0" err="1"/>
              <a:t>s</a:t>
            </a:r>
            <a:r>
              <a:rPr lang="en-US" altLang="zh-CN" sz="2800" b="1" dirty="0" err="1">
                <a:latin typeface="Symbol" panose="05050102010706020507" pitchFamily="18" charset="2"/>
              </a:rPr>
              <a:t>®</a:t>
            </a:r>
            <a:r>
              <a:rPr lang="en-US" altLang="zh-CN" sz="2800" dirty="0" err="1"/>
              <a:t>p</a:t>
            </a:r>
            <a:r>
              <a:rPr lang="en-US" altLang="zh-CN" sz="2800" dirty="0"/>
              <a:t>                      </a:t>
            </a:r>
            <a:r>
              <a:rPr lang="zh-CN" altLang="en-US" sz="2800" dirty="0"/>
              <a:t>（</a:t>
            </a:r>
            <a:r>
              <a:rPr lang="en-US" altLang="zh-CN" sz="2800" dirty="0"/>
              <a:t>3)(4)</a:t>
            </a:r>
            <a:r>
              <a:rPr lang="zh-CN" altLang="en-US" sz="2800" dirty="0"/>
              <a:t>假言三段论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17484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27296B-2861-406A-9407-36A3320D8202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/48</a:t>
            </a:r>
          </a:p>
        </p:txBody>
      </p:sp>
      <p:sp>
        <p:nvSpPr>
          <p:cNvPr id="3993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例 </a:t>
            </a:r>
            <a:r>
              <a:rPr lang="zh-CN" altLang="en-US" sz="4000" b="1" dirty="0">
                <a:latin typeface="Times New Roman" panose="02020603050405020304" pitchFamily="18" charset="0"/>
              </a:rPr>
              <a:t>构造下面推理的证明</a:t>
            </a:r>
            <a:endParaRPr lang="zh-CN" altLang="en-US" sz="4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9940" name="Rectangle 3"/>
          <p:cNvSpPr>
            <a:spLocks noGrp="1"/>
          </p:cNvSpPr>
          <p:nvPr>
            <p:ph type="body" idx="4294967295"/>
          </p:nvPr>
        </p:nvSpPr>
        <p:spPr>
          <a:xfrm>
            <a:off x="395536" y="764704"/>
            <a:ext cx="8568952" cy="5573043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zh-CN" altLang="en-US" sz="2800" dirty="0"/>
              <a:t>前提：</a:t>
            </a:r>
            <a:r>
              <a:rPr lang="en-US" altLang="zh-CN" sz="2800" dirty="0" err="1"/>
              <a:t>p</a:t>
            </a:r>
            <a:r>
              <a:rPr lang="en-US" altLang="zh-CN" sz="2800" b="1" dirty="0" err="1">
                <a:latin typeface="Symbol" panose="05050102010706020507" pitchFamily="18" charset="2"/>
              </a:rPr>
              <a:t>Ú</a:t>
            </a:r>
            <a:r>
              <a:rPr lang="en-US" altLang="zh-CN" sz="2800" dirty="0" err="1"/>
              <a:t>q,p</a:t>
            </a:r>
            <a:r>
              <a:rPr lang="en-US" altLang="zh-CN" sz="2800" b="1" dirty="0" err="1">
                <a:latin typeface="Symbol" panose="05050102010706020507" pitchFamily="18" charset="2"/>
              </a:rPr>
              <a:t>«</a:t>
            </a:r>
            <a:r>
              <a:rPr lang="en-US" altLang="zh-CN" sz="2800" dirty="0" err="1"/>
              <a:t>r,q</a:t>
            </a:r>
            <a:r>
              <a:rPr lang="en-US" altLang="zh-CN" sz="2800" b="1" dirty="0" err="1">
                <a:latin typeface="Symbol" panose="05050102010706020507" pitchFamily="18" charset="2"/>
              </a:rPr>
              <a:t>®</a:t>
            </a:r>
            <a:r>
              <a:rPr lang="en-US" altLang="zh-CN" sz="2800" dirty="0" err="1"/>
              <a:t>s</a:t>
            </a:r>
            <a:endParaRPr lang="en-US" altLang="zh-CN" sz="2800" dirty="0"/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800" dirty="0"/>
              <a:t>结论：</a:t>
            </a:r>
            <a:r>
              <a:rPr lang="en-US" altLang="zh-CN" sz="2800" b="1" dirty="0" err="1">
                <a:latin typeface="Symbol" panose="05050102010706020507" pitchFamily="18" charset="2"/>
              </a:rPr>
              <a:t>Ø</a:t>
            </a:r>
            <a:r>
              <a:rPr lang="en-US" altLang="zh-CN" sz="2800" dirty="0" err="1"/>
              <a:t>s</a:t>
            </a:r>
            <a:r>
              <a:rPr lang="en-US" altLang="zh-CN" sz="2800" b="1" dirty="0" err="1">
                <a:latin typeface="Symbol" panose="05050102010706020507" pitchFamily="18" charset="2"/>
              </a:rPr>
              <a:t>®</a:t>
            </a:r>
            <a:r>
              <a:rPr lang="en-US" altLang="zh-CN" sz="2800" dirty="0" err="1"/>
              <a:t>r</a:t>
            </a:r>
            <a:endParaRPr lang="en-US" altLang="zh-CN" sz="2800" dirty="0"/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800" dirty="0">
                <a:sym typeface="Wingdings" panose="05000000000000000000" pitchFamily="2" charset="2"/>
              </a:rPr>
              <a:t>:  </a:t>
            </a:r>
            <a:r>
              <a:rPr lang="zh-CN" altLang="en-US" sz="2800" dirty="0">
                <a:sym typeface="Wingdings" panose="05000000000000000000" pitchFamily="2" charset="2"/>
              </a:rPr>
              <a:t>（</a:t>
            </a:r>
            <a:r>
              <a:rPr lang="en-US" altLang="zh-CN" sz="2800" dirty="0">
                <a:sym typeface="Wingdings" panose="05000000000000000000" pitchFamily="2" charset="2"/>
              </a:rPr>
              <a:t>1</a:t>
            </a:r>
            <a:r>
              <a:rPr lang="zh-CN" altLang="en-US" sz="2800" dirty="0">
                <a:sym typeface="Wingdings" panose="05000000000000000000" pitchFamily="2" charset="2"/>
              </a:rPr>
              <a:t>）</a:t>
            </a:r>
            <a:r>
              <a:rPr lang="en-US" altLang="zh-CN" sz="2800" dirty="0" err="1"/>
              <a:t>p</a:t>
            </a:r>
            <a:r>
              <a:rPr lang="en-US" altLang="zh-CN" sz="2800" b="1" dirty="0" err="1">
                <a:latin typeface="Symbol" panose="05050102010706020507" pitchFamily="18" charset="2"/>
              </a:rPr>
              <a:t>Ú</a:t>
            </a:r>
            <a:r>
              <a:rPr lang="en-US" altLang="zh-CN" sz="2800" dirty="0" err="1"/>
              <a:t>q</a:t>
            </a:r>
            <a:r>
              <a:rPr lang="en-US" altLang="zh-CN" sz="2800" dirty="0"/>
              <a:t>                                                </a:t>
            </a:r>
            <a:r>
              <a:rPr lang="zh-CN" altLang="en-US" sz="2800" dirty="0"/>
              <a:t>前提</a:t>
            </a:r>
            <a:r>
              <a:rPr lang="en-US" altLang="zh-CN" sz="2800" dirty="0"/>
              <a:t>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dirty="0"/>
              <a:t>	 </a:t>
            </a: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</a:t>
            </a:r>
            <a:r>
              <a:rPr lang="en-US" altLang="zh-CN" sz="2800" dirty="0" err="1"/>
              <a:t>p</a:t>
            </a:r>
            <a:r>
              <a:rPr lang="en-US" altLang="zh-CN" sz="2800" b="1" dirty="0" err="1">
                <a:latin typeface="Symbol" panose="05050102010706020507" pitchFamily="18" charset="2"/>
              </a:rPr>
              <a:t>«</a:t>
            </a:r>
            <a:r>
              <a:rPr lang="en-US" altLang="zh-CN" sz="2800" dirty="0" err="1"/>
              <a:t>r</a:t>
            </a:r>
            <a:r>
              <a:rPr lang="en-US" altLang="zh-CN" sz="2800" dirty="0"/>
              <a:t>                                               </a:t>
            </a:r>
            <a:r>
              <a:rPr lang="zh-CN" altLang="en-US" sz="2800" dirty="0"/>
              <a:t>前提</a:t>
            </a:r>
            <a:r>
              <a:rPr lang="en-US" altLang="zh-CN" sz="2800" dirty="0"/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dirty="0"/>
              <a:t>	 </a:t>
            </a: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  <a:r>
              <a:rPr lang="en-US" altLang="zh-CN" sz="2800" dirty="0" err="1"/>
              <a:t>q</a:t>
            </a:r>
            <a:r>
              <a:rPr lang="en-US" altLang="zh-CN" sz="2800" b="1" dirty="0" err="1">
                <a:latin typeface="Symbol" panose="05050102010706020507" pitchFamily="18" charset="2"/>
              </a:rPr>
              <a:t>®</a:t>
            </a:r>
            <a:r>
              <a:rPr lang="en-US" altLang="zh-CN" sz="2800" dirty="0" err="1"/>
              <a:t>s</a:t>
            </a:r>
            <a:r>
              <a:rPr lang="en-US" altLang="zh-CN" sz="2800" dirty="0"/>
              <a:t>                                               </a:t>
            </a:r>
            <a:r>
              <a:rPr lang="zh-CN" altLang="en-US" sz="2800" dirty="0"/>
              <a:t>前提</a:t>
            </a:r>
            <a:r>
              <a:rPr lang="en-US" altLang="zh-CN" sz="2800" dirty="0"/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b="1" dirty="0">
                <a:latin typeface="Symbol" panose="05050102010706020507" pitchFamily="18" charset="2"/>
              </a:rPr>
              <a:t>	 </a:t>
            </a:r>
            <a:r>
              <a:rPr lang="zh-CN" altLang="en-US" sz="2800" dirty="0"/>
              <a:t>（</a:t>
            </a:r>
            <a:r>
              <a:rPr lang="en-US" altLang="zh-CN" sz="2800" dirty="0"/>
              <a:t>4</a:t>
            </a:r>
            <a:r>
              <a:rPr lang="zh-CN" altLang="en-US" sz="2800" dirty="0"/>
              <a:t>） </a:t>
            </a:r>
            <a:r>
              <a:rPr lang="en-US" altLang="zh-CN" sz="2800" b="1" dirty="0" err="1">
                <a:latin typeface="Symbol" panose="05050102010706020507" pitchFamily="18" charset="2"/>
              </a:rPr>
              <a:t>Ø</a:t>
            </a:r>
            <a:r>
              <a:rPr lang="en-US" altLang="zh-CN" sz="2800" dirty="0" err="1"/>
              <a:t>s</a:t>
            </a:r>
            <a:r>
              <a:rPr lang="en-US" altLang="zh-CN" sz="2800" b="1" dirty="0" err="1">
                <a:latin typeface="Symbol" panose="05050102010706020507" pitchFamily="18" charset="2"/>
              </a:rPr>
              <a:t>®Ø</a:t>
            </a:r>
            <a:r>
              <a:rPr lang="en-US" altLang="zh-CN" sz="2800" dirty="0" err="1"/>
              <a:t>q</a:t>
            </a:r>
            <a:r>
              <a:rPr lang="en-US" altLang="zh-CN" sz="2800" dirty="0"/>
              <a:t>                                  (3)</a:t>
            </a:r>
            <a:r>
              <a:rPr lang="zh-CN" altLang="en-US" sz="2800" dirty="0"/>
              <a:t>拒取</a:t>
            </a:r>
            <a:r>
              <a:rPr lang="en-US" altLang="zh-CN" sz="2800" dirty="0"/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b="1" dirty="0">
                <a:latin typeface="Symbol" panose="05050102010706020507" pitchFamily="18" charset="2"/>
              </a:rPr>
              <a:t>	</a:t>
            </a:r>
            <a:r>
              <a:rPr lang="zh-CN" altLang="en-US" sz="2800" dirty="0"/>
              <a:t> （</a:t>
            </a:r>
            <a:r>
              <a:rPr lang="en-US" altLang="zh-CN" sz="2800" dirty="0"/>
              <a:t>5</a:t>
            </a:r>
            <a:r>
              <a:rPr lang="zh-CN" altLang="en-US" sz="2800" dirty="0"/>
              <a:t>） </a:t>
            </a:r>
            <a:r>
              <a:rPr lang="en-US" altLang="zh-CN" sz="2800" b="1" dirty="0" err="1">
                <a:latin typeface="Symbol" panose="05050102010706020507" pitchFamily="18" charset="2"/>
              </a:rPr>
              <a:t>Ø</a:t>
            </a:r>
            <a:r>
              <a:rPr lang="en-US" altLang="zh-CN" sz="2800" dirty="0" err="1"/>
              <a:t>q</a:t>
            </a:r>
            <a:r>
              <a:rPr lang="en-US" altLang="zh-CN" sz="2800" b="1" dirty="0" err="1">
                <a:latin typeface="Symbol" panose="05050102010706020507" pitchFamily="18" charset="2"/>
              </a:rPr>
              <a:t>®</a:t>
            </a:r>
            <a:r>
              <a:rPr lang="en-US" altLang="zh-CN" sz="2800" dirty="0" err="1"/>
              <a:t>p</a:t>
            </a:r>
            <a:r>
              <a:rPr lang="en-US" altLang="zh-CN" sz="2800" dirty="0"/>
              <a:t>                                    (1)</a:t>
            </a:r>
            <a:r>
              <a:rPr lang="zh-CN" altLang="en-US" sz="2800" dirty="0"/>
              <a:t>置换</a:t>
            </a:r>
            <a:r>
              <a:rPr lang="en-US" altLang="zh-CN" sz="2800" dirty="0"/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b="1" dirty="0">
                <a:latin typeface="Symbol" panose="05050102010706020507" pitchFamily="18" charset="2"/>
              </a:rPr>
              <a:t>	</a:t>
            </a:r>
            <a:r>
              <a:rPr lang="zh-CN" altLang="en-US" sz="2800" dirty="0"/>
              <a:t> （</a:t>
            </a:r>
            <a:r>
              <a:rPr lang="en-US" altLang="zh-CN" sz="2800" dirty="0"/>
              <a:t>6</a:t>
            </a:r>
            <a:r>
              <a:rPr lang="zh-CN" altLang="en-US" sz="2800" dirty="0"/>
              <a:t>） </a:t>
            </a:r>
            <a:r>
              <a:rPr lang="en-US" altLang="zh-CN" sz="2800" b="1" dirty="0" err="1">
                <a:latin typeface="Symbol" panose="05050102010706020507" pitchFamily="18" charset="2"/>
              </a:rPr>
              <a:t>Ø</a:t>
            </a:r>
            <a:r>
              <a:rPr lang="en-US" altLang="zh-CN" sz="2800" dirty="0" err="1"/>
              <a:t>s</a:t>
            </a:r>
            <a:r>
              <a:rPr lang="en-US" altLang="zh-CN" sz="2800" b="1" dirty="0" err="1">
                <a:latin typeface="Symbol" panose="05050102010706020507" pitchFamily="18" charset="2"/>
              </a:rPr>
              <a:t>®</a:t>
            </a:r>
            <a:r>
              <a:rPr lang="en-US" altLang="zh-CN" sz="2800" dirty="0" err="1"/>
              <a:t>p</a:t>
            </a:r>
            <a:r>
              <a:rPr lang="en-US" altLang="zh-CN" sz="2800" dirty="0"/>
              <a:t>                      </a:t>
            </a:r>
            <a:r>
              <a:rPr lang="zh-CN" altLang="en-US" sz="2800" dirty="0"/>
              <a:t>（</a:t>
            </a:r>
            <a:r>
              <a:rPr lang="en-US" altLang="zh-CN" sz="2800" dirty="0"/>
              <a:t>4)(5)</a:t>
            </a:r>
            <a:r>
              <a:rPr lang="zh-CN" altLang="en-US" sz="2800" dirty="0"/>
              <a:t>假言三段论</a:t>
            </a:r>
            <a:endParaRPr lang="en-US" altLang="zh-CN" sz="28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 （</a:t>
            </a:r>
            <a:r>
              <a:rPr lang="en-US" altLang="zh-CN" sz="2800" dirty="0"/>
              <a:t>7</a:t>
            </a:r>
            <a:r>
              <a:rPr lang="zh-CN" altLang="en-US" sz="2800" dirty="0"/>
              <a:t>）</a:t>
            </a:r>
            <a:r>
              <a:rPr lang="en-US" altLang="zh-CN" sz="2800" dirty="0"/>
              <a:t>(</a:t>
            </a:r>
            <a:r>
              <a:rPr lang="en-US" altLang="zh-CN" sz="2800" dirty="0" err="1"/>
              <a:t>p</a:t>
            </a:r>
            <a:r>
              <a:rPr lang="en-US" altLang="zh-CN" sz="2800" b="1" dirty="0" err="1">
                <a:latin typeface="Symbol" panose="05050102010706020507" pitchFamily="18" charset="2"/>
              </a:rPr>
              <a:t>®</a:t>
            </a:r>
            <a:r>
              <a:rPr lang="en-US" altLang="zh-CN" sz="2800" dirty="0" err="1"/>
              <a:t>r</a:t>
            </a:r>
            <a:r>
              <a:rPr lang="en-US" altLang="zh-CN" sz="2800" dirty="0"/>
              <a:t>)</a:t>
            </a:r>
            <a:r>
              <a:rPr lang="en-US" altLang="zh-CN" sz="2800" b="1" dirty="0">
                <a:latin typeface="Symbol" panose="05050102010706020507" pitchFamily="18" charset="2"/>
              </a:rPr>
              <a:t> Ù(</a:t>
            </a:r>
            <a:r>
              <a:rPr lang="en-US" altLang="zh-CN" sz="2800" dirty="0" err="1"/>
              <a:t>r</a:t>
            </a:r>
            <a:r>
              <a:rPr lang="en-US" altLang="zh-CN" sz="2800" b="1" dirty="0" err="1">
                <a:latin typeface="Symbol" panose="05050102010706020507" pitchFamily="18" charset="2"/>
              </a:rPr>
              <a:t>®</a:t>
            </a:r>
            <a:r>
              <a:rPr lang="en-US" altLang="zh-CN" sz="2800" dirty="0" err="1"/>
              <a:t>p</a:t>
            </a:r>
            <a:r>
              <a:rPr lang="en-US" altLang="zh-CN" sz="2800" dirty="0"/>
              <a:t>)                    (2)</a:t>
            </a:r>
            <a:r>
              <a:rPr lang="zh-CN" altLang="en-US" sz="2800" dirty="0"/>
              <a:t>等价置换</a:t>
            </a:r>
            <a:endParaRPr lang="en-US" altLang="zh-CN" sz="28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 （</a:t>
            </a:r>
            <a:r>
              <a:rPr lang="en-US" altLang="zh-CN" sz="2800" dirty="0"/>
              <a:t>8</a:t>
            </a:r>
            <a:r>
              <a:rPr lang="zh-CN" altLang="en-US" sz="2800" dirty="0"/>
              <a:t>） </a:t>
            </a:r>
            <a:r>
              <a:rPr lang="en-US" altLang="zh-CN" sz="2800" dirty="0" err="1"/>
              <a:t>p</a:t>
            </a:r>
            <a:r>
              <a:rPr lang="en-US" altLang="zh-CN" sz="2800" b="1" dirty="0" err="1">
                <a:latin typeface="Symbol" panose="05050102010706020507" pitchFamily="18" charset="2"/>
              </a:rPr>
              <a:t>®</a:t>
            </a:r>
            <a:r>
              <a:rPr lang="en-US" altLang="zh-CN" sz="2800" dirty="0" err="1"/>
              <a:t>r</a:t>
            </a:r>
            <a:r>
              <a:rPr lang="en-US" altLang="zh-CN" sz="2800" dirty="0"/>
              <a:t>                                        (7)</a:t>
            </a:r>
            <a:r>
              <a:rPr lang="zh-CN" altLang="en-US" sz="2800" dirty="0"/>
              <a:t>化简</a:t>
            </a:r>
            <a:endParaRPr lang="en-US" altLang="zh-CN" sz="28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b="1" dirty="0">
                <a:latin typeface="Symbol" panose="05050102010706020507" pitchFamily="18" charset="2"/>
              </a:rPr>
              <a:t>	</a:t>
            </a:r>
            <a:r>
              <a:rPr lang="zh-CN" altLang="en-US" sz="2800" dirty="0"/>
              <a:t> （</a:t>
            </a:r>
            <a:r>
              <a:rPr lang="en-US" altLang="zh-CN" sz="2800" dirty="0"/>
              <a:t>9</a:t>
            </a:r>
            <a:r>
              <a:rPr lang="zh-CN" altLang="en-US" sz="2800" dirty="0"/>
              <a:t>） </a:t>
            </a:r>
            <a:r>
              <a:rPr lang="en-US" altLang="zh-CN" sz="2800" b="1" dirty="0" err="1">
                <a:latin typeface="Symbol" panose="05050102010706020507" pitchFamily="18" charset="2"/>
              </a:rPr>
              <a:t>Ø</a:t>
            </a:r>
            <a:r>
              <a:rPr lang="en-US" altLang="zh-CN" sz="2800" dirty="0" err="1"/>
              <a:t>s</a:t>
            </a:r>
            <a:r>
              <a:rPr lang="en-US" altLang="zh-CN" sz="2800" b="1" dirty="0" err="1">
                <a:latin typeface="Symbol" panose="05050102010706020507" pitchFamily="18" charset="2"/>
              </a:rPr>
              <a:t>®</a:t>
            </a:r>
            <a:r>
              <a:rPr lang="en-US" altLang="zh-CN" sz="2800" dirty="0" err="1"/>
              <a:t>r</a:t>
            </a:r>
            <a:r>
              <a:rPr lang="en-US" altLang="zh-CN" sz="2800" dirty="0"/>
              <a:t>                          (6)(8)</a:t>
            </a:r>
            <a:r>
              <a:rPr lang="zh-CN" altLang="en-US" sz="2800" dirty="0"/>
              <a:t>假言三段论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2426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27296B-2861-406A-9407-36A3320D8202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/48</a:t>
            </a:r>
          </a:p>
        </p:txBody>
      </p:sp>
      <p:sp>
        <p:nvSpPr>
          <p:cNvPr id="3993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例 </a:t>
            </a:r>
            <a:r>
              <a:rPr lang="zh-CN" altLang="en-US" sz="4000" b="1" dirty="0">
                <a:latin typeface="Times New Roman" panose="02020603050405020304" pitchFamily="18" charset="0"/>
              </a:rPr>
              <a:t>构造下面推理的证明</a:t>
            </a:r>
            <a:endParaRPr lang="zh-CN" altLang="en-US" sz="4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9940" name="Rectangle 3"/>
          <p:cNvSpPr>
            <a:spLocks noGrp="1"/>
          </p:cNvSpPr>
          <p:nvPr>
            <p:ph type="body" idx="4294967295"/>
          </p:nvPr>
        </p:nvSpPr>
        <p:spPr>
          <a:xfrm>
            <a:off x="467544" y="908720"/>
            <a:ext cx="8280920" cy="557304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若明天是星期一或星期三，我就有课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  <a:r>
              <a:rPr lang="zh-CN" altLang="en-US" b="1" dirty="0">
                <a:latin typeface="Times New Roman" panose="02020603050405020304" pitchFamily="18" charset="0"/>
              </a:rPr>
              <a:t>若有课，今天必备课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  <a:r>
              <a:rPr lang="zh-CN" altLang="en-US" b="1" dirty="0">
                <a:latin typeface="Times New Roman" panose="02020603050405020304" pitchFamily="18" charset="0"/>
              </a:rPr>
              <a:t>我今天下午没备课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  <a:r>
              <a:rPr lang="zh-CN" altLang="en-US" b="1" dirty="0">
                <a:latin typeface="Times New Roman" panose="02020603050405020304" pitchFamily="18" charset="0"/>
              </a:rPr>
              <a:t>所以，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明天不是星期一和星期三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解：  设 </a:t>
            </a:r>
            <a:r>
              <a:rPr lang="en-US" altLang="zh-CN" b="1" dirty="0">
                <a:latin typeface="Times New Roman" panose="02020603050405020304" pitchFamily="18" charset="0"/>
              </a:rPr>
              <a:t>p</a:t>
            </a:r>
            <a:r>
              <a:rPr lang="zh-CN" altLang="en-US" b="1" dirty="0">
                <a:latin typeface="Times New Roman" panose="02020603050405020304" pitchFamily="18" charset="0"/>
              </a:rPr>
              <a:t>：明天是星期一，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        q</a:t>
            </a:r>
            <a:r>
              <a:rPr lang="zh-CN" altLang="en-US" b="1" dirty="0">
                <a:latin typeface="Times New Roman" panose="02020603050405020304" pitchFamily="18" charset="0"/>
              </a:rPr>
              <a:t>：明天是星期三，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           </a:t>
            </a:r>
            <a:r>
              <a:rPr lang="en-US" altLang="zh-CN" b="1" dirty="0">
                <a:latin typeface="Times New Roman" panose="02020603050405020304" pitchFamily="18" charset="0"/>
              </a:rPr>
              <a:t>r</a:t>
            </a:r>
            <a:r>
              <a:rPr lang="zh-CN" altLang="en-US" b="1" dirty="0">
                <a:latin typeface="Times New Roman" panose="02020603050405020304" pitchFamily="18" charset="0"/>
              </a:rPr>
              <a:t>：我有课，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        s</a:t>
            </a:r>
            <a:r>
              <a:rPr lang="zh-CN" altLang="en-US" b="1" dirty="0">
                <a:latin typeface="Times New Roman" panose="02020603050405020304" pitchFamily="18" charset="0"/>
              </a:rPr>
              <a:t>：我备课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      推理的形式结构为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          前提：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</a:rPr>
              <a:t>p</a:t>
            </a:r>
            <a:r>
              <a:rPr lang="en-US" altLang="zh-CN" b="1" dirty="0" err="1">
                <a:latin typeface="Symbol" panose="05050102010706020507" pitchFamily="18" charset="2"/>
              </a:rPr>
              <a:t>Ú</a:t>
            </a:r>
            <a:r>
              <a:rPr lang="en-US" altLang="zh-CN" b="1" dirty="0" err="1">
                <a:latin typeface="Times New Roman" panose="02020603050405020304" pitchFamily="18" charset="0"/>
              </a:rPr>
              <a:t>q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Symbol" panose="05050102010706020507" pitchFamily="18" charset="2"/>
              </a:rPr>
              <a:t>®</a:t>
            </a:r>
            <a:r>
              <a:rPr lang="en-US" altLang="zh-CN" b="1" dirty="0">
                <a:latin typeface="Times New Roman" panose="02020603050405020304" pitchFamily="18" charset="0"/>
              </a:rPr>
              <a:t>r,  </a:t>
            </a:r>
            <a:r>
              <a:rPr lang="en-US" altLang="zh-CN" b="1" dirty="0" err="1">
                <a:latin typeface="Times New Roman" panose="02020603050405020304" pitchFamily="18" charset="0"/>
              </a:rPr>
              <a:t>r</a:t>
            </a:r>
            <a:r>
              <a:rPr lang="en-US" altLang="zh-CN" b="1" dirty="0" err="1">
                <a:latin typeface="Symbol" panose="05050102010706020507" pitchFamily="18" charset="2"/>
              </a:rPr>
              <a:t>®</a:t>
            </a:r>
            <a:r>
              <a:rPr lang="en-US" altLang="zh-CN" b="1" dirty="0" err="1"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</a:rPr>
              <a:t>,  </a:t>
            </a:r>
            <a:r>
              <a:rPr lang="en-US" altLang="zh-CN" b="1" dirty="0" err="1">
                <a:latin typeface="Symbol" panose="05050102010706020507" pitchFamily="18" charset="2"/>
              </a:rPr>
              <a:t>Ø</a:t>
            </a:r>
            <a:r>
              <a:rPr lang="en-US" altLang="zh-CN" b="1" dirty="0" err="1">
                <a:latin typeface="Times New Roman" panose="02020603050405020304" pitchFamily="18" charset="0"/>
              </a:rPr>
              <a:t>s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       </a:t>
            </a:r>
            <a:r>
              <a:rPr lang="zh-CN" altLang="en-US" b="1" dirty="0">
                <a:latin typeface="Times New Roman" panose="02020603050405020304" pitchFamily="18" charset="0"/>
              </a:rPr>
              <a:t>结论：</a:t>
            </a:r>
            <a:r>
              <a:rPr lang="en-US" altLang="zh-CN" b="1" dirty="0" err="1">
                <a:latin typeface="Symbol" panose="05050102010706020507" pitchFamily="18" charset="2"/>
              </a:rPr>
              <a:t>Ø</a:t>
            </a:r>
            <a:r>
              <a:rPr lang="en-US" altLang="zh-CN" b="1" dirty="0" err="1">
                <a:latin typeface="Times New Roman" panose="02020603050405020304" pitchFamily="18" charset="0"/>
              </a:rPr>
              <a:t>p</a:t>
            </a:r>
            <a:r>
              <a:rPr lang="en-US" altLang="zh-CN" b="1" dirty="0" err="1">
                <a:latin typeface="Symbol" panose="05050102010706020507" pitchFamily="18" charset="2"/>
              </a:rPr>
              <a:t>ÙØ</a:t>
            </a:r>
            <a:r>
              <a:rPr lang="en-US" altLang="zh-CN" b="1" dirty="0" err="1">
                <a:latin typeface="Times New Roman" panose="02020603050405020304" pitchFamily="18" charset="0"/>
              </a:rPr>
              <a:t>q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b="1" dirty="0">
              <a:solidFill>
                <a:srgbClr val="99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1600" y="6372036"/>
            <a:ext cx="5857694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注意：当</a:t>
            </a:r>
            <a:r>
              <a:rPr lang="en-US" altLang="zh-CN" b="1" dirty="0">
                <a:latin typeface="Times New Roman" panose="02020603050405020304" pitchFamily="18" charset="0"/>
              </a:rPr>
              <a:t>p</a:t>
            </a:r>
            <a:r>
              <a:rPr lang="zh-CN" altLang="en-US" b="1" dirty="0">
                <a:latin typeface="Times New Roman" panose="02020603050405020304" pitchFamily="18" charset="0"/>
              </a:rPr>
              <a:t>与</a:t>
            </a:r>
            <a:r>
              <a:rPr lang="en-US" altLang="zh-CN" b="1" dirty="0">
                <a:latin typeface="Times New Roman" panose="02020603050405020304" pitchFamily="18" charset="0"/>
              </a:rPr>
              <a:t>q</a:t>
            </a:r>
            <a:r>
              <a:rPr lang="zh-CN" altLang="en-US" b="1" dirty="0">
                <a:latin typeface="Times New Roman" panose="02020603050405020304" pitchFamily="18" charset="0"/>
              </a:rPr>
              <a:t>不能同时为真时，</a:t>
            </a:r>
            <a:r>
              <a:rPr lang="en-US" altLang="zh-CN" b="1" dirty="0" err="1">
                <a:latin typeface="Times New Roman" panose="02020603050405020304" pitchFamily="18" charset="0"/>
              </a:rPr>
              <a:t>p</a:t>
            </a:r>
            <a:r>
              <a:rPr lang="en-US" altLang="zh-CN" b="1" dirty="0" err="1">
                <a:latin typeface="Symbol" panose="05050102010706020507" pitchFamily="18" charset="2"/>
              </a:rPr>
              <a:t>Ú</a:t>
            </a:r>
            <a:r>
              <a:rPr lang="en-US" altLang="zh-CN" b="1" dirty="0" err="1">
                <a:latin typeface="Times New Roman" panose="02020603050405020304" pitchFamily="18" charset="0"/>
              </a:rPr>
              <a:t>q</a:t>
            </a:r>
            <a:r>
              <a:rPr lang="zh-CN" altLang="en-US" b="1" dirty="0">
                <a:latin typeface="Times New Roman" panose="02020603050405020304" pitchFamily="18" charset="0"/>
              </a:rPr>
              <a:t>等值于不可兼的或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67255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27296B-2861-406A-9407-36A3320D8202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/48</a:t>
            </a:r>
          </a:p>
        </p:txBody>
      </p:sp>
      <p:sp>
        <p:nvSpPr>
          <p:cNvPr id="3993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续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9940" name="Rectangle 3"/>
          <p:cNvSpPr>
            <a:spLocks noGrp="1"/>
          </p:cNvSpPr>
          <p:nvPr>
            <p:ph type="body" idx="4294967295"/>
          </p:nvPr>
        </p:nvSpPr>
        <p:spPr>
          <a:xfrm>
            <a:off x="179388" y="836712"/>
            <a:ext cx="8497068" cy="460851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推理的形式结构为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 前提：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</a:rPr>
              <a:t>p</a:t>
            </a:r>
            <a:r>
              <a:rPr lang="en-US" altLang="zh-CN" b="1" dirty="0" err="1">
                <a:latin typeface="Symbol" panose="05050102010706020507" pitchFamily="18" charset="2"/>
              </a:rPr>
              <a:t>Ú</a:t>
            </a:r>
            <a:r>
              <a:rPr lang="en-US" altLang="zh-CN" b="1" dirty="0" err="1">
                <a:latin typeface="Times New Roman" panose="02020603050405020304" pitchFamily="18" charset="0"/>
              </a:rPr>
              <a:t>q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Symbol" panose="05050102010706020507" pitchFamily="18" charset="2"/>
              </a:rPr>
              <a:t>®</a:t>
            </a:r>
            <a:r>
              <a:rPr lang="en-US" altLang="zh-CN" b="1" dirty="0">
                <a:latin typeface="Times New Roman" panose="02020603050405020304" pitchFamily="18" charset="0"/>
              </a:rPr>
              <a:t>r,  </a:t>
            </a:r>
            <a:r>
              <a:rPr lang="en-US" altLang="zh-CN" b="1" dirty="0" err="1">
                <a:latin typeface="Times New Roman" panose="02020603050405020304" pitchFamily="18" charset="0"/>
              </a:rPr>
              <a:t>r</a:t>
            </a:r>
            <a:r>
              <a:rPr lang="en-US" altLang="zh-CN" b="1" dirty="0" err="1">
                <a:latin typeface="Symbol" panose="05050102010706020507" pitchFamily="18" charset="2"/>
              </a:rPr>
              <a:t>®</a:t>
            </a:r>
            <a:r>
              <a:rPr lang="en-US" altLang="zh-CN" b="1" dirty="0" err="1"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</a:rPr>
              <a:t>,  </a:t>
            </a:r>
            <a:r>
              <a:rPr lang="en-US" altLang="zh-CN" b="1" dirty="0" err="1">
                <a:latin typeface="Symbol" panose="05050102010706020507" pitchFamily="18" charset="2"/>
              </a:rPr>
              <a:t>Ø</a:t>
            </a:r>
            <a:r>
              <a:rPr lang="en-US" altLang="zh-CN" b="1" dirty="0" err="1">
                <a:latin typeface="Times New Roman" panose="02020603050405020304" pitchFamily="18" charset="0"/>
              </a:rPr>
              <a:t>s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</a:t>
            </a:r>
            <a:r>
              <a:rPr lang="zh-CN" altLang="en-US" b="1" dirty="0">
                <a:latin typeface="Times New Roman" panose="02020603050405020304" pitchFamily="18" charset="0"/>
              </a:rPr>
              <a:t>结论：</a:t>
            </a:r>
            <a:r>
              <a:rPr lang="en-US" altLang="zh-CN" b="1" dirty="0" err="1">
                <a:latin typeface="Symbol" panose="05050102010706020507" pitchFamily="18" charset="2"/>
              </a:rPr>
              <a:t>Ø</a:t>
            </a:r>
            <a:r>
              <a:rPr lang="en-US" altLang="zh-CN" b="1" dirty="0" err="1">
                <a:latin typeface="Times New Roman" panose="02020603050405020304" pitchFamily="18" charset="0"/>
              </a:rPr>
              <a:t>p</a:t>
            </a:r>
            <a:r>
              <a:rPr lang="en-US" altLang="zh-CN" b="1" dirty="0" err="1">
                <a:latin typeface="Symbol" panose="05050102010706020507" pitchFamily="18" charset="2"/>
              </a:rPr>
              <a:t>ÙØ</a:t>
            </a:r>
            <a:r>
              <a:rPr lang="en-US" altLang="zh-CN" b="1" dirty="0" err="1">
                <a:latin typeface="Times New Roman" panose="02020603050405020304" pitchFamily="18" charset="0"/>
              </a:rPr>
              <a:t>q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证明：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① </a:t>
            </a:r>
            <a:r>
              <a:rPr lang="en-US" altLang="zh-CN" b="1" dirty="0" err="1">
                <a:latin typeface="Times New Roman" panose="02020603050405020304" pitchFamily="18" charset="0"/>
              </a:rPr>
              <a:t>r</a:t>
            </a:r>
            <a:r>
              <a:rPr lang="en-US" altLang="zh-CN" b="1" dirty="0" err="1">
                <a:latin typeface="Symbol" panose="05050102010706020507" pitchFamily="18" charset="2"/>
              </a:rPr>
              <a:t>®</a:t>
            </a:r>
            <a:r>
              <a:rPr lang="en-US" altLang="zh-CN" b="1" dirty="0" err="1"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</a:rPr>
              <a:t>                                            </a:t>
            </a:r>
            <a:r>
              <a:rPr lang="zh-CN" altLang="en-US" b="1" dirty="0">
                <a:latin typeface="Times New Roman" panose="02020603050405020304" pitchFamily="18" charset="0"/>
              </a:rPr>
              <a:t>前提引入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② </a:t>
            </a:r>
            <a:r>
              <a:rPr lang="en-US" altLang="zh-CN" b="1" dirty="0" err="1">
                <a:latin typeface="Symbol" panose="05050102010706020507" pitchFamily="18" charset="2"/>
              </a:rPr>
              <a:t>Ø</a:t>
            </a:r>
            <a:r>
              <a:rPr lang="en-US" altLang="zh-CN" b="1" dirty="0" err="1"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</a:rPr>
              <a:t>                                               </a:t>
            </a:r>
            <a:r>
              <a:rPr lang="zh-CN" altLang="en-US" b="1" dirty="0">
                <a:latin typeface="Times New Roman" panose="02020603050405020304" pitchFamily="18" charset="0"/>
              </a:rPr>
              <a:t>前提引入</a:t>
            </a:r>
          </a:p>
          <a:p>
            <a:pPr algn="just" eaLnBrk="1" hangingPunct="1"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③ 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</a:rPr>
              <a:t>p</a:t>
            </a:r>
            <a:r>
              <a:rPr lang="en-US" altLang="zh-CN" b="1" dirty="0" err="1">
                <a:latin typeface="Symbol" panose="05050102010706020507" pitchFamily="18" charset="2"/>
              </a:rPr>
              <a:t>Ú</a:t>
            </a:r>
            <a:r>
              <a:rPr lang="en-US" altLang="zh-CN" b="1" dirty="0" err="1">
                <a:latin typeface="Times New Roman" panose="02020603050405020304" pitchFamily="18" charset="0"/>
              </a:rPr>
              <a:t>q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Symbol" panose="05050102010706020507" pitchFamily="18" charset="2"/>
              </a:rPr>
              <a:t>®</a:t>
            </a:r>
            <a:r>
              <a:rPr lang="en-US" altLang="zh-CN" b="1" dirty="0">
                <a:latin typeface="Times New Roman" panose="02020603050405020304" pitchFamily="18" charset="0"/>
              </a:rPr>
              <a:t>r                                   </a:t>
            </a:r>
            <a:r>
              <a:rPr lang="zh-CN" altLang="en-US" b="1" dirty="0">
                <a:latin typeface="Times New Roman" panose="02020603050405020304" pitchFamily="18" charset="0"/>
              </a:rPr>
              <a:t>前提引入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④ </a:t>
            </a:r>
            <a:r>
              <a:rPr lang="en-US" altLang="zh-CN" b="1" dirty="0" err="1">
                <a:latin typeface="Symbol" panose="05050102010706020507" pitchFamily="18" charset="2"/>
              </a:rPr>
              <a:t>Ø</a:t>
            </a:r>
            <a:r>
              <a:rPr lang="en-US" altLang="zh-CN" b="1" dirty="0" err="1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                                          ①②</a:t>
            </a:r>
            <a:r>
              <a:rPr lang="zh-CN" altLang="en-US" b="1" dirty="0">
                <a:latin typeface="Times New Roman" panose="02020603050405020304" pitchFamily="18" charset="0"/>
              </a:rPr>
              <a:t>拒取式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⑤ </a:t>
            </a:r>
            <a:r>
              <a:rPr lang="en-US" altLang="zh-CN" b="1" dirty="0">
                <a:latin typeface="Symbol" panose="05050102010706020507" pitchFamily="18" charset="2"/>
              </a:rPr>
              <a:t>Ø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</a:rPr>
              <a:t>p</a:t>
            </a:r>
            <a:r>
              <a:rPr lang="en-US" altLang="zh-CN" b="1" dirty="0" err="1">
                <a:latin typeface="Symbol" panose="05050102010706020507" pitchFamily="18" charset="2"/>
              </a:rPr>
              <a:t>Ú</a:t>
            </a:r>
            <a:r>
              <a:rPr lang="en-US" altLang="zh-CN" b="1" dirty="0" err="1">
                <a:latin typeface="Times New Roman" panose="02020603050405020304" pitchFamily="18" charset="0"/>
              </a:rPr>
              <a:t>q</a:t>
            </a:r>
            <a:r>
              <a:rPr lang="en-US" altLang="zh-CN" b="1" dirty="0">
                <a:latin typeface="Times New Roman" panose="02020603050405020304" pitchFamily="18" charset="0"/>
              </a:rPr>
              <a:t>)                                  ③④</a:t>
            </a:r>
            <a:r>
              <a:rPr lang="zh-CN" altLang="en-US" b="1" dirty="0">
                <a:latin typeface="Times New Roman" panose="02020603050405020304" pitchFamily="18" charset="0"/>
              </a:rPr>
              <a:t>拒取式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⑥ </a:t>
            </a:r>
            <a:r>
              <a:rPr lang="en-US" altLang="zh-CN" b="1" dirty="0" err="1">
                <a:latin typeface="Symbol" panose="05050102010706020507" pitchFamily="18" charset="2"/>
              </a:rPr>
              <a:t>Ø</a:t>
            </a:r>
            <a:r>
              <a:rPr lang="en-US" altLang="zh-CN" b="1" dirty="0" err="1">
                <a:latin typeface="Times New Roman" panose="02020603050405020304" pitchFamily="18" charset="0"/>
              </a:rPr>
              <a:t>p</a:t>
            </a:r>
            <a:r>
              <a:rPr lang="en-US" altLang="zh-CN" b="1" dirty="0" err="1">
                <a:latin typeface="Symbol" panose="05050102010706020507" pitchFamily="18" charset="2"/>
              </a:rPr>
              <a:t>ÙØ</a:t>
            </a:r>
            <a:r>
              <a:rPr lang="en-US" altLang="zh-CN" b="1" dirty="0" err="1">
                <a:latin typeface="Times New Roman" panose="02020603050405020304" pitchFamily="18" charset="0"/>
              </a:rPr>
              <a:t>q</a:t>
            </a:r>
            <a:r>
              <a:rPr lang="en-US" altLang="zh-CN" b="1" dirty="0">
                <a:latin typeface="Times New Roman" panose="02020603050405020304" pitchFamily="18" charset="0"/>
              </a:rPr>
              <a:t>                                        ⑤</a:t>
            </a:r>
            <a:r>
              <a:rPr lang="zh-CN" altLang="en-US" b="1" dirty="0">
                <a:latin typeface="Times New Roman" panose="02020603050405020304" pitchFamily="18" charset="0"/>
              </a:rPr>
              <a:t>置换 </a:t>
            </a:r>
          </a:p>
        </p:txBody>
      </p:sp>
    </p:spTree>
    <p:extLst>
      <p:ext uri="{BB962C8B-B14F-4D97-AF65-F5344CB8AC3E}">
        <p14:creationId xmlns:p14="http://schemas.microsoft.com/office/powerpoint/2010/main" val="42309941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657FE-6C12-4E29-96E7-46DE64F03C50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/48</a:t>
            </a:r>
          </a:p>
        </p:txBody>
      </p:sp>
      <p:sp>
        <p:nvSpPr>
          <p:cNvPr id="6963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3600" dirty="0">
                <a:latin typeface="Calibri" panose="020F0502020204030204" pitchFamily="34" charset="0"/>
                <a:ea typeface="宋体" panose="02010600030101010101" pitchFamily="2" charset="-122"/>
              </a:rPr>
              <a:t>例 构造下列推理的证明</a:t>
            </a:r>
            <a:endParaRPr lang="en-US" altLang="zh-CN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type="body" idx="4294967295"/>
          </p:nvPr>
        </p:nvSpPr>
        <p:spPr>
          <a:xfrm>
            <a:off x="684213" y="3009900"/>
            <a:ext cx="8245475" cy="4235450"/>
          </a:xfrm>
        </p:spPr>
        <p:txBody>
          <a:bodyPr/>
          <a:lstStyle/>
          <a:p>
            <a:pPr marL="609600" indent="-609600" algn="just">
              <a:buFont typeface="Arial" panose="020B0604020202020204" pitchFamily="34" charset="0"/>
              <a:buNone/>
            </a:pPr>
            <a:r>
              <a:rPr lang="zh-CN" altLang="en-US" sz="2800" b="1" dirty="0">
                <a:ea typeface="宋体" panose="02010600030101010101" pitchFamily="2" charset="-122"/>
              </a:rPr>
              <a:t>解：记 </a:t>
            </a:r>
            <a:r>
              <a:rPr lang="en-US" altLang="zh-CN" sz="2800" b="1" dirty="0">
                <a:ea typeface="宋体" panose="02010600030101010101" pitchFamily="2" charset="-122"/>
              </a:rPr>
              <a:t>    p</a:t>
            </a:r>
            <a:r>
              <a:rPr lang="zh-CN" altLang="en-US" sz="2800" b="1" dirty="0">
                <a:ea typeface="宋体" panose="02010600030101010101" pitchFamily="2" charset="-122"/>
              </a:rPr>
              <a:t>：</a:t>
            </a:r>
            <a:r>
              <a:rPr lang="zh-CN" altLang="en-US" sz="2800" b="1" dirty="0">
                <a:solidFill>
                  <a:srgbClr val="333300"/>
                </a:solidFill>
                <a:ea typeface="宋体" panose="02010600030101010101" pitchFamily="2" charset="-122"/>
              </a:rPr>
              <a:t>今天是星期天</a:t>
            </a:r>
            <a:endParaRPr lang="en-US" altLang="zh-CN" sz="2800" b="1" dirty="0">
              <a:solidFill>
                <a:srgbClr val="333300"/>
              </a:solidFill>
              <a:ea typeface="宋体" panose="02010600030101010101" pitchFamily="2" charset="-122"/>
            </a:endParaRPr>
          </a:p>
          <a:p>
            <a:pPr marL="609600" indent="-609600" algn="just">
              <a:buNone/>
            </a:pPr>
            <a:r>
              <a:rPr lang="zh-CN" altLang="en-US" sz="2800" b="1" dirty="0">
                <a:solidFill>
                  <a:srgbClr val="333300"/>
                </a:solidFill>
                <a:ea typeface="宋体" panose="02010600030101010101" pitchFamily="2" charset="-122"/>
              </a:rPr>
              <a:t>                </a:t>
            </a:r>
            <a:r>
              <a:rPr lang="en-US" altLang="zh-CN" sz="2800" b="1" dirty="0">
                <a:solidFill>
                  <a:srgbClr val="333300"/>
                </a:solidFill>
                <a:ea typeface="宋体" panose="02010600030101010101" pitchFamily="2" charset="-122"/>
              </a:rPr>
              <a:t>q</a:t>
            </a:r>
            <a:r>
              <a:rPr lang="zh-CN" altLang="en-US" sz="2800" b="1" dirty="0">
                <a:solidFill>
                  <a:srgbClr val="333300"/>
                </a:solidFill>
                <a:ea typeface="宋体" panose="02010600030101010101" pitchFamily="2" charset="-122"/>
              </a:rPr>
              <a:t>：去博物馆</a:t>
            </a:r>
            <a:endParaRPr lang="en-US" altLang="zh-CN" sz="2800" b="1" dirty="0">
              <a:solidFill>
                <a:srgbClr val="333300"/>
              </a:solidFill>
              <a:ea typeface="宋体" panose="02010600030101010101" pitchFamily="2" charset="-122"/>
            </a:endParaRPr>
          </a:p>
          <a:p>
            <a:pPr marL="609600" indent="-609600" algn="just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333300"/>
                </a:solidFill>
                <a:ea typeface="宋体" panose="02010600030101010101" pitchFamily="2" charset="-122"/>
              </a:rPr>
              <a:t>                r</a:t>
            </a:r>
            <a:r>
              <a:rPr lang="zh-CN" altLang="en-US" sz="2800" b="1" dirty="0">
                <a:solidFill>
                  <a:srgbClr val="333300"/>
                </a:solidFill>
                <a:ea typeface="宋体" panose="02010600030101010101" pitchFamily="2" charset="-122"/>
              </a:rPr>
              <a:t>：去黑油山</a:t>
            </a:r>
          </a:p>
          <a:p>
            <a:pPr marL="609600" indent="-609600" algn="just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333300"/>
                </a:solidFill>
                <a:ea typeface="宋体" panose="02010600030101010101" pitchFamily="2" charset="-122"/>
              </a:rPr>
              <a:t>                </a:t>
            </a:r>
            <a:r>
              <a:rPr lang="en-US" altLang="zh-CN" sz="2800" b="1" dirty="0">
                <a:solidFill>
                  <a:srgbClr val="333300"/>
                </a:solidFill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solidFill>
                  <a:srgbClr val="333300"/>
                </a:solidFill>
                <a:ea typeface="宋体" panose="02010600030101010101" pitchFamily="2" charset="-122"/>
              </a:rPr>
              <a:t>：博物馆游玩的人多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 marL="609600" indent="-609600" algn="just">
              <a:buFont typeface="Arial" panose="020B0604020202020204" pitchFamily="34" charset="0"/>
              <a:buNone/>
            </a:pPr>
            <a:r>
              <a:rPr lang="en-US" altLang="zh-CN" sz="2800" b="1" dirty="0">
                <a:ea typeface="宋体" panose="02010600030101010101" pitchFamily="2" charset="-122"/>
              </a:rPr>
              <a:t>    </a:t>
            </a:r>
            <a:r>
              <a:rPr lang="zh-CN" altLang="en-US" sz="2800" b="1" dirty="0">
                <a:ea typeface="宋体" panose="02010600030101010101" pitchFamily="2" charset="-122"/>
              </a:rPr>
              <a:t>前提：</a:t>
            </a:r>
            <a:r>
              <a:rPr lang="en-US" altLang="zh-CN" sz="2800" b="1" dirty="0">
                <a:ea typeface="宋体" panose="02010600030101010101" pitchFamily="2" charset="-122"/>
              </a:rPr>
              <a:t>p→(</a:t>
            </a:r>
            <a:r>
              <a:rPr lang="en-US" altLang="zh-CN" sz="2800" b="1" dirty="0" err="1">
                <a:ea typeface="宋体" panose="02010600030101010101" pitchFamily="2" charset="-122"/>
              </a:rPr>
              <a:t>q∨r</a:t>
            </a:r>
            <a:r>
              <a:rPr lang="en-US" altLang="zh-CN" sz="2800" b="1" dirty="0">
                <a:ea typeface="宋体" panose="02010600030101010101" pitchFamily="2" charset="-122"/>
              </a:rPr>
              <a:t>), s→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q, p, s</a:t>
            </a:r>
          </a:p>
          <a:p>
            <a:pPr marL="609600" indent="-609600" algn="just">
              <a:buFont typeface="Arial" panose="020B0604020202020204" pitchFamily="34" charset="0"/>
              <a:buNone/>
            </a:pP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    </a:t>
            </a:r>
            <a:r>
              <a:rPr lang="zh-CN" altLang="en-US" sz="2800" b="1" dirty="0">
                <a:ea typeface="宋体" panose="02010600030101010101" pitchFamily="2" charset="-122"/>
                <a:sym typeface="Symbol" panose="05050102010706020507" pitchFamily="18" charset="2"/>
              </a:rPr>
              <a:t>结论：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endParaRPr lang="zh-CN" altLang="en-US" sz="2800" b="1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9637" name="Rectangle 4"/>
          <p:cNvSpPr>
            <a:spLocks noChangeArrowheads="1"/>
          </p:cNvSpPr>
          <p:nvPr/>
        </p:nvSpPr>
        <p:spPr bwMode="auto">
          <a:xfrm>
            <a:off x="571500" y="928688"/>
            <a:ext cx="807243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333300"/>
                </a:solidFill>
              </a:rPr>
              <a:t>如果今天是星期天</a:t>
            </a:r>
            <a:r>
              <a:rPr lang="en-US" altLang="zh-CN" sz="2800" b="1" dirty="0">
                <a:solidFill>
                  <a:srgbClr val="333300"/>
                </a:solidFill>
              </a:rPr>
              <a:t>,</a:t>
            </a:r>
            <a:r>
              <a:rPr lang="zh-CN" altLang="en-US" sz="2800" b="1" dirty="0">
                <a:solidFill>
                  <a:srgbClr val="333300"/>
                </a:solidFill>
              </a:rPr>
              <a:t>则班级就到（中国金丝玉）博物馆或黑油山公园去游玩。如果博物馆游玩的人多，班级就不去博物馆游玩。今天是星期天，博物馆游玩的人多，所以班级去黑油山公园。</a:t>
            </a:r>
            <a:r>
              <a:rPr lang="zh-CN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340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657FE-6C12-4E29-96E7-46DE64F03C50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/48</a:t>
            </a:r>
          </a:p>
        </p:txBody>
      </p:sp>
      <p:sp>
        <p:nvSpPr>
          <p:cNvPr id="6963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3600" b="1" dirty="0">
                <a:ea typeface="宋体" panose="02010600030101010101" pitchFamily="2" charset="-122"/>
              </a:rPr>
              <a:t>例</a:t>
            </a:r>
            <a:r>
              <a:rPr lang="en-US" altLang="zh-CN" sz="3600" b="1" dirty="0">
                <a:ea typeface="宋体" panose="02010600030101010101" pitchFamily="2" charset="-122"/>
              </a:rPr>
              <a:t>(</a:t>
            </a:r>
            <a:r>
              <a:rPr lang="zh-CN" altLang="en-US" sz="3600" b="1" dirty="0">
                <a:ea typeface="宋体" panose="02010600030101010101" pitchFamily="2" charset="-122"/>
              </a:rPr>
              <a:t>续</a:t>
            </a:r>
            <a:r>
              <a:rPr lang="en-US" altLang="zh-CN" sz="3600" b="1" dirty="0">
                <a:ea typeface="宋体" panose="02010600030101010101" pitchFamily="2" charset="-122"/>
              </a:rPr>
              <a:t>)</a:t>
            </a:r>
            <a:endParaRPr lang="en-US" altLang="zh-CN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3"/>
          <p:cNvSpPr txBox="1">
            <a:spLocks/>
          </p:cNvSpPr>
          <p:nvPr/>
        </p:nvSpPr>
        <p:spPr bwMode="auto">
          <a:xfrm>
            <a:off x="323850" y="7651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algn="just">
              <a:buNone/>
            </a:pPr>
            <a:r>
              <a:rPr lang="zh-CN" altLang="en-US" b="1" dirty="0">
                <a:ea typeface="宋体" panose="02010600030101010101" pitchFamily="2" charset="-122"/>
              </a:rPr>
              <a:t>前提：</a:t>
            </a:r>
            <a:r>
              <a:rPr lang="en-US" altLang="zh-CN" b="1" dirty="0">
                <a:ea typeface="宋体" panose="02010600030101010101" pitchFamily="2" charset="-122"/>
              </a:rPr>
              <a:t>p→(</a:t>
            </a:r>
            <a:r>
              <a:rPr lang="en-US" altLang="zh-CN" b="1" dirty="0" err="1">
                <a:ea typeface="宋体" panose="02010600030101010101" pitchFamily="2" charset="-122"/>
              </a:rPr>
              <a:t>q∨r</a:t>
            </a:r>
            <a:r>
              <a:rPr lang="en-US" altLang="zh-CN" b="1" dirty="0">
                <a:ea typeface="宋体" panose="02010600030101010101" pitchFamily="2" charset="-122"/>
              </a:rPr>
              <a:t>), s→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q, p, s</a:t>
            </a:r>
          </a:p>
          <a:p>
            <a:pPr marL="609600" indent="-609600" algn="just">
              <a:buNone/>
            </a:pPr>
            <a:r>
              <a:rPr lang="zh-CN" altLang="en-US" b="1" dirty="0">
                <a:ea typeface="宋体" panose="02010600030101010101" pitchFamily="2" charset="-122"/>
                <a:sym typeface="Symbol" panose="05050102010706020507" pitchFamily="18" charset="2"/>
              </a:rPr>
              <a:t>结论：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endParaRPr lang="zh-CN" altLang="en-US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609600" indent="-609600" algn="just">
              <a:buFont typeface="Arial" panose="020B0604020202020204" pitchFamily="34" charset="0"/>
              <a:buAutoNum type="arabicParenBoth"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p→(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q∨r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)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        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 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假设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609600" indent="-609600" algn="just">
              <a:buFont typeface="Arial" panose="020B0604020202020204" pitchFamily="34" charset="0"/>
              <a:buAutoNum type="arabicParenBoth"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s→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q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                                                       假设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609600" indent="-609600" algn="just">
              <a:buFont typeface="Arial" panose="020B0604020202020204" pitchFamily="34" charset="0"/>
              <a:buAutoNum type="arabicParenBoth"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p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                                                               假设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609600" indent="-609600" algn="just">
              <a:buFont typeface="Arial" panose="020B0604020202020204" pitchFamily="34" charset="0"/>
              <a:buAutoNum type="arabicParenBoth"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s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                                                               假设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609600" indent="-609600">
              <a:buFont typeface="Arial" panose="020B0604020202020204" pitchFamily="34" charset="0"/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(5)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q                                                      (2)(4)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分离</a:t>
            </a:r>
          </a:p>
          <a:p>
            <a:pPr marL="609600" indent="-609600">
              <a:buFont typeface="Arial" panose="020B0604020202020204" pitchFamily="34" charset="0"/>
              <a:buAutoNum type="arabicParenBoth" startAt="6"/>
            </a:pP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q∨r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                                          (1)(3)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分离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609600" indent="-609600">
              <a:buFont typeface="Arial" panose="020B0604020202020204" pitchFamily="34" charset="0"/>
              <a:buAutoNum type="arabicParenBoth" startAt="6"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r                                             (5)(6)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析取三段论</a:t>
            </a:r>
          </a:p>
        </p:txBody>
      </p:sp>
    </p:spTree>
    <p:extLst>
      <p:ext uri="{BB962C8B-B14F-4D97-AF65-F5344CB8AC3E}">
        <p14:creationId xmlns:p14="http://schemas.microsoft.com/office/powerpoint/2010/main" val="337181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F7269F-CD16-4E3C-B94B-7AAD9F97CED8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/48</a:t>
            </a: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683568" y="1043913"/>
            <a:ext cx="8208963" cy="413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b="1" dirty="0">
                <a:solidFill>
                  <a:srgbClr val="333300"/>
                </a:solidFill>
              </a:rPr>
              <a:t> (1)</a:t>
            </a:r>
            <a:r>
              <a:rPr lang="zh-CN" altLang="en-US" b="1" dirty="0">
                <a:solidFill>
                  <a:srgbClr val="333300"/>
                </a:solidFill>
              </a:rPr>
              <a:t> </a:t>
            </a:r>
            <a:r>
              <a:rPr lang="zh-CN" altLang="en-US" b="1" dirty="0"/>
              <a:t>如果今天是星期一</a:t>
            </a:r>
            <a:r>
              <a:rPr lang="en-US" altLang="zh-CN" b="1" dirty="0"/>
              <a:t>,</a:t>
            </a:r>
            <a:r>
              <a:rPr lang="zh-CN" altLang="en-US" b="1" dirty="0"/>
              <a:t> 今天有离散数学课。</a:t>
            </a:r>
            <a:endParaRPr lang="en-US" altLang="zh-CN" b="1" dirty="0"/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b="1" dirty="0"/>
              <a:t>      </a:t>
            </a:r>
            <a:r>
              <a:rPr lang="zh-CN" altLang="en-US" b="1" dirty="0">
                <a:solidFill>
                  <a:schemeClr val="accent1"/>
                </a:solidFill>
              </a:rPr>
              <a:t>今天是星期</a:t>
            </a:r>
            <a:r>
              <a:rPr lang="zh-CN" altLang="en-US" b="1" dirty="0"/>
              <a:t>一</a:t>
            </a:r>
            <a:r>
              <a:rPr lang="zh-CN" altLang="en-US" b="1" dirty="0">
                <a:solidFill>
                  <a:schemeClr val="accent1"/>
                </a:solidFill>
              </a:rPr>
              <a:t>，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b="1" dirty="0"/>
              <a:t>      </a:t>
            </a:r>
            <a:r>
              <a:rPr lang="zh-CN" altLang="en-US" b="1" dirty="0">
                <a:solidFill>
                  <a:schemeClr val="accent2"/>
                </a:solidFill>
              </a:rPr>
              <a:t>所以今天有离散数学课。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endParaRPr lang="en-US" altLang="zh-CN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25000"/>
              </a:lnSpc>
              <a:spcBef>
                <a:spcPts val="700"/>
              </a:spcBef>
              <a:buFontTx/>
              <a:buNone/>
            </a:pPr>
            <a:r>
              <a:rPr lang="en-US" altLang="zh-CN" b="1" dirty="0">
                <a:solidFill>
                  <a:srgbClr val="0070C0"/>
                </a:solidFill>
              </a:rPr>
              <a:t> </a:t>
            </a:r>
            <a:r>
              <a:rPr lang="en-US" altLang="zh-CN" b="1" dirty="0"/>
              <a:t>(2)</a:t>
            </a:r>
            <a:r>
              <a:rPr lang="zh-CN" altLang="en-US" b="1" dirty="0"/>
              <a:t> 如果今天是星期一</a:t>
            </a:r>
            <a:r>
              <a:rPr lang="en-US" altLang="zh-CN" b="1" dirty="0"/>
              <a:t>,</a:t>
            </a:r>
            <a:r>
              <a:rPr lang="zh-CN" altLang="en-US" b="1" dirty="0"/>
              <a:t> 今天有离散数学课。</a:t>
            </a:r>
            <a:endParaRPr lang="en-US" altLang="zh-CN" b="1" dirty="0"/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b="1" dirty="0">
                <a:solidFill>
                  <a:srgbClr val="0070C0"/>
                </a:solidFill>
              </a:rPr>
              <a:t>      今天不是星期</a:t>
            </a:r>
            <a:r>
              <a:rPr lang="zh-CN" altLang="en-US" b="1" dirty="0"/>
              <a:t>一</a:t>
            </a:r>
            <a:r>
              <a:rPr lang="zh-CN" altLang="en-US" b="1" dirty="0">
                <a:solidFill>
                  <a:srgbClr val="0070C0"/>
                </a:solidFill>
              </a:rPr>
              <a:t>，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b="1" dirty="0">
                <a:solidFill>
                  <a:srgbClr val="0070C0"/>
                </a:solidFill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</a:rPr>
              <a:t>所以今天没有离散数学课。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50826" y="44450"/>
            <a:ext cx="80660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chemeClr val="bg1"/>
                </a:solidFill>
              </a:rPr>
              <a:t>例  判断下面两个推理是否正确</a:t>
            </a:r>
            <a:r>
              <a:rPr lang="en-US" altLang="zh-CN" sz="4000" b="1" dirty="0">
                <a:solidFill>
                  <a:schemeClr val="bg1"/>
                </a:solidFill>
              </a:rPr>
              <a:t>: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Rectangle 2"/>
          <p:cNvSpPr txBox="1">
            <a:spLocks/>
          </p:cNvSpPr>
          <p:nvPr/>
        </p:nvSpPr>
        <p:spPr bwMode="auto">
          <a:xfrm>
            <a:off x="0" y="5666053"/>
            <a:ext cx="9179852" cy="64293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推理是否正确？</a:t>
            </a:r>
          </a:p>
        </p:txBody>
      </p:sp>
    </p:spTree>
    <p:extLst>
      <p:ext uri="{BB962C8B-B14F-4D97-AF65-F5344CB8AC3E}">
        <p14:creationId xmlns:p14="http://schemas.microsoft.com/office/powerpoint/2010/main" val="28979630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2D9EFD-22DB-4478-A60D-841D2EE73470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/48</a:t>
            </a:r>
          </a:p>
        </p:txBody>
      </p:sp>
      <p:sp>
        <p:nvSpPr>
          <p:cNvPr id="53251" name="Rectangle 2"/>
          <p:cNvSpPr>
            <a:spLocks noGrp="1"/>
          </p:cNvSpPr>
          <p:nvPr>
            <p:ph type="title" idx="4294967295"/>
          </p:nvPr>
        </p:nvSpPr>
        <p:spPr>
          <a:xfrm>
            <a:off x="-180527" y="-26988"/>
            <a:ext cx="9289602" cy="642938"/>
          </a:xfrm>
        </p:spPr>
        <p:txBody>
          <a:bodyPr/>
          <a:lstStyle/>
          <a:p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构造证明法</a:t>
            </a:r>
            <a:r>
              <a:rPr lang="zh-CN" altLang="en-US" b="1" dirty="0">
                <a:latin typeface="Times New Roman" panose="02020603050405020304" pitchFamily="18" charset="0"/>
              </a:rPr>
              <a:t>之二</a:t>
            </a:r>
            <a:r>
              <a:rPr lang="en-US" altLang="zh-CN" b="1" dirty="0">
                <a:latin typeface="Times New Roman" panose="02020603050405020304" pitchFamily="18" charset="0"/>
              </a:rPr>
              <a:t>——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附加前提证明法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764704"/>
            <a:ext cx="8424936" cy="5948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欲证明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                    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前提：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 b="1" baseline="-30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 A</a:t>
            </a:r>
            <a:r>
              <a:rPr lang="en-US" altLang="zh-CN" sz="3200" b="1" baseline="-30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 …, 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 b="1" baseline="-30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 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结论：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solidFill>
                  <a:srgbClr val="FF0000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等同地证明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  前提：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 b="1" baseline="-30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 A</a:t>
            </a:r>
            <a:r>
              <a:rPr lang="en-US" altLang="zh-CN" sz="3200" b="1" baseline="-30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 …, 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 b="1" baseline="-30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 A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 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结论：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 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理由：       </a:t>
            </a:r>
            <a:r>
              <a:rPr lang="en-US" altLang="zh-CN" sz="3200" b="1" dirty="0">
                <a:latin typeface="Times New Roman" panose="02020603050405020304" pitchFamily="18" charset="0"/>
              </a:rPr>
              <a:t>(A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Symbol" panose="05050102010706020507" pitchFamily="18" charset="2"/>
              </a:rPr>
              <a:t>Ù</a:t>
            </a:r>
            <a:r>
              <a:rPr lang="en-US" altLang="zh-CN" sz="3200" b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Symbol" panose="05050102010706020507" pitchFamily="18" charset="2"/>
              </a:rPr>
              <a:t>Ù</a:t>
            </a:r>
            <a:r>
              <a:rPr lang="en-US" altLang="zh-CN" sz="3200" b="1" dirty="0">
                <a:latin typeface="Times New Roman" panose="02020603050405020304" pitchFamily="18" charset="0"/>
              </a:rPr>
              <a:t>…</a:t>
            </a:r>
            <a:r>
              <a:rPr lang="en-US" altLang="zh-CN" sz="3200" b="1" dirty="0" err="1">
                <a:latin typeface="Symbol" panose="05050102010706020507" pitchFamily="18" charset="2"/>
              </a:rPr>
              <a:t>Ù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A</a:t>
            </a:r>
            <a:r>
              <a:rPr lang="en-US" altLang="zh-CN" sz="3200" b="1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  <a:r>
              <a:rPr lang="en-US" altLang="zh-CN" sz="3200" b="1" dirty="0">
                <a:latin typeface="Symbol" panose="05050102010706020507" pitchFamily="18" charset="2"/>
              </a:rPr>
              <a:t>®</a:t>
            </a:r>
            <a:r>
              <a:rPr lang="en-US" altLang="zh-CN" sz="3200" b="1" dirty="0">
                <a:latin typeface="Times New Roman" panose="02020603050405020304" pitchFamily="18" charset="0"/>
              </a:rPr>
              <a:t>(A</a:t>
            </a:r>
            <a:r>
              <a:rPr lang="en-US" altLang="zh-CN" sz="3200" b="1" dirty="0">
                <a:latin typeface="Symbol" panose="05050102010706020507" pitchFamily="18" charset="2"/>
              </a:rPr>
              <a:t>®</a:t>
            </a:r>
            <a:r>
              <a:rPr lang="en-US" altLang="zh-CN" sz="3200" b="1" dirty="0">
                <a:latin typeface="Times New Roman" panose="02020603050405020304" pitchFamily="18" charset="0"/>
              </a:rPr>
              <a:t>B)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              </a:t>
            </a:r>
            <a:r>
              <a:rPr lang="en-US" altLang="zh-CN" sz="3200" b="1" dirty="0">
                <a:latin typeface="Symbol" panose="05050102010706020507" pitchFamily="18" charset="2"/>
              </a:rPr>
              <a:t>Û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Symbol" panose="05050102010706020507" pitchFamily="18" charset="2"/>
              </a:rPr>
              <a:t>Ø</a:t>
            </a:r>
            <a:r>
              <a:rPr lang="en-US" altLang="zh-CN" sz="3200" b="1" dirty="0">
                <a:latin typeface="Times New Roman" panose="02020603050405020304" pitchFamily="18" charset="0"/>
              </a:rPr>
              <a:t>( A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Symbol" panose="05050102010706020507" pitchFamily="18" charset="2"/>
              </a:rPr>
              <a:t>Ù</a:t>
            </a:r>
            <a:r>
              <a:rPr lang="en-US" altLang="zh-CN" sz="3200" b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Symbol" panose="05050102010706020507" pitchFamily="18" charset="2"/>
              </a:rPr>
              <a:t>Ù</a:t>
            </a:r>
            <a:r>
              <a:rPr lang="en-US" altLang="zh-CN" sz="3200" b="1" dirty="0">
                <a:latin typeface="Times New Roman" panose="02020603050405020304" pitchFamily="18" charset="0"/>
              </a:rPr>
              <a:t>…</a:t>
            </a:r>
            <a:r>
              <a:rPr lang="en-US" altLang="zh-CN" sz="3200" b="1" dirty="0" err="1">
                <a:latin typeface="Symbol" panose="05050102010706020507" pitchFamily="18" charset="2"/>
              </a:rPr>
              <a:t>Ù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A</a:t>
            </a:r>
            <a:r>
              <a:rPr lang="en-US" altLang="zh-CN" sz="3200" b="1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  <a:r>
              <a:rPr lang="en-US" altLang="zh-CN" sz="3200" b="1" dirty="0">
                <a:latin typeface="Symbol" panose="05050102010706020507" pitchFamily="18" charset="2"/>
              </a:rPr>
              <a:t>Ú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dirty="0">
                <a:latin typeface="Symbol" panose="05050102010706020507" pitchFamily="18" charset="2"/>
              </a:rPr>
              <a:t>Ø</a:t>
            </a:r>
            <a:r>
              <a:rPr lang="en-US" altLang="zh-CN" sz="3200" b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Symbol" panose="05050102010706020507" pitchFamily="18" charset="2"/>
              </a:rPr>
              <a:t>Ú</a:t>
            </a:r>
            <a:r>
              <a:rPr lang="en-US" altLang="zh-CN" sz="3200" b="1" dirty="0">
                <a:latin typeface="Times New Roman" panose="02020603050405020304" pitchFamily="18" charset="0"/>
              </a:rPr>
              <a:t>B)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              </a:t>
            </a:r>
            <a:r>
              <a:rPr lang="en-US" altLang="zh-CN" sz="3200" b="1" dirty="0">
                <a:latin typeface="Symbol" panose="05050102010706020507" pitchFamily="18" charset="2"/>
              </a:rPr>
              <a:t>Û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Symbol" panose="05050102010706020507" pitchFamily="18" charset="2"/>
              </a:rPr>
              <a:t>Ø</a:t>
            </a:r>
            <a:r>
              <a:rPr lang="en-US" altLang="zh-CN" sz="3200" b="1" dirty="0">
                <a:latin typeface="Times New Roman" panose="02020603050405020304" pitchFamily="18" charset="0"/>
              </a:rPr>
              <a:t>( A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Symbol" panose="05050102010706020507" pitchFamily="18" charset="2"/>
              </a:rPr>
              <a:t>Ù</a:t>
            </a:r>
            <a:r>
              <a:rPr lang="en-US" altLang="zh-CN" sz="3200" b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Symbol" panose="05050102010706020507" pitchFamily="18" charset="2"/>
              </a:rPr>
              <a:t>Ù</a:t>
            </a:r>
            <a:r>
              <a:rPr lang="en-US" altLang="zh-CN" sz="3200" b="1" dirty="0">
                <a:latin typeface="Times New Roman" panose="02020603050405020304" pitchFamily="18" charset="0"/>
              </a:rPr>
              <a:t>…</a:t>
            </a:r>
            <a:r>
              <a:rPr lang="en-US" altLang="zh-CN" sz="3200" b="1" dirty="0" err="1">
                <a:latin typeface="Symbol" panose="05050102010706020507" pitchFamily="18" charset="2"/>
              </a:rPr>
              <a:t>Ù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A</a:t>
            </a:r>
            <a:r>
              <a:rPr lang="en-US" altLang="zh-CN" sz="3200" b="1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3200" b="1" dirty="0" err="1">
                <a:latin typeface="Symbol" panose="05050102010706020507" pitchFamily="18" charset="2"/>
              </a:rPr>
              <a:t>Ù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  <a:r>
              <a:rPr lang="en-US" altLang="zh-CN" sz="3200" b="1" dirty="0">
                <a:latin typeface="Symbol" panose="05050102010706020507" pitchFamily="18" charset="2"/>
              </a:rPr>
              <a:t>Ú</a:t>
            </a:r>
            <a:r>
              <a:rPr lang="en-US" altLang="zh-CN" sz="3200" b="1" dirty="0">
                <a:latin typeface="Times New Roman" panose="02020603050405020304" pitchFamily="18" charset="0"/>
              </a:rPr>
              <a:t>B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              </a:t>
            </a:r>
            <a:r>
              <a:rPr lang="en-US" altLang="zh-CN" sz="3200" b="1" dirty="0">
                <a:latin typeface="Symbol" panose="05050102010706020507" pitchFamily="18" charset="2"/>
              </a:rPr>
              <a:t>Û</a:t>
            </a:r>
            <a:r>
              <a:rPr lang="en-US" altLang="zh-CN" sz="3200" b="1" dirty="0">
                <a:latin typeface="Times New Roman" panose="02020603050405020304" pitchFamily="18" charset="0"/>
              </a:rPr>
              <a:t> (A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Symbol" panose="05050102010706020507" pitchFamily="18" charset="2"/>
              </a:rPr>
              <a:t>Ù</a:t>
            </a:r>
            <a:r>
              <a:rPr lang="en-US" altLang="zh-CN" sz="3200" b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Symbol" panose="05050102010706020507" pitchFamily="18" charset="2"/>
              </a:rPr>
              <a:t>Ù</a:t>
            </a:r>
            <a:r>
              <a:rPr lang="en-US" altLang="zh-CN" sz="3200" b="1" dirty="0">
                <a:latin typeface="Times New Roman" panose="02020603050405020304" pitchFamily="18" charset="0"/>
              </a:rPr>
              <a:t>…</a:t>
            </a:r>
            <a:r>
              <a:rPr lang="en-US" altLang="zh-CN" sz="3200" b="1" dirty="0" err="1">
                <a:latin typeface="Symbol" panose="05050102010706020507" pitchFamily="18" charset="2"/>
              </a:rPr>
              <a:t>Ù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A</a:t>
            </a:r>
            <a:r>
              <a:rPr lang="en-US" altLang="zh-CN" sz="3200" b="1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3200" b="1" dirty="0" err="1">
                <a:latin typeface="Symbol" panose="05050102010706020507" pitchFamily="18" charset="2"/>
              </a:rPr>
              <a:t>Ù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  <a:r>
              <a:rPr lang="en-US" altLang="zh-CN" sz="3200" b="1" dirty="0">
                <a:latin typeface="Symbol" panose="05050102010706020507" pitchFamily="18" charset="2"/>
              </a:rPr>
              <a:t>®</a:t>
            </a:r>
            <a:r>
              <a:rPr lang="en-US" altLang="zh-CN" sz="3200" b="1" dirty="0">
                <a:latin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04325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24832C-9D74-4CDF-8BDB-2C4D794A7AA3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/48</a:t>
            </a:r>
          </a:p>
        </p:txBody>
      </p:sp>
      <p:sp>
        <p:nvSpPr>
          <p:cNvPr id="60419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001125" cy="85725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例 求证 </a:t>
            </a:r>
            <a:r>
              <a:rPr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├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(P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(Q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R))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((P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Q)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R)</a:t>
            </a:r>
          </a:p>
        </p:txBody>
      </p:sp>
      <p:sp>
        <p:nvSpPr>
          <p:cNvPr id="301059" name="Rectangle 3"/>
          <p:cNvSpPr>
            <a:spLocks noGrp="1"/>
          </p:cNvSpPr>
          <p:nvPr>
            <p:ph type="body" idx="4294967295"/>
          </p:nvPr>
        </p:nvSpPr>
        <p:spPr>
          <a:xfrm>
            <a:off x="250825" y="836613"/>
            <a:ext cx="8497888" cy="4752627"/>
          </a:xfrm>
        </p:spPr>
        <p:txBody>
          <a:bodyPr/>
          <a:lstStyle/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证明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P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(Q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R)                                  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假设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P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Q                                            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假设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P                                              (2)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化简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(4)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Q                                              (2)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化简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(5)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Q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R                                 (1)(3)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分离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(6)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R                                               (4)(5)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分离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284539" y="5850835"/>
            <a:ext cx="4824536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分离规则</a:t>
            </a:r>
            <a:r>
              <a:rPr lang="en-US" altLang="zh-CN" sz="2800" dirty="0"/>
              <a:t>=</a:t>
            </a:r>
            <a:r>
              <a:rPr lang="zh-CN" altLang="en-US" sz="2800" dirty="0"/>
              <a:t>假言推理规则</a:t>
            </a:r>
            <a:endParaRPr lang="en-US" altLang="zh-CN" sz="2800" dirty="0"/>
          </a:p>
          <a:p>
            <a:r>
              <a:rPr lang="en-US" altLang="zh-CN" sz="2800" dirty="0"/>
              <a:t>              =</a:t>
            </a:r>
            <a:r>
              <a:rPr lang="zh-CN" altLang="en-US" sz="2800" dirty="0"/>
              <a:t>三段论</a:t>
            </a:r>
          </a:p>
        </p:txBody>
      </p:sp>
    </p:spTree>
    <p:extLst>
      <p:ext uri="{BB962C8B-B14F-4D97-AF65-F5344CB8AC3E}">
        <p14:creationId xmlns:p14="http://schemas.microsoft.com/office/powerpoint/2010/main" val="189446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DBFC60-B1CA-4F72-9659-A7727243A043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/48</a:t>
            </a:r>
          </a:p>
        </p:txBody>
      </p:sp>
      <p:sp>
        <p:nvSpPr>
          <p:cNvPr id="64515" name="标题 1"/>
          <p:cNvSpPr>
            <a:spLocks noGrp="1"/>
          </p:cNvSpPr>
          <p:nvPr>
            <p:ph type="ctrTitle" idx="4294967295"/>
          </p:nvPr>
        </p:nvSpPr>
        <p:spPr>
          <a:xfrm>
            <a:off x="214313" y="0"/>
            <a:ext cx="8643937" cy="571500"/>
          </a:xfrm>
        </p:spPr>
        <p:txBody>
          <a:bodyPr/>
          <a:lstStyle/>
          <a:p>
            <a:pPr algn="l"/>
            <a:r>
              <a:rPr lang="zh-CN" altLang="en-US" sz="3600" b="1" dirty="0">
                <a:ea typeface="宋体" panose="02010600030101010101" pitchFamily="2" charset="-122"/>
                <a:cs typeface="Times New Roman" panose="02020603050405020304" pitchFamily="18" charset="0"/>
              </a:rPr>
              <a:t>例 求证</a:t>
            </a:r>
            <a:r>
              <a:rPr lang="en-US" altLang="zh-CN" sz="3600" b="1" dirty="0">
                <a:solidFill>
                  <a:srgbClr val="FF0000"/>
                </a:solidFill>
                <a:ea typeface="宋体" panose="02010600030101010101" pitchFamily="2" charset="-122"/>
              </a:rPr>
              <a:t>├</a:t>
            </a:r>
            <a:r>
              <a:rPr lang="zh-CN" altLang="en-US" sz="3600" b="1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dirty="0">
                <a:ea typeface="宋体" panose="02010600030101010101" pitchFamily="2" charset="-122"/>
                <a:cs typeface="Times New Roman" panose="02020603050405020304" pitchFamily="18" charset="0"/>
              </a:rPr>
              <a:t>(P</a:t>
            </a:r>
            <a:r>
              <a:rPr lang="en-US" altLang="zh-CN" sz="3600" b="1" dirty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600" b="1" dirty="0">
                <a:ea typeface="宋体" panose="02010600030101010101" pitchFamily="2" charset="-122"/>
                <a:cs typeface="Times New Roman" panose="02020603050405020304" pitchFamily="18" charset="0"/>
              </a:rPr>
              <a:t>R)</a:t>
            </a:r>
            <a:r>
              <a:rPr lang="en-US" altLang="zh-CN" sz="3600" b="1" dirty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(</a:t>
            </a:r>
            <a:r>
              <a:rPr lang="en-US" altLang="zh-CN" sz="3600" b="1" dirty="0">
                <a:ea typeface="宋体" panose="02010600030101010101" pitchFamily="2" charset="-122"/>
                <a:cs typeface="Times New Roman" panose="02020603050405020304" pitchFamily="18" charset="0"/>
              </a:rPr>
              <a:t>(Q</a:t>
            </a:r>
            <a:r>
              <a:rPr lang="en-US" altLang="zh-CN" sz="3600" b="1" dirty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3600" b="1" dirty="0">
                <a:ea typeface="宋体" panose="02010600030101010101" pitchFamily="2" charset="-122"/>
                <a:cs typeface="Times New Roman" panose="02020603050405020304" pitchFamily="18" charset="0"/>
              </a:rPr>
              <a:t>R)</a:t>
            </a:r>
            <a:r>
              <a:rPr lang="en-US" altLang="zh-CN" sz="3600" b="1" dirty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600" b="1" dirty="0">
                <a:ea typeface="宋体" panose="02010600030101010101" pitchFamily="2" charset="-122"/>
                <a:cs typeface="Times New Roman" panose="02020603050405020304" pitchFamily="18" charset="0"/>
              </a:rPr>
              <a:t>(P</a:t>
            </a:r>
            <a:r>
              <a:rPr lang="en-US" altLang="zh-CN" sz="3600" b="1" dirty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3600" b="1" dirty="0">
                <a:ea typeface="宋体" panose="02010600030101010101" pitchFamily="2" charset="-122"/>
                <a:cs typeface="Times New Roman" panose="02020603050405020304" pitchFamily="18" charset="0"/>
              </a:rPr>
              <a:t>Q))</a:t>
            </a:r>
            <a:endParaRPr lang="zh-CN" altLang="en-US" sz="36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534988" y="908050"/>
            <a:ext cx="8501062" cy="3816350"/>
          </a:xfrm>
        </p:spPr>
        <p:txBody>
          <a:bodyPr/>
          <a:lstStyle/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证明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hlin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 P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R                                  </a:t>
            </a:r>
            <a:r>
              <a:rPr lang="zh-CN" altLang="en-US" sz="2800" b="1" dirty="0">
                <a:solidFill>
                  <a:srgbClr val="7030A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假设</a:t>
            </a:r>
            <a:endParaRPr lang="en-US" altLang="zh-CN" sz="2800" b="1" dirty="0">
              <a:solidFill>
                <a:srgbClr val="7030A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hlin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 Q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R                               </a:t>
            </a:r>
            <a:r>
              <a:rPr lang="zh-CN" altLang="en-US" sz="2800" b="1" dirty="0">
                <a:solidFill>
                  <a:srgbClr val="7030A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假设</a:t>
            </a:r>
            <a:endParaRPr lang="en-US" altLang="zh-CN" sz="2800" b="1" dirty="0">
              <a:solidFill>
                <a:srgbClr val="7030A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hlin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 P                                        </a:t>
            </a:r>
            <a:r>
              <a:rPr lang="zh-CN" altLang="en-US" sz="2800" b="1" dirty="0">
                <a:solidFill>
                  <a:srgbClr val="7030A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假设</a:t>
            </a:r>
            <a:endParaRPr lang="en-US" altLang="zh-CN" sz="28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hlin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(4)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 R                                </a:t>
            </a:r>
            <a:r>
              <a:rPr lang="en-US" altLang="zh-CN" sz="2800" b="1" dirty="0">
                <a:solidFill>
                  <a:srgbClr val="7030A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(1)(3)</a:t>
            </a:r>
            <a:r>
              <a:rPr lang="zh-CN" altLang="en-US" sz="2800" b="1" dirty="0">
                <a:solidFill>
                  <a:srgbClr val="7030A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分离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hlink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(5)</a:t>
            </a:r>
            <a:r>
              <a:rPr lang="en-US" altLang="zh-CN" sz="2800" b="1" dirty="0">
                <a:solidFill>
                  <a:srgbClr val="7030A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Q                       </a:t>
            </a:r>
            <a:r>
              <a:rPr lang="en-US" altLang="zh-CN" sz="28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(2)(4)</a:t>
            </a:r>
            <a:r>
              <a:rPr lang="zh-CN" altLang="en-US" sz="2800" b="1" dirty="0">
                <a:solidFill>
                  <a:schemeClr val="accent2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拒取规则</a:t>
            </a: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2364083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55F8A1-3F92-4D2A-98BC-E629C17B6948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/48</a:t>
            </a:r>
          </a:p>
        </p:txBody>
      </p:sp>
      <p:sp>
        <p:nvSpPr>
          <p:cNvPr id="6758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3600" dirty="0">
                <a:latin typeface="Calibri" panose="020F0502020204030204" pitchFamily="34" charset="0"/>
                <a:ea typeface="宋体" panose="02010600030101010101" pitchFamily="2" charset="-122"/>
              </a:rPr>
              <a:t>例  </a:t>
            </a:r>
            <a:r>
              <a:rPr lang="zh-CN" altLang="en-US" sz="3600" b="1" dirty="0">
                <a:ea typeface="宋体" panose="02010600030101010101" pitchFamily="2" charset="-122"/>
              </a:rPr>
              <a:t>构造下面的推理证明</a:t>
            </a:r>
            <a:endParaRPr lang="en-US" altLang="zh-CN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type="body" idx="4294967295"/>
          </p:nvPr>
        </p:nvSpPr>
        <p:spPr>
          <a:xfrm>
            <a:off x="539750" y="836613"/>
            <a:ext cx="8245475" cy="5807075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ea typeface="宋体" panose="02010600030101010101" pitchFamily="2" charset="-122"/>
              </a:rPr>
              <a:t>前提：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1" dirty="0" err="1">
                <a:ea typeface="宋体" panose="02010600030101010101" pitchFamily="2" charset="-122"/>
              </a:rPr>
              <a:t>p∨q</a:t>
            </a:r>
            <a:r>
              <a:rPr lang="en-US" altLang="zh-CN" b="1" dirty="0">
                <a:ea typeface="宋体" panose="02010600030101010101" pitchFamily="2" charset="-122"/>
              </a:rPr>
              <a:t>, r∨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ea typeface="宋体" panose="02010600030101010101" pitchFamily="2" charset="-122"/>
              </a:rPr>
              <a:t>q, </a:t>
            </a:r>
            <a:r>
              <a:rPr lang="en-US" altLang="zh-CN" b="1" dirty="0" err="1">
                <a:ea typeface="宋体" panose="02010600030101010101" pitchFamily="2" charset="-122"/>
              </a:rPr>
              <a:t>r→s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</a:p>
          <a:p>
            <a:pPr marL="609600" indent="-60960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ea typeface="宋体" panose="02010600030101010101" pitchFamily="2" charset="-122"/>
              </a:rPr>
              <a:t>结论：</a:t>
            </a:r>
            <a:r>
              <a:rPr lang="en-US" altLang="zh-CN" b="1" dirty="0" err="1">
                <a:ea typeface="宋体" panose="02010600030101010101" pitchFamily="2" charset="-122"/>
              </a:rPr>
              <a:t>p→s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609600" indent="-60960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hlink"/>
                </a:solidFill>
                <a:ea typeface="宋体" panose="02010600030101010101" pitchFamily="2" charset="-122"/>
              </a:rPr>
              <a:t>证明：</a:t>
            </a:r>
          </a:p>
          <a:p>
            <a:pPr marL="609600" indent="-609600" algn="just">
              <a:lnSpc>
                <a:spcPct val="90000"/>
              </a:lnSpc>
              <a:buFont typeface="Arial" panose="020B0604020202020204" pitchFamily="34" charset="0"/>
              <a:buAutoNum type="arabicParenBoth"/>
            </a:pP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 </a:t>
            </a:r>
            <a:r>
              <a:rPr lang="en-US" altLang="zh-CN" b="1" dirty="0" err="1">
                <a:ea typeface="宋体" panose="02010600030101010101" pitchFamily="2" charset="-122"/>
              </a:rPr>
              <a:t>p∨q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                           </a:t>
            </a:r>
            <a:r>
              <a:rPr lang="zh-CN" altLang="en-US" b="1" dirty="0">
                <a:ea typeface="宋体" panose="02010600030101010101" pitchFamily="2" charset="-122"/>
                <a:sym typeface="Symbol" panose="05050102010706020507" pitchFamily="18" charset="2"/>
              </a:rPr>
              <a:t>假设</a:t>
            </a:r>
            <a:endParaRPr lang="en-US" altLang="zh-CN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609600" indent="-609600" algn="just">
              <a:lnSpc>
                <a:spcPct val="90000"/>
              </a:lnSpc>
              <a:buFont typeface="Arial" panose="020B0604020202020204" pitchFamily="34" charset="0"/>
              <a:buAutoNum type="arabicParenBoth"/>
            </a:pP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ea typeface="宋体" panose="02010600030101010101" pitchFamily="2" charset="-122"/>
              </a:rPr>
              <a:t>r∨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ea typeface="宋体" panose="02010600030101010101" pitchFamily="2" charset="-122"/>
              </a:rPr>
              <a:t>q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                            </a:t>
            </a:r>
            <a:r>
              <a:rPr lang="zh-CN" altLang="en-US" b="1" dirty="0">
                <a:ea typeface="宋体" panose="02010600030101010101" pitchFamily="2" charset="-122"/>
                <a:sym typeface="Symbol" panose="05050102010706020507" pitchFamily="18" charset="2"/>
              </a:rPr>
              <a:t>假设</a:t>
            </a:r>
          </a:p>
          <a:p>
            <a:pPr marL="609600" indent="-60960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(3)  </a:t>
            </a:r>
            <a:r>
              <a:rPr lang="en-US" altLang="zh-CN" b="1" dirty="0" err="1">
                <a:ea typeface="宋体" panose="02010600030101010101" pitchFamily="2" charset="-122"/>
              </a:rPr>
              <a:t>r→s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                               </a:t>
            </a:r>
            <a:r>
              <a:rPr lang="zh-CN" altLang="en-US" b="1" dirty="0">
                <a:ea typeface="宋体" panose="02010600030101010101" pitchFamily="2" charset="-122"/>
                <a:sym typeface="Symbol" panose="05050102010706020507" pitchFamily="18" charset="2"/>
              </a:rPr>
              <a:t>假设</a:t>
            </a:r>
          </a:p>
          <a:p>
            <a:pPr marL="609600" indent="-609600">
              <a:lnSpc>
                <a:spcPct val="90000"/>
              </a:lnSpc>
              <a:buFont typeface="Arial" panose="020B0604020202020204" pitchFamily="34" charset="0"/>
              <a:buAutoNum type="arabicParenBoth" startAt="4"/>
            </a:pP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 p                             </a:t>
            </a:r>
            <a:r>
              <a:rPr lang="zh-CN" altLang="en-US" b="1" dirty="0">
                <a:ea typeface="宋体" panose="02010600030101010101" pitchFamily="2" charset="-122"/>
                <a:sym typeface="Symbol" panose="05050102010706020507" pitchFamily="18" charset="2"/>
              </a:rPr>
              <a:t>附加假设</a:t>
            </a:r>
            <a:endParaRPr lang="en-US" altLang="zh-CN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609600" indent="-609600">
              <a:lnSpc>
                <a:spcPct val="90000"/>
              </a:lnSpc>
              <a:buFont typeface="Arial" panose="020B0604020202020204" pitchFamily="34" charset="0"/>
              <a:buAutoNum type="arabicParenBoth" startAt="4"/>
            </a:pP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 q                 (1)(4)</a:t>
            </a:r>
            <a:r>
              <a:rPr lang="zh-CN" altLang="en-US" b="1" dirty="0">
                <a:ea typeface="宋体" panose="02010600030101010101" pitchFamily="2" charset="-122"/>
                <a:sym typeface="Symbol" panose="05050102010706020507" pitchFamily="18" charset="2"/>
              </a:rPr>
              <a:t>析取三段论</a:t>
            </a:r>
            <a:endParaRPr lang="en-US" altLang="zh-CN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609600" indent="-609600">
              <a:lnSpc>
                <a:spcPct val="90000"/>
              </a:lnSpc>
              <a:buFont typeface="Arial" panose="020B0604020202020204" pitchFamily="34" charset="0"/>
              <a:buAutoNum type="arabicParenBoth" startAt="4"/>
            </a:pP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 r                 (2)(5)</a:t>
            </a:r>
            <a:r>
              <a:rPr lang="zh-CN" altLang="en-US" b="1" dirty="0">
                <a:ea typeface="宋体" panose="02010600030101010101" pitchFamily="2" charset="-122"/>
                <a:sym typeface="Symbol" panose="05050102010706020507" pitchFamily="18" charset="2"/>
              </a:rPr>
              <a:t>析取三段论</a:t>
            </a:r>
            <a:endParaRPr lang="en-US" altLang="zh-CN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609600" indent="-609600">
              <a:lnSpc>
                <a:spcPct val="90000"/>
              </a:lnSpc>
              <a:buFont typeface="Arial" panose="020B0604020202020204" pitchFamily="34" charset="0"/>
              <a:buAutoNum type="arabicParenBoth" startAt="4"/>
            </a:pPr>
            <a:r>
              <a:rPr lang="en-US" altLang="zh-CN" b="1" dirty="0">
                <a:ea typeface="宋体" panose="02010600030101010101" pitchFamily="2" charset="-122"/>
              </a:rPr>
              <a:t> s                            (3)(6)</a:t>
            </a:r>
            <a:r>
              <a:rPr lang="zh-CN" altLang="en-US" b="1" dirty="0">
                <a:ea typeface="宋体" panose="02010600030101010101" pitchFamily="2" charset="-122"/>
              </a:rPr>
              <a:t>分离</a:t>
            </a:r>
          </a:p>
        </p:txBody>
      </p:sp>
    </p:spTree>
    <p:extLst>
      <p:ext uri="{BB962C8B-B14F-4D97-AF65-F5344CB8AC3E}">
        <p14:creationId xmlns:p14="http://schemas.microsoft.com/office/powerpoint/2010/main" val="150211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27296B-2861-406A-9407-36A3320D8202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/48</a:t>
            </a:r>
          </a:p>
        </p:txBody>
      </p:sp>
      <p:sp>
        <p:nvSpPr>
          <p:cNvPr id="3993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例 </a:t>
            </a:r>
            <a:r>
              <a:rPr lang="zh-CN" altLang="en-US" sz="4000" b="1" dirty="0">
                <a:latin typeface="Times New Roman" panose="02020603050405020304" pitchFamily="18" charset="0"/>
              </a:rPr>
              <a:t>构造下面推理的证明</a:t>
            </a:r>
            <a:endParaRPr lang="zh-CN" altLang="en-US" sz="4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9940" name="Rectangle 3"/>
          <p:cNvSpPr>
            <a:spLocks noGrp="1"/>
          </p:cNvSpPr>
          <p:nvPr>
            <p:ph type="body" idx="4294967295"/>
          </p:nvPr>
        </p:nvSpPr>
        <p:spPr>
          <a:xfrm>
            <a:off x="395536" y="764704"/>
            <a:ext cx="8568952" cy="5573043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zh-CN" altLang="en-US" sz="2800" dirty="0"/>
              <a:t>前提：</a:t>
            </a:r>
            <a:r>
              <a:rPr lang="en-US" altLang="zh-CN" sz="2800" dirty="0" err="1"/>
              <a:t>p</a:t>
            </a:r>
            <a:r>
              <a:rPr lang="en-US" altLang="zh-CN" sz="2800" b="1" dirty="0" err="1">
                <a:latin typeface="Symbol" panose="05050102010706020507" pitchFamily="18" charset="2"/>
              </a:rPr>
              <a:t>Ú</a:t>
            </a:r>
            <a:r>
              <a:rPr lang="en-US" altLang="zh-CN" sz="2800" dirty="0" err="1"/>
              <a:t>q,p</a:t>
            </a:r>
            <a:r>
              <a:rPr lang="en-US" altLang="zh-CN" sz="2800" b="1" dirty="0" err="1">
                <a:latin typeface="Symbol" panose="05050102010706020507" pitchFamily="18" charset="2"/>
              </a:rPr>
              <a:t>«</a:t>
            </a:r>
            <a:r>
              <a:rPr lang="en-US" altLang="zh-CN" sz="2800" dirty="0" err="1"/>
              <a:t>r,q</a:t>
            </a:r>
            <a:r>
              <a:rPr lang="en-US" altLang="zh-CN" sz="2800" b="1" dirty="0" err="1">
                <a:latin typeface="Symbol" panose="05050102010706020507" pitchFamily="18" charset="2"/>
              </a:rPr>
              <a:t>®</a:t>
            </a:r>
            <a:r>
              <a:rPr lang="en-US" altLang="zh-CN" sz="2800" dirty="0" err="1"/>
              <a:t>s</a:t>
            </a:r>
            <a:endParaRPr lang="en-US" altLang="zh-CN" sz="2800" dirty="0"/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800" dirty="0"/>
              <a:t>结论：</a:t>
            </a:r>
            <a:r>
              <a:rPr lang="en-US" altLang="zh-CN" sz="2800" b="1" dirty="0" err="1">
                <a:latin typeface="Symbol" panose="05050102010706020507" pitchFamily="18" charset="2"/>
              </a:rPr>
              <a:t>Ø</a:t>
            </a:r>
            <a:r>
              <a:rPr lang="en-US" altLang="zh-CN" sz="2800" dirty="0" err="1"/>
              <a:t>s</a:t>
            </a:r>
            <a:r>
              <a:rPr lang="en-US" altLang="zh-CN" sz="2800" b="1" dirty="0" err="1">
                <a:latin typeface="Symbol" panose="05050102010706020507" pitchFamily="18" charset="2"/>
              </a:rPr>
              <a:t>®</a:t>
            </a:r>
            <a:r>
              <a:rPr lang="en-US" altLang="zh-CN" sz="2800" dirty="0" err="1"/>
              <a:t>r</a:t>
            </a:r>
            <a:endParaRPr lang="en-US" altLang="zh-CN" sz="2800" dirty="0"/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800" dirty="0">
                <a:sym typeface="Wingdings" panose="05000000000000000000" pitchFamily="2" charset="2"/>
              </a:rPr>
              <a:t>:  </a:t>
            </a:r>
            <a:r>
              <a:rPr lang="zh-CN" altLang="en-US" sz="2800" dirty="0">
                <a:sym typeface="Wingdings" panose="05000000000000000000" pitchFamily="2" charset="2"/>
              </a:rPr>
              <a:t>（</a:t>
            </a:r>
            <a:r>
              <a:rPr lang="en-US" altLang="zh-CN" sz="2800" dirty="0">
                <a:sym typeface="Wingdings" panose="05000000000000000000" pitchFamily="2" charset="2"/>
              </a:rPr>
              <a:t>1</a:t>
            </a:r>
            <a:r>
              <a:rPr lang="zh-CN" altLang="en-US" sz="2800" dirty="0">
                <a:sym typeface="Wingdings" panose="05000000000000000000" pitchFamily="2" charset="2"/>
              </a:rPr>
              <a:t>）</a:t>
            </a:r>
            <a:r>
              <a:rPr lang="en-US" altLang="zh-CN" sz="2800" dirty="0" err="1"/>
              <a:t>p</a:t>
            </a:r>
            <a:r>
              <a:rPr lang="en-US" altLang="zh-CN" sz="2800" b="1" dirty="0" err="1">
                <a:latin typeface="Symbol" panose="05050102010706020507" pitchFamily="18" charset="2"/>
              </a:rPr>
              <a:t>Ú</a:t>
            </a:r>
            <a:r>
              <a:rPr lang="en-US" altLang="zh-CN" sz="2800" dirty="0" err="1"/>
              <a:t>q</a:t>
            </a:r>
            <a:r>
              <a:rPr lang="en-US" altLang="zh-CN" sz="2800" dirty="0"/>
              <a:t>                                                </a:t>
            </a:r>
            <a:r>
              <a:rPr lang="zh-CN" altLang="en-US" sz="2800" dirty="0"/>
              <a:t>前提</a:t>
            </a:r>
            <a:r>
              <a:rPr lang="en-US" altLang="zh-CN" sz="2800" dirty="0"/>
              <a:t>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dirty="0"/>
              <a:t>	 </a:t>
            </a: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</a:t>
            </a:r>
            <a:r>
              <a:rPr lang="en-US" altLang="zh-CN" sz="2800" dirty="0" err="1"/>
              <a:t>p</a:t>
            </a:r>
            <a:r>
              <a:rPr lang="en-US" altLang="zh-CN" sz="2800" b="1" dirty="0" err="1">
                <a:latin typeface="Symbol" panose="05050102010706020507" pitchFamily="18" charset="2"/>
              </a:rPr>
              <a:t>«</a:t>
            </a:r>
            <a:r>
              <a:rPr lang="en-US" altLang="zh-CN" sz="2800" dirty="0" err="1"/>
              <a:t>r</a:t>
            </a:r>
            <a:r>
              <a:rPr lang="en-US" altLang="zh-CN" sz="2800" dirty="0"/>
              <a:t>                                               </a:t>
            </a:r>
            <a:r>
              <a:rPr lang="zh-CN" altLang="en-US" sz="2800" dirty="0"/>
              <a:t>前提</a:t>
            </a:r>
            <a:r>
              <a:rPr lang="en-US" altLang="zh-CN" sz="2800" dirty="0"/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dirty="0"/>
              <a:t>	 </a:t>
            </a: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  <a:r>
              <a:rPr lang="en-US" altLang="zh-CN" sz="2800" dirty="0" err="1"/>
              <a:t>q</a:t>
            </a:r>
            <a:r>
              <a:rPr lang="en-US" altLang="zh-CN" sz="2800" b="1" dirty="0" err="1">
                <a:latin typeface="Symbol" panose="05050102010706020507" pitchFamily="18" charset="2"/>
              </a:rPr>
              <a:t>®</a:t>
            </a:r>
            <a:r>
              <a:rPr lang="en-US" altLang="zh-CN" sz="2800" dirty="0" err="1"/>
              <a:t>s</a:t>
            </a:r>
            <a:r>
              <a:rPr lang="en-US" altLang="zh-CN" sz="2800" dirty="0"/>
              <a:t>                                               </a:t>
            </a:r>
            <a:r>
              <a:rPr lang="zh-CN" altLang="en-US" sz="2800" dirty="0"/>
              <a:t>前提</a:t>
            </a:r>
            <a:r>
              <a:rPr lang="en-US" altLang="zh-CN" sz="2800" dirty="0"/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b="1" dirty="0">
                <a:latin typeface="Symbol" panose="05050102010706020507" pitchFamily="18" charset="2"/>
              </a:rPr>
              <a:t>	 </a:t>
            </a:r>
            <a:r>
              <a:rPr lang="zh-CN" altLang="en-US" sz="2800" dirty="0"/>
              <a:t>（</a:t>
            </a:r>
            <a:r>
              <a:rPr lang="en-US" altLang="zh-CN" sz="2800" dirty="0"/>
              <a:t>4</a:t>
            </a:r>
            <a:r>
              <a:rPr lang="zh-CN" altLang="en-US" sz="2800" dirty="0"/>
              <a:t>） </a:t>
            </a:r>
            <a:r>
              <a:rPr lang="en-US" altLang="zh-CN" sz="2800" b="1" dirty="0" err="1">
                <a:latin typeface="Symbol" panose="05050102010706020507" pitchFamily="18" charset="2"/>
              </a:rPr>
              <a:t>Ø</a:t>
            </a:r>
            <a:r>
              <a:rPr lang="en-US" altLang="zh-CN" sz="2800" dirty="0" err="1"/>
              <a:t>s</a:t>
            </a:r>
            <a:r>
              <a:rPr lang="en-US" altLang="zh-CN" sz="2800" dirty="0"/>
              <a:t>                                       </a:t>
            </a:r>
            <a:r>
              <a:rPr lang="zh-CN" altLang="en-US" sz="2800" dirty="0"/>
              <a:t>附加前提</a:t>
            </a:r>
            <a:r>
              <a:rPr lang="en-US" altLang="zh-CN" sz="2800" dirty="0"/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b="1" dirty="0">
                <a:latin typeface="Symbol" panose="05050102010706020507" pitchFamily="18" charset="2"/>
              </a:rPr>
              <a:t>	</a:t>
            </a:r>
            <a:r>
              <a:rPr lang="zh-CN" altLang="en-US" sz="2800" dirty="0"/>
              <a:t> （</a:t>
            </a:r>
            <a:r>
              <a:rPr lang="en-US" altLang="zh-CN" sz="2800" dirty="0"/>
              <a:t>5</a:t>
            </a:r>
            <a:r>
              <a:rPr lang="zh-CN" altLang="en-US" sz="2800" dirty="0"/>
              <a:t>） </a:t>
            </a:r>
            <a:r>
              <a:rPr lang="en-US" altLang="zh-CN" sz="2800" b="1" dirty="0" err="1">
                <a:latin typeface="Symbol" panose="05050102010706020507" pitchFamily="18" charset="2"/>
              </a:rPr>
              <a:t>Ø</a:t>
            </a:r>
            <a:r>
              <a:rPr lang="en-US" altLang="zh-CN" sz="2800" dirty="0" err="1"/>
              <a:t>q</a:t>
            </a:r>
            <a:r>
              <a:rPr lang="en-US" altLang="zh-CN" sz="2800" dirty="0"/>
              <a:t>                                         </a:t>
            </a:r>
            <a:r>
              <a:rPr lang="zh-CN" altLang="en-US" sz="2800" dirty="0"/>
              <a:t>拒取式</a:t>
            </a:r>
            <a:r>
              <a:rPr lang="en-US" altLang="zh-CN" sz="2800" dirty="0"/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b="1" dirty="0">
                <a:latin typeface="Symbol" panose="05050102010706020507" pitchFamily="18" charset="2"/>
              </a:rPr>
              <a:t>	</a:t>
            </a:r>
            <a:r>
              <a:rPr lang="zh-CN" altLang="en-US" sz="2800" dirty="0"/>
              <a:t> （</a:t>
            </a:r>
            <a:r>
              <a:rPr lang="en-US" altLang="zh-CN" sz="2800" dirty="0"/>
              <a:t>6</a:t>
            </a:r>
            <a:r>
              <a:rPr lang="zh-CN" altLang="en-US" sz="2800" dirty="0"/>
              <a:t>） </a:t>
            </a:r>
            <a:r>
              <a:rPr lang="en-US" altLang="zh-CN" sz="2800" dirty="0"/>
              <a:t>p                             </a:t>
            </a:r>
            <a:r>
              <a:rPr lang="zh-CN" altLang="en-US" sz="2800" dirty="0"/>
              <a:t>（</a:t>
            </a:r>
            <a:r>
              <a:rPr lang="en-US" altLang="zh-CN" sz="2800" dirty="0"/>
              <a:t>1)(5)</a:t>
            </a:r>
            <a:r>
              <a:rPr lang="zh-CN" altLang="en-US" sz="2800" dirty="0"/>
              <a:t>假言三段论</a:t>
            </a:r>
            <a:endParaRPr lang="en-US" altLang="zh-CN" sz="28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 （</a:t>
            </a:r>
            <a:r>
              <a:rPr lang="en-US" altLang="zh-CN" sz="2800" dirty="0"/>
              <a:t>7</a:t>
            </a:r>
            <a:r>
              <a:rPr lang="zh-CN" altLang="en-US" sz="2800" dirty="0"/>
              <a:t>）</a:t>
            </a:r>
            <a:r>
              <a:rPr lang="en-US" altLang="zh-CN" sz="2800" dirty="0"/>
              <a:t>(</a:t>
            </a:r>
            <a:r>
              <a:rPr lang="en-US" altLang="zh-CN" sz="2800" dirty="0" err="1"/>
              <a:t>p</a:t>
            </a:r>
            <a:r>
              <a:rPr lang="en-US" altLang="zh-CN" sz="2800" b="1" dirty="0" err="1">
                <a:latin typeface="Symbol" panose="05050102010706020507" pitchFamily="18" charset="2"/>
              </a:rPr>
              <a:t>®</a:t>
            </a:r>
            <a:r>
              <a:rPr lang="en-US" altLang="zh-CN" sz="2800" dirty="0" err="1"/>
              <a:t>r</a:t>
            </a:r>
            <a:r>
              <a:rPr lang="en-US" altLang="zh-CN" sz="2800" dirty="0"/>
              <a:t>)</a:t>
            </a:r>
            <a:r>
              <a:rPr lang="en-US" altLang="zh-CN" sz="2800" b="1" dirty="0">
                <a:latin typeface="Symbol" panose="05050102010706020507" pitchFamily="18" charset="2"/>
              </a:rPr>
              <a:t> Ù(</a:t>
            </a:r>
            <a:r>
              <a:rPr lang="en-US" altLang="zh-CN" sz="2800" dirty="0" err="1"/>
              <a:t>r</a:t>
            </a:r>
            <a:r>
              <a:rPr lang="en-US" altLang="zh-CN" sz="2800" b="1" dirty="0" err="1">
                <a:latin typeface="Symbol" panose="05050102010706020507" pitchFamily="18" charset="2"/>
              </a:rPr>
              <a:t>®</a:t>
            </a:r>
            <a:r>
              <a:rPr lang="en-US" altLang="zh-CN" sz="2800" dirty="0" err="1"/>
              <a:t>p</a:t>
            </a:r>
            <a:r>
              <a:rPr lang="en-US" altLang="zh-CN" sz="2800" dirty="0"/>
              <a:t>)                    (2)</a:t>
            </a:r>
            <a:r>
              <a:rPr lang="zh-CN" altLang="en-US" sz="2800" dirty="0"/>
              <a:t>等价置换</a:t>
            </a:r>
            <a:endParaRPr lang="en-US" altLang="zh-CN" sz="28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 （</a:t>
            </a:r>
            <a:r>
              <a:rPr lang="en-US" altLang="zh-CN" sz="2800" dirty="0"/>
              <a:t>8</a:t>
            </a:r>
            <a:r>
              <a:rPr lang="zh-CN" altLang="en-US" sz="2800" dirty="0"/>
              <a:t>） </a:t>
            </a:r>
            <a:r>
              <a:rPr lang="en-US" altLang="zh-CN" sz="2800" dirty="0" err="1"/>
              <a:t>p</a:t>
            </a:r>
            <a:r>
              <a:rPr lang="en-US" altLang="zh-CN" sz="2800" b="1" dirty="0" err="1">
                <a:latin typeface="Symbol" panose="05050102010706020507" pitchFamily="18" charset="2"/>
              </a:rPr>
              <a:t>®</a:t>
            </a:r>
            <a:r>
              <a:rPr lang="en-US" altLang="zh-CN" sz="2800" dirty="0" err="1"/>
              <a:t>r</a:t>
            </a:r>
            <a:r>
              <a:rPr lang="en-US" altLang="zh-CN" sz="2800" dirty="0"/>
              <a:t>                                        (7)</a:t>
            </a:r>
            <a:r>
              <a:rPr lang="zh-CN" altLang="en-US" sz="2800" dirty="0"/>
              <a:t>化简</a:t>
            </a:r>
            <a:endParaRPr lang="en-US" altLang="zh-CN" sz="28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b="1" dirty="0">
                <a:latin typeface="Symbol" panose="05050102010706020507" pitchFamily="18" charset="2"/>
              </a:rPr>
              <a:t>	</a:t>
            </a:r>
            <a:r>
              <a:rPr lang="zh-CN" altLang="en-US" sz="2800" dirty="0"/>
              <a:t> （</a:t>
            </a:r>
            <a:r>
              <a:rPr lang="en-US" altLang="zh-CN" sz="2800" dirty="0"/>
              <a:t>9</a:t>
            </a:r>
            <a:r>
              <a:rPr lang="zh-CN" altLang="en-US" sz="2800" dirty="0"/>
              <a:t>） </a:t>
            </a:r>
            <a:r>
              <a:rPr lang="en-US" altLang="zh-CN" sz="2800" dirty="0"/>
              <a:t>r                                         (6)(8)</a:t>
            </a:r>
            <a:r>
              <a:rPr lang="zh-CN" altLang="en-US" sz="2800" dirty="0"/>
              <a:t>分离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65223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3DD225-0DD7-4878-9B99-42AE42BCD258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/48</a:t>
            </a:r>
          </a:p>
        </p:txBody>
      </p:sp>
      <p:sp>
        <p:nvSpPr>
          <p:cNvPr id="51203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9"/>
            <a:ext cx="8229600" cy="647677"/>
          </a:xfrm>
        </p:spPr>
        <p:txBody>
          <a:bodyPr/>
          <a:lstStyle/>
          <a:p>
            <a:r>
              <a:rPr lang="zh-CN" altLang="en-US" sz="4000" b="1" dirty="0">
                <a:latin typeface="Times New Roman" panose="02020603050405020304" pitchFamily="18" charset="0"/>
              </a:rPr>
              <a:t>构造证明法之三</a:t>
            </a:r>
            <a:r>
              <a:rPr lang="en-US" altLang="zh-CN" sz="4000" b="1" dirty="0">
                <a:latin typeface="Times New Roman" panose="02020603050405020304" pitchFamily="18" charset="0"/>
              </a:rPr>
              <a:t>——</a:t>
            </a:r>
            <a:r>
              <a:rPr lang="zh-CN" altLang="en-US" sz="4000" b="1" dirty="0">
                <a:latin typeface="Times New Roman" panose="02020603050405020304" pitchFamily="18" charset="0"/>
              </a:rPr>
              <a:t>归谬法</a:t>
            </a:r>
            <a:r>
              <a:rPr lang="en-US" altLang="zh-CN" sz="4000" b="1" dirty="0">
                <a:latin typeface="Times New Roman" panose="02020603050405020304" pitchFamily="18" charset="0"/>
              </a:rPr>
              <a:t>(</a:t>
            </a:r>
            <a:r>
              <a:rPr lang="zh-CN" altLang="en-US" sz="4000" b="1" dirty="0">
                <a:latin typeface="Times New Roman" panose="02020603050405020304" pitchFamily="18" charset="0"/>
              </a:rPr>
              <a:t>反证法</a:t>
            </a:r>
            <a:r>
              <a:rPr lang="en-US" altLang="zh-CN" sz="4000" b="1" dirty="0">
                <a:latin typeface="Times New Roman" panose="02020603050405020304" pitchFamily="18" charset="0"/>
              </a:rPr>
              <a:t>)</a:t>
            </a:r>
            <a:r>
              <a:rPr lang="zh-CN" altLang="en-US" sz="4000" b="1" dirty="0">
                <a:latin typeface="Times New Roman" panose="02020603050405020304" pitchFamily="18" charset="0"/>
              </a:rPr>
              <a:t> </a:t>
            </a:r>
            <a:endParaRPr lang="zh-CN" altLang="en-US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9512" y="836711"/>
            <a:ext cx="8928992" cy="5645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欲证明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         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前提：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 A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 … , 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  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结论：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等同地证明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         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前提：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 A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 … , 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dirty="0">
                <a:solidFill>
                  <a:srgbClr val="FF0000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  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结论：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 , </a:t>
            </a:r>
            <a:r>
              <a:rPr lang="en-US" altLang="zh-CN" sz="2800" b="1" dirty="0">
                <a:solidFill>
                  <a:srgbClr val="FF0000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即将</a:t>
            </a:r>
            <a:r>
              <a:rPr lang="en-US" altLang="zh-CN" sz="2800" b="1" dirty="0">
                <a:latin typeface="Symbol" panose="05050102010706020507" pitchFamily="18" charset="2"/>
              </a:rPr>
              <a:t>Ø</a:t>
            </a:r>
            <a:r>
              <a:rPr lang="en-US" altLang="zh-CN" sz="2800" b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加入前提，若推出矛盾，则原结论得证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理由</a:t>
            </a:r>
            <a:r>
              <a:rPr lang="en-US" altLang="zh-CN" sz="2800" b="1" dirty="0">
                <a:latin typeface="Times New Roman" panose="02020603050405020304" pitchFamily="18" charset="0"/>
              </a:rPr>
              <a:t>: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  A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Symbol" panose="05050102010706020507" pitchFamily="18" charset="2"/>
              </a:rPr>
              <a:t>Ù</a:t>
            </a:r>
            <a:r>
              <a:rPr lang="en-US" altLang="zh-CN" sz="2800" b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Symbol" panose="05050102010706020507" pitchFamily="18" charset="2"/>
              </a:rPr>
              <a:t>Ù</a:t>
            </a:r>
            <a:r>
              <a:rPr lang="en-US" altLang="zh-CN" sz="2800" b="1" dirty="0">
                <a:latin typeface="Times New Roman" panose="02020603050405020304" pitchFamily="18" charset="0"/>
              </a:rPr>
              <a:t>…</a:t>
            </a:r>
            <a:r>
              <a:rPr lang="en-US" altLang="zh-CN" sz="2800" b="1" dirty="0" err="1">
                <a:latin typeface="Symbol" panose="05050102010706020507" pitchFamily="18" charset="2"/>
              </a:rPr>
              <a:t>Ù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b="1" dirty="0" err="1">
                <a:latin typeface="Symbol" panose="05050102010706020507" pitchFamily="18" charset="2"/>
              </a:rPr>
              <a:t>®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B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</a:t>
            </a:r>
            <a:r>
              <a:rPr lang="en-US" altLang="zh-CN" sz="2800" b="1" dirty="0">
                <a:latin typeface="Symbol" panose="05050102010706020507" pitchFamily="18" charset="2"/>
              </a:rPr>
              <a:t>Û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Symbol" panose="05050102010706020507" pitchFamily="18" charset="2"/>
              </a:rPr>
              <a:t>Ø</a:t>
            </a:r>
            <a:r>
              <a:rPr lang="en-US" altLang="zh-CN" sz="2800" b="1" dirty="0">
                <a:latin typeface="Times New Roman" panose="02020603050405020304" pitchFamily="18" charset="0"/>
              </a:rPr>
              <a:t>(A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Symbol" panose="05050102010706020507" pitchFamily="18" charset="2"/>
              </a:rPr>
              <a:t>Ù</a:t>
            </a:r>
            <a:r>
              <a:rPr lang="en-US" altLang="zh-CN" sz="2800" b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Symbol" panose="05050102010706020507" pitchFamily="18" charset="2"/>
              </a:rPr>
              <a:t>Ù</a:t>
            </a:r>
            <a:r>
              <a:rPr lang="en-US" altLang="zh-CN" sz="2800" b="1" dirty="0">
                <a:latin typeface="Times New Roman" panose="02020603050405020304" pitchFamily="18" charset="0"/>
              </a:rPr>
              <a:t>…</a:t>
            </a:r>
            <a:r>
              <a:rPr lang="en-US" altLang="zh-CN" sz="2800" b="1" dirty="0" err="1">
                <a:latin typeface="Symbol" panose="05050102010706020507" pitchFamily="18" charset="2"/>
              </a:rPr>
              <a:t>Ù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Symbol" panose="05050102010706020507" pitchFamily="18" charset="2"/>
              </a:rPr>
              <a:t>Ú</a:t>
            </a:r>
            <a:r>
              <a:rPr lang="en-US" altLang="zh-CN" sz="2800" b="1" dirty="0">
                <a:latin typeface="Times New Roman" panose="02020603050405020304" pitchFamily="18" charset="0"/>
              </a:rPr>
              <a:t>B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</a:t>
            </a:r>
            <a:r>
              <a:rPr lang="en-US" altLang="zh-CN" sz="2800" b="1" dirty="0">
                <a:latin typeface="Symbol" panose="05050102010706020507" pitchFamily="18" charset="2"/>
              </a:rPr>
              <a:t>Û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Symbol" panose="05050102010706020507" pitchFamily="18" charset="2"/>
              </a:rPr>
              <a:t>Ø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Symbol" panose="05050102010706020507" pitchFamily="18" charset="2"/>
              </a:rPr>
              <a:t>Ù</a:t>
            </a:r>
            <a:r>
              <a:rPr lang="en-US" altLang="zh-CN" sz="2800" b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Symbol" panose="05050102010706020507" pitchFamily="18" charset="2"/>
              </a:rPr>
              <a:t>Ù</a:t>
            </a:r>
            <a:r>
              <a:rPr lang="en-US" altLang="zh-CN" sz="2800" b="1" dirty="0">
                <a:latin typeface="Times New Roman" panose="02020603050405020304" pitchFamily="18" charset="0"/>
              </a:rPr>
              <a:t>…</a:t>
            </a:r>
            <a:r>
              <a:rPr lang="en-US" altLang="zh-CN" sz="2800" b="1" dirty="0" err="1">
                <a:latin typeface="Symbol" panose="05050102010706020507" pitchFamily="18" charset="2"/>
              </a:rPr>
              <a:t>Ù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b="1" dirty="0" err="1">
                <a:latin typeface="Symbol" panose="05050102010706020507" pitchFamily="18" charset="2"/>
              </a:rPr>
              <a:t>ÙØ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括号内部为矛盾式当且仅当 </a:t>
            </a:r>
            <a:r>
              <a:rPr lang="en-US" altLang="zh-CN" sz="2800" b="1" dirty="0">
                <a:latin typeface="Times New Roman" panose="02020603050405020304" pitchFamily="18" charset="0"/>
              </a:rPr>
              <a:t>(A</a:t>
            </a:r>
            <a:r>
              <a:rPr lang="en-US" altLang="zh-CN" sz="28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Symbol" panose="05050102010706020507" pitchFamily="18" charset="2"/>
              </a:rPr>
              <a:t>Ù</a:t>
            </a:r>
            <a:r>
              <a:rPr lang="en-US" altLang="zh-CN" sz="2800" b="1" dirty="0">
                <a:latin typeface="Times New Roman" panose="02020603050405020304" pitchFamily="18" charset="0"/>
              </a:rPr>
              <a:t>…</a:t>
            </a:r>
            <a:r>
              <a:rPr lang="en-US" altLang="zh-CN" sz="2800" b="1" dirty="0" err="1">
                <a:latin typeface="Symbol" panose="05050102010706020507" pitchFamily="18" charset="2"/>
              </a:rPr>
              <a:t>Ù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b="1" dirty="0" err="1">
                <a:latin typeface="Symbol" panose="05050102010706020507" pitchFamily="18" charset="2"/>
              </a:rPr>
              <a:t>®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为重言式 </a:t>
            </a:r>
          </a:p>
        </p:txBody>
      </p:sp>
    </p:spTree>
    <p:extLst>
      <p:ext uri="{BB962C8B-B14F-4D97-AF65-F5344CB8AC3E}">
        <p14:creationId xmlns:p14="http://schemas.microsoft.com/office/powerpoint/2010/main" val="19050651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D91EFE-B8B7-4F3A-B304-930113C514B8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/48</a:t>
            </a:r>
          </a:p>
        </p:txBody>
      </p:sp>
      <p:sp>
        <p:nvSpPr>
          <p:cNvPr id="62467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785225" cy="642938"/>
          </a:xfrm>
        </p:spPr>
        <p:txBody>
          <a:bodyPr/>
          <a:lstStyle/>
          <a:p>
            <a:pPr algn="l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例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求证：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├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P)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P</a:t>
            </a:r>
          </a:p>
        </p:txBody>
      </p:sp>
      <p:sp>
        <p:nvSpPr>
          <p:cNvPr id="62468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764704"/>
            <a:ext cx="8640763" cy="3168575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ea typeface="宋体" panose="02010600030101010101" pitchFamily="2" charset="-122"/>
              </a:rPr>
              <a:t>证明： </a:t>
            </a:r>
            <a:r>
              <a:rPr lang="en-US" altLang="zh-CN" sz="2800" b="1" dirty="0">
                <a:solidFill>
                  <a:schemeClr val="hlink"/>
                </a:solidFill>
                <a:ea typeface="宋体" panose="02010600030101010101" pitchFamily="2" charset="-122"/>
              </a:rPr>
              <a:t>(1)</a:t>
            </a:r>
            <a:r>
              <a:rPr lang="en-US" altLang="zh-CN" sz="2800" b="1" dirty="0"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ea typeface="宋体" panose="02010600030101010101" pitchFamily="2" charset="-122"/>
              </a:rPr>
              <a:t>P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ea typeface="宋体" panose="02010600030101010101" pitchFamily="2" charset="-122"/>
              </a:rPr>
              <a:t>P                                   </a:t>
            </a:r>
            <a:r>
              <a:rPr lang="zh-CN" altLang="en-US" sz="2800" b="1" dirty="0">
                <a:solidFill>
                  <a:srgbClr val="993300"/>
                </a:solidFill>
                <a:ea typeface="宋体" panose="02010600030101010101" pitchFamily="2" charset="-122"/>
              </a:rPr>
              <a:t>假设</a:t>
            </a:r>
          </a:p>
          <a:p>
            <a:pPr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ea typeface="宋体" panose="02010600030101010101" pitchFamily="2" charset="-122"/>
              </a:rPr>
              <a:t>            </a:t>
            </a:r>
            <a:r>
              <a:rPr lang="en-US" altLang="zh-CN" sz="2800" b="1" dirty="0">
                <a:solidFill>
                  <a:schemeClr val="hlink"/>
                </a:solidFill>
                <a:ea typeface="宋体" panose="02010600030101010101" pitchFamily="2" charset="-122"/>
              </a:rPr>
              <a:t>(2)</a:t>
            </a:r>
            <a:r>
              <a:rPr lang="en-US" altLang="zh-CN" sz="2800" b="1" dirty="0"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ea typeface="宋体" panose="02010600030101010101" pitchFamily="2" charset="-122"/>
              </a:rPr>
              <a:t>P                     </a:t>
            </a:r>
            <a:r>
              <a:rPr lang="zh-CN" altLang="en-US" sz="2800" b="1" dirty="0">
                <a:solidFill>
                  <a:srgbClr val="993300"/>
                </a:solidFill>
                <a:ea typeface="宋体" panose="02010600030101010101" pitchFamily="2" charset="-122"/>
              </a:rPr>
              <a:t>假设，结论的否定</a:t>
            </a:r>
          </a:p>
          <a:p>
            <a:pPr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ea typeface="宋体" panose="02010600030101010101" pitchFamily="2" charset="-122"/>
              </a:rPr>
              <a:t>            </a:t>
            </a:r>
            <a:r>
              <a:rPr lang="en-US" altLang="zh-CN" sz="2800" b="1" dirty="0">
                <a:solidFill>
                  <a:schemeClr val="hlink"/>
                </a:solidFill>
                <a:ea typeface="宋体" panose="02010600030101010101" pitchFamily="2" charset="-122"/>
              </a:rPr>
              <a:t>(3)</a:t>
            </a:r>
            <a:r>
              <a:rPr lang="en-US" altLang="zh-CN" sz="2800" b="1" dirty="0">
                <a:ea typeface="宋体" panose="02010600030101010101" pitchFamily="2" charset="-122"/>
              </a:rPr>
              <a:t> P                                   </a:t>
            </a:r>
            <a:r>
              <a:rPr lang="en-US" altLang="zh-CN" sz="2800" b="1" dirty="0">
                <a:solidFill>
                  <a:srgbClr val="993300"/>
                </a:solidFill>
                <a:ea typeface="宋体" panose="02010600030101010101" pitchFamily="2" charset="-122"/>
              </a:rPr>
              <a:t>(1)(2)</a:t>
            </a:r>
            <a:r>
              <a:rPr lang="zh-CN" altLang="en-US" sz="2800" b="1" dirty="0">
                <a:solidFill>
                  <a:srgbClr val="993300"/>
                </a:solidFill>
                <a:ea typeface="宋体" panose="02010600030101010101" pitchFamily="2" charset="-122"/>
              </a:rPr>
              <a:t>分离</a:t>
            </a:r>
          </a:p>
          <a:p>
            <a:pPr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7030A0"/>
                </a:solidFill>
                <a:ea typeface="宋体" panose="02010600030101010101" pitchFamily="2" charset="-122"/>
              </a:rPr>
              <a:t>        显然，</a:t>
            </a:r>
            <a:r>
              <a:rPr lang="en-US" altLang="zh-CN" sz="2800" b="1" dirty="0">
                <a:solidFill>
                  <a:srgbClr val="7030A0"/>
                </a:solidFill>
                <a:ea typeface="宋体" panose="02010600030101010101" pitchFamily="2" charset="-122"/>
              </a:rPr>
              <a:t>(2)</a:t>
            </a:r>
            <a:r>
              <a:rPr lang="zh-CN" altLang="en-US" sz="2800" b="1" dirty="0">
                <a:solidFill>
                  <a:srgbClr val="7030A0"/>
                </a:solidFill>
                <a:ea typeface="宋体" panose="02010600030101010101" pitchFamily="2" charset="-122"/>
              </a:rPr>
              <a:t>与</a:t>
            </a:r>
            <a:r>
              <a:rPr lang="en-US" altLang="zh-CN" sz="2800" b="1" dirty="0">
                <a:solidFill>
                  <a:srgbClr val="7030A0"/>
                </a:solidFill>
                <a:ea typeface="宋体" panose="02010600030101010101" pitchFamily="2" charset="-122"/>
              </a:rPr>
              <a:t>(3)</a:t>
            </a:r>
            <a:r>
              <a:rPr lang="zh-CN" altLang="en-US" sz="2800" b="1" dirty="0">
                <a:solidFill>
                  <a:srgbClr val="7030A0"/>
                </a:solidFill>
                <a:ea typeface="宋体" panose="02010600030101010101" pitchFamily="2" charset="-122"/>
              </a:rPr>
              <a:t> 矛盾。</a:t>
            </a:r>
            <a:endParaRPr lang="en-US" altLang="zh-CN" sz="28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ea typeface="宋体" panose="02010600030101010101" pitchFamily="2" charset="-122"/>
              </a:rPr>
              <a:t>        由反证法，</a:t>
            </a:r>
            <a:r>
              <a:rPr lang="en-US" altLang="zh-CN" sz="2800" b="1" dirty="0"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ea typeface="宋体" panose="02010600030101010101" pitchFamily="2" charset="-122"/>
              </a:rPr>
              <a:t>结论得证。</a:t>
            </a:r>
            <a:r>
              <a:rPr lang="en-US" altLang="zh-CN" sz="2800" b="1" dirty="0">
                <a:solidFill>
                  <a:srgbClr val="7030A0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2800" b="1" dirty="0">
                <a:solidFill>
                  <a:srgbClr val="7030A0"/>
                </a:solidFill>
                <a:ea typeface="宋体" panose="02010600030101010101" pitchFamily="2" charset="-122"/>
              </a:rPr>
              <a:t>         </a:t>
            </a:r>
            <a:endParaRPr lang="en-US" altLang="zh-CN" sz="2800" b="1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ea typeface="宋体" panose="02010600030101010101" pitchFamily="2" charset="-122"/>
              </a:rPr>
              <a:t>        </a:t>
            </a:r>
            <a:endParaRPr lang="en-US" altLang="zh-CN" sz="2800" b="1" dirty="0">
              <a:solidFill>
                <a:srgbClr val="00B05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45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870898-10F0-4BF6-A2C4-DD762973DDB3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/48</a:t>
            </a:r>
          </a:p>
        </p:txBody>
      </p:sp>
      <p:sp>
        <p:nvSpPr>
          <p:cNvPr id="6861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3600" b="1" dirty="0"/>
              <a:t>例 求证</a:t>
            </a:r>
            <a:r>
              <a:rPr lang="zh-CN" altLang="en-US" sz="3600" b="1" dirty="0">
                <a:sym typeface="Symbol" panose="05050102010706020507" pitchFamily="18" charset="2"/>
              </a:rPr>
              <a:t></a:t>
            </a:r>
            <a:r>
              <a:rPr lang="en-US" altLang="zh-CN" sz="3600" b="1" dirty="0"/>
              <a:t>P</a:t>
            </a:r>
            <a:r>
              <a:rPr lang="en-US" altLang="zh-CN" sz="3600" b="1" dirty="0">
                <a:sym typeface="Symbol" panose="05050102010706020507" pitchFamily="18" charset="2"/>
              </a:rPr>
              <a:t></a:t>
            </a:r>
            <a:r>
              <a:rPr lang="en-US" altLang="zh-CN" sz="3600" b="1" dirty="0"/>
              <a:t>P</a:t>
            </a:r>
            <a:r>
              <a:rPr lang="zh-CN" altLang="en-US" sz="3600" b="1" dirty="0"/>
              <a:t>为定理。</a:t>
            </a:r>
            <a:endParaRPr lang="zh-CN" altLang="en-US" sz="3600" b="1" dirty="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9388" y="1268760"/>
            <a:ext cx="8641084" cy="49613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/>
              <a:t>证明：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            (1) </a:t>
            </a:r>
            <a:r>
              <a:rPr lang="zh-CN" altLang="en-US" sz="2800" b="1" dirty="0">
                <a:sym typeface="Symbol" panose="05050102010706020507" pitchFamily="18" charset="2"/>
              </a:rPr>
              <a:t></a:t>
            </a:r>
            <a:r>
              <a:rPr lang="en-US" altLang="zh-CN" sz="2800" b="1" dirty="0"/>
              <a:t>(</a:t>
            </a:r>
            <a:r>
              <a:rPr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FF0000"/>
                </a:solidFill>
              </a:rPr>
              <a:t>P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P</a:t>
            </a:r>
            <a:r>
              <a:rPr lang="en-US" altLang="zh-CN" sz="2800" b="1" dirty="0">
                <a:sym typeface="Symbol" panose="05050102010706020507" pitchFamily="18" charset="2"/>
              </a:rPr>
              <a:t>)                                  </a:t>
            </a:r>
            <a:r>
              <a:rPr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结论的否定</a:t>
            </a:r>
            <a:r>
              <a:rPr lang="en-US" altLang="zh-CN" sz="2800" b="1" dirty="0">
                <a:sym typeface="Symbol" panose="05050102010706020507" pitchFamily="18" charset="2"/>
              </a:rPr>
              <a:t>                                            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            (2) P</a:t>
            </a:r>
            <a:r>
              <a:rPr lang="en-US" altLang="zh-CN" sz="2800" b="1" dirty="0">
                <a:sym typeface="Symbol" panose="05050102010706020507" pitchFamily="18" charset="2"/>
              </a:rPr>
              <a:t></a:t>
            </a:r>
            <a:r>
              <a:rPr lang="zh-CN" altLang="en-US" sz="2800" b="1" dirty="0"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ym typeface="Symbol" panose="05050102010706020507" pitchFamily="18" charset="2"/>
              </a:rPr>
              <a:t>P                                          </a:t>
            </a:r>
            <a:r>
              <a:rPr lang="zh-CN" altLang="en-US" sz="2800" b="1" dirty="0">
                <a:sym typeface="Symbol" panose="05050102010706020507" pitchFamily="18" charset="2"/>
              </a:rPr>
              <a:t>等值置换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            (3) </a:t>
            </a:r>
            <a:r>
              <a:rPr lang="en-US" altLang="zh-CN" sz="2800" b="1" dirty="0">
                <a:solidFill>
                  <a:srgbClr val="FF0000"/>
                </a:solidFill>
              </a:rPr>
              <a:t>P</a:t>
            </a:r>
            <a:r>
              <a:rPr lang="en-US" altLang="zh-CN" sz="2800" b="1" dirty="0">
                <a:sym typeface="Symbol" panose="05050102010706020507" pitchFamily="18" charset="2"/>
              </a:rPr>
              <a:t>                                                    </a:t>
            </a:r>
            <a:r>
              <a:rPr lang="zh-CN" altLang="en-US" sz="2800" b="1" dirty="0">
                <a:sym typeface="Symbol" panose="05050102010706020507" pitchFamily="18" charset="2"/>
              </a:rPr>
              <a:t>化简</a:t>
            </a:r>
            <a:r>
              <a:rPr lang="en-US" altLang="zh-CN" sz="2800" b="1" dirty="0">
                <a:sym typeface="Symbol" panose="05050102010706020507" pitchFamily="18" charset="2"/>
              </a:rPr>
              <a:t>(2)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            </a:t>
            </a:r>
            <a:r>
              <a:rPr lang="en-US" altLang="zh-CN" sz="2800" b="1" dirty="0"/>
              <a:t>(4) </a:t>
            </a:r>
            <a:r>
              <a:rPr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FF0000"/>
                </a:solidFill>
              </a:rPr>
              <a:t>P                                                 </a:t>
            </a:r>
            <a:r>
              <a:rPr lang="zh-CN" altLang="en-US" sz="2800" b="1" dirty="0">
                <a:sym typeface="Symbol" panose="05050102010706020507" pitchFamily="18" charset="2"/>
              </a:rPr>
              <a:t>化简</a:t>
            </a:r>
            <a:r>
              <a:rPr lang="en-US" altLang="zh-CN" sz="2800" b="1" dirty="0">
                <a:sym typeface="Symbol" panose="05050102010706020507" pitchFamily="18" charset="2"/>
              </a:rPr>
              <a:t>(2)</a:t>
            </a:r>
            <a:r>
              <a:rPr lang="zh-CN" altLang="en-US" sz="2800" dirty="0">
                <a:solidFill>
                  <a:srgbClr val="FF0000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           </a:t>
            </a:r>
            <a:r>
              <a:rPr lang="zh-CN" altLang="en-US" sz="2800" b="1" dirty="0"/>
              <a:t>显然，</a:t>
            </a:r>
            <a:r>
              <a:rPr lang="en-US" altLang="zh-CN" sz="2800" b="1" dirty="0"/>
              <a:t>(3)(4)</a:t>
            </a:r>
            <a:r>
              <a:rPr lang="zh-CN" altLang="en-US" sz="2800" b="1" dirty="0"/>
              <a:t>矛盾！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          由反证法，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结论得证。</a:t>
            </a:r>
            <a:endParaRPr lang="en-US" altLang="zh-CN" sz="2800" b="1" dirty="0">
              <a:solidFill>
                <a:srgbClr val="00B050"/>
              </a:solidFill>
            </a:endParaRPr>
          </a:p>
          <a:p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031038277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13B0F0E-CA3B-4533-AE67-0E87972CD23C}" type="slidenum">
              <a:rPr lang="zh-CN" altLang="en-US" smtClean="0">
                <a:solidFill>
                  <a:schemeClr val="accent1"/>
                </a:solidFill>
              </a:rPr>
              <a:pPr/>
              <a:t>38</a:t>
            </a:fld>
            <a:r>
              <a:rPr lang="en-US" altLang="zh-CN" dirty="0">
                <a:solidFill>
                  <a:schemeClr val="accent1"/>
                </a:solidFill>
              </a:rPr>
              <a:t>/48</a:t>
            </a:r>
          </a:p>
        </p:txBody>
      </p:sp>
      <p:sp>
        <p:nvSpPr>
          <p:cNvPr id="8195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163773"/>
            <a:ext cx="8229600" cy="100048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latin typeface="Times New Roman" panose="02020603050405020304" pitchFamily="18" charset="0"/>
              </a:rPr>
              <a:t>例 用归谬法构造下面推理的证明</a:t>
            </a:r>
          </a:p>
        </p:txBody>
      </p:sp>
      <p:sp>
        <p:nvSpPr>
          <p:cNvPr id="8196" name="Rectangle 3"/>
          <p:cNvSpPr>
            <a:spLocks noGrp="1"/>
          </p:cNvSpPr>
          <p:nvPr>
            <p:ph type="body" idx="4294967295"/>
          </p:nvPr>
        </p:nvSpPr>
        <p:spPr>
          <a:xfrm>
            <a:off x="539750" y="764704"/>
            <a:ext cx="7993063" cy="352742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latin typeface="Times New Roman" panose="02020603050405020304" pitchFamily="18" charset="0"/>
              </a:rPr>
              <a:t>前提：</a:t>
            </a:r>
            <a:r>
              <a:rPr lang="en-US" altLang="zh-CN" sz="3600" b="1" dirty="0">
                <a:latin typeface="Symbol" panose="05050102010706020507" pitchFamily="18" charset="2"/>
              </a:rPr>
              <a:t>Ø</a:t>
            </a:r>
            <a:r>
              <a:rPr lang="en-US" altLang="zh-CN" sz="3600" b="1" dirty="0">
                <a:latin typeface="Times New Roman" panose="02020603050405020304" pitchFamily="18" charset="0"/>
              </a:rPr>
              <a:t>(</a:t>
            </a:r>
            <a:r>
              <a:rPr lang="en-US" altLang="zh-CN" sz="3600" b="1" dirty="0" err="1">
                <a:latin typeface="Times New Roman" panose="02020603050405020304" pitchFamily="18" charset="0"/>
              </a:rPr>
              <a:t>p</a:t>
            </a:r>
            <a:r>
              <a:rPr lang="en-US" altLang="zh-CN" sz="3600" b="1" dirty="0" err="1">
                <a:latin typeface="Symbol" panose="05050102010706020507" pitchFamily="18" charset="2"/>
              </a:rPr>
              <a:t>Ù</a:t>
            </a:r>
            <a:r>
              <a:rPr lang="en-US" altLang="zh-CN" sz="3600" b="1" dirty="0" err="1">
                <a:latin typeface="Times New Roman" panose="02020603050405020304" pitchFamily="18" charset="0"/>
              </a:rPr>
              <a:t>q</a:t>
            </a:r>
            <a:r>
              <a:rPr lang="en-US" altLang="zh-CN" sz="3600" b="1" dirty="0">
                <a:latin typeface="Times New Roman" panose="02020603050405020304" pitchFamily="18" charset="0"/>
              </a:rPr>
              <a:t>)</a:t>
            </a:r>
            <a:r>
              <a:rPr lang="en-US" altLang="zh-CN" sz="3600" b="1" dirty="0" err="1">
                <a:latin typeface="Symbol" panose="05050102010706020507" pitchFamily="18" charset="2"/>
              </a:rPr>
              <a:t>Ú</a:t>
            </a:r>
            <a:r>
              <a:rPr lang="en-US" altLang="zh-CN" sz="3600" b="1" dirty="0" err="1">
                <a:latin typeface="Times New Roman" panose="02020603050405020304" pitchFamily="18" charset="0"/>
              </a:rPr>
              <a:t>r</a:t>
            </a:r>
            <a:r>
              <a:rPr lang="en-US" altLang="zh-CN" sz="3600" b="1" dirty="0">
                <a:latin typeface="Times New Roman" panose="02020603050405020304" pitchFamily="18" charset="0"/>
              </a:rPr>
              <a:t>,  </a:t>
            </a:r>
            <a:r>
              <a:rPr lang="en-US" altLang="zh-CN" sz="3600" b="1" dirty="0" err="1">
                <a:latin typeface="Times New Roman" panose="02020603050405020304" pitchFamily="18" charset="0"/>
              </a:rPr>
              <a:t>r</a:t>
            </a:r>
            <a:r>
              <a:rPr lang="en-US" altLang="zh-CN" sz="3600" b="1" dirty="0" err="1">
                <a:latin typeface="Symbol" panose="05050102010706020507" pitchFamily="18" charset="2"/>
              </a:rPr>
              <a:t>®</a:t>
            </a:r>
            <a:r>
              <a:rPr lang="en-US" altLang="zh-CN" sz="3600" b="1" dirty="0" err="1">
                <a:latin typeface="Times New Roman" panose="02020603050405020304" pitchFamily="18" charset="0"/>
              </a:rPr>
              <a:t>s</a:t>
            </a:r>
            <a:r>
              <a:rPr lang="en-US" altLang="zh-CN" sz="3600" b="1" dirty="0">
                <a:latin typeface="Times New Roman" panose="02020603050405020304" pitchFamily="18" charset="0"/>
              </a:rPr>
              <a:t>,  </a:t>
            </a:r>
            <a:r>
              <a:rPr lang="en-US" altLang="zh-CN" sz="3600" b="1" dirty="0" err="1">
                <a:latin typeface="Symbol" panose="05050102010706020507" pitchFamily="18" charset="2"/>
              </a:rPr>
              <a:t>Ø</a:t>
            </a:r>
            <a:r>
              <a:rPr lang="en-US" altLang="zh-CN" sz="3600" b="1" dirty="0" err="1">
                <a:latin typeface="Times New Roman" panose="02020603050405020304" pitchFamily="18" charset="0"/>
              </a:rPr>
              <a:t>s</a:t>
            </a:r>
            <a:r>
              <a:rPr lang="en-US" altLang="zh-CN" sz="3600" b="1" dirty="0">
                <a:latin typeface="Times New Roman" panose="02020603050405020304" pitchFamily="18" charset="0"/>
              </a:rPr>
              <a:t>,  p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latin typeface="Times New Roman" panose="02020603050405020304" pitchFamily="18" charset="0"/>
              </a:rPr>
              <a:t>结论：</a:t>
            </a:r>
            <a:r>
              <a:rPr lang="en-US" altLang="zh-CN" sz="3600" b="1" dirty="0" err="1">
                <a:latin typeface="Symbol" panose="05050102010706020507" pitchFamily="18" charset="2"/>
              </a:rPr>
              <a:t>Ø</a:t>
            </a:r>
            <a:r>
              <a:rPr lang="en-US" altLang="zh-CN" sz="3600" b="1" dirty="0" err="1">
                <a:latin typeface="Times New Roman" panose="02020603050405020304" pitchFamily="18" charset="0"/>
              </a:rPr>
              <a:t>q</a:t>
            </a:r>
            <a:endParaRPr lang="en-US" altLang="zh-CN" sz="3600" b="1" dirty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latin typeface="Times New Roman" panose="02020603050405020304" pitchFamily="18" charset="0"/>
              </a:rPr>
              <a:t>证明（用归缪法）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latin typeface="Times New Roman" panose="02020603050405020304" pitchFamily="18" charset="0"/>
              </a:rPr>
              <a:t>     ① </a:t>
            </a:r>
            <a:r>
              <a:rPr lang="en-US" altLang="zh-CN" sz="3600" b="1" dirty="0">
                <a:latin typeface="Symbol" panose="05050102010706020507" pitchFamily="18" charset="2"/>
              </a:rPr>
              <a:t>Ø</a:t>
            </a:r>
            <a:r>
              <a:rPr lang="en-US" altLang="zh-CN" sz="3600" b="1" dirty="0">
                <a:latin typeface="Times New Roman" panose="02020603050405020304" pitchFamily="18" charset="0"/>
              </a:rPr>
              <a:t>(</a:t>
            </a:r>
            <a:r>
              <a:rPr lang="en-US" altLang="zh-CN" sz="3600" b="1" dirty="0" err="1">
                <a:latin typeface="Times New Roman" panose="02020603050405020304" pitchFamily="18" charset="0"/>
              </a:rPr>
              <a:t>p</a:t>
            </a:r>
            <a:r>
              <a:rPr lang="en-US" altLang="zh-CN" sz="3600" b="1" dirty="0" err="1">
                <a:latin typeface="Symbol" panose="05050102010706020507" pitchFamily="18" charset="2"/>
              </a:rPr>
              <a:t>Ù</a:t>
            </a:r>
            <a:r>
              <a:rPr lang="en-US" altLang="zh-CN" sz="3600" b="1" dirty="0" err="1">
                <a:latin typeface="Times New Roman" panose="02020603050405020304" pitchFamily="18" charset="0"/>
              </a:rPr>
              <a:t>q</a:t>
            </a:r>
            <a:r>
              <a:rPr lang="en-US" altLang="zh-CN" sz="3600" b="1" dirty="0">
                <a:latin typeface="Times New Roman" panose="02020603050405020304" pitchFamily="18" charset="0"/>
              </a:rPr>
              <a:t>)</a:t>
            </a:r>
            <a:r>
              <a:rPr lang="en-US" altLang="zh-CN" sz="3600" b="1" dirty="0" err="1">
                <a:latin typeface="Symbol" panose="05050102010706020507" pitchFamily="18" charset="2"/>
              </a:rPr>
              <a:t>Ú</a:t>
            </a:r>
            <a:r>
              <a:rPr lang="en-US" altLang="zh-CN" sz="3600" b="1" dirty="0" err="1">
                <a:latin typeface="Times New Roman" panose="02020603050405020304" pitchFamily="18" charset="0"/>
              </a:rPr>
              <a:t>r</a:t>
            </a:r>
            <a:r>
              <a:rPr lang="en-US" altLang="zh-CN" sz="3600" b="1" dirty="0">
                <a:latin typeface="Times New Roman" panose="02020603050405020304" pitchFamily="18" charset="0"/>
              </a:rPr>
              <a:t>  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  </a:t>
            </a:r>
            <a:r>
              <a:rPr lang="zh-CN" altLang="en-US" sz="3600" b="1" dirty="0">
                <a:latin typeface="Times New Roman" panose="02020603050405020304" pitchFamily="18" charset="0"/>
              </a:rPr>
              <a:t>   ② </a:t>
            </a:r>
            <a:r>
              <a:rPr lang="en-US" altLang="zh-CN" sz="3600" b="1" dirty="0" err="1">
                <a:latin typeface="Times New Roman" panose="02020603050405020304" pitchFamily="18" charset="0"/>
              </a:rPr>
              <a:t>r</a:t>
            </a:r>
            <a:r>
              <a:rPr lang="en-US" altLang="zh-CN" sz="3600" b="1" dirty="0" err="1">
                <a:latin typeface="Symbol" panose="05050102010706020507" pitchFamily="18" charset="2"/>
              </a:rPr>
              <a:t>®</a:t>
            </a:r>
            <a:r>
              <a:rPr lang="en-US" altLang="zh-CN" sz="3600" b="1" dirty="0" err="1">
                <a:latin typeface="Times New Roman" panose="02020603050405020304" pitchFamily="18" charset="0"/>
              </a:rPr>
              <a:t>s</a:t>
            </a:r>
            <a:endParaRPr lang="zh-CN" altLang="en-US" sz="3600" b="1" dirty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latin typeface="Times New Roman" panose="02020603050405020304" pitchFamily="18" charset="0"/>
              </a:rPr>
              <a:t>     ③ </a:t>
            </a:r>
            <a:r>
              <a:rPr lang="en-US" altLang="zh-CN" sz="3600" b="1" dirty="0" err="1">
                <a:latin typeface="Symbol" panose="05050102010706020507" pitchFamily="18" charset="2"/>
              </a:rPr>
              <a:t>Ø</a:t>
            </a:r>
            <a:r>
              <a:rPr lang="en-US" altLang="zh-CN" sz="3600" b="1" dirty="0" err="1">
                <a:latin typeface="Times New Roman" panose="02020603050405020304" pitchFamily="18" charset="0"/>
              </a:rPr>
              <a:t>s</a:t>
            </a:r>
            <a:r>
              <a:rPr lang="en-US" altLang="zh-CN" sz="3600" b="1" dirty="0">
                <a:latin typeface="Times New Roman" panose="02020603050405020304" pitchFamily="18" charset="0"/>
              </a:rPr>
              <a:t>   </a:t>
            </a:r>
            <a:endParaRPr lang="zh-CN" altLang="en-US" sz="3600" b="1" dirty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latin typeface="Times New Roman" panose="02020603050405020304" pitchFamily="18" charset="0"/>
              </a:rPr>
              <a:t>     ④ </a:t>
            </a:r>
            <a:r>
              <a:rPr lang="en-US" altLang="zh-CN" sz="3600" b="1" dirty="0">
                <a:latin typeface="Times New Roman" panose="02020603050405020304" pitchFamily="18" charset="0"/>
              </a:rPr>
              <a:t>p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     ⑤ q</a:t>
            </a:r>
          </a:p>
          <a:p>
            <a:pPr marL="541338" indent="-541338">
              <a:lnSpc>
                <a:spcPct val="105000"/>
              </a:lnSpc>
              <a:buFont typeface="Arial" panose="020B0604020202020204" pitchFamily="34" charset="0"/>
              <a:buNone/>
            </a:pPr>
            <a:endParaRPr lang="zh-CN" altLang="en-US" sz="3600" b="1" dirty="0">
              <a:latin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51920" y="3573016"/>
            <a:ext cx="529208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864"/>
              </a:spcBef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⑥ </a:t>
            </a:r>
            <a:r>
              <a:rPr lang="en-US" altLang="zh-CN" sz="3200" b="1" dirty="0" err="1">
                <a:solidFill>
                  <a:srgbClr val="FF0000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 ②③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拒取式</a:t>
            </a:r>
          </a:p>
          <a:p>
            <a:pPr algn="just" eaLnBrk="1" hangingPunct="1">
              <a:spcBef>
                <a:spcPts val="864"/>
              </a:spcBef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⑦ </a:t>
            </a:r>
            <a:r>
              <a:rPr lang="en-US" altLang="zh-CN" sz="3200" b="1" dirty="0">
                <a:solidFill>
                  <a:srgbClr val="FF0000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3200" b="1" dirty="0" err="1">
                <a:solidFill>
                  <a:srgbClr val="FF0000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   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①⑥析取三段论</a:t>
            </a:r>
          </a:p>
          <a:p>
            <a:pPr algn="just" eaLnBrk="1" hangingPunct="1">
              <a:spcBef>
                <a:spcPts val="864"/>
              </a:spcBef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⑧ </a:t>
            </a:r>
            <a:r>
              <a:rPr lang="en-US" altLang="zh-CN" sz="3200" b="1" dirty="0" err="1">
                <a:solidFill>
                  <a:srgbClr val="FF0000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3200" b="1" dirty="0" err="1">
                <a:solidFill>
                  <a:srgbClr val="FF0000"/>
                </a:solidFill>
                <a:latin typeface="Symbol" panose="05050102010706020507" pitchFamily="18" charset="2"/>
              </a:rPr>
              <a:t>ÚØ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⑦置换</a:t>
            </a:r>
          </a:p>
          <a:p>
            <a:pPr algn="just" eaLnBrk="1" hangingPunct="1">
              <a:spcBef>
                <a:spcPts val="864"/>
              </a:spcBef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⑨ </a:t>
            </a:r>
            <a:r>
              <a:rPr lang="en-US" altLang="zh-CN" sz="3200" b="1" dirty="0" err="1">
                <a:solidFill>
                  <a:srgbClr val="FF0000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⑤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⑧析取三段论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ts val="864"/>
              </a:spcBef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显然， ④ ⑨矛盾。</a:t>
            </a:r>
          </a:p>
        </p:txBody>
      </p:sp>
    </p:spTree>
    <p:extLst>
      <p:ext uri="{BB962C8B-B14F-4D97-AF65-F5344CB8AC3E}">
        <p14:creationId xmlns:p14="http://schemas.microsoft.com/office/powerpoint/2010/main" val="25699095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13B0F0E-CA3B-4533-AE67-0E87972CD23C}" type="slidenum">
              <a:rPr lang="zh-CN" altLang="en-US" smtClean="0">
                <a:solidFill>
                  <a:schemeClr val="accent1"/>
                </a:solidFill>
              </a:rPr>
              <a:pPr/>
              <a:t>39</a:t>
            </a:fld>
            <a:r>
              <a:rPr lang="en-US" altLang="zh-CN" dirty="0">
                <a:solidFill>
                  <a:schemeClr val="accent1"/>
                </a:solidFill>
              </a:rPr>
              <a:t>/48</a:t>
            </a:r>
          </a:p>
        </p:txBody>
      </p:sp>
      <p:sp>
        <p:nvSpPr>
          <p:cNvPr id="8195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163773"/>
            <a:ext cx="8229600" cy="100048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latin typeface="Times New Roman" panose="02020603050405020304" pitchFamily="18" charset="0"/>
              </a:rPr>
              <a:t>例 用直接法构造下面推理的证明</a:t>
            </a:r>
          </a:p>
        </p:txBody>
      </p:sp>
      <p:sp>
        <p:nvSpPr>
          <p:cNvPr id="8196" name="Rectangle 3"/>
          <p:cNvSpPr>
            <a:spLocks noGrp="1"/>
          </p:cNvSpPr>
          <p:nvPr>
            <p:ph type="body" idx="4294967295"/>
          </p:nvPr>
        </p:nvSpPr>
        <p:spPr>
          <a:xfrm>
            <a:off x="539750" y="764704"/>
            <a:ext cx="7993063" cy="352742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latin typeface="Times New Roman" panose="02020603050405020304" pitchFamily="18" charset="0"/>
              </a:rPr>
              <a:t>前提：</a:t>
            </a:r>
            <a:r>
              <a:rPr lang="en-US" altLang="zh-CN" sz="3600" b="1" dirty="0">
                <a:latin typeface="Symbol" panose="05050102010706020507" pitchFamily="18" charset="2"/>
              </a:rPr>
              <a:t>Ø</a:t>
            </a:r>
            <a:r>
              <a:rPr lang="en-US" altLang="zh-CN" sz="3600" b="1" dirty="0">
                <a:latin typeface="Times New Roman" panose="02020603050405020304" pitchFamily="18" charset="0"/>
              </a:rPr>
              <a:t>(</a:t>
            </a:r>
            <a:r>
              <a:rPr lang="en-US" altLang="zh-CN" sz="3600" b="1" dirty="0" err="1">
                <a:latin typeface="Times New Roman" panose="02020603050405020304" pitchFamily="18" charset="0"/>
              </a:rPr>
              <a:t>p</a:t>
            </a:r>
            <a:r>
              <a:rPr lang="en-US" altLang="zh-CN" sz="3600" b="1" dirty="0" err="1">
                <a:latin typeface="Symbol" panose="05050102010706020507" pitchFamily="18" charset="2"/>
              </a:rPr>
              <a:t>Ù</a:t>
            </a:r>
            <a:r>
              <a:rPr lang="en-US" altLang="zh-CN" sz="3600" b="1" dirty="0" err="1">
                <a:latin typeface="Times New Roman" panose="02020603050405020304" pitchFamily="18" charset="0"/>
              </a:rPr>
              <a:t>q</a:t>
            </a:r>
            <a:r>
              <a:rPr lang="en-US" altLang="zh-CN" sz="3600" b="1" dirty="0">
                <a:latin typeface="Times New Roman" panose="02020603050405020304" pitchFamily="18" charset="0"/>
              </a:rPr>
              <a:t>)</a:t>
            </a:r>
            <a:r>
              <a:rPr lang="en-US" altLang="zh-CN" sz="3600" b="1" dirty="0" err="1">
                <a:latin typeface="Symbol" panose="05050102010706020507" pitchFamily="18" charset="2"/>
              </a:rPr>
              <a:t>Ú</a:t>
            </a:r>
            <a:r>
              <a:rPr lang="en-US" altLang="zh-CN" sz="3600" b="1" dirty="0" err="1">
                <a:latin typeface="Times New Roman" panose="02020603050405020304" pitchFamily="18" charset="0"/>
              </a:rPr>
              <a:t>r</a:t>
            </a:r>
            <a:r>
              <a:rPr lang="en-US" altLang="zh-CN" sz="3600" b="1" dirty="0">
                <a:latin typeface="Times New Roman" panose="02020603050405020304" pitchFamily="18" charset="0"/>
              </a:rPr>
              <a:t>,  </a:t>
            </a:r>
            <a:r>
              <a:rPr lang="en-US" altLang="zh-CN" sz="3600" b="1" dirty="0" err="1">
                <a:latin typeface="Times New Roman" panose="02020603050405020304" pitchFamily="18" charset="0"/>
              </a:rPr>
              <a:t>r</a:t>
            </a:r>
            <a:r>
              <a:rPr lang="en-US" altLang="zh-CN" sz="3600" b="1" dirty="0" err="1">
                <a:latin typeface="Symbol" panose="05050102010706020507" pitchFamily="18" charset="2"/>
              </a:rPr>
              <a:t>®</a:t>
            </a:r>
            <a:r>
              <a:rPr lang="en-US" altLang="zh-CN" sz="3600" b="1" dirty="0" err="1">
                <a:latin typeface="Times New Roman" panose="02020603050405020304" pitchFamily="18" charset="0"/>
              </a:rPr>
              <a:t>s</a:t>
            </a:r>
            <a:r>
              <a:rPr lang="en-US" altLang="zh-CN" sz="3600" b="1" dirty="0">
                <a:latin typeface="Times New Roman" panose="02020603050405020304" pitchFamily="18" charset="0"/>
              </a:rPr>
              <a:t>,  </a:t>
            </a:r>
            <a:r>
              <a:rPr lang="en-US" altLang="zh-CN" sz="3600" b="1" dirty="0" err="1">
                <a:latin typeface="Symbol" panose="05050102010706020507" pitchFamily="18" charset="2"/>
              </a:rPr>
              <a:t>Ø</a:t>
            </a:r>
            <a:r>
              <a:rPr lang="en-US" altLang="zh-CN" sz="3600" b="1" dirty="0" err="1">
                <a:latin typeface="Times New Roman" panose="02020603050405020304" pitchFamily="18" charset="0"/>
              </a:rPr>
              <a:t>s</a:t>
            </a:r>
            <a:r>
              <a:rPr lang="en-US" altLang="zh-CN" sz="3600" b="1" dirty="0">
                <a:latin typeface="Times New Roman" panose="02020603050405020304" pitchFamily="18" charset="0"/>
              </a:rPr>
              <a:t>,  p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latin typeface="Times New Roman" panose="02020603050405020304" pitchFamily="18" charset="0"/>
              </a:rPr>
              <a:t>结论：</a:t>
            </a:r>
            <a:r>
              <a:rPr lang="en-US" altLang="zh-CN" sz="3600" b="1" dirty="0" err="1">
                <a:latin typeface="Symbol" panose="05050102010706020507" pitchFamily="18" charset="2"/>
              </a:rPr>
              <a:t>Ø</a:t>
            </a:r>
            <a:r>
              <a:rPr lang="en-US" altLang="zh-CN" sz="3600" b="1" dirty="0" err="1">
                <a:latin typeface="Times New Roman" panose="02020603050405020304" pitchFamily="18" charset="0"/>
              </a:rPr>
              <a:t>q</a:t>
            </a:r>
            <a:endParaRPr lang="en-US" altLang="zh-CN" sz="3600" b="1" dirty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latin typeface="Times New Roman" panose="02020603050405020304" pitchFamily="18" charset="0"/>
              </a:rPr>
              <a:t>证明（用直接法）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latin typeface="Times New Roman" panose="02020603050405020304" pitchFamily="18" charset="0"/>
              </a:rPr>
              <a:t>     ① </a:t>
            </a:r>
            <a:r>
              <a:rPr lang="en-US" altLang="zh-CN" sz="3600" b="1" dirty="0">
                <a:latin typeface="Symbol" panose="05050102010706020507" pitchFamily="18" charset="2"/>
              </a:rPr>
              <a:t>Ø</a:t>
            </a:r>
            <a:r>
              <a:rPr lang="en-US" altLang="zh-CN" sz="3600" b="1" dirty="0">
                <a:latin typeface="Times New Roman" panose="02020603050405020304" pitchFamily="18" charset="0"/>
              </a:rPr>
              <a:t>(</a:t>
            </a:r>
            <a:r>
              <a:rPr lang="en-US" altLang="zh-CN" sz="3600" b="1" dirty="0" err="1">
                <a:latin typeface="Times New Roman" panose="02020603050405020304" pitchFamily="18" charset="0"/>
              </a:rPr>
              <a:t>p</a:t>
            </a:r>
            <a:r>
              <a:rPr lang="en-US" altLang="zh-CN" sz="3600" b="1" dirty="0" err="1">
                <a:latin typeface="Symbol" panose="05050102010706020507" pitchFamily="18" charset="2"/>
              </a:rPr>
              <a:t>Ù</a:t>
            </a:r>
            <a:r>
              <a:rPr lang="en-US" altLang="zh-CN" sz="3600" b="1" dirty="0" err="1">
                <a:latin typeface="Times New Roman" panose="02020603050405020304" pitchFamily="18" charset="0"/>
              </a:rPr>
              <a:t>q</a:t>
            </a:r>
            <a:r>
              <a:rPr lang="en-US" altLang="zh-CN" sz="3600" b="1" dirty="0">
                <a:latin typeface="Times New Roman" panose="02020603050405020304" pitchFamily="18" charset="0"/>
              </a:rPr>
              <a:t>)</a:t>
            </a:r>
            <a:r>
              <a:rPr lang="en-US" altLang="zh-CN" sz="3600" b="1" dirty="0" err="1">
                <a:latin typeface="Symbol" panose="05050102010706020507" pitchFamily="18" charset="2"/>
              </a:rPr>
              <a:t>Ú</a:t>
            </a:r>
            <a:r>
              <a:rPr lang="en-US" altLang="zh-CN" sz="3600" b="1" dirty="0" err="1">
                <a:latin typeface="Times New Roman" panose="02020603050405020304" pitchFamily="18" charset="0"/>
              </a:rPr>
              <a:t>r</a:t>
            </a:r>
            <a:r>
              <a:rPr lang="en-US" altLang="zh-CN" sz="3600" b="1" dirty="0">
                <a:latin typeface="Times New Roman" panose="02020603050405020304" pitchFamily="18" charset="0"/>
              </a:rPr>
              <a:t>  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  </a:t>
            </a:r>
            <a:r>
              <a:rPr lang="zh-CN" altLang="en-US" sz="3600" b="1" dirty="0">
                <a:latin typeface="Times New Roman" panose="02020603050405020304" pitchFamily="18" charset="0"/>
              </a:rPr>
              <a:t>   ② </a:t>
            </a:r>
            <a:r>
              <a:rPr lang="en-US" altLang="zh-CN" sz="3600" b="1" dirty="0" err="1">
                <a:latin typeface="Times New Roman" panose="02020603050405020304" pitchFamily="18" charset="0"/>
              </a:rPr>
              <a:t>r</a:t>
            </a:r>
            <a:r>
              <a:rPr lang="en-US" altLang="zh-CN" sz="3600" b="1" dirty="0" err="1">
                <a:latin typeface="Symbol" panose="05050102010706020507" pitchFamily="18" charset="2"/>
              </a:rPr>
              <a:t>®</a:t>
            </a:r>
            <a:r>
              <a:rPr lang="en-US" altLang="zh-CN" sz="3600" b="1" dirty="0" err="1">
                <a:latin typeface="Times New Roman" panose="02020603050405020304" pitchFamily="18" charset="0"/>
              </a:rPr>
              <a:t>s</a:t>
            </a:r>
            <a:endParaRPr lang="zh-CN" altLang="en-US" sz="3600" b="1" dirty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latin typeface="Times New Roman" panose="02020603050405020304" pitchFamily="18" charset="0"/>
              </a:rPr>
              <a:t>     ③ </a:t>
            </a:r>
            <a:r>
              <a:rPr lang="en-US" altLang="zh-CN" sz="3600" b="1" dirty="0" err="1">
                <a:latin typeface="Symbol" panose="05050102010706020507" pitchFamily="18" charset="2"/>
              </a:rPr>
              <a:t>Ø</a:t>
            </a:r>
            <a:r>
              <a:rPr lang="en-US" altLang="zh-CN" sz="3600" b="1" dirty="0" err="1">
                <a:latin typeface="Times New Roman" panose="02020603050405020304" pitchFamily="18" charset="0"/>
              </a:rPr>
              <a:t>s</a:t>
            </a:r>
            <a:r>
              <a:rPr lang="en-US" altLang="zh-CN" sz="3600" b="1" dirty="0">
                <a:latin typeface="Times New Roman" panose="02020603050405020304" pitchFamily="18" charset="0"/>
              </a:rPr>
              <a:t>   </a:t>
            </a:r>
            <a:endParaRPr lang="zh-CN" altLang="en-US" sz="3600" b="1" dirty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latin typeface="Times New Roman" panose="02020603050405020304" pitchFamily="18" charset="0"/>
              </a:rPr>
              <a:t>     ④ </a:t>
            </a:r>
            <a:r>
              <a:rPr lang="en-US" altLang="zh-CN" sz="3600" b="1" dirty="0">
                <a:latin typeface="Times New Roman" panose="02020603050405020304" pitchFamily="18" charset="0"/>
              </a:rPr>
              <a:t>p</a:t>
            </a:r>
          </a:p>
          <a:p>
            <a:pPr marL="541338" indent="-541338">
              <a:lnSpc>
                <a:spcPct val="105000"/>
              </a:lnSpc>
              <a:buFont typeface="Arial" panose="020B0604020202020204" pitchFamily="34" charset="0"/>
              <a:buNone/>
            </a:pPr>
            <a:endParaRPr lang="zh-CN" altLang="en-US" sz="3600" b="1" dirty="0">
              <a:latin typeface="Calibri" panose="020F05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51920" y="3573016"/>
            <a:ext cx="5292080" cy="2408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864"/>
              </a:spcBef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⑤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 ②③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拒取式</a:t>
            </a:r>
          </a:p>
          <a:p>
            <a:pPr algn="just" eaLnBrk="1" hangingPunct="1">
              <a:spcBef>
                <a:spcPts val="864"/>
              </a:spcBef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⑥ </a:t>
            </a:r>
            <a:r>
              <a:rPr lang="en-US" altLang="zh-CN" sz="3200" b="1" dirty="0">
                <a:solidFill>
                  <a:srgbClr val="FF0000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3200" b="1" dirty="0" err="1">
                <a:solidFill>
                  <a:srgbClr val="FF0000"/>
                </a:solidFill>
                <a:latin typeface="Symbol" panose="05050102010706020507" pitchFamily="18" charset="2"/>
              </a:rPr>
              <a:t>Ù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   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①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⑤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析取三段论</a:t>
            </a:r>
          </a:p>
          <a:p>
            <a:pPr algn="just" eaLnBrk="1" hangingPunct="1">
              <a:spcBef>
                <a:spcPts val="864"/>
              </a:spcBef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⑦ </a:t>
            </a:r>
            <a:r>
              <a:rPr lang="en-US" altLang="zh-CN" sz="3200" b="1" dirty="0" err="1">
                <a:solidFill>
                  <a:srgbClr val="FF0000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3200" b="1" dirty="0" err="1">
                <a:solidFill>
                  <a:srgbClr val="FF0000"/>
                </a:solidFill>
                <a:latin typeface="Symbol" panose="05050102010706020507" pitchFamily="18" charset="2"/>
              </a:rPr>
              <a:t>ÚØ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⑥置换</a:t>
            </a:r>
          </a:p>
          <a:p>
            <a:pPr algn="just" eaLnBrk="1" hangingPunct="1">
              <a:spcBef>
                <a:spcPts val="864"/>
              </a:spcBef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⑧ </a:t>
            </a:r>
            <a:r>
              <a:rPr lang="en-US" altLang="zh-CN" sz="3200" b="1" dirty="0" err="1">
                <a:solidFill>
                  <a:srgbClr val="FF0000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④⑦析取三段论</a:t>
            </a:r>
          </a:p>
        </p:txBody>
      </p:sp>
      <p:sp>
        <p:nvSpPr>
          <p:cNvPr id="3" name="文本框 2"/>
          <p:cNvSpPr txBox="1"/>
          <p:nvPr/>
        </p:nvSpPr>
        <p:spPr>
          <a:xfrm flipH="1">
            <a:off x="539748" y="6120255"/>
            <a:ext cx="5760443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本题用直接法比用归谬法少一步。</a:t>
            </a:r>
          </a:p>
        </p:txBody>
      </p:sp>
    </p:spTree>
    <p:extLst>
      <p:ext uri="{BB962C8B-B14F-4D97-AF65-F5344CB8AC3E}">
        <p14:creationId xmlns:p14="http://schemas.microsoft.com/office/powerpoint/2010/main" val="41697434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8BE4D1-4452-4606-AA8F-E5B19E21CBDE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/48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推理是否正确？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79387" y="836613"/>
            <a:ext cx="8929687" cy="5192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36575" indent="-5365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0070C0"/>
                </a:solidFill>
                <a:latin typeface="Calibri" panose="020F0502020204030204" pitchFamily="34" charset="0"/>
              </a:rPr>
              <a:t>记：   </a:t>
            </a:r>
            <a:r>
              <a:rPr lang="en-US" altLang="zh-CN" b="1" dirty="0">
                <a:solidFill>
                  <a:srgbClr val="0070C0"/>
                </a:solidFill>
                <a:latin typeface="Calibri" panose="020F0502020204030204" pitchFamily="34" charset="0"/>
              </a:rPr>
              <a:t>p</a:t>
            </a:r>
            <a:r>
              <a:rPr lang="zh-CN" altLang="en-US" b="1" dirty="0">
                <a:solidFill>
                  <a:srgbClr val="0070C0"/>
                </a:solidFill>
                <a:latin typeface="Calibri" panose="020F0502020204030204" pitchFamily="34" charset="0"/>
              </a:rPr>
              <a:t>表示</a:t>
            </a:r>
            <a:r>
              <a:rPr lang="zh-CN" altLang="en-US" b="1" dirty="0">
                <a:solidFill>
                  <a:srgbClr val="0070C0"/>
                </a:solidFill>
              </a:rPr>
              <a:t>今天是星期一</a:t>
            </a:r>
            <a:r>
              <a:rPr lang="zh-CN" altLang="en-US" b="1" dirty="0">
                <a:solidFill>
                  <a:srgbClr val="0070C0"/>
                </a:solidFill>
                <a:latin typeface="Calibri" panose="020F0502020204030204" pitchFamily="34" charset="0"/>
              </a:rPr>
              <a:t>，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0070C0"/>
                </a:solidFill>
                <a:latin typeface="Calibri" panose="020F0502020204030204" pitchFamily="34" charset="0"/>
              </a:rPr>
              <a:t>            </a:t>
            </a:r>
            <a:r>
              <a:rPr lang="en-US" altLang="zh-CN" b="1" dirty="0">
                <a:solidFill>
                  <a:srgbClr val="0070C0"/>
                </a:solidFill>
                <a:latin typeface="Calibri" panose="020F0502020204030204" pitchFamily="34" charset="0"/>
              </a:rPr>
              <a:t>q</a:t>
            </a:r>
            <a:r>
              <a:rPr lang="zh-CN" altLang="en-US" b="1" dirty="0">
                <a:solidFill>
                  <a:srgbClr val="0070C0"/>
                </a:solidFill>
                <a:latin typeface="Calibri" panose="020F0502020204030204" pitchFamily="34" charset="0"/>
              </a:rPr>
              <a:t>表示</a:t>
            </a:r>
            <a:r>
              <a:rPr lang="zh-CN" altLang="en-US" b="1" dirty="0">
                <a:solidFill>
                  <a:srgbClr val="0070C0"/>
                </a:solidFill>
              </a:rPr>
              <a:t>今天有离散数学课。</a:t>
            </a:r>
            <a:endParaRPr lang="en-US" altLang="zh-CN" b="1" dirty="0">
              <a:solidFill>
                <a:srgbClr val="0070C0"/>
              </a:solidFill>
            </a:endParaRPr>
          </a:p>
          <a:p>
            <a:pPr eaLnBrk="1" hangingPunct="1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altLang="zh-CN" b="1" dirty="0">
                <a:solidFill>
                  <a:srgbClr val="333300"/>
                </a:solidFill>
              </a:rPr>
              <a:t>(1)</a:t>
            </a:r>
            <a:r>
              <a:rPr lang="zh-CN" altLang="en-US" b="1" dirty="0">
                <a:solidFill>
                  <a:srgbClr val="333300"/>
                </a:solidFill>
              </a:rPr>
              <a:t> </a:t>
            </a:r>
            <a:r>
              <a:rPr lang="zh-CN" altLang="en-US" b="1" dirty="0"/>
              <a:t>如果今天是星期</a:t>
            </a:r>
            <a:r>
              <a:rPr lang="zh-CN" altLang="en-US" b="1" dirty="0">
                <a:solidFill>
                  <a:srgbClr val="0070C0"/>
                </a:solidFill>
              </a:rPr>
              <a:t>一</a:t>
            </a:r>
            <a:r>
              <a:rPr lang="en-US" altLang="zh-CN" b="1" dirty="0"/>
              <a:t>,</a:t>
            </a:r>
            <a:r>
              <a:rPr lang="zh-CN" altLang="en-US" b="1" dirty="0"/>
              <a:t> 今天有离散数学课。</a:t>
            </a:r>
            <a:endParaRPr lang="en-US" altLang="zh-CN" b="1" dirty="0"/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b="1" dirty="0"/>
              <a:t>      今天是星期</a:t>
            </a:r>
            <a:r>
              <a:rPr lang="zh-CN" altLang="en-US" b="1" dirty="0">
                <a:solidFill>
                  <a:srgbClr val="0070C0"/>
                </a:solidFill>
              </a:rPr>
              <a:t>一</a:t>
            </a:r>
            <a:r>
              <a:rPr lang="zh-CN" altLang="en-US" b="1" dirty="0"/>
              <a:t>，所以今天有离散数学课。</a:t>
            </a:r>
            <a:endParaRPr lang="en-US" altLang="zh-CN" b="1" dirty="0">
              <a:solidFill>
                <a:srgbClr val="333300"/>
              </a:solidFill>
            </a:endParaRPr>
          </a:p>
          <a:p>
            <a:pPr algn="ctr" eaLnBrk="1" hangingPunct="1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zh-CN" sz="4000" b="1" dirty="0">
                <a:solidFill>
                  <a:srgbClr val="993300"/>
                </a:solidFill>
                <a:latin typeface="Calibri" panose="020F0502020204030204" pitchFamily="34" charset="0"/>
              </a:rPr>
              <a:t>((</a:t>
            </a:r>
            <a:r>
              <a:rPr lang="en-US" altLang="zh-CN" sz="4000" b="1" dirty="0" err="1">
                <a:solidFill>
                  <a:srgbClr val="993300"/>
                </a:solidFill>
                <a:latin typeface="Calibri" panose="020F0502020204030204" pitchFamily="34" charset="0"/>
              </a:rPr>
              <a:t>p</a:t>
            </a:r>
            <a:r>
              <a:rPr lang="en-US" altLang="zh-CN" sz="4000" b="1" dirty="0" err="1">
                <a:solidFill>
                  <a:srgbClr val="9933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q</a:t>
            </a:r>
            <a:r>
              <a:rPr lang="en-US" altLang="zh-CN" sz="4000" b="1" dirty="0">
                <a:solidFill>
                  <a:srgbClr val="993300"/>
                </a:solidFill>
                <a:latin typeface="Calibri" panose="020F0502020204030204" pitchFamily="34" charset="0"/>
              </a:rPr>
              <a:t>)</a:t>
            </a:r>
            <a:r>
              <a:rPr lang="en-US" altLang="zh-CN" sz="4000" b="1" dirty="0">
                <a:solidFill>
                  <a:srgbClr val="9933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p</a:t>
            </a:r>
            <a:r>
              <a:rPr lang="en-US" altLang="zh-CN" sz="4000" b="1" dirty="0">
                <a:solidFill>
                  <a:srgbClr val="993300"/>
                </a:solidFill>
                <a:latin typeface="Calibri" panose="020F0502020204030204" pitchFamily="34" charset="0"/>
              </a:rPr>
              <a:t>)</a:t>
            </a:r>
            <a:r>
              <a:rPr lang="en-US" altLang="zh-CN" sz="4000" b="1" dirty="0">
                <a:solidFill>
                  <a:srgbClr val="9933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q</a:t>
            </a:r>
            <a:endParaRPr lang="zh-CN" altLang="en-US" sz="4000" b="1" dirty="0">
              <a:solidFill>
                <a:srgbClr val="333300"/>
              </a:solidFill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b="1" dirty="0"/>
              <a:t> (2)</a:t>
            </a:r>
            <a:r>
              <a:rPr lang="zh-CN" altLang="en-US" b="1" dirty="0"/>
              <a:t> 如果今天是星期</a:t>
            </a:r>
            <a:r>
              <a:rPr lang="zh-CN" altLang="en-US" b="1" dirty="0">
                <a:solidFill>
                  <a:srgbClr val="0070C0"/>
                </a:solidFill>
              </a:rPr>
              <a:t>一</a:t>
            </a:r>
            <a:r>
              <a:rPr lang="en-US" altLang="zh-CN" b="1" dirty="0"/>
              <a:t>,</a:t>
            </a:r>
            <a:r>
              <a:rPr lang="zh-CN" altLang="en-US" b="1" dirty="0"/>
              <a:t> 今天有离散数学课。</a:t>
            </a:r>
            <a:endParaRPr lang="en-US" altLang="zh-CN" b="1" dirty="0"/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b="1" dirty="0"/>
              <a:t>      今天不是星期</a:t>
            </a:r>
            <a:r>
              <a:rPr lang="zh-CN" altLang="en-US" b="1" dirty="0">
                <a:solidFill>
                  <a:srgbClr val="0070C0"/>
                </a:solidFill>
              </a:rPr>
              <a:t>一</a:t>
            </a:r>
            <a:r>
              <a:rPr lang="zh-CN" altLang="en-US" b="1" dirty="0"/>
              <a:t>，所以今天没有离散数学课。</a:t>
            </a:r>
            <a:endParaRPr lang="en-US" altLang="zh-CN" b="1" dirty="0"/>
          </a:p>
          <a:p>
            <a:pPr algn="ctr" eaLnBrk="1" hangingPunct="1">
              <a:spcBef>
                <a:spcPts val="600"/>
              </a:spcBef>
              <a:buFontTx/>
              <a:buNone/>
            </a:pPr>
            <a:r>
              <a:rPr lang="zh-CN" altLang="en-US" sz="4000" b="1" dirty="0">
                <a:solidFill>
                  <a:srgbClr val="9933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4000" b="1" dirty="0">
                <a:solidFill>
                  <a:srgbClr val="993300"/>
                </a:solidFill>
                <a:latin typeface="Calibri" panose="020F0502020204030204" pitchFamily="34" charset="0"/>
              </a:rPr>
              <a:t>((</a:t>
            </a:r>
            <a:r>
              <a:rPr lang="en-US" altLang="zh-CN" sz="4000" b="1" dirty="0" err="1">
                <a:solidFill>
                  <a:srgbClr val="993300"/>
                </a:solidFill>
                <a:latin typeface="Calibri" panose="020F0502020204030204" pitchFamily="34" charset="0"/>
              </a:rPr>
              <a:t>p</a:t>
            </a:r>
            <a:r>
              <a:rPr lang="en-US" altLang="zh-CN" sz="4000" b="1" dirty="0" err="1">
                <a:solidFill>
                  <a:srgbClr val="9933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q</a:t>
            </a:r>
            <a:r>
              <a:rPr lang="en-US" altLang="zh-CN" sz="4000" b="1" dirty="0">
                <a:solidFill>
                  <a:srgbClr val="993300"/>
                </a:solidFill>
                <a:latin typeface="Calibri" panose="020F0502020204030204" pitchFamily="34" charset="0"/>
              </a:rPr>
              <a:t>)</a:t>
            </a:r>
            <a:r>
              <a:rPr lang="en-US" altLang="zh-CN" sz="4000" b="1" dirty="0">
                <a:solidFill>
                  <a:srgbClr val="9933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p</a:t>
            </a:r>
            <a:r>
              <a:rPr lang="en-US" altLang="zh-CN" sz="4000" b="1" dirty="0">
                <a:solidFill>
                  <a:srgbClr val="993300"/>
                </a:solidFill>
                <a:latin typeface="Calibri" panose="020F0502020204030204" pitchFamily="34" charset="0"/>
              </a:rPr>
              <a:t>)</a:t>
            </a:r>
            <a:r>
              <a:rPr lang="en-US" altLang="zh-CN" sz="4000" b="1" dirty="0">
                <a:solidFill>
                  <a:srgbClr val="9933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q</a:t>
            </a:r>
            <a:endParaRPr lang="zh-CN" altLang="en-US" sz="4000" b="1" dirty="0">
              <a:solidFill>
                <a:srgbClr val="99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3805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870898-10F0-4BF6-A2C4-DD762973DDB3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/48</a:t>
            </a:r>
          </a:p>
        </p:txBody>
      </p:sp>
      <p:sp>
        <p:nvSpPr>
          <p:cNvPr id="6861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构造证明法</a:t>
            </a:r>
            <a:r>
              <a:rPr lang="zh-CN" altLang="en-US" sz="4000" b="1" dirty="0">
                <a:latin typeface="Times New Roman" panose="02020603050405020304" pitchFamily="18" charset="0"/>
              </a:rPr>
              <a:t>之四</a:t>
            </a:r>
            <a:r>
              <a:rPr lang="en-US" altLang="zh-CN" sz="4000" b="1" dirty="0">
                <a:latin typeface="Times New Roman" panose="02020603050405020304" pitchFamily="18" charset="0"/>
              </a:rPr>
              <a:t>—— </a:t>
            </a:r>
            <a:r>
              <a:rPr lang="zh-CN" altLang="en-US" sz="4000" b="1" dirty="0">
                <a:latin typeface="Times New Roman" panose="02020603050405020304" pitchFamily="18" charset="0"/>
              </a:rPr>
              <a:t>半</a:t>
            </a:r>
            <a:r>
              <a:rPr lang="zh-CN" altLang="en-US" sz="4000" b="1" dirty="0">
                <a:ea typeface="宋体" panose="02010600030101010101" pitchFamily="2" charset="-122"/>
              </a:rPr>
              <a:t>反证法</a:t>
            </a:r>
            <a:endParaRPr lang="zh-CN" altLang="en-US" sz="3600" b="1" dirty="0">
              <a:ea typeface="宋体" panose="02010600030101010101" pitchFamily="2" charset="-122"/>
            </a:endParaRP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827088" y="1004888"/>
            <a:ext cx="7416800" cy="1847850"/>
          </a:xfrm>
          <a:prstGeom prst="rect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8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若</a:t>
            </a:r>
            <a:r>
              <a:rPr lang="en-US" altLang="zh-CN" b="1" dirty="0">
                <a:latin typeface="Times New Roman" panose="02020603050405020304" pitchFamily="18" charset="0"/>
              </a:rPr>
              <a:t>        A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， </a:t>
            </a:r>
            <a:r>
              <a:rPr lang="en-US" altLang="zh-CN" b="1" dirty="0"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， </a:t>
            </a:r>
            <a:r>
              <a:rPr lang="en-US" altLang="zh-CN" b="1" dirty="0">
                <a:latin typeface="Times New Roman" panose="02020603050405020304" pitchFamily="18" charset="0"/>
              </a:rPr>
              <a:t>…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l-GR" altLang="zh-CN" b="1" dirty="0">
                <a:latin typeface="Times New Roman" panose="02020603050405020304" pitchFamily="18" charset="0"/>
              </a:rPr>
              <a:t>β</a:t>
            </a:r>
            <a:r>
              <a:rPr lang="en-US" altLang="zh-CN" b="1" dirty="0">
                <a:solidFill>
                  <a:srgbClr val="993300"/>
                </a:solidFill>
                <a:latin typeface="Times New Roman" panose="02020603050405020304" pitchFamily="18" charset="0"/>
              </a:rPr>
              <a:t>├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</a:p>
          <a:p>
            <a:pPr eaLnBrk="1" hangingPunct="1">
              <a:lnSpc>
                <a:spcPct val="18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则</a:t>
            </a:r>
            <a:r>
              <a:rPr lang="en-US" altLang="zh-CN" b="1" dirty="0">
                <a:latin typeface="Times New Roman" panose="02020603050405020304" pitchFamily="18" charset="0"/>
              </a:rPr>
              <a:t>          A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， </a:t>
            </a:r>
            <a:r>
              <a:rPr lang="en-US" altLang="zh-CN" b="1" dirty="0"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， </a:t>
            </a:r>
            <a:r>
              <a:rPr lang="en-US" altLang="zh-CN" b="1" dirty="0">
                <a:latin typeface="Times New Roman" panose="02020603050405020304" pitchFamily="18" charset="0"/>
              </a:rPr>
              <a:t>…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993300"/>
                </a:solidFill>
                <a:latin typeface="Times New Roman" panose="02020603050405020304" pitchFamily="18" charset="0"/>
              </a:rPr>
              <a:t>├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l-GR" altLang="zh-CN" b="1" dirty="0">
                <a:latin typeface="Times New Roman" panose="02020603050405020304" pitchFamily="18" charset="0"/>
              </a:rPr>
              <a:t>β</a:t>
            </a:r>
            <a:r>
              <a:rPr lang="en-US" altLang="zh-CN" b="1" dirty="0">
                <a:latin typeface="Times New Roman" panose="02020603050405020304" pitchFamily="18" charset="0"/>
              </a:rPr>
              <a:t>∨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endParaRPr lang="zh-CN" altLang="en-US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85719711"/>
      </p:ext>
    </p:extLst>
  </p:cSld>
  <p:clrMapOvr>
    <a:masterClrMapping/>
  </p:clrMapOvr>
  <p:transition advTm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870898-10F0-4BF6-A2C4-DD762973DDB3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/48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177C9F-465E-4B56-8F66-77E4F4C38CB6}"/>
              </a:ext>
            </a:extLst>
          </p:cNvPr>
          <p:cNvSpPr txBox="1"/>
          <p:nvPr/>
        </p:nvSpPr>
        <p:spPr>
          <a:xfrm>
            <a:off x="107504" y="-163280"/>
            <a:ext cx="8496944" cy="677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>
                <a:solidFill>
                  <a:schemeClr val="bg1"/>
                </a:solidFill>
              </a:rPr>
              <a:t>例  用半反证法证明：</a:t>
            </a:r>
            <a:endParaRPr lang="en-US" altLang="zh-CN" sz="4000" b="1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/>
              <a:t>     </a:t>
            </a:r>
            <a:r>
              <a:rPr lang="zh-CN" altLang="en-US" sz="3200" b="1" dirty="0"/>
              <a:t>前提：</a:t>
            </a:r>
            <a:r>
              <a:rPr lang="en-US" altLang="zh-CN" sz="3200" b="1" dirty="0">
                <a:latin typeface="Calibri" panose="020F0502020204030204" pitchFamily="34" charset="0"/>
              </a:rPr>
              <a:t> </a:t>
            </a:r>
            <a:r>
              <a:rPr lang="en-US" altLang="zh-CN" sz="3200" b="1" dirty="0">
                <a:latin typeface="Calibri" panose="020F0502020204030204" pitchFamily="34" charset="0"/>
                <a:sym typeface="Symbol" panose="05050102010706020507" pitchFamily="18" charset="2"/>
              </a:rPr>
              <a:t></a:t>
            </a:r>
            <a:r>
              <a:rPr lang="en-US" altLang="zh-CN" sz="3200" b="1" dirty="0">
                <a:latin typeface="Calibri" panose="020F0502020204030204" pitchFamily="34" charset="0"/>
              </a:rPr>
              <a:t>P</a:t>
            </a:r>
            <a:r>
              <a:rPr lang="en-US" altLang="zh-CN" sz="3200" b="1" dirty="0">
                <a:latin typeface="Calibri" panose="020F0502020204030204" pitchFamily="34" charset="0"/>
                <a:sym typeface="Symbol" panose="05050102010706020507" pitchFamily="18" charset="2"/>
              </a:rPr>
              <a:t>Q, PR, QS</a:t>
            </a:r>
            <a:endParaRPr lang="en-US" altLang="zh-CN" sz="3200" b="1" dirty="0"/>
          </a:p>
          <a:p>
            <a:pPr>
              <a:lnSpc>
                <a:spcPct val="130000"/>
              </a:lnSpc>
            </a:pPr>
            <a:r>
              <a:rPr lang="zh-CN" altLang="en-US" sz="3200" b="1" dirty="0"/>
              <a:t>     结论： </a:t>
            </a:r>
            <a:r>
              <a:rPr lang="en-US" altLang="zh-CN" sz="3200" b="1" dirty="0">
                <a:latin typeface="Calibri" panose="020F0502020204030204" pitchFamily="34" charset="0"/>
              </a:rPr>
              <a:t>R</a:t>
            </a:r>
            <a:r>
              <a:rPr lang="en-US" altLang="zh-CN" sz="3200" b="1" dirty="0">
                <a:latin typeface="Times New Roman" panose="02020603050405020304" pitchFamily="18" charset="0"/>
              </a:rPr>
              <a:t>∨</a:t>
            </a:r>
            <a:r>
              <a:rPr lang="en-US" altLang="zh-CN" sz="3200" b="1" dirty="0">
                <a:latin typeface="Calibri" panose="020F0502020204030204" pitchFamily="34" charset="0"/>
                <a:sym typeface="Symbol" panose="05050102010706020507" pitchFamily="18" charset="2"/>
              </a:rPr>
              <a:t>S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latin typeface="Calibri" panose="020F0502020204030204" pitchFamily="34" charset="0"/>
                <a:sym typeface="Symbol" panose="05050102010706020507" pitchFamily="18" charset="2"/>
              </a:rPr>
              <a:t>证明： </a:t>
            </a:r>
            <a:r>
              <a:rPr lang="en-US" altLang="zh-CN" sz="3200" b="1" dirty="0">
                <a:latin typeface="Calibri" panose="020F0502020204030204" pitchFamily="34" charset="0"/>
                <a:sym typeface="Symbol" panose="05050102010706020507" pitchFamily="18" charset="2"/>
              </a:rPr>
              <a:t>(1) </a:t>
            </a:r>
            <a:r>
              <a:rPr lang="en-US" altLang="zh-CN" sz="3200" b="1" dirty="0">
                <a:latin typeface="Calibri" panose="020F0502020204030204" pitchFamily="34" charset="0"/>
              </a:rPr>
              <a:t>P</a:t>
            </a:r>
            <a:r>
              <a:rPr lang="en-US" altLang="zh-CN" sz="3200" b="1" dirty="0">
                <a:latin typeface="Calibri" panose="020F0502020204030204" pitchFamily="34" charset="0"/>
                <a:sym typeface="Symbol" panose="05050102010706020507" pitchFamily="18" charset="2"/>
              </a:rPr>
              <a:t>Q</a:t>
            </a:r>
          </a:p>
          <a:p>
            <a:pPr>
              <a:lnSpc>
                <a:spcPct val="130000"/>
              </a:lnSpc>
            </a:pPr>
            <a:r>
              <a:rPr lang="en-US" altLang="zh-CN" sz="3200" b="1" dirty="0">
                <a:latin typeface="Calibri" panose="020F0502020204030204" pitchFamily="34" charset="0"/>
                <a:sym typeface="Symbol" panose="05050102010706020507" pitchFamily="18" charset="2"/>
              </a:rPr>
              <a:t>              (2) PR</a:t>
            </a:r>
          </a:p>
          <a:p>
            <a:pPr>
              <a:lnSpc>
                <a:spcPct val="130000"/>
              </a:lnSpc>
            </a:pPr>
            <a:r>
              <a:rPr lang="en-US" altLang="zh-CN" sz="3200" b="1" dirty="0">
                <a:latin typeface="Calibri" panose="020F0502020204030204" pitchFamily="34" charset="0"/>
                <a:sym typeface="Symbol" panose="05050102010706020507" pitchFamily="18" charset="2"/>
              </a:rPr>
              <a:t>              (3) QS</a:t>
            </a:r>
          </a:p>
          <a:p>
            <a:pPr>
              <a:lnSpc>
                <a:spcPct val="130000"/>
              </a:lnSpc>
            </a:pPr>
            <a:r>
              <a:rPr lang="en-US" altLang="zh-CN" sz="3200" b="1" dirty="0">
                <a:latin typeface="Calibri" panose="020F0502020204030204" pitchFamily="34" charset="0"/>
                <a:sym typeface="Symbol" panose="05050102010706020507" pitchFamily="18" charset="2"/>
              </a:rPr>
              <a:t>              (4) R                           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按结论做额外假设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</a:pPr>
            <a:r>
              <a:rPr lang="en-US" altLang="zh-CN" sz="3200" b="1" dirty="0">
                <a:latin typeface="Calibri" panose="020F0502020204030204" pitchFamily="34" charset="0"/>
                <a:sym typeface="Symbol" panose="05050102010706020507" pitchFamily="18" charset="2"/>
              </a:rPr>
              <a:t>              (5)</a:t>
            </a:r>
            <a:r>
              <a:rPr lang="zh-CN" altLang="en-US" sz="3200" b="1" dirty="0"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latin typeface="Calibri" panose="020F0502020204030204" pitchFamily="34" charset="0"/>
                <a:sym typeface="Symbol" panose="05050102010706020507" pitchFamily="18" charset="2"/>
              </a:rPr>
              <a:t></a:t>
            </a:r>
            <a:r>
              <a:rPr lang="en-US" altLang="zh-CN" sz="3200" b="1" dirty="0">
                <a:latin typeface="Calibri" panose="020F0502020204030204" pitchFamily="34" charset="0"/>
              </a:rPr>
              <a:t>P</a:t>
            </a:r>
            <a:r>
              <a:rPr lang="en-US" altLang="zh-CN" sz="3200" b="1" dirty="0">
                <a:latin typeface="Calibri" panose="020F0502020204030204" pitchFamily="34" charset="0"/>
                <a:sym typeface="Symbol" panose="05050102010706020507" pitchFamily="18" charset="2"/>
              </a:rPr>
              <a:t>                                         (2)(4)</a:t>
            </a:r>
            <a:r>
              <a:rPr lang="zh-CN" altLang="en-US" sz="3200" b="1" dirty="0">
                <a:latin typeface="Calibri" panose="020F0502020204030204" pitchFamily="34" charset="0"/>
                <a:sym typeface="Symbol" panose="05050102010706020507" pitchFamily="18" charset="2"/>
              </a:rPr>
              <a:t>拒取</a:t>
            </a:r>
            <a:endParaRPr lang="en-US" altLang="zh-CN" sz="3200" b="1" dirty="0">
              <a:latin typeface="Calibri" panose="020F0502020204030204" pitchFamily="34" charset="0"/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</a:pPr>
            <a:r>
              <a:rPr lang="en-US" altLang="zh-CN" sz="3200" b="1" dirty="0">
                <a:latin typeface="Calibri" panose="020F0502020204030204" pitchFamily="34" charset="0"/>
                <a:sym typeface="Symbol" panose="05050102010706020507" pitchFamily="18" charset="2"/>
              </a:rPr>
              <a:t>              (6)</a:t>
            </a:r>
            <a:r>
              <a:rPr lang="zh-CN" altLang="en-US" sz="3200" b="1" dirty="0"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latin typeface="Calibri" panose="020F0502020204030204" pitchFamily="34" charset="0"/>
                <a:sym typeface="Symbol" panose="05050102010706020507" pitchFamily="18" charset="2"/>
              </a:rPr>
              <a:t>Q</a:t>
            </a:r>
            <a:r>
              <a:rPr lang="zh-CN" altLang="en-US" sz="3200" b="1" dirty="0">
                <a:latin typeface="Calibri" panose="020F0502020204030204" pitchFamily="34" charset="0"/>
                <a:sym typeface="Symbol" panose="05050102010706020507" pitchFamily="18" charset="2"/>
              </a:rPr>
              <a:t>                                           </a:t>
            </a:r>
            <a:r>
              <a:rPr lang="en-US" altLang="zh-CN" sz="3200" b="1" dirty="0">
                <a:latin typeface="Calibri" panose="020F0502020204030204" pitchFamily="34" charset="0"/>
                <a:sym typeface="Symbol" panose="05050102010706020507" pitchFamily="18" charset="2"/>
              </a:rPr>
              <a:t>(1)(5)</a:t>
            </a:r>
            <a:r>
              <a:rPr lang="zh-CN" altLang="en-US" sz="3200" b="1" dirty="0">
                <a:latin typeface="Calibri" panose="020F0502020204030204" pitchFamily="34" charset="0"/>
                <a:sym typeface="Symbol" panose="05050102010706020507" pitchFamily="18" charset="2"/>
              </a:rPr>
              <a:t>分离</a:t>
            </a:r>
            <a:endParaRPr lang="en-US" altLang="zh-CN" sz="3200" b="1" dirty="0">
              <a:latin typeface="Calibri" panose="020F0502020204030204" pitchFamily="34" charset="0"/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</a:pPr>
            <a:r>
              <a:rPr lang="en-US" altLang="zh-CN" sz="3200" b="1" dirty="0">
                <a:latin typeface="Calibri" panose="020F0502020204030204" pitchFamily="34" charset="0"/>
                <a:sym typeface="Symbol" panose="05050102010706020507" pitchFamily="18" charset="2"/>
              </a:rPr>
              <a:t>              (7) S                                            (3)(6)</a:t>
            </a:r>
            <a:r>
              <a:rPr lang="zh-CN" altLang="en-US" sz="3200" b="1" dirty="0">
                <a:latin typeface="Calibri" panose="020F0502020204030204" pitchFamily="34" charset="0"/>
                <a:sym typeface="Symbol" panose="05050102010706020507" pitchFamily="18" charset="2"/>
              </a:rPr>
              <a:t>分离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28003449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例 </a:t>
            </a:r>
            <a:r>
              <a:rPr lang="zh-CN" altLang="en-US" sz="4000" b="1" dirty="0">
                <a:latin typeface="Times New Roman" panose="02020603050405020304" pitchFamily="18" charset="0"/>
              </a:rPr>
              <a:t>构造下面推理的证明</a:t>
            </a:r>
            <a:endParaRPr lang="zh-CN" altLang="en-US" sz="4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9940" name="Rectangle 3"/>
          <p:cNvSpPr>
            <a:spLocks noGrp="1"/>
          </p:cNvSpPr>
          <p:nvPr>
            <p:ph type="body" idx="4294967295"/>
          </p:nvPr>
        </p:nvSpPr>
        <p:spPr>
          <a:xfrm>
            <a:off x="395536" y="764704"/>
            <a:ext cx="8568952" cy="5573043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zh-CN" altLang="en-US" sz="2800" dirty="0"/>
              <a:t>前提：</a:t>
            </a:r>
            <a:r>
              <a:rPr lang="en-US" altLang="zh-CN" sz="2800" dirty="0" err="1"/>
              <a:t>p</a:t>
            </a:r>
            <a:r>
              <a:rPr lang="en-US" altLang="zh-CN" sz="2800" b="1" dirty="0" err="1">
                <a:latin typeface="Symbol" panose="05050102010706020507" pitchFamily="18" charset="2"/>
              </a:rPr>
              <a:t>Ú</a:t>
            </a:r>
            <a:r>
              <a:rPr lang="en-US" altLang="zh-CN" sz="2800" dirty="0" err="1"/>
              <a:t>q,p</a:t>
            </a:r>
            <a:r>
              <a:rPr lang="en-US" altLang="zh-CN" sz="2800" b="1" dirty="0" err="1">
                <a:latin typeface="Symbol" panose="05050102010706020507" pitchFamily="18" charset="2"/>
              </a:rPr>
              <a:t>«</a:t>
            </a:r>
            <a:r>
              <a:rPr lang="en-US" altLang="zh-CN" sz="2800" dirty="0" err="1"/>
              <a:t>r,q</a:t>
            </a:r>
            <a:r>
              <a:rPr lang="en-US" altLang="zh-CN" sz="2800" b="1" dirty="0" err="1">
                <a:latin typeface="Symbol" panose="05050102010706020507" pitchFamily="18" charset="2"/>
              </a:rPr>
              <a:t>®</a:t>
            </a:r>
            <a:r>
              <a:rPr lang="en-US" altLang="zh-CN" sz="2800" dirty="0" err="1"/>
              <a:t>s</a:t>
            </a:r>
            <a:endParaRPr lang="en-US" altLang="zh-CN" sz="2800" dirty="0"/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800" dirty="0"/>
              <a:t>结论：</a:t>
            </a:r>
            <a:r>
              <a:rPr lang="en-US" altLang="zh-CN" sz="2800" dirty="0" err="1">
                <a:solidFill>
                  <a:srgbClr val="FF0000"/>
                </a:solidFill>
              </a:rPr>
              <a:t>s</a:t>
            </a:r>
            <a:r>
              <a:rPr lang="en-US" altLang="zh-CN" sz="2800" b="1" dirty="0" err="1">
                <a:solidFill>
                  <a:srgbClr val="FF0000"/>
                </a:solidFill>
                <a:latin typeface="Symbol" panose="05050102010706020507" pitchFamily="18" charset="2"/>
              </a:rPr>
              <a:t>Ú</a:t>
            </a:r>
            <a:r>
              <a:rPr lang="en-US" altLang="zh-CN" sz="2800" dirty="0" err="1">
                <a:solidFill>
                  <a:srgbClr val="FF0000"/>
                </a:solidFill>
              </a:rPr>
              <a:t>r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800" dirty="0">
                <a:sym typeface="Wingdings" panose="05000000000000000000" pitchFamily="2" charset="2"/>
              </a:rPr>
              <a:t>:    (1</a:t>
            </a:r>
            <a:r>
              <a:rPr lang="zh-CN" altLang="en-US" sz="2800" dirty="0">
                <a:sym typeface="Wingdings" panose="05000000000000000000" pitchFamily="2" charset="2"/>
              </a:rPr>
              <a:t>）</a:t>
            </a:r>
            <a:r>
              <a:rPr lang="en-US" altLang="zh-CN" sz="2800" dirty="0" err="1"/>
              <a:t>p</a:t>
            </a:r>
            <a:r>
              <a:rPr lang="en-US" altLang="zh-CN" sz="2800" b="1" dirty="0" err="1">
                <a:latin typeface="Symbol" panose="05050102010706020507" pitchFamily="18" charset="2"/>
              </a:rPr>
              <a:t>Ú</a:t>
            </a:r>
            <a:r>
              <a:rPr lang="en-US" altLang="zh-CN" sz="2800" dirty="0" err="1"/>
              <a:t>q</a:t>
            </a:r>
            <a:r>
              <a:rPr lang="en-US" altLang="zh-CN" sz="2800" dirty="0"/>
              <a:t>                                                </a:t>
            </a:r>
            <a:r>
              <a:rPr lang="zh-CN" altLang="en-US" sz="2800" dirty="0"/>
              <a:t>前提</a:t>
            </a:r>
            <a:r>
              <a:rPr lang="en-US" altLang="zh-CN" sz="2800" dirty="0"/>
              <a:t>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dirty="0"/>
              <a:t>	 </a:t>
            </a: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</a:t>
            </a:r>
            <a:r>
              <a:rPr lang="en-US" altLang="zh-CN" sz="2800" dirty="0" err="1"/>
              <a:t>p</a:t>
            </a:r>
            <a:r>
              <a:rPr lang="en-US" altLang="zh-CN" sz="2800" b="1" dirty="0" err="1">
                <a:latin typeface="Symbol" panose="05050102010706020507" pitchFamily="18" charset="2"/>
              </a:rPr>
              <a:t>«</a:t>
            </a:r>
            <a:r>
              <a:rPr lang="en-US" altLang="zh-CN" sz="2800" dirty="0" err="1"/>
              <a:t>r</a:t>
            </a:r>
            <a:r>
              <a:rPr lang="en-US" altLang="zh-CN" sz="2800" dirty="0"/>
              <a:t>                                               </a:t>
            </a:r>
            <a:r>
              <a:rPr lang="zh-CN" altLang="en-US" sz="2800" dirty="0"/>
              <a:t>前提</a:t>
            </a:r>
            <a:r>
              <a:rPr lang="en-US" altLang="zh-CN" sz="2800" dirty="0"/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dirty="0"/>
              <a:t>	 </a:t>
            </a: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  <a:r>
              <a:rPr lang="en-US" altLang="zh-CN" sz="2800" dirty="0" err="1"/>
              <a:t>q</a:t>
            </a:r>
            <a:r>
              <a:rPr lang="en-US" altLang="zh-CN" sz="2800" b="1" dirty="0" err="1">
                <a:latin typeface="Symbol" panose="05050102010706020507" pitchFamily="18" charset="2"/>
              </a:rPr>
              <a:t>®</a:t>
            </a:r>
            <a:r>
              <a:rPr lang="en-US" altLang="zh-CN" sz="2800" dirty="0" err="1"/>
              <a:t>s</a:t>
            </a:r>
            <a:r>
              <a:rPr lang="en-US" altLang="zh-CN" sz="2800" dirty="0"/>
              <a:t>                                               </a:t>
            </a:r>
            <a:r>
              <a:rPr lang="zh-CN" altLang="en-US" sz="2800" dirty="0"/>
              <a:t>前提</a:t>
            </a:r>
            <a:r>
              <a:rPr lang="en-US" altLang="zh-CN" sz="2800" dirty="0"/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b="1" dirty="0">
                <a:latin typeface="Symbol" panose="05050102010706020507" pitchFamily="18" charset="2"/>
              </a:rPr>
              <a:t>	 </a:t>
            </a:r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r>
              <a:rPr lang="zh-CN" altLang="en-US" sz="2800" dirty="0">
                <a:solidFill>
                  <a:srgbClr val="FF0000"/>
                </a:solidFill>
              </a:rPr>
              <a:t>） </a:t>
            </a:r>
            <a:r>
              <a:rPr lang="en-US" altLang="zh-CN" sz="2800" b="1" dirty="0" err="1">
                <a:solidFill>
                  <a:srgbClr val="FF0000"/>
                </a:solidFill>
                <a:latin typeface="Symbol" panose="05050102010706020507" pitchFamily="18" charset="2"/>
              </a:rPr>
              <a:t>Ø</a:t>
            </a:r>
            <a:r>
              <a:rPr lang="en-US" altLang="zh-CN" sz="2800" dirty="0" err="1">
                <a:solidFill>
                  <a:srgbClr val="FF0000"/>
                </a:solidFill>
              </a:rPr>
              <a:t>s</a:t>
            </a:r>
            <a:r>
              <a:rPr lang="en-US" altLang="zh-CN" sz="2800" dirty="0">
                <a:solidFill>
                  <a:srgbClr val="FF0000"/>
                </a:solidFill>
              </a:rPr>
              <a:t>                                          </a:t>
            </a:r>
            <a:r>
              <a:rPr lang="zh-CN" altLang="en-US" sz="2800" dirty="0">
                <a:solidFill>
                  <a:srgbClr val="FF0000"/>
                </a:solidFill>
              </a:rPr>
              <a:t>额外假设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b="1" dirty="0">
                <a:latin typeface="Symbol" panose="05050102010706020507" pitchFamily="18" charset="2"/>
              </a:rPr>
              <a:t>	</a:t>
            </a:r>
            <a:r>
              <a:rPr lang="zh-CN" altLang="en-US" sz="2800" dirty="0"/>
              <a:t> （</a:t>
            </a:r>
            <a:r>
              <a:rPr lang="en-US" altLang="zh-CN" sz="2800" dirty="0"/>
              <a:t>5</a:t>
            </a:r>
            <a:r>
              <a:rPr lang="zh-CN" altLang="en-US" sz="2800" dirty="0"/>
              <a:t>） </a:t>
            </a:r>
            <a:r>
              <a:rPr lang="en-US" altLang="zh-CN" sz="2800" b="1" dirty="0" err="1">
                <a:latin typeface="Symbol" panose="05050102010706020507" pitchFamily="18" charset="2"/>
              </a:rPr>
              <a:t>Ø</a:t>
            </a:r>
            <a:r>
              <a:rPr lang="en-US" altLang="zh-CN" sz="2800" dirty="0" err="1"/>
              <a:t>q</a:t>
            </a:r>
            <a:r>
              <a:rPr lang="en-US" altLang="zh-CN" sz="2800" dirty="0"/>
              <a:t>                                        (3)(4)</a:t>
            </a:r>
            <a:r>
              <a:rPr lang="zh-CN" altLang="en-US" sz="2800" dirty="0"/>
              <a:t>拒取</a:t>
            </a:r>
            <a:r>
              <a:rPr lang="en-US" altLang="zh-CN" sz="2800" dirty="0"/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b="1" dirty="0">
                <a:latin typeface="Symbol" panose="05050102010706020507" pitchFamily="18" charset="2"/>
              </a:rPr>
              <a:t>	</a:t>
            </a:r>
            <a:r>
              <a:rPr lang="zh-CN" altLang="en-US" sz="2800" dirty="0"/>
              <a:t> （</a:t>
            </a:r>
            <a:r>
              <a:rPr lang="en-US" altLang="zh-CN" sz="2800" dirty="0"/>
              <a:t>6</a:t>
            </a:r>
            <a:r>
              <a:rPr lang="zh-CN" altLang="en-US" sz="2800" dirty="0"/>
              <a:t>） </a:t>
            </a:r>
            <a:r>
              <a:rPr lang="en-US" altLang="zh-CN" sz="2800" dirty="0"/>
              <a:t>p                             </a:t>
            </a:r>
            <a:r>
              <a:rPr lang="zh-CN" altLang="en-US" sz="2800" dirty="0"/>
              <a:t>（</a:t>
            </a:r>
            <a:r>
              <a:rPr lang="en-US" altLang="zh-CN" sz="2800" dirty="0"/>
              <a:t>1)(5)</a:t>
            </a:r>
            <a:r>
              <a:rPr lang="zh-CN" altLang="en-US" sz="2800" dirty="0"/>
              <a:t>析取三段论</a:t>
            </a:r>
            <a:endParaRPr lang="en-US" altLang="zh-CN" sz="28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 （</a:t>
            </a:r>
            <a:r>
              <a:rPr lang="en-US" altLang="zh-CN" sz="2800" dirty="0"/>
              <a:t>7</a:t>
            </a:r>
            <a:r>
              <a:rPr lang="zh-CN" altLang="en-US" sz="2800" dirty="0"/>
              <a:t>）</a:t>
            </a:r>
            <a:r>
              <a:rPr lang="en-US" altLang="zh-CN" sz="2800" dirty="0"/>
              <a:t>(</a:t>
            </a:r>
            <a:r>
              <a:rPr lang="en-US" altLang="zh-CN" sz="2800" dirty="0" err="1"/>
              <a:t>p</a:t>
            </a:r>
            <a:r>
              <a:rPr lang="en-US" altLang="zh-CN" sz="2800" b="1" dirty="0" err="1">
                <a:latin typeface="Symbol" panose="05050102010706020507" pitchFamily="18" charset="2"/>
              </a:rPr>
              <a:t>®</a:t>
            </a:r>
            <a:r>
              <a:rPr lang="en-US" altLang="zh-CN" sz="2800" dirty="0" err="1"/>
              <a:t>r</a:t>
            </a:r>
            <a:r>
              <a:rPr lang="en-US" altLang="zh-CN" sz="2800" dirty="0"/>
              <a:t>)</a:t>
            </a:r>
            <a:r>
              <a:rPr lang="en-US" altLang="zh-CN" sz="2800" b="1" dirty="0">
                <a:latin typeface="Symbol" panose="05050102010706020507" pitchFamily="18" charset="2"/>
              </a:rPr>
              <a:t> Ù(</a:t>
            </a:r>
            <a:r>
              <a:rPr lang="en-US" altLang="zh-CN" sz="2800" dirty="0" err="1"/>
              <a:t>r</a:t>
            </a:r>
            <a:r>
              <a:rPr lang="en-US" altLang="zh-CN" sz="2800" b="1" dirty="0" err="1">
                <a:latin typeface="Symbol" panose="05050102010706020507" pitchFamily="18" charset="2"/>
              </a:rPr>
              <a:t>®</a:t>
            </a:r>
            <a:r>
              <a:rPr lang="en-US" altLang="zh-CN" sz="2800" dirty="0" err="1"/>
              <a:t>p</a:t>
            </a:r>
            <a:r>
              <a:rPr lang="en-US" altLang="zh-CN" sz="2800" dirty="0"/>
              <a:t>)                     (2)</a:t>
            </a:r>
            <a:r>
              <a:rPr lang="zh-CN" altLang="en-US" sz="2800" dirty="0"/>
              <a:t>等价置换</a:t>
            </a:r>
            <a:endParaRPr lang="en-US" altLang="zh-CN" sz="28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 （</a:t>
            </a:r>
            <a:r>
              <a:rPr lang="en-US" altLang="zh-CN" sz="2800" dirty="0"/>
              <a:t>8</a:t>
            </a:r>
            <a:r>
              <a:rPr lang="zh-CN" altLang="en-US" sz="2800" dirty="0"/>
              <a:t>） </a:t>
            </a:r>
            <a:r>
              <a:rPr lang="en-US" altLang="zh-CN" sz="2800" dirty="0" err="1"/>
              <a:t>p</a:t>
            </a:r>
            <a:r>
              <a:rPr lang="en-US" altLang="zh-CN" sz="2800" b="1" dirty="0" err="1">
                <a:latin typeface="Symbol" panose="05050102010706020507" pitchFamily="18" charset="2"/>
              </a:rPr>
              <a:t>®</a:t>
            </a:r>
            <a:r>
              <a:rPr lang="en-US" altLang="zh-CN" sz="2800" dirty="0" err="1"/>
              <a:t>r</a:t>
            </a:r>
            <a:r>
              <a:rPr lang="en-US" altLang="zh-CN" sz="2800" dirty="0"/>
              <a:t>                                          (7)</a:t>
            </a:r>
            <a:r>
              <a:rPr lang="zh-CN" altLang="en-US" sz="2800" dirty="0"/>
              <a:t>化简</a:t>
            </a:r>
            <a:endParaRPr lang="en-US" altLang="zh-CN" sz="28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b="1" dirty="0">
                <a:latin typeface="Symbol" panose="05050102010706020507" pitchFamily="18" charset="2"/>
              </a:rPr>
              <a:t>	</a:t>
            </a:r>
            <a:r>
              <a:rPr lang="zh-CN" altLang="en-US" sz="2800" dirty="0"/>
              <a:t> （</a:t>
            </a:r>
            <a:r>
              <a:rPr lang="en-US" altLang="zh-CN" sz="2800" dirty="0"/>
              <a:t>9</a:t>
            </a:r>
            <a:r>
              <a:rPr lang="zh-CN" altLang="en-US" sz="2800" dirty="0"/>
              <a:t>） </a:t>
            </a:r>
            <a:r>
              <a:rPr lang="en-US" altLang="zh-CN" sz="2800" dirty="0"/>
              <a:t>r                                           (6)(8)</a:t>
            </a:r>
            <a:r>
              <a:rPr lang="zh-CN" altLang="en-US" sz="2800" dirty="0"/>
              <a:t>分离</a:t>
            </a:r>
            <a:endParaRPr lang="en-US" altLang="zh-CN" sz="2800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800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71554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870898-10F0-4BF6-A2C4-DD762973DDB3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/48</a:t>
            </a:r>
          </a:p>
        </p:txBody>
      </p:sp>
      <p:sp>
        <p:nvSpPr>
          <p:cNvPr id="6861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构造证明法</a:t>
            </a:r>
            <a:r>
              <a:rPr lang="zh-CN" altLang="en-US" sz="4000" b="1" dirty="0">
                <a:latin typeface="Times New Roman" panose="02020603050405020304" pitchFamily="18" charset="0"/>
              </a:rPr>
              <a:t>之五</a:t>
            </a:r>
            <a:r>
              <a:rPr lang="en-US" altLang="zh-CN" sz="4000" b="1" dirty="0">
                <a:latin typeface="Times New Roman" panose="02020603050405020304" pitchFamily="18" charset="0"/>
              </a:rPr>
              <a:t>—— </a:t>
            </a:r>
            <a:r>
              <a:rPr lang="zh-CN" altLang="en-US" sz="3600" b="1" dirty="0">
                <a:ea typeface="宋体" panose="02010600030101010101" pitchFamily="2" charset="-122"/>
              </a:rPr>
              <a:t>穷举法</a:t>
            </a:r>
          </a:p>
        </p:txBody>
      </p:sp>
      <p:sp>
        <p:nvSpPr>
          <p:cNvPr id="68612" name="Rectangle 3"/>
          <p:cNvSpPr>
            <a:spLocks noGrp="1"/>
          </p:cNvSpPr>
          <p:nvPr>
            <p:ph type="body" idx="4294967295"/>
          </p:nvPr>
        </p:nvSpPr>
        <p:spPr>
          <a:xfrm>
            <a:off x="827584" y="1340768"/>
            <a:ext cx="7416800" cy="2879725"/>
          </a:xfrm>
          <a:solidFill>
            <a:schemeClr val="bg2"/>
          </a:solidFill>
        </p:spPr>
        <p:txBody>
          <a:bodyPr/>
          <a:lstStyle/>
          <a:p>
            <a:pPr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若   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b="1" baseline="-25000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l-GR" altLang="zh-CN" b="1" dirty="0">
                <a:latin typeface="Times New Roman" panose="02020603050405020304" pitchFamily="18" charset="0"/>
              </a:rPr>
              <a:t>β </a:t>
            </a:r>
            <a:r>
              <a:rPr lang="en-US" altLang="zh-CN" b="1" dirty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├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B,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A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b="1" baseline="-25000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 </a:t>
            </a:r>
            <a:r>
              <a:rPr lang="en-US" altLang="zh-CN" b="1" dirty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├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B,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A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b="1" baseline="-25000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l-GR" altLang="zh-CN" b="1" dirty="0">
                <a:latin typeface="Times New Roman" panose="02020603050405020304" pitchFamily="18" charset="0"/>
              </a:rPr>
              <a:t>β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∨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</a:t>
            </a:r>
            <a:r>
              <a:rPr lang="en-US" altLang="zh-CN" b="1" dirty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├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B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5224651"/>
      </p:ext>
    </p:extLst>
  </p:cSld>
  <p:clrMapOvr>
    <a:masterClrMapping/>
  </p:clrMapOvr>
  <p:transition advTm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870898-10F0-4BF6-A2C4-DD762973DDB3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/48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177C9F-465E-4B56-8F66-77E4F4C38CB6}"/>
              </a:ext>
            </a:extLst>
          </p:cNvPr>
          <p:cNvSpPr txBox="1"/>
          <p:nvPr/>
        </p:nvSpPr>
        <p:spPr>
          <a:xfrm>
            <a:off x="251520" y="-99392"/>
            <a:ext cx="8496944" cy="379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4000" b="1" dirty="0">
                <a:solidFill>
                  <a:schemeClr val="bg1"/>
                </a:solidFill>
              </a:rPr>
              <a:t>例  用穷举法求证</a:t>
            </a:r>
            <a:endParaRPr lang="en-US" altLang="zh-CN" sz="40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2800" b="1" dirty="0"/>
              <a:t>     前提：</a:t>
            </a:r>
            <a:r>
              <a:rPr lang="en-US" altLang="zh-CN" sz="2800" b="1" dirty="0">
                <a:latin typeface="Calibri" panose="020F0502020204030204" pitchFamily="34" charset="0"/>
              </a:rPr>
              <a:t> (</a:t>
            </a:r>
            <a:r>
              <a:rPr lang="en-US" altLang="zh-CN" sz="2800" b="1" dirty="0"/>
              <a:t>P</a:t>
            </a:r>
            <a:r>
              <a:rPr lang="en-US" altLang="zh-CN" sz="2800" b="1" dirty="0">
                <a:sym typeface="Symbol" panose="05050102010706020507" pitchFamily="18" charset="2"/>
              </a:rPr>
              <a:t>Q)</a:t>
            </a:r>
            <a:r>
              <a:rPr lang="en-US" altLang="zh-CN" sz="2800" b="1" dirty="0">
                <a:latin typeface="Calibri" panose="020F0502020204030204" pitchFamily="34" charset="0"/>
                <a:sym typeface="Symbol" panose="05050102010706020507" pitchFamily="18" charset="2"/>
              </a:rPr>
              <a:t>R, S</a:t>
            </a:r>
            <a:r>
              <a:rPr lang="en-US" altLang="zh-CN" sz="2800" b="1" dirty="0">
                <a:latin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Calibri" panose="020F0502020204030204" pitchFamily="34" charset="0"/>
                <a:sym typeface="Symbol" panose="05050102010706020507" pitchFamily="18" charset="2"/>
              </a:rPr>
              <a:t>P, SR, Q</a:t>
            </a:r>
            <a:endParaRPr lang="en-US" altLang="zh-CN" sz="2800" b="1" dirty="0"/>
          </a:p>
          <a:p>
            <a:pPr>
              <a:lnSpc>
                <a:spcPct val="110000"/>
              </a:lnSpc>
            </a:pPr>
            <a:r>
              <a:rPr lang="zh-CN" altLang="en-US" sz="2800" b="1" dirty="0"/>
              <a:t>     结论： </a:t>
            </a:r>
            <a:r>
              <a:rPr lang="en-US" altLang="zh-CN" sz="2800" b="1" dirty="0">
                <a:latin typeface="Calibri" panose="020F0502020204030204" pitchFamily="34" charset="0"/>
              </a:rPr>
              <a:t>R</a:t>
            </a:r>
            <a:endParaRPr lang="en-US" altLang="zh-CN" sz="2800" b="1" dirty="0">
              <a:latin typeface="Calibri" panose="020F0502020204030204" pitchFamily="34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</a:pPr>
            <a:r>
              <a:rPr lang="zh-CN" altLang="en-US" sz="2800" b="1" dirty="0">
                <a:latin typeface="Calibri" panose="020F0502020204030204" pitchFamily="34" charset="0"/>
                <a:sym typeface="Symbol" panose="05050102010706020507" pitchFamily="18" charset="2"/>
              </a:rPr>
              <a:t>证： </a:t>
            </a:r>
            <a:r>
              <a:rPr lang="en-US" altLang="zh-CN" sz="2800" b="1" dirty="0">
                <a:latin typeface="Calibri" panose="020F0502020204030204" pitchFamily="34" charset="0"/>
                <a:sym typeface="Symbol" panose="05050102010706020507" pitchFamily="18" charset="2"/>
              </a:rPr>
              <a:t>(1) </a:t>
            </a:r>
            <a:r>
              <a:rPr lang="en-US" altLang="zh-CN" sz="2800" b="1" dirty="0">
                <a:latin typeface="Calibri" panose="020F0502020204030204" pitchFamily="34" charset="0"/>
              </a:rPr>
              <a:t>(</a:t>
            </a:r>
            <a:r>
              <a:rPr lang="en-US" altLang="zh-CN" sz="2800" b="1" dirty="0"/>
              <a:t>P</a:t>
            </a:r>
            <a:r>
              <a:rPr lang="en-US" altLang="zh-CN" sz="2800" b="1" dirty="0">
                <a:sym typeface="Symbol" panose="05050102010706020507" pitchFamily="18" charset="2"/>
              </a:rPr>
              <a:t>Q)</a:t>
            </a:r>
            <a:r>
              <a:rPr lang="en-US" altLang="zh-CN" sz="2800" b="1" dirty="0">
                <a:latin typeface="Calibri" panose="020F0502020204030204" pitchFamily="34" charset="0"/>
                <a:sym typeface="Symbol" panose="05050102010706020507" pitchFamily="18" charset="2"/>
              </a:rPr>
              <a:t> R</a:t>
            </a: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latin typeface="Calibri" panose="020F0502020204030204" pitchFamily="34" charset="0"/>
                <a:sym typeface="Symbol" panose="05050102010706020507" pitchFamily="18" charset="2"/>
              </a:rPr>
              <a:t>          (2) S</a:t>
            </a:r>
            <a:r>
              <a:rPr lang="en-US" altLang="zh-CN" sz="2800" b="1" dirty="0">
                <a:latin typeface="Times New Roman" panose="02020603050405020304" pitchFamily="18" charset="0"/>
              </a:rPr>
              <a:t>∨</a:t>
            </a:r>
            <a:r>
              <a:rPr lang="en-US" altLang="zh-CN" sz="2800" b="1" dirty="0">
                <a:latin typeface="Calibri" panose="020F0502020204030204" pitchFamily="34" charset="0"/>
                <a:sym typeface="Symbol" panose="05050102010706020507" pitchFamily="18" charset="2"/>
              </a:rPr>
              <a:t>P</a:t>
            </a: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latin typeface="Calibri" panose="020F0502020204030204" pitchFamily="34" charset="0"/>
                <a:sym typeface="Symbol" panose="05050102010706020507" pitchFamily="18" charset="2"/>
              </a:rPr>
              <a:t>          (3) SR</a:t>
            </a: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latin typeface="Calibri" panose="020F0502020204030204" pitchFamily="34" charset="0"/>
                <a:sym typeface="Symbol" panose="05050102010706020507" pitchFamily="18" charset="2"/>
              </a:rPr>
              <a:t>          (4) Q</a:t>
            </a:r>
          </a:p>
        </p:txBody>
      </p:sp>
      <p:sp>
        <p:nvSpPr>
          <p:cNvPr id="2" name="矩形 1"/>
          <p:cNvSpPr/>
          <p:nvPr/>
        </p:nvSpPr>
        <p:spPr>
          <a:xfrm>
            <a:off x="1043608" y="4902338"/>
            <a:ext cx="7272808" cy="151426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(7)</a:t>
            </a:r>
            <a:r>
              <a:rPr lang="zh-CN" altLang="en-US" sz="2800" b="1" dirty="0">
                <a:solidFill>
                  <a:srgbClr val="C0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  <a:sym typeface="Symbol" panose="05050102010706020507" pitchFamily="18" charset="2"/>
              </a:rPr>
              <a:t>P                                            (2)</a:t>
            </a:r>
            <a:r>
              <a:rPr lang="zh-CN" altLang="en-US" sz="2800" b="1" dirty="0">
                <a:latin typeface="Calibri" panose="020F0502020204030204" pitchFamily="34" charset="0"/>
                <a:sym typeface="Symbol" panose="05050102010706020507" pitchFamily="18" charset="2"/>
              </a:rPr>
              <a:t>穷举</a:t>
            </a:r>
            <a:endParaRPr lang="en-US" altLang="zh-CN" sz="2800" b="1" dirty="0">
              <a:solidFill>
                <a:srgbClr val="C00000"/>
              </a:solidFill>
              <a:latin typeface="Calibri" panose="020F0502020204030204" pitchFamily="34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latin typeface="Calibri" panose="020F0502020204030204" pitchFamily="34" charset="0"/>
                <a:sym typeface="Symbol" panose="05050102010706020507" pitchFamily="18" charset="2"/>
              </a:rPr>
              <a:t>(8)</a:t>
            </a:r>
            <a:r>
              <a:rPr lang="zh-CN" altLang="en-US" sz="2800" b="1" dirty="0"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sym typeface="Symbol" panose="05050102010706020507" pitchFamily="18" charset="2"/>
              </a:rPr>
              <a:t>Q</a:t>
            </a:r>
            <a:r>
              <a:rPr lang="zh-CN" altLang="en-US" sz="2800" b="1" dirty="0">
                <a:latin typeface="Calibri" panose="020F0502020204030204" pitchFamily="34" charset="0"/>
                <a:sym typeface="Symbol" panose="05050102010706020507" pitchFamily="18" charset="2"/>
              </a:rPr>
              <a:t>                                   </a:t>
            </a:r>
            <a:r>
              <a:rPr lang="en-US" altLang="zh-CN" sz="2800" b="1" dirty="0">
                <a:latin typeface="Calibri" panose="020F0502020204030204" pitchFamily="34" charset="0"/>
                <a:sym typeface="Symbol" panose="05050102010706020507" pitchFamily="18" charset="2"/>
              </a:rPr>
              <a:t>(3)(6)</a:t>
            </a:r>
            <a:r>
              <a:rPr lang="zh-CN" altLang="en-US" sz="2800" b="1" dirty="0">
                <a:latin typeface="Calibri" panose="020F0502020204030204" pitchFamily="34" charset="0"/>
                <a:sym typeface="Symbol" panose="05050102010706020507" pitchFamily="18" charset="2"/>
              </a:rPr>
              <a:t>合取</a:t>
            </a:r>
            <a:endParaRPr lang="en-US" altLang="zh-CN" sz="2800" b="1" dirty="0">
              <a:latin typeface="Calibri" panose="020F0502020204030204" pitchFamily="34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latin typeface="Calibri" panose="020F0502020204030204" pitchFamily="34" charset="0"/>
                <a:sym typeface="Symbol" panose="05050102010706020507" pitchFamily="18" charset="2"/>
              </a:rPr>
              <a:t>(9) R                                         (1)(7)</a:t>
            </a:r>
            <a:r>
              <a:rPr lang="zh-CN" altLang="en-US" sz="2800" b="1" dirty="0">
                <a:latin typeface="Calibri" panose="020F0502020204030204" pitchFamily="34" charset="0"/>
                <a:sym typeface="Symbol" panose="05050102010706020507" pitchFamily="18" charset="2"/>
              </a:rPr>
              <a:t>分离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1043608" y="3715572"/>
            <a:ext cx="7234536" cy="10095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(5)</a:t>
            </a:r>
            <a:r>
              <a:rPr lang="en-US" altLang="zh-CN" sz="2800" b="1" dirty="0">
                <a:latin typeface="Calibri" panose="020F0502020204030204" pitchFamily="34" charset="0"/>
                <a:sym typeface="Symbol" panose="05050102010706020507" pitchFamily="18" charset="2"/>
              </a:rPr>
              <a:t> S                                          (2)</a:t>
            </a:r>
            <a:r>
              <a:rPr lang="zh-CN" altLang="en-US" sz="2800" b="1" dirty="0">
                <a:latin typeface="Calibri" panose="020F0502020204030204" pitchFamily="34" charset="0"/>
                <a:sym typeface="Symbol" panose="05050102010706020507" pitchFamily="18" charset="2"/>
              </a:rPr>
              <a:t>穷举</a:t>
            </a:r>
            <a:endParaRPr lang="en-US" altLang="zh-CN" sz="2800" b="1" dirty="0">
              <a:solidFill>
                <a:srgbClr val="C00000"/>
              </a:solidFill>
              <a:latin typeface="Calibri" panose="020F0502020204030204" pitchFamily="34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latin typeface="Calibri" panose="020F0502020204030204" pitchFamily="34" charset="0"/>
                <a:sym typeface="Symbol" panose="05050102010706020507" pitchFamily="18" charset="2"/>
              </a:rPr>
              <a:t>(6)</a:t>
            </a:r>
            <a:r>
              <a:rPr lang="zh-CN" altLang="en-US" sz="2800" b="1" dirty="0"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  <a:sym typeface="Symbol" panose="05050102010706020507" pitchFamily="18" charset="2"/>
              </a:rPr>
              <a:t>R                                         (3)(5)</a:t>
            </a:r>
            <a:r>
              <a:rPr lang="zh-CN" altLang="en-US" sz="2800" b="1" dirty="0">
                <a:latin typeface="Calibri" panose="020F0502020204030204" pitchFamily="34" charset="0"/>
                <a:sym typeface="Symbol" panose="05050102010706020507" pitchFamily="18" charset="2"/>
              </a:rPr>
              <a:t>分离</a:t>
            </a:r>
            <a:endParaRPr lang="en-US" altLang="zh-CN" sz="2800" b="1" dirty="0">
              <a:latin typeface="Calibri" panose="020F050202020403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27297854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267151-6FB2-4AA7-8491-CC0C4588F614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/48</a:t>
            </a:r>
          </a:p>
        </p:txBody>
      </p:sp>
      <p:sp>
        <p:nvSpPr>
          <p:cNvPr id="1433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公理系统的推理过程</a:t>
            </a:r>
          </a:p>
        </p:txBody>
      </p:sp>
      <p:sp>
        <p:nvSpPr>
          <p:cNvPr id="9219" name="Rectangle 3"/>
          <p:cNvSpPr>
            <a:spLocks noGrp="1"/>
          </p:cNvSpPr>
          <p:nvPr>
            <p:ph type="body" idx="4294967295"/>
          </p:nvPr>
        </p:nvSpPr>
        <p:spPr>
          <a:xfrm>
            <a:off x="71438" y="2065586"/>
            <a:ext cx="9072562" cy="4457452"/>
          </a:xfrm>
        </p:spPr>
        <p:txBody>
          <a:bodyPr/>
          <a:lstStyle/>
          <a:p>
            <a:pPr marL="625475" indent="-625475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0070C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定义   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如果能够作出一系列合式公式序列</a:t>
            </a:r>
          </a:p>
          <a:p>
            <a:pPr marL="625475" indent="-625475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      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b="1" baseline="-250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b="1" baseline="-250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,  A</a:t>
            </a:r>
            <a:r>
              <a:rPr lang="en-US" altLang="zh-CN" b="1" baseline="-250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, …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b="1" baseline="-250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</a:p>
          <a:p>
            <a:pPr marL="625475" indent="-625475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它们满足下列性质：</a:t>
            </a:r>
          </a:p>
          <a:p>
            <a:pPr marL="625475" indent="-625475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AutoNum type="arabicParenBoth"/>
            </a:pP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诸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b="1" baseline="-25000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i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或为公理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/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定理之一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可以使用代入规则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； </a:t>
            </a:r>
          </a:p>
          <a:p>
            <a:pPr marL="625475" indent="-625475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AutoNum type="arabicParenBoth"/>
            </a:pP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或由前面的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b="1" baseline="-25000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b="1" baseline="-25000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h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利用分离规则而得；</a:t>
            </a:r>
          </a:p>
          <a:p>
            <a:pPr marL="625475" indent="-625475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(3)  A</a:t>
            </a:r>
            <a:r>
              <a:rPr lang="en-US" altLang="zh-CN" b="1" baseline="-25000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=B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  <a:endParaRPr lang="en-US" altLang="zh-CN" b="1" dirty="0">
              <a:solidFill>
                <a:schemeClr val="hlin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625475" indent="-625475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ea typeface="宋体" panose="02010600030101010101" pitchFamily="2" charset="-122"/>
              </a:rPr>
              <a:t>称序列</a:t>
            </a:r>
            <a:r>
              <a:rPr lang="en-US" altLang="zh-CN" b="1" dirty="0">
                <a:ea typeface="宋体" panose="02010600030101010101" pitchFamily="2" charset="-122"/>
              </a:rPr>
              <a:t>A</a:t>
            </a:r>
            <a:r>
              <a:rPr lang="en-US" altLang="zh-CN" b="1" baseline="-25000" dirty="0">
                <a:ea typeface="宋体" panose="02010600030101010101" pitchFamily="2" charset="-122"/>
              </a:rPr>
              <a:t>1</a:t>
            </a:r>
            <a:r>
              <a:rPr lang="zh-CN" altLang="en-US" b="1" dirty="0"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ea typeface="宋体" panose="02010600030101010101" pitchFamily="2" charset="-122"/>
              </a:rPr>
              <a:t>A</a:t>
            </a:r>
            <a:r>
              <a:rPr lang="en-US" altLang="zh-CN" b="1" baseline="-25000" dirty="0">
                <a:ea typeface="宋体" panose="02010600030101010101" pitchFamily="2" charset="-122"/>
              </a:rPr>
              <a:t>2</a:t>
            </a:r>
            <a:r>
              <a:rPr lang="en-US" altLang="zh-CN" b="1" dirty="0">
                <a:ea typeface="宋体" panose="02010600030101010101" pitchFamily="2" charset="-122"/>
              </a:rPr>
              <a:t>, …</a:t>
            </a:r>
            <a:r>
              <a:rPr lang="zh-CN" altLang="en-US" b="1" dirty="0"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ea typeface="宋体" panose="02010600030101010101" pitchFamily="2" charset="-122"/>
              </a:rPr>
              <a:t>A</a:t>
            </a:r>
            <a:r>
              <a:rPr lang="en-US" altLang="zh-CN" b="1" baseline="-25000" dirty="0">
                <a:ea typeface="宋体" panose="02010600030101010101" pitchFamily="2" charset="-122"/>
              </a:rPr>
              <a:t>n</a:t>
            </a:r>
            <a:r>
              <a:rPr lang="zh-CN" altLang="en-US" b="1" dirty="0">
                <a:ea typeface="宋体" panose="02010600030101010101" pitchFamily="2" charset="-122"/>
              </a:rPr>
              <a:t>为</a:t>
            </a:r>
            <a:r>
              <a:rPr lang="en-US" altLang="zh-CN" b="1" dirty="0">
                <a:ea typeface="宋体" panose="02010600030101010101" pitchFamily="2" charset="-122"/>
              </a:rPr>
              <a:t>B</a:t>
            </a:r>
            <a:r>
              <a:rPr lang="zh-CN" altLang="en-US" b="1" dirty="0">
                <a:ea typeface="宋体" panose="02010600030101010101" pitchFamily="2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永真证明过程</a:t>
            </a:r>
            <a:r>
              <a:rPr lang="zh-CN" altLang="en-US" b="1" dirty="0">
                <a:ea typeface="宋体" panose="02010600030101010101" pitchFamily="2" charset="-122"/>
              </a:rPr>
              <a:t>。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625475" indent="-625475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6" descr="267f9e2f070828380361141ab899a9014c08f15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0386"/>
            <a:ext cx="2523595" cy="194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570344" y="764704"/>
            <a:ext cx="6585481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zh-CN" sz="4000" b="1" dirty="0">
                <a:solidFill>
                  <a:schemeClr val="bg1"/>
                </a:solidFill>
              </a:rPr>
              <a:t>├ B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72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F2B7FE-D200-4B8C-B8CA-2B18BC833136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/48</a:t>
            </a:r>
          </a:p>
        </p:txBody>
      </p:sp>
      <p:sp>
        <p:nvSpPr>
          <p:cNvPr id="819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公理系统中的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15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条公理</a:t>
            </a:r>
          </a:p>
        </p:txBody>
      </p:sp>
      <p:sp>
        <p:nvSpPr>
          <p:cNvPr id="257027" name="Rectangle 3"/>
          <p:cNvSpPr>
            <a:spLocks noGrp="1"/>
          </p:cNvSpPr>
          <p:nvPr>
            <p:ph type="body" idx="4294967295"/>
          </p:nvPr>
        </p:nvSpPr>
        <p:spPr>
          <a:xfrm>
            <a:off x="395288" y="981075"/>
            <a:ext cx="8424862" cy="4752975"/>
          </a:xfrm>
        </p:spPr>
        <p:txBody>
          <a:bodyPr/>
          <a:lstStyle/>
          <a:p>
            <a:pPr>
              <a:spcBef>
                <a:spcPct val="40000"/>
              </a:spcBef>
              <a:buFont typeface="Arial" panose="020B0604020202020204" pitchFamily="34" charset="0"/>
              <a:buNone/>
            </a:pPr>
            <a:r>
              <a:rPr lang="zh-CN" altLang="en-US" b="1">
                <a:latin typeface="Calibri" panose="020F0502020204030204" pitchFamily="34" charset="0"/>
                <a:ea typeface="宋体" panose="02010600030101010101" pitchFamily="2" charset="-122"/>
              </a:rPr>
              <a:t>公理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1   P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</a:p>
          <a:p>
            <a:pPr>
              <a:spcBef>
                <a:spcPct val="40000"/>
              </a:spcBef>
              <a:buFont typeface="Arial" panose="020B0604020202020204" pitchFamily="34" charset="0"/>
              <a:buNone/>
            </a:pPr>
            <a:r>
              <a:rPr lang="zh-CN" altLang="en-US" b="1">
                <a:latin typeface="Calibri" panose="020F0502020204030204" pitchFamily="34" charset="0"/>
                <a:ea typeface="宋体" panose="02010600030101010101" pitchFamily="2" charset="-122"/>
              </a:rPr>
              <a:t>公理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2  (P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(Q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R))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(Q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(P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R))</a:t>
            </a:r>
          </a:p>
          <a:p>
            <a:pPr>
              <a:spcBef>
                <a:spcPct val="40000"/>
              </a:spcBef>
              <a:buFont typeface="Arial" panose="020B0604020202020204" pitchFamily="34" charset="0"/>
              <a:buNone/>
            </a:pPr>
            <a:r>
              <a:rPr lang="zh-CN" altLang="en-US" b="1">
                <a:latin typeface="Calibri" panose="020F0502020204030204" pitchFamily="34" charset="0"/>
                <a:ea typeface="宋体" panose="02010600030101010101" pitchFamily="2" charset="-122"/>
              </a:rPr>
              <a:t>公理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3  (P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Q)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((Q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R)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(P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R))</a:t>
            </a:r>
          </a:p>
          <a:p>
            <a:pPr>
              <a:spcBef>
                <a:spcPct val="40000"/>
              </a:spcBef>
              <a:buFont typeface="Arial" panose="020B0604020202020204" pitchFamily="34" charset="0"/>
              <a:buNone/>
            </a:pPr>
            <a:r>
              <a:rPr lang="zh-CN" altLang="en-US" b="1">
                <a:latin typeface="Calibri" panose="020F0502020204030204" pitchFamily="34" charset="0"/>
                <a:ea typeface="宋体" panose="02010600030101010101" pitchFamily="2" charset="-122"/>
              </a:rPr>
              <a:t>公理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4  (P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(P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Q))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(P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Q)</a:t>
            </a:r>
          </a:p>
          <a:p>
            <a:pPr>
              <a:spcBef>
                <a:spcPct val="40000"/>
              </a:spcBef>
              <a:buFont typeface="Arial" panose="020B0604020202020204" pitchFamily="34" charset="0"/>
              <a:buNone/>
            </a:pPr>
            <a:r>
              <a:rPr lang="zh-CN" altLang="en-US" b="1">
                <a:latin typeface="Calibri" panose="020F0502020204030204" pitchFamily="34" charset="0"/>
                <a:ea typeface="宋体" panose="02010600030101010101" pitchFamily="2" charset="-122"/>
              </a:rPr>
              <a:t>公理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5  (P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Q)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(P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Q)</a:t>
            </a:r>
          </a:p>
          <a:p>
            <a:pPr>
              <a:spcBef>
                <a:spcPct val="40000"/>
              </a:spcBef>
              <a:buFont typeface="Arial" panose="020B0604020202020204" pitchFamily="34" charset="0"/>
              <a:buNone/>
            </a:pPr>
            <a:r>
              <a:rPr lang="zh-CN" altLang="en-US" b="1">
                <a:latin typeface="Calibri" panose="020F0502020204030204" pitchFamily="34" charset="0"/>
                <a:ea typeface="宋体" panose="02010600030101010101" pitchFamily="2" charset="-122"/>
              </a:rPr>
              <a:t>公理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6  (P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Q)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(Q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P)</a:t>
            </a:r>
          </a:p>
          <a:p>
            <a:pPr>
              <a:spcBef>
                <a:spcPct val="40000"/>
              </a:spcBef>
              <a:buFont typeface="Arial" panose="020B0604020202020204" pitchFamily="34" charset="0"/>
              <a:buNone/>
            </a:pPr>
            <a:r>
              <a:rPr lang="zh-CN" altLang="en-US" b="1">
                <a:latin typeface="Calibri" panose="020F0502020204030204" pitchFamily="34" charset="0"/>
                <a:ea typeface="宋体" panose="02010600030101010101" pitchFamily="2" charset="-122"/>
              </a:rPr>
              <a:t>公理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7  (P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Q)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((Q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P)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(P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Q))</a:t>
            </a:r>
          </a:p>
        </p:txBody>
      </p:sp>
      <p:sp>
        <p:nvSpPr>
          <p:cNvPr id="257028" name="Text Box 4"/>
          <p:cNvSpPr txBox="1">
            <a:spLocks noChangeArrowheads="1"/>
          </p:cNvSpPr>
          <p:nvPr/>
        </p:nvSpPr>
        <p:spPr bwMode="auto">
          <a:xfrm>
            <a:off x="6896100" y="1819275"/>
            <a:ext cx="1492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CC0000"/>
                </a:solidFill>
              </a:rPr>
              <a:t>调头</a:t>
            </a:r>
          </a:p>
        </p:txBody>
      </p:sp>
      <p:sp>
        <p:nvSpPr>
          <p:cNvPr id="257029" name="Text Box 5"/>
          <p:cNvSpPr txBox="1">
            <a:spLocks noChangeArrowheads="1"/>
          </p:cNvSpPr>
          <p:nvPr/>
        </p:nvSpPr>
        <p:spPr bwMode="auto">
          <a:xfrm>
            <a:off x="6900863" y="2563813"/>
            <a:ext cx="11842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CC0000"/>
                </a:solidFill>
              </a:rPr>
              <a:t>传递</a:t>
            </a:r>
          </a:p>
        </p:txBody>
      </p:sp>
      <p:sp>
        <p:nvSpPr>
          <p:cNvPr id="257030" name="Text Box 6"/>
          <p:cNvSpPr txBox="1">
            <a:spLocks noChangeArrowheads="1"/>
          </p:cNvSpPr>
          <p:nvPr/>
        </p:nvSpPr>
        <p:spPr bwMode="auto">
          <a:xfrm>
            <a:off x="6900863" y="3213100"/>
            <a:ext cx="10461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CC0000"/>
                </a:solidFill>
              </a:rPr>
              <a:t>凝缩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900863" y="4005263"/>
            <a:ext cx="2036762" cy="1439862"/>
            <a:chOff x="4513" y="2069"/>
            <a:chExt cx="1325" cy="726"/>
          </a:xfrm>
        </p:grpSpPr>
        <p:sp>
          <p:nvSpPr>
            <p:cNvPr id="8201" name="Text Box 8"/>
            <p:cNvSpPr txBox="1">
              <a:spLocks noChangeArrowheads="1"/>
            </p:cNvSpPr>
            <p:nvPr/>
          </p:nvSpPr>
          <p:spPr bwMode="auto">
            <a:xfrm>
              <a:off x="4649" y="2230"/>
              <a:ext cx="118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>
                  <a:solidFill>
                    <a:srgbClr val="CC0000"/>
                  </a:solidFill>
                </a:rPr>
                <a:t>与</a:t>
              </a:r>
              <a:r>
                <a:rPr lang="zh-CN" altLang="en-US" b="1">
                  <a:solidFill>
                    <a:srgbClr val="CC0000"/>
                  </a:solidFill>
                  <a:sym typeface="Symbol" panose="05050102010706020507" pitchFamily="18" charset="2"/>
                </a:rPr>
                <a:t>有关</a:t>
              </a:r>
            </a:p>
          </p:txBody>
        </p:sp>
        <p:sp>
          <p:nvSpPr>
            <p:cNvPr id="8202" name="AutoShape 9"/>
            <p:cNvSpPr>
              <a:spLocks/>
            </p:cNvSpPr>
            <p:nvPr/>
          </p:nvSpPr>
          <p:spPr bwMode="auto">
            <a:xfrm>
              <a:off x="4513" y="2069"/>
              <a:ext cx="45" cy="726"/>
            </a:xfrm>
            <a:prstGeom prst="rightBrace">
              <a:avLst>
                <a:gd name="adj1" fmla="val 134444"/>
                <a:gd name="adj2" fmla="val 50000"/>
              </a:avLst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4417174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8" grpId="0"/>
      <p:bldP spid="257029" grpId="0"/>
      <p:bldP spid="25703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49207D-117E-41A8-B885-7887B35122EE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/48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15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条公理</a:t>
            </a:r>
          </a:p>
        </p:txBody>
      </p:sp>
      <p:sp>
        <p:nvSpPr>
          <p:cNvPr id="258051" name="Rectangle 3"/>
          <p:cNvSpPr>
            <a:spLocks noGrp="1"/>
          </p:cNvSpPr>
          <p:nvPr>
            <p:ph type="body" idx="4294967295"/>
          </p:nvPr>
        </p:nvSpPr>
        <p:spPr>
          <a:xfrm>
            <a:off x="395288" y="836613"/>
            <a:ext cx="8208962" cy="5399087"/>
          </a:xfrm>
        </p:spPr>
        <p:txBody>
          <a:bodyPr/>
          <a:lstStyle/>
          <a:p>
            <a:pPr>
              <a:spcBef>
                <a:spcPct val="40000"/>
              </a:spcBef>
              <a:buFont typeface="Arial" panose="020B0604020202020204" pitchFamily="34" charset="0"/>
              <a:buNone/>
            </a:pPr>
            <a:r>
              <a:rPr lang="zh-CN" altLang="en-US" b="1">
                <a:latin typeface="Calibri" panose="020F0502020204030204" pitchFamily="34" charset="0"/>
                <a:ea typeface="宋体" panose="02010600030101010101" pitchFamily="2" charset="-122"/>
              </a:rPr>
              <a:t>公理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8  (P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Q)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</a:p>
          <a:p>
            <a:pPr>
              <a:spcBef>
                <a:spcPct val="40000"/>
              </a:spcBef>
              <a:buFont typeface="Arial" panose="020B0604020202020204" pitchFamily="34" charset="0"/>
              <a:buNone/>
            </a:pPr>
            <a:r>
              <a:rPr lang="zh-CN" altLang="en-US" b="1">
                <a:latin typeface="Calibri" panose="020F0502020204030204" pitchFamily="34" charset="0"/>
                <a:ea typeface="宋体" panose="02010600030101010101" pitchFamily="2" charset="-122"/>
              </a:rPr>
              <a:t>公理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9  (P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Q)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Q</a:t>
            </a:r>
          </a:p>
          <a:p>
            <a:pPr>
              <a:spcBef>
                <a:spcPct val="40000"/>
              </a:spcBef>
              <a:buFont typeface="Arial" panose="020B0604020202020204" pitchFamily="34" charset="0"/>
              <a:buNone/>
            </a:pPr>
            <a:r>
              <a:rPr lang="zh-CN" altLang="en-US" b="1">
                <a:latin typeface="Calibri" panose="020F0502020204030204" pitchFamily="34" charset="0"/>
                <a:ea typeface="宋体" panose="02010600030101010101" pitchFamily="2" charset="-122"/>
              </a:rPr>
              <a:t>公理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10  P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(Q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(P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Q))</a:t>
            </a:r>
          </a:p>
          <a:p>
            <a:pPr>
              <a:spcBef>
                <a:spcPct val="40000"/>
              </a:spcBef>
              <a:buFont typeface="Arial" panose="020B0604020202020204" pitchFamily="34" charset="0"/>
              <a:buNone/>
            </a:pPr>
            <a:r>
              <a:rPr lang="zh-CN" altLang="en-US" b="1">
                <a:latin typeface="Calibri" panose="020F0502020204030204" pitchFamily="34" charset="0"/>
                <a:ea typeface="宋体" panose="02010600030101010101" pitchFamily="2" charset="-122"/>
              </a:rPr>
              <a:t>公理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11  P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(P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Q)</a:t>
            </a:r>
          </a:p>
          <a:p>
            <a:pPr>
              <a:spcBef>
                <a:spcPct val="40000"/>
              </a:spcBef>
              <a:buFont typeface="Arial" panose="020B0604020202020204" pitchFamily="34" charset="0"/>
              <a:buNone/>
            </a:pPr>
            <a:r>
              <a:rPr lang="zh-CN" altLang="en-US" b="1">
                <a:latin typeface="Calibri" panose="020F0502020204030204" pitchFamily="34" charset="0"/>
                <a:ea typeface="宋体" panose="02010600030101010101" pitchFamily="2" charset="-122"/>
              </a:rPr>
              <a:t>公理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12  Q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(P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Q)</a:t>
            </a:r>
          </a:p>
          <a:p>
            <a:pPr>
              <a:spcBef>
                <a:spcPct val="40000"/>
              </a:spcBef>
              <a:buFont typeface="Arial" panose="020B0604020202020204" pitchFamily="34" charset="0"/>
              <a:buNone/>
            </a:pPr>
            <a:r>
              <a:rPr lang="zh-CN" altLang="en-US" b="1">
                <a:latin typeface="Calibri" panose="020F0502020204030204" pitchFamily="34" charset="0"/>
                <a:ea typeface="宋体" panose="02010600030101010101" pitchFamily="2" charset="-122"/>
              </a:rPr>
              <a:t>公理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13  (P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R)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((Q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R)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((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Q)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R))</a:t>
            </a:r>
          </a:p>
          <a:p>
            <a:pPr>
              <a:spcBef>
                <a:spcPct val="40000"/>
              </a:spcBef>
              <a:buFont typeface="Arial" panose="020B0604020202020204" pitchFamily="34" charset="0"/>
              <a:buNone/>
            </a:pPr>
            <a:r>
              <a:rPr lang="zh-CN" altLang="en-US" b="1">
                <a:latin typeface="Calibri" panose="020F0502020204030204" pitchFamily="34" charset="0"/>
                <a:ea typeface="宋体" panose="02010600030101010101" pitchFamily="2" charset="-122"/>
              </a:rPr>
              <a:t>公理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14  (P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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Q)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(Q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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P)</a:t>
            </a:r>
          </a:p>
          <a:p>
            <a:pPr>
              <a:spcBef>
                <a:spcPct val="40000"/>
              </a:spcBef>
              <a:buFont typeface="Arial" panose="020B0604020202020204" pitchFamily="34" charset="0"/>
              <a:buNone/>
            </a:pPr>
            <a:r>
              <a:rPr lang="zh-CN" altLang="en-US" b="1">
                <a:latin typeface="Calibri" panose="020F0502020204030204" pitchFamily="34" charset="0"/>
                <a:ea typeface="宋体" panose="02010600030101010101" pitchFamily="2" charset="-122"/>
              </a:rPr>
              <a:t>公理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15  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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59338" y="979488"/>
            <a:ext cx="1619250" cy="1584325"/>
            <a:chOff x="4513" y="2069"/>
            <a:chExt cx="1020" cy="726"/>
          </a:xfrm>
        </p:grpSpPr>
        <p:sp>
          <p:nvSpPr>
            <p:cNvPr id="9228" name="Text Box 5"/>
            <p:cNvSpPr txBox="1">
              <a:spLocks noChangeArrowheads="1"/>
            </p:cNvSpPr>
            <p:nvPr/>
          </p:nvSpPr>
          <p:spPr bwMode="auto">
            <a:xfrm>
              <a:off x="4649" y="2272"/>
              <a:ext cx="884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CC0000"/>
                  </a:solidFill>
                </a:rPr>
                <a:t>与∧</a:t>
              </a:r>
              <a:r>
                <a:rPr lang="zh-CN" altLang="en-US" sz="2400" b="1">
                  <a:solidFill>
                    <a:srgbClr val="CC0000"/>
                  </a:solidFill>
                  <a:sym typeface="Symbol" panose="05050102010706020507" pitchFamily="18" charset="2"/>
                </a:rPr>
                <a:t>有关</a:t>
              </a:r>
            </a:p>
          </p:txBody>
        </p:sp>
        <p:sp>
          <p:nvSpPr>
            <p:cNvPr id="9229" name="AutoShape 6"/>
            <p:cNvSpPr>
              <a:spLocks/>
            </p:cNvSpPr>
            <p:nvPr/>
          </p:nvSpPr>
          <p:spPr bwMode="auto">
            <a:xfrm>
              <a:off x="4513" y="2069"/>
              <a:ext cx="45" cy="726"/>
            </a:xfrm>
            <a:prstGeom prst="rightBrace">
              <a:avLst>
                <a:gd name="adj1" fmla="val 134444"/>
                <a:gd name="adj2" fmla="val 50000"/>
              </a:avLst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596188" y="3140075"/>
            <a:ext cx="1635125" cy="1439863"/>
            <a:chOff x="4513" y="2069"/>
            <a:chExt cx="1030" cy="726"/>
          </a:xfrm>
        </p:grpSpPr>
        <p:sp>
          <p:nvSpPr>
            <p:cNvPr id="9226" name="Text Box 8"/>
            <p:cNvSpPr txBox="1">
              <a:spLocks noChangeArrowheads="1"/>
            </p:cNvSpPr>
            <p:nvPr/>
          </p:nvSpPr>
          <p:spPr bwMode="auto">
            <a:xfrm>
              <a:off x="4649" y="2280"/>
              <a:ext cx="89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CC0000"/>
                  </a:solidFill>
                </a:rPr>
                <a:t>与∨</a:t>
              </a:r>
              <a:r>
                <a:rPr lang="zh-CN" altLang="en-US" sz="2400" b="1">
                  <a:solidFill>
                    <a:srgbClr val="CC0000"/>
                  </a:solidFill>
                  <a:sym typeface="Symbol" panose="05050102010706020507" pitchFamily="18" charset="2"/>
                </a:rPr>
                <a:t>有关</a:t>
              </a:r>
            </a:p>
          </p:txBody>
        </p:sp>
        <p:sp>
          <p:nvSpPr>
            <p:cNvPr id="9227" name="AutoShape 9"/>
            <p:cNvSpPr>
              <a:spLocks/>
            </p:cNvSpPr>
            <p:nvPr/>
          </p:nvSpPr>
          <p:spPr bwMode="auto">
            <a:xfrm>
              <a:off x="4513" y="2069"/>
              <a:ext cx="45" cy="726"/>
            </a:xfrm>
            <a:prstGeom prst="rightBrace">
              <a:avLst>
                <a:gd name="adj1" fmla="val 134444"/>
                <a:gd name="adj2" fmla="val 50000"/>
              </a:avLst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084888" y="5156200"/>
            <a:ext cx="1536700" cy="1008063"/>
            <a:chOff x="4513" y="2069"/>
            <a:chExt cx="968" cy="726"/>
          </a:xfrm>
        </p:grpSpPr>
        <p:sp>
          <p:nvSpPr>
            <p:cNvPr id="9224" name="Text Box 11"/>
            <p:cNvSpPr txBox="1">
              <a:spLocks noChangeArrowheads="1"/>
            </p:cNvSpPr>
            <p:nvPr/>
          </p:nvSpPr>
          <p:spPr bwMode="auto">
            <a:xfrm>
              <a:off x="4649" y="2281"/>
              <a:ext cx="83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CC0000"/>
                  </a:solidFill>
                </a:rPr>
                <a:t>与</a:t>
              </a:r>
              <a:r>
                <a:rPr lang="zh-CN" altLang="en-US" sz="2400" b="1">
                  <a:solidFill>
                    <a:srgbClr val="CC0000"/>
                  </a:solidFill>
                  <a:sym typeface="Symbol" panose="05050102010706020507" pitchFamily="18" charset="2"/>
                </a:rPr>
                <a:t>有关</a:t>
              </a:r>
            </a:p>
          </p:txBody>
        </p:sp>
        <p:sp>
          <p:nvSpPr>
            <p:cNvPr id="9225" name="AutoShape 12"/>
            <p:cNvSpPr>
              <a:spLocks/>
            </p:cNvSpPr>
            <p:nvPr/>
          </p:nvSpPr>
          <p:spPr bwMode="auto">
            <a:xfrm>
              <a:off x="4513" y="2069"/>
              <a:ext cx="45" cy="726"/>
            </a:xfrm>
            <a:prstGeom prst="rightBrace">
              <a:avLst>
                <a:gd name="adj1" fmla="val 134444"/>
                <a:gd name="adj2" fmla="val 50000"/>
              </a:avLst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5338913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5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5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5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58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58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D90579-86FE-4560-AED6-13ED32E03EDC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/48</a:t>
            </a:r>
          </a:p>
        </p:txBody>
      </p:sp>
      <p:sp>
        <p:nvSpPr>
          <p:cNvPr id="1024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公理系统中的推理规则</a:t>
            </a:r>
          </a:p>
        </p:txBody>
      </p:sp>
      <p:sp>
        <p:nvSpPr>
          <p:cNvPr id="10244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1052513"/>
            <a:ext cx="8496300" cy="4525962"/>
          </a:xfrm>
        </p:spPr>
        <p:txBody>
          <a:bodyPr/>
          <a:lstStyle/>
          <a:p>
            <a:pPr marL="2781300" indent="-2781300"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3600" b="1">
                <a:latin typeface="Calibri" panose="020F0502020204030204" pitchFamily="34" charset="0"/>
                <a:ea typeface="宋体" panose="02010600030101010101" pitchFamily="2" charset="-122"/>
              </a:rPr>
              <a:t>(1)</a:t>
            </a:r>
            <a:r>
              <a:rPr lang="zh-CN" altLang="en-US" sz="3600" b="1">
                <a:latin typeface="Calibri" panose="020F0502020204030204" pitchFamily="34" charset="0"/>
                <a:ea typeface="宋体" panose="02010600030101010101" pitchFamily="2" charset="-122"/>
              </a:rPr>
              <a:t>代入规则：将公式</a:t>
            </a:r>
            <a:r>
              <a:rPr lang="zh-CN" altLang="en-US" sz="36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US" sz="3600" b="1">
                <a:latin typeface="Calibri" panose="020F0502020204030204" pitchFamily="34" charset="0"/>
                <a:ea typeface="宋体" panose="02010600030101010101" pitchFamily="2" charset="-122"/>
              </a:rPr>
              <a:t>中出现的某一符号</a:t>
            </a:r>
            <a:r>
              <a:rPr lang="en-US" altLang="zh-CN" sz="3600" b="1">
                <a:latin typeface="Calibri" panose="020F0502020204030204" pitchFamily="34" charset="0"/>
                <a:ea typeface="宋体" panose="02010600030101010101" pitchFamily="2" charset="-122"/>
              </a:rPr>
              <a:t>B </a:t>
            </a:r>
            <a:r>
              <a:rPr lang="zh-CN" altLang="en-US" sz="3600" b="1">
                <a:latin typeface="Calibri" panose="020F0502020204030204" pitchFamily="34" charset="0"/>
                <a:ea typeface="宋体" panose="02010600030101010101" pitchFamily="2" charset="-122"/>
              </a:rPr>
              <a:t>每处均代以某一公式</a:t>
            </a:r>
            <a:r>
              <a:rPr lang="en-US" altLang="zh-CN" sz="3600" b="1">
                <a:latin typeface="Calibri" panose="020F0502020204030204" pitchFamily="34" charset="0"/>
                <a:ea typeface="宋体" panose="02010600030101010101" pitchFamily="2" charset="-122"/>
              </a:rPr>
              <a:t>C</a:t>
            </a:r>
            <a:r>
              <a:rPr lang="zh-CN" altLang="en-US" sz="3600" b="1">
                <a:latin typeface="Calibri" panose="020F0502020204030204" pitchFamily="34" charset="0"/>
                <a:ea typeface="宋体" panose="02010600030101010101" pitchFamily="2" charset="-122"/>
              </a:rPr>
              <a:t>，所到的公式</a:t>
            </a:r>
            <a:r>
              <a:rPr lang="en-US" altLang="zh-CN" sz="3600" b="1">
                <a:latin typeface="Calibri" panose="020F0502020204030204" pitchFamily="34" charset="0"/>
                <a:ea typeface="宋体" panose="02010600030101010101" pitchFamily="2" charset="-122"/>
              </a:rPr>
              <a:t>D </a:t>
            </a:r>
            <a:r>
              <a:rPr lang="zh-CN" altLang="en-US" sz="3600" b="1">
                <a:latin typeface="Calibri" panose="020F0502020204030204" pitchFamily="34" charset="0"/>
                <a:ea typeface="宋体" panose="02010600030101010101" pitchFamily="2" charset="-122"/>
              </a:rPr>
              <a:t>称为</a:t>
            </a:r>
            <a:r>
              <a:rPr lang="en-US" altLang="zh-CN" sz="3600" b="1">
                <a:latin typeface="Calibri" panose="020F0502020204030204" pitchFamily="34" charset="0"/>
                <a:ea typeface="宋体" panose="02010600030101010101" pitchFamily="2" charset="-122"/>
              </a:rPr>
              <a:t>C </a:t>
            </a:r>
            <a:r>
              <a:rPr lang="zh-CN" altLang="en-US" sz="3600" b="1">
                <a:latin typeface="Calibri" panose="020F0502020204030204" pitchFamily="34" charset="0"/>
                <a:ea typeface="宋体" panose="02010600030101010101" pitchFamily="2" charset="-122"/>
              </a:rPr>
              <a:t>对</a:t>
            </a:r>
            <a:r>
              <a:rPr lang="zh-CN" altLang="en-US" sz="36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 </a:t>
            </a:r>
            <a:r>
              <a:rPr lang="zh-CN" altLang="en-US" sz="3600" b="1">
                <a:latin typeface="Calibri" panose="020F0502020204030204" pitchFamily="34" charset="0"/>
                <a:ea typeface="宋体" panose="02010600030101010101" pitchFamily="2" charset="-122"/>
              </a:rPr>
              <a:t>的代入。</a:t>
            </a:r>
          </a:p>
          <a:p>
            <a:pPr marL="2781300" indent="-2781300"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3600" b="1">
                <a:latin typeface="Calibri" panose="020F0502020204030204" pitchFamily="34" charset="0"/>
                <a:ea typeface="宋体" panose="02010600030101010101" pitchFamily="2" charset="-122"/>
              </a:rPr>
              <a:t>(2)</a:t>
            </a:r>
            <a:r>
              <a:rPr lang="zh-CN" altLang="en-US" sz="3600" b="1">
                <a:latin typeface="Calibri" panose="020F0502020204030204" pitchFamily="34" charset="0"/>
                <a:ea typeface="宋体" panose="02010600030101010101" pitchFamily="2" charset="-122"/>
              </a:rPr>
              <a:t>分离规则：如果</a:t>
            </a:r>
            <a:r>
              <a:rPr lang="en-US" altLang="zh-CN" sz="3600" b="1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3600" b="1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600" b="1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3600" b="1">
                <a:latin typeface="Calibri" panose="020F0502020204030204" pitchFamily="34" charset="0"/>
                <a:ea typeface="宋体" panose="02010600030101010101" pitchFamily="2" charset="-122"/>
              </a:rPr>
              <a:t>，且</a:t>
            </a:r>
            <a:r>
              <a:rPr lang="en-US" altLang="zh-CN" sz="3600" b="1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3600" b="1">
                <a:latin typeface="Calibri" panose="020F0502020204030204" pitchFamily="34" charset="0"/>
                <a:ea typeface="宋体" panose="02010600030101010101" pitchFamily="2" charset="-122"/>
              </a:rPr>
              <a:t>，则</a:t>
            </a:r>
            <a:r>
              <a:rPr lang="en-US" altLang="zh-CN" sz="3600" b="1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3600" b="1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843808" y="5578475"/>
            <a:ext cx="578876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说明： 在公理系统推理理论中，不能使用逻辑等值公式</a:t>
            </a:r>
          </a:p>
        </p:txBody>
      </p:sp>
    </p:spTree>
    <p:extLst>
      <p:ext uri="{BB962C8B-B14F-4D97-AF65-F5344CB8AC3E}">
        <p14:creationId xmlns:p14="http://schemas.microsoft.com/office/powerpoint/2010/main" val="1529318548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dirty="0">
                <a:ea typeface="宋体" panose="02010600030101010101" pitchFamily="2" charset="-122"/>
              </a:rPr>
              <a:t>作业</a:t>
            </a:r>
            <a:r>
              <a:rPr lang="en-US" altLang="zh-CN" sz="4000" dirty="0">
                <a:ea typeface="宋体" panose="02010600030101010101" pitchFamily="2" charset="-122"/>
              </a:rPr>
              <a:t>04</a:t>
            </a:r>
          </a:p>
        </p:txBody>
      </p:sp>
      <p:sp>
        <p:nvSpPr>
          <p:cNvPr id="45060" name="Rectangle 3"/>
          <p:cNvSpPr>
            <a:spLocks noGrp="1"/>
          </p:cNvSpPr>
          <p:nvPr>
            <p:ph type="body" idx="4294967295"/>
          </p:nvPr>
        </p:nvSpPr>
        <p:spPr>
          <a:xfrm>
            <a:off x="174314" y="908720"/>
            <a:ext cx="8569325" cy="5113337"/>
          </a:xfrm>
        </p:spPr>
        <p:txBody>
          <a:bodyPr/>
          <a:lstStyle/>
          <a:p>
            <a:pPr marL="901700" indent="-901700">
              <a:buNone/>
            </a:pP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1.19(5)</a:t>
            </a:r>
          </a:p>
          <a:p>
            <a:pPr marL="901700" indent="-901700">
              <a:buNone/>
            </a:pP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1.20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946007"/>
      </p:ext>
    </p:extLst>
  </p:cSld>
  <p:clrMapOvr>
    <a:masterClrMapping/>
  </p:clrMapOvr>
  <p:transition advTm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DC30AD-3135-4164-A15A-8B15878F7D98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/48</a:t>
            </a:r>
          </a:p>
        </p:txBody>
      </p:sp>
      <p:sp>
        <p:nvSpPr>
          <p:cNvPr id="1024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从真值表看推理是否正确</a:t>
            </a: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141288" y="1412875"/>
            <a:ext cx="8587607" cy="2677656"/>
          </a:xfrm>
          <a:prstGeom prst="rect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/>
              <a:t>p           q         ((</a:t>
            </a:r>
            <a:r>
              <a:rPr lang="en-US" altLang="zh-CN" sz="2800" b="1" dirty="0" err="1"/>
              <a:t>p</a:t>
            </a:r>
            <a:r>
              <a:rPr lang="en-US" altLang="zh-CN" sz="2800" b="1" dirty="0" err="1">
                <a:sym typeface="Symbol" panose="05050102010706020507" pitchFamily="18" charset="2"/>
              </a:rPr>
              <a:t>q</a:t>
            </a:r>
            <a:r>
              <a:rPr lang="en-US" altLang="zh-CN" sz="2800" b="1" dirty="0"/>
              <a:t>)</a:t>
            </a:r>
            <a:r>
              <a:rPr lang="en-US" altLang="zh-CN" sz="2800" b="1" dirty="0">
                <a:sym typeface="Symbol" panose="05050102010706020507" pitchFamily="18" charset="2"/>
              </a:rPr>
              <a:t>p</a:t>
            </a:r>
            <a:r>
              <a:rPr lang="en-US" altLang="zh-CN" sz="2800" b="1" dirty="0"/>
              <a:t>)</a:t>
            </a:r>
            <a:r>
              <a:rPr lang="en-US" altLang="zh-CN" sz="2800" b="1" dirty="0">
                <a:sym typeface="Symbol" panose="05050102010706020507" pitchFamily="18" charset="2"/>
              </a:rPr>
              <a:t>q</a:t>
            </a:r>
            <a:r>
              <a:rPr lang="en-US" altLang="zh-CN" sz="2800" dirty="0"/>
              <a:t> </a:t>
            </a:r>
            <a:r>
              <a:rPr lang="en-US" altLang="zh-CN" sz="2800" b="1" dirty="0"/>
              <a:t>        ((</a:t>
            </a:r>
            <a:r>
              <a:rPr lang="en-US" altLang="zh-CN" sz="2800" b="1" dirty="0" err="1"/>
              <a:t>p</a:t>
            </a:r>
            <a:r>
              <a:rPr lang="en-US" altLang="zh-CN" sz="2800" b="1" dirty="0" err="1">
                <a:sym typeface="Symbol" panose="05050102010706020507" pitchFamily="18" charset="2"/>
              </a:rPr>
              <a:t>q</a:t>
            </a:r>
            <a:r>
              <a:rPr lang="en-US" altLang="zh-CN" sz="2800" b="1" dirty="0"/>
              <a:t>)</a:t>
            </a:r>
            <a:r>
              <a:rPr lang="en-US" altLang="zh-CN" sz="2800" b="1" dirty="0"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ym typeface="Symbol" panose="05050102010706020507" pitchFamily="18" charset="2"/>
              </a:rPr>
              <a:t>p</a:t>
            </a:r>
            <a:r>
              <a:rPr lang="en-US" altLang="zh-CN" sz="2800" b="1" dirty="0"/>
              <a:t>)</a:t>
            </a:r>
            <a:r>
              <a:rPr lang="en-US" altLang="zh-CN" sz="2800" b="1" dirty="0"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ym typeface="Symbol" panose="05050102010706020507" pitchFamily="18" charset="2"/>
              </a:rPr>
              <a:t>q</a:t>
            </a:r>
            <a:endParaRPr lang="en-US" altLang="zh-CN" sz="2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/>
              <a:t>1           1           </a:t>
            </a:r>
            <a:r>
              <a:rPr lang="zh-CN" altLang="en-US" sz="2800" b="1" dirty="0"/>
              <a:t>       </a:t>
            </a:r>
            <a:r>
              <a:rPr lang="en-US" altLang="zh-CN" sz="2800" b="1" dirty="0"/>
              <a:t>1                               1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/>
              <a:t>1           0           </a:t>
            </a:r>
            <a:r>
              <a:rPr lang="zh-CN" altLang="en-US" sz="2800" b="1" dirty="0"/>
              <a:t>       </a:t>
            </a:r>
            <a:r>
              <a:rPr lang="en-US" altLang="zh-CN" sz="2800" b="1" dirty="0"/>
              <a:t>1                               1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/>
              <a:t>0           1           </a:t>
            </a:r>
            <a:r>
              <a:rPr lang="zh-CN" altLang="en-US" sz="2800" b="1" dirty="0"/>
              <a:t>       </a:t>
            </a:r>
            <a:r>
              <a:rPr lang="en-US" altLang="zh-CN" sz="2800" b="1" dirty="0"/>
              <a:t>1                              </a:t>
            </a:r>
            <a:r>
              <a:rPr lang="en-US" altLang="zh-CN" sz="2800" b="1" dirty="0">
                <a:solidFill>
                  <a:srgbClr val="CC0000"/>
                </a:solidFill>
              </a:rPr>
              <a:t>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/>
              <a:t>0           0           </a:t>
            </a:r>
            <a:r>
              <a:rPr lang="zh-CN" altLang="en-US" sz="2800" b="1" dirty="0"/>
              <a:t>       </a:t>
            </a:r>
            <a:r>
              <a:rPr lang="en-US" altLang="zh-CN" sz="2800" b="1" dirty="0"/>
              <a:t>1                               1</a:t>
            </a:r>
          </a:p>
        </p:txBody>
      </p:sp>
      <p:sp>
        <p:nvSpPr>
          <p:cNvPr id="10245" name="Line 6"/>
          <p:cNvSpPr>
            <a:spLocks noChangeShapeType="1"/>
          </p:cNvSpPr>
          <p:nvPr/>
        </p:nvSpPr>
        <p:spPr bwMode="auto">
          <a:xfrm>
            <a:off x="142875" y="2060575"/>
            <a:ext cx="8893175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6" name="Line 7"/>
          <p:cNvSpPr>
            <a:spLocks noChangeShapeType="1"/>
          </p:cNvSpPr>
          <p:nvPr/>
        </p:nvSpPr>
        <p:spPr bwMode="auto">
          <a:xfrm>
            <a:off x="2268538" y="1484313"/>
            <a:ext cx="0" cy="2592387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7" name="Line 8"/>
          <p:cNvSpPr>
            <a:spLocks noChangeShapeType="1"/>
          </p:cNvSpPr>
          <p:nvPr/>
        </p:nvSpPr>
        <p:spPr bwMode="auto">
          <a:xfrm>
            <a:off x="5435600" y="1484313"/>
            <a:ext cx="0" cy="2592387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9562" name="AutoShape 10"/>
          <p:cNvSpPr>
            <a:spLocks noChangeArrowheads="1"/>
          </p:cNvSpPr>
          <p:nvPr/>
        </p:nvSpPr>
        <p:spPr bwMode="auto">
          <a:xfrm>
            <a:off x="611188" y="5229225"/>
            <a:ext cx="3978275" cy="1449388"/>
          </a:xfrm>
          <a:prstGeom prst="cloudCallout">
            <a:avLst>
              <a:gd name="adj1" fmla="val 8611"/>
              <a:gd name="adj2" fmla="val -12286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993300"/>
                </a:solidFill>
              </a:rPr>
              <a:t>永真公式</a:t>
            </a:r>
            <a:endParaRPr lang="en-US" altLang="zh-CN" sz="3600" b="1">
              <a:solidFill>
                <a:srgbClr val="993300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993300"/>
                </a:solidFill>
              </a:rPr>
              <a:t>三段论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5797550" y="5589588"/>
            <a:ext cx="2700338" cy="1089025"/>
          </a:xfrm>
          <a:prstGeom prst="cloudCallout">
            <a:avLst>
              <a:gd name="adj1" fmla="val -20801"/>
              <a:gd name="adj2" fmla="val -18100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bg1"/>
                </a:solidFill>
              </a:rPr>
              <a:t>非永真</a:t>
            </a:r>
          </a:p>
        </p:txBody>
      </p:sp>
    </p:spTree>
    <p:extLst>
      <p:ext uri="{BB962C8B-B14F-4D97-AF65-F5344CB8AC3E}">
        <p14:creationId xmlns:p14="http://schemas.microsoft.com/office/powerpoint/2010/main" val="30473419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62" grpId="0" animBg="1"/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2"/>
          <p:cNvSpPr txBox="1">
            <a:spLocks/>
          </p:cNvSpPr>
          <p:nvPr/>
        </p:nvSpPr>
        <p:spPr bwMode="auto">
          <a:xfrm>
            <a:off x="179388" y="-26988"/>
            <a:ext cx="82296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4000" dirty="0">
                <a:ea typeface="宋体" panose="02010600030101010101" pitchFamily="2" charset="-122"/>
              </a:rPr>
              <a:t>作业</a:t>
            </a:r>
            <a:r>
              <a:rPr lang="en-US" altLang="zh-CN" sz="4000" dirty="0">
                <a:ea typeface="宋体" panose="02010600030101010101" pitchFamily="2" charset="-122"/>
              </a:rPr>
              <a:t>02</a:t>
            </a:r>
            <a:r>
              <a:rPr lang="zh-CN" altLang="en-US" sz="4000" dirty="0">
                <a:ea typeface="宋体" panose="02010600030101010101" pitchFamily="2" charset="-122"/>
              </a:rPr>
              <a:t>参考答案</a:t>
            </a:r>
            <a:endParaRPr lang="en-US" altLang="zh-CN" sz="4000" dirty="0"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3449"/>
            <a:ext cx="9144000" cy="367110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5536" y="314096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419235234"/>
      </p:ext>
    </p:extLst>
  </p:cSld>
  <p:clrMapOvr>
    <a:masterClrMapping/>
  </p:clrMapOvr>
  <p:transition advTm="10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2"/>
          <p:cNvSpPr txBox="1">
            <a:spLocks/>
          </p:cNvSpPr>
          <p:nvPr/>
        </p:nvSpPr>
        <p:spPr bwMode="auto">
          <a:xfrm>
            <a:off x="179388" y="-26988"/>
            <a:ext cx="82296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4000" dirty="0">
                <a:ea typeface="宋体" panose="02010600030101010101" pitchFamily="2" charset="-122"/>
              </a:rPr>
              <a:t>作业</a:t>
            </a:r>
            <a:r>
              <a:rPr lang="en-US" altLang="zh-CN" sz="4000" dirty="0">
                <a:ea typeface="宋体" panose="02010600030101010101" pitchFamily="2" charset="-122"/>
              </a:rPr>
              <a:t>02</a:t>
            </a:r>
            <a:r>
              <a:rPr lang="zh-CN" altLang="en-US" sz="4000" dirty="0">
                <a:ea typeface="宋体" panose="02010600030101010101" pitchFamily="2" charset="-122"/>
              </a:rPr>
              <a:t>参考答案</a:t>
            </a:r>
            <a:endParaRPr lang="en-US" altLang="zh-CN" sz="4000" dirty="0"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98" y="790004"/>
            <a:ext cx="6457314" cy="606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27263"/>
      </p:ext>
    </p:extLst>
  </p:cSld>
  <p:clrMapOvr>
    <a:masterClrMapping/>
  </p:clrMapOvr>
  <p:transition advTm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3EAD65-9398-49E8-9BC1-4620C2307BA7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/48</a:t>
            </a:r>
          </a:p>
        </p:txBody>
      </p:sp>
      <p:sp>
        <p:nvSpPr>
          <p:cNvPr id="1126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>
                <a:latin typeface="Calibri" panose="020F0502020204030204" pitchFamily="34" charset="0"/>
                <a:ea typeface="宋体" panose="02010600030101010101" pitchFamily="2" charset="-122"/>
              </a:rPr>
              <a:t>有效推理</a:t>
            </a:r>
          </a:p>
        </p:txBody>
      </p:sp>
      <p:sp>
        <p:nvSpPr>
          <p:cNvPr id="11268" name="Rectangle 3"/>
          <p:cNvSpPr>
            <a:spLocks noGrp="1"/>
          </p:cNvSpPr>
          <p:nvPr>
            <p:ph type="body" idx="4294967295"/>
          </p:nvPr>
        </p:nvSpPr>
        <p:spPr>
          <a:xfrm>
            <a:off x="142874" y="765175"/>
            <a:ext cx="9325669" cy="5544145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1200"/>
              </a:spcBef>
              <a:spcAft>
                <a:spcPct val="50000"/>
              </a:spcAft>
              <a:buFont typeface="Arial" panose="020B0604020202020204" pitchFamily="34" charset="0"/>
              <a:buNone/>
            </a:pPr>
            <a:r>
              <a:rPr lang="zh-CN" altLang="en-US" b="1" dirty="0">
                <a:ea typeface="宋体" panose="02010600030101010101" pitchFamily="2" charset="-122"/>
              </a:rPr>
              <a:t>若有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重言式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zh-CN" altLang="en-US" sz="2800" b="1" dirty="0">
              <a:latin typeface="Calibri" panose="020F050202020403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则称由前提</a:t>
            </a:r>
            <a:r>
              <a:rPr lang="en-US" altLang="zh-CN" b="1" dirty="0">
                <a:ea typeface="宋体" panose="02010600030101010101" pitchFamily="2" charset="-122"/>
              </a:rPr>
              <a:t>A</a:t>
            </a:r>
            <a:r>
              <a:rPr lang="en-US" altLang="zh-CN" b="1" baseline="-25000" dirty="0"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b="1" dirty="0">
                <a:ea typeface="宋体" panose="02010600030101010101" pitchFamily="2" charset="-122"/>
              </a:rPr>
              <a:t>…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dirty="0" err="1">
                <a:ea typeface="宋体" panose="02010600030101010101" pitchFamily="2" charset="-122"/>
              </a:rPr>
              <a:t>A</a:t>
            </a:r>
            <a:r>
              <a:rPr lang="en-US" altLang="zh-CN" b="1" baseline="-25000" dirty="0" err="1">
                <a:ea typeface="宋体" panose="02010600030101010101" pitchFamily="2" charset="-122"/>
              </a:rPr>
              <a:t>k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推出结论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的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推理有效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并称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是 </a:t>
            </a:r>
            <a:r>
              <a:rPr lang="en-US" altLang="zh-CN" b="1" dirty="0">
                <a:ea typeface="宋体" panose="02010600030101010101" pitchFamily="2" charset="-122"/>
              </a:rPr>
              <a:t>A</a:t>
            </a:r>
            <a:r>
              <a:rPr lang="en-US" altLang="zh-CN" b="1" baseline="-25000" dirty="0"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b="1" dirty="0">
                <a:ea typeface="宋体" panose="02010600030101010101" pitchFamily="2" charset="-122"/>
              </a:rPr>
              <a:t>A</a:t>
            </a:r>
            <a:r>
              <a:rPr lang="en-US" altLang="zh-CN" b="1" baseline="-25000" dirty="0">
                <a:ea typeface="宋体" panose="02010600030101010101" pitchFamily="2" charset="-122"/>
              </a:rPr>
              <a:t>2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ea typeface="宋体" panose="02010600030101010101" pitchFamily="2" charset="-122"/>
              </a:rPr>
              <a:t>…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dirty="0" err="1">
                <a:ea typeface="宋体" panose="02010600030101010101" pitchFamily="2" charset="-122"/>
              </a:rPr>
              <a:t>A</a:t>
            </a:r>
            <a:r>
              <a:rPr lang="en-US" altLang="zh-CN" b="1" baseline="-25000" dirty="0" err="1">
                <a:ea typeface="宋体" panose="02010600030101010101" pitchFamily="2" charset="-122"/>
              </a:rPr>
              <a:t>k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的逻辑结论，记为：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 algn="ctr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(</a:t>
            </a:r>
            <a:r>
              <a:rPr lang="en-US" altLang="zh-CN" b="1" dirty="0"/>
              <a:t>A</a:t>
            </a:r>
            <a:r>
              <a:rPr lang="en-US" altLang="zh-CN" b="1" baseline="-25000" dirty="0"/>
              <a:t>1</a:t>
            </a:r>
            <a:r>
              <a:rPr lang="en-US" altLang="zh-CN" b="1" dirty="0">
                <a:sym typeface="Symbol" panose="05050102010706020507" pitchFamily="18" charset="2"/>
              </a:rPr>
              <a:t>  </a:t>
            </a:r>
            <a:r>
              <a:rPr lang="en-US" altLang="zh-CN" b="1" dirty="0"/>
              <a:t>A</a:t>
            </a:r>
            <a:r>
              <a:rPr lang="en-US" altLang="zh-CN" b="1" baseline="-25000" dirty="0"/>
              <a:t>2</a:t>
            </a:r>
            <a:r>
              <a:rPr lang="en-US" altLang="zh-CN" b="1" dirty="0">
                <a:sym typeface="Symbol" panose="05050102010706020507" pitchFamily="18" charset="2"/>
              </a:rPr>
              <a:t>  </a:t>
            </a:r>
            <a:r>
              <a:rPr lang="en-US" altLang="zh-CN" b="1" dirty="0"/>
              <a:t>…</a:t>
            </a:r>
            <a:r>
              <a:rPr lang="en-US" altLang="zh-CN" b="1" dirty="0">
                <a:sym typeface="Symbol" panose="05050102010706020507" pitchFamily="18" charset="2"/>
              </a:rPr>
              <a:t>  </a:t>
            </a:r>
            <a:r>
              <a:rPr lang="en-US" altLang="zh-CN" b="1" dirty="0" err="1"/>
              <a:t>A</a:t>
            </a:r>
            <a:r>
              <a:rPr lang="en-US" altLang="zh-CN" b="1" baseline="-25000" dirty="0" err="1"/>
              <a:t>k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b="1" dirty="0">
                <a:solidFill>
                  <a:srgbClr val="99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ea typeface="宋体" panose="02010600030101010101" pitchFamily="2" charset="-122"/>
              </a:rPr>
              <a:t>或 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0" indent="0" algn="ctr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b="1" dirty="0">
                <a:ea typeface="宋体" panose="02010600030101010101" pitchFamily="2" charset="-122"/>
              </a:rPr>
              <a:t>A</a:t>
            </a:r>
            <a:r>
              <a:rPr lang="en-US" altLang="zh-CN" b="1" baseline="-25000" dirty="0"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b="1" dirty="0">
                <a:ea typeface="宋体" panose="02010600030101010101" pitchFamily="2" charset="-122"/>
              </a:rPr>
              <a:t>A</a:t>
            </a:r>
            <a:r>
              <a:rPr lang="en-US" altLang="zh-CN" b="1" baseline="-25000" dirty="0">
                <a:ea typeface="宋体" panose="02010600030101010101" pitchFamily="2" charset="-122"/>
              </a:rPr>
              <a:t>2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ea typeface="宋体" panose="02010600030101010101" pitchFamily="2" charset="-122"/>
              </a:rPr>
              <a:t>…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dirty="0" err="1">
                <a:ea typeface="宋体" panose="02010600030101010101" pitchFamily="2" charset="-122"/>
              </a:rPr>
              <a:t>A</a:t>
            </a:r>
            <a:r>
              <a:rPr lang="en-US" altLang="zh-CN" b="1" baseline="-25000" dirty="0" err="1">
                <a:ea typeface="宋体" panose="02010600030101010101" pitchFamily="2" charset="-122"/>
              </a:rPr>
              <a:t>k</a:t>
            </a:r>
            <a:r>
              <a:rPr lang="en-US" altLang="zh-CN" b="1" dirty="0">
                <a:solidFill>
                  <a:srgbClr val="99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┣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endParaRPr lang="zh-CN" altLang="en-US" b="1" dirty="0">
              <a:ea typeface="宋体" panose="02010600030101010101" pitchFamily="2" charset="-122"/>
            </a:endParaRPr>
          </a:p>
          <a:p>
            <a:pPr marL="0" indent="0" algn="ctr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b="1" dirty="0">
                <a:ea typeface="宋体" panose="02010600030101010101" pitchFamily="2" charset="-122"/>
              </a:rPr>
              <a:t>         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1412875"/>
            <a:ext cx="9144000" cy="62799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bg1"/>
                </a:solidFill>
              </a:rPr>
              <a:t>(A</a:t>
            </a:r>
            <a:r>
              <a:rPr lang="en-US" altLang="zh-CN" b="1" baseline="-25000" dirty="0">
                <a:solidFill>
                  <a:schemeClr val="bg1"/>
                </a:solidFill>
              </a:rPr>
              <a:t>1</a:t>
            </a:r>
            <a:r>
              <a:rPr lang="en-US" altLang="zh-CN" b="1" dirty="0">
                <a:solidFill>
                  <a:schemeClr val="bg1"/>
                </a:solidFill>
                <a:sym typeface="Symbol" panose="05050102010706020507" pitchFamily="18" charset="2"/>
              </a:rPr>
              <a:t>  </a:t>
            </a:r>
            <a:r>
              <a:rPr lang="en-US" altLang="zh-CN" b="1" dirty="0">
                <a:solidFill>
                  <a:schemeClr val="bg1"/>
                </a:solidFill>
              </a:rPr>
              <a:t>A</a:t>
            </a:r>
            <a:r>
              <a:rPr lang="en-US" altLang="zh-CN" b="1" baseline="-25000" dirty="0">
                <a:solidFill>
                  <a:schemeClr val="bg1"/>
                </a:solidFill>
              </a:rPr>
              <a:t>2</a:t>
            </a:r>
            <a:r>
              <a:rPr lang="en-US" altLang="zh-CN" b="1" dirty="0">
                <a:solidFill>
                  <a:schemeClr val="bg1"/>
                </a:solidFill>
                <a:sym typeface="Symbol" panose="05050102010706020507" pitchFamily="18" charset="2"/>
              </a:rPr>
              <a:t>  </a:t>
            </a:r>
            <a:r>
              <a:rPr lang="en-US" altLang="zh-CN" b="1" dirty="0">
                <a:solidFill>
                  <a:schemeClr val="bg1"/>
                </a:solidFill>
              </a:rPr>
              <a:t>…</a:t>
            </a:r>
            <a:r>
              <a:rPr lang="en-US" altLang="zh-CN" b="1" dirty="0">
                <a:solidFill>
                  <a:schemeClr val="bg1"/>
                </a:solidFill>
                <a:sym typeface="Symbol" panose="05050102010706020507" pitchFamily="18" charset="2"/>
              </a:rPr>
              <a:t>  </a:t>
            </a:r>
            <a:r>
              <a:rPr lang="en-US" altLang="zh-CN" b="1" dirty="0" err="1">
                <a:solidFill>
                  <a:schemeClr val="bg1"/>
                </a:solidFill>
              </a:rPr>
              <a:t>A</a:t>
            </a:r>
            <a:r>
              <a:rPr lang="en-US" altLang="zh-CN" b="1" baseline="-25000" dirty="0" err="1">
                <a:solidFill>
                  <a:schemeClr val="bg1"/>
                </a:solidFill>
              </a:rPr>
              <a:t>k</a:t>
            </a:r>
            <a:r>
              <a:rPr lang="en-US" altLang="zh-CN" b="1" dirty="0">
                <a:solidFill>
                  <a:schemeClr val="bg1"/>
                </a:solidFill>
              </a:rPr>
              <a:t>)</a:t>
            </a:r>
            <a:r>
              <a:rPr lang="en-US" altLang="zh-CN" b="1" dirty="0">
                <a:solidFill>
                  <a:schemeClr val="bg1"/>
                </a:solidFill>
                <a:sym typeface="Symbol" panose="05050102010706020507" pitchFamily="18" charset="2"/>
              </a:rPr>
              <a:t>  B</a:t>
            </a:r>
            <a:endParaRPr lang="en-US" altLang="zh-CN" sz="1800" b="1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2528605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3EAD65-9398-49E8-9BC1-4620C2307BA7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/48</a:t>
            </a:r>
          </a:p>
        </p:txBody>
      </p:sp>
      <p:sp>
        <p:nvSpPr>
          <p:cNvPr id="1126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推理的形式结构</a:t>
            </a:r>
          </a:p>
        </p:txBody>
      </p:sp>
      <p:sp>
        <p:nvSpPr>
          <p:cNvPr id="11268" name="Rectangle 3"/>
          <p:cNvSpPr>
            <a:spLocks noGrp="1"/>
          </p:cNvSpPr>
          <p:nvPr>
            <p:ph type="body" idx="4294967295"/>
          </p:nvPr>
        </p:nvSpPr>
        <p:spPr>
          <a:xfrm>
            <a:off x="142875" y="856904"/>
            <a:ext cx="8966200" cy="4929188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1200"/>
              </a:spcBef>
              <a:spcAft>
                <a:spcPct val="50000"/>
              </a:spcAft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称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B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为由前提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推出结论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的推理的形式结构。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lnSpc>
                <a:spcPct val="120000"/>
              </a:lnSpc>
              <a:spcBef>
                <a:spcPts val="1200"/>
              </a:spcBef>
              <a:spcAft>
                <a:spcPct val="50000"/>
              </a:spcAft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用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A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表示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B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是重言式。</a:t>
            </a:r>
          </a:p>
          <a:p>
            <a:pPr marL="2155825" indent="-2155825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）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A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B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是命题公式，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2155825" indent="-2155825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          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A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看似不是命题公式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是否常命题？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</a:p>
          <a:p>
            <a:pPr marL="1077913" indent="-1077913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）难以用计算机判断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A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，然而计算机可以计算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B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的值以判断它是否永真公式。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88047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C3D281-35AC-4E39-BDB6-6A9DC76C71C3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/48</a:t>
            </a:r>
          </a:p>
        </p:txBody>
      </p:sp>
      <p:sp>
        <p:nvSpPr>
          <p:cNvPr id="1331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三段论</a:t>
            </a:r>
          </a:p>
        </p:txBody>
      </p:sp>
      <p:sp>
        <p:nvSpPr>
          <p:cNvPr id="13316" name="Rectangle 3"/>
          <p:cNvSpPr>
            <a:spLocks noGrp="1"/>
          </p:cNvSpPr>
          <p:nvPr>
            <p:ph type="body" idx="4294967295"/>
          </p:nvPr>
        </p:nvSpPr>
        <p:spPr>
          <a:xfrm>
            <a:off x="755650" y="1557338"/>
            <a:ext cx="5545138" cy="2447925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p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q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  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大前提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               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小前提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q               </a:t>
            </a: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结    论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611188" y="4581525"/>
            <a:ext cx="7848600" cy="156966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三段论推理的有效性由永真公式：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</a:rPr>
              <a:t>((</a:t>
            </a:r>
            <a:r>
              <a:rPr lang="en-US" altLang="zh-CN" b="1" dirty="0" err="1">
                <a:solidFill>
                  <a:schemeClr val="bg1"/>
                </a:solidFill>
              </a:rPr>
              <a:t>p</a:t>
            </a:r>
            <a:r>
              <a:rPr lang="en-US" altLang="zh-CN" b="1" dirty="0" err="1">
                <a:solidFill>
                  <a:schemeClr val="bg1"/>
                </a:solidFill>
                <a:sym typeface="Symbol" panose="05050102010706020507" pitchFamily="18" charset="2"/>
              </a:rPr>
              <a:t>q</a:t>
            </a:r>
            <a:r>
              <a:rPr lang="en-US" altLang="zh-CN" b="1" dirty="0">
                <a:solidFill>
                  <a:schemeClr val="bg1"/>
                </a:solidFill>
              </a:rPr>
              <a:t>)</a:t>
            </a:r>
            <a:r>
              <a:rPr lang="en-US" altLang="zh-CN" b="1" dirty="0">
                <a:solidFill>
                  <a:schemeClr val="bg1"/>
                </a:solidFill>
                <a:sym typeface="Symbol" panose="05050102010706020507" pitchFamily="18" charset="2"/>
              </a:rPr>
              <a:t>p</a:t>
            </a:r>
            <a:r>
              <a:rPr lang="en-US" altLang="zh-CN" b="1" dirty="0">
                <a:solidFill>
                  <a:schemeClr val="bg1"/>
                </a:solidFill>
              </a:rPr>
              <a:t>)</a:t>
            </a:r>
            <a:r>
              <a:rPr lang="en-US" altLang="zh-CN" b="1" dirty="0">
                <a:solidFill>
                  <a:schemeClr val="bg1"/>
                </a:solidFill>
                <a:sym typeface="Symbol" panose="05050102010706020507" pitchFamily="18" charset="2"/>
              </a:rPr>
              <a:t>q</a:t>
            </a:r>
            <a:endParaRPr lang="en-US" altLang="zh-CN" b="1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所保证。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13318" name="Line 5"/>
          <p:cNvSpPr>
            <a:spLocks noChangeShapeType="1"/>
          </p:cNvSpPr>
          <p:nvPr/>
        </p:nvSpPr>
        <p:spPr bwMode="auto">
          <a:xfrm>
            <a:off x="1981200" y="2708275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6732588" y="836613"/>
            <a:ext cx="2051050" cy="360362"/>
          </a:xfrm>
          <a:prstGeom prst="wedgeRoundRectCallout">
            <a:avLst>
              <a:gd name="adj1" fmla="val -102630"/>
              <a:gd name="adj2" fmla="val 16453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chemeClr val="bg1"/>
                </a:solidFill>
              </a:rPr>
              <a:t>已知的一般原理</a:t>
            </a:r>
          </a:p>
        </p:txBody>
      </p:sp>
      <p:sp>
        <p:nvSpPr>
          <p:cNvPr id="13320" name="AutoShape 10"/>
          <p:cNvSpPr>
            <a:spLocks noChangeArrowheads="1"/>
          </p:cNvSpPr>
          <p:nvPr/>
        </p:nvSpPr>
        <p:spPr bwMode="auto">
          <a:xfrm>
            <a:off x="6948488" y="3357563"/>
            <a:ext cx="2016125" cy="792162"/>
          </a:xfrm>
          <a:prstGeom prst="wedgeEllipseCallout">
            <a:avLst>
              <a:gd name="adj1" fmla="val -92361"/>
              <a:gd name="adj2" fmla="val -620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chemeClr val="bg1"/>
                </a:solidFill>
              </a:rPr>
              <a:t>对特殊情况作出判断</a:t>
            </a:r>
          </a:p>
        </p:txBody>
      </p:sp>
      <p:sp>
        <p:nvSpPr>
          <p:cNvPr id="13321" name="AutoShape 11"/>
          <p:cNvSpPr>
            <a:spLocks noChangeArrowheads="1"/>
          </p:cNvSpPr>
          <p:nvPr/>
        </p:nvSpPr>
        <p:spPr bwMode="auto">
          <a:xfrm>
            <a:off x="7092950" y="1700213"/>
            <a:ext cx="2051050" cy="360362"/>
          </a:xfrm>
          <a:prstGeom prst="wedgeRoundRectCallout">
            <a:avLst>
              <a:gd name="adj1" fmla="val -112074"/>
              <a:gd name="adj2" fmla="val 15793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 b="1">
                <a:solidFill>
                  <a:schemeClr val="bg1"/>
                </a:solidFill>
              </a:rPr>
              <a:t>所研究的特殊情况</a:t>
            </a:r>
            <a:r>
              <a:rPr lang="zh-CN" altLang="en-US" sz="1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84475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16C40D-19BA-467A-9B37-D30CBAE65276}" type="slidenum"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r>
              <a:rPr lang="en-US" altLang="zh-CN" sz="1400" dirty="0">
                <a:solidFill>
                  <a:schemeClr val="tx2"/>
                </a:solidFill>
                <a:latin typeface="Times New Roman" panose="02020603050405020304" pitchFamily="18" charset="0"/>
              </a:rPr>
              <a:t>/48</a:t>
            </a:r>
          </a:p>
        </p:txBody>
      </p:sp>
      <p:sp>
        <p:nvSpPr>
          <p:cNvPr id="14339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713787" cy="642938"/>
          </a:xfrm>
        </p:spPr>
        <p:txBody>
          <a:bodyPr/>
          <a:lstStyle/>
          <a:p>
            <a:r>
              <a:rPr lang="zh-CN" altLang="en-US" sz="3600" b="1">
                <a:latin typeface="Calibri" panose="020F0502020204030204" pitchFamily="34" charset="0"/>
                <a:ea typeface="宋体" panose="02010600030101010101" pitchFamily="2" charset="-122"/>
              </a:rPr>
              <a:t>前提和结论间具有</a:t>
            </a:r>
            <a:r>
              <a:rPr lang="zh-CN" altLang="en-US" sz="3600" b="1">
                <a:solidFill>
                  <a:srgbClr val="993300"/>
                </a:solidFill>
                <a:ea typeface="宋体" panose="02010600030101010101" pitchFamily="2" charset="-122"/>
              </a:rPr>
              <a:t>可推导性</a:t>
            </a:r>
            <a:r>
              <a:rPr lang="zh-CN" altLang="en-US" sz="3600" b="1">
                <a:ea typeface="宋体" panose="02010600030101010101" pitchFamily="2" charset="-122"/>
              </a:rPr>
              <a:t>的</a:t>
            </a:r>
            <a:r>
              <a:rPr lang="zh-CN" altLang="en-US" sz="3600" b="1">
                <a:latin typeface="Calibri" panose="020F0502020204030204" pitchFamily="34" charset="0"/>
                <a:ea typeface="宋体" panose="02010600030101010101" pitchFamily="2" charset="-122"/>
              </a:rPr>
              <a:t>形式关系</a:t>
            </a:r>
            <a:endParaRPr lang="en-US" altLang="zh-CN" sz="3600" b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340" name="Rectangle 3"/>
          <p:cNvSpPr>
            <a:spLocks noGrp="1"/>
          </p:cNvSpPr>
          <p:nvPr>
            <p:ph type="body" idx="4294967295"/>
          </p:nvPr>
        </p:nvSpPr>
        <p:spPr>
          <a:xfrm>
            <a:off x="0" y="908050"/>
            <a:ext cx="9144000" cy="2233613"/>
          </a:xfrm>
          <a:solidFill>
            <a:schemeClr val="tx1"/>
          </a:solidFill>
        </p:spPr>
        <p:txBody>
          <a:bodyPr/>
          <a:lstStyle/>
          <a:p>
            <a:pPr marL="0" indent="450850">
              <a:spcBef>
                <a:spcPct val="65000"/>
              </a:spcBef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大前提：如果 </a:t>
            </a:r>
            <a:r>
              <a:rPr lang="en-US" altLang="zh-CN" b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1+1=3</a:t>
            </a:r>
            <a:r>
              <a:rPr lang="zh-CN" altLang="en-US" b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，则雪是黑的。</a:t>
            </a:r>
          </a:p>
          <a:p>
            <a:pPr marL="0" indent="450850">
              <a:spcBef>
                <a:spcPct val="65000"/>
              </a:spcBef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小前提：</a:t>
            </a:r>
            <a:r>
              <a:rPr lang="en-US" altLang="zh-CN" b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1+1=3</a:t>
            </a:r>
            <a:r>
              <a:rPr lang="zh-CN" altLang="en-US" b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  <a:p>
            <a:pPr marL="0" indent="450850">
              <a:spcBef>
                <a:spcPct val="65000"/>
              </a:spcBef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结 论 ：雪是黑的。</a:t>
            </a:r>
          </a:p>
        </p:txBody>
      </p:sp>
      <p:sp>
        <p:nvSpPr>
          <p:cNvPr id="281605" name="AutoShape 5"/>
          <p:cNvSpPr>
            <a:spLocks noChangeArrowheads="1"/>
          </p:cNvSpPr>
          <p:nvPr/>
        </p:nvSpPr>
        <p:spPr bwMode="auto">
          <a:xfrm>
            <a:off x="1043608" y="3789041"/>
            <a:ext cx="7992888" cy="3068960"/>
          </a:xfrm>
          <a:prstGeom prst="cloudCallout">
            <a:avLst>
              <a:gd name="adj1" fmla="val -41542"/>
              <a:gd name="adj2" fmla="val -8125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该推理过程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正确</a:t>
            </a:r>
            <a:r>
              <a:rPr lang="en-US" altLang="zh-CN" sz="2800" dirty="0">
                <a:solidFill>
                  <a:schemeClr val="bg1"/>
                </a:solidFill>
              </a:rPr>
              <a:t>,</a:t>
            </a:r>
            <a:r>
              <a:rPr lang="zh-CN" altLang="en-US" sz="2800" dirty="0">
                <a:solidFill>
                  <a:schemeClr val="bg1"/>
                </a:solidFill>
              </a:rPr>
              <a:t>但不意味着结论正确（ 不懂逻辑不行，懂逻辑的人不犯逻辑错误而已</a:t>
            </a:r>
            <a:r>
              <a:rPr lang="zh-CN" altLang="en-US" sz="3600" dirty="0">
                <a:solidFill>
                  <a:schemeClr val="bg1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36778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5" grpId="0" animBg="1"/>
    </p:bldLst>
  </p:timing>
</p:sld>
</file>

<file path=ppt/theme/theme1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4_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319975</TotalTime>
  <Words>4169</Words>
  <Application>Microsoft Office PowerPoint</Application>
  <PresentationFormat>全屏显示(4:3)</PresentationFormat>
  <Paragraphs>529</Paragraphs>
  <Slides>51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9" baseType="lpstr">
      <vt:lpstr>黑体</vt:lpstr>
      <vt:lpstr>宋体</vt:lpstr>
      <vt:lpstr>Arial</vt:lpstr>
      <vt:lpstr>Calibri</vt:lpstr>
      <vt:lpstr>Symbol</vt:lpstr>
      <vt:lpstr>Times New Roman</vt:lpstr>
      <vt:lpstr>Wingdings</vt:lpstr>
      <vt:lpstr>4_Office 主题</vt:lpstr>
      <vt:lpstr>PowerPoint 演示文稿</vt:lpstr>
      <vt:lpstr>1.7  推理理论</vt:lpstr>
      <vt:lpstr>PowerPoint 演示文稿</vt:lpstr>
      <vt:lpstr>推理是否正确？</vt:lpstr>
      <vt:lpstr>从真值表看推理是否正确</vt:lpstr>
      <vt:lpstr>有效推理</vt:lpstr>
      <vt:lpstr>推理的形式结构</vt:lpstr>
      <vt:lpstr>三段论</vt:lpstr>
      <vt:lpstr>前提和结论间具有可推导性的形式关系</vt:lpstr>
      <vt:lpstr>PowerPoint 演示文稿</vt:lpstr>
      <vt:lpstr>推理定律</vt:lpstr>
      <vt:lpstr>推理规则</vt:lpstr>
      <vt:lpstr>构造证明法之一—— 直接证明法</vt:lpstr>
      <vt:lpstr>附加规则</vt:lpstr>
      <vt:lpstr>化简规则</vt:lpstr>
      <vt:lpstr>假言推理规则（分离规则，三段论）</vt:lpstr>
      <vt:lpstr>拒取式规则</vt:lpstr>
      <vt:lpstr>析取三段论规则</vt:lpstr>
      <vt:lpstr>假言三段论规则（传递三段论）</vt:lpstr>
      <vt:lpstr>等价三段论规则</vt:lpstr>
      <vt:lpstr>构造性二难规则</vt:lpstr>
      <vt:lpstr>推理规则</vt:lpstr>
      <vt:lpstr>合取引入规则</vt:lpstr>
      <vt:lpstr>例 构造下面推理的证明</vt:lpstr>
      <vt:lpstr>例 构造下面推理的证明</vt:lpstr>
      <vt:lpstr>例 构造下面推理的证明</vt:lpstr>
      <vt:lpstr>例(续)</vt:lpstr>
      <vt:lpstr>例 构造下列推理的证明</vt:lpstr>
      <vt:lpstr>例(续)</vt:lpstr>
      <vt:lpstr>构造证明法之二——附加前提证明法</vt:lpstr>
      <vt:lpstr>例 求证 ├ (P(Q R))((PQ)R)</vt:lpstr>
      <vt:lpstr>例 求证├ (PR)((QR)(PQ))</vt:lpstr>
      <vt:lpstr>例  构造下面的推理证明</vt:lpstr>
      <vt:lpstr>例 构造下面推理的证明</vt:lpstr>
      <vt:lpstr>构造证明法之三——归谬法(反证法) </vt:lpstr>
      <vt:lpstr>例 求证： ├   (PP) P</vt:lpstr>
      <vt:lpstr>例 求证PP为定理。</vt:lpstr>
      <vt:lpstr>例 用归谬法构造下面推理的证明</vt:lpstr>
      <vt:lpstr>例 用直接法构造下面推理的证明</vt:lpstr>
      <vt:lpstr>构造证明法之四—— 半反证法</vt:lpstr>
      <vt:lpstr>PowerPoint 演示文稿</vt:lpstr>
      <vt:lpstr>例 构造下面推理的证明</vt:lpstr>
      <vt:lpstr>构造证明法之五—— 穷举法</vt:lpstr>
      <vt:lpstr>PowerPoint 演示文稿</vt:lpstr>
      <vt:lpstr>公理系统的推理过程</vt:lpstr>
      <vt:lpstr>公理系统中的15条公理</vt:lpstr>
      <vt:lpstr>15条公理</vt:lpstr>
      <vt:lpstr>公理系统中的推理规则</vt:lpstr>
      <vt:lpstr>作业04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zhong</dc:creator>
  <cp:lastModifiedBy>1563883475@qq.com</cp:lastModifiedBy>
  <cp:revision>485</cp:revision>
  <dcterms:created xsi:type="dcterms:W3CDTF">2090-01-01T11:28:32Z</dcterms:created>
  <dcterms:modified xsi:type="dcterms:W3CDTF">2024-11-14T10:31:38Z</dcterms:modified>
</cp:coreProperties>
</file>