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56"/>
  </p:notesMasterIdLst>
  <p:sldIdLst>
    <p:sldId id="850" r:id="rId2"/>
    <p:sldId id="825" r:id="rId3"/>
    <p:sldId id="775" r:id="rId4"/>
    <p:sldId id="827" r:id="rId5"/>
    <p:sldId id="776" r:id="rId6"/>
    <p:sldId id="777" r:id="rId7"/>
    <p:sldId id="778" r:id="rId8"/>
    <p:sldId id="779" r:id="rId9"/>
    <p:sldId id="782" r:id="rId10"/>
    <p:sldId id="783" r:id="rId11"/>
    <p:sldId id="784" r:id="rId12"/>
    <p:sldId id="828" r:id="rId13"/>
    <p:sldId id="829" r:id="rId14"/>
    <p:sldId id="830" r:id="rId15"/>
    <p:sldId id="832" r:id="rId16"/>
    <p:sldId id="831" r:id="rId17"/>
    <p:sldId id="792" r:id="rId18"/>
    <p:sldId id="851" r:id="rId19"/>
    <p:sldId id="852" r:id="rId20"/>
    <p:sldId id="853" r:id="rId21"/>
    <p:sldId id="854" r:id="rId22"/>
    <p:sldId id="855" r:id="rId23"/>
    <p:sldId id="856" r:id="rId24"/>
    <p:sldId id="857" r:id="rId25"/>
    <p:sldId id="858" r:id="rId26"/>
    <p:sldId id="859" r:id="rId27"/>
    <p:sldId id="860" r:id="rId28"/>
    <p:sldId id="861" r:id="rId29"/>
    <p:sldId id="862" r:id="rId30"/>
    <p:sldId id="863" r:id="rId31"/>
    <p:sldId id="864" r:id="rId32"/>
    <p:sldId id="865" r:id="rId33"/>
    <p:sldId id="866" r:id="rId34"/>
    <p:sldId id="867" r:id="rId35"/>
    <p:sldId id="868" r:id="rId36"/>
    <p:sldId id="869" r:id="rId37"/>
    <p:sldId id="870" r:id="rId38"/>
    <p:sldId id="871" r:id="rId39"/>
    <p:sldId id="872" r:id="rId40"/>
    <p:sldId id="873" r:id="rId41"/>
    <p:sldId id="874" r:id="rId42"/>
    <p:sldId id="875" r:id="rId43"/>
    <p:sldId id="876" r:id="rId44"/>
    <p:sldId id="877" r:id="rId45"/>
    <p:sldId id="878" r:id="rId46"/>
    <p:sldId id="879" r:id="rId47"/>
    <p:sldId id="880" r:id="rId48"/>
    <p:sldId id="881" r:id="rId49"/>
    <p:sldId id="882" r:id="rId50"/>
    <p:sldId id="883" r:id="rId51"/>
    <p:sldId id="884" r:id="rId52"/>
    <p:sldId id="886" r:id="rId53"/>
    <p:sldId id="885" r:id="rId54"/>
    <p:sldId id="887" r:id="rId5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3D7"/>
    <a:srgbClr val="993300"/>
    <a:srgbClr val="7F8D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85" autoAdjust="0"/>
    <p:restoredTop sz="67611" autoAdjust="0"/>
  </p:normalViewPr>
  <p:slideViewPr>
    <p:cSldViewPr>
      <p:cViewPr varScale="1">
        <p:scale>
          <a:sx n="105" d="100"/>
          <a:sy n="105" d="100"/>
        </p:scale>
        <p:origin x="460"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9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宋体" pitchFamily="2" charset="-122"/>
              </a:defRPr>
            </a:lvl1pPr>
          </a:lstStyle>
          <a:p>
            <a:pPr>
              <a:defRPr/>
            </a:pPr>
            <a:endParaRPr lang="zh-CN" altLang="en-US"/>
          </a:p>
        </p:txBody>
      </p:sp>
      <p:sp>
        <p:nvSpPr>
          <p:cNvPr id="593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宋体" pitchFamily="2" charset="-122"/>
              </a:defRPr>
            </a:lvl1pPr>
          </a:lstStyle>
          <a:p>
            <a:pPr>
              <a:defRPr/>
            </a:pPr>
            <a:fld id="{2B0E9399-3F89-49BD-B063-AD416EB07312}" type="datetimeFigureOut">
              <a:rPr lang="zh-CN" altLang="en-US"/>
              <a:pPr>
                <a:defRPr/>
              </a:pPr>
              <a:t>2024/11/14</a:t>
            </a:fld>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93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宋体" pitchFamily="2" charset="-122"/>
              </a:defRPr>
            </a:lvl1pPr>
          </a:lstStyle>
          <a:p>
            <a:pPr>
              <a:defRPr/>
            </a:pPr>
            <a:endParaRPr lang="en-US" altLang="zh-CN"/>
          </a:p>
        </p:txBody>
      </p:sp>
      <p:sp>
        <p:nvSpPr>
          <p:cNvPr id="593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DF3B43AF-1D13-403E-8CAD-E589427EA01E}"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news.sciencenet.cn/htmlnews/2021/6/460136.shtm"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asad.cas.cn/zt_124343/ysksgs/201801/t20180102_4683033.html"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p:spPr>
      </p:sp>
      <p:sp>
        <p:nvSpPr>
          <p:cNvPr id="5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1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28A268-A88C-4588-9A5D-7BFE0AADEA33}" type="slidenum">
              <a:rPr lang="zh-CN" altLang="en-US" smtClean="0"/>
              <a:pPr/>
              <a:t>1</a:t>
            </a:fld>
            <a:endParaRPr lang="en-US" altLang="zh-CN"/>
          </a:p>
        </p:txBody>
      </p:sp>
    </p:spTree>
    <p:extLst>
      <p:ext uri="{BB962C8B-B14F-4D97-AF65-F5344CB8AC3E}">
        <p14:creationId xmlns:p14="http://schemas.microsoft.com/office/powerpoint/2010/main" val="4041524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南京大学</a:t>
            </a:r>
            <a:r>
              <a:rPr lang="en-US" altLang="zh-CN" dirty="0"/>
              <a:t>Artificial Intelligence </a:t>
            </a:r>
            <a:r>
              <a:rPr lang="zh-CN" altLang="en-US" dirty="0"/>
              <a:t>“谓词演算和消解（归结）原理</a:t>
            </a:r>
            <a:r>
              <a:rPr lang="en-US" altLang="zh-CN" dirty="0"/>
              <a:t>.</a:t>
            </a:r>
            <a:r>
              <a:rPr lang="en-US" altLang="zh-CN" dirty="0" err="1"/>
              <a:t>ppt</a:t>
            </a:r>
            <a:r>
              <a:rPr lang="en-US" altLang="zh-CN" dirty="0"/>
              <a:t>”</a:t>
            </a:r>
            <a:r>
              <a:rPr lang="zh-CN" altLang="en-US" dirty="0"/>
              <a:t>讲义</a:t>
            </a:r>
            <a:endParaRPr lang="en-US" altLang="zh-CN" dirty="0"/>
          </a:p>
          <a:p>
            <a:r>
              <a:rPr lang="en-US" altLang="zh-CN" dirty="0"/>
              <a:t>B</a:t>
            </a:r>
            <a:r>
              <a:rPr lang="zh-CN" altLang="en-US" dirty="0"/>
              <a:t>、</a:t>
            </a:r>
            <a:r>
              <a:rPr lang="en-US" altLang="zh-CN" dirty="0"/>
              <a:t>C</a:t>
            </a:r>
            <a:r>
              <a:rPr lang="zh-CN" altLang="en-US" dirty="0"/>
              <a:t>是罪犯</a:t>
            </a:r>
            <a:endParaRPr lang="en-US" altLang="zh-CN" dirty="0"/>
          </a:p>
          <a:p>
            <a:r>
              <a:rPr lang="en-US" altLang="zh-CN" dirty="0"/>
              <a:t>A</a:t>
            </a:r>
            <a:r>
              <a:rPr lang="zh-CN" altLang="en-US" dirty="0"/>
              <a:t>、</a:t>
            </a:r>
            <a:r>
              <a:rPr lang="en-US" altLang="zh-CN" dirty="0"/>
              <a:t>D</a:t>
            </a:r>
            <a:r>
              <a:rPr lang="zh-CN" altLang="en-US" dirty="0"/>
              <a:t>与此案无关</a:t>
            </a:r>
          </a:p>
        </p:txBody>
      </p:sp>
      <p:sp>
        <p:nvSpPr>
          <p:cNvPr id="4" name="灯片编号占位符 3"/>
          <p:cNvSpPr>
            <a:spLocks noGrp="1"/>
          </p:cNvSpPr>
          <p:nvPr>
            <p:ph type="sldNum" sz="quarter" idx="10"/>
          </p:nvPr>
        </p:nvSpPr>
        <p:spPr/>
        <p:txBody>
          <a:bodyPr/>
          <a:lstStyle/>
          <a:p>
            <a:fld id="{C572CD5C-8B8C-42CF-8CC3-42D0D4C27CB3}" type="slidenum">
              <a:rPr lang="zh-CN" altLang="en-US" smtClean="0"/>
              <a:pPr/>
              <a:t>16</a:t>
            </a:fld>
            <a:endParaRPr lang="en-US" altLang="zh-CN"/>
          </a:p>
        </p:txBody>
      </p:sp>
    </p:spTree>
    <p:extLst>
      <p:ext uri="{BB962C8B-B14F-4D97-AF65-F5344CB8AC3E}">
        <p14:creationId xmlns:p14="http://schemas.microsoft.com/office/powerpoint/2010/main" val="1151092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hlinkClick r:id="rId3"/>
              </a:rPr>
              <a:t>吴文俊的数学境界</a:t>
            </a:r>
            <a:r>
              <a:rPr lang="en-US" altLang="zh-CN" dirty="0">
                <a:hlinkClick r:id="rId3"/>
              </a:rPr>
              <a:t>—</a:t>
            </a:r>
            <a:r>
              <a:rPr lang="zh-CN" altLang="en-US" dirty="0">
                <a:hlinkClick r:id="rId3"/>
              </a:rPr>
              <a:t>新闻</a:t>
            </a:r>
            <a:r>
              <a:rPr lang="en-US" altLang="zh-CN" dirty="0">
                <a:hlinkClick r:id="rId3"/>
              </a:rPr>
              <a:t>—</a:t>
            </a:r>
            <a:r>
              <a:rPr lang="zh-CN" altLang="en-US" dirty="0">
                <a:hlinkClick r:id="rId3"/>
              </a:rPr>
              <a:t>科学网 </a:t>
            </a:r>
            <a:r>
              <a:rPr lang="en-US" altLang="zh-CN" dirty="0">
                <a:hlinkClick r:id="rId3"/>
              </a:rPr>
              <a:t>(sciencenet.cn)</a:t>
            </a:r>
            <a:endParaRPr lang="en-US" altLang="zh-CN" dirty="0"/>
          </a:p>
          <a:p>
            <a:r>
              <a:rPr lang="zh-CN" altLang="en-US" dirty="0">
                <a:hlinkClick r:id="rId4"/>
              </a:rPr>
              <a:t>吴文俊：机器证明中的“吴方法” </a:t>
            </a:r>
            <a:r>
              <a:rPr lang="en-US" altLang="zh-CN" dirty="0">
                <a:hlinkClick r:id="rId4"/>
              </a:rPr>
              <a:t>(cas.cn)</a:t>
            </a:r>
            <a:endParaRPr lang="en-US" altLang="zh-CN" dirty="0"/>
          </a:p>
          <a:p>
            <a:endParaRPr lang="en-US" altLang="zh-CN" dirty="0"/>
          </a:p>
          <a:p>
            <a:r>
              <a:rPr lang="zh-CN" altLang="en-US" sz="1200" b="0" i="0" kern="1200" dirty="0">
                <a:solidFill>
                  <a:schemeClr val="tx1"/>
                </a:solidFill>
                <a:effectLst/>
                <a:latin typeface="Calibri" pitchFamily="34" charset="0"/>
                <a:ea typeface="宋体" pitchFamily="2" charset="-122"/>
                <a:cs typeface="+mn-cs"/>
              </a:rPr>
              <a:t>英国数学家哈代在</a:t>
            </a:r>
            <a:r>
              <a:rPr lang="en-US" altLang="zh-CN" sz="1200" b="0" i="0" kern="1200" dirty="0">
                <a:solidFill>
                  <a:schemeClr val="tx1"/>
                </a:solidFill>
                <a:effectLst/>
                <a:latin typeface="Calibri" pitchFamily="34" charset="0"/>
                <a:ea typeface="宋体" pitchFamily="2" charset="-122"/>
                <a:cs typeface="+mn-cs"/>
              </a:rPr>
              <a:t>《</a:t>
            </a:r>
            <a:r>
              <a:rPr lang="zh-CN" altLang="en-US" sz="1200" b="0" i="0" kern="1200" dirty="0">
                <a:solidFill>
                  <a:schemeClr val="tx1"/>
                </a:solidFill>
                <a:effectLst/>
                <a:latin typeface="Calibri" pitchFamily="34" charset="0"/>
                <a:ea typeface="宋体" pitchFamily="2" charset="-122"/>
                <a:cs typeface="+mn-cs"/>
              </a:rPr>
              <a:t>一个数学家的辩白</a:t>
            </a:r>
            <a:r>
              <a:rPr lang="en-US" altLang="zh-CN" sz="1200" b="0" i="0" kern="1200" dirty="0">
                <a:solidFill>
                  <a:schemeClr val="tx1"/>
                </a:solidFill>
                <a:effectLst/>
                <a:latin typeface="Calibri" pitchFamily="34" charset="0"/>
                <a:ea typeface="宋体" pitchFamily="2" charset="-122"/>
                <a:cs typeface="+mn-cs"/>
              </a:rPr>
              <a:t>》</a:t>
            </a:r>
            <a:r>
              <a:rPr lang="zh-CN" altLang="en-US" sz="1200" b="0" i="0" kern="1200" dirty="0">
                <a:solidFill>
                  <a:schemeClr val="tx1"/>
                </a:solidFill>
                <a:effectLst/>
                <a:latin typeface="Calibri" pitchFamily="34" charset="0"/>
                <a:ea typeface="宋体" pitchFamily="2" charset="-122"/>
                <a:cs typeface="+mn-cs"/>
              </a:rPr>
              <a:t>中说：“数学是年轻人的游戏</a:t>
            </a:r>
            <a:r>
              <a:rPr lang="en-US" altLang="zh-CN" sz="1200" b="0" i="0" kern="1200" dirty="0">
                <a:solidFill>
                  <a:schemeClr val="tx1"/>
                </a:solidFill>
                <a:effectLst/>
                <a:latin typeface="Calibri" pitchFamily="34" charset="0"/>
                <a:ea typeface="宋体" pitchFamily="2" charset="-122"/>
                <a:cs typeface="+mn-cs"/>
              </a:rPr>
              <a:t>……</a:t>
            </a:r>
            <a:r>
              <a:rPr lang="zh-CN" altLang="en-US" sz="1200" b="0" i="0" kern="1200" dirty="0">
                <a:solidFill>
                  <a:schemeClr val="tx1"/>
                </a:solidFill>
                <a:effectLst/>
                <a:latin typeface="Calibri" pitchFamily="34" charset="0"/>
                <a:ea typeface="宋体" pitchFamily="2" charset="-122"/>
                <a:cs typeface="+mn-cs"/>
              </a:rPr>
              <a:t>我不知道是否有这样的例子，即一个超过</a:t>
            </a:r>
            <a:r>
              <a:rPr lang="en-US" altLang="zh-CN" sz="1200" b="0" i="0" kern="1200" dirty="0">
                <a:solidFill>
                  <a:schemeClr val="tx1"/>
                </a:solidFill>
                <a:effectLst/>
                <a:latin typeface="Calibri" pitchFamily="34" charset="0"/>
                <a:ea typeface="宋体" pitchFamily="2" charset="-122"/>
                <a:cs typeface="+mn-cs"/>
              </a:rPr>
              <a:t>50</a:t>
            </a:r>
            <a:r>
              <a:rPr lang="zh-CN" altLang="en-US" sz="1200" b="0" i="0" kern="1200" dirty="0">
                <a:solidFill>
                  <a:schemeClr val="tx1"/>
                </a:solidFill>
                <a:effectLst/>
                <a:latin typeface="Calibri" pitchFamily="34" charset="0"/>
                <a:ea typeface="宋体" pitchFamily="2" charset="-122"/>
                <a:cs typeface="+mn-cs"/>
              </a:rPr>
              <a:t>岁的人又开创了一项主要的数学理论。”</a:t>
            </a:r>
            <a:endParaRPr lang="en-US" altLang="zh-CN" sz="1200" b="0" i="0" kern="1200" dirty="0">
              <a:solidFill>
                <a:schemeClr val="tx1"/>
              </a:solidFill>
              <a:effectLst/>
              <a:latin typeface="Calibri" pitchFamily="34" charset="0"/>
              <a:ea typeface="宋体" pitchFamily="2" charset="-122"/>
              <a:cs typeface="+mn-cs"/>
            </a:endParaRPr>
          </a:p>
          <a:p>
            <a:r>
              <a:rPr lang="en-US" altLang="zh-CN" sz="1200" b="0" i="0" kern="1200" dirty="0">
                <a:solidFill>
                  <a:schemeClr val="tx1"/>
                </a:solidFill>
                <a:effectLst/>
                <a:latin typeface="Calibri" pitchFamily="34" charset="0"/>
                <a:ea typeface="宋体" pitchFamily="2" charset="-122"/>
                <a:cs typeface="+mn-cs"/>
              </a:rPr>
              <a:t>2000</a:t>
            </a:r>
            <a:r>
              <a:rPr lang="zh-CN" altLang="en-US" sz="1200" b="0" i="0" kern="1200" dirty="0">
                <a:solidFill>
                  <a:schemeClr val="tx1"/>
                </a:solidFill>
                <a:effectLst/>
                <a:latin typeface="Calibri" pitchFamily="34" charset="0"/>
                <a:ea typeface="宋体" pitchFamily="2" charset="-122"/>
                <a:cs typeface="+mn-cs"/>
              </a:rPr>
              <a:t>年，吴文俊因其对拓扑学的基本贡献和开创了数学机械化研究领域成为了国家最高科学技术奖设立以来的首位获奖人</a:t>
            </a:r>
            <a:endParaRPr lang="en-US" altLang="zh-CN" sz="1200" b="0" i="0" kern="1200" dirty="0">
              <a:solidFill>
                <a:schemeClr val="tx1"/>
              </a:solidFill>
              <a:effectLst/>
              <a:latin typeface="Calibri" pitchFamily="34" charset="0"/>
              <a:ea typeface="宋体" pitchFamily="2" charset="-122"/>
              <a:cs typeface="+mn-cs"/>
            </a:endParaRPr>
          </a:p>
          <a:p>
            <a:endParaRPr lang="en-US" altLang="zh-CN" sz="1200" b="0" i="0" kern="1200" dirty="0">
              <a:solidFill>
                <a:schemeClr val="tx1"/>
              </a:solidFill>
              <a:effectLst/>
              <a:latin typeface="Calibri" pitchFamily="34" charset="0"/>
              <a:ea typeface="宋体" pitchFamily="2" charset="-122"/>
              <a:cs typeface="+mn-cs"/>
            </a:endParaRPr>
          </a:p>
          <a:p>
            <a:r>
              <a:rPr lang="zh-CN" altLang="en-US" sz="1200" b="0" i="0" kern="1200" dirty="0">
                <a:solidFill>
                  <a:schemeClr val="tx1"/>
                </a:solidFill>
                <a:effectLst/>
                <a:latin typeface="Calibri" pitchFamily="34" charset="0"/>
                <a:ea typeface="宋体" pitchFamily="2" charset="-122"/>
                <a:cs typeface="+mn-cs"/>
              </a:rPr>
              <a:t>在“文革”期间，关肇直在思想上给了我非常大的启发。关肇直经常说，如果你的根子是在外国，数学上再扎根外国、追随外国，那就要经常去外国，甚至就留外国。但是如果做不到，你又怎么办呢？关肇直提出“要立足国内”，他不仅提出这个思想，而且身体力行，创造了“关肇直道路”。</a:t>
            </a:r>
            <a:endParaRPr lang="en-US" altLang="zh-CN" sz="1200" b="0" i="0" kern="1200" dirty="0">
              <a:solidFill>
                <a:schemeClr val="tx1"/>
              </a:solidFill>
              <a:effectLst/>
              <a:latin typeface="Calibri" pitchFamily="34" charset="0"/>
              <a:ea typeface="宋体" pitchFamily="2" charset="-122"/>
              <a:cs typeface="+mn-cs"/>
            </a:endParaRPr>
          </a:p>
          <a:p>
            <a:r>
              <a:rPr lang="zh-CN" altLang="en-US" sz="1200" b="0" i="0" kern="1200" dirty="0">
                <a:solidFill>
                  <a:schemeClr val="tx1"/>
                </a:solidFill>
                <a:effectLst/>
                <a:latin typeface="Calibri" pitchFamily="34" charset="0"/>
                <a:ea typeface="宋体" pitchFamily="2" charset="-122"/>
                <a:cs typeface="+mn-cs"/>
              </a:rPr>
              <a:t>文革时期，我学习</a:t>
            </a:r>
            <a:r>
              <a:rPr lang="en-US" altLang="zh-CN" sz="1200" b="0" i="0" kern="1200" dirty="0">
                <a:solidFill>
                  <a:schemeClr val="tx1"/>
                </a:solidFill>
                <a:effectLst/>
                <a:latin typeface="Calibri" pitchFamily="34" charset="0"/>
                <a:ea typeface="宋体" pitchFamily="2" charset="-122"/>
                <a:cs typeface="+mn-cs"/>
              </a:rPr>
              <a:t>《</a:t>
            </a:r>
            <a:r>
              <a:rPr lang="zh-CN" altLang="en-US" sz="1200" b="0" i="0" kern="1200" dirty="0">
                <a:solidFill>
                  <a:schemeClr val="tx1"/>
                </a:solidFill>
                <a:effectLst/>
                <a:latin typeface="Calibri" pitchFamily="34" charset="0"/>
                <a:ea typeface="宋体" pitchFamily="2" charset="-122"/>
                <a:cs typeface="+mn-cs"/>
              </a:rPr>
              <a:t>毛泽东选集</a:t>
            </a:r>
            <a:r>
              <a:rPr lang="en-US" altLang="zh-CN" sz="1200" b="0" i="0" kern="1200" dirty="0">
                <a:solidFill>
                  <a:schemeClr val="tx1"/>
                </a:solidFill>
                <a:effectLst/>
                <a:latin typeface="Calibri" pitchFamily="34" charset="0"/>
                <a:ea typeface="宋体" pitchFamily="2" charset="-122"/>
                <a:cs typeface="+mn-cs"/>
              </a:rPr>
              <a:t>》</a:t>
            </a:r>
            <a:r>
              <a:rPr lang="zh-CN" altLang="en-US" sz="1200" b="0" i="0" kern="1200" dirty="0">
                <a:solidFill>
                  <a:schemeClr val="tx1"/>
                </a:solidFill>
                <a:effectLst/>
                <a:latin typeface="Calibri" pitchFamily="34" charset="0"/>
                <a:ea typeface="宋体" pitchFamily="2" charset="-122"/>
                <a:cs typeface="+mn-cs"/>
              </a:rPr>
              <a:t>，也从中得到许多启发。毛泽东有一句话叫“你打你的，我打我的”，我觉得这话说的非常好。结合数学研究，就是你国外干你国外的数学，我在国内寻找我的道路、方法。那个时候我已经研究了一段时间的中国古代数学，得到一种启示：不必照西方的道路走，而是走另外一条道路。</a:t>
            </a:r>
            <a:endParaRPr lang="en-US" altLang="zh-CN" sz="1200" b="0" i="0" kern="1200" dirty="0">
              <a:solidFill>
                <a:schemeClr val="tx1"/>
              </a:solidFill>
              <a:effectLst/>
              <a:latin typeface="Calibri" pitchFamily="34" charset="0"/>
              <a:ea typeface="宋体" pitchFamily="2" charset="-122"/>
              <a:cs typeface="+mn-cs"/>
            </a:endParaRPr>
          </a:p>
          <a:p>
            <a:endParaRPr lang="en-US" altLang="zh-CN" sz="1200" b="0" i="0" kern="1200" dirty="0">
              <a:solidFill>
                <a:schemeClr val="tx1"/>
              </a:solidFill>
              <a:effectLst/>
              <a:latin typeface="Calibri" pitchFamily="34" charset="0"/>
              <a:ea typeface="宋体" pitchFamily="2" charset="-122"/>
              <a:cs typeface="+mn-cs"/>
            </a:endParaRPr>
          </a:p>
          <a:p>
            <a:r>
              <a:rPr lang="zh-CN" altLang="en-US" sz="1200" b="0" i="0" kern="1200" dirty="0">
                <a:solidFill>
                  <a:schemeClr val="tx1"/>
                </a:solidFill>
                <a:effectLst/>
                <a:latin typeface="Calibri" pitchFamily="34" charset="0"/>
                <a:ea typeface="宋体" pitchFamily="2" charset="-122"/>
                <a:cs typeface="+mn-cs"/>
              </a:rPr>
              <a:t>我开始做机器证明的想法也有外部的影响。那个时候我阅读了很多外国的文章，我充分了解了机器证明这个东西。外国有许多讲机器证明的，但都是失败的。失败的经验也是很重要的，它告诉你哪些路是走不通的。　　我觉得我有办法，外国人没办法，我有办法！</a:t>
            </a:r>
          </a:p>
          <a:p>
            <a:endParaRPr lang="en-US" altLang="zh-CN" dirty="0"/>
          </a:p>
          <a:p>
            <a:r>
              <a:rPr lang="zh-CN" altLang="en-US" sz="1200" b="0" i="0" kern="1200" dirty="0">
                <a:solidFill>
                  <a:schemeClr val="tx1"/>
                </a:solidFill>
                <a:effectLst/>
                <a:latin typeface="Calibri" pitchFamily="34" charset="0"/>
                <a:ea typeface="宋体" pitchFamily="2" charset="-122"/>
                <a:cs typeface="+mn-cs"/>
              </a:rPr>
              <a:t>那时我都是自己编程序。我一直坚持自己编程，自己上机，一直到八十年代末期。有人问过我，为什么不让年轻人来做？我说，都让别人做，自己不做，就没有“感觉”了。</a:t>
            </a:r>
            <a:endParaRPr lang="en-US" altLang="zh-CN" sz="1200" b="0" i="0" kern="1200" dirty="0">
              <a:solidFill>
                <a:schemeClr val="tx1"/>
              </a:solidFill>
              <a:effectLst/>
              <a:latin typeface="Calibri" pitchFamily="34" charset="0"/>
              <a:ea typeface="宋体" pitchFamily="2" charset="-122"/>
              <a:cs typeface="+mn-cs"/>
            </a:endParaRPr>
          </a:p>
          <a:p>
            <a:r>
              <a:rPr lang="zh-CN" altLang="en-US" sz="1200" b="0" i="0" kern="1200" dirty="0">
                <a:solidFill>
                  <a:schemeClr val="tx1"/>
                </a:solidFill>
                <a:effectLst/>
                <a:latin typeface="Calibri" pitchFamily="34" charset="0"/>
                <a:ea typeface="宋体" pitchFamily="2" charset="-122"/>
                <a:cs typeface="+mn-cs"/>
              </a:rPr>
              <a:t>在</a:t>
            </a:r>
            <a:r>
              <a:rPr lang="en-US" altLang="zh-CN" sz="1200" b="0" i="0" kern="1200" dirty="0">
                <a:solidFill>
                  <a:schemeClr val="tx1"/>
                </a:solidFill>
                <a:effectLst/>
                <a:latin typeface="Calibri" pitchFamily="34" charset="0"/>
                <a:ea typeface="宋体" pitchFamily="2" charset="-122"/>
                <a:cs typeface="+mn-cs"/>
              </a:rPr>
              <a:t>58</a:t>
            </a:r>
            <a:r>
              <a:rPr lang="zh-CN" altLang="en-US" sz="1200" b="0" i="0" kern="1200" dirty="0">
                <a:solidFill>
                  <a:schemeClr val="tx1"/>
                </a:solidFill>
                <a:effectLst/>
                <a:latin typeface="Calibri" pitchFamily="34" charset="0"/>
                <a:ea typeface="宋体" pitchFamily="2" charset="-122"/>
                <a:cs typeface="+mn-cs"/>
              </a:rPr>
              <a:t>岁时，也就是常说的近花甲之年，我从零开始学习编写计算机程序，自己上机。我学过好几种编程语言，最早是汇编语言，后来有了高级语言。我用</a:t>
            </a:r>
            <a:r>
              <a:rPr lang="en-US" altLang="zh-CN" sz="1200" b="0" i="0" kern="1200" dirty="0">
                <a:solidFill>
                  <a:schemeClr val="tx1"/>
                </a:solidFill>
                <a:effectLst/>
                <a:latin typeface="Calibri" pitchFamily="34" charset="0"/>
                <a:ea typeface="宋体" pitchFamily="2" charset="-122"/>
                <a:cs typeface="+mn-cs"/>
              </a:rPr>
              <a:t>Basic</a:t>
            </a:r>
            <a:r>
              <a:rPr lang="zh-CN" altLang="en-US" sz="1200" b="0" i="0" kern="1200" dirty="0">
                <a:solidFill>
                  <a:schemeClr val="tx1"/>
                </a:solidFill>
                <a:effectLst/>
                <a:latin typeface="Calibri" pitchFamily="34" charset="0"/>
                <a:ea typeface="宋体" pitchFamily="2" charset="-122"/>
                <a:cs typeface="+mn-cs"/>
              </a:rPr>
              <a:t>编写了四五千行的证明定理的程序。过几年</a:t>
            </a:r>
            <a:r>
              <a:rPr lang="en-US" altLang="zh-CN" sz="1200" b="0" i="0" kern="1200" dirty="0">
                <a:solidFill>
                  <a:schemeClr val="tx1"/>
                </a:solidFill>
                <a:effectLst/>
                <a:latin typeface="Calibri" pitchFamily="34" charset="0"/>
                <a:ea typeface="宋体" pitchFamily="2" charset="-122"/>
                <a:cs typeface="+mn-cs"/>
              </a:rPr>
              <a:t>Basic</a:t>
            </a:r>
            <a:r>
              <a:rPr lang="zh-CN" altLang="en-US" sz="1200" b="0" i="0" kern="1200" dirty="0">
                <a:solidFill>
                  <a:schemeClr val="tx1"/>
                </a:solidFill>
                <a:effectLst/>
                <a:latin typeface="Calibri" pitchFamily="34" charset="0"/>
                <a:ea typeface="宋体" pitchFamily="2" charset="-122"/>
                <a:cs typeface="+mn-cs"/>
              </a:rPr>
              <a:t>被淘汰，换成</a:t>
            </a:r>
            <a:r>
              <a:rPr lang="en-US" altLang="zh-CN" sz="1200" b="0" i="0" kern="1200" dirty="0">
                <a:solidFill>
                  <a:schemeClr val="tx1"/>
                </a:solidFill>
                <a:effectLst/>
                <a:latin typeface="Calibri" pitchFamily="34" charset="0"/>
                <a:ea typeface="宋体" pitchFamily="2" charset="-122"/>
                <a:cs typeface="+mn-cs"/>
              </a:rPr>
              <a:t>Algol</a:t>
            </a:r>
            <a:r>
              <a:rPr lang="zh-CN" altLang="en-US" sz="1200" b="0" i="0" kern="1200" dirty="0">
                <a:solidFill>
                  <a:schemeClr val="tx1"/>
                </a:solidFill>
                <a:effectLst/>
                <a:latin typeface="Calibri" pitchFamily="34" charset="0"/>
                <a:ea typeface="宋体" pitchFamily="2" charset="-122"/>
                <a:cs typeface="+mn-cs"/>
              </a:rPr>
              <a:t>语言，又得从头学。等我熟悉了，不知道什么时候，</a:t>
            </a:r>
            <a:r>
              <a:rPr lang="en-US" altLang="zh-CN" sz="1200" b="0" i="0" kern="1200" dirty="0">
                <a:solidFill>
                  <a:schemeClr val="tx1"/>
                </a:solidFill>
                <a:effectLst/>
                <a:latin typeface="Calibri" pitchFamily="34" charset="0"/>
                <a:ea typeface="宋体" pitchFamily="2" charset="-122"/>
                <a:cs typeface="+mn-cs"/>
              </a:rPr>
              <a:t>Algol</a:t>
            </a:r>
            <a:r>
              <a:rPr lang="zh-CN" altLang="en-US" sz="1200" b="0" i="0" kern="1200" dirty="0">
                <a:solidFill>
                  <a:schemeClr val="tx1"/>
                </a:solidFill>
                <a:effectLst/>
                <a:latin typeface="Calibri" pitchFamily="34" charset="0"/>
                <a:ea typeface="宋体" pitchFamily="2" charset="-122"/>
                <a:cs typeface="+mn-cs"/>
              </a:rPr>
              <a:t>没有了，变成了</a:t>
            </a:r>
            <a:r>
              <a:rPr lang="en-US" altLang="zh-CN" sz="1200" b="0" i="0" kern="1200" dirty="0">
                <a:solidFill>
                  <a:schemeClr val="tx1"/>
                </a:solidFill>
                <a:effectLst/>
                <a:latin typeface="Calibri" pitchFamily="34" charset="0"/>
                <a:ea typeface="宋体" pitchFamily="2" charset="-122"/>
                <a:cs typeface="+mn-cs"/>
              </a:rPr>
              <a:t>Fortran</a:t>
            </a:r>
            <a:r>
              <a:rPr lang="zh-CN" altLang="en-US" sz="1200" b="0" i="0" kern="1200" dirty="0">
                <a:solidFill>
                  <a:schemeClr val="tx1"/>
                </a:solidFill>
                <a:effectLst/>
                <a:latin typeface="Calibri" pitchFamily="34" charset="0"/>
                <a:ea typeface="宋体" pitchFamily="2" charset="-122"/>
                <a:cs typeface="+mn-cs"/>
              </a:rPr>
              <a:t>，又得再来。哎呀，苦不胜言。</a:t>
            </a:r>
            <a:endParaRPr lang="en-US" altLang="zh-CN" sz="1200" b="0" i="0" kern="1200" dirty="0">
              <a:solidFill>
                <a:schemeClr val="tx1"/>
              </a:solidFill>
              <a:effectLst/>
              <a:latin typeface="Calibri" pitchFamily="34" charset="0"/>
              <a:ea typeface="宋体" pitchFamily="2" charset="-122"/>
              <a:cs typeface="+mn-cs"/>
            </a:endParaRPr>
          </a:p>
          <a:p>
            <a:endParaRPr lang="en-US" altLang="zh-CN" sz="1200" b="0" i="0" kern="1200" dirty="0">
              <a:solidFill>
                <a:schemeClr val="tx1"/>
              </a:solidFill>
              <a:effectLst/>
              <a:latin typeface="Calibri" pitchFamily="34" charset="0"/>
              <a:ea typeface="宋体" pitchFamily="2" charset="-122"/>
              <a:cs typeface="+mn-cs"/>
            </a:endParaRPr>
          </a:p>
          <a:p>
            <a:r>
              <a:rPr lang="zh-CN" altLang="en-US" sz="1200" b="0" i="0" kern="1200" dirty="0">
                <a:solidFill>
                  <a:schemeClr val="tx1"/>
                </a:solidFill>
                <a:effectLst/>
                <a:latin typeface="Calibri" pitchFamily="34" charset="0"/>
                <a:ea typeface="宋体" pitchFamily="2" charset="-122"/>
                <a:cs typeface="+mn-cs"/>
              </a:rPr>
              <a:t>我的方法非常成功，许多定理一下子就证出来了，当时国外有人验证时能达到微秒级，在国外相当轰动。我的机器证明方法是我的一个学生周咸青介绍出去的。当时机器证明在国外都不成功，我的方法一下子就成功了。周咸青把我的方法介绍过去，用他们的机器做，取得了很大的成功。美国人守信用，都非常正派“出口转内销”，他们写信给国内的一些领导同志，比如方毅，这样我的这项工作在国内的影响也大了起来。</a:t>
            </a:r>
            <a:endParaRPr lang="zh-CN" altLang="en-US" dirty="0"/>
          </a:p>
        </p:txBody>
      </p:sp>
      <p:sp>
        <p:nvSpPr>
          <p:cNvPr id="4" name="灯片编号占位符 3"/>
          <p:cNvSpPr>
            <a:spLocks noGrp="1"/>
          </p:cNvSpPr>
          <p:nvPr>
            <p:ph type="sldNum" sz="quarter" idx="10"/>
          </p:nvPr>
        </p:nvSpPr>
        <p:spPr/>
        <p:txBody>
          <a:bodyPr/>
          <a:lstStyle/>
          <a:p>
            <a:pPr>
              <a:defRPr/>
            </a:pPr>
            <a:fld id="{C4E0BF72-3DCC-4A33-A34F-7CB9DBD24BD1}" type="slidenum">
              <a:rPr lang="zh-CN" altLang="en-US" smtClean="0"/>
              <a:pPr>
                <a:defRPr/>
              </a:pPr>
              <a:t>17</a:t>
            </a:fld>
            <a:endParaRPr lang="en-US" altLang="zh-CN"/>
          </a:p>
        </p:txBody>
      </p:sp>
    </p:spTree>
    <p:extLst>
      <p:ext uri="{BB962C8B-B14F-4D97-AF65-F5344CB8AC3E}">
        <p14:creationId xmlns:p14="http://schemas.microsoft.com/office/powerpoint/2010/main" val="719795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凡偶数都能被</a:t>
            </a:r>
            <a:r>
              <a:rPr lang="en-US" altLang="zh-CN" dirty="0"/>
              <a:t>2</a:t>
            </a:r>
            <a:r>
              <a:rPr lang="zh-CN" altLang="en-US" dirty="0"/>
              <a:t>整除；    </a:t>
            </a:r>
            <a:r>
              <a:rPr lang="en-US" altLang="zh-CN" dirty="0"/>
              <a:t>6</a:t>
            </a:r>
            <a:r>
              <a:rPr lang="zh-CN" altLang="en-US" dirty="0"/>
              <a:t>是偶数。    所以，</a:t>
            </a:r>
            <a:r>
              <a:rPr lang="en-US" altLang="zh-CN" dirty="0"/>
              <a:t>6</a:t>
            </a:r>
            <a:r>
              <a:rPr lang="zh-CN" altLang="en-US" dirty="0"/>
              <a:t>能被</a:t>
            </a:r>
            <a:r>
              <a:rPr lang="en-US" altLang="zh-CN" dirty="0"/>
              <a:t>2</a:t>
            </a:r>
            <a:r>
              <a:rPr lang="zh-CN" altLang="en-US" dirty="0"/>
              <a:t>整除。</a:t>
            </a:r>
          </a:p>
          <a:p>
            <a:pPr eaLnBrk="1" hangingPunct="1"/>
            <a:endParaRPr lang="en-US" altLang="zh-CN" b="1" dirty="0"/>
          </a:p>
          <a:p>
            <a:pPr eaLnBrk="1" hangingPunct="1"/>
            <a:r>
              <a:rPr lang="zh-CN" altLang="en-US" b="1" dirty="0"/>
              <a:t>公元前</a:t>
            </a:r>
            <a:r>
              <a:rPr lang="en-US" altLang="zh-CN" b="1" dirty="0"/>
              <a:t>469</a:t>
            </a:r>
            <a:r>
              <a:rPr lang="zh-CN" altLang="en-US" b="1" dirty="0"/>
              <a:t>年</a:t>
            </a:r>
            <a:r>
              <a:rPr lang="en-US" altLang="zh-CN" b="1" dirty="0"/>
              <a:t>—</a:t>
            </a:r>
            <a:r>
              <a:rPr lang="zh-CN" altLang="en-US" b="1" dirty="0"/>
              <a:t>前</a:t>
            </a:r>
            <a:r>
              <a:rPr lang="en-US" altLang="zh-CN" b="1" dirty="0"/>
              <a:t>399</a:t>
            </a:r>
            <a:r>
              <a:rPr lang="zh-CN" altLang="en-US" b="1" dirty="0"/>
              <a:t>年</a:t>
            </a:r>
            <a:r>
              <a:rPr lang="en-US" altLang="zh-CN" b="1" dirty="0"/>
              <a:t>. </a:t>
            </a:r>
            <a:r>
              <a:rPr lang="zh-CN" altLang="en-US" b="1" dirty="0"/>
              <a:t>著名的古希腊哲学家，他和他的学生</a:t>
            </a:r>
            <a:r>
              <a:rPr lang="zh-CN" altLang="en-US" b="1" dirty="0">
                <a:solidFill>
                  <a:srgbClr val="993300"/>
                </a:solidFill>
              </a:rPr>
              <a:t>柏拉图</a:t>
            </a:r>
            <a:r>
              <a:rPr lang="zh-CN" altLang="en-US" b="1" dirty="0"/>
              <a:t>及柏拉图的学生</a:t>
            </a:r>
            <a:r>
              <a:rPr lang="zh-CN" altLang="en-US" b="1" dirty="0">
                <a:solidFill>
                  <a:srgbClr val="993300"/>
                </a:solidFill>
              </a:rPr>
              <a:t>亚里士多德</a:t>
            </a:r>
            <a:r>
              <a:rPr lang="zh-CN" altLang="en-US" b="1" dirty="0"/>
              <a:t>被并称为“</a:t>
            </a:r>
            <a:r>
              <a:rPr lang="zh-CN" altLang="en-US" b="1" dirty="0">
                <a:solidFill>
                  <a:schemeClr val="hlink"/>
                </a:solidFill>
              </a:rPr>
              <a:t>希腊三贤</a:t>
            </a:r>
            <a:r>
              <a:rPr lang="zh-CN" altLang="en-US" b="1" dirty="0"/>
              <a:t>”。</a:t>
            </a:r>
          </a:p>
          <a:p>
            <a:pPr eaLnBrk="1" hangingPunct="1"/>
            <a:endParaRPr lang="zh-CN" altLang="en-US" dirty="0"/>
          </a:p>
          <a:p>
            <a:pPr eaLnBrk="1" hangingPunct="1"/>
            <a:r>
              <a:rPr lang="zh-CN" altLang="en-US" dirty="0"/>
              <a:t>苏格拉底曾跟父亲学过手艺，靠自学成了一名很有学问的人。他以传授知识为生，</a:t>
            </a:r>
            <a:r>
              <a:rPr lang="en-US" altLang="zh-CN" dirty="0"/>
              <a:t>30</a:t>
            </a:r>
            <a:r>
              <a:rPr lang="zh-CN" altLang="en-US" dirty="0"/>
              <a:t>多岁时做了一名不取报酬也不设馆的社会道德教师。苏格拉底却常说：“我只知道自己一无所知。” </a:t>
            </a:r>
          </a:p>
          <a:p>
            <a:pPr eaLnBrk="1" hangingPunct="1"/>
            <a:r>
              <a:rPr lang="zh-CN" altLang="en-US" dirty="0"/>
              <a:t>苏格拉底的学说具有神秘主义色彩。他认为，天上和地上各种事物的生存、发展和毁灭都是神安排的，神是世界的主宰。他反对研究自然界，认为那是亵渎神灵的。他提倡人们认识做人的道理，过有道德的生活。他的哲学主要研究探讨的是伦理道德问题。 </a:t>
            </a:r>
          </a:p>
          <a:p>
            <a:pPr eaLnBrk="1" hangingPunct="1"/>
            <a:r>
              <a:rPr lang="zh-CN" altLang="en-US" dirty="0"/>
              <a:t>苏格拉底无论是生前还是死后，都有一大批狂热的崇拜者和一大批激烈的反对者。他一生没留下任何著作，但他的影响却是巨大的。哲学史家往往把他作为古希腊哲学发展史的分水岭，将他之前的哲学称为前苏格拉底哲学。做为一个伟大的哲学家，苏格拉底对后世的西方哲学产生了极大的影响。</a:t>
            </a:r>
            <a:endParaRPr lang="en-US" altLang="zh-CN" dirty="0"/>
          </a:p>
          <a:p>
            <a:pPr eaLnBrk="1" hangingPunct="1"/>
            <a:endParaRPr lang="en-US" altLang="zh-CN" dirty="0"/>
          </a:p>
          <a:p>
            <a:pPr eaLnBrk="1" hangingPunct="1"/>
            <a:endParaRPr lang="zh-CN" altLang="en-US" dirty="0"/>
          </a:p>
        </p:txBody>
      </p:sp>
    </p:spTree>
    <p:extLst>
      <p:ext uri="{BB962C8B-B14F-4D97-AF65-F5344CB8AC3E}">
        <p14:creationId xmlns:p14="http://schemas.microsoft.com/office/powerpoint/2010/main" val="3748361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144588" y="685800"/>
            <a:ext cx="4572000" cy="3429000"/>
          </a:xfrm>
          <a:ln/>
        </p:spPr>
      </p:sp>
      <p:sp>
        <p:nvSpPr>
          <p:cNvPr id="8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t>谓词演算中语句的符号化是人工智能中知识表示的基础。</a:t>
            </a:r>
          </a:p>
        </p:txBody>
      </p:sp>
    </p:spTree>
    <p:extLst>
      <p:ext uri="{BB962C8B-B14F-4D97-AF65-F5344CB8AC3E}">
        <p14:creationId xmlns:p14="http://schemas.microsoft.com/office/powerpoint/2010/main" val="325811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solidFill>
                  <a:schemeClr val="bg1"/>
                </a:solidFill>
              </a:rPr>
              <a:t>我们不一一指明含有变元的谓词形式究竟是谓词命名式还是谓词填式，读者可通过上下文自行加以鉴别。</a:t>
            </a:r>
          </a:p>
        </p:txBody>
      </p:sp>
    </p:spTree>
    <p:extLst>
      <p:ext uri="{BB962C8B-B14F-4D97-AF65-F5344CB8AC3E}">
        <p14:creationId xmlns:p14="http://schemas.microsoft.com/office/powerpoint/2010/main" val="4218894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20000"/>
              </a:spcBef>
            </a:pPr>
            <a:r>
              <a:rPr lang="zh-CN" altLang="en-US" b="1">
                <a:solidFill>
                  <a:schemeClr val="bg1"/>
                </a:solidFill>
              </a:rPr>
              <a:t>从这个意义上说，谓词是以个体域为定义域，以真值集为值域的映射。</a:t>
            </a:r>
            <a:endParaRPr lang="zh-CN" altLang="en-US">
              <a:solidFill>
                <a:schemeClr val="bg1"/>
              </a:solidFill>
            </a:endParaRPr>
          </a:p>
          <a:p>
            <a:pPr eaLnBrk="1" hangingPunct="1"/>
            <a:endParaRPr lang="zh-CN" altLang="en-US"/>
          </a:p>
        </p:txBody>
      </p:sp>
    </p:spTree>
    <p:extLst>
      <p:ext uri="{BB962C8B-B14F-4D97-AF65-F5344CB8AC3E}">
        <p14:creationId xmlns:p14="http://schemas.microsoft.com/office/powerpoint/2010/main" val="3748843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dirty="0">
                <a:solidFill>
                  <a:schemeClr val="bg1"/>
                </a:solidFill>
              </a:rPr>
              <a:t>我们不一一指明含有变元的谓词形式究竟是谓词命名式还是谓词填式，读者可通过上下文自行加以鉴别。</a:t>
            </a:r>
            <a:endParaRPr lang="en-US" altLang="zh-CN" b="1" dirty="0">
              <a:solidFill>
                <a:schemeClr val="bg1"/>
              </a:solidFill>
            </a:endParaRPr>
          </a:p>
          <a:p>
            <a:pPr eaLnBrk="1" hangingPunct="1"/>
            <a:endParaRPr lang="zh-CN" altLang="en-US" b="1" dirty="0">
              <a:solidFill>
                <a:schemeClr val="bg1"/>
              </a:solidFill>
            </a:endParaRPr>
          </a:p>
        </p:txBody>
      </p:sp>
    </p:spTree>
    <p:extLst>
      <p:ext uri="{BB962C8B-B14F-4D97-AF65-F5344CB8AC3E}">
        <p14:creationId xmlns:p14="http://schemas.microsoft.com/office/powerpoint/2010/main" val="2027475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4E0BF72-3DCC-4A33-A34F-7CB9DBD24BD1}" type="slidenum">
              <a:rPr lang="zh-CN" altLang="en-US" smtClean="0"/>
              <a:pPr>
                <a:defRPr/>
              </a:pPr>
              <a:t>32</a:t>
            </a:fld>
            <a:endParaRPr lang="en-US" altLang="zh-CN"/>
          </a:p>
        </p:txBody>
      </p:sp>
    </p:spTree>
    <p:extLst>
      <p:ext uri="{BB962C8B-B14F-4D97-AF65-F5344CB8AC3E}">
        <p14:creationId xmlns:p14="http://schemas.microsoft.com/office/powerpoint/2010/main" val="351568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44588" y="685800"/>
            <a:ext cx="4572000" cy="3429000"/>
          </a:xfrm>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000" dirty="0">
                <a:solidFill>
                  <a:srgbClr val="CC0000"/>
                </a:solidFill>
              </a:rPr>
              <a:t>一阶谓词演算</a:t>
            </a:r>
            <a:r>
              <a:rPr lang="en-US" altLang="zh-CN" sz="1000" dirty="0">
                <a:solidFill>
                  <a:srgbClr val="CC0000"/>
                </a:solidFill>
              </a:rPr>
              <a:t>? </a:t>
            </a:r>
            <a:r>
              <a:rPr lang="zh-CN" altLang="en-US" sz="1000" dirty="0">
                <a:solidFill>
                  <a:srgbClr val="CC0000"/>
                </a:solidFill>
              </a:rPr>
              <a:t>怎么定义的</a:t>
            </a:r>
            <a:r>
              <a:rPr lang="en-US" altLang="zh-CN" sz="1000" dirty="0">
                <a:solidFill>
                  <a:srgbClr val="CC0000"/>
                </a:solidFill>
              </a:rPr>
              <a:t>?</a:t>
            </a:r>
          </a:p>
          <a:p>
            <a:pPr eaLnBrk="1" hangingPunct="1"/>
            <a:endParaRPr lang="en-US" altLang="zh-CN" sz="1000" dirty="0">
              <a:solidFill>
                <a:srgbClr val="CC0000"/>
              </a:solidFill>
            </a:endParaRPr>
          </a:p>
          <a:p>
            <a:pPr eaLnBrk="1" hangingPunct="1"/>
            <a:r>
              <a:rPr lang="zh-CN" altLang="en-US" sz="1000" b="1" dirty="0">
                <a:solidFill>
                  <a:schemeClr val="hlink"/>
                </a:solidFill>
              </a:rPr>
              <a:t>现讨论一阶谓词语句是如何进行符号化的。</a:t>
            </a:r>
          </a:p>
          <a:p>
            <a:pPr eaLnBrk="1" hangingPunct="1"/>
            <a:endParaRPr lang="en-US" altLang="zh-CN" sz="1000" b="1" dirty="0">
              <a:solidFill>
                <a:schemeClr val="hlink"/>
              </a:solidFill>
            </a:endParaRPr>
          </a:p>
          <a:p>
            <a:pPr eaLnBrk="1" hangingPunct="1"/>
            <a:r>
              <a:rPr lang="zh-CN" altLang="en-US" sz="1000" b="1" dirty="0">
                <a:solidFill>
                  <a:schemeClr val="bg1"/>
                </a:solidFill>
              </a:rPr>
              <a:t>个体变元本身是谓词变元的谓词为二阶谓词。</a:t>
            </a:r>
            <a:r>
              <a:rPr lang="zh-CN" altLang="en-US" sz="1000" b="1" dirty="0"/>
              <a:t> </a:t>
            </a:r>
          </a:p>
          <a:p>
            <a:pPr eaLnBrk="1" hangingPunct="1"/>
            <a:endParaRPr lang="zh-CN" altLang="en-US" sz="1000" b="1" dirty="0"/>
          </a:p>
          <a:p>
            <a:pPr eaLnBrk="1" hangingPunct="1"/>
            <a:endParaRPr lang="en-US" altLang="zh-CN" sz="1000" b="1" dirty="0">
              <a:solidFill>
                <a:schemeClr val="hlink"/>
              </a:solidFill>
            </a:endParaRPr>
          </a:p>
        </p:txBody>
      </p:sp>
    </p:spTree>
    <p:extLst>
      <p:ext uri="{BB962C8B-B14F-4D97-AF65-F5344CB8AC3E}">
        <p14:creationId xmlns:p14="http://schemas.microsoft.com/office/powerpoint/2010/main" val="402556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a:defRPr/>
            </a:pPr>
            <a:br>
              <a:rPr lang="zh-CN" altLang="en-US" dirty="0"/>
            </a:br>
            <a:endParaRPr lang="zh-CN" altLang="en-US" dirty="0"/>
          </a:p>
        </p:txBody>
      </p:sp>
      <p:sp>
        <p:nvSpPr>
          <p:cNvPr id="737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2349F7C-A4B7-4A39-9672-2AD27F747EB6}" type="slidenum">
              <a:rPr lang="zh-CN" altLang="en-US"/>
              <a:pPr/>
              <a:t>41</a:t>
            </a:fld>
            <a:endParaRPr lang="en-US" altLang="zh-CN"/>
          </a:p>
        </p:txBody>
      </p:sp>
    </p:spTree>
    <p:extLst>
      <p:ext uri="{BB962C8B-B14F-4D97-AF65-F5344CB8AC3E}">
        <p14:creationId xmlns:p14="http://schemas.microsoft.com/office/powerpoint/2010/main" val="1528839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4E0BF72-3DCC-4A33-A34F-7CB9DBD24BD1}" type="slidenum">
              <a:rPr lang="zh-CN" altLang="en-US" smtClean="0"/>
              <a:pPr>
                <a:defRPr/>
              </a:pPr>
              <a:t>2</a:t>
            </a:fld>
            <a:endParaRPr lang="en-US" altLang="zh-CN"/>
          </a:p>
        </p:txBody>
      </p:sp>
    </p:spTree>
    <p:extLst>
      <p:ext uri="{BB962C8B-B14F-4D97-AF65-F5344CB8AC3E}">
        <p14:creationId xmlns:p14="http://schemas.microsoft.com/office/powerpoint/2010/main" val="4217180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02DD0FD-2223-421E-9159-91A0033E1ED0}" type="slidenum">
              <a:rPr lang="zh-CN" altLang="en-US"/>
              <a:pPr/>
              <a:t>42</a:t>
            </a:fld>
            <a:endParaRPr lang="en-US" altLang="zh-CN"/>
          </a:p>
        </p:txBody>
      </p:sp>
    </p:spTree>
    <p:extLst>
      <p:ext uri="{BB962C8B-B14F-4D97-AF65-F5344CB8AC3E}">
        <p14:creationId xmlns:p14="http://schemas.microsoft.com/office/powerpoint/2010/main" val="255303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7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45B32A7-BB87-483E-8CB0-5DC6DAE7D87B}" type="slidenum">
              <a:rPr lang="zh-CN" altLang="en-US"/>
              <a:pPr/>
              <a:t>45</a:t>
            </a:fld>
            <a:endParaRPr lang="en-US" altLang="zh-CN"/>
          </a:p>
        </p:txBody>
      </p:sp>
    </p:spTree>
    <p:extLst>
      <p:ext uri="{BB962C8B-B14F-4D97-AF65-F5344CB8AC3E}">
        <p14:creationId xmlns:p14="http://schemas.microsoft.com/office/powerpoint/2010/main" val="429376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4E0BF72-3DCC-4A33-A34F-7CB9DBD24BD1}" type="slidenum">
              <a:rPr lang="zh-CN" altLang="en-US" smtClean="0"/>
              <a:pPr>
                <a:defRPr/>
              </a:pPr>
              <a:t>51</a:t>
            </a:fld>
            <a:endParaRPr lang="en-US" altLang="zh-CN"/>
          </a:p>
        </p:txBody>
      </p:sp>
    </p:spTree>
    <p:extLst>
      <p:ext uri="{BB962C8B-B14F-4D97-AF65-F5344CB8AC3E}">
        <p14:creationId xmlns:p14="http://schemas.microsoft.com/office/powerpoint/2010/main" val="31175346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F3B43AF-1D13-403E-8CAD-E589427EA01E}" type="slidenum">
              <a:rPr lang="zh-CN" altLang="en-US" smtClean="0"/>
              <a:pPr>
                <a:defRPr/>
              </a:pPr>
              <a:t>52</a:t>
            </a:fld>
            <a:endParaRPr lang="en-US" altLang="zh-CN"/>
          </a:p>
        </p:txBody>
      </p:sp>
    </p:spTree>
    <p:extLst>
      <p:ext uri="{BB962C8B-B14F-4D97-AF65-F5344CB8AC3E}">
        <p14:creationId xmlns:p14="http://schemas.microsoft.com/office/powerpoint/2010/main" val="3387792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F3B43AF-1D13-403E-8CAD-E589427EA01E}" type="slidenum">
              <a:rPr lang="zh-CN" altLang="en-US" smtClean="0"/>
              <a:pPr>
                <a:defRPr/>
              </a:pPr>
              <a:t>53</a:t>
            </a:fld>
            <a:endParaRPr lang="en-US" altLang="zh-CN"/>
          </a:p>
        </p:txBody>
      </p:sp>
    </p:spTree>
    <p:extLst>
      <p:ext uri="{BB962C8B-B14F-4D97-AF65-F5344CB8AC3E}">
        <p14:creationId xmlns:p14="http://schemas.microsoft.com/office/powerpoint/2010/main" val="3790841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F3B43AF-1D13-403E-8CAD-E589427EA01E}" type="slidenum">
              <a:rPr lang="zh-CN" altLang="en-US" smtClean="0"/>
              <a:pPr>
                <a:defRPr/>
              </a:pPr>
              <a:t>54</a:t>
            </a:fld>
            <a:endParaRPr lang="en-US" altLang="zh-CN"/>
          </a:p>
        </p:txBody>
      </p:sp>
    </p:spTree>
    <p:extLst>
      <p:ext uri="{BB962C8B-B14F-4D97-AF65-F5344CB8AC3E}">
        <p14:creationId xmlns:p14="http://schemas.microsoft.com/office/powerpoint/2010/main" val="3131075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p:spPr>
      </p:sp>
      <p:sp>
        <p:nvSpPr>
          <p:cNvPr id="481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1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42F48C-D5AE-4A84-AEDD-B1EF53611B19}" type="slidenum">
              <a:rPr lang="zh-CN" altLang="en-US"/>
              <a:pPr/>
              <a:t>8</a:t>
            </a:fld>
            <a:endParaRPr lang="en-US" altLang="zh-CN"/>
          </a:p>
        </p:txBody>
      </p:sp>
    </p:spTree>
    <p:extLst>
      <p:ext uri="{BB962C8B-B14F-4D97-AF65-F5344CB8AC3E}">
        <p14:creationId xmlns:p14="http://schemas.microsoft.com/office/powerpoint/2010/main" val="2370622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4E0BF72-3DCC-4A33-A34F-7CB9DBD24BD1}" type="slidenum">
              <a:rPr lang="zh-CN" altLang="en-US" smtClean="0"/>
              <a:pPr>
                <a:defRPr/>
              </a:pPr>
              <a:t>10</a:t>
            </a:fld>
            <a:endParaRPr lang="en-US" altLang="zh-CN"/>
          </a:p>
        </p:txBody>
      </p:sp>
    </p:spTree>
    <p:extLst>
      <p:ext uri="{BB962C8B-B14F-4D97-AF65-F5344CB8AC3E}">
        <p14:creationId xmlns:p14="http://schemas.microsoft.com/office/powerpoint/2010/main" val="489790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4E0BF72-3DCC-4A33-A34F-7CB9DBD24BD1}" type="slidenum">
              <a:rPr lang="zh-CN" altLang="en-US" smtClean="0"/>
              <a:pPr>
                <a:defRPr/>
              </a:pPr>
              <a:t>11</a:t>
            </a:fld>
            <a:endParaRPr lang="en-US" altLang="zh-CN"/>
          </a:p>
        </p:txBody>
      </p:sp>
    </p:spTree>
    <p:extLst>
      <p:ext uri="{BB962C8B-B14F-4D97-AF65-F5344CB8AC3E}">
        <p14:creationId xmlns:p14="http://schemas.microsoft.com/office/powerpoint/2010/main" val="3089279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4E0BF72-3DCC-4A33-A34F-7CB9DBD24BD1}" type="slidenum">
              <a:rPr lang="zh-CN" altLang="en-US" smtClean="0"/>
              <a:pPr>
                <a:defRPr/>
              </a:pPr>
              <a:t>12</a:t>
            </a:fld>
            <a:endParaRPr lang="en-US" altLang="zh-CN"/>
          </a:p>
        </p:txBody>
      </p:sp>
    </p:spTree>
    <p:extLst>
      <p:ext uri="{BB962C8B-B14F-4D97-AF65-F5344CB8AC3E}">
        <p14:creationId xmlns:p14="http://schemas.microsoft.com/office/powerpoint/2010/main" val="3717490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4E0BF72-3DCC-4A33-A34F-7CB9DBD24BD1}" type="slidenum">
              <a:rPr lang="zh-CN" altLang="en-US" smtClean="0"/>
              <a:pPr>
                <a:defRPr/>
              </a:pPr>
              <a:t>13</a:t>
            </a:fld>
            <a:endParaRPr lang="en-US" altLang="zh-CN"/>
          </a:p>
        </p:txBody>
      </p:sp>
    </p:spTree>
    <p:extLst>
      <p:ext uri="{BB962C8B-B14F-4D97-AF65-F5344CB8AC3E}">
        <p14:creationId xmlns:p14="http://schemas.microsoft.com/office/powerpoint/2010/main" val="558715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南京大学</a:t>
            </a:r>
            <a:r>
              <a:rPr lang="en-US" altLang="zh-CN" dirty="0"/>
              <a:t>Artificial Intelligence </a:t>
            </a:r>
            <a:r>
              <a:rPr lang="zh-CN" altLang="en-US" dirty="0"/>
              <a:t>“谓词演算和消解（归结）原理</a:t>
            </a:r>
            <a:r>
              <a:rPr lang="en-US" altLang="zh-CN" dirty="0"/>
              <a:t>.</a:t>
            </a:r>
            <a:r>
              <a:rPr lang="en-US" altLang="zh-CN" dirty="0" err="1"/>
              <a:t>ppt</a:t>
            </a:r>
            <a:r>
              <a:rPr lang="en-US" altLang="zh-CN" dirty="0"/>
              <a:t>”</a:t>
            </a:r>
            <a:r>
              <a:rPr lang="zh-CN" altLang="en-US" dirty="0"/>
              <a:t>讲义</a:t>
            </a:r>
            <a:endParaRPr lang="en-US" altLang="zh-CN" dirty="0"/>
          </a:p>
          <a:p>
            <a:r>
              <a:rPr lang="en-US" altLang="zh-CN" dirty="0"/>
              <a:t>B</a:t>
            </a:r>
            <a:r>
              <a:rPr lang="zh-CN" altLang="en-US" dirty="0"/>
              <a:t>、</a:t>
            </a:r>
            <a:r>
              <a:rPr lang="en-US" altLang="zh-CN" dirty="0"/>
              <a:t>C</a:t>
            </a:r>
            <a:r>
              <a:rPr lang="zh-CN" altLang="en-US" dirty="0"/>
              <a:t>是罪犯</a:t>
            </a:r>
            <a:endParaRPr lang="en-US" altLang="zh-CN" dirty="0"/>
          </a:p>
          <a:p>
            <a:r>
              <a:rPr lang="en-US" altLang="zh-CN" dirty="0"/>
              <a:t>A</a:t>
            </a:r>
            <a:r>
              <a:rPr lang="zh-CN" altLang="en-US" dirty="0"/>
              <a:t>、</a:t>
            </a:r>
            <a:r>
              <a:rPr lang="en-US" altLang="zh-CN" dirty="0"/>
              <a:t>D</a:t>
            </a:r>
            <a:r>
              <a:rPr lang="zh-CN" altLang="en-US" dirty="0"/>
              <a:t>与此案无关</a:t>
            </a:r>
          </a:p>
        </p:txBody>
      </p:sp>
      <p:sp>
        <p:nvSpPr>
          <p:cNvPr id="4" name="灯片编号占位符 3"/>
          <p:cNvSpPr>
            <a:spLocks noGrp="1"/>
          </p:cNvSpPr>
          <p:nvPr>
            <p:ph type="sldNum" sz="quarter" idx="10"/>
          </p:nvPr>
        </p:nvSpPr>
        <p:spPr/>
        <p:txBody>
          <a:bodyPr/>
          <a:lstStyle/>
          <a:p>
            <a:fld id="{C572CD5C-8B8C-42CF-8CC3-42D0D4C27CB3}" type="slidenum">
              <a:rPr lang="zh-CN" altLang="en-US" smtClean="0"/>
              <a:pPr/>
              <a:t>14</a:t>
            </a:fld>
            <a:endParaRPr lang="en-US" altLang="zh-CN"/>
          </a:p>
        </p:txBody>
      </p:sp>
    </p:spTree>
    <p:extLst>
      <p:ext uri="{BB962C8B-B14F-4D97-AF65-F5344CB8AC3E}">
        <p14:creationId xmlns:p14="http://schemas.microsoft.com/office/powerpoint/2010/main" val="1293190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南京大学</a:t>
            </a:r>
            <a:r>
              <a:rPr lang="en-US" altLang="zh-CN" dirty="0"/>
              <a:t>Artificial Intelligence </a:t>
            </a:r>
            <a:r>
              <a:rPr lang="zh-CN" altLang="en-US" dirty="0"/>
              <a:t>“谓词演算和消解（归结）原理</a:t>
            </a:r>
            <a:r>
              <a:rPr lang="en-US" altLang="zh-CN" dirty="0"/>
              <a:t>.</a:t>
            </a:r>
            <a:r>
              <a:rPr lang="en-US" altLang="zh-CN" dirty="0" err="1"/>
              <a:t>ppt</a:t>
            </a:r>
            <a:r>
              <a:rPr lang="en-US" altLang="zh-CN" dirty="0"/>
              <a:t>”</a:t>
            </a:r>
            <a:r>
              <a:rPr lang="zh-CN" altLang="en-US" dirty="0"/>
              <a:t>讲义</a:t>
            </a:r>
            <a:endParaRPr lang="en-US" altLang="zh-CN" dirty="0"/>
          </a:p>
          <a:p>
            <a:r>
              <a:rPr lang="en-US" altLang="zh-CN" dirty="0"/>
              <a:t>B</a:t>
            </a:r>
            <a:r>
              <a:rPr lang="zh-CN" altLang="en-US" dirty="0"/>
              <a:t>、</a:t>
            </a:r>
            <a:r>
              <a:rPr lang="en-US" altLang="zh-CN" dirty="0"/>
              <a:t>C</a:t>
            </a:r>
            <a:r>
              <a:rPr lang="zh-CN" altLang="en-US" dirty="0"/>
              <a:t>是罪犯</a:t>
            </a:r>
            <a:endParaRPr lang="en-US" altLang="zh-CN" dirty="0"/>
          </a:p>
          <a:p>
            <a:r>
              <a:rPr lang="en-US" altLang="zh-CN" dirty="0"/>
              <a:t>A</a:t>
            </a:r>
            <a:r>
              <a:rPr lang="zh-CN" altLang="en-US" dirty="0"/>
              <a:t>、</a:t>
            </a:r>
            <a:r>
              <a:rPr lang="en-US" altLang="zh-CN" dirty="0"/>
              <a:t>D</a:t>
            </a:r>
            <a:r>
              <a:rPr lang="zh-CN" altLang="en-US" dirty="0"/>
              <a:t>与此案无关</a:t>
            </a:r>
          </a:p>
        </p:txBody>
      </p:sp>
      <p:sp>
        <p:nvSpPr>
          <p:cNvPr id="4" name="灯片编号占位符 3"/>
          <p:cNvSpPr>
            <a:spLocks noGrp="1"/>
          </p:cNvSpPr>
          <p:nvPr>
            <p:ph type="sldNum" sz="quarter" idx="10"/>
          </p:nvPr>
        </p:nvSpPr>
        <p:spPr/>
        <p:txBody>
          <a:bodyPr/>
          <a:lstStyle/>
          <a:p>
            <a:fld id="{C572CD5C-8B8C-42CF-8CC3-42D0D4C27CB3}" type="slidenum">
              <a:rPr lang="zh-CN" altLang="en-US" smtClean="0"/>
              <a:pPr/>
              <a:t>15</a:t>
            </a:fld>
            <a:endParaRPr lang="en-US" altLang="zh-CN"/>
          </a:p>
        </p:txBody>
      </p:sp>
    </p:spTree>
    <p:extLst>
      <p:ext uri="{BB962C8B-B14F-4D97-AF65-F5344CB8AC3E}">
        <p14:creationId xmlns:p14="http://schemas.microsoft.com/office/powerpoint/2010/main" val="4368991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Line 5"/>
          <p:cNvSpPr>
            <a:spLocks noChangeShapeType="1"/>
          </p:cNvSpPr>
          <p:nvPr userDrawn="1"/>
        </p:nvSpPr>
        <p:spPr bwMode="auto">
          <a:xfrm flipV="1">
            <a:off x="0" y="765175"/>
            <a:ext cx="91440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Rectangle 6"/>
          <p:cNvSpPr>
            <a:spLocks noGrp="1" noChangeArrowheads="1"/>
          </p:cNvSpPr>
          <p:nvPr>
            <p:ph type="sldNum" sz="quarter" idx="10"/>
          </p:nvPr>
        </p:nvSpPr>
        <p:spPr/>
        <p:txBody>
          <a:bodyPr/>
          <a:lstStyle>
            <a:lvl1pPr>
              <a:defRPr smtClean="0"/>
            </a:lvl1pPr>
          </a:lstStyle>
          <a:p>
            <a:pPr>
              <a:defRPr/>
            </a:pPr>
            <a:fld id="{FF8C1F30-8CF9-47F6-93B2-1894FBF16E20}" type="slidenum">
              <a:rPr lang="zh-CN" altLang="en-US"/>
              <a:pPr>
                <a:defRPr/>
              </a:pPr>
              <a:t>‹#›</a:t>
            </a:fld>
            <a:r>
              <a:rPr lang="en-US" altLang="zh-CN"/>
              <a:t>/48</a:t>
            </a:r>
          </a:p>
        </p:txBody>
      </p:sp>
    </p:spTree>
    <p:extLst>
      <p:ext uri="{BB962C8B-B14F-4D97-AF65-F5344CB8AC3E}">
        <p14:creationId xmlns:p14="http://schemas.microsoft.com/office/powerpoint/2010/main" val="3250051002"/>
      </p:ext>
    </p:extLst>
  </p:cSld>
  <p:clrMapOvr>
    <a:masterClrMapping/>
  </p:clrMapOvr>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179388" y="-26988"/>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323850" y="10525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Rectangle 6"/>
          <p:cNvSpPr>
            <a:spLocks noGrp="1" noChangeArrowheads="1"/>
          </p:cNvSpPr>
          <p:nvPr>
            <p:ph type="sldNum" sz="quarter" idx="4"/>
          </p:nvPr>
        </p:nvSpPr>
        <p:spPr bwMode="auto">
          <a:xfrm>
            <a:off x="6975475" y="64817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smtClean="0">
                <a:solidFill>
                  <a:schemeClr val="tx2"/>
                </a:solidFill>
                <a:latin typeface="Times New Roman" panose="02020603050405020304" pitchFamily="18" charset="0"/>
              </a:defRPr>
            </a:lvl1pPr>
          </a:lstStyle>
          <a:p>
            <a:pPr>
              <a:defRPr/>
            </a:pPr>
            <a:fld id="{B712A0CF-ED49-415E-ACC6-41D78AECBC9A}" type="slidenum">
              <a:rPr lang="zh-CN" altLang="en-US"/>
              <a:pPr>
                <a:defRPr/>
              </a:pPr>
              <a:t>‹#›</a:t>
            </a:fld>
            <a:r>
              <a:rPr lang="en-US" altLang="zh-CN"/>
              <a:t>/48</a:t>
            </a:r>
          </a:p>
        </p:txBody>
      </p:sp>
    </p:spTree>
  </p:cSld>
  <p:clrMap bg1="lt1" tx1="dk1" bg2="lt2" tx2="dk2" accent1="accent1" accent2="accent2" accent3="accent3" accent4="accent4" accent5="accent5" accent6="accent6" hlink="hlink" folHlink="folHlink"/>
  <p:sldLayoutIdLst>
    <p:sldLayoutId id="2147483706" r:id="rId1"/>
  </p:sldLayoutIdLst>
  <p:transition/>
  <p:hf hdr="0" ftr="0" dt="0"/>
  <p:txStyles>
    <p:title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宋体" charset="-122"/>
        </a:defRPr>
      </a:lvl2pPr>
      <a:lvl3pPr algn="ctr" rtl="0" eaLnBrk="0" fontAlgn="base" hangingPunct="0">
        <a:spcBef>
          <a:spcPct val="0"/>
        </a:spcBef>
        <a:spcAft>
          <a:spcPct val="0"/>
        </a:spcAft>
        <a:defRPr sz="4400">
          <a:solidFill>
            <a:schemeClr val="bg1"/>
          </a:solidFill>
          <a:latin typeface="Arial" charset="0"/>
          <a:ea typeface="宋体" charset="-122"/>
        </a:defRPr>
      </a:lvl3pPr>
      <a:lvl4pPr algn="ctr" rtl="0" eaLnBrk="0" fontAlgn="base" hangingPunct="0">
        <a:spcBef>
          <a:spcPct val="0"/>
        </a:spcBef>
        <a:spcAft>
          <a:spcPct val="0"/>
        </a:spcAft>
        <a:defRPr sz="4400">
          <a:solidFill>
            <a:schemeClr val="bg1"/>
          </a:solidFill>
          <a:latin typeface="Arial" charset="0"/>
          <a:ea typeface="宋体" charset="-122"/>
        </a:defRPr>
      </a:lvl4pPr>
      <a:lvl5pPr algn="ctr" rtl="0" eaLnBrk="0" fontAlgn="base" hangingPunct="0">
        <a:spcBef>
          <a:spcPct val="0"/>
        </a:spcBef>
        <a:spcAft>
          <a:spcPct val="0"/>
        </a:spcAft>
        <a:defRPr sz="4400">
          <a:solidFill>
            <a:schemeClr val="bg1"/>
          </a:solidFill>
          <a:latin typeface="Arial"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 y="0"/>
            <a:ext cx="9153486" cy="6858000"/>
          </a:xfrm>
          <a:prstGeom prst="rect">
            <a:avLst/>
          </a:prstGeom>
        </p:spPr>
      </p:pic>
      <p:sp>
        <p:nvSpPr>
          <p:cNvPr id="4103" name="Rectangle 12"/>
          <p:cNvSpPr>
            <a:spLocks noChangeArrowheads="1"/>
          </p:cNvSpPr>
          <p:nvPr/>
        </p:nvSpPr>
        <p:spPr bwMode="auto">
          <a:xfrm>
            <a:off x="971600" y="1217713"/>
            <a:ext cx="748883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6000" b="1" dirty="0">
                <a:solidFill>
                  <a:srgbClr val="993300"/>
                </a:solidFill>
              </a:rPr>
              <a:t>归结</a:t>
            </a:r>
            <a:r>
              <a:rPr lang="zh-CN" altLang="en-US" sz="6000" b="1">
                <a:solidFill>
                  <a:srgbClr val="993300"/>
                </a:solidFill>
              </a:rPr>
              <a:t>推理与一阶谓词</a:t>
            </a:r>
            <a:endParaRPr lang="zh-CN" altLang="en-US" sz="6000" b="1" dirty="0">
              <a:solidFill>
                <a:srgbClr val="993300"/>
              </a:solidFill>
            </a:endParaRPr>
          </a:p>
        </p:txBody>
      </p:sp>
      <p:sp>
        <p:nvSpPr>
          <p:cNvPr id="4104" name="Rectangle 12"/>
          <p:cNvSpPr>
            <a:spLocks noChangeArrowheads="1"/>
          </p:cNvSpPr>
          <p:nvPr/>
        </p:nvSpPr>
        <p:spPr bwMode="auto">
          <a:xfrm>
            <a:off x="3886200" y="4572000"/>
            <a:ext cx="5006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eaLnBrk="1" hangingPunct="1">
              <a:spcBef>
                <a:spcPct val="0"/>
              </a:spcBef>
              <a:buFontTx/>
              <a:buNone/>
            </a:pPr>
            <a:r>
              <a:rPr lang="zh-CN" altLang="en-US" sz="2400" b="1" dirty="0">
                <a:solidFill>
                  <a:schemeClr val="tx2"/>
                </a:solidFill>
                <a:latin typeface="黑体" panose="02010609060101010101" pitchFamily="49" charset="-122"/>
                <a:ea typeface="黑体" panose="02010609060101010101" pitchFamily="49" charset="-122"/>
              </a:rPr>
              <a:t>石油学院计算机系   金 忠</a:t>
            </a:r>
          </a:p>
        </p:txBody>
      </p:sp>
      <p:sp>
        <p:nvSpPr>
          <p:cNvPr id="4105" name="TextBox 7"/>
          <p:cNvSpPr txBox="1">
            <a:spLocks noChangeArrowheads="1"/>
          </p:cNvSpPr>
          <p:nvPr/>
        </p:nvSpPr>
        <p:spPr bwMode="auto">
          <a:xfrm>
            <a:off x="5343400" y="5887998"/>
            <a:ext cx="38268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eaLnBrk="1" hangingPunct="1">
              <a:spcBef>
                <a:spcPct val="0"/>
              </a:spcBef>
              <a:buNone/>
            </a:pPr>
            <a:r>
              <a:rPr lang="en-US" altLang="zh-CN" sz="2000" b="1" dirty="0">
                <a:solidFill>
                  <a:schemeClr val="accent1"/>
                </a:solidFill>
                <a:latin typeface="Times New Roman" panose="02020603050405020304" pitchFamily="18" charset="0"/>
                <a:cs typeface="Times New Roman" panose="02020603050405020304" pitchFamily="18" charset="0"/>
              </a:rPr>
              <a:t>http://patternrecognition.asia/dm</a:t>
            </a:r>
            <a:endParaRPr lang="zh-CN" altLang="en-US" sz="2000" b="1" dirty="0">
              <a:solidFill>
                <a:schemeClr val="accent1"/>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41" y="5555042"/>
            <a:ext cx="4935107" cy="733066"/>
          </a:xfrm>
          <a:prstGeom prst="rect">
            <a:avLst/>
          </a:prstGeom>
        </p:spPr>
      </p:pic>
      <p:sp>
        <p:nvSpPr>
          <p:cNvPr id="7" name="Rectangle 12"/>
          <p:cNvSpPr>
            <a:spLocks noChangeArrowheads="1"/>
          </p:cNvSpPr>
          <p:nvPr/>
        </p:nvSpPr>
        <p:spPr bwMode="auto">
          <a:xfrm>
            <a:off x="68941" y="139128"/>
            <a:ext cx="89675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3600" b="1" dirty="0">
                <a:solidFill>
                  <a:schemeClr val="bg1"/>
                </a:solidFill>
                <a:latin typeface="黑体" panose="02010609060101010101" pitchFamily="49" charset="-122"/>
                <a:ea typeface="黑体" panose="02010609060101010101" pitchFamily="49" charset="-122"/>
              </a:rPr>
              <a:t>离散数学</a:t>
            </a:r>
            <a:endParaRPr lang="zh-CN" altLang="en-US" sz="3600" b="1" dirty="0">
              <a:solidFill>
                <a:schemeClr val="bg1"/>
              </a:solidFill>
            </a:endParaRPr>
          </a:p>
        </p:txBody>
      </p:sp>
    </p:spTree>
    <p:extLst>
      <p:ext uri="{BB962C8B-B14F-4D97-AF65-F5344CB8AC3E}">
        <p14:creationId xmlns:p14="http://schemas.microsoft.com/office/powerpoint/2010/main" val="2890406123"/>
      </p:ext>
    </p:extLst>
  </p:cSld>
  <p:clrMapOvr>
    <a:masterClrMapping/>
  </p:clrMapOvr>
  <p:transition advTm="1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0DE2A0D-E572-4F57-891F-75FEE7C25114}" type="slidenum">
              <a:rPr lang="zh-CN" altLang="en-US" smtClean="0">
                <a:solidFill>
                  <a:schemeClr val="accent1"/>
                </a:solidFill>
              </a:rPr>
              <a:pPr/>
              <a:t>10</a:t>
            </a:fld>
            <a:r>
              <a:rPr lang="en-US" altLang="zh-CN" dirty="0">
                <a:solidFill>
                  <a:schemeClr val="accent1"/>
                </a:solidFill>
              </a:rPr>
              <a:t>/50</a:t>
            </a:r>
          </a:p>
        </p:txBody>
      </p:sp>
      <p:sp>
        <p:nvSpPr>
          <p:cNvPr id="16387" name="Rectangle 2"/>
          <p:cNvSpPr>
            <a:spLocks noGrp="1"/>
          </p:cNvSpPr>
          <p:nvPr>
            <p:ph type="title" idx="4294967295"/>
          </p:nvPr>
        </p:nvSpPr>
        <p:spPr>
          <a:xfrm>
            <a:off x="179388" y="-26988"/>
            <a:ext cx="9937228" cy="642938"/>
          </a:xfrm>
        </p:spPr>
        <p:txBody>
          <a:bodyPr/>
          <a:lstStyle/>
          <a:p>
            <a:pPr algn="l"/>
            <a:r>
              <a:rPr lang="zh-CN" altLang="en-US" sz="3200" dirty="0">
                <a:ea typeface="宋体" panose="02010600030101010101" pitchFamily="2" charset="-122"/>
              </a:rPr>
              <a:t>例 用归结法求证 </a:t>
            </a:r>
            <a:r>
              <a:rPr lang="en-US" altLang="zh-CN" sz="3200" b="1" dirty="0">
                <a:ea typeface="宋体" panose="02010600030101010101" pitchFamily="2" charset="-122"/>
              </a:rPr>
              <a:t>        (P</a:t>
            </a:r>
            <a:r>
              <a:rPr lang="en-US" altLang="zh-CN" sz="3200" b="1" dirty="0">
                <a:ea typeface="宋体" panose="02010600030101010101" pitchFamily="2" charset="-122"/>
                <a:sym typeface="Symbol" panose="05050102010706020507" pitchFamily="18" charset="2"/>
              </a:rPr>
              <a:t></a:t>
            </a:r>
            <a:r>
              <a:rPr lang="en-US" altLang="zh-CN" sz="3200" b="1" dirty="0">
                <a:ea typeface="宋体" panose="02010600030101010101" pitchFamily="2" charset="-122"/>
              </a:rPr>
              <a:t>Q)</a:t>
            </a:r>
            <a:r>
              <a:rPr lang="en-US" altLang="zh-CN" sz="3200" b="1" dirty="0">
                <a:ea typeface="宋体" panose="02010600030101010101" pitchFamily="2" charset="-122"/>
                <a:sym typeface="Symbol" panose="05050102010706020507" pitchFamily="18" charset="2"/>
              </a:rPr>
              <a:t></a:t>
            </a:r>
            <a:r>
              <a:rPr lang="en-US" altLang="zh-CN" sz="3200" b="1" dirty="0">
                <a:ea typeface="宋体" panose="02010600030101010101" pitchFamily="2" charset="-122"/>
              </a:rPr>
              <a:t>((P</a:t>
            </a:r>
            <a:r>
              <a:rPr lang="en-US" altLang="zh-CN" sz="3200" b="1" dirty="0">
                <a:ea typeface="宋体" panose="02010600030101010101" pitchFamily="2" charset="-122"/>
                <a:sym typeface="Symbol" panose="05050102010706020507" pitchFamily="18" charset="2"/>
              </a:rPr>
              <a:t></a:t>
            </a:r>
            <a:r>
              <a:rPr lang="en-US" altLang="zh-CN" sz="3200" b="1" dirty="0">
                <a:ea typeface="宋体" panose="02010600030101010101" pitchFamily="2" charset="-122"/>
              </a:rPr>
              <a:t>Q)</a:t>
            </a:r>
            <a:r>
              <a:rPr lang="en-US" altLang="zh-CN" sz="3200" b="1" dirty="0">
                <a:ea typeface="宋体" panose="02010600030101010101" pitchFamily="2" charset="-122"/>
                <a:sym typeface="Symbol" panose="05050102010706020507" pitchFamily="18" charset="2"/>
              </a:rPr>
              <a:t></a:t>
            </a:r>
            <a:r>
              <a:rPr lang="en-US" altLang="zh-CN" sz="3200" b="1" dirty="0">
                <a:ea typeface="宋体" panose="02010600030101010101" pitchFamily="2" charset="-122"/>
              </a:rPr>
              <a:t>P)</a:t>
            </a:r>
          </a:p>
        </p:txBody>
      </p:sp>
      <p:sp>
        <p:nvSpPr>
          <p:cNvPr id="17411" name="Text Box 4"/>
          <p:cNvSpPr txBox="1">
            <a:spLocks noChangeArrowheads="1"/>
          </p:cNvSpPr>
          <p:nvPr/>
        </p:nvSpPr>
        <p:spPr bwMode="auto">
          <a:xfrm>
            <a:off x="342900" y="957652"/>
            <a:ext cx="8066088" cy="224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10000"/>
              </a:spcBef>
            </a:pPr>
            <a:r>
              <a:rPr lang="zh-CN" altLang="en-US" sz="2800" b="1" dirty="0">
                <a:latin typeface="Calibri" panose="020F0502020204030204" pitchFamily="34" charset="0"/>
              </a:rPr>
              <a:t>证明： 求待证公式的否定式的合取范式</a:t>
            </a:r>
            <a:endParaRPr lang="en-US" altLang="zh-CN" sz="2800" b="1" dirty="0">
              <a:latin typeface="Calibri" panose="020F0502020204030204" pitchFamily="34" charset="0"/>
            </a:endParaRPr>
          </a:p>
          <a:p>
            <a:pPr eaLnBrk="1" hangingPunct="1">
              <a:spcBef>
                <a:spcPct val="10000"/>
              </a:spcBef>
            </a:pPr>
            <a:r>
              <a:rPr lang="en-US" altLang="zh-CN" sz="2800" b="1" dirty="0">
                <a:latin typeface="Calibri" panose="020F0502020204030204" pitchFamily="34" charset="0"/>
                <a:sym typeface="Symbol" panose="05050102010706020507" pitchFamily="18" charset="2"/>
              </a:rPr>
              <a:t>          (</a:t>
            </a:r>
            <a:r>
              <a:rPr lang="en-US" altLang="zh-CN" sz="2800" b="1" dirty="0">
                <a:latin typeface="Calibri" panose="020F0502020204030204" pitchFamily="34" charset="0"/>
              </a:rPr>
              <a:t>P</a:t>
            </a:r>
            <a:r>
              <a:rPr lang="en-US" altLang="zh-CN" sz="2800" b="1" dirty="0">
                <a:latin typeface="Calibri" panose="020F0502020204030204" pitchFamily="34" charset="0"/>
                <a:sym typeface="Symbol" panose="05050102010706020507" pitchFamily="18" charset="2"/>
              </a:rPr>
              <a:t>Q</a:t>
            </a:r>
            <a:r>
              <a:rPr lang="en-US" altLang="zh-CN" sz="2800" b="1" dirty="0">
                <a:latin typeface="Calibri" panose="020F0502020204030204" pitchFamily="34" charset="0"/>
              </a:rPr>
              <a:t>)</a:t>
            </a:r>
            <a:r>
              <a:rPr lang="en-US" altLang="zh-CN" sz="2800" b="1" dirty="0">
                <a:latin typeface="Calibri" panose="020F0502020204030204" pitchFamily="34" charset="0"/>
                <a:sym typeface="Symbol" panose="05050102010706020507" pitchFamily="18" charset="2"/>
              </a:rPr>
              <a:t></a:t>
            </a:r>
            <a:r>
              <a:rPr lang="en-US" altLang="zh-CN" sz="2800" b="1" dirty="0">
                <a:solidFill>
                  <a:srgbClr val="993300"/>
                </a:solidFill>
                <a:latin typeface="Calibri" panose="020F0502020204030204" pitchFamily="34" charset="0"/>
                <a:sym typeface="Symbol" panose="05050102010706020507" pitchFamily="18" charset="2"/>
              </a:rPr>
              <a:t></a:t>
            </a:r>
            <a:r>
              <a:rPr lang="en-US" altLang="zh-CN" sz="2800" b="1" dirty="0">
                <a:latin typeface="Calibri" panose="020F0502020204030204" pitchFamily="34" charset="0"/>
              </a:rPr>
              <a:t>((P </a:t>
            </a:r>
            <a:r>
              <a:rPr lang="en-US" altLang="zh-CN" sz="2800" b="1" dirty="0">
                <a:latin typeface="Calibri" panose="020F0502020204030204" pitchFamily="34" charset="0"/>
                <a:sym typeface="Symbol" panose="05050102010706020507" pitchFamily="18" charset="2"/>
              </a:rPr>
              <a:t> </a:t>
            </a:r>
            <a:r>
              <a:rPr lang="en-US" altLang="zh-CN" sz="2800" b="1" dirty="0">
                <a:latin typeface="Calibri" panose="020F0502020204030204" pitchFamily="34" charset="0"/>
              </a:rPr>
              <a:t>Q ) </a:t>
            </a:r>
            <a:r>
              <a:rPr lang="en-US" altLang="zh-CN" sz="2800" b="1" dirty="0">
                <a:latin typeface="Calibri" panose="020F0502020204030204" pitchFamily="34" charset="0"/>
                <a:sym typeface="Symbol" panose="05050102010706020507" pitchFamily="18" charset="2"/>
              </a:rPr>
              <a:t></a:t>
            </a:r>
            <a:r>
              <a:rPr lang="en-US" altLang="zh-CN" sz="2800" b="1" dirty="0">
                <a:latin typeface="Calibri" panose="020F0502020204030204" pitchFamily="34" charset="0"/>
              </a:rPr>
              <a:t>P )</a:t>
            </a:r>
          </a:p>
          <a:p>
            <a:pPr eaLnBrk="1" hangingPunct="1">
              <a:spcBef>
                <a:spcPct val="10000"/>
              </a:spcBef>
            </a:pPr>
            <a:r>
              <a:rPr lang="en-US" altLang="zh-CN" sz="2800" b="1" dirty="0">
                <a:latin typeface="Calibri" panose="020F0502020204030204" pitchFamily="34" charset="0"/>
              </a:rPr>
              <a:t>            = </a:t>
            </a:r>
            <a:r>
              <a:rPr lang="en-US" altLang="zh-CN" sz="2800" b="1" dirty="0">
                <a:latin typeface="Calibri" panose="020F0502020204030204" pitchFamily="34" charset="0"/>
                <a:sym typeface="Symbol" panose="05050102010706020507" pitchFamily="18" charset="2"/>
              </a:rPr>
              <a:t>(</a:t>
            </a:r>
            <a:r>
              <a:rPr lang="en-US" altLang="zh-CN" sz="2800" b="1" dirty="0">
                <a:latin typeface="Calibri" panose="020F0502020204030204" pitchFamily="34" charset="0"/>
              </a:rPr>
              <a:t>P</a:t>
            </a:r>
            <a:r>
              <a:rPr lang="en-US" altLang="zh-CN" sz="2800" b="1" dirty="0">
                <a:latin typeface="Calibri" panose="020F0502020204030204" pitchFamily="34" charset="0"/>
                <a:sym typeface="Symbol" panose="05050102010706020507" pitchFamily="18" charset="2"/>
              </a:rPr>
              <a:t>Q</a:t>
            </a:r>
            <a:r>
              <a:rPr lang="en-US" altLang="zh-CN" sz="2800" b="1" dirty="0">
                <a:latin typeface="Calibri" panose="020F0502020204030204" pitchFamily="34" charset="0"/>
              </a:rPr>
              <a:t>) </a:t>
            </a:r>
            <a:r>
              <a:rPr lang="en-US" altLang="zh-CN" sz="2800" b="1" dirty="0">
                <a:latin typeface="Calibri" panose="020F0502020204030204" pitchFamily="34" charset="0"/>
                <a:sym typeface="Symbol" panose="05050102010706020507" pitchFamily="18" charset="2"/>
              </a:rPr>
              <a:t> </a:t>
            </a:r>
            <a:r>
              <a:rPr lang="en-US" altLang="zh-CN" sz="2800" b="1" dirty="0">
                <a:latin typeface="Calibri" panose="020F0502020204030204" pitchFamily="34" charset="0"/>
              </a:rPr>
              <a:t>(P </a:t>
            </a:r>
            <a:r>
              <a:rPr lang="en-US" altLang="zh-CN" sz="2800" b="1" dirty="0">
                <a:latin typeface="Calibri" panose="020F0502020204030204" pitchFamily="34" charset="0"/>
                <a:sym typeface="Symbol" panose="05050102010706020507" pitchFamily="18" charset="2"/>
              </a:rPr>
              <a:t> </a:t>
            </a:r>
            <a:r>
              <a:rPr lang="en-US" altLang="zh-CN" sz="2800" b="1" dirty="0">
                <a:latin typeface="Calibri" panose="020F0502020204030204" pitchFamily="34" charset="0"/>
              </a:rPr>
              <a:t>Q )</a:t>
            </a:r>
            <a:r>
              <a:rPr lang="en-US" altLang="zh-CN" sz="2800" b="1" dirty="0">
                <a:latin typeface="Calibri" panose="020F0502020204030204" pitchFamily="34" charset="0"/>
                <a:sym typeface="Symbol" panose="05050102010706020507" pitchFamily="18" charset="2"/>
              </a:rPr>
              <a:t> </a:t>
            </a:r>
            <a:r>
              <a:rPr lang="en-US" altLang="zh-CN" sz="2800" b="1" dirty="0">
                <a:latin typeface="Calibri" panose="020F0502020204030204" pitchFamily="34" charset="0"/>
              </a:rPr>
              <a:t>P</a:t>
            </a:r>
          </a:p>
          <a:p>
            <a:pPr eaLnBrk="1" hangingPunct="1">
              <a:spcBef>
                <a:spcPct val="10000"/>
              </a:spcBef>
            </a:pPr>
            <a:r>
              <a:rPr lang="en-US" altLang="zh-CN" sz="2800" b="1" dirty="0">
                <a:latin typeface="Calibri" panose="020F0502020204030204" pitchFamily="34" charset="0"/>
              </a:rPr>
              <a:t>            =</a:t>
            </a:r>
            <a:r>
              <a:rPr lang="en-US" altLang="zh-CN" sz="2800" b="1" dirty="0">
                <a:latin typeface="Calibri" panose="020F0502020204030204" pitchFamily="34" charset="0"/>
                <a:sym typeface="Symbol" panose="05050102010706020507" pitchFamily="18" charset="2"/>
              </a:rPr>
              <a:t>(</a:t>
            </a:r>
            <a:r>
              <a:rPr lang="en-US" altLang="zh-CN" sz="2800" b="1" dirty="0">
                <a:latin typeface="Calibri" panose="020F0502020204030204" pitchFamily="34" charset="0"/>
              </a:rPr>
              <a:t>P </a:t>
            </a:r>
            <a:r>
              <a:rPr lang="en-US" altLang="zh-CN" sz="2800" b="1" dirty="0">
                <a:latin typeface="Calibri" panose="020F0502020204030204" pitchFamily="34" charset="0"/>
                <a:sym typeface="Symbol" panose="05050102010706020507" pitchFamily="18" charset="2"/>
              </a:rPr>
              <a:t>Q</a:t>
            </a:r>
            <a:r>
              <a:rPr lang="en-US" altLang="zh-CN" sz="2800" b="1" dirty="0">
                <a:latin typeface="Calibri" panose="020F0502020204030204" pitchFamily="34" charset="0"/>
              </a:rPr>
              <a:t>)</a:t>
            </a:r>
            <a:r>
              <a:rPr lang="en-US" altLang="zh-CN" sz="2800" b="1" dirty="0">
                <a:latin typeface="Calibri" panose="020F0502020204030204" pitchFamily="34" charset="0"/>
                <a:sym typeface="Symbol" panose="05050102010706020507" pitchFamily="18" charset="2"/>
              </a:rPr>
              <a:t> </a:t>
            </a:r>
            <a:r>
              <a:rPr lang="en-US" altLang="zh-CN" sz="2800" b="1" dirty="0">
                <a:latin typeface="Calibri" panose="020F0502020204030204" pitchFamily="34" charset="0"/>
              </a:rPr>
              <a:t>(</a:t>
            </a:r>
            <a:r>
              <a:rPr lang="en-US" altLang="zh-CN" sz="2800" b="1" dirty="0">
                <a:latin typeface="Calibri" panose="020F0502020204030204" pitchFamily="34" charset="0"/>
                <a:sym typeface="Symbol" panose="05050102010706020507" pitchFamily="18" charset="2"/>
              </a:rPr>
              <a:t></a:t>
            </a:r>
            <a:r>
              <a:rPr lang="en-US" altLang="zh-CN" sz="2800" b="1" dirty="0">
                <a:latin typeface="Calibri" panose="020F0502020204030204" pitchFamily="34" charset="0"/>
              </a:rPr>
              <a:t>P </a:t>
            </a:r>
            <a:r>
              <a:rPr lang="en-US" altLang="zh-CN" sz="2800" b="1" dirty="0">
                <a:latin typeface="Calibri" panose="020F0502020204030204" pitchFamily="34" charset="0"/>
                <a:sym typeface="Symbol" panose="05050102010706020507" pitchFamily="18" charset="2"/>
              </a:rPr>
              <a:t></a:t>
            </a:r>
            <a:r>
              <a:rPr lang="en-US" altLang="zh-CN" sz="2800" b="1" dirty="0">
                <a:latin typeface="Calibri" panose="020F0502020204030204" pitchFamily="34" charset="0"/>
              </a:rPr>
              <a:t> </a:t>
            </a:r>
            <a:r>
              <a:rPr lang="en-US" altLang="zh-CN" sz="2800" b="1" dirty="0">
                <a:latin typeface="Calibri" panose="020F0502020204030204" pitchFamily="34" charset="0"/>
                <a:sym typeface="Symbol" panose="05050102010706020507" pitchFamily="18" charset="2"/>
              </a:rPr>
              <a:t></a:t>
            </a:r>
            <a:r>
              <a:rPr lang="en-US" altLang="zh-CN" sz="2800" b="1" dirty="0">
                <a:latin typeface="Calibri" panose="020F0502020204030204" pitchFamily="34" charset="0"/>
              </a:rPr>
              <a:t> Q) </a:t>
            </a:r>
            <a:r>
              <a:rPr lang="en-US" altLang="zh-CN" sz="2800" b="1" dirty="0">
                <a:latin typeface="Calibri" panose="020F0502020204030204" pitchFamily="34" charset="0"/>
                <a:sym typeface="Symbol" panose="05050102010706020507" pitchFamily="18" charset="2"/>
              </a:rPr>
              <a:t> </a:t>
            </a:r>
            <a:r>
              <a:rPr lang="en-US" altLang="zh-CN" sz="2800" b="1" dirty="0">
                <a:latin typeface="Calibri" panose="020F0502020204030204" pitchFamily="34" charset="0"/>
              </a:rPr>
              <a:t>P </a:t>
            </a:r>
          </a:p>
          <a:p>
            <a:pPr eaLnBrk="1" hangingPunct="1">
              <a:spcBef>
                <a:spcPct val="10000"/>
              </a:spcBef>
            </a:pPr>
            <a:r>
              <a:rPr lang="en-US" altLang="zh-CN" dirty="0">
                <a:latin typeface="Calibri" panose="020F0502020204030204" pitchFamily="34" charset="0"/>
              </a:rPr>
              <a:t> </a:t>
            </a:r>
          </a:p>
        </p:txBody>
      </p:sp>
      <p:sp>
        <p:nvSpPr>
          <p:cNvPr id="17412" name="Text Box 5"/>
          <p:cNvSpPr txBox="1">
            <a:spLocks noChangeArrowheads="1"/>
          </p:cNvSpPr>
          <p:nvPr/>
        </p:nvSpPr>
        <p:spPr bwMode="auto">
          <a:xfrm>
            <a:off x="1187450" y="2938363"/>
            <a:ext cx="2063750"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333300"/>
                </a:solidFill>
                <a:latin typeface="Calibri" panose="020F0502020204030204" pitchFamily="34" charset="0"/>
              </a:rPr>
              <a:t>归结过程为</a:t>
            </a:r>
          </a:p>
          <a:p>
            <a:pPr eaLnBrk="1" hangingPunct="1"/>
            <a:r>
              <a:rPr lang="en-US" altLang="zh-CN" sz="2800" b="1" dirty="0">
                <a:solidFill>
                  <a:srgbClr val="333300"/>
                </a:solidFill>
                <a:latin typeface="Calibri" panose="020F0502020204030204" pitchFamily="34" charset="0"/>
              </a:rPr>
              <a:t>(1) </a:t>
            </a:r>
            <a:r>
              <a:rPr lang="en-US" altLang="zh-CN" sz="2800" b="1" dirty="0">
                <a:solidFill>
                  <a:srgbClr val="333300"/>
                </a:solidFill>
                <a:latin typeface="Calibri" panose="020F0502020204030204" pitchFamily="34" charset="0"/>
                <a:sym typeface="Symbol" panose="05050102010706020507" pitchFamily="18" charset="2"/>
              </a:rPr>
              <a:t></a:t>
            </a:r>
            <a:r>
              <a:rPr lang="en-US" altLang="zh-CN" sz="2800" b="1" i="1" dirty="0">
                <a:solidFill>
                  <a:srgbClr val="333300"/>
                </a:solidFill>
                <a:latin typeface="Calibri" panose="020F0502020204030204" pitchFamily="34" charset="0"/>
              </a:rPr>
              <a:t>P </a:t>
            </a:r>
            <a:r>
              <a:rPr lang="en-US" altLang="zh-CN" sz="2800" b="1" dirty="0">
                <a:solidFill>
                  <a:srgbClr val="333300"/>
                </a:solidFill>
                <a:latin typeface="Calibri" panose="020F0502020204030204" pitchFamily="34" charset="0"/>
                <a:sym typeface="Symbol" panose="05050102010706020507" pitchFamily="18" charset="2"/>
              </a:rPr>
              <a:t>Q</a:t>
            </a:r>
            <a:endParaRPr lang="en-US" altLang="zh-CN" sz="2800" b="1" dirty="0">
              <a:solidFill>
                <a:srgbClr val="333300"/>
              </a:solidFill>
              <a:latin typeface="Calibri" panose="020F0502020204030204" pitchFamily="34" charset="0"/>
            </a:endParaRPr>
          </a:p>
          <a:p>
            <a:pPr eaLnBrk="1" hangingPunct="1"/>
            <a:r>
              <a:rPr lang="en-US" altLang="zh-CN" sz="2800" b="1" dirty="0">
                <a:solidFill>
                  <a:srgbClr val="333300"/>
                </a:solidFill>
                <a:latin typeface="Calibri" panose="020F0502020204030204" pitchFamily="34" charset="0"/>
              </a:rPr>
              <a:t>(2) </a:t>
            </a:r>
            <a:r>
              <a:rPr lang="en-US" altLang="zh-CN" sz="2800" b="1" dirty="0">
                <a:solidFill>
                  <a:srgbClr val="333300"/>
                </a:solidFill>
                <a:latin typeface="Calibri" panose="020F0502020204030204" pitchFamily="34" charset="0"/>
                <a:sym typeface="Symbol" panose="05050102010706020507" pitchFamily="18" charset="2"/>
              </a:rPr>
              <a:t></a:t>
            </a:r>
            <a:r>
              <a:rPr lang="en-US" altLang="zh-CN" sz="2800" b="1" i="1" dirty="0">
                <a:solidFill>
                  <a:srgbClr val="333300"/>
                </a:solidFill>
                <a:latin typeface="Calibri" panose="020F0502020204030204" pitchFamily="34" charset="0"/>
              </a:rPr>
              <a:t>P </a:t>
            </a:r>
            <a:r>
              <a:rPr lang="en-US" altLang="zh-CN" sz="2800" b="1" dirty="0">
                <a:solidFill>
                  <a:srgbClr val="333300"/>
                </a:solidFill>
                <a:latin typeface="Calibri" panose="020F0502020204030204" pitchFamily="34" charset="0"/>
                <a:sym typeface="Symbol" panose="05050102010706020507" pitchFamily="18" charset="2"/>
              </a:rPr>
              <a:t></a:t>
            </a:r>
            <a:r>
              <a:rPr lang="en-US" altLang="zh-CN" sz="2800" b="1" dirty="0">
                <a:solidFill>
                  <a:srgbClr val="333300"/>
                </a:solidFill>
                <a:latin typeface="Calibri" panose="020F0502020204030204" pitchFamily="34" charset="0"/>
              </a:rPr>
              <a:t> </a:t>
            </a:r>
            <a:r>
              <a:rPr lang="en-US" altLang="zh-CN" sz="2800" b="1" dirty="0">
                <a:solidFill>
                  <a:srgbClr val="333300"/>
                </a:solidFill>
                <a:latin typeface="Calibri" panose="020F0502020204030204" pitchFamily="34" charset="0"/>
                <a:sym typeface="Symbol" panose="05050102010706020507" pitchFamily="18" charset="2"/>
              </a:rPr>
              <a:t></a:t>
            </a:r>
            <a:r>
              <a:rPr lang="en-US" altLang="zh-CN" sz="2800" b="1" dirty="0">
                <a:solidFill>
                  <a:srgbClr val="333300"/>
                </a:solidFill>
                <a:latin typeface="Calibri" panose="020F0502020204030204" pitchFamily="34" charset="0"/>
              </a:rPr>
              <a:t> </a:t>
            </a:r>
            <a:r>
              <a:rPr lang="en-US" altLang="zh-CN" sz="2800" b="1" i="1" dirty="0">
                <a:solidFill>
                  <a:srgbClr val="333300"/>
                </a:solidFill>
                <a:latin typeface="Calibri" panose="020F0502020204030204" pitchFamily="34" charset="0"/>
              </a:rPr>
              <a:t>Q</a:t>
            </a:r>
            <a:endParaRPr lang="en-US" altLang="zh-CN" sz="2800" b="1" dirty="0">
              <a:solidFill>
                <a:srgbClr val="333300"/>
              </a:solidFill>
              <a:latin typeface="Calibri" panose="020F0502020204030204" pitchFamily="34" charset="0"/>
            </a:endParaRPr>
          </a:p>
          <a:p>
            <a:pPr eaLnBrk="1" hangingPunct="1"/>
            <a:r>
              <a:rPr lang="en-US" altLang="zh-CN" sz="2800" b="1" dirty="0">
                <a:solidFill>
                  <a:srgbClr val="333300"/>
                </a:solidFill>
                <a:latin typeface="Calibri" panose="020F0502020204030204" pitchFamily="34" charset="0"/>
              </a:rPr>
              <a:t>(3) </a:t>
            </a:r>
            <a:r>
              <a:rPr lang="en-US" altLang="zh-CN" sz="2800" b="1" i="1" dirty="0">
                <a:solidFill>
                  <a:srgbClr val="333300"/>
                </a:solidFill>
                <a:latin typeface="Calibri" panose="020F0502020204030204" pitchFamily="34" charset="0"/>
              </a:rPr>
              <a:t>P</a:t>
            </a:r>
            <a:r>
              <a:rPr lang="en-US" altLang="zh-CN" sz="2800" b="1" dirty="0">
                <a:solidFill>
                  <a:srgbClr val="333300"/>
                </a:solidFill>
                <a:latin typeface="Calibri" panose="020F0502020204030204" pitchFamily="34" charset="0"/>
              </a:rPr>
              <a:t> </a:t>
            </a:r>
          </a:p>
          <a:p>
            <a:pPr eaLnBrk="1" hangingPunct="1"/>
            <a:endParaRPr lang="zh-CN" altLang="en-US" sz="2800" b="1" dirty="0">
              <a:solidFill>
                <a:srgbClr val="333300"/>
              </a:solidFill>
              <a:latin typeface="Calibri" panose="020F0502020204030204" pitchFamily="34" charset="0"/>
            </a:endParaRPr>
          </a:p>
        </p:txBody>
      </p:sp>
      <p:sp>
        <p:nvSpPr>
          <p:cNvPr id="17413" name="Text Box 6"/>
          <p:cNvSpPr txBox="1">
            <a:spLocks noChangeArrowheads="1"/>
          </p:cNvSpPr>
          <p:nvPr/>
        </p:nvSpPr>
        <p:spPr bwMode="auto">
          <a:xfrm>
            <a:off x="1187450" y="4648100"/>
            <a:ext cx="47371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rgbClr val="333300"/>
                </a:solidFill>
                <a:latin typeface="Calibri" panose="020F0502020204030204" pitchFamily="34" charset="0"/>
              </a:rPr>
              <a:t>(4) </a:t>
            </a:r>
            <a:r>
              <a:rPr lang="en-US" altLang="zh-CN" sz="2800" b="1" dirty="0">
                <a:solidFill>
                  <a:srgbClr val="333300"/>
                </a:solidFill>
                <a:latin typeface="Calibri" panose="020F0502020204030204" pitchFamily="34" charset="0"/>
                <a:sym typeface="Symbol" panose="05050102010706020507" pitchFamily="18" charset="2"/>
              </a:rPr>
              <a:t></a:t>
            </a:r>
            <a:r>
              <a:rPr lang="en-US" altLang="zh-CN" sz="2800" b="1" i="1" dirty="0">
                <a:solidFill>
                  <a:srgbClr val="333300"/>
                </a:solidFill>
                <a:latin typeface="Calibri" panose="020F0502020204030204" pitchFamily="34" charset="0"/>
              </a:rPr>
              <a:t>P                       </a:t>
            </a:r>
            <a:r>
              <a:rPr lang="en-US" altLang="zh-CN" sz="2800" b="1" dirty="0">
                <a:solidFill>
                  <a:srgbClr val="333300"/>
                </a:solidFill>
                <a:latin typeface="Calibri" panose="020F0502020204030204" pitchFamily="34" charset="0"/>
              </a:rPr>
              <a:t>  </a:t>
            </a:r>
            <a:r>
              <a:rPr lang="en-US" altLang="zh-CN" sz="2800" b="1" dirty="0">
                <a:solidFill>
                  <a:schemeClr val="hlink"/>
                </a:solidFill>
                <a:latin typeface="Calibri" panose="020F0502020204030204" pitchFamily="34" charset="0"/>
                <a:sym typeface="Symbol" panose="05050102010706020507" pitchFamily="18" charset="2"/>
              </a:rPr>
              <a:t>(1)(2)</a:t>
            </a:r>
            <a:r>
              <a:rPr lang="zh-CN" altLang="en-US" sz="2800" b="1" dirty="0">
                <a:solidFill>
                  <a:schemeClr val="hlink"/>
                </a:solidFill>
                <a:latin typeface="Calibri" panose="020F0502020204030204" pitchFamily="34" charset="0"/>
                <a:sym typeface="Symbol" panose="05050102010706020507" pitchFamily="18" charset="2"/>
              </a:rPr>
              <a:t>归结</a:t>
            </a:r>
            <a:r>
              <a:rPr lang="zh-CN" altLang="en-US" sz="2800" b="1" dirty="0">
                <a:solidFill>
                  <a:srgbClr val="333300"/>
                </a:solidFill>
                <a:latin typeface="Calibri" panose="020F0502020204030204" pitchFamily="34" charset="0"/>
                <a:sym typeface="Symbol" panose="05050102010706020507" pitchFamily="18" charset="2"/>
              </a:rPr>
              <a:t> </a:t>
            </a:r>
            <a:endParaRPr lang="zh-CN" altLang="en-US" sz="2800" b="1" dirty="0">
              <a:solidFill>
                <a:srgbClr val="333300"/>
              </a:solidFill>
              <a:latin typeface="Calibri" panose="020F0502020204030204" pitchFamily="34" charset="0"/>
            </a:endParaRPr>
          </a:p>
          <a:p>
            <a:pPr eaLnBrk="1" hangingPunct="1"/>
            <a:r>
              <a:rPr lang="en-US" altLang="zh-CN" sz="2800" b="1" dirty="0">
                <a:solidFill>
                  <a:srgbClr val="333300"/>
                </a:solidFill>
                <a:latin typeface="Calibri" panose="020F0502020204030204" pitchFamily="34" charset="0"/>
              </a:rPr>
              <a:t>(5) </a:t>
            </a:r>
            <a:r>
              <a:rPr lang="en-US" altLang="zh-CN" sz="2800" b="1" dirty="0">
                <a:solidFill>
                  <a:srgbClr val="333300"/>
                </a:solidFill>
                <a:latin typeface="Calibri" panose="020F0502020204030204" pitchFamily="34" charset="0"/>
                <a:sym typeface="Symbol" panose="05050102010706020507" pitchFamily="18" charset="2"/>
              </a:rPr>
              <a:t>□                          </a:t>
            </a:r>
            <a:r>
              <a:rPr lang="en-US" altLang="zh-CN" sz="2800" b="1" dirty="0">
                <a:solidFill>
                  <a:schemeClr val="hlink"/>
                </a:solidFill>
                <a:latin typeface="Calibri" panose="020F0502020204030204" pitchFamily="34" charset="0"/>
                <a:sym typeface="Symbol" panose="05050102010706020507" pitchFamily="18" charset="2"/>
              </a:rPr>
              <a:t>(3)(4)</a:t>
            </a:r>
            <a:r>
              <a:rPr lang="zh-CN" altLang="en-US" sz="2800" b="1" dirty="0">
                <a:solidFill>
                  <a:schemeClr val="hlink"/>
                </a:solidFill>
                <a:latin typeface="Calibri" panose="020F0502020204030204" pitchFamily="34" charset="0"/>
                <a:sym typeface="Symbol" panose="05050102010706020507" pitchFamily="18" charset="2"/>
              </a:rPr>
              <a:t>归结</a:t>
            </a:r>
            <a:r>
              <a:rPr lang="zh-CN" altLang="en-US" sz="2800" b="1" dirty="0">
                <a:solidFill>
                  <a:srgbClr val="333300"/>
                </a:solidFill>
                <a:latin typeface="Calibri" panose="020F0502020204030204" pitchFamily="34" charset="0"/>
                <a:sym typeface="Symbol" panose="05050102010706020507" pitchFamily="18" charset="2"/>
              </a:rPr>
              <a:t> </a:t>
            </a:r>
          </a:p>
          <a:p>
            <a:pPr eaLnBrk="1" hangingPunct="1"/>
            <a:r>
              <a:rPr lang="zh-CN" altLang="en-US" sz="2800" b="1" dirty="0">
                <a:solidFill>
                  <a:srgbClr val="333300"/>
                </a:solidFill>
                <a:latin typeface="Calibri" panose="020F0502020204030204" pitchFamily="34" charset="0"/>
              </a:rPr>
              <a:t>故原式为定理</a:t>
            </a:r>
          </a:p>
        </p:txBody>
      </p:sp>
      <p:sp>
        <p:nvSpPr>
          <p:cNvPr id="7" name="矩形 6"/>
          <p:cNvSpPr/>
          <p:nvPr/>
        </p:nvSpPr>
        <p:spPr>
          <a:xfrm>
            <a:off x="7380312" y="764704"/>
            <a:ext cx="1728764" cy="3539430"/>
          </a:xfrm>
          <a:prstGeom prst="rect">
            <a:avLst/>
          </a:prstGeom>
          <a:solidFill>
            <a:srgbClr val="FFFF00"/>
          </a:solidFill>
        </p:spPr>
        <p:txBody>
          <a:bodyPr wrap="square">
            <a:spAutoFit/>
          </a:bodyPr>
          <a:lstStyle/>
          <a:p>
            <a:pPr algn="ctr"/>
            <a:r>
              <a:rPr lang="zh-CN" altLang="en-US" sz="2800" b="1" dirty="0">
                <a:latin typeface="Calibri" panose="020F0502020204030204" pitchFamily="34" charset="0"/>
              </a:rPr>
              <a:t>等同于：将待证公式的前件及后件的否定分别化为合取范式以建立子句集</a:t>
            </a:r>
            <a:endParaRPr lang="zh-CN" altLang="en-US" sz="2800" dirty="0"/>
          </a:p>
        </p:txBody>
      </p:sp>
    </p:spTree>
    <p:extLst>
      <p:ext uri="{BB962C8B-B14F-4D97-AF65-F5344CB8AC3E}">
        <p14:creationId xmlns:p14="http://schemas.microsoft.com/office/powerpoint/2010/main" val="3250572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linds(horizontal)">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16" dur="500"/>
                                        <p:tgtEl>
                                          <p:spTgt spid="1741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21" dur="500"/>
                                        <p:tgtEl>
                                          <p:spTgt spid="1741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7411">
                                            <p:txEl>
                                              <p:pRg st="3" end="3"/>
                                            </p:txEl>
                                          </p:spTgt>
                                        </p:tgtEl>
                                        <p:attrNameLst>
                                          <p:attrName>style.visibility</p:attrName>
                                        </p:attrNameLst>
                                      </p:cBhvr>
                                      <p:to>
                                        <p:strVal val="visible"/>
                                      </p:to>
                                    </p:set>
                                    <p:animEffect transition="in" filter="blinds(horizontal)">
                                      <p:cBhvr>
                                        <p:cTn id="26" dur="500"/>
                                        <p:tgtEl>
                                          <p:spTgt spid="17411">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7412">
                                            <p:txEl>
                                              <p:pRg st="0" end="0"/>
                                            </p:txEl>
                                          </p:spTgt>
                                        </p:tgtEl>
                                        <p:attrNameLst>
                                          <p:attrName>style.visibility</p:attrName>
                                        </p:attrNameLst>
                                      </p:cBhvr>
                                      <p:to>
                                        <p:strVal val="visible"/>
                                      </p:to>
                                    </p:set>
                                    <p:animEffect transition="in" filter="blinds(horizontal)">
                                      <p:cBhvr>
                                        <p:cTn id="31" dur="500"/>
                                        <p:tgtEl>
                                          <p:spTgt spid="17412">
                                            <p:txEl>
                                              <p:pRg st="0" end="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7412">
                                            <p:txEl>
                                              <p:pRg st="1" end="1"/>
                                            </p:txEl>
                                          </p:spTgt>
                                        </p:tgtEl>
                                        <p:attrNameLst>
                                          <p:attrName>style.visibility</p:attrName>
                                        </p:attrNameLst>
                                      </p:cBhvr>
                                      <p:to>
                                        <p:strVal val="visible"/>
                                      </p:to>
                                    </p:set>
                                    <p:animEffect transition="in" filter="blinds(horizontal)">
                                      <p:cBhvr>
                                        <p:cTn id="34" dur="500"/>
                                        <p:tgtEl>
                                          <p:spTgt spid="17412">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7412">
                                            <p:txEl>
                                              <p:pRg st="2" end="2"/>
                                            </p:txEl>
                                          </p:spTgt>
                                        </p:tgtEl>
                                        <p:attrNameLst>
                                          <p:attrName>style.visibility</p:attrName>
                                        </p:attrNameLst>
                                      </p:cBhvr>
                                      <p:to>
                                        <p:strVal val="visible"/>
                                      </p:to>
                                    </p:set>
                                    <p:animEffect transition="in" filter="blinds(horizontal)">
                                      <p:cBhvr>
                                        <p:cTn id="39" dur="500"/>
                                        <p:tgtEl>
                                          <p:spTgt spid="17412">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7412">
                                            <p:txEl>
                                              <p:pRg st="3" end="3"/>
                                            </p:txEl>
                                          </p:spTgt>
                                        </p:tgtEl>
                                        <p:attrNameLst>
                                          <p:attrName>style.visibility</p:attrName>
                                        </p:attrNameLst>
                                      </p:cBhvr>
                                      <p:to>
                                        <p:strVal val="visible"/>
                                      </p:to>
                                    </p:set>
                                    <p:animEffect transition="in" filter="blinds(horizontal)">
                                      <p:cBhvr>
                                        <p:cTn id="44" dur="500"/>
                                        <p:tgtEl>
                                          <p:spTgt spid="17412">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7413">
                                            <p:txEl>
                                              <p:pRg st="0" end="0"/>
                                            </p:txEl>
                                          </p:spTgt>
                                        </p:tgtEl>
                                        <p:attrNameLst>
                                          <p:attrName>style.visibility</p:attrName>
                                        </p:attrNameLst>
                                      </p:cBhvr>
                                      <p:to>
                                        <p:strVal val="visible"/>
                                      </p:to>
                                    </p:set>
                                    <p:animEffect transition="in" filter="blinds(horizontal)">
                                      <p:cBhvr>
                                        <p:cTn id="49" dur="500"/>
                                        <p:tgtEl>
                                          <p:spTgt spid="17413">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17413">
                                            <p:txEl>
                                              <p:pRg st="1" end="1"/>
                                            </p:txEl>
                                          </p:spTgt>
                                        </p:tgtEl>
                                        <p:attrNameLst>
                                          <p:attrName>style.visibility</p:attrName>
                                        </p:attrNameLst>
                                      </p:cBhvr>
                                      <p:to>
                                        <p:strVal val="visible"/>
                                      </p:to>
                                    </p:set>
                                    <p:animEffect transition="in" filter="blinds(horizontal)">
                                      <p:cBhvr>
                                        <p:cTn id="54" dur="500"/>
                                        <p:tgtEl>
                                          <p:spTgt spid="17413">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17413">
                                            <p:txEl>
                                              <p:pRg st="2" end="2"/>
                                            </p:txEl>
                                          </p:spTgt>
                                        </p:tgtEl>
                                        <p:attrNameLst>
                                          <p:attrName>style.visibility</p:attrName>
                                        </p:attrNameLst>
                                      </p:cBhvr>
                                      <p:to>
                                        <p:strVal val="visible"/>
                                      </p:to>
                                    </p:set>
                                    <p:animEffect transition="in" filter="blinds(horizontal)">
                                      <p:cBhvr>
                                        <p:cTn id="59" dur="500"/>
                                        <p:tgtEl>
                                          <p:spTgt spid="174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0DAF96-EC43-4574-B3CC-F5D430DABDA1}" type="slidenum">
              <a:rPr lang="zh-CN" altLang="en-US" smtClean="0">
                <a:solidFill>
                  <a:schemeClr val="accent1"/>
                </a:solidFill>
              </a:rPr>
              <a:pPr/>
              <a:t>11</a:t>
            </a:fld>
            <a:r>
              <a:rPr lang="en-US" altLang="zh-CN" dirty="0">
                <a:solidFill>
                  <a:schemeClr val="accent1"/>
                </a:solidFill>
              </a:rPr>
              <a:t>/50</a:t>
            </a:r>
          </a:p>
        </p:txBody>
      </p:sp>
      <p:sp>
        <p:nvSpPr>
          <p:cNvPr id="17411" name="Rectangle 2"/>
          <p:cNvSpPr>
            <a:spLocks noGrp="1"/>
          </p:cNvSpPr>
          <p:nvPr>
            <p:ph type="title" idx="4294967295"/>
          </p:nvPr>
        </p:nvSpPr>
        <p:spPr>
          <a:xfrm>
            <a:off x="179388" y="0"/>
            <a:ext cx="9288462" cy="620713"/>
          </a:xfrm>
        </p:spPr>
        <p:txBody>
          <a:bodyPr/>
          <a:lstStyle/>
          <a:p>
            <a:pPr algn="l"/>
            <a:r>
              <a:rPr lang="zh-CN" altLang="en-US" sz="3200" b="1" dirty="0">
                <a:ea typeface="宋体" panose="02010600030101010101" pitchFamily="2" charset="-122"/>
              </a:rPr>
              <a:t>例</a:t>
            </a:r>
            <a:r>
              <a:rPr lang="zh-CN" altLang="en-US" sz="3200" b="1" dirty="0">
                <a:latin typeface="宋体" panose="02010600030101010101" pitchFamily="2" charset="-122"/>
                <a:ea typeface="宋体" panose="02010600030101010101" pitchFamily="2" charset="-122"/>
              </a:rPr>
              <a:t>求证</a:t>
            </a:r>
            <a:r>
              <a:rPr lang="en-US" altLang="zh-CN" sz="3200" b="1" dirty="0">
                <a:solidFill>
                  <a:srgbClr val="FF0000"/>
                </a:solidFill>
                <a:latin typeface="宋体" panose="02010600030101010101" pitchFamily="2" charset="-122"/>
                <a:ea typeface="宋体" panose="02010600030101010101" pitchFamily="2" charset="-122"/>
              </a:rPr>
              <a:t>├</a:t>
            </a:r>
            <a:r>
              <a:rPr lang="zh-CN" altLang="en-US" sz="3200" dirty="0">
                <a:ea typeface="宋体" panose="02010600030101010101" pitchFamily="2" charset="-122"/>
              </a:rPr>
              <a:t> </a:t>
            </a:r>
            <a:r>
              <a:rPr lang="en-US" altLang="zh-CN" sz="3200" b="1" dirty="0">
                <a:ea typeface="宋体" panose="02010600030101010101" pitchFamily="2" charset="-122"/>
              </a:rPr>
              <a:t>(((P</a:t>
            </a:r>
            <a:r>
              <a:rPr lang="en-US" altLang="zh-CN" sz="3200" b="1" dirty="0">
                <a:ea typeface="宋体" panose="02010600030101010101" pitchFamily="2" charset="-122"/>
                <a:sym typeface="Symbol" panose="05050102010706020507" pitchFamily="18" charset="2"/>
              </a:rPr>
              <a:t></a:t>
            </a:r>
            <a:r>
              <a:rPr lang="en-US" altLang="zh-CN" sz="3200" b="1" dirty="0">
                <a:ea typeface="宋体" panose="02010600030101010101" pitchFamily="2" charset="-122"/>
              </a:rPr>
              <a:t>Q)</a:t>
            </a:r>
            <a:r>
              <a:rPr lang="en-US" altLang="zh-CN" sz="3200" b="1" dirty="0">
                <a:ea typeface="宋体" panose="02010600030101010101" pitchFamily="2" charset="-122"/>
                <a:sym typeface="Symbol" panose="05050102010706020507" pitchFamily="18" charset="2"/>
              </a:rPr>
              <a:t></a:t>
            </a:r>
            <a:r>
              <a:rPr lang="en-US" altLang="zh-CN" sz="3200" b="1" dirty="0">
                <a:ea typeface="宋体" panose="02010600030101010101" pitchFamily="2" charset="-122"/>
              </a:rPr>
              <a:t> R)</a:t>
            </a:r>
            <a:r>
              <a:rPr lang="en-US" altLang="zh-CN" sz="3200" b="1" dirty="0">
                <a:ea typeface="宋体" panose="02010600030101010101" pitchFamily="2" charset="-122"/>
                <a:sym typeface="Symbol" panose="05050102010706020507" pitchFamily="18" charset="2"/>
              </a:rPr>
              <a:t></a:t>
            </a:r>
            <a:r>
              <a:rPr lang="en-US" altLang="zh-CN" sz="3200" b="1" dirty="0">
                <a:ea typeface="宋体" panose="02010600030101010101" pitchFamily="2" charset="-122"/>
              </a:rPr>
              <a:t>(</a:t>
            </a:r>
            <a:r>
              <a:rPr lang="en-US" altLang="zh-CN" sz="3200" b="1" dirty="0">
                <a:ea typeface="宋体" panose="02010600030101010101" pitchFamily="2" charset="-122"/>
                <a:sym typeface="Symbol" panose="05050102010706020507" pitchFamily="18" charset="2"/>
              </a:rPr>
              <a:t></a:t>
            </a:r>
            <a:r>
              <a:rPr lang="en-US" altLang="zh-CN" sz="3200" b="1" dirty="0">
                <a:ea typeface="宋体" panose="02010600030101010101" pitchFamily="2" charset="-122"/>
              </a:rPr>
              <a:t>S</a:t>
            </a:r>
            <a:r>
              <a:rPr lang="en-US" altLang="zh-CN" sz="3200" b="1" dirty="0">
                <a:ea typeface="宋体" panose="02010600030101010101" pitchFamily="2" charset="-122"/>
                <a:sym typeface="Symbol" panose="05050102010706020507" pitchFamily="18" charset="2"/>
              </a:rPr>
              <a:t></a:t>
            </a:r>
            <a:r>
              <a:rPr lang="en-US" altLang="zh-CN" sz="3200" b="1" dirty="0">
                <a:ea typeface="宋体" panose="02010600030101010101" pitchFamily="2" charset="-122"/>
              </a:rPr>
              <a:t>P)</a:t>
            </a:r>
            <a:r>
              <a:rPr lang="en-US" altLang="zh-CN" sz="3200" b="1" dirty="0">
                <a:ea typeface="宋体" panose="02010600030101010101" pitchFamily="2" charset="-122"/>
                <a:sym typeface="Symbol" panose="05050102010706020507" pitchFamily="18" charset="2"/>
              </a:rPr>
              <a:t></a:t>
            </a:r>
            <a:r>
              <a:rPr lang="en-US" altLang="zh-CN" sz="3200" b="1" dirty="0">
                <a:ea typeface="宋体" panose="02010600030101010101" pitchFamily="2" charset="-122"/>
              </a:rPr>
              <a:t>Q) </a:t>
            </a:r>
            <a:r>
              <a:rPr lang="en-US" altLang="zh-CN" sz="3200" b="1" dirty="0">
                <a:solidFill>
                  <a:srgbClr val="CC0000"/>
                </a:solidFill>
                <a:ea typeface="宋体" panose="02010600030101010101" pitchFamily="2" charset="-122"/>
                <a:sym typeface="Symbol" panose="05050102010706020507" pitchFamily="18" charset="2"/>
              </a:rPr>
              <a:t> </a:t>
            </a:r>
            <a:r>
              <a:rPr lang="en-US" altLang="zh-CN" sz="3200" b="1" dirty="0">
                <a:ea typeface="宋体" panose="02010600030101010101" pitchFamily="2" charset="-122"/>
              </a:rPr>
              <a:t>(S</a:t>
            </a:r>
            <a:r>
              <a:rPr lang="en-US" altLang="zh-CN" sz="3200" b="1" dirty="0">
                <a:ea typeface="宋体" panose="02010600030101010101" pitchFamily="2" charset="-122"/>
                <a:sym typeface="Symbol" panose="05050102010706020507" pitchFamily="18" charset="2"/>
              </a:rPr>
              <a:t></a:t>
            </a:r>
            <a:r>
              <a:rPr lang="en-US" altLang="zh-CN" sz="3200" b="1" dirty="0">
                <a:ea typeface="宋体" panose="02010600030101010101" pitchFamily="2" charset="-122"/>
              </a:rPr>
              <a:t>R)</a:t>
            </a:r>
          </a:p>
        </p:txBody>
      </p:sp>
      <p:sp>
        <p:nvSpPr>
          <p:cNvPr id="14339" name="Rectangle 4"/>
          <p:cNvSpPr>
            <a:spLocks noChangeArrowheads="1"/>
          </p:cNvSpPr>
          <p:nvPr/>
        </p:nvSpPr>
        <p:spPr bwMode="auto">
          <a:xfrm>
            <a:off x="-36512" y="699075"/>
            <a:ext cx="8712200"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1169988" indent="-9032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Calibri" panose="020F0502020204030204" pitchFamily="34" charset="0"/>
              </a:rPr>
              <a:t>证明：求出待证公式的否定式的合取范式：</a:t>
            </a:r>
            <a:endParaRPr lang="en-US" altLang="zh-CN" sz="2800" b="1" dirty="0">
              <a:latin typeface="Calibri" panose="020F0502020204030204" pitchFamily="34" charset="0"/>
            </a:endParaRPr>
          </a:p>
          <a:p>
            <a:pPr eaLnBrk="1" hangingPunct="1"/>
            <a:r>
              <a:rPr lang="zh-CN" altLang="en-US" sz="2800" b="1" dirty="0">
                <a:latin typeface="Calibri" panose="020F0502020204030204" pitchFamily="34" charset="0"/>
                <a:sym typeface="Symbol" panose="05050102010706020507" pitchFamily="18" charset="2"/>
              </a:rPr>
              <a:t>          </a:t>
            </a:r>
            <a:r>
              <a:rPr lang="en-US" altLang="zh-CN" sz="2800" b="1" dirty="0"/>
              <a:t>(((P</a:t>
            </a:r>
            <a:r>
              <a:rPr lang="en-US" altLang="zh-CN" sz="2800" b="1" dirty="0">
                <a:sym typeface="Symbol" panose="05050102010706020507" pitchFamily="18" charset="2"/>
              </a:rPr>
              <a:t></a:t>
            </a:r>
            <a:r>
              <a:rPr lang="en-US" altLang="zh-CN" sz="2800" b="1" dirty="0"/>
              <a:t>Q)</a:t>
            </a:r>
            <a:r>
              <a:rPr lang="en-US" altLang="zh-CN" sz="2800" b="1" dirty="0">
                <a:sym typeface="Symbol" panose="05050102010706020507" pitchFamily="18" charset="2"/>
              </a:rPr>
              <a:t></a:t>
            </a:r>
            <a:r>
              <a:rPr lang="en-US" altLang="zh-CN" sz="2800" b="1" dirty="0"/>
              <a:t>R)</a:t>
            </a:r>
            <a:r>
              <a:rPr lang="en-US" altLang="zh-CN" sz="2800" b="1" dirty="0">
                <a:sym typeface="Symbol" panose="05050102010706020507" pitchFamily="18" charset="2"/>
              </a:rPr>
              <a:t></a:t>
            </a:r>
            <a:r>
              <a:rPr lang="en-US" altLang="zh-CN" sz="2800" b="1" dirty="0"/>
              <a:t>(</a:t>
            </a:r>
            <a:r>
              <a:rPr lang="en-US" altLang="zh-CN" sz="2800" b="1" dirty="0">
                <a:sym typeface="Symbol" panose="05050102010706020507" pitchFamily="18" charset="2"/>
              </a:rPr>
              <a:t></a:t>
            </a:r>
            <a:r>
              <a:rPr lang="en-US" altLang="zh-CN" sz="2800" b="1" dirty="0"/>
              <a:t>S</a:t>
            </a:r>
            <a:r>
              <a:rPr lang="en-US" altLang="zh-CN" sz="2800" b="1" dirty="0">
                <a:sym typeface="Symbol" panose="05050102010706020507" pitchFamily="18" charset="2"/>
              </a:rPr>
              <a:t></a:t>
            </a:r>
            <a:r>
              <a:rPr lang="en-US" altLang="zh-CN" sz="2800" b="1" dirty="0"/>
              <a:t>P)</a:t>
            </a:r>
            <a:r>
              <a:rPr lang="en-US" altLang="zh-CN" sz="2800" b="1" dirty="0">
                <a:sym typeface="Symbol" panose="05050102010706020507" pitchFamily="18" charset="2"/>
              </a:rPr>
              <a:t></a:t>
            </a:r>
            <a:r>
              <a:rPr lang="en-US" altLang="zh-CN" sz="2800" b="1" dirty="0"/>
              <a:t>Q) </a:t>
            </a:r>
            <a:r>
              <a:rPr lang="en-US" altLang="zh-CN" sz="2800" b="1" dirty="0">
                <a:latin typeface="Calibri" panose="020F0502020204030204" pitchFamily="34" charset="0"/>
                <a:sym typeface="Symbol" panose="05050102010706020507" pitchFamily="18" charset="2"/>
              </a:rPr>
              <a:t></a:t>
            </a:r>
            <a:r>
              <a:rPr lang="en-US" altLang="zh-CN" sz="2800" b="1" dirty="0">
                <a:solidFill>
                  <a:srgbClr val="CC0000"/>
                </a:solidFill>
                <a:sym typeface="Symbol" panose="05050102010706020507" pitchFamily="18" charset="2"/>
              </a:rPr>
              <a:t> </a:t>
            </a:r>
            <a:r>
              <a:rPr lang="en-US" altLang="zh-CN" sz="2800" b="1" dirty="0"/>
              <a:t>(S</a:t>
            </a:r>
            <a:r>
              <a:rPr lang="en-US" altLang="zh-CN" sz="2800" b="1" dirty="0">
                <a:sym typeface="Symbol" panose="05050102010706020507" pitchFamily="18" charset="2"/>
              </a:rPr>
              <a:t></a:t>
            </a:r>
            <a:r>
              <a:rPr lang="en-US" altLang="zh-CN" sz="2800" b="1" dirty="0"/>
              <a:t>R)</a:t>
            </a:r>
            <a:endParaRPr lang="zh-CN" altLang="en-US" sz="2800" b="1" dirty="0">
              <a:latin typeface="Calibri" panose="020F0502020204030204" pitchFamily="34" charset="0"/>
              <a:sym typeface="Symbol" panose="05050102010706020507" pitchFamily="18" charset="2"/>
            </a:endParaRPr>
          </a:p>
          <a:p>
            <a:pPr eaLnBrk="1" hangingPunct="1"/>
            <a:r>
              <a:rPr lang="zh-CN" altLang="en-US" sz="2800" b="1" dirty="0">
                <a:latin typeface="Calibri" panose="020F0502020204030204" pitchFamily="34" charset="0"/>
                <a:sym typeface="Symbol" panose="05050102010706020507" pitchFamily="18" charset="2"/>
              </a:rPr>
              <a:t>           </a:t>
            </a:r>
            <a:r>
              <a:rPr lang="en-US" altLang="zh-CN" sz="2800" b="1" dirty="0">
                <a:sym typeface="Symbol" panose="05050102010706020507" pitchFamily="18" charset="2"/>
              </a:rPr>
              <a:t>=(P</a:t>
            </a:r>
            <a:r>
              <a:rPr lang="en-US" altLang="zh-CN" sz="2800" b="1" dirty="0"/>
              <a:t>R</a:t>
            </a:r>
            <a:r>
              <a:rPr lang="en-US" altLang="zh-CN" sz="2800" b="1" dirty="0">
                <a:sym typeface="Symbol" panose="05050102010706020507" pitchFamily="18" charset="2"/>
              </a:rPr>
              <a:t>)</a:t>
            </a:r>
            <a:r>
              <a:rPr lang="en-US" altLang="zh-CN" sz="2800" b="1" dirty="0"/>
              <a:t>(</a:t>
            </a:r>
            <a:r>
              <a:rPr lang="en-US" altLang="zh-CN" sz="2800" b="1" dirty="0">
                <a:sym typeface="Symbol" panose="05050102010706020507" pitchFamily="18" charset="2"/>
              </a:rPr>
              <a:t></a:t>
            </a:r>
            <a:r>
              <a:rPr lang="en-US" altLang="zh-CN" sz="2800" b="1" dirty="0"/>
              <a:t>Q</a:t>
            </a:r>
            <a:r>
              <a:rPr lang="en-US" altLang="zh-CN" sz="2800" b="1" dirty="0">
                <a:sym typeface="Symbol" panose="05050102010706020507" pitchFamily="18" charset="2"/>
              </a:rPr>
              <a:t></a:t>
            </a:r>
            <a:r>
              <a:rPr lang="en-US" altLang="zh-CN" sz="2800" b="1" dirty="0"/>
              <a:t>R</a:t>
            </a:r>
            <a:r>
              <a:rPr lang="en-US" altLang="zh-CN" sz="2800" b="1" dirty="0">
                <a:sym typeface="Symbol" panose="05050102010706020507" pitchFamily="18" charset="2"/>
              </a:rPr>
              <a:t>)</a:t>
            </a:r>
            <a:r>
              <a:rPr lang="en-US" altLang="zh-CN" sz="2800" b="1" dirty="0"/>
              <a:t>(</a:t>
            </a:r>
            <a:r>
              <a:rPr lang="en-US" altLang="zh-CN" sz="2800" b="1" dirty="0">
                <a:sym typeface="Symbol" panose="05050102010706020507" pitchFamily="18" charset="2"/>
              </a:rPr>
              <a:t></a:t>
            </a:r>
            <a:r>
              <a:rPr lang="en-US" altLang="zh-CN" sz="2800" b="1" dirty="0"/>
              <a:t>S</a:t>
            </a:r>
            <a:r>
              <a:rPr lang="en-US" altLang="zh-CN" sz="2800" b="1" dirty="0">
                <a:sym typeface="Symbol" panose="05050102010706020507" pitchFamily="18" charset="2"/>
              </a:rPr>
              <a:t></a:t>
            </a:r>
            <a:r>
              <a:rPr lang="en-US" altLang="zh-CN" sz="2800" b="1" dirty="0"/>
              <a:t>P</a:t>
            </a:r>
            <a:r>
              <a:rPr lang="en-US" altLang="zh-CN" sz="2800" b="1" dirty="0">
                <a:sym typeface="Symbol" panose="05050102010706020507" pitchFamily="18" charset="2"/>
              </a:rPr>
              <a:t>)</a:t>
            </a:r>
            <a:r>
              <a:rPr lang="en-US" altLang="zh-CN" sz="2800" b="1" dirty="0"/>
              <a:t>Q</a:t>
            </a:r>
            <a:r>
              <a:rPr lang="en-US" altLang="zh-CN" sz="2800" b="1" dirty="0">
                <a:sym typeface="Symbol" panose="05050102010706020507" pitchFamily="18" charset="2"/>
              </a:rPr>
              <a:t></a:t>
            </a:r>
            <a:r>
              <a:rPr lang="en-US" altLang="zh-CN" sz="2800" b="1" dirty="0"/>
              <a:t>S</a:t>
            </a:r>
            <a:r>
              <a:rPr lang="en-US" altLang="zh-CN" sz="2800" b="1" dirty="0">
                <a:sym typeface="Symbol" panose="05050102010706020507" pitchFamily="18" charset="2"/>
              </a:rPr>
              <a:t></a:t>
            </a:r>
            <a:r>
              <a:rPr lang="en-US" altLang="zh-CN" sz="2800" b="1" dirty="0"/>
              <a:t>R</a:t>
            </a:r>
            <a:endParaRPr lang="en-US" altLang="zh-CN" sz="2800" b="1" dirty="0">
              <a:sym typeface="Symbol" panose="05050102010706020507" pitchFamily="18" charset="2"/>
            </a:endParaRPr>
          </a:p>
          <a:p>
            <a:pPr eaLnBrk="1" hangingPunct="1"/>
            <a:r>
              <a:rPr lang="zh-CN" altLang="en-US" sz="2800" b="1" dirty="0">
                <a:latin typeface="Calibri" panose="020F0502020204030204" pitchFamily="34" charset="0"/>
                <a:sym typeface="Symbol" panose="05050102010706020507" pitchFamily="18" charset="2"/>
              </a:rPr>
              <a:t>           建立子句集         </a:t>
            </a:r>
          </a:p>
          <a:p>
            <a:pPr eaLnBrk="1" hangingPunct="1"/>
            <a:r>
              <a:rPr lang="en-US" altLang="zh-CN" sz="2800" b="1" dirty="0">
                <a:latin typeface="Calibri" panose="020F0502020204030204" pitchFamily="34" charset="0"/>
                <a:sym typeface="Symbol" panose="05050102010706020507" pitchFamily="18" charset="2"/>
              </a:rPr>
              <a:t>            { </a:t>
            </a:r>
            <a:r>
              <a:rPr lang="en-US" altLang="zh-CN" sz="2800" b="1" dirty="0">
                <a:sym typeface="Symbol" panose="05050102010706020507" pitchFamily="18" charset="2"/>
              </a:rPr>
              <a:t>P</a:t>
            </a:r>
            <a:r>
              <a:rPr lang="en-US" altLang="zh-CN" sz="2800" b="1" dirty="0"/>
              <a:t>R</a:t>
            </a:r>
            <a:r>
              <a:rPr lang="zh-CN" altLang="en-US" sz="2800" b="1" dirty="0">
                <a:sym typeface="Symbol" panose="05050102010706020507" pitchFamily="18" charset="2"/>
              </a:rPr>
              <a:t>，</a:t>
            </a:r>
            <a:r>
              <a:rPr lang="en-US" altLang="zh-CN" sz="2800" b="1" dirty="0"/>
              <a:t>Q</a:t>
            </a:r>
            <a:r>
              <a:rPr lang="en-US" altLang="zh-CN" sz="2800" b="1" dirty="0">
                <a:sym typeface="Symbol" panose="05050102010706020507" pitchFamily="18" charset="2"/>
              </a:rPr>
              <a:t></a:t>
            </a:r>
            <a:r>
              <a:rPr lang="en-US" altLang="zh-CN" sz="2800" b="1" dirty="0"/>
              <a:t>R</a:t>
            </a:r>
            <a:r>
              <a:rPr lang="zh-CN" altLang="en-US" sz="2800" b="1" dirty="0">
                <a:sym typeface="Symbol" panose="05050102010706020507" pitchFamily="18" charset="2"/>
              </a:rPr>
              <a:t>，</a:t>
            </a:r>
            <a:r>
              <a:rPr lang="en-US" altLang="zh-CN" sz="2800" b="1" dirty="0"/>
              <a:t>S</a:t>
            </a:r>
            <a:r>
              <a:rPr lang="en-US" altLang="zh-CN" sz="2800" b="1" dirty="0">
                <a:sym typeface="Symbol" panose="05050102010706020507" pitchFamily="18" charset="2"/>
              </a:rPr>
              <a:t></a:t>
            </a:r>
            <a:r>
              <a:rPr lang="en-US" altLang="zh-CN" sz="2800" b="1" dirty="0"/>
              <a:t>P</a:t>
            </a:r>
            <a:r>
              <a:rPr lang="zh-CN" altLang="en-US" sz="2800" b="1" dirty="0">
                <a:sym typeface="Symbol" panose="05050102010706020507" pitchFamily="18" charset="2"/>
              </a:rPr>
              <a:t>，</a:t>
            </a:r>
            <a:r>
              <a:rPr lang="en-US" altLang="zh-CN" sz="2800" b="1" dirty="0">
                <a:sym typeface="Symbol" panose="05050102010706020507" pitchFamily="18" charset="2"/>
              </a:rPr>
              <a:t>Q</a:t>
            </a:r>
            <a:r>
              <a:rPr lang="zh-CN" altLang="en-US" sz="2800" b="1" dirty="0">
                <a:sym typeface="Symbol" panose="05050102010706020507" pitchFamily="18" charset="2"/>
              </a:rPr>
              <a:t>，</a:t>
            </a:r>
            <a:r>
              <a:rPr lang="en-US" altLang="zh-CN" sz="2800" b="1" dirty="0">
                <a:sym typeface="Symbol" panose="05050102010706020507" pitchFamily="18" charset="2"/>
              </a:rPr>
              <a:t>S</a:t>
            </a:r>
            <a:r>
              <a:rPr lang="zh-CN" altLang="en-US" sz="2800" b="1" dirty="0">
                <a:sym typeface="Symbol" panose="05050102010706020507" pitchFamily="18" charset="2"/>
              </a:rPr>
              <a:t>，</a:t>
            </a:r>
            <a:r>
              <a:rPr lang="en-US" altLang="zh-CN" sz="2800" b="1" dirty="0"/>
              <a:t>R</a:t>
            </a:r>
            <a:r>
              <a:rPr lang="en-US" altLang="zh-CN" sz="2800" b="1" dirty="0">
                <a:latin typeface="Calibri" panose="020F0502020204030204" pitchFamily="34" charset="0"/>
                <a:sym typeface="Symbol" panose="05050102010706020507" pitchFamily="18" charset="2"/>
              </a:rPr>
              <a:t>}</a:t>
            </a:r>
          </a:p>
          <a:p>
            <a:pPr eaLnBrk="1" hangingPunct="1"/>
            <a:r>
              <a:rPr lang="zh-CN" altLang="en-US" sz="2800" b="1" dirty="0">
                <a:latin typeface="Calibri" panose="020F0502020204030204" pitchFamily="34" charset="0"/>
                <a:sym typeface="Symbol" panose="05050102010706020507" pitchFamily="18" charset="2"/>
              </a:rPr>
              <a:t>          归结过程为</a:t>
            </a:r>
          </a:p>
          <a:p>
            <a:pPr eaLnBrk="1" hangingPunct="1"/>
            <a:r>
              <a:rPr lang="en-US" altLang="zh-CN" sz="2800" b="1" dirty="0">
                <a:latin typeface="Calibri" panose="020F0502020204030204" pitchFamily="34" charset="0"/>
                <a:sym typeface="Symbol" panose="05050102010706020507" pitchFamily="18" charset="2"/>
              </a:rPr>
              <a:t>            (1)  </a:t>
            </a:r>
            <a:r>
              <a:rPr lang="en-US" altLang="zh-CN" sz="2800" b="1" i="1" dirty="0">
                <a:latin typeface="Calibri" panose="020F0502020204030204" pitchFamily="34" charset="0"/>
                <a:sym typeface="Symbol" panose="05050102010706020507" pitchFamily="18" charset="2"/>
              </a:rPr>
              <a:t>P</a:t>
            </a:r>
            <a:r>
              <a:rPr lang="en-US" altLang="zh-CN" sz="2800" b="1" dirty="0">
                <a:latin typeface="Calibri" panose="020F0502020204030204" pitchFamily="34" charset="0"/>
                <a:sym typeface="Symbol" panose="05050102010706020507" pitchFamily="18" charset="2"/>
              </a:rPr>
              <a:t></a:t>
            </a:r>
            <a:r>
              <a:rPr lang="en-US" altLang="zh-CN" sz="2800" b="1" i="1" dirty="0">
                <a:latin typeface="Calibri" panose="020F0502020204030204" pitchFamily="34" charset="0"/>
              </a:rPr>
              <a:t>R </a:t>
            </a:r>
            <a:endParaRPr lang="en-US" altLang="zh-CN" sz="2800" b="1" dirty="0">
              <a:latin typeface="Calibri" panose="020F0502020204030204" pitchFamily="34" charset="0"/>
              <a:sym typeface="Symbol" panose="05050102010706020507" pitchFamily="18" charset="2"/>
            </a:endParaRPr>
          </a:p>
          <a:p>
            <a:pPr eaLnBrk="1" hangingPunct="1"/>
            <a:r>
              <a:rPr lang="en-US" altLang="zh-CN" sz="2800" b="1" dirty="0">
                <a:latin typeface="Calibri" panose="020F0502020204030204" pitchFamily="34" charset="0"/>
                <a:sym typeface="Symbol" panose="05050102010706020507" pitchFamily="18" charset="2"/>
              </a:rPr>
              <a:t>            (2)  </a:t>
            </a:r>
            <a:r>
              <a:rPr lang="en-US" altLang="zh-CN" sz="2800" b="1" i="1" dirty="0">
                <a:latin typeface="Calibri" panose="020F0502020204030204" pitchFamily="34" charset="0"/>
              </a:rPr>
              <a:t>Q</a:t>
            </a:r>
            <a:r>
              <a:rPr lang="en-US" altLang="zh-CN" sz="2800" b="1" dirty="0">
                <a:latin typeface="Calibri" panose="020F0502020204030204" pitchFamily="34" charset="0"/>
                <a:sym typeface="Symbol" panose="05050102010706020507" pitchFamily="18" charset="2"/>
              </a:rPr>
              <a:t></a:t>
            </a:r>
            <a:r>
              <a:rPr lang="en-US" altLang="zh-CN" sz="2800" b="1" i="1" dirty="0">
                <a:latin typeface="Calibri" panose="020F0502020204030204" pitchFamily="34" charset="0"/>
              </a:rPr>
              <a:t>R</a:t>
            </a:r>
            <a:endParaRPr lang="en-US" altLang="zh-CN" sz="2800" b="1" dirty="0">
              <a:latin typeface="Calibri" panose="020F0502020204030204" pitchFamily="34" charset="0"/>
              <a:sym typeface="Symbol" panose="05050102010706020507" pitchFamily="18" charset="2"/>
            </a:endParaRPr>
          </a:p>
          <a:p>
            <a:pPr eaLnBrk="1" hangingPunct="1"/>
            <a:r>
              <a:rPr lang="en-US" altLang="zh-CN" sz="2800" b="1" dirty="0">
                <a:latin typeface="Calibri" panose="020F0502020204030204" pitchFamily="34" charset="0"/>
                <a:sym typeface="Symbol" panose="05050102010706020507" pitchFamily="18" charset="2"/>
              </a:rPr>
              <a:t>            (3)  </a:t>
            </a:r>
            <a:r>
              <a:rPr lang="en-US" altLang="zh-CN" sz="2800" b="1" i="1" dirty="0">
                <a:latin typeface="Calibri" panose="020F0502020204030204" pitchFamily="34" charset="0"/>
              </a:rPr>
              <a:t>S</a:t>
            </a:r>
            <a:r>
              <a:rPr lang="en-US" altLang="zh-CN" sz="2800" b="1" dirty="0">
                <a:latin typeface="Calibri" panose="020F0502020204030204" pitchFamily="34" charset="0"/>
                <a:sym typeface="Symbol" panose="05050102010706020507" pitchFamily="18" charset="2"/>
              </a:rPr>
              <a:t></a:t>
            </a:r>
            <a:r>
              <a:rPr lang="en-US" altLang="zh-CN" sz="2800" b="1" i="1" dirty="0">
                <a:latin typeface="Calibri" panose="020F0502020204030204" pitchFamily="34" charset="0"/>
              </a:rPr>
              <a:t>P</a:t>
            </a:r>
            <a:endParaRPr lang="en-US" altLang="zh-CN" sz="2800" b="1" dirty="0">
              <a:latin typeface="Calibri" panose="020F0502020204030204" pitchFamily="34" charset="0"/>
              <a:sym typeface="Symbol" panose="05050102010706020507" pitchFamily="18" charset="2"/>
            </a:endParaRPr>
          </a:p>
          <a:p>
            <a:pPr eaLnBrk="1" hangingPunct="1"/>
            <a:r>
              <a:rPr lang="en-US" altLang="zh-CN" sz="2800" b="1" dirty="0">
                <a:latin typeface="Calibri" panose="020F0502020204030204" pitchFamily="34" charset="0"/>
                <a:sym typeface="Symbol" panose="05050102010706020507" pitchFamily="18" charset="2"/>
              </a:rPr>
              <a:t>            (4)  </a:t>
            </a:r>
            <a:r>
              <a:rPr lang="en-US" altLang="zh-CN" sz="2800" b="1" i="1" dirty="0">
                <a:latin typeface="Calibri" panose="020F0502020204030204" pitchFamily="34" charset="0"/>
                <a:sym typeface="Symbol" panose="05050102010706020507" pitchFamily="18" charset="2"/>
              </a:rPr>
              <a:t>Q</a:t>
            </a:r>
            <a:endParaRPr lang="en-US" altLang="zh-CN" sz="2800" b="1" dirty="0">
              <a:latin typeface="Calibri" panose="020F0502020204030204" pitchFamily="34" charset="0"/>
              <a:sym typeface="Symbol" panose="05050102010706020507" pitchFamily="18" charset="2"/>
            </a:endParaRPr>
          </a:p>
          <a:p>
            <a:pPr eaLnBrk="1" hangingPunct="1"/>
            <a:r>
              <a:rPr lang="en-US" altLang="zh-CN" sz="2800" b="1" dirty="0">
                <a:latin typeface="Calibri" panose="020F0502020204030204" pitchFamily="34" charset="0"/>
                <a:sym typeface="Symbol" panose="05050102010706020507" pitchFamily="18" charset="2"/>
              </a:rPr>
              <a:t>            (5)  </a:t>
            </a:r>
            <a:r>
              <a:rPr lang="en-US" altLang="zh-CN" sz="2800" b="1" i="1" dirty="0">
                <a:latin typeface="Calibri" panose="020F0502020204030204" pitchFamily="34" charset="0"/>
                <a:sym typeface="Symbol" panose="05050102010706020507" pitchFamily="18" charset="2"/>
              </a:rPr>
              <a:t>S</a:t>
            </a:r>
            <a:endParaRPr lang="en-US" altLang="zh-CN" sz="2800" b="1" dirty="0">
              <a:latin typeface="Calibri" panose="020F0502020204030204" pitchFamily="34" charset="0"/>
              <a:sym typeface="Symbol" panose="05050102010706020507" pitchFamily="18" charset="2"/>
            </a:endParaRPr>
          </a:p>
          <a:p>
            <a:pPr eaLnBrk="1" hangingPunct="1"/>
            <a:r>
              <a:rPr lang="en-US" altLang="zh-CN" sz="2800" b="1" dirty="0">
                <a:latin typeface="Calibri" panose="020F0502020204030204" pitchFamily="34" charset="0"/>
                <a:sym typeface="Symbol" panose="05050102010706020507" pitchFamily="18" charset="2"/>
              </a:rPr>
              <a:t>            (6)  </a:t>
            </a:r>
            <a:r>
              <a:rPr lang="en-US" altLang="zh-CN" sz="2800" b="1" i="1" dirty="0">
                <a:latin typeface="Calibri" panose="020F0502020204030204" pitchFamily="34" charset="0"/>
              </a:rPr>
              <a:t>R</a:t>
            </a:r>
            <a:endParaRPr lang="en-US" altLang="zh-CN" sz="2800" b="1" dirty="0">
              <a:latin typeface="Calibri" panose="020F0502020204030204" pitchFamily="34" charset="0"/>
              <a:sym typeface="Symbol" panose="05050102010706020507" pitchFamily="18" charset="2"/>
            </a:endParaRPr>
          </a:p>
          <a:p>
            <a:pPr eaLnBrk="1" hangingPunct="1"/>
            <a:r>
              <a:rPr lang="en-US" altLang="zh-CN" sz="2800" b="1" dirty="0">
                <a:latin typeface="Calibri" panose="020F0502020204030204" pitchFamily="34" charset="0"/>
                <a:sym typeface="Symbol" panose="05050102010706020507" pitchFamily="18" charset="2"/>
              </a:rPr>
              <a:t>            (7)  </a:t>
            </a:r>
            <a:r>
              <a:rPr lang="en-US" altLang="zh-CN" sz="2800" b="1" i="1" dirty="0">
                <a:latin typeface="Calibri" panose="020F0502020204030204" pitchFamily="34" charset="0"/>
                <a:sym typeface="Symbol" panose="05050102010706020507" pitchFamily="18" charset="2"/>
              </a:rPr>
              <a:t>R</a:t>
            </a:r>
            <a:r>
              <a:rPr lang="en-US" altLang="zh-CN" sz="2800" b="1" dirty="0">
                <a:latin typeface="Calibri" panose="020F0502020204030204" pitchFamily="34" charset="0"/>
                <a:sym typeface="Symbol" panose="05050102010706020507" pitchFamily="18" charset="2"/>
              </a:rPr>
              <a:t>                                             </a:t>
            </a:r>
            <a:r>
              <a:rPr lang="en-US" altLang="zh-CN" sz="2800" b="1" dirty="0">
                <a:solidFill>
                  <a:schemeClr val="hlink"/>
                </a:solidFill>
                <a:latin typeface="Calibri" panose="020F0502020204030204" pitchFamily="34" charset="0"/>
                <a:sym typeface="Symbol" panose="05050102010706020507" pitchFamily="18" charset="2"/>
              </a:rPr>
              <a:t>(4)(2)</a:t>
            </a:r>
            <a:r>
              <a:rPr lang="zh-CN" altLang="en-US" sz="2800" b="1" dirty="0">
                <a:solidFill>
                  <a:schemeClr val="hlink"/>
                </a:solidFill>
                <a:latin typeface="Calibri" panose="020F0502020204030204" pitchFamily="34" charset="0"/>
                <a:sym typeface="Symbol" panose="05050102010706020507" pitchFamily="18" charset="2"/>
              </a:rPr>
              <a:t>归结</a:t>
            </a:r>
          </a:p>
          <a:p>
            <a:pPr eaLnBrk="1" hangingPunct="1"/>
            <a:r>
              <a:rPr lang="en-US" altLang="zh-CN" sz="2800" b="1" dirty="0">
                <a:latin typeface="Calibri" panose="020F0502020204030204" pitchFamily="34" charset="0"/>
                <a:sym typeface="Symbol" panose="05050102010706020507" pitchFamily="18" charset="2"/>
              </a:rPr>
              <a:t>            (8)  □                                            </a:t>
            </a:r>
            <a:r>
              <a:rPr lang="en-US" altLang="zh-CN" sz="2800" b="1" dirty="0">
                <a:solidFill>
                  <a:schemeClr val="hlink"/>
                </a:solidFill>
                <a:latin typeface="Calibri" panose="020F0502020204030204" pitchFamily="34" charset="0"/>
                <a:sym typeface="Symbol" panose="05050102010706020507" pitchFamily="18" charset="2"/>
              </a:rPr>
              <a:t>(7)(6)</a:t>
            </a:r>
            <a:r>
              <a:rPr lang="zh-CN" altLang="en-US" sz="2800" b="1" dirty="0">
                <a:solidFill>
                  <a:schemeClr val="hlink"/>
                </a:solidFill>
                <a:latin typeface="Calibri" panose="020F0502020204030204" pitchFamily="34" charset="0"/>
                <a:sym typeface="Symbol" panose="05050102010706020507" pitchFamily="18" charset="2"/>
              </a:rPr>
              <a:t>归结</a:t>
            </a:r>
          </a:p>
        </p:txBody>
      </p:sp>
      <p:sp>
        <p:nvSpPr>
          <p:cNvPr id="2" name="矩形 1"/>
          <p:cNvSpPr/>
          <p:nvPr/>
        </p:nvSpPr>
        <p:spPr>
          <a:xfrm>
            <a:off x="7380312" y="764704"/>
            <a:ext cx="1728764" cy="3539430"/>
          </a:xfrm>
          <a:prstGeom prst="rect">
            <a:avLst/>
          </a:prstGeom>
          <a:solidFill>
            <a:srgbClr val="FFFF00"/>
          </a:solidFill>
        </p:spPr>
        <p:txBody>
          <a:bodyPr wrap="square">
            <a:spAutoFit/>
          </a:bodyPr>
          <a:lstStyle/>
          <a:p>
            <a:pPr algn="ctr"/>
            <a:r>
              <a:rPr lang="zh-CN" altLang="en-US" sz="2800" b="1" dirty="0">
                <a:latin typeface="Calibri" panose="020F0502020204030204" pitchFamily="34" charset="0"/>
              </a:rPr>
              <a:t>等同于：将待证公式的前件及后件的否定分别化为合取范式以建立子句集</a:t>
            </a:r>
            <a:endParaRPr lang="zh-CN" altLang="en-US" sz="2800" dirty="0"/>
          </a:p>
        </p:txBody>
      </p:sp>
    </p:spTree>
    <p:extLst>
      <p:ext uri="{BB962C8B-B14F-4D97-AF65-F5344CB8AC3E}">
        <p14:creationId xmlns:p14="http://schemas.microsoft.com/office/powerpoint/2010/main" val="5750566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7" dur="5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6" dur="500"/>
                                        <p:tgtEl>
                                          <p:spTgt spid="1433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21" dur="500"/>
                                        <p:tgtEl>
                                          <p:spTgt spid="1433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26" dur="500"/>
                                        <p:tgtEl>
                                          <p:spTgt spid="14339">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4339">
                                            <p:txEl>
                                              <p:pRg st="4" end="4"/>
                                            </p:txEl>
                                          </p:spTgt>
                                        </p:tgtEl>
                                        <p:attrNameLst>
                                          <p:attrName>style.visibility</p:attrName>
                                        </p:attrNameLst>
                                      </p:cBhvr>
                                      <p:to>
                                        <p:strVal val="visible"/>
                                      </p:to>
                                    </p:set>
                                    <p:animEffect transition="in" filter="blinds(horizontal)">
                                      <p:cBhvr>
                                        <p:cTn id="31" dur="500"/>
                                        <p:tgtEl>
                                          <p:spTgt spid="1433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4339">
                                            <p:txEl>
                                              <p:pRg st="5" end="5"/>
                                            </p:txEl>
                                          </p:spTgt>
                                        </p:tgtEl>
                                        <p:attrNameLst>
                                          <p:attrName>style.visibility</p:attrName>
                                        </p:attrNameLst>
                                      </p:cBhvr>
                                      <p:to>
                                        <p:strVal val="visible"/>
                                      </p:to>
                                    </p:set>
                                    <p:animEffect transition="in" filter="blinds(horizontal)">
                                      <p:cBhvr>
                                        <p:cTn id="36" dur="500"/>
                                        <p:tgtEl>
                                          <p:spTgt spid="14339">
                                            <p:txEl>
                                              <p:pRg st="5" end="5"/>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4339">
                                            <p:txEl>
                                              <p:pRg st="6" end="6"/>
                                            </p:txEl>
                                          </p:spTgt>
                                        </p:tgtEl>
                                        <p:attrNameLst>
                                          <p:attrName>style.visibility</p:attrName>
                                        </p:attrNameLst>
                                      </p:cBhvr>
                                      <p:to>
                                        <p:strVal val="visible"/>
                                      </p:to>
                                    </p:set>
                                    <p:animEffect transition="in" filter="blinds(horizontal)">
                                      <p:cBhvr>
                                        <p:cTn id="39" dur="500"/>
                                        <p:tgtEl>
                                          <p:spTgt spid="14339">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4339">
                                            <p:txEl>
                                              <p:pRg st="7" end="7"/>
                                            </p:txEl>
                                          </p:spTgt>
                                        </p:tgtEl>
                                        <p:attrNameLst>
                                          <p:attrName>style.visibility</p:attrName>
                                        </p:attrNameLst>
                                      </p:cBhvr>
                                      <p:to>
                                        <p:strVal val="visible"/>
                                      </p:to>
                                    </p:set>
                                    <p:animEffect transition="in" filter="blinds(horizontal)">
                                      <p:cBhvr>
                                        <p:cTn id="44" dur="500"/>
                                        <p:tgtEl>
                                          <p:spTgt spid="14339">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4339">
                                            <p:txEl>
                                              <p:pRg st="8" end="8"/>
                                            </p:txEl>
                                          </p:spTgt>
                                        </p:tgtEl>
                                        <p:attrNameLst>
                                          <p:attrName>style.visibility</p:attrName>
                                        </p:attrNameLst>
                                      </p:cBhvr>
                                      <p:to>
                                        <p:strVal val="visible"/>
                                      </p:to>
                                    </p:set>
                                    <p:animEffect transition="in" filter="blinds(horizontal)">
                                      <p:cBhvr>
                                        <p:cTn id="49" dur="500"/>
                                        <p:tgtEl>
                                          <p:spTgt spid="14339">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14339">
                                            <p:txEl>
                                              <p:pRg st="9" end="9"/>
                                            </p:txEl>
                                          </p:spTgt>
                                        </p:tgtEl>
                                        <p:attrNameLst>
                                          <p:attrName>style.visibility</p:attrName>
                                        </p:attrNameLst>
                                      </p:cBhvr>
                                      <p:to>
                                        <p:strVal val="visible"/>
                                      </p:to>
                                    </p:set>
                                    <p:animEffect transition="in" filter="blinds(horizontal)">
                                      <p:cBhvr>
                                        <p:cTn id="54" dur="500"/>
                                        <p:tgtEl>
                                          <p:spTgt spid="14339">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14339">
                                            <p:txEl>
                                              <p:pRg st="10" end="10"/>
                                            </p:txEl>
                                          </p:spTgt>
                                        </p:tgtEl>
                                        <p:attrNameLst>
                                          <p:attrName>style.visibility</p:attrName>
                                        </p:attrNameLst>
                                      </p:cBhvr>
                                      <p:to>
                                        <p:strVal val="visible"/>
                                      </p:to>
                                    </p:set>
                                    <p:animEffect transition="in" filter="blinds(horizontal)">
                                      <p:cBhvr>
                                        <p:cTn id="59" dur="500"/>
                                        <p:tgtEl>
                                          <p:spTgt spid="14339">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14339">
                                            <p:txEl>
                                              <p:pRg st="11" end="11"/>
                                            </p:txEl>
                                          </p:spTgt>
                                        </p:tgtEl>
                                        <p:attrNameLst>
                                          <p:attrName>style.visibility</p:attrName>
                                        </p:attrNameLst>
                                      </p:cBhvr>
                                      <p:to>
                                        <p:strVal val="visible"/>
                                      </p:to>
                                    </p:set>
                                    <p:animEffect transition="in" filter="blinds(horizontal)">
                                      <p:cBhvr>
                                        <p:cTn id="64" dur="500"/>
                                        <p:tgtEl>
                                          <p:spTgt spid="14339">
                                            <p:txEl>
                                              <p:pRg st="11" end="1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14339">
                                            <p:txEl>
                                              <p:pRg st="12" end="12"/>
                                            </p:txEl>
                                          </p:spTgt>
                                        </p:tgtEl>
                                        <p:attrNameLst>
                                          <p:attrName>style.visibility</p:attrName>
                                        </p:attrNameLst>
                                      </p:cBhvr>
                                      <p:to>
                                        <p:strVal val="visible"/>
                                      </p:to>
                                    </p:set>
                                    <p:animEffect transition="in" filter="blinds(horizontal)">
                                      <p:cBhvr>
                                        <p:cTn id="69" dur="500"/>
                                        <p:tgtEl>
                                          <p:spTgt spid="14339">
                                            <p:txEl>
                                              <p:pRg st="12" end="1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14339">
                                            <p:txEl>
                                              <p:pRg st="13" end="13"/>
                                            </p:txEl>
                                          </p:spTgt>
                                        </p:tgtEl>
                                        <p:attrNameLst>
                                          <p:attrName>style.visibility</p:attrName>
                                        </p:attrNameLst>
                                      </p:cBhvr>
                                      <p:to>
                                        <p:strVal val="visible"/>
                                      </p:to>
                                    </p:set>
                                    <p:animEffect transition="in" filter="blinds(horizontal)">
                                      <p:cBhvr>
                                        <p:cTn id="74" dur="500"/>
                                        <p:tgtEl>
                                          <p:spTgt spid="143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0DAF96-EC43-4574-B3CC-F5D430DABDA1}" type="slidenum">
              <a:rPr lang="zh-CN" altLang="en-US" smtClean="0">
                <a:solidFill>
                  <a:schemeClr val="accent1"/>
                </a:solidFill>
              </a:rPr>
              <a:pPr/>
              <a:t>12</a:t>
            </a:fld>
            <a:r>
              <a:rPr lang="en-US" altLang="zh-CN" dirty="0">
                <a:solidFill>
                  <a:schemeClr val="accent1"/>
                </a:solidFill>
              </a:rPr>
              <a:t>/50</a:t>
            </a:r>
          </a:p>
        </p:txBody>
      </p:sp>
      <p:sp>
        <p:nvSpPr>
          <p:cNvPr id="17411" name="Rectangle 2"/>
          <p:cNvSpPr>
            <a:spLocks noGrp="1"/>
          </p:cNvSpPr>
          <p:nvPr>
            <p:ph type="title" idx="4294967295"/>
          </p:nvPr>
        </p:nvSpPr>
        <p:spPr>
          <a:xfrm>
            <a:off x="179388" y="0"/>
            <a:ext cx="9288462" cy="620713"/>
          </a:xfrm>
        </p:spPr>
        <p:txBody>
          <a:bodyPr/>
          <a:lstStyle/>
          <a:p>
            <a:pPr algn="l"/>
            <a:r>
              <a:rPr lang="zh-CN" altLang="en-US" sz="3200" b="1" dirty="0">
                <a:ea typeface="宋体" panose="02010600030101010101" pitchFamily="2" charset="-122"/>
              </a:rPr>
              <a:t>例</a:t>
            </a:r>
            <a:r>
              <a:rPr lang="zh-CN" altLang="en-US" sz="3200" b="1" dirty="0">
                <a:latin typeface="宋体" panose="02010600030101010101" pitchFamily="2" charset="-122"/>
                <a:ea typeface="宋体" panose="02010600030101010101" pitchFamily="2" charset="-122"/>
              </a:rPr>
              <a:t>求证</a:t>
            </a:r>
            <a:r>
              <a:rPr lang="en-US" altLang="zh-CN" sz="3200" b="1" dirty="0">
                <a:solidFill>
                  <a:srgbClr val="FF0000"/>
                </a:solidFill>
                <a:latin typeface="宋体" panose="02010600030101010101" pitchFamily="2" charset="-122"/>
                <a:ea typeface="宋体" panose="02010600030101010101" pitchFamily="2" charset="-122"/>
              </a:rPr>
              <a:t>├</a:t>
            </a:r>
            <a:r>
              <a:rPr lang="zh-CN" altLang="en-US" sz="3200" dirty="0">
                <a:ea typeface="宋体" panose="02010600030101010101" pitchFamily="2" charset="-122"/>
              </a:rPr>
              <a:t> </a:t>
            </a:r>
            <a:r>
              <a:rPr lang="en-US" altLang="zh-CN" sz="3200" b="1" dirty="0">
                <a:ea typeface="宋体" panose="02010600030101010101" pitchFamily="2" charset="-122"/>
              </a:rPr>
              <a:t>(((P</a:t>
            </a:r>
            <a:r>
              <a:rPr lang="en-US" altLang="zh-CN" sz="3200" b="1" dirty="0">
                <a:ea typeface="宋体" panose="02010600030101010101" pitchFamily="2" charset="-122"/>
                <a:sym typeface="Symbol" panose="05050102010706020507" pitchFamily="18" charset="2"/>
              </a:rPr>
              <a:t></a:t>
            </a:r>
            <a:r>
              <a:rPr lang="en-US" altLang="zh-CN" sz="3200" b="1" dirty="0">
                <a:ea typeface="宋体" panose="02010600030101010101" pitchFamily="2" charset="-122"/>
              </a:rPr>
              <a:t>Q)</a:t>
            </a:r>
            <a:r>
              <a:rPr lang="en-US" altLang="zh-CN" sz="3200" b="1" dirty="0">
                <a:ea typeface="宋体" panose="02010600030101010101" pitchFamily="2" charset="-122"/>
                <a:sym typeface="Symbol" panose="05050102010706020507" pitchFamily="18" charset="2"/>
              </a:rPr>
              <a:t></a:t>
            </a:r>
            <a:r>
              <a:rPr lang="en-US" altLang="zh-CN" sz="3200" b="1" dirty="0">
                <a:ea typeface="宋体" panose="02010600030101010101" pitchFamily="2" charset="-122"/>
              </a:rPr>
              <a:t> R)</a:t>
            </a:r>
            <a:r>
              <a:rPr lang="en-US" altLang="zh-CN" sz="3200" b="1" dirty="0">
                <a:ea typeface="宋体" panose="02010600030101010101" pitchFamily="2" charset="-122"/>
                <a:sym typeface="Symbol" panose="05050102010706020507" pitchFamily="18" charset="2"/>
              </a:rPr>
              <a:t></a:t>
            </a:r>
            <a:r>
              <a:rPr lang="en-US" altLang="zh-CN" sz="3200" b="1" dirty="0">
                <a:ea typeface="宋体" panose="02010600030101010101" pitchFamily="2" charset="-122"/>
              </a:rPr>
              <a:t>(</a:t>
            </a:r>
            <a:r>
              <a:rPr lang="en-US" altLang="zh-CN" sz="3200" b="1" dirty="0">
                <a:ea typeface="宋体" panose="02010600030101010101" pitchFamily="2" charset="-122"/>
                <a:sym typeface="Symbol" panose="05050102010706020507" pitchFamily="18" charset="2"/>
              </a:rPr>
              <a:t></a:t>
            </a:r>
            <a:r>
              <a:rPr lang="en-US" altLang="zh-CN" sz="3200" b="1" dirty="0">
                <a:ea typeface="宋体" panose="02010600030101010101" pitchFamily="2" charset="-122"/>
              </a:rPr>
              <a:t>S</a:t>
            </a:r>
            <a:r>
              <a:rPr lang="en-US" altLang="zh-CN" sz="3200" b="1" dirty="0">
                <a:ea typeface="宋体" panose="02010600030101010101" pitchFamily="2" charset="-122"/>
                <a:sym typeface="Symbol" panose="05050102010706020507" pitchFamily="18" charset="2"/>
              </a:rPr>
              <a:t></a:t>
            </a:r>
            <a:r>
              <a:rPr lang="en-US" altLang="zh-CN" sz="3200" b="1" dirty="0">
                <a:ea typeface="宋体" panose="02010600030101010101" pitchFamily="2" charset="-122"/>
              </a:rPr>
              <a:t>P)</a:t>
            </a:r>
            <a:r>
              <a:rPr lang="en-US" altLang="zh-CN" sz="3200" b="1" dirty="0">
                <a:ea typeface="宋体" panose="02010600030101010101" pitchFamily="2" charset="-122"/>
                <a:sym typeface="Symbol" panose="05050102010706020507" pitchFamily="18" charset="2"/>
              </a:rPr>
              <a:t></a:t>
            </a:r>
            <a:r>
              <a:rPr lang="en-US" altLang="zh-CN" sz="3200" b="1" dirty="0">
                <a:ea typeface="宋体" panose="02010600030101010101" pitchFamily="2" charset="-122"/>
              </a:rPr>
              <a:t>Q) </a:t>
            </a:r>
            <a:r>
              <a:rPr lang="en-US" altLang="zh-CN" sz="3200" b="1" dirty="0">
                <a:solidFill>
                  <a:srgbClr val="CC0000"/>
                </a:solidFill>
                <a:ea typeface="宋体" panose="02010600030101010101" pitchFamily="2" charset="-122"/>
                <a:sym typeface="Symbol" panose="05050102010706020507" pitchFamily="18" charset="2"/>
              </a:rPr>
              <a:t> </a:t>
            </a:r>
            <a:r>
              <a:rPr lang="en-US" altLang="zh-CN" sz="3200" b="1" dirty="0">
                <a:ea typeface="宋体" panose="02010600030101010101" pitchFamily="2" charset="-122"/>
              </a:rPr>
              <a:t>(S</a:t>
            </a:r>
            <a:r>
              <a:rPr lang="en-US" altLang="zh-CN" sz="3200" b="1" dirty="0">
                <a:ea typeface="宋体" panose="02010600030101010101" pitchFamily="2" charset="-122"/>
                <a:sym typeface="Symbol" panose="05050102010706020507" pitchFamily="18" charset="2"/>
              </a:rPr>
              <a:t></a:t>
            </a:r>
            <a:r>
              <a:rPr lang="en-US" altLang="zh-CN" sz="3200" b="1" dirty="0">
                <a:ea typeface="宋体" panose="02010600030101010101" pitchFamily="2" charset="-122"/>
              </a:rPr>
              <a:t>R)</a:t>
            </a:r>
          </a:p>
        </p:txBody>
      </p:sp>
      <p:sp>
        <p:nvSpPr>
          <p:cNvPr id="14339" name="Rectangle 4"/>
          <p:cNvSpPr>
            <a:spLocks noChangeArrowheads="1"/>
          </p:cNvSpPr>
          <p:nvPr/>
        </p:nvSpPr>
        <p:spPr bwMode="auto">
          <a:xfrm>
            <a:off x="107950" y="908720"/>
            <a:ext cx="10584730" cy="541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1169988" indent="-9032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3200" b="1" dirty="0">
                <a:latin typeface="Calibri" panose="020F0502020204030204" pitchFamily="34" charset="0"/>
              </a:rPr>
              <a:t>比较：采用</a:t>
            </a:r>
            <a:r>
              <a:rPr lang="zh-CN" altLang="en-US" sz="3200" b="1" dirty="0">
                <a:solidFill>
                  <a:srgbClr val="FF0000"/>
                </a:solidFill>
                <a:latin typeface="Calibri" panose="020F0502020204030204" pitchFamily="34" charset="0"/>
              </a:rPr>
              <a:t>附加前提法</a:t>
            </a:r>
            <a:r>
              <a:rPr lang="zh-CN" altLang="en-US" sz="3200" b="1" dirty="0">
                <a:latin typeface="Calibri" panose="020F0502020204030204" pitchFamily="34" charset="0"/>
              </a:rPr>
              <a:t>证明如下</a:t>
            </a:r>
            <a:endParaRPr lang="en-US" altLang="zh-CN" sz="3200" b="1" dirty="0">
              <a:latin typeface="Calibri" panose="020F0502020204030204" pitchFamily="34" charset="0"/>
            </a:endParaRPr>
          </a:p>
          <a:p>
            <a:pPr eaLnBrk="1" hangingPunct="1">
              <a:lnSpc>
                <a:spcPct val="120000"/>
              </a:lnSpc>
            </a:pPr>
            <a:r>
              <a:rPr lang="en-US" altLang="zh-CN" sz="3200" b="1" dirty="0">
                <a:latin typeface="Calibri" panose="020F0502020204030204" pitchFamily="34" charset="0"/>
                <a:sym typeface="Symbol" panose="05050102010706020507" pitchFamily="18" charset="2"/>
              </a:rPr>
              <a:t>            (1) </a:t>
            </a:r>
            <a:r>
              <a:rPr lang="en-US" altLang="zh-CN" sz="3200" b="1" dirty="0"/>
              <a:t>((P</a:t>
            </a:r>
            <a:r>
              <a:rPr lang="en-US" altLang="zh-CN" sz="3200" b="1" dirty="0">
                <a:sym typeface="Symbol" panose="05050102010706020507" pitchFamily="18" charset="2"/>
              </a:rPr>
              <a:t></a:t>
            </a:r>
            <a:r>
              <a:rPr lang="en-US" altLang="zh-CN" sz="3200" b="1" dirty="0"/>
              <a:t>Q)</a:t>
            </a:r>
            <a:r>
              <a:rPr lang="en-US" altLang="zh-CN" sz="3200" b="1" dirty="0">
                <a:sym typeface="Symbol" panose="05050102010706020507" pitchFamily="18" charset="2"/>
              </a:rPr>
              <a:t></a:t>
            </a:r>
            <a:r>
              <a:rPr lang="en-US" altLang="zh-CN" sz="3200" b="1" dirty="0"/>
              <a:t> R)</a:t>
            </a:r>
            <a:r>
              <a:rPr lang="en-US" altLang="zh-CN" sz="3200" b="1" dirty="0">
                <a:sym typeface="Symbol" panose="05050102010706020507" pitchFamily="18" charset="2"/>
              </a:rPr>
              <a:t></a:t>
            </a:r>
            <a:r>
              <a:rPr lang="en-US" altLang="zh-CN" sz="3200" b="1" dirty="0"/>
              <a:t>(</a:t>
            </a:r>
            <a:r>
              <a:rPr lang="en-US" altLang="zh-CN" sz="3200" b="1" dirty="0">
                <a:sym typeface="Symbol" panose="05050102010706020507" pitchFamily="18" charset="2"/>
              </a:rPr>
              <a:t></a:t>
            </a:r>
            <a:r>
              <a:rPr lang="en-US" altLang="zh-CN" sz="3200" b="1" dirty="0"/>
              <a:t>S</a:t>
            </a:r>
            <a:r>
              <a:rPr lang="en-US" altLang="zh-CN" sz="3200" b="1" dirty="0">
                <a:sym typeface="Symbol" panose="05050102010706020507" pitchFamily="18" charset="2"/>
              </a:rPr>
              <a:t></a:t>
            </a:r>
            <a:r>
              <a:rPr lang="en-US" altLang="zh-CN" sz="3200" b="1" dirty="0"/>
              <a:t>P)</a:t>
            </a:r>
            <a:r>
              <a:rPr lang="en-US" altLang="zh-CN" sz="3200" b="1" dirty="0">
                <a:sym typeface="Symbol" panose="05050102010706020507" pitchFamily="18" charset="2"/>
              </a:rPr>
              <a:t></a:t>
            </a:r>
            <a:r>
              <a:rPr lang="en-US" altLang="zh-CN" sz="3200" b="1" dirty="0"/>
              <a:t>Q) </a:t>
            </a:r>
            <a:r>
              <a:rPr lang="en-US" altLang="zh-CN" sz="3200" b="1" dirty="0">
                <a:latin typeface="Calibri" panose="020F0502020204030204" pitchFamily="34" charset="0"/>
              </a:rPr>
              <a:t>            </a:t>
            </a:r>
            <a:r>
              <a:rPr lang="zh-CN" altLang="en-US" sz="3200" b="1" dirty="0">
                <a:latin typeface="Calibri" panose="020F0502020204030204" pitchFamily="34" charset="0"/>
              </a:rPr>
              <a:t>前提</a:t>
            </a:r>
            <a:endParaRPr lang="en-US" altLang="zh-CN" sz="3200" b="1" dirty="0">
              <a:latin typeface="Calibri" panose="020F0502020204030204" pitchFamily="34" charset="0"/>
              <a:sym typeface="Symbol" panose="05050102010706020507" pitchFamily="18" charset="2"/>
            </a:endParaRPr>
          </a:p>
          <a:p>
            <a:pPr eaLnBrk="1" hangingPunct="1">
              <a:lnSpc>
                <a:spcPct val="120000"/>
              </a:lnSpc>
            </a:pPr>
            <a:r>
              <a:rPr lang="en-US" altLang="zh-CN" sz="3200" b="1" dirty="0">
                <a:latin typeface="Calibri" panose="020F0502020204030204" pitchFamily="34" charset="0"/>
                <a:sym typeface="Symbol" panose="05050102010706020507" pitchFamily="18" charset="2"/>
              </a:rPr>
              <a:t>            (2) </a:t>
            </a:r>
            <a:r>
              <a:rPr lang="en-US" altLang="zh-CN" sz="3200" b="1" dirty="0"/>
              <a:t>S                                                 </a:t>
            </a:r>
            <a:r>
              <a:rPr lang="zh-CN" altLang="en-US" sz="3200" b="1" dirty="0"/>
              <a:t>前提</a:t>
            </a:r>
            <a:endParaRPr lang="en-US" altLang="zh-CN" sz="3200" b="1" dirty="0">
              <a:latin typeface="Calibri" panose="020F0502020204030204" pitchFamily="34" charset="0"/>
              <a:sym typeface="Symbol" panose="05050102010706020507" pitchFamily="18" charset="2"/>
            </a:endParaRPr>
          </a:p>
          <a:p>
            <a:pPr eaLnBrk="1" hangingPunct="1">
              <a:lnSpc>
                <a:spcPct val="120000"/>
              </a:lnSpc>
            </a:pPr>
            <a:r>
              <a:rPr lang="en-US" altLang="zh-CN" sz="3200" b="1" dirty="0">
                <a:latin typeface="Calibri" panose="020F0502020204030204" pitchFamily="34" charset="0"/>
                <a:sym typeface="Symbol" panose="05050102010706020507" pitchFamily="18" charset="2"/>
              </a:rPr>
              <a:t>            (3) </a:t>
            </a:r>
            <a:r>
              <a:rPr lang="en-US" altLang="zh-CN" sz="3200" b="1" dirty="0"/>
              <a:t>(P</a:t>
            </a:r>
            <a:r>
              <a:rPr lang="en-US" altLang="zh-CN" sz="3200" b="1" dirty="0">
                <a:sym typeface="Symbol" panose="05050102010706020507" pitchFamily="18" charset="2"/>
              </a:rPr>
              <a:t></a:t>
            </a:r>
            <a:r>
              <a:rPr lang="en-US" altLang="zh-CN" sz="3200" b="1" dirty="0"/>
              <a:t>Q)</a:t>
            </a:r>
            <a:r>
              <a:rPr lang="en-US" altLang="zh-CN" sz="3200" b="1" dirty="0">
                <a:sym typeface="Symbol" panose="05050102010706020507" pitchFamily="18" charset="2"/>
              </a:rPr>
              <a:t></a:t>
            </a:r>
            <a:r>
              <a:rPr lang="en-US" altLang="zh-CN" sz="3200" b="1" dirty="0"/>
              <a:t> R                             (1)</a:t>
            </a:r>
            <a:r>
              <a:rPr lang="zh-CN" altLang="en-US" sz="3200" b="1" dirty="0"/>
              <a:t>化简</a:t>
            </a:r>
            <a:endParaRPr lang="en-US" altLang="zh-CN" sz="3200" b="1" dirty="0">
              <a:latin typeface="Calibri" panose="020F0502020204030204" pitchFamily="34" charset="0"/>
              <a:sym typeface="Symbol" panose="05050102010706020507" pitchFamily="18" charset="2"/>
            </a:endParaRPr>
          </a:p>
          <a:p>
            <a:pPr eaLnBrk="1" hangingPunct="1">
              <a:lnSpc>
                <a:spcPct val="120000"/>
              </a:lnSpc>
            </a:pPr>
            <a:r>
              <a:rPr lang="en-US" altLang="zh-CN" sz="3200" b="1" dirty="0">
                <a:latin typeface="Calibri" panose="020F0502020204030204" pitchFamily="34" charset="0"/>
                <a:sym typeface="Symbol" panose="05050102010706020507" pitchFamily="18" charset="2"/>
              </a:rPr>
              <a:t>            (4) </a:t>
            </a:r>
            <a:r>
              <a:rPr lang="en-US" altLang="zh-CN" sz="3200" b="1" dirty="0">
                <a:sym typeface="Symbol" panose="05050102010706020507" pitchFamily="18" charset="2"/>
              </a:rPr>
              <a:t></a:t>
            </a:r>
            <a:r>
              <a:rPr lang="en-US" altLang="zh-CN" sz="3200" b="1" dirty="0"/>
              <a:t>S</a:t>
            </a:r>
            <a:r>
              <a:rPr lang="en-US" altLang="zh-CN" sz="3200" b="1" dirty="0">
                <a:sym typeface="Symbol" panose="05050102010706020507" pitchFamily="18" charset="2"/>
              </a:rPr>
              <a:t></a:t>
            </a:r>
            <a:r>
              <a:rPr lang="en-US" altLang="zh-CN" sz="3200" b="1" dirty="0"/>
              <a:t>P                                      (1)</a:t>
            </a:r>
            <a:r>
              <a:rPr lang="zh-CN" altLang="en-US" sz="3200" b="1" dirty="0"/>
              <a:t>化简</a:t>
            </a:r>
            <a:endParaRPr lang="en-US" altLang="zh-CN" sz="3200" b="1" dirty="0">
              <a:latin typeface="Calibri" panose="020F0502020204030204" pitchFamily="34" charset="0"/>
              <a:sym typeface="Symbol" panose="05050102010706020507" pitchFamily="18" charset="2"/>
            </a:endParaRPr>
          </a:p>
          <a:p>
            <a:pPr eaLnBrk="1" hangingPunct="1">
              <a:lnSpc>
                <a:spcPct val="120000"/>
              </a:lnSpc>
            </a:pPr>
            <a:r>
              <a:rPr lang="en-US" altLang="zh-CN" sz="3200" b="1" dirty="0">
                <a:latin typeface="Calibri" panose="020F0502020204030204" pitchFamily="34" charset="0"/>
                <a:sym typeface="Symbol" panose="05050102010706020507" pitchFamily="18" charset="2"/>
              </a:rPr>
              <a:t>            (5) Q                                                       (1)</a:t>
            </a:r>
            <a:r>
              <a:rPr lang="zh-CN" altLang="en-US" sz="3200" b="1" dirty="0">
                <a:latin typeface="Calibri" panose="020F0502020204030204" pitchFamily="34" charset="0"/>
                <a:sym typeface="Symbol" panose="05050102010706020507" pitchFamily="18" charset="2"/>
              </a:rPr>
              <a:t>化简</a:t>
            </a:r>
            <a:endParaRPr lang="en-US" altLang="zh-CN" sz="3200" b="1" dirty="0">
              <a:latin typeface="Calibri" panose="020F0502020204030204" pitchFamily="34" charset="0"/>
              <a:sym typeface="Symbol" panose="05050102010706020507" pitchFamily="18" charset="2"/>
            </a:endParaRPr>
          </a:p>
          <a:p>
            <a:pPr eaLnBrk="1" hangingPunct="1">
              <a:lnSpc>
                <a:spcPct val="120000"/>
              </a:lnSpc>
            </a:pPr>
            <a:r>
              <a:rPr lang="en-US" altLang="zh-CN" sz="3200" b="1" dirty="0">
                <a:latin typeface="Calibri" panose="020F0502020204030204" pitchFamily="34" charset="0"/>
                <a:sym typeface="Symbol" panose="05050102010706020507" pitchFamily="18" charset="2"/>
              </a:rPr>
              <a:t>            (6) </a:t>
            </a:r>
            <a:r>
              <a:rPr lang="en-US" altLang="zh-CN" sz="3200" b="1" dirty="0">
                <a:sym typeface="Symbol" panose="05050102010706020507" pitchFamily="18" charset="2"/>
              </a:rPr>
              <a:t></a:t>
            </a:r>
            <a:r>
              <a:rPr lang="en-US" altLang="zh-CN" sz="3200" b="1" dirty="0">
                <a:latin typeface="Calibri" panose="020F0502020204030204" pitchFamily="34" charset="0"/>
                <a:sym typeface="Symbol" panose="05050102010706020507" pitchFamily="18" charset="2"/>
              </a:rPr>
              <a:t>P</a:t>
            </a:r>
            <a:r>
              <a:rPr lang="en-US" altLang="zh-CN" sz="3200" b="1" dirty="0">
                <a:sym typeface="Symbol" panose="05050102010706020507" pitchFamily="18" charset="2"/>
              </a:rPr>
              <a:t>Q                                      (5)</a:t>
            </a:r>
            <a:r>
              <a:rPr lang="zh-CN" altLang="en-US" sz="3200" b="1" dirty="0">
                <a:sym typeface="Symbol" panose="05050102010706020507" pitchFamily="18" charset="2"/>
              </a:rPr>
              <a:t>附加</a:t>
            </a:r>
            <a:r>
              <a:rPr lang="en-US" altLang="zh-CN" sz="3200" b="1" dirty="0">
                <a:sym typeface="Symbol" panose="05050102010706020507" pitchFamily="18" charset="2"/>
              </a:rPr>
              <a:t>  </a:t>
            </a:r>
            <a:endParaRPr lang="en-US" altLang="zh-CN" sz="3200" b="1" dirty="0">
              <a:latin typeface="Calibri" panose="020F0502020204030204" pitchFamily="34" charset="0"/>
              <a:sym typeface="Symbol" panose="05050102010706020507" pitchFamily="18" charset="2"/>
            </a:endParaRPr>
          </a:p>
          <a:p>
            <a:pPr eaLnBrk="1" hangingPunct="1">
              <a:lnSpc>
                <a:spcPct val="120000"/>
              </a:lnSpc>
            </a:pPr>
            <a:r>
              <a:rPr lang="en-US" altLang="zh-CN" sz="3200" b="1" dirty="0">
                <a:latin typeface="Calibri" panose="020F0502020204030204" pitchFamily="34" charset="0"/>
                <a:sym typeface="Symbol" panose="05050102010706020507" pitchFamily="18" charset="2"/>
              </a:rPr>
              <a:t>            (7) </a:t>
            </a:r>
            <a:r>
              <a:rPr lang="en-US" altLang="zh-CN" sz="3200" b="1" dirty="0"/>
              <a:t>P</a:t>
            </a:r>
            <a:r>
              <a:rPr lang="en-US" altLang="zh-CN" sz="3200" b="1" dirty="0">
                <a:sym typeface="Symbol" panose="05050102010706020507" pitchFamily="18" charset="2"/>
              </a:rPr>
              <a:t></a:t>
            </a:r>
            <a:r>
              <a:rPr lang="en-US" altLang="zh-CN" sz="3200" b="1" dirty="0"/>
              <a:t>Q</a:t>
            </a:r>
            <a:r>
              <a:rPr lang="en-US" altLang="zh-CN" sz="3200" b="1" dirty="0">
                <a:latin typeface="Calibri" panose="020F0502020204030204" pitchFamily="34" charset="0"/>
                <a:sym typeface="Symbol" panose="05050102010706020507" pitchFamily="18" charset="2"/>
              </a:rPr>
              <a:t>                                                (6)</a:t>
            </a:r>
            <a:r>
              <a:rPr lang="zh-CN" altLang="en-US" sz="3200" b="1" dirty="0">
                <a:latin typeface="Calibri" panose="020F0502020204030204" pitchFamily="34" charset="0"/>
                <a:sym typeface="Symbol" panose="05050102010706020507" pitchFamily="18" charset="2"/>
              </a:rPr>
              <a:t>置换</a:t>
            </a:r>
          </a:p>
          <a:p>
            <a:pPr eaLnBrk="1" hangingPunct="1">
              <a:lnSpc>
                <a:spcPct val="120000"/>
              </a:lnSpc>
            </a:pPr>
            <a:r>
              <a:rPr lang="en-US" altLang="zh-CN" sz="3200" b="1" dirty="0">
                <a:latin typeface="Calibri" panose="020F0502020204030204" pitchFamily="34" charset="0"/>
                <a:sym typeface="Symbol" panose="05050102010706020507" pitchFamily="18" charset="2"/>
              </a:rPr>
              <a:t>            (8)  R                                                   (7)(6)</a:t>
            </a:r>
            <a:r>
              <a:rPr lang="zh-CN" altLang="en-US" sz="3200" b="1" dirty="0">
                <a:latin typeface="Calibri" panose="020F0502020204030204" pitchFamily="34" charset="0"/>
                <a:sym typeface="Symbol" panose="05050102010706020507" pitchFamily="18" charset="2"/>
              </a:rPr>
              <a:t>分离</a:t>
            </a:r>
          </a:p>
        </p:txBody>
      </p:sp>
    </p:spTree>
    <p:extLst>
      <p:ext uri="{BB962C8B-B14F-4D97-AF65-F5344CB8AC3E}">
        <p14:creationId xmlns:p14="http://schemas.microsoft.com/office/powerpoint/2010/main" val="8184025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7" dur="500"/>
                                        <p:tgtEl>
                                          <p:spTgt spid="1433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0" dur="500"/>
                                        <p:tgtEl>
                                          <p:spTgt spid="1433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15" dur="500"/>
                                        <p:tgtEl>
                                          <p:spTgt spid="1433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4339">
                                            <p:txEl>
                                              <p:pRg st="8" end="8"/>
                                            </p:txEl>
                                          </p:spTgt>
                                        </p:tgtEl>
                                        <p:attrNameLst>
                                          <p:attrName>style.visibility</p:attrName>
                                        </p:attrNameLst>
                                      </p:cBhvr>
                                      <p:to>
                                        <p:strVal val="visible"/>
                                      </p:to>
                                    </p:set>
                                    <p:animEffect transition="in" filter="blinds(horizontal)">
                                      <p:cBhvr>
                                        <p:cTn id="20" dur="500"/>
                                        <p:tgtEl>
                                          <p:spTgt spid="14339">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25" dur="500"/>
                                        <p:tgtEl>
                                          <p:spTgt spid="1433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4339">
                                            <p:txEl>
                                              <p:pRg st="4" end="4"/>
                                            </p:txEl>
                                          </p:spTgt>
                                        </p:tgtEl>
                                        <p:attrNameLst>
                                          <p:attrName>style.visibility</p:attrName>
                                        </p:attrNameLst>
                                      </p:cBhvr>
                                      <p:to>
                                        <p:strVal val="visible"/>
                                      </p:to>
                                    </p:set>
                                    <p:animEffect transition="in" filter="blinds(horizontal)">
                                      <p:cBhvr>
                                        <p:cTn id="30" dur="500"/>
                                        <p:tgtEl>
                                          <p:spTgt spid="1433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4339">
                                            <p:txEl>
                                              <p:pRg st="5" end="5"/>
                                            </p:txEl>
                                          </p:spTgt>
                                        </p:tgtEl>
                                        <p:attrNameLst>
                                          <p:attrName>style.visibility</p:attrName>
                                        </p:attrNameLst>
                                      </p:cBhvr>
                                      <p:to>
                                        <p:strVal val="visible"/>
                                      </p:to>
                                    </p:set>
                                    <p:animEffect transition="in" filter="blinds(horizontal)">
                                      <p:cBhvr>
                                        <p:cTn id="35" dur="500"/>
                                        <p:tgtEl>
                                          <p:spTgt spid="1433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4339">
                                            <p:txEl>
                                              <p:pRg st="6" end="6"/>
                                            </p:txEl>
                                          </p:spTgt>
                                        </p:tgtEl>
                                        <p:attrNameLst>
                                          <p:attrName>style.visibility</p:attrName>
                                        </p:attrNameLst>
                                      </p:cBhvr>
                                      <p:to>
                                        <p:strVal val="visible"/>
                                      </p:to>
                                    </p:set>
                                    <p:animEffect transition="in" filter="blinds(horizontal)">
                                      <p:cBhvr>
                                        <p:cTn id="40" dur="500"/>
                                        <p:tgtEl>
                                          <p:spTgt spid="1433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4339">
                                            <p:txEl>
                                              <p:pRg st="7" end="7"/>
                                            </p:txEl>
                                          </p:spTgt>
                                        </p:tgtEl>
                                        <p:attrNameLst>
                                          <p:attrName>style.visibility</p:attrName>
                                        </p:attrNameLst>
                                      </p:cBhvr>
                                      <p:to>
                                        <p:strVal val="visible"/>
                                      </p:to>
                                    </p:set>
                                    <p:animEffect transition="in" filter="blinds(horizontal)">
                                      <p:cBhvr>
                                        <p:cTn id="45" dur="500"/>
                                        <p:tgtEl>
                                          <p:spTgt spid="143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0DAF96-EC43-4574-B3CC-F5D430DABDA1}" type="slidenum">
              <a:rPr lang="zh-CN" altLang="en-US" smtClean="0">
                <a:solidFill>
                  <a:schemeClr val="accent1"/>
                </a:solidFill>
              </a:rPr>
              <a:pPr/>
              <a:t>13</a:t>
            </a:fld>
            <a:r>
              <a:rPr lang="en-US" altLang="zh-CN" dirty="0">
                <a:solidFill>
                  <a:schemeClr val="accent1"/>
                </a:solidFill>
              </a:rPr>
              <a:t>/50</a:t>
            </a:r>
          </a:p>
        </p:txBody>
      </p:sp>
      <p:sp>
        <p:nvSpPr>
          <p:cNvPr id="17411" name="Rectangle 2"/>
          <p:cNvSpPr>
            <a:spLocks noGrp="1"/>
          </p:cNvSpPr>
          <p:nvPr>
            <p:ph type="title" idx="4294967295"/>
          </p:nvPr>
        </p:nvSpPr>
        <p:spPr>
          <a:xfrm>
            <a:off x="179388" y="0"/>
            <a:ext cx="9288462" cy="620713"/>
          </a:xfrm>
        </p:spPr>
        <p:txBody>
          <a:bodyPr/>
          <a:lstStyle/>
          <a:p>
            <a:pPr algn="l"/>
            <a:r>
              <a:rPr lang="zh-CN" altLang="en-US" sz="3200" b="1" dirty="0">
                <a:ea typeface="宋体" panose="02010600030101010101" pitchFamily="2" charset="-122"/>
              </a:rPr>
              <a:t>例</a:t>
            </a:r>
            <a:r>
              <a:rPr lang="zh-CN" altLang="en-US" sz="3200" b="1" dirty="0">
                <a:latin typeface="宋体" panose="02010600030101010101" pitchFamily="2" charset="-122"/>
                <a:ea typeface="宋体" panose="02010600030101010101" pitchFamily="2" charset="-122"/>
              </a:rPr>
              <a:t>求证</a:t>
            </a:r>
            <a:r>
              <a:rPr lang="en-US" altLang="zh-CN" sz="3200" b="1" dirty="0">
                <a:solidFill>
                  <a:srgbClr val="FF0000"/>
                </a:solidFill>
                <a:latin typeface="宋体" panose="02010600030101010101" pitchFamily="2" charset="-122"/>
                <a:ea typeface="宋体" panose="02010600030101010101" pitchFamily="2" charset="-122"/>
              </a:rPr>
              <a:t>├</a:t>
            </a:r>
            <a:r>
              <a:rPr lang="zh-CN" altLang="en-US" sz="3200" dirty="0">
                <a:ea typeface="宋体" panose="02010600030101010101" pitchFamily="2" charset="-122"/>
              </a:rPr>
              <a:t> </a:t>
            </a:r>
            <a:r>
              <a:rPr lang="en-US" altLang="zh-CN" sz="3200" b="1" dirty="0">
                <a:ea typeface="宋体" panose="02010600030101010101" pitchFamily="2" charset="-122"/>
              </a:rPr>
              <a:t>(((P</a:t>
            </a:r>
            <a:r>
              <a:rPr lang="en-US" altLang="zh-CN" sz="3200" b="1" dirty="0">
                <a:ea typeface="宋体" panose="02010600030101010101" pitchFamily="2" charset="-122"/>
                <a:sym typeface="Symbol" panose="05050102010706020507" pitchFamily="18" charset="2"/>
              </a:rPr>
              <a:t></a:t>
            </a:r>
            <a:r>
              <a:rPr lang="en-US" altLang="zh-CN" sz="3200" b="1" dirty="0">
                <a:ea typeface="宋体" panose="02010600030101010101" pitchFamily="2" charset="-122"/>
              </a:rPr>
              <a:t>Q)</a:t>
            </a:r>
            <a:r>
              <a:rPr lang="en-US" altLang="zh-CN" sz="3200" b="1" dirty="0">
                <a:ea typeface="宋体" panose="02010600030101010101" pitchFamily="2" charset="-122"/>
                <a:sym typeface="Symbol" panose="05050102010706020507" pitchFamily="18" charset="2"/>
              </a:rPr>
              <a:t></a:t>
            </a:r>
            <a:r>
              <a:rPr lang="en-US" altLang="zh-CN" sz="3200" b="1" dirty="0">
                <a:ea typeface="宋体" panose="02010600030101010101" pitchFamily="2" charset="-122"/>
              </a:rPr>
              <a:t> R)</a:t>
            </a:r>
            <a:r>
              <a:rPr lang="en-US" altLang="zh-CN" sz="3200" b="1" dirty="0">
                <a:ea typeface="宋体" panose="02010600030101010101" pitchFamily="2" charset="-122"/>
                <a:sym typeface="Symbol" panose="05050102010706020507" pitchFamily="18" charset="2"/>
              </a:rPr>
              <a:t></a:t>
            </a:r>
            <a:r>
              <a:rPr lang="en-US" altLang="zh-CN" sz="3200" b="1" dirty="0">
                <a:ea typeface="宋体" panose="02010600030101010101" pitchFamily="2" charset="-122"/>
              </a:rPr>
              <a:t>(</a:t>
            </a:r>
            <a:r>
              <a:rPr lang="en-US" altLang="zh-CN" sz="3200" b="1" dirty="0">
                <a:ea typeface="宋体" panose="02010600030101010101" pitchFamily="2" charset="-122"/>
                <a:sym typeface="Symbol" panose="05050102010706020507" pitchFamily="18" charset="2"/>
              </a:rPr>
              <a:t></a:t>
            </a:r>
            <a:r>
              <a:rPr lang="en-US" altLang="zh-CN" sz="3200" b="1" dirty="0">
                <a:ea typeface="宋体" panose="02010600030101010101" pitchFamily="2" charset="-122"/>
              </a:rPr>
              <a:t>S</a:t>
            </a:r>
            <a:r>
              <a:rPr lang="en-US" altLang="zh-CN" sz="3200" b="1" dirty="0">
                <a:ea typeface="宋体" panose="02010600030101010101" pitchFamily="2" charset="-122"/>
                <a:sym typeface="Symbol" panose="05050102010706020507" pitchFamily="18" charset="2"/>
              </a:rPr>
              <a:t></a:t>
            </a:r>
            <a:r>
              <a:rPr lang="en-US" altLang="zh-CN" sz="3200" b="1" dirty="0">
                <a:ea typeface="宋体" panose="02010600030101010101" pitchFamily="2" charset="-122"/>
              </a:rPr>
              <a:t>P)</a:t>
            </a:r>
            <a:r>
              <a:rPr lang="en-US" altLang="zh-CN" sz="3200" b="1" dirty="0">
                <a:ea typeface="宋体" panose="02010600030101010101" pitchFamily="2" charset="-122"/>
                <a:sym typeface="Symbol" panose="05050102010706020507" pitchFamily="18" charset="2"/>
              </a:rPr>
              <a:t></a:t>
            </a:r>
            <a:r>
              <a:rPr lang="en-US" altLang="zh-CN" sz="3200" b="1" dirty="0">
                <a:ea typeface="宋体" panose="02010600030101010101" pitchFamily="2" charset="-122"/>
              </a:rPr>
              <a:t>Q) </a:t>
            </a:r>
            <a:r>
              <a:rPr lang="en-US" altLang="zh-CN" sz="3200" b="1" dirty="0">
                <a:solidFill>
                  <a:srgbClr val="CC0000"/>
                </a:solidFill>
                <a:ea typeface="宋体" panose="02010600030101010101" pitchFamily="2" charset="-122"/>
                <a:sym typeface="Symbol" panose="05050102010706020507" pitchFamily="18" charset="2"/>
              </a:rPr>
              <a:t> </a:t>
            </a:r>
            <a:r>
              <a:rPr lang="en-US" altLang="zh-CN" sz="3200" b="1" dirty="0">
                <a:ea typeface="宋体" panose="02010600030101010101" pitchFamily="2" charset="-122"/>
              </a:rPr>
              <a:t>(S</a:t>
            </a:r>
            <a:r>
              <a:rPr lang="en-US" altLang="zh-CN" sz="3200" b="1" dirty="0">
                <a:ea typeface="宋体" panose="02010600030101010101" pitchFamily="2" charset="-122"/>
                <a:sym typeface="Symbol" panose="05050102010706020507" pitchFamily="18" charset="2"/>
              </a:rPr>
              <a:t></a:t>
            </a:r>
            <a:r>
              <a:rPr lang="en-US" altLang="zh-CN" sz="3200" b="1" dirty="0">
                <a:ea typeface="宋体" panose="02010600030101010101" pitchFamily="2" charset="-122"/>
              </a:rPr>
              <a:t>R)</a:t>
            </a:r>
          </a:p>
        </p:txBody>
      </p:sp>
      <p:sp>
        <p:nvSpPr>
          <p:cNvPr id="14339" name="Rectangle 4"/>
          <p:cNvSpPr>
            <a:spLocks noChangeArrowheads="1"/>
          </p:cNvSpPr>
          <p:nvPr/>
        </p:nvSpPr>
        <p:spPr bwMode="auto">
          <a:xfrm>
            <a:off x="107950" y="713245"/>
            <a:ext cx="10584730" cy="61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1169988" indent="-9032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3200" b="1" dirty="0">
                <a:latin typeface="Calibri" panose="020F0502020204030204" pitchFamily="34" charset="0"/>
              </a:rPr>
              <a:t>比较：采用</a:t>
            </a:r>
            <a:r>
              <a:rPr lang="zh-CN" altLang="en-US" sz="3200" b="1" dirty="0">
                <a:solidFill>
                  <a:srgbClr val="FF0000"/>
                </a:solidFill>
                <a:latin typeface="Calibri" panose="020F0502020204030204" pitchFamily="34" charset="0"/>
              </a:rPr>
              <a:t>反证法</a:t>
            </a:r>
            <a:r>
              <a:rPr lang="zh-CN" altLang="en-US" sz="3200" b="1" dirty="0">
                <a:latin typeface="Calibri" panose="020F0502020204030204" pitchFamily="34" charset="0"/>
              </a:rPr>
              <a:t>证明如下</a:t>
            </a:r>
            <a:endParaRPr lang="en-US" altLang="zh-CN" sz="3200" b="1" dirty="0">
              <a:latin typeface="Calibri" panose="020F0502020204030204" pitchFamily="34" charset="0"/>
            </a:endParaRPr>
          </a:p>
          <a:p>
            <a:pPr eaLnBrk="1" hangingPunct="1">
              <a:lnSpc>
                <a:spcPct val="110000"/>
              </a:lnSpc>
            </a:pPr>
            <a:r>
              <a:rPr lang="en-US" altLang="zh-CN" sz="3200" b="1" dirty="0">
                <a:latin typeface="Calibri" panose="020F0502020204030204" pitchFamily="34" charset="0"/>
                <a:sym typeface="Symbol" panose="05050102010706020507" pitchFamily="18" charset="2"/>
              </a:rPr>
              <a:t>            (1) </a:t>
            </a:r>
            <a:r>
              <a:rPr lang="en-US" altLang="zh-CN" sz="3200" b="1" dirty="0"/>
              <a:t>((P</a:t>
            </a:r>
            <a:r>
              <a:rPr lang="en-US" altLang="zh-CN" sz="3200" b="1" dirty="0">
                <a:sym typeface="Symbol" panose="05050102010706020507" pitchFamily="18" charset="2"/>
              </a:rPr>
              <a:t></a:t>
            </a:r>
            <a:r>
              <a:rPr lang="en-US" altLang="zh-CN" sz="3200" b="1" dirty="0"/>
              <a:t>Q)</a:t>
            </a:r>
            <a:r>
              <a:rPr lang="en-US" altLang="zh-CN" sz="3200" b="1" dirty="0">
                <a:sym typeface="Symbol" panose="05050102010706020507" pitchFamily="18" charset="2"/>
              </a:rPr>
              <a:t></a:t>
            </a:r>
            <a:r>
              <a:rPr lang="en-US" altLang="zh-CN" sz="3200" b="1" dirty="0"/>
              <a:t> R)</a:t>
            </a:r>
            <a:r>
              <a:rPr lang="en-US" altLang="zh-CN" sz="3200" b="1" dirty="0">
                <a:sym typeface="Symbol" panose="05050102010706020507" pitchFamily="18" charset="2"/>
              </a:rPr>
              <a:t></a:t>
            </a:r>
            <a:r>
              <a:rPr lang="en-US" altLang="zh-CN" sz="3200" b="1" dirty="0"/>
              <a:t>(</a:t>
            </a:r>
            <a:r>
              <a:rPr lang="en-US" altLang="zh-CN" sz="3200" b="1" dirty="0">
                <a:sym typeface="Symbol" panose="05050102010706020507" pitchFamily="18" charset="2"/>
              </a:rPr>
              <a:t></a:t>
            </a:r>
            <a:r>
              <a:rPr lang="en-US" altLang="zh-CN" sz="3200" b="1" dirty="0"/>
              <a:t>S</a:t>
            </a:r>
            <a:r>
              <a:rPr lang="en-US" altLang="zh-CN" sz="3200" b="1" dirty="0">
                <a:sym typeface="Symbol" panose="05050102010706020507" pitchFamily="18" charset="2"/>
              </a:rPr>
              <a:t></a:t>
            </a:r>
            <a:r>
              <a:rPr lang="en-US" altLang="zh-CN" sz="3200" b="1" dirty="0"/>
              <a:t>P)</a:t>
            </a:r>
            <a:r>
              <a:rPr lang="en-US" altLang="zh-CN" sz="3200" b="1" dirty="0">
                <a:sym typeface="Symbol" panose="05050102010706020507" pitchFamily="18" charset="2"/>
              </a:rPr>
              <a:t></a:t>
            </a:r>
            <a:r>
              <a:rPr lang="en-US" altLang="zh-CN" sz="3200" b="1" dirty="0"/>
              <a:t>Q) </a:t>
            </a:r>
            <a:r>
              <a:rPr lang="en-US" altLang="zh-CN" sz="3200" b="1" dirty="0">
                <a:latin typeface="Calibri" panose="020F0502020204030204" pitchFamily="34" charset="0"/>
              </a:rPr>
              <a:t>            </a:t>
            </a:r>
            <a:r>
              <a:rPr lang="zh-CN" altLang="en-US" sz="3200" b="1" dirty="0">
                <a:latin typeface="Calibri" panose="020F0502020204030204" pitchFamily="34" charset="0"/>
              </a:rPr>
              <a:t>前提</a:t>
            </a:r>
            <a:endParaRPr lang="en-US" altLang="zh-CN" sz="3200" b="1" dirty="0">
              <a:latin typeface="Calibri" panose="020F0502020204030204" pitchFamily="34" charset="0"/>
              <a:sym typeface="Symbol" panose="05050102010706020507" pitchFamily="18" charset="2"/>
            </a:endParaRPr>
          </a:p>
          <a:p>
            <a:pPr eaLnBrk="1" hangingPunct="1">
              <a:lnSpc>
                <a:spcPct val="110000"/>
              </a:lnSpc>
            </a:pPr>
            <a:r>
              <a:rPr lang="en-US" altLang="zh-CN" sz="3200" b="1" dirty="0">
                <a:latin typeface="Calibri" panose="020F0502020204030204" pitchFamily="34" charset="0"/>
                <a:sym typeface="Symbol" panose="05050102010706020507" pitchFamily="18" charset="2"/>
              </a:rPr>
              <a:t>            (2) </a:t>
            </a:r>
            <a:r>
              <a:rPr lang="en-US" altLang="zh-CN" sz="3200" b="1" dirty="0"/>
              <a:t>S                                                 </a:t>
            </a:r>
            <a:r>
              <a:rPr lang="zh-CN" altLang="en-US" sz="3200" b="1" dirty="0"/>
              <a:t>前提</a:t>
            </a:r>
            <a:endParaRPr lang="en-US" altLang="zh-CN" sz="3200" b="1" dirty="0">
              <a:latin typeface="Calibri" panose="020F0502020204030204" pitchFamily="34" charset="0"/>
              <a:sym typeface="Symbol" panose="05050102010706020507" pitchFamily="18" charset="2"/>
            </a:endParaRPr>
          </a:p>
          <a:p>
            <a:pPr eaLnBrk="1" hangingPunct="1">
              <a:lnSpc>
                <a:spcPct val="110000"/>
              </a:lnSpc>
            </a:pPr>
            <a:r>
              <a:rPr lang="en-US" altLang="zh-CN" sz="3200" b="1" dirty="0">
                <a:latin typeface="Calibri" panose="020F0502020204030204" pitchFamily="34" charset="0"/>
                <a:sym typeface="Symbol" panose="05050102010706020507" pitchFamily="18" charset="2"/>
              </a:rPr>
              <a:t>            (3) </a:t>
            </a:r>
            <a:r>
              <a:rPr lang="en-US" altLang="zh-CN" sz="3200" b="1" dirty="0"/>
              <a:t>(P</a:t>
            </a:r>
            <a:r>
              <a:rPr lang="en-US" altLang="zh-CN" sz="3200" b="1" dirty="0">
                <a:sym typeface="Symbol" panose="05050102010706020507" pitchFamily="18" charset="2"/>
              </a:rPr>
              <a:t></a:t>
            </a:r>
            <a:r>
              <a:rPr lang="en-US" altLang="zh-CN" sz="3200" b="1" dirty="0"/>
              <a:t>Q)</a:t>
            </a:r>
            <a:r>
              <a:rPr lang="en-US" altLang="zh-CN" sz="3200" b="1" dirty="0">
                <a:sym typeface="Symbol" panose="05050102010706020507" pitchFamily="18" charset="2"/>
              </a:rPr>
              <a:t></a:t>
            </a:r>
            <a:r>
              <a:rPr lang="en-US" altLang="zh-CN" sz="3200" b="1" dirty="0"/>
              <a:t> R                             (1)</a:t>
            </a:r>
            <a:r>
              <a:rPr lang="zh-CN" altLang="en-US" sz="3200" b="1" dirty="0"/>
              <a:t>化简</a:t>
            </a:r>
            <a:endParaRPr lang="en-US" altLang="zh-CN" sz="3200" b="1" dirty="0">
              <a:latin typeface="Calibri" panose="020F0502020204030204" pitchFamily="34" charset="0"/>
              <a:sym typeface="Symbol" panose="05050102010706020507" pitchFamily="18" charset="2"/>
            </a:endParaRPr>
          </a:p>
          <a:p>
            <a:pPr eaLnBrk="1" hangingPunct="1">
              <a:lnSpc>
                <a:spcPct val="110000"/>
              </a:lnSpc>
            </a:pPr>
            <a:r>
              <a:rPr lang="en-US" altLang="zh-CN" sz="3200" b="1" dirty="0">
                <a:latin typeface="Calibri" panose="020F0502020204030204" pitchFamily="34" charset="0"/>
                <a:sym typeface="Symbol" panose="05050102010706020507" pitchFamily="18" charset="2"/>
              </a:rPr>
              <a:t>            (4) </a:t>
            </a:r>
            <a:r>
              <a:rPr lang="en-US" altLang="zh-CN" sz="3200" b="1" dirty="0">
                <a:sym typeface="Symbol" panose="05050102010706020507" pitchFamily="18" charset="2"/>
              </a:rPr>
              <a:t></a:t>
            </a:r>
            <a:r>
              <a:rPr lang="en-US" altLang="zh-CN" sz="3200" b="1" dirty="0"/>
              <a:t>S</a:t>
            </a:r>
            <a:r>
              <a:rPr lang="en-US" altLang="zh-CN" sz="3200" b="1" dirty="0">
                <a:sym typeface="Symbol" panose="05050102010706020507" pitchFamily="18" charset="2"/>
              </a:rPr>
              <a:t></a:t>
            </a:r>
            <a:r>
              <a:rPr lang="en-US" altLang="zh-CN" sz="3200" b="1" dirty="0"/>
              <a:t>P                                      (1)</a:t>
            </a:r>
            <a:r>
              <a:rPr lang="zh-CN" altLang="en-US" sz="3200" b="1" dirty="0"/>
              <a:t>化简</a:t>
            </a:r>
            <a:endParaRPr lang="en-US" altLang="zh-CN" sz="3200" b="1" dirty="0">
              <a:latin typeface="Calibri" panose="020F0502020204030204" pitchFamily="34" charset="0"/>
              <a:sym typeface="Symbol" panose="05050102010706020507" pitchFamily="18" charset="2"/>
            </a:endParaRPr>
          </a:p>
          <a:p>
            <a:pPr eaLnBrk="1" hangingPunct="1">
              <a:lnSpc>
                <a:spcPct val="110000"/>
              </a:lnSpc>
            </a:pPr>
            <a:r>
              <a:rPr lang="en-US" altLang="zh-CN" sz="3200" b="1" dirty="0">
                <a:latin typeface="Calibri" panose="020F0502020204030204" pitchFamily="34" charset="0"/>
                <a:sym typeface="Symbol" panose="05050102010706020507" pitchFamily="18" charset="2"/>
              </a:rPr>
              <a:t>            (5) Q                                                       (1)</a:t>
            </a:r>
            <a:r>
              <a:rPr lang="zh-CN" altLang="en-US" sz="3200" b="1" dirty="0">
                <a:latin typeface="Calibri" panose="020F0502020204030204" pitchFamily="34" charset="0"/>
                <a:sym typeface="Symbol" panose="05050102010706020507" pitchFamily="18" charset="2"/>
              </a:rPr>
              <a:t>化简</a:t>
            </a:r>
            <a:endParaRPr lang="en-US" altLang="zh-CN" sz="3200" b="1" dirty="0">
              <a:latin typeface="Calibri" panose="020F0502020204030204" pitchFamily="34" charset="0"/>
              <a:sym typeface="Symbol" panose="05050102010706020507" pitchFamily="18" charset="2"/>
            </a:endParaRPr>
          </a:p>
          <a:p>
            <a:pPr eaLnBrk="1" hangingPunct="1">
              <a:lnSpc>
                <a:spcPct val="110000"/>
              </a:lnSpc>
            </a:pPr>
            <a:r>
              <a:rPr lang="en-US" altLang="zh-CN" sz="3200" b="1" dirty="0">
                <a:latin typeface="Calibri" panose="020F0502020204030204" pitchFamily="34" charset="0"/>
                <a:sym typeface="Symbol" panose="05050102010706020507" pitchFamily="18" charset="2"/>
              </a:rPr>
              <a:t>            (6) </a:t>
            </a:r>
            <a:r>
              <a:rPr lang="en-US" altLang="zh-CN" sz="3200" b="1" dirty="0">
                <a:sym typeface="Symbol" panose="05050102010706020507" pitchFamily="18" charset="2"/>
              </a:rPr>
              <a:t>R                                    </a:t>
            </a:r>
            <a:r>
              <a:rPr lang="zh-CN" altLang="en-US" sz="3200" b="1" dirty="0">
                <a:sym typeface="Symbol" panose="05050102010706020507" pitchFamily="18" charset="2"/>
              </a:rPr>
              <a:t>结论的否定</a:t>
            </a:r>
            <a:r>
              <a:rPr lang="en-US" altLang="zh-CN" sz="3200" b="1" dirty="0">
                <a:sym typeface="Symbol" panose="05050102010706020507" pitchFamily="18" charset="2"/>
              </a:rPr>
              <a:t>  </a:t>
            </a:r>
            <a:endParaRPr lang="en-US" altLang="zh-CN" sz="3200" b="1" dirty="0">
              <a:latin typeface="Calibri" panose="020F0502020204030204" pitchFamily="34" charset="0"/>
              <a:sym typeface="Symbol" panose="05050102010706020507" pitchFamily="18" charset="2"/>
            </a:endParaRPr>
          </a:p>
          <a:p>
            <a:pPr eaLnBrk="1" hangingPunct="1">
              <a:lnSpc>
                <a:spcPct val="110000"/>
              </a:lnSpc>
            </a:pPr>
            <a:r>
              <a:rPr lang="en-US" altLang="zh-CN" sz="3200" b="1" dirty="0">
                <a:latin typeface="Calibri" panose="020F0502020204030204" pitchFamily="34" charset="0"/>
                <a:sym typeface="Symbol" panose="05050102010706020507" pitchFamily="18" charset="2"/>
              </a:rPr>
              <a:t>            (7) </a:t>
            </a:r>
            <a:r>
              <a:rPr lang="en-US" altLang="zh-CN" sz="3200" b="1" dirty="0">
                <a:sym typeface="Symbol" panose="05050102010706020507" pitchFamily="18" charset="2"/>
              </a:rPr>
              <a:t>(</a:t>
            </a:r>
            <a:r>
              <a:rPr lang="en-US" altLang="zh-CN" sz="3200" b="1" dirty="0"/>
              <a:t>P</a:t>
            </a:r>
            <a:r>
              <a:rPr lang="en-US" altLang="zh-CN" sz="3200" b="1" dirty="0">
                <a:sym typeface="Symbol" panose="05050102010706020507" pitchFamily="18" charset="2"/>
              </a:rPr>
              <a:t></a:t>
            </a:r>
            <a:r>
              <a:rPr lang="en-US" altLang="zh-CN" sz="3200" b="1" dirty="0"/>
              <a:t>Q)</a:t>
            </a:r>
            <a:r>
              <a:rPr lang="en-US" altLang="zh-CN" sz="3200" b="1" dirty="0">
                <a:latin typeface="Calibri" panose="020F0502020204030204" pitchFamily="34" charset="0"/>
                <a:sym typeface="Symbol" panose="05050102010706020507" pitchFamily="18" charset="2"/>
              </a:rPr>
              <a:t>                                    (3)(6)</a:t>
            </a:r>
            <a:r>
              <a:rPr lang="zh-CN" altLang="en-US" sz="3200" b="1" dirty="0">
                <a:latin typeface="Calibri" panose="020F0502020204030204" pitchFamily="34" charset="0"/>
                <a:sym typeface="Symbol" panose="05050102010706020507" pitchFamily="18" charset="2"/>
              </a:rPr>
              <a:t>拒取</a:t>
            </a:r>
          </a:p>
          <a:p>
            <a:pPr eaLnBrk="1" hangingPunct="1">
              <a:lnSpc>
                <a:spcPct val="110000"/>
              </a:lnSpc>
            </a:pPr>
            <a:r>
              <a:rPr lang="en-US" altLang="zh-CN" sz="3200" b="1" dirty="0">
                <a:latin typeface="Calibri" panose="020F0502020204030204" pitchFamily="34" charset="0"/>
                <a:sym typeface="Symbol" panose="05050102010706020507" pitchFamily="18" charset="2"/>
              </a:rPr>
              <a:t>            (8)  P</a:t>
            </a:r>
            <a:r>
              <a:rPr lang="en-US" altLang="zh-CN" sz="3200" b="1" dirty="0">
                <a:sym typeface="Symbol" panose="05050102010706020507" pitchFamily="18" charset="2"/>
              </a:rPr>
              <a:t>Q</a:t>
            </a:r>
            <a:r>
              <a:rPr lang="en-US" altLang="zh-CN" sz="3200" b="1" dirty="0">
                <a:latin typeface="Calibri" panose="020F0502020204030204" pitchFamily="34" charset="0"/>
                <a:sym typeface="Symbol" panose="05050102010706020507" pitchFamily="18" charset="2"/>
              </a:rPr>
              <a:t>                                             (7)</a:t>
            </a:r>
            <a:r>
              <a:rPr lang="zh-CN" altLang="en-US" sz="3200" b="1" dirty="0">
                <a:latin typeface="Calibri" panose="020F0502020204030204" pitchFamily="34" charset="0"/>
                <a:sym typeface="Symbol" panose="05050102010706020507" pitchFamily="18" charset="2"/>
              </a:rPr>
              <a:t>置换</a:t>
            </a:r>
            <a:endParaRPr lang="en-US" altLang="zh-CN" sz="3200" b="1" dirty="0">
              <a:latin typeface="Calibri" panose="020F0502020204030204" pitchFamily="34" charset="0"/>
              <a:sym typeface="Symbol" panose="05050102010706020507" pitchFamily="18" charset="2"/>
            </a:endParaRPr>
          </a:p>
          <a:p>
            <a:pPr eaLnBrk="1" hangingPunct="1">
              <a:lnSpc>
                <a:spcPct val="110000"/>
              </a:lnSpc>
            </a:pPr>
            <a:r>
              <a:rPr lang="en-US" altLang="zh-CN" sz="3200" b="1" dirty="0">
                <a:latin typeface="Calibri" panose="020F0502020204030204" pitchFamily="34" charset="0"/>
                <a:sym typeface="Symbol" panose="05050102010706020507" pitchFamily="18" charset="2"/>
              </a:rPr>
              <a:t>            (9)</a:t>
            </a:r>
            <a:r>
              <a:rPr lang="en-US" altLang="zh-CN" sz="3200" b="1" dirty="0">
                <a:sym typeface="Symbol" panose="05050102010706020507" pitchFamily="18" charset="2"/>
              </a:rPr>
              <a:t> Q                                         (8)</a:t>
            </a:r>
            <a:r>
              <a:rPr lang="zh-CN" altLang="en-US" sz="3200" b="1" dirty="0">
                <a:sym typeface="Symbol" panose="05050102010706020507" pitchFamily="18" charset="2"/>
              </a:rPr>
              <a:t>化简</a:t>
            </a:r>
            <a:endParaRPr lang="en-US" altLang="zh-CN" sz="3200" b="1" dirty="0">
              <a:sym typeface="Symbol" panose="05050102010706020507" pitchFamily="18" charset="2"/>
            </a:endParaRPr>
          </a:p>
          <a:p>
            <a:pPr eaLnBrk="1" hangingPunct="1">
              <a:lnSpc>
                <a:spcPct val="110000"/>
              </a:lnSpc>
            </a:pPr>
            <a:r>
              <a:rPr lang="en-US" altLang="zh-CN" sz="3200" b="1" dirty="0">
                <a:latin typeface="Calibri" panose="020F0502020204030204" pitchFamily="34" charset="0"/>
                <a:sym typeface="Symbol" panose="05050102010706020507" pitchFamily="18" charset="2"/>
              </a:rPr>
              <a:t>          </a:t>
            </a:r>
            <a:r>
              <a:rPr lang="zh-CN" altLang="en-US" sz="3200" b="1" dirty="0">
                <a:latin typeface="Calibri" panose="020F0502020204030204" pitchFamily="34" charset="0"/>
                <a:sym typeface="Symbol" panose="05050102010706020507" pitchFamily="18" charset="2"/>
              </a:rPr>
              <a:t>显然，</a:t>
            </a:r>
            <a:r>
              <a:rPr lang="en-US" altLang="zh-CN" sz="3200" b="1" dirty="0">
                <a:latin typeface="Calibri" panose="020F0502020204030204" pitchFamily="34" charset="0"/>
                <a:sym typeface="Symbol" panose="05050102010706020507" pitchFamily="18" charset="2"/>
              </a:rPr>
              <a:t>(5)(9)</a:t>
            </a:r>
            <a:r>
              <a:rPr lang="zh-CN" altLang="en-US" sz="3200" b="1" dirty="0">
                <a:latin typeface="Calibri" panose="020F0502020204030204" pitchFamily="34" charset="0"/>
                <a:sym typeface="Symbol" panose="05050102010706020507" pitchFamily="18" charset="2"/>
              </a:rPr>
              <a:t>矛盾，推理正确。</a:t>
            </a:r>
          </a:p>
        </p:txBody>
      </p:sp>
    </p:spTree>
    <p:extLst>
      <p:ext uri="{BB962C8B-B14F-4D97-AF65-F5344CB8AC3E}">
        <p14:creationId xmlns:p14="http://schemas.microsoft.com/office/powerpoint/2010/main" val="23450382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7" dur="500"/>
                                        <p:tgtEl>
                                          <p:spTgt spid="1433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0" dur="500"/>
                                        <p:tgtEl>
                                          <p:spTgt spid="1433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15" dur="500"/>
                                        <p:tgtEl>
                                          <p:spTgt spid="1433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20" dur="500"/>
                                        <p:tgtEl>
                                          <p:spTgt spid="1433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4339">
                                            <p:txEl>
                                              <p:pRg st="4" end="4"/>
                                            </p:txEl>
                                          </p:spTgt>
                                        </p:tgtEl>
                                        <p:attrNameLst>
                                          <p:attrName>style.visibility</p:attrName>
                                        </p:attrNameLst>
                                      </p:cBhvr>
                                      <p:to>
                                        <p:strVal val="visible"/>
                                      </p:to>
                                    </p:set>
                                    <p:animEffect transition="in" filter="blinds(horizontal)">
                                      <p:cBhvr>
                                        <p:cTn id="25" dur="500"/>
                                        <p:tgtEl>
                                          <p:spTgt spid="14339">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4339">
                                            <p:txEl>
                                              <p:pRg st="5" end="5"/>
                                            </p:txEl>
                                          </p:spTgt>
                                        </p:tgtEl>
                                        <p:attrNameLst>
                                          <p:attrName>style.visibility</p:attrName>
                                        </p:attrNameLst>
                                      </p:cBhvr>
                                      <p:to>
                                        <p:strVal val="visible"/>
                                      </p:to>
                                    </p:set>
                                    <p:animEffect transition="in" filter="blinds(horizontal)">
                                      <p:cBhvr>
                                        <p:cTn id="30" dur="500"/>
                                        <p:tgtEl>
                                          <p:spTgt spid="14339">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4339">
                                            <p:txEl>
                                              <p:pRg st="6" end="6"/>
                                            </p:txEl>
                                          </p:spTgt>
                                        </p:tgtEl>
                                        <p:attrNameLst>
                                          <p:attrName>style.visibility</p:attrName>
                                        </p:attrNameLst>
                                      </p:cBhvr>
                                      <p:to>
                                        <p:strVal val="visible"/>
                                      </p:to>
                                    </p:set>
                                    <p:animEffect transition="in" filter="blinds(horizontal)">
                                      <p:cBhvr>
                                        <p:cTn id="35" dur="500"/>
                                        <p:tgtEl>
                                          <p:spTgt spid="14339">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14339">
                                            <p:txEl>
                                              <p:pRg st="7" end="7"/>
                                            </p:txEl>
                                          </p:spTgt>
                                        </p:tgtEl>
                                        <p:attrNameLst>
                                          <p:attrName>style.visibility</p:attrName>
                                        </p:attrNameLst>
                                      </p:cBhvr>
                                      <p:to>
                                        <p:strVal val="visible"/>
                                      </p:to>
                                    </p:set>
                                    <p:animEffect transition="in" filter="blinds(horizontal)">
                                      <p:cBhvr>
                                        <p:cTn id="40" dur="500"/>
                                        <p:tgtEl>
                                          <p:spTgt spid="14339">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14339">
                                            <p:txEl>
                                              <p:pRg st="8" end="8"/>
                                            </p:txEl>
                                          </p:spTgt>
                                        </p:tgtEl>
                                        <p:attrNameLst>
                                          <p:attrName>style.visibility</p:attrName>
                                        </p:attrNameLst>
                                      </p:cBhvr>
                                      <p:to>
                                        <p:strVal val="visible"/>
                                      </p:to>
                                    </p:set>
                                    <p:animEffect transition="in" filter="blinds(horizontal)">
                                      <p:cBhvr>
                                        <p:cTn id="45" dur="500"/>
                                        <p:tgtEl>
                                          <p:spTgt spid="14339">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4339">
                                            <p:txEl>
                                              <p:pRg st="9" end="9"/>
                                            </p:txEl>
                                          </p:spTgt>
                                        </p:tgtEl>
                                        <p:attrNameLst>
                                          <p:attrName>style.visibility</p:attrName>
                                        </p:attrNameLst>
                                      </p:cBhvr>
                                      <p:to>
                                        <p:strVal val="visible"/>
                                      </p:to>
                                    </p:set>
                                    <p:animEffect transition="in" filter="blinds(horizontal)">
                                      <p:cBhvr>
                                        <p:cTn id="50" dur="500"/>
                                        <p:tgtEl>
                                          <p:spTgt spid="14339">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14339">
                                            <p:txEl>
                                              <p:pRg st="10" end="10"/>
                                            </p:txEl>
                                          </p:spTgt>
                                        </p:tgtEl>
                                        <p:attrNameLst>
                                          <p:attrName>style.visibility</p:attrName>
                                        </p:attrNameLst>
                                      </p:cBhvr>
                                      <p:to>
                                        <p:strVal val="visible"/>
                                      </p:to>
                                    </p:set>
                                    <p:animEffect transition="in" filter="blinds(horizontal)">
                                      <p:cBhvr>
                                        <p:cTn id="55" dur="500"/>
                                        <p:tgtEl>
                                          <p:spTgt spid="1433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5367345-004A-41FE-967C-7AF98E5825BF}" type="slidenum">
              <a:rPr lang="zh-CN" altLang="en-US" sz="1400" b="1" smtClean="0">
                <a:solidFill>
                  <a:schemeClr val="accent1"/>
                </a:solidFill>
                <a:latin typeface="Arial" panose="020B0604020202020204" pitchFamily="34" charset="0"/>
              </a:rPr>
              <a:pPr>
                <a:spcBef>
                  <a:spcPct val="0"/>
                </a:spcBef>
                <a:buFontTx/>
                <a:buNone/>
              </a:pPr>
              <a:t>14</a:t>
            </a:fld>
            <a:r>
              <a:rPr lang="en-US" altLang="zh-CN" sz="1400" b="1" dirty="0">
                <a:solidFill>
                  <a:schemeClr val="accent1"/>
                </a:solidFill>
                <a:latin typeface="Arial" panose="020B0604020202020204" pitchFamily="34" charset="0"/>
              </a:rPr>
              <a:t>/50</a:t>
            </a:r>
          </a:p>
        </p:txBody>
      </p:sp>
      <p:sp>
        <p:nvSpPr>
          <p:cNvPr id="69635" name="Rectangle 2"/>
          <p:cNvSpPr>
            <a:spLocks noGrp="1"/>
          </p:cNvSpPr>
          <p:nvPr>
            <p:ph type="title" idx="4294967295"/>
          </p:nvPr>
        </p:nvSpPr>
        <p:spPr/>
        <p:txBody>
          <a:bodyPr/>
          <a:lstStyle/>
          <a:p>
            <a:pPr algn="l"/>
            <a:r>
              <a:rPr lang="zh-CN" altLang="en-US" sz="4000">
                <a:ea typeface="宋体" panose="02010600030101010101" pitchFamily="2" charset="-122"/>
              </a:rPr>
              <a:t>例</a:t>
            </a:r>
          </a:p>
        </p:txBody>
      </p:sp>
      <p:sp>
        <p:nvSpPr>
          <p:cNvPr id="69636" name="Rectangle 3"/>
          <p:cNvSpPr>
            <a:spLocks noGrp="1"/>
          </p:cNvSpPr>
          <p:nvPr>
            <p:ph type="body" idx="4294967295"/>
          </p:nvPr>
        </p:nvSpPr>
        <p:spPr>
          <a:xfrm>
            <a:off x="179388" y="764704"/>
            <a:ext cx="8857108" cy="5904656"/>
          </a:xfrm>
        </p:spPr>
        <p:txBody>
          <a:bodyPr/>
          <a:lstStyle/>
          <a:p>
            <a:pPr marL="0" indent="0">
              <a:lnSpc>
                <a:spcPct val="120000"/>
              </a:lnSpc>
              <a:buNone/>
            </a:pPr>
            <a:r>
              <a:rPr lang="zh-CN" altLang="en-US" b="1" dirty="0">
                <a:ea typeface="宋体" panose="02010600030101010101" pitchFamily="2" charset="-122"/>
              </a:rPr>
              <a:t>某人被害，有四个嫌疑犯</a:t>
            </a:r>
            <a:r>
              <a:rPr lang="en-US" altLang="zh-CN" b="1" dirty="0">
                <a:ea typeface="宋体" panose="02010600030101010101" pitchFamily="2" charset="-122"/>
              </a:rPr>
              <a:t>A</a:t>
            </a:r>
            <a:r>
              <a:rPr lang="zh-CN" altLang="en-US" b="1" dirty="0">
                <a:ea typeface="宋体" panose="02010600030101010101" pitchFamily="2" charset="-122"/>
              </a:rPr>
              <a:t>、</a:t>
            </a:r>
            <a:r>
              <a:rPr lang="en-US" altLang="zh-CN" b="1" dirty="0">
                <a:ea typeface="宋体" panose="02010600030101010101" pitchFamily="2" charset="-122"/>
              </a:rPr>
              <a:t>B</a:t>
            </a:r>
            <a:r>
              <a:rPr lang="zh-CN" altLang="en-US" b="1" dirty="0">
                <a:ea typeface="宋体" panose="02010600030101010101" pitchFamily="2" charset="-122"/>
              </a:rPr>
              <a:t>、</a:t>
            </a:r>
            <a:r>
              <a:rPr lang="en-US" altLang="zh-CN" b="1" dirty="0">
                <a:ea typeface="宋体" panose="02010600030101010101" pitchFamily="2" charset="-122"/>
              </a:rPr>
              <a:t>C</a:t>
            </a:r>
            <a:r>
              <a:rPr lang="zh-CN" altLang="en-US" b="1" dirty="0">
                <a:ea typeface="宋体" panose="02010600030101010101" pitchFamily="2" charset="-122"/>
              </a:rPr>
              <a:t>、</a:t>
            </a:r>
            <a:r>
              <a:rPr lang="en-US" altLang="zh-CN" b="1" dirty="0">
                <a:ea typeface="宋体" panose="02010600030101010101" pitchFamily="2" charset="-122"/>
              </a:rPr>
              <a:t>D</a:t>
            </a:r>
            <a:r>
              <a:rPr lang="zh-CN" altLang="en-US" b="1" dirty="0">
                <a:ea typeface="宋体" panose="02010600030101010101" pitchFamily="2" charset="-122"/>
              </a:rPr>
              <a:t>，公安局派出五位侦察员，他们带回的信息各不一致，甲说</a:t>
            </a:r>
            <a:r>
              <a:rPr lang="en-US" altLang="zh-CN" b="1" dirty="0">
                <a:ea typeface="宋体" panose="02010600030101010101" pitchFamily="2" charset="-122"/>
              </a:rPr>
              <a:t>A</a:t>
            </a:r>
            <a:r>
              <a:rPr lang="zh-CN" altLang="en-US" b="1" dirty="0">
                <a:ea typeface="宋体" panose="02010600030101010101" pitchFamily="2" charset="-122"/>
              </a:rPr>
              <a:t>、</a:t>
            </a:r>
            <a:r>
              <a:rPr lang="en-US" altLang="zh-CN" b="1" dirty="0">
                <a:ea typeface="宋体" panose="02010600030101010101" pitchFamily="2" charset="-122"/>
              </a:rPr>
              <a:t>B</a:t>
            </a:r>
            <a:r>
              <a:rPr lang="zh-CN" altLang="en-US" b="1" dirty="0">
                <a:ea typeface="宋体" panose="02010600030101010101" pitchFamily="2" charset="-122"/>
              </a:rPr>
              <a:t>中至少有一人作案，乙说</a:t>
            </a:r>
            <a:r>
              <a:rPr lang="en-US" altLang="zh-CN" b="1" dirty="0">
                <a:ea typeface="宋体" panose="02010600030101010101" pitchFamily="2" charset="-122"/>
              </a:rPr>
              <a:t>B</a:t>
            </a:r>
            <a:r>
              <a:rPr lang="zh-CN" altLang="en-US" b="1" dirty="0">
                <a:ea typeface="宋体" panose="02010600030101010101" pitchFamily="2" charset="-122"/>
              </a:rPr>
              <a:t>、</a:t>
            </a:r>
            <a:r>
              <a:rPr lang="en-US" altLang="zh-CN" b="1" dirty="0">
                <a:ea typeface="宋体" panose="02010600030101010101" pitchFamily="2" charset="-122"/>
              </a:rPr>
              <a:t>C</a:t>
            </a:r>
            <a:r>
              <a:rPr lang="zh-CN" altLang="en-US" b="1" dirty="0">
                <a:ea typeface="宋体" panose="02010600030101010101" pitchFamily="2" charset="-122"/>
              </a:rPr>
              <a:t>中至少有一人作案，丙说</a:t>
            </a:r>
            <a:r>
              <a:rPr lang="en-US" altLang="zh-CN" b="1" dirty="0">
                <a:ea typeface="宋体" panose="02010600030101010101" pitchFamily="2" charset="-122"/>
              </a:rPr>
              <a:t>C</a:t>
            </a:r>
            <a:r>
              <a:rPr lang="zh-CN" altLang="en-US" b="1" dirty="0">
                <a:ea typeface="宋体" panose="02010600030101010101" pitchFamily="2" charset="-122"/>
              </a:rPr>
              <a:t>、</a:t>
            </a:r>
            <a:r>
              <a:rPr lang="en-US" altLang="zh-CN" b="1" dirty="0">
                <a:ea typeface="宋体" panose="02010600030101010101" pitchFamily="2" charset="-122"/>
              </a:rPr>
              <a:t>D</a:t>
            </a:r>
            <a:r>
              <a:rPr lang="zh-CN" altLang="en-US" b="1" dirty="0">
                <a:ea typeface="宋体" panose="02010600030101010101" pitchFamily="2" charset="-122"/>
              </a:rPr>
              <a:t>中至少有一人作案，丁说</a:t>
            </a:r>
            <a:r>
              <a:rPr lang="en-US" altLang="zh-CN" b="1" dirty="0">
                <a:ea typeface="宋体" panose="02010600030101010101" pitchFamily="2" charset="-122"/>
              </a:rPr>
              <a:t>A</a:t>
            </a:r>
            <a:r>
              <a:rPr lang="zh-CN" altLang="en-US" b="1" dirty="0">
                <a:ea typeface="宋体" panose="02010600030101010101" pitchFamily="2" charset="-122"/>
              </a:rPr>
              <a:t>、</a:t>
            </a:r>
            <a:r>
              <a:rPr lang="en-US" altLang="zh-CN" b="1" dirty="0">
                <a:ea typeface="宋体" panose="02010600030101010101" pitchFamily="2" charset="-122"/>
              </a:rPr>
              <a:t>C</a:t>
            </a:r>
            <a:r>
              <a:rPr lang="zh-CN" altLang="en-US" b="1" dirty="0">
                <a:ea typeface="宋体" panose="02010600030101010101" pitchFamily="2" charset="-122"/>
              </a:rPr>
              <a:t>中至少有一人与此案无关，戊说</a:t>
            </a:r>
            <a:r>
              <a:rPr lang="en-US" altLang="zh-CN" b="1" dirty="0">
                <a:ea typeface="宋体" panose="02010600030101010101" pitchFamily="2" charset="-122"/>
              </a:rPr>
              <a:t>B</a:t>
            </a:r>
            <a:r>
              <a:rPr lang="zh-CN" altLang="en-US" b="1" dirty="0">
                <a:ea typeface="宋体" panose="02010600030101010101" pitchFamily="2" charset="-122"/>
              </a:rPr>
              <a:t>、</a:t>
            </a:r>
            <a:r>
              <a:rPr lang="en-US" altLang="zh-CN" b="1" dirty="0">
                <a:ea typeface="宋体" panose="02010600030101010101" pitchFamily="2" charset="-122"/>
              </a:rPr>
              <a:t>D</a:t>
            </a:r>
            <a:r>
              <a:rPr lang="zh-CN" altLang="en-US" b="1" dirty="0">
                <a:ea typeface="宋体" panose="02010600030101010101" pitchFamily="2" charset="-122"/>
              </a:rPr>
              <a:t>中至少有一人与此案无关。如果这五位侦察员的话都是可靠的，试用归结法求出谁是罪犯。</a:t>
            </a:r>
            <a:endParaRPr lang="en-US" altLang="zh-CN" b="1" dirty="0">
              <a:ea typeface="宋体" panose="02010600030101010101" pitchFamily="2" charset="-122"/>
            </a:endParaRPr>
          </a:p>
          <a:p>
            <a:pPr marL="0" indent="0">
              <a:lnSpc>
                <a:spcPct val="120000"/>
              </a:lnSpc>
              <a:buNone/>
            </a:pPr>
            <a:endParaRPr lang="en-US" altLang="zh-CN" b="1" dirty="0">
              <a:ea typeface="宋体" panose="02010600030101010101" pitchFamily="2" charset="-122"/>
            </a:endParaRPr>
          </a:p>
        </p:txBody>
      </p:sp>
    </p:spTree>
    <p:extLst>
      <p:ext uri="{BB962C8B-B14F-4D97-AF65-F5344CB8AC3E}">
        <p14:creationId xmlns:p14="http://schemas.microsoft.com/office/powerpoint/2010/main" val="2303080210"/>
      </p:ext>
    </p:extLst>
  </p:cSld>
  <p:clrMapOvr>
    <a:masterClrMapping/>
  </p:clrMapOvr>
  <p:transition advTm="1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p:cNvSpPr>
          <p:nvPr>
            <p:ph type="title" idx="4294967295"/>
          </p:nvPr>
        </p:nvSpPr>
        <p:spPr/>
        <p:txBody>
          <a:bodyPr/>
          <a:lstStyle/>
          <a:p>
            <a:pPr algn="l"/>
            <a:r>
              <a:rPr lang="zh-CN" altLang="en-US" sz="4000" dirty="0">
                <a:ea typeface="宋体" panose="02010600030101010101" pitchFamily="2" charset="-122"/>
              </a:rPr>
              <a:t>解</a:t>
            </a:r>
            <a:r>
              <a:rPr lang="en-US" altLang="zh-CN" sz="4000" dirty="0">
                <a:ea typeface="宋体" panose="02010600030101010101" pitchFamily="2" charset="-122"/>
              </a:rPr>
              <a:t>: </a:t>
            </a:r>
            <a:r>
              <a:rPr lang="zh-CN" altLang="en-US" sz="4000" dirty="0">
                <a:ea typeface="宋体" panose="02010600030101010101" pitchFamily="2" charset="-122"/>
              </a:rPr>
              <a:t>采用归结法</a:t>
            </a:r>
          </a:p>
        </p:txBody>
      </p:sp>
      <p:sp>
        <p:nvSpPr>
          <p:cNvPr id="69636" name="Rectangle 3"/>
          <p:cNvSpPr>
            <a:spLocks noGrp="1"/>
          </p:cNvSpPr>
          <p:nvPr>
            <p:ph type="body" idx="4294967295"/>
          </p:nvPr>
        </p:nvSpPr>
        <p:spPr>
          <a:xfrm>
            <a:off x="179388" y="764704"/>
            <a:ext cx="8569076" cy="648072"/>
          </a:xfrm>
        </p:spPr>
        <p:txBody>
          <a:bodyPr/>
          <a:lstStyle/>
          <a:p>
            <a:pPr marL="0" indent="0">
              <a:lnSpc>
                <a:spcPct val="120000"/>
              </a:lnSpc>
              <a:buFont typeface="Arial" panose="020B0604020202020204" pitchFamily="34" charset="0"/>
              <a:buNone/>
            </a:pPr>
            <a:r>
              <a:rPr lang="zh-CN" altLang="en-US" b="1" dirty="0">
                <a:ea typeface="宋体" panose="02010600030101010101" pitchFamily="2" charset="-122"/>
              </a:rPr>
              <a:t>记</a:t>
            </a:r>
            <a:r>
              <a:rPr lang="en-US" altLang="zh-CN" b="1" dirty="0">
                <a:ea typeface="宋体" panose="02010600030101010101" pitchFamily="2" charset="-122"/>
              </a:rPr>
              <a:t>A</a:t>
            </a:r>
            <a:r>
              <a:rPr lang="zh-CN" altLang="en-US" b="1" dirty="0">
                <a:ea typeface="宋体" panose="02010600030101010101" pitchFamily="2" charset="-122"/>
              </a:rPr>
              <a:t>、</a:t>
            </a:r>
            <a:r>
              <a:rPr lang="en-US" altLang="zh-CN" b="1" dirty="0">
                <a:ea typeface="宋体" panose="02010600030101010101" pitchFamily="2" charset="-122"/>
              </a:rPr>
              <a:t>B</a:t>
            </a:r>
            <a:r>
              <a:rPr lang="zh-CN" altLang="en-US" b="1" dirty="0">
                <a:ea typeface="宋体" panose="02010600030101010101" pitchFamily="2" charset="-122"/>
              </a:rPr>
              <a:t>、</a:t>
            </a:r>
            <a:r>
              <a:rPr lang="en-US" altLang="zh-CN" b="1" dirty="0">
                <a:ea typeface="宋体" panose="02010600030101010101" pitchFamily="2" charset="-122"/>
              </a:rPr>
              <a:t>C</a:t>
            </a:r>
            <a:r>
              <a:rPr lang="zh-CN" altLang="en-US" b="1" dirty="0">
                <a:ea typeface="宋体" panose="02010600030101010101" pitchFamily="2" charset="-122"/>
              </a:rPr>
              <a:t>、</a:t>
            </a:r>
            <a:r>
              <a:rPr lang="en-US" altLang="zh-CN" b="1" dirty="0">
                <a:ea typeface="宋体" panose="02010600030101010101" pitchFamily="2" charset="-122"/>
              </a:rPr>
              <a:t>D</a:t>
            </a:r>
            <a:r>
              <a:rPr lang="zh-CN" altLang="en-US" b="1" dirty="0">
                <a:ea typeface="宋体" panose="02010600030101010101" pitchFamily="2" charset="-122"/>
              </a:rPr>
              <a:t>分别表示四个人作案，则有：</a:t>
            </a:r>
            <a:endParaRPr lang="en-US" altLang="zh-CN" b="1" dirty="0">
              <a:ea typeface="宋体" panose="02010600030101010101" pitchFamily="2" charset="-122"/>
            </a:endParaRPr>
          </a:p>
        </p:txBody>
      </p:sp>
      <p:sp>
        <p:nvSpPr>
          <p:cNvPr id="6" name="文本框 5"/>
          <p:cNvSpPr txBox="1"/>
          <p:nvPr/>
        </p:nvSpPr>
        <p:spPr>
          <a:xfrm>
            <a:off x="323528" y="1510746"/>
            <a:ext cx="2393284" cy="3662541"/>
          </a:xfrm>
          <a:prstGeom prst="rect">
            <a:avLst/>
          </a:prstGeom>
          <a:solidFill>
            <a:srgbClr val="FFFF00"/>
          </a:solidFill>
        </p:spPr>
        <p:txBody>
          <a:bodyPr wrap="none" rtlCol="0">
            <a:spAutoFit/>
          </a:bodyPr>
          <a:lstStyle/>
          <a:p>
            <a:pPr marL="36000" indent="0">
              <a:lnSpc>
                <a:spcPct val="120000"/>
              </a:lnSpc>
              <a:spcBef>
                <a:spcPts val="1200"/>
              </a:spcBef>
              <a:buNone/>
            </a:pP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(1) </a:t>
            </a:r>
            <a:r>
              <a:rPr lang="en-US" altLang="zh-CN" sz="3200" b="1" dirty="0">
                <a:latin typeface="Times New Roman" panose="02020603050405020304" pitchFamily="18" charset="0"/>
                <a:cs typeface="Times New Roman" panose="02020603050405020304" pitchFamily="18" charset="0"/>
              </a:rPr>
              <a:t>A∨B</a:t>
            </a:r>
            <a:endParaRPr lang="en-US" altLang="zh-CN" sz="3200" b="1" dirty="0">
              <a:latin typeface="Times New Roman" panose="02020603050405020304" pitchFamily="18" charset="0"/>
              <a:cs typeface="Times New Roman" panose="02020603050405020304" pitchFamily="18" charset="0"/>
              <a:sym typeface="Symbol" panose="05050102010706020507" pitchFamily="18" charset="2"/>
            </a:endParaRPr>
          </a:p>
          <a:p>
            <a:pPr marL="36000">
              <a:lnSpc>
                <a:spcPct val="120000"/>
              </a:lnSpc>
              <a:spcBef>
                <a:spcPts val="1200"/>
              </a:spcBef>
            </a:pP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(2) B</a:t>
            </a:r>
            <a:r>
              <a:rPr lang="en-US" altLang="zh-CN" sz="3200" b="1" dirty="0">
                <a:latin typeface="Times New Roman" panose="02020603050405020304" pitchFamily="18" charset="0"/>
                <a:cs typeface="Times New Roman" panose="02020603050405020304" pitchFamily="18" charset="0"/>
              </a:rPr>
              <a:t>∨C</a:t>
            </a:r>
            <a:endParaRPr lang="en-US" altLang="zh-CN" sz="3200" b="1" dirty="0">
              <a:latin typeface="Times New Roman" panose="02020603050405020304" pitchFamily="18" charset="0"/>
              <a:cs typeface="Times New Roman" panose="02020603050405020304" pitchFamily="18" charset="0"/>
              <a:sym typeface="Symbol" panose="05050102010706020507" pitchFamily="18" charset="2"/>
            </a:endParaRPr>
          </a:p>
          <a:p>
            <a:pPr marL="36000">
              <a:lnSpc>
                <a:spcPct val="120000"/>
              </a:lnSpc>
              <a:spcBef>
                <a:spcPts val="1200"/>
              </a:spcBef>
            </a:pPr>
            <a:r>
              <a:rPr lang="en-US" altLang="zh-CN" sz="3200" b="1" dirty="0">
                <a:latin typeface="Times New Roman" panose="02020603050405020304" pitchFamily="18" charset="0"/>
                <a:cs typeface="Times New Roman" panose="02020603050405020304" pitchFamily="18" charset="0"/>
              </a:rPr>
              <a:t>(3) C∨D</a:t>
            </a:r>
            <a:endParaRPr lang="en-US" altLang="zh-CN" sz="3200" b="1" dirty="0">
              <a:latin typeface="Times New Roman" panose="02020603050405020304" pitchFamily="18" charset="0"/>
              <a:cs typeface="Times New Roman" panose="02020603050405020304" pitchFamily="18" charset="0"/>
              <a:sym typeface="Symbol" panose="05050102010706020507" pitchFamily="18" charset="2"/>
            </a:endParaRPr>
          </a:p>
          <a:p>
            <a:pPr marL="36000" indent="0">
              <a:lnSpc>
                <a:spcPct val="120000"/>
              </a:lnSpc>
              <a:spcBef>
                <a:spcPts val="1200"/>
              </a:spcBef>
              <a:buNone/>
            </a:pP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(4) A</a:t>
            </a:r>
            <a:r>
              <a:rPr lang="en-US" altLang="zh-CN"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cs typeface="Times New Roman" panose="02020603050405020304" pitchFamily="18" charset="0"/>
              </a:rPr>
              <a:t>C</a:t>
            </a:r>
          </a:p>
          <a:p>
            <a:pPr marL="36000">
              <a:lnSpc>
                <a:spcPct val="120000"/>
              </a:lnSpc>
              <a:spcBef>
                <a:spcPts val="1200"/>
              </a:spcBef>
            </a:pP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(5) </a:t>
            </a:r>
            <a:r>
              <a:rPr lang="en-US" altLang="zh-CN" sz="3200" b="1" dirty="0">
                <a:latin typeface="Times New Roman" panose="02020603050405020304" pitchFamily="18" charset="0"/>
                <a:cs typeface="Times New Roman" panose="02020603050405020304" pitchFamily="18" charset="0"/>
              </a:rPr>
              <a:t>B∨</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D</a:t>
            </a:r>
          </a:p>
        </p:txBody>
      </p:sp>
      <p:sp>
        <p:nvSpPr>
          <p:cNvPr id="3" name="文本框 2"/>
          <p:cNvSpPr txBox="1"/>
          <p:nvPr/>
        </p:nvSpPr>
        <p:spPr>
          <a:xfrm>
            <a:off x="2915816" y="1520202"/>
            <a:ext cx="6048672" cy="3662541"/>
          </a:xfrm>
          <a:prstGeom prst="rect">
            <a:avLst/>
          </a:prstGeom>
          <a:solidFill>
            <a:schemeClr val="accent3">
              <a:lumMod val="20000"/>
              <a:lumOff val="80000"/>
            </a:schemeClr>
          </a:solidFill>
        </p:spPr>
        <p:txBody>
          <a:bodyPr wrap="square" rtlCol="0">
            <a:spAutoFit/>
          </a:bodyPr>
          <a:lstStyle/>
          <a:p>
            <a:pPr marL="36000">
              <a:lnSpc>
                <a:spcPct val="120000"/>
              </a:lnSpc>
              <a:spcBef>
                <a:spcPts val="1200"/>
              </a:spcBef>
            </a:pPr>
            <a:r>
              <a:rPr lang="en-US" altLang="zh-CN" sz="3200" b="1" dirty="0">
                <a:solidFill>
                  <a:srgbClr val="7030A0"/>
                </a:solidFill>
                <a:latin typeface="Times New Roman" panose="02020603050405020304" pitchFamily="18" charset="0"/>
                <a:cs typeface="Times New Roman" panose="02020603050405020304" pitchFamily="18" charset="0"/>
                <a:sym typeface="Symbol" panose="05050102010706020507" pitchFamily="18" charset="2"/>
              </a:rPr>
              <a:t>(6) B</a:t>
            </a:r>
            <a:r>
              <a:rPr lang="en-US" altLang="zh-CN" sz="3200" b="1" dirty="0">
                <a:solidFill>
                  <a:srgbClr val="7030A0"/>
                </a:solidFill>
                <a:latin typeface="Times New Roman" panose="02020603050405020304" pitchFamily="18" charset="0"/>
                <a:cs typeface="Times New Roman" panose="02020603050405020304" pitchFamily="18" charset="0"/>
              </a:rPr>
              <a:t>∨</a:t>
            </a:r>
            <a:r>
              <a:rPr lang="en-US" altLang="zh-CN" sz="3200" b="1" dirty="0">
                <a:solidFill>
                  <a:srgbClr val="7030A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a:solidFill>
                  <a:srgbClr val="7030A0"/>
                </a:solidFill>
                <a:latin typeface="Times New Roman" panose="02020603050405020304" pitchFamily="18" charset="0"/>
                <a:cs typeface="Times New Roman" panose="02020603050405020304" pitchFamily="18" charset="0"/>
              </a:rPr>
              <a:t>C                     </a:t>
            </a:r>
            <a:r>
              <a:rPr lang="en-US" altLang="zh-CN" sz="3200" b="1" dirty="0">
                <a:solidFill>
                  <a:srgbClr val="00B0F0"/>
                </a:solidFill>
                <a:latin typeface="Times New Roman" panose="02020603050405020304" pitchFamily="18" charset="0"/>
                <a:cs typeface="Times New Roman" panose="02020603050405020304" pitchFamily="18" charset="0"/>
                <a:sym typeface="Symbol" panose="05050102010706020507" pitchFamily="18" charset="2"/>
              </a:rPr>
              <a:t>(1)(4)</a:t>
            </a:r>
            <a:r>
              <a:rPr lang="zh-CN" altLang="en-US" sz="3200" b="1" dirty="0">
                <a:solidFill>
                  <a:srgbClr val="00B0F0"/>
                </a:solidFill>
                <a:latin typeface="Times New Roman" panose="02020603050405020304" pitchFamily="18" charset="0"/>
                <a:cs typeface="Times New Roman" panose="02020603050405020304" pitchFamily="18" charset="0"/>
                <a:sym typeface="Symbol" panose="05050102010706020507" pitchFamily="18" charset="2"/>
              </a:rPr>
              <a:t>归结</a:t>
            </a:r>
            <a:endParaRPr lang="en-US" altLang="zh-CN" sz="3200" b="1" dirty="0">
              <a:solidFill>
                <a:srgbClr val="00B0F0"/>
              </a:solidFill>
              <a:latin typeface="Times New Roman" panose="02020603050405020304" pitchFamily="18" charset="0"/>
              <a:cs typeface="Times New Roman" panose="02020603050405020304" pitchFamily="18" charset="0"/>
              <a:sym typeface="Symbol" panose="05050102010706020507" pitchFamily="18" charset="2"/>
            </a:endParaRPr>
          </a:p>
          <a:p>
            <a:pPr marL="36000">
              <a:lnSpc>
                <a:spcPct val="120000"/>
              </a:lnSpc>
              <a:spcBef>
                <a:spcPts val="1200"/>
              </a:spcBef>
            </a:pPr>
            <a:r>
              <a:rPr lang="en-US" altLang="zh-CN" sz="3200" b="1" dirty="0">
                <a:solidFill>
                  <a:srgbClr val="7030A0"/>
                </a:solidFill>
                <a:latin typeface="Times New Roman" panose="02020603050405020304" pitchFamily="18" charset="0"/>
                <a:cs typeface="Times New Roman" panose="02020603050405020304" pitchFamily="18" charset="0"/>
                <a:sym typeface="Symbol" panose="05050102010706020507" pitchFamily="18" charset="2"/>
              </a:rPr>
              <a:t>(7) B                               </a:t>
            </a:r>
            <a:r>
              <a:rPr lang="en-US" altLang="zh-CN" sz="3200" b="1" dirty="0">
                <a:solidFill>
                  <a:srgbClr val="00B0F0"/>
                </a:solidFill>
                <a:latin typeface="Times New Roman" panose="02020603050405020304" pitchFamily="18" charset="0"/>
                <a:cs typeface="Times New Roman" panose="02020603050405020304" pitchFamily="18" charset="0"/>
                <a:sym typeface="Symbol" panose="05050102010706020507" pitchFamily="18" charset="2"/>
              </a:rPr>
              <a:t>(2)(6)</a:t>
            </a:r>
            <a:r>
              <a:rPr lang="zh-CN" altLang="en-US" sz="3200" b="1" dirty="0">
                <a:solidFill>
                  <a:srgbClr val="00B0F0"/>
                </a:solidFill>
                <a:latin typeface="Times New Roman" panose="02020603050405020304" pitchFamily="18" charset="0"/>
                <a:cs typeface="Times New Roman" panose="02020603050405020304" pitchFamily="18" charset="0"/>
                <a:sym typeface="Symbol" panose="05050102010706020507" pitchFamily="18" charset="2"/>
              </a:rPr>
              <a:t>归结</a:t>
            </a:r>
            <a:endParaRPr lang="en-US" altLang="zh-CN" sz="3200" b="1" dirty="0">
              <a:solidFill>
                <a:srgbClr val="00B0F0"/>
              </a:solidFill>
              <a:latin typeface="Times New Roman" panose="02020603050405020304" pitchFamily="18" charset="0"/>
              <a:cs typeface="Times New Roman" panose="02020603050405020304" pitchFamily="18" charset="0"/>
              <a:sym typeface="Symbol" panose="05050102010706020507" pitchFamily="18" charset="2"/>
            </a:endParaRPr>
          </a:p>
          <a:p>
            <a:pPr marL="36000">
              <a:lnSpc>
                <a:spcPct val="120000"/>
              </a:lnSpc>
              <a:spcBef>
                <a:spcPts val="1200"/>
              </a:spcBef>
            </a:pPr>
            <a:r>
              <a:rPr lang="en-US" altLang="zh-CN" sz="3200" b="1" dirty="0">
                <a:solidFill>
                  <a:srgbClr val="7030A0"/>
                </a:solidFill>
                <a:latin typeface="Times New Roman" panose="02020603050405020304" pitchFamily="18" charset="0"/>
                <a:cs typeface="Times New Roman" panose="02020603050405020304" pitchFamily="18" charset="0"/>
                <a:sym typeface="Symbol" panose="05050102010706020507" pitchFamily="18" charset="2"/>
              </a:rPr>
              <a:t>(8) D                            </a:t>
            </a:r>
            <a:r>
              <a:rPr lang="en-US" altLang="zh-CN" sz="3200" b="1" dirty="0">
                <a:solidFill>
                  <a:srgbClr val="00B0F0"/>
                </a:solidFill>
                <a:latin typeface="Times New Roman" panose="02020603050405020304" pitchFamily="18" charset="0"/>
                <a:cs typeface="Times New Roman" panose="02020603050405020304" pitchFamily="18" charset="0"/>
                <a:sym typeface="Symbol" panose="05050102010706020507" pitchFamily="18" charset="2"/>
              </a:rPr>
              <a:t>(5)(7)</a:t>
            </a:r>
            <a:r>
              <a:rPr lang="zh-CN" altLang="en-US" sz="3200" b="1" dirty="0">
                <a:solidFill>
                  <a:srgbClr val="00B0F0"/>
                </a:solidFill>
                <a:latin typeface="Times New Roman" panose="02020603050405020304" pitchFamily="18" charset="0"/>
                <a:cs typeface="Times New Roman" panose="02020603050405020304" pitchFamily="18" charset="0"/>
                <a:sym typeface="Symbol" panose="05050102010706020507" pitchFamily="18" charset="2"/>
              </a:rPr>
              <a:t>归结</a:t>
            </a:r>
            <a:endParaRPr lang="en-US" altLang="zh-CN" sz="3200" b="1" dirty="0">
              <a:solidFill>
                <a:srgbClr val="00B0F0"/>
              </a:solidFill>
              <a:latin typeface="Times New Roman" panose="02020603050405020304" pitchFamily="18" charset="0"/>
              <a:cs typeface="Times New Roman" panose="02020603050405020304" pitchFamily="18" charset="0"/>
              <a:sym typeface="Symbol" panose="05050102010706020507" pitchFamily="18" charset="2"/>
            </a:endParaRPr>
          </a:p>
          <a:p>
            <a:pPr marL="36000">
              <a:lnSpc>
                <a:spcPct val="120000"/>
              </a:lnSpc>
              <a:spcBef>
                <a:spcPts val="1200"/>
              </a:spcBef>
            </a:pPr>
            <a:r>
              <a:rPr lang="en-US" altLang="zh-CN" sz="3200" b="1" dirty="0">
                <a:solidFill>
                  <a:srgbClr val="7030A0"/>
                </a:solidFill>
                <a:latin typeface="Times New Roman" panose="02020603050405020304" pitchFamily="18" charset="0"/>
                <a:cs typeface="Times New Roman" panose="02020603050405020304" pitchFamily="18" charset="0"/>
                <a:sym typeface="Symbol" panose="05050102010706020507" pitchFamily="18" charset="2"/>
              </a:rPr>
              <a:t>(9) C                               </a:t>
            </a:r>
            <a:r>
              <a:rPr lang="en-US" altLang="zh-CN" sz="3200" b="1" dirty="0">
                <a:solidFill>
                  <a:srgbClr val="00B0F0"/>
                </a:solidFill>
                <a:latin typeface="Times New Roman" panose="02020603050405020304" pitchFamily="18" charset="0"/>
                <a:cs typeface="Times New Roman" panose="02020603050405020304" pitchFamily="18" charset="0"/>
                <a:sym typeface="Symbol" panose="05050102010706020507" pitchFamily="18" charset="2"/>
              </a:rPr>
              <a:t>(3)(8)</a:t>
            </a:r>
            <a:r>
              <a:rPr lang="zh-CN" altLang="en-US" sz="3200" b="1" dirty="0">
                <a:solidFill>
                  <a:srgbClr val="00B0F0"/>
                </a:solidFill>
                <a:latin typeface="Times New Roman" panose="02020603050405020304" pitchFamily="18" charset="0"/>
                <a:cs typeface="Times New Roman" panose="02020603050405020304" pitchFamily="18" charset="0"/>
                <a:sym typeface="Symbol" panose="05050102010706020507" pitchFamily="18" charset="2"/>
              </a:rPr>
              <a:t>归结</a:t>
            </a:r>
            <a:endParaRPr lang="en-US" altLang="zh-CN" sz="3200" b="1" dirty="0">
              <a:solidFill>
                <a:srgbClr val="00B0F0"/>
              </a:solidFill>
              <a:latin typeface="Times New Roman" panose="02020603050405020304" pitchFamily="18" charset="0"/>
              <a:cs typeface="Times New Roman" panose="02020603050405020304" pitchFamily="18" charset="0"/>
              <a:sym typeface="Symbol" panose="05050102010706020507" pitchFamily="18" charset="2"/>
            </a:endParaRPr>
          </a:p>
          <a:p>
            <a:pPr marL="36000">
              <a:lnSpc>
                <a:spcPct val="120000"/>
              </a:lnSpc>
              <a:spcBef>
                <a:spcPts val="1200"/>
              </a:spcBef>
            </a:pPr>
            <a:r>
              <a:rPr lang="en-US" altLang="zh-CN" sz="3200" b="1" dirty="0">
                <a:solidFill>
                  <a:srgbClr val="7030A0"/>
                </a:solidFill>
                <a:latin typeface="Times New Roman" panose="02020603050405020304" pitchFamily="18" charset="0"/>
                <a:cs typeface="Times New Roman" panose="02020603050405020304" pitchFamily="18" charset="0"/>
                <a:sym typeface="Symbol" panose="05050102010706020507" pitchFamily="18" charset="2"/>
              </a:rPr>
              <a:t>(10) A                          </a:t>
            </a:r>
            <a:r>
              <a:rPr lang="en-US" altLang="zh-CN" sz="3200" b="1" dirty="0">
                <a:solidFill>
                  <a:srgbClr val="00B0F0"/>
                </a:solidFill>
                <a:latin typeface="Times New Roman" panose="02020603050405020304" pitchFamily="18" charset="0"/>
                <a:cs typeface="Times New Roman" panose="02020603050405020304" pitchFamily="18" charset="0"/>
                <a:sym typeface="Symbol" panose="05050102010706020507" pitchFamily="18" charset="2"/>
              </a:rPr>
              <a:t>(4)(9)</a:t>
            </a:r>
            <a:r>
              <a:rPr lang="zh-CN" altLang="en-US" sz="3200" b="1" dirty="0">
                <a:solidFill>
                  <a:srgbClr val="00B0F0"/>
                </a:solidFill>
                <a:latin typeface="Times New Roman" panose="02020603050405020304" pitchFamily="18" charset="0"/>
                <a:cs typeface="Times New Roman" panose="02020603050405020304" pitchFamily="18" charset="0"/>
                <a:sym typeface="Symbol" panose="05050102010706020507" pitchFamily="18" charset="2"/>
              </a:rPr>
              <a:t>归结</a:t>
            </a:r>
            <a:endParaRPr lang="en-US" altLang="zh-CN" sz="3200" b="1" dirty="0">
              <a:solidFill>
                <a:srgbClr val="00B0F0"/>
              </a:solidFill>
              <a:latin typeface="Times New Roman" panose="02020603050405020304" pitchFamily="18"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3863494153"/>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6" name="Rectangle 3"/>
          <p:cNvSpPr>
            <a:spLocks noGrp="1"/>
          </p:cNvSpPr>
          <p:nvPr>
            <p:ph type="body" idx="4294967295"/>
          </p:nvPr>
        </p:nvSpPr>
        <p:spPr>
          <a:xfrm>
            <a:off x="6989" y="99054"/>
            <a:ext cx="8964612" cy="648072"/>
          </a:xfrm>
        </p:spPr>
        <p:txBody>
          <a:bodyPr/>
          <a:lstStyle/>
          <a:p>
            <a:pPr marL="0" indent="0">
              <a:lnSpc>
                <a:spcPct val="120000"/>
              </a:lnSpc>
              <a:buFont typeface="Arial" panose="020B0604020202020204" pitchFamily="34" charset="0"/>
              <a:buNone/>
            </a:pPr>
            <a:r>
              <a:rPr lang="zh-CN" altLang="en-US" b="1" dirty="0">
                <a:ea typeface="宋体" panose="02010600030101010101" pitchFamily="2" charset="-122"/>
              </a:rPr>
              <a:t>解：采用穷举附加前提法。</a:t>
            </a:r>
            <a:endParaRPr lang="en-US" altLang="zh-CN" b="1" dirty="0">
              <a:ea typeface="宋体" panose="02010600030101010101" pitchFamily="2" charset="-122"/>
            </a:endParaRPr>
          </a:p>
        </p:txBody>
      </p:sp>
      <p:sp>
        <p:nvSpPr>
          <p:cNvPr id="6" name="文本框 5"/>
          <p:cNvSpPr txBox="1"/>
          <p:nvPr/>
        </p:nvSpPr>
        <p:spPr>
          <a:xfrm>
            <a:off x="323528" y="3246878"/>
            <a:ext cx="2393284" cy="2990434"/>
          </a:xfrm>
          <a:prstGeom prst="rect">
            <a:avLst/>
          </a:prstGeom>
          <a:solidFill>
            <a:srgbClr val="FFFF00"/>
          </a:solidFill>
        </p:spPr>
        <p:txBody>
          <a:bodyPr wrap="none" rtlCol="0">
            <a:spAutoFit/>
          </a:bodyPr>
          <a:lstStyle/>
          <a:p>
            <a:pPr marL="36000" indent="0">
              <a:lnSpc>
                <a:spcPct val="120000"/>
              </a:lnSpc>
              <a:spcBef>
                <a:spcPts val="0"/>
              </a:spcBef>
              <a:buNone/>
            </a:pP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(1) </a:t>
            </a:r>
            <a:r>
              <a:rPr lang="en-US" altLang="zh-CN" sz="3200" b="1" dirty="0">
                <a:latin typeface="Times New Roman" panose="02020603050405020304" pitchFamily="18" charset="0"/>
                <a:cs typeface="Times New Roman" panose="02020603050405020304" pitchFamily="18" charset="0"/>
              </a:rPr>
              <a:t>A∨B</a:t>
            </a:r>
            <a:endParaRPr lang="en-US" altLang="zh-CN" sz="3200" b="1" dirty="0">
              <a:latin typeface="Times New Roman" panose="02020603050405020304" pitchFamily="18" charset="0"/>
              <a:cs typeface="Times New Roman" panose="02020603050405020304" pitchFamily="18" charset="0"/>
              <a:sym typeface="Symbol" panose="05050102010706020507" pitchFamily="18" charset="2"/>
            </a:endParaRPr>
          </a:p>
          <a:p>
            <a:pPr marL="36000">
              <a:lnSpc>
                <a:spcPct val="120000"/>
              </a:lnSpc>
              <a:spcBef>
                <a:spcPts val="0"/>
              </a:spcBef>
            </a:pP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(2) B</a:t>
            </a:r>
            <a:r>
              <a:rPr lang="en-US" altLang="zh-CN" sz="3200" b="1" dirty="0">
                <a:latin typeface="Times New Roman" panose="02020603050405020304" pitchFamily="18" charset="0"/>
                <a:cs typeface="Times New Roman" panose="02020603050405020304" pitchFamily="18" charset="0"/>
              </a:rPr>
              <a:t>∨C</a:t>
            </a:r>
            <a:endParaRPr lang="en-US" altLang="zh-CN" sz="3200" b="1" dirty="0">
              <a:latin typeface="Times New Roman" panose="02020603050405020304" pitchFamily="18" charset="0"/>
              <a:cs typeface="Times New Roman" panose="02020603050405020304" pitchFamily="18" charset="0"/>
              <a:sym typeface="Symbol" panose="05050102010706020507" pitchFamily="18" charset="2"/>
            </a:endParaRPr>
          </a:p>
          <a:p>
            <a:pPr marL="36000">
              <a:lnSpc>
                <a:spcPct val="120000"/>
              </a:lnSpc>
              <a:spcBef>
                <a:spcPts val="0"/>
              </a:spcBef>
            </a:pPr>
            <a:r>
              <a:rPr lang="en-US" altLang="zh-CN" sz="3200" b="1" dirty="0">
                <a:latin typeface="Times New Roman" panose="02020603050405020304" pitchFamily="18" charset="0"/>
                <a:cs typeface="Times New Roman" panose="02020603050405020304" pitchFamily="18" charset="0"/>
              </a:rPr>
              <a:t>(3) C∨D</a:t>
            </a:r>
            <a:endParaRPr lang="en-US" altLang="zh-CN" sz="3200" b="1" dirty="0">
              <a:latin typeface="Times New Roman" panose="02020603050405020304" pitchFamily="18" charset="0"/>
              <a:cs typeface="Times New Roman" panose="02020603050405020304" pitchFamily="18" charset="0"/>
              <a:sym typeface="Symbol" panose="05050102010706020507" pitchFamily="18" charset="2"/>
            </a:endParaRPr>
          </a:p>
          <a:p>
            <a:pPr marL="36000" indent="0">
              <a:lnSpc>
                <a:spcPct val="120000"/>
              </a:lnSpc>
              <a:spcBef>
                <a:spcPts val="0"/>
              </a:spcBef>
              <a:buNone/>
            </a:pP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(4) A</a:t>
            </a:r>
            <a:r>
              <a:rPr lang="en-US" altLang="zh-CN"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cs typeface="Times New Roman" panose="02020603050405020304" pitchFamily="18" charset="0"/>
              </a:rPr>
              <a:t>C</a:t>
            </a:r>
          </a:p>
          <a:p>
            <a:pPr marL="36000">
              <a:lnSpc>
                <a:spcPct val="120000"/>
              </a:lnSpc>
              <a:spcBef>
                <a:spcPts val="0"/>
              </a:spcBef>
            </a:pP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(5) </a:t>
            </a:r>
            <a:r>
              <a:rPr lang="en-US" altLang="zh-CN" sz="3200" b="1" dirty="0">
                <a:latin typeface="Times New Roman" panose="02020603050405020304" pitchFamily="18" charset="0"/>
                <a:cs typeface="Times New Roman" panose="02020603050405020304" pitchFamily="18" charset="0"/>
              </a:rPr>
              <a:t>B∨</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D</a:t>
            </a:r>
          </a:p>
        </p:txBody>
      </p:sp>
      <p:sp>
        <p:nvSpPr>
          <p:cNvPr id="3" name="文本框 2"/>
          <p:cNvSpPr txBox="1"/>
          <p:nvPr/>
        </p:nvSpPr>
        <p:spPr>
          <a:xfrm>
            <a:off x="2915816" y="3879046"/>
            <a:ext cx="6228184" cy="2554545"/>
          </a:xfrm>
          <a:prstGeom prst="rect">
            <a:avLst/>
          </a:prstGeom>
          <a:solidFill>
            <a:srgbClr val="0070C0"/>
          </a:solidFill>
        </p:spPr>
        <p:txBody>
          <a:bodyPr wrap="square" rtlCol="0">
            <a:spAutoFit/>
          </a:bodyPr>
          <a:lstStyle/>
          <a:p>
            <a:pPr marL="36000">
              <a:spcBef>
                <a:spcPts val="0"/>
              </a:spcBef>
            </a:pPr>
            <a:r>
              <a:rPr lang="en-US" altLang="zh-CN"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(11) B                                   (1)</a:t>
            </a:r>
            <a:r>
              <a:rPr lang="zh-CN" altLang="en-US"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穷举</a:t>
            </a:r>
            <a:endParaRPr lang="en-US" altLang="zh-CN"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endParaRPr>
          </a:p>
          <a:p>
            <a:pPr marL="36000">
              <a:spcBef>
                <a:spcPts val="0"/>
              </a:spcBef>
            </a:pPr>
            <a:r>
              <a:rPr lang="en-US" altLang="zh-CN"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(12) D             (5)(11)</a:t>
            </a:r>
            <a:r>
              <a:rPr lang="zh-CN" altLang="en-US"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析取三段论</a:t>
            </a:r>
            <a:endParaRPr lang="en-US" altLang="zh-CN"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endParaRPr>
          </a:p>
          <a:p>
            <a:pPr marL="36000">
              <a:spcBef>
                <a:spcPts val="0"/>
              </a:spcBef>
            </a:pPr>
            <a:r>
              <a:rPr lang="en-US" altLang="zh-CN"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(13) C               (3)(12)</a:t>
            </a:r>
            <a:r>
              <a:rPr lang="zh-CN" altLang="en-US"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析取三段论</a:t>
            </a:r>
            <a:endParaRPr lang="en-US" altLang="zh-CN"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endParaRPr>
          </a:p>
          <a:p>
            <a:pPr marL="36000">
              <a:spcBef>
                <a:spcPts val="0"/>
              </a:spcBef>
            </a:pPr>
            <a:r>
              <a:rPr lang="en-US" altLang="zh-CN"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(14) A            (4)(13)</a:t>
            </a:r>
            <a:r>
              <a:rPr lang="zh-CN" altLang="en-US"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析取三段论</a:t>
            </a:r>
            <a:endParaRPr lang="en-US" altLang="zh-CN"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endParaRPr>
          </a:p>
          <a:p>
            <a:pPr marL="36000">
              <a:spcBef>
                <a:spcPts val="0"/>
              </a:spcBef>
            </a:pPr>
            <a:r>
              <a:rPr lang="zh-CN" altLang="en-US"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故，</a:t>
            </a:r>
            <a:r>
              <a:rPr lang="en-US" altLang="zh-CN"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B</a:t>
            </a:r>
            <a:r>
              <a:rPr lang="zh-CN" altLang="en-US"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与</a:t>
            </a:r>
            <a:r>
              <a:rPr lang="en-US" altLang="zh-CN"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C</a:t>
            </a:r>
            <a:r>
              <a:rPr lang="zh-CN" altLang="en-US"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是嫌疑犯，</a:t>
            </a:r>
            <a:r>
              <a:rPr lang="en-US" altLang="zh-CN"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a:t>
            </a:r>
            <a:r>
              <a:rPr lang="zh-CN" altLang="en-US"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与</a:t>
            </a:r>
            <a:r>
              <a:rPr lang="en-US" altLang="zh-CN"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D</a:t>
            </a:r>
            <a:r>
              <a:rPr lang="zh-CN" altLang="en-US"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不是</a:t>
            </a:r>
            <a:endParaRPr lang="en-US" altLang="zh-CN"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7" name="文本框 6"/>
          <p:cNvSpPr txBox="1"/>
          <p:nvPr/>
        </p:nvSpPr>
        <p:spPr>
          <a:xfrm>
            <a:off x="2929287" y="706853"/>
            <a:ext cx="6192097" cy="3046988"/>
          </a:xfrm>
          <a:prstGeom prst="rect">
            <a:avLst/>
          </a:prstGeom>
          <a:solidFill>
            <a:srgbClr val="00B0F0"/>
          </a:solidFill>
        </p:spPr>
        <p:txBody>
          <a:bodyPr wrap="square" rtlCol="0">
            <a:spAutoFit/>
          </a:bodyPr>
          <a:lstStyle/>
          <a:p>
            <a:pPr marL="36000">
              <a:spcBef>
                <a:spcPts val="0"/>
              </a:spcBef>
            </a:pPr>
            <a:r>
              <a:rPr lang="en-US" altLang="zh-CN"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(6) A                                    (1) </a:t>
            </a:r>
            <a:r>
              <a:rPr lang="zh-CN" altLang="en-US"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穷举</a:t>
            </a:r>
            <a:endParaRPr lang="en-US" altLang="zh-CN"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endParaRPr>
          </a:p>
          <a:p>
            <a:pPr marL="36000">
              <a:spcBef>
                <a:spcPts val="0"/>
              </a:spcBef>
            </a:pPr>
            <a:r>
              <a:rPr lang="en-US" altLang="zh-CN"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(7) C                (1)(4)</a:t>
            </a:r>
            <a:r>
              <a:rPr lang="zh-CN" altLang="en-US"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析取三段论</a:t>
            </a:r>
            <a:endParaRPr lang="en-US" altLang="zh-CN"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endParaRPr>
          </a:p>
          <a:p>
            <a:pPr marL="36000">
              <a:spcBef>
                <a:spcPts val="0"/>
              </a:spcBef>
            </a:pPr>
            <a:r>
              <a:rPr lang="en-US" altLang="zh-CN"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(8) B                   (2)(7)</a:t>
            </a:r>
            <a:r>
              <a:rPr lang="zh-CN" altLang="en-US"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析取三段论</a:t>
            </a:r>
            <a:endParaRPr lang="en-US" altLang="zh-CN"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endParaRPr>
          </a:p>
          <a:p>
            <a:pPr marL="36000">
              <a:spcBef>
                <a:spcPts val="0"/>
              </a:spcBef>
            </a:pPr>
            <a:r>
              <a:rPr lang="en-US" altLang="zh-CN"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(9) D               (5)(8)</a:t>
            </a:r>
            <a:r>
              <a:rPr lang="zh-CN" altLang="en-US"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析取三段论</a:t>
            </a:r>
            <a:endParaRPr lang="en-US" altLang="zh-CN"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endParaRPr>
          </a:p>
          <a:p>
            <a:pPr marL="36000">
              <a:spcBef>
                <a:spcPts val="0"/>
              </a:spcBef>
            </a:pPr>
            <a:r>
              <a:rPr lang="en-US" altLang="zh-CN"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(10) C                (3)(9)</a:t>
            </a:r>
            <a:r>
              <a:rPr lang="zh-CN" altLang="en-US"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析取三段论</a:t>
            </a:r>
            <a:endParaRPr lang="en-US" altLang="zh-CN"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endParaRPr>
          </a:p>
          <a:p>
            <a:pPr marL="36000">
              <a:spcBef>
                <a:spcPts val="0"/>
              </a:spcBef>
            </a:pPr>
            <a:r>
              <a:rPr lang="zh-CN" altLang="en-US"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显然，</a:t>
            </a:r>
            <a:r>
              <a:rPr lang="en-US" altLang="zh-CN"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(7)(10)</a:t>
            </a:r>
            <a:r>
              <a:rPr lang="zh-CN" altLang="en-US"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矛盾。</a:t>
            </a:r>
            <a:endParaRPr lang="en-US" altLang="zh-CN" sz="32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2" name="矩形 1"/>
          <p:cNvSpPr/>
          <p:nvPr/>
        </p:nvSpPr>
        <p:spPr>
          <a:xfrm>
            <a:off x="323528" y="836712"/>
            <a:ext cx="2393284" cy="2062103"/>
          </a:xfrm>
          <a:prstGeom prst="rect">
            <a:avLst/>
          </a:prstGeom>
          <a:solidFill>
            <a:srgbClr val="FFC000"/>
          </a:solidFill>
        </p:spPr>
        <p:txBody>
          <a:bodyPr wrap="square">
            <a:spAutoFit/>
          </a:bodyPr>
          <a:lstStyle/>
          <a:p>
            <a:r>
              <a:rPr lang="zh-CN" altLang="en-US" sz="3200" b="1" dirty="0"/>
              <a:t>记</a:t>
            </a:r>
            <a:r>
              <a:rPr lang="en-US" altLang="zh-CN" sz="3200" b="1" dirty="0"/>
              <a:t>A</a:t>
            </a:r>
            <a:r>
              <a:rPr lang="zh-CN" altLang="en-US" sz="3200" b="1" dirty="0"/>
              <a:t>、</a:t>
            </a:r>
            <a:r>
              <a:rPr lang="en-US" altLang="zh-CN" sz="3200" b="1" dirty="0"/>
              <a:t>B</a:t>
            </a:r>
            <a:r>
              <a:rPr lang="zh-CN" altLang="en-US" sz="3200" b="1" dirty="0"/>
              <a:t>、</a:t>
            </a:r>
            <a:r>
              <a:rPr lang="en-US" altLang="zh-CN" sz="3200" b="1" dirty="0"/>
              <a:t>C</a:t>
            </a:r>
            <a:r>
              <a:rPr lang="zh-CN" altLang="en-US" sz="3200" b="1" dirty="0"/>
              <a:t>、</a:t>
            </a:r>
            <a:r>
              <a:rPr lang="en-US" altLang="zh-CN" sz="3200" b="1" dirty="0"/>
              <a:t>D</a:t>
            </a:r>
            <a:r>
              <a:rPr lang="zh-CN" altLang="en-US" sz="3200" b="1" dirty="0"/>
              <a:t>分别表示四个人作案，则有：</a:t>
            </a:r>
            <a:endParaRPr lang="zh-CN" altLang="en-US" sz="3200" dirty="0"/>
          </a:p>
        </p:txBody>
      </p:sp>
    </p:spTree>
    <p:extLst>
      <p:ext uri="{BB962C8B-B14F-4D97-AF65-F5344CB8AC3E}">
        <p14:creationId xmlns:p14="http://schemas.microsoft.com/office/powerpoint/2010/main" val="655144506"/>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76953"/>
            <a:ext cx="9144000" cy="543736"/>
          </a:xfrm>
        </p:spPr>
        <p:txBody>
          <a:bodyPr/>
          <a:lstStyle/>
          <a:p>
            <a:r>
              <a:rPr lang="zh-CN" altLang="en-US" dirty="0"/>
              <a:t>数学家 吴文俊 </a:t>
            </a:r>
            <a:r>
              <a:rPr lang="en-US" altLang="zh-CN" dirty="0"/>
              <a:t>(1919.5.12-2017.5.7)</a:t>
            </a:r>
            <a:r>
              <a:rPr lang="zh-CN" altLang="en-US" dirty="0"/>
              <a:t> </a:t>
            </a:r>
          </a:p>
        </p:txBody>
      </p:sp>
      <p:sp>
        <p:nvSpPr>
          <p:cNvPr id="3" name="副标题 2"/>
          <p:cNvSpPr>
            <a:spLocks noGrp="1"/>
          </p:cNvSpPr>
          <p:nvPr>
            <p:ph type="subTitle" idx="1"/>
          </p:nvPr>
        </p:nvSpPr>
        <p:spPr>
          <a:xfrm>
            <a:off x="107504" y="742447"/>
            <a:ext cx="4032448" cy="3262617"/>
          </a:xfrm>
        </p:spPr>
        <p:txBody>
          <a:bodyPr/>
          <a:lstStyle/>
          <a:p>
            <a:pPr marL="457200" indent="-457200" algn="l">
              <a:buFont typeface="Arial" panose="020B0604020202020204" pitchFamily="34" charset="0"/>
              <a:buChar char="•"/>
            </a:pPr>
            <a:r>
              <a:rPr lang="zh-CN" altLang="en-US" b="1" dirty="0">
                <a:latin typeface="Times New Roman" panose="02020603050405020304" pitchFamily="18" charset="0"/>
                <a:cs typeface="Times New Roman" panose="02020603050405020304" pitchFamily="18" charset="0"/>
              </a:rPr>
              <a:t>获</a:t>
            </a:r>
            <a:r>
              <a:rPr lang="en-US" altLang="zh-CN" b="1" dirty="0">
                <a:latin typeface="Times New Roman" panose="02020603050405020304" pitchFamily="18" charset="0"/>
                <a:cs typeface="Times New Roman" panose="02020603050405020304" pitchFamily="18" charset="0"/>
              </a:rPr>
              <a:t>2000</a:t>
            </a:r>
            <a:r>
              <a:rPr lang="zh-CN" altLang="en-US" b="1" dirty="0">
                <a:latin typeface="Times New Roman" panose="02020603050405020304" pitchFamily="18" charset="0"/>
                <a:cs typeface="Times New Roman" panose="02020603050405020304" pitchFamily="18" charset="0"/>
              </a:rPr>
              <a:t>年度首届</a:t>
            </a:r>
            <a:r>
              <a:rPr lang="zh-CN" altLang="en-US" b="1" dirty="0">
                <a:solidFill>
                  <a:srgbClr val="C00000"/>
                </a:solidFill>
                <a:latin typeface="Times New Roman" panose="02020603050405020304" pitchFamily="18" charset="0"/>
                <a:cs typeface="Times New Roman" panose="02020603050405020304" pitchFamily="18" charset="0"/>
              </a:rPr>
              <a:t>国家最高科学技术奖</a:t>
            </a:r>
            <a:endParaRPr lang="en-US" altLang="zh-CN" b="1" dirty="0">
              <a:solidFill>
                <a:srgbClr val="C00000"/>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38</a:t>
            </a:r>
            <a:r>
              <a:rPr lang="zh-CN" altLang="en-US" b="1" dirty="0">
                <a:latin typeface="Times New Roman" panose="02020603050405020304" pitchFamily="18" charset="0"/>
                <a:cs typeface="Times New Roman" panose="02020603050405020304" pitchFamily="18" charset="0"/>
              </a:rPr>
              <a:t>岁当选</a:t>
            </a:r>
            <a:r>
              <a:rPr lang="zh-CN" altLang="en-US" b="1" dirty="0">
                <a:solidFill>
                  <a:srgbClr val="C00000"/>
                </a:solidFill>
                <a:latin typeface="Times New Roman" panose="02020603050405020304" pitchFamily="18" charset="0"/>
                <a:cs typeface="Times New Roman" panose="02020603050405020304" pitchFamily="18" charset="0"/>
              </a:rPr>
              <a:t>中科院学部委员</a:t>
            </a:r>
            <a:endParaRPr lang="en-US" altLang="zh-CN" b="1" dirty="0">
              <a:solidFill>
                <a:srgbClr val="C00000"/>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1946-1976</a:t>
            </a:r>
            <a:r>
              <a:rPr lang="zh-CN" altLang="en-US" b="1" dirty="0">
                <a:latin typeface="Times New Roman" panose="02020603050405020304" pitchFamily="18" charset="0"/>
                <a:cs typeface="Times New Roman" panose="02020603050405020304" pitchFamily="18" charset="0"/>
              </a:rPr>
              <a:t>年研究</a:t>
            </a:r>
            <a:r>
              <a:rPr lang="zh-CN" altLang="en-US" b="1" dirty="0">
                <a:solidFill>
                  <a:srgbClr val="C00000"/>
                </a:solidFill>
                <a:latin typeface="Times New Roman" panose="02020603050405020304" pitchFamily="18" charset="0"/>
                <a:cs typeface="Times New Roman" panose="02020603050405020304" pitchFamily="18" charset="0"/>
              </a:rPr>
              <a:t>拓扑学</a:t>
            </a:r>
            <a:endParaRPr lang="en-US" altLang="zh-CN" b="1" dirty="0">
              <a:solidFill>
                <a:srgbClr val="C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a:defRPr/>
            </a:pPr>
            <a:fld id="{836566DC-DEFB-4827-AB47-38A3C8B8C2AC}" type="slidenum">
              <a:rPr lang="zh-CN" altLang="en-US" smtClean="0"/>
              <a:pPr>
                <a:defRPr/>
              </a:pPr>
              <a:t>17</a:t>
            </a:fld>
            <a:r>
              <a:rPr lang="en-US" altLang="zh-CN" dirty="0"/>
              <a:t>/50</a:t>
            </a:r>
          </a:p>
        </p:txBody>
      </p:sp>
      <p:pic>
        <p:nvPicPr>
          <p:cNvPr id="5" name="图片 4"/>
          <p:cNvPicPr>
            <a:picLocks noChangeAspect="1"/>
          </p:cNvPicPr>
          <p:nvPr/>
        </p:nvPicPr>
        <p:blipFill>
          <a:blip r:embed="rId3"/>
          <a:stretch>
            <a:fillRect/>
          </a:stretch>
        </p:blipFill>
        <p:spPr>
          <a:xfrm>
            <a:off x="4643570" y="836712"/>
            <a:ext cx="4424006" cy="2952328"/>
          </a:xfrm>
          <a:prstGeom prst="rect">
            <a:avLst/>
          </a:prstGeom>
        </p:spPr>
      </p:pic>
      <p:sp>
        <p:nvSpPr>
          <p:cNvPr id="6" name="矩形 5"/>
          <p:cNvSpPr/>
          <p:nvPr/>
        </p:nvSpPr>
        <p:spPr>
          <a:xfrm>
            <a:off x="107504" y="3933056"/>
            <a:ext cx="8982683" cy="2554545"/>
          </a:xfrm>
          <a:prstGeom prst="rect">
            <a:avLst/>
          </a:prstGeom>
        </p:spPr>
        <p:txBody>
          <a:bodyPr wrap="square">
            <a:spAutoFit/>
          </a:bodyPr>
          <a:lstStyle/>
          <a:p>
            <a:pPr marL="444500" indent="-444500">
              <a:buFont typeface="Arial" panose="020B0604020202020204" pitchFamily="34" charset="0"/>
              <a:buChar char="•"/>
            </a:pPr>
            <a:r>
              <a:rPr lang="en-US" altLang="zh-CN" sz="3200" b="1" dirty="0">
                <a:latin typeface="Times New Roman" panose="02020603050405020304" pitchFamily="18" charset="0"/>
                <a:ea typeface="+mn-ea"/>
                <a:cs typeface="Times New Roman" panose="02020603050405020304" pitchFamily="18" charset="0"/>
              </a:rPr>
              <a:t>1976</a:t>
            </a:r>
            <a:r>
              <a:rPr lang="zh-CN" altLang="en-US" sz="3200" b="1" dirty="0">
                <a:latin typeface="Times New Roman" panose="02020603050405020304" pitchFamily="18" charset="0"/>
                <a:ea typeface="+mn-ea"/>
                <a:cs typeface="Times New Roman" panose="02020603050405020304" pitchFamily="18" charset="0"/>
              </a:rPr>
              <a:t>年末（</a:t>
            </a:r>
            <a:r>
              <a:rPr lang="en-US" altLang="zh-CN" sz="3200" b="1" dirty="0">
                <a:latin typeface="Times New Roman" panose="02020603050405020304" pitchFamily="18" charset="0"/>
                <a:ea typeface="+mn-ea"/>
                <a:cs typeface="Times New Roman" panose="02020603050405020304" pitchFamily="18" charset="0"/>
              </a:rPr>
              <a:t>57</a:t>
            </a:r>
            <a:r>
              <a:rPr lang="zh-CN" altLang="en-US" sz="3200" b="1" dirty="0">
                <a:latin typeface="Times New Roman" panose="02020603050405020304" pitchFamily="18" charset="0"/>
                <a:ea typeface="+mn-ea"/>
                <a:cs typeface="Times New Roman" panose="02020603050405020304" pitchFamily="18" charset="0"/>
              </a:rPr>
              <a:t>岁后），开始</a:t>
            </a:r>
            <a:r>
              <a:rPr lang="zh-CN" altLang="en-US" sz="3200" b="1" dirty="0">
                <a:solidFill>
                  <a:srgbClr val="C00000"/>
                </a:solidFill>
                <a:latin typeface="Times New Roman" panose="02020603050405020304" pitchFamily="18" charset="0"/>
                <a:ea typeface="+mn-ea"/>
                <a:cs typeface="Times New Roman" panose="02020603050405020304" pitchFamily="18" charset="0"/>
              </a:rPr>
              <a:t>几何定理机器证明</a:t>
            </a:r>
            <a:r>
              <a:rPr lang="zh-CN" altLang="en-US" sz="3200" b="1" dirty="0">
                <a:latin typeface="Times New Roman" panose="02020603050405020304" pitchFamily="18" charset="0"/>
                <a:ea typeface="+mn-ea"/>
                <a:cs typeface="Times New Roman" panose="02020603050405020304" pitchFamily="18" charset="0"/>
              </a:rPr>
              <a:t>方面的研究，</a:t>
            </a:r>
            <a:r>
              <a:rPr lang="zh-CN" altLang="en-US" sz="3200" b="1" dirty="0">
                <a:latin typeface="Times New Roman" panose="02020603050405020304" pitchFamily="18" charset="0"/>
                <a:cs typeface="Times New Roman" panose="02020603050405020304" pitchFamily="18" charset="0"/>
              </a:rPr>
              <a:t>并扩展到了更一般的方程机器求解，形成了一个系统的领域</a:t>
            </a:r>
            <a:r>
              <a:rPr lang="en-US" altLang="zh-CN" sz="3200" b="1" dirty="0">
                <a:latin typeface="Times New Roman" panose="02020603050405020304" pitchFamily="18" charset="0"/>
                <a:cs typeface="Times New Roman" panose="02020603050405020304" pitchFamily="18" charset="0"/>
              </a:rPr>
              <a:t>——</a:t>
            </a:r>
            <a:r>
              <a:rPr lang="zh-CN" altLang="en-US" sz="3200" b="1" dirty="0">
                <a:solidFill>
                  <a:srgbClr val="C00000"/>
                </a:solidFill>
                <a:latin typeface="Times New Roman" panose="02020603050405020304" pitchFamily="18" charset="0"/>
                <a:cs typeface="Times New Roman" panose="02020603050405020304" pitchFamily="18" charset="0"/>
              </a:rPr>
              <a:t>数学机械化</a:t>
            </a:r>
            <a:r>
              <a:rPr lang="zh-CN" altLang="en-US" sz="3200" b="1" dirty="0">
                <a:latin typeface="Times New Roman" panose="02020603050405020304" pitchFamily="18" charset="0"/>
                <a:cs typeface="Times New Roman" panose="02020603050405020304" pitchFamily="18" charset="0"/>
              </a:rPr>
              <a:t>，并获得了极广泛的应用</a:t>
            </a:r>
            <a:endParaRPr lang="en-US" altLang="zh-CN" sz="3200" b="1" dirty="0">
              <a:latin typeface="Times New Roman" panose="02020603050405020304" pitchFamily="18" charset="0"/>
              <a:ea typeface="+mn-ea"/>
              <a:cs typeface="Times New Roman" panose="02020603050405020304" pitchFamily="18" charset="0"/>
            </a:endParaRPr>
          </a:p>
          <a:p>
            <a:pPr marL="444500" indent="-444500">
              <a:buFont typeface="Arial" panose="020B0604020202020204" pitchFamily="34" charset="0"/>
              <a:buChar char="•"/>
            </a:pPr>
            <a:r>
              <a:rPr lang="en-US" altLang="zh-CN" sz="3200" b="1" dirty="0">
                <a:latin typeface="Times New Roman" panose="02020603050405020304" pitchFamily="18" charset="0"/>
                <a:ea typeface="+mn-ea"/>
                <a:cs typeface="Times New Roman" panose="02020603050405020304" pitchFamily="18" charset="0"/>
              </a:rPr>
              <a:t>2012</a:t>
            </a:r>
            <a:r>
              <a:rPr lang="zh-CN" altLang="en-US" sz="3200" b="1" dirty="0">
                <a:latin typeface="Times New Roman" panose="02020603050405020304" pitchFamily="18" charset="0"/>
                <a:ea typeface="+mn-ea"/>
                <a:cs typeface="Times New Roman" panose="02020603050405020304" pitchFamily="18" charset="0"/>
              </a:rPr>
              <a:t>年设立</a:t>
            </a:r>
            <a:r>
              <a:rPr lang="zh-CN" altLang="en-US" sz="3200" b="1" dirty="0">
                <a:solidFill>
                  <a:srgbClr val="C00000"/>
                </a:solidFill>
                <a:latin typeface="Times New Roman" panose="02020603050405020304" pitchFamily="18" charset="0"/>
                <a:cs typeface="Times New Roman" panose="02020603050405020304" pitchFamily="18" charset="0"/>
              </a:rPr>
              <a:t>吴文俊人工智能科学技术奖</a:t>
            </a:r>
            <a:endParaRPr lang="en-US" altLang="zh-CN"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43115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1189041D-9439-4CA1-BB07-66B50F17D338}" type="slidenum">
              <a:rPr lang="zh-CN" altLang="en-US" sz="1400" smtClean="0">
                <a:solidFill>
                  <a:schemeClr val="accent1"/>
                </a:solidFill>
                <a:latin typeface="Arial" panose="020B0604020202020204" pitchFamily="34" charset="0"/>
              </a:rPr>
              <a:pPr>
                <a:spcBef>
                  <a:spcPct val="0"/>
                </a:spcBef>
                <a:buFontTx/>
                <a:buNone/>
              </a:pPr>
              <a:t>18</a:t>
            </a:fld>
            <a:r>
              <a:rPr lang="en-US" altLang="zh-CN" sz="1400" dirty="0">
                <a:solidFill>
                  <a:schemeClr val="accent1"/>
                </a:solidFill>
                <a:latin typeface="Arial" panose="020B0604020202020204" pitchFamily="34" charset="0"/>
              </a:rPr>
              <a:t>/50</a:t>
            </a:r>
          </a:p>
        </p:txBody>
      </p:sp>
      <p:sp>
        <p:nvSpPr>
          <p:cNvPr id="5123" name="Rectangle 2"/>
          <p:cNvSpPr>
            <a:spLocks noGrp="1"/>
          </p:cNvSpPr>
          <p:nvPr>
            <p:ph type="title" idx="4294967295"/>
          </p:nvPr>
        </p:nvSpPr>
        <p:spPr>
          <a:xfrm>
            <a:off x="323850" y="981075"/>
            <a:ext cx="8229600" cy="642938"/>
          </a:xfrm>
        </p:spPr>
        <p:txBody>
          <a:bodyPr/>
          <a:lstStyle/>
          <a:p>
            <a:pPr algn="l"/>
            <a:r>
              <a:rPr lang="zh-CN" altLang="en-US" sz="3200" b="1">
                <a:solidFill>
                  <a:srgbClr val="993300"/>
                </a:solidFill>
                <a:ea typeface="宋体" panose="02010600030101010101" pitchFamily="2" charset="-122"/>
              </a:rPr>
              <a:t>苏格拉底三段论</a:t>
            </a:r>
          </a:p>
        </p:txBody>
      </p:sp>
      <p:sp>
        <p:nvSpPr>
          <p:cNvPr id="10243" name="Rectangle 3"/>
          <p:cNvSpPr>
            <a:spLocks noGrp="1"/>
          </p:cNvSpPr>
          <p:nvPr>
            <p:ph type="body" idx="4294967295"/>
          </p:nvPr>
        </p:nvSpPr>
        <p:spPr>
          <a:xfrm>
            <a:off x="323850" y="1562825"/>
            <a:ext cx="8713787" cy="4968875"/>
          </a:xfrm>
        </p:spPr>
        <p:txBody>
          <a:bodyPr/>
          <a:lstStyle/>
          <a:p>
            <a:pPr marL="0" indent="0">
              <a:buFont typeface="Arial" panose="020B0604020202020204" pitchFamily="34" charset="0"/>
              <a:buNone/>
            </a:pPr>
            <a:r>
              <a:rPr lang="zh-CN" altLang="en-US" b="1" dirty="0"/>
              <a:t>       </a:t>
            </a:r>
            <a:r>
              <a:rPr lang="en-US" altLang="zh-CN" b="1" dirty="0"/>
              <a:t>p</a:t>
            </a:r>
            <a:r>
              <a:rPr lang="zh-CN" altLang="en-US" b="1" dirty="0"/>
              <a:t>：凡人要死</a:t>
            </a:r>
          </a:p>
          <a:p>
            <a:pPr marL="0" indent="0">
              <a:buFont typeface="Arial" panose="020B0604020202020204" pitchFamily="34" charset="0"/>
              <a:buNone/>
            </a:pPr>
            <a:r>
              <a:rPr lang="zh-CN" altLang="en-US" b="1" dirty="0"/>
              <a:t>       </a:t>
            </a:r>
            <a:r>
              <a:rPr lang="en-US" altLang="zh-CN" b="1" dirty="0"/>
              <a:t>q</a:t>
            </a:r>
            <a:r>
              <a:rPr lang="zh-CN" altLang="en-US" b="1" dirty="0"/>
              <a:t>：苏格拉底是人</a:t>
            </a:r>
          </a:p>
          <a:p>
            <a:pPr marL="0" indent="0">
              <a:buFont typeface="Arial" panose="020B0604020202020204" pitchFamily="34" charset="0"/>
              <a:buNone/>
            </a:pPr>
            <a:r>
              <a:rPr lang="zh-CN" altLang="en-US" b="1" dirty="0"/>
              <a:t>       </a:t>
            </a:r>
            <a:r>
              <a:rPr lang="en-US" altLang="zh-CN" b="1" dirty="0"/>
              <a:t>r</a:t>
            </a:r>
            <a:r>
              <a:rPr lang="zh-CN" altLang="en-US" b="1" dirty="0"/>
              <a:t>：苏格拉底要死</a:t>
            </a:r>
          </a:p>
          <a:p>
            <a:pPr marL="0" indent="0">
              <a:spcBef>
                <a:spcPct val="60000"/>
              </a:spcBef>
              <a:spcAft>
                <a:spcPct val="40000"/>
              </a:spcAft>
              <a:buFont typeface="Arial" panose="020B0604020202020204" pitchFamily="34" charset="0"/>
              <a:buNone/>
            </a:pPr>
            <a:r>
              <a:rPr lang="zh-CN" altLang="en-US" b="1" dirty="0"/>
              <a:t>此三段论表示为</a:t>
            </a:r>
            <a:r>
              <a:rPr lang="en-US" altLang="zh-CN" b="1" dirty="0"/>
              <a:t>: </a:t>
            </a:r>
          </a:p>
          <a:p>
            <a:pPr marL="0" indent="0">
              <a:spcBef>
                <a:spcPct val="60000"/>
              </a:spcBef>
              <a:spcAft>
                <a:spcPct val="40000"/>
              </a:spcAft>
              <a:buFont typeface="Arial" panose="020B0604020202020204" pitchFamily="34" charset="0"/>
              <a:buNone/>
            </a:pPr>
            <a:r>
              <a:rPr lang="zh-CN" altLang="en-US" b="1" dirty="0"/>
              <a:t>                           </a:t>
            </a:r>
            <a:r>
              <a:rPr lang="en-US" altLang="zh-CN" b="1" dirty="0">
                <a:solidFill>
                  <a:srgbClr val="993300"/>
                </a:solidFill>
              </a:rPr>
              <a:t>(</a:t>
            </a:r>
            <a:r>
              <a:rPr lang="en-US" altLang="zh-CN" b="1" dirty="0" err="1">
                <a:solidFill>
                  <a:srgbClr val="993300"/>
                </a:solidFill>
              </a:rPr>
              <a:t>p</a:t>
            </a:r>
            <a:r>
              <a:rPr lang="en-US" altLang="zh-CN" b="1" dirty="0" err="1">
                <a:solidFill>
                  <a:srgbClr val="993300"/>
                </a:solidFill>
                <a:sym typeface="Symbol" panose="05050102010706020507" pitchFamily="18" charset="2"/>
              </a:rPr>
              <a:t>q</a:t>
            </a:r>
            <a:r>
              <a:rPr lang="en-US" altLang="zh-CN" b="1" dirty="0">
                <a:solidFill>
                  <a:srgbClr val="993300"/>
                </a:solidFill>
              </a:rPr>
              <a:t>)</a:t>
            </a:r>
            <a:r>
              <a:rPr lang="en-US" altLang="zh-CN" b="1" dirty="0">
                <a:solidFill>
                  <a:srgbClr val="993300"/>
                </a:solidFill>
                <a:sym typeface="Symbol" panose="05050102010706020507" pitchFamily="18" charset="2"/>
              </a:rPr>
              <a:t>r</a:t>
            </a:r>
            <a:endParaRPr lang="en-US" altLang="zh-CN" b="1" dirty="0">
              <a:solidFill>
                <a:srgbClr val="993300"/>
              </a:solidFill>
            </a:endParaRPr>
          </a:p>
          <a:p>
            <a:pPr marL="0" indent="0">
              <a:spcBef>
                <a:spcPct val="55000"/>
              </a:spcBef>
              <a:buFont typeface="Arial" panose="020B0604020202020204" pitchFamily="34" charset="0"/>
              <a:buNone/>
            </a:pPr>
            <a:r>
              <a:rPr lang="zh-CN" altLang="en-US" b="1" dirty="0"/>
              <a:t>局限性</a:t>
            </a:r>
            <a:r>
              <a:rPr lang="en-US" altLang="zh-CN" b="1" dirty="0"/>
              <a:t>: </a:t>
            </a:r>
            <a:r>
              <a:rPr lang="zh-CN" altLang="en-US" b="1" dirty="0"/>
              <a:t>此三段论是正确的，但却不是重言式。</a:t>
            </a:r>
          </a:p>
        </p:txBody>
      </p:sp>
      <p:sp>
        <p:nvSpPr>
          <p:cNvPr id="5125" name="Rectangle 4"/>
          <p:cNvSpPr>
            <a:spLocks noChangeArrowheads="1"/>
          </p:cNvSpPr>
          <p:nvPr/>
        </p:nvSpPr>
        <p:spPr bwMode="auto">
          <a:xfrm>
            <a:off x="1763713" y="-9525"/>
            <a:ext cx="384271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4000" b="1" dirty="0">
                <a:solidFill>
                  <a:schemeClr val="bg1"/>
                </a:solidFill>
                <a:latin typeface="Arial" panose="020B0604020202020204" pitchFamily="34" charset="0"/>
              </a:rPr>
              <a:t>第</a:t>
            </a:r>
            <a:r>
              <a:rPr lang="en-US" altLang="zh-CN" sz="4000" b="1" dirty="0">
                <a:solidFill>
                  <a:schemeClr val="bg1"/>
                </a:solidFill>
                <a:latin typeface="Arial" panose="020B0604020202020204" pitchFamily="34" charset="0"/>
              </a:rPr>
              <a:t>2</a:t>
            </a:r>
            <a:r>
              <a:rPr lang="zh-CN" altLang="en-US" sz="4000" b="1" dirty="0">
                <a:solidFill>
                  <a:schemeClr val="bg1"/>
                </a:solidFill>
                <a:latin typeface="Arial" panose="020B0604020202020204" pitchFamily="34" charset="0"/>
              </a:rPr>
              <a:t>章  一阶逻辑</a:t>
            </a:r>
          </a:p>
        </p:txBody>
      </p:sp>
    </p:spTree>
    <p:extLst>
      <p:ext uri="{BB962C8B-B14F-4D97-AF65-F5344CB8AC3E}">
        <p14:creationId xmlns:p14="http://schemas.microsoft.com/office/powerpoint/2010/main" val="42287475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118AC533-94E3-47F4-9324-9B267D4BA2DF}" type="slidenum">
              <a:rPr lang="zh-CN" altLang="en-US" sz="1400" smtClean="0">
                <a:solidFill>
                  <a:schemeClr val="accent1"/>
                </a:solidFill>
                <a:latin typeface="Arial" panose="020B0604020202020204" pitchFamily="34" charset="0"/>
              </a:rPr>
              <a:pPr>
                <a:spcBef>
                  <a:spcPct val="0"/>
                </a:spcBef>
                <a:buFontTx/>
                <a:buNone/>
              </a:pPr>
              <a:t>19</a:t>
            </a:fld>
            <a:r>
              <a:rPr lang="en-US" altLang="zh-CN" sz="1400" dirty="0">
                <a:solidFill>
                  <a:schemeClr val="accent1"/>
                </a:solidFill>
                <a:latin typeface="Arial" panose="020B0604020202020204" pitchFamily="34" charset="0"/>
              </a:rPr>
              <a:t>/50</a:t>
            </a:r>
          </a:p>
        </p:txBody>
      </p:sp>
      <p:sp>
        <p:nvSpPr>
          <p:cNvPr id="7171" name="Rectangle 2"/>
          <p:cNvSpPr>
            <a:spLocks noGrp="1"/>
          </p:cNvSpPr>
          <p:nvPr>
            <p:ph type="title" idx="4294967295"/>
          </p:nvPr>
        </p:nvSpPr>
        <p:spPr/>
        <p:txBody>
          <a:bodyPr/>
          <a:lstStyle/>
          <a:p>
            <a:r>
              <a:rPr lang="zh-CN" altLang="en-US" b="1" dirty="0">
                <a:ea typeface="宋体" panose="02010600030101010101" pitchFamily="2" charset="-122"/>
              </a:rPr>
              <a:t>  </a:t>
            </a:r>
            <a:r>
              <a:rPr lang="en-US" altLang="zh-CN" b="1" dirty="0">
                <a:ea typeface="宋体" panose="02010600030101010101" pitchFamily="2" charset="-122"/>
              </a:rPr>
              <a:t>2.1 </a:t>
            </a:r>
            <a:r>
              <a:rPr lang="zh-CN" altLang="en-US" b="1" dirty="0">
                <a:ea typeface="宋体" panose="02010600030101010101" pitchFamily="2" charset="-122"/>
              </a:rPr>
              <a:t>一阶逻辑基本概念</a:t>
            </a:r>
          </a:p>
        </p:txBody>
      </p:sp>
      <p:sp>
        <p:nvSpPr>
          <p:cNvPr id="7172" name="Rectangle 3"/>
          <p:cNvSpPr>
            <a:spLocks noGrp="1"/>
          </p:cNvSpPr>
          <p:nvPr>
            <p:ph type="body" idx="4294967295"/>
          </p:nvPr>
        </p:nvSpPr>
        <p:spPr>
          <a:xfrm>
            <a:off x="250825" y="836613"/>
            <a:ext cx="8713788" cy="4392612"/>
          </a:xfrm>
        </p:spPr>
        <p:txBody>
          <a:bodyPr/>
          <a:lstStyle/>
          <a:p>
            <a:pPr marL="0" indent="0">
              <a:lnSpc>
                <a:spcPct val="110000"/>
              </a:lnSpc>
              <a:buFont typeface="Arial" panose="020B0604020202020204" pitchFamily="34" charset="0"/>
              <a:buNone/>
            </a:pPr>
            <a:r>
              <a:rPr lang="zh-CN" altLang="en-US" b="1">
                <a:solidFill>
                  <a:schemeClr val="hlink"/>
                </a:solidFill>
              </a:rPr>
              <a:t>在命题演算中，把不可剖开或分解为更简单命题的原子命题作为基本单元。</a:t>
            </a:r>
          </a:p>
          <a:p>
            <a:pPr marL="0" indent="0">
              <a:lnSpc>
                <a:spcPct val="110000"/>
              </a:lnSpc>
              <a:buFont typeface="Arial" panose="020B0604020202020204" pitchFamily="34" charset="0"/>
              <a:buNone/>
            </a:pPr>
            <a:endParaRPr lang="zh-CN" altLang="en-US" b="1"/>
          </a:p>
          <a:p>
            <a:pPr marL="0" indent="0">
              <a:lnSpc>
                <a:spcPct val="110000"/>
              </a:lnSpc>
              <a:buFont typeface="Arial" panose="020B0604020202020204" pitchFamily="34" charset="0"/>
              <a:buNone/>
            </a:pPr>
            <a:r>
              <a:rPr lang="zh-CN" altLang="en-US" b="1"/>
              <a:t>对原子命题内部结构进一步剖析，分解为</a:t>
            </a:r>
          </a:p>
          <a:p>
            <a:pPr marL="0" indent="0">
              <a:lnSpc>
                <a:spcPct val="110000"/>
              </a:lnSpc>
              <a:buFont typeface="Arial" panose="020B0604020202020204" pitchFamily="34" charset="0"/>
              <a:buNone/>
            </a:pPr>
            <a:endParaRPr lang="zh-CN" altLang="en-US" b="1"/>
          </a:p>
        </p:txBody>
      </p:sp>
      <p:sp>
        <p:nvSpPr>
          <p:cNvPr id="7173" name="矩形 3"/>
          <p:cNvSpPr>
            <a:spLocks noChangeArrowheads="1"/>
          </p:cNvSpPr>
          <p:nvPr/>
        </p:nvSpPr>
        <p:spPr bwMode="auto">
          <a:xfrm>
            <a:off x="3929063" y="3714750"/>
            <a:ext cx="1651000" cy="662297"/>
          </a:xfrm>
          <a:prstGeom prst="rect">
            <a:avLst/>
          </a:prstGeom>
          <a:solidFill>
            <a:srgbClr val="C6D9F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Bef>
                <a:spcPct val="0"/>
              </a:spcBef>
              <a:buFont typeface="Arial" panose="020B0604020202020204" pitchFamily="34" charset="0"/>
              <a:buNone/>
            </a:pPr>
            <a:r>
              <a:rPr lang="zh-CN" altLang="en-US" sz="3600" b="1" dirty="0">
                <a:solidFill>
                  <a:srgbClr val="993300"/>
                </a:solidFill>
                <a:latin typeface="Calibri" panose="020F0502020204030204" pitchFamily="34" charset="0"/>
              </a:rPr>
              <a:t>个体词</a:t>
            </a:r>
          </a:p>
        </p:txBody>
      </p:sp>
      <p:sp>
        <p:nvSpPr>
          <p:cNvPr id="7174" name="矩形 4"/>
          <p:cNvSpPr>
            <a:spLocks noChangeArrowheads="1"/>
          </p:cNvSpPr>
          <p:nvPr/>
        </p:nvSpPr>
        <p:spPr bwMode="auto">
          <a:xfrm>
            <a:off x="3929063" y="4786313"/>
            <a:ext cx="1651000" cy="696912"/>
          </a:xfrm>
          <a:prstGeom prst="rect">
            <a:avLst/>
          </a:prstGeom>
          <a:solidFill>
            <a:srgbClr val="C6D9F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Bef>
                <a:spcPct val="0"/>
              </a:spcBef>
              <a:buFont typeface="Arial" panose="020B0604020202020204" pitchFamily="34" charset="0"/>
              <a:buNone/>
            </a:pPr>
            <a:r>
              <a:rPr lang="zh-CN" altLang="en-US" sz="3600" b="1">
                <a:solidFill>
                  <a:srgbClr val="993300"/>
                </a:solidFill>
                <a:latin typeface="Calibri" panose="020F0502020204030204" pitchFamily="34" charset="0"/>
              </a:rPr>
              <a:t>谓词</a:t>
            </a:r>
            <a:endParaRPr lang="zh-CN" altLang="en-US" sz="3600" b="1">
              <a:latin typeface="Calibri" panose="020F0502020204030204" pitchFamily="34" charset="0"/>
            </a:endParaRPr>
          </a:p>
        </p:txBody>
      </p:sp>
    </p:spTree>
    <p:extLst>
      <p:ext uri="{BB962C8B-B14F-4D97-AF65-F5344CB8AC3E}">
        <p14:creationId xmlns:p14="http://schemas.microsoft.com/office/powerpoint/2010/main" val="38117526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13B0F0E-CA3B-4533-AE67-0E87972CD23C}" type="slidenum">
              <a:rPr lang="zh-CN" altLang="en-US" smtClean="0">
                <a:solidFill>
                  <a:schemeClr val="accent1"/>
                </a:solidFill>
              </a:rPr>
              <a:pPr/>
              <a:t>2</a:t>
            </a:fld>
            <a:r>
              <a:rPr lang="en-US" altLang="zh-CN" dirty="0">
                <a:solidFill>
                  <a:schemeClr val="accent1"/>
                </a:solidFill>
              </a:rPr>
              <a:t>/50</a:t>
            </a:r>
          </a:p>
        </p:txBody>
      </p:sp>
      <p:sp>
        <p:nvSpPr>
          <p:cNvPr id="8195" name="Rectangle 2"/>
          <p:cNvSpPr>
            <a:spLocks noGrp="1"/>
          </p:cNvSpPr>
          <p:nvPr>
            <p:ph type="title" idx="4294967295"/>
          </p:nvPr>
        </p:nvSpPr>
        <p:spPr/>
        <p:txBody>
          <a:bodyPr/>
          <a:lstStyle/>
          <a:p>
            <a:r>
              <a:rPr lang="zh-CN" altLang="en-US" sz="3600" b="1" dirty="0">
                <a:ea typeface="宋体" panose="02010600030101010101" pitchFamily="2" charset="-122"/>
              </a:rPr>
              <a:t>归结推理法</a:t>
            </a:r>
          </a:p>
        </p:txBody>
      </p:sp>
      <p:sp>
        <p:nvSpPr>
          <p:cNvPr id="8196" name="Rectangle 3"/>
          <p:cNvSpPr>
            <a:spLocks noGrp="1"/>
          </p:cNvSpPr>
          <p:nvPr>
            <p:ph type="body" idx="4294967295"/>
          </p:nvPr>
        </p:nvSpPr>
        <p:spPr>
          <a:xfrm>
            <a:off x="539750" y="1196975"/>
            <a:ext cx="7993063" cy="3527425"/>
          </a:xfrm>
        </p:spPr>
        <p:txBody>
          <a:bodyPr/>
          <a:lstStyle/>
          <a:p>
            <a:pPr marL="541338" indent="-541338">
              <a:lnSpc>
                <a:spcPct val="105000"/>
              </a:lnSpc>
              <a:buFont typeface="Arial" panose="020B0604020202020204" pitchFamily="34" charset="0"/>
              <a:buNone/>
            </a:pPr>
            <a:endParaRPr lang="zh-CN" altLang="en-US" sz="3600" b="1" dirty="0">
              <a:latin typeface="Calibri" panose="020F0502020204030204" pitchFamily="34" charset="0"/>
            </a:endParaRPr>
          </a:p>
          <a:p>
            <a:pPr marL="541338" indent="-541338">
              <a:lnSpc>
                <a:spcPct val="105000"/>
              </a:lnSpc>
              <a:buFont typeface="Wingdings" panose="05000000000000000000" pitchFamily="2" charset="2"/>
              <a:buChar char="l"/>
            </a:pPr>
            <a:r>
              <a:rPr lang="zh-CN" altLang="en-US" sz="3600" b="1" dirty="0">
                <a:latin typeface="宋体" panose="02010600030101010101" pitchFamily="2" charset="-122"/>
                <a:ea typeface="宋体" panose="02010600030101010101" pitchFamily="2" charset="-122"/>
              </a:rPr>
              <a:t>机器证明的一个重要方法，</a:t>
            </a:r>
          </a:p>
          <a:p>
            <a:pPr marL="541338" indent="-541338">
              <a:lnSpc>
                <a:spcPct val="105000"/>
              </a:lnSpc>
              <a:buFont typeface="Wingdings" panose="05000000000000000000" pitchFamily="2" charset="2"/>
              <a:buChar char="l"/>
            </a:pPr>
            <a:r>
              <a:rPr lang="zh-CN" altLang="en-US" sz="3600" b="1" dirty="0">
                <a:latin typeface="宋体" panose="02010600030101010101" pitchFamily="2" charset="-122"/>
                <a:ea typeface="宋体" panose="02010600030101010101" pitchFamily="2" charset="-122"/>
              </a:rPr>
              <a:t>仅有一条推理规则</a:t>
            </a:r>
            <a:r>
              <a:rPr lang="en-US" altLang="zh-CN" sz="3600" b="1" dirty="0">
                <a:latin typeface="宋体" panose="02010600030101010101" pitchFamily="2" charset="-122"/>
                <a:ea typeface="宋体" panose="02010600030101010101" pitchFamily="2" charset="-122"/>
              </a:rPr>
              <a:t>(</a:t>
            </a:r>
            <a:r>
              <a:rPr lang="zh-CN" altLang="en-US" sz="3600" b="1" dirty="0">
                <a:latin typeface="宋体" panose="02010600030101010101" pitchFamily="2" charset="-122"/>
                <a:ea typeface="宋体" panose="02010600030101010101" pitchFamily="2" charset="-122"/>
              </a:rPr>
              <a:t>称为</a:t>
            </a:r>
            <a:r>
              <a:rPr lang="zh-CN" altLang="en-US" sz="3600" b="1" dirty="0">
                <a:solidFill>
                  <a:srgbClr val="993300"/>
                </a:solidFill>
                <a:latin typeface="宋体" panose="02010600030101010101" pitchFamily="2" charset="-122"/>
                <a:ea typeface="宋体" panose="02010600030101010101" pitchFamily="2" charset="-122"/>
              </a:rPr>
              <a:t>归结规则</a:t>
            </a:r>
            <a:r>
              <a:rPr lang="en-US" altLang="zh-CN" sz="3600" b="1" dirty="0">
                <a:latin typeface="宋体" panose="02010600030101010101" pitchFamily="2" charset="-122"/>
                <a:ea typeface="宋体" panose="02010600030101010101" pitchFamily="2" charset="-122"/>
              </a:rPr>
              <a:t>)</a:t>
            </a:r>
            <a:r>
              <a:rPr lang="zh-CN" altLang="en-US" sz="3600" b="1" dirty="0">
                <a:latin typeface="宋体" panose="02010600030101010101" pitchFamily="2" charset="-122"/>
                <a:ea typeface="宋体" panose="02010600030101010101" pitchFamily="2" charset="-122"/>
              </a:rPr>
              <a:t>的机械推理法，</a:t>
            </a:r>
          </a:p>
          <a:p>
            <a:pPr marL="541338" indent="-541338">
              <a:lnSpc>
                <a:spcPct val="105000"/>
              </a:lnSpc>
              <a:buFont typeface="Wingdings" panose="05000000000000000000" pitchFamily="2" charset="2"/>
              <a:buChar char="l"/>
            </a:pPr>
            <a:r>
              <a:rPr lang="zh-CN" altLang="en-US" sz="3600" b="1" dirty="0">
                <a:latin typeface="宋体" panose="02010600030101010101" pitchFamily="2" charset="-122"/>
                <a:ea typeface="宋体" panose="02010600030101010101" pitchFamily="2" charset="-122"/>
              </a:rPr>
              <a:t>便于计算机程序实现</a:t>
            </a:r>
            <a:r>
              <a:rPr lang="zh-CN" altLang="en-US" sz="3600" b="1" dirty="0">
                <a:latin typeface="Calibri" panose="020F0502020204030204" pitchFamily="34" charset="0"/>
              </a:rPr>
              <a:t>。</a:t>
            </a:r>
          </a:p>
        </p:txBody>
      </p:sp>
    </p:spTree>
    <p:extLst>
      <p:ext uri="{BB962C8B-B14F-4D97-AF65-F5344CB8AC3E}">
        <p14:creationId xmlns:p14="http://schemas.microsoft.com/office/powerpoint/2010/main" val="19598334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7AEE3F36-48AD-4B85-9862-C92B6AC50874}" type="slidenum">
              <a:rPr lang="zh-CN" altLang="en-US" sz="1400" smtClean="0">
                <a:solidFill>
                  <a:schemeClr val="accent1"/>
                </a:solidFill>
                <a:latin typeface="Arial" panose="020B0604020202020204" pitchFamily="34" charset="0"/>
              </a:rPr>
              <a:pPr>
                <a:spcBef>
                  <a:spcPct val="0"/>
                </a:spcBef>
                <a:buFontTx/>
                <a:buNone/>
              </a:pPr>
              <a:t>20</a:t>
            </a:fld>
            <a:r>
              <a:rPr lang="en-US" altLang="zh-CN" sz="1400" dirty="0">
                <a:solidFill>
                  <a:schemeClr val="accent1"/>
                </a:solidFill>
                <a:latin typeface="Arial" panose="020B0604020202020204" pitchFamily="34" charset="0"/>
              </a:rPr>
              <a:t>/50</a:t>
            </a:r>
          </a:p>
        </p:txBody>
      </p:sp>
      <p:sp>
        <p:nvSpPr>
          <p:cNvPr id="13315" name="Rectangle 2"/>
          <p:cNvSpPr>
            <a:spLocks noGrp="1"/>
          </p:cNvSpPr>
          <p:nvPr>
            <p:ph type="title" idx="4294967295"/>
          </p:nvPr>
        </p:nvSpPr>
        <p:spPr/>
        <p:txBody>
          <a:bodyPr/>
          <a:lstStyle/>
          <a:p>
            <a:r>
              <a:rPr lang="zh-CN" altLang="en-US" sz="4000" b="1" dirty="0">
                <a:ea typeface="宋体" panose="02010600030101010101" pitchFamily="2" charset="-122"/>
              </a:rPr>
              <a:t>个体词（个体）</a:t>
            </a:r>
          </a:p>
        </p:txBody>
      </p:sp>
      <p:sp>
        <p:nvSpPr>
          <p:cNvPr id="13316" name="Rectangle 3"/>
          <p:cNvSpPr>
            <a:spLocks noGrp="1"/>
          </p:cNvSpPr>
          <p:nvPr>
            <p:ph type="body" idx="4294967295"/>
          </p:nvPr>
        </p:nvSpPr>
        <p:spPr>
          <a:xfrm>
            <a:off x="323850" y="836712"/>
            <a:ext cx="8229600" cy="1536080"/>
          </a:xfrm>
        </p:spPr>
        <p:txBody>
          <a:bodyPr/>
          <a:lstStyle/>
          <a:p>
            <a:pPr marL="0" indent="0">
              <a:spcBef>
                <a:spcPct val="40000"/>
              </a:spcBef>
              <a:buNone/>
            </a:pPr>
            <a:r>
              <a:rPr lang="zh-CN" altLang="en-US" b="1" dirty="0"/>
              <a:t>定义</a:t>
            </a:r>
          </a:p>
        </p:txBody>
      </p:sp>
      <p:sp>
        <p:nvSpPr>
          <p:cNvPr id="13317" name="AutoShape 4"/>
          <p:cNvSpPr>
            <a:spLocks noChangeArrowheads="1"/>
          </p:cNvSpPr>
          <p:nvPr/>
        </p:nvSpPr>
        <p:spPr bwMode="auto">
          <a:xfrm>
            <a:off x="1475656" y="836712"/>
            <a:ext cx="7560840" cy="2230936"/>
          </a:xfrm>
          <a:prstGeom prst="wedgeRoundRectCallout">
            <a:avLst>
              <a:gd name="adj1" fmla="val -49737"/>
              <a:gd name="adj2" fmla="val -24725"/>
              <a:gd name="adj3" fmla="val 16667"/>
            </a:avLst>
          </a:prstGeom>
          <a:solidFill>
            <a:schemeClr val="accent1"/>
          </a:solidFill>
          <a:ln w="952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dirty="0">
                <a:solidFill>
                  <a:srgbClr val="333300"/>
                </a:solidFill>
                <a:latin typeface="Arial" panose="020B0604020202020204" pitchFamily="34" charset="0"/>
              </a:rPr>
              <a:t>把语句中表示</a:t>
            </a:r>
          </a:p>
          <a:p>
            <a:pPr eaLnBrk="1" hangingPunct="1">
              <a:spcBef>
                <a:spcPct val="0"/>
              </a:spcBef>
              <a:buNone/>
            </a:pPr>
            <a:r>
              <a:rPr lang="zh-CN" altLang="en-US" b="1" dirty="0">
                <a:solidFill>
                  <a:schemeClr val="bg1"/>
                </a:solidFill>
              </a:rPr>
              <a:t>独立存在的具体或抽象的客体（对象，事物）的</a:t>
            </a:r>
            <a:r>
              <a:rPr lang="zh-CN" altLang="en-US" b="1" dirty="0">
                <a:solidFill>
                  <a:schemeClr val="bg1"/>
                </a:solidFill>
                <a:latin typeface="Arial" panose="020B0604020202020204" pitchFamily="34" charset="0"/>
              </a:rPr>
              <a:t>语言成分（主语或宾语）</a:t>
            </a:r>
          </a:p>
          <a:p>
            <a:pPr eaLnBrk="1" hangingPunct="1">
              <a:spcBef>
                <a:spcPct val="0"/>
              </a:spcBef>
              <a:buFontTx/>
              <a:buNone/>
            </a:pPr>
            <a:r>
              <a:rPr lang="zh-CN" altLang="en-US" b="1" dirty="0">
                <a:solidFill>
                  <a:srgbClr val="333300"/>
                </a:solidFill>
                <a:latin typeface="Arial" panose="020B0604020202020204" pitchFamily="34" charset="0"/>
              </a:rPr>
              <a:t>称为</a:t>
            </a:r>
            <a:r>
              <a:rPr lang="zh-CN" altLang="en-US" b="1" dirty="0">
                <a:solidFill>
                  <a:srgbClr val="CC0000"/>
                </a:solidFill>
                <a:latin typeface="Arial" panose="020B0604020202020204" pitchFamily="34" charset="0"/>
              </a:rPr>
              <a:t>个体词</a:t>
            </a:r>
            <a:r>
              <a:rPr lang="zh-CN" altLang="en-US" b="1" dirty="0">
                <a:solidFill>
                  <a:srgbClr val="333300"/>
                </a:solidFill>
                <a:latin typeface="Arial" panose="020B0604020202020204" pitchFamily="34" charset="0"/>
              </a:rPr>
              <a:t>（</a:t>
            </a:r>
            <a:r>
              <a:rPr lang="en-US" altLang="zh-CN" b="1" dirty="0">
                <a:solidFill>
                  <a:srgbClr val="333300"/>
                </a:solidFill>
                <a:latin typeface="Arial" panose="020B0604020202020204" pitchFamily="34" charset="0"/>
              </a:rPr>
              <a:t>individual</a:t>
            </a:r>
            <a:r>
              <a:rPr lang="zh-CN" altLang="en-US" b="1" dirty="0">
                <a:solidFill>
                  <a:srgbClr val="333300"/>
                </a:solidFill>
                <a:latin typeface="Arial" panose="020B0604020202020204" pitchFamily="34" charset="0"/>
              </a:rPr>
              <a:t>）</a:t>
            </a:r>
          </a:p>
        </p:txBody>
      </p:sp>
      <p:sp>
        <p:nvSpPr>
          <p:cNvPr id="7" name="Rectangle 4"/>
          <p:cNvSpPr>
            <a:spLocks noChangeArrowheads="1"/>
          </p:cNvSpPr>
          <p:nvPr/>
        </p:nvSpPr>
        <p:spPr bwMode="auto">
          <a:xfrm>
            <a:off x="323850" y="3311664"/>
            <a:ext cx="864235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ts val="0"/>
              </a:spcBef>
              <a:buFont typeface="Wingdings" panose="05000000000000000000" pitchFamily="2" charset="2"/>
              <a:buChar char="l"/>
            </a:pPr>
            <a:r>
              <a:rPr lang="zh-CN" altLang="en-US" b="1" dirty="0">
                <a:solidFill>
                  <a:srgbClr val="333300"/>
                </a:solidFill>
                <a:latin typeface="Arial" panose="020B0604020202020204" pitchFamily="34" charset="0"/>
              </a:rPr>
              <a:t> “苏格拉底是人”中的 </a:t>
            </a:r>
            <a:r>
              <a:rPr lang="zh-CN" altLang="en-US" b="1" dirty="0">
                <a:solidFill>
                  <a:srgbClr val="FF0000"/>
                </a:solidFill>
                <a:latin typeface="Arial" panose="020B0604020202020204" pitchFamily="34" charset="0"/>
              </a:rPr>
              <a:t>“苏格拉底”</a:t>
            </a:r>
            <a:r>
              <a:rPr lang="zh-CN" altLang="en-US" b="1" dirty="0">
                <a:solidFill>
                  <a:srgbClr val="333300"/>
                </a:solidFill>
                <a:latin typeface="Arial" panose="020B0604020202020204" pitchFamily="34" charset="0"/>
              </a:rPr>
              <a:t>。</a:t>
            </a:r>
          </a:p>
          <a:p>
            <a:pPr marL="715963" indent="-715963" eaLnBrk="1" hangingPunct="1">
              <a:lnSpc>
                <a:spcPct val="125000"/>
              </a:lnSpc>
              <a:spcBef>
                <a:spcPts val="0"/>
              </a:spcBef>
              <a:buFont typeface="Wingdings" panose="05000000000000000000" pitchFamily="2" charset="2"/>
              <a:buChar char="l"/>
            </a:pPr>
            <a:r>
              <a:rPr lang="zh-CN" altLang="en-US" b="1" dirty="0">
                <a:solidFill>
                  <a:srgbClr val="333300"/>
                </a:solidFill>
                <a:latin typeface="Arial" panose="020B0604020202020204" pitchFamily="34" charset="0"/>
              </a:rPr>
              <a:t> “孙悟空三打白骨精”中的</a:t>
            </a:r>
            <a:r>
              <a:rPr lang="zh-CN" altLang="en-US" b="1" dirty="0">
                <a:solidFill>
                  <a:srgbClr val="FF0000"/>
                </a:solidFill>
                <a:latin typeface="Arial" panose="020B0604020202020204" pitchFamily="34" charset="0"/>
              </a:rPr>
              <a:t>“孙悟空，白骨精”</a:t>
            </a:r>
            <a:r>
              <a:rPr lang="zh-CN" altLang="en-US" b="1" dirty="0">
                <a:solidFill>
                  <a:srgbClr val="333300"/>
                </a:solidFill>
                <a:latin typeface="Arial" panose="020B0604020202020204" pitchFamily="34" charset="0"/>
              </a:rPr>
              <a:t>。</a:t>
            </a:r>
          </a:p>
          <a:p>
            <a:pPr eaLnBrk="1" hangingPunct="1">
              <a:lnSpc>
                <a:spcPct val="125000"/>
              </a:lnSpc>
              <a:spcBef>
                <a:spcPts val="0"/>
              </a:spcBef>
              <a:buFont typeface="Wingdings" panose="05000000000000000000" pitchFamily="2" charset="2"/>
              <a:buChar char="l"/>
            </a:pPr>
            <a:r>
              <a:rPr lang="zh-CN" altLang="en-US" b="1" dirty="0">
                <a:solidFill>
                  <a:srgbClr val="333300"/>
                </a:solidFill>
                <a:latin typeface="Arial" panose="020B0604020202020204" pitchFamily="34" charset="0"/>
              </a:rPr>
              <a:t> “孔子生于曲阜”中的</a:t>
            </a:r>
            <a:r>
              <a:rPr lang="zh-CN" altLang="en-US" b="1" dirty="0">
                <a:solidFill>
                  <a:srgbClr val="FF0000"/>
                </a:solidFill>
                <a:latin typeface="Arial" panose="020B0604020202020204" pitchFamily="34" charset="0"/>
              </a:rPr>
              <a:t>“孔子，曲阜”</a:t>
            </a:r>
            <a:r>
              <a:rPr lang="zh-CN" altLang="en-US" b="1" dirty="0">
                <a:solidFill>
                  <a:srgbClr val="333300"/>
                </a:solidFill>
                <a:latin typeface="Arial" panose="020B0604020202020204" pitchFamily="34" charset="0"/>
              </a:rPr>
              <a:t>。    </a:t>
            </a:r>
          </a:p>
          <a:p>
            <a:pPr eaLnBrk="1" hangingPunct="1">
              <a:lnSpc>
                <a:spcPct val="125000"/>
              </a:lnSpc>
              <a:spcBef>
                <a:spcPts val="0"/>
              </a:spcBef>
              <a:buFont typeface="Wingdings" panose="05000000000000000000" pitchFamily="2" charset="2"/>
              <a:buChar char="l"/>
            </a:pPr>
            <a:r>
              <a:rPr lang="zh-CN" altLang="en-US" b="1" dirty="0">
                <a:solidFill>
                  <a:srgbClr val="333300"/>
                </a:solidFill>
                <a:latin typeface="Arial" panose="020B0604020202020204" pitchFamily="34" charset="0"/>
              </a:rPr>
              <a:t> “</a:t>
            </a:r>
            <a:r>
              <a:rPr lang="en-US" altLang="zh-CN" b="1" dirty="0">
                <a:solidFill>
                  <a:srgbClr val="333300"/>
                </a:solidFill>
                <a:latin typeface="Arial" panose="020B0604020202020204" pitchFamily="34" charset="0"/>
              </a:rPr>
              <a:t>3+2=5”</a:t>
            </a:r>
            <a:r>
              <a:rPr lang="zh-CN" altLang="en-US" b="1" dirty="0">
                <a:solidFill>
                  <a:srgbClr val="333300"/>
                </a:solidFill>
                <a:latin typeface="Arial" panose="020B0604020202020204" pitchFamily="34" charset="0"/>
              </a:rPr>
              <a:t>中的</a:t>
            </a:r>
            <a:r>
              <a:rPr lang="zh-CN" altLang="en-US" b="1" dirty="0">
                <a:solidFill>
                  <a:srgbClr val="FF0000"/>
                </a:solidFill>
                <a:latin typeface="Arial" panose="020B0604020202020204" pitchFamily="34" charset="0"/>
              </a:rPr>
              <a:t>“</a:t>
            </a:r>
            <a:r>
              <a:rPr lang="en-US" altLang="zh-CN" b="1" dirty="0">
                <a:solidFill>
                  <a:srgbClr val="FF0000"/>
                </a:solidFill>
                <a:latin typeface="Arial" panose="020B0604020202020204" pitchFamily="34" charset="0"/>
              </a:rPr>
              <a:t>3</a:t>
            </a:r>
            <a:r>
              <a:rPr lang="zh-CN" altLang="en-US" b="1" dirty="0">
                <a:solidFill>
                  <a:srgbClr val="FF0000"/>
                </a:solidFill>
                <a:latin typeface="Arial" panose="020B0604020202020204" pitchFamily="34" charset="0"/>
              </a:rPr>
              <a:t>，</a:t>
            </a:r>
            <a:r>
              <a:rPr lang="en-US" altLang="zh-CN" b="1" dirty="0">
                <a:solidFill>
                  <a:srgbClr val="FF0000"/>
                </a:solidFill>
                <a:latin typeface="Arial" panose="020B0604020202020204" pitchFamily="34" charset="0"/>
              </a:rPr>
              <a:t>2</a:t>
            </a:r>
            <a:r>
              <a:rPr lang="zh-CN" altLang="en-US" b="1" dirty="0">
                <a:solidFill>
                  <a:srgbClr val="FF0000"/>
                </a:solidFill>
                <a:latin typeface="Arial" panose="020B0604020202020204" pitchFamily="34" charset="0"/>
              </a:rPr>
              <a:t>，</a:t>
            </a:r>
            <a:r>
              <a:rPr lang="en-US" altLang="zh-CN" b="1" dirty="0">
                <a:solidFill>
                  <a:srgbClr val="FF0000"/>
                </a:solidFill>
                <a:latin typeface="Arial" panose="020B0604020202020204" pitchFamily="34" charset="0"/>
              </a:rPr>
              <a:t>5”</a:t>
            </a:r>
            <a:r>
              <a:rPr lang="zh-CN" altLang="en-US" b="1" dirty="0">
                <a:solidFill>
                  <a:srgbClr val="333300"/>
                </a:solidFill>
                <a:latin typeface="Arial" panose="020B0604020202020204" pitchFamily="34" charset="0"/>
              </a:rPr>
              <a:t>。</a:t>
            </a:r>
          </a:p>
        </p:txBody>
      </p:sp>
    </p:spTree>
    <p:extLst>
      <p:ext uri="{BB962C8B-B14F-4D97-AF65-F5344CB8AC3E}">
        <p14:creationId xmlns:p14="http://schemas.microsoft.com/office/powerpoint/2010/main" val="29666968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2B7572D8-7240-4E70-B8BA-39DC960341BC}" type="slidenum">
              <a:rPr lang="zh-CN" altLang="en-US" sz="1400" smtClean="0">
                <a:solidFill>
                  <a:schemeClr val="accent1"/>
                </a:solidFill>
                <a:latin typeface="Arial" panose="020B0604020202020204" pitchFamily="34" charset="0"/>
              </a:rPr>
              <a:pPr>
                <a:spcBef>
                  <a:spcPct val="0"/>
                </a:spcBef>
                <a:buFontTx/>
                <a:buNone/>
              </a:pPr>
              <a:t>21</a:t>
            </a:fld>
            <a:r>
              <a:rPr lang="en-US" altLang="zh-CN" sz="1400" dirty="0">
                <a:solidFill>
                  <a:schemeClr val="accent1"/>
                </a:solidFill>
                <a:latin typeface="Arial" panose="020B0604020202020204" pitchFamily="34" charset="0"/>
              </a:rPr>
              <a:t>/50</a:t>
            </a:r>
          </a:p>
        </p:txBody>
      </p:sp>
      <p:sp>
        <p:nvSpPr>
          <p:cNvPr id="9219" name="Rectangle 2"/>
          <p:cNvSpPr>
            <a:spLocks noGrp="1"/>
          </p:cNvSpPr>
          <p:nvPr>
            <p:ph type="title" idx="4294967295"/>
          </p:nvPr>
        </p:nvSpPr>
        <p:spPr/>
        <p:txBody>
          <a:bodyPr/>
          <a:lstStyle/>
          <a:p>
            <a:r>
              <a:rPr lang="zh-CN" altLang="en-US" b="1" dirty="0">
                <a:ea typeface="宋体" panose="02010600030101010101" pitchFamily="2" charset="-122"/>
              </a:rPr>
              <a:t> 个体常项、个体变项</a:t>
            </a:r>
          </a:p>
        </p:txBody>
      </p:sp>
      <p:sp>
        <p:nvSpPr>
          <p:cNvPr id="9220" name="Rectangle 4"/>
          <p:cNvSpPr>
            <a:spLocks noChangeArrowheads="1"/>
          </p:cNvSpPr>
          <p:nvPr/>
        </p:nvSpPr>
        <p:spPr bwMode="auto">
          <a:xfrm>
            <a:off x="-206312" y="1000813"/>
            <a:ext cx="9000999" cy="516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804863" indent="-528638">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marL="3497263" indent="-3221038" algn="just" eaLnBrk="1" hangingPunct="1">
              <a:lnSpc>
                <a:spcPct val="130000"/>
              </a:lnSpc>
              <a:buFont typeface="Wingdings" panose="05000000000000000000" pitchFamily="2" charset="2"/>
              <a:buNone/>
            </a:pPr>
            <a:r>
              <a:rPr lang="zh-CN" altLang="en-US" b="1" dirty="0">
                <a:solidFill>
                  <a:srgbClr val="FF3300"/>
                </a:solidFill>
              </a:rPr>
              <a:t>    个体常项（常个体，常项）</a:t>
            </a:r>
            <a:r>
              <a:rPr lang="zh-CN" altLang="en-US" b="1" dirty="0"/>
              <a:t>：</a:t>
            </a:r>
            <a:endParaRPr lang="en-US" altLang="zh-CN" b="1" dirty="0"/>
          </a:p>
          <a:p>
            <a:pPr marL="3497263" indent="-3221038" algn="just" eaLnBrk="1" hangingPunct="1">
              <a:lnSpc>
                <a:spcPct val="130000"/>
              </a:lnSpc>
              <a:buFont typeface="Wingdings" panose="05000000000000000000" pitchFamily="2" charset="2"/>
              <a:buNone/>
            </a:pPr>
            <a:r>
              <a:rPr lang="en-US" altLang="zh-CN" b="1" dirty="0"/>
              <a:t>                         </a:t>
            </a:r>
            <a:r>
              <a:rPr lang="zh-CN" altLang="en-US" b="1" dirty="0"/>
              <a:t>具体的或特定的个体，</a:t>
            </a:r>
            <a:endParaRPr lang="en-US" altLang="zh-CN" b="1" dirty="0"/>
          </a:p>
          <a:p>
            <a:pPr algn="just" eaLnBrk="1" hangingPunct="1">
              <a:lnSpc>
                <a:spcPct val="130000"/>
              </a:lnSpc>
              <a:buFont typeface="Wingdings" panose="05000000000000000000" pitchFamily="2" charset="2"/>
              <a:buNone/>
            </a:pPr>
            <a:r>
              <a:rPr lang="en-US" altLang="zh-CN" b="1" dirty="0"/>
              <a:t>                         </a:t>
            </a:r>
            <a:r>
              <a:rPr lang="zh-CN" altLang="en-US" b="1" dirty="0"/>
              <a:t>用</a:t>
            </a:r>
            <a:r>
              <a:rPr lang="en-US" altLang="zh-CN" b="1" i="1" dirty="0"/>
              <a:t>a</a:t>
            </a:r>
            <a:r>
              <a:rPr lang="en-US" altLang="zh-CN" b="1" dirty="0"/>
              <a:t>, </a:t>
            </a:r>
            <a:r>
              <a:rPr lang="en-US" altLang="zh-CN" b="1" i="1" dirty="0"/>
              <a:t>b</a:t>
            </a:r>
            <a:r>
              <a:rPr lang="en-US" altLang="zh-CN" b="1" dirty="0"/>
              <a:t>, </a:t>
            </a:r>
            <a:r>
              <a:rPr lang="en-US" altLang="zh-CN" b="1" i="1" dirty="0"/>
              <a:t>c</a:t>
            </a:r>
            <a:r>
              <a:rPr lang="zh-CN" altLang="en-US" b="1" dirty="0"/>
              <a:t>表示</a:t>
            </a:r>
          </a:p>
          <a:p>
            <a:pPr algn="just" eaLnBrk="1" hangingPunct="1">
              <a:lnSpc>
                <a:spcPct val="130000"/>
              </a:lnSpc>
              <a:buFont typeface="Wingdings" panose="05000000000000000000" pitchFamily="2" charset="2"/>
              <a:buNone/>
            </a:pPr>
            <a:r>
              <a:rPr lang="zh-CN" altLang="en-US" b="1" dirty="0">
                <a:solidFill>
                  <a:srgbClr val="FF3300"/>
                </a:solidFill>
              </a:rPr>
              <a:t>    个体变项（个体变元）</a:t>
            </a:r>
            <a:r>
              <a:rPr lang="zh-CN" altLang="en-US" b="1" dirty="0"/>
              <a:t>：</a:t>
            </a:r>
            <a:endParaRPr lang="en-US" altLang="zh-CN" b="1" dirty="0"/>
          </a:p>
          <a:p>
            <a:pPr algn="just" eaLnBrk="1" hangingPunct="1">
              <a:lnSpc>
                <a:spcPct val="130000"/>
              </a:lnSpc>
              <a:buFont typeface="Wingdings" panose="05000000000000000000" pitchFamily="2" charset="2"/>
              <a:buNone/>
            </a:pPr>
            <a:r>
              <a:rPr lang="en-US" altLang="zh-CN" b="1" dirty="0"/>
              <a:t>                         </a:t>
            </a:r>
            <a:r>
              <a:rPr lang="zh-CN" altLang="en-US" b="1" dirty="0"/>
              <a:t>泛指的个体，</a:t>
            </a:r>
            <a:endParaRPr lang="en-US" altLang="zh-CN" b="1" dirty="0"/>
          </a:p>
          <a:p>
            <a:pPr algn="just" eaLnBrk="1" hangingPunct="1">
              <a:lnSpc>
                <a:spcPct val="130000"/>
              </a:lnSpc>
              <a:buFont typeface="Wingdings" panose="05000000000000000000" pitchFamily="2" charset="2"/>
              <a:buNone/>
            </a:pPr>
            <a:r>
              <a:rPr lang="en-US" altLang="zh-CN" b="1" dirty="0"/>
              <a:t>                         </a:t>
            </a:r>
            <a:r>
              <a:rPr lang="zh-CN" altLang="en-US" b="1" dirty="0"/>
              <a:t>用</a:t>
            </a:r>
            <a:r>
              <a:rPr lang="en-US" altLang="zh-CN" b="1" i="1" dirty="0"/>
              <a:t>x</a:t>
            </a:r>
            <a:r>
              <a:rPr lang="en-US" altLang="zh-CN" b="1" dirty="0"/>
              <a:t>, </a:t>
            </a:r>
            <a:r>
              <a:rPr lang="en-US" altLang="zh-CN" b="1" i="1" dirty="0"/>
              <a:t>y</a:t>
            </a:r>
            <a:r>
              <a:rPr lang="en-US" altLang="zh-CN" b="1" dirty="0"/>
              <a:t>, </a:t>
            </a:r>
            <a:r>
              <a:rPr lang="en-US" altLang="zh-CN" b="1" i="1" dirty="0"/>
              <a:t>z</a:t>
            </a:r>
            <a:r>
              <a:rPr lang="zh-CN" altLang="en-US" b="1" dirty="0"/>
              <a:t>表示</a:t>
            </a:r>
          </a:p>
          <a:p>
            <a:pPr algn="just" eaLnBrk="1" hangingPunct="1">
              <a:lnSpc>
                <a:spcPct val="130000"/>
              </a:lnSpc>
              <a:buFont typeface="Wingdings" panose="05000000000000000000" pitchFamily="2" charset="2"/>
              <a:buNone/>
            </a:pPr>
            <a:r>
              <a:rPr lang="zh-CN" altLang="en-US" b="1" dirty="0">
                <a:solidFill>
                  <a:srgbClr val="FF3300"/>
                </a:solidFill>
              </a:rPr>
              <a:t>    </a:t>
            </a:r>
            <a:endParaRPr lang="zh-CN" altLang="en-US" sz="2800" b="1" dirty="0">
              <a:latin typeface="Arial" panose="020B0604020202020204" pitchFamily="34" charset="0"/>
            </a:endParaRPr>
          </a:p>
        </p:txBody>
      </p:sp>
    </p:spTree>
    <p:extLst>
      <p:ext uri="{BB962C8B-B14F-4D97-AF65-F5344CB8AC3E}">
        <p14:creationId xmlns:p14="http://schemas.microsoft.com/office/powerpoint/2010/main" val="41192362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2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2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2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2B7572D8-7240-4E70-B8BA-39DC960341BC}" type="slidenum">
              <a:rPr lang="zh-CN" altLang="en-US" sz="1400" smtClean="0">
                <a:solidFill>
                  <a:schemeClr val="accent1"/>
                </a:solidFill>
                <a:latin typeface="Arial" panose="020B0604020202020204" pitchFamily="34" charset="0"/>
              </a:rPr>
              <a:pPr>
                <a:spcBef>
                  <a:spcPct val="0"/>
                </a:spcBef>
                <a:buFontTx/>
                <a:buNone/>
              </a:pPr>
              <a:t>22</a:t>
            </a:fld>
            <a:r>
              <a:rPr lang="en-US" altLang="zh-CN" sz="1400" dirty="0">
                <a:solidFill>
                  <a:schemeClr val="accent1"/>
                </a:solidFill>
                <a:latin typeface="Arial" panose="020B0604020202020204" pitchFamily="34" charset="0"/>
              </a:rPr>
              <a:t>/50</a:t>
            </a:r>
          </a:p>
        </p:txBody>
      </p:sp>
      <p:sp>
        <p:nvSpPr>
          <p:cNvPr id="9219" name="Rectangle 2"/>
          <p:cNvSpPr>
            <a:spLocks noGrp="1"/>
          </p:cNvSpPr>
          <p:nvPr>
            <p:ph type="title" idx="4294967295"/>
          </p:nvPr>
        </p:nvSpPr>
        <p:spPr/>
        <p:txBody>
          <a:bodyPr/>
          <a:lstStyle/>
          <a:p>
            <a:r>
              <a:rPr lang="zh-CN" altLang="en-US" b="1" dirty="0">
                <a:ea typeface="宋体" panose="02010600030101010101" pitchFamily="2" charset="-122"/>
              </a:rPr>
              <a:t> 个体域</a:t>
            </a:r>
          </a:p>
        </p:txBody>
      </p:sp>
      <p:sp>
        <p:nvSpPr>
          <p:cNvPr id="9220" name="Rectangle 4"/>
          <p:cNvSpPr>
            <a:spLocks noChangeArrowheads="1"/>
          </p:cNvSpPr>
          <p:nvPr/>
        </p:nvSpPr>
        <p:spPr bwMode="auto">
          <a:xfrm>
            <a:off x="-5081" y="800120"/>
            <a:ext cx="8897562"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804863" indent="-528638">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marL="2236788" indent="-1960563" algn="just" eaLnBrk="1" hangingPunct="1">
              <a:lnSpc>
                <a:spcPct val="130000"/>
              </a:lnSpc>
              <a:buFont typeface="Wingdings" panose="05000000000000000000" pitchFamily="2" charset="2"/>
              <a:buNone/>
            </a:pPr>
            <a:r>
              <a:rPr lang="zh-CN" altLang="en-US" b="1" dirty="0">
                <a:solidFill>
                  <a:srgbClr val="FF3300"/>
                </a:solidFill>
              </a:rPr>
              <a:t>个体域</a:t>
            </a:r>
            <a:r>
              <a:rPr lang="en-US" altLang="zh-CN" b="1" dirty="0"/>
              <a:t>:    </a:t>
            </a:r>
            <a:r>
              <a:rPr lang="zh-CN" altLang="en-US" b="1" dirty="0"/>
              <a:t>个体变项的取值范围，即由个体组成的集合，用</a:t>
            </a:r>
            <a:r>
              <a:rPr lang="en-US" altLang="zh-CN" b="1" dirty="0"/>
              <a:t>D</a:t>
            </a:r>
            <a:r>
              <a:rPr lang="zh-CN" altLang="en-US" b="1" dirty="0"/>
              <a:t>表示</a:t>
            </a:r>
          </a:p>
          <a:p>
            <a:pPr algn="just" eaLnBrk="1" hangingPunct="1">
              <a:lnSpc>
                <a:spcPct val="130000"/>
              </a:lnSpc>
              <a:buFont typeface="Wingdings" panose="05000000000000000000" pitchFamily="2" charset="2"/>
              <a:buNone/>
            </a:pPr>
            <a:r>
              <a:rPr lang="zh-CN" altLang="en-US" b="1" dirty="0"/>
              <a:t>        </a:t>
            </a:r>
            <a:r>
              <a:rPr lang="zh-CN" altLang="en-US" b="1" dirty="0">
                <a:solidFill>
                  <a:srgbClr val="FF3300"/>
                </a:solidFill>
              </a:rPr>
              <a:t>有限个体域</a:t>
            </a:r>
            <a:r>
              <a:rPr lang="zh-CN" altLang="en-US" b="1" dirty="0"/>
              <a:t>，如</a:t>
            </a:r>
            <a:r>
              <a:rPr lang="en-US" altLang="zh-CN" b="1" dirty="0"/>
              <a:t>{T, F}, {1, 2, 3}, {</a:t>
            </a:r>
            <a:r>
              <a:rPr lang="en-US" altLang="zh-CN" b="1" dirty="0" err="1"/>
              <a:t>a,b,c,d</a:t>
            </a:r>
            <a:r>
              <a:rPr lang="en-US" altLang="zh-CN" b="1" dirty="0"/>
              <a:t>}</a:t>
            </a:r>
          </a:p>
          <a:p>
            <a:pPr algn="just" eaLnBrk="1" hangingPunct="1">
              <a:lnSpc>
                <a:spcPct val="130000"/>
              </a:lnSpc>
              <a:buFont typeface="Wingdings" panose="05000000000000000000" pitchFamily="2" charset="2"/>
              <a:buNone/>
            </a:pPr>
            <a:r>
              <a:rPr lang="en-US" altLang="zh-CN" b="1" dirty="0"/>
              <a:t>        </a:t>
            </a:r>
            <a:r>
              <a:rPr lang="zh-CN" altLang="en-US" b="1" dirty="0">
                <a:solidFill>
                  <a:srgbClr val="FF3300"/>
                </a:solidFill>
              </a:rPr>
              <a:t>无限个体域</a:t>
            </a:r>
            <a:r>
              <a:rPr lang="zh-CN" altLang="en-US" b="1" dirty="0"/>
              <a:t>，如自然数集合</a:t>
            </a:r>
            <a:r>
              <a:rPr lang="en-US" altLang="zh-CN" b="1" dirty="0"/>
              <a:t>N, </a:t>
            </a:r>
            <a:r>
              <a:rPr lang="zh-CN" altLang="en-US" b="1" dirty="0"/>
              <a:t>实数集合</a:t>
            </a:r>
            <a:r>
              <a:rPr lang="en-US" altLang="zh-CN" b="1" dirty="0"/>
              <a:t>R</a:t>
            </a:r>
          </a:p>
          <a:p>
            <a:pPr marL="3497263" indent="-3221038" algn="just" eaLnBrk="1" hangingPunct="1">
              <a:lnSpc>
                <a:spcPct val="130000"/>
              </a:lnSpc>
              <a:buFont typeface="Wingdings" panose="05000000000000000000" pitchFamily="2" charset="2"/>
              <a:buNone/>
              <a:tabLst>
                <a:tab pos="3683000" algn="l"/>
              </a:tabLst>
            </a:pPr>
            <a:r>
              <a:rPr lang="en-US" altLang="zh-CN" b="1" dirty="0"/>
              <a:t>        </a:t>
            </a:r>
            <a:r>
              <a:rPr lang="zh-CN" altLang="en-US" b="1" dirty="0">
                <a:solidFill>
                  <a:srgbClr val="FF3300"/>
                </a:solidFill>
              </a:rPr>
              <a:t>全总个体域</a:t>
            </a:r>
            <a:r>
              <a:rPr lang="en-US" altLang="zh-CN" b="1" dirty="0"/>
              <a:t>: </a:t>
            </a:r>
            <a:r>
              <a:rPr lang="zh-CN" altLang="en-US" b="1" dirty="0"/>
              <a:t>宇宙间一切事物组成 ，即</a:t>
            </a:r>
            <a:r>
              <a:rPr lang="zh-CN" altLang="en-US" b="1" dirty="0">
                <a:latin typeface="Arial" panose="020B0604020202020204" pitchFamily="34" charset="0"/>
              </a:rPr>
              <a:t>所有个体，不管是何种类型的个体，综合在一起组成的个体域</a:t>
            </a:r>
            <a:endParaRPr lang="zh-CN" altLang="en-US" b="1" dirty="0"/>
          </a:p>
        </p:txBody>
      </p:sp>
    </p:spTree>
    <p:extLst>
      <p:ext uri="{BB962C8B-B14F-4D97-AF65-F5344CB8AC3E}">
        <p14:creationId xmlns:p14="http://schemas.microsoft.com/office/powerpoint/2010/main" val="25553155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7AEE3F36-48AD-4B85-9862-C92B6AC50874}" type="slidenum">
              <a:rPr lang="zh-CN" altLang="en-US" sz="1400" smtClean="0">
                <a:solidFill>
                  <a:schemeClr val="accent1"/>
                </a:solidFill>
                <a:latin typeface="Arial" panose="020B0604020202020204" pitchFamily="34" charset="0"/>
              </a:rPr>
              <a:pPr>
                <a:spcBef>
                  <a:spcPct val="0"/>
                </a:spcBef>
                <a:buFontTx/>
                <a:buNone/>
              </a:pPr>
              <a:t>23</a:t>
            </a:fld>
            <a:r>
              <a:rPr lang="en-US" altLang="zh-CN" sz="1400" dirty="0">
                <a:solidFill>
                  <a:schemeClr val="accent1"/>
                </a:solidFill>
                <a:latin typeface="Arial" panose="020B0604020202020204" pitchFamily="34" charset="0"/>
              </a:rPr>
              <a:t>/50</a:t>
            </a:r>
          </a:p>
        </p:txBody>
      </p:sp>
      <p:sp>
        <p:nvSpPr>
          <p:cNvPr id="13315" name="Rectangle 2"/>
          <p:cNvSpPr>
            <a:spLocks noGrp="1"/>
          </p:cNvSpPr>
          <p:nvPr>
            <p:ph type="title" idx="4294967295"/>
          </p:nvPr>
        </p:nvSpPr>
        <p:spPr/>
        <p:txBody>
          <a:bodyPr/>
          <a:lstStyle/>
          <a:p>
            <a:r>
              <a:rPr lang="zh-CN" altLang="en-US" sz="4000" b="1" dirty="0">
                <a:ea typeface="宋体" panose="02010600030101010101" pitchFamily="2" charset="-122"/>
              </a:rPr>
              <a:t>谓词</a:t>
            </a:r>
          </a:p>
        </p:txBody>
      </p:sp>
      <p:sp>
        <p:nvSpPr>
          <p:cNvPr id="13316" name="Rectangle 3"/>
          <p:cNvSpPr>
            <a:spLocks noGrp="1"/>
          </p:cNvSpPr>
          <p:nvPr>
            <p:ph type="body" idx="4294967295"/>
          </p:nvPr>
        </p:nvSpPr>
        <p:spPr>
          <a:xfrm>
            <a:off x="251520" y="908720"/>
            <a:ext cx="8229600" cy="1536080"/>
          </a:xfrm>
        </p:spPr>
        <p:txBody>
          <a:bodyPr/>
          <a:lstStyle/>
          <a:p>
            <a:pPr marL="0" indent="0">
              <a:spcBef>
                <a:spcPct val="40000"/>
              </a:spcBef>
              <a:buNone/>
            </a:pPr>
            <a:r>
              <a:rPr lang="zh-CN" altLang="en-US" b="1" dirty="0"/>
              <a:t>定义</a:t>
            </a:r>
          </a:p>
        </p:txBody>
      </p:sp>
      <p:sp>
        <p:nvSpPr>
          <p:cNvPr id="13317" name="AutoShape 4"/>
          <p:cNvSpPr>
            <a:spLocks noChangeArrowheads="1"/>
          </p:cNvSpPr>
          <p:nvPr/>
        </p:nvSpPr>
        <p:spPr bwMode="auto">
          <a:xfrm>
            <a:off x="1475656" y="908720"/>
            <a:ext cx="7560840" cy="2230936"/>
          </a:xfrm>
          <a:prstGeom prst="wedgeRoundRectCallout">
            <a:avLst>
              <a:gd name="adj1" fmla="val -49737"/>
              <a:gd name="adj2" fmla="val -24725"/>
              <a:gd name="adj3" fmla="val 16667"/>
            </a:avLst>
          </a:prstGeom>
          <a:solidFill>
            <a:schemeClr val="accent1"/>
          </a:solidFill>
          <a:ln w="952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dirty="0">
                <a:solidFill>
                  <a:srgbClr val="333300"/>
                </a:solidFill>
                <a:latin typeface="Arial" panose="020B0604020202020204" pitchFamily="34" charset="0"/>
              </a:rPr>
              <a:t>把语句中表示</a:t>
            </a:r>
          </a:p>
          <a:p>
            <a:pPr eaLnBrk="1" hangingPunct="1">
              <a:spcBef>
                <a:spcPct val="0"/>
              </a:spcBef>
              <a:buFontTx/>
              <a:buNone/>
            </a:pPr>
            <a:r>
              <a:rPr lang="zh-CN" altLang="en-US" b="1" dirty="0">
                <a:solidFill>
                  <a:schemeClr val="bg1"/>
                </a:solidFill>
                <a:latin typeface="Arial" panose="020B0604020202020204" pitchFamily="34" charset="0"/>
              </a:rPr>
              <a:t>个体所具有的性质或若干个个体之间所具有的关系的语言成分（谓语）</a:t>
            </a:r>
          </a:p>
          <a:p>
            <a:pPr eaLnBrk="1" hangingPunct="1">
              <a:spcBef>
                <a:spcPct val="0"/>
              </a:spcBef>
              <a:buFontTx/>
              <a:buNone/>
            </a:pPr>
            <a:r>
              <a:rPr lang="zh-CN" altLang="en-US" b="1" dirty="0">
                <a:solidFill>
                  <a:srgbClr val="333300"/>
                </a:solidFill>
                <a:latin typeface="Arial" panose="020B0604020202020204" pitchFamily="34" charset="0"/>
              </a:rPr>
              <a:t>称为</a:t>
            </a:r>
            <a:r>
              <a:rPr lang="zh-CN" altLang="en-US" b="1" dirty="0">
                <a:solidFill>
                  <a:srgbClr val="CC0000"/>
                </a:solidFill>
                <a:latin typeface="Arial" panose="020B0604020202020204" pitchFamily="34" charset="0"/>
              </a:rPr>
              <a:t>谓词</a:t>
            </a:r>
            <a:r>
              <a:rPr lang="zh-CN" altLang="en-US" b="1" dirty="0">
                <a:solidFill>
                  <a:srgbClr val="333300"/>
                </a:solidFill>
                <a:latin typeface="Arial" panose="020B0604020202020204" pitchFamily="34" charset="0"/>
              </a:rPr>
              <a:t>（</a:t>
            </a:r>
            <a:r>
              <a:rPr lang="en-US" altLang="zh-CN" b="1" dirty="0">
                <a:solidFill>
                  <a:srgbClr val="333300"/>
                </a:solidFill>
                <a:latin typeface="Arial" panose="020B0604020202020204" pitchFamily="34" charset="0"/>
              </a:rPr>
              <a:t>predicate</a:t>
            </a:r>
            <a:r>
              <a:rPr lang="zh-CN" altLang="en-US" b="1" dirty="0">
                <a:solidFill>
                  <a:srgbClr val="333300"/>
                </a:solidFill>
                <a:latin typeface="Arial" panose="020B0604020202020204" pitchFamily="34" charset="0"/>
              </a:rPr>
              <a:t>）</a:t>
            </a:r>
          </a:p>
        </p:txBody>
      </p:sp>
      <p:sp>
        <p:nvSpPr>
          <p:cNvPr id="7" name="Rectangle 4"/>
          <p:cNvSpPr>
            <a:spLocks noChangeArrowheads="1"/>
          </p:cNvSpPr>
          <p:nvPr/>
        </p:nvSpPr>
        <p:spPr bwMode="auto">
          <a:xfrm>
            <a:off x="251520" y="3284984"/>
            <a:ext cx="864235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ts val="0"/>
              </a:spcBef>
              <a:buFont typeface="Wingdings" panose="05000000000000000000" pitchFamily="2" charset="2"/>
              <a:buChar char="l"/>
            </a:pPr>
            <a:r>
              <a:rPr lang="zh-CN" altLang="en-US" b="1" dirty="0">
                <a:solidFill>
                  <a:srgbClr val="333300"/>
                </a:solidFill>
                <a:latin typeface="Arial" panose="020B0604020202020204" pitchFamily="34" charset="0"/>
              </a:rPr>
              <a:t> “苏格拉底是人”中的 </a:t>
            </a:r>
            <a:r>
              <a:rPr lang="zh-CN" altLang="en-US" b="1" dirty="0">
                <a:solidFill>
                  <a:srgbClr val="FF0000"/>
                </a:solidFill>
                <a:latin typeface="Arial" panose="020B0604020202020204" pitchFamily="34" charset="0"/>
              </a:rPr>
              <a:t>“</a:t>
            </a:r>
            <a:r>
              <a:rPr lang="en-US" altLang="zh-CN" b="1" dirty="0">
                <a:solidFill>
                  <a:srgbClr val="FF0000"/>
                </a:solidFill>
                <a:latin typeface="Arial" panose="020B0604020202020204" pitchFamily="34" charset="0"/>
              </a:rPr>
              <a:t>…</a:t>
            </a:r>
            <a:r>
              <a:rPr lang="zh-CN" altLang="en-US" b="1" dirty="0">
                <a:solidFill>
                  <a:srgbClr val="FF0000"/>
                </a:solidFill>
                <a:latin typeface="Arial" panose="020B0604020202020204" pitchFamily="34" charset="0"/>
              </a:rPr>
              <a:t>是人”</a:t>
            </a:r>
            <a:r>
              <a:rPr lang="zh-CN" altLang="en-US" b="1" dirty="0">
                <a:solidFill>
                  <a:srgbClr val="333300"/>
                </a:solidFill>
                <a:latin typeface="Arial" panose="020B0604020202020204" pitchFamily="34" charset="0"/>
              </a:rPr>
              <a:t>。</a:t>
            </a:r>
          </a:p>
          <a:p>
            <a:pPr eaLnBrk="1" hangingPunct="1">
              <a:lnSpc>
                <a:spcPct val="125000"/>
              </a:lnSpc>
              <a:spcBef>
                <a:spcPts val="0"/>
              </a:spcBef>
              <a:buFont typeface="Wingdings" panose="05000000000000000000" pitchFamily="2" charset="2"/>
              <a:buChar char="l"/>
            </a:pPr>
            <a:r>
              <a:rPr lang="zh-CN" altLang="en-US" b="1" dirty="0">
                <a:solidFill>
                  <a:srgbClr val="333300"/>
                </a:solidFill>
                <a:latin typeface="Arial" panose="020B0604020202020204" pitchFamily="34" charset="0"/>
              </a:rPr>
              <a:t> “苏格拉底是要死的”中的</a:t>
            </a:r>
            <a:r>
              <a:rPr lang="zh-CN" altLang="en-US" b="1" dirty="0">
                <a:solidFill>
                  <a:srgbClr val="FF0000"/>
                </a:solidFill>
                <a:latin typeface="Arial" panose="020B0604020202020204" pitchFamily="34" charset="0"/>
              </a:rPr>
              <a:t>“</a:t>
            </a:r>
            <a:r>
              <a:rPr lang="en-US" altLang="zh-CN" b="1" dirty="0">
                <a:solidFill>
                  <a:srgbClr val="FF0000"/>
                </a:solidFill>
                <a:latin typeface="Arial" panose="020B0604020202020204" pitchFamily="34" charset="0"/>
              </a:rPr>
              <a:t>…</a:t>
            </a:r>
            <a:r>
              <a:rPr lang="zh-CN" altLang="en-US" b="1" dirty="0">
                <a:solidFill>
                  <a:srgbClr val="FF0000"/>
                </a:solidFill>
                <a:latin typeface="Arial" panose="020B0604020202020204" pitchFamily="34" charset="0"/>
              </a:rPr>
              <a:t>是要死的”</a:t>
            </a:r>
            <a:r>
              <a:rPr lang="zh-CN" altLang="en-US" b="1" dirty="0">
                <a:solidFill>
                  <a:srgbClr val="333300"/>
                </a:solidFill>
                <a:latin typeface="Arial" panose="020B0604020202020204" pitchFamily="34" charset="0"/>
              </a:rPr>
              <a:t>。</a:t>
            </a:r>
            <a:endParaRPr lang="en-US" altLang="zh-CN" b="1" dirty="0">
              <a:solidFill>
                <a:srgbClr val="333300"/>
              </a:solidFill>
              <a:latin typeface="Arial" panose="020B0604020202020204" pitchFamily="34" charset="0"/>
            </a:endParaRPr>
          </a:p>
          <a:p>
            <a:pPr eaLnBrk="1" hangingPunct="1">
              <a:lnSpc>
                <a:spcPct val="125000"/>
              </a:lnSpc>
              <a:spcBef>
                <a:spcPts val="0"/>
              </a:spcBef>
              <a:buFont typeface="Wingdings" panose="05000000000000000000" pitchFamily="2" charset="2"/>
              <a:buChar char="l"/>
            </a:pPr>
            <a:r>
              <a:rPr lang="zh-CN" altLang="en-US" b="1" dirty="0">
                <a:solidFill>
                  <a:srgbClr val="333300"/>
                </a:solidFill>
                <a:latin typeface="Arial" panose="020B0604020202020204" pitchFamily="34" charset="0"/>
              </a:rPr>
              <a:t> “孙悟空三打白骨精”中的</a:t>
            </a:r>
            <a:r>
              <a:rPr lang="zh-CN" altLang="en-US" b="1" dirty="0">
                <a:solidFill>
                  <a:srgbClr val="FF0000"/>
                </a:solidFill>
                <a:latin typeface="Arial" panose="020B0604020202020204" pitchFamily="34" charset="0"/>
              </a:rPr>
              <a:t>“</a:t>
            </a:r>
            <a:r>
              <a:rPr lang="en-US" altLang="zh-CN" b="1" dirty="0">
                <a:solidFill>
                  <a:srgbClr val="FF0000"/>
                </a:solidFill>
                <a:latin typeface="Arial" panose="020B0604020202020204" pitchFamily="34" charset="0"/>
              </a:rPr>
              <a:t>…</a:t>
            </a:r>
            <a:r>
              <a:rPr lang="zh-CN" altLang="en-US" b="1" dirty="0">
                <a:solidFill>
                  <a:srgbClr val="FF0000"/>
                </a:solidFill>
                <a:latin typeface="Arial" panose="020B0604020202020204" pitchFamily="34" charset="0"/>
              </a:rPr>
              <a:t>三打</a:t>
            </a:r>
            <a:r>
              <a:rPr lang="en-US" altLang="zh-CN" b="1" dirty="0">
                <a:solidFill>
                  <a:srgbClr val="FF0000"/>
                </a:solidFill>
                <a:latin typeface="Arial" panose="020B0604020202020204" pitchFamily="34" charset="0"/>
              </a:rPr>
              <a:t>…</a:t>
            </a:r>
            <a:r>
              <a:rPr lang="zh-CN" altLang="en-US" b="1" dirty="0">
                <a:solidFill>
                  <a:srgbClr val="FF0000"/>
                </a:solidFill>
                <a:latin typeface="Arial" panose="020B0604020202020204" pitchFamily="34" charset="0"/>
              </a:rPr>
              <a:t>”</a:t>
            </a:r>
            <a:r>
              <a:rPr lang="zh-CN" altLang="en-US" b="1" dirty="0">
                <a:solidFill>
                  <a:srgbClr val="333300"/>
                </a:solidFill>
                <a:latin typeface="Arial" panose="020B0604020202020204" pitchFamily="34" charset="0"/>
              </a:rPr>
              <a:t>。</a:t>
            </a:r>
          </a:p>
          <a:p>
            <a:pPr eaLnBrk="1" hangingPunct="1">
              <a:lnSpc>
                <a:spcPct val="125000"/>
              </a:lnSpc>
              <a:spcBef>
                <a:spcPts val="0"/>
              </a:spcBef>
              <a:buFont typeface="Wingdings" panose="05000000000000000000" pitchFamily="2" charset="2"/>
              <a:buChar char="l"/>
            </a:pPr>
            <a:r>
              <a:rPr lang="zh-CN" altLang="en-US" b="1" dirty="0">
                <a:solidFill>
                  <a:srgbClr val="333300"/>
                </a:solidFill>
                <a:latin typeface="Arial" panose="020B0604020202020204" pitchFamily="34" charset="0"/>
              </a:rPr>
              <a:t> “孔子生于曲阜”中的</a:t>
            </a:r>
            <a:r>
              <a:rPr lang="zh-CN" altLang="en-US" b="1" dirty="0">
                <a:solidFill>
                  <a:srgbClr val="FF0000"/>
                </a:solidFill>
                <a:latin typeface="Arial" panose="020B0604020202020204" pitchFamily="34" charset="0"/>
              </a:rPr>
              <a:t>“</a:t>
            </a:r>
            <a:r>
              <a:rPr lang="en-US" altLang="zh-CN" b="1" dirty="0">
                <a:solidFill>
                  <a:srgbClr val="FF0000"/>
                </a:solidFill>
                <a:latin typeface="Arial" panose="020B0604020202020204" pitchFamily="34" charset="0"/>
              </a:rPr>
              <a:t>…</a:t>
            </a:r>
            <a:r>
              <a:rPr lang="zh-CN" altLang="en-US" b="1" dirty="0">
                <a:solidFill>
                  <a:srgbClr val="FF0000"/>
                </a:solidFill>
                <a:latin typeface="Arial" panose="020B0604020202020204" pitchFamily="34" charset="0"/>
              </a:rPr>
              <a:t>生于</a:t>
            </a:r>
            <a:r>
              <a:rPr lang="en-US" altLang="zh-CN" b="1" dirty="0">
                <a:solidFill>
                  <a:srgbClr val="FF0000"/>
                </a:solidFill>
                <a:latin typeface="Arial" panose="020B0604020202020204" pitchFamily="34" charset="0"/>
              </a:rPr>
              <a:t>…”</a:t>
            </a:r>
            <a:r>
              <a:rPr lang="zh-CN" altLang="en-US" b="1" dirty="0">
                <a:solidFill>
                  <a:srgbClr val="333300"/>
                </a:solidFill>
                <a:latin typeface="Arial" panose="020B0604020202020204" pitchFamily="34" charset="0"/>
              </a:rPr>
              <a:t>。    </a:t>
            </a:r>
          </a:p>
          <a:p>
            <a:pPr eaLnBrk="1" hangingPunct="1">
              <a:lnSpc>
                <a:spcPct val="125000"/>
              </a:lnSpc>
              <a:spcBef>
                <a:spcPts val="0"/>
              </a:spcBef>
              <a:buFont typeface="Wingdings" panose="05000000000000000000" pitchFamily="2" charset="2"/>
              <a:buChar char="l"/>
            </a:pPr>
            <a:r>
              <a:rPr lang="zh-CN" altLang="en-US" b="1" dirty="0">
                <a:solidFill>
                  <a:srgbClr val="333300"/>
                </a:solidFill>
                <a:latin typeface="Arial" panose="020B0604020202020204" pitchFamily="34" charset="0"/>
              </a:rPr>
              <a:t> “</a:t>
            </a:r>
            <a:r>
              <a:rPr lang="en-US" altLang="zh-CN" b="1" dirty="0">
                <a:solidFill>
                  <a:srgbClr val="333300"/>
                </a:solidFill>
                <a:latin typeface="Arial" panose="020B0604020202020204" pitchFamily="34" charset="0"/>
              </a:rPr>
              <a:t>3+2=5”</a:t>
            </a:r>
            <a:r>
              <a:rPr lang="zh-CN" altLang="en-US" b="1" dirty="0">
                <a:solidFill>
                  <a:srgbClr val="333300"/>
                </a:solidFill>
                <a:latin typeface="Arial" panose="020B0604020202020204" pitchFamily="34" charset="0"/>
              </a:rPr>
              <a:t>中的</a:t>
            </a:r>
            <a:r>
              <a:rPr lang="zh-CN" altLang="en-US" b="1" dirty="0">
                <a:solidFill>
                  <a:srgbClr val="FF0000"/>
                </a:solidFill>
                <a:latin typeface="Arial" panose="020B0604020202020204" pitchFamily="34" charset="0"/>
              </a:rPr>
              <a:t>“</a:t>
            </a:r>
            <a:r>
              <a:rPr lang="en-US" altLang="zh-CN" b="1" dirty="0">
                <a:solidFill>
                  <a:srgbClr val="FF0000"/>
                </a:solidFill>
                <a:latin typeface="Arial" panose="020B0604020202020204" pitchFamily="34" charset="0"/>
              </a:rPr>
              <a:t>…+…=…”</a:t>
            </a:r>
            <a:r>
              <a:rPr lang="zh-CN" altLang="en-US" b="1" dirty="0">
                <a:solidFill>
                  <a:srgbClr val="333300"/>
                </a:solidFill>
                <a:latin typeface="Arial" panose="020B0604020202020204" pitchFamily="34" charset="0"/>
              </a:rPr>
              <a:t>。</a:t>
            </a:r>
          </a:p>
        </p:txBody>
      </p:sp>
    </p:spTree>
    <p:extLst>
      <p:ext uri="{BB962C8B-B14F-4D97-AF65-F5344CB8AC3E}">
        <p14:creationId xmlns:p14="http://schemas.microsoft.com/office/powerpoint/2010/main" val="22308871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5C6247EF-2E11-4147-AEB6-0E9241361479}" type="slidenum">
              <a:rPr lang="zh-CN" altLang="en-US" sz="1400" smtClean="0">
                <a:solidFill>
                  <a:schemeClr val="accent1"/>
                </a:solidFill>
                <a:latin typeface="Arial" panose="020B0604020202020204" pitchFamily="34" charset="0"/>
              </a:rPr>
              <a:pPr>
                <a:spcBef>
                  <a:spcPct val="0"/>
                </a:spcBef>
                <a:buFontTx/>
                <a:buNone/>
              </a:pPr>
              <a:t>24</a:t>
            </a:fld>
            <a:r>
              <a:rPr lang="en-US" altLang="zh-CN" sz="1400" dirty="0">
                <a:solidFill>
                  <a:schemeClr val="accent1"/>
                </a:solidFill>
                <a:latin typeface="Arial" panose="020B0604020202020204" pitchFamily="34" charset="0"/>
              </a:rPr>
              <a:t>/50</a:t>
            </a:r>
          </a:p>
        </p:txBody>
      </p:sp>
      <p:sp>
        <p:nvSpPr>
          <p:cNvPr id="18435" name="Rectangle 2"/>
          <p:cNvSpPr>
            <a:spLocks noGrp="1"/>
          </p:cNvSpPr>
          <p:nvPr>
            <p:ph type="title" idx="4294967295"/>
          </p:nvPr>
        </p:nvSpPr>
        <p:spPr/>
        <p:txBody>
          <a:bodyPr/>
          <a:lstStyle/>
          <a:p>
            <a:r>
              <a:rPr lang="zh-CN" altLang="en-US" sz="3600" b="1" dirty="0">
                <a:ea typeface="宋体" panose="02010600030101010101" pitchFamily="2" charset="-122"/>
              </a:rPr>
              <a:t>谓词命名式</a:t>
            </a:r>
            <a:r>
              <a:rPr lang="en-US" altLang="zh-CN" sz="3600" b="1" dirty="0">
                <a:ea typeface="宋体" panose="02010600030101010101" pitchFamily="2" charset="-122"/>
              </a:rPr>
              <a:t>:  </a:t>
            </a:r>
            <a:r>
              <a:rPr lang="zh-CN" altLang="en-US" sz="3600" b="1" dirty="0">
                <a:ea typeface="宋体" panose="02010600030101010101" pitchFamily="2" charset="-122"/>
              </a:rPr>
              <a:t>携有空位的大写字母</a:t>
            </a:r>
            <a:endParaRPr lang="en-US" altLang="zh-CN" sz="3600" b="1" dirty="0">
              <a:ea typeface="宋体" panose="02010600030101010101" pitchFamily="2" charset="-122"/>
            </a:endParaRPr>
          </a:p>
        </p:txBody>
      </p:sp>
      <p:sp>
        <p:nvSpPr>
          <p:cNvPr id="20483" name="Rectangle 3"/>
          <p:cNvSpPr>
            <a:spLocks noGrp="1"/>
          </p:cNvSpPr>
          <p:nvPr>
            <p:ph type="body" idx="4294967295"/>
          </p:nvPr>
        </p:nvSpPr>
        <p:spPr>
          <a:xfrm>
            <a:off x="323850" y="836613"/>
            <a:ext cx="8569325" cy="5472112"/>
          </a:xfrm>
        </p:spPr>
        <p:txBody>
          <a:bodyPr/>
          <a:lstStyle/>
          <a:p>
            <a:pPr marL="0" indent="0">
              <a:buFont typeface="Arial" panose="020B0604020202020204" pitchFamily="34" charset="0"/>
              <a:buNone/>
            </a:pPr>
            <a:r>
              <a:rPr lang="en-US" altLang="zh-CN" b="1" dirty="0"/>
              <a:t>    P</a:t>
            </a:r>
            <a:r>
              <a:rPr lang="zh-CN" altLang="en-US" b="1" dirty="0"/>
              <a:t>（ </a:t>
            </a:r>
            <a:r>
              <a:rPr lang="en-US" altLang="zh-CN" b="1" dirty="0"/>
              <a:t>…</a:t>
            </a:r>
            <a:r>
              <a:rPr lang="zh-CN" altLang="en-US" b="1" dirty="0"/>
              <a:t> ）表示“</a:t>
            </a:r>
            <a:r>
              <a:rPr lang="en-US" altLang="zh-CN" b="1" dirty="0"/>
              <a:t>…</a:t>
            </a:r>
            <a:r>
              <a:rPr lang="zh-CN" altLang="en-US" b="1" dirty="0"/>
              <a:t>是人”。</a:t>
            </a:r>
          </a:p>
          <a:p>
            <a:pPr marL="0" indent="0">
              <a:buFont typeface="Arial" panose="020B0604020202020204" pitchFamily="34" charset="0"/>
              <a:buNone/>
            </a:pPr>
            <a:r>
              <a:rPr lang="zh-CN" altLang="en-US" b="1" dirty="0"/>
              <a:t>    </a:t>
            </a:r>
            <a:r>
              <a:rPr lang="en-US" altLang="zh-CN" b="1" dirty="0"/>
              <a:t>Q</a:t>
            </a:r>
            <a:r>
              <a:rPr lang="zh-CN" altLang="en-US" b="1" dirty="0"/>
              <a:t>（ </a:t>
            </a:r>
            <a:r>
              <a:rPr lang="en-US" altLang="zh-CN" b="1" dirty="0"/>
              <a:t>…</a:t>
            </a:r>
            <a:r>
              <a:rPr lang="zh-CN" altLang="en-US" b="1" dirty="0"/>
              <a:t> ）表示“</a:t>
            </a:r>
            <a:r>
              <a:rPr lang="en-US" altLang="zh-CN" b="1" dirty="0"/>
              <a:t>…</a:t>
            </a:r>
            <a:r>
              <a:rPr lang="zh-CN" altLang="en-US" b="1" dirty="0"/>
              <a:t>是要死的”。</a:t>
            </a:r>
            <a:endParaRPr lang="en-US" altLang="zh-CN" b="1" dirty="0"/>
          </a:p>
          <a:p>
            <a:pPr marL="0" indent="0">
              <a:buNone/>
            </a:pPr>
            <a:r>
              <a:rPr lang="en-US" altLang="zh-CN" b="1" dirty="0"/>
              <a:t>    K</a:t>
            </a:r>
            <a:r>
              <a:rPr lang="zh-CN" altLang="en-US" b="1" dirty="0"/>
              <a:t>（ </a:t>
            </a:r>
            <a:r>
              <a:rPr lang="en-US" altLang="zh-CN" b="1" dirty="0"/>
              <a:t>…</a:t>
            </a:r>
            <a:r>
              <a:rPr lang="zh-CN" altLang="en-US" b="1" dirty="0"/>
              <a:t> ， </a:t>
            </a:r>
            <a:r>
              <a:rPr lang="en-US" altLang="zh-CN" b="1" dirty="0"/>
              <a:t>…</a:t>
            </a:r>
            <a:r>
              <a:rPr lang="zh-CN" altLang="en-US" b="1" dirty="0"/>
              <a:t> ）表示“</a:t>
            </a:r>
            <a:r>
              <a:rPr lang="en-US" altLang="zh-CN" b="1" dirty="0"/>
              <a:t>…</a:t>
            </a:r>
            <a:r>
              <a:rPr lang="zh-CN" altLang="en-US" b="1" dirty="0"/>
              <a:t>三打</a:t>
            </a:r>
            <a:r>
              <a:rPr lang="en-US" altLang="zh-CN" b="1" dirty="0"/>
              <a:t>…”</a:t>
            </a:r>
            <a:r>
              <a:rPr lang="zh-CN" altLang="en-US" b="1" dirty="0"/>
              <a:t>。</a:t>
            </a:r>
          </a:p>
          <a:p>
            <a:pPr marL="0" indent="0">
              <a:buFont typeface="Arial" panose="020B0604020202020204" pitchFamily="34" charset="0"/>
              <a:buNone/>
            </a:pPr>
            <a:r>
              <a:rPr lang="zh-CN" altLang="en-US" b="1" dirty="0"/>
              <a:t>    </a:t>
            </a:r>
            <a:r>
              <a:rPr lang="en-US" altLang="zh-CN" b="1" dirty="0"/>
              <a:t>B</a:t>
            </a:r>
            <a:r>
              <a:rPr lang="zh-CN" altLang="en-US" b="1" dirty="0"/>
              <a:t>（ </a:t>
            </a:r>
            <a:r>
              <a:rPr lang="en-US" altLang="zh-CN" b="1" dirty="0"/>
              <a:t>…</a:t>
            </a:r>
            <a:r>
              <a:rPr lang="zh-CN" altLang="en-US" b="1" dirty="0"/>
              <a:t> ， </a:t>
            </a:r>
            <a:r>
              <a:rPr lang="en-US" altLang="zh-CN" b="1" dirty="0"/>
              <a:t>…</a:t>
            </a:r>
            <a:r>
              <a:rPr lang="zh-CN" altLang="en-US" b="1" dirty="0"/>
              <a:t> ）表示“</a:t>
            </a:r>
            <a:r>
              <a:rPr lang="en-US" altLang="zh-CN" b="1" dirty="0"/>
              <a:t>…</a:t>
            </a:r>
            <a:r>
              <a:rPr lang="zh-CN" altLang="en-US" b="1" dirty="0"/>
              <a:t>生于</a:t>
            </a:r>
            <a:r>
              <a:rPr lang="en-US" altLang="zh-CN" b="1" dirty="0"/>
              <a:t>…”</a:t>
            </a:r>
            <a:r>
              <a:rPr lang="zh-CN" altLang="en-US" b="1" dirty="0"/>
              <a:t>。</a:t>
            </a:r>
          </a:p>
          <a:p>
            <a:pPr marL="0" indent="0">
              <a:spcAft>
                <a:spcPct val="35000"/>
              </a:spcAft>
              <a:buFont typeface="Arial" panose="020B0604020202020204" pitchFamily="34" charset="0"/>
              <a:buNone/>
            </a:pPr>
            <a:r>
              <a:rPr lang="en-US" altLang="zh-CN" b="1" dirty="0"/>
              <a:t>    ADD</a:t>
            </a:r>
            <a:r>
              <a:rPr lang="zh-CN" altLang="en-US" b="1" dirty="0"/>
              <a:t>（ </a:t>
            </a:r>
            <a:r>
              <a:rPr lang="en-US" altLang="zh-CN" b="1" dirty="0"/>
              <a:t>…</a:t>
            </a:r>
            <a:r>
              <a:rPr lang="zh-CN" altLang="en-US" b="1" dirty="0"/>
              <a:t> ， </a:t>
            </a:r>
            <a:r>
              <a:rPr lang="en-US" altLang="zh-CN" b="1" dirty="0"/>
              <a:t>…</a:t>
            </a:r>
            <a:r>
              <a:rPr lang="zh-CN" altLang="en-US" b="1" dirty="0"/>
              <a:t> ， </a:t>
            </a:r>
            <a:r>
              <a:rPr lang="en-US" altLang="zh-CN" b="1" dirty="0"/>
              <a:t>…</a:t>
            </a:r>
            <a:r>
              <a:rPr lang="zh-CN" altLang="en-US" b="1" dirty="0"/>
              <a:t> ）表示“</a:t>
            </a:r>
            <a:r>
              <a:rPr lang="en-US" altLang="zh-CN" b="1" dirty="0"/>
              <a:t>…+…=…”</a:t>
            </a:r>
            <a:r>
              <a:rPr lang="zh-CN" altLang="en-US" b="1" dirty="0"/>
              <a:t>。</a:t>
            </a:r>
          </a:p>
          <a:p>
            <a:pPr marL="0" indent="0">
              <a:buFont typeface="Arial" panose="020B0604020202020204" pitchFamily="34" charset="0"/>
              <a:buNone/>
            </a:pPr>
            <a:r>
              <a:rPr lang="zh-CN" altLang="en-US" b="1" dirty="0">
                <a:solidFill>
                  <a:srgbClr val="C00000"/>
                </a:solidFill>
              </a:rPr>
              <a:t>为提升可读性，可用个体变元来代替空位</a:t>
            </a:r>
            <a:r>
              <a:rPr lang="en-US" altLang="zh-CN" b="1" dirty="0">
                <a:solidFill>
                  <a:srgbClr val="C00000"/>
                </a:solidFill>
              </a:rPr>
              <a:t>:</a:t>
            </a:r>
          </a:p>
          <a:p>
            <a:pPr marL="0" indent="0" algn="ctr">
              <a:spcBef>
                <a:spcPct val="60000"/>
              </a:spcBef>
              <a:spcAft>
                <a:spcPct val="35000"/>
              </a:spcAft>
              <a:buFont typeface="Arial" panose="020B0604020202020204" pitchFamily="34" charset="0"/>
              <a:buNone/>
            </a:pPr>
            <a:r>
              <a:rPr lang="en-US" altLang="zh-CN" b="1" dirty="0"/>
              <a:t>P(x)</a:t>
            </a:r>
            <a:r>
              <a:rPr lang="zh-CN" altLang="en-US" b="1" dirty="0"/>
              <a:t>，</a:t>
            </a:r>
            <a:r>
              <a:rPr lang="en-US" altLang="zh-CN" b="1" dirty="0"/>
              <a:t>Q(x)</a:t>
            </a:r>
            <a:r>
              <a:rPr lang="zh-CN" altLang="en-US" b="1" dirty="0"/>
              <a:t>，</a:t>
            </a:r>
            <a:r>
              <a:rPr lang="en-US" altLang="zh-CN" b="1" dirty="0"/>
              <a:t>K(</a:t>
            </a:r>
            <a:r>
              <a:rPr lang="en-US" altLang="zh-CN" b="1" dirty="0" err="1"/>
              <a:t>x,y</a:t>
            </a:r>
            <a:r>
              <a:rPr lang="en-US" altLang="zh-CN" b="1" dirty="0"/>
              <a:t>), B(</a:t>
            </a:r>
            <a:r>
              <a:rPr lang="en-US" altLang="zh-CN" b="1" dirty="0" err="1"/>
              <a:t>x,y</a:t>
            </a:r>
            <a:r>
              <a:rPr lang="en-US" altLang="zh-CN" b="1" dirty="0"/>
              <a:t>)</a:t>
            </a:r>
            <a:r>
              <a:rPr lang="zh-CN" altLang="en-US" b="1" dirty="0"/>
              <a:t>，</a:t>
            </a:r>
            <a:r>
              <a:rPr lang="en-US" altLang="zh-CN" b="1" dirty="0"/>
              <a:t>ADD(x, y, z)</a:t>
            </a:r>
          </a:p>
        </p:txBody>
      </p:sp>
      <p:sp>
        <p:nvSpPr>
          <p:cNvPr id="2" name="文本框 1"/>
          <p:cNvSpPr txBox="1"/>
          <p:nvPr/>
        </p:nvSpPr>
        <p:spPr>
          <a:xfrm>
            <a:off x="2195736" y="5723950"/>
            <a:ext cx="6454011" cy="584775"/>
          </a:xfrm>
          <a:prstGeom prst="rect">
            <a:avLst/>
          </a:prstGeom>
          <a:noFill/>
        </p:spPr>
        <p:txBody>
          <a:bodyPr wrap="none" rtlCol="0">
            <a:spAutoFit/>
          </a:bodyPr>
          <a:lstStyle/>
          <a:p>
            <a:r>
              <a:rPr lang="zh-CN" altLang="en-US" sz="3200" dirty="0"/>
              <a:t>其中个体变元</a:t>
            </a:r>
            <a:r>
              <a:rPr lang="en-US" altLang="zh-CN" sz="3200" dirty="0" err="1"/>
              <a:t>x,y</a:t>
            </a:r>
            <a:r>
              <a:rPr lang="zh-CN" altLang="en-US" sz="3200" dirty="0"/>
              <a:t>等在个体域中取值</a:t>
            </a:r>
          </a:p>
        </p:txBody>
      </p:sp>
    </p:spTree>
    <p:extLst>
      <p:ext uri="{BB962C8B-B14F-4D97-AF65-F5344CB8AC3E}">
        <p14:creationId xmlns:p14="http://schemas.microsoft.com/office/powerpoint/2010/main" val="2476235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39002AA1-FB8B-43FF-9575-E4F1DC3BF365}" type="slidenum">
              <a:rPr lang="zh-CN" altLang="en-US" sz="1400" smtClean="0">
                <a:solidFill>
                  <a:schemeClr val="accent1"/>
                </a:solidFill>
                <a:latin typeface="Arial" panose="020B0604020202020204" pitchFamily="34" charset="0"/>
              </a:rPr>
              <a:pPr>
                <a:spcBef>
                  <a:spcPct val="0"/>
                </a:spcBef>
                <a:buFontTx/>
                <a:buNone/>
              </a:pPr>
              <a:t>25</a:t>
            </a:fld>
            <a:r>
              <a:rPr lang="en-US" altLang="zh-CN" sz="1400" dirty="0">
                <a:solidFill>
                  <a:schemeClr val="accent1"/>
                </a:solidFill>
                <a:latin typeface="Arial" panose="020B0604020202020204" pitchFamily="34" charset="0"/>
              </a:rPr>
              <a:t>/50</a:t>
            </a:r>
          </a:p>
        </p:txBody>
      </p:sp>
      <p:sp>
        <p:nvSpPr>
          <p:cNvPr id="19459" name="Rectangle 2"/>
          <p:cNvSpPr>
            <a:spLocks noGrp="1"/>
          </p:cNvSpPr>
          <p:nvPr>
            <p:ph type="title" idx="4294967295"/>
          </p:nvPr>
        </p:nvSpPr>
        <p:spPr/>
        <p:txBody>
          <a:bodyPr/>
          <a:lstStyle/>
          <a:p>
            <a:r>
              <a:rPr lang="zh-CN" altLang="en-US" sz="4000" b="1">
                <a:ea typeface="宋体" panose="02010600030101010101" pitchFamily="2" charset="-122"/>
              </a:rPr>
              <a:t>谓词填式</a:t>
            </a:r>
          </a:p>
        </p:txBody>
      </p:sp>
      <p:sp>
        <p:nvSpPr>
          <p:cNvPr id="21507" name="Rectangle 3"/>
          <p:cNvSpPr>
            <a:spLocks noGrp="1"/>
          </p:cNvSpPr>
          <p:nvPr>
            <p:ph type="body" idx="4294967295"/>
          </p:nvPr>
        </p:nvSpPr>
        <p:spPr>
          <a:xfrm>
            <a:off x="-252536" y="1628800"/>
            <a:ext cx="9577064" cy="2735262"/>
          </a:xfrm>
        </p:spPr>
        <p:txBody>
          <a:bodyPr/>
          <a:lstStyle/>
          <a:p>
            <a:pPr marL="0" indent="0">
              <a:lnSpc>
                <a:spcPct val="105000"/>
              </a:lnSpc>
              <a:buFont typeface="Arial" panose="020B0604020202020204" pitchFamily="34" charset="0"/>
              <a:buNone/>
            </a:pPr>
            <a:r>
              <a:rPr lang="zh-CN" altLang="en-US" b="1" dirty="0"/>
              <a:t>    </a:t>
            </a:r>
            <a:r>
              <a:rPr lang="en-US" altLang="zh-CN" b="1" dirty="0"/>
              <a:t>P</a:t>
            </a:r>
            <a:r>
              <a:rPr lang="zh-CN" altLang="en-US" b="1" dirty="0"/>
              <a:t>（</a:t>
            </a:r>
            <a:r>
              <a:rPr lang="zh-CN" altLang="en-US" b="1" dirty="0">
                <a:solidFill>
                  <a:srgbClr val="333300"/>
                </a:solidFill>
              </a:rPr>
              <a:t>苏格拉底</a:t>
            </a:r>
            <a:r>
              <a:rPr lang="zh-CN" altLang="en-US" b="1" dirty="0"/>
              <a:t>）</a:t>
            </a:r>
            <a:r>
              <a:rPr lang="en-US" altLang="zh-CN" b="1" dirty="0">
                <a:solidFill>
                  <a:srgbClr val="993300"/>
                </a:solidFill>
              </a:rPr>
              <a:t> ——</a:t>
            </a:r>
            <a:r>
              <a:rPr lang="zh-CN" altLang="en-US" b="1" dirty="0"/>
              <a:t>“</a:t>
            </a:r>
            <a:r>
              <a:rPr lang="zh-CN" altLang="en-US" b="1" dirty="0">
                <a:solidFill>
                  <a:srgbClr val="333300"/>
                </a:solidFill>
              </a:rPr>
              <a:t>苏格拉底</a:t>
            </a:r>
            <a:r>
              <a:rPr lang="zh-CN" altLang="en-US" b="1" dirty="0"/>
              <a:t>是人”。</a:t>
            </a:r>
          </a:p>
          <a:p>
            <a:pPr marL="0" indent="0">
              <a:lnSpc>
                <a:spcPct val="105000"/>
              </a:lnSpc>
              <a:buFont typeface="Arial" panose="020B0604020202020204" pitchFamily="34" charset="0"/>
              <a:buNone/>
            </a:pPr>
            <a:r>
              <a:rPr lang="zh-CN" altLang="en-US" b="1" dirty="0"/>
              <a:t>    </a:t>
            </a:r>
            <a:r>
              <a:rPr lang="en-US" altLang="zh-CN" b="1" dirty="0"/>
              <a:t>Q</a:t>
            </a:r>
            <a:r>
              <a:rPr lang="zh-CN" altLang="en-US" b="1" dirty="0"/>
              <a:t>（</a:t>
            </a:r>
            <a:r>
              <a:rPr lang="zh-CN" altLang="en-US" b="1" dirty="0">
                <a:solidFill>
                  <a:srgbClr val="333300"/>
                </a:solidFill>
              </a:rPr>
              <a:t>苏格拉底</a:t>
            </a:r>
            <a:r>
              <a:rPr lang="zh-CN" altLang="en-US" b="1" dirty="0"/>
              <a:t>）</a:t>
            </a:r>
            <a:r>
              <a:rPr lang="en-US" altLang="zh-CN" b="1" dirty="0">
                <a:solidFill>
                  <a:srgbClr val="993300"/>
                </a:solidFill>
              </a:rPr>
              <a:t> ——</a:t>
            </a:r>
            <a:r>
              <a:rPr lang="zh-CN" altLang="en-US" b="1" dirty="0"/>
              <a:t>“</a:t>
            </a:r>
            <a:r>
              <a:rPr lang="zh-CN" altLang="en-US" b="1" dirty="0">
                <a:solidFill>
                  <a:srgbClr val="333300"/>
                </a:solidFill>
              </a:rPr>
              <a:t>苏格拉底</a:t>
            </a:r>
            <a:r>
              <a:rPr lang="zh-CN" altLang="en-US" b="1" dirty="0"/>
              <a:t>是要死的”。</a:t>
            </a:r>
            <a:endParaRPr lang="en-US" altLang="zh-CN" b="1" dirty="0"/>
          </a:p>
          <a:p>
            <a:pPr marL="0" indent="0">
              <a:lnSpc>
                <a:spcPct val="105000"/>
              </a:lnSpc>
              <a:buNone/>
            </a:pPr>
            <a:r>
              <a:rPr lang="en-US" altLang="zh-CN" b="1" dirty="0"/>
              <a:t>    K</a:t>
            </a:r>
            <a:r>
              <a:rPr lang="zh-CN" altLang="en-US" b="1" dirty="0"/>
              <a:t>（</a:t>
            </a:r>
            <a:r>
              <a:rPr lang="zh-CN" altLang="en-US" b="1" dirty="0">
                <a:solidFill>
                  <a:srgbClr val="333300"/>
                </a:solidFill>
                <a:latin typeface="Arial" panose="020B0604020202020204" pitchFamily="34" charset="0"/>
              </a:rPr>
              <a:t>孙悟空，白骨精）</a:t>
            </a:r>
            <a:r>
              <a:rPr lang="en-US" altLang="zh-CN" b="1" dirty="0">
                <a:solidFill>
                  <a:srgbClr val="993300"/>
                </a:solidFill>
              </a:rPr>
              <a:t> ——</a:t>
            </a:r>
            <a:r>
              <a:rPr lang="zh-CN" altLang="en-US" b="1" dirty="0">
                <a:solidFill>
                  <a:srgbClr val="993300"/>
                </a:solidFill>
              </a:rPr>
              <a:t>“</a:t>
            </a:r>
            <a:r>
              <a:rPr lang="zh-CN" altLang="en-US" b="1" dirty="0">
                <a:solidFill>
                  <a:srgbClr val="333300"/>
                </a:solidFill>
                <a:latin typeface="Arial" panose="020B0604020202020204" pitchFamily="34" charset="0"/>
              </a:rPr>
              <a:t>孙悟空三打白骨精”。</a:t>
            </a:r>
            <a:endParaRPr lang="zh-CN" altLang="en-US" b="1" dirty="0"/>
          </a:p>
          <a:p>
            <a:pPr marL="0" indent="0">
              <a:lnSpc>
                <a:spcPct val="105000"/>
              </a:lnSpc>
              <a:buFont typeface="Arial" panose="020B0604020202020204" pitchFamily="34" charset="0"/>
              <a:buNone/>
            </a:pPr>
            <a:r>
              <a:rPr lang="en-US" altLang="zh-CN" b="1" dirty="0"/>
              <a:t>    B</a:t>
            </a:r>
            <a:r>
              <a:rPr lang="zh-CN" altLang="en-US" b="1" dirty="0"/>
              <a:t>（孔子，曲阜）</a:t>
            </a:r>
            <a:r>
              <a:rPr lang="en-US" altLang="zh-CN" b="1" dirty="0">
                <a:solidFill>
                  <a:srgbClr val="993300"/>
                </a:solidFill>
              </a:rPr>
              <a:t> ——</a:t>
            </a:r>
            <a:r>
              <a:rPr lang="zh-CN" altLang="en-US" b="1" dirty="0"/>
              <a:t>“孔子生于曲阜”。</a:t>
            </a:r>
          </a:p>
          <a:p>
            <a:pPr marL="0" indent="0">
              <a:lnSpc>
                <a:spcPct val="105000"/>
              </a:lnSpc>
              <a:buFont typeface="Arial" panose="020B0604020202020204" pitchFamily="34" charset="0"/>
              <a:buNone/>
            </a:pPr>
            <a:r>
              <a:rPr lang="zh-CN" altLang="en-US" b="1" dirty="0"/>
              <a:t>    </a:t>
            </a:r>
            <a:r>
              <a:rPr lang="en-US" altLang="zh-CN" b="1" dirty="0"/>
              <a:t>ADD</a:t>
            </a:r>
            <a:r>
              <a:rPr lang="zh-CN" altLang="en-US" b="1" dirty="0"/>
              <a:t>（</a:t>
            </a:r>
            <a:r>
              <a:rPr lang="en-US" altLang="zh-CN" b="1" dirty="0"/>
              <a:t>3</a:t>
            </a:r>
            <a:r>
              <a:rPr lang="zh-CN" altLang="en-US" b="1" dirty="0"/>
              <a:t>，</a:t>
            </a:r>
            <a:r>
              <a:rPr lang="en-US" altLang="zh-CN" b="1" dirty="0"/>
              <a:t>2</a:t>
            </a:r>
            <a:r>
              <a:rPr lang="zh-CN" altLang="en-US" b="1" dirty="0"/>
              <a:t>，</a:t>
            </a:r>
            <a:r>
              <a:rPr lang="en-US" altLang="zh-CN" b="1" dirty="0"/>
              <a:t>5</a:t>
            </a:r>
            <a:r>
              <a:rPr lang="zh-CN" altLang="en-US" b="1" dirty="0"/>
              <a:t>）</a:t>
            </a:r>
            <a:r>
              <a:rPr lang="en-US" altLang="zh-CN" b="1" dirty="0">
                <a:solidFill>
                  <a:srgbClr val="993300"/>
                </a:solidFill>
              </a:rPr>
              <a:t> ——</a:t>
            </a:r>
            <a:r>
              <a:rPr lang="zh-CN" altLang="en-US" b="1" dirty="0"/>
              <a:t>“</a:t>
            </a:r>
            <a:r>
              <a:rPr lang="en-US" altLang="zh-CN" b="1" dirty="0"/>
              <a:t>3+2=5”</a:t>
            </a:r>
            <a:r>
              <a:rPr lang="zh-CN" altLang="en-US" b="1" dirty="0"/>
              <a:t>。</a:t>
            </a:r>
          </a:p>
        </p:txBody>
      </p:sp>
      <p:sp>
        <p:nvSpPr>
          <p:cNvPr id="21508" name="Text Box 4"/>
          <p:cNvSpPr txBox="1">
            <a:spLocks noChangeArrowheads="1"/>
          </p:cNvSpPr>
          <p:nvPr/>
        </p:nvSpPr>
        <p:spPr bwMode="auto">
          <a:xfrm>
            <a:off x="0" y="4848225"/>
            <a:ext cx="9144000" cy="108625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nSpc>
                <a:spcPct val="105000"/>
              </a:lnSpc>
              <a:buFont typeface="Arial" panose="020B0604020202020204" pitchFamily="34" charset="0"/>
              <a:buNone/>
            </a:pPr>
            <a:r>
              <a:rPr lang="zh-CN" altLang="en-US" b="1" dirty="0">
                <a:solidFill>
                  <a:schemeClr val="bg1"/>
                </a:solidFill>
                <a:latin typeface="Arial" panose="020B0604020202020204" pitchFamily="34" charset="0"/>
              </a:rPr>
              <a:t>单个谓词不构成完整的意思（不是命题），只有当谓词填以个体后才能够构成完整的意义。</a:t>
            </a:r>
            <a:endParaRPr lang="zh-CN" altLang="en-US" dirty="0">
              <a:solidFill>
                <a:schemeClr val="bg1"/>
              </a:solidFill>
              <a:latin typeface="Arial" panose="020B0604020202020204" pitchFamily="34" charset="0"/>
            </a:endParaRPr>
          </a:p>
        </p:txBody>
      </p:sp>
      <p:sp>
        <p:nvSpPr>
          <p:cNvPr id="5" name="矩形 4"/>
          <p:cNvSpPr/>
          <p:nvPr/>
        </p:nvSpPr>
        <p:spPr>
          <a:xfrm>
            <a:off x="0" y="875184"/>
            <a:ext cx="9144000" cy="580544"/>
          </a:xfrm>
          <a:prstGeom prst="rect">
            <a:avLst/>
          </a:prstGeom>
          <a:solidFill>
            <a:srgbClr val="396497"/>
          </a:solidFill>
        </p:spPr>
        <p:txBody>
          <a:bodyPr>
            <a:spAutoFit/>
          </a:bodyPr>
          <a:lstStyle/>
          <a:p>
            <a:pPr algn="ctr" eaLnBrk="1" hangingPunct="1">
              <a:lnSpc>
                <a:spcPct val="105000"/>
              </a:lnSpc>
              <a:buFont typeface="Arial" charset="0"/>
              <a:buNone/>
              <a:defRPr/>
            </a:pPr>
            <a:r>
              <a:rPr lang="en-US" altLang="zh-CN" sz="3200" b="1" dirty="0">
                <a:solidFill>
                  <a:schemeClr val="bg1"/>
                </a:solidFill>
                <a:latin typeface="+mj-lt"/>
              </a:rPr>
              <a:t>——</a:t>
            </a:r>
            <a:r>
              <a:rPr lang="zh-CN" altLang="en-US" sz="3200" b="1" dirty="0">
                <a:solidFill>
                  <a:schemeClr val="bg1"/>
                </a:solidFill>
                <a:latin typeface="Calibri" pitchFamily="34" charset="0"/>
              </a:rPr>
              <a:t>谓词的空位上填入个体后所产生的语句。</a:t>
            </a:r>
          </a:p>
        </p:txBody>
      </p:sp>
    </p:spTree>
    <p:extLst>
      <p:ext uri="{BB962C8B-B14F-4D97-AF65-F5344CB8AC3E}">
        <p14:creationId xmlns:p14="http://schemas.microsoft.com/office/powerpoint/2010/main" val="29040867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P spid="2150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075C1404-8E45-4F4B-8D58-DD9CDA2DFD53}" type="slidenum">
              <a:rPr lang="zh-CN" altLang="en-US" sz="1400" smtClean="0">
                <a:solidFill>
                  <a:schemeClr val="accent1"/>
                </a:solidFill>
                <a:latin typeface="Arial" panose="020B0604020202020204" pitchFamily="34" charset="0"/>
              </a:rPr>
              <a:pPr>
                <a:spcBef>
                  <a:spcPct val="0"/>
                </a:spcBef>
                <a:buFontTx/>
                <a:buNone/>
              </a:pPr>
              <a:t>26</a:t>
            </a:fld>
            <a:r>
              <a:rPr lang="en-US" altLang="zh-CN" sz="1400" dirty="0">
                <a:solidFill>
                  <a:schemeClr val="accent1"/>
                </a:solidFill>
                <a:latin typeface="Arial" panose="020B0604020202020204" pitchFamily="34" charset="0"/>
              </a:rPr>
              <a:t>/50</a:t>
            </a:r>
          </a:p>
        </p:txBody>
      </p:sp>
      <p:sp>
        <p:nvSpPr>
          <p:cNvPr id="20483" name="Rectangle 2"/>
          <p:cNvSpPr>
            <a:spLocks noGrp="1"/>
          </p:cNvSpPr>
          <p:nvPr>
            <p:ph type="title" idx="4294967295"/>
          </p:nvPr>
        </p:nvSpPr>
        <p:spPr>
          <a:xfrm>
            <a:off x="179388" y="-26988"/>
            <a:ext cx="8785100" cy="642938"/>
          </a:xfrm>
        </p:spPr>
        <p:txBody>
          <a:bodyPr/>
          <a:lstStyle/>
          <a:p>
            <a:r>
              <a:rPr lang="zh-CN" altLang="en-US" sz="4000" b="1" dirty="0"/>
              <a:t>谓词命名式与谓词填式（</a:t>
            </a:r>
            <a:r>
              <a:rPr lang="en-US" altLang="zh-CN" sz="4000" b="1" dirty="0"/>
              <a:t>0</a:t>
            </a:r>
            <a:r>
              <a:rPr lang="zh-CN" altLang="en-US" sz="4000" b="1" dirty="0"/>
              <a:t>元谓词）</a:t>
            </a:r>
            <a:endParaRPr lang="zh-CN" altLang="en-US" sz="4000" b="1" dirty="0">
              <a:ea typeface="宋体" panose="02010600030101010101" pitchFamily="2" charset="-122"/>
            </a:endParaRPr>
          </a:p>
        </p:txBody>
      </p:sp>
      <p:sp>
        <p:nvSpPr>
          <p:cNvPr id="22531" name="Rectangle 3"/>
          <p:cNvSpPr>
            <a:spLocks noGrp="1"/>
          </p:cNvSpPr>
          <p:nvPr>
            <p:ph type="body" idx="4294967295"/>
          </p:nvPr>
        </p:nvSpPr>
        <p:spPr>
          <a:xfrm>
            <a:off x="107504" y="1628800"/>
            <a:ext cx="8424862" cy="785812"/>
          </a:xfrm>
        </p:spPr>
        <p:txBody>
          <a:bodyPr/>
          <a:lstStyle/>
          <a:p>
            <a:pPr marL="631825" indent="-631825">
              <a:lnSpc>
                <a:spcPct val="110000"/>
              </a:lnSpc>
              <a:spcBef>
                <a:spcPct val="55000"/>
              </a:spcBef>
              <a:buFont typeface="Arial" charset="0"/>
              <a:buNone/>
              <a:defRPr/>
            </a:pPr>
            <a:r>
              <a:rPr lang="zh-CN" altLang="en-US" b="1" dirty="0">
                <a:latin typeface="+mj-lt"/>
              </a:rPr>
              <a:t>例如：</a:t>
            </a:r>
          </a:p>
        </p:txBody>
      </p:sp>
      <p:sp>
        <p:nvSpPr>
          <p:cNvPr id="4" name="矩形 3"/>
          <p:cNvSpPr/>
          <p:nvPr/>
        </p:nvSpPr>
        <p:spPr>
          <a:xfrm>
            <a:off x="140344" y="836712"/>
            <a:ext cx="9144000" cy="599010"/>
          </a:xfrm>
          <a:prstGeom prst="rect">
            <a:avLst/>
          </a:prstGeom>
          <a:solidFill>
            <a:schemeClr val="tx2">
              <a:lumMod val="40000"/>
              <a:lumOff val="60000"/>
            </a:schemeClr>
          </a:solidFill>
        </p:spPr>
        <p:txBody>
          <a:bodyPr>
            <a:spAutoFit/>
          </a:bodyPr>
          <a:lstStyle/>
          <a:p>
            <a:pPr marL="631825" indent="-631825" algn="ctr" eaLnBrk="1" hangingPunct="1">
              <a:lnSpc>
                <a:spcPct val="110000"/>
              </a:lnSpc>
              <a:spcBef>
                <a:spcPct val="55000"/>
              </a:spcBef>
              <a:buFont typeface="Arial" charset="0"/>
              <a:buNone/>
              <a:defRPr/>
            </a:pPr>
            <a:r>
              <a:rPr lang="zh-CN" altLang="en-US" sz="3200" b="1" dirty="0">
                <a:solidFill>
                  <a:srgbClr val="993300"/>
                </a:solidFill>
                <a:latin typeface="Calibri" pitchFamily="34" charset="0"/>
              </a:rPr>
              <a:t>同形，但它们表示不同的意义。</a:t>
            </a:r>
          </a:p>
        </p:txBody>
      </p:sp>
      <p:sp>
        <p:nvSpPr>
          <p:cNvPr id="5" name="矩形 4"/>
          <p:cNvSpPr>
            <a:spLocks noChangeArrowheads="1"/>
          </p:cNvSpPr>
          <p:nvPr/>
        </p:nvSpPr>
        <p:spPr bwMode="auto">
          <a:xfrm>
            <a:off x="179388" y="3230979"/>
            <a:ext cx="1296144" cy="646331"/>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b="1" dirty="0">
                <a:solidFill>
                  <a:schemeClr val="bg1"/>
                </a:solidFill>
                <a:latin typeface="Arial" panose="020B0604020202020204" pitchFamily="34" charset="0"/>
              </a:rPr>
              <a:t>P(</a:t>
            </a:r>
            <a:r>
              <a:rPr lang="en-US" altLang="zh-CN" sz="3600" b="1" dirty="0">
                <a:solidFill>
                  <a:schemeClr val="bg1"/>
                </a:solidFill>
              </a:rPr>
              <a:t>x</a:t>
            </a:r>
            <a:r>
              <a:rPr lang="en-US" altLang="zh-CN" sz="3600" b="1" dirty="0">
                <a:solidFill>
                  <a:schemeClr val="bg1"/>
                </a:solidFill>
                <a:latin typeface="Arial" panose="020B0604020202020204" pitchFamily="34" charset="0"/>
              </a:rPr>
              <a:t>)</a:t>
            </a:r>
            <a:endParaRPr lang="zh-CN" altLang="en-US" sz="3600" dirty="0">
              <a:solidFill>
                <a:schemeClr val="bg1"/>
              </a:solidFill>
              <a:latin typeface="Arial" panose="020B0604020202020204" pitchFamily="34" charset="0"/>
            </a:endParaRPr>
          </a:p>
        </p:txBody>
      </p:sp>
      <p:sp>
        <p:nvSpPr>
          <p:cNvPr id="6" name="矩形 5"/>
          <p:cNvSpPr>
            <a:spLocks noChangeArrowheads="1"/>
          </p:cNvSpPr>
          <p:nvPr/>
        </p:nvSpPr>
        <p:spPr bwMode="auto">
          <a:xfrm>
            <a:off x="2098600" y="2276872"/>
            <a:ext cx="650584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dirty="0">
                <a:latin typeface="Arial" panose="020B0604020202020204" pitchFamily="34" charset="0"/>
              </a:rPr>
              <a:t>作为命名式时，它只是</a:t>
            </a:r>
            <a:r>
              <a:rPr lang="en-US" altLang="zh-CN" sz="2800" b="1" dirty="0">
                <a:latin typeface="Arial" panose="020B0604020202020204" pitchFamily="34" charset="0"/>
              </a:rPr>
              <a:t>P</a:t>
            </a:r>
            <a:r>
              <a:rPr lang="en-US" altLang="zh-CN" sz="2800" b="1" dirty="0">
                <a:solidFill>
                  <a:srgbClr val="FF0000"/>
                </a:solidFill>
                <a:latin typeface="Arial" panose="020B0604020202020204" pitchFamily="34" charset="0"/>
              </a:rPr>
              <a:t>(</a:t>
            </a:r>
            <a:r>
              <a:rPr lang="en-US" altLang="zh-CN" sz="1800" b="1" dirty="0">
                <a:latin typeface="Arial" panose="020B0604020202020204" pitchFamily="34" charset="0"/>
              </a:rPr>
              <a:t>…</a:t>
            </a:r>
            <a:r>
              <a:rPr lang="en-US" altLang="zh-CN" sz="2800" b="1" dirty="0">
                <a:solidFill>
                  <a:srgbClr val="FF0000"/>
                </a:solidFill>
                <a:latin typeface="Arial" panose="020B0604020202020204" pitchFamily="34" charset="0"/>
              </a:rPr>
              <a:t>)</a:t>
            </a:r>
            <a:r>
              <a:rPr lang="zh-CN" altLang="en-US" sz="2800" b="1" dirty="0">
                <a:latin typeface="Arial" panose="020B0604020202020204" pitchFamily="34" charset="0"/>
              </a:rPr>
              <a:t>的另一写法，</a:t>
            </a:r>
            <a:r>
              <a:rPr lang="en-US" altLang="zh-CN" sz="2800" b="1" dirty="0"/>
              <a:t>x</a:t>
            </a:r>
            <a:r>
              <a:rPr lang="zh-CN" altLang="en-US" sz="2800" b="1" dirty="0">
                <a:latin typeface="Arial" panose="020B0604020202020204" pitchFamily="34" charset="0"/>
              </a:rPr>
              <a:t>是个体变元，</a:t>
            </a:r>
            <a:r>
              <a:rPr lang="en-US" altLang="zh-CN" sz="2800" b="1" dirty="0">
                <a:latin typeface="Arial" panose="020B0604020202020204" pitchFamily="34" charset="0"/>
              </a:rPr>
              <a:t> </a:t>
            </a:r>
            <a:r>
              <a:rPr lang="en-US" altLang="zh-CN" sz="2800" b="1" dirty="0">
                <a:solidFill>
                  <a:srgbClr val="C00000"/>
                </a:solidFill>
                <a:latin typeface="Arial" panose="020B0604020202020204" pitchFamily="34" charset="0"/>
              </a:rPr>
              <a:t>P(</a:t>
            </a:r>
            <a:r>
              <a:rPr lang="en-US" altLang="zh-CN" sz="2800" b="1" dirty="0">
                <a:solidFill>
                  <a:srgbClr val="C00000"/>
                </a:solidFill>
              </a:rPr>
              <a:t>x</a:t>
            </a:r>
            <a:r>
              <a:rPr lang="en-US" altLang="zh-CN" sz="2800" b="1" dirty="0">
                <a:solidFill>
                  <a:srgbClr val="C00000"/>
                </a:solidFill>
                <a:latin typeface="Arial" panose="020B0604020202020204" pitchFamily="34" charset="0"/>
              </a:rPr>
              <a:t>)</a:t>
            </a:r>
            <a:r>
              <a:rPr lang="zh-CN" altLang="en-US" sz="2800" b="1" dirty="0">
                <a:latin typeface="Arial" panose="020B0604020202020204" pitchFamily="34" charset="0"/>
              </a:rPr>
              <a:t>未必是命题</a:t>
            </a:r>
          </a:p>
        </p:txBody>
      </p:sp>
      <p:sp>
        <p:nvSpPr>
          <p:cNvPr id="7" name="矩形 6"/>
          <p:cNvSpPr>
            <a:spLocks noChangeArrowheads="1"/>
          </p:cNvSpPr>
          <p:nvPr/>
        </p:nvSpPr>
        <p:spPr bwMode="auto">
          <a:xfrm>
            <a:off x="2027162" y="4277122"/>
            <a:ext cx="63818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dirty="0">
                <a:latin typeface="Arial" panose="020B0604020202020204" pitchFamily="34" charset="0"/>
              </a:rPr>
              <a:t>作为填式时，</a:t>
            </a:r>
            <a:r>
              <a:rPr lang="en-US" altLang="zh-CN" sz="2800" b="1" dirty="0"/>
              <a:t>x</a:t>
            </a:r>
            <a:r>
              <a:rPr lang="zh-CN" altLang="en-US" sz="2800" b="1" dirty="0">
                <a:latin typeface="Arial" panose="020B0604020202020204" pitchFamily="34" charset="0"/>
              </a:rPr>
              <a:t>是常个体，</a:t>
            </a:r>
            <a:r>
              <a:rPr lang="en-US" altLang="zh-CN" sz="2800" b="1" dirty="0">
                <a:solidFill>
                  <a:srgbClr val="C00000"/>
                </a:solidFill>
                <a:latin typeface="Arial" panose="020B0604020202020204" pitchFamily="34" charset="0"/>
              </a:rPr>
              <a:t>P(</a:t>
            </a:r>
            <a:r>
              <a:rPr lang="en-US" altLang="zh-CN" sz="2800" b="1" dirty="0">
                <a:solidFill>
                  <a:srgbClr val="C00000"/>
                </a:solidFill>
              </a:rPr>
              <a:t>x</a:t>
            </a:r>
            <a:r>
              <a:rPr lang="en-US" altLang="zh-CN" sz="2800" b="1" dirty="0">
                <a:solidFill>
                  <a:srgbClr val="C00000"/>
                </a:solidFill>
                <a:latin typeface="Arial" panose="020B0604020202020204" pitchFamily="34" charset="0"/>
              </a:rPr>
              <a:t>)</a:t>
            </a:r>
            <a:r>
              <a:rPr lang="zh-CN" altLang="en-US" sz="2800" b="1" dirty="0">
                <a:latin typeface="Arial" panose="020B0604020202020204" pitchFamily="34" charset="0"/>
              </a:rPr>
              <a:t>是命题</a:t>
            </a:r>
            <a:endParaRPr lang="zh-CN" altLang="en-US" sz="2800" dirty="0">
              <a:latin typeface="Arial" panose="020B0604020202020204" pitchFamily="34" charset="0"/>
            </a:endParaRPr>
          </a:p>
        </p:txBody>
      </p:sp>
      <p:sp>
        <p:nvSpPr>
          <p:cNvPr id="8" name="左大括号 7"/>
          <p:cNvSpPr/>
          <p:nvPr/>
        </p:nvSpPr>
        <p:spPr>
          <a:xfrm>
            <a:off x="1527100" y="2562622"/>
            <a:ext cx="500062" cy="200025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2" name="矩形 1"/>
          <p:cNvSpPr/>
          <p:nvPr/>
        </p:nvSpPr>
        <p:spPr>
          <a:xfrm>
            <a:off x="1691680" y="5157192"/>
            <a:ext cx="6776214" cy="1569660"/>
          </a:xfrm>
          <a:prstGeom prst="rect">
            <a:avLst/>
          </a:prstGeom>
          <a:solidFill>
            <a:srgbClr val="FFFF00"/>
          </a:solidFill>
        </p:spPr>
        <p:txBody>
          <a:bodyPr wrap="none">
            <a:spAutoFit/>
          </a:bodyPr>
          <a:lstStyle/>
          <a:p>
            <a:r>
              <a:rPr lang="zh-CN" altLang="en-US" sz="3200" b="1" dirty="0"/>
              <a:t>不带个体变项的谓词，即谓词填式，</a:t>
            </a:r>
            <a:endParaRPr lang="en-US" altLang="zh-CN" sz="3200" b="1" dirty="0"/>
          </a:p>
          <a:p>
            <a:r>
              <a:rPr lang="zh-CN" altLang="en-US" sz="3200" b="1" dirty="0"/>
              <a:t>被称为</a:t>
            </a:r>
            <a:r>
              <a:rPr lang="en-US" altLang="zh-CN" sz="3200" b="1" dirty="0">
                <a:solidFill>
                  <a:srgbClr val="C00000"/>
                </a:solidFill>
              </a:rPr>
              <a:t>0</a:t>
            </a:r>
            <a:r>
              <a:rPr lang="zh-CN" altLang="en-US" sz="3200" b="1" dirty="0">
                <a:solidFill>
                  <a:srgbClr val="C00000"/>
                </a:solidFill>
              </a:rPr>
              <a:t>元谓词。</a:t>
            </a:r>
            <a:endParaRPr lang="en-US" altLang="zh-CN" sz="3200" b="1" dirty="0">
              <a:solidFill>
                <a:srgbClr val="C00000"/>
              </a:solidFill>
            </a:endParaRPr>
          </a:p>
          <a:p>
            <a:r>
              <a:rPr lang="zh-CN" altLang="en-US" sz="3200" b="1" dirty="0"/>
              <a:t>原子命题都可以用</a:t>
            </a:r>
            <a:r>
              <a:rPr lang="en-US" altLang="zh-CN" sz="3200" b="1" dirty="0"/>
              <a:t>0</a:t>
            </a:r>
            <a:r>
              <a:rPr lang="zh-CN" altLang="en-US" sz="3200" b="1" dirty="0"/>
              <a:t>元谓词表示。</a:t>
            </a:r>
            <a:endParaRPr lang="zh-CN" altLang="en-US" sz="3200" dirty="0"/>
          </a:p>
        </p:txBody>
      </p:sp>
    </p:spTree>
    <p:extLst>
      <p:ext uri="{BB962C8B-B14F-4D97-AF65-F5344CB8AC3E}">
        <p14:creationId xmlns:p14="http://schemas.microsoft.com/office/powerpoint/2010/main" val="31952890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4CBDBDB8-78FC-420B-BF14-D17D4F24DAD3}" type="slidenum">
              <a:rPr lang="zh-CN" altLang="en-US" sz="1400" smtClean="0">
                <a:solidFill>
                  <a:schemeClr val="accent1"/>
                </a:solidFill>
                <a:latin typeface="Arial" panose="020B0604020202020204" pitchFamily="34" charset="0"/>
              </a:rPr>
              <a:pPr>
                <a:spcBef>
                  <a:spcPct val="0"/>
                </a:spcBef>
                <a:buFontTx/>
                <a:buNone/>
              </a:pPr>
              <a:t>27</a:t>
            </a:fld>
            <a:r>
              <a:rPr lang="en-US" altLang="zh-CN" sz="1400" dirty="0">
                <a:solidFill>
                  <a:schemeClr val="accent1"/>
                </a:solidFill>
                <a:latin typeface="Arial" panose="020B0604020202020204" pitchFamily="34" charset="0"/>
              </a:rPr>
              <a:t>/50</a:t>
            </a:r>
          </a:p>
        </p:txBody>
      </p:sp>
      <p:sp>
        <p:nvSpPr>
          <p:cNvPr id="22531" name="Rectangle 2"/>
          <p:cNvSpPr>
            <a:spLocks noGrp="1"/>
          </p:cNvSpPr>
          <p:nvPr>
            <p:ph type="title" idx="4294967295"/>
          </p:nvPr>
        </p:nvSpPr>
        <p:spPr/>
        <p:txBody>
          <a:bodyPr/>
          <a:lstStyle/>
          <a:p>
            <a:r>
              <a:rPr lang="zh-CN" altLang="en-US" sz="3600" b="1" dirty="0">
                <a:ea typeface="宋体" panose="02010600030101010101" pitchFamily="2" charset="-122"/>
              </a:rPr>
              <a:t>谓词：从个体域到真值集的映射</a:t>
            </a:r>
          </a:p>
        </p:txBody>
      </p:sp>
      <p:sp>
        <p:nvSpPr>
          <p:cNvPr id="339971" name="Rectangle 3"/>
          <p:cNvSpPr>
            <a:spLocks noGrp="1"/>
          </p:cNvSpPr>
          <p:nvPr>
            <p:ph type="body" idx="4294967295"/>
          </p:nvPr>
        </p:nvSpPr>
        <p:spPr>
          <a:xfrm>
            <a:off x="395288" y="908050"/>
            <a:ext cx="8281987" cy="4392613"/>
          </a:xfrm>
        </p:spPr>
        <p:txBody>
          <a:bodyPr/>
          <a:lstStyle/>
          <a:p>
            <a:pPr marL="0" indent="0">
              <a:lnSpc>
                <a:spcPct val="110000"/>
              </a:lnSpc>
              <a:buFont typeface="Arial" panose="020B0604020202020204" pitchFamily="34" charset="0"/>
              <a:buNone/>
            </a:pPr>
            <a:r>
              <a:rPr lang="zh-CN" altLang="en-US" b="1" dirty="0"/>
              <a:t>当谓词填式中所填个体都是常元时，它是一个命题，因而有确定的真值。</a:t>
            </a:r>
          </a:p>
          <a:p>
            <a:pPr marL="0" indent="0">
              <a:lnSpc>
                <a:spcPct val="110000"/>
              </a:lnSpc>
              <a:buFont typeface="Arial" panose="020B0604020202020204" pitchFamily="34" charset="0"/>
              <a:buNone/>
            </a:pPr>
            <a:endParaRPr lang="zh-CN" altLang="en-US" b="1" dirty="0"/>
          </a:p>
          <a:p>
            <a:pPr marL="0" indent="0">
              <a:lnSpc>
                <a:spcPct val="110000"/>
              </a:lnSpc>
              <a:buFont typeface="Arial" panose="020B0604020202020204" pitchFamily="34" charset="0"/>
              <a:buNone/>
            </a:pPr>
            <a:r>
              <a:rPr lang="zh-CN" altLang="en-US" b="1" dirty="0"/>
              <a:t>例如： </a:t>
            </a:r>
            <a:r>
              <a:rPr lang="en-US" altLang="zh-CN" b="1" dirty="0"/>
              <a:t>P</a:t>
            </a:r>
            <a:r>
              <a:rPr lang="zh-CN" altLang="en-US" b="1" dirty="0"/>
              <a:t>（</a:t>
            </a:r>
            <a:r>
              <a:rPr lang="en-US" altLang="zh-CN" b="1" dirty="0"/>
              <a:t>x</a:t>
            </a:r>
            <a:r>
              <a:rPr lang="zh-CN" altLang="en-US" b="1" dirty="0"/>
              <a:t>）</a:t>
            </a:r>
            <a:r>
              <a:rPr lang="en-US" altLang="zh-CN" b="1" dirty="0"/>
              <a:t>——</a:t>
            </a:r>
            <a:r>
              <a:rPr lang="zh-CN" altLang="en-US" b="1" dirty="0"/>
              <a:t>“</a:t>
            </a:r>
            <a:r>
              <a:rPr lang="en-US" altLang="zh-CN" b="1" dirty="0"/>
              <a:t>x</a:t>
            </a:r>
            <a:r>
              <a:rPr lang="zh-CN" altLang="en-US" b="1" dirty="0"/>
              <a:t>是人” </a:t>
            </a:r>
            <a:endParaRPr lang="en-US" altLang="zh-CN" b="1" dirty="0"/>
          </a:p>
          <a:p>
            <a:pPr marL="0" indent="0">
              <a:lnSpc>
                <a:spcPct val="110000"/>
              </a:lnSpc>
              <a:buFont typeface="Arial" panose="020B0604020202020204" pitchFamily="34" charset="0"/>
              <a:buNone/>
            </a:pPr>
            <a:r>
              <a:rPr lang="en-US" altLang="zh-CN" b="1" dirty="0"/>
              <a:t>            P</a:t>
            </a:r>
            <a:r>
              <a:rPr lang="zh-CN" altLang="en-US" b="1" dirty="0"/>
              <a:t>（</a:t>
            </a:r>
            <a:r>
              <a:rPr lang="zh-CN" altLang="en-US" b="1" dirty="0">
                <a:solidFill>
                  <a:srgbClr val="333300"/>
                </a:solidFill>
              </a:rPr>
              <a:t>苏格拉底</a:t>
            </a:r>
            <a:r>
              <a:rPr lang="zh-CN" altLang="en-US" b="1" dirty="0"/>
              <a:t>）为真，</a:t>
            </a:r>
          </a:p>
          <a:p>
            <a:pPr marL="0" indent="0">
              <a:lnSpc>
                <a:spcPct val="110000"/>
              </a:lnSpc>
              <a:buFont typeface="Arial" panose="020B0604020202020204" pitchFamily="34" charset="0"/>
              <a:buNone/>
            </a:pPr>
            <a:r>
              <a:rPr lang="en-US" altLang="zh-CN" b="1" dirty="0"/>
              <a:t>            P</a:t>
            </a:r>
            <a:r>
              <a:rPr lang="zh-CN" altLang="en-US" b="1" dirty="0"/>
              <a:t>（孔子）为真，</a:t>
            </a:r>
          </a:p>
          <a:p>
            <a:pPr marL="0" indent="0">
              <a:lnSpc>
                <a:spcPct val="110000"/>
              </a:lnSpc>
              <a:buFont typeface="Arial" panose="020B0604020202020204" pitchFamily="34" charset="0"/>
              <a:buNone/>
            </a:pPr>
            <a:r>
              <a:rPr lang="zh-CN" altLang="en-US" b="1" dirty="0"/>
              <a:t>            </a:t>
            </a:r>
            <a:r>
              <a:rPr lang="en-US" altLang="zh-CN" b="1" dirty="0"/>
              <a:t>P</a:t>
            </a:r>
            <a:r>
              <a:rPr lang="zh-CN" altLang="en-US" b="1" dirty="0"/>
              <a:t>（孙悟空）为假，</a:t>
            </a:r>
          </a:p>
          <a:p>
            <a:pPr marL="0" indent="0">
              <a:lnSpc>
                <a:spcPct val="110000"/>
              </a:lnSpc>
              <a:buFont typeface="Arial" panose="020B0604020202020204" pitchFamily="34" charset="0"/>
              <a:buNone/>
            </a:pPr>
            <a:r>
              <a:rPr lang="zh-CN" altLang="en-US" b="1" dirty="0"/>
              <a:t>            </a:t>
            </a:r>
            <a:r>
              <a:rPr lang="en-US" altLang="zh-CN" b="1" dirty="0"/>
              <a:t>P</a:t>
            </a:r>
            <a:r>
              <a:rPr lang="zh-CN" altLang="en-US" b="1" dirty="0"/>
              <a:t>（北京）为假。</a:t>
            </a:r>
          </a:p>
        </p:txBody>
      </p:sp>
    </p:spTree>
    <p:extLst>
      <p:ext uri="{BB962C8B-B14F-4D97-AF65-F5344CB8AC3E}">
        <p14:creationId xmlns:p14="http://schemas.microsoft.com/office/powerpoint/2010/main" val="35238022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9971">
                                            <p:txEl>
                                              <p:pRg st="2" end="2"/>
                                            </p:txEl>
                                          </p:spTgt>
                                        </p:tgtEl>
                                        <p:attrNameLst>
                                          <p:attrName>style.visibility</p:attrName>
                                        </p:attrNameLst>
                                      </p:cBhvr>
                                      <p:to>
                                        <p:strVal val="visible"/>
                                      </p:to>
                                    </p:set>
                                    <p:animEffect transition="in" filter="blinds(horizontal)">
                                      <p:cBhvr>
                                        <p:cTn id="7" dur="500"/>
                                        <p:tgtEl>
                                          <p:spTgt spid="3399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9971">
                                            <p:txEl>
                                              <p:pRg st="3" end="3"/>
                                            </p:txEl>
                                          </p:spTgt>
                                        </p:tgtEl>
                                        <p:attrNameLst>
                                          <p:attrName>style.visibility</p:attrName>
                                        </p:attrNameLst>
                                      </p:cBhvr>
                                      <p:to>
                                        <p:strVal val="visible"/>
                                      </p:to>
                                    </p:set>
                                    <p:animEffect transition="in" filter="blinds(horizontal)">
                                      <p:cBhvr>
                                        <p:cTn id="12" dur="500"/>
                                        <p:tgtEl>
                                          <p:spTgt spid="33997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39971">
                                            <p:txEl>
                                              <p:pRg st="4" end="4"/>
                                            </p:txEl>
                                          </p:spTgt>
                                        </p:tgtEl>
                                        <p:attrNameLst>
                                          <p:attrName>style.visibility</p:attrName>
                                        </p:attrNameLst>
                                      </p:cBhvr>
                                      <p:to>
                                        <p:strVal val="visible"/>
                                      </p:to>
                                    </p:set>
                                    <p:animEffect transition="in" filter="blinds(horizontal)">
                                      <p:cBhvr>
                                        <p:cTn id="17" dur="500"/>
                                        <p:tgtEl>
                                          <p:spTgt spid="33997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39971">
                                            <p:txEl>
                                              <p:pRg st="5" end="5"/>
                                            </p:txEl>
                                          </p:spTgt>
                                        </p:tgtEl>
                                        <p:attrNameLst>
                                          <p:attrName>style.visibility</p:attrName>
                                        </p:attrNameLst>
                                      </p:cBhvr>
                                      <p:to>
                                        <p:strVal val="visible"/>
                                      </p:to>
                                    </p:set>
                                    <p:animEffect transition="in" filter="blinds(horizontal)">
                                      <p:cBhvr>
                                        <p:cTn id="22" dur="500"/>
                                        <p:tgtEl>
                                          <p:spTgt spid="33997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39971">
                                            <p:txEl>
                                              <p:pRg st="6" end="6"/>
                                            </p:txEl>
                                          </p:spTgt>
                                        </p:tgtEl>
                                        <p:attrNameLst>
                                          <p:attrName>style.visibility</p:attrName>
                                        </p:attrNameLst>
                                      </p:cBhvr>
                                      <p:to>
                                        <p:strVal val="visible"/>
                                      </p:to>
                                    </p:set>
                                    <p:animEffect transition="in" filter="blinds(horizontal)">
                                      <p:cBhvr>
                                        <p:cTn id="27" dur="500"/>
                                        <p:tgtEl>
                                          <p:spTgt spid="3399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p:cNvSpPr>
          <p:nvPr>
            <p:ph type="title" idx="4294967295"/>
          </p:nvPr>
        </p:nvSpPr>
        <p:spPr/>
        <p:txBody>
          <a:bodyPr/>
          <a:lstStyle/>
          <a:p>
            <a:r>
              <a:rPr lang="en-US" altLang="zh-CN" sz="4000" b="1" dirty="0">
                <a:ea typeface="宋体" panose="02010600030101010101" pitchFamily="2" charset="-122"/>
              </a:rPr>
              <a:t>n</a:t>
            </a:r>
            <a:r>
              <a:rPr lang="zh-CN" altLang="en-US" sz="4000" b="1" dirty="0">
                <a:ea typeface="宋体" panose="02010600030101010101" pitchFamily="2" charset="-122"/>
              </a:rPr>
              <a:t>元谓词 </a:t>
            </a:r>
            <a:r>
              <a:rPr lang="en-US" altLang="zh-CN" sz="4000" b="1" dirty="0"/>
              <a:t>P(x</a:t>
            </a:r>
            <a:r>
              <a:rPr lang="en-US" altLang="zh-CN" sz="4000" b="1" baseline="-25000" dirty="0"/>
              <a:t>1</a:t>
            </a:r>
            <a:r>
              <a:rPr lang="zh-CN" altLang="en-US" sz="4000" b="1" dirty="0"/>
              <a:t>，</a:t>
            </a:r>
            <a:r>
              <a:rPr lang="en-US" altLang="zh-CN" sz="4000" b="1" dirty="0"/>
              <a:t>x</a:t>
            </a:r>
            <a:r>
              <a:rPr lang="en-US" altLang="zh-CN" sz="4000" b="1" baseline="-25000" dirty="0"/>
              <a:t>2</a:t>
            </a:r>
            <a:r>
              <a:rPr lang="zh-CN" altLang="en-US" sz="4000" b="1" dirty="0"/>
              <a:t>，</a:t>
            </a:r>
            <a:r>
              <a:rPr lang="en-US" altLang="zh-CN" sz="4000" b="1" dirty="0"/>
              <a:t>…</a:t>
            </a:r>
            <a:r>
              <a:rPr lang="zh-CN" altLang="en-US" sz="4000" b="1" dirty="0"/>
              <a:t>，</a:t>
            </a:r>
            <a:r>
              <a:rPr lang="en-US" altLang="zh-CN" sz="4000" b="1" dirty="0" err="1"/>
              <a:t>x</a:t>
            </a:r>
            <a:r>
              <a:rPr lang="en-US" altLang="zh-CN" sz="4000" b="1" baseline="-25000" dirty="0" err="1"/>
              <a:t>n</a:t>
            </a:r>
            <a:r>
              <a:rPr lang="en-US" altLang="zh-CN" sz="4000" b="1" dirty="0"/>
              <a:t>)</a:t>
            </a:r>
            <a:endParaRPr lang="zh-CN" altLang="en-US" sz="4000" b="1" dirty="0">
              <a:ea typeface="宋体" panose="02010600030101010101" pitchFamily="2" charset="-122"/>
            </a:endParaRPr>
          </a:p>
        </p:txBody>
      </p:sp>
      <p:sp>
        <p:nvSpPr>
          <p:cNvPr id="10" name="Rectangle 5"/>
          <p:cNvSpPr>
            <a:spLocks noChangeArrowheads="1"/>
          </p:cNvSpPr>
          <p:nvPr/>
        </p:nvSpPr>
        <p:spPr bwMode="auto">
          <a:xfrm>
            <a:off x="179388" y="5445224"/>
            <a:ext cx="6758581" cy="584775"/>
          </a:xfrm>
          <a:prstGeom prst="rect">
            <a:avLst/>
          </a:prstGeom>
          <a:solidFill>
            <a:srgbClr val="396497"/>
          </a:solidFill>
          <a:ln>
            <a:noFill/>
          </a:ln>
        </p:spPr>
        <p:txBody>
          <a:bodyPr wrap="non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None/>
            </a:pPr>
            <a:r>
              <a:rPr lang="zh-CN" altLang="en-US" b="1" dirty="0">
                <a:solidFill>
                  <a:schemeClr val="bg1"/>
                </a:solidFill>
                <a:latin typeface="Arial" panose="020B0604020202020204" pitchFamily="34" charset="0"/>
              </a:rPr>
              <a:t>谓词的元数</a:t>
            </a:r>
            <a:r>
              <a:rPr lang="en-US" altLang="zh-CN" b="1" dirty="0">
                <a:solidFill>
                  <a:schemeClr val="bg1"/>
                </a:solidFill>
                <a:latin typeface="Arial" panose="020B0604020202020204" pitchFamily="34" charset="0"/>
              </a:rPr>
              <a:t>——</a:t>
            </a:r>
            <a:r>
              <a:rPr lang="zh-CN" altLang="en-US" dirty="0">
                <a:solidFill>
                  <a:schemeClr val="bg1"/>
                </a:solidFill>
                <a:latin typeface="Arial" panose="020B0604020202020204" pitchFamily="34" charset="0"/>
              </a:rPr>
              <a:t>谓词所携空位的数目</a:t>
            </a:r>
          </a:p>
        </p:txBody>
      </p:sp>
      <p:graphicFrame>
        <p:nvGraphicFramePr>
          <p:cNvPr id="11" name="Group 54"/>
          <p:cNvGraphicFramePr>
            <a:graphicFrameLocks/>
          </p:cNvGraphicFramePr>
          <p:nvPr>
            <p:extLst>
              <p:ext uri="{D42A27DB-BD31-4B8C-83A1-F6EECF244321}">
                <p14:modId xmlns:p14="http://schemas.microsoft.com/office/powerpoint/2010/main" val="4149831477"/>
              </p:ext>
            </p:extLst>
          </p:nvPr>
        </p:nvGraphicFramePr>
        <p:xfrm>
          <a:off x="-36512" y="2772659"/>
          <a:ext cx="9144000" cy="2417931"/>
        </p:xfrm>
        <a:graphic>
          <a:graphicData uri="http://schemas.openxmlformats.org/drawingml/2006/table">
            <a:tbl>
              <a:tblPr/>
              <a:tblGrid>
                <a:gridCol w="1682750">
                  <a:extLst>
                    <a:ext uri="{9D8B030D-6E8A-4147-A177-3AD203B41FA5}">
                      <a16:colId xmlns:a16="http://schemas.microsoft.com/office/drawing/2014/main" val="3362599875"/>
                    </a:ext>
                  </a:extLst>
                </a:gridCol>
                <a:gridCol w="1755775">
                  <a:extLst>
                    <a:ext uri="{9D8B030D-6E8A-4147-A177-3AD203B41FA5}">
                      <a16:colId xmlns:a16="http://schemas.microsoft.com/office/drawing/2014/main" val="2377275760"/>
                    </a:ext>
                  </a:extLst>
                </a:gridCol>
                <a:gridCol w="1755775">
                  <a:extLst>
                    <a:ext uri="{9D8B030D-6E8A-4147-A177-3AD203B41FA5}">
                      <a16:colId xmlns:a16="http://schemas.microsoft.com/office/drawing/2014/main" val="897371052"/>
                    </a:ext>
                  </a:extLst>
                </a:gridCol>
                <a:gridCol w="2087563">
                  <a:extLst>
                    <a:ext uri="{9D8B030D-6E8A-4147-A177-3AD203B41FA5}">
                      <a16:colId xmlns:a16="http://schemas.microsoft.com/office/drawing/2014/main" val="383158788"/>
                    </a:ext>
                  </a:extLst>
                </a:gridCol>
                <a:gridCol w="1862137">
                  <a:extLst>
                    <a:ext uri="{9D8B030D-6E8A-4147-A177-3AD203B41FA5}">
                      <a16:colId xmlns:a16="http://schemas.microsoft.com/office/drawing/2014/main" val="2726025788"/>
                    </a:ext>
                  </a:extLst>
                </a:gridCol>
              </a:tblGrid>
              <a:tr h="863487">
                <a:tc>
                  <a:txBody>
                    <a:bodyPr/>
                    <a:lstStyle>
                      <a:lvl1pPr eaLnBrk="0" hangingPunct="0">
                        <a:spcBef>
                          <a:spcPct val="20000"/>
                        </a:spcBef>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zh-CN" altLang="en-US" sz="2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谓词数目</a:t>
                      </a:r>
                    </a:p>
                  </a:txBody>
                  <a:tcPr marT="45714" marB="45714"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95B3D7"/>
                    </a:solidFill>
                  </a:tcPr>
                </a:tc>
                <a:tc>
                  <a:txBody>
                    <a:bodyPr/>
                    <a:lstStyle>
                      <a:lvl1pPr eaLnBrk="0" hangingPunct="0">
                        <a:spcBef>
                          <a:spcPct val="20000"/>
                        </a:spcBef>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一元谓词</a:t>
                      </a:r>
                    </a:p>
                  </a:txBody>
                  <a:tcPr marT="45714" marB="45714"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95B3D7"/>
                    </a:solidFill>
                  </a:tcPr>
                </a:tc>
                <a:tc>
                  <a:txBody>
                    <a:bodyPr/>
                    <a:lstStyle>
                      <a:lvl1pPr eaLnBrk="0" hangingPunct="0">
                        <a:spcBef>
                          <a:spcPct val="20000"/>
                        </a:spcBef>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二元谓词</a:t>
                      </a:r>
                    </a:p>
                  </a:txBody>
                  <a:tcPr marT="45714" marB="45714"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95B3D7"/>
                    </a:solidFill>
                  </a:tcPr>
                </a:tc>
                <a:tc>
                  <a:txBody>
                    <a:bodyPr/>
                    <a:lstStyle>
                      <a:lvl1pPr eaLnBrk="0" hangingPunct="0">
                        <a:spcBef>
                          <a:spcPct val="20000"/>
                        </a:spcBef>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三元谓词</a:t>
                      </a:r>
                    </a:p>
                  </a:txBody>
                  <a:tcPr marT="45714" marB="45714"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95B3D7"/>
                    </a:solidFill>
                  </a:tcPr>
                </a:tc>
                <a:tc>
                  <a:txBody>
                    <a:bodyPr/>
                    <a:lstStyle>
                      <a:lvl1pPr eaLnBrk="0" hangingPunct="0">
                        <a:spcBef>
                          <a:spcPct val="20000"/>
                        </a:spcBef>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四元谓词</a:t>
                      </a:r>
                    </a:p>
                  </a:txBody>
                  <a:tcPr marT="45714" marB="45714"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95B3D7"/>
                    </a:solidFill>
                  </a:tcPr>
                </a:tc>
                <a:extLst>
                  <a:ext uri="{0D108BD9-81ED-4DB2-BD59-A6C34878D82A}">
                    <a16:rowId xmlns:a16="http://schemas.microsoft.com/office/drawing/2014/main" val="637020558"/>
                  </a:ext>
                </a:extLst>
              </a:tr>
              <a:tr h="518092">
                <a:tc>
                  <a:txBody>
                    <a:bodyPr/>
                    <a:lstStyle>
                      <a:lvl1pPr eaLnBrk="0" hangingPunct="0">
                        <a:spcBef>
                          <a:spcPct val="20000"/>
                        </a:spcBef>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r>
                        <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个个体</a:t>
                      </a:r>
                    </a:p>
                  </a:txBody>
                  <a:tcPr marT="45714" marB="45714"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B3D7"/>
                    </a:solidFill>
                  </a:tcPr>
                </a:tc>
                <a:tc>
                  <a:txBody>
                    <a:bodyPr/>
                    <a:lstStyle>
                      <a:lvl1pPr eaLnBrk="0" hangingPunct="0">
                        <a:spcBef>
                          <a:spcPct val="20000"/>
                        </a:spcBef>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p>
                  </a:txBody>
                  <a:tcPr marT="45714" marB="45714"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B3D7"/>
                    </a:solidFill>
                  </a:tcPr>
                </a:tc>
                <a:tc>
                  <a:txBody>
                    <a:bodyPr/>
                    <a:lstStyle>
                      <a:lvl1pPr eaLnBrk="0" hangingPunct="0">
                        <a:spcBef>
                          <a:spcPct val="20000"/>
                        </a:spcBef>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p>
                  </a:txBody>
                  <a:tcPr marT="45714" marB="45714"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B3D7"/>
                    </a:solidFill>
                  </a:tcPr>
                </a:tc>
                <a:tc>
                  <a:txBody>
                    <a:bodyPr/>
                    <a:lstStyle>
                      <a:lvl1pPr eaLnBrk="0" hangingPunct="0">
                        <a:spcBef>
                          <a:spcPct val="20000"/>
                        </a:spcBef>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14" marB="45714"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B3D7"/>
                    </a:solidFill>
                  </a:tcPr>
                </a:tc>
                <a:tc>
                  <a:txBody>
                    <a:bodyPr/>
                    <a:lstStyle>
                      <a:lvl1pPr eaLnBrk="0" hangingPunct="0">
                        <a:spcBef>
                          <a:spcPct val="20000"/>
                        </a:spcBef>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14" marB="45714"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B3D7"/>
                    </a:solidFill>
                  </a:tcPr>
                </a:tc>
                <a:extLst>
                  <a:ext uri="{0D108BD9-81ED-4DB2-BD59-A6C34878D82A}">
                    <a16:rowId xmlns:a16="http://schemas.microsoft.com/office/drawing/2014/main" val="3716219145"/>
                  </a:ext>
                </a:extLst>
              </a:tr>
              <a:tr h="518092">
                <a:tc>
                  <a:txBody>
                    <a:bodyPr/>
                    <a:lstStyle>
                      <a:lvl1pPr eaLnBrk="0" hangingPunct="0">
                        <a:spcBef>
                          <a:spcPct val="20000"/>
                        </a:spcBef>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r>
                        <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个个体</a:t>
                      </a:r>
                    </a:p>
                  </a:txBody>
                  <a:tcPr marT="45714" marB="45714"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95B3D7"/>
                    </a:solidFill>
                  </a:tcPr>
                </a:tc>
                <a:tc>
                  <a:txBody>
                    <a:bodyPr/>
                    <a:lstStyle>
                      <a:lvl1pPr eaLnBrk="0" hangingPunct="0">
                        <a:spcBef>
                          <a:spcPct val="20000"/>
                        </a:spcBef>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p>
                  </a:txBody>
                  <a:tcPr marT="45714" marB="45714"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95B3D7"/>
                    </a:solidFill>
                  </a:tcPr>
                </a:tc>
                <a:tc>
                  <a:txBody>
                    <a:bodyPr/>
                    <a:lstStyle>
                      <a:lvl1pPr eaLnBrk="0" hangingPunct="0">
                        <a:spcBef>
                          <a:spcPct val="20000"/>
                        </a:spcBef>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16</a:t>
                      </a:r>
                    </a:p>
                  </a:txBody>
                  <a:tcPr marT="45714" marB="45714"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95B3D7"/>
                    </a:solidFill>
                  </a:tcPr>
                </a:tc>
                <a:tc>
                  <a:txBody>
                    <a:bodyPr/>
                    <a:lstStyle>
                      <a:lvl1pPr eaLnBrk="0" hangingPunct="0">
                        <a:spcBef>
                          <a:spcPct val="20000"/>
                        </a:spcBef>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256</a:t>
                      </a:r>
                    </a:p>
                  </a:txBody>
                  <a:tcPr marT="45714" marB="45714"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95B3D7"/>
                    </a:solidFill>
                  </a:tcPr>
                </a:tc>
                <a:tc>
                  <a:txBody>
                    <a:bodyPr/>
                    <a:lstStyle>
                      <a:lvl1pPr eaLnBrk="0" hangingPunct="0">
                        <a:spcBef>
                          <a:spcPct val="20000"/>
                        </a:spcBef>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65536</a:t>
                      </a:r>
                    </a:p>
                  </a:txBody>
                  <a:tcPr marT="45714" marB="45714"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95B3D7"/>
                    </a:solidFill>
                  </a:tcPr>
                </a:tc>
                <a:extLst>
                  <a:ext uri="{0D108BD9-81ED-4DB2-BD59-A6C34878D82A}">
                    <a16:rowId xmlns:a16="http://schemas.microsoft.com/office/drawing/2014/main" val="2536069962"/>
                  </a:ext>
                </a:extLst>
              </a:tr>
              <a:tr h="518092">
                <a:tc>
                  <a:txBody>
                    <a:bodyPr/>
                    <a:lstStyle>
                      <a:lvl1pPr eaLnBrk="0" hangingPunct="0">
                        <a:spcBef>
                          <a:spcPct val="20000"/>
                        </a:spcBef>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r>
                        <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个个体</a:t>
                      </a:r>
                    </a:p>
                  </a:txBody>
                  <a:tcPr marT="45714" marB="45714"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95B3D7"/>
                    </a:solidFill>
                  </a:tcPr>
                </a:tc>
                <a:tc>
                  <a:txBody>
                    <a:bodyPr/>
                    <a:lstStyle>
                      <a:lvl1pPr eaLnBrk="0" hangingPunct="0">
                        <a:spcBef>
                          <a:spcPct val="20000"/>
                        </a:spcBef>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8</a:t>
                      </a:r>
                    </a:p>
                  </a:txBody>
                  <a:tcPr marT="45714" marB="45714"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95B3D7"/>
                    </a:solidFill>
                  </a:tcPr>
                </a:tc>
                <a:tc>
                  <a:txBody>
                    <a:bodyPr/>
                    <a:lstStyle>
                      <a:lvl1pPr eaLnBrk="0" hangingPunct="0">
                        <a:spcBef>
                          <a:spcPct val="20000"/>
                        </a:spcBef>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512</a:t>
                      </a:r>
                    </a:p>
                  </a:txBody>
                  <a:tcPr marT="45714" marB="45714" horzOverflow="overflow">
                    <a:lnL>
                      <a:noFill/>
                    </a:lnL>
                    <a:lnR>
                      <a:noFill/>
                    </a:lnR>
                    <a:lnT>
                      <a:noFill/>
                    </a:lnT>
                    <a:lnB>
                      <a:noFill/>
                    </a:lnB>
                    <a:lnTlToBr>
                      <a:noFill/>
                    </a:lnTlToBr>
                    <a:lnBlToTr>
                      <a:noFill/>
                    </a:lnBlToTr>
                    <a:solidFill>
                      <a:srgbClr val="95B3D7"/>
                    </a:solidFill>
                  </a:tcPr>
                </a:tc>
                <a:tc>
                  <a:txBody>
                    <a:bodyPr/>
                    <a:lstStyle>
                      <a:lvl1pPr eaLnBrk="0" hangingPunct="0">
                        <a:spcBef>
                          <a:spcPct val="20000"/>
                        </a:spcBef>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2800" b="1" i="0" u="none" strike="noStrike" cap="none" normalizeH="0" baseline="0" dirty="0">
                          <a:ln>
                            <a:noFill/>
                          </a:ln>
                          <a:solidFill>
                            <a:srgbClr val="CC0000"/>
                          </a:solidFill>
                          <a:effectLst/>
                          <a:latin typeface="Times New Roman" panose="02020603050405020304" pitchFamily="18" charset="0"/>
                          <a:ea typeface="宋体" panose="02010600030101010101" pitchFamily="2" charset="-122"/>
                        </a:rPr>
                        <a:t>134217728</a:t>
                      </a:r>
                    </a:p>
                  </a:txBody>
                  <a:tcPr marT="45714" marB="45714" horzOverflow="overflow">
                    <a:lnL>
                      <a:noFill/>
                    </a:lnL>
                    <a:lnR>
                      <a:noFill/>
                    </a:lnR>
                    <a:lnT>
                      <a:noFill/>
                    </a:lnT>
                    <a:lnB>
                      <a:noFill/>
                    </a:lnB>
                    <a:lnTlToBr>
                      <a:noFill/>
                    </a:lnTlToBr>
                    <a:lnBlToTr>
                      <a:noFill/>
                    </a:lnBlToTr>
                    <a:solidFill>
                      <a:srgbClr val="95B3D7"/>
                    </a:solidFill>
                  </a:tcPr>
                </a:tc>
                <a:tc>
                  <a:txBody>
                    <a:bodyPr/>
                    <a:lstStyle>
                      <a:lvl1pPr eaLnBrk="0" hangingPunct="0">
                        <a:spcBef>
                          <a:spcPct val="20000"/>
                        </a:spcBef>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endParaRPr kumimoji="0" lang="en-US" altLang="zh-CN"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a:noFill/>
                    </a:lnL>
                    <a:lnR>
                      <a:noFill/>
                    </a:lnR>
                    <a:lnT>
                      <a:noFill/>
                    </a:lnT>
                    <a:lnB>
                      <a:noFill/>
                    </a:lnB>
                    <a:lnTlToBr>
                      <a:noFill/>
                    </a:lnTlToBr>
                    <a:lnBlToTr>
                      <a:noFill/>
                    </a:lnBlToTr>
                    <a:solidFill>
                      <a:srgbClr val="95B3D7"/>
                    </a:solidFill>
                  </a:tcPr>
                </a:tc>
                <a:extLst>
                  <a:ext uri="{0D108BD9-81ED-4DB2-BD59-A6C34878D82A}">
                    <a16:rowId xmlns:a16="http://schemas.microsoft.com/office/drawing/2014/main" val="1048808634"/>
                  </a:ext>
                </a:extLst>
              </a:tr>
            </a:tbl>
          </a:graphicData>
        </a:graphic>
      </p:graphicFrame>
      <p:grpSp>
        <p:nvGrpSpPr>
          <p:cNvPr id="3" name="组合 2"/>
          <p:cNvGrpSpPr/>
          <p:nvPr/>
        </p:nvGrpSpPr>
        <p:grpSpPr>
          <a:xfrm>
            <a:off x="2808312" y="1196752"/>
            <a:ext cx="6267508" cy="1704975"/>
            <a:chOff x="2808312" y="1196752"/>
            <a:chExt cx="6267508" cy="1704975"/>
          </a:xfrm>
        </p:grpSpPr>
        <p:grpSp>
          <p:nvGrpSpPr>
            <p:cNvPr id="12" name="组合 6"/>
            <p:cNvGrpSpPr>
              <a:grpSpLocks/>
            </p:cNvGrpSpPr>
            <p:nvPr/>
          </p:nvGrpSpPr>
          <p:grpSpPr bwMode="auto">
            <a:xfrm>
              <a:off x="5730577" y="1196752"/>
              <a:ext cx="3345243" cy="1704975"/>
              <a:chOff x="5583299" y="4143380"/>
              <a:chExt cx="3345492" cy="1704600"/>
            </a:xfrm>
          </p:grpSpPr>
          <p:sp>
            <p:nvSpPr>
              <p:cNvPr id="13" name="Rectangle 8"/>
              <p:cNvSpPr>
                <a:spLocks noChangeArrowheads="1"/>
              </p:cNvSpPr>
              <p:nvPr/>
            </p:nvSpPr>
            <p:spPr bwMode="auto">
              <a:xfrm>
                <a:off x="5583299" y="4292572"/>
                <a:ext cx="2989486" cy="1555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r>
                  <a:rPr lang="en-US" altLang="zh-CN" sz="9600" b="1" dirty="0">
                    <a:solidFill>
                      <a:srgbClr val="FF0000"/>
                    </a:solidFill>
                    <a:cs typeface="Times New Roman" panose="02020603050405020304" pitchFamily="18" charset="0"/>
                  </a:rPr>
                  <a:t>2</a:t>
                </a:r>
                <a:r>
                  <a:rPr lang="en-US" altLang="zh-CN" sz="9600" b="1" baseline="30000" dirty="0">
                    <a:solidFill>
                      <a:srgbClr val="00B050"/>
                    </a:solidFill>
                    <a:cs typeface="Times New Roman" panose="02020603050405020304" pitchFamily="18" charset="0"/>
                  </a:rPr>
                  <a:t>m</a:t>
                </a:r>
                <a:endParaRPr lang="zh-CN" altLang="en-US" sz="9600" b="1" dirty="0">
                  <a:solidFill>
                    <a:srgbClr val="00B050"/>
                  </a:solidFill>
                  <a:cs typeface="Times New Roman" panose="02020603050405020304" pitchFamily="18" charset="0"/>
                </a:endParaRPr>
              </a:p>
            </p:txBody>
          </p:sp>
          <p:sp>
            <p:nvSpPr>
              <p:cNvPr id="14" name="TextBox 8"/>
              <p:cNvSpPr txBox="1">
                <a:spLocks noChangeArrowheads="1"/>
              </p:cNvSpPr>
              <p:nvPr/>
            </p:nvSpPr>
            <p:spPr bwMode="auto">
              <a:xfrm>
                <a:off x="8429899" y="4143380"/>
                <a:ext cx="498892" cy="769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4400" b="1" dirty="0">
                    <a:solidFill>
                      <a:srgbClr val="00B050"/>
                    </a:solidFill>
                    <a:cs typeface="Times New Roman" panose="02020603050405020304" pitchFamily="18" charset="0"/>
                  </a:rPr>
                  <a:t>n</a:t>
                </a:r>
                <a:endParaRPr lang="zh-CN" altLang="en-US" sz="4400" b="1" dirty="0">
                  <a:solidFill>
                    <a:srgbClr val="00B050"/>
                  </a:solidFill>
                  <a:cs typeface="Times New Roman" panose="02020603050405020304" pitchFamily="18" charset="0"/>
                </a:endParaRPr>
              </a:p>
            </p:txBody>
          </p:sp>
        </p:grpSp>
        <p:sp>
          <p:nvSpPr>
            <p:cNvPr id="15" name="文本框 14"/>
            <p:cNvSpPr txBox="1"/>
            <p:nvPr/>
          </p:nvSpPr>
          <p:spPr>
            <a:xfrm>
              <a:off x="2808312" y="1590190"/>
              <a:ext cx="4416896" cy="1077218"/>
            </a:xfrm>
            <a:prstGeom prst="rect">
              <a:avLst/>
            </a:prstGeom>
            <a:solidFill>
              <a:srgbClr val="00B0F0"/>
            </a:solidFill>
          </p:spPr>
          <p:txBody>
            <a:bodyPr wrap="square" rtlCol="0">
              <a:spAutoFit/>
            </a:bodyPr>
            <a:lstStyle/>
            <a:p>
              <a:r>
                <a:rPr lang="zh-CN" altLang="en-US" sz="3200" dirty="0">
                  <a:solidFill>
                    <a:srgbClr val="FF0000"/>
                  </a:solidFill>
                </a:rPr>
                <a:t>在含有</a:t>
              </a:r>
              <a:r>
                <a:rPr lang="en-US" altLang="zh-CN" sz="3200" dirty="0">
                  <a:solidFill>
                    <a:srgbClr val="FF0000"/>
                  </a:solidFill>
                </a:rPr>
                <a:t>m</a:t>
              </a:r>
              <a:r>
                <a:rPr lang="zh-CN" altLang="en-US" sz="3200" dirty="0">
                  <a:solidFill>
                    <a:srgbClr val="FF0000"/>
                  </a:solidFill>
                </a:rPr>
                <a:t>个个体的个体域上的</a:t>
              </a:r>
              <a:r>
                <a:rPr lang="en-US" altLang="zh-CN" sz="3200" dirty="0">
                  <a:solidFill>
                    <a:srgbClr val="FF0000"/>
                  </a:solidFill>
                </a:rPr>
                <a:t>n</a:t>
              </a:r>
              <a:r>
                <a:rPr lang="zh-CN" altLang="en-US" sz="3200" dirty="0">
                  <a:solidFill>
                    <a:srgbClr val="FF0000"/>
                  </a:solidFill>
                </a:rPr>
                <a:t>元谓词的数目</a:t>
              </a:r>
              <a:endParaRPr lang="en-US" altLang="zh-CN" sz="3200" dirty="0">
                <a:solidFill>
                  <a:srgbClr val="FF0000"/>
                </a:solidFill>
              </a:endParaRPr>
            </a:p>
          </p:txBody>
        </p:sp>
      </p:grpSp>
      <p:sp>
        <p:nvSpPr>
          <p:cNvPr id="16" name="Rectangle 2"/>
          <p:cNvSpPr txBox="1">
            <a:spLocks/>
          </p:cNvSpPr>
          <p:nvPr/>
        </p:nvSpPr>
        <p:spPr bwMode="auto">
          <a:xfrm>
            <a:off x="179388" y="842690"/>
            <a:ext cx="8540452" cy="642094"/>
          </a:xfrm>
          <a:prstGeom prst="rect">
            <a:avLst/>
          </a:prstGeom>
          <a:solidFill>
            <a:srgbClr val="FFFF00"/>
          </a:solidFill>
          <a:ln>
            <a:noFill/>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宋体" charset="-122"/>
              </a:defRPr>
            </a:lvl2pPr>
            <a:lvl3pPr algn="ctr" rtl="0" eaLnBrk="0" fontAlgn="base" hangingPunct="0">
              <a:spcBef>
                <a:spcPct val="0"/>
              </a:spcBef>
              <a:spcAft>
                <a:spcPct val="0"/>
              </a:spcAft>
              <a:defRPr sz="4400">
                <a:solidFill>
                  <a:schemeClr val="bg1"/>
                </a:solidFill>
                <a:latin typeface="Arial" charset="0"/>
                <a:ea typeface="宋体" charset="-122"/>
              </a:defRPr>
            </a:lvl3pPr>
            <a:lvl4pPr algn="ctr" rtl="0" eaLnBrk="0" fontAlgn="base" hangingPunct="0">
              <a:spcBef>
                <a:spcPct val="0"/>
              </a:spcBef>
              <a:spcAft>
                <a:spcPct val="0"/>
              </a:spcAft>
              <a:defRPr sz="4400">
                <a:solidFill>
                  <a:schemeClr val="bg1"/>
                </a:solidFill>
                <a:latin typeface="Arial" charset="0"/>
                <a:ea typeface="宋体" charset="-122"/>
              </a:defRPr>
            </a:lvl4pPr>
            <a:lvl5pPr algn="ctr" rtl="0" eaLnBrk="0" fontAlgn="base" hangingPunct="0">
              <a:spcBef>
                <a:spcPct val="0"/>
              </a:spcBef>
              <a:spcAft>
                <a:spcPct val="0"/>
              </a:spcAft>
              <a:defRPr sz="4400">
                <a:solidFill>
                  <a:schemeClr val="bg1"/>
                </a:solidFill>
                <a:latin typeface="Arial"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r>
              <a:rPr lang="en-US" altLang="zh-CN" sz="4000" b="1" dirty="0">
                <a:solidFill>
                  <a:schemeClr val="tx1"/>
                </a:solidFill>
              </a:rPr>
              <a:t>n</a:t>
            </a:r>
            <a:r>
              <a:rPr lang="zh-CN" altLang="en-US" sz="4000" b="1" dirty="0">
                <a:solidFill>
                  <a:schemeClr val="tx1"/>
                </a:solidFill>
              </a:rPr>
              <a:t>元函数 </a:t>
            </a:r>
            <a:r>
              <a:rPr lang="en-US" altLang="zh-CN" sz="4000" b="1" dirty="0">
                <a:solidFill>
                  <a:schemeClr val="tx1"/>
                </a:solidFill>
              </a:rPr>
              <a:t>P</a:t>
            </a:r>
            <a:r>
              <a:rPr lang="zh-CN" altLang="en-US" sz="4000" b="1" dirty="0">
                <a:solidFill>
                  <a:schemeClr val="tx1"/>
                </a:solidFill>
              </a:rPr>
              <a:t>：</a:t>
            </a:r>
            <a:r>
              <a:rPr lang="en-US" altLang="zh-CN" sz="4000" b="1" dirty="0">
                <a:solidFill>
                  <a:schemeClr val="tx1"/>
                </a:solidFill>
              </a:rPr>
              <a:t>{a</a:t>
            </a:r>
            <a:r>
              <a:rPr lang="en-US" altLang="zh-CN" sz="4000" b="1" baseline="-25000" dirty="0">
                <a:solidFill>
                  <a:schemeClr val="tx1"/>
                </a:solidFill>
              </a:rPr>
              <a:t>1</a:t>
            </a:r>
            <a:r>
              <a:rPr lang="zh-CN" altLang="en-US" sz="4000" b="1" dirty="0">
                <a:solidFill>
                  <a:schemeClr val="tx1"/>
                </a:solidFill>
              </a:rPr>
              <a:t>，</a:t>
            </a:r>
            <a:r>
              <a:rPr lang="en-US" altLang="zh-CN" sz="4000" b="1" dirty="0">
                <a:solidFill>
                  <a:schemeClr val="tx1"/>
                </a:solidFill>
              </a:rPr>
              <a:t>…</a:t>
            </a:r>
            <a:r>
              <a:rPr lang="zh-CN" altLang="en-US" sz="4000" b="1" dirty="0">
                <a:solidFill>
                  <a:schemeClr val="tx1"/>
                </a:solidFill>
              </a:rPr>
              <a:t>，</a:t>
            </a:r>
            <a:r>
              <a:rPr lang="en-US" altLang="zh-CN" sz="4000" b="1" dirty="0">
                <a:solidFill>
                  <a:schemeClr val="tx1"/>
                </a:solidFill>
              </a:rPr>
              <a:t>a</a:t>
            </a:r>
            <a:r>
              <a:rPr lang="en-US" altLang="zh-CN" sz="4000" b="1" baseline="-25000" dirty="0">
                <a:solidFill>
                  <a:schemeClr val="tx1"/>
                </a:solidFill>
              </a:rPr>
              <a:t>m</a:t>
            </a:r>
            <a:r>
              <a:rPr lang="en-US" altLang="zh-CN" sz="4000" b="1" dirty="0">
                <a:solidFill>
                  <a:schemeClr val="tx1"/>
                </a:solidFill>
              </a:rPr>
              <a:t>}</a:t>
            </a:r>
            <a:r>
              <a:rPr lang="en-US" altLang="zh-CN" sz="4000" b="1" baseline="30000" dirty="0">
                <a:solidFill>
                  <a:schemeClr val="tx1"/>
                </a:solidFill>
                <a:cs typeface="Times New Roman" panose="02020603050405020304" pitchFamily="18" charset="0"/>
              </a:rPr>
              <a:t>n</a:t>
            </a:r>
            <a:r>
              <a:rPr lang="en-US" altLang="zh-CN" sz="4000" b="1" dirty="0">
                <a:solidFill>
                  <a:schemeClr val="tx1"/>
                </a:solidFill>
              </a:rPr>
              <a:t> </a:t>
            </a:r>
            <a:r>
              <a:rPr lang="zh-CN" altLang="en-US" sz="4000" b="1" dirty="0">
                <a:solidFill>
                  <a:schemeClr val="tx1"/>
                </a:solidFill>
                <a:sym typeface="Symbol" panose="05050102010706020507" pitchFamily="18" charset="2"/>
              </a:rPr>
              <a:t></a:t>
            </a:r>
            <a:r>
              <a:rPr lang="en-US" altLang="zh-CN" sz="4000" b="1" dirty="0">
                <a:solidFill>
                  <a:schemeClr val="tx1"/>
                </a:solidFill>
                <a:sym typeface="Symbol" panose="05050102010706020507" pitchFamily="18" charset="2"/>
              </a:rPr>
              <a:t>{0, 1}</a:t>
            </a:r>
            <a:endParaRPr lang="zh-CN" altLang="en-US" sz="4000" b="1" dirty="0">
              <a:solidFill>
                <a:schemeClr val="tx1"/>
              </a:solidFill>
              <a:ea typeface="宋体" panose="02010600030101010101" pitchFamily="2" charset="-122"/>
            </a:endParaRPr>
          </a:p>
        </p:txBody>
      </p:sp>
      <p:sp>
        <p:nvSpPr>
          <p:cNvPr id="2" name="矩形 1"/>
          <p:cNvSpPr/>
          <p:nvPr/>
        </p:nvSpPr>
        <p:spPr>
          <a:xfrm>
            <a:off x="467544" y="6237312"/>
            <a:ext cx="7770076" cy="523220"/>
          </a:xfrm>
          <a:prstGeom prst="rect">
            <a:avLst/>
          </a:prstGeom>
        </p:spPr>
        <p:txBody>
          <a:bodyPr wrap="none">
            <a:spAutoFit/>
          </a:bodyPr>
          <a:lstStyle/>
          <a:p>
            <a:pPr eaLnBrk="1" hangingPunct="1">
              <a:spcBef>
                <a:spcPct val="30000"/>
              </a:spcBef>
              <a:defRPr/>
            </a:pPr>
            <a:r>
              <a:rPr lang="zh-CN" altLang="en-US" sz="2800" b="1" dirty="0"/>
              <a:t>比较：</a:t>
            </a:r>
            <a:r>
              <a:rPr lang="en-US" altLang="zh-CN" sz="2800" b="1" dirty="0"/>
              <a:t>n</a:t>
            </a:r>
            <a:r>
              <a:rPr lang="zh-CN" altLang="en-US" sz="2800" b="1" dirty="0"/>
              <a:t>元真值函数（第</a:t>
            </a:r>
            <a:r>
              <a:rPr lang="en-US" altLang="zh-CN" sz="2800" b="1" dirty="0"/>
              <a:t>7</a:t>
            </a:r>
            <a:r>
              <a:rPr lang="zh-CN" altLang="en-US" sz="2800" b="1" dirty="0"/>
              <a:t>页）</a:t>
            </a:r>
            <a:r>
              <a:rPr lang="en-US" altLang="zh-CN" sz="2800" b="1" dirty="0"/>
              <a:t>F</a:t>
            </a:r>
            <a:r>
              <a:rPr lang="zh-CN" altLang="en-US" sz="2800" b="1" dirty="0"/>
              <a:t>：</a:t>
            </a:r>
            <a:r>
              <a:rPr lang="en-US" altLang="zh-CN" sz="2800" b="1" dirty="0"/>
              <a:t>{0,1}</a:t>
            </a:r>
            <a:r>
              <a:rPr lang="en-US" altLang="zh-CN" sz="2800" b="1" baseline="30000" dirty="0">
                <a:cs typeface="Times New Roman" panose="02020603050405020304" pitchFamily="18" charset="0"/>
              </a:rPr>
              <a:t>n</a:t>
            </a:r>
            <a:r>
              <a:rPr lang="en-US" altLang="zh-CN" sz="2800" b="1" dirty="0"/>
              <a:t> </a:t>
            </a:r>
            <a:r>
              <a:rPr lang="zh-CN" altLang="en-US" sz="2800" b="1" dirty="0">
                <a:sym typeface="Symbol" panose="05050102010706020507" pitchFamily="18" charset="2"/>
              </a:rPr>
              <a:t></a:t>
            </a:r>
            <a:r>
              <a:rPr lang="en-US" altLang="zh-CN" sz="2800" b="1" dirty="0">
                <a:sym typeface="Symbol" panose="05050102010706020507" pitchFamily="18" charset="2"/>
              </a:rPr>
              <a:t>{0, 1}</a:t>
            </a:r>
            <a:endParaRPr lang="zh-CN" altLang="en-US" sz="2800" b="1" dirty="0"/>
          </a:p>
        </p:txBody>
      </p:sp>
    </p:spTree>
    <p:extLst>
      <p:ext uri="{BB962C8B-B14F-4D97-AF65-F5344CB8AC3E}">
        <p14:creationId xmlns:p14="http://schemas.microsoft.com/office/powerpoint/2010/main" val="19561028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5BD26ADE-BB39-4886-807C-DA5755A8517A}" type="slidenum">
              <a:rPr lang="zh-CN" altLang="en-US" sz="1400" smtClean="0">
                <a:solidFill>
                  <a:schemeClr val="accent1"/>
                </a:solidFill>
                <a:latin typeface="Arial" panose="020B0604020202020204" pitchFamily="34" charset="0"/>
              </a:rPr>
              <a:pPr>
                <a:spcBef>
                  <a:spcPct val="0"/>
                </a:spcBef>
                <a:buFontTx/>
                <a:buNone/>
              </a:pPr>
              <a:t>29</a:t>
            </a:fld>
            <a:r>
              <a:rPr lang="en-US" altLang="zh-CN" sz="1400" dirty="0">
                <a:solidFill>
                  <a:schemeClr val="accent1"/>
                </a:solidFill>
                <a:latin typeface="Arial" panose="020B0604020202020204" pitchFamily="34" charset="0"/>
              </a:rPr>
              <a:t>/50</a:t>
            </a:r>
          </a:p>
        </p:txBody>
      </p:sp>
      <p:sp>
        <p:nvSpPr>
          <p:cNvPr id="24579" name="Rectangle 2"/>
          <p:cNvSpPr>
            <a:spLocks noGrp="1"/>
          </p:cNvSpPr>
          <p:nvPr>
            <p:ph type="title" idx="4294967295"/>
          </p:nvPr>
        </p:nvSpPr>
        <p:spPr/>
        <p:txBody>
          <a:bodyPr/>
          <a:lstStyle/>
          <a:p>
            <a:r>
              <a:rPr lang="zh-CN" altLang="en-US" sz="4000" b="1" dirty="0">
                <a:ea typeface="宋体" panose="02010600030101010101" pitchFamily="2" charset="-122"/>
              </a:rPr>
              <a:t>个体域</a:t>
            </a:r>
            <a:r>
              <a:rPr lang="en-US" altLang="zh-CN" sz="4000" b="1" dirty="0">
                <a:ea typeface="宋体" panose="02010600030101010101" pitchFamily="2" charset="-122"/>
              </a:rPr>
              <a:t>{a}</a:t>
            </a:r>
            <a:r>
              <a:rPr lang="zh-CN" altLang="en-US" sz="4000" b="1" dirty="0">
                <a:ea typeface="宋体" panose="02010600030101010101" pitchFamily="2" charset="-122"/>
              </a:rPr>
              <a:t>上的一元谓词</a:t>
            </a:r>
            <a:r>
              <a:rPr lang="zh-CN" altLang="en-US" dirty="0">
                <a:ea typeface="宋体" panose="02010600030101010101" pitchFamily="2" charset="-122"/>
              </a:rPr>
              <a:t> </a:t>
            </a:r>
          </a:p>
        </p:txBody>
      </p:sp>
      <p:graphicFrame>
        <p:nvGraphicFramePr>
          <p:cNvPr id="1026" name="Object 4"/>
          <p:cNvGraphicFramePr>
            <a:graphicFrameLocks noChangeAspect="1"/>
          </p:cNvGraphicFramePr>
          <p:nvPr/>
        </p:nvGraphicFramePr>
        <p:xfrm>
          <a:off x="612576" y="3011835"/>
          <a:ext cx="85725" cy="190500"/>
        </p:xfrm>
        <a:graphic>
          <a:graphicData uri="http://schemas.openxmlformats.org/presentationml/2006/ole">
            <mc:AlternateContent xmlns:mc="http://schemas.openxmlformats.org/markup-compatibility/2006">
              <mc:Choice xmlns:v="urn:schemas-microsoft-com:vml" Requires="v">
                <p:oleObj spid="_x0000_s1041" name="公式" r:id="rId3" imgW="88784" imgH="190252" progId="Equation.3">
                  <p:embed/>
                </p:oleObj>
              </mc:Choice>
              <mc:Fallback>
                <p:oleObj name="公式" r:id="rId3" imgW="88784" imgH="190252" progId="Equation.3">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576" y="3011835"/>
                        <a:ext cx="857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9" name="Text Box 5"/>
          <p:cNvSpPr txBox="1">
            <a:spLocks noChangeArrowheads="1"/>
          </p:cNvSpPr>
          <p:nvPr/>
        </p:nvSpPr>
        <p:spPr bwMode="auto">
          <a:xfrm>
            <a:off x="3168451" y="1699642"/>
            <a:ext cx="2879725" cy="1655762"/>
          </a:xfrm>
          <a:prstGeom prst="rect">
            <a:avLst/>
          </a:prstGeom>
          <a:solidFill>
            <a:srgbClr val="95B3D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dirty="0">
                <a:cs typeface="Times New Roman" panose="02020603050405020304" pitchFamily="18" charset="0"/>
              </a:rPr>
              <a:t>  x       P</a:t>
            </a:r>
            <a:r>
              <a:rPr lang="en-US" altLang="zh-CN" sz="2800" b="1" baseline="-30000" dirty="0">
                <a:cs typeface="Times New Roman" panose="02020603050405020304" pitchFamily="18" charset="0"/>
              </a:rPr>
              <a:t>1</a:t>
            </a:r>
            <a:r>
              <a:rPr lang="en-US" altLang="zh-CN" sz="2800" b="1" dirty="0">
                <a:cs typeface="Times New Roman" panose="02020603050405020304" pitchFamily="18" charset="0"/>
              </a:rPr>
              <a:t>     P</a:t>
            </a:r>
            <a:r>
              <a:rPr lang="en-US" altLang="zh-CN" sz="2800" b="1" baseline="-30000" dirty="0">
                <a:cs typeface="Times New Roman" panose="02020603050405020304" pitchFamily="18" charset="0"/>
              </a:rPr>
              <a:t>2</a:t>
            </a:r>
          </a:p>
          <a:p>
            <a:pPr eaLnBrk="1" hangingPunct="1">
              <a:spcBef>
                <a:spcPct val="0"/>
              </a:spcBef>
              <a:buFontTx/>
              <a:buNone/>
            </a:pPr>
            <a:endParaRPr lang="en-US" altLang="zh-CN" sz="2800" b="1" dirty="0">
              <a:latin typeface="Arial" panose="020B0604020202020204" pitchFamily="34" charset="0"/>
            </a:endParaRPr>
          </a:p>
          <a:p>
            <a:pPr>
              <a:spcBef>
                <a:spcPct val="0"/>
              </a:spcBef>
              <a:buFontTx/>
              <a:buNone/>
            </a:pPr>
            <a:r>
              <a:rPr lang="en-US" altLang="zh-CN" sz="2800" b="1" dirty="0">
                <a:cs typeface="Times New Roman" panose="02020603050405020304" pitchFamily="18" charset="0"/>
              </a:rPr>
              <a:t>  a       1      0</a:t>
            </a:r>
            <a:endParaRPr lang="en-US" altLang="zh-CN" sz="2800" b="1" dirty="0">
              <a:latin typeface="Arial" panose="020B0604020202020204" pitchFamily="34" charset="0"/>
            </a:endParaRPr>
          </a:p>
          <a:p>
            <a:pPr>
              <a:spcBef>
                <a:spcPct val="0"/>
              </a:spcBef>
              <a:buFontTx/>
              <a:buNone/>
            </a:pPr>
            <a:endParaRPr lang="zh-CN" altLang="en-US" sz="2800" b="1" dirty="0">
              <a:latin typeface="Arial" panose="020B0604020202020204" pitchFamily="34" charset="0"/>
            </a:endParaRPr>
          </a:p>
        </p:txBody>
      </p:sp>
      <p:sp>
        <p:nvSpPr>
          <p:cNvPr id="1030" name="Line 6"/>
          <p:cNvSpPr>
            <a:spLocks noChangeShapeType="1"/>
          </p:cNvSpPr>
          <p:nvPr/>
        </p:nvSpPr>
        <p:spPr bwMode="auto">
          <a:xfrm>
            <a:off x="3239889" y="2418779"/>
            <a:ext cx="251936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 name="Line 7"/>
          <p:cNvSpPr>
            <a:spLocks noChangeShapeType="1"/>
          </p:cNvSpPr>
          <p:nvPr/>
        </p:nvSpPr>
        <p:spPr bwMode="auto">
          <a:xfrm>
            <a:off x="4033639" y="1699642"/>
            <a:ext cx="0" cy="165735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文本框 2"/>
          <p:cNvSpPr txBox="1"/>
          <p:nvPr/>
        </p:nvSpPr>
        <p:spPr>
          <a:xfrm>
            <a:off x="206732" y="1018679"/>
            <a:ext cx="4703532" cy="584775"/>
          </a:xfrm>
          <a:prstGeom prst="rect">
            <a:avLst/>
          </a:prstGeom>
          <a:solidFill>
            <a:srgbClr val="00B0F0"/>
          </a:solidFill>
        </p:spPr>
        <p:txBody>
          <a:bodyPr wrap="none" rtlCol="0">
            <a:spAutoFit/>
          </a:bodyPr>
          <a:lstStyle/>
          <a:p>
            <a:r>
              <a:rPr lang="en-US" altLang="zh-CN" sz="3200" b="1" dirty="0">
                <a:solidFill>
                  <a:srgbClr val="FF0000"/>
                </a:solidFill>
              </a:rPr>
              <a:t>P</a:t>
            </a:r>
            <a:r>
              <a:rPr lang="zh-CN" altLang="en-US" sz="3200" b="1" dirty="0">
                <a:solidFill>
                  <a:srgbClr val="FF0000"/>
                </a:solidFill>
              </a:rPr>
              <a:t>：</a:t>
            </a:r>
            <a:r>
              <a:rPr lang="en-US" altLang="zh-CN" sz="3200" b="1" dirty="0">
                <a:solidFill>
                  <a:srgbClr val="FF0000"/>
                </a:solidFill>
              </a:rPr>
              <a:t>{a} </a:t>
            </a:r>
            <a:r>
              <a:rPr lang="zh-CN" altLang="en-US" sz="3200" b="1" dirty="0">
                <a:solidFill>
                  <a:srgbClr val="FF0000"/>
                </a:solidFill>
                <a:sym typeface="Symbol" panose="05050102010706020507" pitchFamily="18" charset="2"/>
              </a:rPr>
              <a:t></a:t>
            </a:r>
            <a:r>
              <a:rPr lang="en-US" altLang="zh-CN" sz="3200" b="1" dirty="0">
                <a:solidFill>
                  <a:srgbClr val="FF0000"/>
                </a:solidFill>
                <a:sym typeface="Symbol" panose="05050102010706020507" pitchFamily="18" charset="2"/>
              </a:rPr>
              <a:t>{0,1}</a:t>
            </a:r>
            <a:r>
              <a:rPr lang="zh-CN" altLang="en-US" sz="3200" b="1" dirty="0">
                <a:solidFill>
                  <a:srgbClr val="FF0000"/>
                </a:solidFill>
                <a:sym typeface="Symbol" panose="05050102010706020507" pitchFamily="18" charset="2"/>
              </a:rPr>
              <a:t>，有</a:t>
            </a:r>
            <a:r>
              <a:rPr lang="en-US" altLang="zh-CN" sz="3200" b="1" dirty="0">
                <a:solidFill>
                  <a:srgbClr val="FF0000"/>
                </a:solidFill>
                <a:sym typeface="Symbol" panose="05050102010706020507" pitchFamily="18" charset="2"/>
              </a:rPr>
              <a:t>2</a:t>
            </a:r>
            <a:r>
              <a:rPr lang="zh-CN" altLang="en-US" sz="3200" b="1" dirty="0">
                <a:solidFill>
                  <a:srgbClr val="FF0000"/>
                </a:solidFill>
                <a:sym typeface="Symbol" panose="05050102010706020507" pitchFamily="18" charset="2"/>
              </a:rPr>
              <a:t>个：</a:t>
            </a:r>
            <a:endParaRPr lang="zh-CN" altLang="en-US" sz="3200" dirty="0">
              <a:solidFill>
                <a:srgbClr val="FF0000"/>
              </a:solidFill>
            </a:endParaRPr>
          </a:p>
        </p:txBody>
      </p:sp>
      <p:sp>
        <p:nvSpPr>
          <p:cNvPr id="4" name="文本框 3"/>
          <p:cNvSpPr txBox="1"/>
          <p:nvPr/>
        </p:nvSpPr>
        <p:spPr>
          <a:xfrm>
            <a:off x="179389" y="3645024"/>
            <a:ext cx="8785100" cy="2246769"/>
          </a:xfrm>
          <a:prstGeom prst="rect">
            <a:avLst/>
          </a:prstGeom>
          <a:noFill/>
        </p:spPr>
        <p:txBody>
          <a:bodyPr wrap="square" rtlCol="0">
            <a:spAutoFit/>
          </a:bodyPr>
          <a:lstStyle/>
          <a:p>
            <a:r>
              <a:rPr lang="zh-CN" altLang="en-US" sz="2800" dirty="0"/>
              <a:t>例： 定义</a:t>
            </a:r>
            <a:r>
              <a:rPr lang="en-US" altLang="zh-CN" sz="2800" dirty="0"/>
              <a:t>P(x)</a:t>
            </a:r>
            <a:r>
              <a:rPr lang="zh-CN" altLang="en-US" sz="2800" dirty="0"/>
              <a:t>表示</a:t>
            </a:r>
            <a:r>
              <a:rPr lang="en-US" altLang="zh-CN" sz="2800" dirty="0"/>
              <a:t>x</a:t>
            </a:r>
            <a:r>
              <a:rPr lang="zh-CN" altLang="en-US" sz="2800" dirty="0"/>
              <a:t>为人</a:t>
            </a:r>
            <a:endParaRPr lang="en-US" altLang="zh-CN" sz="2800" dirty="0"/>
          </a:p>
          <a:p>
            <a:pPr marL="444500" indent="-444500">
              <a:buFont typeface="Arial" panose="020B0604020202020204" pitchFamily="34" charset="0"/>
              <a:buChar char="•"/>
            </a:pPr>
            <a:r>
              <a:rPr lang="zh-CN" altLang="en-US" sz="2800" dirty="0"/>
              <a:t>取</a:t>
            </a:r>
            <a:r>
              <a:rPr lang="en-US" altLang="zh-CN" sz="2800" dirty="0"/>
              <a:t>a=</a:t>
            </a:r>
            <a:r>
              <a:rPr lang="zh-CN" altLang="en-US" sz="2800" dirty="0"/>
              <a:t>苏格拉底，则</a:t>
            </a:r>
            <a:r>
              <a:rPr lang="en-US" altLang="zh-CN" sz="2800" dirty="0"/>
              <a:t>P(x)=</a:t>
            </a:r>
            <a:r>
              <a:rPr lang="en-US" altLang="zh-CN" sz="2800" b="1" dirty="0">
                <a:cs typeface="Times New Roman" panose="02020603050405020304" pitchFamily="18" charset="0"/>
              </a:rPr>
              <a:t> P</a:t>
            </a:r>
            <a:r>
              <a:rPr lang="en-US" altLang="zh-CN" sz="2800" b="1" baseline="-30000" dirty="0">
                <a:cs typeface="Times New Roman" panose="02020603050405020304" pitchFamily="18" charset="0"/>
              </a:rPr>
              <a:t>1</a:t>
            </a:r>
            <a:r>
              <a:rPr lang="en-US" altLang="zh-CN" sz="2800" dirty="0"/>
              <a:t>(x)</a:t>
            </a:r>
            <a:r>
              <a:rPr lang="zh-CN" altLang="en-US" sz="2800" dirty="0"/>
              <a:t>。</a:t>
            </a:r>
            <a:endParaRPr lang="en-US" altLang="zh-CN" sz="2800" dirty="0"/>
          </a:p>
          <a:p>
            <a:pPr marL="444500" indent="-444500">
              <a:buFont typeface="Arial" panose="020B0604020202020204" pitchFamily="34" charset="0"/>
              <a:buChar char="•"/>
            </a:pPr>
            <a:r>
              <a:rPr lang="zh-CN" altLang="en-US" sz="2800" dirty="0"/>
              <a:t>取</a:t>
            </a:r>
            <a:r>
              <a:rPr lang="en-US" altLang="zh-CN" sz="2800" dirty="0"/>
              <a:t>a=</a:t>
            </a:r>
            <a:r>
              <a:rPr lang="zh-CN" altLang="en-US" sz="2800" dirty="0"/>
              <a:t>孙悟空</a:t>
            </a:r>
            <a:r>
              <a:rPr lang="en-US" altLang="zh-CN" sz="2800" dirty="0"/>
              <a:t>, </a:t>
            </a:r>
            <a:r>
              <a:rPr lang="zh-CN" altLang="en-US" sz="2800" dirty="0"/>
              <a:t>则</a:t>
            </a:r>
            <a:r>
              <a:rPr lang="en-US" altLang="zh-CN" sz="2800" dirty="0"/>
              <a:t>P(x)=</a:t>
            </a:r>
            <a:r>
              <a:rPr lang="en-US" altLang="zh-CN" sz="2800" b="1" dirty="0">
                <a:cs typeface="Times New Roman" panose="02020603050405020304" pitchFamily="18" charset="0"/>
              </a:rPr>
              <a:t> P</a:t>
            </a:r>
            <a:r>
              <a:rPr lang="en-US" altLang="zh-CN" sz="2800" b="1" baseline="-30000" dirty="0">
                <a:cs typeface="Times New Roman" panose="02020603050405020304" pitchFamily="18" charset="0"/>
              </a:rPr>
              <a:t>2</a:t>
            </a:r>
            <a:r>
              <a:rPr lang="en-US" altLang="zh-CN" sz="2800" dirty="0"/>
              <a:t>(x)</a:t>
            </a:r>
            <a:r>
              <a:rPr lang="zh-CN" altLang="en-US" sz="2800" dirty="0"/>
              <a:t>。</a:t>
            </a:r>
            <a:endParaRPr lang="en-US" altLang="zh-CN" sz="2800" dirty="0"/>
          </a:p>
          <a:p>
            <a:pPr marL="444500" indent="-444500">
              <a:buFont typeface="Arial" panose="020B0604020202020204" pitchFamily="34" charset="0"/>
              <a:buChar char="•"/>
            </a:pPr>
            <a:r>
              <a:rPr lang="zh-CN" altLang="en-US" sz="2800" dirty="0"/>
              <a:t>如果取</a:t>
            </a:r>
            <a:r>
              <a:rPr lang="en-US" altLang="zh-CN" sz="2800" dirty="0"/>
              <a:t>D={</a:t>
            </a:r>
            <a:r>
              <a:rPr lang="zh-CN" altLang="en-US" sz="2800" dirty="0"/>
              <a:t>苏格拉底，孙悟空</a:t>
            </a:r>
            <a:r>
              <a:rPr lang="en-US" altLang="zh-CN" sz="2800" dirty="0"/>
              <a:t>}</a:t>
            </a:r>
            <a:r>
              <a:rPr lang="zh-CN" altLang="en-US" sz="2800" dirty="0"/>
              <a:t>上，</a:t>
            </a:r>
            <a:r>
              <a:rPr lang="en-US" altLang="zh-CN" sz="2800" dirty="0"/>
              <a:t>P(x)</a:t>
            </a:r>
            <a:r>
              <a:rPr lang="zh-CN" altLang="en-US" sz="2800" dirty="0"/>
              <a:t>是两个个体上的谓词（见下页</a:t>
            </a:r>
            <a:r>
              <a:rPr lang="en-US" altLang="zh-CN" sz="2800" dirty="0"/>
              <a:t>}</a:t>
            </a:r>
            <a:r>
              <a:rPr lang="zh-CN" altLang="en-US" sz="2800" dirty="0"/>
              <a:t>。</a:t>
            </a:r>
          </a:p>
        </p:txBody>
      </p:sp>
    </p:spTree>
    <p:extLst>
      <p:ext uri="{BB962C8B-B14F-4D97-AF65-F5344CB8AC3E}">
        <p14:creationId xmlns:p14="http://schemas.microsoft.com/office/powerpoint/2010/main" val="33992053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973E24-F395-447E-B1E4-EA36A14A8FD9}" type="slidenum">
              <a:rPr lang="zh-CN" altLang="en-US" smtClean="0">
                <a:solidFill>
                  <a:schemeClr val="accent1"/>
                </a:solidFill>
              </a:rPr>
              <a:pPr/>
              <a:t>3</a:t>
            </a:fld>
            <a:r>
              <a:rPr lang="en-US" altLang="zh-CN" dirty="0">
                <a:solidFill>
                  <a:schemeClr val="accent1"/>
                </a:solidFill>
              </a:rPr>
              <a:t>/50</a:t>
            </a:r>
          </a:p>
        </p:txBody>
      </p:sp>
      <p:sp>
        <p:nvSpPr>
          <p:cNvPr id="9219" name="Rectangle 2"/>
          <p:cNvSpPr>
            <a:spLocks noGrp="1"/>
          </p:cNvSpPr>
          <p:nvPr>
            <p:ph type="title" idx="4294967295"/>
          </p:nvPr>
        </p:nvSpPr>
        <p:spPr/>
        <p:txBody>
          <a:bodyPr/>
          <a:lstStyle/>
          <a:p>
            <a:r>
              <a:rPr lang="zh-CN" altLang="en-US" sz="4000" b="1" dirty="0">
                <a:ea typeface="宋体" panose="02010600030101010101" pitchFamily="2" charset="-122"/>
              </a:rPr>
              <a:t>归结原理</a:t>
            </a:r>
          </a:p>
        </p:txBody>
      </p:sp>
      <p:sp>
        <p:nvSpPr>
          <p:cNvPr id="9220" name="矩形 4"/>
          <p:cNvSpPr>
            <a:spLocks noChangeArrowheads="1"/>
          </p:cNvSpPr>
          <p:nvPr/>
        </p:nvSpPr>
        <p:spPr bwMode="auto">
          <a:xfrm>
            <a:off x="142875" y="2000250"/>
            <a:ext cx="3000375" cy="58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chemeClr val="bg1"/>
                </a:solidFill>
                <a:latin typeface="Calibri" panose="020F0502020204030204" pitchFamily="34" charset="0"/>
              </a:rPr>
              <a:t>证明</a:t>
            </a:r>
            <a:r>
              <a:rPr lang="en-US" altLang="zh-CN" sz="3200" b="1">
                <a:solidFill>
                  <a:schemeClr val="bg1"/>
                </a:solidFill>
                <a:latin typeface="Calibri" panose="020F0502020204030204" pitchFamily="34" charset="0"/>
              </a:rPr>
              <a:t>A</a:t>
            </a:r>
            <a:r>
              <a:rPr lang="en-US" altLang="zh-CN" sz="3200" b="1">
                <a:solidFill>
                  <a:schemeClr val="bg1"/>
                </a:solidFill>
                <a:latin typeface="Calibri" panose="020F0502020204030204" pitchFamily="34" charset="0"/>
                <a:sym typeface="Symbol" panose="05050102010706020507" pitchFamily="18" charset="2"/>
              </a:rPr>
              <a:t></a:t>
            </a:r>
            <a:r>
              <a:rPr lang="en-US" altLang="zh-CN" sz="3200" b="1">
                <a:solidFill>
                  <a:schemeClr val="bg1"/>
                </a:solidFill>
                <a:latin typeface="Calibri" panose="020F0502020204030204" pitchFamily="34" charset="0"/>
              </a:rPr>
              <a:t>B</a:t>
            </a:r>
            <a:r>
              <a:rPr lang="zh-CN" altLang="en-US" sz="3200" b="1">
                <a:solidFill>
                  <a:schemeClr val="bg1"/>
                </a:solidFill>
                <a:latin typeface="Calibri" panose="020F0502020204030204" pitchFamily="34" charset="0"/>
              </a:rPr>
              <a:t>永真</a:t>
            </a:r>
            <a:endParaRPr lang="zh-CN" altLang="en-US" sz="3200">
              <a:solidFill>
                <a:schemeClr val="bg1"/>
              </a:solidFill>
            </a:endParaRPr>
          </a:p>
        </p:txBody>
      </p:sp>
      <p:sp>
        <p:nvSpPr>
          <p:cNvPr id="9221" name="矩形 5"/>
          <p:cNvSpPr>
            <a:spLocks noChangeArrowheads="1"/>
          </p:cNvSpPr>
          <p:nvPr/>
        </p:nvSpPr>
        <p:spPr bwMode="auto">
          <a:xfrm>
            <a:off x="5929313" y="2000250"/>
            <a:ext cx="3017837" cy="58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a:solidFill>
                  <a:schemeClr val="bg1"/>
                </a:solidFill>
                <a:latin typeface="Calibri" panose="020F0502020204030204" pitchFamily="34" charset="0"/>
              </a:rPr>
              <a:t>证明</a:t>
            </a:r>
            <a:r>
              <a:rPr lang="en-US" altLang="zh-CN" sz="3200" b="1">
                <a:solidFill>
                  <a:schemeClr val="bg1"/>
                </a:solidFill>
                <a:latin typeface="Calibri" panose="020F0502020204030204" pitchFamily="34" charset="0"/>
              </a:rPr>
              <a:t>A∧</a:t>
            </a:r>
            <a:r>
              <a:rPr lang="en-US" altLang="zh-CN" sz="3200" b="1">
                <a:solidFill>
                  <a:schemeClr val="bg1"/>
                </a:solidFill>
                <a:latin typeface="Calibri" panose="020F0502020204030204" pitchFamily="34" charset="0"/>
                <a:sym typeface="Symbol" panose="05050102010706020507" pitchFamily="18" charset="2"/>
              </a:rPr>
              <a:t></a:t>
            </a:r>
            <a:r>
              <a:rPr lang="en-US" altLang="zh-CN" sz="3200" b="1">
                <a:solidFill>
                  <a:schemeClr val="bg1"/>
                </a:solidFill>
                <a:latin typeface="Calibri" panose="020F0502020204030204" pitchFamily="34" charset="0"/>
              </a:rPr>
              <a:t>B</a:t>
            </a:r>
            <a:r>
              <a:rPr lang="zh-CN" altLang="en-US" sz="3200" b="1">
                <a:solidFill>
                  <a:schemeClr val="bg1"/>
                </a:solidFill>
                <a:latin typeface="Calibri" panose="020F0502020204030204" pitchFamily="34" charset="0"/>
              </a:rPr>
              <a:t>永假</a:t>
            </a:r>
          </a:p>
        </p:txBody>
      </p:sp>
      <p:sp>
        <p:nvSpPr>
          <p:cNvPr id="7" name="左右箭头 6"/>
          <p:cNvSpPr/>
          <p:nvPr/>
        </p:nvSpPr>
        <p:spPr>
          <a:xfrm>
            <a:off x="3214688" y="2071688"/>
            <a:ext cx="2643187" cy="428625"/>
          </a:xfrm>
          <a:prstGeom prst="lef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9223" name="矩形 7"/>
          <p:cNvSpPr>
            <a:spLocks noChangeArrowheads="1"/>
          </p:cNvSpPr>
          <p:nvPr/>
        </p:nvSpPr>
        <p:spPr bwMode="auto">
          <a:xfrm>
            <a:off x="2024707" y="835987"/>
            <a:ext cx="543450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000" b="1" dirty="0">
                <a:solidFill>
                  <a:srgbClr val="C00000"/>
                </a:solidFill>
                <a:latin typeface="Calibri" panose="020F0502020204030204" pitchFamily="34" charset="0"/>
              </a:rPr>
              <a:t>A</a:t>
            </a:r>
            <a:r>
              <a:rPr lang="en-US" altLang="zh-CN" sz="6000" b="1" dirty="0">
                <a:solidFill>
                  <a:srgbClr val="C00000"/>
                </a:solidFill>
                <a:latin typeface="Calibri" panose="020F0502020204030204" pitchFamily="34" charset="0"/>
                <a:sym typeface="Symbol" panose="05050102010706020507" pitchFamily="18" charset="2"/>
              </a:rPr>
              <a:t></a:t>
            </a:r>
            <a:r>
              <a:rPr lang="en-US" altLang="zh-CN" sz="6000" b="1" dirty="0">
                <a:solidFill>
                  <a:srgbClr val="C00000"/>
                </a:solidFill>
                <a:latin typeface="Calibri" panose="020F0502020204030204" pitchFamily="34" charset="0"/>
              </a:rPr>
              <a:t>B= </a:t>
            </a:r>
            <a:r>
              <a:rPr lang="en-US" altLang="zh-CN" sz="6000" b="1" dirty="0">
                <a:solidFill>
                  <a:srgbClr val="C00000"/>
                </a:solidFill>
                <a:latin typeface="Calibri" panose="020F0502020204030204" pitchFamily="34" charset="0"/>
                <a:sym typeface="Symbol" panose="05050102010706020507" pitchFamily="18" charset="2"/>
              </a:rPr>
              <a:t>(</a:t>
            </a:r>
            <a:r>
              <a:rPr lang="en-US" altLang="zh-CN" sz="6000" b="1" dirty="0">
                <a:solidFill>
                  <a:srgbClr val="C00000"/>
                </a:solidFill>
                <a:latin typeface="Calibri" panose="020F0502020204030204" pitchFamily="34" charset="0"/>
              </a:rPr>
              <a:t>A∧</a:t>
            </a:r>
            <a:r>
              <a:rPr lang="en-US" altLang="zh-CN" sz="6000" b="1" dirty="0">
                <a:solidFill>
                  <a:srgbClr val="C00000"/>
                </a:solidFill>
                <a:latin typeface="Calibri" panose="020F0502020204030204" pitchFamily="34" charset="0"/>
                <a:sym typeface="Symbol" panose="05050102010706020507" pitchFamily="18" charset="2"/>
              </a:rPr>
              <a:t></a:t>
            </a:r>
            <a:r>
              <a:rPr lang="en-US" altLang="zh-CN" sz="6000" b="1" dirty="0">
                <a:solidFill>
                  <a:srgbClr val="C00000"/>
                </a:solidFill>
                <a:latin typeface="Calibri" panose="020F0502020204030204" pitchFamily="34" charset="0"/>
              </a:rPr>
              <a:t>B)</a:t>
            </a:r>
            <a:endParaRPr lang="zh-CN" altLang="en-US" sz="6000" dirty="0">
              <a:solidFill>
                <a:srgbClr val="C00000"/>
              </a:solidFill>
            </a:endParaRPr>
          </a:p>
        </p:txBody>
      </p:sp>
      <p:sp>
        <p:nvSpPr>
          <p:cNvPr id="9" name="矩形 8"/>
          <p:cNvSpPr/>
          <p:nvPr/>
        </p:nvSpPr>
        <p:spPr>
          <a:xfrm>
            <a:off x="714375" y="4202113"/>
            <a:ext cx="2428875" cy="584200"/>
          </a:xfrm>
          <a:prstGeom prst="rect">
            <a:avLst/>
          </a:prstGeom>
          <a:solidFill>
            <a:schemeClr val="bg2">
              <a:lumMod val="50000"/>
            </a:schemeClr>
          </a:solidFill>
        </p:spPr>
        <p:txBody>
          <a:bodyPr>
            <a:spAutoFit/>
          </a:bodyPr>
          <a:lstStyle/>
          <a:p>
            <a:pPr>
              <a:defRPr/>
            </a:pPr>
            <a:r>
              <a:rPr lang="zh-CN" altLang="en-US" sz="3200" b="1" dirty="0">
                <a:solidFill>
                  <a:schemeClr val="bg1"/>
                </a:solidFill>
                <a:latin typeface="Calibri" pitchFamily="34" charset="0"/>
              </a:rPr>
              <a:t>证明</a:t>
            </a:r>
            <a:r>
              <a:rPr lang="en-US" altLang="zh-CN" sz="3200" b="1" dirty="0">
                <a:solidFill>
                  <a:schemeClr val="bg1"/>
                </a:solidFill>
                <a:latin typeface="Calibri" pitchFamily="34" charset="0"/>
              </a:rPr>
              <a:t>B</a:t>
            </a:r>
            <a:r>
              <a:rPr lang="zh-CN" altLang="en-US" sz="3200" b="1" dirty="0">
                <a:solidFill>
                  <a:schemeClr val="bg1"/>
                </a:solidFill>
                <a:latin typeface="Calibri" pitchFamily="34" charset="0"/>
              </a:rPr>
              <a:t>永真</a:t>
            </a:r>
            <a:endParaRPr lang="zh-CN" altLang="en-US" sz="3200" dirty="0">
              <a:solidFill>
                <a:schemeClr val="bg1"/>
              </a:solidFill>
              <a:latin typeface="Arial" charset="0"/>
            </a:endParaRPr>
          </a:p>
        </p:txBody>
      </p:sp>
      <p:sp>
        <p:nvSpPr>
          <p:cNvPr id="10" name="矩形 9"/>
          <p:cNvSpPr/>
          <p:nvPr/>
        </p:nvSpPr>
        <p:spPr>
          <a:xfrm>
            <a:off x="5929313" y="4202113"/>
            <a:ext cx="2357437" cy="584200"/>
          </a:xfrm>
          <a:prstGeom prst="rect">
            <a:avLst/>
          </a:prstGeom>
          <a:solidFill>
            <a:schemeClr val="bg2">
              <a:lumMod val="50000"/>
            </a:schemeClr>
          </a:solidFill>
        </p:spPr>
        <p:txBody>
          <a:bodyPr wrap="none">
            <a:spAutoFit/>
          </a:bodyPr>
          <a:lstStyle/>
          <a:p>
            <a:pPr>
              <a:buFont typeface="Arial" charset="0"/>
              <a:buNone/>
              <a:defRPr/>
            </a:pPr>
            <a:r>
              <a:rPr lang="zh-CN" altLang="en-US" sz="3200" b="1" dirty="0">
                <a:solidFill>
                  <a:schemeClr val="bg1"/>
                </a:solidFill>
                <a:latin typeface="Calibri" pitchFamily="34" charset="0"/>
              </a:rPr>
              <a:t>证明</a:t>
            </a:r>
            <a:r>
              <a:rPr lang="en-US" altLang="zh-CN" sz="3200" b="1" dirty="0">
                <a:solidFill>
                  <a:schemeClr val="bg1"/>
                </a:solidFill>
                <a:latin typeface="Calibri" pitchFamily="34" charset="0"/>
                <a:sym typeface="Symbol" pitchFamily="18" charset="2"/>
              </a:rPr>
              <a:t></a:t>
            </a:r>
            <a:r>
              <a:rPr lang="en-US" altLang="zh-CN" sz="3200" b="1" dirty="0">
                <a:solidFill>
                  <a:schemeClr val="bg1"/>
                </a:solidFill>
                <a:latin typeface="Calibri" pitchFamily="34" charset="0"/>
              </a:rPr>
              <a:t>B</a:t>
            </a:r>
            <a:r>
              <a:rPr lang="zh-CN" altLang="en-US" sz="3200" b="1" dirty="0">
                <a:solidFill>
                  <a:schemeClr val="bg1"/>
                </a:solidFill>
                <a:latin typeface="Calibri" pitchFamily="34" charset="0"/>
              </a:rPr>
              <a:t>永假</a:t>
            </a:r>
          </a:p>
        </p:txBody>
      </p:sp>
      <p:sp>
        <p:nvSpPr>
          <p:cNvPr id="11" name="左右箭头 10"/>
          <p:cNvSpPr/>
          <p:nvPr/>
        </p:nvSpPr>
        <p:spPr>
          <a:xfrm>
            <a:off x="3214688" y="4273550"/>
            <a:ext cx="2643187" cy="428625"/>
          </a:xfrm>
          <a:prstGeom prst="leftRight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9227" name="矩形 11"/>
          <p:cNvSpPr>
            <a:spLocks noChangeArrowheads="1"/>
          </p:cNvSpPr>
          <p:nvPr/>
        </p:nvSpPr>
        <p:spPr bwMode="auto">
          <a:xfrm>
            <a:off x="3059832" y="3140968"/>
            <a:ext cx="318228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000" b="1" dirty="0">
                <a:latin typeface="Calibri" panose="020F0502020204030204" pitchFamily="34" charset="0"/>
              </a:rPr>
              <a:t>B= </a:t>
            </a:r>
            <a:r>
              <a:rPr lang="en-US" altLang="zh-CN" sz="6000" b="1" dirty="0">
                <a:latin typeface="Calibri" panose="020F0502020204030204" pitchFamily="34" charset="0"/>
                <a:sym typeface="Symbol" panose="05050102010706020507" pitchFamily="18" charset="2"/>
              </a:rPr>
              <a:t>(</a:t>
            </a:r>
            <a:r>
              <a:rPr lang="en-US" altLang="zh-CN" sz="6000" b="1" dirty="0">
                <a:latin typeface="Calibri" panose="020F0502020204030204" pitchFamily="34" charset="0"/>
              </a:rPr>
              <a:t>B)</a:t>
            </a:r>
            <a:endParaRPr lang="zh-CN" altLang="en-US" sz="6000" b="1" dirty="0">
              <a:latin typeface="Calibri" panose="020F0502020204030204" pitchFamily="34" charset="0"/>
            </a:endParaRPr>
          </a:p>
        </p:txBody>
      </p:sp>
    </p:spTree>
    <p:extLst>
      <p:ext uri="{BB962C8B-B14F-4D97-AF65-F5344CB8AC3E}">
        <p14:creationId xmlns:p14="http://schemas.microsoft.com/office/powerpoint/2010/main" val="12463173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8653EF2F-41AE-46FC-BF70-AA5D90A222D7}" type="slidenum">
              <a:rPr lang="zh-CN" altLang="en-US" sz="1400" smtClean="0">
                <a:solidFill>
                  <a:schemeClr val="accent1"/>
                </a:solidFill>
                <a:latin typeface="Arial" panose="020B0604020202020204" pitchFamily="34" charset="0"/>
              </a:rPr>
              <a:pPr>
                <a:spcBef>
                  <a:spcPct val="0"/>
                </a:spcBef>
                <a:buFontTx/>
                <a:buNone/>
              </a:pPr>
              <a:t>30</a:t>
            </a:fld>
            <a:r>
              <a:rPr lang="en-US" altLang="zh-CN" sz="1400" dirty="0">
                <a:solidFill>
                  <a:schemeClr val="accent1"/>
                </a:solidFill>
                <a:latin typeface="Arial" panose="020B0604020202020204" pitchFamily="34" charset="0"/>
              </a:rPr>
              <a:t>/50</a:t>
            </a:r>
          </a:p>
        </p:txBody>
      </p:sp>
      <p:sp>
        <p:nvSpPr>
          <p:cNvPr id="25603" name="Rectangle 2"/>
          <p:cNvSpPr>
            <a:spLocks noGrp="1"/>
          </p:cNvSpPr>
          <p:nvPr>
            <p:ph type="title" idx="4294967295"/>
          </p:nvPr>
        </p:nvSpPr>
        <p:spPr/>
        <p:txBody>
          <a:bodyPr/>
          <a:lstStyle/>
          <a:p>
            <a:r>
              <a:rPr lang="zh-CN" altLang="en-US" sz="4000" b="1" dirty="0">
                <a:ea typeface="宋体" panose="02010600030101010101" pitchFamily="2" charset="-122"/>
              </a:rPr>
              <a:t>个体域</a:t>
            </a:r>
            <a:r>
              <a:rPr lang="en-US" altLang="zh-CN" sz="4000" b="1" dirty="0">
                <a:ea typeface="宋体" panose="02010600030101010101" pitchFamily="2" charset="-122"/>
              </a:rPr>
              <a:t>{a</a:t>
            </a:r>
            <a:r>
              <a:rPr lang="zh-CN" altLang="en-US" sz="4000" b="1" dirty="0">
                <a:ea typeface="宋体" panose="02010600030101010101" pitchFamily="2" charset="-122"/>
              </a:rPr>
              <a:t>，</a:t>
            </a:r>
            <a:r>
              <a:rPr lang="en-US" altLang="zh-CN" sz="4000" b="1" dirty="0">
                <a:ea typeface="宋体" panose="02010600030101010101" pitchFamily="2" charset="-122"/>
              </a:rPr>
              <a:t>b}</a:t>
            </a:r>
            <a:r>
              <a:rPr lang="zh-CN" altLang="en-US" sz="4000" b="1" dirty="0">
                <a:ea typeface="宋体" panose="02010600030101010101" pitchFamily="2" charset="-122"/>
              </a:rPr>
              <a:t>上的一元谓词</a:t>
            </a:r>
            <a:r>
              <a:rPr lang="zh-CN" altLang="en-US" dirty="0">
                <a:ea typeface="宋体" panose="02010600030101010101" pitchFamily="2" charset="-122"/>
              </a:rPr>
              <a:t> </a:t>
            </a:r>
          </a:p>
        </p:txBody>
      </p:sp>
      <p:graphicFrame>
        <p:nvGraphicFramePr>
          <p:cNvPr id="25605" name="Object 4"/>
          <p:cNvGraphicFramePr>
            <a:graphicFrameLocks noChangeAspect="1"/>
          </p:cNvGraphicFramePr>
          <p:nvPr/>
        </p:nvGraphicFramePr>
        <p:xfrm>
          <a:off x="0" y="3732213"/>
          <a:ext cx="85725" cy="190500"/>
        </p:xfrm>
        <a:graphic>
          <a:graphicData uri="http://schemas.openxmlformats.org/presentationml/2006/ole">
            <mc:AlternateContent xmlns:mc="http://schemas.openxmlformats.org/markup-compatibility/2006">
              <mc:Choice xmlns:v="urn:schemas-microsoft-com:vml" Requires="v">
                <p:oleObj spid="_x0000_s2065" name="公式" r:id="rId3" imgW="88784" imgH="190252" progId="Equation.3">
                  <p:embed/>
                </p:oleObj>
              </mc:Choice>
              <mc:Fallback>
                <p:oleObj name="公式" r:id="rId3" imgW="88784" imgH="190252" progId="Equation.3">
                  <p:embed/>
                  <p:pic>
                    <p:nvPicPr>
                      <p:cNvPr id="2560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732213"/>
                        <a:ext cx="857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Text Box 6"/>
          <p:cNvSpPr txBox="1">
            <a:spLocks noChangeArrowheads="1"/>
          </p:cNvSpPr>
          <p:nvPr/>
        </p:nvSpPr>
        <p:spPr bwMode="auto">
          <a:xfrm>
            <a:off x="2916238" y="1772816"/>
            <a:ext cx="3673475" cy="1728787"/>
          </a:xfrm>
          <a:prstGeom prst="rect">
            <a:avLst/>
          </a:prstGeom>
          <a:solidFill>
            <a:srgbClr val="7F8D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dirty="0">
                <a:cs typeface="Times New Roman" panose="02020603050405020304" pitchFamily="18" charset="0"/>
              </a:rPr>
              <a:t>x       P</a:t>
            </a:r>
            <a:r>
              <a:rPr lang="en-US" altLang="zh-CN" sz="2800" b="1" baseline="-30000" dirty="0">
                <a:cs typeface="Times New Roman" panose="02020603050405020304" pitchFamily="18" charset="0"/>
              </a:rPr>
              <a:t>1</a:t>
            </a:r>
            <a:r>
              <a:rPr lang="en-US" altLang="zh-CN" sz="2800" b="1" dirty="0">
                <a:cs typeface="Times New Roman" panose="02020603050405020304" pitchFamily="18" charset="0"/>
              </a:rPr>
              <a:t>    P</a:t>
            </a:r>
            <a:r>
              <a:rPr lang="en-US" altLang="zh-CN" sz="2800" b="1" baseline="-30000" dirty="0">
                <a:cs typeface="Times New Roman" panose="02020603050405020304" pitchFamily="18" charset="0"/>
              </a:rPr>
              <a:t>2</a:t>
            </a:r>
            <a:r>
              <a:rPr lang="en-US" altLang="zh-CN" sz="2800" b="1" dirty="0">
                <a:cs typeface="Times New Roman" panose="02020603050405020304" pitchFamily="18" charset="0"/>
              </a:rPr>
              <a:t>     P</a:t>
            </a:r>
            <a:r>
              <a:rPr lang="en-US" altLang="zh-CN" sz="2800" b="1" baseline="-30000" dirty="0">
                <a:cs typeface="Times New Roman" panose="02020603050405020304" pitchFamily="18" charset="0"/>
              </a:rPr>
              <a:t>3</a:t>
            </a:r>
            <a:r>
              <a:rPr lang="en-US" altLang="zh-CN" sz="2800" b="1" dirty="0">
                <a:cs typeface="Times New Roman" panose="02020603050405020304" pitchFamily="18" charset="0"/>
              </a:rPr>
              <a:t>    P</a:t>
            </a:r>
            <a:r>
              <a:rPr lang="en-US" altLang="zh-CN" sz="2800" b="1" baseline="-30000" dirty="0">
                <a:cs typeface="Times New Roman" panose="02020603050405020304" pitchFamily="18" charset="0"/>
              </a:rPr>
              <a:t>4</a:t>
            </a:r>
          </a:p>
          <a:p>
            <a:pPr eaLnBrk="1" hangingPunct="1">
              <a:spcBef>
                <a:spcPct val="0"/>
              </a:spcBef>
              <a:buFontTx/>
              <a:buNone/>
            </a:pPr>
            <a:endParaRPr lang="en-US" altLang="zh-CN" sz="2800" b="1" dirty="0">
              <a:latin typeface="Arial" panose="020B0604020202020204" pitchFamily="34" charset="0"/>
            </a:endParaRPr>
          </a:p>
          <a:p>
            <a:pPr>
              <a:spcBef>
                <a:spcPct val="0"/>
              </a:spcBef>
              <a:buFontTx/>
              <a:buNone/>
            </a:pPr>
            <a:r>
              <a:rPr lang="en-US" altLang="zh-CN" sz="2800" b="1" dirty="0">
                <a:cs typeface="Times New Roman" panose="02020603050405020304" pitchFamily="18" charset="0"/>
              </a:rPr>
              <a:t>a       1     0       1      0</a:t>
            </a:r>
            <a:endParaRPr lang="en-US" altLang="zh-CN" sz="2800" b="1" dirty="0">
              <a:latin typeface="Arial" panose="020B0604020202020204" pitchFamily="34" charset="0"/>
            </a:endParaRPr>
          </a:p>
          <a:p>
            <a:pPr>
              <a:spcBef>
                <a:spcPct val="0"/>
              </a:spcBef>
              <a:buFontTx/>
              <a:buNone/>
            </a:pPr>
            <a:r>
              <a:rPr lang="en-US" altLang="zh-CN" sz="2800" b="1" dirty="0">
                <a:cs typeface="Times New Roman" panose="02020603050405020304" pitchFamily="18" charset="0"/>
              </a:rPr>
              <a:t>b       1     1       0      0</a:t>
            </a:r>
            <a:endParaRPr lang="zh-CN" altLang="en-US" sz="2800" b="1" dirty="0">
              <a:latin typeface="Arial" panose="020B0604020202020204" pitchFamily="34" charset="0"/>
            </a:endParaRPr>
          </a:p>
        </p:txBody>
      </p:sp>
      <p:sp>
        <p:nvSpPr>
          <p:cNvPr id="25607" name="Line 7"/>
          <p:cNvSpPr>
            <a:spLocks noChangeShapeType="1"/>
          </p:cNvSpPr>
          <p:nvPr/>
        </p:nvSpPr>
        <p:spPr bwMode="auto">
          <a:xfrm>
            <a:off x="2987824" y="2492896"/>
            <a:ext cx="345598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8" name="Line 8"/>
          <p:cNvSpPr>
            <a:spLocks noChangeShapeType="1"/>
          </p:cNvSpPr>
          <p:nvPr/>
        </p:nvSpPr>
        <p:spPr bwMode="auto">
          <a:xfrm>
            <a:off x="3421063" y="1844824"/>
            <a:ext cx="0" cy="16573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9" name="Rectangle 10"/>
          <p:cNvSpPr>
            <a:spLocks noChangeArrowheads="1"/>
          </p:cNvSpPr>
          <p:nvPr/>
        </p:nvSpPr>
        <p:spPr bwMode="auto">
          <a:xfrm>
            <a:off x="0" y="39227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5610" name="Rectangle 11"/>
          <p:cNvSpPr>
            <a:spLocks noChangeArrowheads="1"/>
          </p:cNvSpPr>
          <p:nvPr/>
        </p:nvSpPr>
        <p:spPr bwMode="auto">
          <a:xfrm>
            <a:off x="0" y="39227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2" name="文本框 11"/>
          <p:cNvSpPr txBox="1"/>
          <p:nvPr/>
        </p:nvSpPr>
        <p:spPr>
          <a:xfrm>
            <a:off x="323528" y="1002278"/>
            <a:ext cx="7200800" cy="584775"/>
          </a:xfrm>
          <a:prstGeom prst="rect">
            <a:avLst/>
          </a:prstGeom>
          <a:solidFill>
            <a:srgbClr val="00B0F0"/>
          </a:solidFill>
        </p:spPr>
        <p:txBody>
          <a:bodyPr wrap="square" rtlCol="0">
            <a:spAutoFit/>
          </a:bodyPr>
          <a:lstStyle/>
          <a:p>
            <a:r>
              <a:rPr lang="en-US" altLang="zh-CN" sz="3200" b="1" dirty="0">
                <a:solidFill>
                  <a:srgbClr val="FF0000"/>
                </a:solidFill>
              </a:rPr>
              <a:t>P</a:t>
            </a:r>
            <a:r>
              <a:rPr lang="zh-CN" altLang="en-US" sz="3200" b="1" dirty="0">
                <a:solidFill>
                  <a:srgbClr val="FF0000"/>
                </a:solidFill>
              </a:rPr>
              <a:t>：</a:t>
            </a:r>
            <a:r>
              <a:rPr lang="en-US" altLang="zh-CN" sz="3200" b="1" dirty="0">
                <a:solidFill>
                  <a:srgbClr val="FF0000"/>
                </a:solidFill>
              </a:rPr>
              <a:t>{a, b} </a:t>
            </a:r>
            <a:r>
              <a:rPr lang="zh-CN" altLang="en-US" sz="3200" b="1" dirty="0">
                <a:solidFill>
                  <a:srgbClr val="FF0000"/>
                </a:solidFill>
                <a:sym typeface="Symbol" panose="05050102010706020507" pitchFamily="18" charset="2"/>
              </a:rPr>
              <a:t></a:t>
            </a:r>
            <a:r>
              <a:rPr lang="en-US" altLang="zh-CN" sz="3200" b="1" dirty="0">
                <a:solidFill>
                  <a:srgbClr val="FF0000"/>
                </a:solidFill>
                <a:sym typeface="Symbol" panose="05050102010706020507" pitchFamily="18" charset="2"/>
              </a:rPr>
              <a:t>{0, 1}</a:t>
            </a:r>
            <a:r>
              <a:rPr lang="zh-CN" altLang="en-US" sz="3200" b="1" dirty="0">
                <a:solidFill>
                  <a:srgbClr val="FF0000"/>
                </a:solidFill>
                <a:sym typeface="Symbol" panose="05050102010706020507" pitchFamily="18" charset="2"/>
              </a:rPr>
              <a:t>，有</a:t>
            </a:r>
            <a:r>
              <a:rPr lang="en-US" altLang="zh-CN" sz="3200" b="1" dirty="0">
                <a:solidFill>
                  <a:srgbClr val="FF0000"/>
                </a:solidFill>
                <a:sym typeface="Symbol" panose="05050102010706020507" pitchFamily="18" charset="2"/>
              </a:rPr>
              <a:t>4</a:t>
            </a:r>
            <a:r>
              <a:rPr lang="zh-CN" altLang="en-US" sz="3200" b="1" dirty="0">
                <a:solidFill>
                  <a:srgbClr val="FF0000"/>
                </a:solidFill>
                <a:sym typeface="Symbol" panose="05050102010706020507" pitchFamily="18" charset="2"/>
              </a:rPr>
              <a:t>个</a:t>
            </a:r>
            <a:endParaRPr lang="zh-CN" altLang="en-US" sz="3200" dirty="0">
              <a:solidFill>
                <a:srgbClr val="FF0000"/>
              </a:solidFill>
            </a:endParaRPr>
          </a:p>
        </p:txBody>
      </p:sp>
      <p:sp>
        <p:nvSpPr>
          <p:cNvPr id="13" name="文本框 12"/>
          <p:cNvSpPr txBox="1"/>
          <p:nvPr/>
        </p:nvSpPr>
        <p:spPr>
          <a:xfrm>
            <a:off x="179389" y="3916213"/>
            <a:ext cx="8785100" cy="1384995"/>
          </a:xfrm>
          <a:prstGeom prst="rect">
            <a:avLst/>
          </a:prstGeom>
          <a:noFill/>
        </p:spPr>
        <p:txBody>
          <a:bodyPr wrap="square" rtlCol="0">
            <a:spAutoFit/>
          </a:bodyPr>
          <a:lstStyle/>
          <a:p>
            <a:r>
              <a:rPr lang="zh-CN" altLang="en-US" sz="2800" dirty="0"/>
              <a:t>例：记</a:t>
            </a:r>
            <a:r>
              <a:rPr lang="en-US" altLang="zh-CN" sz="2800" dirty="0"/>
              <a:t>a=</a:t>
            </a:r>
            <a:r>
              <a:rPr lang="zh-CN" altLang="en-US" sz="2800" dirty="0"/>
              <a:t>苏格拉底，</a:t>
            </a:r>
            <a:r>
              <a:rPr lang="en-US" altLang="zh-CN" sz="2800" dirty="0"/>
              <a:t>b=</a:t>
            </a:r>
            <a:r>
              <a:rPr lang="zh-CN" altLang="en-US" sz="2800" dirty="0"/>
              <a:t>孙悟空，</a:t>
            </a:r>
            <a:endParaRPr lang="en-US" altLang="zh-CN" sz="2800" dirty="0"/>
          </a:p>
          <a:p>
            <a:pPr marL="444500" indent="-444500">
              <a:buFont typeface="Arial" panose="020B0604020202020204" pitchFamily="34" charset="0"/>
              <a:buChar char="•"/>
            </a:pPr>
            <a:r>
              <a:rPr lang="zh-CN" altLang="en-US" sz="2800" dirty="0"/>
              <a:t>如果</a:t>
            </a:r>
            <a:r>
              <a:rPr lang="en-US" altLang="zh-CN" sz="2800" dirty="0"/>
              <a:t>P(x)</a:t>
            </a:r>
            <a:r>
              <a:rPr lang="zh-CN" altLang="en-US" sz="2800" dirty="0"/>
              <a:t>表示</a:t>
            </a:r>
            <a:r>
              <a:rPr lang="en-US" altLang="zh-CN" sz="2800" dirty="0"/>
              <a:t>x</a:t>
            </a:r>
            <a:r>
              <a:rPr lang="zh-CN" altLang="en-US" sz="2800" dirty="0"/>
              <a:t>是人，则</a:t>
            </a:r>
            <a:r>
              <a:rPr lang="en-US" altLang="zh-CN" sz="2800" dirty="0"/>
              <a:t>P(x)=</a:t>
            </a:r>
            <a:r>
              <a:rPr lang="en-US" altLang="zh-CN" sz="2800" b="1" dirty="0">
                <a:cs typeface="Times New Roman" panose="02020603050405020304" pitchFamily="18" charset="0"/>
              </a:rPr>
              <a:t> P</a:t>
            </a:r>
            <a:r>
              <a:rPr lang="en-US" altLang="zh-CN" sz="2800" b="1" baseline="-30000" dirty="0">
                <a:cs typeface="Times New Roman" panose="02020603050405020304" pitchFamily="18" charset="0"/>
              </a:rPr>
              <a:t>3</a:t>
            </a:r>
            <a:r>
              <a:rPr lang="en-US" altLang="zh-CN" sz="2800" dirty="0"/>
              <a:t>(x) </a:t>
            </a:r>
            <a:r>
              <a:rPr lang="zh-CN" altLang="en-US" sz="2800" dirty="0"/>
              <a:t>。</a:t>
            </a:r>
            <a:endParaRPr lang="en-US" altLang="zh-CN" sz="2800" dirty="0"/>
          </a:p>
          <a:p>
            <a:pPr marL="444500" indent="-444500">
              <a:buFont typeface="Arial" panose="020B0604020202020204" pitchFamily="34" charset="0"/>
              <a:buChar char="•"/>
            </a:pPr>
            <a:r>
              <a:rPr lang="zh-CN" altLang="en-US" sz="2800" dirty="0"/>
              <a:t>如果</a:t>
            </a:r>
            <a:r>
              <a:rPr lang="en-US" altLang="zh-CN" sz="2800" dirty="0"/>
              <a:t>Q(x)</a:t>
            </a:r>
            <a:r>
              <a:rPr lang="zh-CN" altLang="en-US" sz="2800" dirty="0"/>
              <a:t>表示</a:t>
            </a:r>
            <a:r>
              <a:rPr lang="en-US" altLang="zh-CN" sz="2800" dirty="0"/>
              <a:t>x</a:t>
            </a:r>
            <a:r>
              <a:rPr lang="zh-CN" altLang="en-US" sz="2800" dirty="0"/>
              <a:t>是要死的，则</a:t>
            </a:r>
            <a:r>
              <a:rPr lang="en-US" altLang="zh-CN" sz="2800" dirty="0"/>
              <a:t>Q(x)=</a:t>
            </a:r>
            <a:r>
              <a:rPr lang="en-US" altLang="zh-CN" sz="2800" b="1" dirty="0">
                <a:cs typeface="Times New Roman" panose="02020603050405020304" pitchFamily="18" charset="0"/>
              </a:rPr>
              <a:t> P</a:t>
            </a:r>
            <a:r>
              <a:rPr lang="en-US" altLang="zh-CN" sz="2800" b="1" baseline="-30000" dirty="0">
                <a:cs typeface="Times New Roman" panose="02020603050405020304" pitchFamily="18" charset="0"/>
              </a:rPr>
              <a:t>3</a:t>
            </a:r>
            <a:r>
              <a:rPr lang="en-US" altLang="zh-CN" sz="2800" dirty="0"/>
              <a:t>(x) </a:t>
            </a:r>
            <a:r>
              <a:rPr lang="zh-CN" altLang="en-US" sz="2800" dirty="0"/>
              <a:t>。</a:t>
            </a:r>
            <a:endParaRPr lang="en-US" altLang="zh-CN" sz="2800" dirty="0"/>
          </a:p>
        </p:txBody>
      </p:sp>
    </p:spTree>
    <p:extLst>
      <p:ext uri="{BB962C8B-B14F-4D97-AF65-F5344CB8AC3E}">
        <p14:creationId xmlns:p14="http://schemas.microsoft.com/office/powerpoint/2010/main" val="35096769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EF03413F-7860-4A64-9E5B-727AC927EC96}" type="slidenum">
              <a:rPr lang="zh-CN" altLang="en-US" sz="1400" smtClean="0">
                <a:solidFill>
                  <a:schemeClr val="accent1"/>
                </a:solidFill>
                <a:latin typeface="Arial" panose="020B0604020202020204" pitchFamily="34" charset="0"/>
              </a:rPr>
              <a:pPr>
                <a:spcBef>
                  <a:spcPct val="0"/>
                </a:spcBef>
                <a:buFontTx/>
                <a:buNone/>
              </a:pPr>
              <a:t>31</a:t>
            </a:fld>
            <a:r>
              <a:rPr lang="en-US" altLang="zh-CN" sz="1400" dirty="0">
                <a:solidFill>
                  <a:schemeClr val="accent1"/>
                </a:solidFill>
                <a:latin typeface="Arial" panose="020B0604020202020204" pitchFamily="34" charset="0"/>
              </a:rPr>
              <a:t>/50</a:t>
            </a:r>
          </a:p>
        </p:txBody>
      </p:sp>
      <p:sp>
        <p:nvSpPr>
          <p:cNvPr id="26627" name="Rectangle 2"/>
          <p:cNvSpPr>
            <a:spLocks noGrp="1"/>
          </p:cNvSpPr>
          <p:nvPr>
            <p:ph type="title" idx="4294967295"/>
          </p:nvPr>
        </p:nvSpPr>
        <p:spPr/>
        <p:txBody>
          <a:bodyPr/>
          <a:lstStyle/>
          <a:p>
            <a:r>
              <a:rPr lang="zh-CN" altLang="en-US" sz="4000" b="1" dirty="0">
                <a:ea typeface="宋体" panose="02010600030101010101" pitchFamily="2" charset="-122"/>
              </a:rPr>
              <a:t>个体域</a:t>
            </a:r>
            <a:r>
              <a:rPr lang="en-US" altLang="zh-CN" sz="4000" b="1" dirty="0">
                <a:ea typeface="宋体" panose="02010600030101010101" pitchFamily="2" charset="-122"/>
              </a:rPr>
              <a:t>{a</a:t>
            </a:r>
            <a:r>
              <a:rPr lang="zh-CN" altLang="en-US" sz="4000" b="1" dirty="0">
                <a:ea typeface="宋体" panose="02010600030101010101" pitchFamily="2" charset="-122"/>
              </a:rPr>
              <a:t>，</a:t>
            </a:r>
            <a:r>
              <a:rPr lang="en-US" altLang="zh-CN" sz="4000" b="1" dirty="0">
                <a:ea typeface="宋体" panose="02010600030101010101" pitchFamily="2" charset="-122"/>
              </a:rPr>
              <a:t>b</a:t>
            </a:r>
            <a:r>
              <a:rPr lang="zh-CN" altLang="en-US" sz="4000" b="1" dirty="0">
                <a:ea typeface="宋体" panose="02010600030101010101" pitchFamily="2" charset="-122"/>
              </a:rPr>
              <a:t>，</a:t>
            </a:r>
            <a:r>
              <a:rPr lang="en-US" altLang="zh-CN" sz="4000" b="1" dirty="0">
                <a:ea typeface="宋体" panose="02010600030101010101" pitchFamily="2" charset="-122"/>
              </a:rPr>
              <a:t>c}</a:t>
            </a:r>
            <a:r>
              <a:rPr lang="zh-CN" altLang="en-US" sz="4000" b="1" dirty="0">
                <a:ea typeface="宋体" panose="02010600030101010101" pitchFamily="2" charset="-122"/>
              </a:rPr>
              <a:t>上的一元谓词</a:t>
            </a:r>
            <a:r>
              <a:rPr lang="zh-CN" altLang="en-US" dirty="0">
                <a:ea typeface="宋体" panose="02010600030101010101" pitchFamily="2" charset="-122"/>
              </a:rPr>
              <a:t> </a:t>
            </a:r>
          </a:p>
        </p:txBody>
      </p:sp>
      <p:sp>
        <p:nvSpPr>
          <p:cNvPr id="3077" name="Text Box 5"/>
          <p:cNvSpPr txBox="1">
            <a:spLocks noChangeArrowheads="1"/>
          </p:cNvSpPr>
          <p:nvPr/>
        </p:nvSpPr>
        <p:spPr bwMode="auto">
          <a:xfrm>
            <a:off x="827088" y="1989138"/>
            <a:ext cx="7921625" cy="2519362"/>
          </a:xfrm>
          <a:prstGeom prst="rect">
            <a:avLst/>
          </a:prstGeom>
          <a:solidFill>
            <a:srgbClr val="7F8D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dirty="0">
                <a:cs typeface="Times New Roman" panose="02020603050405020304" pitchFamily="18" charset="0"/>
              </a:rPr>
              <a:t>x       P</a:t>
            </a:r>
            <a:r>
              <a:rPr lang="en-US" altLang="zh-CN" b="1" baseline="-30000" dirty="0">
                <a:cs typeface="Times New Roman" panose="02020603050405020304" pitchFamily="18" charset="0"/>
              </a:rPr>
              <a:t>1</a:t>
            </a:r>
            <a:r>
              <a:rPr lang="en-US" altLang="zh-CN" b="1" dirty="0">
                <a:cs typeface="Times New Roman" panose="02020603050405020304" pitchFamily="18" charset="0"/>
              </a:rPr>
              <a:t>     P</a:t>
            </a:r>
            <a:r>
              <a:rPr lang="en-US" altLang="zh-CN" b="1" baseline="-30000" dirty="0">
                <a:cs typeface="Times New Roman" panose="02020603050405020304" pitchFamily="18" charset="0"/>
              </a:rPr>
              <a:t>2</a:t>
            </a:r>
            <a:r>
              <a:rPr lang="en-US" altLang="zh-CN" b="1" dirty="0">
                <a:cs typeface="Times New Roman" panose="02020603050405020304" pitchFamily="18" charset="0"/>
              </a:rPr>
              <a:t>     P</a:t>
            </a:r>
            <a:r>
              <a:rPr lang="en-US" altLang="zh-CN" b="1" baseline="-30000" dirty="0">
                <a:cs typeface="Times New Roman" panose="02020603050405020304" pitchFamily="18" charset="0"/>
              </a:rPr>
              <a:t>3</a:t>
            </a:r>
            <a:r>
              <a:rPr lang="en-US" altLang="zh-CN" b="1" dirty="0">
                <a:cs typeface="Times New Roman" panose="02020603050405020304" pitchFamily="18" charset="0"/>
              </a:rPr>
              <a:t>    P</a:t>
            </a:r>
            <a:r>
              <a:rPr lang="en-US" altLang="zh-CN" b="1" baseline="-30000" dirty="0">
                <a:cs typeface="Times New Roman" panose="02020603050405020304" pitchFamily="18" charset="0"/>
              </a:rPr>
              <a:t>4       </a:t>
            </a:r>
            <a:r>
              <a:rPr lang="en-US" altLang="zh-CN" b="1" dirty="0"/>
              <a:t>P</a:t>
            </a:r>
            <a:r>
              <a:rPr lang="en-US" altLang="zh-CN" b="1" baseline="-25000" dirty="0"/>
              <a:t>5</a:t>
            </a:r>
            <a:r>
              <a:rPr lang="en-US" altLang="zh-CN" b="1" dirty="0"/>
              <a:t>    P</a:t>
            </a:r>
            <a:r>
              <a:rPr lang="en-US" altLang="zh-CN" b="1" baseline="-25000" dirty="0"/>
              <a:t>6</a:t>
            </a:r>
            <a:r>
              <a:rPr lang="en-US" altLang="zh-CN" b="1" dirty="0"/>
              <a:t>    P</a:t>
            </a:r>
            <a:r>
              <a:rPr lang="en-US" altLang="zh-CN" b="1" baseline="-25000" dirty="0"/>
              <a:t>7</a:t>
            </a:r>
            <a:r>
              <a:rPr lang="en-US" altLang="zh-CN" b="1" dirty="0"/>
              <a:t>    P</a:t>
            </a:r>
            <a:r>
              <a:rPr lang="en-US" altLang="zh-CN" b="1" baseline="-25000" dirty="0"/>
              <a:t>8</a:t>
            </a:r>
            <a:endParaRPr lang="en-US" altLang="zh-CN" b="1" baseline="-25000" dirty="0">
              <a:cs typeface="Times New Roman" panose="02020603050405020304" pitchFamily="18" charset="0"/>
            </a:endParaRPr>
          </a:p>
          <a:p>
            <a:pPr>
              <a:spcBef>
                <a:spcPct val="0"/>
              </a:spcBef>
              <a:buFontTx/>
              <a:buNone/>
            </a:pPr>
            <a:endParaRPr lang="en-US" altLang="zh-CN" b="1" dirty="0">
              <a:cs typeface="Times New Roman" panose="02020603050405020304" pitchFamily="18" charset="0"/>
            </a:endParaRPr>
          </a:p>
          <a:p>
            <a:pPr>
              <a:spcBef>
                <a:spcPct val="0"/>
              </a:spcBef>
              <a:buFontTx/>
              <a:buNone/>
            </a:pPr>
            <a:r>
              <a:rPr lang="en-US" altLang="zh-CN" b="1" dirty="0">
                <a:cs typeface="Times New Roman" panose="02020603050405020304" pitchFamily="18" charset="0"/>
              </a:rPr>
              <a:t>a       1       0      1      1       0      1      0      0 </a:t>
            </a:r>
            <a:endParaRPr lang="en-US" altLang="zh-CN" b="1" dirty="0">
              <a:latin typeface="Arial" panose="020B0604020202020204" pitchFamily="34" charset="0"/>
            </a:endParaRPr>
          </a:p>
          <a:p>
            <a:pPr>
              <a:spcBef>
                <a:spcPct val="0"/>
              </a:spcBef>
              <a:buFontTx/>
              <a:buNone/>
            </a:pPr>
            <a:r>
              <a:rPr lang="en-US" altLang="zh-CN" b="1" dirty="0">
                <a:cs typeface="Times New Roman" panose="02020603050405020304" pitchFamily="18" charset="0"/>
              </a:rPr>
              <a:t>b       1       1      0      1       0      0      1      0</a:t>
            </a:r>
          </a:p>
          <a:p>
            <a:pPr>
              <a:spcBef>
                <a:spcPct val="0"/>
              </a:spcBef>
              <a:buFontTx/>
              <a:buNone/>
            </a:pPr>
            <a:r>
              <a:rPr lang="en-US" altLang="zh-CN" b="1" dirty="0">
                <a:cs typeface="Times New Roman" panose="02020603050405020304" pitchFamily="18" charset="0"/>
              </a:rPr>
              <a:t>c       1       1      1      0       1      0      0      0</a:t>
            </a:r>
          </a:p>
        </p:txBody>
      </p:sp>
      <p:sp>
        <p:nvSpPr>
          <p:cNvPr id="3078" name="Line 6"/>
          <p:cNvSpPr>
            <a:spLocks noChangeShapeType="1"/>
          </p:cNvSpPr>
          <p:nvPr/>
        </p:nvSpPr>
        <p:spPr bwMode="auto">
          <a:xfrm>
            <a:off x="900113" y="2851150"/>
            <a:ext cx="77755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 name="Line 7"/>
          <p:cNvSpPr>
            <a:spLocks noChangeShapeType="1"/>
          </p:cNvSpPr>
          <p:nvPr/>
        </p:nvSpPr>
        <p:spPr bwMode="auto">
          <a:xfrm flipH="1">
            <a:off x="1619250" y="2058988"/>
            <a:ext cx="1588" cy="237807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1" name="Rectangle 9"/>
          <p:cNvSpPr>
            <a:spLocks noChangeArrowheads="1"/>
          </p:cNvSpPr>
          <p:nvPr/>
        </p:nvSpPr>
        <p:spPr bwMode="auto">
          <a:xfrm>
            <a:off x="0" y="37380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082" name="Rectangle 10"/>
          <p:cNvSpPr>
            <a:spLocks noChangeArrowheads="1"/>
          </p:cNvSpPr>
          <p:nvPr/>
        </p:nvSpPr>
        <p:spPr bwMode="auto">
          <a:xfrm>
            <a:off x="0" y="37380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6634" name="Rectangle 8"/>
          <p:cNvSpPr>
            <a:spLocks noChangeArrowheads="1"/>
          </p:cNvSpPr>
          <p:nvPr/>
        </p:nvSpPr>
        <p:spPr bwMode="auto">
          <a:xfrm>
            <a:off x="995221" y="4749133"/>
            <a:ext cx="77755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r>
              <a:rPr lang="zh-CN" altLang="en-US" sz="2800" b="1" dirty="0">
                <a:solidFill>
                  <a:srgbClr val="333300"/>
                </a:solidFill>
                <a:cs typeface="Times New Roman" panose="02020603050405020304" pitchFamily="18" charset="0"/>
              </a:rPr>
              <a:t>一元谓词数目：</a:t>
            </a:r>
            <a:r>
              <a:rPr lang="en-US" altLang="zh-CN" sz="9600" b="1" dirty="0">
                <a:solidFill>
                  <a:srgbClr val="FF0000"/>
                </a:solidFill>
                <a:cs typeface="Times New Roman" panose="02020603050405020304" pitchFamily="18" charset="0"/>
              </a:rPr>
              <a:t>2</a:t>
            </a:r>
            <a:r>
              <a:rPr lang="en-US" altLang="zh-CN" sz="9600" b="1" baseline="30000" dirty="0">
                <a:solidFill>
                  <a:srgbClr val="00B050"/>
                </a:solidFill>
                <a:cs typeface="Times New Roman" panose="02020603050405020304" pitchFamily="18" charset="0"/>
              </a:rPr>
              <a:t>3</a:t>
            </a:r>
            <a:endParaRPr lang="zh-CN" altLang="en-US" sz="9600" b="1" dirty="0">
              <a:solidFill>
                <a:srgbClr val="00B050"/>
              </a:solidFill>
              <a:cs typeface="Times New Roman" panose="02020603050405020304" pitchFamily="18" charset="0"/>
            </a:endParaRPr>
          </a:p>
        </p:txBody>
      </p:sp>
      <p:sp>
        <p:nvSpPr>
          <p:cNvPr id="11" name="文本框 10"/>
          <p:cNvSpPr txBox="1"/>
          <p:nvPr/>
        </p:nvSpPr>
        <p:spPr>
          <a:xfrm>
            <a:off x="323528" y="950608"/>
            <a:ext cx="3850734" cy="584775"/>
          </a:xfrm>
          <a:prstGeom prst="rect">
            <a:avLst/>
          </a:prstGeom>
          <a:solidFill>
            <a:srgbClr val="00B0F0"/>
          </a:solidFill>
        </p:spPr>
        <p:txBody>
          <a:bodyPr wrap="none" rtlCol="0">
            <a:spAutoFit/>
          </a:bodyPr>
          <a:lstStyle/>
          <a:p>
            <a:r>
              <a:rPr lang="en-US" altLang="zh-CN" sz="3200" b="1" dirty="0">
                <a:solidFill>
                  <a:srgbClr val="FF0000"/>
                </a:solidFill>
              </a:rPr>
              <a:t>P</a:t>
            </a:r>
            <a:r>
              <a:rPr lang="zh-CN" altLang="en-US" sz="3200" b="1" dirty="0">
                <a:solidFill>
                  <a:srgbClr val="FF0000"/>
                </a:solidFill>
              </a:rPr>
              <a:t>：</a:t>
            </a:r>
            <a:r>
              <a:rPr lang="en-US" altLang="zh-CN" sz="3200" b="1" dirty="0">
                <a:solidFill>
                  <a:srgbClr val="FF0000"/>
                </a:solidFill>
              </a:rPr>
              <a:t>{a, b, c} </a:t>
            </a:r>
            <a:r>
              <a:rPr lang="zh-CN" altLang="en-US" sz="3200" b="1" dirty="0">
                <a:solidFill>
                  <a:srgbClr val="FF0000"/>
                </a:solidFill>
                <a:sym typeface="Symbol" panose="05050102010706020507" pitchFamily="18" charset="2"/>
              </a:rPr>
              <a:t></a:t>
            </a:r>
            <a:r>
              <a:rPr lang="en-US" altLang="zh-CN" sz="3200" b="1" dirty="0">
                <a:solidFill>
                  <a:srgbClr val="FF0000"/>
                </a:solidFill>
                <a:sym typeface="Symbol" panose="05050102010706020507" pitchFamily="18" charset="2"/>
              </a:rPr>
              <a:t>{0, 1}</a:t>
            </a:r>
            <a:endParaRPr lang="zh-CN" altLang="en-US" sz="3200" dirty="0">
              <a:solidFill>
                <a:srgbClr val="FF0000"/>
              </a:solidFill>
            </a:endParaRPr>
          </a:p>
        </p:txBody>
      </p:sp>
    </p:spTree>
    <p:extLst>
      <p:ext uri="{BB962C8B-B14F-4D97-AF65-F5344CB8AC3E}">
        <p14:creationId xmlns:p14="http://schemas.microsoft.com/office/powerpoint/2010/main" val="2413796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7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9"/>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3081"/>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30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animBg="1"/>
      <p:bldP spid="3081" grpId="0"/>
      <p:bldP spid="3082" grpId="0"/>
      <p:bldP spid="2663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F498ECF8-43D3-4713-9A74-C5D0A6C5D695}" type="slidenum">
              <a:rPr lang="zh-CN" altLang="en-US" sz="1400" smtClean="0">
                <a:solidFill>
                  <a:schemeClr val="accent1"/>
                </a:solidFill>
                <a:latin typeface="Arial" panose="020B0604020202020204" pitchFamily="34" charset="0"/>
              </a:rPr>
              <a:pPr>
                <a:spcBef>
                  <a:spcPct val="0"/>
                </a:spcBef>
                <a:buFontTx/>
                <a:buNone/>
              </a:pPr>
              <a:t>32</a:t>
            </a:fld>
            <a:r>
              <a:rPr lang="en-US" altLang="zh-CN" sz="1400" dirty="0">
                <a:solidFill>
                  <a:schemeClr val="accent1"/>
                </a:solidFill>
                <a:latin typeface="Arial" panose="020B0604020202020204" pitchFamily="34" charset="0"/>
              </a:rPr>
              <a:t>/50</a:t>
            </a:r>
          </a:p>
        </p:txBody>
      </p:sp>
      <p:sp>
        <p:nvSpPr>
          <p:cNvPr id="27651" name="Rectangle 2"/>
          <p:cNvSpPr>
            <a:spLocks noGrp="1"/>
          </p:cNvSpPr>
          <p:nvPr>
            <p:ph type="title" idx="4294967295"/>
          </p:nvPr>
        </p:nvSpPr>
        <p:spPr>
          <a:xfrm>
            <a:off x="179388" y="-26988"/>
            <a:ext cx="8964612" cy="741363"/>
          </a:xfrm>
        </p:spPr>
        <p:txBody>
          <a:bodyPr/>
          <a:lstStyle/>
          <a:p>
            <a:r>
              <a:rPr lang="zh-CN" altLang="en-US" sz="3600" dirty="0">
                <a:ea typeface="宋体" panose="02010600030101010101" pitchFamily="2" charset="-122"/>
              </a:rPr>
              <a:t>个体域</a:t>
            </a:r>
            <a:r>
              <a:rPr lang="en-US" altLang="zh-CN" sz="3600" b="1"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600" b="1"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600" b="1"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600" b="1"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3600" b="1" dirty="0">
                <a:ea typeface="宋体" panose="02010600030101010101" pitchFamily="2" charset="-122"/>
              </a:rPr>
              <a:t>上的一元</a:t>
            </a:r>
            <a:r>
              <a:rPr lang="zh-CN" altLang="en-US" sz="3600" dirty="0">
                <a:ea typeface="宋体" panose="02010600030101010101" pitchFamily="2" charset="-122"/>
              </a:rPr>
              <a:t>谓词 </a:t>
            </a:r>
          </a:p>
        </p:txBody>
      </p:sp>
      <p:sp>
        <p:nvSpPr>
          <p:cNvPr id="27659" name="Rectangle 8"/>
          <p:cNvSpPr>
            <a:spLocks noChangeArrowheads="1"/>
          </p:cNvSpPr>
          <p:nvPr/>
        </p:nvSpPr>
        <p:spPr bwMode="auto">
          <a:xfrm>
            <a:off x="900113" y="4162425"/>
            <a:ext cx="77755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r>
              <a:rPr lang="zh-CN" altLang="en-US" sz="2800" b="1" dirty="0">
                <a:solidFill>
                  <a:srgbClr val="333300"/>
                </a:solidFill>
                <a:cs typeface="Times New Roman" panose="02020603050405020304" pitchFamily="18" charset="0"/>
              </a:rPr>
              <a:t>谓词数目：</a:t>
            </a:r>
            <a:r>
              <a:rPr lang="en-US" altLang="zh-CN" sz="9600" b="1" dirty="0">
                <a:solidFill>
                  <a:srgbClr val="FF0000"/>
                </a:solidFill>
                <a:cs typeface="Times New Roman" panose="02020603050405020304" pitchFamily="18" charset="0"/>
              </a:rPr>
              <a:t>2</a:t>
            </a:r>
            <a:r>
              <a:rPr lang="en-US" altLang="zh-CN" sz="9600" b="1" baseline="30000" dirty="0">
                <a:solidFill>
                  <a:srgbClr val="00B050"/>
                </a:solidFill>
                <a:cs typeface="Times New Roman" panose="02020603050405020304" pitchFamily="18" charset="0"/>
              </a:rPr>
              <a:t>4</a:t>
            </a:r>
            <a:endParaRPr lang="zh-CN" altLang="en-US" sz="9600" b="1" dirty="0">
              <a:solidFill>
                <a:srgbClr val="00B050"/>
              </a:solidFill>
              <a:cs typeface="Times New Roman" panose="02020603050405020304" pitchFamily="18" charset="0"/>
            </a:endParaRPr>
          </a:p>
        </p:txBody>
      </p:sp>
      <p:sp>
        <p:nvSpPr>
          <p:cNvPr id="12" name="文本框 11"/>
          <p:cNvSpPr txBox="1"/>
          <p:nvPr/>
        </p:nvSpPr>
        <p:spPr>
          <a:xfrm>
            <a:off x="194376" y="1075463"/>
            <a:ext cx="4328429" cy="584775"/>
          </a:xfrm>
          <a:prstGeom prst="rect">
            <a:avLst/>
          </a:prstGeom>
          <a:solidFill>
            <a:srgbClr val="00B0F0"/>
          </a:solidFill>
        </p:spPr>
        <p:txBody>
          <a:bodyPr wrap="none" rtlCol="0">
            <a:spAutoFit/>
          </a:bodyPr>
          <a:lstStyle/>
          <a:p>
            <a:r>
              <a:rPr lang="en-US" altLang="zh-CN" sz="3200" b="1" dirty="0">
                <a:solidFill>
                  <a:srgbClr val="FF0000"/>
                </a:solidFill>
              </a:rPr>
              <a:t>P</a:t>
            </a:r>
            <a:r>
              <a:rPr lang="zh-CN" altLang="en-US" sz="3200" b="1" dirty="0">
                <a:solidFill>
                  <a:srgbClr val="FF0000"/>
                </a:solidFill>
              </a:rPr>
              <a:t>：</a:t>
            </a:r>
            <a:r>
              <a:rPr lang="en-US" altLang="zh-CN" sz="3200" b="1" dirty="0">
                <a:solidFill>
                  <a:srgbClr val="FF0000"/>
                </a:solidFill>
              </a:rPr>
              <a:t>{a, b, c, d} </a:t>
            </a:r>
            <a:r>
              <a:rPr lang="zh-CN" altLang="en-US" sz="3200" b="1" dirty="0">
                <a:solidFill>
                  <a:srgbClr val="FF0000"/>
                </a:solidFill>
                <a:sym typeface="Symbol" panose="05050102010706020507" pitchFamily="18" charset="2"/>
              </a:rPr>
              <a:t></a:t>
            </a:r>
            <a:r>
              <a:rPr lang="en-US" altLang="zh-CN" sz="3200" b="1" dirty="0">
                <a:solidFill>
                  <a:srgbClr val="FF0000"/>
                </a:solidFill>
                <a:sym typeface="Symbol" panose="05050102010706020507" pitchFamily="18" charset="2"/>
              </a:rPr>
              <a:t>{0, 1}</a:t>
            </a:r>
            <a:endParaRPr lang="zh-CN" altLang="en-US" sz="3200" dirty="0">
              <a:solidFill>
                <a:srgbClr val="FF0000"/>
              </a:solidFill>
            </a:endParaRPr>
          </a:p>
        </p:txBody>
      </p:sp>
      <p:graphicFrame>
        <p:nvGraphicFramePr>
          <p:cNvPr id="17" name="Object 4"/>
          <p:cNvGraphicFramePr>
            <a:graphicFrameLocks noChangeAspect="1"/>
          </p:cNvGraphicFramePr>
          <p:nvPr/>
        </p:nvGraphicFramePr>
        <p:xfrm>
          <a:off x="0" y="3732213"/>
          <a:ext cx="85725" cy="190500"/>
        </p:xfrm>
        <a:graphic>
          <a:graphicData uri="http://schemas.openxmlformats.org/presentationml/2006/ole">
            <mc:AlternateContent xmlns:mc="http://schemas.openxmlformats.org/markup-compatibility/2006">
              <mc:Choice xmlns:v="urn:schemas-microsoft-com:vml" Requires="v">
                <p:oleObj spid="_x0000_s3089" name="公式" r:id="rId4" imgW="88784" imgH="190252" progId="Equation.3">
                  <p:embed/>
                </p:oleObj>
              </mc:Choice>
              <mc:Fallback>
                <p:oleObj name="公式" r:id="rId4" imgW="88784" imgH="190252" progId="Equation.3">
                  <p:embed/>
                  <p:pic>
                    <p:nvPicPr>
                      <p:cNvPr id="17"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732213"/>
                        <a:ext cx="857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8" name="组合 17"/>
          <p:cNvGrpSpPr/>
          <p:nvPr/>
        </p:nvGrpSpPr>
        <p:grpSpPr>
          <a:xfrm>
            <a:off x="684213" y="1916832"/>
            <a:ext cx="7694677" cy="1840428"/>
            <a:chOff x="684213" y="2237860"/>
            <a:chExt cx="7694677" cy="1840428"/>
          </a:xfrm>
        </p:grpSpPr>
        <p:sp>
          <p:nvSpPr>
            <p:cNvPr id="19" name="Rectangle 10"/>
            <p:cNvSpPr>
              <a:spLocks noChangeArrowheads="1"/>
            </p:cNvSpPr>
            <p:nvPr/>
          </p:nvSpPr>
          <p:spPr bwMode="auto">
            <a:xfrm>
              <a:off x="684213" y="2492375"/>
              <a:ext cx="7694677" cy="1585913"/>
            </a:xfrm>
            <a:prstGeom prst="rect">
              <a:avLst/>
            </a:prstGeom>
            <a:solidFill>
              <a:srgbClr val="7F8D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6700">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br>
                <a:rPr lang="zh-CN" altLang="en-US" sz="1800" dirty="0">
                  <a:cs typeface="Times New Roman" panose="02020603050405020304" pitchFamily="18" charset="0"/>
                </a:rPr>
              </a:br>
              <a:r>
                <a:rPr lang="zh-CN" altLang="en-US" sz="1800" dirty="0">
                  <a:cs typeface="Times New Roman" panose="02020603050405020304" pitchFamily="18" charset="0"/>
                </a:rPr>
                <a:t>     </a:t>
              </a:r>
              <a:r>
                <a:rPr lang="zh-CN" altLang="en-US" sz="1000" dirty="0">
                  <a:cs typeface="Times New Roman" panose="02020603050405020304" pitchFamily="18" charset="0"/>
                </a:rPr>
                <a:t> </a:t>
              </a:r>
              <a:r>
                <a:rPr lang="en-US" altLang="zh-CN" sz="2000" dirty="0">
                  <a:cs typeface="Times New Roman" panose="02020603050405020304" pitchFamily="18" charset="0"/>
                </a:rPr>
                <a:t>a           1    0    1    1    1    0    0    0   1    1     1     1     0     0     0     0</a:t>
              </a:r>
            </a:p>
            <a:p>
              <a:pPr>
                <a:spcBef>
                  <a:spcPct val="0"/>
                </a:spcBef>
                <a:buFontTx/>
                <a:buNone/>
              </a:pPr>
              <a:r>
                <a:rPr lang="en-US" altLang="zh-CN" sz="2000" dirty="0">
                  <a:cs typeface="Times New Roman" panose="02020603050405020304" pitchFamily="18" charset="0"/>
                </a:rPr>
                <a:t> b           1    1    0    1    1    0    1    1   0    0     1     0     1     0     0     0</a:t>
              </a:r>
            </a:p>
            <a:p>
              <a:pPr>
                <a:spcBef>
                  <a:spcPct val="0"/>
                </a:spcBef>
                <a:buFontTx/>
                <a:buNone/>
              </a:pPr>
              <a:r>
                <a:rPr lang="en-US" altLang="zh-CN" sz="2000" dirty="0">
                  <a:cs typeface="Times New Roman" panose="02020603050405020304" pitchFamily="18" charset="0"/>
                </a:rPr>
                <a:t> c           1    1    1    0    1    1    0    1   0    1     0     0     0     1     0     0</a:t>
              </a:r>
            </a:p>
            <a:p>
              <a:pPr>
                <a:spcBef>
                  <a:spcPct val="0"/>
                </a:spcBef>
                <a:buFontTx/>
                <a:buNone/>
              </a:pPr>
              <a:r>
                <a:rPr lang="en-US" altLang="zh-CN" sz="2000" dirty="0">
                  <a:cs typeface="Times New Roman" panose="02020603050405020304" pitchFamily="18" charset="0"/>
                </a:rPr>
                <a:t> d           1    1    1    1    0    1    1    0   1    0     0     0     0     0     1     0</a:t>
              </a:r>
            </a:p>
          </p:txBody>
        </p:sp>
        <p:sp>
          <p:nvSpPr>
            <p:cNvPr id="20" name="Rectangle 8"/>
            <p:cNvSpPr>
              <a:spLocks noChangeArrowheads="1"/>
            </p:cNvSpPr>
            <p:nvPr/>
          </p:nvSpPr>
          <p:spPr bwMode="auto">
            <a:xfrm>
              <a:off x="684213" y="2237860"/>
              <a:ext cx="7694677" cy="369332"/>
            </a:xfrm>
            <a:prstGeom prst="rect">
              <a:avLst/>
            </a:prstGeom>
            <a:solidFill>
              <a:srgbClr val="7F8D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6700">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cs typeface="Times New Roman" panose="02020603050405020304" pitchFamily="18" charset="0"/>
                </a:rPr>
                <a:t>x             P</a:t>
              </a:r>
              <a:r>
                <a:rPr lang="en-US" altLang="zh-CN" sz="1800" baseline="-30000" dirty="0">
                  <a:cs typeface="Times New Roman" panose="02020603050405020304" pitchFamily="18" charset="0"/>
                </a:rPr>
                <a:t>1</a:t>
              </a:r>
              <a:r>
                <a:rPr lang="en-US" altLang="zh-CN" sz="1800" dirty="0">
                  <a:cs typeface="Times New Roman" panose="02020603050405020304" pitchFamily="18" charset="0"/>
                </a:rPr>
                <a:t>   P</a:t>
              </a:r>
              <a:r>
                <a:rPr lang="en-US" altLang="zh-CN" sz="1800" baseline="-30000" dirty="0">
                  <a:cs typeface="Times New Roman" panose="02020603050405020304" pitchFamily="18" charset="0"/>
                </a:rPr>
                <a:t>2</a:t>
              </a:r>
              <a:r>
                <a:rPr lang="en-US" altLang="zh-CN" sz="1800" dirty="0">
                  <a:cs typeface="Times New Roman" panose="02020603050405020304" pitchFamily="18" charset="0"/>
                </a:rPr>
                <a:t>   P</a:t>
              </a:r>
              <a:r>
                <a:rPr lang="en-US" altLang="zh-CN" sz="1800" baseline="-30000" dirty="0">
                  <a:cs typeface="Times New Roman" panose="02020603050405020304" pitchFamily="18" charset="0"/>
                </a:rPr>
                <a:t>3</a:t>
              </a:r>
              <a:r>
                <a:rPr lang="en-US" altLang="zh-CN" sz="1800" dirty="0">
                  <a:cs typeface="Times New Roman" panose="02020603050405020304" pitchFamily="18" charset="0"/>
                </a:rPr>
                <a:t>   P</a:t>
              </a:r>
              <a:r>
                <a:rPr lang="en-US" altLang="zh-CN" sz="1800" baseline="-30000" dirty="0">
                  <a:cs typeface="Times New Roman" panose="02020603050405020304" pitchFamily="18" charset="0"/>
                </a:rPr>
                <a:t>4</a:t>
              </a:r>
              <a:r>
                <a:rPr lang="en-US" altLang="zh-CN" sz="1800" dirty="0">
                  <a:cs typeface="Times New Roman" panose="02020603050405020304" pitchFamily="18" charset="0"/>
                </a:rPr>
                <a:t>   P</a:t>
              </a:r>
              <a:r>
                <a:rPr lang="en-US" altLang="zh-CN" sz="1800" baseline="-30000" dirty="0">
                  <a:cs typeface="Times New Roman" panose="02020603050405020304" pitchFamily="18" charset="0"/>
                </a:rPr>
                <a:t>5</a:t>
              </a:r>
              <a:r>
                <a:rPr lang="en-US" altLang="zh-CN" sz="1800" dirty="0">
                  <a:cs typeface="Times New Roman" panose="02020603050405020304" pitchFamily="18" charset="0"/>
                </a:rPr>
                <a:t>   P</a:t>
              </a:r>
              <a:r>
                <a:rPr lang="en-US" altLang="zh-CN" sz="1800" baseline="-30000" dirty="0">
                  <a:cs typeface="Times New Roman" panose="02020603050405020304" pitchFamily="18" charset="0"/>
                </a:rPr>
                <a:t>6</a:t>
              </a:r>
              <a:r>
                <a:rPr lang="en-US" altLang="zh-CN" sz="1800" dirty="0">
                  <a:cs typeface="Times New Roman" panose="02020603050405020304" pitchFamily="18" charset="0"/>
                </a:rPr>
                <a:t>   P</a:t>
              </a:r>
              <a:r>
                <a:rPr lang="en-US" altLang="zh-CN" sz="1800" baseline="-30000" dirty="0">
                  <a:cs typeface="Times New Roman" panose="02020603050405020304" pitchFamily="18" charset="0"/>
                </a:rPr>
                <a:t>7</a:t>
              </a:r>
              <a:r>
                <a:rPr lang="en-US" altLang="zh-CN" sz="1800" dirty="0">
                  <a:cs typeface="Times New Roman" panose="02020603050405020304" pitchFamily="18" charset="0"/>
                </a:rPr>
                <a:t>   P</a:t>
              </a:r>
              <a:r>
                <a:rPr lang="en-US" altLang="zh-CN" sz="1800" baseline="-30000" dirty="0">
                  <a:cs typeface="Times New Roman" panose="02020603050405020304" pitchFamily="18" charset="0"/>
                </a:rPr>
                <a:t>8</a:t>
              </a:r>
              <a:r>
                <a:rPr lang="en-US" altLang="zh-CN" sz="1800" dirty="0">
                  <a:cs typeface="Times New Roman" panose="02020603050405020304" pitchFamily="18" charset="0"/>
                </a:rPr>
                <a:t>   P</a:t>
              </a:r>
              <a:r>
                <a:rPr lang="en-US" altLang="zh-CN" sz="1800" baseline="-30000" dirty="0">
                  <a:cs typeface="Times New Roman" panose="02020603050405020304" pitchFamily="18" charset="0"/>
                </a:rPr>
                <a:t>9 </a:t>
              </a:r>
              <a:r>
                <a:rPr lang="en-US" altLang="zh-CN" sz="1800" dirty="0">
                  <a:cs typeface="Times New Roman" panose="02020603050405020304" pitchFamily="18" charset="0"/>
                </a:rPr>
                <a:t>  P</a:t>
              </a:r>
              <a:r>
                <a:rPr lang="en-US" altLang="zh-CN" sz="1800" baseline="-30000" dirty="0">
                  <a:cs typeface="Times New Roman" panose="02020603050405020304" pitchFamily="18" charset="0"/>
                </a:rPr>
                <a:t>10</a:t>
              </a:r>
              <a:r>
                <a:rPr lang="en-US" altLang="zh-CN" sz="1800" dirty="0">
                  <a:cs typeface="Times New Roman" panose="02020603050405020304" pitchFamily="18" charset="0"/>
                </a:rPr>
                <a:t>   P</a:t>
              </a:r>
              <a:r>
                <a:rPr lang="en-US" altLang="zh-CN" sz="1800" baseline="-30000" dirty="0">
                  <a:cs typeface="Times New Roman" panose="02020603050405020304" pitchFamily="18" charset="0"/>
                </a:rPr>
                <a:t>11  </a:t>
              </a:r>
              <a:r>
                <a:rPr lang="en-US" altLang="zh-CN" sz="1800" dirty="0">
                  <a:cs typeface="Times New Roman" panose="02020603050405020304" pitchFamily="18" charset="0"/>
                </a:rPr>
                <a:t> P</a:t>
              </a:r>
              <a:r>
                <a:rPr lang="en-US" altLang="zh-CN" sz="1800" baseline="-30000" dirty="0">
                  <a:cs typeface="Times New Roman" panose="02020603050405020304" pitchFamily="18" charset="0"/>
                </a:rPr>
                <a:t>12</a:t>
              </a:r>
              <a:r>
                <a:rPr lang="en-US" altLang="zh-CN" sz="1800" dirty="0">
                  <a:cs typeface="Times New Roman" panose="02020603050405020304" pitchFamily="18" charset="0"/>
                </a:rPr>
                <a:t>   P</a:t>
              </a:r>
              <a:r>
                <a:rPr lang="en-US" altLang="zh-CN" sz="1800" baseline="-30000" dirty="0">
                  <a:cs typeface="Times New Roman" panose="02020603050405020304" pitchFamily="18" charset="0"/>
                </a:rPr>
                <a:t>13</a:t>
              </a:r>
              <a:r>
                <a:rPr lang="en-US" altLang="zh-CN" sz="1800" dirty="0">
                  <a:cs typeface="Times New Roman" panose="02020603050405020304" pitchFamily="18" charset="0"/>
                </a:rPr>
                <a:t>   P</a:t>
              </a:r>
              <a:r>
                <a:rPr lang="en-US" altLang="zh-CN" sz="1800" baseline="-30000" dirty="0">
                  <a:cs typeface="Times New Roman" panose="02020603050405020304" pitchFamily="18" charset="0"/>
                </a:rPr>
                <a:t>14</a:t>
              </a:r>
              <a:r>
                <a:rPr lang="en-US" altLang="zh-CN" sz="1800" dirty="0">
                  <a:cs typeface="Times New Roman" panose="02020603050405020304" pitchFamily="18" charset="0"/>
                </a:rPr>
                <a:t>   P</a:t>
              </a:r>
              <a:r>
                <a:rPr lang="en-US" altLang="zh-CN" sz="1800" baseline="-30000" dirty="0">
                  <a:cs typeface="Times New Roman" panose="02020603050405020304" pitchFamily="18" charset="0"/>
                </a:rPr>
                <a:t>15</a:t>
              </a:r>
              <a:r>
                <a:rPr lang="en-US" altLang="zh-CN" sz="1800" dirty="0">
                  <a:cs typeface="Times New Roman" panose="02020603050405020304" pitchFamily="18" charset="0"/>
                </a:rPr>
                <a:t>   P</a:t>
              </a:r>
              <a:r>
                <a:rPr lang="en-US" altLang="zh-CN" sz="1800" baseline="-30000" dirty="0">
                  <a:cs typeface="Times New Roman" panose="02020603050405020304" pitchFamily="18" charset="0"/>
                </a:rPr>
                <a:t>16</a:t>
              </a:r>
              <a:endParaRPr lang="zh-CN" altLang="en-US" sz="1800" dirty="0">
                <a:cs typeface="Times New Roman" panose="02020603050405020304" pitchFamily="18" charset="0"/>
              </a:endParaRPr>
            </a:p>
          </p:txBody>
        </p:sp>
      </p:grpSp>
      <p:sp>
        <p:nvSpPr>
          <p:cNvPr id="21" name="Line 11"/>
          <p:cNvSpPr>
            <a:spLocks noChangeShapeType="1"/>
          </p:cNvSpPr>
          <p:nvPr/>
        </p:nvSpPr>
        <p:spPr bwMode="auto">
          <a:xfrm flipH="1">
            <a:off x="1475655" y="1915914"/>
            <a:ext cx="11113" cy="18162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9"/>
          <p:cNvSpPr>
            <a:spLocks noChangeShapeType="1"/>
          </p:cNvSpPr>
          <p:nvPr/>
        </p:nvSpPr>
        <p:spPr bwMode="auto">
          <a:xfrm flipV="1">
            <a:off x="755576" y="2420888"/>
            <a:ext cx="7558088" cy="9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9284403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F53D3BF8-FB12-40EC-917B-2A54B6C1C220}" type="slidenum">
              <a:rPr lang="zh-CN" altLang="en-US" sz="1400" smtClean="0">
                <a:solidFill>
                  <a:schemeClr val="accent1"/>
                </a:solidFill>
                <a:latin typeface="Arial" panose="020B0604020202020204" pitchFamily="34" charset="0"/>
              </a:rPr>
              <a:pPr>
                <a:spcBef>
                  <a:spcPct val="0"/>
                </a:spcBef>
                <a:buFontTx/>
                <a:buNone/>
              </a:pPr>
              <a:t>33</a:t>
            </a:fld>
            <a:r>
              <a:rPr lang="en-US" altLang="zh-CN" sz="1400" dirty="0">
                <a:solidFill>
                  <a:schemeClr val="accent1"/>
                </a:solidFill>
                <a:latin typeface="Arial" panose="020B0604020202020204" pitchFamily="34" charset="0"/>
              </a:rPr>
              <a:t>/50</a:t>
            </a:r>
          </a:p>
        </p:txBody>
      </p:sp>
      <p:sp>
        <p:nvSpPr>
          <p:cNvPr id="28675" name="Rectangle 2"/>
          <p:cNvSpPr>
            <a:spLocks noGrp="1"/>
          </p:cNvSpPr>
          <p:nvPr>
            <p:ph type="title" idx="4294967295"/>
          </p:nvPr>
        </p:nvSpPr>
        <p:spPr/>
        <p:txBody>
          <a:bodyPr/>
          <a:lstStyle/>
          <a:p>
            <a:r>
              <a:rPr lang="zh-CN" altLang="en-US" sz="4000" b="1" dirty="0">
                <a:ea typeface="宋体" panose="02010600030101010101" pitchFamily="2" charset="-122"/>
              </a:rPr>
              <a:t>个体域</a:t>
            </a:r>
            <a:r>
              <a:rPr lang="en-US" altLang="zh-CN" sz="4000" b="1" dirty="0">
                <a:ea typeface="宋体" panose="02010600030101010101" pitchFamily="2" charset="-122"/>
              </a:rPr>
              <a:t>{a}</a:t>
            </a:r>
            <a:r>
              <a:rPr lang="zh-CN" altLang="en-US" sz="4000" b="1" dirty="0">
                <a:ea typeface="宋体" panose="02010600030101010101" pitchFamily="2" charset="-122"/>
              </a:rPr>
              <a:t>上的二元谓词</a:t>
            </a:r>
            <a:r>
              <a:rPr lang="zh-CN" altLang="en-US" dirty="0">
                <a:ea typeface="宋体" panose="02010600030101010101" pitchFamily="2" charset="-122"/>
              </a:rPr>
              <a:t> </a:t>
            </a:r>
          </a:p>
        </p:txBody>
      </p:sp>
      <p:sp>
        <p:nvSpPr>
          <p:cNvPr id="4101" name="Text Box 5"/>
          <p:cNvSpPr txBox="1">
            <a:spLocks noChangeArrowheads="1"/>
          </p:cNvSpPr>
          <p:nvPr/>
        </p:nvSpPr>
        <p:spPr bwMode="auto">
          <a:xfrm>
            <a:off x="2627313" y="1844675"/>
            <a:ext cx="3600450" cy="1873250"/>
          </a:xfrm>
          <a:prstGeom prst="rect">
            <a:avLst/>
          </a:prstGeom>
          <a:solidFill>
            <a:srgbClr val="7F8D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i="1" dirty="0">
                <a:cs typeface="Times New Roman" panose="02020603050405020304" pitchFamily="18" charset="0"/>
              </a:rPr>
              <a:t>  </a:t>
            </a:r>
            <a:r>
              <a:rPr lang="en-US" altLang="zh-CN" sz="2800" b="1" dirty="0">
                <a:cs typeface="Times New Roman" panose="02020603050405020304" pitchFamily="18" charset="0"/>
              </a:rPr>
              <a:t>x</a:t>
            </a:r>
            <a:r>
              <a:rPr lang="en-US" altLang="zh-CN" sz="2800" b="1" baseline="-25000" dirty="0">
                <a:cs typeface="Times New Roman" panose="02020603050405020304" pitchFamily="18" charset="0"/>
              </a:rPr>
              <a:t>1</a:t>
            </a:r>
            <a:r>
              <a:rPr lang="en-US" altLang="zh-CN" sz="2800" b="1" dirty="0">
                <a:cs typeface="Times New Roman" panose="02020603050405020304" pitchFamily="18" charset="0"/>
              </a:rPr>
              <a:t>   x</a:t>
            </a:r>
            <a:r>
              <a:rPr lang="en-US" altLang="zh-CN" sz="2800" b="1" baseline="-25000" dirty="0">
                <a:cs typeface="Times New Roman" panose="02020603050405020304" pitchFamily="18" charset="0"/>
              </a:rPr>
              <a:t>2</a:t>
            </a:r>
            <a:r>
              <a:rPr lang="en-US" altLang="zh-CN" sz="2800" b="1" dirty="0">
                <a:cs typeface="Times New Roman" panose="02020603050405020304" pitchFamily="18" charset="0"/>
              </a:rPr>
              <a:t>        P</a:t>
            </a:r>
            <a:r>
              <a:rPr lang="en-US" altLang="zh-CN" sz="2800" b="1" baseline="-30000" dirty="0">
                <a:cs typeface="Times New Roman" panose="02020603050405020304" pitchFamily="18" charset="0"/>
              </a:rPr>
              <a:t>1</a:t>
            </a:r>
            <a:r>
              <a:rPr lang="en-US" altLang="zh-CN" sz="2800" b="1" dirty="0">
                <a:cs typeface="Times New Roman" panose="02020603050405020304" pitchFamily="18" charset="0"/>
              </a:rPr>
              <a:t>     P</a:t>
            </a:r>
            <a:r>
              <a:rPr lang="en-US" altLang="zh-CN" sz="2800" b="1" baseline="-30000" dirty="0">
                <a:cs typeface="Times New Roman" panose="02020603050405020304" pitchFamily="18" charset="0"/>
              </a:rPr>
              <a:t>2</a:t>
            </a:r>
          </a:p>
          <a:p>
            <a:pPr eaLnBrk="1" hangingPunct="1">
              <a:spcBef>
                <a:spcPct val="0"/>
              </a:spcBef>
              <a:buFontTx/>
              <a:buNone/>
            </a:pPr>
            <a:endParaRPr lang="en-US" altLang="zh-CN" sz="2800" b="1" dirty="0">
              <a:latin typeface="Arial" panose="020B0604020202020204" pitchFamily="34" charset="0"/>
            </a:endParaRPr>
          </a:p>
          <a:p>
            <a:pPr>
              <a:spcBef>
                <a:spcPct val="0"/>
              </a:spcBef>
              <a:buFontTx/>
              <a:buNone/>
            </a:pPr>
            <a:r>
              <a:rPr lang="en-US" altLang="zh-CN" sz="2800" b="1" dirty="0">
                <a:cs typeface="Times New Roman" panose="02020603050405020304" pitchFamily="18" charset="0"/>
              </a:rPr>
              <a:t>   a    </a:t>
            </a:r>
            <a:r>
              <a:rPr lang="en-US" altLang="zh-CN" sz="2800" b="1" dirty="0" err="1">
                <a:cs typeface="Times New Roman" panose="02020603050405020304" pitchFamily="18" charset="0"/>
              </a:rPr>
              <a:t>a</a:t>
            </a:r>
            <a:r>
              <a:rPr lang="en-US" altLang="zh-CN" sz="2800" b="1" dirty="0">
                <a:cs typeface="Times New Roman" panose="02020603050405020304" pitchFamily="18" charset="0"/>
              </a:rPr>
              <a:t>         1      0</a:t>
            </a:r>
            <a:endParaRPr lang="en-US" altLang="zh-CN" sz="2800" b="1" dirty="0">
              <a:latin typeface="Arial" panose="020B0604020202020204" pitchFamily="34" charset="0"/>
            </a:endParaRPr>
          </a:p>
          <a:p>
            <a:pPr>
              <a:spcBef>
                <a:spcPct val="0"/>
              </a:spcBef>
              <a:buFontTx/>
              <a:buNone/>
            </a:pPr>
            <a:endParaRPr lang="zh-CN" altLang="en-US" sz="2800" b="1" dirty="0">
              <a:latin typeface="Arial" panose="020B0604020202020204" pitchFamily="34" charset="0"/>
            </a:endParaRPr>
          </a:p>
        </p:txBody>
      </p:sp>
      <p:sp>
        <p:nvSpPr>
          <p:cNvPr id="4102" name="Line 6"/>
          <p:cNvSpPr>
            <a:spLocks noChangeShapeType="1"/>
          </p:cNvSpPr>
          <p:nvPr/>
        </p:nvSpPr>
        <p:spPr bwMode="auto">
          <a:xfrm>
            <a:off x="2843213" y="2636838"/>
            <a:ext cx="2951162"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 name="Line 7"/>
          <p:cNvSpPr>
            <a:spLocks noChangeShapeType="1"/>
          </p:cNvSpPr>
          <p:nvPr/>
        </p:nvSpPr>
        <p:spPr bwMode="auto">
          <a:xfrm>
            <a:off x="4140200" y="1989138"/>
            <a:ext cx="0" cy="165735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8"/>
          <p:cNvSpPr>
            <a:spLocks noChangeArrowheads="1"/>
          </p:cNvSpPr>
          <p:nvPr/>
        </p:nvSpPr>
        <p:spPr bwMode="auto">
          <a:xfrm>
            <a:off x="900113" y="4162425"/>
            <a:ext cx="77755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r>
              <a:rPr lang="zh-CN" altLang="en-US" sz="2800" b="1" dirty="0">
                <a:solidFill>
                  <a:srgbClr val="333300"/>
                </a:solidFill>
                <a:cs typeface="Times New Roman" panose="02020603050405020304" pitchFamily="18" charset="0"/>
              </a:rPr>
              <a:t>谓词数目：</a:t>
            </a:r>
            <a:r>
              <a:rPr lang="en-US" altLang="zh-CN" sz="9600" b="1" dirty="0">
                <a:solidFill>
                  <a:srgbClr val="FF0000"/>
                </a:solidFill>
                <a:cs typeface="Times New Roman" panose="02020603050405020304" pitchFamily="18" charset="0"/>
              </a:rPr>
              <a:t>2</a:t>
            </a:r>
            <a:endParaRPr lang="zh-CN" altLang="en-US" sz="9600" b="1" dirty="0">
              <a:solidFill>
                <a:srgbClr val="FF0000"/>
              </a:solidFill>
              <a:cs typeface="Times New Roman" panose="02020603050405020304" pitchFamily="18" charset="0"/>
            </a:endParaRPr>
          </a:p>
        </p:txBody>
      </p:sp>
      <p:sp>
        <p:nvSpPr>
          <p:cNvPr id="9" name="文本框 8"/>
          <p:cNvSpPr txBox="1"/>
          <p:nvPr/>
        </p:nvSpPr>
        <p:spPr>
          <a:xfrm>
            <a:off x="179388" y="936050"/>
            <a:ext cx="3415410" cy="584775"/>
          </a:xfrm>
          <a:prstGeom prst="rect">
            <a:avLst/>
          </a:prstGeom>
          <a:solidFill>
            <a:srgbClr val="00B0F0"/>
          </a:solidFill>
        </p:spPr>
        <p:txBody>
          <a:bodyPr wrap="square" rtlCol="0">
            <a:spAutoFit/>
          </a:bodyPr>
          <a:lstStyle/>
          <a:p>
            <a:r>
              <a:rPr lang="en-US" altLang="zh-CN" sz="3200" b="1" dirty="0">
                <a:solidFill>
                  <a:srgbClr val="FF0000"/>
                </a:solidFill>
              </a:rPr>
              <a:t>P</a:t>
            </a:r>
            <a:r>
              <a:rPr lang="zh-CN" altLang="en-US" sz="3200" b="1" dirty="0">
                <a:solidFill>
                  <a:srgbClr val="FF0000"/>
                </a:solidFill>
              </a:rPr>
              <a:t>：</a:t>
            </a:r>
            <a:r>
              <a:rPr lang="en-US" altLang="zh-CN" sz="3200" b="1" dirty="0">
                <a:solidFill>
                  <a:srgbClr val="FF0000"/>
                </a:solidFill>
              </a:rPr>
              <a:t>{a}</a:t>
            </a:r>
            <a:r>
              <a:rPr lang="en-US" altLang="zh-CN" sz="3200" b="1" baseline="30000" dirty="0">
                <a:solidFill>
                  <a:srgbClr val="FF0000"/>
                </a:solidFill>
                <a:cs typeface="Times New Roman" panose="02020603050405020304" pitchFamily="18" charset="0"/>
              </a:rPr>
              <a:t>2</a:t>
            </a:r>
            <a:r>
              <a:rPr lang="en-US" altLang="zh-CN" sz="3200" b="1" dirty="0">
                <a:solidFill>
                  <a:srgbClr val="FF0000"/>
                </a:solidFill>
              </a:rPr>
              <a:t> </a:t>
            </a:r>
            <a:r>
              <a:rPr lang="zh-CN" altLang="en-US" sz="3200" b="1" dirty="0">
                <a:solidFill>
                  <a:srgbClr val="FF0000"/>
                </a:solidFill>
                <a:sym typeface="Symbol" panose="05050102010706020507" pitchFamily="18" charset="2"/>
              </a:rPr>
              <a:t></a:t>
            </a:r>
            <a:r>
              <a:rPr lang="en-US" altLang="zh-CN" sz="3200" b="1" dirty="0">
                <a:solidFill>
                  <a:srgbClr val="FF0000"/>
                </a:solidFill>
                <a:sym typeface="Symbol" panose="05050102010706020507" pitchFamily="18" charset="2"/>
              </a:rPr>
              <a:t>{T, F}</a:t>
            </a:r>
            <a:endParaRPr lang="zh-CN" altLang="en-US" sz="3200" dirty="0">
              <a:solidFill>
                <a:srgbClr val="FF0000"/>
              </a:solidFill>
            </a:endParaRPr>
          </a:p>
        </p:txBody>
      </p:sp>
    </p:spTree>
    <p:extLst>
      <p:ext uri="{BB962C8B-B14F-4D97-AF65-F5344CB8AC3E}">
        <p14:creationId xmlns:p14="http://schemas.microsoft.com/office/powerpoint/2010/main" val="6922079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animBg="1"/>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DD720E72-716A-47FF-8F94-654A09BA57F5}" type="slidenum">
              <a:rPr lang="zh-CN" altLang="en-US" sz="1400" smtClean="0">
                <a:solidFill>
                  <a:schemeClr val="accent1"/>
                </a:solidFill>
                <a:latin typeface="Arial" panose="020B0604020202020204" pitchFamily="34" charset="0"/>
              </a:rPr>
              <a:pPr>
                <a:spcBef>
                  <a:spcPct val="0"/>
                </a:spcBef>
                <a:buFontTx/>
                <a:buNone/>
              </a:pPr>
              <a:t>34</a:t>
            </a:fld>
            <a:r>
              <a:rPr lang="en-US" altLang="zh-CN" sz="1400" dirty="0">
                <a:solidFill>
                  <a:schemeClr val="accent1"/>
                </a:solidFill>
                <a:latin typeface="Arial" panose="020B0604020202020204" pitchFamily="34" charset="0"/>
              </a:rPr>
              <a:t>/50</a:t>
            </a:r>
          </a:p>
        </p:txBody>
      </p:sp>
      <p:sp>
        <p:nvSpPr>
          <p:cNvPr id="29699" name="Rectangle 2"/>
          <p:cNvSpPr>
            <a:spLocks noGrp="1"/>
          </p:cNvSpPr>
          <p:nvPr>
            <p:ph type="title" idx="4294967295"/>
          </p:nvPr>
        </p:nvSpPr>
        <p:spPr/>
        <p:txBody>
          <a:bodyPr/>
          <a:lstStyle/>
          <a:p>
            <a:r>
              <a:rPr lang="zh-CN" altLang="en-US" sz="4000" dirty="0">
                <a:ea typeface="宋体" panose="02010600030101010101" pitchFamily="2" charset="-122"/>
              </a:rPr>
              <a:t>个体域</a:t>
            </a:r>
            <a:r>
              <a:rPr lang="en-US" altLang="zh-CN" sz="4000" dirty="0">
                <a:ea typeface="宋体" panose="02010600030101010101" pitchFamily="2" charset="-122"/>
              </a:rPr>
              <a:t>{a</a:t>
            </a:r>
            <a:r>
              <a:rPr lang="zh-CN" altLang="en-US" sz="4000" dirty="0">
                <a:ea typeface="宋体" panose="02010600030101010101" pitchFamily="2" charset="-122"/>
              </a:rPr>
              <a:t>，</a:t>
            </a:r>
            <a:r>
              <a:rPr lang="en-US" altLang="zh-CN" sz="4000" dirty="0">
                <a:ea typeface="宋体" panose="02010600030101010101" pitchFamily="2" charset="-122"/>
              </a:rPr>
              <a:t>b}</a:t>
            </a:r>
            <a:r>
              <a:rPr lang="zh-CN" altLang="en-US" sz="4000" dirty="0">
                <a:ea typeface="宋体" panose="02010600030101010101" pitchFamily="2" charset="-122"/>
              </a:rPr>
              <a:t>上的二元谓词</a:t>
            </a:r>
            <a:r>
              <a:rPr lang="zh-CN" altLang="en-US" dirty="0">
                <a:ea typeface="宋体" panose="02010600030101010101" pitchFamily="2" charset="-122"/>
              </a:rPr>
              <a:t> </a:t>
            </a:r>
          </a:p>
        </p:txBody>
      </p:sp>
      <p:graphicFrame>
        <p:nvGraphicFramePr>
          <p:cNvPr id="29701" name="Object 4"/>
          <p:cNvGraphicFramePr>
            <a:graphicFrameLocks noChangeAspect="1"/>
          </p:cNvGraphicFramePr>
          <p:nvPr/>
        </p:nvGraphicFramePr>
        <p:xfrm>
          <a:off x="0" y="3373091"/>
          <a:ext cx="85725" cy="190500"/>
        </p:xfrm>
        <a:graphic>
          <a:graphicData uri="http://schemas.openxmlformats.org/presentationml/2006/ole">
            <mc:AlternateContent xmlns:mc="http://schemas.openxmlformats.org/markup-compatibility/2006">
              <mc:Choice xmlns:v="urn:schemas-microsoft-com:vml" Requires="v">
                <p:oleObj spid="_x0000_s4113" name="公式" r:id="rId3" imgW="88784" imgH="190252" progId="Equation.3">
                  <p:embed/>
                </p:oleObj>
              </mc:Choice>
              <mc:Fallback>
                <p:oleObj name="公式" r:id="rId3" imgW="88784" imgH="190252" progId="Equation.3">
                  <p:embed/>
                  <p:pic>
                    <p:nvPicPr>
                      <p:cNvPr id="2970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373091"/>
                        <a:ext cx="857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文本框 12"/>
          <p:cNvSpPr txBox="1"/>
          <p:nvPr/>
        </p:nvSpPr>
        <p:spPr>
          <a:xfrm>
            <a:off x="116789" y="836712"/>
            <a:ext cx="5175291" cy="584775"/>
          </a:xfrm>
          <a:prstGeom prst="rect">
            <a:avLst/>
          </a:prstGeom>
          <a:solidFill>
            <a:srgbClr val="00B0F0"/>
          </a:solidFill>
        </p:spPr>
        <p:txBody>
          <a:bodyPr wrap="square" rtlCol="0">
            <a:spAutoFit/>
          </a:bodyPr>
          <a:lstStyle/>
          <a:p>
            <a:r>
              <a:rPr lang="en-US" altLang="zh-CN" sz="3200" b="1" dirty="0">
                <a:solidFill>
                  <a:srgbClr val="FF0000"/>
                </a:solidFill>
              </a:rPr>
              <a:t>P</a:t>
            </a:r>
            <a:r>
              <a:rPr lang="zh-CN" altLang="en-US" sz="3200" b="1" dirty="0">
                <a:solidFill>
                  <a:srgbClr val="FF0000"/>
                </a:solidFill>
              </a:rPr>
              <a:t>：</a:t>
            </a:r>
            <a:r>
              <a:rPr lang="en-US" altLang="zh-CN" sz="3200" b="1" dirty="0">
                <a:solidFill>
                  <a:srgbClr val="FF0000"/>
                </a:solidFill>
              </a:rPr>
              <a:t>{a, b}</a:t>
            </a:r>
            <a:r>
              <a:rPr lang="en-US" altLang="zh-CN" sz="3200" b="1" baseline="30000" dirty="0">
                <a:solidFill>
                  <a:srgbClr val="FF0000"/>
                </a:solidFill>
                <a:cs typeface="Times New Roman" panose="02020603050405020304" pitchFamily="18" charset="0"/>
              </a:rPr>
              <a:t>2</a:t>
            </a:r>
            <a:r>
              <a:rPr lang="en-US" altLang="zh-CN" sz="3200" b="1" dirty="0">
                <a:solidFill>
                  <a:srgbClr val="FF0000"/>
                </a:solidFill>
              </a:rPr>
              <a:t> </a:t>
            </a:r>
            <a:r>
              <a:rPr lang="zh-CN" altLang="en-US" sz="3200" b="1" dirty="0">
                <a:solidFill>
                  <a:srgbClr val="FF0000"/>
                </a:solidFill>
                <a:sym typeface="Symbol" panose="05050102010706020507" pitchFamily="18" charset="2"/>
              </a:rPr>
              <a:t></a:t>
            </a:r>
            <a:r>
              <a:rPr lang="en-US" altLang="zh-CN" sz="3200" b="1" dirty="0">
                <a:solidFill>
                  <a:srgbClr val="FF0000"/>
                </a:solidFill>
                <a:sym typeface="Symbol" panose="05050102010706020507" pitchFamily="18" charset="2"/>
              </a:rPr>
              <a:t>{0, 1}, </a:t>
            </a:r>
            <a:r>
              <a:rPr lang="zh-CN" altLang="en-US" sz="3200" b="1" dirty="0">
                <a:solidFill>
                  <a:srgbClr val="FF0000"/>
                </a:solidFill>
                <a:sym typeface="Symbol" panose="05050102010706020507" pitchFamily="18" charset="2"/>
              </a:rPr>
              <a:t>有</a:t>
            </a:r>
            <a:r>
              <a:rPr lang="en-US" altLang="zh-CN" sz="3200" b="1" dirty="0">
                <a:solidFill>
                  <a:srgbClr val="FF0000"/>
                </a:solidFill>
                <a:sym typeface="Symbol" panose="05050102010706020507" pitchFamily="18" charset="2"/>
              </a:rPr>
              <a:t>16</a:t>
            </a:r>
            <a:r>
              <a:rPr lang="zh-CN" altLang="en-US" sz="3200" b="1" dirty="0">
                <a:solidFill>
                  <a:srgbClr val="FF0000"/>
                </a:solidFill>
                <a:sym typeface="Symbol" panose="05050102010706020507" pitchFamily="18" charset="2"/>
              </a:rPr>
              <a:t>个</a:t>
            </a:r>
            <a:endParaRPr lang="zh-CN" altLang="en-US" sz="3200" dirty="0">
              <a:solidFill>
                <a:srgbClr val="FF0000"/>
              </a:solidFill>
            </a:endParaRPr>
          </a:p>
        </p:txBody>
      </p:sp>
      <p:sp>
        <p:nvSpPr>
          <p:cNvPr id="15" name="Rectangle 10"/>
          <p:cNvSpPr>
            <a:spLocks noChangeArrowheads="1"/>
          </p:cNvSpPr>
          <p:nvPr/>
        </p:nvSpPr>
        <p:spPr bwMode="auto">
          <a:xfrm>
            <a:off x="684213" y="1812225"/>
            <a:ext cx="7694677" cy="1585913"/>
          </a:xfrm>
          <a:prstGeom prst="rect">
            <a:avLst/>
          </a:prstGeom>
          <a:solidFill>
            <a:srgbClr val="7F8D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6700">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indent="0" eaLnBrk="1" hangingPunct="1">
              <a:spcBef>
                <a:spcPct val="0"/>
              </a:spcBef>
              <a:buFontTx/>
              <a:buNone/>
            </a:pPr>
            <a:br>
              <a:rPr lang="zh-CN" altLang="en-US" sz="1800" dirty="0">
                <a:cs typeface="Times New Roman" panose="02020603050405020304" pitchFamily="18" charset="0"/>
              </a:rPr>
            </a:br>
            <a:r>
              <a:rPr lang="en-US" altLang="zh-CN" sz="2000" dirty="0">
                <a:cs typeface="Times New Roman" panose="02020603050405020304" pitchFamily="18" charset="0"/>
              </a:rPr>
              <a:t>a   </a:t>
            </a:r>
            <a:r>
              <a:rPr lang="en-US" altLang="zh-CN" sz="2000" dirty="0" err="1">
                <a:cs typeface="Times New Roman" panose="02020603050405020304" pitchFamily="18" charset="0"/>
              </a:rPr>
              <a:t>a</a:t>
            </a:r>
            <a:r>
              <a:rPr lang="en-US" altLang="zh-CN" sz="2000" dirty="0">
                <a:cs typeface="Times New Roman" panose="02020603050405020304" pitchFamily="18" charset="0"/>
              </a:rPr>
              <a:t>           1    0    1    1    1    0    0    0   1    1     1     1     0     0     0     0</a:t>
            </a:r>
          </a:p>
          <a:p>
            <a:pPr indent="0" eaLnBrk="1" hangingPunct="1">
              <a:spcBef>
                <a:spcPct val="0"/>
              </a:spcBef>
              <a:buFontTx/>
              <a:buNone/>
            </a:pPr>
            <a:r>
              <a:rPr lang="en-US" altLang="zh-CN" sz="2000" dirty="0">
                <a:cs typeface="Times New Roman" panose="02020603050405020304" pitchFamily="18" charset="0"/>
              </a:rPr>
              <a:t>a   b           1    1    0    1    1    0    1    1   0    0     1     0     1     0     0     0</a:t>
            </a:r>
          </a:p>
          <a:p>
            <a:pPr indent="0" eaLnBrk="1" hangingPunct="1">
              <a:spcBef>
                <a:spcPct val="0"/>
              </a:spcBef>
              <a:buFontTx/>
              <a:buNone/>
            </a:pPr>
            <a:r>
              <a:rPr lang="en-US" altLang="zh-CN" sz="2000" dirty="0">
                <a:cs typeface="Times New Roman" panose="02020603050405020304" pitchFamily="18" charset="0"/>
              </a:rPr>
              <a:t>b   a           1    1    1    0    1    1    0    1   0    1     0     0     0     1     0     0</a:t>
            </a:r>
          </a:p>
          <a:p>
            <a:pPr indent="0" eaLnBrk="1" hangingPunct="1">
              <a:spcBef>
                <a:spcPct val="0"/>
              </a:spcBef>
              <a:buFontTx/>
              <a:buNone/>
            </a:pPr>
            <a:r>
              <a:rPr lang="en-US" altLang="zh-CN" sz="2000" dirty="0">
                <a:cs typeface="Times New Roman" panose="02020603050405020304" pitchFamily="18" charset="0"/>
              </a:rPr>
              <a:t>b   </a:t>
            </a:r>
            <a:r>
              <a:rPr lang="en-US" altLang="zh-CN" sz="2000" dirty="0" err="1">
                <a:cs typeface="Times New Roman" panose="02020603050405020304" pitchFamily="18" charset="0"/>
              </a:rPr>
              <a:t>b</a:t>
            </a:r>
            <a:r>
              <a:rPr lang="en-US" altLang="zh-CN" sz="2000" dirty="0">
                <a:cs typeface="Times New Roman" panose="02020603050405020304" pitchFamily="18" charset="0"/>
              </a:rPr>
              <a:t>           1    1    1    1    0    1    1    0   1    0     0     0     0     0     1     0</a:t>
            </a:r>
          </a:p>
        </p:txBody>
      </p:sp>
      <p:sp>
        <p:nvSpPr>
          <p:cNvPr id="16" name="Rectangle 8"/>
          <p:cNvSpPr>
            <a:spLocks noChangeArrowheads="1"/>
          </p:cNvSpPr>
          <p:nvPr/>
        </p:nvSpPr>
        <p:spPr bwMode="auto">
          <a:xfrm>
            <a:off x="684213" y="1556792"/>
            <a:ext cx="7694677" cy="369332"/>
          </a:xfrm>
          <a:prstGeom prst="rect">
            <a:avLst/>
          </a:prstGeom>
          <a:solidFill>
            <a:srgbClr val="7F8D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6700">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indent="0" eaLnBrk="1" hangingPunct="1">
              <a:spcBef>
                <a:spcPct val="0"/>
              </a:spcBef>
              <a:buFontTx/>
              <a:buNone/>
            </a:pPr>
            <a:r>
              <a:rPr lang="en-US" altLang="zh-CN" sz="1800" dirty="0">
                <a:cs typeface="Times New Roman" panose="02020603050405020304" pitchFamily="18" charset="0"/>
              </a:rPr>
              <a:t>x   y             P</a:t>
            </a:r>
            <a:r>
              <a:rPr lang="en-US" altLang="zh-CN" sz="1800" baseline="-30000" dirty="0">
                <a:cs typeface="Times New Roman" panose="02020603050405020304" pitchFamily="18" charset="0"/>
              </a:rPr>
              <a:t>1</a:t>
            </a:r>
            <a:r>
              <a:rPr lang="en-US" altLang="zh-CN" sz="1800" dirty="0">
                <a:cs typeface="Times New Roman" panose="02020603050405020304" pitchFamily="18" charset="0"/>
              </a:rPr>
              <a:t>   P</a:t>
            </a:r>
            <a:r>
              <a:rPr lang="en-US" altLang="zh-CN" sz="1800" baseline="-30000" dirty="0">
                <a:cs typeface="Times New Roman" panose="02020603050405020304" pitchFamily="18" charset="0"/>
              </a:rPr>
              <a:t>2</a:t>
            </a:r>
            <a:r>
              <a:rPr lang="en-US" altLang="zh-CN" sz="1800" dirty="0">
                <a:cs typeface="Times New Roman" panose="02020603050405020304" pitchFamily="18" charset="0"/>
              </a:rPr>
              <a:t>   P</a:t>
            </a:r>
            <a:r>
              <a:rPr lang="en-US" altLang="zh-CN" sz="1800" baseline="-30000" dirty="0">
                <a:cs typeface="Times New Roman" panose="02020603050405020304" pitchFamily="18" charset="0"/>
              </a:rPr>
              <a:t>3</a:t>
            </a:r>
            <a:r>
              <a:rPr lang="en-US" altLang="zh-CN" sz="1800" dirty="0">
                <a:cs typeface="Times New Roman" panose="02020603050405020304" pitchFamily="18" charset="0"/>
              </a:rPr>
              <a:t>   P</a:t>
            </a:r>
            <a:r>
              <a:rPr lang="en-US" altLang="zh-CN" sz="1800" baseline="-30000" dirty="0">
                <a:cs typeface="Times New Roman" panose="02020603050405020304" pitchFamily="18" charset="0"/>
              </a:rPr>
              <a:t>4</a:t>
            </a:r>
            <a:r>
              <a:rPr lang="en-US" altLang="zh-CN" sz="1800" dirty="0">
                <a:cs typeface="Times New Roman" panose="02020603050405020304" pitchFamily="18" charset="0"/>
              </a:rPr>
              <a:t>   P</a:t>
            </a:r>
            <a:r>
              <a:rPr lang="en-US" altLang="zh-CN" sz="1800" baseline="-30000" dirty="0">
                <a:cs typeface="Times New Roman" panose="02020603050405020304" pitchFamily="18" charset="0"/>
              </a:rPr>
              <a:t>5</a:t>
            </a:r>
            <a:r>
              <a:rPr lang="en-US" altLang="zh-CN" sz="1800" dirty="0">
                <a:cs typeface="Times New Roman" panose="02020603050405020304" pitchFamily="18" charset="0"/>
              </a:rPr>
              <a:t>   P</a:t>
            </a:r>
            <a:r>
              <a:rPr lang="en-US" altLang="zh-CN" sz="1800" baseline="-30000" dirty="0">
                <a:cs typeface="Times New Roman" panose="02020603050405020304" pitchFamily="18" charset="0"/>
              </a:rPr>
              <a:t>6</a:t>
            </a:r>
            <a:r>
              <a:rPr lang="en-US" altLang="zh-CN" sz="1800" dirty="0">
                <a:cs typeface="Times New Roman" panose="02020603050405020304" pitchFamily="18" charset="0"/>
              </a:rPr>
              <a:t>   P</a:t>
            </a:r>
            <a:r>
              <a:rPr lang="en-US" altLang="zh-CN" sz="1800" baseline="-30000" dirty="0">
                <a:cs typeface="Times New Roman" panose="02020603050405020304" pitchFamily="18" charset="0"/>
              </a:rPr>
              <a:t>7</a:t>
            </a:r>
            <a:r>
              <a:rPr lang="en-US" altLang="zh-CN" sz="1800" dirty="0">
                <a:cs typeface="Times New Roman" panose="02020603050405020304" pitchFamily="18" charset="0"/>
              </a:rPr>
              <a:t>   P</a:t>
            </a:r>
            <a:r>
              <a:rPr lang="en-US" altLang="zh-CN" sz="1800" baseline="-30000" dirty="0">
                <a:cs typeface="Times New Roman" panose="02020603050405020304" pitchFamily="18" charset="0"/>
              </a:rPr>
              <a:t>8</a:t>
            </a:r>
            <a:r>
              <a:rPr lang="en-US" altLang="zh-CN" sz="1800" dirty="0">
                <a:cs typeface="Times New Roman" panose="02020603050405020304" pitchFamily="18" charset="0"/>
              </a:rPr>
              <a:t>   P</a:t>
            </a:r>
            <a:r>
              <a:rPr lang="en-US" altLang="zh-CN" sz="1800" baseline="-30000" dirty="0">
                <a:cs typeface="Times New Roman" panose="02020603050405020304" pitchFamily="18" charset="0"/>
              </a:rPr>
              <a:t>9 </a:t>
            </a:r>
            <a:r>
              <a:rPr lang="en-US" altLang="zh-CN" sz="1800" dirty="0">
                <a:cs typeface="Times New Roman" panose="02020603050405020304" pitchFamily="18" charset="0"/>
              </a:rPr>
              <a:t>  P</a:t>
            </a:r>
            <a:r>
              <a:rPr lang="en-US" altLang="zh-CN" sz="1800" baseline="-30000" dirty="0">
                <a:cs typeface="Times New Roman" panose="02020603050405020304" pitchFamily="18" charset="0"/>
              </a:rPr>
              <a:t>10</a:t>
            </a:r>
            <a:r>
              <a:rPr lang="en-US" altLang="zh-CN" sz="1800" dirty="0">
                <a:cs typeface="Times New Roman" panose="02020603050405020304" pitchFamily="18" charset="0"/>
              </a:rPr>
              <a:t>   P</a:t>
            </a:r>
            <a:r>
              <a:rPr lang="en-US" altLang="zh-CN" sz="1800" baseline="-30000" dirty="0">
                <a:cs typeface="Times New Roman" panose="02020603050405020304" pitchFamily="18" charset="0"/>
              </a:rPr>
              <a:t>11  </a:t>
            </a:r>
            <a:r>
              <a:rPr lang="en-US" altLang="zh-CN" sz="1800" dirty="0">
                <a:cs typeface="Times New Roman" panose="02020603050405020304" pitchFamily="18" charset="0"/>
              </a:rPr>
              <a:t> P</a:t>
            </a:r>
            <a:r>
              <a:rPr lang="en-US" altLang="zh-CN" sz="1800" baseline="-30000" dirty="0">
                <a:cs typeface="Times New Roman" panose="02020603050405020304" pitchFamily="18" charset="0"/>
              </a:rPr>
              <a:t>12</a:t>
            </a:r>
            <a:r>
              <a:rPr lang="en-US" altLang="zh-CN" sz="1800" dirty="0">
                <a:cs typeface="Times New Roman" panose="02020603050405020304" pitchFamily="18" charset="0"/>
              </a:rPr>
              <a:t>   P</a:t>
            </a:r>
            <a:r>
              <a:rPr lang="en-US" altLang="zh-CN" sz="1800" baseline="-30000" dirty="0">
                <a:cs typeface="Times New Roman" panose="02020603050405020304" pitchFamily="18" charset="0"/>
              </a:rPr>
              <a:t>13</a:t>
            </a:r>
            <a:r>
              <a:rPr lang="en-US" altLang="zh-CN" sz="1800" dirty="0">
                <a:cs typeface="Times New Roman" panose="02020603050405020304" pitchFamily="18" charset="0"/>
              </a:rPr>
              <a:t>   P</a:t>
            </a:r>
            <a:r>
              <a:rPr lang="en-US" altLang="zh-CN" sz="1800" baseline="-30000" dirty="0">
                <a:cs typeface="Times New Roman" panose="02020603050405020304" pitchFamily="18" charset="0"/>
              </a:rPr>
              <a:t>14</a:t>
            </a:r>
            <a:r>
              <a:rPr lang="en-US" altLang="zh-CN" sz="1800" dirty="0">
                <a:cs typeface="Times New Roman" panose="02020603050405020304" pitchFamily="18" charset="0"/>
              </a:rPr>
              <a:t>   P</a:t>
            </a:r>
            <a:r>
              <a:rPr lang="en-US" altLang="zh-CN" sz="1800" baseline="-30000" dirty="0">
                <a:cs typeface="Times New Roman" panose="02020603050405020304" pitchFamily="18" charset="0"/>
              </a:rPr>
              <a:t>15</a:t>
            </a:r>
            <a:r>
              <a:rPr lang="en-US" altLang="zh-CN" sz="1800" dirty="0">
                <a:cs typeface="Times New Roman" panose="02020603050405020304" pitchFamily="18" charset="0"/>
              </a:rPr>
              <a:t>   P</a:t>
            </a:r>
            <a:r>
              <a:rPr lang="en-US" altLang="zh-CN" sz="1800" baseline="-30000" dirty="0">
                <a:cs typeface="Times New Roman" panose="02020603050405020304" pitchFamily="18" charset="0"/>
              </a:rPr>
              <a:t>16</a:t>
            </a:r>
            <a:endParaRPr lang="zh-CN" altLang="en-US" sz="1800" dirty="0">
              <a:cs typeface="Times New Roman" panose="02020603050405020304" pitchFamily="18" charset="0"/>
            </a:endParaRPr>
          </a:p>
        </p:txBody>
      </p:sp>
      <p:sp>
        <p:nvSpPr>
          <p:cNvPr id="5129" name="Line 11"/>
          <p:cNvSpPr>
            <a:spLocks noChangeShapeType="1"/>
          </p:cNvSpPr>
          <p:nvPr/>
        </p:nvSpPr>
        <p:spPr bwMode="auto">
          <a:xfrm flipH="1">
            <a:off x="1475655" y="1556792"/>
            <a:ext cx="11113" cy="18162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0" name="Line 9"/>
          <p:cNvSpPr>
            <a:spLocks noChangeShapeType="1"/>
          </p:cNvSpPr>
          <p:nvPr/>
        </p:nvSpPr>
        <p:spPr bwMode="auto">
          <a:xfrm flipV="1">
            <a:off x="755576" y="2061766"/>
            <a:ext cx="7558088" cy="9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文本框 16"/>
          <p:cNvSpPr txBox="1"/>
          <p:nvPr/>
        </p:nvSpPr>
        <p:spPr>
          <a:xfrm>
            <a:off x="179388" y="3429000"/>
            <a:ext cx="9073131" cy="3108543"/>
          </a:xfrm>
          <a:prstGeom prst="rect">
            <a:avLst/>
          </a:prstGeom>
          <a:noFill/>
        </p:spPr>
        <p:txBody>
          <a:bodyPr wrap="square" rtlCol="0">
            <a:spAutoFit/>
          </a:bodyPr>
          <a:lstStyle/>
          <a:p>
            <a:r>
              <a:rPr lang="zh-CN" altLang="en-US" sz="2800" dirty="0"/>
              <a:t>例：</a:t>
            </a:r>
            <a:endParaRPr lang="en-US" altLang="zh-CN" sz="2800" dirty="0"/>
          </a:p>
          <a:p>
            <a:pPr marL="457200" indent="-457200">
              <a:buFont typeface="Arial" panose="020B0604020202020204" pitchFamily="34" charset="0"/>
              <a:buChar char="•"/>
            </a:pPr>
            <a:r>
              <a:rPr lang="zh-CN" altLang="en-US" sz="2800" dirty="0"/>
              <a:t>记</a:t>
            </a:r>
            <a:r>
              <a:rPr lang="en-US" altLang="zh-CN" sz="2800" dirty="0"/>
              <a:t>a=</a:t>
            </a:r>
            <a:r>
              <a:rPr lang="zh-CN" altLang="en-US" sz="2800" dirty="0"/>
              <a:t>孙悟空，</a:t>
            </a:r>
            <a:r>
              <a:rPr lang="en-US" altLang="zh-CN" sz="2800" dirty="0"/>
              <a:t>b=</a:t>
            </a:r>
            <a:r>
              <a:rPr lang="zh-CN" altLang="en-US" sz="2800" dirty="0"/>
              <a:t>白骨精，</a:t>
            </a:r>
            <a:r>
              <a:rPr lang="en-US" altLang="zh-CN" sz="2800" dirty="0"/>
              <a:t>P(</a:t>
            </a:r>
            <a:r>
              <a:rPr lang="en-US" altLang="zh-CN" sz="2800" dirty="0" err="1"/>
              <a:t>x,y</a:t>
            </a:r>
            <a:r>
              <a:rPr lang="en-US" altLang="zh-CN" sz="2800" dirty="0"/>
              <a:t>)</a:t>
            </a:r>
            <a:r>
              <a:rPr lang="zh-CN" altLang="en-US" sz="2800" dirty="0"/>
              <a:t>表示</a:t>
            </a:r>
            <a:r>
              <a:rPr lang="en-US" altLang="zh-CN" sz="2800" dirty="0"/>
              <a:t>x</a:t>
            </a:r>
            <a:r>
              <a:rPr lang="zh-CN" altLang="en-US" sz="2800" dirty="0"/>
              <a:t>三打</a:t>
            </a:r>
            <a:r>
              <a:rPr lang="en-US" altLang="zh-CN" sz="2800" dirty="0"/>
              <a:t>y</a:t>
            </a:r>
            <a:r>
              <a:rPr lang="zh-CN" altLang="en-US" sz="2800" dirty="0"/>
              <a:t>，则</a:t>
            </a:r>
            <a:endParaRPr lang="en-US" altLang="zh-CN" sz="2800" dirty="0"/>
          </a:p>
          <a:p>
            <a:r>
              <a:rPr lang="zh-CN" altLang="en-US" sz="2800" dirty="0"/>
              <a:t>      </a:t>
            </a:r>
            <a:r>
              <a:rPr lang="en-US" altLang="zh-CN" sz="2800" dirty="0"/>
              <a:t>P(</a:t>
            </a:r>
            <a:r>
              <a:rPr lang="en-US" altLang="zh-CN" sz="2800" dirty="0" err="1"/>
              <a:t>x,y</a:t>
            </a:r>
            <a:r>
              <a:rPr lang="en-US" altLang="zh-CN" sz="2800" dirty="0"/>
              <a:t>)=</a:t>
            </a:r>
            <a:r>
              <a:rPr lang="en-US" altLang="zh-CN" sz="2800" b="1" dirty="0">
                <a:cs typeface="Times New Roman" panose="02020603050405020304" pitchFamily="18" charset="0"/>
              </a:rPr>
              <a:t> P</a:t>
            </a:r>
            <a:r>
              <a:rPr lang="en-US" altLang="zh-CN" sz="2800" b="1" baseline="-30000" dirty="0">
                <a:cs typeface="Times New Roman" panose="02020603050405020304" pitchFamily="18" charset="0"/>
              </a:rPr>
              <a:t>13</a:t>
            </a:r>
            <a:r>
              <a:rPr lang="en-US" altLang="zh-CN" sz="2800" dirty="0"/>
              <a:t>(</a:t>
            </a:r>
            <a:r>
              <a:rPr lang="en-US" altLang="zh-CN" sz="2800" dirty="0" err="1"/>
              <a:t>x,y</a:t>
            </a:r>
            <a:r>
              <a:rPr lang="en-US" altLang="zh-CN" sz="2800" dirty="0"/>
              <a:t>) </a:t>
            </a:r>
            <a:r>
              <a:rPr lang="zh-CN" altLang="en-US" sz="2800" dirty="0"/>
              <a:t>。</a:t>
            </a:r>
            <a:endParaRPr lang="en-US" altLang="zh-CN" sz="2800" dirty="0"/>
          </a:p>
          <a:p>
            <a:pPr marL="457200" indent="-457200">
              <a:buFont typeface="Arial" panose="020B0604020202020204" pitchFamily="34" charset="0"/>
              <a:buChar char="•"/>
            </a:pPr>
            <a:r>
              <a:rPr lang="zh-CN" altLang="en-US" sz="2800" dirty="0"/>
              <a:t>记</a:t>
            </a:r>
            <a:r>
              <a:rPr lang="en-US" altLang="zh-CN" sz="2800" dirty="0"/>
              <a:t>a=</a:t>
            </a:r>
            <a:r>
              <a:rPr lang="zh-CN" altLang="en-US" sz="2800" dirty="0"/>
              <a:t>孔子，</a:t>
            </a:r>
            <a:r>
              <a:rPr lang="en-US" altLang="zh-CN" sz="2800" dirty="0"/>
              <a:t>b=</a:t>
            </a:r>
            <a:r>
              <a:rPr lang="zh-CN" altLang="en-US" sz="2800" dirty="0"/>
              <a:t>曲阜，</a:t>
            </a:r>
            <a:r>
              <a:rPr lang="en-US" altLang="zh-CN" sz="2800" dirty="0"/>
              <a:t>P(</a:t>
            </a:r>
            <a:r>
              <a:rPr lang="en-US" altLang="zh-CN" sz="2800" dirty="0" err="1"/>
              <a:t>x,y</a:t>
            </a:r>
            <a:r>
              <a:rPr lang="en-US" altLang="zh-CN" sz="2800" dirty="0"/>
              <a:t>)</a:t>
            </a:r>
            <a:r>
              <a:rPr lang="zh-CN" altLang="en-US" sz="2800" dirty="0"/>
              <a:t>表示</a:t>
            </a:r>
            <a:r>
              <a:rPr lang="en-US" altLang="zh-CN" sz="2800" dirty="0"/>
              <a:t>x</a:t>
            </a:r>
            <a:r>
              <a:rPr lang="zh-CN" altLang="en-US" sz="2800" dirty="0"/>
              <a:t>生于</a:t>
            </a:r>
            <a:r>
              <a:rPr lang="en-US" altLang="zh-CN" sz="2800" dirty="0"/>
              <a:t>y</a:t>
            </a:r>
            <a:r>
              <a:rPr lang="zh-CN" altLang="en-US" sz="2800" dirty="0"/>
              <a:t>，则</a:t>
            </a:r>
            <a:endParaRPr lang="en-US" altLang="zh-CN" sz="2800" dirty="0"/>
          </a:p>
          <a:p>
            <a:r>
              <a:rPr lang="zh-CN" altLang="en-US" sz="2800" dirty="0"/>
              <a:t>      </a:t>
            </a:r>
            <a:r>
              <a:rPr lang="en-US" altLang="zh-CN" sz="2800" dirty="0"/>
              <a:t>P(</a:t>
            </a:r>
            <a:r>
              <a:rPr lang="en-US" altLang="zh-CN" sz="2800" dirty="0" err="1"/>
              <a:t>x,y</a:t>
            </a:r>
            <a:r>
              <a:rPr lang="en-US" altLang="zh-CN" sz="2800" dirty="0"/>
              <a:t>)=</a:t>
            </a:r>
            <a:r>
              <a:rPr lang="en-US" altLang="zh-CN" sz="2800" b="1" dirty="0">
                <a:cs typeface="Times New Roman" panose="02020603050405020304" pitchFamily="18" charset="0"/>
              </a:rPr>
              <a:t> P</a:t>
            </a:r>
            <a:r>
              <a:rPr lang="en-US" altLang="zh-CN" sz="2800" b="1" baseline="-30000" dirty="0">
                <a:cs typeface="Times New Roman" panose="02020603050405020304" pitchFamily="18" charset="0"/>
              </a:rPr>
              <a:t>13</a:t>
            </a:r>
            <a:r>
              <a:rPr lang="en-US" altLang="zh-CN" sz="2800" dirty="0"/>
              <a:t>(</a:t>
            </a:r>
            <a:r>
              <a:rPr lang="en-US" altLang="zh-CN" sz="2800" dirty="0" err="1"/>
              <a:t>x,y</a:t>
            </a:r>
            <a:r>
              <a:rPr lang="en-US" altLang="zh-CN" sz="2800" dirty="0"/>
              <a:t>) </a:t>
            </a:r>
            <a:r>
              <a:rPr lang="zh-CN" altLang="en-US" sz="2800" dirty="0"/>
              <a:t>。</a:t>
            </a:r>
            <a:endParaRPr lang="en-US" altLang="zh-CN" sz="2800" dirty="0"/>
          </a:p>
          <a:p>
            <a:pPr marL="457200" indent="-457200">
              <a:buFont typeface="Arial" panose="020B0604020202020204" pitchFamily="34" charset="0"/>
              <a:buChar char="•"/>
            </a:pPr>
            <a:r>
              <a:rPr lang="zh-CN" altLang="en-US" sz="2800" dirty="0"/>
              <a:t>记</a:t>
            </a:r>
            <a:r>
              <a:rPr lang="en-US" altLang="zh-CN" sz="2800" dirty="0"/>
              <a:t>a=</a:t>
            </a:r>
            <a:r>
              <a:rPr lang="zh-CN" altLang="en-US" sz="2800" dirty="0"/>
              <a:t>孔子，</a:t>
            </a:r>
            <a:r>
              <a:rPr lang="en-US" altLang="zh-CN" sz="2800" dirty="0"/>
              <a:t>b=</a:t>
            </a:r>
            <a:r>
              <a:rPr lang="zh-CN" altLang="en-US" sz="2800" dirty="0"/>
              <a:t>北京，</a:t>
            </a:r>
            <a:r>
              <a:rPr lang="en-US" altLang="zh-CN" sz="2800" dirty="0"/>
              <a:t>P(</a:t>
            </a:r>
            <a:r>
              <a:rPr lang="en-US" altLang="zh-CN" sz="2800" dirty="0" err="1"/>
              <a:t>x,y</a:t>
            </a:r>
            <a:r>
              <a:rPr lang="en-US" altLang="zh-CN" sz="2800" dirty="0"/>
              <a:t>)</a:t>
            </a:r>
            <a:r>
              <a:rPr lang="zh-CN" altLang="en-US" sz="2800" dirty="0"/>
              <a:t>表示</a:t>
            </a:r>
            <a:r>
              <a:rPr lang="en-US" altLang="zh-CN" sz="2800" dirty="0"/>
              <a:t>x</a:t>
            </a:r>
            <a:r>
              <a:rPr lang="zh-CN" altLang="en-US" sz="2800" dirty="0"/>
              <a:t>生于</a:t>
            </a:r>
            <a:r>
              <a:rPr lang="en-US" altLang="zh-CN" sz="2800" dirty="0"/>
              <a:t>y</a:t>
            </a:r>
            <a:r>
              <a:rPr lang="zh-CN" altLang="en-US" sz="2800" dirty="0"/>
              <a:t>，则</a:t>
            </a:r>
            <a:endParaRPr lang="en-US" altLang="zh-CN" sz="2800" dirty="0"/>
          </a:p>
          <a:p>
            <a:r>
              <a:rPr lang="zh-CN" altLang="en-US" sz="2800" dirty="0"/>
              <a:t>      </a:t>
            </a:r>
            <a:r>
              <a:rPr lang="en-US" altLang="zh-CN" sz="2800" dirty="0"/>
              <a:t>P(</a:t>
            </a:r>
            <a:r>
              <a:rPr lang="en-US" altLang="zh-CN" sz="2800" dirty="0" err="1"/>
              <a:t>x,y</a:t>
            </a:r>
            <a:r>
              <a:rPr lang="en-US" altLang="zh-CN" sz="2800" dirty="0"/>
              <a:t>)=</a:t>
            </a:r>
            <a:r>
              <a:rPr lang="en-US" altLang="zh-CN" sz="2800" b="1" dirty="0">
                <a:cs typeface="Times New Roman" panose="02020603050405020304" pitchFamily="18" charset="0"/>
              </a:rPr>
              <a:t> P</a:t>
            </a:r>
            <a:r>
              <a:rPr lang="en-US" altLang="zh-CN" sz="2800" b="1" baseline="-30000" dirty="0">
                <a:cs typeface="Times New Roman" panose="02020603050405020304" pitchFamily="18" charset="0"/>
              </a:rPr>
              <a:t>16</a:t>
            </a:r>
            <a:r>
              <a:rPr lang="en-US" altLang="zh-CN" sz="2800" dirty="0"/>
              <a:t>(</a:t>
            </a:r>
            <a:r>
              <a:rPr lang="en-US" altLang="zh-CN" sz="2800" dirty="0" err="1"/>
              <a:t>x,y</a:t>
            </a:r>
            <a:r>
              <a:rPr lang="en-US" altLang="zh-CN" sz="2800" dirty="0"/>
              <a:t>) </a:t>
            </a:r>
            <a:r>
              <a:rPr lang="zh-CN" altLang="en-US" sz="2800" dirty="0"/>
              <a:t>。</a:t>
            </a:r>
            <a:endParaRPr lang="en-US" altLang="zh-CN" sz="2800" dirty="0"/>
          </a:p>
        </p:txBody>
      </p:sp>
    </p:spTree>
    <p:extLst>
      <p:ext uri="{BB962C8B-B14F-4D97-AF65-F5344CB8AC3E}">
        <p14:creationId xmlns:p14="http://schemas.microsoft.com/office/powerpoint/2010/main" val="21558994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51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2B7572D8-7240-4E70-B8BA-39DC960341BC}" type="slidenum">
              <a:rPr lang="zh-CN" altLang="en-US" sz="1400" smtClean="0">
                <a:solidFill>
                  <a:schemeClr val="accent1"/>
                </a:solidFill>
                <a:latin typeface="Arial" panose="020B0604020202020204" pitchFamily="34" charset="0"/>
              </a:rPr>
              <a:pPr>
                <a:spcBef>
                  <a:spcPct val="0"/>
                </a:spcBef>
                <a:buFontTx/>
                <a:buNone/>
              </a:pPr>
              <a:t>35</a:t>
            </a:fld>
            <a:r>
              <a:rPr lang="en-US" altLang="zh-CN" sz="1400" dirty="0">
                <a:solidFill>
                  <a:schemeClr val="accent1"/>
                </a:solidFill>
                <a:latin typeface="Arial" panose="020B0604020202020204" pitchFamily="34" charset="0"/>
              </a:rPr>
              <a:t>/50</a:t>
            </a:r>
          </a:p>
        </p:txBody>
      </p:sp>
      <p:sp>
        <p:nvSpPr>
          <p:cNvPr id="9219" name="Rectangle 2"/>
          <p:cNvSpPr>
            <a:spLocks noGrp="1"/>
          </p:cNvSpPr>
          <p:nvPr>
            <p:ph type="title" idx="4294967295"/>
          </p:nvPr>
        </p:nvSpPr>
        <p:spPr>
          <a:xfrm>
            <a:off x="179387" y="-26988"/>
            <a:ext cx="8703809" cy="642938"/>
          </a:xfrm>
        </p:spPr>
        <p:txBody>
          <a:bodyPr/>
          <a:lstStyle/>
          <a:p>
            <a:r>
              <a:rPr lang="zh-CN" altLang="en-US" b="1" dirty="0">
                <a:ea typeface="宋体" panose="02010600030101010101" pitchFamily="2" charset="-122"/>
              </a:rPr>
              <a:t> 常谓词、谓词变元</a:t>
            </a:r>
          </a:p>
        </p:txBody>
      </p:sp>
      <p:sp>
        <p:nvSpPr>
          <p:cNvPr id="5" name="矩形 4"/>
          <p:cNvSpPr>
            <a:spLocks noChangeArrowheads="1"/>
          </p:cNvSpPr>
          <p:nvPr/>
        </p:nvSpPr>
        <p:spPr bwMode="auto">
          <a:xfrm>
            <a:off x="467544" y="1790819"/>
            <a:ext cx="1296144" cy="646331"/>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b="1" dirty="0">
                <a:solidFill>
                  <a:schemeClr val="bg1"/>
                </a:solidFill>
                <a:latin typeface="Arial" panose="020B0604020202020204" pitchFamily="34" charset="0"/>
              </a:rPr>
              <a:t>P(</a:t>
            </a:r>
            <a:r>
              <a:rPr lang="en-US" altLang="zh-CN" sz="3600" b="1" dirty="0">
                <a:solidFill>
                  <a:schemeClr val="bg1"/>
                </a:solidFill>
              </a:rPr>
              <a:t>x</a:t>
            </a:r>
            <a:r>
              <a:rPr lang="en-US" altLang="zh-CN" sz="3600" b="1" dirty="0">
                <a:solidFill>
                  <a:schemeClr val="bg1"/>
                </a:solidFill>
                <a:latin typeface="Arial" panose="020B0604020202020204" pitchFamily="34" charset="0"/>
              </a:rPr>
              <a:t>)</a:t>
            </a:r>
            <a:endParaRPr lang="zh-CN" altLang="en-US" sz="3600" dirty="0">
              <a:solidFill>
                <a:schemeClr val="bg1"/>
              </a:solidFill>
              <a:latin typeface="Arial" panose="020B0604020202020204" pitchFamily="34" charset="0"/>
            </a:endParaRPr>
          </a:p>
        </p:txBody>
      </p:sp>
      <p:sp>
        <p:nvSpPr>
          <p:cNvPr id="6" name="矩形 5"/>
          <p:cNvSpPr>
            <a:spLocks noChangeArrowheads="1"/>
          </p:cNvSpPr>
          <p:nvPr/>
        </p:nvSpPr>
        <p:spPr bwMode="auto">
          <a:xfrm>
            <a:off x="2386756" y="836712"/>
            <a:ext cx="650584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marL="1519238" indent="-1519238" eaLnBrk="1" hangingPunct="1">
              <a:spcBef>
                <a:spcPct val="0"/>
              </a:spcBef>
              <a:buFontTx/>
              <a:buNone/>
            </a:pPr>
            <a:r>
              <a:rPr lang="zh-CN" altLang="en-US" sz="2800" b="1" dirty="0">
                <a:solidFill>
                  <a:srgbClr val="FF0000"/>
                </a:solidFill>
                <a:latin typeface="Arial" panose="020B0604020202020204" pitchFamily="34" charset="0"/>
              </a:rPr>
              <a:t>常谓词</a:t>
            </a:r>
            <a:r>
              <a:rPr lang="zh-CN" altLang="en-US" sz="2800" b="1" dirty="0">
                <a:latin typeface="Arial" panose="020B0604020202020204" pitchFamily="34" charset="0"/>
              </a:rPr>
              <a:t>：具体的或特定的谓词，用英文大写字母表示</a:t>
            </a:r>
          </a:p>
        </p:txBody>
      </p:sp>
      <p:sp>
        <p:nvSpPr>
          <p:cNvPr id="7" name="矩形 6"/>
          <p:cNvSpPr>
            <a:spLocks noChangeArrowheads="1"/>
          </p:cNvSpPr>
          <p:nvPr/>
        </p:nvSpPr>
        <p:spPr bwMode="auto">
          <a:xfrm>
            <a:off x="2315318" y="2836962"/>
            <a:ext cx="638182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marL="1346200" indent="-1346200" eaLnBrk="1" hangingPunct="1">
              <a:spcBef>
                <a:spcPct val="0"/>
              </a:spcBef>
              <a:buNone/>
            </a:pPr>
            <a:r>
              <a:rPr lang="zh-CN" altLang="en-US" sz="2800" b="1" dirty="0">
                <a:solidFill>
                  <a:srgbClr val="FF0000"/>
                </a:solidFill>
                <a:latin typeface="Arial" panose="020B0604020202020204" pitchFamily="34" charset="0"/>
              </a:rPr>
              <a:t>谓词变元（谓词）</a:t>
            </a:r>
            <a:r>
              <a:rPr lang="zh-CN" altLang="en-US" sz="2800" b="1" dirty="0">
                <a:latin typeface="Arial" panose="020B0604020202020204" pitchFamily="34" charset="0"/>
              </a:rPr>
              <a:t>：泛指的谓词，用英文大写字母表示，可以在谓词域中变化</a:t>
            </a:r>
            <a:endParaRPr lang="zh-CN" altLang="en-US" sz="2800" dirty="0">
              <a:latin typeface="Arial" panose="020B0604020202020204" pitchFamily="34" charset="0"/>
            </a:endParaRPr>
          </a:p>
        </p:txBody>
      </p:sp>
      <p:sp>
        <p:nvSpPr>
          <p:cNvPr id="8" name="左大括号 7"/>
          <p:cNvSpPr/>
          <p:nvPr/>
        </p:nvSpPr>
        <p:spPr>
          <a:xfrm>
            <a:off x="1815256" y="1122462"/>
            <a:ext cx="500062" cy="200025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2" name="文本框 1"/>
          <p:cNvSpPr txBox="1"/>
          <p:nvPr/>
        </p:nvSpPr>
        <p:spPr>
          <a:xfrm>
            <a:off x="473563" y="4514046"/>
            <a:ext cx="6016391" cy="584775"/>
          </a:xfrm>
          <a:prstGeom prst="rect">
            <a:avLst/>
          </a:prstGeom>
          <a:solidFill>
            <a:srgbClr val="FFFF00"/>
          </a:solidFill>
        </p:spPr>
        <p:txBody>
          <a:bodyPr wrap="none" rtlCol="0">
            <a:spAutoFit/>
          </a:bodyPr>
          <a:lstStyle/>
          <a:p>
            <a:r>
              <a:rPr lang="zh-CN" altLang="en-US" sz="3200" b="1" dirty="0"/>
              <a:t>问： 什么时候</a:t>
            </a:r>
            <a:r>
              <a:rPr lang="en-US" altLang="zh-CN" sz="3200" b="1" dirty="0"/>
              <a:t>P(x)</a:t>
            </a:r>
            <a:r>
              <a:rPr lang="zh-CN" altLang="en-US" sz="3200" b="1" dirty="0"/>
              <a:t>是一个命题？</a:t>
            </a:r>
            <a:endParaRPr lang="zh-CN" altLang="en-US" dirty="0"/>
          </a:p>
        </p:txBody>
      </p:sp>
      <p:sp>
        <p:nvSpPr>
          <p:cNvPr id="3" name="文本框 2"/>
          <p:cNvSpPr txBox="1"/>
          <p:nvPr/>
        </p:nvSpPr>
        <p:spPr>
          <a:xfrm>
            <a:off x="1311894" y="5396527"/>
            <a:ext cx="7571303" cy="584775"/>
          </a:xfrm>
          <a:prstGeom prst="rect">
            <a:avLst/>
          </a:prstGeom>
          <a:noFill/>
        </p:spPr>
        <p:txBody>
          <a:bodyPr wrap="none" rtlCol="0">
            <a:spAutoFit/>
          </a:bodyPr>
          <a:lstStyle/>
          <a:p>
            <a:r>
              <a:rPr lang="zh-CN" altLang="en-US" sz="3200" dirty="0"/>
              <a:t>谓词</a:t>
            </a:r>
            <a:r>
              <a:rPr lang="en-US" altLang="zh-CN" sz="3200" dirty="0"/>
              <a:t>P</a:t>
            </a:r>
            <a:r>
              <a:rPr lang="zh-CN" altLang="en-US" sz="3200" dirty="0"/>
              <a:t>与个体</a:t>
            </a:r>
            <a:r>
              <a:rPr lang="en-US" altLang="zh-CN" sz="3200" dirty="0"/>
              <a:t>x</a:t>
            </a:r>
            <a:r>
              <a:rPr lang="zh-CN" altLang="en-US" sz="3200" dirty="0"/>
              <a:t>都需要指定，</a:t>
            </a:r>
            <a:r>
              <a:rPr lang="en-US" altLang="zh-CN" sz="3200" dirty="0"/>
              <a:t>P(x)</a:t>
            </a:r>
            <a:r>
              <a:rPr lang="zh-CN" altLang="en-US" sz="3200" dirty="0"/>
              <a:t>才是命题</a:t>
            </a:r>
          </a:p>
        </p:txBody>
      </p:sp>
    </p:spTree>
    <p:extLst>
      <p:ext uri="{BB962C8B-B14F-4D97-AF65-F5344CB8AC3E}">
        <p14:creationId xmlns:p14="http://schemas.microsoft.com/office/powerpoint/2010/main" val="13087636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2" grpId="0" animBg="1"/>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1740F2E1-3849-46B0-844C-39978E389B5F}" type="slidenum">
              <a:rPr lang="zh-CN" altLang="en-US" sz="1400" smtClean="0">
                <a:solidFill>
                  <a:schemeClr val="accent1"/>
                </a:solidFill>
                <a:latin typeface="Arial" panose="020B0604020202020204" pitchFamily="34" charset="0"/>
              </a:rPr>
              <a:pPr>
                <a:spcBef>
                  <a:spcPct val="0"/>
                </a:spcBef>
                <a:buFontTx/>
                <a:buNone/>
              </a:pPr>
              <a:t>36</a:t>
            </a:fld>
            <a:r>
              <a:rPr lang="en-US" altLang="zh-CN" sz="1400" dirty="0">
                <a:solidFill>
                  <a:schemeClr val="accent1"/>
                </a:solidFill>
                <a:latin typeface="Arial" panose="020B0604020202020204" pitchFamily="34" charset="0"/>
              </a:rPr>
              <a:t>/50</a:t>
            </a:r>
          </a:p>
        </p:txBody>
      </p:sp>
      <p:sp>
        <p:nvSpPr>
          <p:cNvPr id="36867" name="Rectangle 2"/>
          <p:cNvSpPr>
            <a:spLocks noGrp="1"/>
          </p:cNvSpPr>
          <p:nvPr>
            <p:ph type="title" idx="4294967295"/>
          </p:nvPr>
        </p:nvSpPr>
        <p:spPr/>
        <p:txBody>
          <a:bodyPr/>
          <a:lstStyle/>
          <a:p>
            <a:r>
              <a:rPr lang="zh-CN" altLang="en-US" dirty="0">
                <a:ea typeface="宋体" panose="02010600030101010101" pitchFamily="2" charset="-122"/>
              </a:rPr>
              <a:t>谓词语句的符号化</a:t>
            </a:r>
          </a:p>
        </p:txBody>
      </p:sp>
      <p:sp>
        <p:nvSpPr>
          <p:cNvPr id="26627" name="Rectangle 3"/>
          <p:cNvSpPr>
            <a:spLocks noGrp="1"/>
          </p:cNvSpPr>
          <p:nvPr>
            <p:ph type="body" idx="4294967295"/>
          </p:nvPr>
        </p:nvSpPr>
        <p:spPr>
          <a:xfrm>
            <a:off x="395288" y="1428750"/>
            <a:ext cx="6034087" cy="4357688"/>
          </a:xfrm>
        </p:spPr>
        <p:txBody>
          <a:bodyPr/>
          <a:lstStyle/>
          <a:p>
            <a:pPr marL="0" indent="0">
              <a:lnSpc>
                <a:spcPct val="120000"/>
              </a:lnSpc>
              <a:buFont typeface="Arial" panose="020B0604020202020204" pitchFamily="34" charset="0"/>
              <a:buNone/>
            </a:pPr>
            <a:r>
              <a:rPr lang="zh-CN" altLang="en-US" b="1" dirty="0"/>
              <a:t>		动词</a:t>
            </a:r>
          </a:p>
          <a:p>
            <a:pPr marL="0" indent="0">
              <a:lnSpc>
                <a:spcPct val="120000"/>
              </a:lnSpc>
              <a:buFont typeface="Arial" panose="020B0604020202020204" pitchFamily="34" charset="0"/>
              <a:buNone/>
            </a:pPr>
            <a:r>
              <a:rPr lang="zh-CN" altLang="en-US" b="1" dirty="0"/>
              <a:t>		系动词</a:t>
            </a:r>
          </a:p>
          <a:p>
            <a:pPr marL="0" indent="0">
              <a:lnSpc>
                <a:spcPct val="120000"/>
              </a:lnSpc>
              <a:buFont typeface="Arial" panose="020B0604020202020204" pitchFamily="34" charset="0"/>
              <a:buNone/>
            </a:pPr>
            <a:r>
              <a:rPr lang="zh-CN" altLang="en-US" b="1" dirty="0"/>
              <a:t>		形容词</a:t>
            </a:r>
          </a:p>
          <a:p>
            <a:pPr marL="0" indent="0">
              <a:lnSpc>
                <a:spcPct val="120000"/>
              </a:lnSpc>
              <a:buFont typeface="Arial" panose="020B0604020202020204" pitchFamily="34" charset="0"/>
              <a:buNone/>
            </a:pPr>
            <a:r>
              <a:rPr lang="zh-CN" altLang="en-US" b="1" dirty="0"/>
              <a:t>		集合名词</a:t>
            </a:r>
            <a:endParaRPr lang="en-US" altLang="zh-CN" b="1" dirty="0"/>
          </a:p>
          <a:p>
            <a:pPr marL="0" indent="0">
              <a:lnSpc>
                <a:spcPct val="120000"/>
              </a:lnSpc>
              <a:buFont typeface="Arial" panose="020B0604020202020204" pitchFamily="34" charset="0"/>
              <a:buNone/>
            </a:pPr>
            <a:r>
              <a:rPr lang="en-US" altLang="zh-CN" b="1" dirty="0"/>
              <a:t>                    ……</a:t>
            </a:r>
            <a:endParaRPr lang="zh-CN" altLang="en-US" b="1" dirty="0"/>
          </a:p>
          <a:p>
            <a:pPr marL="0" indent="0">
              <a:lnSpc>
                <a:spcPct val="120000"/>
              </a:lnSpc>
              <a:buFont typeface="Arial" panose="020B0604020202020204" pitchFamily="34" charset="0"/>
              <a:buNone/>
            </a:pPr>
            <a:endParaRPr lang="zh-CN" altLang="en-US" b="1" dirty="0"/>
          </a:p>
        </p:txBody>
      </p:sp>
      <p:sp>
        <p:nvSpPr>
          <p:cNvPr id="5" name="右大括号 4"/>
          <p:cNvSpPr/>
          <p:nvPr/>
        </p:nvSpPr>
        <p:spPr>
          <a:xfrm>
            <a:off x="4714875" y="1643063"/>
            <a:ext cx="857250" cy="314325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36870" name="矩形 5"/>
          <p:cNvSpPr>
            <a:spLocks noChangeArrowheads="1"/>
          </p:cNvSpPr>
          <p:nvPr/>
        </p:nvSpPr>
        <p:spPr bwMode="auto">
          <a:xfrm>
            <a:off x="5857875" y="2928938"/>
            <a:ext cx="11080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3600">
                <a:solidFill>
                  <a:srgbClr val="C00000"/>
                </a:solidFill>
                <a:latin typeface="Calibri" panose="020F0502020204030204" pitchFamily="34" charset="0"/>
              </a:rPr>
              <a:t>谓词</a:t>
            </a:r>
            <a:endParaRPr lang="zh-CN" altLang="en-US" sz="3600">
              <a:solidFill>
                <a:srgbClr val="C00000"/>
              </a:solidFill>
              <a:latin typeface="Arial" panose="020B0604020202020204" pitchFamily="34" charset="0"/>
            </a:endParaRPr>
          </a:p>
        </p:txBody>
      </p:sp>
    </p:spTree>
    <p:extLst>
      <p:ext uri="{BB962C8B-B14F-4D97-AF65-F5344CB8AC3E}">
        <p14:creationId xmlns:p14="http://schemas.microsoft.com/office/powerpoint/2010/main" val="25438804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 presetClass="entr" presetSubtype="4" fill="hold" nodeType="withEffect">
                                  <p:stCondLst>
                                    <p:cond delay="0"/>
                                  </p:stCondLst>
                                  <p:childTnLst>
                                    <p:set>
                                      <p:cBhvr>
                                        <p:cTn id="8" dur="1" fill="hold">
                                          <p:stCondLst>
                                            <p:cond delay="0"/>
                                          </p:stCondLst>
                                        </p:cTn>
                                        <p:tgtEl>
                                          <p:spTgt spid="26627">
                                            <p:txEl>
                                              <p:pRg st="0" end="0"/>
                                            </p:txEl>
                                          </p:spTgt>
                                        </p:tgtEl>
                                        <p:attrNameLst>
                                          <p:attrName>style.visibility</p:attrName>
                                        </p:attrNameLst>
                                      </p:cBhvr>
                                      <p:to>
                                        <p:strVal val="visible"/>
                                      </p:to>
                                    </p:set>
                                    <p:anim calcmode="lin" valueType="num">
                                      <p:cBhvr additive="base">
                                        <p:cTn id="9" dur="5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additive="base">
                                        <p:cTn id="10" dur="500" fill="hold"/>
                                        <p:tgtEl>
                                          <p:spTgt spid="26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26627">
                                            <p:txEl>
                                              <p:pRg st="1" end="1"/>
                                            </p:txEl>
                                          </p:spTgt>
                                        </p:tgtEl>
                                        <p:attrNameLst>
                                          <p:attrName>style.visibility</p:attrName>
                                        </p:attrNameLst>
                                      </p:cBhvr>
                                      <p:to>
                                        <p:strVal val="visible"/>
                                      </p:to>
                                    </p:set>
                                    <p:anim calcmode="lin" valueType="num">
                                      <p:cBhvr additive="base">
                                        <p:cTn id="15" dur="5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6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26627">
                                            <p:txEl>
                                              <p:pRg st="2" end="2"/>
                                            </p:txEl>
                                          </p:spTgt>
                                        </p:tgtEl>
                                        <p:attrNameLst>
                                          <p:attrName>style.visibility</p:attrName>
                                        </p:attrNameLst>
                                      </p:cBhvr>
                                      <p:to>
                                        <p:strVal val="visible"/>
                                      </p:to>
                                    </p:set>
                                    <p:anim calcmode="lin" valueType="num">
                                      <p:cBhvr additive="base">
                                        <p:cTn id="21" dur="5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6627">
                                            <p:txEl>
                                              <p:pRg st="3" end="3"/>
                                            </p:txEl>
                                          </p:spTgt>
                                        </p:tgtEl>
                                        <p:attrNameLst>
                                          <p:attrName>style.visibility</p:attrName>
                                        </p:attrNameLst>
                                      </p:cBhvr>
                                      <p:to>
                                        <p:strVal val="visible"/>
                                      </p:to>
                                    </p:set>
                                    <p:anim calcmode="lin" valueType="num">
                                      <p:cBhvr additive="base">
                                        <p:cTn id="27"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627">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627">
                                            <p:txEl>
                                              <p:pRg st="4" end="4"/>
                                            </p:txEl>
                                          </p:spTgt>
                                        </p:tgtEl>
                                        <p:attrNameLst>
                                          <p:attrName>style.visibility</p:attrName>
                                        </p:attrNameLst>
                                      </p:cBhvr>
                                      <p:to>
                                        <p:strVal val="visible"/>
                                      </p:to>
                                    </p:set>
                                    <p:anim calcmode="lin" valueType="num">
                                      <p:cBhvr additive="base">
                                        <p:cTn id="31" dur="5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6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16128EDE-F649-4020-830B-5E4AA13B448D}" type="slidenum">
              <a:rPr lang="zh-CN" altLang="en-US" sz="1400" smtClean="0">
                <a:solidFill>
                  <a:schemeClr val="accent1"/>
                </a:solidFill>
                <a:latin typeface="Arial" panose="020B0604020202020204" pitchFamily="34" charset="0"/>
              </a:rPr>
              <a:pPr>
                <a:spcBef>
                  <a:spcPct val="0"/>
                </a:spcBef>
                <a:buFontTx/>
                <a:buNone/>
              </a:pPr>
              <a:t>37</a:t>
            </a:fld>
            <a:r>
              <a:rPr lang="en-US" altLang="zh-CN" sz="1400" dirty="0">
                <a:solidFill>
                  <a:schemeClr val="accent1"/>
                </a:solidFill>
                <a:latin typeface="Arial" panose="020B0604020202020204" pitchFamily="34" charset="0"/>
              </a:rPr>
              <a:t>/50</a:t>
            </a:r>
          </a:p>
        </p:txBody>
      </p:sp>
      <p:sp>
        <p:nvSpPr>
          <p:cNvPr id="39939" name="Rectangle 2"/>
          <p:cNvSpPr>
            <a:spLocks noGrp="1"/>
          </p:cNvSpPr>
          <p:nvPr>
            <p:ph type="title" idx="4294967295"/>
          </p:nvPr>
        </p:nvSpPr>
        <p:spPr>
          <a:xfrm>
            <a:off x="0" y="-26988"/>
            <a:ext cx="9144000" cy="598488"/>
          </a:xfrm>
        </p:spPr>
        <p:txBody>
          <a:bodyPr/>
          <a:lstStyle/>
          <a:p>
            <a:pPr algn="l"/>
            <a:r>
              <a:rPr lang="zh-CN" altLang="en-US" sz="3400" b="1" dirty="0">
                <a:ea typeface="宋体" panose="02010600030101010101" pitchFamily="2" charset="-122"/>
              </a:rPr>
              <a:t>例</a:t>
            </a:r>
            <a:r>
              <a:rPr lang="en-US" altLang="zh-CN" sz="3400" b="1" dirty="0">
                <a:ea typeface="宋体" panose="02010600030101010101" pitchFamily="2" charset="-122"/>
              </a:rPr>
              <a:t>  </a:t>
            </a:r>
            <a:r>
              <a:rPr lang="zh-CN" altLang="en-US" sz="3400" b="1" dirty="0">
                <a:ea typeface="宋体" panose="02010600030101010101" pitchFamily="2" charset="-122"/>
              </a:rPr>
              <a:t>符号化：这只大书柜摆满了那些书。</a:t>
            </a:r>
            <a:endParaRPr lang="en-US" altLang="zh-CN" sz="3400" b="1" dirty="0">
              <a:ea typeface="宋体" panose="02010600030101010101" pitchFamily="2" charset="-122"/>
            </a:endParaRPr>
          </a:p>
        </p:txBody>
      </p:sp>
      <p:sp>
        <p:nvSpPr>
          <p:cNvPr id="313347" name="Rectangle 3"/>
          <p:cNvSpPr>
            <a:spLocks noGrp="1"/>
          </p:cNvSpPr>
          <p:nvPr>
            <p:ph type="body" idx="4294967295"/>
          </p:nvPr>
        </p:nvSpPr>
        <p:spPr>
          <a:xfrm>
            <a:off x="395288" y="908050"/>
            <a:ext cx="7837487" cy="1162050"/>
          </a:xfrm>
        </p:spPr>
        <p:txBody>
          <a:bodyPr/>
          <a:lstStyle/>
          <a:p>
            <a:pPr>
              <a:buFont typeface="Arial" panose="020B0604020202020204" pitchFamily="34" charset="0"/>
              <a:buNone/>
            </a:pPr>
            <a:r>
              <a:rPr lang="zh-CN" altLang="en-US" b="1" dirty="0"/>
              <a:t>解：令 </a:t>
            </a:r>
          </a:p>
        </p:txBody>
      </p:sp>
      <p:sp>
        <p:nvSpPr>
          <p:cNvPr id="313348" name="Rectangle 4"/>
          <p:cNvSpPr>
            <a:spLocks noChangeArrowheads="1"/>
          </p:cNvSpPr>
          <p:nvPr/>
        </p:nvSpPr>
        <p:spPr bwMode="auto">
          <a:xfrm>
            <a:off x="468313" y="1556792"/>
            <a:ext cx="7532687" cy="4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77813">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dirty="0">
                <a:latin typeface="Arial" panose="020B0604020202020204" pitchFamily="34" charset="0"/>
              </a:rPr>
              <a:t>       </a:t>
            </a:r>
            <a:r>
              <a:rPr lang="en-US" altLang="zh-CN" sz="2800" b="1" dirty="0">
                <a:solidFill>
                  <a:srgbClr val="333300"/>
                </a:solidFill>
                <a:latin typeface="Arial" panose="020B0604020202020204" pitchFamily="34" charset="0"/>
              </a:rPr>
              <a:t>P(x</a:t>
            </a:r>
            <a:r>
              <a:rPr lang="zh-CN" altLang="en-US" sz="2800" b="1" dirty="0">
                <a:solidFill>
                  <a:srgbClr val="333300"/>
                </a:solidFill>
                <a:latin typeface="Arial" panose="020B0604020202020204" pitchFamily="34" charset="0"/>
              </a:rPr>
              <a:t>，</a:t>
            </a:r>
            <a:r>
              <a:rPr lang="en-US" altLang="zh-CN" sz="2800" b="1" dirty="0">
                <a:solidFill>
                  <a:srgbClr val="333300"/>
                </a:solidFill>
                <a:latin typeface="Arial" panose="020B0604020202020204" pitchFamily="34" charset="0"/>
              </a:rPr>
              <a:t>y)</a:t>
            </a:r>
            <a:r>
              <a:rPr lang="zh-CN" altLang="en-US" sz="2800" b="1" dirty="0">
                <a:solidFill>
                  <a:srgbClr val="333300"/>
                </a:solidFill>
                <a:latin typeface="Arial" panose="020B0604020202020204" pitchFamily="34" charset="0"/>
              </a:rPr>
              <a:t>表示“</a:t>
            </a:r>
            <a:r>
              <a:rPr lang="en-US" altLang="zh-CN" sz="2800" b="1" dirty="0">
                <a:solidFill>
                  <a:srgbClr val="333300"/>
                </a:solidFill>
                <a:latin typeface="Arial" panose="020B0604020202020204" pitchFamily="34" charset="0"/>
              </a:rPr>
              <a:t>x</a:t>
            </a:r>
            <a:r>
              <a:rPr lang="zh-CN" altLang="en-US" sz="2800" b="1" dirty="0">
                <a:solidFill>
                  <a:srgbClr val="333300"/>
                </a:solidFill>
                <a:latin typeface="Arial" panose="020B0604020202020204" pitchFamily="34" charset="0"/>
              </a:rPr>
              <a:t>摆满了</a:t>
            </a:r>
            <a:r>
              <a:rPr lang="en-US" altLang="zh-CN" sz="2800" b="1" dirty="0">
                <a:solidFill>
                  <a:srgbClr val="333300"/>
                </a:solidFill>
                <a:latin typeface="Arial" panose="020B0604020202020204" pitchFamily="34" charset="0"/>
              </a:rPr>
              <a:t>y</a:t>
            </a:r>
            <a:r>
              <a:rPr lang="zh-CN" altLang="en-US" sz="2800" b="1" dirty="0">
                <a:solidFill>
                  <a:srgbClr val="333300"/>
                </a:solidFill>
                <a:latin typeface="Arial" panose="020B0604020202020204" pitchFamily="34" charset="0"/>
              </a:rPr>
              <a:t>；</a:t>
            </a:r>
          </a:p>
          <a:p>
            <a:pPr eaLnBrk="1" hangingPunct="1">
              <a:lnSpc>
                <a:spcPct val="120000"/>
              </a:lnSpc>
              <a:spcBef>
                <a:spcPct val="0"/>
              </a:spcBef>
              <a:buFontTx/>
              <a:buNone/>
            </a:pPr>
            <a:r>
              <a:rPr lang="zh-CN" altLang="en-US" sz="2800" b="1" dirty="0">
                <a:solidFill>
                  <a:srgbClr val="333300"/>
                </a:solidFill>
                <a:latin typeface="Arial" panose="020B0604020202020204" pitchFamily="34" charset="0"/>
              </a:rPr>
              <a:t>      </a:t>
            </a:r>
            <a:r>
              <a:rPr lang="en-US" altLang="zh-CN" sz="2800" b="1" dirty="0">
                <a:solidFill>
                  <a:srgbClr val="333300"/>
                </a:solidFill>
                <a:latin typeface="Arial" panose="020B0604020202020204" pitchFamily="34" charset="0"/>
              </a:rPr>
              <a:t>Q(x)</a:t>
            </a:r>
            <a:r>
              <a:rPr lang="zh-CN" altLang="en-US" sz="2800" b="1" dirty="0">
                <a:solidFill>
                  <a:srgbClr val="333300"/>
                </a:solidFill>
                <a:latin typeface="Arial" panose="020B0604020202020204" pitchFamily="34" charset="0"/>
              </a:rPr>
              <a:t>表示“</a:t>
            </a:r>
            <a:r>
              <a:rPr lang="en-US" altLang="zh-CN" sz="2800" b="1" dirty="0">
                <a:solidFill>
                  <a:srgbClr val="333300"/>
                </a:solidFill>
                <a:latin typeface="Arial" panose="020B0604020202020204" pitchFamily="34" charset="0"/>
              </a:rPr>
              <a:t>x</a:t>
            </a:r>
            <a:r>
              <a:rPr lang="zh-CN" altLang="en-US" sz="2800" b="1" dirty="0">
                <a:solidFill>
                  <a:srgbClr val="333300"/>
                </a:solidFill>
                <a:latin typeface="Arial" panose="020B0604020202020204" pitchFamily="34" charset="0"/>
              </a:rPr>
              <a:t>为大的”；</a:t>
            </a:r>
            <a:endParaRPr lang="en-US" altLang="zh-CN" sz="2800" b="1" dirty="0">
              <a:solidFill>
                <a:srgbClr val="333300"/>
              </a:solidFill>
              <a:latin typeface="Arial" panose="020B0604020202020204" pitchFamily="34" charset="0"/>
            </a:endParaRPr>
          </a:p>
          <a:p>
            <a:pPr eaLnBrk="1" hangingPunct="1">
              <a:lnSpc>
                <a:spcPct val="120000"/>
              </a:lnSpc>
              <a:spcBef>
                <a:spcPct val="0"/>
              </a:spcBef>
              <a:buFontTx/>
              <a:buNone/>
            </a:pPr>
            <a:r>
              <a:rPr lang="zh-CN" altLang="en-US" sz="2800" b="1" dirty="0">
                <a:solidFill>
                  <a:srgbClr val="333300"/>
                </a:solidFill>
                <a:latin typeface="Arial" panose="020B0604020202020204" pitchFamily="34" charset="0"/>
              </a:rPr>
              <a:t>      </a:t>
            </a:r>
            <a:r>
              <a:rPr lang="en-US" altLang="zh-CN" sz="2800" b="1" dirty="0">
                <a:solidFill>
                  <a:srgbClr val="333300"/>
                </a:solidFill>
                <a:latin typeface="Arial" panose="020B0604020202020204" pitchFamily="34" charset="0"/>
              </a:rPr>
              <a:t>R(x)</a:t>
            </a:r>
            <a:r>
              <a:rPr lang="zh-CN" altLang="en-US" sz="2800" b="1" dirty="0">
                <a:solidFill>
                  <a:srgbClr val="333300"/>
                </a:solidFill>
                <a:latin typeface="Arial" panose="020B0604020202020204" pitchFamily="34" charset="0"/>
              </a:rPr>
              <a:t>表示“</a:t>
            </a:r>
            <a:r>
              <a:rPr lang="en-US" altLang="zh-CN" sz="2800" b="1" dirty="0">
                <a:solidFill>
                  <a:srgbClr val="333300"/>
                </a:solidFill>
                <a:latin typeface="Arial" panose="020B0604020202020204" pitchFamily="34" charset="0"/>
              </a:rPr>
              <a:t>x</a:t>
            </a:r>
            <a:r>
              <a:rPr lang="zh-CN" altLang="en-US" sz="2800" b="1" dirty="0">
                <a:solidFill>
                  <a:srgbClr val="333300"/>
                </a:solidFill>
                <a:latin typeface="Arial" panose="020B0604020202020204" pitchFamily="34" charset="0"/>
              </a:rPr>
              <a:t>为书柜”；</a:t>
            </a:r>
          </a:p>
          <a:p>
            <a:pPr eaLnBrk="1" hangingPunct="1">
              <a:lnSpc>
                <a:spcPct val="120000"/>
              </a:lnSpc>
              <a:spcBef>
                <a:spcPct val="0"/>
              </a:spcBef>
              <a:buFontTx/>
              <a:buNone/>
            </a:pPr>
            <a:r>
              <a:rPr lang="zh-CN" altLang="en-US" sz="2800" b="1" dirty="0">
                <a:solidFill>
                  <a:srgbClr val="333300"/>
                </a:solidFill>
                <a:latin typeface="Arial" panose="020B0604020202020204" pitchFamily="34" charset="0"/>
              </a:rPr>
              <a:t>      </a:t>
            </a:r>
            <a:r>
              <a:rPr lang="en-US" altLang="zh-CN" sz="2800" b="1" dirty="0">
                <a:solidFill>
                  <a:srgbClr val="333300"/>
                </a:solidFill>
                <a:latin typeface="Arial" panose="020B0604020202020204" pitchFamily="34" charset="0"/>
              </a:rPr>
              <a:t>S(y)</a:t>
            </a:r>
            <a:r>
              <a:rPr lang="zh-CN" altLang="en-US" sz="2800" b="1" dirty="0">
                <a:solidFill>
                  <a:srgbClr val="333300"/>
                </a:solidFill>
                <a:latin typeface="Arial" panose="020B0604020202020204" pitchFamily="34" charset="0"/>
              </a:rPr>
              <a:t>表示“</a:t>
            </a:r>
            <a:r>
              <a:rPr lang="en-US" altLang="zh-CN" sz="2800" b="1" dirty="0">
                <a:solidFill>
                  <a:srgbClr val="333300"/>
                </a:solidFill>
                <a:latin typeface="Arial" panose="020B0604020202020204" pitchFamily="34" charset="0"/>
              </a:rPr>
              <a:t>y</a:t>
            </a:r>
            <a:r>
              <a:rPr lang="zh-CN" altLang="en-US" sz="2800" b="1" dirty="0">
                <a:solidFill>
                  <a:srgbClr val="333300"/>
                </a:solidFill>
                <a:latin typeface="Arial" panose="020B0604020202020204" pitchFamily="34" charset="0"/>
              </a:rPr>
              <a:t>为书”；</a:t>
            </a:r>
          </a:p>
          <a:p>
            <a:pPr eaLnBrk="1" hangingPunct="1">
              <a:lnSpc>
                <a:spcPct val="120000"/>
              </a:lnSpc>
              <a:spcBef>
                <a:spcPct val="0"/>
              </a:spcBef>
              <a:buFontTx/>
              <a:buNone/>
            </a:pPr>
            <a:r>
              <a:rPr lang="zh-CN" altLang="en-US" sz="2800" b="1" dirty="0">
                <a:solidFill>
                  <a:srgbClr val="333300"/>
                </a:solidFill>
                <a:latin typeface="Arial" panose="020B0604020202020204" pitchFamily="34" charset="0"/>
              </a:rPr>
              <a:t>      </a:t>
            </a:r>
            <a:r>
              <a:rPr lang="en-US" altLang="zh-CN" sz="2800" b="1" dirty="0">
                <a:solidFill>
                  <a:srgbClr val="333300"/>
                </a:solidFill>
                <a:latin typeface="Arial" panose="020B0604020202020204" pitchFamily="34" charset="0"/>
              </a:rPr>
              <a:t>a</a:t>
            </a:r>
            <a:r>
              <a:rPr lang="zh-CN" altLang="en-US" sz="2800" b="1" dirty="0">
                <a:solidFill>
                  <a:srgbClr val="333300"/>
                </a:solidFill>
                <a:latin typeface="Arial" panose="020B0604020202020204" pitchFamily="34" charset="0"/>
              </a:rPr>
              <a:t>表示“这”；</a:t>
            </a:r>
          </a:p>
          <a:p>
            <a:pPr eaLnBrk="1" hangingPunct="1">
              <a:lnSpc>
                <a:spcPct val="120000"/>
              </a:lnSpc>
              <a:spcBef>
                <a:spcPct val="0"/>
              </a:spcBef>
              <a:buFontTx/>
              <a:buNone/>
            </a:pPr>
            <a:r>
              <a:rPr lang="zh-CN" altLang="en-US" sz="2800" b="1" dirty="0">
                <a:solidFill>
                  <a:srgbClr val="333300"/>
                </a:solidFill>
                <a:latin typeface="Arial" panose="020B0604020202020204" pitchFamily="34" charset="0"/>
              </a:rPr>
              <a:t>      </a:t>
            </a:r>
            <a:r>
              <a:rPr lang="en-US" altLang="zh-CN" sz="2800" b="1" dirty="0">
                <a:solidFill>
                  <a:srgbClr val="333300"/>
                </a:solidFill>
                <a:latin typeface="Arial" panose="020B0604020202020204" pitchFamily="34" charset="0"/>
              </a:rPr>
              <a:t>b</a:t>
            </a:r>
            <a:r>
              <a:rPr lang="zh-CN" altLang="en-US" sz="2800" b="1" dirty="0">
                <a:solidFill>
                  <a:srgbClr val="333300"/>
                </a:solidFill>
                <a:latin typeface="Arial" panose="020B0604020202020204" pitchFamily="34" charset="0"/>
              </a:rPr>
              <a:t>表示“那些”；</a:t>
            </a:r>
          </a:p>
          <a:p>
            <a:pPr eaLnBrk="1" hangingPunct="1">
              <a:lnSpc>
                <a:spcPct val="120000"/>
              </a:lnSpc>
              <a:spcBef>
                <a:spcPct val="0"/>
              </a:spcBef>
              <a:buFontTx/>
              <a:buNone/>
            </a:pPr>
            <a:r>
              <a:rPr lang="zh-CN" altLang="en-US" sz="2800" b="1" dirty="0">
                <a:solidFill>
                  <a:srgbClr val="333300"/>
                </a:solidFill>
                <a:latin typeface="Arial" panose="020B0604020202020204" pitchFamily="34" charset="0"/>
              </a:rPr>
              <a:t>则原句译为：</a:t>
            </a:r>
          </a:p>
          <a:p>
            <a:pPr eaLnBrk="1" hangingPunct="1">
              <a:lnSpc>
                <a:spcPct val="120000"/>
              </a:lnSpc>
              <a:spcBef>
                <a:spcPct val="0"/>
              </a:spcBef>
              <a:buFontTx/>
              <a:buNone/>
            </a:pPr>
            <a:r>
              <a:rPr lang="zh-CN" altLang="en-US" sz="2800" b="1" dirty="0">
                <a:solidFill>
                  <a:srgbClr val="333300"/>
                </a:solidFill>
                <a:latin typeface="Arial" panose="020B0604020202020204" pitchFamily="34" charset="0"/>
              </a:rPr>
              <a:t>      </a:t>
            </a:r>
            <a:r>
              <a:rPr lang="en-US" altLang="zh-CN" sz="2800" b="1" dirty="0">
                <a:solidFill>
                  <a:srgbClr val="333300"/>
                </a:solidFill>
                <a:latin typeface="Arial" panose="020B0604020202020204" pitchFamily="34" charset="0"/>
              </a:rPr>
              <a:t>P(a</a:t>
            </a:r>
            <a:r>
              <a:rPr lang="zh-CN" altLang="en-US" sz="2800" b="1" dirty="0">
                <a:solidFill>
                  <a:srgbClr val="333300"/>
                </a:solidFill>
                <a:latin typeface="Arial" panose="020B0604020202020204" pitchFamily="34" charset="0"/>
              </a:rPr>
              <a:t>，</a:t>
            </a:r>
            <a:r>
              <a:rPr lang="en-US" altLang="zh-CN" sz="2800" b="1" dirty="0">
                <a:solidFill>
                  <a:srgbClr val="333300"/>
                </a:solidFill>
                <a:latin typeface="Arial" panose="020B0604020202020204" pitchFamily="34" charset="0"/>
              </a:rPr>
              <a:t>b)</a:t>
            </a:r>
            <a:r>
              <a:rPr lang="en-US" altLang="zh-CN" sz="2800" b="1" dirty="0">
                <a:solidFill>
                  <a:srgbClr val="333300"/>
                </a:solidFill>
                <a:latin typeface="Arial" panose="020B0604020202020204" pitchFamily="34" charset="0"/>
                <a:sym typeface="Symbol" panose="05050102010706020507" pitchFamily="18" charset="2"/>
              </a:rPr>
              <a:t></a:t>
            </a:r>
            <a:r>
              <a:rPr lang="en-US" altLang="zh-CN" sz="2800" b="1" dirty="0">
                <a:solidFill>
                  <a:srgbClr val="333300"/>
                </a:solidFill>
                <a:latin typeface="Arial" panose="020B0604020202020204" pitchFamily="34" charset="0"/>
              </a:rPr>
              <a:t> Q</a:t>
            </a:r>
            <a:r>
              <a:rPr lang="en-US" altLang="zh-CN" sz="2800" b="1" dirty="0">
                <a:solidFill>
                  <a:srgbClr val="333300"/>
                </a:solidFill>
                <a:latin typeface="Arial" panose="020B0604020202020204" pitchFamily="34" charset="0"/>
                <a:sym typeface="Symbol" panose="05050102010706020507" pitchFamily="18" charset="2"/>
              </a:rPr>
              <a:t>(a)</a:t>
            </a:r>
            <a:r>
              <a:rPr lang="en-US" altLang="zh-CN" sz="2800" b="1" dirty="0">
                <a:solidFill>
                  <a:srgbClr val="333300"/>
                </a:solidFill>
                <a:latin typeface="Arial" panose="020B0604020202020204" pitchFamily="34" charset="0"/>
              </a:rPr>
              <a:t> R</a:t>
            </a:r>
            <a:r>
              <a:rPr lang="en-US" altLang="zh-CN" sz="2800" b="1" dirty="0">
                <a:solidFill>
                  <a:srgbClr val="333300"/>
                </a:solidFill>
                <a:latin typeface="Arial" panose="020B0604020202020204" pitchFamily="34" charset="0"/>
                <a:sym typeface="Symbol" panose="05050102010706020507" pitchFamily="18" charset="2"/>
              </a:rPr>
              <a:t>(a)</a:t>
            </a:r>
            <a:r>
              <a:rPr lang="en-US" altLang="zh-CN" sz="2800" b="1" dirty="0">
                <a:solidFill>
                  <a:srgbClr val="333300"/>
                </a:solidFill>
                <a:latin typeface="Arial" panose="020B0604020202020204" pitchFamily="34" charset="0"/>
              </a:rPr>
              <a:t> S</a:t>
            </a:r>
            <a:r>
              <a:rPr lang="en-US" altLang="zh-CN" sz="2800" b="1" dirty="0">
                <a:solidFill>
                  <a:srgbClr val="333300"/>
                </a:solidFill>
                <a:latin typeface="Arial" panose="020B0604020202020204" pitchFamily="34" charset="0"/>
                <a:sym typeface="Symbol" panose="05050102010706020507" pitchFamily="18" charset="2"/>
              </a:rPr>
              <a:t>(b)</a:t>
            </a:r>
          </a:p>
        </p:txBody>
      </p:sp>
    </p:spTree>
    <p:extLst>
      <p:ext uri="{BB962C8B-B14F-4D97-AF65-F5344CB8AC3E}">
        <p14:creationId xmlns:p14="http://schemas.microsoft.com/office/powerpoint/2010/main" val="21278215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3347">
                                            <p:txEl>
                                              <p:pRg st="0" end="0"/>
                                            </p:txEl>
                                          </p:spTgt>
                                        </p:tgtEl>
                                        <p:attrNameLst>
                                          <p:attrName>style.visibility</p:attrName>
                                        </p:attrNameLst>
                                      </p:cBhvr>
                                      <p:to>
                                        <p:strVal val="visible"/>
                                      </p:to>
                                    </p:set>
                                    <p:animEffect transition="in" filter="blinds(horizontal)">
                                      <p:cBhvr>
                                        <p:cTn id="7" dur="500"/>
                                        <p:tgtEl>
                                          <p:spTgt spid="313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3348">
                                            <p:txEl>
                                              <p:pRg st="0" end="0"/>
                                            </p:txEl>
                                          </p:spTgt>
                                        </p:tgtEl>
                                        <p:attrNameLst>
                                          <p:attrName>style.visibility</p:attrName>
                                        </p:attrNameLst>
                                      </p:cBhvr>
                                      <p:to>
                                        <p:strVal val="visible"/>
                                      </p:to>
                                    </p:set>
                                    <p:animEffect transition="in" filter="blinds(horizontal)">
                                      <p:cBhvr>
                                        <p:cTn id="12" dur="500"/>
                                        <p:tgtEl>
                                          <p:spTgt spid="31334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13348">
                                            <p:txEl>
                                              <p:pRg st="1" end="1"/>
                                            </p:txEl>
                                          </p:spTgt>
                                        </p:tgtEl>
                                        <p:attrNameLst>
                                          <p:attrName>style.visibility</p:attrName>
                                        </p:attrNameLst>
                                      </p:cBhvr>
                                      <p:to>
                                        <p:strVal val="visible"/>
                                      </p:to>
                                    </p:set>
                                    <p:animEffect transition="in" filter="blinds(horizontal)">
                                      <p:cBhvr>
                                        <p:cTn id="17" dur="500"/>
                                        <p:tgtEl>
                                          <p:spTgt spid="31334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13348">
                                            <p:txEl>
                                              <p:pRg st="2" end="2"/>
                                            </p:txEl>
                                          </p:spTgt>
                                        </p:tgtEl>
                                        <p:attrNameLst>
                                          <p:attrName>style.visibility</p:attrName>
                                        </p:attrNameLst>
                                      </p:cBhvr>
                                      <p:to>
                                        <p:strVal val="visible"/>
                                      </p:to>
                                    </p:set>
                                    <p:animEffect transition="in" filter="blinds(horizontal)">
                                      <p:cBhvr>
                                        <p:cTn id="22" dur="500"/>
                                        <p:tgtEl>
                                          <p:spTgt spid="31334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13348">
                                            <p:txEl>
                                              <p:pRg st="3" end="3"/>
                                            </p:txEl>
                                          </p:spTgt>
                                        </p:tgtEl>
                                        <p:attrNameLst>
                                          <p:attrName>style.visibility</p:attrName>
                                        </p:attrNameLst>
                                      </p:cBhvr>
                                      <p:to>
                                        <p:strVal val="visible"/>
                                      </p:to>
                                    </p:set>
                                    <p:animEffect transition="in" filter="blinds(horizontal)">
                                      <p:cBhvr>
                                        <p:cTn id="27" dur="500"/>
                                        <p:tgtEl>
                                          <p:spTgt spid="313348">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13348">
                                            <p:txEl>
                                              <p:pRg st="4" end="4"/>
                                            </p:txEl>
                                          </p:spTgt>
                                        </p:tgtEl>
                                        <p:attrNameLst>
                                          <p:attrName>style.visibility</p:attrName>
                                        </p:attrNameLst>
                                      </p:cBhvr>
                                      <p:to>
                                        <p:strVal val="visible"/>
                                      </p:to>
                                    </p:set>
                                    <p:animEffect transition="in" filter="blinds(horizontal)">
                                      <p:cBhvr>
                                        <p:cTn id="32" dur="500"/>
                                        <p:tgtEl>
                                          <p:spTgt spid="313348">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13348">
                                            <p:txEl>
                                              <p:pRg st="5" end="5"/>
                                            </p:txEl>
                                          </p:spTgt>
                                        </p:tgtEl>
                                        <p:attrNameLst>
                                          <p:attrName>style.visibility</p:attrName>
                                        </p:attrNameLst>
                                      </p:cBhvr>
                                      <p:to>
                                        <p:strVal val="visible"/>
                                      </p:to>
                                    </p:set>
                                    <p:animEffect transition="in" filter="blinds(horizontal)">
                                      <p:cBhvr>
                                        <p:cTn id="37" dur="500"/>
                                        <p:tgtEl>
                                          <p:spTgt spid="313348">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13348">
                                            <p:txEl>
                                              <p:pRg st="6" end="6"/>
                                            </p:txEl>
                                          </p:spTgt>
                                        </p:tgtEl>
                                        <p:attrNameLst>
                                          <p:attrName>style.visibility</p:attrName>
                                        </p:attrNameLst>
                                      </p:cBhvr>
                                      <p:to>
                                        <p:strVal val="visible"/>
                                      </p:to>
                                    </p:set>
                                    <p:animEffect transition="in" filter="blinds(horizontal)">
                                      <p:cBhvr>
                                        <p:cTn id="42" dur="500"/>
                                        <p:tgtEl>
                                          <p:spTgt spid="313348">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13348">
                                            <p:txEl>
                                              <p:pRg st="7" end="7"/>
                                            </p:txEl>
                                          </p:spTgt>
                                        </p:tgtEl>
                                        <p:attrNameLst>
                                          <p:attrName>style.visibility</p:attrName>
                                        </p:attrNameLst>
                                      </p:cBhvr>
                                      <p:to>
                                        <p:strVal val="visible"/>
                                      </p:to>
                                    </p:set>
                                    <p:animEffect transition="in" filter="blinds(horizontal)">
                                      <p:cBhvr>
                                        <p:cTn id="47" dur="500"/>
                                        <p:tgtEl>
                                          <p:spTgt spid="31334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9FE845E2-9234-4E3A-8DE2-C35CD7AAAF3E}" type="slidenum">
              <a:rPr lang="zh-CN" altLang="en-US" sz="1400" smtClean="0">
                <a:solidFill>
                  <a:schemeClr val="accent1"/>
                </a:solidFill>
                <a:latin typeface="Arial" panose="020B0604020202020204" pitchFamily="34" charset="0"/>
              </a:rPr>
              <a:pPr>
                <a:spcBef>
                  <a:spcPct val="0"/>
                </a:spcBef>
                <a:buFontTx/>
                <a:buNone/>
              </a:pPr>
              <a:t>38</a:t>
            </a:fld>
            <a:r>
              <a:rPr lang="en-US" altLang="zh-CN" sz="1400" dirty="0">
                <a:solidFill>
                  <a:schemeClr val="accent1"/>
                </a:solidFill>
                <a:latin typeface="Arial" panose="020B0604020202020204" pitchFamily="34" charset="0"/>
              </a:rPr>
              <a:t>/50</a:t>
            </a:r>
          </a:p>
        </p:txBody>
      </p:sp>
      <p:sp>
        <p:nvSpPr>
          <p:cNvPr id="40963" name="Rectangle 2"/>
          <p:cNvSpPr>
            <a:spLocks noGrp="1"/>
          </p:cNvSpPr>
          <p:nvPr>
            <p:ph type="title" idx="4294967295"/>
          </p:nvPr>
        </p:nvSpPr>
        <p:spPr>
          <a:xfrm>
            <a:off x="0" y="-26988"/>
            <a:ext cx="9144000" cy="2027238"/>
          </a:xfrm>
          <a:solidFill>
            <a:schemeClr val="tx1"/>
          </a:solidFill>
        </p:spPr>
        <p:txBody>
          <a:bodyPr/>
          <a:lstStyle/>
          <a:p>
            <a:pPr algn="l"/>
            <a:r>
              <a:rPr lang="zh-CN" altLang="en-US" sz="3600">
                <a:ea typeface="宋体" panose="02010600030101010101" pitchFamily="2" charset="-122"/>
              </a:rPr>
              <a:t>例 将下列命题符号化，并讨论它们的真值</a:t>
            </a:r>
            <a:r>
              <a:rPr lang="en-US" altLang="zh-CN" sz="3600">
                <a:ea typeface="宋体" panose="02010600030101010101" pitchFamily="2" charset="-122"/>
              </a:rPr>
              <a:t>: </a:t>
            </a:r>
            <a:br>
              <a:rPr lang="en-US" altLang="zh-CN" sz="3600">
                <a:ea typeface="宋体" panose="02010600030101010101" pitchFamily="2" charset="-122"/>
              </a:rPr>
            </a:br>
            <a:r>
              <a:rPr lang="en-US" altLang="zh-CN" sz="3600">
                <a:ea typeface="宋体" panose="02010600030101010101" pitchFamily="2" charset="-122"/>
              </a:rPr>
              <a:t>    (1)</a:t>
            </a:r>
            <a:r>
              <a:rPr lang="zh-CN" altLang="en-US" sz="3600">
                <a:ea typeface="宋体" panose="02010600030101010101" pitchFamily="2" charset="-122"/>
              </a:rPr>
              <a:t>只有</a:t>
            </a:r>
            <a:r>
              <a:rPr lang="en-US" altLang="zh-CN" sz="3600">
                <a:ea typeface="宋体" panose="02010600030101010101" pitchFamily="2" charset="-122"/>
              </a:rPr>
              <a:t>2</a:t>
            </a:r>
            <a:r>
              <a:rPr lang="zh-CN" altLang="en-US" sz="3600">
                <a:ea typeface="宋体" panose="02010600030101010101" pitchFamily="2" charset="-122"/>
              </a:rPr>
              <a:t>是素数，</a:t>
            </a:r>
            <a:r>
              <a:rPr lang="en-US" altLang="zh-CN" sz="3600">
                <a:ea typeface="宋体" panose="02010600030101010101" pitchFamily="2" charset="-122"/>
              </a:rPr>
              <a:t>4</a:t>
            </a:r>
            <a:r>
              <a:rPr lang="zh-CN" altLang="en-US" sz="3600">
                <a:ea typeface="宋体" panose="02010600030101010101" pitchFamily="2" charset="-122"/>
              </a:rPr>
              <a:t>才是素数； </a:t>
            </a:r>
            <a:br>
              <a:rPr lang="zh-CN" altLang="en-US" sz="3600">
                <a:ea typeface="宋体" panose="02010600030101010101" pitchFamily="2" charset="-122"/>
              </a:rPr>
            </a:br>
            <a:r>
              <a:rPr lang="zh-CN" altLang="en-US" sz="3600">
                <a:ea typeface="宋体" panose="02010600030101010101" pitchFamily="2" charset="-122"/>
              </a:rPr>
              <a:t>    </a:t>
            </a:r>
            <a:r>
              <a:rPr lang="en-US" altLang="zh-CN" sz="3600">
                <a:ea typeface="宋体" panose="02010600030101010101" pitchFamily="2" charset="-122"/>
              </a:rPr>
              <a:t>(2)</a:t>
            </a:r>
            <a:r>
              <a:rPr lang="zh-CN" altLang="en-US" sz="3600">
                <a:ea typeface="宋体" panose="02010600030101010101" pitchFamily="2" charset="-122"/>
              </a:rPr>
              <a:t>如果</a:t>
            </a:r>
            <a:r>
              <a:rPr lang="en-US" altLang="zh-CN" sz="3600">
                <a:ea typeface="宋体" panose="02010600030101010101" pitchFamily="2" charset="-122"/>
              </a:rPr>
              <a:t>5</a:t>
            </a:r>
            <a:r>
              <a:rPr lang="zh-CN" altLang="en-US" sz="3600">
                <a:ea typeface="宋体" panose="02010600030101010101" pitchFamily="2" charset="-122"/>
              </a:rPr>
              <a:t>大于</a:t>
            </a:r>
            <a:r>
              <a:rPr lang="en-US" altLang="zh-CN" sz="3600">
                <a:ea typeface="宋体" panose="02010600030101010101" pitchFamily="2" charset="-122"/>
              </a:rPr>
              <a:t>4</a:t>
            </a:r>
            <a:r>
              <a:rPr lang="zh-CN" altLang="en-US" sz="3600">
                <a:ea typeface="宋体" panose="02010600030101010101" pitchFamily="2" charset="-122"/>
              </a:rPr>
              <a:t>，则</a:t>
            </a:r>
            <a:r>
              <a:rPr lang="en-US" altLang="zh-CN" sz="3600">
                <a:ea typeface="宋体" panose="02010600030101010101" pitchFamily="2" charset="-122"/>
              </a:rPr>
              <a:t>4</a:t>
            </a:r>
            <a:r>
              <a:rPr lang="zh-CN" altLang="en-US" sz="3600">
                <a:ea typeface="宋体" panose="02010600030101010101" pitchFamily="2" charset="-122"/>
              </a:rPr>
              <a:t>大于</a:t>
            </a:r>
            <a:r>
              <a:rPr lang="en-US" altLang="zh-CN" sz="3600">
                <a:ea typeface="宋体" panose="02010600030101010101" pitchFamily="2" charset="-122"/>
              </a:rPr>
              <a:t>6</a:t>
            </a:r>
            <a:r>
              <a:rPr lang="zh-CN" altLang="en-US" sz="3600">
                <a:ea typeface="宋体" panose="02010600030101010101" pitchFamily="2" charset="-122"/>
              </a:rPr>
              <a:t>。</a:t>
            </a:r>
          </a:p>
        </p:txBody>
      </p:sp>
      <p:sp>
        <p:nvSpPr>
          <p:cNvPr id="12291" name="Rectangle 4"/>
          <p:cNvSpPr>
            <a:spLocks noChangeArrowheads="1"/>
          </p:cNvSpPr>
          <p:nvPr/>
        </p:nvSpPr>
        <p:spPr bwMode="auto">
          <a:xfrm>
            <a:off x="142875" y="2143125"/>
            <a:ext cx="864235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FontTx/>
              <a:buNone/>
            </a:pPr>
            <a:r>
              <a:rPr lang="zh-CN" altLang="en-US" sz="2800" b="1" dirty="0">
                <a:solidFill>
                  <a:srgbClr val="333300"/>
                </a:solidFill>
                <a:latin typeface="Arial" panose="020B0604020202020204" pitchFamily="34" charset="0"/>
              </a:rPr>
              <a:t>解</a:t>
            </a:r>
            <a:r>
              <a:rPr lang="en-US" altLang="zh-CN" sz="2800" b="1" dirty="0">
                <a:solidFill>
                  <a:srgbClr val="333300"/>
                </a:solidFill>
                <a:latin typeface="Arial" panose="020B0604020202020204" pitchFamily="34" charset="0"/>
              </a:rPr>
              <a:t>(1</a:t>
            </a:r>
            <a:r>
              <a:rPr lang="en-US" altLang="zh-CN" sz="2800" b="1" dirty="0">
                <a:latin typeface="Arial" panose="020B0604020202020204" pitchFamily="34" charset="0"/>
              </a:rPr>
              <a:t>)  </a:t>
            </a:r>
            <a:r>
              <a:rPr lang="zh-CN" altLang="en-US" sz="2800" b="1" dirty="0">
                <a:latin typeface="Arial" panose="020B0604020202020204" pitchFamily="34" charset="0"/>
              </a:rPr>
              <a:t>记</a:t>
            </a:r>
            <a:r>
              <a:rPr lang="en-US" altLang="zh-CN" sz="2800" b="1" dirty="0">
                <a:latin typeface="Arial" panose="020B0604020202020204" pitchFamily="34" charset="0"/>
              </a:rPr>
              <a:t> P(x)</a:t>
            </a:r>
            <a:r>
              <a:rPr lang="zh-CN" altLang="en-US" sz="2800" b="1" dirty="0">
                <a:latin typeface="Arial" panose="020B0604020202020204" pitchFamily="34" charset="0"/>
              </a:rPr>
              <a:t>表示</a:t>
            </a:r>
            <a:r>
              <a:rPr lang="en-US" altLang="zh-CN" sz="2800" b="1" dirty="0">
                <a:latin typeface="Arial" panose="020B0604020202020204" pitchFamily="34" charset="0"/>
              </a:rPr>
              <a:t>x</a:t>
            </a:r>
            <a:r>
              <a:rPr lang="zh-CN" altLang="en-US" sz="2800" b="1" dirty="0">
                <a:latin typeface="Arial" panose="020B0604020202020204" pitchFamily="34" charset="0"/>
              </a:rPr>
              <a:t>为</a:t>
            </a:r>
            <a:r>
              <a:rPr lang="zh-CN" altLang="en-US" sz="2800" dirty="0">
                <a:latin typeface="Arial" panose="020B0604020202020204" pitchFamily="34" charset="0"/>
              </a:rPr>
              <a:t>素数。</a:t>
            </a:r>
            <a:endParaRPr lang="en-US" altLang="zh-CN" sz="2800" dirty="0">
              <a:latin typeface="Arial" panose="020B0604020202020204" pitchFamily="34" charset="0"/>
            </a:endParaRPr>
          </a:p>
          <a:p>
            <a:pPr eaLnBrk="1" hangingPunct="1">
              <a:lnSpc>
                <a:spcPct val="150000"/>
              </a:lnSpc>
              <a:spcBef>
                <a:spcPct val="0"/>
              </a:spcBef>
              <a:buFontTx/>
              <a:buNone/>
            </a:pPr>
            <a:r>
              <a:rPr lang="en-US" altLang="zh-CN" sz="2800" b="1" dirty="0">
                <a:latin typeface="Arial" panose="020B0604020202020204" pitchFamily="34" charset="0"/>
              </a:rPr>
              <a:t>           </a:t>
            </a:r>
            <a:r>
              <a:rPr lang="zh-CN" altLang="en-US" sz="2800" b="1" dirty="0">
                <a:latin typeface="Arial" panose="020B0604020202020204" pitchFamily="34" charset="0"/>
              </a:rPr>
              <a:t>可以翻译为：</a:t>
            </a:r>
            <a:r>
              <a:rPr lang="zh-CN" altLang="en-US" sz="2800" b="1" dirty="0">
                <a:solidFill>
                  <a:srgbClr val="333300"/>
                </a:solidFill>
                <a:latin typeface="Arial" panose="020B0604020202020204" pitchFamily="34" charset="0"/>
                <a:sym typeface="Symbol" panose="05050102010706020507" pitchFamily="18" charset="2"/>
              </a:rPr>
              <a:t>         </a:t>
            </a:r>
            <a:r>
              <a:rPr lang="en-US" altLang="zh-CN" sz="2800" b="1" dirty="0">
                <a:solidFill>
                  <a:srgbClr val="C00000"/>
                </a:solidFill>
                <a:latin typeface="Arial" panose="020B0604020202020204" pitchFamily="34" charset="0"/>
                <a:sym typeface="Symbol" panose="05050102010706020507" pitchFamily="18" charset="2"/>
              </a:rPr>
              <a:t>P(4) P(2)</a:t>
            </a:r>
          </a:p>
          <a:p>
            <a:pPr eaLnBrk="1" hangingPunct="1">
              <a:lnSpc>
                <a:spcPct val="150000"/>
              </a:lnSpc>
              <a:spcBef>
                <a:spcPct val="0"/>
              </a:spcBef>
              <a:buFontTx/>
              <a:buNone/>
            </a:pPr>
            <a:r>
              <a:rPr lang="en-US" altLang="zh-CN" sz="2800" b="1" dirty="0">
                <a:solidFill>
                  <a:srgbClr val="333300"/>
                </a:solidFill>
                <a:latin typeface="Arial" panose="020B0604020202020204" pitchFamily="34" charset="0"/>
                <a:sym typeface="Symbol" panose="05050102010706020507" pitchFamily="18" charset="2"/>
              </a:rPr>
              <a:t>            </a:t>
            </a:r>
            <a:r>
              <a:rPr lang="zh-CN" altLang="en-US" sz="2800" b="1" dirty="0">
                <a:solidFill>
                  <a:srgbClr val="333300"/>
                </a:solidFill>
                <a:latin typeface="Arial" panose="020B0604020202020204" pitchFamily="34" charset="0"/>
                <a:sym typeface="Symbol" panose="05050102010706020507" pitchFamily="18" charset="2"/>
              </a:rPr>
              <a:t>其真值为</a:t>
            </a:r>
            <a:r>
              <a:rPr lang="en-US" altLang="zh-CN" sz="2800" b="1" dirty="0">
                <a:solidFill>
                  <a:srgbClr val="333300"/>
                </a:solidFill>
                <a:latin typeface="Arial" panose="020B0604020202020204" pitchFamily="34" charset="0"/>
                <a:sym typeface="Symbol" panose="05050102010706020507" pitchFamily="18" charset="2"/>
              </a:rPr>
              <a:t>1</a:t>
            </a:r>
            <a:r>
              <a:rPr lang="zh-CN" altLang="en-US" sz="2800" b="1" dirty="0">
                <a:solidFill>
                  <a:srgbClr val="333300"/>
                </a:solidFill>
                <a:latin typeface="Arial" panose="020B0604020202020204" pitchFamily="34" charset="0"/>
                <a:sym typeface="Symbol" panose="05050102010706020507" pitchFamily="18" charset="2"/>
              </a:rPr>
              <a:t>。</a:t>
            </a:r>
            <a:endParaRPr lang="en-US" altLang="zh-CN" sz="2800" b="1" dirty="0">
              <a:solidFill>
                <a:srgbClr val="333300"/>
              </a:solidFill>
              <a:latin typeface="Arial" panose="020B0604020202020204" pitchFamily="34" charset="0"/>
              <a:sym typeface="Symbol" panose="05050102010706020507" pitchFamily="18" charset="2"/>
            </a:endParaRPr>
          </a:p>
          <a:p>
            <a:pPr eaLnBrk="1" hangingPunct="1">
              <a:lnSpc>
                <a:spcPct val="150000"/>
              </a:lnSpc>
              <a:spcBef>
                <a:spcPct val="0"/>
              </a:spcBef>
              <a:buFontTx/>
              <a:buNone/>
            </a:pPr>
            <a:r>
              <a:rPr lang="en-US" altLang="zh-CN" sz="2800" b="1" dirty="0">
                <a:solidFill>
                  <a:srgbClr val="333300"/>
                </a:solidFill>
                <a:latin typeface="Arial" panose="020B0604020202020204" pitchFamily="34" charset="0"/>
              </a:rPr>
              <a:t>    (2</a:t>
            </a:r>
            <a:r>
              <a:rPr lang="en-US" altLang="zh-CN" sz="2800" b="1" dirty="0">
                <a:latin typeface="Arial" panose="020B0604020202020204" pitchFamily="34" charset="0"/>
              </a:rPr>
              <a:t>)  </a:t>
            </a:r>
            <a:r>
              <a:rPr lang="zh-CN" altLang="en-US" sz="2800" b="1" dirty="0">
                <a:latin typeface="Arial" panose="020B0604020202020204" pitchFamily="34" charset="0"/>
              </a:rPr>
              <a:t>记</a:t>
            </a:r>
            <a:r>
              <a:rPr lang="en-US" altLang="zh-CN" sz="2800" b="1" dirty="0">
                <a:latin typeface="Arial" panose="020B0604020202020204" pitchFamily="34" charset="0"/>
              </a:rPr>
              <a:t> G(x, y)</a:t>
            </a:r>
            <a:r>
              <a:rPr lang="zh-CN" altLang="en-US" sz="2800" b="1" dirty="0">
                <a:latin typeface="Arial" panose="020B0604020202020204" pitchFamily="34" charset="0"/>
              </a:rPr>
              <a:t>表示</a:t>
            </a:r>
            <a:r>
              <a:rPr lang="en-US" altLang="zh-CN" sz="2800" b="1" dirty="0">
                <a:latin typeface="Arial" panose="020B0604020202020204" pitchFamily="34" charset="0"/>
              </a:rPr>
              <a:t>x</a:t>
            </a:r>
            <a:r>
              <a:rPr lang="zh-CN" altLang="en-US" sz="2800" b="1" dirty="0">
                <a:latin typeface="Arial" panose="020B0604020202020204" pitchFamily="34" charset="0"/>
              </a:rPr>
              <a:t>大于</a:t>
            </a:r>
            <a:r>
              <a:rPr lang="en-US" altLang="zh-CN" sz="2800" b="1" dirty="0">
                <a:latin typeface="Arial" panose="020B0604020202020204" pitchFamily="34" charset="0"/>
              </a:rPr>
              <a:t>y</a:t>
            </a:r>
            <a:r>
              <a:rPr lang="zh-CN" altLang="en-US" sz="2800" b="1" dirty="0">
                <a:latin typeface="Arial" panose="020B0604020202020204" pitchFamily="34" charset="0"/>
              </a:rPr>
              <a:t>。</a:t>
            </a:r>
            <a:endParaRPr lang="en-US" altLang="zh-CN" sz="2800" b="1" dirty="0">
              <a:latin typeface="Arial" panose="020B0604020202020204" pitchFamily="34" charset="0"/>
            </a:endParaRPr>
          </a:p>
          <a:p>
            <a:pPr eaLnBrk="1" hangingPunct="1">
              <a:lnSpc>
                <a:spcPct val="150000"/>
              </a:lnSpc>
              <a:spcBef>
                <a:spcPct val="0"/>
              </a:spcBef>
              <a:buFontTx/>
              <a:buNone/>
            </a:pPr>
            <a:r>
              <a:rPr lang="en-US" altLang="zh-CN" sz="2800" b="1" dirty="0">
                <a:latin typeface="Arial" panose="020B0604020202020204" pitchFamily="34" charset="0"/>
              </a:rPr>
              <a:t>           </a:t>
            </a:r>
            <a:r>
              <a:rPr lang="zh-CN" altLang="en-US" sz="2800" b="1" dirty="0">
                <a:latin typeface="Arial" panose="020B0604020202020204" pitchFamily="34" charset="0"/>
              </a:rPr>
              <a:t>可以翻译为：</a:t>
            </a:r>
            <a:r>
              <a:rPr lang="zh-CN" altLang="en-US" sz="2800" b="1" dirty="0">
                <a:solidFill>
                  <a:srgbClr val="333300"/>
                </a:solidFill>
                <a:latin typeface="Arial" panose="020B0604020202020204" pitchFamily="34" charset="0"/>
                <a:sym typeface="Symbol" panose="05050102010706020507" pitchFamily="18" charset="2"/>
              </a:rPr>
              <a:t>        </a:t>
            </a:r>
            <a:r>
              <a:rPr lang="en-US" altLang="zh-CN" sz="2800" b="1" dirty="0">
                <a:solidFill>
                  <a:srgbClr val="C00000"/>
                </a:solidFill>
                <a:latin typeface="Arial" panose="020B0604020202020204" pitchFamily="34" charset="0"/>
                <a:sym typeface="Symbol" panose="05050102010706020507" pitchFamily="18" charset="2"/>
              </a:rPr>
              <a:t>G(5,4) G(4, 6)</a:t>
            </a:r>
          </a:p>
          <a:p>
            <a:pPr eaLnBrk="1" hangingPunct="1">
              <a:lnSpc>
                <a:spcPct val="150000"/>
              </a:lnSpc>
              <a:spcBef>
                <a:spcPct val="0"/>
              </a:spcBef>
              <a:buFontTx/>
              <a:buNone/>
            </a:pPr>
            <a:r>
              <a:rPr lang="zh-CN" altLang="en-US" sz="2800" b="1" dirty="0">
                <a:solidFill>
                  <a:srgbClr val="333300"/>
                </a:solidFill>
                <a:latin typeface="Arial" panose="020B0604020202020204" pitchFamily="34" charset="0"/>
                <a:sym typeface="Symbol" panose="05050102010706020507" pitchFamily="18" charset="2"/>
              </a:rPr>
              <a:t>            其真值为</a:t>
            </a:r>
            <a:r>
              <a:rPr lang="en-US" altLang="zh-CN" sz="2800" b="1" dirty="0">
                <a:solidFill>
                  <a:srgbClr val="333300"/>
                </a:solidFill>
                <a:latin typeface="Arial" panose="020B0604020202020204" pitchFamily="34" charset="0"/>
                <a:sym typeface="Symbol" panose="05050102010706020507" pitchFamily="18" charset="2"/>
              </a:rPr>
              <a:t>0</a:t>
            </a:r>
            <a:r>
              <a:rPr lang="zh-CN" altLang="en-US" sz="2800" b="1" dirty="0">
                <a:solidFill>
                  <a:srgbClr val="333300"/>
                </a:solidFill>
                <a:latin typeface="Arial" panose="020B0604020202020204" pitchFamily="34" charset="0"/>
                <a:sym typeface="Symbol" panose="05050102010706020507" pitchFamily="18" charset="2"/>
              </a:rPr>
              <a:t>。</a:t>
            </a:r>
            <a:endParaRPr lang="en-US" altLang="zh-CN" sz="2800" b="1" dirty="0">
              <a:solidFill>
                <a:srgbClr val="C00000"/>
              </a:solidFill>
              <a:latin typeface="Arial" panose="020B0604020202020204" pitchFamily="34" charset="0"/>
            </a:endParaRPr>
          </a:p>
        </p:txBody>
      </p:sp>
    </p:spTree>
    <p:extLst>
      <p:ext uri="{BB962C8B-B14F-4D97-AF65-F5344CB8AC3E}">
        <p14:creationId xmlns:p14="http://schemas.microsoft.com/office/powerpoint/2010/main" val="33849225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FC6AD67-7B15-4D9E-A4D8-CE6BD2B0BFF9}" type="slidenum">
              <a:rPr lang="zh-CN" altLang="en-US" smtClean="0">
                <a:solidFill>
                  <a:schemeClr val="accent1"/>
                </a:solidFill>
              </a:rPr>
              <a:pPr/>
              <a:t>39</a:t>
            </a:fld>
            <a:r>
              <a:rPr lang="en-US" altLang="zh-CN" dirty="0">
                <a:solidFill>
                  <a:schemeClr val="accent1"/>
                </a:solidFill>
              </a:rPr>
              <a:t>/50</a:t>
            </a:r>
          </a:p>
        </p:txBody>
      </p:sp>
      <p:sp>
        <p:nvSpPr>
          <p:cNvPr id="6147" name="Rectangle 2"/>
          <p:cNvSpPr>
            <a:spLocks noGrp="1"/>
          </p:cNvSpPr>
          <p:nvPr>
            <p:ph type="title" idx="4294967295"/>
          </p:nvPr>
        </p:nvSpPr>
        <p:spPr/>
        <p:txBody>
          <a:bodyPr/>
          <a:lstStyle/>
          <a:p>
            <a:r>
              <a:rPr lang="en-US" altLang="zh-CN" b="1" dirty="0">
                <a:ea typeface="宋体" panose="02010600030101010101" pitchFamily="2" charset="-122"/>
              </a:rPr>
              <a:t>  </a:t>
            </a:r>
            <a:r>
              <a:rPr lang="zh-CN" altLang="en-US" b="1" dirty="0">
                <a:ea typeface="宋体" panose="02010600030101010101" pitchFamily="2" charset="-122"/>
              </a:rPr>
              <a:t>量词</a:t>
            </a:r>
          </a:p>
        </p:txBody>
      </p:sp>
      <p:sp>
        <p:nvSpPr>
          <p:cNvPr id="6148" name="Rectangle 4"/>
          <p:cNvSpPr>
            <a:spLocks noChangeArrowheads="1"/>
          </p:cNvSpPr>
          <p:nvPr/>
        </p:nvSpPr>
        <p:spPr bwMode="auto">
          <a:xfrm>
            <a:off x="323850" y="1006564"/>
            <a:ext cx="8496300" cy="386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541338" indent="-5413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buFont typeface="Wingdings" panose="05000000000000000000" pitchFamily="2" charset="2"/>
              <a:buChar char="l"/>
            </a:pPr>
            <a:r>
              <a:rPr lang="zh-CN" altLang="en-US" sz="2800" b="1" dirty="0">
                <a:latin typeface="宋体" panose="02010600030101010101" pitchFamily="2" charset="-122"/>
              </a:rPr>
              <a:t>凡人都呼吸。</a:t>
            </a:r>
            <a:endParaRPr lang="en-US" altLang="zh-CN" sz="2800" b="1" dirty="0">
              <a:latin typeface="宋体" panose="02010600030101010101" pitchFamily="2" charset="-122"/>
            </a:endParaRPr>
          </a:p>
          <a:p>
            <a:pPr eaLnBrk="1" hangingPunct="1">
              <a:lnSpc>
                <a:spcPct val="125000"/>
              </a:lnSpc>
              <a:buFont typeface="Wingdings" panose="05000000000000000000" pitchFamily="2" charset="2"/>
              <a:buChar char="l"/>
            </a:pPr>
            <a:r>
              <a:rPr lang="zh-CN" altLang="en-US" sz="2800" b="1" dirty="0">
                <a:latin typeface="宋体" panose="02010600030101010101" pitchFamily="2" charset="-122"/>
              </a:rPr>
              <a:t>有的人用左手写字。</a:t>
            </a:r>
          </a:p>
          <a:p>
            <a:pPr eaLnBrk="1" hangingPunct="1">
              <a:lnSpc>
                <a:spcPct val="125000"/>
              </a:lnSpc>
              <a:buFont typeface="Wingdings" panose="05000000000000000000" pitchFamily="2" charset="2"/>
              <a:buChar char="l"/>
            </a:pPr>
            <a:r>
              <a:rPr lang="zh-CN" altLang="en-US" sz="2800" b="1" dirty="0"/>
              <a:t>鸟会飞</a:t>
            </a:r>
            <a:endParaRPr lang="en-US" altLang="zh-CN" sz="2800" b="1" dirty="0"/>
          </a:p>
          <a:p>
            <a:pPr eaLnBrk="1" hangingPunct="1">
              <a:lnSpc>
                <a:spcPct val="125000"/>
              </a:lnSpc>
              <a:buFont typeface="Wingdings" panose="05000000000000000000" pitchFamily="2" charset="2"/>
              <a:buChar char="l"/>
            </a:pPr>
            <a:r>
              <a:rPr lang="zh-CN" altLang="en-US" sz="2800" b="1" dirty="0"/>
              <a:t>存在素数</a:t>
            </a:r>
            <a:endParaRPr lang="en-US" altLang="zh-CN" sz="2800" b="1" dirty="0"/>
          </a:p>
          <a:p>
            <a:pPr eaLnBrk="1" hangingPunct="1">
              <a:lnSpc>
                <a:spcPct val="125000"/>
              </a:lnSpc>
              <a:buFont typeface="Wingdings" panose="05000000000000000000" pitchFamily="2" charset="2"/>
              <a:buChar char="l"/>
            </a:pPr>
            <a:r>
              <a:rPr lang="zh-CN" altLang="en-US" sz="2800" b="1" dirty="0"/>
              <a:t>有偶数是素数</a:t>
            </a:r>
            <a:endParaRPr lang="en-US" altLang="zh-CN" sz="2800" b="1" dirty="0"/>
          </a:p>
          <a:p>
            <a:pPr eaLnBrk="1" hangingPunct="1">
              <a:lnSpc>
                <a:spcPct val="125000"/>
              </a:lnSpc>
              <a:buFont typeface="Wingdings" panose="05000000000000000000" pitchFamily="2" charset="2"/>
              <a:buChar char="l"/>
            </a:pPr>
            <a:r>
              <a:rPr lang="zh-CN" altLang="en-US" sz="2800" b="1" dirty="0"/>
              <a:t>计算机系教师都有学士学位。</a:t>
            </a:r>
          </a:p>
          <a:p>
            <a:pPr eaLnBrk="1" hangingPunct="1">
              <a:lnSpc>
                <a:spcPct val="125000"/>
              </a:lnSpc>
              <a:buFont typeface="Wingdings" panose="05000000000000000000" pitchFamily="2" charset="2"/>
              <a:buChar char="l"/>
            </a:pPr>
            <a:r>
              <a:rPr lang="zh-CN" altLang="en-US" sz="2800" b="1" dirty="0"/>
              <a:t>计算机系有些教师没有博士学位。</a:t>
            </a:r>
            <a:endParaRPr lang="en-US" altLang="zh-CN" sz="2800" b="1" dirty="0"/>
          </a:p>
        </p:txBody>
      </p:sp>
    </p:spTree>
    <p:extLst>
      <p:ext uri="{BB962C8B-B14F-4D97-AF65-F5344CB8AC3E}">
        <p14:creationId xmlns:p14="http://schemas.microsoft.com/office/powerpoint/2010/main" val="160075276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EE930E0-8450-46DA-806D-5397184D910C}" type="slidenum">
              <a:rPr lang="zh-CN" altLang="en-US" smtClean="0">
                <a:solidFill>
                  <a:schemeClr val="accent1"/>
                </a:solidFill>
              </a:rPr>
              <a:pPr/>
              <a:t>4</a:t>
            </a:fld>
            <a:r>
              <a:rPr lang="en-US" altLang="zh-CN" dirty="0">
                <a:solidFill>
                  <a:schemeClr val="accent1"/>
                </a:solidFill>
              </a:rPr>
              <a:t>/50</a:t>
            </a:r>
          </a:p>
        </p:txBody>
      </p:sp>
      <p:sp>
        <p:nvSpPr>
          <p:cNvPr id="10243" name="Rectangle 2"/>
          <p:cNvSpPr>
            <a:spLocks noGrp="1"/>
          </p:cNvSpPr>
          <p:nvPr>
            <p:ph type="title" idx="4294967295"/>
          </p:nvPr>
        </p:nvSpPr>
        <p:spPr>
          <a:xfrm>
            <a:off x="179387" y="-26988"/>
            <a:ext cx="8929687" cy="647700"/>
          </a:xfrm>
        </p:spPr>
        <p:txBody>
          <a:bodyPr/>
          <a:lstStyle/>
          <a:p>
            <a:r>
              <a:rPr lang="zh-CN" altLang="en-US" dirty="0">
                <a:ea typeface="宋体" panose="02010600030101010101" pitchFamily="2" charset="-122"/>
              </a:rPr>
              <a:t>归结推理法 </a:t>
            </a:r>
          </a:p>
        </p:txBody>
      </p:sp>
      <p:sp>
        <p:nvSpPr>
          <p:cNvPr id="10244" name="Rectangle 3"/>
          <p:cNvSpPr>
            <a:spLocks noGrp="1"/>
          </p:cNvSpPr>
          <p:nvPr>
            <p:ph type="body" idx="4294967295"/>
          </p:nvPr>
        </p:nvSpPr>
        <p:spPr>
          <a:xfrm>
            <a:off x="323851" y="981075"/>
            <a:ext cx="8208589" cy="4103688"/>
          </a:xfrm>
        </p:spPr>
        <p:txBody>
          <a:bodyPr/>
          <a:lstStyle/>
          <a:p>
            <a:pPr marL="723900" indent="-723900">
              <a:lnSpc>
                <a:spcPct val="150000"/>
              </a:lnSpc>
              <a:tabLst>
                <a:tab pos="622300" algn="l"/>
              </a:tabLst>
            </a:pPr>
            <a:r>
              <a:rPr lang="zh-CN" altLang="en-US" b="1" dirty="0">
                <a:latin typeface="黑体" panose="02010609060101010101" pitchFamily="49" charset="-122"/>
                <a:ea typeface="黑体" panose="02010609060101010101" pitchFamily="49" charset="-122"/>
              </a:rPr>
              <a:t>建立子句集</a:t>
            </a:r>
            <a:endParaRPr lang="en-US" altLang="zh-CN" b="1" dirty="0">
              <a:latin typeface="黑体" panose="02010609060101010101" pitchFamily="49" charset="-122"/>
              <a:ea typeface="黑体" panose="02010609060101010101" pitchFamily="49" charset="-122"/>
            </a:endParaRPr>
          </a:p>
          <a:p>
            <a:pPr marL="723900" indent="-723900">
              <a:lnSpc>
                <a:spcPct val="150000"/>
              </a:lnSpc>
            </a:pPr>
            <a:r>
              <a:rPr lang="zh-CN" altLang="en-US" b="1" dirty="0">
                <a:latin typeface="黑体" panose="02010609060101010101" pitchFamily="49" charset="-122"/>
                <a:ea typeface="黑体" panose="02010609060101010101" pitchFamily="49" charset="-122"/>
              </a:rPr>
              <a:t>对子句集进行归结，直至归结出空子句（用“□”表示），则证明原公式为定理，否则不为定理。</a:t>
            </a:r>
          </a:p>
        </p:txBody>
      </p:sp>
    </p:spTree>
    <p:extLst>
      <p:ext uri="{BB962C8B-B14F-4D97-AF65-F5344CB8AC3E}">
        <p14:creationId xmlns:p14="http://schemas.microsoft.com/office/powerpoint/2010/main" val="162693605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C2020CB-B03C-47EC-BFBB-B84567DEDC14}" type="slidenum">
              <a:rPr lang="zh-CN" altLang="en-US" smtClean="0">
                <a:solidFill>
                  <a:schemeClr val="accent1"/>
                </a:solidFill>
              </a:rPr>
              <a:pPr/>
              <a:t>40</a:t>
            </a:fld>
            <a:r>
              <a:rPr lang="en-US" altLang="zh-CN" dirty="0">
                <a:solidFill>
                  <a:schemeClr val="accent1"/>
                </a:solidFill>
              </a:rPr>
              <a:t>/50</a:t>
            </a:r>
          </a:p>
        </p:txBody>
      </p:sp>
      <p:sp>
        <p:nvSpPr>
          <p:cNvPr id="7171" name="Rectangle 2"/>
          <p:cNvSpPr>
            <a:spLocks noGrp="1"/>
          </p:cNvSpPr>
          <p:nvPr>
            <p:ph type="title" idx="4294967295"/>
          </p:nvPr>
        </p:nvSpPr>
        <p:spPr/>
        <p:txBody>
          <a:bodyPr/>
          <a:lstStyle/>
          <a:p>
            <a:r>
              <a:rPr lang="zh-CN" altLang="en-US" sz="4800" b="1" dirty="0">
                <a:ea typeface="宋体" panose="02010600030101010101" pitchFamily="2" charset="-122"/>
              </a:rPr>
              <a:t>全称</a:t>
            </a:r>
            <a:r>
              <a:rPr lang="zh-CN" altLang="en-US" b="1" dirty="0">
                <a:ea typeface="宋体" panose="02010600030101010101" pitchFamily="2" charset="-122"/>
              </a:rPr>
              <a:t>量词、存在量词</a:t>
            </a:r>
          </a:p>
        </p:txBody>
      </p:sp>
      <p:sp>
        <p:nvSpPr>
          <p:cNvPr id="7172" name="Rectangle 3"/>
          <p:cNvSpPr>
            <a:spLocks noGrp="1"/>
          </p:cNvSpPr>
          <p:nvPr>
            <p:ph type="body" idx="4294967295"/>
          </p:nvPr>
        </p:nvSpPr>
        <p:spPr>
          <a:xfrm>
            <a:off x="71438" y="836613"/>
            <a:ext cx="8964612" cy="5329237"/>
          </a:xfrm>
        </p:spPr>
        <p:txBody>
          <a:bodyPr/>
          <a:lstStyle/>
          <a:p>
            <a:pPr marL="541338" indent="-541338">
              <a:lnSpc>
                <a:spcPct val="120000"/>
              </a:lnSpc>
              <a:buFont typeface="Arial" panose="020B0604020202020204" pitchFamily="34" charset="0"/>
              <a:buNone/>
              <a:tabLst>
                <a:tab pos="541338" algn="l"/>
              </a:tabLst>
            </a:pPr>
            <a:r>
              <a:rPr lang="en-US" altLang="zh-CN" sz="2800" b="1" dirty="0">
                <a:ea typeface="宋体" panose="02010600030101010101" pitchFamily="2" charset="-122"/>
              </a:rPr>
              <a:t>(1) </a:t>
            </a:r>
            <a:r>
              <a:rPr lang="zh-CN" altLang="en-US" sz="2800" b="1" dirty="0">
                <a:ea typeface="宋体" panose="02010600030101010101" pitchFamily="2" charset="-122"/>
              </a:rPr>
              <a:t>约定个体变元</a:t>
            </a:r>
            <a:r>
              <a:rPr lang="en-US" altLang="zh-CN" sz="2800" b="1" i="1" dirty="0">
                <a:ea typeface="宋体" panose="02010600030101010101" pitchFamily="2" charset="-122"/>
              </a:rPr>
              <a:t>x</a:t>
            </a:r>
            <a:r>
              <a:rPr lang="zh-CN" altLang="en-US" sz="2800" b="1" dirty="0">
                <a:ea typeface="宋体" panose="02010600030101010101" pitchFamily="2" charset="-122"/>
              </a:rPr>
              <a:t>取值于全总个体域；</a:t>
            </a:r>
          </a:p>
          <a:p>
            <a:pPr marL="541338" indent="-541338">
              <a:lnSpc>
                <a:spcPct val="120000"/>
              </a:lnSpc>
              <a:buFont typeface="Arial" panose="020B0604020202020204" pitchFamily="34" charset="0"/>
              <a:buNone/>
              <a:tabLst>
                <a:tab pos="541338" algn="l"/>
              </a:tabLst>
            </a:pPr>
            <a:r>
              <a:rPr lang="en-US" altLang="zh-CN" sz="2800" b="1" dirty="0">
                <a:ea typeface="宋体" panose="02010600030101010101" pitchFamily="2" charset="-122"/>
              </a:rPr>
              <a:t>(2) </a:t>
            </a:r>
            <a:r>
              <a:rPr lang="zh-CN" altLang="en-US" sz="2800" b="1" dirty="0">
                <a:ea typeface="宋体" panose="02010600030101010101" pitchFamily="2" charset="-122"/>
              </a:rPr>
              <a:t>用谓词来限定</a:t>
            </a:r>
            <a:r>
              <a:rPr lang="en-US" altLang="zh-CN" sz="2800" b="1" i="1" dirty="0">
                <a:ea typeface="宋体" panose="02010600030101010101" pitchFamily="2" charset="-122"/>
              </a:rPr>
              <a:t>x</a:t>
            </a:r>
            <a:r>
              <a:rPr lang="zh-CN" altLang="en-US" sz="2800" b="1" dirty="0">
                <a:ea typeface="宋体" panose="02010600030101010101" pitchFamily="2" charset="-122"/>
              </a:rPr>
              <a:t>的取值范围；</a:t>
            </a:r>
          </a:p>
          <a:p>
            <a:pPr marL="541338" indent="-541338">
              <a:lnSpc>
                <a:spcPct val="120000"/>
              </a:lnSpc>
              <a:buFont typeface="Arial" panose="020B0604020202020204" pitchFamily="34" charset="0"/>
              <a:buNone/>
              <a:tabLst>
                <a:tab pos="541338" algn="l"/>
              </a:tabLst>
            </a:pPr>
            <a:r>
              <a:rPr lang="en-US" altLang="zh-CN" sz="2800" b="1" dirty="0">
                <a:ea typeface="宋体" panose="02010600030101010101" pitchFamily="2" charset="-122"/>
              </a:rPr>
              <a:t>(3) </a:t>
            </a:r>
            <a:r>
              <a:rPr lang="zh-CN" altLang="en-US" sz="2800" b="1" dirty="0">
                <a:ea typeface="宋体" panose="02010600030101010101" pitchFamily="2" charset="-122"/>
              </a:rPr>
              <a:t>引进</a:t>
            </a:r>
          </a:p>
          <a:p>
            <a:pPr marL="541338" indent="-541338">
              <a:lnSpc>
                <a:spcPct val="120000"/>
              </a:lnSpc>
              <a:buFont typeface="Arial" panose="020B0604020202020204" pitchFamily="34" charset="0"/>
              <a:buNone/>
              <a:tabLst>
                <a:tab pos="541338" algn="l"/>
              </a:tabLst>
            </a:pPr>
            <a:r>
              <a:rPr lang="zh-CN" altLang="en-US" sz="2800" b="1" dirty="0">
                <a:ea typeface="宋体" panose="02010600030101010101" pitchFamily="2" charset="-122"/>
              </a:rPr>
              <a:t>      </a:t>
            </a:r>
            <a:r>
              <a:rPr lang="zh-CN" altLang="en-US" sz="2800" b="1" dirty="0">
                <a:solidFill>
                  <a:srgbClr val="CC0000"/>
                </a:solidFill>
                <a:ea typeface="宋体" panose="02010600030101010101" pitchFamily="2" charset="-122"/>
              </a:rPr>
              <a:t>全称量词</a:t>
            </a:r>
            <a:r>
              <a:rPr lang="zh-CN" altLang="en-US" sz="2800" b="1" dirty="0">
                <a:solidFill>
                  <a:srgbClr val="CC0000"/>
                </a:solidFill>
                <a:ea typeface="宋体" panose="02010600030101010101" pitchFamily="2" charset="-122"/>
                <a:sym typeface="Symbol" panose="05050102010706020507" pitchFamily="18" charset="2"/>
              </a:rPr>
              <a:t></a:t>
            </a:r>
            <a:r>
              <a:rPr lang="en-US" altLang="zh-CN" sz="2800" b="1" i="1" dirty="0">
                <a:ea typeface="宋体" panose="02010600030101010101" pitchFamily="2" charset="-122"/>
              </a:rPr>
              <a:t>x </a:t>
            </a:r>
            <a:r>
              <a:rPr lang="en-US" altLang="zh-CN" sz="2800" b="1" i="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ea typeface="宋体" panose="02010600030101010101" pitchFamily="2" charset="-122"/>
              </a:rPr>
              <a:t>“所有的</a:t>
            </a:r>
            <a:r>
              <a:rPr lang="en-US" altLang="zh-CN" sz="2800" b="1" i="1" dirty="0">
                <a:ea typeface="宋体" panose="02010600030101010101" pitchFamily="2" charset="-122"/>
              </a:rPr>
              <a:t>x</a:t>
            </a:r>
            <a:r>
              <a:rPr lang="en-US" altLang="zh-CN" sz="2800" b="1" dirty="0">
                <a:ea typeface="宋体" panose="02010600030101010101" pitchFamily="2" charset="-122"/>
              </a:rPr>
              <a:t>”</a:t>
            </a:r>
            <a:r>
              <a:rPr lang="zh-CN" altLang="en-US" sz="2800" b="1" dirty="0">
                <a:ea typeface="宋体" panose="02010600030101010101" pitchFamily="2" charset="-122"/>
              </a:rPr>
              <a:t>、“一切</a:t>
            </a:r>
            <a:r>
              <a:rPr lang="en-US" altLang="zh-CN" sz="2800" b="1" i="1" dirty="0">
                <a:ea typeface="宋体" panose="02010600030101010101" pitchFamily="2" charset="-122"/>
              </a:rPr>
              <a:t>x</a:t>
            </a:r>
            <a:r>
              <a:rPr lang="en-US" altLang="zh-CN" sz="2800" b="1" dirty="0">
                <a:ea typeface="宋体" panose="02010600030101010101" pitchFamily="2" charset="-122"/>
              </a:rPr>
              <a:t>”</a:t>
            </a:r>
            <a:r>
              <a:rPr lang="zh-CN" altLang="en-US" sz="2800" b="1" dirty="0">
                <a:ea typeface="宋体" panose="02010600030101010101" pitchFamily="2" charset="-122"/>
              </a:rPr>
              <a:t>等概念</a:t>
            </a:r>
          </a:p>
          <a:p>
            <a:pPr marL="541338" indent="-541338">
              <a:lnSpc>
                <a:spcPct val="120000"/>
              </a:lnSpc>
              <a:buFont typeface="Arial" panose="020B0604020202020204" pitchFamily="34" charset="0"/>
              <a:buNone/>
              <a:tabLst>
                <a:tab pos="541338" algn="l"/>
              </a:tabLst>
            </a:pPr>
            <a:r>
              <a:rPr lang="zh-CN" altLang="en-US" sz="2800" b="1" dirty="0">
                <a:ea typeface="宋体" panose="02010600030101010101" pitchFamily="2" charset="-122"/>
              </a:rPr>
              <a:t>      </a:t>
            </a:r>
            <a:r>
              <a:rPr lang="zh-CN" altLang="en-US" sz="2800" b="1" dirty="0">
                <a:solidFill>
                  <a:srgbClr val="CC0000"/>
                </a:solidFill>
                <a:ea typeface="宋体" panose="02010600030101010101" pitchFamily="2" charset="-122"/>
              </a:rPr>
              <a:t>存在量词</a:t>
            </a:r>
            <a:r>
              <a:rPr lang="zh-CN" altLang="en-US" sz="2800" b="1" dirty="0">
                <a:solidFill>
                  <a:srgbClr val="CC0000"/>
                </a:solidFill>
                <a:ea typeface="宋体" panose="02010600030101010101" pitchFamily="2" charset="-122"/>
                <a:sym typeface="Symbol" panose="05050102010706020507" pitchFamily="18" charset="2"/>
              </a:rPr>
              <a:t></a:t>
            </a:r>
            <a:r>
              <a:rPr lang="en-US" altLang="zh-CN" sz="2800" b="1" i="1" dirty="0">
                <a:ea typeface="宋体" panose="02010600030101010101" pitchFamily="2" charset="-122"/>
              </a:rPr>
              <a:t>x </a:t>
            </a:r>
            <a:r>
              <a:rPr lang="en-US" altLang="zh-CN" sz="2800" b="1" i="1" dirty="0">
                <a:solidFill>
                  <a:srgbClr val="C00000"/>
                </a:solidFill>
                <a:latin typeface="Times New Roman" panose="02020603050405020304" pitchFamily="18" charset="0"/>
                <a:ea typeface="宋体" panose="02010600030101010101" pitchFamily="2" charset="-122"/>
              </a:rPr>
              <a:t>——</a:t>
            </a:r>
            <a:r>
              <a:rPr lang="zh-CN" altLang="en-US" sz="2800" b="1" dirty="0">
                <a:ea typeface="宋体" panose="02010600030101010101" pitchFamily="2" charset="-122"/>
              </a:rPr>
              <a:t>“存在一些</a:t>
            </a:r>
            <a:r>
              <a:rPr lang="en-US" altLang="zh-CN" sz="2800" b="1" i="1" dirty="0">
                <a:ea typeface="宋体" panose="02010600030101010101" pitchFamily="2" charset="-122"/>
              </a:rPr>
              <a:t>x</a:t>
            </a:r>
            <a:r>
              <a:rPr lang="en-US" altLang="zh-CN" sz="2800" b="1" dirty="0">
                <a:ea typeface="宋体" panose="02010600030101010101" pitchFamily="2" charset="-122"/>
              </a:rPr>
              <a:t>”</a:t>
            </a:r>
            <a:r>
              <a:rPr lang="zh-CN" altLang="en-US" sz="2800" b="1" dirty="0">
                <a:ea typeface="宋体" panose="02010600030101010101" pitchFamily="2" charset="-122"/>
              </a:rPr>
              <a:t>、“有一些</a:t>
            </a:r>
            <a:r>
              <a:rPr lang="en-US" altLang="zh-CN" sz="2800" b="1" i="1" dirty="0">
                <a:ea typeface="宋体" panose="02010600030101010101" pitchFamily="2" charset="-122"/>
              </a:rPr>
              <a:t>x</a:t>
            </a:r>
            <a:r>
              <a:rPr lang="en-US" altLang="zh-CN" sz="2800" b="1" dirty="0">
                <a:ea typeface="宋体" panose="02010600030101010101" pitchFamily="2" charset="-122"/>
              </a:rPr>
              <a:t>”</a:t>
            </a:r>
            <a:r>
              <a:rPr lang="zh-CN" altLang="en-US" sz="2800" b="1" dirty="0">
                <a:ea typeface="宋体" panose="02010600030101010101" pitchFamily="2" charset="-122"/>
              </a:rPr>
              <a:t>等概念</a:t>
            </a:r>
          </a:p>
          <a:p>
            <a:pPr marL="541338" indent="-541338">
              <a:lnSpc>
                <a:spcPct val="120000"/>
              </a:lnSpc>
              <a:buFont typeface="Arial" panose="020B0604020202020204" pitchFamily="34" charset="0"/>
              <a:buNone/>
              <a:tabLst>
                <a:tab pos="541338" algn="l"/>
              </a:tabLst>
            </a:pPr>
            <a:r>
              <a:rPr lang="en-US" altLang="zh-CN" sz="2800" b="1" dirty="0">
                <a:ea typeface="宋体" panose="02010600030101010101" pitchFamily="2" charset="-122"/>
              </a:rPr>
              <a:t>(4) </a:t>
            </a:r>
            <a:r>
              <a:rPr lang="zh-CN" altLang="en-US" sz="2800" b="1" dirty="0">
                <a:ea typeface="宋体" panose="02010600030101010101" pitchFamily="2" charset="-122"/>
              </a:rPr>
              <a:t>规定一般情况下</a:t>
            </a:r>
          </a:p>
          <a:p>
            <a:pPr marL="541338" indent="-541338">
              <a:lnSpc>
                <a:spcPct val="120000"/>
              </a:lnSpc>
              <a:buFont typeface="Arial" panose="020B0604020202020204" pitchFamily="34" charset="0"/>
              <a:buNone/>
              <a:tabLst>
                <a:tab pos="541338" algn="l"/>
              </a:tabLst>
            </a:pPr>
            <a:r>
              <a:rPr lang="zh-CN" altLang="en-US" sz="2800" b="1" dirty="0">
                <a:ea typeface="宋体" panose="02010600030101010101" pitchFamily="2" charset="-122"/>
              </a:rPr>
              <a:t>	紧跟在全称量词</a:t>
            </a:r>
            <a:r>
              <a:rPr lang="zh-CN" altLang="en-US" sz="2800" b="1" dirty="0">
                <a:ea typeface="宋体" panose="02010600030101010101" pitchFamily="2" charset="-122"/>
                <a:sym typeface="Symbol" panose="05050102010706020507" pitchFamily="18" charset="2"/>
              </a:rPr>
              <a:t></a:t>
            </a:r>
            <a:r>
              <a:rPr lang="en-US" altLang="zh-CN" sz="2800" b="1" i="1" dirty="0">
                <a:ea typeface="宋体" panose="02010600030101010101" pitchFamily="2" charset="-122"/>
              </a:rPr>
              <a:t>x</a:t>
            </a:r>
            <a:r>
              <a:rPr lang="zh-CN" altLang="en-US" sz="2800" b="1" dirty="0">
                <a:ea typeface="宋体" panose="02010600030101010101" pitchFamily="2" charset="-122"/>
              </a:rPr>
              <a:t>之后的主联结词为“</a:t>
            </a:r>
            <a:r>
              <a:rPr lang="zh-CN" altLang="en-US" sz="2800" b="1" dirty="0">
                <a:solidFill>
                  <a:srgbClr val="993300"/>
                </a:solidFill>
                <a:ea typeface="宋体" panose="02010600030101010101" pitchFamily="2" charset="-122"/>
                <a:sym typeface="Symbol" panose="05050102010706020507" pitchFamily="18" charset="2"/>
              </a:rPr>
              <a:t></a:t>
            </a:r>
            <a:r>
              <a:rPr lang="zh-CN" altLang="en-US" sz="2800" b="1" dirty="0">
                <a:ea typeface="宋体" panose="02010600030101010101" pitchFamily="2" charset="-122"/>
              </a:rPr>
              <a:t>”，</a:t>
            </a:r>
          </a:p>
          <a:p>
            <a:pPr marL="541338" indent="-541338">
              <a:lnSpc>
                <a:spcPct val="120000"/>
              </a:lnSpc>
              <a:buFont typeface="Arial" panose="020B0604020202020204" pitchFamily="34" charset="0"/>
              <a:buNone/>
              <a:tabLst>
                <a:tab pos="541338" algn="l"/>
              </a:tabLst>
            </a:pPr>
            <a:r>
              <a:rPr lang="zh-CN" altLang="en-US" sz="2800" b="1" dirty="0">
                <a:ea typeface="宋体" panose="02010600030101010101" pitchFamily="2" charset="-122"/>
              </a:rPr>
              <a:t>	紧跟在存在量词</a:t>
            </a:r>
            <a:r>
              <a:rPr lang="zh-CN" altLang="en-US" sz="2800" b="1" dirty="0">
                <a:ea typeface="宋体" panose="02010600030101010101" pitchFamily="2" charset="-122"/>
                <a:sym typeface="Symbol" panose="05050102010706020507" pitchFamily="18" charset="2"/>
              </a:rPr>
              <a:t></a:t>
            </a:r>
            <a:r>
              <a:rPr lang="en-US" altLang="zh-CN" sz="2800" b="1" i="1" dirty="0">
                <a:ea typeface="宋体" panose="02010600030101010101" pitchFamily="2" charset="-122"/>
              </a:rPr>
              <a:t>x</a:t>
            </a:r>
            <a:r>
              <a:rPr lang="zh-CN" altLang="en-US" sz="2800" b="1" dirty="0">
                <a:ea typeface="宋体" panose="02010600030101010101" pitchFamily="2" charset="-122"/>
              </a:rPr>
              <a:t>之后的主联结词为“</a:t>
            </a:r>
            <a:r>
              <a:rPr lang="zh-CN" altLang="en-US" sz="2800" b="1" dirty="0">
                <a:solidFill>
                  <a:srgbClr val="993300"/>
                </a:solidFill>
                <a:ea typeface="宋体" panose="02010600030101010101" pitchFamily="2" charset="-122"/>
                <a:sym typeface="Symbol" panose="05050102010706020507" pitchFamily="18" charset="2"/>
              </a:rPr>
              <a:t></a:t>
            </a:r>
            <a:r>
              <a:rPr lang="zh-CN" altLang="en-US" sz="2800" b="1" dirty="0">
                <a:ea typeface="宋体" panose="02010600030101010101" pitchFamily="2" charset="-122"/>
              </a:rPr>
              <a:t>”。</a:t>
            </a:r>
          </a:p>
        </p:txBody>
      </p:sp>
    </p:spTree>
    <p:extLst>
      <p:ext uri="{BB962C8B-B14F-4D97-AF65-F5344CB8AC3E}">
        <p14:creationId xmlns:p14="http://schemas.microsoft.com/office/powerpoint/2010/main" val="126671525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E84ECF7-D987-4618-B86F-6981BA5BF14F}" type="slidenum">
              <a:rPr lang="zh-CN" altLang="en-US" smtClean="0">
                <a:solidFill>
                  <a:schemeClr val="accent1"/>
                </a:solidFill>
              </a:rPr>
              <a:pPr/>
              <a:t>41</a:t>
            </a:fld>
            <a:r>
              <a:rPr lang="en-US" altLang="zh-CN" dirty="0">
                <a:solidFill>
                  <a:schemeClr val="accent1"/>
                </a:solidFill>
              </a:rPr>
              <a:t>/50</a:t>
            </a:r>
          </a:p>
        </p:txBody>
      </p:sp>
      <p:sp>
        <p:nvSpPr>
          <p:cNvPr id="9219" name="Rectangle 2"/>
          <p:cNvSpPr>
            <a:spLocks noGrp="1"/>
          </p:cNvSpPr>
          <p:nvPr>
            <p:ph type="title" idx="4294967295"/>
          </p:nvPr>
        </p:nvSpPr>
        <p:spPr>
          <a:xfrm>
            <a:off x="0" y="-26988"/>
            <a:ext cx="9144000" cy="598488"/>
          </a:xfrm>
        </p:spPr>
        <p:txBody>
          <a:bodyPr/>
          <a:lstStyle/>
          <a:p>
            <a:pPr algn="l"/>
            <a:r>
              <a:rPr lang="zh-CN" altLang="en-US" sz="3400" b="1" dirty="0">
                <a:ea typeface="宋体" panose="02010600030101010101" pitchFamily="2" charset="-122"/>
              </a:rPr>
              <a:t>例 个体域</a:t>
            </a:r>
            <a:r>
              <a:rPr lang="en-US" altLang="zh-CN" sz="3400" b="1" dirty="0">
                <a:ea typeface="宋体" panose="02010600030101010101" pitchFamily="2" charset="-122"/>
              </a:rPr>
              <a:t>D</a:t>
            </a:r>
            <a:r>
              <a:rPr lang="zh-CN" altLang="en-US" sz="3400" b="1" dirty="0">
                <a:ea typeface="宋体" panose="02010600030101010101" pitchFamily="2" charset="-122"/>
              </a:rPr>
              <a:t>为</a:t>
            </a:r>
            <a:r>
              <a:rPr lang="zh-CN" altLang="en-US" sz="3400" b="1" dirty="0">
                <a:latin typeface="Times New Roman" panose="02020603050405020304" pitchFamily="18" charset="0"/>
                <a:ea typeface="宋体" panose="02010600030101010101" pitchFamily="2" charset="-122"/>
                <a:cs typeface="Times New Roman" panose="02020603050405020304" pitchFamily="18" charset="0"/>
              </a:rPr>
              <a:t>人类集合</a:t>
            </a:r>
            <a:r>
              <a:rPr lang="en-US" altLang="zh-CN" sz="3400" b="1" dirty="0">
                <a:ea typeface="宋体" panose="02010600030101010101" pitchFamily="2" charset="-122"/>
              </a:rPr>
              <a:t>,</a:t>
            </a:r>
            <a:r>
              <a:rPr lang="zh-CN" altLang="en-US" sz="3400" b="1" dirty="0">
                <a:latin typeface="Times New Roman" panose="02020603050405020304" pitchFamily="18" charset="0"/>
                <a:ea typeface="宋体" panose="02010600030101010101" pitchFamily="2" charset="-122"/>
              </a:rPr>
              <a:t>将下列命题符号化</a:t>
            </a:r>
            <a:r>
              <a:rPr lang="en-US" altLang="zh-CN" sz="3400" b="1" dirty="0">
                <a:ea typeface="宋体" panose="02010600030101010101" pitchFamily="2" charset="-122"/>
              </a:rPr>
              <a:t>: </a:t>
            </a:r>
          </a:p>
        </p:txBody>
      </p:sp>
      <p:sp>
        <p:nvSpPr>
          <p:cNvPr id="313348" name="Rectangle 4"/>
          <p:cNvSpPr>
            <a:spLocks noChangeArrowheads="1"/>
          </p:cNvSpPr>
          <p:nvPr/>
        </p:nvSpPr>
        <p:spPr bwMode="auto">
          <a:xfrm>
            <a:off x="395288" y="765175"/>
            <a:ext cx="8532812"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1973263" algn="l"/>
                <a:tab pos="2924175" algn="l"/>
                <a:tab pos="37719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1973263" algn="l"/>
                <a:tab pos="2924175" algn="l"/>
                <a:tab pos="37719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1973263" algn="l"/>
                <a:tab pos="2924175" algn="l"/>
                <a:tab pos="37719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1973263" algn="l"/>
                <a:tab pos="2924175" algn="l"/>
                <a:tab pos="37719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1973263" algn="l"/>
                <a:tab pos="2924175" algn="l"/>
                <a:tab pos="3771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973263" algn="l"/>
                <a:tab pos="2924175" algn="l"/>
                <a:tab pos="3771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973263" algn="l"/>
                <a:tab pos="2924175" algn="l"/>
                <a:tab pos="3771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973263" algn="l"/>
                <a:tab pos="2924175" algn="l"/>
                <a:tab pos="3771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973263" algn="l"/>
                <a:tab pos="2924175" algn="l"/>
                <a:tab pos="3771900"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180000"/>
              </a:lnSpc>
            </a:pPr>
            <a:r>
              <a:rPr lang="en-US" altLang="zh-CN" sz="3200" b="1" dirty="0">
                <a:latin typeface="宋体" panose="02010600030101010101" pitchFamily="2" charset="-122"/>
              </a:rPr>
              <a:t>  (1) </a:t>
            </a:r>
            <a:r>
              <a:rPr lang="zh-CN" altLang="en-US" sz="3200" b="1" dirty="0">
                <a:latin typeface="宋体" panose="02010600030101010101" pitchFamily="2" charset="-122"/>
              </a:rPr>
              <a:t>凡人都呼吸。 </a:t>
            </a:r>
          </a:p>
          <a:p>
            <a:pPr eaLnBrk="1" hangingPunct="1">
              <a:lnSpc>
                <a:spcPct val="180000"/>
              </a:lnSpc>
            </a:pPr>
            <a:r>
              <a:rPr lang="zh-CN" altLang="en-US" sz="3200" b="1" dirty="0">
                <a:latin typeface="宋体" panose="02010600030101010101" pitchFamily="2" charset="-122"/>
              </a:rPr>
              <a:t>  </a:t>
            </a:r>
            <a:r>
              <a:rPr lang="en-US" altLang="zh-CN" sz="3200" b="1" dirty="0">
                <a:latin typeface="宋体" panose="02010600030101010101" pitchFamily="2" charset="-122"/>
              </a:rPr>
              <a:t>(2) </a:t>
            </a:r>
            <a:r>
              <a:rPr lang="zh-CN" altLang="en-US" sz="3200" b="1" dirty="0">
                <a:latin typeface="宋体" panose="02010600030101010101" pitchFamily="2" charset="-122"/>
              </a:rPr>
              <a:t>有的人用左手写字。</a:t>
            </a:r>
          </a:p>
          <a:p>
            <a:pPr eaLnBrk="1" hangingPunct="1">
              <a:lnSpc>
                <a:spcPct val="180000"/>
              </a:lnSpc>
            </a:pPr>
            <a:r>
              <a:rPr lang="zh-CN" altLang="en-US" sz="3200" b="1" dirty="0">
                <a:latin typeface="宋体" panose="02010600030101010101" pitchFamily="2" charset="-122"/>
              </a:rPr>
              <a:t>解 </a:t>
            </a:r>
            <a:r>
              <a:rPr lang="en-US" altLang="zh-CN" sz="3200" b="1" dirty="0">
                <a:latin typeface="宋体" panose="02010600030101010101" pitchFamily="2" charset="-122"/>
              </a:rPr>
              <a:t>(1)  </a:t>
            </a:r>
            <a:r>
              <a:rPr lang="zh-CN" altLang="en-US" sz="3200" b="1" dirty="0">
                <a:latin typeface="宋体" panose="02010600030101010101" pitchFamily="2" charset="-122"/>
              </a:rPr>
              <a:t>令</a:t>
            </a:r>
            <a:r>
              <a:rPr lang="en-US" altLang="zh-CN" sz="3200" b="1" dirty="0">
                <a:latin typeface="宋体" panose="02010600030101010101" pitchFamily="2" charset="-122"/>
              </a:rPr>
              <a:t>B(x):x</a:t>
            </a:r>
            <a:r>
              <a:rPr lang="zh-CN" altLang="en-US" sz="3200" b="1" dirty="0">
                <a:latin typeface="宋体" panose="02010600030101010101" pitchFamily="2" charset="-122"/>
              </a:rPr>
              <a:t>呼吸</a:t>
            </a:r>
            <a:r>
              <a:rPr lang="en-US" altLang="zh-CN" sz="3200" b="1" dirty="0">
                <a:latin typeface="宋体" panose="02010600030101010101" pitchFamily="2" charset="-122"/>
              </a:rPr>
              <a:t>.</a:t>
            </a:r>
          </a:p>
          <a:p>
            <a:pPr eaLnBrk="1" hangingPunct="1">
              <a:lnSpc>
                <a:spcPct val="180000"/>
              </a:lnSpc>
            </a:pPr>
            <a:r>
              <a:rPr lang="en-US" altLang="zh-CN" sz="3200" b="1" dirty="0">
                <a:latin typeface="宋体" panose="02010600030101010101" pitchFamily="2" charset="-122"/>
              </a:rPr>
              <a:t>        </a:t>
            </a:r>
            <a:r>
              <a:rPr lang="zh-CN" altLang="en-US" sz="3200" b="1" dirty="0">
                <a:latin typeface="宋体" panose="02010600030101010101" pitchFamily="2" charset="-122"/>
              </a:rPr>
              <a:t>则可以翻译为 </a:t>
            </a:r>
            <a:r>
              <a:rPr lang="zh-CN" altLang="en-US" sz="3200" b="1" dirty="0">
                <a:solidFill>
                  <a:srgbClr val="333300"/>
                </a:solidFill>
                <a:latin typeface="宋体" panose="02010600030101010101" pitchFamily="2" charset="-122"/>
                <a:sym typeface="Symbol" panose="05050102010706020507" pitchFamily="18" charset="2"/>
              </a:rPr>
              <a:t></a:t>
            </a:r>
            <a:r>
              <a:rPr lang="en-US" altLang="zh-CN" sz="3200" b="1" dirty="0" err="1">
                <a:solidFill>
                  <a:srgbClr val="333300"/>
                </a:solidFill>
                <a:latin typeface="宋体" panose="02010600030101010101" pitchFamily="2" charset="-122"/>
              </a:rPr>
              <a:t>x</a:t>
            </a:r>
            <a:r>
              <a:rPr lang="en-US" altLang="zh-CN" sz="3200" b="1" dirty="0" err="1">
                <a:solidFill>
                  <a:srgbClr val="333300"/>
                </a:solidFill>
                <a:latin typeface="宋体" panose="02010600030101010101" pitchFamily="2" charset="-122"/>
                <a:sym typeface="Symbol" panose="05050102010706020507" pitchFamily="18" charset="2"/>
              </a:rPr>
              <a:t>B</a:t>
            </a:r>
            <a:r>
              <a:rPr lang="en-US" altLang="zh-CN" sz="3200" b="1" dirty="0">
                <a:solidFill>
                  <a:srgbClr val="333300"/>
                </a:solidFill>
                <a:latin typeface="宋体" panose="02010600030101010101" pitchFamily="2" charset="-122"/>
                <a:sym typeface="Symbol" panose="05050102010706020507" pitchFamily="18" charset="2"/>
              </a:rPr>
              <a:t>(x)</a:t>
            </a:r>
          </a:p>
          <a:p>
            <a:pPr eaLnBrk="1" hangingPunct="1">
              <a:lnSpc>
                <a:spcPct val="180000"/>
              </a:lnSpc>
            </a:pPr>
            <a:r>
              <a:rPr lang="zh-CN" altLang="en-US" sz="3200" b="1" dirty="0">
                <a:latin typeface="宋体" panose="02010600030101010101" pitchFamily="2" charset="-122"/>
              </a:rPr>
              <a:t>   </a:t>
            </a:r>
            <a:r>
              <a:rPr lang="en-US" altLang="zh-CN" sz="3200" b="1" dirty="0">
                <a:latin typeface="宋体" panose="02010600030101010101" pitchFamily="2" charset="-122"/>
              </a:rPr>
              <a:t>(2)  </a:t>
            </a:r>
            <a:r>
              <a:rPr lang="zh-CN" altLang="en-US" sz="3200" b="1" dirty="0">
                <a:latin typeface="宋体" panose="02010600030101010101" pitchFamily="2" charset="-122"/>
              </a:rPr>
              <a:t>令</a:t>
            </a:r>
            <a:r>
              <a:rPr lang="en-US" altLang="zh-CN" sz="3200" b="1" dirty="0">
                <a:latin typeface="宋体" panose="02010600030101010101" pitchFamily="2" charset="-122"/>
              </a:rPr>
              <a:t>G(x):x</a:t>
            </a:r>
            <a:r>
              <a:rPr lang="zh-CN" altLang="en-US" sz="3200" b="1" dirty="0">
                <a:latin typeface="宋体" panose="02010600030101010101" pitchFamily="2" charset="-122"/>
              </a:rPr>
              <a:t>用左手写字</a:t>
            </a:r>
            <a:r>
              <a:rPr lang="en-US" altLang="zh-CN" sz="3200" b="1" dirty="0">
                <a:latin typeface="宋体" panose="02010600030101010101" pitchFamily="2" charset="-122"/>
              </a:rPr>
              <a:t>.</a:t>
            </a:r>
          </a:p>
          <a:p>
            <a:pPr eaLnBrk="1" hangingPunct="1">
              <a:lnSpc>
                <a:spcPct val="180000"/>
              </a:lnSpc>
            </a:pPr>
            <a:r>
              <a:rPr lang="en-US" altLang="zh-CN" sz="3200" b="1" dirty="0">
                <a:latin typeface="宋体" panose="02010600030101010101" pitchFamily="2" charset="-122"/>
              </a:rPr>
              <a:t>        </a:t>
            </a:r>
            <a:r>
              <a:rPr lang="zh-CN" altLang="en-US" sz="3200" b="1" dirty="0">
                <a:latin typeface="宋体" panose="02010600030101010101" pitchFamily="2" charset="-122"/>
              </a:rPr>
              <a:t>则可以翻译为 </a:t>
            </a:r>
            <a:r>
              <a:rPr lang="zh-CN" altLang="en-US" sz="3200" b="1" dirty="0">
                <a:solidFill>
                  <a:srgbClr val="333300"/>
                </a:solidFill>
                <a:latin typeface="宋体" panose="02010600030101010101" pitchFamily="2" charset="-122"/>
                <a:sym typeface="Symbol" panose="05050102010706020507" pitchFamily="18" charset="2"/>
              </a:rPr>
              <a:t></a:t>
            </a:r>
            <a:r>
              <a:rPr lang="en-US" altLang="zh-CN" sz="3200" b="1" dirty="0" err="1">
                <a:solidFill>
                  <a:srgbClr val="333300"/>
                </a:solidFill>
                <a:latin typeface="宋体" panose="02010600030101010101" pitchFamily="2" charset="-122"/>
              </a:rPr>
              <a:t>x</a:t>
            </a:r>
            <a:r>
              <a:rPr lang="en-US" altLang="zh-CN" sz="3200" b="1" dirty="0" err="1">
                <a:solidFill>
                  <a:srgbClr val="333300"/>
                </a:solidFill>
                <a:latin typeface="宋体" panose="02010600030101010101" pitchFamily="2" charset="-122"/>
                <a:sym typeface="Symbol" panose="05050102010706020507" pitchFamily="18" charset="2"/>
              </a:rPr>
              <a:t>G</a:t>
            </a:r>
            <a:r>
              <a:rPr lang="en-US" altLang="zh-CN" sz="3200" b="1" dirty="0">
                <a:solidFill>
                  <a:srgbClr val="333300"/>
                </a:solidFill>
                <a:latin typeface="宋体" panose="02010600030101010101" pitchFamily="2" charset="-122"/>
                <a:sym typeface="Symbol" panose="05050102010706020507" pitchFamily="18" charset="2"/>
              </a:rPr>
              <a:t>(x)</a:t>
            </a:r>
            <a:r>
              <a:rPr lang="zh-CN" altLang="en-US" sz="3200" dirty="0"/>
              <a:t> </a:t>
            </a:r>
            <a:endParaRPr lang="en-US" altLang="zh-CN" sz="3200" b="1" dirty="0">
              <a:solidFill>
                <a:srgbClr val="333300"/>
              </a:solidFill>
              <a:sym typeface="Symbol" panose="05050102010706020507" pitchFamily="18" charset="2"/>
            </a:endParaRPr>
          </a:p>
        </p:txBody>
      </p:sp>
    </p:spTree>
    <p:extLst>
      <p:ext uri="{BB962C8B-B14F-4D97-AF65-F5344CB8AC3E}">
        <p14:creationId xmlns:p14="http://schemas.microsoft.com/office/powerpoint/2010/main" val="9179287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3348">
                                            <p:txEl>
                                              <p:pRg st="2" end="2"/>
                                            </p:txEl>
                                          </p:spTgt>
                                        </p:tgtEl>
                                        <p:attrNameLst>
                                          <p:attrName>style.visibility</p:attrName>
                                        </p:attrNameLst>
                                      </p:cBhvr>
                                      <p:to>
                                        <p:strVal val="visible"/>
                                      </p:to>
                                    </p:set>
                                    <p:animEffect transition="in" filter="blinds(horizontal)">
                                      <p:cBhvr>
                                        <p:cTn id="7" dur="500"/>
                                        <p:tgtEl>
                                          <p:spTgt spid="31334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3348">
                                            <p:txEl>
                                              <p:pRg st="3" end="3"/>
                                            </p:txEl>
                                          </p:spTgt>
                                        </p:tgtEl>
                                        <p:attrNameLst>
                                          <p:attrName>style.visibility</p:attrName>
                                        </p:attrNameLst>
                                      </p:cBhvr>
                                      <p:to>
                                        <p:strVal val="visible"/>
                                      </p:to>
                                    </p:set>
                                    <p:animEffect transition="in" filter="blinds(horizontal)">
                                      <p:cBhvr>
                                        <p:cTn id="12" dur="500"/>
                                        <p:tgtEl>
                                          <p:spTgt spid="313348">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13348">
                                            <p:txEl>
                                              <p:pRg st="4" end="4"/>
                                            </p:txEl>
                                          </p:spTgt>
                                        </p:tgtEl>
                                        <p:attrNameLst>
                                          <p:attrName>style.visibility</p:attrName>
                                        </p:attrNameLst>
                                      </p:cBhvr>
                                      <p:to>
                                        <p:strVal val="visible"/>
                                      </p:to>
                                    </p:set>
                                    <p:animEffect transition="in" filter="blinds(horizontal)">
                                      <p:cBhvr>
                                        <p:cTn id="17" dur="500"/>
                                        <p:tgtEl>
                                          <p:spTgt spid="313348">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13348">
                                            <p:txEl>
                                              <p:pRg st="5" end="5"/>
                                            </p:txEl>
                                          </p:spTgt>
                                        </p:tgtEl>
                                        <p:attrNameLst>
                                          <p:attrName>style.visibility</p:attrName>
                                        </p:attrNameLst>
                                      </p:cBhvr>
                                      <p:to>
                                        <p:strVal val="visible"/>
                                      </p:to>
                                    </p:set>
                                    <p:animEffect transition="in" filter="blinds(horizontal)">
                                      <p:cBhvr>
                                        <p:cTn id="22" dur="500"/>
                                        <p:tgtEl>
                                          <p:spTgt spid="31334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4A53A92-9DA8-456E-A6D7-44CA6BCBFF54}" type="slidenum">
              <a:rPr lang="zh-CN" altLang="en-US" smtClean="0">
                <a:solidFill>
                  <a:schemeClr val="accent1"/>
                </a:solidFill>
              </a:rPr>
              <a:pPr/>
              <a:t>42</a:t>
            </a:fld>
            <a:r>
              <a:rPr lang="en-US" altLang="zh-CN" dirty="0">
                <a:solidFill>
                  <a:schemeClr val="accent1"/>
                </a:solidFill>
              </a:rPr>
              <a:t>/50</a:t>
            </a:r>
          </a:p>
        </p:txBody>
      </p:sp>
      <p:sp>
        <p:nvSpPr>
          <p:cNvPr id="10243" name="Rectangle 2"/>
          <p:cNvSpPr>
            <a:spLocks noGrp="1"/>
          </p:cNvSpPr>
          <p:nvPr>
            <p:ph type="title" idx="4294967295"/>
          </p:nvPr>
        </p:nvSpPr>
        <p:spPr>
          <a:xfrm>
            <a:off x="0" y="-26988"/>
            <a:ext cx="9144000" cy="598488"/>
          </a:xfrm>
        </p:spPr>
        <p:txBody>
          <a:bodyPr/>
          <a:lstStyle/>
          <a:p>
            <a:pPr algn="l"/>
            <a:r>
              <a:rPr lang="zh-CN" altLang="en-US" sz="3400" b="1" dirty="0">
                <a:ea typeface="宋体" panose="02010600030101010101" pitchFamily="2" charset="-122"/>
              </a:rPr>
              <a:t>例 个体域</a:t>
            </a:r>
            <a:r>
              <a:rPr lang="en-US" altLang="zh-CN" sz="3400" b="1" dirty="0">
                <a:ea typeface="宋体" panose="02010600030101010101" pitchFamily="2" charset="-122"/>
              </a:rPr>
              <a:t>D</a:t>
            </a:r>
            <a:r>
              <a:rPr lang="zh-CN" altLang="en-US" sz="3400" b="1" dirty="0">
                <a:ea typeface="宋体" panose="02010600030101010101" pitchFamily="2" charset="-122"/>
              </a:rPr>
              <a:t>为全总个体域</a:t>
            </a:r>
            <a:r>
              <a:rPr lang="en-US" altLang="zh-CN" sz="3400" b="1" dirty="0">
                <a:ea typeface="宋体" panose="02010600030101010101" pitchFamily="2" charset="-122"/>
              </a:rPr>
              <a:t>,</a:t>
            </a:r>
            <a:r>
              <a:rPr lang="zh-CN" altLang="en-US" sz="3400" b="1" dirty="0">
                <a:latin typeface="Times New Roman" panose="02020603050405020304" pitchFamily="18" charset="0"/>
                <a:ea typeface="宋体" panose="02010600030101010101" pitchFamily="2" charset="-122"/>
                <a:cs typeface="Times New Roman" panose="02020603050405020304" pitchFamily="18" charset="0"/>
              </a:rPr>
              <a:t>将下列命题符号化</a:t>
            </a:r>
            <a:r>
              <a:rPr lang="en-US" altLang="zh-CN" sz="3400" b="1" dirty="0">
                <a:ea typeface="宋体" panose="02010600030101010101" pitchFamily="2" charset="-122"/>
              </a:rPr>
              <a:t>: </a:t>
            </a:r>
          </a:p>
        </p:txBody>
      </p:sp>
      <p:sp>
        <p:nvSpPr>
          <p:cNvPr id="313348" name="Rectangle 4"/>
          <p:cNvSpPr>
            <a:spLocks noChangeArrowheads="1"/>
          </p:cNvSpPr>
          <p:nvPr/>
        </p:nvSpPr>
        <p:spPr bwMode="auto">
          <a:xfrm>
            <a:off x="611188" y="661988"/>
            <a:ext cx="8532812" cy="522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1973263" algn="l"/>
                <a:tab pos="2924175" algn="l"/>
                <a:tab pos="37719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1973263" algn="l"/>
                <a:tab pos="2924175" algn="l"/>
                <a:tab pos="37719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1973263" algn="l"/>
                <a:tab pos="2924175" algn="l"/>
                <a:tab pos="37719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1973263" algn="l"/>
                <a:tab pos="2924175" algn="l"/>
                <a:tab pos="37719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1973263" algn="l"/>
                <a:tab pos="2924175" algn="l"/>
                <a:tab pos="3771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973263" algn="l"/>
                <a:tab pos="2924175" algn="l"/>
                <a:tab pos="3771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973263" algn="l"/>
                <a:tab pos="2924175" algn="l"/>
                <a:tab pos="3771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973263" algn="l"/>
                <a:tab pos="2924175" algn="l"/>
                <a:tab pos="3771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973263" algn="l"/>
                <a:tab pos="2924175" algn="l"/>
                <a:tab pos="3771900"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800" b="1" dirty="0"/>
              <a:t>    (1) </a:t>
            </a:r>
            <a:r>
              <a:rPr lang="zh-CN" altLang="en-US" sz="2800" b="1" dirty="0"/>
              <a:t>凡人都呼吸。 </a:t>
            </a:r>
            <a:br>
              <a:rPr lang="zh-CN" altLang="en-US" sz="2800" b="1" dirty="0"/>
            </a:br>
            <a:r>
              <a:rPr lang="zh-CN" altLang="en-US" sz="2800" b="1" dirty="0"/>
              <a:t>    </a:t>
            </a:r>
            <a:r>
              <a:rPr lang="en-US" altLang="zh-CN" sz="2800" b="1" dirty="0"/>
              <a:t>(2) </a:t>
            </a:r>
            <a:r>
              <a:rPr lang="zh-CN" altLang="en-US" sz="2800" b="1" dirty="0"/>
              <a:t>有的人用左手写字。 </a:t>
            </a:r>
            <a:endParaRPr lang="en-US" altLang="zh-CN" sz="2800" b="1" dirty="0"/>
          </a:p>
          <a:p>
            <a:pPr eaLnBrk="1" hangingPunct="1">
              <a:lnSpc>
                <a:spcPct val="150000"/>
              </a:lnSpc>
            </a:pPr>
            <a:r>
              <a:rPr lang="zh-CN" altLang="en-US" sz="2800" b="1" dirty="0">
                <a:latin typeface="宋体" panose="02010600030101010101" pitchFamily="2" charset="-122"/>
              </a:rPr>
              <a:t>解 </a:t>
            </a:r>
            <a:r>
              <a:rPr lang="en-US" altLang="zh-CN" sz="2800" b="1" dirty="0">
                <a:latin typeface="宋体" panose="02010600030101010101" pitchFamily="2" charset="-122"/>
              </a:rPr>
              <a:t>(1)  </a:t>
            </a:r>
            <a:r>
              <a:rPr lang="zh-CN" altLang="en-US" sz="2800" b="1" dirty="0">
                <a:latin typeface="宋体" panose="02010600030101010101" pitchFamily="2" charset="-122"/>
              </a:rPr>
              <a:t>令</a:t>
            </a:r>
            <a:r>
              <a:rPr lang="en-US" altLang="zh-CN" sz="2800" b="1" dirty="0">
                <a:latin typeface="宋体" panose="02010600030101010101" pitchFamily="2" charset="-122"/>
              </a:rPr>
              <a:t>B(x):x</a:t>
            </a:r>
            <a:r>
              <a:rPr lang="zh-CN" altLang="en-US" sz="2800" b="1" dirty="0">
                <a:latin typeface="宋体" panose="02010600030101010101" pitchFamily="2" charset="-122"/>
              </a:rPr>
              <a:t>呼吸</a:t>
            </a:r>
            <a:r>
              <a:rPr lang="en-US" altLang="zh-CN" sz="2800" b="1" dirty="0">
                <a:latin typeface="宋体" panose="02010600030101010101" pitchFamily="2" charset="-122"/>
              </a:rPr>
              <a:t>;</a:t>
            </a:r>
          </a:p>
          <a:p>
            <a:pPr eaLnBrk="1" hangingPunct="1">
              <a:lnSpc>
                <a:spcPct val="150000"/>
              </a:lnSpc>
            </a:pPr>
            <a:r>
              <a:rPr lang="en-US" altLang="zh-CN" sz="2800" b="1" dirty="0">
                <a:latin typeface="宋体" panose="02010600030101010101" pitchFamily="2" charset="-122"/>
              </a:rPr>
              <a:t>          P(x): x</a:t>
            </a:r>
            <a:r>
              <a:rPr lang="zh-CN" altLang="en-US" sz="2800" b="1" dirty="0">
                <a:latin typeface="宋体" panose="02010600030101010101" pitchFamily="2" charset="-122"/>
              </a:rPr>
              <a:t>为人</a:t>
            </a:r>
            <a:r>
              <a:rPr lang="en-US" altLang="zh-CN" sz="2800" b="1" dirty="0">
                <a:latin typeface="宋体" panose="02010600030101010101" pitchFamily="2" charset="-122"/>
              </a:rPr>
              <a:t>.</a:t>
            </a:r>
          </a:p>
          <a:p>
            <a:pPr eaLnBrk="1" hangingPunct="1">
              <a:lnSpc>
                <a:spcPct val="150000"/>
              </a:lnSpc>
            </a:pPr>
            <a:r>
              <a:rPr lang="en-US" altLang="zh-CN" sz="2800" b="1" dirty="0">
                <a:latin typeface="宋体" panose="02010600030101010101" pitchFamily="2" charset="-122"/>
              </a:rPr>
              <a:t>        </a:t>
            </a:r>
            <a:r>
              <a:rPr lang="zh-CN" altLang="en-US" sz="2800" b="1" dirty="0">
                <a:latin typeface="宋体" panose="02010600030101010101" pitchFamily="2" charset="-122"/>
              </a:rPr>
              <a:t>则可以翻译为 </a:t>
            </a:r>
            <a:r>
              <a:rPr lang="zh-CN" altLang="en-US" sz="2800" b="1" dirty="0">
                <a:solidFill>
                  <a:srgbClr val="C00000"/>
                </a:solidFill>
                <a:latin typeface="宋体" panose="02010600030101010101" pitchFamily="2" charset="-122"/>
                <a:sym typeface="Symbol" panose="05050102010706020507" pitchFamily="18" charset="2"/>
              </a:rPr>
              <a:t></a:t>
            </a:r>
            <a:r>
              <a:rPr lang="en-US" altLang="zh-CN" sz="2800" b="1" dirty="0">
                <a:solidFill>
                  <a:srgbClr val="C00000"/>
                </a:solidFill>
                <a:latin typeface="宋体" panose="02010600030101010101" pitchFamily="2" charset="-122"/>
              </a:rPr>
              <a:t>x</a:t>
            </a:r>
            <a:r>
              <a:rPr lang="en-US" altLang="zh-CN" sz="2800" b="1" dirty="0">
                <a:solidFill>
                  <a:srgbClr val="C00000"/>
                </a:solidFill>
                <a:latin typeface="宋体" panose="02010600030101010101" pitchFamily="2" charset="-122"/>
                <a:sym typeface="Symbol" panose="05050102010706020507" pitchFamily="18" charset="2"/>
              </a:rPr>
              <a:t>(P(x)B(x))</a:t>
            </a:r>
          </a:p>
          <a:p>
            <a:pPr eaLnBrk="1" hangingPunct="1">
              <a:lnSpc>
                <a:spcPct val="150000"/>
              </a:lnSpc>
            </a:pPr>
            <a:r>
              <a:rPr lang="zh-CN" altLang="en-US" sz="2800" b="1" dirty="0">
                <a:latin typeface="宋体" panose="02010600030101010101" pitchFamily="2" charset="-122"/>
              </a:rPr>
              <a:t>   </a:t>
            </a:r>
            <a:r>
              <a:rPr lang="en-US" altLang="zh-CN" sz="2800" b="1" dirty="0">
                <a:latin typeface="宋体" panose="02010600030101010101" pitchFamily="2" charset="-122"/>
              </a:rPr>
              <a:t>(2)  </a:t>
            </a:r>
            <a:r>
              <a:rPr lang="zh-CN" altLang="en-US" sz="2800" b="1" dirty="0">
                <a:latin typeface="宋体" panose="02010600030101010101" pitchFamily="2" charset="-122"/>
              </a:rPr>
              <a:t>令</a:t>
            </a:r>
            <a:r>
              <a:rPr lang="en-US" altLang="zh-CN" sz="2800" b="1" dirty="0">
                <a:latin typeface="宋体" panose="02010600030101010101" pitchFamily="2" charset="-122"/>
              </a:rPr>
              <a:t>G(x):x</a:t>
            </a:r>
            <a:r>
              <a:rPr lang="zh-CN" altLang="en-US" sz="2800" b="1" dirty="0">
                <a:latin typeface="宋体" panose="02010600030101010101" pitchFamily="2" charset="-122"/>
              </a:rPr>
              <a:t>用左手写字</a:t>
            </a:r>
            <a:r>
              <a:rPr lang="en-US" altLang="zh-CN" sz="2800" b="1" dirty="0">
                <a:latin typeface="宋体" panose="02010600030101010101" pitchFamily="2" charset="-122"/>
              </a:rPr>
              <a:t>;</a:t>
            </a:r>
          </a:p>
          <a:p>
            <a:pPr eaLnBrk="1" hangingPunct="1">
              <a:lnSpc>
                <a:spcPct val="150000"/>
              </a:lnSpc>
            </a:pPr>
            <a:r>
              <a:rPr lang="en-US" altLang="zh-CN" sz="2800" b="1" dirty="0">
                <a:latin typeface="宋体" panose="02010600030101010101" pitchFamily="2" charset="-122"/>
              </a:rPr>
              <a:t>          P(x): x</a:t>
            </a:r>
            <a:r>
              <a:rPr lang="zh-CN" altLang="en-US" sz="2800" b="1" dirty="0">
                <a:latin typeface="宋体" panose="02010600030101010101" pitchFamily="2" charset="-122"/>
              </a:rPr>
              <a:t>为人</a:t>
            </a:r>
            <a:r>
              <a:rPr lang="en-US" altLang="zh-CN" sz="2800" b="1" dirty="0">
                <a:latin typeface="宋体" panose="02010600030101010101" pitchFamily="2" charset="-122"/>
              </a:rPr>
              <a:t>.</a:t>
            </a:r>
          </a:p>
          <a:p>
            <a:pPr eaLnBrk="1" hangingPunct="1">
              <a:lnSpc>
                <a:spcPct val="150000"/>
              </a:lnSpc>
            </a:pPr>
            <a:r>
              <a:rPr lang="en-US" altLang="zh-CN" sz="2800" b="1" dirty="0">
                <a:latin typeface="宋体" panose="02010600030101010101" pitchFamily="2" charset="-122"/>
              </a:rPr>
              <a:t>        </a:t>
            </a:r>
            <a:r>
              <a:rPr lang="zh-CN" altLang="en-US" sz="2800" b="1" dirty="0">
                <a:latin typeface="宋体" panose="02010600030101010101" pitchFamily="2" charset="-122"/>
              </a:rPr>
              <a:t>则可以翻译为 </a:t>
            </a:r>
            <a:r>
              <a:rPr lang="zh-CN" altLang="en-US" sz="2800" b="1" dirty="0">
                <a:solidFill>
                  <a:srgbClr val="C00000"/>
                </a:solidFill>
                <a:sym typeface="Symbol" panose="05050102010706020507" pitchFamily="18" charset="2"/>
              </a:rPr>
              <a:t> </a:t>
            </a:r>
            <a:r>
              <a:rPr lang="en-US" altLang="zh-CN" sz="2800" b="1" dirty="0">
                <a:solidFill>
                  <a:srgbClr val="C00000"/>
                </a:solidFill>
                <a:latin typeface="宋体" panose="02010600030101010101" pitchFamily="2" charset="-122"/>
              </a:rPr>
              <a:t>x</a:t>
            </a:r>
            <a:r>
              <a:rPr lang="en-US" altLang="zh-CN" sz="2800" b="1" dirty="0">
                <a:solidFill>
                  <a:srgbClr val="C00000"/>
                </a:solidFill>
                <a:latin typeface="宋体" panose="02010600030101010101" pitchFamily="2" charset="-122"/>
                <a:sym typeface="Symbol" panose="05050102010706020507" pitchFamily="18" charset="2"/>
              </a:rPr>
              <a:t>(P(x)</a:t>
            </a:r>
            <a:r>
              <a:rPr lang="en-US" altLang="zh-CN" sz="2800" b="1" dirty="0">
                <a:solidFill>
                  <a:srgbClr val="C00000"/>
                </a:solidFill>
                <a:sym typeface="Symbol" panose="05050102010706020507" pitchFamily="18" charset="2"/>
              </a:rPr>
              <a:t></a:t>
            </a:r>
            <a:r>
              <a:rPr lang="en-US" altLang="zh-CN" sz="2800" b="1" dirty="0">
                <a:solidFill>
                  <a:srgbClr val="C00000"/>
                </a:solidFill>
                <a:latin typeface="宋体" panose="02010600030101010101" pitchFamily="2" charset="-122"/>
                <a:sym typeface="Symbol" panose="05050102010706020507" pitchFamily="18" charset="2"/>
              </a:rPr>
              <a:t>G(x))</a:t>
            </a:r>
            <a:r>
              <a:rPr lang="zh-CN" altLang="en-US" sz="2800" dirty="0">
                <a:solidFill>
                  <a:srgbClr val="C00000"/>
                </a:solidFill>
              </a:rPr>
              <a:t> </a:t>
            </a:r>
            <a:endParaRPr lang="en-US" altLang="zh-CN" sz="2800" b="1" dirty="0">
              <a:solidFill>
                <a:srgbClr val="C00000"/>
              </a:solidFill>
              <a:sym typeface="Symbol" panose="05050102010706020507" pitchFamily="18" charset="2"/>
            </a:endParaRPr>
          </a:p>
        </p:txBody>
      </p:sp>
      <p:sp>
        <p:nvSpPr>
          <p:cNvPr id="4" name="矩形 3"/>
          <p:cNvSpPr>
            <a:spLocks noChangeArrowheads="1"/>
          </p:cNvSpPr>
          <p:nvPr/>
        </p:nvSpPr>
        <p:spPr bwMode="auto">
          <a:xfrm>
            <a:off x="6072188" y="2286000"/>
            <a:ext cx="2828018" cy="5232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333300"/>
                </a:solidFill>
                <a:latin typeface="宋体" panose="02010600030101010101" pitchFamily="2" charset="-122"/>
                <a:sym typeface="Symbol" panose="05050102010706020507" pitchFamily="18" charset="2"/>
              </a:rPr>
              <a:t></a:t>
            </a:r>
            <a:r>
              <a:rPr lang="en-US" altLang="zh-CN" sz="2800" b="1" dirty="0">
                <a:solidFill>
                  <a:srgbClr val="333300"/>
                </a:solidFill>
                <a:latin typeface="宋体" panose="02010600030101010101" pitchFamily="2" charset="-122"/>
              </a:rPr>
              <a:t>x</a:t>
            </a:r>
            <a:r>
              <a:rPr lang="en-US" altLang="zh-CN" sz="2800" b="1" dirty="0">
                <a:solidFill>
                  <a:srgbClr val="333300"/>
                </a:solidFill>
                <a:latin typeface="宋体" panose="02010600030101010101" pitchFamily="2" charset="-122"/>
                <a:sym typeface="Symbol" panose="05050102010706020507" pitchFamily="18" charset="2"/>
              </a:rPr>
              <a:t>(P(x)</a:t>
            </a:r>
            <a:r>
              <a:rPr lang="en-US" altLang="zh-CN" sz="2800" b="1" dirty="0">
                <a:solidFill>
                  <a:srgbClr val="333300"/>
                </a:solidFill>
                <a:sym typeface="Symbol" panose="05050102010706020507" pitchFamily="18" charset="2"/>
              </a:rPr>
              <a:t> </a:t>
            </a:r>
            <a:r>
              <a:rPr lang="en-US" altLang="zh-CN" sz="2800" b="1" dirty="0">
                <a:solidFill>
                  <a:srgbClr val="333300"/>
                </a:solidFill>
                <a:latin typeface="宋体" panose="02010600030101010101" pitchFamily="2" charset="-122"/>
                <a:sym typeface="Symbol" panose="05050102010706020507" pitchFamily="18" charset="2"/>
              </a:rPr>
              <a:t>B(x))</a:t>
            </a:r>
            <a:endParaRPr lang="zh-CN" altLang="en-US" sz="2800" dirty="0"/>
          </a:p>
        </p:txBody>
      </p:sp>
      <p:sp>
        <p:nvSpPr>
          <p:cNvPr id="5" name="矩形 4"/>
          <p:cNvSpPr>
            <a:spLocks noChangeArrowheads="1"/>
          </p:cNvSpPr>
          <p:nvPr/>
        </p:nvSpPr>
        <p:spPr bwMode="auto">
          <a:xfrm>
            <a:off x="4286250" y="6000750"/>
            <a:ext cx="3487738"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333300"/>
                </a:solidFill>
                <a:sym typeface="Symbol" panose="05050102010706020507" pitchFamily="18" charset="2"/>
              </a:rPr>
              <a:t> </a:t>
            </a:r>
            <a:r>
              <a:rPr lang="en-US" altLang="zh-CN" sz="2800" b="1">
                <a:solidFill>
                  <a:srgbClr val="333300"/>
                </a:solidFill>
                <a:latin typeface="宋体" panose="02010600030101010101" pitchFamily="2" charset="-122"/>
              </a:rPr>
              <a:t>x</a:t>
            </a:r>
            <a:r>
              <a:rPr lang="en-US" altLang="zh-CN" sz="2800" b="1">
                <a:solidFill>
                  <a:srgbClr val="333300"/>
                </a:solidFill>
                <a:latin typeface="宋体" panose="02010600030101010101" pitchFamily="2" charset="-122"/>
                <a:sym typeface="Symbol" panose="05050102010706020507" pitchFamily="18" charset="2"/>
              </a:rPr>
              <a:t> (P(x)</a:t>
            </a:r>
            <a:r>
              <a:rPr lang="en-US" altLang="zh-CN" sz="2800" b="1">
                <a:solidFill>
                  <a:srgbClr val="333300"/>
                </a:solidFill>
                <a:sym typeface="Symbol" panose="05050102010706020507" pitchFamily="18" charset="2"/>
              </a:rPr>
              <a:t> </a:t>
            </a:r>
            <a:r>
              <a:rPr lang="en-US" altLang="zh-CN" sz="2800" b="1">
                <a:solidFill>
                  <a:srgbClr val="333300"/>
                </a:solidFill>
                <a:latin typeface="宋体" panose="02010600030101010101" pitchFamily="2" charset="-122"/>
                <a:sym typeface="Symbol" panose="05050102010706020507" pitchFamily="18" charset="2"/>
              </a:rPr>
              <a:t> </a:t>
            </a:r>
            <a:r>
              <a:rPr lang="en-US" altLang="zh-CN" sz="2800" b="1">
                <a:solidFill>
                  <a:srgbClr val="333300"/>
                </a:solidFill>
                <a:sym typeface="Symbol" panose="05050102010706020507" pitchFamily="18" charset="2"/>
              </a:rPr>
              <a:t> </a:t>
            </a:r>
            <a:r>
              <a:rPr lang="en-US" altLang="zh-CN" sz="2800" b="1">
                <a:solidFill>
                  <a:srgbClr val="333300"/>
                </a:solidFill>
                <a:latin typeface="宋体" panose="02010600030101010101" pitchFamily="2" charset="-122"/>
                <a:sym typeface="Symbol" panose="05050102010706020507" pitchFamily="18" charset="2"/>
              </a:rPr>
              <a:t>G(x))</a:t>
            </a:r>
            <a:r>
              <a:rPr lang="zh-CN" altLang="en-US" sz="2800"/>
              <a:t> </a:t>
            </a:r>
          </a:p>
        </p:txBody>
      </p:sp>
      <p:sp>
        <p:nvSpPr>
          <p:cNvPr id="7" name="Rectangle 6"/>
          <p:cNvSpPr>
            <a:spLocks noChangeArrowheads="1"/>
          </p:cNvSpPr>
          <p:nvPr/>
        </p:nvSpPr>
        <p:spPr bwMode="auto">
          <a:xfrm>
            <a:off x="7929563" y="2573338"/>
            <a:ext cx="9366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600" b="1">
                <a:solidFill>
                  <a:srgbClr val="FF0000"/>
                </a:solidFill>
              </a:rPr>
              <a:t>?</a:t>
            </a:r>
            <a:endParaRPr lang="zh-CN" altLang="en-US" sz="9600" b="1">
              <a:solidFill>
                <a:srgbClr val="FF0000"/>
              </a:solidFill>
            </a:endParaRPr>
          </a:p>
        </p:txBody>
      </p:sp>
      <p:sp>
        <p:nvSpPr>
          <p:cNvPr id="8" name="Rectangle 6"/>
          <p:cNvSpPr>
            <a:spLocks noChangeArrowheads="1"/>
          </p:cNvSpPr>
          <p:nvPr/>
        </p:nvSpPr>
        <p:spPr bwMode="auto">
          <a:xfrm>
            <a:off x="7858125" y="5430838"/>
            <a:ext cx="9366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600" b="1">
                <a:solidFill>
                  <a:srgbClr val="FF0000"/>
                </a:solidFill>
              </a:rPr>
              <a:t>?</a:t>
            </a:r>
            <a:endParaRPr lang="zh-CN" altLang="en-US" sz="9600" b="1">
              <a:solidFill>
                <a:srgbClr val="FF0000"/>
              </a:solidFill>
            </a:endParaRPr>
          </a:p>
        </p:txBody>
      </p:sp>
    </p:spTree>
    <p:extLst>
      <p:ext uri="{BB962C8B-B14F-4D97-AF65-F5344CB8AC3E}">
        <p14:creationId xmlns:p14="http://schemas.microsoft.com/office/powerpoint/2010/main" val="13370223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334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334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3348">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334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334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3348">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3" presetClass="entr" presetSubtype="1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A237497-95F4-46C5-AB35-8BC2CA799E1F}" type="slidenum">
              <a:rPr lang="zh-CN" altLang="en-US" smtClean="0">
                <a:solidFill>
                  <a:schemeClr val="accent1"/>
                </a:solidFill>
              </a:rPr>
              <a:pPr/>
              <a:t>43</a:t>
            </a:fld>
            <a:r>
              <a:rPr lang="en-US" altLang="zh-CN" dirty="0">
                <a:solidFill>
                  <a:schemeClr val="accent1"/>
                </a:solidFill>
              </a:rPr>
              <a:t>/50</a:t>
            </a:r>
          </a:p>
        </p:txBody>
      </p:sp>
      <p:sp>
        <p:nvSpPr>
          <p:cNvPr id="12291" name="Rectangle 4"/>
          <p:cNvSpPr>
            <a:spLocks noChangeArrowheads="1"/>
          </p:cNvSpPr>
          <p:nvPr/>
        </p:nvSpPr>
        <p:spPr bwMode="auto">
          <a:xfrm>
            <a:off x="323528" y="1427320"/>
            <a:ext cx="864235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3200" b="1" dirty="0">
                <a:solidFill>
                  <a:srgbClr val="333300"/>
                </a:solidFill>
                <a:latin typeface="Calibri" panose="020F0502020204030204" pitchFamily="34" charset="0"/>
                <a:cs typeface="Times New Roman" panose="02020603050405020304" pitchFamily="18" charset="0"/>
              </a:rPr>
              <a:t>解</a:t>
            </a:r>
            <a:r>
              <a:rPr lang="en-US" altLang="zh-CN" sz="3200" b="1" dirty="0">
                <a:solidFill>
                  <a:srgbClr val="333300"/>
                </a:solidFill>
                <a:latin typeface="Calibri" panose="020F0502020204030204" pitchFamily="34" charset="0"/>
                <a:cs typeface="Times New Roman" panose="02020603050405020304" pitchFamily="18" charset="0"/>
              </a:rPr>
              <a:t>: </a:t>
            </a:r>
            <a:r>
              <a:rPr lang="zh-CN" altLang="en-US" sz="3200" b="1" dirty="0">
                <a:solidFill>
                  <a:srgbClr val="333300"/>
                </a:solidFill>
                <a:latin typeface="Calibri" panose="020F0502020204030204" pitchFamily="34" charset="0"/>
                <a:cs typeface="Times New Roman" panose="02020603050405020304" pitchFamily="18" charset="0"/>
              </a:rPr>
              <a:t>设</a:t>
            </a:r>
            <a:r>
              <a:rPr lang="en-US" altLang="zh-CN" sz="3200" b="1" dirty="0">
                <a:solidFill>
                  <a:srgbClr val="333300"/>
                </a:solidFill>
                <a:latin typeface="Calibri" panose="020F0502020204030204" pitchFamily="34" charset="0"/>
                <a:cs typeface="Times New Roman" panose="02020603050405020304" pitchFamily="18" charset="0"/>
              </a:rPr>
              <a:t> P(x)</a:t>
            </a:r>
            <a:r>
              <a:rPr lang="zh-CN" altLang="en-US" sz="3200" b="1" dirty="0">
                <a:solidFill>
                  <a:srgbClr val="333300"/>
                </a:solidFill>
                <a:latin typeface="Calibri" panose="020F0502020204030204" pitchFamily="34" charset="0"/>
                <a:cs typeface="Times New Roman" panose="02020603050405020304" pitchFamily="18" charset="0"/>
              </a:rPr>
              <a:t>表示</a:t>
            </a:r>
            <a:r>
              <a:rPr lang="en-US" altLang="zh-CN" sz="3200" b="1" dirty="0">
                <a:solidFill>
                  <a:srgbClr val="333300"/>
                </a:solidFill>
                <a:latin typeface="Calibri" panose="020F0502020204030204" pitchFamily="34" charset="0"/>
                <a:cs typeface="Times New Roman" panose="02020603050405020304" pitchFamily="18" charset="0"/>
              </a:rPr>
              <a:t>x</a:t>
            </a:r>
            <a:r>
              <a:rPr lang="zh-CN" altLang="en-US" sz="3200" b="1" dirty="0">
                <a:solidFill>
                  <a:srgbClr val="333300"/>
                </a:solidFill>
                <a:latin typeface="Calibri" panose="020F0502020204030204" pitchFamily="34" charset="0"/>
                <a:cs typeface="Times New Roman" panose="02020603050405020304" pitchFamily="18" charset="0"/>
              </a:rPr>
              <a:t>为</a:t>
            </a:r>
            <a:r>
              <a:rPr lang="zh-CN" altLang="en-US" sz="3200" b="1" dirty="0"/>
              <a:t>素数</a:t>
            </a:r>
            <a:endParaRPr lang="en-US" altLang="zh-CN" sz="3200" b="1" dirty="0"/>
          </a:p>
          <a:p>
            <a:pPr eaLnBrk="1" hangingPunct="1">
              <a:lnSpc>
                <a:spcPct val="150000"/>
              </a:lnSpc>
            </a:pPr>
            <a:r>
              <a:rPr lang="en-US" altLang="zh-CN" sz="3200" b="1" dirty="0">
                <a:solidFill>
                  <a:srgbClr val="333300"/>
                </a:solidFill>
                <a:latin typeface="Calibri" panose="020F0502020204030204" pitchFamily="34" charset="0"/>
                <a:cs typeface="Times New Roman" panose="02020603050405020304" pitchFamily="18" charset="0"/>
              </a:rPr>
              <a:t>            Q(x)</a:t>
            </a:r>
            <a:r>
              <a:rPr lang="zh-CN" altLang="en-US" sz="3200" b="1" dirty="0">
                <a:solidFill>
                  <a:srgbClr val="333300"/>
                </a:solidFill>
                <a:latin typeface="Calibri" panose="020F0502020204030204" pitchFamily="34" charset="0"/>
                <a:cs typeface="Times New Roman" panose="02020603050405020304" pitchFamily="18" charset="0"/>
              </a:rPr>
              <a:t>表示</a:t>
            </a:r>
            <a:r>
              <a:rPr lang="en-US" altLang="zh-CN" sz="3200" b="1" dirty="0">
                <a:solidFill>
                  <a:srgbClr val="333300"/>
                </a:solidFill>
                <a:latin typeface="Calibri" panose="020F0502020204030204" pitchFamily="34" charset="0"/>
                <a:cs typeface="Times New Roman" panose="02020603050405020304" pitchFamily="18" charset="0"/>
              </a:rPr>
              <a:t>x</a:t>
            </a:r>
            <a:r>
              <a:rPr lang="zh-CN" altLang="en-US" sz="3200" b="1" dirty="0">
                <a:solidFill>
                  <a:srgbClr val="333300"/>
                </a:solidFill>
                <a:latin typeface="Calibri" panose="020F0502020204030204" pitchFamily="34" charset="0"/>
                <a:cs typeface="Times New Roman" panose="02020603050405020304" pitchFamily="18" charset="0"/>
              </a:rPr>
              <a:t>为偶数。</a:t>
            </a:r>
          </a:p>
          <a:p>
            <a:pPr eaLnBrk="1" hangingPunct="1">
              <a:lnSpc>
                <a:spcPct val="150000"/>
              </a:lnSpc>
            </a:pPr>
            <a:r>
              <a:rPr lang="zh-CN" altLang="en-US" sz="3200" b="1" dirty="0">
                <a:solidFill>
                  <a:srgbClr val="333300"/>
                </a:solidFill>
                <a:latin typeface="Calibri" panose="020F0502020204030204" pitchFamily="34" charset="0"/>
                <a:cs typeface="Times New Roman" panose="02020603050405020304" pitchFamily="18" charset="0"/>
              </a:rPr>
              <a:t>        则原句可以译为</a:t>
            </a:r>
            <a:r>
              <a:rPr lang="en-US" altLang="zh-CN" sz="3200" b="1" dirty="0">
                <a:solidFill>
                  <a:srgbClr val="333300"/>
                </a:solidFill>
                <a:latin typeface="Calibri" panose="020F0502020204030204" pitchFamily="34" charset="0"/>
                <a:cs typeface="Times New Roman" panose="02020603050405020304" pitchFamily="18" charset="0"/>
              </a:rPr>
              <a:t>:</a:t>
            </a:r>
          </a:p>
          <a:p>
            <a:pPr eaLnBrk="1" hangingPunct="1">
              <a:lnSpc>
                <a:spcPct val="150000"/>
              </a:lnSpc>
            </a:pPr>
            <a:r>
              <a:rPr lang="en-US" altLang="zh-CN" sz="3200" b="1" dirty="0">
                <a:solidFill>
                  <a:srgbClr val="333300"/>
                </a:solidFill>
                <a:latin typeface="Calibri" panose="020F0502020204030204" pitchFamily="34" charset="0"/>
                <a:cs typeface="Times New Roman" panose="02020603050405020304" pitchFamily="18" charset="0"/>
              </a:rPr>
              <a:t>			</a:t>
            </a:r>
            <a:r>
              <a:rPr lang="el-GR" altLang="zh-CN" sz="3200" b="1" dirty="0">
                <a:latin typeface="Calibri" panose="020F0502020204030204" pitchFamily="34" charset="0"/>
                <a:cs typeface="Times New Roman" panose="02020603050405020304" pitchFamily="18" charset="0"/>
              </a:rPr>
              <a:t>∃</a:t>
            </a:r>
            <a:r>
              <a:rPr lang="en-US" altLang="zh-CN" sz="3200" b="1" dirty="0">
                <a:latin typeface="Calibri" panose="020F0502020204030204" pitchFamily="34" charset="0"/>
                <a:cs typeface="Times New Roman" panose="02020603050405020304" pitchFamily="18" charset="0"/>
              </a:rPr>
              <a:t>x(P(x)</a:t>
            </a:r>
            <a:r>
              <a:rPr lang="en-US" altLang="zh-CN" sz="3200" b="1" dirty="0">
                <a:solidFill>
                  <a:srgbClr val="333300"/>
                </a:solidFill>
                <a:latin typeface="Calibri" panose="020F0502020204030204" pitchFamily="34" charset="0"/>
                <a:cs typeface="Times New Roman" panose="02020603050405020304" pitchFamily="18" charset="0"/>
              </a:rPr>
              <a:t>∧Q(x)</a:t>
            </a:r>
            <a:r>
              <a:rPr lang="en-US" altLang="zh-CN" sz="3200" b="1" dirty="0">
                <a:latin typeface="Calibri" panose="020F0502020204030204" pitchFamily="34" charset="0"/>
                <a:cs typeface="Times New Roman" panose="02020603050405020304" pitchFamily="18" charset="0"/>
              </a:rPr>
              <a:t>)</a:t>
            </a:r>
          </a:p>
        </p:txBody>
      </p:sp>
      <p:sp>
        <p:nvSpPr>
          <p:cNvPr id="2" name="文本框 1"/>
          <p:cNvSpPr txBox="1"/>
          <p:nvPr/>
        </p:nvSpPr>
        <p:spPr>
          <a:xfrm>
            <a:off x="110537" y="0"/>
            <a:ext cx="5408853" cy="1200329"/>
          </a:xfrm>
          <a:prstGeom prst="rect">
            <a:avLst/>
          </a:prstGeom>
          <a:noFill/>
        </p:spPr>
        <p:txBody>
          <a:bodyPr wrap="none" rtlCol="0">
            <a:spAutoFit/>
          </a:bodyPr>
          <a:lstStyle/>
          <a:p>
            <a:r>
              <a:rPr lang="zh-CN" altLang="en-US" sz="3600" b="1" dirty="0">
                <a:solidFill>
                  <a:schemeClr val="bg1"/>
                </a:solidFill>
              </a:rPr>
              <a:t>例 符号化：有偶数是素数</a:t>
            </a:r>
            <a:endParaRPr lang="en-US" altLang="zh-CN" sz="3600" b="1" dirty="0">
              <a:solidFill>
                <a:schemeClr val="bg1"/>
              </a:solidFill>
            </a:endParaRPr>
          </a:p>
          <a:p>
            <a:endParaRPr lang="zh-CN" altLang="en-US" sz="3600" dirty="0">
              <a:solidFill>
                <a:schemeClr val="bg1"/>
              </a:solidFill>
            </a:endParaRPr>
          </a:p>
        </p:txBody>
      </p:sp>
    </p:spTree>
    <p:extLst>
      <p:ext uri="{BB962C8B-B14F-4D97-AF65-F5344CB8AC3E}">
        <p14:creationId xmlns:p14="http://schemas.microsoft.com/office/powerpoint/2010/main" val="8586606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A237497-95F4-46C5-AB35-8BC2CA799E1F}" type="slidenum">
              <a:rPr lang="zh-CN" altLang="en-US" smtClean="0">
                <a:solidFill>
                  <a:schemeClr val="accent1"/>
                </a:solidFill>
              </a:rPr>
              <a:pPr/>
              <a:t>44</a:t>
            </a:fld>
            <a:r>
              <a:rPr lang="en-US" altLang="zh-CN" dirty="0">
                <a:solidFill>
                  <a:schemeClr val="accent1"/>
                </a:solidFill>
              </a:rPr>
              <a:t>/50</a:t>
            </a:r>
          </a:p>
        </p:txBody>
      </p:sp>
      <p:sp>
        <p:nvSpPr>
          <p:cNvPr id="12291" name="Rectangle 4"/>
          <p:cNvSpPr>
            <a:spLocks noChangeArrowheads="1"/>
          </p:cNvSpPr>
          <p:nvPr/>
        </p:nvSpPr>
        <p:spPr bwMode="auto">
          <a:xfrm>
            <a:off x="323528" y="1057988"/>
            <a:ext cx="864235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3200" b="1" dirty="0">
                <a:solidFill>
                  <a:srgbClr val="333300"/>
                </a:solidFill>
                <a:latin typeface="Calibri" panose="020F0502020204030204" pitchFamily="34" charset="0"/>
                <a:cs typeface="Times New Roman" panose="02020603050405020304" pitchFamily="18" charset="0"/>
              </a:rPr>
              <a:t>解</a:t>
            </a:r>
            <a:r>
              <a:rPr lang="en-US" altLang="zh-CN" sz="3200" b="1" dirty="0">
                <a:solidFill>
                  <a:srgbClr val="333300"/>
                </a:solidFill>
                <a:latin typeface="Calibri" panose="020F0502020204030204" pitchFamily="34" charset="0"/>
                <a:cs typeface="Times New Roman" panose="02020603050405020304" pitchFamily="18" charset="0"/>
              </a:rPr>
              <a:t>: </a:t>
            </a:r>
            <a:r>
              <a:rPr lang="zh-CN" altLang="en-US" sz="3200" b="1" dirty="0">
                <a:solidFill>
                  <a:srgbClr val="333300"/>
                </a:solidFill>
                <a:latin typeface="Calibri" panose="020F0502020204030204" pitchFamily="34" charset="0"/>
                <a:cs typeface="Times New Roman" panose="02020603050405020304" pitchFamily="18" charset="0"/>
              </a:rPr>
              <a:t>设</a:t>
            </a:r>
            <a:r>
              <a:rPr lang="en-US" altLang="zh-CN" sz="3200" b="1" dirty="0">
                <a:solidFill>
                  <a:srgbClr val="333300"/>
                </a:solidFill>
                <a:latin typeface="Calibri" panose="020F0502020204030204" pitchFamily="34" charset="0"/>
                <a:cs typeface="Times New Roman" panose="02020603050405020304" pitchFamily="18" charset="0"/>
              </a:rPr>
              <a:t> P(x)</a:t>
            </a:r>
            <a:r>
              <a:rPr lang="zh-CN" altLang="en-US" sz="3200" b="1" dirty="0">
                <a:solidFill>
                  <a:srgbClr val="333300"/>
                </a:solidFill>
                <a:latin typeface="Calibri" panose="020F0502020204030204" pitchFamily="34" charset="0"/>
                <a:cs typeface="Times New Roman" panose="02020603050405020304" pitchFamily="18" charset="0"/>
              </a:rPr>
              <a:t>表示</a:t>
            </a:r>
            <a:r>
              <a:rPr lang="en-US" altLang="zh-CN" sz="3200" b="1" dirty="0">
                <a:solidFill>
                  <a:srgbClr val="333300"/>
                </a:solidFill>
                <a:latin typeface="Calibri" panose="020F0502020204030204" pitchFamily="34" charset="0"/>
                <a:cs typeface="Times New Roman" panose="02020603050405020304" pitchFamily="18" charset="0"/>
              </a:rPr>
              <a:t>x</a:t>
            </a:r>
            <a:r>
              <a:rPr lang="zh-CN" altLang="en-US" sz="3200" b="1" dirty="0">
                <a:solidFill>
                  <a:srgbClr val="333300"/>
                </a:solidFill>
                <a:latin typeface="Calibri" panose="020F0502020204030204" pitchFamily="34" charset="0"/>
                <a:cs typeface="Times New Roman" panose="02020603050405020304" pitchFamily="18" charset="0"/>
              </a:rPr>
              <a:t>为自然数</a:t>
            </a:r>
            <a:endParaRPr lang="en-US" altLang="zh-CN" sz="3200" b="1" dirty="0">
              <a:solidFill>
                <a:srgbClr val="333300"/>
              </a:solidFill>
              <a:latin typeface="Calibri" panose="020F0502020204030204" pitchFamily="34" charset="0"/>
              <a:cs typeface="Times New Roman" panose="02020603050405020304" pitchFamily="18" charset="0"/>
            </a:endParaRPr>
          </a:p>
          <a:p>
            <a:pPr eaLnBrk="1" hangingPunct="1">
              <a:lnSpc>
                <a:spcPct val="150000"/>
              </a:lnSpc>
            </a:pPr>
            <a:r>
              <a:rPr lang="en-US" altLang="zh-CN" sz="3200" b="1" dirty="0">
                <a:solidFill>
                  <a:srgbClr val="333300"/>
                </a:solidFill>
                <a:latin typeface="Calibri" panose="020F0502020204030204" pitchFamily="34" charset="0"/>
                <a:cs typeface="Times New Roman" panose="02020603050405020304" pitchFamily="18" charset="0"/>
              </a:rPr>
              <a:t>            Q(x)</a:t>
            </a:r>
            <a:r>
              <a:rPr lang="zh-CN" altLang="en-US" sz="3200" b="1" dirty="0">
                <a:solidFill>
                  <a:srgbClr val="333300"/>
                </a:solidFill>
                <a:latin typeface="Calibri" panose="020F0502020204030204" pitchFamily="34" charset="0"/>
                <a:cs typeface="Times New Roman" panose="02020603050405020304" pitchFamily="18" charset="0"/>
              </a:rPr>
              <a:t>表示</a:t>
            </a:r>
            <a:r>
              <a:rPr lang="en-US" altLang="zh-CN" sz="3200" b="1" dirty="0">
                <a:solidFill>
                  <a:srgbClr val="333300"/>
                </a:solidFill>
                <a:latin typeface="Calibri" panose="020F0502020204030204" pitchFamily="34" charset="0"/>
                <a:cs typeface="Times New Roman" panose="02020603050405020304" pitchFamily="18" charset="0"/>
              </a:rPr>
              <a:t>x</a:t>
            </a:r>
            <a:r>
              <a:rPr lang="zh-CN" altLang="en-US" sz="3200" b="1" dirty="0">
                <a:solidFill>
                  <a:srgbClr val="333300"/>
                </a:solidFill>
                <a:latin typeface="Calibri" panose="020F0502020204030204" pitchFamily="34" charset="0"/>
                <a:cs typeface="Times New Roman" panose="02020603050405020304" pitchFamily="18" charset="0"/>
              </a:rPr>
              <a:t>为</a:t>
            </a:r>
            <a:r>
              <a:rPr lang="zh-CN" altLang="en-US" sz="3200" b="1" dirty="0"/>
              <a:t>奇数</a:t>
            </a:r>
            <a:endParaRPr lang="en-US" altLang="zh-CN" sz="3200" b="1" dirty="0"/>
          </a:p>
          <a:p>
            <a:pPr eaLnBrk="1" hangingPunct="1">
              <a:lnSpc>
                <a:spcPct val="150000"/>
              </a:lnSpc>
            </a:pPr>
            <a:r>
              <a:rPr lang="en-US" altLang="zh-CN" sz="3200" b="1" dirty="0">
                <a:solidFill>
                  <a:srgbClr val="333300"/>
                </a:solidFill>
                <a:latin typeface="Calibri" panose="020F0502020204030204" pitchFamily="34" charset="0"/>
                <a:cs typeface="Times New Roman" panose="02020603050405020304" pitchFamily="18" charset="0"/>
              </a:rPr>
              <a:t>            R(x)</a:t>
            </a:r>
            <a:r>
              <a:rPr lang="zh-CN" altLang="en-US" sz="3200" b="1" dirty="0">
                <a:solidFill>
                  <a:srgbClr val="333300"/>
                </a:solidFill>
                <a:latin typeface="Calibri" panose="020F0502020204030204" pitchFamily="34" charset="0"/>
                <a:cs typeface="Times New Roman" panose="02020603050405020304" pitchFamily="18" charset="0"/>
              </a:rPr>
              <a:t>表示</a:t>
            </a:r>
            <a:r>
              <a:rPr lang="en-US" altLang="zh-CN" sz="3200" b="1" dirty="0">
                <a:solidFill>
                  <a:srgbClr val="333300"/>
                </a:solidFill>
                <a:latin typeface="Calibri" panose="020F0502020204030204" pitchFamily="34" charset="0"/>
                <a:cs typeface="Times New Roman" panose="02020603050405020304" pitchFamily="18" charset="0"/>
              </a:rPr>
              <a:t>x</a:t>
            </a:r>
            <a:r>
              <a:rPr lang="zh-CN" altLang="en-US" sz="3200" b="1" dirty="0">
                <a:solidFill>
                  <a:srgbClr val="333300"/>
                </a:solidFill>
                <a:latin typeface="Calibri" panose="020F0502020204030204" pitchFamily="34" charset="0"/>
                <a:cs typeface="Times New Roman" panose="02020603050405020304" pitchFamily="18" charset="0"/>
              </a:rPr>
              <a:t>为偶数。</a:t>
            </a:r>
          </a:p>
          <a:p>
            <a:pPr eaLnBrk="1" hangingPunct="1">
              <a:lnSpc>
                <a:spcPct val="150000"/>
              </a:lnSpc>
            </a:pPr>
            <a:r>
              <a:rPr lang="zh-CN" altLang="en-US" sz="3200" b="1" dirty="0">
                <a:solidFill>
                  <a:srgbClr val="333300"/>
                </a:solidFill>
                <a:latin typeface="Calibri" panose="020F0502020204030204" pitchFamily="34" charset="0"/>
                <a:cs typeface="Times New Roman" panose="02020603050405020304" pitchFamily="18" charset="0"/>
              </a:rPr>
              <a:t>        则原句可以译为</a:t>
            </a:r>
            <a:r>
              <a:rPr lang="en-US" altLang="zh-CN" sz="3200" b="1" dirty="0">
                <a:solidFill>
                  <a:srgbClr val="333300"/>
                </a:solidFill>
                <a:latin typeface="Calibri" panose="020F0502020204030204" pitchFamily="34" charset="0"/>
                <a:cs typeface="Times New Roman" panose="02020603050405020304" pitchFamily="18" charset="0"/>
              </a:rPr>
              <a:t>:</a:t>
            </a:r>
          </a:p>
          <a:p>
            <a:pPr eaLnBrk="1" hangingPunct="1">
              <a:lnSpc>
                <a:spcPct val="150000"/>
              </a:lnSpc>
            </a:pPr>
            <a:r>
              <a:rPr lang="en-US" altLang="zh-CN" sz="3200" b="1" dirty="0">
                <a:solidFill>
                  <a:srgbClr val="333300"/>
                </a:solidFill>
                <a:latin typeface="Calibri" panose="020F0502020204030204" pitchFamily="34" charset="0"/>
                <a:cs typeface="Times New Roman" panose="02020603050405020304" pitchFamily="18" charset="0"/>
              </a:rPr>
              <a:t>			</a:t>
            </a:r>
            <a:r>
              <a:rPr lang="el-GR" altLang="zh-CN" sz="3200" b="1" dirty="0">
                <a:latin typeface="Calibri" panose="020F0502020204030204" pitchFamily="34" charset="0"/>
                <a:cs typeface="Times New Roman" panose="02020603050405020304" pitchFamily="18" charset="0"/>
              </a:rPr>
              <a:t> ∀</a:t>
            </a:r>
            <a:r>
              <a:rPr lang="en-US" altLang="zh-CN" sz="3200" b="1" dirty="0">
                <a:latin typeface="Calibri" panose="020F0502020204030204" pitchFamily="34" charset="0"/>
                <a:cs typeface="Times New Roman" panose="02020603050405020304" pitchFamily="18" charset="0"/>
              </a:rPr>
              <a:t>x(P(x) →</a:t>
            </a:r>
            <a:r>
              <a:rPr lang="en-US" altLang="zh-CN" sz="3200" b="1" dirty="0">
                <a:solidFill>
                  <a:srgbClr val="FF0000"/>
                </a:solidFill>
                <a:latin typeface="Calibri" panose="020F0502020204030204" pitchFamily="34" charset="0"/>
                <a:cs typeface="Times New Roman" panose="02020603050405020304" pitchFamily="18" charset="0"/>
              </a:rPr>
              <a:t>(</a:t>
            </a:r>
            <a:r>
              <a:rPr lang="en-US" altLang="zh-CN" sz="3200" b="1" dirty="0">
                <a:latin typeface="Calibri" panose="020F0502020204030204" pitchFamily="34" charset="0"/>
                <a:cs typeface="Times New Roman" panose="02020603050405020304" pitchFamily="18" charset="0"/>
              </a:rPr>
              <a:t>Q(x)</a:t>
            </a:r>
            <a:r>
              <a:rPr lang="en-US" altLang="zh-CN" sz="3200" dirty="0">
                <a:solidFill>
                  <a:srgbClr val="0000FF"/>
                </a:solidFill>
              </a:rPr>
              <a:t>∨</a:t>
            </a:r>
            <a:r>
              <a:rPr lang="en-US" altLang="zh-CN" sz="3200" b="1" dirty="0">
                <a:solidFill>
                  <a:srgbClr val="333300"/>
                </a:solidFill>
                <a:latin typeface="Calibri" panose="020F0502020204030204" pitchFamily="34" charset="0"/>
                <a:cs typeface="Times New Roman" panose="02020603050405020304" pitchFamily="18" charset="0"/>
              </a:rPr>
              <a:t>R(x)</a:t>
            </a:r>
            <a:r>
              <a:rPr lang="en-US" altLang="zh-CN" sz="3200" b="1" dirty="0">
                <a:solidFill>
                  <a:srgbClr val="FF0000"/>
                </a:solidFill>
                <a:latin typeface="Calibri" panose="020F0502020204030204" pitchFamily="34" charset="0"/>
                <a:cs typeface="Times New Roman" panose="02020603050405020304" pitchFamily="18" charset="0"/>
              </a:rPr>
              <a:t>)</a:t>
            </a:r>
            <a:r>
              <a:rPr lang="en-US" altLang="zh-CN" sz="3200" b="1" dirty="0">
                <a:latin typeface="Calibri" panose="020F0502020204030204" pitchFamily="34" charset="0"/>
                <a:cs typeface="Times New Roman" panose="02020603050405020304" pitchFamily="18" charset="0"/>
              </a:rPr>
              <a:t>)</a:t>
            </a:r>
          </a:p>
        </p:txBody>
      </p:sp>
      <p:sp>
        <p:nvSpPr>
          <p:cNvPr id="2" name="文本框 1"/>
          <p:cNvSpPr txBox="1"/>
          <p:nvPr/>
        </p:nvSpPr>
        <p:spPr>
          <a:xfrm>
            <a:off x="110537" y="0"/>
            <a:ext cx="8815234" cy="1138773"/>
          </a:xfrm>
          <a:prstGeom prst="rect">
            <a:avLst/>
          </a:prstGeom>
          <a:noFill/>
        </p:spPr>
        <p:txBody>
          <a:bodyPr wrap="none" rtlCol="0">
            <a:spAutoFit/>
          </a:bodyPr>
          <a:lstStyle/>
          <a:p>
            <a:r>
              <a:rPr lang="zh-CN" altLang="en-US" sz="3200" b="1" dirty="0">
                <a:solidFill>
                  <a:schemeClr val="bg1"/>
                </a:solidFill>
              </a:rPr>
              <a:t>例 符号化：任意一个自然数或为偶数或为奇数</a:t>
            </a:r>
            <a:endParaRPr lang="en-US" altLang="zh-CN" sz="3200" b="1" dirty="0">
              <a:solidFill>
                <a:schemeClr val="bg1"/>
              </a:solidFill>
            </a:endParaRPr>
          </a:p>
          <a:p>
            <a:endParaRPr lang="zh-CN" altLang="en-US" sz="3600" dirty="0">
              <a:solidFill>
                <a:schemeClr val="bg1"/>
              </a:solidFill>
            </a:endParaRPr>
          </a:p>
        </p:txBody>
      </p:sp>
    </p:spTree>
    <p:extLst>
      <p:ext uri="{BB962C8B-B14F-4D97-AF65-F5344CB8AC3E}">
        <p14:creationId xmlns:p14="http://schemas.microsoft.com/office/powerpoint/2010/main" val="39436560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5BCEEC7-6ED4-4B86-A191-947DF2AB9347}" type="slidenum">
              <a:rPr lang="zh-CN" altLang="en-US" smtClean="0">
                <a:solidFill>
                  <a:schemeClr val="accent1"/>
                </a:solidFill>
              </a:rPr>
              <a:pPr/>
              <a:t>45</a:t>
            </a:fld>
            <a:r>
              <a:rPr lang="en-US" altLang="zh-CN" dirty="0">
                <a:solidFill>
                  <a:schemeClr val="accent1"/>
                </a:solidFill>
              </a:rPr>
              <a:t>/50</a:t>
            </a:r>
          </a:p>
        </p:txBody>
      </p:sp>
      <p:sp>
        <p:nvSpPr>
          <p:cNvPr id="8195" name="Rectangle 2"/>
          <p:cNvSpPr>
            <a:spLocks noGrp="1"/>
          </p:cNvSpPr>
          <p:nvPr>
            <p:ph type="title" idx="4294967295"/>
          </p:nvPr>
        </p:nvSpPr>
        <p:spPr>
          <a:xfrm>
            <a:off x="0" y="-26988"/>
            <a:ext cx="9144000" cy="642938"/>
          </a:xfrm>
        </p:spPr>
        <p:txBody>
          <a:bodyPr/>
          <a:lstStyle/>
          <a:p>
            <a:pPr algn="l"/>
            <a:r>
              <a:rPr lang="zh-CN" altLang="en-US" sz="3200" b="1" dirty="0">
                <a:ea typeface="宋体" panose="02010600030101010101" pitchFamily="2" charset="-122"/>
              </a:rPr>
              <a:t>例  符号化：计算机系的有些老师是青年教师</a:t>
            </a:r>
          </a:p>
        </p:txBody>
      </p:sp>
      <p:sp>
        <p:nvSpPr>
          <p:cNvPr id="9219" name="Rectangle 3"/>
          <p:cNvSpPr>
            <a:spLocks noGrp="1"/>
          </p:cNvSpPr>
          <p:nvPr>
            <p:ph type="body" idx="4294967295"/>
          </p:nvPr>
        </p:nvSpPr>
        <p:spPr>
          <a:xfrm>
            <a:off x="500063" y="1000125"/>
            <a:ext cx="8229600" cy="714375"/>
          </a:xfrm>
        </p:spPr>
        <p:txBody>
          <a:bodyPr/>
          <a:lstStyle/>
          <a:p>
            <a:pPr>
              <a:buFont typeface="Arial" panose="020B0604020202020204" pitchFamily="34" charset="0"/>
              <a:buNone/>
            </a:pPr>
            <a:r>
              <a:rPr lang="zh-CN" altLang="en-US" sz="2800" b="1">
                <a:solidFill>
                  <a:schemeClr val="hlink"/>
                </a:solidFill>
                <a:ea typeface="宋体" panose="02010600030101010101" pitchFamily="2" charset="-122"/>
              </a:rPr>
              <a:t>解：</a:t>
            </a:r>
          </a:p>
        </p:txBody>
      </p:sp>
      <p:sp>
        <p:nvSpPr>
          <p:cNvPr id="9220" name="Rectangle 4"/>
          <p:cNvSpPr>
            <a:spLocks noChangeArrowheads="1"/>
          </p:cNvSpPr>
          <p:nvPr/>
        </p:nvSpPr>
        <p:spPr bwMode="auto">
          <a:xfrm>
            <a:off x="1258888" y="1196975"/>
            <a:ext cx="72009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rgbClr val="333300"/>
                </a:solidFill>
              </a:rPr>
              <a:t>设  </a:t>
            </a:r>
            <a:r>
              <a:rPr lang="en-US" altLang="zh-CN" sz="3200" b="1" dirty="0">
                <a:solidFill>
                  <a:srgbClr val="333300"/>
                </a:solidFill>
              </a:rPr>
              <a:t>C(x)</a:t>
            </a:r>
            <a:r>
              <a:rPr lang="zh-CN" altLang="en-US" sz="3200" b="1" dirty="0">
                <a:solidFill>
                  <a:srgbClr val="333300"/>
                </a:solidFill>
              </a:rPr>
              <a:t>表示</a:t>
            </a:r>
            <a:r>
              <a:rPr lang="en-US" altLang="zh-CN" sz="3200" b="1" dirty="0">
                <a:solidFill>
                  <a:srgbClr val="333300"/>
                </a:solidFill>
              </a:rPr>
              <a:t>x</a:t>
            </a:r>
            <a:r>
              <a:rPr lang="zh-CN" altLang="en-US" sz="3200" b="1" dirty="0">
                <a:solidFill>
                  <a:srgbClr val="333300"/>
                </a:solidFill>
              </a:rPr>
              <a:t>为计算机系的；</a:t>
            </a:r>
          </a:p>
          <a:p>
            <a:pPr eaLnBrk="1" hangingPunct="1"/>
            <a:r>
              <a:rPr lang="zh-CN" altLang="en-US" sz="3200" b="1" dirty="0">
                <a:solidFill>
                  <a:srgbClr val="333300"/>
                </a:solidFill>
              </a:rPr>
              <a:t>      </a:t>
            </a:r>
            <a:r>
              <a:rPr lang="en-US" altLang="zh-CN" sz="3200" b="1" dirty="0">
                <a:solidFill>
                  <a:srgbClr val="993300"/>
                </a:solidFill>
              </a:rPr>
              <a:t>T(x)</a:t>
            </a:r>
            <a:r>
              <a:rPr lang="zh-CN" altLang="en-US" sz="3200" b="1" dirty="0">
                <a:solidFill>
                  <a:srgbClr val="993300"/>
                </a:solidFill>
              </a:rPr>
              <a:t>表示</a:t>
            </a:r>
            <a:r>
              <a:rPr lang="en-US" altLang="zh-CN" sz="3200" b="1" dirty="0">
                <a:solidFill>
                  <a:srgbClr val="993300"/>
                </a:solidFill>
              </a:rPr>
              <a:t>x</a:t>
            </a:r>
            <a:r>
              <a:rPr lang="zh-CN" altLang="en-US" sz="3200" b="1" dirty="0">
                <a:solidFill>
                  <a:srgbClr val="993300"/>
                </a:solidFill>
              </a:rPr>
              <a:t>为教师</a:t>
            </a:r>
            <a:r>
              <a:rPr lang="en-US" altLang="zh-CN" sz="3200" b="1" dirty="0">
                <a:solidFill>
                  <a:srgbClr val="993300"/>
                </a:solidFill>
              </a:rPr>
              <a:t>;</a:t>
            </a:r>
          </a:p>
          <a:p>
            <a:pPr eaLnBrk="1" hangingPunct="1"/>
            <a:r>
              <a:rPr lang="zh-CN" altLang="en-US" sz="3200" b="1" dirty="0">
                <a:solidFill>
                  <a:srgbClr val="333300"/>
                </a:solidFill>
              </a:rPr>
              <a:t>      </a:t>
            </a:r>
            <a:r>
              <a:rPr lang="en-US" altLang="zh-CN" sz="3200" b="1" dirty="0">
                <a:solidFill>
                  <a:srgbClr val="333300"/>
                </a:solidFill>
              </a:rPr>
              <a:t>Y(x)</a:t>
            </a:r>
            <a:r>
              <a:rPr lang="zh-CN" altLang="en-US" sz="3200" b="1" dirty="0">
                <a:solidFill>
                  <a:srgbClr val="333300"/>
                </a:solidFill>
              </a:rPr>
              <a:t>表示</a:t>
            </a:r>
            <a:r>
              <a:rPr lang="en-US" altLang="zh-CN" sz="3200" b="1" dirty="0">
                <a:solidFill>
                  <a:srgbClr val="333300"/>
                </a:solidFill>
              </a:rPr>
              <a:t>x</a:t>
            </a:r>
            <a:r>
              <a:rPr lang="zh-CN" altLang="en-US" sz="3200" b="1" dirty="0">
                <a:solidFill>
                  <a:srgbClr val="333300"/>
                </a:solidFill>
              </a:rPr>
              <a:t>为青年</a:t>
            </a:r>
            <a:r>
              <a:rPr lang="en-US" altLang="zh-CN" sz="3200" b="1" dirty="0">
                <a:solidFill>
                  <a:srgbClr val="333300"/>
                </a:solidFill>
              </a:rPr>
              <a:t>.</a:t>
            </a:r>
          </a:p>
          <a:p>
            <a:pPr eaLnBrk="1" hangingPunct="1"/>
            <a:endParaRPr lang="zh-CN" altLang="en-US" sz="3200" b="1" dirty="0">
              <a:solidFill>
                <a:srgbClr val="333300"/>
              </a:solidFill>
            </a:endParaRPr>
          </a:p>
          <a:p>
            <a:pPr eaLnBrk="1" hangingPunct="1"/>
            <a:r>
              <a:rPr lang="zh-CN" altLang="en-US" sz="3200" b="1" dirty="0">
                <a:solidFill>
                  <a:srgbClr val="333300"/>
                </a:solidFill>
              </a:rPr>
              <a:t>则原句译为：</a:t>
            </a:r>
          </a:p>
          <a:p>
            <a:pPr eaLnBrk="1" hangingPunct="1"/>
            <a:endParaRPr lang="zh-CN" altLang="en-US" sz="3200" b="1" dirty="0">
              <a:solidFill>
                <a:srgbClr val="333300"/>
              </a:solidFill>
            </a:endParaRPr>
          </a:p>
          <a:p>
            <a:pPr eaLnBrk="1" hangingPunct="1"/>
            <a:r>
              <a:rPr lang="zh-CN" altLang="en-US" sz="3200" b="1" dirty="0">
                <a:solidFill>
                  <a:srgbClr val="333300"/>
                </a:solidFill>
              </a:rPr>
              <a:t>      </a:t>
            </a:r>
            <a:r>
              <a:rPr lang="zh-CN" altLang="en-US" sz="3200" b="1" dirty="0">
                <a:solidFill>
                  <a:srgbClr val="333300"/>
                </a:solidFill>
                <a:sym typeface="Symbol" panose="05050102010706020507" pitchFamily="18" charset="2"/>
              </a:rPr>
              <a:t></a:t>
            </a:r>
            <a:r>
              <a:rPr lang="en-US" altLang="zh-CN" sz="3200" b="1" dirty="0">
                <a:solidFill>
                  <a:srgbClr val="333300"/>
                </a:solidFill>
              </a:rPr>
              <a:t>x(C(x)</a:t>
            </a:r>
            <a:r>
              <a:rPr lang="en-US" altLang="zh-CN" sz="3200" b="1" dirty="0">
                <a:solidFill>
                  <a:srgbClr val="333300"/>
                </a:solidFill>
                <a:sym typeface="Symbol" panose="05050102010706020507" pitchFamily="18" charset="2"/>
              </a:rPr>
              <a:t></a:t>
            </a:r>
            <a:r>
              <a:rPr lang="en-US" altLang="zh-CN" sz="3200" b="1" dirty="0">
                <a:solidFill>
                  <a:srgbClr val="333300"/>
                </a:solidFill>
              </a:rPr>
              <a:t>T(x) </a:t>
            </a:r>
            <a:r>
              <a:rPr lang="en-US" altLang="zh-CN" sz="3200" b="1" dirty="0">
                <a:solidFill>
                  <a:srgbClr val="333300"/>
                </a:solidFill>
                <a:sym typeface="Symbol" panose="05050102010706020507" pitchFamily="18" charset="2"/>
              </a:rPr>
              <a:t></a:t>
            </a:r>
            <a:r>
              <a:rPr lang="en-US" altLang="zh-CN" sz="3200" b="1" dirty="0">
                <a:solidFill>
                  <a:srgbClr val="333300"/>
                </a:solidFill>
              </a:rPr>
              <a:t>Y(x))</a:t>
            </a:r>
          </a:p>
          <a:p>
            <a:pPr eaLnBrk="1" hangingPunct="1"/>
            <a:endParaRPr lang="en-US" altLang="zh-CN" sz="3200" b="1" dirty="0">
              <a:solidFill>
                <a:srgbClr val="333300"/>
              </a:solidFill>
            </a:endParaRPr>
          </a:p>
          <a:p>
            <a:pPr eaLnBrk="1" hangingPunct="1"/>
            <a:r>
              <a:rPr lang="zh-CN" altLang="en-US" sz="3200" b="1" dirty="0">
                <a:solidFill>
                  <a:srgbClr val="333300"/>
                </a:solidFill>
              </a:rPr>
              <a:t>此例中：</a:t>
            </a:r>
            <a:r>
              <a:rPr lang="en-US" altLang="zh-CN" sz="3200" b="1" dirty="0">
                <a:solidFill>
                  <a:srgbClr val="333300"/>
                </a:solidFill>
              </a:rPr>
              <a:t>x</a:t>
            </a:r>
            <a:r>
              <a:rPr lang="zh-CN" altLang="en-US" sz="3200" b="1" dirty="0">
                <a:solidFill>
                  <a:srgbClr val="333300"/>
                </a:solidFill>
              </a:rPr>
              <a:t>就取值于全总个体域</a:t>
            </a:r>
            <a:r>
              <a:rPr lang="en-US" altLang="zh-CN" sz="3200" b="1" dirty="0">
                <a:solidFill>
                  <a:srgbClr val="333300"/>
                </a:solidFill>
              </a:rPr>
              <a:t>U</a:t>
            </a:r>
            <a:r>
              <a:rPr lang="zh-CN" altLang="en-US" sz="3200" b="1" dirty="0">
                <a:solidFill>
                  <a:srgbClr val="333300"/>
                </a:solidFill>
              </a:rPr>
              <a:t>，</a:t>
            </a:r>
          </a:p>
          <a:p>
            <a:pPr eaLnBrk="1" hangingPunct="1"/>
            <a:r>
              <a:rPr lang="zh-CN" altLang="en-US" sz="3200" b="1" dirty="0">
                <a:solidFill>
                  <a:srgbClr val="333300"/>
                </a:solidFill>
              </a:rPr>
              <a:t>              谓词</a:t>
            </a:r>
            <a:r>
              <a:rPr lang="en-US" altLang="zh-CN" sz="3200" b="1" dirty="0">
                <a:solidFill>
                  <a:srgbClr val="333300"/>
                </a:solidFill>
              </a:rPr>
              <a:t>C(x)</a:t>
            </a:r>
            <a:r>
              <a:rPr lang="zh-CN" altLang="en-US" sz="3200" b="1" dirty="0">
                <a:solidFill>
                  <a:srgbClr val="333300"/>
                </a:solidFill>
              </a:rPr>
              <a:t>限定</a:t>
            </a:r>
            <a:r>
              <a:rPr lang="en-US" altLang="zh-CN" sz="3200" b="1" dirty="0">
                <a:solidFill>
                  <a:srgbClr val="333300"/>
                </a:solidFill>
              </a:rPr>
              <a:t>x</a:t>
            </a:r>
            <a:r>
              <a:rPr lang="zh-CN" altLang="en-US" sz="3200" b="1" dirty="0">
                <a:solidFill>
                  <a:srgbClr val="333300"/>
                </a:solidFill>
              </a:rPr>
              <a:t>取值范围。</a:t>
            </a:r>
          </a:p>
        </p:txBody>
      </p:sp>
    </p:spTree>
    <p:extLst>
      <p:ext uri="{BB962C8B-B14F-4D97-AF65-F5344CB8AC3E}">
        <p14:creationId xmlns:p14="http://schemas.microsoft.com/office/powerpoint/2010/main" val="29035458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20">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2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2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2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2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2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A237497-95F4-46C5-AB35-8BC2CA799E1F}" type="slidenum">
              <a:rPr lang="zh-CN" altLang="en-US" smtClean="0">
                <a:solidFill>
                  <a:schemeClr val="accent1"/>
                </a:solidFill>
              </a:rPr>
              <a:pPr/>
              <a:t>46</a:t>
            </a:fld>
            <a:r>
              <a:rPr lang="en-US" altLang="zh-CN" dirty="0">
                <a:solidFill>
                  <a:schemeClr val="accent1"/>
                </a:solidFill>
              </a:rPr>
              <a:t>/50</a:t>
            </a:r>
          </a:p>
        </p:txBody>
      </p:sp>
      <p:sp>
        <p:nvSpPr>
          <p:cNvPr id="12291" name="Rectangle 4"/>
          <p:cNvSpPr>
            <a:spLocks noChangeArrowheads="1"/>
          </p:cNvSpPr>
          <p:nvPr/>
        </p:nvSpPr>
        <p:spPr bwMode="auto">
          <a:xfrm>
            <a:off x="323528" y="688658"/>
            <a:ext cx="864235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3200" b="1" dirty="0">
                <a:solidFill>
                  <a:srgbClr val="333300"/>
                </a:solidFill>
                <a:latin typeface="Calibri" panose="020F0502020204030204" pitchFamily="34" charset="0"/>
                <a:cs typeface="Times New Roman" panose="02020603050405020304" pitchFamily="18" charset="0"/>
              </a:rPr>
              <a:t>解</a:t>
            </a:r>
            <a:r>
              <a:rPr lang="en-US" altLang="zh-CN" sz="3200" b="1" dirty="0">
                <a:solidFill>
                  <a:srgbClr val="333300"/>
                </a:solidFill>
                <a:latin typeface="Calibri" panose="020F0502020204030204" pitchFamily="34" charset="0"/>
                <a:cs typeface="Times New Roman" panose="02020603050405020304" pitchFamily="18" charset="0"/>
              </a:rPr>
              <a:t>: </a:t>
            </a:r>
            <a:r>
              <a:rPr lang="zh-CN" altLang="en-US" sz="3200" b="1" dirty="0">
                <a:solidFill>
                  <a:srgbClr val="333300"/>
                </a:solidFill>
                <a:latin typeface="Calibri" panose="020F0502020204030204" pitchFamily="34" charset="0"/>
                <a:cs typeface="Times New Roman" panose="02020603050405020304" pitchFamily="18" charset="0"/>
              </a:rPr>
              <a:t>设</a:t>
            </a:r>
            <a:endParaRPr lang="en-US" altLang="zh-CN" sz="3200" b="1" dirty="0">
              <a:solidFill>
                <a:srgbClr val="333300"/>
              </a:solidFill>
              <a:latin typeface="Calibri" panose="020F0502020204030204" pitchFamily="34" charset="0"/>
              <a:cs typeface="Times New Roman" panose="02020603050405020304" pitchFamily="18" charset="0"/>
            </a:endParaRPr>
          </a:p>
          <a:p>
            <a:pPr eaLnBrk="1" hangingPunct="1">
              <a:lnSpc>
                <a:spcPct val="150000"/>
              </a:lnSpc>
            </a:pPr>
            <a:r>
              <a:rPr lang="en-US" altLang="zh-CN" sz="3200" b="1" dirty="0">
                <a:solidFill>
                  <a:srgbClr val="333300"/>
                </a:solidFill>
                <a:latin typeface="Calibri" panose="020F0502020204030204" pitchFamily="34" charset="0"/>
                <a:cs typeface="Times New Roman" panose="02020603050405020304" pitchFamily="18" charset="0"/>
              </a:rPr>
              <a:t>            </a:t>
            </a:r>
            <a:r>
              <a:rPr lang="zh-CN" altLang="en-US" sz="3200" b="1" dirty="0">
                <a:solidFill>
                  <a:srgbClr val="333300"/>
                </a:solidFill>
                <a:latin typeface="Calibri" panose="020F0502020204030204" pitchFamily="34" charset="0"/>
                <a:cs typeface="Times New Roman" panose="02020603050405020304" pitchFamily="18" charset="0"/>
              </a:rPr>
              <a:t>	</a:t>
            </a:r>
            <a:r>
              <a:rPr lang="en-US" altLang="zh-CN" sz="3200" b="1" i="1" dirty="0">
                <a:solidFill>
                  <a:srgbClr val="333300"/>
                </a:solidFill>
                <a:latin typeface="Calibri" panose="020F0502020204030204" pitchFamily="34" charset="0"/>
                <a:cs typeface="Times New Roman" panose="02020603050405020304" pitchFamily="18" charset="0"/>
              </a:rPr>
              <a:t>S</a:t>
            </a:r>
            <a:r>
              <a:rPr lang="en-US" altLang="zh-CN" sz="3200" b="1" dirty="0">
                <a:solidFill>
                  <a:srgbClr val="333300"/>
                </a:solidFill>
                <a:latin typeface="Calibri" panose="020F0502020204030204" pitchFamily="34" charset="0"/>
                <a:cs typeface="Times New Roman" panose="02020603050405020304" pitchFamily="18" charset="0"/>
              </a:rPr>
              <a:t>(</a:t>
            </a:r>
            <a:r>
              <a:rPr lang="en-US" altLang="zh-CN" sz="3200" b="1" i="1" dirty="0">
                <a:solidFill>
                  <a:srgbClr val="333300"/>
                </a:solidFill>
                <a:latin typeface="Calibri" panose="020F0502020204030204" pitchFamily="34" charset="0"/>
                <a:cs typeface="Times New Roman" panose="02020603050405020304" pitchFamily="18" charset="0"/>
              </a:rPr>
              <a:t>x</a:t>
            </a:r>
            <a:r>
              <a:rPr lang="en-US" altLang="zh-CN" sz="3200" b="1" dirty="0">
                <a:solidFill>
                  <a:srgbClr val="333300"/>
                </a:solidFill>
                <a:latin typeface="Calibri" panose="020F0502020204030204" pitchFamily="34" charset="0"/>
                <a:cs typeface="Times New Roman" panose="02020603050405020304" pitchFamily="18" charset="0"/>
              </a:rPr>
              <a:t>)</a:t>
            </a:r>
            <a:r>
              <a:rPr lang="zh-CN" altLang="en-US" sz="3200" b="1" dirty="0">
                <a:solidFill>
                  <a:srgbClr val="333300"/>
                </a:solidFill>
                <a:latin typeface="Calibri" panose="020F0502020204030204" pitchFamily="34" charset="0"/>
                <a:cs typeface="Times New Roman" panose="02020603050405020304" pitchFamily="18" charset="0"/>
              </a:rPr>
              <a:t>表示</a:t>
            </a:r>
            <a:r>
              <a:rPr lang="en-US" altLang="zh-CN" sz="3200" b="1" i="1" dirty="0">
                <a:solidFill>
                  <a:srgbClr val="333300"/>
                </a:solidFill>
                <a:latin typeface="Calibri" panose="020F0502020204030204" pitchFamily="34" charset="0"/>
                <a:cs typeface="Times New Roman" panose="02020603050405020304" pitchFamily="18" charset="0"/>
              </a:rPr>
              <a:t>x</a:t>
            </a:r>
            <a:r>
              <a:rPr lang="zh-CN" altLang="en-US" sz="3200" b="1" dirty="0">
                <a:solidFill>
                  <a:srgbClr val="333300"/>
                </a:solidFill>
                <a:latin typeface="Calibri" panose="020F0502020204030204" pitchFamily="34" charset="0"/>
                <a:cs typeface="Times New Roman" panose="02020603050405020304" pitchFamily="18" charset="0"/>
              </a:rPr>
              <a:t>为学生；</a:t>
            </a:r>
          </a:p>
          <a:p>
            <a:pPr eaLnBrk="1" hangingPunct="1">
              <a:lnSpc>
                <a:spcPct val="150000"/>
              </a:lnSpc>
            </a:pPr>
            <a:r>
              <a:rPr lang="zh-CN" altLang="en-US" sz="3200" b="1" dirty="0">
                <a:solidFill>
                  <a:srgbClr val="333300"/>
                </a:solidFill>
                <a:latin typeface="Calibri" panose="020F0502020204030204" pitchFamily="34" charset="0"/>
                <a:cs typeface="Times New Roman" panose="02020603050405020304" pitchFamily="18" charset="0"/>
              </a:rPr>
              <a:t>		</a:t>
            </a:r>
            <a:r>
              <a:rPr lang="en-US" altLang="zh-CN" sz="3200" b="1" dirty="0">
                <a:solidFill>
                  <a:srgbClr val="333300"/>
                </a:solidFill>
                <a:latin typeface="Calibri" panose="020F0502020204030204" pitchFamily="34" charset="0"/>
                <a:cs typeface="Times New Roman" panose="02020603050405020304" pitchFamily="18" charset="0"/>
              </a:rPr>
              <a:t>R(x)</a:t>
            </a:r>
            <a:r>
              <a:rPr lang="zh-CN" altLang="en-US" sz="3200" b="1" dirty="0">
                <a:solidFill>
                  <a:srgbClr val="333300"/>
                </a:solidFill>
                <a:latin typeface="Calibri" panose="020F0502020204030204" pitchFamily="34" charset="0"/>
                <a:cs typeface="Times New Roman" panose="02020603050405020304" pitchFamily="18" charset="0"/>
              </a:rPr>
              <a:t>表示</a:t>
            </a:r>
            <a:r>
              <a:rPr lang="en-US" altLang="zh-CN" sz="3200" b="1" dirty="0">
                <a:solidFill>
                  <a:srgbClr val="333300"/>
                </a:solidFill>
                <a:latin typeface="Calibri" panose="020F0502020204030204" pitchFamily="34" charset="0"/>
                <a:cs typeface="Times New Roman" panose="02020603050405020304" pitchFamily="18" charset="0"/>
              </a:rPr>
              <a:t>x</a:t>
            </a:r>
            <a:r>
              <a:rPr lang="zh-CN" altLang="en-US" sz="3200" b="1" dirty="0">
                <a:solidFill>
                  <a:srgbClr val="333300"/>
                </a:solidFill>
                <a:latin typeface="Calibri" panose="020F0502020204030204" pitchFamily="34" charset="0"/>
                <a:cs typeface="Times New Roman" panose="02020603050405020304" pitchFamily="18" charset="0"/>
              </a:rPr>
              <a:t>为明星</a:t>
            </a:r>
            <a:r>
              <a:rPr lang="en-US" altLang="zh-CN" sz="3200" b="1" dirty="0">
                <a:solidFill>
                  <a:srgbClr val="333300"/>
                </a:solidFill>
                <a:latin typeface="Calibri" panose="020F0502020204030204" pitchFamily="34" charset="0"/>
                <a:cs typeface="Times New Roman" panose="02020603050405020304" pitchFamily="18" charset="0"/>
              </a:rPr>
              <a:t>;</a:t>
            </a:r>
          </a:p>
          <a:p>
            <a:pPr eaLnBrk="1" hangingPunct="1">
              <a:lnSpc>
                <a:spcPct val="150000"/>
              </a:lnSpc>
            </a:pPr>
            <a:r>
              <a:rPr lang="en-US" altLang="zh-CN" sz="3200" b="1" dirty="0">
                <a:solidFill>
                  <a:srgbClr val="333300"/>
                </a:solidFill>
                <a:latin typeface="Calibri" panose="020F0502020204030204" pitchFamily="34" charset="0"/>
                <a:cs typeface="Times New Roman" panose="02020603050405020304" pitchFamily="18" charset="0"/>
              </a:rPr>
              <a:t>      		L(</a:t>
            </a:r>
            <a:r>
              <a:rPr lang="en-US" altLang="zh-CN" sz="3200" b="1" i="1" dirty="0">
                <a:solidFill>
                  <a:srgbClr val="333300"/>
                </a:solidFill>
                <a:latin typeface="Calibri" panose="020F0502020204030204" pitchFamily="34" charset="0"/>
                <a:cs typeface="Times New Roman" panose="02020603050405020304" pitchFamily="18" charset="0"/>
              </a:rPr>
              <a:t>x</a:t>
            </a:r>
            <a:r>
              <a:rPr lang="zh-CN" altLang="en-US" sz="3200" b="1" dirty="0">
                <a:solidFill>
                  <a:srgbClr val="333300"/>
                </a:solidFill>
                <a:latin typeface="Calibri" panose="020F0502020204030204" pitchFamily="34" charset="0"/>
                <a:cs typeface="Times New Roman" panose="02020603050405020304" pitchFamily="18" charset="0"/>
              </a:rPr>
              <a:t>，</a:t>
            </a:r>
            <a:r>
              <a:rPr lang="en-US" altLang="zh-CN" sz="3200" b="1" i="1" dirty="0">
                <a:solidFill>
                  <a:srgbClr val="333300"/>
                </a:solidFill>
                <a:latin typeface="Calibri" panose="020F0502020204030204" pitchFamily="34" charset="0"/>
                <a:cs typeface="Times New Roman" panose="02020603050405020304" pitchFamily="18" charset="0"/>
              </a:rPr>
              <a:t>y</a:t>
            </a:r>
            <a:r>
              <a:rPr lang="en-US" altLang="zh-CN" sz="3200" b="1" dirty="0">
                <a:solidFill>
                  <a:srgbClr val="333300"/>
                </a:solidFill>
                <a:latin typeface="Calibri" panose="020F0502020204030204" pitchFamily="34" charset="0"/>
                <a:cs typeface="Times New Roman" panose="02020603050405020304" pitchFamily="18" charset="0"/>
              </a:rPr>
              <a:t>)</a:t>
            </a:r>
            <a:r>
              <a:rPr lang="zh-CN" altLang="en-US" sz="3200" b="1" dirty="0">
                <a:solidFill>
                  <a:srgbClr val="333300"/>
                </a:solidFill>
                <a:latin typeface="Calibri" panose="020F0502020204030204" pitchFamily="34" charset="0"/>
                <a:cs typeface="Times New Roman" panose="02020603050405020304" pitchFamily="18" charset="0"/>
              </a:rPr>
              <a:t>表示</a:t>
            </a:r>
            <a:r>
              <a:rPr lang="en-US" altLang="zh-CN" sz="3200" b="1" i="1" dirty="0">
                <a:solidFill>
                  <a:srgbClr val="333300"/>
                </a:solidFill>
                <a:latin typeface="Calibri" panose="020F0502020204030204" pitchFamily="34" charset="0"/>
                <a:cs typeface="Times New Roman" panose="02020603050405020304" pitchFamily="18" charset="0"/>
              </a:rPr>
              <a:t>x</a:t>
            </a:r>
            <a:r>
              <a:rPr lang="zh-CN" altLang="en-US" sz="3200" b="1" dirty="0">
                <a:solidFill>
                  <a:srgbClr val="333300"/>
                </a:solidFill>
                <a:latin typeface="Calibri" panose="020F0502020204030204" pitchFamily="34" charset="0"/>
                <a:cs typeface="Times New Roman" panose="02020603050405020304" pitchFamily="18" charset="0"/>
              </a:rPr>
              <a:t>喜欢</a:t>
            </a:r>
            <a:r>
              <a:rPr lang="en-US" altLang="zh-CN" sz="3200" b="1" i="1" dirty="0">
                <a:solidFill>
                  <a:srgbClr val="333300"/>
                </a:solidFill>
                <a:latin typeface="Calibri" panose="020F0502020204030204" pitchFamily="34" charset="0"/>
                <a:cs typeface="Times New Roman" panose="02020603050405020304" pitchFamily="18" charset="0"/>
              </a:rPr>
              <a:t>y</a:t>
            </a:r>
            <a:r>
              <a:rPr lang="zh-CN" altLang="en-US" sz="3200" b="1" dirty="0">
                <a:solidFill>
                  <a:srgbClr val="333300"/>
                </a:solidFill>
                <a:latin typeface="Calibri" panose="020F0502020204030204" pitchFamily="34" charset="0"/>
                <a:cs typeface="Times New Roman" panose="02020603050405020304" pitchFamily="18" charset="0"/>
              </a:rPr>
              <a:t>。</a:t>
            </a:r>
          </a:p>
          <a:p>
            <a:pPr eaLnBrk="1" hangingPunct="1">
              <a:lnSpc>
                <a:spcPct val="150000"/>
              </a:lnSpc>
            </a:pPr>
            <a:r>
              <a:rPr lang="zh-CN" altLang="en-US" sz="3200" b="1" dirty="0">
                <a:solidFill>
                  <a:srgbClr val="333300"/>
                </a:solidFill>
                <a:latin typeface="Calibri" panose="020F0502020204030204" pitchFamily="34" charset="0"/>
                <a:cs typeface="Times New Roman" panose="02020603050405020304" pitchFamily="18" charset="0"/>
              </a:rPr>
              <a:t>        则原句可以译为</a:t>
            </a:r>
            <a:r>
              <a:rPr lang="en-US" altLang="zh-CN" sz="3200" b="1" dirty="0">
                <a:solidFill>
                  <a:srgbClr val="333300"/>
                </a:solidFill>
                <a:latin typeface="Calibri" panose="020F0502020204030204" pitchFamily="34" charset="0"/>
                <a:cs typeface="Times New Roman" panose="02020603050405020304" pitchFamily="18" charset="0"/>
              </a:rPr>
              <a:t>:</a:t>
            </a:r>
          </a:p>
          <a:p>
            <a:pPr eaLnBrk="1" hangingPunct="1">
              <a:lnSpc>
                <a:spcPct val="150000"/>
              </a:lnSpc>
            </a:pPr>
            <a:r>
              <a:rPr lang="en-US" altLang="zh-CN" sz="3200" b="1" dirty="0">
                <a:solidFill>
                  <a:srgbClr val="333300"/>
                </a:solidFill>
                <a:latin typeface="Calibri" panose="020F0502020204030204" pitchFamily="34" charset="0"/>
                <a:cs typeface="Times New Roman" panose="02020603050405020304" pitchFamily="18" charset="0"/>
              </a:rPr>
              <a:t>			</a:t>
            </a:r>
            <a:r>
              <a:rPr lang="el-GR" altLang="zh-CN" sz="3200" b="1" dirty="0">
                <a:latin typeface="Calibri" panose="020F0502020204030204" pitchFamily="34" charset="0"/>
                <a:cs typeface="Times New Roman" panose="02020603050405020304" pitchFamily="18" charset="0"/>
              </a:rPr>
              <a:t>∃</a:t>
            </a:r>
            <a:r>
              <a:rPr lang="en-US" altLang="zh-CN" sz="3200" b="1" dirty="0">
                <a:latin typeface="Calibri" panose="020F0502020204030204" pitchFamily="34" charset="0"/>
                <a:cs typeface="Times New Roman" panose="02020603050405020304" pitchFamily="18" charset="0"/>
              </a:rPr>
              <a:t>x(S(x)</a:t>
            </a:r>
            <a:r>
              <a:rPr lang="en-US" altLang="zh-CN" sz="3200" b="1" dirty="0">
                <a:solidFill>
                  <a:srgbClr val="333300"/>
                </a:solidFill>
                <a:latin typeface="Calibri" panose="020F0502020204030204" pitchFamily="34" charset="0"/>
                <a:cs typeface="Times New Roman" panose="02020603050405020304" pitchFamily="18" charset="0"/>
              </a:rPr>
              <a:t>∧</a:t>
            </a:r>
            <a:r>
              <a:rPr lang="el-GR" altLang="zh-CN" sz="3200" b="1" dirty="0">
                <a:latin typeface="Calibri" panose="020F0502020204030204" pitchFamily="34" charset="0"/>
                <a:cs typeface="Times New Roman" panose="02020603050405020304" pitchFamily="18" charset="0"/>
              </a:rPr>
              <a:t>∀</a:t>
            </a:r>
            <a:r>
              <a:rPr lang="en-US" altLang="zh-CN" sz="3200" b="1" dirty="0">
                <a:latin typeface="Calibri" panose="020F0502020204030204" pitchFamily="34" charset="0"/>
                <a:cs typeface="Times New Roman" panose="02020603050405020304" pitchFamily="18" charset="0"/>
              </a:rPr>
              <a:t>y(R(y) →L(</a:t>
            </a:r>
            <a:r>
              <a:rPr lang="en-US" altLang="zh-CN" sz="3200" b="1" dirty="0" err="1">
                <a:latin typeface="Calibri" panose="020F0502020204030204" pitchFamily="34" charset="0"/>
                <a:cs typeface="Times New Roman" panose="02020603050405020304" pitchFamily="18" charset="0"/>
              </a:rPr>
              <a:t>x,y</a:t>
            </a:r>
            <a:r>
              <a:rPr lang="en-US" altLang="zh-CN" sz="3200" b="1" dirty="0">
                <a:latin typeface="Calibri" panose="020F0502020204030204" pitchFamily="34" charset="0"/>
                <a:cs typeface="Times New Roman" panose="02020603050405020304" pitchFamily="18" charset="0"/>
              </a:rPr>
              <a:t>)))</a:t>
            </a:r>
          </a:p>
        </p:txBody>
      </p:sp>
      <p:sp>
        <p:nvSpPr>
          <p:cNvPr id="2" name="文本框 1"/>
          <p:cNvSpPr txBox="1"/>
          <p:nvPr/>
        </p:nvSpPr>
        <p:spPr>
          <a:xfrm>
            <a:off x="110537" y="0"/>
            <a:ext cx="7725192" cy="646331"/>
          </a:xfrm>
          <a:prstGeom prst="rect">
            <a:avLst/>
          </a:prstGeom>
          <a:noFill/>
        </p:spPr>
        <p:txBody>
          <a:bodyPr wrap="none" rtlCol="0">
            <a:spAutoFit/>
          </a:bodyPr>
          <a:lstStyle/>
          <a:p>
            <a:r>
              <a:rPr lang="zh-CN" altLang="en-US" sz="3600" b="1" dirty="0">
                <a:solidFill>
                  <a:schemeClr val="bg1"/>
                </a:solidFill>
              </a:rPr>
              <a:t>例 符号化：有些学生喜欢所有的明星</a:t>
            </a:r>
            <a:endParaRPr lang="zh-CN" altLang="en-US" sz="3600" dirty="0">
              <a:solidFill>
                <a:schemeClr val="bg1"/>
              </a:solidFill>
            </a:endParaRPr>
          </a:p>
        </p:txBody>
      </p:sp>
    </p:spTree>
    <p:extLst>
      <p:ext uri="{BB962C8B-B14F-4D97-AF65-F5344CB8AC3E}">
        <p14:creationId xmlns:p14="http://schemas.microsoft.com/office/powerpoint/2010/main" val="3327517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061B484-620F-4FC3-8A39-FC7776ABFDEC}" type="slidenum">
              <a:rPr lang="zh-CN" altLang="en-US" smtClean="0">
                <a:solidFill>
                  <a:schemeClr val="accent1"/>
                </a:solidFill>
              </a:rPr>
              <a:pPr/>
              <a:t>47</a:t>
            </a:fld>
            <a:r>
              <a:rPr lang="en-US" altLang="zh-CN" dirty="0">
                <a:solidFill>
                  <a:schemeClr val="accent1"/>
                </a:solidFill>
              </a:rPr>
              <a:t>/50</a:t>
            </a:r>
          </a:p>
        </p:txBody>
      </p:sp>
      <p:sp>
        <p:nvSpPr>
          <p:cNvPr id="15363" name="Rectangle 2"/>
          <p:cNvSpPr>
            <a:spLocks noGrp="1"/>
          </p:cNvSpPr>
          <p:nvPr>
            <p:ph type="title" idx="4294967295"/>
          </p:nvPr>
        </p:nvSpPr>
        <p:spPr>
          <a:xfrm>
            <a:off x="-108520" y="-26988"/>
            <a:ext cx="9252520" cy="642938"/>
          </a:xfrm>
        </p:spPr>
        <p:txBody>
          <a:bodyPr/>
          <a:lstStyle/>
          <a:p>
            <a:r>
              <a:rPr lang="zh-CN" altLang="en-US" sz="3200" b="1" dirty="0">
                <a:ea typeface="宋体" panose="02010600030101010101" pitchFamily="2" charset="-122"/>
              </a:rPr>
              <a:t>例</a:t>
            </a:r>
            <a:r>
              <a:rPr lang="en-US" altLang="zh-CN" sz="3200" b="1" dirty="0">
                <a:ea typeface="宋体" panose="02010600030101010101" pitchFamily="2" charset="-122"/>
              </a:rPr>
              <a:t> </a:t>
            </a:r>
            <a:r>
              <a:rPr lang="zh-CN" altLang="en-US" sz="3200" b="1" dirty="0">
                <a:ea typeface="宋体" panose="02010600030101010101" pitchFamily="2" charset="-122"/>
              </a:rPr>
              <a:t>符号化：</a:t>
            </a:r>
            <a:r>
              <a:rPr lang="en-US" altLang="zh-CN" sz="3200" b="1" dirty="0">
                <a:ea typeface="宋体" panose="02010600030101010101" pitchFamily="2" charset="-122"/>
              </a:rPr>
              <a:t>  </a:t>
            </a:r>
            <a:r>
              <a:rPr lang="zh-CN" altLang="en-US" sz="3200" b="1" dirty="0">
                <a:ea typeface="宋体" panose="02010600030101010101" pitchFamily="2" charset="-122"/>
              </a:rPr>
              <a:t>金子闪光，但闪光的并非全是金子。</a:t>
            </a:r>
            <a:endParaRPr lang="en-US" altLang="zh-CN" sz="3200" b="1" dirty="0">
              <a:ea typeface="宋体" panose="02010600030101010101" pitchFamily="2" charset="-122"/>
            </a:endParaRPr>
          </a:p>
        </p:txBody>
      </p:sp>
      <p:sp>
        <p:nvSpPr>
          <p:cNvPr id="11267" name="Rectangle 4"/>
          <p:cNvSpPr>
            <a:spLocks noChangeArrowheads="1"/>
          </p:cNvSpPr>
          <p:nvPr/>
        </p:nvSpPr>
        <p:spPr bwMode="auto">
          <a:xfrm>
            <a:off x="395288" y="730913"/>
            <a:ext cx="8280400" cy="393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3200" b="1" dirty="0">
                <a:solidFill>
                  <a:srgbClr val="333300"/>
                </a:solidFill>
              </a:rPr>
              <a:t>解：设  </a:t>
            </a:r>
            <a:r>
              <a:rPr lang="en-US" altLang="zh-CN" sz="3200" b="1" i="1" dirty="0">
                <a:solidFill>
                  <a:srgbClr val="333300"/>
                </a:solidFill>
              </a:rPr>
              <a:t>G</a:t>
            </a:r>
            <a:r>
              <a:rPr lang="en-US" altLang="zh-CN" sz="3200" b="1" dirty="0">
                <a:solidFill>
                  <a:srgbClr val="333300"/>
                </a:solidFill>
              </a:rPr>
              <a:t>(x)</a:t>
            </a:r>
            <a:r>
              <a:rPr lang="zh-CN" altLang="en-US" sz="3200" b="1" dirty="0">
                <a:solidFill>
                  <a:srgbClr val="333300"/>
                </a:solidFill>
              </a:rPr>
              <a:t>表示</a:t>
            </a:r>
            <a:r>
              <a:rPr lang="en-US" altLang="zh-CN" sz="3200" b="1" i="1" dirty="0">
                <a:solidFill>
                  <a:srgbClr val="333300"/>
                </a:solidFill>
              </a:rPr>
              <a:t>x</a:t>
            </a:r>
            <a:r>
              <a:rPr lang="zh-CN" altLang="en-US" sz="3200" b="1" dirty="0">
                <a:solidFill>
                  <a:srgbClr val="333300"/>
                </a:solidFill>
              </a:rPr>
              <a:t>为金子；</a:t>
            </a:r>
          </a:p>
          <a:p>
            <a:pPr eaLnBrk="1" hangingPunct="1">
              <a:lnSpc>
                <a:spcPct val="130000"/>
              </a:lnSpc>
            </a:pPr>
            <a:r>
              <a:rPr lang="zh-CN" altLang="en-US" sz="3200" b="1" dirty="0">
                <a:solidFill>
                  <a:srgbClr val="333300"/>
                </a:solidFill>
              </a:rPr>
              <a:t>             </a:t>
            </a:r>
            <a:r>
              <a:rPr lang="en-US" altLang="zh-CN" sz="3200" b="1" i="1" dirty="0">
                <a:solidFill>
                  <a:srgbClr val="333300"/>
                </a:solidFill>
              </a:rPr>
              <a:t>S</a:t>
            </a:r>
            <a:r>
              <a:rPr lang="en-US" altLang="zh-CN" sz="3200" b="1" dirty="0">
                <a:solidFill>
                  <a:srgbClr val="333300"/>
                </a:solidFill>
              </a:rPr>
              <a:t>(</a:t>
            </a:r>
            <a:r>
              <a:rPr lang="en-US" altLang="zh-CN" sz="3200" b="1" i="1" dirty="0">
                <a:solidFill>
                  <a:srgbClr val="333300"/>
                </a:solidFill>
              </a:rPr>
              <a:t>x</a:t>
            </a:r>
            <a:r>
              <a:rPr lang="en-US" altLang="zh-CN" sz="3200" b="1" dirty="0">
                <a:solidFill>
                  <a:srgbClr val="333300"/>
                </a:solidFill>
              </a:rPr>
              <a:t>)</a:t>
            </a:r>
            <a:r>
              <a:rPr lang="zh-CN" altLang="en-US" sz="3200" b="1" dirty="0">
                <a:solidFill>
                  <a:srgbClr val="333300"/>
                </a:solidFill>
              </a:rPr>
              <a:t>表示</a:t>
            </a:r>
            <a:r>
              <a:rPr lang="en-US" altLang="zh-CN" sz="3200" b="1" i="1" dirty="0">
                <a:solidFill>
                  <a:srgbClr val="333300"/>
                </a:solidFill>
              </a:rPr>
              <a:t>x</a:t>
            </a:r>
            <a:r>
              <a:rPr lang="zh-CN" altLang="en-US" sz="3200" b="1" dirty="0">
                <a:solidFill>
                  <a:srgbClr val="333300"/>
                </a:solidFill>
              </a:rPr>
              <a:t>闪光。</a:t>
            </a:r>
          </a:p>
          <a:p>
            <a:pPr eaLnBrk="1" hangingPunct="1">
              <a:lnSpc>
                <a:spcPct val="130000"/>
              </a:lnSpc>
            </a:pPr>
            <a:r>
              <a:rPr lang="zh-CN" altLang="en-US" sz="3200" b="1" dirty="0">
                <a:solidFill>
                  <a:srgbClr val="333300"/>
                </a:solidFill>
              </a:rPr>
              <a:t>       则原句译为：</a:t>
            </a:r>
          </a:p>
          <a:p>
            <a:pPr algn="ctr" eaLnBrk="1" hangingPunct="1">
              <a:lnSpc>
                <a:spcPct val="130000"/>
              </a:lnSpc>
            </a:pPr>
            <a:r>
              <a:rPr lang="zh-CN" altLang="en-US" sz="3200" b="1" dirty="0">
                <a:solidFill>
                  <a:srgbClr val="333300"/>
                </a:solidFill>
              </a:rPr>
              <a:t>      </a:t>
            </a:r>
            <a:r>
              <a:rPr lang="zh-CN" altLang="en-US" sz="3200" b="1" dirty="0">
                <a:solidFill>
                  <a:srgbClr val="333300"/>
                </a:solidFill>
                <a:sym typeface="Symbol" panose="05050102010706020507" pitchFamily="18" charset="2"/>
              </a:rPr>
              <a:t></a:t>
            </a:r>
            <a:r>
              <a:rPr lang="en-US" altLang="zh-CN" sz="3200" b="1" i="1" dirty="0">
                <a:solidFill>
                  <a:srgbClr val="333300"/>
                </a:solidFill>
              </a:rPr>
              <a:t>x</a:t>
            </a:r>
            <a:r>
              <a:rPr lang="en-US" altLang="zh-CN" sz="3200" b="1" dirty="0">
                <a:solidFill>
                  <a:srgbClr val="333300"/>
                </a:solidFill>
                <a:sym typeface="Symbol" panose="05050102010706020507" pitchFamily="18" charset="2"/>
              </a:rPr>
              <a:t>(</a:t>
            </a:r>
            <a:r>
              <a:rPr lang="en-US" altLang="zh-CN" sz="3200" b="1" i="1" dirty="0">
                <a:solidFill>
                  <a:srgbClr val="333300"/>
                </a:solidFill>
                <a:sym typeface="Symbol" panose="05050102010706020507" pitchFamily="18" charset="2"/>
              </a:rPr>
              <a:t>G</a:t>
            </a:r>
            <a:r>
              <a:rPr lang="en-US" altLang="zh-CN" sz="3200" b="1" dirty="0">
                <a:solidFill>
                  <a:srgbClr val="333300"/>
                </a:solidFill>
                <a:sym typeface="Symbol" panose="05050102010706020507" pitchFamily="18" charset="2"/>
              </a:rPr>
              <a:t>(</a:t>
            </a:r>
            <a:r>
              <a:rPr lang="en-US" altLang="zh-CN" sz="3200" b="1" i="1" dirty="0">
                <a:solidFill>
                  <a:srgbClr val="333300"/>
                </a:solidFill>
                <a:sym typeface="Symbol" panose="05050102010706020507" pitchFamily="18" charset="2"/>
              </a:rPr>
              <a:t>x</a:t>
            </a:r>
            <a:r>
              <a:rPr lang="en-US" altLang="zh-CN" sz="3200" b="1" dirty="0">
                <a:solidFill>
                  <a:srgbClr val="333300"/>
                </a:solidFill>
                <a:sym typeface="Symbol" panose="05050102010706020507" pitchFamily="18" charset="2"/>
              </a:rPr>
              <a:t>)</a:t>
            </a:r>
            <a:r>
              <a:rPr lang="en-US" altLang="zh-CN" sz="3200" b="1" i="1" dirty="0">
                <a:solidFill>
                  <a:srgbClr val="333300"/>
                </a:solidFill>
              </a:rPr>
              <a:t> S</a:t>
            </a:r>
            <a:r>
              <a:rPr lang="en-US" altLang="zh-CN" sz="3200" b="1" dirty="0">
                <a:solidFill>
                  <a:srgbClr val="333300"/>
                </a:solidFill>
                <a:sym typeface="Symbol" panose="05050102010706020507" pitchFamily="18" charset="2"/>
              </a:rPr>
              <a:t>(</a:t>
            </a:r>
            <a:r>
              <a:rPr lang="en-US" altLang="zh-CN" sz="3200" b="1" i="1" dirty="0">
                <a:solidFill>
                  <a:srgbClr val="333300"/>
                </a:solidFill>
                <a:sym typeface="Symbol" panose="05050102010706020507" pitchFamily="18" charset="2"/>
              </a:rPr>
              <a:t>x</a:t>
            </a:r>
            <a:r>
              <a:rPr lang="en-US" altLang="zh-CN" sz="3200" b="1" dirty="0">
                <a:solidFill>
                  <a:srgbClr val="333300"/>
                </a:solidFill>
                <a:sym typeface="Symbol" panose="05050102010706020507" pitchFamily="18" charset="2"/>
              </a:rPr>
              <a:t>))</a:t>
            </a:r>
            <a:r>
              <a:rPr lang="en-US" altLang="zh-CN" sz="3200" b="1" dirty="0">
                <a:solidFill>
                  <a:srgbClr val="333300"/>
                </a:solidFill>
              </a:rPr>
              <a:t> </a:t>
            </a:r>
            <a:r>
              <a:rPr lang="en-US" altLang="zh-CN" sz="3200" b="1" dirty="0">
                <a:solidFill>
                  <a:srgbClr val="333300"/>
                </a:solidFill>
                <a:sym typeface="Symbol" panose="05050102010706020507" pitchFamily="18" charset="2"/>
              </a:rPr>
              <a:t></a:t>
            </a:r>
            <a:r>
              <a:rPr lang="en-US" altLang="zh-CN" sz="3200" b="1" i="1" dirty="0">
                <a:solidFill>
                  <a:srgbClr val="333300"/>
                </a:solidFill>
              </a:rPr>
              <a:t>x</a:t>
            </a:r>
            <a:r>
              <a:rPr lang="en-US" altLang="zh-CN" sz="3200" b="1" dirty="0">
                <a:solidFill>
                  <a:srgbClr val="333300"/>
                </a:solidFill>
                <a:sym typeface="Symbol" panose="05050102010706020507" pitchFamily="18" charset="2"/>
              </a:rPr>
              <a:t>(</a:t>
            </a:r>
            <a:r>
              <a:rPr lang="en-US" altLang="zh-CN" sz="3200" b="1" i="1" dirty="0">
                <a:solidFill>
                  <a:srgbClr val="333300"/>
                </a:solidFill>
                <a:sym typeface="Symbol" panose="05050102010706020507" pitchFamily="18" charset="2"/>
              </a:rPr>
              <a:t>S</a:t>
            </a:r>
            <a:r>
              <a:rPr lang="en-US" altLang="zh-CN" sz="3200" b="1" dirty="0">
                <a:solidFill>
                  <a:srgbClr val="333300"/>
                </a:solidFill>
                <a:sym typeface="Symbol" panose="05050102010706020507" pitchFamily="18" charset="2"/>
              </a:rPr>
              <a:t>(</a:t>
            </a:r>
            <a:r>
              <a:rPr lang="en-US" altLang="zh-CN" sz="3200" b="1" i="1" dirty="0">
                <a:solidFill>
                  <a:srgbClr val="333300"/>
                </a:solidFill>
                <a:sym typeface="Symbol" panose="05050102010706020507" pitchFamily="18" charset="2"/>
              </a:rPr>
              <a:t>x</a:t>
            </a:r>
            <a:r>
              <a:rPr lang="en-US" altLang="zh-CN" sz="3200" b="1" dirty="0">
                <a:solidFill>
                  <a:srgbClr val="333300"/>
                </a:solidFill>
                <a:sym typeface="Symbol" panose="05050102010706020507" pitchFamily="18" charset="2"/>
              </a:rPr>
              <a:t>)</a:t>
            </a:r>
            <a:r>
              <a:rPr lang="en-US" altLang="zh-CN" sz="3200" b="1" i="1" dirty="0">
                <a:solidFill>
                  <a:srgbClr val="333300"/>
                </a:solidFill>
              </a:rPr>
              <a:t> G</a:t>
            </a:r>
            <a:r>
              <a:rPr lang="en-US" altLang="zh-CN" sz="3200" b="1" dirty="0">
                <a:solidFill>
                  <a:srgbClr val="333300"/>
                </a:solidFill>
                <a:sym typeface="Symbol" panose="05050102010706020507" pitchFamily="18" charset="2"/>
              </a:rPr>
              <a:t>(</a:t>
            </a:r>
            <a:r>
              <a:rPr lang="en-US" altLang="zh-CN" sz="3200" b="1" i="1" dirty="0">
                <a:solidFill>
                  <a:srgbClr val="333300"/>
                </a:solidFill>
                <a:sym typeface="Symbol" panose="05050102010706020507" pitchFamily="18" charset="2"/>
              </a:rPr>
              <a:t>x</a:t>
            </a:r>
            <a:r>
              <a:rPr lang="en-US" altLang="zh-CN" sz="3200" b="1" dirty="0">
                <a:solidFill>
                  <a:srgbClr val="333300"/>
                </a:solidFill>
                <a:sym typeface="Symbol" panose="05050102010706020507" pitchFamily="18" charset="2"/>
              </a:rPr>
              <a:t>))</a:t>
            </a:r>
          </a:p>
          <a:p>
            <a:pPr eaLnBrk="1" hangingPunct="1">
              <a:lnSpc>
                <a:spcPct val="130000"/>
              </a:lnSpc>
            </a:pPr>
            <a:r>
              <a:rPr lang="en-US" altLang="zh-CN" sz="3200" b="1" dirty="0">
                <a:solidFill>
                  <a:srgbClr val="333300"/>
                </a:solidFill>
                <a:sym typeface="Symbol" panose="05050102010706020507" pitchFamily="18" charset="2"/>
              </a:rPr>
              <a:t>       </a:t>
            </a:r>
            <a:r>
              <a:rPr lang="zh-CN" altLang="en-US" sz="3200" b="1" dirty="0">
                <a:solidFill>
                  <a:srgbClr val="333300"/>
                </a:solidFill>
                <a:sym typeface="Symbol" panose="05050102010706020507" pitchFamily="18" charset="2"/>
              </a:rPr>
              <a:t>或</a:t>
            </a:r>
          </a:p>
          <a:p>
            <a:pPr algn="ctr" eaLnBrk="1" hangingPunct="1">
              <a:lnSpc>
                <a:spcPct val="130000"/>
              </a:lnSpc>
            </a:pPr>
            <a:r>
              <a:rPr lang="zh-CN" altLang="en-US" sz="3200" b="1" dirty="0">
                <a:solidFill>
                  <a:srgbClr val="333300"/>
                </a:solidFill>
                <a:sym typeface="Symbol" panose="05050102010706020507" pitchFamily="18" charset="2"/>
              </a:rPr>
              <a:t>     </a:t>
            </a:r>
            <a:r>
              <a:rPr lang="zh-CN" altLang="en-US" sz="3200" b="1" dirty="0">
                <a:solidFill>
                  <a:srgbClr val="00B050"/>
                </a:solidFill>
                <a:sym typeface="Symbol" panose="05050102010706020507" pitchFamily="18" charset="2"/>
              </a:rPr>
              <a:t></a:t>
            </a:r>
            <a:r>
              <a:rPr lang="en-US" altLang="zh-CN" sz="3200" b="1" i="1" dirty="0">
                <a:solidFill>
                  <a:srgbClr val="00B050"/>
                </a:solidFill>
              </a:rPr>
              <a:t>x</a:t>
            </a:r>
            <a:r>
              <a:rPr lang="en-US" altLang="zh-CN" sz="3200" b="1" dirty="0">
                <a:solidFill>
                  <a:srgbClr val="00B050"/>
                </a:solidFill>
                <a:sym typeface="Symbol" panose="05050102010706020507" pitchFamily="18" charset="2"/>
              </a:rPr>
              <a:t>(</a:t>
            </a:r>
            <a:r>
              <a:rPr lang="en-US" altLang="zh-CN" sz="3200" b="1" i="1" dirty="0">
                <a:solidFill>
                  <a:srgbClr val="00B050"/>
                </a:solidFill>
                <a:sym typeface="Symbol" panose="05050102010706020507" pitchFamily="18" charset="2"/>
              </a:rPr>
              <a:t>G</a:t>
            </a:r>
            <a:r>
              <a:rPr lang="en-US" altLang="zh-CN" sz="3200" b="1" dirty="0">
                <a:solidFill>
                  <a:srgbClr val="00B050"/>
                </a:solidFill>
                <a:sym typeface="Symbol" panose="05050102010706020507" pitchFamily="18" charset="2"/>
              </a:rPr>
              <a:t>(</a:t>
            </a:r>
            <a:r>
              <a:rPr lang="en-US" altLang="zh-CN" sz="3200" b="1" i="1" dirty="0">
                <a:solidFill>
                  <a:srgbClr val="00B050"/>
                </a:solidFill>
                <a:sym typeface="Symbol" panose="05050102010706020507" pitchFamily="18" charset="2"/>
              </a:rPr>
              <a:t>x</a:t>
            </a:r>
            <a:r>
              <a:rPr lang="en-US" altLang="zh-CN" sz="3200" b="1" dirty="0">
                <a:solidFill>
                  <a:srgbClr val="00B050"/>
                </a:solidFill>
                <a:sym typeface="Symbol" panose="05050102010706020507" pitchFamily="18" charset="2"/>
              </a:rPr>
              <a:t>)</a:t>
            </a:r>
            <a:r>
              <a:rPr lang="en-US" altLang="zh-CN" sz="3200" b="1" i="1" dirty="0">
                <a:solidFill>
                  <a:srgbClr val="00B050"/>
                </a:solidFill>
              </a:rPr>
              <a:t> S</a:t>
            </a:r>
            <a:r>
              <a:rPr lang="en-US" altLang="zh-CN" sz="3200" b="1" dirty="0">
                <a:solidFill>
                  <a:srgbClr val="00B050"/>
                </a:solidFill>
                <a:sym typeface="Symbol" panose="05050102010706020507" pitchFamily="18" charset="2"/>
              </a:rPr>
              <a:t>(</a:t>
            </a:r>
            <a:r>
              <a:rPr lang="en-US" altLang="zh-CN" sz="3200" b="1" i="1" dirty="0">
                <a:solidFill>
                  <a:srgbClr val="00B050"/>
                </a:solidFill>
                <a:sym typeface="Symbol" panose="05050102010706020507" pitchFamily="18" charset="2"/>
              </a:rPr>
              <a:t>x</a:t>
            </a:r>
            <a:r>
              <a:rPr lang="en-US" altLang="zh-CN" sz="3200" b="1" dirty="0">
                <a:solidFill>
                  <a:srgbClr val="00B050"/>
                </a:solidFill>
                <a:sym typeface="Symbol" panose="05050102010706020507" pitchFamily="18" charset="2"/>
              </a:rPr>
              <a:t>)) </a:t>
            </a:r>
            <a:r>
              <a:rPr lang="en-US" altLang="zh-CN" sz="3200" b="1" dirty="0">
                <a:solidFill>
                  <a:srgbClr val="333300"/>
                </a:solidFill>
                <a:sym typeface="Symbol" panose="05050102010706020507" pitchFamily="18" charset="2"/>
              </a:rPr>
              <a:t></a:t>
            </a:r>
            <a:r>
              <a:rPr lang="en-US" altLang="zh-CN" sz="3200" b="1" dirty="0">
                <a:sym typeface="Symbol" panose="05050102010706020507" pitchFamily="18" charset="2"/>
              </a:rPr>
              <a:t> </a:t>
            </a:r>
            <a:r>
              <a:rPr lang="en-US" altLang="zh-CN" sz="3200" b="1" dirty="0">
                <a:solidFill>
                  <a:srgbClr val="CC0000"/>
                </a:solidFill>
                <a:sym typeface="Symbol" panose="05050102010706020507" pitchFamily="18" charset="2"/>
              </a:rPr>
              <a:t> </a:t>
            </a:r>
            <a:r>
              <a:rPr lang="en-US" altLang="zh-CN" sz="3200" b="1" i="1" dirty="0">
                <a:solidFill>
                  <a:srgbClr val="CC0000"/>
                </a:solidFill>
              </a:rPr>
              <a:t>x</a:t>
            </a:r>
            <a:r>
              <a:rPr lang="en-US" altLang="zh-CN" sz="3200" b="1" dirty="0">
                <a:solidFill>
                  <a:srgbClr val="CC0000"/>
                </a:solidFill>
                <a:sym typeface="Symbol" panose="05050102010706020507" pitchFamily="18" charset="2"/>
              </a:rPr>
              <a:t>(</a:t>
            </a:r>
            <a:r>
              <a:rPr lang="en-US" altLang="zh-CN" sz="3200" b="1" i="1" dirty="0">
                <a:solidFill>
                  <a:srgbClr val="CC0000"/>
                </a:solidFill>
                <a:sym typeface="Symbol" panose="05050102010706020507" pitchFamily="18" charset="2"/>
              </a:rPr>
              <a:t>S</a:t>
            </a:r>
            <a:r>
              <a:rPr lang="en-US" altLang="zh-CN" sz="3200" b="1" dirty="0">
                <a:solidFill>
                  <a:srgbClr val="CC0000"/>
                </a:solidFill>
                <a:sym typeface="Symbol" panose="05050102010706020507" pitchFamily="18" charset="2"/>
              </a:rPr>
              <a:t>(</a:t>
            </a:r>
            <a:r>
              <a:rPr lang="en-US" altLang="zh-CN" sz="3200" b="1" i="1" dirty="0">
                <a:solidFill>
                  <a:srgbClr val="CC0000"/>
                </a:solidFill>
                <a:sym typeface="Symbol" panose="05050102010706020507" pitchFamily="18" charset="2"/>
              </a:rPr>
              <a:t>x</a:t>
            </a:r>
            <a:r>
              <a:rPr lang="en-US" altLang="zh-CN" sz="3200" b="1" dirty="0">
                <a:solidFill>
                  <a:srgbClr val="CC0000"/>
                </a:solidFill>
                <a:sym typeface="Symbol" panose="05050102010706020507" pitchFamily="18" charset="2"/>
              </a:rPr>
              <a:t>) </a:t>
            </a:r>
            <a:r>
              <a:rPr lang="en-US" altLang="zh-CN" sz="3200" b="1" i="1" dirty="0">
                <a:solidFill>
                  <a:srgbClr val="CC0000"/>
                </a:solidFill>
              </a:rPr>
              <a:t> </a:t>
            </a:r>
            <a:r>
              <a:rPr lang="en-US" altLang="zh-CN" sz="3200" b="1" dirty="0">
                <a:solidFill>
                  <a:srgbClr val="CC0000"/>
                </a:solidFill>
                <a:sym typeface="Symbol" panose="05050102010706020507" pitchFamily="18" charset="2"/>
              </a:rPr>
              <a:t></a:t>
            </a:r>
            <a:r>
              <a:rPr lang="en-US" altLang="zh-CN" sz="3200" b="1" i="1" dirty="0">
                <a:solidFill>
                  <a:srgbClr val="CC0000"/>
                </a:solidFill>
              </a:rPr>
              <a:t>G</a:t>
            </a:r>
            <a:r>
              <a:rPr lang="en-US" altLang="zh-CN" sz="3200" b="1" dirty="0">
                <a:solidFill>
                  <a:srgbClr val="CC0000"/>
                </a:solidFill>
                <a:sym typeface="Symbol" panose="05050102010706020507" pitchFamily="18" charset="2"/>
              </a:rPr>
              <a:t>(</a:t>
            </a:r>
            <a:r>
              <a:rPr lang="en-US" altLang="zh-CN" sz="3200" b="1" i="1" dirty="0">
                <a:solidFill>
                  <a:srgbClr val="CC0000"/>
                </a:solidFill>
                <a:sym typeface="Symbol" panose="05050102010706020507" pitchFamily="18" charset="2"/>
              </a:rPr>
              <a:t>x</a:t>
            </a:r>
            <a:r>
              <a:rPr lang="en-US" altLang="zh-CN" sz="3200" b="1" dirty="0">
                <a:solidFill>
                  <a:srgbClr val="CC0000"/>
                </a:solidFill>
                <a:sym typeface="Symbol" panose="05050102010706020507" pitchFamily="18" charset="2"/>
              </a:rPr>
              <a:t>))</a:t>
            </a:r>
          </a:p>
        </p:txBody>
      </p:sp>
      <p:sp>
        <p:nvSpPr>
          <p:cNvPr id="11268" name="Line 5"/>
          <p:cNvSpPr>
            <a:spLocks noChangeShapeType="1"/>
          </p:cNvSpPr>
          <p:nvPr/>
        </p:nvSpPr>
        <p:spPr bwMode="auto">
          <a:xfrm>
            <a:off x="1835721" y="3284984"/>
            <a:ext cx="2808287" cy="0"/>
          </a:xfrm>
          <a:prstGeom prst="line">
            <a:avLst/>
          </a:prstGeom>
          <a:noFill/>
          <a:ln w="76200">
            <a:solidFill>
              <a:srgbClr val="FFC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9" name="Line 6"/>
          <p:cNvSpPr>
            <a:spLocks noChangeShapeType="1"/>
          </p:cNvSpPr>
          <p:nvPr/>
        </p:nvSpPr>
        <p:spPr bwMode="auto">
          <a:xfrm>
            <a:off x="5076825" y="3284984"/>
            <a:ext cx="3095625" cy="0"/>
          </a:xfrm>
          <a:prstGeom prst="line">
            <a:avLst/>
          </a:prstGeom>
          <a:noFill/>
          <a:ln w="762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0" name="Line 7"/>
          <p:cNvSpPr>
            <a:spLocks noChangeShapeType="1"/>
          </p:cNvSpPr>
          <p:nvPr/>
        </p:nvSpPr>
        <p:spPr bwMode="auto">
          <a:xfrm>
            <a:off x="5076825" y="4509120"/>
            <a:ext cx="3095625" cy="0"/>
          </a:xfrm>
          <a:prstGeom prst="line">
            <a:avLst/>
          </a:prstGeom>
          <a:noFill/>
          <a:ln w="762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矩形 1"/>
          <p:cNvSpPr/>
          <p:nvPr/>
        </p:nvSpPr>
        <p:spPr>
          <a:xfrm>
            <a:off x="611560" y="4911492"/>
            <a:ext cx="8064128" cy="1643527"/>
          </a:xfrm>
          <a:prstGeom prst="rect">
            <a:avLst/>
          </a:prstGeom>
          <a:solidFill>
            <a:schemeClr val="tx2">
              <a:lumMod val="40000"/>
              <a:lumOff val="60000"/>
            </a:schemeClr>
          </a:solidFill>
        </p:spPr>
        <p:txBody>
          <a:bodyPr wrap="square">
            <a:spAutoFit/>
          </a:bodyPr>
          <a:lstStyle/>
          <a:p>
            <a:pPr marL="0" indent="0">
              <a:lnSpc>
                <a:spcPct val="105000"/>
              </a:lnSpc>
            </a:pPr>
            <a:r>
              <a:rPr lang="zh-CN" altLang="en-US" sz="3200" b="1" dirty="0">
                <a:solidFill>
                  <a:schemeClr val="hlink"/>
                </a:solidFill>
                <a:sym typeface="Symbol" panose="05050102010706020507" pitchFamily="18" charset="2"/>
              </a:rPr>
              <a:t>德摩根律</a:t>
            </a:r>
            <a:r>
              <a:rPr lang="en-US" altLang="zh-CN" sz="3200" b="1" dirty="0">
                <a:solidFill>
                  <a:schemeClr val="hlink"/>
                </a:solidFill>
                <a:sym typeface="Symbol" panose="05050102010706020507" pitchFamily="18" charset="2"/>
              </a:rPr>
              <a:t>(</a:t>
            </a:r>
            <a:r>
              <a:rPr lang="zh-CN" altLang="en-US" sz="3200" b="1" dirty="0">
                <a:solidFill>
                  <a:schemeClr val="hlink"/>
                </a:solidFill>
                <a:sym typeface="Symbol" panose="05050102010706020507" pitchFamily="18" charset="2"/>
              </a:rPr>
              <a:t>下堂课介绍</a:t>
            </a:r>
            <a:r>
              <a:rPr lang="en-US" altLang="zh-CN" sz="3200" b="1" dirty="0">
                <a:solidFill>
                  <a:schemeClr val="hlink"/>
                </a:solidFill>
                <a:sym typeface="Symbol" panose="05050102010706020507" pitchFamily="18" charset="2"/>
              </a:rPr>
              <a:t>)</a:t>
            </a:r>
          </a:p>
          <a:p>
            <a:pPr marL="0" indent="0" algn="ctr">
              <a:lnSpc>
                <a:spcPct val="105000"/>
              </a:lnSpc>
            </a:pPr>
            <a:r>
              <a:rPr lang="zh-CN" altLang="en-US" sz="3200" b="1" dirty="0">
                <a:solidFill>
                  <a:schemeClr val="hlink"/>
                </a:solidFill>
                <a:sym typeface="Symbol" panose="05050102010706020507" pitchFamily="18" charset="2"/>
              </a:rPr>
              <a:t></a:t>
            </a:r>
            <a:r>
              <a:rPr lang="en-US" altLang="zh-CN" sz="3200" b="1" dirty="0" err="1">
                <a:solidFill>
                  <a:schemeClr val="hlink"/>
                </a:solidFill>
              </a:rPr>
              <a:t>x</a:t>
            </a:r>
            <a:r>
              <a:rPr lang="en-US" altLang="zh-CN" sz="3200" b="1" dirty="0" err="1">
                <a:solidFill>
                  <a:schemeClr val="hlink"/>
                </a:solidFill>
                <a:sym typeface="Symbol" panose="05050102010706020507" pitchFamily="18" charset="2"/>
              </a:rPr>
              <a:t>P</a:t>
            </a:r>
            <a:r>
              <a:rPr lang="en-US" altLang="zh-CN" sz="3200" b="1" dirty="0">
                <a:solidFill>
                  <a:schemeClr val="hlink"/>
                </a:solidFill>
              </a:rPr>
              <a:t>(</a:t>
            </a:r>
            <a:r>
              <a:rPr lang="en-US" altLang="zh-CN" sz="3200" b="1" dirty="0">
                <a:solidFill>
                  <a:schemeClr val="hlink"/>
                </a:solidFill>
                <a:sym typeface="Symbol" panose="05050102010706020507" pitchFamily="18" charset="2"/>
              </a:rPr>
              <a:t>x)= </a:t>
            </a:r>
            <a:r>
              <a:rPr lang="en-US" altLang="zh-CN" sz="3200" b="1" dirty="0" err="1">
                <a:solidFill>
                  <a:schemeClr val="hlink"/>
                </a:solidFill>
              </a:rPr>
              <a:t>x</a:t>
            </a:r>
            <a:r>
              <a:rPr lang="en-US" altLang="zh-CN" sz="3200" b="1" dirty="0" err="1">
                <a:solidFill>
                  <a:schemeClr val="hlink"/>
                </a:solidFill>
                <a:sym typeface="Symbol" panose="05050102010706020507" pitchFamily="18" charset="2"/>
              </a:rPr>
              <a:t>P</a:t>
            </a:r>
            <a:r>
              <a:rPr lang="en-US" altLang="zh-CN" sz="3200" b="1" dirty="0">
                <a:solidFill>
                  <a:schemeClr val="hlink"/>
                </a:solidFill>
              </a:rPr>
              <a:t>(</a:t>
            </a:r>
            <a:r>
              <a:rPr lang="en-US" altLang="zh-CN" sz="3200" b="1" dirty="0">
                <a:solidFill>
                  <a:schemeClr val="hlink"/>
                </a:solidFill>
                <a:sym typeface="Symbol" panose="05050102010706020507" pitchFamily="18" charset="2"/>
              </a:rPr>
              <a:t>x)</a:t>
            </a:r>
          </a:p>
          <a:p>
            <a:pPr marL="0" indent="0" algn="ctr">
              <a:lnSpc>
                <a:spcPct val="105000"/>
              </a:lnSpc>
            </a:pPr>
            <a:r>
              <a:rPr lang="en-US" altLang="zh-CN" sz="3200" b="1" dirty="0">
                <a:solidFill>
                  <a:schemeClr val="hlink"/>
                </a:solidFill>
                <a:sym typeface="Symbol" panose="05050102010706020507" pitchFamily="18" charset="2"/>
              </a:rPr>
              <a:t></a:t>
            </a:r>
            <a:r>
              <a:rPr lang="en-US" altLang="zh-CN" sz="3200" b="1" dirty="0" err="1">
                <a:solidFill>
                  <a:schemeClr val="hlink"/>
                </a:solidFill>
              </a:rPr>
              <a:t>x</a:t>
            </a:r>
            <a:r>
              <a:rPr lang="en-US" altLang="zh-CN" sz="3200" b="1" dirty="0" err="1">
                <a:solidFill>
                  <a:schemeClr val="hlink"/>
                </a:solidFill>
                <a:sym typeface="Symbol" panose="05050102010706020507" pitchFamily="18" charset="2"/>
              </a:rPr>
              <a:t>P</a:t>
            </a:r>
            <a:r>
              <a:rPr lang="en-US" altLang="zh-CN" sz="3200" b="1" dirty="0">
                <a:solidFill>
                  <a:schemeClr val="hlink"/>
                </a:solidFill>
              </a:rPr>
              <a:t>(</a:t>
            </a:r>
            <a:r>
              <a:rPr lang="en-US" altLang="zh-CN" sz="3200" b="1" dirty="0">
                <a:solidFill>
                  <a:schemeClr val="hlink"/>
                </a:solidFill>
                <a:sym typeface="Symbol" panose="05050102010706020507" pitchFamily="18" charset="2"/>
              </a:rPr>
              <a:t>x)= </a:t>
            </a:r>
            <a:r>
              <a:rPr lang="en-US" altLang="zh-CN" sz="3200" b="1">
                <a:solidFill>
                  <a:schemeClr val="hlink"/>
                </a:solidFill>
              </a:rPr>
              <a:t>x</a:t>
            </a:r>
            <a:r>
              <a:rPr lang="en-US" altLang="zh-CN" sz="3200" b="1">
                <a:solidFill>
                  <a:schemeClr val="hlink"/>
                </a:solidFill>
                <a:sym typeface="Symbol" panose="05050102010706020507" pitchFamily="18" charset="2"/>
              </a:rPr>
              <a:t>P</a:t>
            </a:r>
            <a:r>
              <a:rPr lang="en-US" altLang="zh-CN" sz="3200" b="1">
                <a:solidFill>
                  <a:schemeClr val="hlink"/>
                </a:solidFill>
              </a:rPr>
              <a:t>(</a:t>
            </a:r>
            <a:r>
              <a:rPr lang="en-US" altLang="zh-CN" sz="3200" b="1">
                <a:solidFill>
                  <a:schemeClr val="hlink"/>
                </a:solidFill>
                <a:sym typeface="Symbol" panose="05050102010706020507" pitchFamily="18" charset="2"/>
              </a:rPr>
              <a:t>x</a:t>
            </a:r>
            <a:r>
              <a:rPr lang="en-US" altLang="zh-CN" sz="3200" b="1" dirty="0">
                <a:solidFill>
                  <a:schemeClr val="hlink"/>
                </a:solidFill>
                <a:sym typeface="Symbol" panose="05050102010706020507" pitchFamily="18" charset="2"/>
              </a:rPr>
              <a:t>)</a:t>
            </a:r>
          </a:p>
        </p:txBody>
      </p:sp>
    </p:spTree>
    <p:extLst>
      <p:ext uri="{BB962C8B-B14F-4D97-AF65-F5344CB8AC3E}">
        <p14:creationId xmlns:p14="http://schemas.microsoft.com/office/powerpoint/2010/main" val="17069036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26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6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26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26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267">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2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061B484-620F-4FC3-8A39-FC7776ABFDEC}" type="slidenum">
              <a:rPr lang="zh-CN" altLang="en-US" smtClean="0">
                <a:solidFill>
                  <a:schemeClr val="accent1"/>
                </a:solidFill>
              </a:rPr>
              <a:pPr/>
              <a:t>48</a:t>
            </a:fld>
            <a:r>
              <a:rPr lang="en-US" altLang="zh-CN" dirty="0">
                <a:solidFill>
                  <a:schemeClr val="accent1"/>
                </a:solidFill>
              </a:rPr>
              <a:t>/50</a:t>
            </a:r>
          </a:p>
        </p:txBody>
      </p:sp>
      <p:sp>
        <p:nvSpPr>
          <p:cNvPr id="15363" name="Rectangle 2"/>
          <p:cNvSpPr>
            <a:spLocks noGrp="1"/>
          </p:cNvSpPr>
          <p:nvPr>
            <p:ph type="title" idx="4294967295"/>
          </p:nvPr>
        </p:nvSpPr>
        <p:spPr>
          <a:xfrm>
            <a:off x="0" y="-26988"/>
            <a:ext cx="9144000" cy="642938"/>
          </a:xfrm>
        </p:spPr>
        <p:txBody>
          <a:bodyPr/>
          <a:lstStyle/>
          <a:p>
            <a:pPr algn="l"/>
            <a:r>
              <a:rPr lang="zh-CN" altLang="en-US" sz="3600" b="1" dirty="0">
                <a:ea typeface="宋体" panose="02010600030101010101" pitchFamily="2" charset="-122"/>
              </a:rPr>
              <a:t>例</a:t>
            </a:r>
            <a:r>
              <a:rPr lang="en-US" altLang="zh-CN" sz="3600" b="1" dirty="0">
                <a:ea typeface="宋体" panose="02010600030101010101" pitchFamily="2" charset="-122"/>
              </a:rPr>
              <a:t> </a:t>
            </a:r>
            <a:r>
              <a:rPr lang="zh-CN" altLang="en-US" sz="3600" b="1" dirty="0">
                <a:ea typeface="宋体" panose="02010600030101010101" pitchFamily="2" charset="-122"/>
              </a:rPr>
              <a:t>符号化：鸟会飞，但并非会飞的都是鸟。</a:t>
            </a:r>
            <a:endParaRPr lang="en-US" altLang="zh-CN" sz="3600" b="1" dirty="0">
              <a:ea typeface="宋体" panose="02010600030101010101" pitchFamily="2" charset="-122"/>
            </a:endParaRPr>
          </a:p>
        </p:txBody>
      </p:sp>
      <p:sp>
        <p:nvSpPr>
          <p:cNvPr id="11267" name="Rectangle 4"/>
          <p:cNvSpPr>
            <a:spLocks noChangeArrowheads="1"/>
          </p:cNvSpPr>
          <p:nvPr/>
        </p:nvSpPr>
        <p:spPr bwMode="auto">
          <a:xfrm>
            <a:off x="-252784" y="935147"/>
            <a:ext cx="9937352"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rgbClr val="333300"/>
                </a:solidFill>
              </a:rPr>
              <a:t>解：设  </a:t>
            </a:r>
            <a:r>
              <a:rPr lang="en-US" altLang="zh-CN" sz="3200" b="1" dirty="0">
                <a:solidFill>
                  <a:srgbClr val="333300"/>
                </a:solidFill>
              </a:rPr>
              <a:t>Bird(e)</a:t>
            </a:r>
            <a:r>
              <a:rPr lang="zh-CN" altLang="en-US" sz="3200" b="1" dirty="0">
                <a:solidFill>
                  <a:srgbClr val="333300"/>
                </a:solidFill>
              </a:rPr>
              <a:t>表示</a:t>
            </a:r>
            <a:r>
              <a:rPr lang="en-US" altLang="zh-CN" sz="3200" b="1" dirty="0">
                <a:solidFill>
                  <a:srgbClr val="333300"/>
                </a:solidFill>
              </a:rPr>
              <a:t>e</a:t>
            </a:r>
            <a:r>
              <a:rPr lang="zh-CN" altLang="en-US" sz="3200" b="1" dirty="0">
                <a:solidFill>
                  <a:srgbClr val="333300"/>
                </a:solidFill>
              </a:rPr>
              <a:t>为鸟；</a:t>
            </a:r>
          </a:p>
          <a:p>
            <a:pPr eaLnBrk="1" hangingPunct="1"/>
            <a:r>
              <a:rPr lang="zh-CN" altLang="en-US" sz="3200" b="1" dirty="0">
                <a:solidFill>
                  <a:srgbClr val="333300"/>
                </a:solidFill>
              </a:rPr>
              <a:t>             </a:t>
            </a:r>
            <a:r>
              <a:rPr lang="en-US" altLang="zh-CN" sz="3200" b="1" dirty="0">
                <a:solidFill>
                  <a:srgbClr val="333300"/>
                </a:solidFill>
              </a:rPr>
              <a:t>Fly(e)</a:t>
            </a:r>
            <a:r>
              <a:rPr lang="zh-CN" altLang="en-US" sz="3200" b="1" dirty="0">
                <a:solidFill>
                  <a:srgbClr val="333300"/>
                </a:solidFill>
              </a:rPr>
              <a:t>表示</a:t>
            </a:r>
            <a:r>
              <a:rPr lang="en-US" altLang="zh-CN" sz="3200" b="1" dirty="0">
                <a:solidFill>
                  <a:srgbClr val="333300"/>
                </a:solidFill>
              </a:rPr>
              <a:t>e</a:t>
            </a:r>
            <a:r>
              <a:rPr lang="zh-CN" altLang="en-US" sz="3200" b="1" dirty="0">
                <a:solidFill>
                  <a:srgbClr val="333300"/>
                </a:solidFill>
              </a:rPr>
              <a:t>会飞。</a:t>
            </a:r>
          </a:p>
          <a:p>
            <a:pPr eaLnBrk="1" hangingPunct="1"/>
            <a:endParaRPr lang="zh-CN" altLang="en-US" sz="3200" b="1" dirty="0">
              <a:solidFill>
                <a:srgbClr val="333300"/>
              </a:solidFill>
            </a:endParaRPr>
          </a:p>
          <a:p>
            <a:pPr eaLnBrk="1" hangingPunct="1"/>
            <a:r>
              <a:rPr lang="zh-CN" altLang="en-US" sz="3200" b="1" dirty="0">
                <a:solidFill>
                  <a:srgbClr val="333300"/>
                </a:solidFill>
              </a:rPr>
              <a:t>       则原句译为：</a:t>
            </a:r>
          </a:p>
          <a:p>
            <a:pPr eaLnBrk="1" hangingPunct="1"/>
            <a:endParaRPr lang="zh-CN" altLang="en-US" sz="3200" b="1" dirty="0">
              <a:solidFill>
                <a:srgbClr val="333300"/>
              </a:solidFill>
            </a:endParaRPr>
          </a:p>
          <a:p>
            <a:pPr algn="ctr" eaLnBrk="1" hangingPunct="1"/>
            <a:r>
              <a:rPr lang="zh-CN" altLang="en-US" sz="3200" b="1" dirty="0">
                <a:solidFill>
                  <a:srgbClr val="333300"/>
                </a:solidFill>
              </a:rPr>
              <a:t> </a:t>
            </a:r>
            <a:r>
              <a:rPr lang="zh-CN" altLang="en-US" sz="3200" b="1" dirty="0">
                <a:solidFill>
                  <a:srgbClr val="333300"/>
                </a:solidFill>
                <a:sym typeface="Symbol" panose="05050102010706020507" pitchFamily="18" charset="2"/>
              </a:rPr>
              <a:t></a:t>
            </a:r>
            <a:r>
              <a:rPr lang="en-US" altLang="zh-CN" sz="3200" b="1" dirty="0">
                <a:solidFill>
                  <a:srgbClr val="333300"/>
                </a:solidFill>
              </a:rPr>
              <a:t>x</a:t>
            </a:r>
            <a:r>
              <a:rPr lang="en-US" altLang="zh-CN" sz="3200" b="1" dirty="0">
                <a:solidFill>
                  <a:srgbClr val="333300"/>
                </a:solidFill>
                <a:sym typeface="Symbol" panose="05050102010706020507" pitchFamily="18" charset="2"/>
              </a:rPr>
              <a:t>(Bird(x)Fly(x))</a:t>
            </a:r>
            <a:r>
              <a:rPr lang="en-US" altLang="zh-CN" sz="3200" b="1" dirty="0">
                <a:solidFill>
                  <a:srgbClr val="333300"/>
                </a:solidFill>
              </a:rPr>
              <a:t>x</a:t>
            </a:r>
            <a:r>
              <a:rPr lang="en-US" altLang="zh-CN" sz="3200" b="1" dirty="0">
                <a:solidFill>
                  <a:srgbClr val="333300"/>
                </a:solidFill>
                <a:sym typeface="Symbol" panose="05050102010706020507" pitchFamily="18" charset="2"/>
              </a:rPr>
              <a:t>(Fly(x)Bird(x))</a:t>
            </a:r>
          </a:p>
          <a:p>
            <a:pPr algn="ctr" eaLnBrk="1" hangingPunct="1"/>
            <a:endParaRPr lang="en-US" altLang="zh-CN" sz="3200" b="1" dirty="0">
              <a:solidFill>
                <a:srgbClr val="333300"/>
              </a:solidFill>
              <a:sym typeface="Symbol" panose="05050102010706020507" pitchFamily="18" charset="2"/>
            </a:endParaRPr>
          </a:p>
          <a:p>
            <a:pPr eaLnBrk="1" hangingPunct="1"/>
            <a:r>
              <a:rPr lang="en-US" altLang="zh-CN" sz="3200" b="1" dirty="0">
                <a:solidFill>
                  <a:srgbClr val="333300"/>
                </a:solidFill>
                <a:sym typeface="Symbol" panose="05050102010706020507" pitchFamily="18" charset="2"/>
              </a:rPr>
              <a:t>       </a:t>
            </a:r>
            <a:r>
              <a:rPr lang="zh-CN" altLang="en-US" sz="3200" b="1" dirty="0">
                <a:solidFill>
                  <a:srgbClr val="333300"/>
                </a:solidFill>
                <a:sym typeface="Symbol" panose="05050102010706020507" pitchFamily="18" charset="2"/>
              </a:rPr>
              <a:t>或</a:t>
            </a:r>
            <a:endParaRPr lang="en-US" altLang="zh-CN" sz="3200" b="1" dirty="0">
              <a:solidFill>
                <a:srgbClr val="333300"/>
              </a:solidFill>
              <a:sym typeface="Symbol" panose="05050102010706020507" pitchFamily="18" charset="2"/>
            </a:endParaRPr>
          </a:p>
          <a:p>
            <a:pPr eaLnBrk="1" hangingPunct="1"/>
            <a:r>
              <a:rPr lang="zh-CN" altLang="en-US" sz="3200" b="1" dirty="0">
                <a:solidFill>
                  <a:srgbClr val="00B050"/>
                </a:solidFill>
                <a:sym typeface="Symbol" panose="05050102010706020507" pitchFamily="18" charset="2"/>
              </a:rPr>
              <a:t>          </a:t>
            </a:r>
            <a:r>
              <a:rPr lang="en-US" altLang="zh-CN" sz="3200" b="1" dirty="0">
                <a:solidFill>
                  <a:srgbClr val="00B050"/>
                </a:solidFill>
              </a:rPr>
              <a:t>x</a:t>
            </a:r>
            <a:r>
              <a:rPr lang="en-US" altLang="zh-CN" sz="3200" b="1" dirty="0">
                <a:solidFill>
                  <a:srgbClr val="00B050"/>
                </a:solidFill>
                <a:sym typeface="Symbol" panose="05050102010706020507" pitchFamily="18" charset="2"/>
              </a:rPr>
              <a:t>(Bird(x)Fly(x))</a:t>
            </a:r>
            <a:r>
              <a:rPr lang="en-US" altLang="zh-CN" sz="3200" b="1" dirty="0">
                <a:solidFill>
                  <a:srgbClr val="333300"/>
                </a:solidFill>
                <a:sym typeface="Symbol" panose="05050102010706020507" pitchFamily="18" charset="2"/>
              </a:rPr>
              <a:t></a:t>
            </a:r>
            <a:r>
              <a:rPr lang="en-US" altLang="zh-CN" sz="3200" b="1" dirty="0">
                <a:solidFill>
                  <a:srgbClr val="CC0000"/>
                </a:solidFill>
                <a:sym typeface="Symbol" panose="05050102010706020507" pitchFamily="18" charset="2"/>
              </a:rPr>
              <a:t></a:t>
            </a:r>
            <a:r>
              <a:rPr lang="en-US" altLang="zh-CN" sz="3200" b="1" dirty="0">
                <a:solidFill>
                  <a:srgbClr val="CC0000"/>
                </a:solidFill>
              </a:rPr>
              <a:t>x</a:t>
            </a:r>
            <a:r>
              <a:rPr lang="en-US" altLang="zh-CN" sz="3200" b="1" dirty="0">
                <a:solidFill>
                  <a:srgbClr val="CC0000"/>
                </a:solidFill>
                <a:sym typeface="Symbol" panose="05050102010706020507" pitchFamily="18" charset="2"/>
              </a:rPr>
              <a:t>(Fly(x)Bird(x))</a:t>
            </a:r>
          </a:p>
        </p:txBody>
      </p:sp>
      <p:sp>
        <p:nvSpPr>
          <p:cNvPr id="11268" name="Line 5"/>
          <p:cNvSpPr>
            <a:spLocks noChangeShapeType="1"/>
          </p:cNvSpPr>
          <p:nvPr/>
        </p:nvSpPr>
        <p:spPr bwMode="auto">
          <a:xfrm>
            <a:off x="1691705" y="4005064"/>
            <a:ext cx="2808287"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9" name="Line 6"/>
          <p:cNvSpPr>
            <a:spLocks noChangeShapeType="1"/>
          </p:cNvSpPr>
          <p:nvPr/>
        </p:nvSpPr>
        <p:spPr bwMode="auto">
          <a:xfrm>
            <a:off x="5508823" y="4005064"/>
            <a:ext cx="3095625"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0" name="Line 7"/>
          <p:cNvSpPr>
            <a:spLocks noChangeShapeType="1"/>
          </p:cNvSpPr>
          <p:nvPr/>
        </p:nvSpPr>
        <p:spPr bwMode="auto">
          <a:xfrm>
            <a:off x="5580831" y="5517232"/>
            <a:ext cx="3095625"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5"/>
          <p:cNvSpPr>
            <a:spLocks noChangeShapeType="1"/>
          </p:cNvSpPr>
          <p:nvPr/>
        </p:nvSpPr>
        <p:spPr bwMode="auto">
          <a:xfrm>
            <a:off x="1835721" y="5517232"/>
            <a:ext cx="2808287"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6594445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2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6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26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27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F818D18-7145-45B7-8126-65FBB3F7EE0C}" type="slidenum">
              <a:rPr lang="zh-CN" altLang="en-US" smtClean="0">
                <a:solidFill>
                  <a:schemeClr val="accent1"/>
                </a:solidFill>
              </a:rPr>
              <a:pPr/>
              <a:t>49</a:t>
            </a:fld>
            <a:r>
              <a:rPr lang="en-US" altLang="zh-CN" dirty="0">
                <a:solidFill>
                  <a:schemeClr val="accent1"/>
                </a:solidFill>
              </a:rPr>
              <a:t>/50</a:t>
            </a:r>
          </a:p>
        </p:txBody>
      </p:sp>
      <p:sp>
        <p:nvSpPr>
          <p:cNvPr id="17411" name="Rectangle 2"/>
          <p:cNvSpPr>
            <a:spLocks noGrp="1"/>
          </p:cNvSpPr>
          <p:nvPr>
            <p:ph type="title" idx="4294967295"/>
          </p:nvPr>
        </p:nvSpPr>
        <p:spPr>
          <a:xfrm>
            <a:off x="0" y="-26988"/>
            <a:ext cx="9324528" cy="642938"/>
          </a:xfrm>
        </p:spPr>
        <p:txBody>
          <a:bodyPr/>
          <a:lstStyle/>
          <a:p>
            <a:pPr>
              <a:lnSpc>
                <a:spcPct val="105000"/>
              </a:lnSpc>
            </a:pPr>
            <a:r>
              <a:rPr lang="zh-CN" altLang="en-US" sz="2800" b="1" dirty="0"/>
              <a:t>例 符号化：人不犯我，我不犯人；人若犯我，我必犯人。</a:t>
            </a:r>
          </a:p>
        </p:txBody>
      </p:sp>
      <p:sp>
        <p:nvSpPr>
          <p:cNvPr id="5" name="Rectangle 4"/>
          <p:cNvSpPr>
            <a:spLocks noChangeArrowheads="1"/>
          </p:cNvSpPr>
          <p:nvPr/>
        </p:nvSpPr>
        <p:spPr bwMode="auto">
          <a:xfrm>
            <a:off x="0" y="739725"/>
            <a:ext cx="9324528"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342900" indent="-342900">
              <a:tabLst>
                <a:tab pos="2924175" algn="l"/>
                <a:tab pos="3771900" algn="l"/>
              </a:tabLst>
              <a:defRPr>
                <a:solidFill>
                  <a:schemeClr val="tx1"/>
                </a:solidFill>
                <a:latin typeface="Arial" panose="020B0604020202020204" pitchFamily="34" charset="0"/>
                <a:ea typeface="宋体" panose="02010600030101010101" pitchFamily="2" charset="-122"/>
              </a:defRPr>
            </a:lvl1pPr>
            <a:lvl2pPr marL="800100" indent="-342900">
              <a:tabLst>
                <a:tab pos="2924175" algn="l"/>
                <a:tab pos="3771900" algn="l"/>
              </a:tabLst>
              <a:defRPr>
                <a:solidFill>
                  <a:schemeClr val="tx1"/>
                </a:solidFill>
                <a:latin typeface="Arial" panose="020B0604020202020204" pitchFamily="34" charset="0"/>
                <a:ea typeface="宋体" panose="02010600030101010101" pitchFamily="2" charset="-122"/>
              </a:defRPr>
            </a:lvl2pPr>
            <a:lvl3pPr marL="1257300" indent="-342900">
              <a:tabLst>
                <a:tab pos="2924175" algn="l"/>
                <a:tab pos="3771900" algn="l"/>
              </a:tabLst>
              <a:defRPr>
                <a:solidFill>
                  <a:schemeClr val="tx1"/>
                </a:solidFill>
                <a:latin typeface="Arial" panose="020B0604020202020204" pitchFamily="34" charset="0"/>
                <a:ea typeface="宋体" panose="02010600030101010101" pitchFamily="2" charset="-122"/>
              </a:defRPr>
            </a:lvl3pPr>
            <a:lvl4pPr marL="1714500" indent="-342900">
              <a:tabLst>
                <a:tab pos="2924175" algn="l"/>
                <a:tab pos="3771900" algn="l"/>
              </a:tabLst>
              <a:defRPr>
                <a:solidFill>
                  <a:schemeClr val="tx1"/>
                </a:solidFill>
                <a:latin typeface="Arial" panose="020B0604020202020204" pitchFamily="34" charset="0"/>
                <a:ea typeface="宋体" panose="02010600030101010101" pitchFamily="2" charset="-122"/>
              </a:defRPr>
            </a:lvl4pPr>
            <a:lvl5pPr marL="2171700" indent="-342900">
              <a:tabLst>
                <a:tab pos="2924175" algn="l"/>
                <a:tab pos="3771900" algn="l"/>
              </a:tabLst>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tabLst>
                <a:tab pos="2924175" algn="l"/>
                <a:tab pos="3771900" algn="l"/>
              </a:tabLs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tabLst>
                <a:tab pos="2924175" algn="l"/>
                <a:tab pos="3771900" algn="l"/>
              </a:tabLs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tabLst>
                <a:tab pos="2924175" algn="l"/>
                <a:tab pos="3771900" algn="l"/>
              </a:tabLs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tabLst>
                <a:tab pos="2924175" algn="l"/>
                <a:tab pos="3771900" algn="l"/>
              </a:tabLst>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3200" b="1" dirty="0">
                <a:solidFill>
                  <a:srgbClr val="333300"/>
                </a:solidFill>
              </a:rPr>
              <a:t>解：</a:t>
            </a:r>
            <a:r>
              <a:rPr lang="en-US" altLang="zh-CN" sz="3200" b="1" dirty="0">
                <a:solidFill>
                  <a:srgbClr val="333300"/>
                </a:solidFill>
              </a:rPr>
              <a:t>P(x)</a:t>
            </a:r>
            <a:r>
              <a:rPr lang="zh-CN" altLang="en-US" sz="3200" b="1" dirty="0">
                <a:solidFill>
                  <a:srgbClr val="333300"/>
                </a:solidFill>
              </a:rPr>
              <a:t>表示“</a:t>
            </a:r>
            <a:r>
              <a:rPr lang="en-US" altLang="zh-CN" sz="3200" b="1" dirty="0">
                <a:solidFill>
                  <a:srgbClr val="333300"/>
                </a:solidFill>
              </a:rPr>
              <a:t>x</a:t>
            </a:r>
            <a:r>
              <a:rPr lang="zh-CN" altLang="en-US" sz="3200" b="1" dirty="0">
                <a:solidFill>
                  <a:srgbClr val="333300"/>
                </a:solidFill>
              </a:rPr>
              <a:t>为人”</a:t>
            </a:r>
            <a:r>
              <a:rPr lang="en-US" altLang="zh-CN" sz="3200" b="1" dirty="0">
                <a:solidFill>
                  <a:srgbClr val="333300"/>
                </a:solidFill>
              </a:rPr>
              <a:t>,</a:t>
            </a:r>
          </a:p>
          <a:p>
            <a:pPr>
              <a:lnSpc>
                <a:spcPct val="120000"/>
              </a:lnSpc>
            </a:pPr>
            <a:r>
              <a:rPr lang="en-US" altLang="zh-CN" sz="3200" b="1" dirty="0">
                <a:solidFill>
                  <a:srgbClr val="333300"/>
                </a:solidFill>
              </a:rPr>
              <a:t>	    W(</a:t>
            </a:r>
            <a:r>
              <a:rPr lang="en-US" altLang="zh-CN" sz="3200" b="1" dirty="0" err="1">
                <a:solidFill>
                  <a:srgbClr val="333300"/>
                </a:solidFill>
              </a:rPr>
              <a:t>x,y</a:t>
            </a:r>
            <a:r>
              <a:rPr lang="en-US" altLang="zh-CN" sz="3200" b="1" dirty="0">
                <a:solidFill>
                  <a:srgbClr val="333300"/>
                </a:solidFill>
              </a:rPr>
              <a:t>)</a:t>
            </a:r>
            <a:r>
              <a:rPr lang="zh-CN" altLang="en-US" sz="3200" b="1" dirty="0">
                <a:solidFill>
                  <a:srgbClr val="333300"/>
                </a:solidFill>
              </a:rPr>
              <a:t>表示“</a:t>
            </a:r>
            <a:r>
              <a:rPr lang="en-US" altLang="zh-CN" sz="3200" b="1" dirty="0">
                <a:solidFill>
                  <a:srgbClr val="333300"/>
                </a:solidFill>
              </a:rPr>
              <a:t>x</a:t>
            </a:r>
            <a:r>
              <a:rPr lang="zh-CN" altLang="en-US" sz="3200" b="1" dirty="0">
                <a:solidFill>
                  <a:srgbClr val="333300"/>
                </a:solidFill>
              </a:rPr>
              <a:t>犯</a:t>
            </a:r>
            <a:r>
              <a:rPr lang="en-US" altLang="zh-CN" sz="3200" b="1" dirty="0">
                <a:solidFill>
                  <a:srgbClr val="333300"/>
                </a:solidFill>
              </a:rPr>
              <a:t>y”</a:t>
            </a:r>
            <a:r>
              <a:rPr lang="zh-CN" altLang="en-US" sz="3200" b="1" dirty="0">
                <a:solidFill>
                  <a:srgbClr val="333300"/>
                </a:solidFill>
              </a:rPr>
              <a:t>，</a:t>
            </a:r>
          </a:p>
          <a:p>
            <a:pPr>
              <a:lnSpc>
                <a:spcPct val="120000"/>
              </a:lnSpc>
            </a:pPr>
            <a:r>
              <a:rPr lang="zh-CN" altLang="en-US" sz="3200" b="1" dirty="0">
                <a:solidFill>
                  <a:srgbClr val="333300"/>
                </a:solidFill>
              </a:rPr>
              <a:t>	    </a:t>
            </a:r>
            <a:r>
              <a:rPr lang="en-US" altLang="zh-CN" sz="3200" b="1" dirty="0">
                <a:solidFill>
                  <a:srgbClr val="333300"/>
                </a:solidFill>
              </a:rPr>
              <a:t>a</a:t>
            </a:r>
            <a:r>
              <a:rPr lang="zh-CN" altLang="en-US" sz="3200" b="1" dirty="0">
                <a:solidFill>
                  <a:srgbClr val="333300"/>
                </a:solidFill>
              </a:rPr>
              <a:t>表示“我”，</a:t>
            </a:r>
          </a:p>
          <a:p>
            <a:pPr>
              <a:lnSpc>
                <a:spcPct val="120000"/>
              </a:lnSpc>
            </a:pPr>
            <a:r>
              <a:rPr lang="zh-CN" altLang="en-US" sz="3200" b="1" dirty="0">
                <a:solidFill>
                  <a:srgbClr val="333300"/>
                </a:solidFill>
              </a:rPr>
              <a:t>      则原句译为</a:t>
            </a:r>
          </a:p>
          <a:p>
            <a:pPr>
              <a:lnSpc>
                <a:spcPct val="120000"/>
              </a:lnSpc>
            </a:pPr>
            <a:r>
              <a:rPr lang="zh-CN" altLang="en-US" sz="3200" b="1" dirty="0">
                <a:solidFill>
                  <a:srgbClr val="333300"/>
                </a:solidFill>
              </a:rPr>
              <a:t>          </a:t>
            </a:r>
            <a:r>
              <a:rPr lang="el-GR" altLang="zh-CN" sz="3200" b="1" dirty="0">
                <a:solidFill>
                  <a:srgbClr val="00B050"/>
                </a:solidFill>
              </a:rPr>
              <a:t>∀</a:t>
            </a:r>
            <a:r>
              <a:rPr lang="en-US" altLang="zh-CN" sz="3200" b="1" dirty="0">
                <a:solidFill>
                  <a:srgbClr val="00B050"/>
                </a:solidFill>
                <a:sym typeface="Symbol" panose="05050102010706020507" pitchFamily="18" charset="2"/>
              </a:rPr>
              <a:t>x((P(x)</a:t>
            </a:r>
            <a:r>
              <a:rPr lang="en-US" altLang="zh-CN" sz="3200" b="1" dirty="0">
                <a:solidFill>
                  <a:srgbClr val="00B050"/>
                </a:solidFill>
              </a:rPr>
              <a:t>∧</a:t>
            </a:r>
            <a:r>
              <a:rPr lang="en-US" altLang="zh-CN" sz="3200" b="1" dirty="0">
                <a:solidFill>
                  <a:srgbClr val="00B050"/>
                </a:solidFill>
                <a:sym typeface="Symbol" panose="05050102010706020507" pitchFamily="18" charset="2"/>
              </a:rPr>
              <a:t></a:t>
            </a:r>
            <a:r>
              <a:rPr lang="en-US" altLang="zh-CN" sz="3200" b="1" dirty="0">
                <a:solidFill>
                  <a:srgbClr val="00B050"/>
                </a:solidFill>
              </a:rPr>
              <a:t>W(</a:t>
            </a:r>
            <a:r>
              <a:rPr lang="en-US" altLang="zh-CN" sz="3200" b="1" dirty="0" err="1">
                <a:solidFill>
                  <a:srgbClr val="00B050"/>
                </a:solidFill>
              </a:rPr>
              <a:t>x,a</a:t>
            </a:r>
            <a:r>
              <a:rPr lang="en-US" altLang="zh-CN" sz="3200" b="1" dirty="0">
                <a:solidFill>
                  <a:srgbClr val="00B050"/>
                </a:solidFill>
              </a:rPr>
              <a:t>))</a:t>
            </a:r>
            <a:r>
              <a:rPr lang="en-US" altLang="zh-CN" sz="3200" b="1" dirty="0">
                <a:solidFill>
                  <a:srgbClr val="00B050"/>
                </a:solidFill>
                <a:sym typeface="Symbol" panose="05050102010706020507" pitchFamily="18" charset="2"/>
              </a:rPr>
              <a:t>W(</a:t>
            </a:r>
            <a:r>
              <a:rPr lang="en-US" altLang="zh-CN" sz="3200" b="1" dirty="0" err="1">
                <a:solidFill>
                  <a:srgbClr val="00B050"/>
                </a:solidFill>
                <a:sym typeface="Symbol" panose="05050102010706020507" pitchFamily="18" charset="2"/>
              </a:rPr>
              <a:t>a,x</a:t>
            </a:r>
            <a:r>
              <a:rPr lang="en-US" altLang="zh-CN" sz="3200" b="1" dirty="0">
                <a:solidFill>
                  <a:srgbClr val="00B050"/>
                </a:solidFill>
                <a:sym typeface="Symbol" panose="05050102010706020507" pitchFamily="18" charset="2"/>
              </a:rPr>
              <a:t>)) </a:t>
            </a:r>
          </a:p>
          <a:p>
            <a:pPr>
              <a:lnSpc>
                <a:spcPct val="120000"/>
              </a:lnSpc>
            </a:pPr>
            <a:r>
              <a:rPr lang="en-US" altLang="zh-CN" sz="3200" b="1" dirty="0">
                <a:sym typeface="Symbol" panose="05050102010706020507" pitchFamily="18" charset="2"/>
              </a:rPr>
              <a:t>              </a:t>
            </a:r>
            <a:r>
              <a:rPr lang="en-US" altLang="zh-CN" sz="3200" b="1" dirty="0">
                <a:solidFill>
                  <a:srgbClr val="FF0000"/>
                </a:solidFill>
              </a:rPr>
              <a:t>∧</a:t>
            </a:r>
            <a:r>
              <a:rPr lang="el-GR" altLang="zh-CN" sz="3200" b="1" dirty="0">
                <a:solidFill>
                  <a:srgbClr val="00B0F0"/>
                </a:solidFill>
              </a:rPr>
              <a:t>∀</a:t>
            </a:r>
            <a:r>
              <a:rPr lang="en-US" altLang="zh-CN" sz="3200" b="1" dirty="0">
                <a:solidFill>
                  <a:srgbClr val="00B0F0"/>
                </a:solidFill>
              </a:rPr>
              <a:t>x((P(x) ∧W(</a:t>
            </a:r>
            <a:r>
              <a:rPr lang="en-US" altLang="zh-CN" sz="3200" b="1" dirty="0" err="1">
                <a:solidFill>
                  <a:srgbClr val="00B0F0"/>
                </a:solidFill>
              </a:rPr>
              <a:t>x,a</a:t>
            </a:r>
            <a:r>
              <a:rPr lang="en-US" altLang="zh-CN" sz="3200" b="1" dirty="0">
                <a:solidFill>
                  <a:srgbClr val="00B0F0"/>
                </a:solidFill>
              </a:rPr>
              <a:t>))</a:t>
            </a:r>
            <a:r>
              <a:rPr lang="en-US" altLang="zh-CN" sz="3200" b="1" dirty="0">
                <a:solidFill>
                  <a:srgbClr val="00B0F0"/>
                </a:solidFill>
                <a:sym typeface="Symbol" panose="05050102010706020507" pitchFamily="18" charset="2"/>
              </a:rPr>
              <a:t>W</a:t>
            </a:r>
            <a:r>
              <a:rPr lang="en-US" altLang="zh-CN" sz="3200" b="1" dirty="0">
                <a:solidFill>
                  <a:srgbClr val="00B0F0"/>
                </a:solidFill>
              </a:rPr>
              <a:t>(</a:t>
            </a:r>
            <a:r>
              <a:rPr lang="en-US" altLang="zh-CN" sz="3200" b="1" dirty="0" err="1">
                <a:solidFill>
                  <a:srgbClr val="00B0F0"/>
                </a:solidFill>
              </a:rPr>
              <a:t>a,x</a:t>
            </a:r>
            <a:r>
              <a:rPr lang="en-US" altLang="zh-CN" sz="3200" b="1" dirty="0">
                <a:solidFill>
                  <a:srgbClr val="00B0F0"/>
                </a:solidFill>
              </a:rPr>
              <a:t>))</a:t>
            </a:r>
          </a:p>
          <a:p>
            <a:pPr>
              <a:lnSpc>
                <a:spcPct val="120000"/>
              </a:lnSpc>
            </a:pPr>
            <a:r>
              <a:rPr lang="en-US" altLang="zh-CN" sz="3200" b="1" dirty="0">
                <a:sym typeface="Symbol" panose="05050102010706020507" pitchFamily="18" charset="2"/>
              </a:rPr>
              <a:t>         </a:t>
            </a:r>
            <a:r>
              <a:rPr lang="zh-CN" altLang="en-US" sz="3200" b="1" dirty="0">
                <a:solidFill>
                  <a:srgbClr val="FF0000"/>
                </a:solidFill>
                <a:sym typeface="Symbol" panose="05050102010706020507" pitchFamily="18" charset="2"/>
              </a:rPr>
              <a:t>或</a:t>
            </a:r>
            <a:r>
              <a:rPr lang="zh-CN" altLang="en-US" sz="3200" b="1" dirty="0">
                <a:solidFill>
                  <a:srgbClr val="333300"/>
                </a:solidFill>
              </a:rPr>
              <a:t> </a:t>
            </a:r>
            <a:r>
              <a:rPr lang="el-GR" altLang="zh-CN" sz="3200" b="1" dirty="0">
                <a:solidFill>
                  <a:srgbClr val="00B050"/>
                </a:solidFill>
              </a:rPr>
              <a:t>∀</a:t>
            </a:r>
            <a:r>
              <a:rPr lang="en-US" altLang="zh-CN" sz="3200" b="1" dirty="0">
                <a:solidFill>
                  <a:srgbClr val="00B050"/>
                </a:solidFill>
                <a:sym typeface="Symbol" panose="05050102010706020507" pitchFamily="18" charset="2"/>
              </a:rPr>
              <a:t>x(P(x) (</a:t>
            </a:r>
            <a:r>
              <a:rPr lang="en-US" altLang="zh-CN" sz="3200" b="1" dirty="0">
                <a:solidFill>
                  <a:srgbClr val="00B050"/>
                </a:solidFill>
              </a:rPr>
              <a:t>W(</a:t>
            </a:r>
            <a:r>
              <a:rPr lang="en-US" altLang="zh-CN" sz="3200" b="1" dirty="0" err="1">
                <a:solidFill>
                  <a:srgbClr val="00B050"/>
                </a:solidFill>
              </a:rPr>
              <a:t>x,a</a:t>
            </a:r>
            <a:r>
              <a:rPr lang="en-US" altLang="zh-CN" sz="3200" b="1" dirty="0">
                <a:solidFill>
                  <a:srgbClr val="00B050"/>
                </a:solidFill>
              </a:rPr>
              <a:t>)</a:t>
            </a:r>
            <a:r>
              <a:rPr lang="en-US" altLang="zh-CN" sz="3200" b="1" dirty="0">
                <a:solidFill>
                  <a:srgbClr val="00B050"/>
                </a:solidFill>
                <a:sym typeface="Symbol" panose="05050102010706020507" pitchFamily="18" charset="2"/>
              </a:rPr>
              <a:t>W(</a:t>
            </a:r>
            <a:r>
              <a:rPr lang="en-US" altLang="zh-CN" sz="3200" b="1" dirty="0" err="1">
                <a:solidFill>
                  <a:srgbClr val="00B050"/>
                </a:solidFill>
                <a:sym typeface="Symbol" panose="05050102010706020507" pitchFamily="18" charset="2"/>
              </a:rPr>
              <a:t>a,x</a:t>
            </a:r>
            <a:r>
              <a:rPr lang="en-US" altLang="zh-CN" sz="3200" b="1" dirty="0">
                <a:solidFill>
                  <a:srgbClr val="00B050"/>
                </a:solidFill>
                <a:sym typeface="Symbol" panose="05050102010706020507" pitchFamily="18" charset="2"/>
              </a:rPr>
              <a:t>))) </a:t>
            </a:r>
          </a:p>
          <a:p>
            <a:pPr>
              <a:lnSpc>
                <a:spcPct val="120000"/>
              </a:lnSpc>
            </a:pPr>
            <a:r>
              <a:rPr lang="en-US" altLang="zh-CN" sz="3200" b="1" dirty="0">
                <a:sym typeface="Symbol" panose="05050102010706020507" pitchFamily="18" charset="2"/>
              </a:rPr>
              <a:t>               </a:t>
            </a:r>
            <a:r>
              <a:rPr lang="en-US" altLang="zh-CN" sz="3200" b="1" dirty="0">
                <a:solidFill>
                  <a:srgbClr val="FF0000"/>
                </a:solidFill>
              </a:rPr>
              <a:t>∧</a:t>
            </a:r>
            <a:r>
              <a:rPr lang="el-GR" altLang="zh-CN" sz="3200" b="1" dirty="0"/>
              <a:t> </a:t>
            </a:r>
            <a:r>
              <a:rPr lang="el-GR" altLang="zh-CN" sz="3200" b="1" dirty="0">
                <a:solidFill>
                  <a:srgbClr val="00B0F0"/>
                </a:solidFill>
              </a:rPr>
              <a:t>∀</a:t>
            </a:r>
            <a:r>
              <a:rPr lang="en-US" altLang="zh-CN" sz="3200" b="1" dirty="0">
                <a:solidFill>
                  <a:srgbClr val="00B0F0"/>
                </a:solidFill>
                <a:sym typeface="Symbol" panose="05050102010706020507" pitchFamily="18" charset="2"/>
              </a:rPr>
              <a:t>x(P(x) (</a:t>
            </a:r>
            <a:r>
              <a:rPr lang="en-US" altLang="zh-CN" sz="3200" b="1" dirty="0">
                <a:solidFill>
                  <a:srgbClr val="00B0F0"/>
                </a:solidFill>
              </a:rPr>
              <a:t>W(</a:t>
            </a:r>
            <a:r>
              <a:rPr lang="en-US" altLang="zh-CN" sz="3200" b="1" dirty="0" err="1">
                <a:solidFill>
                  <a:srgbClr val="00B0F0"/>
                </a:solidFill>
              </a:rPr>
              <a:t>x,a</a:t>
            </a:r>
            <a:r>
              <a:rPr lang="en-US" altLang="zh-CN" sz="3200" b="1" dirty="0">
                <a:solidFill>
                  <a:srgbClr val="00B0F0"/>
                </a:solidFill>
              </a:rPr>
              <a:t>)</a:t>
            </a:r>
            <a:r>
              <a:rPr lang="en-US" altLang="zh-CN" sz="3200" b="1" dirty="0">
                <a:solidFill>
                  <a:srgbClr val="00B0F0"/>
                </a:solidFill>
                <a:sym typeface="Symbol" panose="05050102010706020507" pitchFamily="18" charset="2"/>
              </a:rPr>
              <a:t>W(</a:t>
            </a:r>
            <a:r>
              <a:rPr lang="en-US" altLang="zh-CN" sz="3200" b="1" dirty="0" err="1">
                <a:solidFill>
                  <a:srgbClr val="00B0F0"/>
                </a:solidFill>
                <a:sym typeface="Symbol" panose="05050102010706020507" pitchFamily="18" charset="2"/>
              </a:rPr>
              <a:t>a,x</a:t>
            </a:r>
            <a:r>
              <a:rPr lang="en-US" altLang="zh-CN" sz="3200" b="1" dirty="0">
                <a:solidFill>
                  <a:srgbClr val="00B0F0"/>
                </a:solidFill>
                <a:sym typeface="Symbol" panose="05050102010706020507" pitchFamily="18" charset="2"/>
              </a:rPr>
              <a:t>)))</a:t>
            </a:r>
          </a:p>
          <a:p>
            <a:pPr>
              <a:lnSpc>
                <a:spcPct val="120000"/>
              </a:lnSpc>
            </a:pPr>
            <a:r>
              <a:rPr lang="en-US" altLang="zh-CN" sz="3200" b="1" dirty="0"/>
              <a:t>         </a:t>
            </a:r>
            <a:r>
              <a:rPr lang="zh-CN" altLang="en-US" sz="3200" b="1" dirty="0">
                <a:solidFill>
                  <a:srgbClr val="FF0000"/>
                </a:solidFill>
              </a:rPr>
              <a:t>或</a:t>
            </a:r>
            <a:r>
              <a:rPr lang="en-US" altLang="zh-CN" sz="3200" b="1" dirty="0"/>
              <a:t> </a:t>
            </a:r>
            <a:r>
              <a:rPr lang="el-GR" altLang="zh-CN" sz="3200" b="1" dirty="0"/>
              <a:t>∀</a:t>
            </a:r>
            <a:r>
              <a:rPr lang="en-US" altLang="zh-CN" sz="3200" b="1" dirty="0">
                <a:sym typeface="Symbol" panose="05050102010706020507" pitchFamily="18" charset="2"/>
              </a:rPr>
              <a:t>x</a:t>
            </a:r>
            <a:r>
              <a:rPr lang="en-US" altLang="zh-CN" sz="3200" b="1" dirty="0">
                <a:solidFill>
                  <a:srgbClr val="00B050"/>
                </a:solidFill>
                <a:sym typeface="Symbol" panose="05050102010706020507" pitchFamily="18" charset="2"/>
              </a:rPr>
              <a:t>(</a:t>
            </a:r>
            <a:r>
              <a:rPr lang="en-US" altLang="zh-CN" sz="3200" b="1" dirty="0">
                <a:sym typeface="Symbol" panose="05050102010706020507" pitchFamily="18" charset="2"/>
              </a:rPr>
              <a:t>P(x) </a:t>
            </a:r>
            <a:r>
              <a:rPr lang="en-US" altLang="zh-CN" sz="3200" b="1" dirty="0">
                <a:solidFill>
                  <a:srgbClr val="FF0000"/>
                </a:solidFill>
                <a:sym typeface="Symbol" panose="05050102010706020507" pitchFamily="18" charset="2"/>
              </a:rPr>
              <a:t>(</a:t>
            </a:r>
            <a:r>
              <a:rPr lang="en-US" altLang="zh-CN" sz="3200" b="1" dirty="0">
                <a:sym typeface="Symbol" panose="05050102010706020507" pitchFamily="18" charset="2"/>
              </a:rPr>
              <a:t>(</a:t>
            </a:r>
            <a:r>
              <a:rPr lang="en-US" altLang="zh-CN" sz="3200" b="1" dirty="0"/>
              <a:t>W(</a:t>
            </a:r>
            <a:r>
              <a:rPr lang="en-US" altLang="zh-CN" sz="3200" b="1" dirty="0" err="1"/>
              <a:t>x,a</a:t>
            </a:r>
            <a:r>
              <a:rPr lang="en-US" altLang="zh-CN" sz="3200" b="1" dirty="0"/>
              <a:t>)</a:t>
            </a:r>
            <a:r>
              <a:rPr lang="en-US" altLang="zh-CN" sz="3200" b="1" dirty="0">
                <a:sym typeface="Symbol" panose="05050102010706020507" pitchFamily="18" charset="2"/>
              </a:rPr>
              <a:t>W(</a:t>
            </a:r>
            <a:r>
              <a:rPr lang="en-US" altLang="zh-CN" sz="3200" b="1" dirty="0" err="1">
                <a:sym typeface="Symbol" panose="05050102010706020507" pitchFamily="18" charset="2"/>
              </a:rPr>
              <a:t>a,x</a:t>
            </a:r>
            <a:r>
              <a:rPr lang="en-US" altLang="zh-CN" sz="3200" b="1" dirty="0">
                <a:sym typeface="Symbol" panose="05050102010706020507" pitchFamily="18" charset="2"/>
              </a:rPr>
              <a:t>)) </a:t>
            </a:r>
          </a:p>
          <a:p>
            <a:pPr>
              <a:lnSpc>
                <a:spcPct val="120000"/>
              </a:lnSpc>
            </a:pPr>
            <a:r>
              <a:rPr lang="en-US" altLang="zh-CN" sz="3200" b="1" dirty="0">
                <a:sym typeface="Symbol" panose="05050102010706020507" pitchFamily="18" charset="2"/>
              </a:rPr>
              <a:t>                               </a:t>
            </a:r>
            <a:r>
              <a:rPr lang="en-US" altLang="zh-CN" sz="3200" b="1" dirty="0"/>
              <a:t>∧</a:t>
            </a:r>
            <a:r>
              <a:rPr lang="el-GR" altLang="zh-CN" sz="3200" b="1" dirty="0"/>
              <a:t> </a:t>
            </a:r>
            <a:r>
              <a:rPr lang="en-US" altLang="zh-CN" sz="3200" b="1" dirty="0">
                <a:sym typeface="Symbol" panose="05050102010706020507" pitchFamily="18" charset="2"/>
              </a:rPr>
              <a:t>(</a:t>
            </a:r>
            <a:r>
              <a:rPr lang="en-US" altLang="zh-CN" sz="3200" b="1" dirty="0"/>
              <a:t>W(</a:t>
            </a:r>
            <a:r>
              <a:rPr lang="en-US" altLang="zh-CN" sz="3200" b="1" dirty="0" err="1"/>
              <a:t>x,a</a:t>
            </a:r>
            <a:r>
              <a:rPr lang="en-US" altLang="zh-CN" sz="3200" b="1" dirty="0"/>
              <a:t>)</a:t>
            </a:r>
            <a:r>
              <a:rPr lang="en-US" altLang="zh-CN" sz="3200" b="1" dirty="0">
                <a:sym typeface="Symbol" panose="05050102010706020507" pitchFamily="18" charset="2"/>
              </a:rPr>
              <a:t>W(</a:t>
            </a:r>
            <a:r>
              <a:rPr lang="en-US" altLang="zh-CN" sz="3200" b="1" dirty="0" err="1">
                <a:sym typeface="Symbol" panose="05050102010706020507" pitchFamily="18" charset="2"/>
              </a:rPr>
              <a:t>a,x</a:t>
            </a:r>
            <a:r>
              <a:rPr lang="en-US" altLang="zh-CN" sz="3200" b="1" dirty="0">
                <a:sym typeface="Symbol" panose="05050102010706020507" pitchFamily="18" charset="2"/>
              </a:rPr>
              <a:t>))</a:t>
            </a:r>
            <a:r>
              <a:rPr lang="en-US" altLang="zh-CN" sz="3200" b="1" dirty="0">
                <a:solidFill>
                  <a:srgbClr val="FF0000"/>
                </a:solidFill>
                <a:sym typeface="Symbol" panose="05050102010706020507" pitchFamily="18" charset="2"/>
              </a:rPr>
              <a:t>)</a:t>
            </a:r>
            <a:r>
              <a:rPr lang="en-US" altLang="zh-CN" sz="3200" b="1" dirty="0">
                <a:solidFill>
                  <a:srgbClr val="00B050"/>
                </a:solidFill>
                <a:sym typeface="Symbol" panose="05050102010706020507" pitchFamily="18" charset="2"/>
              </a:rPr>
              <a:t>)</a:t>
            </a:r>
            <a:r>
              <a:rPr lang="en-US" altLang="zh-CN" sz="3200" b="1" dirty="0">
                <a:sym typeface="Symbol" panose="05050102010706020507" pitchFamily="18" charset="2"/>
              </a:rPr>
              <a:t> </a:t>
            </a:r>
            <a:endParaRPr lang="en-US" altLang="zh-CN" sz="2400" b="1" dirty="0"/>
          </a:p>
        </p:txBody>
      </p:sp>
    </p:spTree>
    <p:extLst>
      <p:ext uri="{BB962C8B-B14F-4D97-AF65-F5344CB8AC3E}">
        <p14:creationId xmlns:p14="http://schemas.microsoft.com/office/powerpoint/2010/main" val="73321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EE930E0-8450-46DA-806D-5397184D910C}" type="slidenum">
              <a:rPr lang="zh-CN" altLang="en-US" smtClean="0">
                <a:solidFill>
                  <a:schemeClr val="accent1"/>
                </a:solidFill>
              </a:rPr>
              <a:pPr/>
              <a:t>5</a:t>
            </a:fld>
            <a:r>
              <a:rPr lang="en-US" altLang="zh-CN" dirty="0">
                <a:solidFill>
                  <a:schemeClr val="accent1"/>
                </a:solidFill>
              </a:rPr>
              <a:t>/50</a:t>
            </a:r>
          </a:p>
        </p:txBody>
      </p:sp>
      <p:sp>
        <p:nvSpPr>
          <p:cNvPr id="10243" name="Rectangle 2"/>
          <p:cNvSpPr>
            <a:spLocks noGrp="1"/>
          </p:cNvSpPr>
          <p:nvPr>
            <p:ph type="title" idx="4294967295"/>
          </p:nvPr>
        </p:nvSpPr>
        <p:spPr>
          <a:xfrm>
            <a:off x="179387" y="-26988"/>
            <a:ext cx="8929687" cy="647700"/>
          </a:xfrm>
        </p:spPr>
        <p:txBody>
          <a:bodyPr/>
          <a:lstStyle/>
          <a:p>
            <a:r>
              <a:rPr lang="zh-CN" altLang="en-US" dirty="0">
                <a:ea typeface="宋体" panose="02010600030101010101" pitchFamily="2" charset="-122"/>
              </a:rPr>
              <a:t>建立子句集 </a:t>
            </a:r>
          </a:p>
        </p:txBody>
      </p:sp>
      <p:sp>
        <p:nvSpPr>
          <p:cNvPr id="10244" name="Rectangle 3"/>
          <p:cNvSpPr>
            <a:spLocks noGrp="1"/>
          </p:cNvSpPr>
          <p:nvPr>
            <p:ph type="body" idx="4294967295"/>
          </p:nvPr>
        </p:nvSpPr>
        <p:spPr>
          <a:xfrm>
            <a:off x="323850" y="981075"/>
            <a:ext cx="8569325" cy="4103688"/>
          </a:xfrm>
        </p:spPr>
        <p:txBody>
          <a:bodyPr/>
          <a:lstStyle/>
          <a:p>
            <a:pPr marL="622300" indent="-622300">
              <a:buFont typeface="Arial" panose="020B0604020202020204" pitchFamily="34" charset="0"/>
              <a:buAutoNum type="arabicParenBoth"/>
              <a:tabLst>
                <a:tab pos="622300" algn="l"/>
              </a:tabLst>
            </a:pPr>
            <a:r>
              <a:rPr lang="zh-CN" altLang="en-US" b="1" dirty="0">
                <a:latin typeface="Calibri" panose="020F0502020204030204" pitchFamily="34" charset="0"/>
              </a:rPr>
              <a:t>要证明公式</a:t>
            </a:r>
            <a:r>
              <a:rPr lang="en-US" altLang="zh-CN" b="1" dirty="0">
                <a:latin typeface="Calibri" panose="020F0502020204030204" pitchFamily="34" charset="0"/>
              </a:rPr>
              <a:t>A</a:t>
            </a:r>
            <a:r>
              <a:rPr lang="en-US" altLang="zh-CN" b="1" dirty="0">
                <a:latin typeface="Calibri" panose="020F0502020204030204" pitchFamily="34" charset="0"/>
                <a:sym typeface="Symbol" panose="05050102010706020507" pitchFamily="18" charset="2"/>
              </a:rPr>
              <a:t>B</a:t>
            </a:r>
            <a:r>
              <a:rPr lang="zh-CN" altLang="en-US" b="1" dirty="0">
                <a:latin typeface="Calibri" panose="020F0502020204030204" pitchFamily="34" charset="0"/>
                <a:sym typeface="Symbol" panose="05050102010706020507" pitchFamily="18" charset="2"/>
              </a:rPr>
              <a:t>，</a:t>
            </a:r>
            <a:r>
              <a:rPr lang="zh-CN" altLang="en-US" b="1" dirty="0">
                <a:latin typeface="Calibri" panose="020F0502020204030204" pitchFamily="34" charset="0"/>
              </a:rPr>
              <a:t>将</a:t>
            </a:r>
          </a:p>
          <a:p>
            <a:pPr marL="622300" indent="-622300" algn="ctr">
              <a:buFont typeface="Arial" panose="020B0604020202020204" pitchFamily="34" charset="0"/>
              <a:buNone/>
              <a:tabLst>
                <a:tab pos="622300" algn="l"/>
              </a:tabLst>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a:solidFill>
                  <a:srgbClr val="9933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b="1" dirty="0">
                <a:solidFill>
                  <a:srgbClr val="993300"/>
                </a:solidFill>
                <a:latin typeface="Times New Roman" panose="02020603050405020304" pitchFamily="18" charset="0"/>
                <a:ea typeface="黑体" panose="02010609060101010101" pitchFamily="49" charset="-122"/>
                <a:cs typeface="Times New Roman" panose="02020603050405020304" pitchFamily="18" charset="0"/>
              </a:rPr>
              <a:t> (A</a:t>
            </a:r>
            <a:r>
              <a:rPr lang="en-US" altLang="zh-CN" b="1" dirty="0">
                <a:solidFill>
                  <a:srgbClr val="9933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b="1" dirty="0">
                <a:solidFill>
                  <a:srgbClr val="993300"/>
                </a:solidFill>
                <a:latin typeface="Times New Roman" panose="02020603050405020304" pitchFamily="18" charset="0"/>
                <a:ea typeface="黑体" panose="02010609060101010101" pitchFamily="49" charset="-122"/>
                <a:cs typeface="Times New Roman" panose="02020603050405020304" pitchFamily="18" charset="0"/>
              </a:rPr>
              <a:t>B)=</a:t>
            </a:r>
            <a:r>
              <a:rPr lang="en-US" altLang="zh-CN"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a:solidFill>
                  <a:srgbClr val="993300"/>
                </a:solidFill>
                <a:latin typeface="Times New Roman" panose="02020603050405020304" pitchFamily="18" charset="0"/>
                <a:ea typeface="黑体" panose="02010609060101010101" pitchFamily="49" charset="-122"/>
                <a:cs typeface="Times New Roman" panose="02020603050405020304" pitchFamily="18" charset="0"/>
              </a:rPr>
              <a:t>A ∧</a:t>
            </a:r>
            <a:r>
              <a:rPr lang="en-US" altLang="zh-CN" sz="3600" b="1" dirty="0">
                <a:solidFill>
                  <a:srgbClr val="9933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a:solidFill>
                  <a:srgbClr val="9933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b="1" dirty="0">
                <a:solidFill>
                  <a:srgbClr val="993300"/>
                </a:solidFill>
                <a:latin typeface="Times New Roman" panose="02020603050405020304" pitchFamily="18" charset="0"/>
                <a:ea typeface="黑体" panose="02010609060101010101" pitchFamily="49" charset="-122"/>
                <a:cs typeface="Times New Roman" panose="02020603050405020304" pitchFamily="18" charset="0"/>
              </a:rPr>
              <a:t>B</a:t>
            </a:r>
          </a:p>
          <a:p>
            <a:pPr marL="622300" indent="-622300">
              <a:buFont typeface="Arial" panose="020B0604020202020204" pitchFamily="34" charset="0"/>
              <a:buNone/>
              <a:tabLst>
                <a:tab pos="622300" algn="l"/>
              </a:tabLst>
            </a:pPr>
            <a:r>
              <a:rPr lang="zh-CN" altLang="en-US" b="1" dirty="0">
                <a:latin typeface="Calibri" panose="020F0502020204030204" pitchFamily="34" charset="0"/>
              </a:rPr>
              <a:t>      化为合取范式；</a:t>
            </a:r>
          </a:p>
          <a:p>
            <a:pPr marL="622300" indent="-622300">
              <a:lnSpc>
                <a:spcPct val="150000"/>
              </a:lnSpc>
              <a:buFont typeface="Arial" panose="020B0604020202020204" pitchFamily="34" charset="0"/>
              <a:buNone/>
              <a:tabLst>
                <a:tab pos="622300" algn="l"/>
              </a:tabLst>
            </a:pPr>
            <a:r>
              <a:rPr lang="en-US" altLang="zh-CN" b="1" dirty="0">
                <a:latin typeface="Calibri" panose="020F0502020204030204" pitchFamily="34" charset="0"/>
              </a:rPr>
              <a:t>(2)  </a:t>
            </a:r>
            <a:r>
              <a:rPr lang="zh-CN" altLang="en-US" b="1" dirty="0">
                <a:latin typeface="Calibri" panose="020F0502020204030204" pitchFamily="34" charset="0"/>
              </a:rPr>
              <a:t>把合取范式的所有析取式构成一个集合即子句集。</a:t>
            </a:r>
          </a:p>
        </p:txBody>
      </p:sp>
      <p:sp>
        <p:nvSpPr>
          <p:cNvPr id="314373" name="AutoShape 5"/>
          <p:cNvSpPr>
            <a:spLocks noChangeArrowheads="1"/>
          </p:cNvSpPr>
          <p:nvPr/>
        </p:nvSpPr>
        <p:spPr bwMode="auto">
          <a:xfrm>
            <a:off x="2627313" y="4365625"/>
            <a:ext cx="5616575" cy="2232025"/>
          </a:xfrm>
          <a:prstGeom prst="cloudCallout">
            <a:avLst>
              <a:gd name="adj1" fmla="val -16083"/>
              <a:gd name="adj2" fmla="val -63370"/>
            </a:avLst>
          </a:prstGeom>
          <a:solidFill>
            <a:schemeClr val="accent1"/>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bg1"/>
                </a:solidFill>
              </a:rPr>
              <a:t>A</a:t>
            </a:r>
            <a:r>
              <a:rPr lang="zh-CN" altLang="en-US" sz="3600" b="1">
                <a:solidFill>
                  <a:schemeClr val="bg1"/>
                </a:solidFill>
              </a:rPr>
              <a:t>化为合取范式、</a:t>
            </a:r>
            <a:endParaRPr lang="en-US" altLang="zh-CN" sz="3600" b="1">
              <a:solidFill>
                <a:schemeClr val="bg1"/>
              </a:solidFill>
            </a:endParaRPr>
          </a:p>
          <a:p>
            <a:pPr algn="ctr" eaLnBrk="1" hangingPunct="1"/>
            <a:r>
              <a:rPr lang="zh-CN" altLang="en-US" sz="3600" b="1">
                <a:solidFill>
                  <a:schemeClr val="bg1"/>
                </a:solidFill>
                <a:sym typeface="Symbol" panose="05050102010706020507" pitchFamily="18" charset="2"/>
              </a:rPr>
              <a:t></a:t>
            </a:r>
            <a:r>
              <a:rPr lang="en-US" altLang="zh-CN" sz="3600" b="1">
                <a:solidFill>
                  <a:schemeClr val="bg1"/>
                </a:solidFill>
              </a:rPr>
              <a:t>B</a:t>
            </a:r>
            <a:r>
              <a:rPr lang="zh-CN" altLang="en-US" sz="3600" b="1">
                <a:solidFill>
                  <a:schemeClr val="bg1"/>
                </a:solidFill>
              </a:rPr>
              <a:t>化为合取范式</a:t>
            </a:r>
          </a:p>
        </p:txBody>
      </p:sp>
    </p:spTree>
    <p:extLst>
      <p:ext uri="{BB962C8B-B14F-4D97-AF65-F5344CB8AC3E}">
        <p14:creationId xmlns:p14="http://schemas.microsoft.com/office/powerpoint/2010/main" val="13509443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4373"/>
                                        </p:tgtEl>
                                        <p:attrNameLst>
                                          <p:attrName>style.visibility</p:attrName>
                                        </p:attrNameLst>
                                      </p:cBhvr>
                                      <p:to>
                                        <p:strVal val="visible"/>
                                      </p:to>
                                    </p:set>
                                    <p:animEffect transition="in" filter="box(in)">
                                      <p:cBhvr>
                                        <p:cTn id="7" dur="500"/>
                                        <p:tgtEl>
                                          <p:spTgt spid="314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F818D18-7145-45B7-8126-65FBB3F7EE0C}" type="slidenum">
              <a:rPr lang="zh-CN" altLang="en-US" smtClean="0">
                <a:solidFill>
                  <a:schemeClr val="accent1"/>
                </a:solidFill>
              </a:rPr>
              <a:pPr/>
              <a:t>50</a:t>
            </a:fld>
            <a:r>
              <a:rPr lang="en-US" altLang="zh-CN" dirty="0">
                <a:solidFill>
                  <a:schemeClr val="accent1"/>
                </a:solidFill>
              </a:rPr>
              <a:t>/50</a:t>
            </a:r>
          </a:p>
        </p:txBody>
      </p:sp>
      <p:sp>
        <p:nvSpPr>
          <p:cNvPr id="17411" name="Rectangle 2"/>
          <p:cNvSpPr>
            <a:spLocks noGrp="1"/>
          </p:cNvSpPr>
          <p:nvPr>
            <p:ph type="title" idx="4294967295"/>
          </p:nvPr>
        </p:nvSpPr>
        <p:spPr/>
        <p:txBody>
          <a:bodyPr/>
          <a:lstStyle/>
          <a:p>
            <a:r>
              <a:rPr lang="zh-CN" altLang="en-US" b="1">
                <a:ea typeface="宋体" panose="02010600030101010101" pitchFamily="2" charset="-122"/>
              </a:rPr>
              <a:t>典型错误</a:t>
            </a:r>
          </a:p>
        </p:txBody>
      </p:sp>
      <p:sp>
        <p:nvSpPr>
          <p:cNvPr id="17412" name="Rectangle 3"/>
          <p:cNvSpPr>
            <a:spLocks noGrp="1"/>
          </p:cNvSpPr>
          <p:nvPr>
            <p:ph type="body" idx="4294967295"/>
          </p:nvPr>
        </p:nvSpPr>
        <p:spPr/>
        <p:txBody>
          <a:bodyPr/>
          <a:lstStyle/>
          <a:p>
            <a:pPr>
              <a:lnSpc>
                <a:spcPct val="130000"/>
              </a:lnSpc>
            </a:pPr>
            <a:r>
              <a:rPr lang="zh-CN" altLang="en-US" b="1">
                <a:ea typeface="宋体" panose="02010600030101010101" pitchFamily="2" charset="-122"/>
              </a:rPr>
              <a:t>量词后的主联结词错误</a:t>
            </a:r>
          </a:p>
          <a:p>
            <a:pPr>
              <a:lnSpc>
                <a:spcPct val="130000"/>
              </a:lnSpc>
            </a:pPr>
            <a:r>
              <a:rPr lang="zh-CN" altLang="en-US" b="1">
                <a:ea typeface="宋体" panose="02010600030101010101" pitchFamily="2" charset="-122"/>
              </a:rPr>
              <a:t>将集合名词简单化为常个体</a:t>
            </a:r>
            <a:r>
              <a:rPr lang="en-US" altLang="zh-CN" b="1">
                <a:ea typeface="宋体" panose="02010600030101010101" pitchFamily="2" charset="-122"/>
              </a:rPr>
              <a:t>. </a:t>
            </a:r>
            <a:r>
              <a:rPr lang="zh-CN" altLang="en-US" b="1">
                <a:ea typeface="宋体" panose="02010600030101010101" pitchFamily="2" charset="-122"/>
              </a:rPr>
              <a:t>例如</a:t>
            </a:r>
            <a:r>
              <a:rPr lang="en-US" altLang="zh-CN" b="1">
                <a:ea typeface="宋体" panose="02010600030101010101" pitchFamily="2" charset="-122"/>
              </a:rPr>
              <a:t>,“</a:t>
            </a:r>
            <a:r>
              <a:rPr lang="zh-CN" altLang="en-US" b="1">
                <a:ea typeface="宋体" panose="02010600030101010101" pitchFamily="2" charset="-122"/>
              </a:rPr>
              <a:t>人</a:t>
            </a:r>
            <a:r>
              <a:rPr lang="en-US" altLang="zh-CN" b="1">
                <a:ea typeface="宋体" panose="02010600030101010101" pitchFamily="2" charset="-122"/>
              </a:rPr>
              <a:t>”</a:t>
            </a:r>
            <a:r>
              <a:rPr lang="zh-CN" altLang="en-US" b="1">
                <a:ea typeface="宋体" panose="02010600030101010101" pitchFamily="2" charset="-122"/>
              </a:rPr>
              <a:t>是集合名词</a:t>
            </a:r>
          </a:p>
          <a:p>
            <a:pPr>
              <a:lnSpc>
                <a:spcPct val="130000"/>
              </a:lnSpc>
            </a:pPr>
            <a:r>
              <a:rPr lang="zh-CN" altLang="en-US" b="1">
                <a:ea typeface="宋体" panose="02010600030101010101" pitchFamily="2" charset="-122"/>
              </a:rPr>
              <a:t>引入谓词来限定常个体</a:t>
            </a:r>
            <a:r>
              <a:rPr lang="en-US" altLang="zh-CN" b="1">
                <a:ea typeface="宋体" panose="02010600030101010101" pitchFamily="2" charset="-122"/>
              </a:rPr>
              <a:t>. </a:t>
            </a:r>
            <a:r>
              <a:rPr lang="zh-CN" altLang="en-US" b="1">
                <a:ea typeface="宋体" panose="02010600030101010101" pitchFamily="2" charset="-122"/>
              </a:rPr>
              <a:t>例如</a:t>
            </a:r>
            <a:r>
              <a:rPr lang="en-US" altLang="zh-CN" b="1">
                <a:ea typeface="宋体" panose="02010600030101010101" pitchFamily="2" charset="-122"/>
              </a:rPr>
              <a:t>,“</a:t>
            </a:r>
            <a:r>
              <a:rPr lang="zh-CN" altLang="en-US" b="1">
                <a:ea typeface="宋体" panose="02010600030101010101" pitchFamily="2" charset="-122"/>
              </a:rPr>
              <a:t>我</a:t>
            </a:r>
            <a:r>
              <a:rPr lang="en-US" altLang="zh-CN" b="1">
                <a:ea typeface="宋体" panose="02010600030101010101" pitchFamily="2" charset="-122"/>
              </a:rPr>
              <a:t>”</a:t>
            </a:r>
            <a:r>
              <a:rPr lang="zh-CN" altLang="en-US" b="1">
                <a:ea typeface="宋体" panose="02010600030101010101" pitchFamily="2" charset="-122"/>
              </a:rPr>
              <a:t>是常个体</a:t>
            </a:r>
          </a:p>
          <a:p>
            <a:pPr>
              <a:lnSpc>
                <a:spcPct val="130000"/>
              </a:lnSpc>
            </a:pPr>
            <a:r>
              <a:rPr lang="zh-CN" altLang="en-US" b="1">
                <a:ea typeface="宋体" panose="02010600030101010101" pitchFamily="2" charset="-122"/>
              </a:rPr>
              <a:t>谓词中含有联结词</a:t>
            </a:r>
          </a:p>
          <a:p>
            <a:endParaRPr lang="zh-CN" altLang="en-US" b="1">
              <a:ea typeface="宋体" panose="02010600030101010101" pitchFamily="2" charset="-122"/>
            </a:endParaRPr>
          </a:p>
          <a:p>
            <a:endParaRPr lang="zh-CN" altLang="en-US">
              <a:ea typeface="宋体" panose="02010600030101010101" pitchFamily="2" charset="-122"/>
            </a:endParaRPr>
          </a:p>
        </p:txBody>
      </p:sp>
    </p:spTree>
    <p:extLst>
      <p:ext uri="{BB962C8B-B14F-4D97-AF65-F5344CB8AC3E}">
        <p14:creationId xmlns:p14="http://schemas.microsoft.com/office/powerpoint/2010/main" val="37059913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p:cNvSpPr>
          <p:nvPr>
            <p:ph type="title" idx="4294967295"/>
          </p:nvPr>
        </p:nvSpPr>
        <p:spPr/>
        <p:txBody>
          <a:bodyPr/>
          <a:lstStyle/>
          <a:p>
            <a:r>
              <a:rPr lang="zh-CN" altLang="en-US" sz="4000" dirty="0">
                <a:ea typeface="宋体" panose="02010600030101010101" pitchFamily="2" charset="-122"/>
              </a:rPr>
              <a:t>作业</a:t>
            </a:r>
            <a:r>
              <a:rPr lang="en-US" altLang="zh-CN" sz="4000" dirty="0">
                <a:ea typeface="宋体" panose="02010600030101010101" pitchFamily="2" charset="-122"/>
              </a:rPr>
              <a:t>05</a:t>
            </a:r>
          </a:p>
        </p:txBody>
      </p:sp>
      <p:sp>
        <p:nvSpPr>
          <p:cNvPr id="45060" name="Rectangle 3"/>
          <p:cNvSpPr>
            <a:spLocks noGrp="1"/>
          </p:cNvSpPr>
          <p:nvPr>
            <p:ph type="body" idx="4294967295"/>
          </p:nvPr>
        </p:nvSpPr>
        <p:spPr>
          <a:xfrm>
            <a:off x="107504" y="764705"/>
            <a:ext cx="8569325" cy="864095"/>
          </a:xfrm>
        </p:spPr>
        <p:txBody>
          <a:bodyPr/>
          <a:lstStyle/>
          <a:p>
            <a:pPr marL="901700" indent="-901700">
              <a:buNone/>
            </a:pPr>
            <a:r>
              <a:rPr lang="en-US" altLang="zh-CN" sz="2800" b="1" dirty="0">
                <a:solidFill>
                  <a:srgbClr val="C00000"/>
                </a:solidFill>
              </a:rPr>
              <a:t>2.3(1)(2)(3)(4)</a:t>
            </a:r>
            <a:endParaRPr lang="zh-CN" altLang="en-US" b="1" dirty="0">
              <a:solidFill>
                <a:srgbClr val="C00000"/>
              </a:solidFill>
            </a:endParaRPr>
          </a:p>
        </p:txBody>
      </p:sp>
      <p:sp>
        <p:nvSpPr>
          <p:cNvPr id="2" name="文本框 1"/>
          <p:cNvSpPr txBox="1"/>
          <p:nvPr/>
        </p:nvSpPr>
        <p:spPr>
          <a:xfrm>
            <a:off x="107504" y="1484784"/>
            <a:ext cx="8784976" cy="4401205"/>
          </a:xfrm>
          <a:prstGeom prst="rect">
            <a:avLst/>
          </a:prstGeom>
          <a:noFill/>
        </p:spPr>
        <p:txBody>
          <a:bodyPr wrap="square" rtlCol="0">
            <a:spAutoFit/>
          </a:bodyPr>
          <a:lstStyle/>
          <a:p>
            <a:r>
              <a:rPr lang="zh-CN" altLang="en-US" sz="2800" b="1" dirty="0">
                <a:solidFill>
                  <a:srgbClr val="C00000"/>
                </a:solidFill>
              </a:rPr>
              <a:t>补充题</a:t>
            </a:r>
            <a:endParaRPr lang="en-US" altLang="zh-CN" sz="2800" b="1" dirty="0">
              <a:solidFill>
                <a:srgbClr val="C00000"/>
              </a:solidFill>
            </a:endParaRPr>
          </a:p>
          <a:p>
            <a:r>
              <a:rPr lang="zh-CN" altLang="en-US" sz="2800" dirty="0"/>
              <a:t>假定</a:t>
            </a:r>
            <a:r>
              <a:rPr lang="zh-CN" altLang="en-US" sz="2800" b="1" dirty="0">
                <a:cs typeface="Times New Roman" panose="02020603050405020304" pitchFamily="18" charset="0"/>
              </a:rPr>
              <a:t>甲，乙，丙，丁</a:t>
            </a:r>
            <a:r>
              <a:rPr lang="zh-CN" altLang="en-US" sz="2800" dirty="0"/>
              <a:t>会英语与法语的情况列在下表中。</a:t>
            </a:r>
            <a:endParaRPr lang="en-US" altLang="zh-CN" sz="2800" dirty="0"/>
          </a:p>
          <a:p>
            <a:r>
              <a:rPr lang="zh-CN" altLang="en-US" sz="2800" dirty="0"/>
              <a:t>记</a:t>
            </a:r>
            <a:r>
              <a:rPr lang="en-US" altLang="zh-CN" sz="2800" dirty="0"/>
              <a:t>E(x)</a:t>
            </a:r>
            <a:r>
              <a:rPr lang="zh-CN" altLang="en-US" sz="2800" dirty="0"/>
              <a:t>表示</a:t>
            </a:r>
            <a:r>
              <a:rPr lang="en-US" altLang="zh-CN" sz="2800" dirty="0"/>
              <a:t>x</a:t>
            </a:r>
            <a:r>
              <a:rPr lang="zh-CN" altLang="en-US" sz="2800" dirty="0"/>
              <a:t>会英语，</a:t>
            </a:r>
            <a:endParaRPr lang="en-US" altLang="zh-CN" sz="2800" dirty="0"/>
          </a:p>
          <a:p>
            <a:r>
              <a:rPr lang="en-US" altLang="zh-CN" sz="2800" dirty="0"/>
              <a:t>    P(x)</a:t>
            </a:r>
            <a:r>
              <a:rPr lang="zh-CN" altLang="en-US" sz="2800" dirty="0"/>
              <a:t>表示</a:t>
            </a:r>
            <a:r>
              <a:rPr lang="en-US" altLang="zh-CN" sz="2800" dirty="0"/>
              <a:t>x</a:t>
            </a:r>
            <a:r>
              <a:rPr lang="zh-CN" altLang="en-US" sz="2800" dirty="0"/>
              <a:t>会法语。</a:t>
            </a:r>
            <a:endParaRPr lang="en-US" altLang="zh-CN" sz="2800" dirty="0"/>
          </a:p>
          <a:p>
            <a:r>
              <a:rPr lang="zh-CN" altLang="en-US" sz="2800" dirty="0"/>
              <a:t>翻译下列公式并计算</a:t>
            </a:r>
            <a:endParaRPr lang="en-US" altLang="zh-CN" sz="2800" dirty="0"/>
          </a:p>
          <a:p>
            <a:r>
              <a:rPr lang="zh-CN" altLang="en-US" sz="2800" dirty="0"/>
              <a:t>其值：</a:t>
            </a:r>
            <a:endParaRPr lang="en-US" altLang="zh-CN" sz="2800" dirty="0"/>
          </a:p>
          <a:p>
            <a:pPr marL="514350" indent="-514350">
              <a:buFont typeface="+mj-ea"/>
              <a:buAutoNum type="circleNumDbPlain"/>
            </a:pPr>
            <a:r>
              <a:rPr lang="zh-CN" altLang="en-US" sz="2800" b="1" dirty="0">
                <a:sym typeface="Symbol" panose="05050102010706020507" pitchFamily="18" charset="2"/>
              </a:rPr>
              <a:t></a:t>
            </a:r>
            <a:r>
              <a:rPr lang="en-US" altLang="zh-CN" sz="2800" b="1" dirty="0"/>
              <a:t>x</a:t>
            </a:r>
            <a:r>
              <a:rPr lang="en-US" altLang="zh-CN" sz="2800" b="1" dirty="0">
                <a:solidFill>
                  <a:srgbClr val="C00000"/>
                </a:solidFill>
                <a:sym typeface="Symbol" panose="05050102010706020507" pitchFamily="18" charset="2"/>
              </a:rPr>
              <a:t>(</a:t>
            </a:r>
            <a:r>
              <a:rPr lang="en-US" altLang="zh-CN" sz="2800" b="1" dirty="0">
                <a:sym typeface="Symbol" panose="05050102010706020507" pitchFamily="18" charset="2"/>
              </a:rPr>
              <a:t>E(x)P(x)</a:t>
            </a:r>
            <a:r>
              <a:rPr lang="en-US" altLang="zh-CN" sz="2800" b="1" dirty="0">
                <a:solidFill>
                  <a:srgbClr val="C00000"/>
                </a:solidFill>
                <a:sym typeface="Symbol" panose="05050102010706020507" pitchFamily="18" charset="2"/>
              </a:rPr>
              <a:t>)</a:t>
            </a:r>
          </a:p>
          <a:p>
            <a:pPr marL="514350" indent="-514350">
              <a:buFont typeface="+mj-ea"/>
              <a:buAutoNum type="circleNumDbPlain"/>
            </a:pPr>
            <a:r>
              <a:rPr lang="en-US" altLang="zh-CN" sz="2800" b="1" dirty="0">
                <a:sym typeface="Symbol" panose="05050102010706020507" pitchFamily="18" charset="2"/>
              </a:rPr>
              <a:t></a:t>
            </a:r>
            <a:r>
              <a:rPr lang="en-US" altLang="zh-CN" sz="2800" b="1" dirty="0"/>
              <a:t>x</a:t>
            </a:r>
            <a:r>
              <a:rPr lang="en-US" altLang="zh-CN" sz="2800" b="1" dirty="0">
                <a:solidFill>
                  <a:srgbClr val="C00000"/>
                </a:solidFill>
                <a:sym typeface="Symbol" panose="05050102010706020507" pitchFamily="18" charset="2"/>
              </a:rPr>
              <a:t>(</a:t>
            </a:r>
            <a:r>
              <a:rPr lang="en-US" altLang="zh-CN" sz="2800" b="1" dirty="0">
                <a:sym typeface="Symbol" panose="05050102010706020507" pitchFamily="18" charset="2"/>
              </a:rPr>
              <a:t>E(x)P(x)</a:t>
            </a:r>
            <a:r>
              <a:rPr lang="en-US" altLang="zh-CN" sz="2800" b="1" dirty="0">
                <a:solidFill>
                  <a:srgbClr val="C00000"/>
                </a:solidFill>
                <a:sym typeface="Symbol" panose="05050102010706020507" pitchFamily="18" charset="2"/>
              </a:rPr>
              <a:t>)</a:t>
            </a:r>
            <a:endParaRPr lang="zh-CN" altLang="en-US" sz="2800" b="1" dirty="0">
              <a:solidFill>
                <a:srgbClr val="C00000"/>
              </a:solidFill>
            </a:endParaRPr>
          </a:p>
          <a:p>
            <a:pPr marL="514350" indent="-514350">
              <a:buFont typeface="+mj-ea"/>
              <a:buAutoNum type="circleNumDbPlain"/>
            </a:pPr>
            <a:r>
              <a:rPr lang="zh-CN" altLang="en-US" sz="2800" b="1" dirty="0">
                <a:sym typeface="Symbol" panose="05050102010706020507" pitchFamily="18" charset="2"/>
              </a:rPr>
              <a:t></a:t>
            </a:r>
            <a:r>
              <a:rPr lang="en-US" altLang="zh-CN" sz="2800" b="1" dirty="0" err="1"/>
              <a:t>x</a:t>
            </a:r>
            <a:r>
              <a:rPr lang="en-US" altLang="zh-CN" sz="2800" b="1" dirty="0" err="1">
                <a:sym typeface="Symbol" panose="05050102010706020507" pitchFamily="18" charset="2"/>
              </a:rPr>
              <a:t>E</a:t>
            </a:r>
            <a:r>
              <a:rPr lang="en-US" altLang="zh-CN" sz="2800" b="1" dirty="0">
                <a:sym typeface="Symbol" panose="05050102010706020507" pitchFamily="18" charset="2"/>
              </a:rPr>
              <a:t>(x)</a:t>
            </a:r>
            <a:r>
              <a:rPr lang="zh-CN" altLang="en-US" sz="2800" b="1" dirty="0">
                <a:sym typeface="Symbol" panose="05050102010706020507" pitchFamily="18" charset="2"/>
              </a:rPr>
              <a:t></a:t>
            </a:r>
            <a:r>
              <a:rPr lang="en-US" altLang="zh-CN" sz="2800" b="1" dirty="0" err="1"/>
              <a:t>xP</a:t>
            </a:r>
            <a:r>
              <a:rPr lang="en-US" altLang="zh-CN" sz="2800" b="1" dirty="0">
                <a:sym typeface="Symbol" panose="05050102010706020507" pitchFamily="18" charset="2"/>
              </a:rPr>
              <a:t>(x)</a:t>
            </a:r>
            <a:endParaRPr lang="en-US" altLang="zh-CN" sz="2800" b="1" dirty="0">
              <a:solidFill>
                <a:srgbClr val="C00000"/>
              </a:solidFill>
              <a:sym typeface="Symbol" panose="05050102010706020507" pitchFamily="18" charset="2"/>
            </a:endParaRPr>
          </a:p>
          <a:p>
            <a:pPr marL="514350" indent="-514350">
              <a:buFont typeface="+mj-ea"/>
              <a:buAutoNum type="circleNumDbPlain"/>
            </a:pPr>
            <a:r>
              <a:rPr lang="en-US" altLang="zh-CN" sz="2800" b="1" dirty="0">
                <a:sym typeface="Symbol" panose="05050102010706020507" pitchFamily="18" charset="2"/>
              </a:rPr>
              <a:t></a:t>
            </a:r>
            <a:r>
              <a:rPr lang="en-US" altLang="zh-CN" sz="2800" b="1" dirty="0" err="1"/>
              <a:t>x</a:t>
            </a:r>
            <a:r>
              <a:rPr lang="en-US" altLang="zh-CN" sz="2800" b="1" dirty="0" err="1">
                <a:sym typeface="Symbol" panose="05050102010706020507" pitchFamily="18" charset="2"/>
              </a:rPr>
              <a:t>E</a:t>
            </a:r>
            <a:r>
              <a:rPr lang="en-US" altLang="zh-CN" sz="2800" b="1" dirty="0">
                <a:sym typeface="Symbol" panose="05050102010706020507" pitchFamily="18" charset="2"/>
              </a:rPr>
              <a:t>(x) </a:t>
            </a:r>
            <a:r>
              <a:rPr lang="en-US" altLang="zh-CN" sz="2800" b="1" dirty="0" err="1"/>
              <a:t>xP</a:t>
            </a:r>
            <a:r>
              <a:rPr lang="en-US" altLang="zh-CN" sz="2800" b="1" dirty="0">
                <a:sym typeface="Symbol" panose="05050102010706020507" pitchFamily="18" charset="2"/>
              </a:rPr>
              <a:t>(x)</a:t>
            </a:r>
            <a:endParaRPr lang="zh-CN" altLang="en-US" sz="2800" dirty="0"/>
          </a:p>
        </p:txBody>
      </p:sp>
      <p:grpSp>
        <p:nvGrpSpPr>
          <p:cNvPr id="3" name="组合 2"/>
          <p:cNvGrpSpPr/>
          <p:nvPr/>
        </p:nvGrpSpPr>
        <p:grpSpPr>
          <a:xfrm>
            <a:off x="4236670" y="3501008"/>
            <a:ext cx="4464496" cy="1728787"/>
            <a:chOff x="4067944" y="3284984"/>
            <a:chExt cx="4464496" cy="1728787"/>
          </a:xfrm>
        </p:grpSpPr>
        <p:sp>
          <p:nvSpPr>
            <p:cNvPr id="5" name="Text Box 6"/>
            <p:cNvSpPr txBox="1">
              <a:spLocks noChangeArrowheads="1"/>
            </p:cNvSpPr>
            <p:nvPr/>
          </p:nvSpPr>
          <p:spPr bwMode="auto">
            <a:xfrm>
              <a:off x="4067944" y="3284984"/>
              <a:ext cx="4464496" cy="1728787"/>
            </a:xfrm>
            <a:prstGeom prst="rect">
              <a:avLst/>
            </a:prstGeom>
            <a:solidFill>
              <a:srgbClr val="7F8D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i="1" dirty="0">
                  <a:cs typeface="Times New Roman" panose="02020603050405020304" pitchFamily="18" charset="0"/>
                </a:rPr>
                <a:t>  </a:t>
              </a:r>
              <a:r>
                <a:rPr lang="en-US" altLang="zh-CN" sz="2800" b="1" dirty="0">
                  <a:cs typeface="Times New Roman" panose="02020603050405020304" pitchFamily="18" charset="0"/>
                </a:rPr>
                <a:t>           </a:t>
              </a:r>
              <a:r>
                <a:rPr lang="zh-CN" altLang="en-US" sz="2800" b="1" dirty="0">
                  <a:cs typeface="Times New Roman" panose="02020603050405020304" pitchFamily="18" charset="0"/>
                </a:rPr>
                <a:t>甲</a:t>
              </a:r>
              <a:r>
                <a:rPr lang="en-US" altLang="zh-CN" sz="2800" b="1" dirty="0">
                  <a:cs typeface="Times New Roman" panose="02020603050405020304" pitchFamily="18" charset="0"/>
                </a:rPr>
                <a:t>   </a:t>
              </a:r>
              <a:r>
                <a:rPr lang="zh-CN" altLang="en-US" sz="2800" b="1" dirty="0">
                  <a:cs typeface="Times New Roman" panose="02020603050405020304" pitchFamily="18" charset="0"/>
                </a:rPr>
                <a:t>乙</a:t>
              </a:r>
              <a:r>
                <a:rPr lang="en-US" altLang="zh-CN" sz="2800" b="1" dirty="0">
                  <a:cs typeface="Times New Roman" panose="02020603050405020304" pitchFamily="18" charset="0"/>
                </a:rPr>
                <a:t>    </a:t>
              </a:r>
              <a:r>
                <a:rPr lang="zh-CN" altLang="en-US" sz="2800" b="1" dirty="0">
                  <a:cs typeface="Times New Roman" panose="02020603050405020304" pitchFamily="18" charset="0"/>
                </a:rPr>
                <a:t>丙</a:t>
              </a:r>
              <a:r>
                <a:rPr lang="en-US" altLang="zh-CN" sz="2800" b="1" dirty="0">
                  <a:cs typeface="Times New Roman" panose="02020603050405020304" pitchFamily="18" charset="0"/>
                </a:rPr>
                <a:t>    </a:t>
              </a:r>
              <a:r>
                <a:rPr lang="zh-CN" altLang="en-US" sz="2800" b="1" dirty="0">
                  <a:cs typeface="Times New Roman" panose="02020603050405020304" pitchFamily="18" charset="0"/>
                </a:rPr>
                <a:t>丁</a:t>
              </a:r>
              <a:endParaRPr lang="en-US" altLang="zh-CN" sz="2800" b="1" baseline="-30000" dirty="0">
                <a:cs typeface="Times New Roman" panose="02020603050405020304" pitchFamily="18" charset="0"/>
              </a:endParaRPr>
            </a:p>
            <a:p>
              <a:pPr>
                <a:spcBef>
                  <a:spcPct val="0"/>
                </a:spcBef>
                <a:buFontTx/>
                <a:buNone/>
              </a:pPr>
              <a:endParaRPr lang="en-US" altLang="zh-CN" sz="2800" b="1" dirty="0">
                <a:cs typeface="Times New Roman" panose="02020603050405020304" pitchFamily="18" charset="0"/>
              </a:endParaRPr>
            </a:p>
            <a:p>
              <a:pPr>
                <a:spcBef>
                  <a:spcPct val="0"/>
                </a:spcBef>
                <a:buFontTx/>
                <a:buNone/>
              </a:pPr>
              <a:r>
                <a:rPr lang="zh-CN" altLang="en-US" sz="2800" b="1" dirty="0">
                  <a:cs typeface="Times New Roman" panose="02020603050405020304" pitchFamily="18" charset="0"/>
                </a:rPr>
                <a:t>英语</a:t>
              </a:r>
              <a:r>
                <a:rPr lang="en-US" altLang="zh-CN" sz="2800" b="1" dirty="0">
                  <a:cs typeface="Times New Roman" panose="02020603050405020304" pitchFamily="18" charset="0"/>
                </a:rPr>
                <a:t>      1     0      1      0     </a:t>
              </a:r>
            </a:p>
            <a:p>
              <a:pPr>
                <a:spcBef>
                  <a:spcPct val="0"/>
                </a:spcBef>
                <a:buNone/>
              </a:pPr>
              <a:r>
                <a:rPr lang="zh-CN" altLang="en-US" sz="2800" b="1" dirty="0">
                  <a:cs typeface="Times New Roman" panose="02020603050405020304" pitchFamily="18" charset="0"/>
                </a:rPr>
                <a:t>法语</a:t>
              </a:r>
              <a:r>
                <a:rPr lang="en-US" altLang="zh-CN" sz="2800" b="1" dirty="0">
                  <a:cs typeface="Times New Roman" panose="02020603050405020304" pitchFamily="18" charset="0"/>
                </a:rPr>
                <a:t>      1     1      0      0</a:t>
              </a:r>
              <a:endParaRPr lang="zh-CN" altLang="en-US" sz="2800" b="1" dirty="0">
                <a:latin typeface="Arial" panose="020B0604020202020204" pitchFamily="34" charset="0"/>
              </a:endParaRPr>
            </a:p>
          </p:txBody>
        </p:sp>
        <p:sp>
          <p:nvSpPr>
            <p:cNvPr id="6" name="Line 7"/>
            <p:cNvSpPr>
              <a:spLocks noChangeShapeType="1"/>
            </p:cNvSpPr>
            <p:nvPr/>
          </p:nvSpPr>
          <p:spPr bwMode="auto">
            <a:xfrm flipV="1">
              <a:off x="4211960" y="3786702"/>
              <a:ext cx="3959622" cy="233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8"/>
            <p:cNvSpPr>
              <a:spLocks noChangeShapeType="1"/>
            </p:cNvSpPr>
            <p:nvPr/>
          </p:nvSpPr>
          <p:spPr bwMode="auto">
            <a:xfrm>
              <a:off x="5148833" y="3352795"/>
              <a:ext cx="0" cy="16573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931340515"/>
      </p:ext>
    </p:extLst>
  </p:cSld>
  <p:clrMapOvr>
    <a:masterClrMapping/>
  </p:clrMapOvr>
  <p:transition advTm="100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标题 1"/>
          <p:cNvSpPr>
            <a:spLocks noGrp="1"/>
          </p:cNvSpPr>
          <p:nvPr>
            <p:ph type="ctrTitle" idx="4294967295"/>
          </p:nvPr>
        </p:nvSpPr>
        <p:spPr>
          <a:xfrm>
            <a:off x="539750" y="30163"/>
            <a:ext cx="7772400" cy="661987"/>
          </a:xfrm>
        </p:spPr>
        <p:txBody>
          <a:bodyPr/>
          <a:lstStyle/>
          <a:p>
            <a:r>
              <a:rPr lang="zh-CN" altLang="en-US" dirty="0">
                <a:ea typeface="宋体" panose="02010600030101010101" pitchFamily="2" charset="-122"/>
              </a:rPr>
              <a:t>作业</a:t>
            </a:r>
            <a:r>
              <a:rPr lang="en-US" altLang="zh-CN" dirty="0">
                <a:ea typeface="宋体" panose="02010600030101010101" pitchFamily="2" charset="-122"/>
              </a:rPr>
              <a:t>03</a:t>
            </a:r>
            <a:r>
              <a:rPr lang="zh-CN" altLang="en-US" dirty="0">
                <a:ea typeface="宋体" panose="02010600030101010101" pitchFamily="2" charset="-122"/>
              </a:rPr>
              <a:t>参考答案</a:t>
            </a:r>
          </a:p>
        </p:txBody>
      </p:sp>
      <p:pic>
        <p:nvPicPr>
          <p:cNvPr id="2" name="图片 1"/>
          <p:cNvPicPr>
            <a:picLocks noChangeAspect="1"/>
          </p:cNvPicPr>
          <p:nvPr/>
        </p:nvPicPr>
        <p:blipFill>
          <a:blip r:embed="rId3"/>
          <a:stretch>
            <a:fillRect/>
          </a:stretch>
        </p:blipFill>
        <p:spPr>
          <a:xfrm>
            <a:off x="395536" y="836712"/>
            <a:ext cx="7600950" cy="2376264"/>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1190453801"/>
              </p:ext>
            </p:extLst>
          </p:nvPr>
        </p:nvGraphicFramePr>
        <p:xfrm>
          <a:off x="107504" y="3284984"/>
          <a:ext cx="4485950" cy="3108960"/>
        </p:xfrm>
        <a:graphic>
          <a:graphicData uri="http://schemas.openxmlformats.org/drawingml/2006/table">
            <a:tbl>
              <a:tblPr firstRow="1" bandRow="1">
                <a:tableStyleId>{5C22544A-7EE6-4342-B048-85BDC9FD1C3A}</a:tableStyleId>
              </a:tblPr>
              <a:tblGrid>
                <a:gridCol w="1657323">
                  <a:extLst>
                    <a:ext uri="{9D8B030D-6E8A-4147-A177-3AD203B41FA5}">
                      <a16:colId xmlns:a16="http://schemas.microsoft.com/office/drawing/2014/main" val="177897401"/>
                    </a:ext>
                  </a:extLst>
                </a:gridCol>
                <a:gridCol w="1612035">
                  <a:extLst>
                    <a:ext uri="{9D8B030D-6E8A-4147-A177-3AD203B41FA5}">
                      <a16:colId xmlns:a16="http://schemas.microsoft.com/office/drawing/2014/main" val="2201826106"/>
                    </a:ext>
                  </a:extLst>
                </a:gridCol>
                <a:gridCol w="1216592">
                  <a:extLst>
                    <a:ext uri="{9D8B030D-6E8A-4147-A177-3AD203B41FA5}">
                      <a16:colId xmlns:a16="http://schemas.microsoft.com/office/drawing/2014/main" val="3028042410"/>
                    </a:ext>
                  </a:extLst>
                </a:gridCol>
              </a:tblGrid>
              <a:tr h="370840">
                <a:tc>
                  <a:txBody>
                    <a:bodyPr/>
                    <a:lstStyle/>
                    <a:p>
                      <a:pPr algn="ctr"/>
                      <a:r>
                        <a:rPr lang="zh-CN" altLang="en-US" sz="2800" dirty="0"/>
                        <a:t>编号</a:t>
                      </a:r>
                    </a:p>
                  </a:txBody>
                  <a:tcPr/>
                </a:tc>
                <a:tc>
                  <a:txBody>
                    <a:bodyPr/>
                    <a:lstStyle/>
                    <a:p>
                      <a:pPr algn="ctr"/>
                      <a:r>
                        <a:rPr lang="zh-CN" altLang="en-US" sz="2800" dirty="0"/>
                        <a:t>角码</a:t>
                      </a:r>
                    </a:p>
                  </a:txBody>
                  <a:tcPr/>
                </a:tc>
                <a:tc>
                  <a:txBody>
                    <a:bodyPr/>
                    <a:lstStyle/>
                    <a:p>
                      <a:pPr algn="ctr"/>
                      <a:r>
                        <a:rPr lang="zh-CN" altLang="en-US" sz="2800" dirty="0"/>
                        <a:t>标记</a:t>
                      </a:r>
                    </a:p>
                  </a:txBody>
                  <a:tcPr/>
                </a:tc>
                <a:extLst>
                  <a:ext uri="{0D108BD9-81ED-4DB2-BD59-A6C34878D82A}">
                    <a16:rowId xmlns:a16="http://schemas.microsoft.com/office/drawing/2014/main" val="82876493"/>
                  </a:ext>
                </a:extLst>
              </a:tr>
              <a:tr h="370840">
                <a:tc>
                  <a:txBody>
                    <a:bodyPr/>
                    <a:lstStyle/>
                    <a:p>
                      <a:pPr algn="ctr"/>
                      <a:r>
                        <a:rPr lang="en-US" altLang="zh-CN" sz="2800" dirty="0"/>
                        <a:t>1</a:t>
                      </a:r>
                      <a:endParaRPr lang="zh-CN" altLang="en-US" sz="2800" dirty="0"/>
                    </a:p>
                  </a:txBody>
                  <a:tcPr/>
                </a:tc>
                <a:tc>
                  <a:txBody>
                    <a:bodyPr/>
                    <a:lstStyle/>
                    <a:p>
                      <a:pPr algn="ctr"/>
                      <a:r>
                        <a:rPr lang="en-US" altLang="zh-CN" sz="2800" dirty="0"/>
                        <a:t>001</a:t>
                      </a:r>
                      <a:endParaRPr lang="zh-CN" altLang="en-US" sz="2800" dirty="0"/>
                    </a:p>
                  </a:txBody>
                  <a:tcPr/>
                </a:tc>
                <a:tc>
                  <a:txBody>
                    <a:bodyPr/>
                    <a:lstStyle/>
                    <a:p>
                      <a:pPr algn="ctr"/>
                      <a:r>
                        <a:rPr lang="en-US" altLang="zh-CN" sz="2800" dirty="0"/>
                        <a:t>*</a:t>
                      </a:r>
                      <a:endParaRPr lang="zh-CN" altLang="en-US" sz="2800" dirty="0"/>
                    </a:p>
                  </a:txBody>
                  <a:tcPr/>
                </a:tc>
                <a:extLst>
                  <a:ext uri="{0D108BD9-81ED-4DB2-BD59-A6C34878D82A}">
                    <a16:rowId xmlns:a16="http://schemas.microsoft.com/office/drawing/2014/main" val="3332216273"/>
                  </a:ext>
                </a:extLst>
              </a:tr>
              <a:tr h="370840">
                <a:tc>
                  <a:txBody>
                    <a:bodyPr/>
                    <a:lstStyle/>
                    <a:p>
                      <a:pPr algn="ctr"/>
                      <a:r>
                        <a:rPr lang="en-US" altLang="zh-CN" sz="2800" dirty="0"/>
                        <a:t>2</a:t>
                      </a:r>
                      <a:endParaRPr lang="zh-CN" altLang="en-US" sz="2800" dirty="0"/>
                    </a:p>
                  </a:txBody>
                  <a:tcPr/>
                </a:tc>
                <a:tc>
                  <a:txBody>
                    <a:bodyPr/>
                    <a:lstStyle/>
                    <a:p>
                      <a:pPr algn="ctr"/>
                      <a:r>
                        <a:rPr lang="en-US" altLang="zh-CN" sz="2800" dirty="0"/>
                        <a:t>010</a:t>
                      </a:r>
                      <a:endParaRPr lang="zh-CN" altLang="en-US" sz="2800" dirty="0"/>
                    </a:p>
                  </a:txBody>
                  <a:tcPr/>
                </a:tc>
                <a:tc>
                  <a:txBody>
                    <a:bodyPr/>
                    <a:lstStyle/>
                    <a:p>
                      <a:pPr algn="ctr"/>
                      <a:r>
                        <a:rPr lang="en-US" altLang="zh-CN" sz="2800" dirty="0"/>
                        <a:t>*</a:t>
                      </a:r>
                      <a:endParaRPr lang="zh-CN" altLang="en-US" sz="2800" dirty="0"/>
                    </a:p>
                  </a:txBody>
                  <a:tcPr/>
                </a:tc>
                <a:extLst>
                  <a:ext uri="{0D108BD9-81ED-4DB2-BD59-A6C34878D82A}">
                    <a16:rowId xmlns:a16="http://schemas.microsoft.com/office/drawing/2014/main" val="2261035933"/>
                  </a:ext>
                </a:extLst>
              </a:tr>
              <a:tr h="370840">
                <a:tc>
                  <a:txBody>
                    <a:bodyPr/>
                    <a:lstStyle/>
                    <a:p>
                      <a:pPr algn="ctr"/>
                      <a:r>
                        <a:rPr lang="en-US" altLang="zh-CN" sz="2800" dirty="0"/>
                        <a:t>3</a:t>
                      </a:r>
                      <a:endParaRPr lang="zh-CN" altLang="en-US" sz="2800" dirty="0"/>
                    </a:p>
                  </a:txBody>
                  <a:tcPr/>
                </a:tc>
                <a:tc>
                  <a:txBody>
                    <a:bodyPr/>
                    <a:lstStyle/>
                    <a:p>
                      <a:pPr algn="ctr"/>
                      <a:r>
                        <a:rPr lang="en-US" altLang="zh-CN" sz="2800" dirty="0"/>
                        <a:t>011</a:t>
                      </a:r>
                      <a:endParaRPr lang="zh-CN" altLang="en-US" sz="2800" dirty="0"/>
                    </a:p>
                  </a:txBody>
                  <a:tcPr/>
                </a:tc>
                <a:tc>
                  <a:txBody>
                    <a:bodyPr/>
                    <a:lstStyle/>
                    <a:p>
                      <a:pPr algn="ctr"/>
                      <a:r>
                        <a:rPr lang="en-US" altLang="zh-CN" sz="2800" dirty="0"/>
                        <a:t>*</a:t>
                      </a:r>
                      <a:endParaRPr lang="zh-CN" altLang="en-US" sz="2800" dirty="0"/>
                    </a:p>
                  </a:txBody>
                  <a:tcPr/>
                </a:tc>
                <a:extLst>
                  <a:ext uri="{0D108BD9-81ED-4DB2-BD59-A6C34878D82A}">
                    <a16:rowId xmlns:a16="http://schemas.microsoft.com/office/drawing/2014/main" val="4068341796"/>
                  </a:ext>
                </a:extLst>
              </a:tr>
              <a:tr h="370840">
                <a:tc>
                  <a:txBody>
                    <a:bodyPr/>
                    <a:lstStyle/>
                    <a:p>
                      <a:pPr algn="ctr"/>
                      <a:r>
                        <a:rPr lang="en-US" altLang="zh-CN" sz="2800" dirty="0"/>
                        <a:t>4</a:t>
                      </a:r>
                      <a:endParaRPr lang="zh-CN" altLang="en-US" sz="2800" dirty="0"/>
                    </a:p>
                  </a:txBody>
                  <a:tcPr/>
                </a:tc>
                <a:tc>
                  <a:txBody>
                    <a:bodyPr/>
                    <a:lstStyle/>
                    <a:p>
                      <a:pPr algn="ctr"/>
                      <a:r>
                        <a:rPr lang="en-US" altLang="zh-CN" sz="2800" dirty="0"/>
                        <a:t>100</a:t>
                      </a:r>
                      <a:endParaRPr lang="zh-CN" altLang="en-US" sz="2800" dirty="0"/>
                    </a:p>
                  </a:txBody>
                  <a:tcPr/>
                </a:tc>
                <a:tc>
                  <a:txBody>
                    <a:bodyPr/>
                    <a:lstStyle/>
                    <a:p>
                      <a:pPr algn="ctr"/>
                      <a:r>
                        <a:rPr lang="en-US" altLang="zh-CN" sz="2800" dirty="0"/>
                        <a:t>*</a:t>
                      </a:r>
                      <a:endParaRPr lang="zh-CN" altLang="en-US" sz="2800" dirty="0"/>
                    </a:p>
                  </a:txBody>
                  <a:tcPr/>
                </a:tc>
                <a:extLst>
                  <a:ext uri="{0D108BD9-81ED-4DB2-BD59-A6C34878D82A}">
                    <a16:rowId xmlns:a16="http://schemas.microsoft.com/office/drawing/2014/main" val="2667793031"/>
                  </a:ext>
                </a:extLst>
              </a:tr>
              <a:tr h="370840">
                <a:tc>
                  <a:txBody>
                    <a:bodyPr/>
                    <a:lstStyle/>
                    <a:p>
                      <a:pPr algn="ctr"/>
                      <a:r>
                        <a:rPr lang="en-US" altLang="zh-CN" sz="2800" dirty="0"/>
                        <a:t>5</a:t>
                      </a:r>
                      <a:endParaRPr lang="zh-CN" altLang="en-US" sz="2800" dirty="0"/>
                    </a:p>
                  </a:txBody>
                  <a:tcPr/>
                </a:tc>
                <a:tc>
                  <a:txBody>
                    <a:bodyPr/>
                    <a:lstStyle/>
                    <a:p>
                      <a:pPr algn="ctr"/>
                      <a:r>
                        <a:rPr lang="en-US" altLang="zh-CN" sz="2800" dirty="0"/>
                        <a:t>101</a:t>
                      </a:r>
                      <a:endParaRPr lang="zh-CN" altLang="en-US" sz="2800" dirty="0"/>
                    </a:p>
                  </a:txBody>
                  <a:tcPr/>
                </a:tc>
                <a:tc>
                  <a:txBody>
                    <a:bodyPr/>
                    <a:lstStyle/>
                    <a:p>
                      <a:pPr algn="ctr"/>
                      <a:r>
                        <a:rPr lang="en-US" altLang="zh-CN" sz="2800" dirty="0"/>
                        <a:t>*</a:t>
                      </a:r>
                      <a:endParaRPr lang="zh-CN" altLang="en-US" sz="2800" dirty="0"/>
                    </a:p>
                  </a:txBody>
                  <a:tcPr/>
                </a:tc>
                <a:extLst>
                  <a:ext uri="{0D108BD9-81ED-4DB2-BD59-A6C34878D82A}">
                    <a16:rowId xmlns:a16="http://schemas.microsoft.com/office/drawing/2014/main" val="63100756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729612051"/>
              </p:ext>
            </p:extLst>
          </p:nvPr>
        </p:nvGraphicFramePr>
        <p:xfrm>
          <a:off x="4644008" y="3325344"/>
          <a:ext cx="4464495" cy="259080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177897401"/>
                    </a:ext>
                  </a:extLst>
                </a:gridCol>
                <a:gridCol w="1597538">
                  <a:extLst>
                    <a:ext uri="{9D8B030D-6E8A-4147-A177-3AD203B41FA5}">
                      <a16:colId xmlns:a16="http://schemas.microsoft.com/office/drawing/2014/main" val="2201826106"/>
                    </a:ext>
                  </a:extLst>
                </a:gridCol>
                <a:gridCol w="1210773">
                  <a:extLst>
                    <a:ext uri="{9D8B030D-6E8A-4147-A177-3AD203B41FA5}">
                      <a16:colId xmlns:a16="http://schemas.microsoft.com/office/drawing/2014/main" val="3028042410"/>
                    </a:ext>
                  </a:extLst>
                </a:gridCol>
              </a:tblGrid>
              <a:tr h="370840">
                <a:tc>
                  <a:txBody>
                    <a:bodyPr/>
                    <a:lstStyle/>
                    <a:p>
                      <a:pPr algn="ctr"/>
                      <a:r>
                        <a:rPr lang="zh-CN" altLang="en-US" sz="2800" dirty="0"/>
                        <a:t>合并项</a:t>
                      </a:r>
                    </a:p>
                  </a:txBody>
                  <a:tcPr/>
                </a:tc>
                <a:tc>
                  <a:txBody>
                    <a:bodyPr/>
                    <a:lstStyle/>
                    <a:p>
                      <a:pPr algn="ctr"/>
                      <a:r>
                        <a:rPr lang="zh-CN" altLang="en-US" sz="2800" dirty="0"/>
                        <a:t>角码</a:t>
                      </a:r>
                    </a:p>
                  </a:txBody>
                  <a:tcPr/>
                </a:tc>
                <a:tc>
                  <a:txBody>
                    <a:bodyPr/>
                    <a:lstStyle/>
                    <a:p>
                      <a:pPr algn="ctr"/>
                      <a:r>
                        <a:rPr lang="zh-CN" altLang="en-US" sz="2800" dirty="0"/>
                        <a:t>标记</a:t>
                      </a:r>
                    </a:p>
                  </a:txBody>
                  <a:tcPr/>
                </a:tc>
                <a:extLst>
                  <a:ext uri="{0D108BD9-81ED-4DB2-BD59-A6C34878D82A}">
                    <a16:rowId xmlns:a16="http://schemas.microsoft.com/office/drawing/2014/main" val="82876493"/>
                  </a:ext>
                </a:extLst>
              </a:tr>
              <a:tr h="370840">
                <a:tc>
                  <a:txBody>
                    <a:bodyPr/>
                    <a:lstStyle/>
                    <a:p>
                      <a:pPr algn="ctr"/>
                      <a:r>
                        <a:rPr lang="en-US" altLang="zh-CN" sz="2800" dirty="0"/>
                        <a:t>(1,3)</a:t>
                      </a:r>
                      <a:endParaRPr lang="zh-CN" altLang="en-US" sz="2800" dirty="0"/>
                    </a:p>
                  </a:txBody>
                  <a:tcPr/>
                </a:tc>
                <a:tc>
                  <a:txBody>
                    <a:bodyPr/>
                    <a:lstStyle/>
                    <a:p>
                      <a:pPr algn="ctr"/>
                      <a:r>
                        <a:rPr lang="en-US" altLang="zh-CN" sz="2800" dirty="0"/>
                        <a:t>0-1</a:t>
                      </a:r>
                      <a:endParaRPr lang="zh-CN" altLang="en-US" sz="2800" dirty="0"/>
                    </a:p>
                  </a:txBody>
                  <a:tcPr/>
                </a:tc>
                <a:tc>
                  <a:txBody>
                    <a:bodyPr/>
                    <a:lstStyle/>
                    <a:p>
                      <a:pPr algn="ctr"/>
                      <a:endParaRPr lang="zh-CN" altLang="en-US" sz="2800" dirty="0"/>
                    </a:p>
                  </a:txBody>
                  <a:tcPr/>
                </a:tc>
                <a:extLst>
                  <a:ext uri="{0D108BD9-81ED-4DB2-BD59-A6C34878D82A}">
                    <a16:rowId xmlns:a16="http://schemas.microsoft.com/office/drawing/2014/main" val="3332216273"/>
                  </a:ext>
                </a:extLst>
              </a:tr>
              <a:tr h="370840">
                <a:tc>
                  <a:txBody>
                    <a:bodyPr/>
                    <a:lstStyle/>
                    <a:p>
                      <a:pPr algn="ctr"/>
                      <a:r>
                        <a:rPr lang="en-US" altLang="zh-CN" sz="2800" dirty="0"/>
                        <a:t>(1,5)</a:t>
                      </a:r>
                      <a:endParaRPr lang="zh-CN" altLang="en-US" sz="2800" dirty="0"/>
                    </a:p>
                  </a:txBody>
                  <a:tcPr/>
                </a:tc>
                <a:tc>
                  <a:txBody>
                    <a:bodyPr/>
                    <a:lstStyle/>
                    <a:p>
                      <a:pPr algn="ctr"/>
                      <a:r>
                        <a:rPr lang="en-US" altLang="zh-CN" sz="2800" dirty="0"/>
                        <a:t>-01</a:t>
                      </a:r>
                      <a:endParaRPr lang="zh-CN" altLang="en-US" sz="2800" dirty="0"/>
                    </a:p>
                  </a:txBody>
                  <a:tcPr/>
                </a:tc>
                <a:tc>
                  <a:txBody>
                    <a:bodyPr/>
                    <a:lstStyle/>
                    <a:p>
                      <a:pPr algn="ctr"/>
                      <a:endParaRPr lang="zh-CN" altLang="en-US" sz="2800" dirty="0"/>
                    </a:p>
                  </a:txBody>
                  <a:tcPr/>
                </a:tc>
                <a:extLst>
                  <a:ext uri="{0D108BD9-81ED-4DB2-BD59-A6C34878D82A}">
                    <a16:rowId xmlns:a16="http://schemas.microsoft.com/office/drawing/2014/main" val="2261035933"/>
                  </a:ext>
                </a:extLst>
              </a:tr>
              <a:tr h="370840">
                <a:tc>
                  <a:txBody>
                    <a:bodyPr/>
                    <a:lstStyle/>
                    <a:p>
                      <a:pPr algn="ctr"/>
                      <a:r>
                        <a:rPr lang="en-US" altLang="zh-CN" sz="2800" dirty="0"/>
                        <a:t>(2,3)</a:t>
                      </a:r>
                      <a:endParaRPr lang="zh-CN" altLang="en-US" sz="2800" dirty="0"/>
                    </a:p>
                  </a:txBody>
                  <a:tcPr/>
                </a:tc>
                <a:tc>
                  <a:txBody>
                    <a:bodyPr/>
                    <a:lstStyle/>
                    <a:p>
                      <a:pPr algn="ctr"/>
                      <a:r>
                        <a:rPr lang="en-US" altLang="zh-CN" sz="2800" dirty="0"/>
                        <a:t>01-</a:t>
                      </a:r>
                      <a:endParaRPr lang="zh-CN" altLang="en-US" sz="2800" dirty="0"/>
                    </a:p>
                  </a:txBody>
                  <a:tcPr/>
                </a:tc>
                <a:tc>
                  <a:txBody>
                    <a:bodyPr/>
                    <a:lstStyle/>
                    <a:p>
                      <a:pPr algn="ctr"/>
                      <a:endParaRPr lang="zh-CN" altLang="en-US" sz="2800" dirty="0"/>
                    </a:p>
                  </a:txBody>
                  <a:tcPr/>
                </a:tc>
                <a:extLst>
                  <a:ext uri="{0D108BD9-81ED-4DB2-BD59-A6C34878D82A}">
                    <a16:rowId xmlns:a16="http://schemas.microsoft.com/office/drawing/2014/main" val="4068341796"/>
                  </a:ext>
                </a:extLst>
              </a:tr>
              <a:tr h="370840">
                <a:tc>
                  <a:txBody>
                    <a:bodyPr/>
                    <a:lstStyle/>
                    <a:p>
                      <a:pPr algn="ctr"/>
                      <a:r>
                        <a:rPr lang="en-US" altLang="zh-CN" sz="2800" dirty="0"/>
                        <a:t>(4,5)</a:t>
                      </a:r>
                      <a:endParaRPr lang="zh-CN" altLang="en-US" sz="2800" dirty="0"/>
                    </a:p>
                  </a:txBody>
                  <a:tcPr/>
                </a:tc>
                <a:tc>
                  <a:txBody>
                    <a:bodyPr/>
                    <a:lstStyle/>
                    <a:p>
                      <a:pPr algn="ctr"/>
                      <a:r>
                        <a:rPr lang="en-US" altLang="zh-CN" sz="2800" dirty="0"/>
                        <a:t>10-</a:t>
                      </a:r>
                      <a:endParaRPr lang="zh-CN" altLang="en-US" sz="2800" dirty="0"/>
                    </a:p>
                  </a:txBody>
                  <a:tcPr/>
                </a:tc>
                <a:tc>
                  <a:txBody>
                    <a:bodyPr/>
                    <a:lstStyle/>
                    <a:p>
                      <a:pPr algn="ctr"/>
                      <a:endParaRPr lang="zh-CN" altLang="en-US" sz="2800" dirty="0"/>
                    </a:p>
                  </a:txBody>
                  <a:tcPr/>
                </a:tc>
                <a:extLst>
                  <a:ext uri="{0D108BD9-81ED-4DB2-BD59-A6C34878D82A}">
                    <a16:rowId xmlns:a16="http://schemas.microsoft.com/office/drawing/2014/main" val="245314647"/>
                  </a:ext>
                </a:extLst>
              </a:tr>
            </a:tbl>
          </a:graphicData>
        </a:graphic>
      </p:graphicFrame>
      <p:sp>
        <p:nvSpPr>
          <p:cNvPr id="8" name="矩形 7"/>
          <p:cNvSpPr/>
          <p:nvPr/>
        </p:nvSpPr>
        <p:spPr>
          <a:xfrm>
            <a:off x="4932039" y="5990781"/>
            <a:ext cx="3888432" cy="400110"/>
          </a:xfrm>
          <a:prstGeom prst="rect">
            <a:avLst/>
          </a:prstGeom>
          <a:solidFill>
            <a:srgbClr val="FFFF00"/>
          </a:solidFill>
        </p:spPr>
        <p:txBody>
          <a:bodyPr wrap="square">
            <a:spAutoFit/>
          </a:bodyPr>
          <a:lstStyle/>
          <a:p>
            <a:r>
              <a:rPr lang="en-US" altLang="zh-CN" sz="2000" b="1" i="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i="1" dirty="0" err="1">
                <a:latin typeface="Times New Roman" panose="02020603050405020304" pitchFamily="18" charset="0"/>
                <a:cs typeface="Times New Roman" panose="02020603050405020304" pitchFamily="18" charset="0"/>
              </a:rPr>
              <a:t>x</a:t>
            </a:r>
            <a:r>
              <a:rPr lang="en-US" altLang="zh-CN" sz="2000" b="1" dirty="0" err="1">
                <a:latin typeface="Times New Roman" panose="02020603050405020304" pitchFamily="18" charset="0"/>
                <a:cs typeface="Times New Roman" panose="02020603050405020304" pitchFamily="18" charset="0"/>
              </a:rPr>
              <a:t>∧z</a:t>
            </a:r>
            <a:r>
              <a:rPr lang="en-US" altLang="zh-CN"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dirty="0" err="1">
                <a:latin typeface="Times New Roman" panose="02020603050405020304" pitchFamily="18" charset="0"/>
                <a:cs typeface="Times New Roman" panose="02020603050405020304" pitchFamily="18" charset="0"/>
                <a:sym typeface="Symbol" panose="05050102010706020507" pitchFamily="18" charset="2"/>
              </a:rPr>
              <a:t>x</a:t>
            </a:r>
            <a:r>
              <a:rPr lang="en-US" altLang="zh-CN" sz="2000" b="1" dirty="0" err="1">
                <a:latin typeface="Times New Roman" panose="02020603050405020304" pitchFamily="18" charset="0"/>
                <a:cs typeface="Times New Roman" panose="02020603050405020304" pitchFamily="18" charset="0"/>
              </a:rPr>
              <a:t>∧y</a:t>
            </a:r>
            <a:r>
              <a:rPr lang="en-US" altLang="zh-CN" sz="2000" b="1" dirty="0">
                <a:latin typeface="Times New Roman" panose="02020603050405020304" pitchFamily="18" charset="0"/>
                <a:cs typeface="Times New Roman" panose="02020603050405020304" pitchFamily="18" charset="0"/>
              </a:rPr>
              <a:t>)∨(x∧</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dirty="0">
                <a:latin typeface="Times New Roman" panose="02020603050405020304" pitchFamily="18" charset="0"/>
                <a:cs typeface="Times New Roman" panose="02020603050405020304" pitchFamily="18" charset="0"/>
              </a:rPr>
              <a:t>y)</a:t>
            </a:r>
            <a:endParaRPr lang="zh-CN" altLang="en-US" sz="2000" dirty="0"/>
          </a:p>
        </p:txBody>
      </p:sp>
      <p:sp>
        <p:nvSpPr>
          <p:cNvPr id="10" name="矩形 9"/>
          <p:cNvSpPr/>
          <p:nvPr/>
        </p:nvSpPr>
        <p:spPr>
          <a:xfrm>
            <a:off x="4932040" y="6413266"/>
            <a:ext cx="3888432" cy="400110"/>
          </a:xfrm>
          <a:prstGeom prst="rect">
            <a:avLst/>
          </a:prstGeom>
          <a:solidFill>
            <a:srgbClr val="00B0F0"/>
          </a:solidFill>
        </p:spPr>
        <p:txBody>
          <a:bodyPr wrap="square">
            <a:spAutoFit/>
          </a:bodyPr>
          <a:lstStyle/>
          <a:p>
            <a:r>
              <a:rPr lang="en-US" altLang="zh-CN" sz="2000" b="1" i="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dirty="0" err="1">
                <a:latin typeface="Times New Roman" panose="02020603050405020304" pitchFamily="18" charset="0"/>
                <a:cs typeface="Times New Roman" panose="02020603050405020304" pitchFamily="18" charset="0"/>
                <a:sym typeface="Symbol" panose="05050102010706020507" pitchFamily="18" charset="2"/>
              </a:rPr>
              <a:t>y</a:t>
            </a:r>
            <a:r>
              <a:rPr lang="en-US" altLang="zh-CN" sz="2000" b="1" dirty="0" err="1">
                <a:latin typeface="Times New Roman" panose="02020603050405020304" pitchFamily="18" charset="0"/>
                <a:cs typeface="Times New Roman" panose="02020603050405020304" pitchFamily="18" charset="0"/>
              </a:rPr>
              <a:t>∧z</a:t>
            </a:r>
            <a:r>
              <a:rPr lang="en-US" altLang="zh-CN"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dirty="0" err="1">
                <a:latin typeface="Times New Roman" panose="02020603050405020304" pitchFamily="18" charset="0"/>
                <a:cs typeface="Times New Roman" panose="02020603050405020304" pitchFamily="18" charset="0"/>
                <a:sym typeface="Symbol" panose="05050102010706020507" pitchFamily="18" charset="2"/>
              </a:rPr>
              <a:t>x</a:t>
            </a:r>
            <a:r>
              <a:rPr lang="en-US" altLang="zh-CN" sz="2000" b="1" dirty="0" err="1">
                <a:latin typeface="Times New Roman" panose="02020603050405020304" pitchFamily="18" charset="0"/>
                <a:cs typeface="Times New Roman" panose="02020603050405020304" pitchFamily="18" charset="0"/>
              </a:rPr>
              <a:t>∧y</a:t>
            </a:r>
            <a:r>
              <a:rPr lang="en-US" altLang="zh-CN" sz="2000" b="1" dirty="0">
                <a:latin typeface="Times New Roman" panose="02020603050405020304" pitchFamily="18" charset="0"/>
                <a:cs typeface="Times New Roman" panose="02020603050405020304" pitchFamily="18" charset="0"/>
              </a:rPr>
              <a:t>)∨(x∧</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dirty="0">
                <a:latin typeface="Times New Roman" panose="02020603050405020304" pitchFamily="18" charset="0"/>
                <a:cs typeface="Times New Roman" panose="02020603050405020304" pitchFamily="18" charset="0"/>
              </a:rPr>
              <a:t>y)</a:t>
            </a:r>
            <a:endParaRPr lang="zh-CN" altLang="en-US" sz="2000" dirty="0"/>
          </a:p>
        </p:txBody>
      </p:sp>
    </p:spTree>
    <p:extLst>
      <p:ext uri="{BB962C8B-B14F-4D97-AF65-F5344CB8AC3E}">
        <p14:creationId xmlns:p14="http://schemas.microsoft.com/office/powerpoint/2010/main" val="8476708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标题 1"/>
          <p:cNvSpPr>
            <a:spLocks noGrp="1"/>
          </p:cNvSpPr>
          <p:nvPr>
            <p:ph type="ctrTitle" idx="4294967295"/>
          </p:nvPr>
        </p:nvSpPr>
        <p:spPr>
          <a:xfrm>
            <a:off x="539750" y="30163"/>
            <a:ext cx="7772400" cy="661987"/>
          </a:xfrm>
        </p:spPr>
        <p:txBody>
          <a:bodyPr/>
          <a:lstStyle/>
          <a:p>
            <a:r>
              <a:rPr lang="zh-CN" altLang="en-US" dirty="0">
                <a:ea typeface="宋体" panose="02010600030101010101" pitchFamily="2" charset="-122"/>
              </a:rPr>
              <a:t>作业</a:t>
            </a:r>
            <a:r>
              <a:rPr lang="en-US" altLang="zh-CN" dirty="0">
                <a:ea typeface="宋体" panose="02010600030101010101" pitchFamily="2" charset="-122"/>
              </a:rPr>
              <a:t>03</a:t>
            </a:r>
            <a:r>
              <a:rPr lang="zh-CN" altLang="en-US" dirty="0">
                <a:ea typeface="宋体" panose="02010600030101010101" pitchFamily="2" charset="-122"/>
              </a:rPr>
              <a:t>参考答案</a:t>
            </a:r>
          </a:p>
        </p:txBody>
      </p:sp>
      <p:sp>
        <p:nvSpPr>
          <p:cNvPr id="49156" name="副标题 2"/>
          <p:cNvSpPr>
            <a:spLocks noGrp="1"/>
          </p:cNvSpPr>
          <p:nvPr>
            <p:ph type="subTitle" idx="4294967295"/>
          </p:nvPr>
        </p:nvSpPr>
        <p:spPr>
          <a:xfrm>
            <a:off x="250825" y="1052736"/>
            <a:ext cx="8893175" cy="1224136"/>
          </a:xfrm>
        </p:spPr>
        <p:txBody>
          <a:bodyPr/>
          <a:lstStyle/>
          <a:p>
            <a:pPr marL="1350963" indent="-1350963">
              <a:buNone/>
            </a:pPr>
            <a:r>
              <a:rPr lang="zh-CN" altLang="en-US" b="1" dirty="0">
                <a:solidFill>
                  <a:srgbClr val="FF0000"/>
                </a:solidFill>
                <a:ea typeface="宋体" panose="02010600030101010101" pitchFamily="2" charset="-122"/>
              </a:rPr>
              <a:t>补充题 </a:t>
            </a:r>
            <a:r>
              <a:rPr lang="zh-CN" altLang="en-US" b="1" dirty="0"/>
              <a:t>写出公式</a:t>
            </a:r>
            <a:r>
              <a:rPr lang="en-US" altLang="zh-CN" b="1" dirty="0"/>
              <a:t>(</a:t>
            </a:r>
            <a:r>
              <a:rPr lang="en-US" altLang="zh-CN" b="1" dirty="0">
                <a:ea typeface="宋体" panose="02010600030101010101" pitchFamily="2" charset="-122"/>
              </a:rPr>
              <a:t>A</a:t>
            </a:r>
            <a:r>
              <a:rPr lang="en-US" altLang="zh-CN" b="1" dirty="0">
                <a:sym typeface="Symbol" panose="05050102010706020507" pitchFamily="18" charset="2"/>
              </a:rPr>
              <a:t>B</a:t>
            </a:r>
            <a:r>
              <a:rPr lang="en-US" altLang="zh-CN" b="1" dirty="0"/>
              <a:t>)</a:t>
            </a:r>
            <a:r>
              <a:rPr lang="en-US" altLang="zh-CN" b="1" dirty="0">
                <a:latin typeface="Calibri" panose="020F0502020204030204" pitchFamily="34" charset="0"/>
                <a:sym typeface="Symbol" panose="05050102010706020507" pitchFamily="18" charset="2"/>
              </a:rPr>
              <a:t>C</a:t>
            </a:r>
            <a:r>
              <a:rPr lang="zh-CN" altLang="en-US" b="1" dirty="0">
                <a:latin typeface="Calibri" panose="020F0502020204030204" pitchFamily="34" charset="0"/>
                <a:sym typeface="Symbol" panose="05050102010706020507" pitchFamily="18" charset="2"/>
              </a:rPr>
              <a:t>在全功能集</a:t>
            </a:r>
            <a:r>
              <a:rPr lang="en-US" altLang="zh-CN" b="1" dirty="0">
                <a:latin typeface="Calibri" panose="020F0502020204030204" pitchFamily="34" charset="0"/>
                <a:sym typeface="Symbol" panose="05050102010706020507" pitchFamily="18" charset="2"/>
              </a:rPr>
              <a:t>{</a:t>
            </a:r>
            <a:r>
              <a:rPr lang="en-US" altLang="zh-CN" sz="3200" b="1" dirty="0">
                <a:sym typeface="Symbol" panose="05050102010706020507" pitchFamily="18" charset="2"/>
              </a:rPr>
              <a:t></a:t>
            </a:r>
            <a:r>
              <a:rPr lang="zh-CN" altLang="en-US" sz="3200" b="1" dirty="0">
                <a:sym typeface="Symbol" panose="05050102010706020507" pitchFamily="18" charset="2"/>
              </a:rPr>
              <a:t>，</a:t>
            </a:r>
            <a:r>
              <a:rPr lang="en-US" altLang="zh-CN" b="1" dirty="0">
                <a:sym typeface="Symbol" panose="05050102010706020507" pitchFamily="18" charset="2"/>
              </a:rPr>
              <a:t>}</a:t>
            </a:r>
            <a:r>
              <a:rPr lang="zh-CN" altLang="en-US" b="1" dirty="0">
                <a:sym typeface="Symbol" panose="05050102010706020507" pitchFamily="18" charset="2"/>
              </a:rPr>
              <a:t>下的形式</a:t>
            </a:r>
            <a:r>
              <a:rPr lang="zh-CN" altLang="en-US" b="1" dirty="0">
                <a:latin typeface="Calibri" panose="020F0502020204030204" pitchFamily="34" charset="0"/>
                <a:sym typeface="Symbol" panose="05050102010706020507" pitchFamily="18" charset="2"/>
              </a:rPr>
              <a:t> </a:t>
            </a:r>
            <a:endParaRPr lang="en-US" altLang="zh-CN" b="1" dirty="0">
              <a:ea typeface="宋体" panose="02010600030101010101" pitchFamily="2" charset="-122"/>
            </a:endParaRPr>
          </a:p>
        </p:txBody>
      </p:sp>
      <p:sp>
        <p:nvSpPr>
          <p:cNvPr id="2" name="文本框 1"/>
          <p:cNvSpPr txBox="1"/>
          <p:nvPr/>
        </p:nvSpPr>
        <p:spPr>
          <a:xfrm>
            <a:off x="1398325" y="3933056"/>
            <a:ext cx="6151043" cy="2554545"/>
          </a:xfrm>
          <a:prstGeom prst="rect">
            <a:avLst/>
          </a:prstGeom>
          <a:noFill/>
        </p:spPr>
        <p:txBody>
          <a:bodyPr wrap="none" rtlCol="0">
            <a:spAutoFit/>
          </a:bodyPr>
          <a:lstStyle/>
          <a:p>
            <a:r>
              <a:rPr lang="en-US" altLang="zh-CN" sz="3200" b="1" dirty="0"/>
              <a:t> </a:t>
            </a:r>
            <a:r>
              <a:rPr lang="zh-CN" altLang="en-US" sz="3200" b="1" dirty="0"/>
              <a:t>所以</a:t>
            </a:r>
            <a:endParaRPr lang="en-US" altLang="zh-CN" sz="3200" b="1" dirty="0"/>
          </a:p>
          <a:p>
            <a:r>
              <a:rPr lang="en-US" altLang="zh-CN" sz="3200" b="1" dirty="0"/>
              <a:t>	(A</a:t>
            </a:r>
            <a:r>
              <a:rPr lang="en-US" altLang="zh-CN" sz="3200" b="1" dirty="0">
                <a:sym typeface="Symbol" panose="05050102010706020507" pitchFamily="18" charset="2"/>
              </a:rPr>
              <a:t>B</a:t>
            </a:r>
            <a:r>
              <a:rPr lang="en-US" altLang="zh-CN" sz="3200" b="1" dirty="0"/>
              <a:t>)</a:t>
            </a:r>
            <a:r>
              <a:rPr lang="en-US" altLang="zh-CN" sz="3200" b="1" dirty="0">
                <a:latin typeface="Calibri" panose="020F0502020204030204" pitchFamily="34" charset="0"/>
                <a:sym typeface="Symbol" panose="05050102010706020507" pitchFamily="18" charset="2"/>
              </a:rPr>
              <a:t>C </a:t>
            </a:r>
            <a:r>
              <a:rPr lang="en-US" altLang="zh-CN" sz="3200" b="1" dirty="0">
                <a:latin typeface="Times New Roman" panose="02020603050405020304" pitchFamily="18" charset="0"/>
                <a:cs typeface="Times New Roman" panose="02020603050405020304" pitchFamily="18" charset="0"/>
              </a:rPr>
              <a:t>=</a:t>
            </a:r>
            <a:r>
              <a:rPr lang="en-US" altLang="zh-CN" sz="3200" b="1" dirty="0">
                <a:sym typeface="Symbol" panose="05050102010706020507" pitchFamily="18" charset="2"/>
              </a:rPr>
              <a:t> </a:t>
            </a:r>
            <a:r>
              <a:rPr lang="en-US" altLang="zh-CN" sz="3200" b="1" dirty="0"/>
              <a:t> (A</a:t>
            </a:r>
            <a:r>
              <a:rPr lang="en-US" altLang="zh-CN" sz="3200" b="1" dirty="0">
                <a:sym typeface="Symbol" panose="05050102010706020507" pitchFamily="18" charset="2"/>
              </a:rPr>
              <a:t>B</a:t>
            </a:r>
            <a:r>
              <a:rPr lang="en-US" altLang="zh-CN" sz="3200" b="1" dirty="0"/>
              <a:t>)</a:t>
            </a:r>
            <a:r>
              <a:rPr lang="en-US" altLang="zh-CN" sz="3200" b="1" dirty="0">
                <a:latin typeface="Times New Roman" panose="02020603050405020304" pitchFamily="18" charset="0"/>
                <a:cs typeface="Times New Roman" panose="02020603050405020304" pitchFamily="18" charset="0"/>
              </a:rPr>
              <a:t> ∨C</a:t>
            </a:r>
          </a:p>
          <a:p>
            <a:r>
              <a:rPr lang="en-US" altLang="zh-CN" sz="3200" b="1" dirty="0">
                <a:latin typeface="Times New Roman" panose="02020603050405020304" pitchFamily="18" charset="0"/>
                <a:cs typeface="Times New Roman" panose="02020603050405020304" pitchFamily="18" charset="0"/>
              </a:rPr>
              <a:t>              		= </a:t>
            </a:r>
            <a:r>
              <a:rPr lang="en-US" altLang="zh-CN" sz="3200" b="1" dirty="0">
                <a:sym typeface="Symbol" panose="05050102010706020507" pitchFamily="18" charset="2"/>
              </a:rPr>
              <a:t>(</a:t>
            </a:r>
            <a:r>
              <a:rPr lang="en-US" altLang="zh-CN" sz="3200" b="1" dirty="0"/>
              <a:t> (A</a:t>
            </a:r>
            <a:r>
              <a:rPr lang="en-US" altLang="zh-CN" sz="3200" b="1" dirty="0">
                <a:sym typeface="Symbol" panose="05050102010706020507" pitchFamily="18" charset="2"/>
              </a:rPr>
              <a:t>B</a:t>
            </a:r>
            <a:r>
              <a:rPr lang="en-US" altLang="zh-CN" sz="3200" b="1" dirty="0"/>
              <a:t>)</a:t>
            </a:r>
            <a:r>
              <a:rPr lang="en-US" altLang="zh-CN" sz="3200" b="1" dirty="0">
                <a:sym typeface="Symbol" panose="05050102010706020507" pitchFamily="18" charset="2"/>
              </a:rPr>
              <a:t>  </a:t>
            </a:r>
            <a:r>
              <a:rPr lang="en-US" altLang="zh-CN" sz="3200" b="1" dirty="0">
                <a:latin typeface="Times New Roman" panose="02020603050405020304" pitchFamily="18" charset="0"/>
                <a:cs typeface="Times New Roman" panose="02020603050405020304" pitchFamily="18" charset="0"/>
              </a:rPr>
              <a:t>C)</a:t>
            </a:r>
          </a:p>
          <a:p>
            <a:r>
              <a:rPr lang="en-US" altLang="zh-CN" sz="3200" b="1" dirty="0">
                <a:latin typeface="Times New Roman" panose="02020603050405020304" pitchFamily="18" charset="0"/>
                <a:cs typeface="Times New Roman" panose="02020603050405020304" pitchFamily="18" charset="0"/>
              </a:rPr>
              <a:t>                 		=</a:t>
            </a:r>
            <a:r>
              <a:rPr lang="en-US" altLang="zh-CN" sz="3200" b="1" dirty="0">
                <a:sym typeface="Symbol" panose="05050102010706020507" pitchFamily="18" charset="2"/>
              </a:rPr>
              <a:t>(</a:t>
            </a:r>
            <a:r>
              <a:rPr lang="en-US" altLang="zh-CN" sz="3200" b="1" dirty="0"/>
              <a:t> A</a:t>
            </a:r>
            <a:r>
              <a:rPr lang="en-US" altLang="zh-CN" sz="3200" b="1" dirty="0">
                <a:sym typeface="Symbol" panose="05050102010706020507" pitchFamily="18" charset="2"/>
              </a:rPr>
              <a:t>B</a:t>
            </a:r>
            <a:r>
              <a:rPr lang="en-US" altLang="zh-CN" sz="3200" b="1" dirty="0">
                <a:latin typeface="Times New Roman" panose="02020603050405020304" pitchFamily="18" charset="0"/>
                <a:cs typeface="Times New Roman" panose="02020603050405020304" pitchFamily="18" charset="0"/>
              </a:rPr>
              <a:t>C)</a:t>
            </a:r>
          </a:p>
          <a:p>
            <a:endParaRPr lang="zh-CN" altLang="en-US" sz="3200" dirty="0"/>
          </a:p>
        </p:txBody>
      </p:sp>
      <p:sp>
        <p:nvSpPr>
          <p:cNvPr id="3" name="矩形 2"/>
          <p:cNvSpPr/>
          <p:nvPr/>
        </p:nvSpPr>
        <p:spPr>
          <a:xfrm>
            <a:off x="683568" y="2775073"/>
            <a:ext cx="5711820" cy="584775"/>
          </a:xfrm>
          <a:prstGeom prst="rect">
            <a:avLst/>
          </a:prstGeom>
        </p:spPr>
        <p:txBody>
          <a:bodyPr wrap="none">
            <a:spAutoFit/>
          </a:bodyPr>
          <a:lstStyle/>
          <a:p>
            <a:r>
              <a:rPr lang="zh-CN" altLang="en-US" sz="3200" b="1" dirty="0">
                <a:latin typeface="Times New Roman" panose="02020603050405020304" pitchFamily="18" charset="0"/>
                <a:cs typeface="Times New Roman" panose="02020603050405020304" pitchFamily="18" charset="0"/>
              </a:rPr>
              <a:t>解：因为   </a:t>
            </a:r>
            <a:r>
              <a:rPr lang="en-US" altLang="zh-CN" sz="3200" b="1" dirty="0" err="1">
                <a:latin typeface="Times New Roman" panose="02020603050405020304" pitchFamily="18" charset="0"/>
                <a:cs typeface="Times New Roman" panose="02020603050405020304" pitchFamily="18" charset="0"/>
              </a:rPr>
              <a:t>p∨q</a:t>
            </a:r>
            <a:r>
              <a:rPr lang="en-US" altLang="zh-CN" sz="3200" b="1" dirty="0">
                <a:latin typeface="Times New Roman" panose="02020603050405020304" pitchFamily="18" charset="0"/>
                <a:cs typeface="Times New Roman" panose="02020603050405020304" pitchFamily="18" charset="0"/>
              </a:rPr>
              <a:t>=</a:t>
            </a:r>
            <a:r>
              <a:rPr lang="en-US" altLang="zh-CN" sz="3200" b="1" dirty="0">
                <a:sym typeface="Symbol" panose="05050102010706020507" pitchFamily="18" charset="2"/>
              </a:rPr>
              <a:t> </a:t>
            </a:r>
            <a:r>
              <a:rPr lang="en-US" altLang="zh-CN" sz="3200" b="1" dirty="0"/>
              <a:t> (</a:t>
            </a:r>
            <a:r>
              <a:rPr lang="en-US" altLang="zh-CN" sz="3200" b="1" dirty="0">
                <a:sym typeface="Symbol" panose="05050102010706020507" pitchFamily="18" charset="2"/>
              </a:rPr>
              <a:t></a:t>
            </a:r>
            <a:r>
              <a:rPr lang="en-US" altLang="zh-CN" sz="3200" b="1" dirty="0"/>
              <a:t> p</a:t>
            </a:r>
            <a:r>
              <a:rPr lang="en-US" altLang="zh-CN" sz="3200" b="1" dirty="0">
                <a:sym typeface="Symbol" panose="05050102010706020507" pitchFamily="18" charset="2"/>
              </a:rPr>
              <a:t>  q)</a:t>
            </a:r>
            <a:endParaRPr lang="zh-CN" altLang="en-US" sz="3200" dirty="0"/>
          </a:p>
        </p:txBody>
      </p:sp>
    </p:spTree>
    <p:extLst>
      <p:ext uri="{BB962C8B-B14F-4D97-AF65-F5344CB8AC3E}">
        <p14:creationId xmlns:p14="http://schemas.microsoft.com/office/powerpoint/2010/main" val="42629698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标题 1"/>
          <p:cNvSpPr>
            <a:spLocks noGrp="1"/>
          </p:cNvSpPr>
          <p:nvPr>
            <p:ph type="ctrTitle" idx="4294967295"/>
          </p:nvPr>
        </p:nvSpPr>
        <p:spPr>
          <a:xfrm>
            <a:off x="539750" y="30163"/>
            <a:ext cx="7772400" cy="661987"/>
          </a:xfrm>
        </p:spPr>
        <p:txBody>
          <a:bodyPr/>
          <a:lstStyle/>
          <a:p>
            <a:r>
              <a:rPr lang="zh-CN" altLang="en-US" dirty="0">
                <a:ea typeface="宋体" panose="02010600030101010101" pitchFamily="2" charset="-122"/>
              </a:rPr>
              <a:t>课堂作业</a:t>
            </a:r>
          </a:p>
        </p:txBody>
      </p:sp>
      <p:sp>
        <p:nvSpPr>
          <p:cNvPr id="49156" name="副标题 2"/>
          <p:cNvSpPr>
            <a:spLocks noGrp="1"/>
          </p:cNvSpPr>
          <p:nvPr>
            <p:ph type="subTitle" idx="4294967295"/>
          </p:nvPr>
        </p:nvSpPr>
        <p:spPr>
          <a:xfrm>
            <a:off x="250825" y="1052736"/>
            <a:ext cx="8893175" cy="1224136"/>
          </a:xfrm>
        </p:spPr>
        <p:txBody>
          <a:bodyPr/>
          <a:lstStyle/>
          <a:p>
            <a:pPr marL="1350963" indent="-1350963">
              <a:buNone/>
            </a:pPr>
            <a:r>
              <a:rPr lang="zh-CN" altLang="en-US" b="1" dirty="0">
                <a:sym typeface="Symbol" panose="05050102010706020507" pitchFamily="18" charset="2"/>
              </a:rPr>
              <a:t>已知   </a:t>
            </a:r>
            <a:r>
              <a:rPr lang="en-US" altLang="zh-CN" b="1" dirty="0">
                <a:sym typeface="Symbol" panose="05050102010706020507" pitchFamily="18" charset="2"/>
              </a:rPr>
              <a:t></a:t>
            </a:r>
            <a:r>
              <a:rPr lang="en-US" altLang="zh-CN" b="1" dirty="0"/>
              <a:t>A=</a:t>
            </a:r>
            <a:r>
              <a:rPr lang="en-US" altLang="zh-CN" b="1" dirty="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B</a:t>
            </a:r>
          </a:p>
          <a:p>
            <a:pPr marL="1350963" indent="-1350963">
              <a:buNone/>
            </a:pP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求证    </a:t>
            </a: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A=B</a:t>
            </a:r>
            <a:endParaRPr lang="en-US" altLang="zh-CN" b="1" dirty="0">
              <a:ea typeface="宋体" panose="02010600030101010101" pitchFamily="2" charset="-122"/>
            </a:endParaRPr>
          </a:p>
        </p:txBody>
      </p:sp>
      <p:sp>
        <p:nvSpPr>
          <p:cNvPr id="2" name="文本框 1"/>
          <p:cNvSpPr txBox="1"/>
          <p:nvPr/>
        </p:nvSpPr>
        <p:spPr>
          <a:xfrm>
            <a:off x="291644" y="4771023"/>
            <a:ext cx="8456820" cy="1569660"/>
          </a:xfrm>
          <a:prstGeom prst="rect">
            <a:avLst/>
          </a:prstGeom>
          <a:solidFill>
            <a:srgbClr val="00B0F0"/>
          </a:solidFill>
        </p:spPr>
        <p:txBody>
          <a:bodyPr wrap="square" rtlCol="0">
            <a:spAutoFit/>
          </a:bodyPr>
          <a:lstStyle/>
          <a:p>
            <a:r>
              <a:rPr lang="en-US" altLang="zh-CN" sz="3200" b="1" dirty="0"/>
              <a:t> </a:t>
            </a:r>
            <a:r>
              <a:rPr lang="zh-CN" altLang="en-US" sz="3200" b="1" dirty="0"/>
              <a:t>证明：</a:t>
            </a:r>
            <a:endParaRPr lang="en-US" altLang="zh-CN" sz="3200" b="1" dirty="0"/>
          </a:p>
          <a:p>
            <a:r>
              <a:rPr lang="en-US" altLang="zh-CN" sz="3200" b="1" dirty="0"/>
              <a:t>            A</a:t>
            </a:r>
            <a:r>
              <a:rPr lang="en-US" altLang="zh-CN" sz="3200" b="1" dirty="0">
                <a:latin typeface="Times New Roman" panose="02020603050405020304" pitchFamily="18" charset="0"/>
                <a:cs typeface="Times New Roman" panose="02020603050405020304" pitchFamily="18" charset="0"/>
              </a:rPr>
              <a:t>= </a:t>
            </a:r>
            <a:r>
              <a:rPr lang="en-US" altLang="zh-CN" sz="3200" b="1" dirty="0">
                <a:sym typeface="Symbol" panose="05050102010706020507" pitchFamily="18" charset="2"/>
              </a:rPr>
              <a:t>(A)= </a:t>
            </a:r>
            <a:r>
              <a:rPr lang="en-US" altLang="zh-CN" sz="3200" b="1" dirty="0"/>
              <a:t>(</a:t>
            </a:r>
            <a:r>
              <a:rPr lang="en-US" altLang="zh-CN" sz="3200" b="1" dirty="0">
                <a:sym typeface="Symbol" panose="05050102010706020507" pitchFamily="18" charset="2"/>
              </a:rPr>
              <a:t></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B</a:t>
            </a:r>
            <a:r>
              <a:rPr lang="en-US" altLang="zh-CN" sz="3200" b="1" dirty="0">
                <a:latin typeface="Times New Roman" panose="02020603050405020304" pitchFamily="18" charset="0"/>
                <a:cs typeface="Times New Roman" panose="02020603050405020304" pitchFamily="18" charset="0"/>
              </a:rPr>
              <a:t>)=B</a:t>
            </a:r>
          </a:p>
          <a:p>
            <a:endParaRPr lang="zh-CN" altLang="en-US" sz="3200" dirty="0"/>
          </a:p>
        </p:txBody>
      </p:sp>
      <p:sp>
        <p:nvSpPr>
          <p:cNvPr id="3" name="矩形 2"/>
          <p:cNvSpPr/>
          <p:nvPr/>
        </p:nvSpPr>
        <p:spPr>
          <a:xfrm>
            <a:off x="277478" y="2492896"/>
            <a:ext cx="8470986" cy="2062103"/>
          </a:xfrm>
          <a:prstGeom prst="rect">
            <a:avLst/>
          </a:prstGeom>
          <a:solidFill>
            <a:srgbClr val="92D050"/>
          </a:solidFill>
        </p:spPr>
        <p:txBody>
          <a:bodyPr wrap="square">
            <a:spAutoFit/>
          </a:bodyPr>
          <a:lstStyle/>
          <a:p>
            <a:r>
              <a:rPr lang="zh-CN" altLang="en-US" sz="3200" b="1" dirty="0">
                <a:latin typeface="Times New Roman" panose="02020603050405020304" pitchFamily="18" charset="0"/>
                <a:cs typeface="Times New Roman" panose="02020603050405020304" pitchFamily="18" charset="0"/>
              </a:rPr>
              <a:t>证明：</a:t>
            </a:r>
            <a:r>
              <a:rPr lang="en-US" altLang="zh-CN" sz="3200" b="1" dirty="0">
                <a:sym typeface="Symbol" panose="05050102010706020507" pitchFamily="18" charset="2"/>
              </a:rPr>
              <a:t> </a:t>
            </a:r>
            <a:r>
              <a:rPr lang="zh-CN" altLang="en-US" sz="3200" b="1" dirty="0">
                <a:sym typeface="Symbol" panose="05050102010706020507" pitchFamily="18" charset="2"/>
              </a:rPr>
              <a:t>因为  </a:t>
            </a:r>
            <a:r>
              <a:rPr lang="en-US" altLang="zh-CN" sz="3200" b="1" dirty="0">
                <a:sym typeface="Symbol" panose="05050102010706020507" pitchFamily="18" charset="2"/>
              </a:rPr>
              <a:t> </a:t>
            </a:r>
            <a:r>
              <a:rPr lang="en-US" altLang="zh-CN" sz="3200" b="1" dirty="0"/>
              <a:t>A=</a:t>
            </a:r>
            <a:r>
              <a:rPr lang="en-US" altLang="zh-CN" sz="3200" b="1" dirty="0">
                <a:sym typeface="Symbol" panose="05050102010706020507" pitchFamily="18" charset="2"/>
              </a:rPr>
              <a:t></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B </a:t>
            </a:r>
          </a:p>
          <a:p>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3200" b="1" dirty="0">
                <a:latin typeface="Times New Roman" panose="02020603050405020304" pitchFamily="18" charset="0"/>
                <a:cs typeface="Times New Roman" panose="02020603050405020304" pitchFamily="18" charset="0"/>
                <a:sym typeface="Symbol" panose="05050102010706020507" pitchFamily="18" charset="2"/>
              </a:rPr>
              <a:t>所以 </a:t>
            </a:r>
            <a:r>
              <a:rPr lang="en-US" altLang="zh-CN" sz="3200" b="1" dirty="0">
                <a:sym typeface="Symbol" panose="05050102010706020507" pitchFamily="18" charset="2"/>
              </a:rPr>
              <a:t>(</a:t>
            </a:r>
            <a:r>
              <a:rPr lang="en-US" altLang="zh-CN" sz="3200" b="1" dirty="0"/>
              <a:t>A)=</a:t>
            </a:r>
            <a:r>
              <a:rPr lang="en-US" altLang="zh-CN" sz="3200" b="1" dirty="0">
                <a:sym typeface="Symbol" panose="05050102010706020507" pitchFamily="18" charset="2"/>
              </a:rPr>
              <a:t>(</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B)</a:t>
            </a:r>
          </a:p>
          <a:p>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3200" b="1" dirty="0">
                <a:latin typeface="Times New Roman" panose="02020603050405020304" pitchFamily="18" charset="0"/>
                <a:cs typeface="Times New Roman" panose="02020603050405020304" pitchFamily="18" charset="0"/>
                <a:sym typeface="Symbol" panose="05050102010706020507" pitchFamily="18" charset="2"/>
              </a:rPr>
              <a:t>即有</a:t>
            </a:r>
            <a:endParaRPr lang="en-US" altLang="zh-CN" sz="3200" b="1" dirty="0">
              <a:latin typeface="Times New Roman" panose="02020603050405020304" pitchFamily="18" charset="0"/>
              <a:cs typeface="Times New Roman" panose="02020603050405020304" pitchFamily="18" charset="0"/>
              <a:sym typeface="Symbol" panose="05050102010706020507" pitchFamily="18" charset="2"/>
            </a:endParaRPr>
          </a:p>
          <a:p>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                           A=B</a:t>
            </a:r>
            <a:endParaRPr lang="zh-CN" altLang="en-US" sz="3200" dirty="0"/>
          </a:p>
        </p:txBody>
      </p:sp>
    </p:spTree>
    <p:extLst>
      <p:ext uri="{BB962C8B-B14F-4D97-AF65-F5344CB8AC3E}">
        <p14:creationId xmlns:p14="http://schemas.microsoft.com/office/powerpoint/2010/main" val="42213477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F86AD58-7507-467C-AA4B-FB7AE1FA07FC}" type="slidenum">
              <a:rPr lang="zh-CN" altLang="en-US" smtClean="0">
                <a:solidFill>
                  <a:schemeClr val="accent1"/>
                </a:solidFill>
              </a:rPr>
              <a:pPr/>
              <a:t>6</a:t>
            </a:fld>
            <a:r>
              <a:rPr lang="en-US" altLang="zh-CN" dirty="0">
                <a:solidFill>
                  <a:schemeClr val="accent1"/>
                </a:solidFill>
              </a:rPr>
              <a:t>/50</a:t>
            </a:r>
          </a:p>
        </p:txBody>
      </p:sp>
      <p:sp>
        <p:nvSpPr>
          <p:cNvPr id="11267" name="Rectangle 2"/>
          <p:cNvSpPr>
            <a:spLocks noGrp="1"/>
          </p:cNvSpPr>
          <p:nvPr>
            <p:ph type="title" idx="4294967295"/>
          </p:nvPr>
        </p:nvSpPr>
        <p:spPr/>
        <p:txBody>
          <a:bodyPr/>
          <a:lstStyle/>
          <a:p>
            <a:pPr algn="l"/>
            <a:r>
              <a:rPr lang="zh-CN" altLang="en-US">
                <a:ea typeface="宋体" panose="02010600030101010101" pitchFamily="2" charset="-122"/>
              </a:rPr>
              <a:t>例  建立子句集 </a:t>
            </a:r>
          </a:p>
        </p:txBody>
      </p:sp>
      <p:sp>
        <p:nvSpPr>
          <p:cNvPr id="11268" name="Rectangle 4"/>
          <p:cNvSpPr>
            <a:spLocks noChangeArrowheads="1"/>
          </p:cNvSpPr>
          <p:nvPr/>
        </p:nvSpPr>
        <p:spPr bwMode="auto">
          <a:xfrm>
            <a:off x="142875" y="908050"/>
            <a:ext cx="8786813" cy="4220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6088" indent="-4460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3200" b="1" dirty="0"/>
              <a:t>欲证</a:t>
            </a:r>
            <a:endParaRPr lang="en-US" altLang="zh-CN" sz="3200" b="1" dirty="0"/>
          </a:p>
          <a:p>
            <a:pPr eaLnBrk="1" hangingPunct="1">
              <a:lnSpc>
                <a:spcPts val="700"/>
              </a:lnSpc>
              <a:spcBef>
                <a:spcPts val="0"/>
              </a:spcBef>
            </a:pPr>
            <a:r>
              <a:rPr lang="en-US" altLang="zh-CN" sz="4800" b="1" dirty="0">
                <a:solidFill>
                  <a:srgbClr val="FF0000"/>
                </a:solidFill>
              </a:rPr>
              <a:t>                 </a:t>
            </a:r>
            <a:r>
              <a:rPr lang="en-US" altLang="zh-CN" sz="3200" b="1" dirty="0">
                <a:solidFill>
                  <a:srgbClr val="FF0000"/>
                </a:solidFill>
              </a:rPr>
              <a:t>((P</a:t>
            </a:r>
            <a:r>
              <a:rPr lang="en-US" altLang="zh-CN" sz="3200" b="1" dirty="0">
                <a:solidFill>
                  <a:srgbClr val="FF0000"/>
                </a:solidFill>
                <a:sym typeface="Symbol" panose="05050102010706020507" pitchFamily="18" charset="2"/>
              </a:rPr>
              <a:t></a:t>
            </a:r>
            <a:r>
              <a:rPr lang="en-US" altLang="zh-CN" sz="3200" b="1" dirty="0">
                <a:solidFill>
                  <a:srgbClr val="FF0000"/>
                </a:solidFill>
              </a:rPr>
              <a:t>Q)</a:t>
            </a:r>
            <a:r>
              <a:rPr lang="en-US" altLang="zh-CN" sz="3200" b="1" dirty="0">
                <a:solidFill>
                  <a:srgbClr val="FF0000"/>
                </a:solidFill>
                <a:sym typeface="Symbol" panose="05050102010706020507" pitchFamily="18" charset="2"/>
              </a:rPr>
              <a:t></a:t>
            </a:r>
            <a:r>
              <a:rPr lang="en-US" altLang="zh-CN" sz="3200" b="1" dirty="0">
                <a:solidFill>
                  <a:srgbClr val="FF0000"/>
                </a:solidFill>
              </a:rPr>
              <a:t>P)</a:t>
            </a:r>
            <a:r>
              <a:rPr lang="en-US" altLang="zh-CN" sz="3200" b="1" dirty="0">
                <a:solidFill>
                  <a:srgbClr val="FF0000"/>
                </a:solidFill>
                <a:sym typeface="Symbol" panose="05050102010706020507" pitchFamily="18" charset="2"/>
              </a:rPr>
              <a:t></a:t>
            </a:r>
            <a:r>
              <a:rPr lang="en-US" altLang="zh-CN" sz="3200" b="1" dirty="0">
                <a:solidFill>
                  <a:srgbClr val="FF0000"/>
                </a:solidFill>
              </a:rPr>
              <a:t>Q</a:t>
            </a:r>
            <a:endParaRPr lang="zh-CN" altLang="en-US" sz="3200" b="1" dirty="0">
              <a:solidFill>
                <a:srgbClr val="FF0000"/>
              </a:solidFill>
            </a:endParaRPr>
          </a:p>
          <a:p>
            <a:pPr eaLnBrk="1" hangingPunct="1">
              <a:spcBef>
                <a:spcPct val="20000"/>
              </a:spcBef>
            </a:pPr>
            <a:r>
              <a:rPr lang="zh-CN" altLang="en-US" sz="3200" b="1" dirty="0"/>
              <a:t>只要考察</a:t>
            </a:r>
          </a:p>
          <a:p>
            <a:pPr eaLnBrk="1" hangingPunct="1">
              <a:spcBef>
                <a:spcPct val="20000"/>
              </a:spcBef>
            </a:pPr>
            <a:r>
              <a:rPr lang="zh-CN" altLang="en-US" sz="3200" b="1" dirty="0"/>
              <a:t>                          </a:t>
            </a:r>
            <a:r>
              <a:rPr lang="en-US" altLang="zh-CN" sz="3200" b="1" dirty="0"/>
              <a:t>(P</a:t>
            </a:r>
            <a:r>
              <a:rPr lang="en-US" altLang="zh-CN" sz="3200" b="1" dirty="0">
                <a:sym typeface="Symbol" panose="05050102010706020507" pitchFamily="18" charset="2"/>
              </a:rPr>
              <a:t></a:t>
            </a:r>
            <a:r>
              <a:rPr lang="en-US" altLang="zh-CN" sz="3200" b="1" dirty="0"/>
              <a:t>Q)</a:t>
            </a:r>
            <a:r>
              <a:rPr lang="en-US" altLang="zh-CN" sz="3200" b="1" dirty="0">
                <a:sym typeface="Symbol" panose="05050102010706020507" pitchFamily="18" charset="2"/>
              </a:rPr>
              <a:t></a:t>
            </a:r>
            <a:r>
              <a:rPr lang="en-US" altLang="zh-CN" sz="3200" b="1" dirty="0"/>
              <a:t>P</a:t>
            </a:r>
            <a:r>
              <a:rPr lang="en-US" altLang="zh-CN" sz="3200" b="1" dirty="0">
                <a:sym typeface="Symbol" panose="05050102010706020507" pitchFamily="18" charset="2"/>
              </a:rPr>
              <a:t></a:t>
            </a:r>
            <a:r>
              <a:rPr lang="en-US" altLang="zh-CN" sz="3200" b="1" dirty="0"/>
              <a:t>Q                                </a:t>
            </a:r>
          </a:p>
          <a:p>
            <a:pPr eaLnBrk="1" hangingPunct="1">
              <a:spcBef>
                <a:spcPct val="20000"/>
              </a:spcBef>
            </a:pPr>
            <a:r>
              <a:rPr lang="zh-CN" altLang="en-US" sz="3200" b="1" dirty="0"/>
              <a:t>得合取范式：</a:t>
            </a:r>
          </a:p>
          <a:p>
            <a:pPr eaLnBrk="1" hangingPunct="1">
              <a:spcBef>
                <a:spcPct val="20000"/>
              </a:spcBef>
            </a:pPr>
            <a:r>
              <a:rPr lang="zh-CN" altLang="en-US" sz="3200" b="1" dirty="0"/>
              <a:t>                          </a:t>
            </a:r>
            <a:r>
              <a:rPr lang="en-US" altLang="zh-CN" sz="3200" b="1" dirty="0"/>
              <a:t>(</a:t>
            </a:r>
            <a:r>
              <a:rPr lang="en-US" altLang="zh-CN" sz="3200" b="1" dirty="0">
                <a:sym typeface="Symbol" panose="05050102010706020507" pitchFamily="18" charset="2"/>
              </a:rPr>
              <a:t></a:t>
            </a:r>
            <a:r>
              <a:rPr lang="en-US" altLang="zh-CN" sz="3200" b="1" dirty="0"/>
              <a:t>P</a:t>
            </a:r>
            <a:r>
              <a:rPr lang="en-US" altLang="zh-CN" sz="3200" b="1" dirty="0">
                <a:sym typeface="Symbol" panose="05050102010706020507" pitchFamily="18" charset="2"/>
              </a:rPr>
              <a:t></a:t>
            </a:r>
            <a:r>
              <a:rPr lang="en-US" altLang="zh-CN" sz="3200" b="1" dirty="0"/>
              <a:t>Q)</a:t>
            </a:r>
            <a:r>
              <a:rPr lang="en-US" altLang="zh-CN" sz="3200" b="1" dirty="0">
                <a:sym typeface="Symbol" panose="05050102010706020507" pitchFamily="18" charset="2"/>
              </a:rPr>
              <a:t></a:t>
            </a:r>
            <a:r>
              <a:rPr lang="en-US" altLang="zh-CN" sz="3200" b="1" dirty="0"/>
              <a:t>P</a:t>
            </a:r>
            <a:r>
              <a:rPr lang="en-US" altLang="zh-CN" sz="3200" b="1" dirty="0">
                <a:sym typeface="Symbol" panose="05050102010706020507" pitchFamily="18" charset="2"/>
              </a:rPr>
              <a:t></a:t>
            </a:r>
            <a:r>
              <a:rPr lang="en-US" altLang="zh-CN" sz="3200" b="1" dirty="0"/>
              <a:t>Q                   </a:t>
            </a:r>
          </a:p>
          <a:p>
            <a:pPr eaLnBrk="1" hangingPunct="1">
              <a:spcBef>
                <a:spcPct val="20000"/>
              </a:spcBef>
            </a:pPr>
            <a:r>
              <a:rPr lang="zh-CN" altLang="en-US" sz="3200" b="1" dirty="0"/>
              <a:t>建立子句集：</a:t>
            </a:r>
          </a:p>
          <a:p>
            <a:pPr eaLnBrk="1" hangingPunct="1">
              <a:spcBef>
                <a:spcPct val="20000"/>
              </a:spcBef>
            </a:pPr>
            <a:r>
              <a:rPr lang="zh-CN" altLang="en-US" sz="3200" b="1" dirty="0"/>
              <a:t>                          </a:t>
            </a:r>
            <a:r>
              <a:rPr lang="en-US" altLang="zh-CN" sz="3200" b="1" dirty="0"/>
              <a:t>S ={</a:t>
            </a:r>
            <a:r>
              <a:rPr lang="en-US" altLang="zh-CN" sz="3200" b="1" dirty="0">
                <a:sym typeface="Symbol" panose="05050102010706020507" pitchFamily="18" charset="2"/>
              </a:rPr>
              <a:t></a:t>
            </a:r>
            <a:r>
              <a:rPr lang="en-US" altLang="zh-CN" sz="3200" b="1" dirty="0"/>
              <a:t>P</a:t>
            </a:r>
            <a:r>
              <a:rPr lang="en-US" altLang="zh-CN" sz="3200" b="1" dirty="0">
                <a:sym typeface="Symbol" panose="05050102010706020507" pitchFamily="18" charset="2"/>
              </a:rPr>
              <a:t></a:t>
            </a:r>
            <a:r>
              <a:rPr lang="en-US" altLang="zh-CN" sz="3200" b="1" dirty="0"/>
              <a:t>Q</a:t>
            </a:r>
            <a:r>
              <a:rPr lang="zh-CN" altLang="en-US" sz="3200" b="1" dirty="0"/>
              <a:t>，</a:t>
            </a:r>
            <a:r>
              <a:rPr lang="en-US" altLang="zh-CN" sz="3200" b="1" dirty="0"/>
              <a:t>P</a:t>
            </a:r>
            <a:r>
              <a:rPr lang="zh-CN" altLang="en-US" sz="3200" b="1" dirty="0"/>
              <a:t>，</a:t>
            </a:r>
            <a:r>
              <a:rPr lang="zh-CN" altLang="en-US" sz="3200" b="1" dirty="0">
                <a:sym typeface="Symbol" panose="05050102010706020507" pitchFamily="18" charset="2"/>
              </a:rPr>
              <a:t></a:t>
            </a:r>
            <a:r>
              <a:rPr lang="en-US" altLang="zh-CN" sz="3200" b="1" dirty="0"/>
              <a:t>Q}</a:t>
            </a:r>
          </a:p>
        </p:txBody>
      </p:sp>
    </p:spTree>
    <p:extLst>
      <p:ext uri="{BB962C8B-B14F-4D97-AF65-F5344CB8AC3E}">
        <p14:creationId xmlns:p14="http://schemas.microsoft.com/office/powerpoint/2010/main" val="15523825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2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26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0BC5278-0841-471B-85DF-AFCE27E70C48}" type="slidenum">
              <a:rPr lang="zh-CN" altLang="en-US" smtClean="0">
                <a:solidFill>
                  <a:schemeClr val="accent1"/>
                </a:solidFill>
              </a:rPr>
              <a:pPr/>
              <a:t>7</a:t>
            </a:fld>
            <a:r>
              <a:rPr lang="en-US" altLang="zh-CN" dirty="0">
                <a:solidFill>
                  <a:schemeClr val="accent1"/>
                </a:solidFill>
              </a:rPr>
              <a:t>/50</a:t>
            </a:r>
          </a:p>
        </p:txBody>
      </p:sp>
      <p:sp>
        <p:nvSpPr>
          <p:cNvPr id="12291" name="Rectangle 2"/>
          <p:cNvSpPr>
            <a:spLocks noGrp="1"/>
          </p:cNvSpPr>
          <p:nvPr>
            <p:ph type="title" idx="4294967295"/>
          </p:nvPr>
        </p:nvSpPr>
        <p:spPr/>
        <p:txBody>
          <a:bodyPr/>
          <a:lstStyle/>
          <a:p>
            <a:r>
              <a:rPr lang="zh-CN" altLang="en-US" dirty="0">
                <a:ea typeface="宋体" panose="02010600030101010101" pitchFamily="2" charset="-122"/>
              </a:rPr>
              <a:t>归结式</a:t>
            </a:r>
          </a:p>
        </p:txBody>
      </p:sp>
      <p:sp>
        <p:nvSpPr>
          <p:cNvPr id="12292" name="Rectangle 3"/>
          <p:cNvSpPr>
            <a:spLocks noGrp="1"/>
          </p:cNvSpPr>
          <p:nvPr>
            <p:ph type="body" idx="4294967295"/>
          </p:nvPr>
        </p:nvSpPr>
        <p:spPr>
          <a:xfrm>
            <a:off x="323850" y="765175"/>
            <a:ext cx="8496300" cy="5472113"/>
          </a:xfrm>
        </p:spPr>
        <p:txBody>
          <a:bodyPr/>
          <a:lstStyle/>
          <a:p>
            <a:pPr marL="0" indent="0">
              <a:lnSpc>
                <a:spcPct val="125000"/>
              </a:lnSpc>
              <a:buFont typeface="Arial" panose="020B0604020202020204" pitchFamily="34" charset="0"/>
              <a:buNone/>
            </a:pPr>
            <a:r>
              <a:rPr lang="zh-CN" altLang="en-US" b="1" dirty="0">
                <a:latin typeface="Calibri" panose="020F0502020204030204" pitchFamily="34" charset="0"/>
              </a:rPr>
              <a:t>设有两个子句              </a:t>
            </a:r>
            <a:r>
              <a:rPr lang="zh-CN" altLang="en-US" b="1" dirty="0">
                <a:solidFill>
                  <a:srgbClr val="C00000"/>
                </a:solidFill>
                <a:latin typeface="Calibri" panose="020F0502020204030204" pitchFamily="34" charset="0"/>
              </a:rPr>
              <a:t> </a:t>
            </a:r>
            <a:r>
              <a:rPr lang="en-US" altLang="zh-CN" b="1" dirty="0">
                <a:solidFill>
                  <a:srgbClr val="C00000"/>
                </a:solidFill>
                <a:latin typeface="Calibri" panose="020F0502020204030204" pitchFamily="34" charset="0"/>
              </a:rPr>
              <a:t>P</a:t>
            </a:r>
            <a:r>
              <a:rPr lang="en-US" altLang="zh-CN" b="1" baseline="-25000" dirty="0">
                <a:solidFill>
                  <a:srgbClr val="C00000"/>
                </a:solidFill>
                <a:latin typeface="Calibri" panose="020F0502020204030204" pitchFamily="34" charset="0"/>
              </a:rPr>
              <a:t>1</a:t>
            </a:r>
            <a:r>
              <a:rPr lang="en-US" altLang="zh-CN" b="1" dirty="0">
                <a:latin typeface="Calibri" panose="020F0502020204030204" pitchFamily="34" charset="0"/>
                <a:sym typeface="Symbol" panose="05050102010706020507" pitchFamily="18" charset="2"/>
              </a:rPr>
              <a:t></a:t>
            </a:r>
            <a:r>
              <a:rPr lang="en-US" altLang="zh-CN" b="1" dirty="0">
                <a:latin typeface="Calibri" panose="020F0502020204030204" pitchFamily="34" charset="0"/>
              </a:rPr>
              <a:t> P</a:t>
            </a:r>
            <a:r>
              <a:rPr lang="en-US" altLang="zh-CN" b="1" baseline="-25000" dirty="0">
                <a:latin typeface="Calibri" panose="020F0502020204030204" pitchFamily="34" charset="0"/>
              </a:rPr>
              <a:t>2</a:t>
            </a:r>
            <a:r>
              <a:rPr lang="en-US" altLang="zh-CN" b="1" dirty="0">
                <a:latin typeface="Calibri" panose="020F0502020204030204" pitchFamily="34" charset="0"/>
                <a:sym typeface="Symbol" panose="05050102010706020507" pitchFamily="18" charset="2"/>
              </a:rPr>
              <a:t></a:t>
            </a:r>
            <a:r>
              <a:rPr lang="en-US" altLang="zh-CN" b="1" dirty="0">
                <a:latin typeface="Calibri" panose="020F0502020204030204" pitchFamily="34" charset="0"/>
              </a:rPr>
              <a:t>…</a:t>
            </a:r>
            <a:r>
              <a:rPr lang="en-US" altLang="zh-CN" b="1" dirty="0">
                <a:latin typeface="Calibri" panose="020F0502020204030204" pitchFamily="34" charset="0"/>
                <a:sym typeface="Symbol" panose="05050102010706020507" pitchFamily="18" charset="2"/>
              </a:rPr>
              <a:t></a:t>
            </a:r>
            <a:r>
              <a:rPr lang="en-US" altLang="zh-CN" b="1" dirty="0">
                <a:latin typeface="Calibri" panose="020F0502020204030204" pitchFamily="34" charset="0"/>
              </a:rPr>
              <a:t> </a:t>
            </a:r>
            <a:r>
              <a:rPr lang="en-US" altLang="zh-CN" b="1" dirty="0" err="1">
                <a:latin typeface="Calibri" panose="020F0502020204030204" pitchFamily="34" charset="0"/>
              </a:rPr>
              <a:t>P</a:t>
            </a:r>
            <a:r>
              <a:rPr lang="en-US" altLang="zh-CN" b="1" baseline="-25000" dirty="0" err="1">
                <a:latin typeface="Calibri" panose="020F0502020204030204" pitchFamily="34" charset="0"/>
              </a:rPr>
              <a:t>n</a:t>
            </a:r>
            <a:r>
              <a:rPr lang="en-US" altLang="zh-CN" b="1" dirty="0">
                <a:latin typeface="Calibri" panose="020F0502020204030204" pitchFamily="34" charset="0"/>
              </a:rPr>
              <a:t> </a:t>
            </a:r>
          </a:p>
          <a:p>
            <a:pPr marL="0" indent="0">
              <a:lnSpc>
                <a:spcPct val="125000"/>
              </a:lnSpc>
              <a:buFont typeface="Arial" panose="020B0604020202020204" pitchFamily="34" charset="0"/>
              <a:buNone/>
            </a:pPr>
            <a:r>
              <a:rPr lang="zh-CN" altLang="en-US" b="1" dirty="0">
                <a:latin typeface="Calibri" panose="020F0502020204030204" pitchFamily="34" charset="0"/>
              </a:rPr>
              <a:t>和                                 </a:t>
            </a:r>
            <a:r>
              <a:rPr lang="zh-CN" altLang="en-US" b="1" dirty="0">
                <a:solidFill>
                  <a:srgbClr val="C00000"/>
                </a:solidFill>
                <a:latin typeface="Calibri" panose="020F0502020204030204" pitchFamily="34" charset="0"/>
              </a:rPr>
              <a:t> </a:t>
            </a:r>
            <a:r>
              <a:rPr lang="zh-CN" altLang="en-US" b="1" dirty="0">
                <a:solidFill>
                  <a:srgbClr val="C00000"/>
                </a:solidFill>
                <a:latin typeface="Calibri" panose="020F0502020204030204" pitchFamily="34" charset="0"/>
                <a:sym typeface="Symbol" panose="05050102010706020507" pitchFamily="18" charset="2"/>
              </a:rPr>
              <a:t></a:t>
            </a:r>
            <a:r>
              <a:rPr lang="en-US" altLang="zh-CN" b="1" dirty="0">
                <a:solidFill>
                  <a:srgbClr val="C00000"/>
                </a:solidFill>
                <a:latin typeface="Calibri" panose="020F0502020204030204" pitchFamily="34" charset="0"/>
              </a:rPr>
              <a:t>P</a:t>
            </a:r>
            <a:r>
              <a:rPr lang="en-US" altLang="zh-CN" b="1" baseline="-25000" dirty="0">
                <a:solidFill>
                  <a:srgbClr val="C00000"/>
                </a:solidFill>
                <a:latin typeface="Calibri" panose="020F0502020204030204" pitchFamily="34" charset="0"/>
              </a:rPr>
              <a:t>1</a:t>
            </a:r>
            <a:r>
              <a:rPr lang="en-US" altLang="zh-CN" b="1" dirty="0">
                <a:latin typeface="Calibri" panose="020F0502020204030204" pitchFamily="34" charset="0"/>
                <a:sym typeface="Symbol" panose="05050102010706020507" pitchFamily="18" charset="2"/>
              </a:rPr>
              <a:t></a:t>
            </a:r>
            <a:r>
              <a:rPr lang="en-US" altLang="zh-CN" b="1" dirty="0">
                <a:latin typeface="Calibri" panose="020F0502020204030204" pitchFamily="34" charset="0"/>
              </a:rPr>
              <a:t> Q</a:t>
            </a:r>
            <a:r>
              <a:rPr lang="en-US" altLang="zh-CN" b="1" baseline="-25000" dirty="0">
                <a:latin typeface="Calibri" panose="020F0502020204030204" pitchFamily="34" charset="0"/>
              </a:rPr>
              <a:t>2</a:t>
            </a:r>
            <a:r>
              <a:rPr lang="en-US" altLang="zh-CN" b="1" dirty="0">
                <a:latin typeface="Calibri" panose="020F0502020204030204" pitchFamily="34" charset="0"/>
                <a:sym typeface="Symbol" panose="05050102010706020507" pitchFamily="18" charset="2"/>
              </a:rPr>
              <a:t></a:t>
            </a:r>
            <a:r>
              <a:rPr lang="en-US" altLang="zh-CN" b="1" dirty="0">
                <a:latin typeface="Calibri" panose="020F0502020204030204" pitchFamily="34" charset="0"/>
              </a:rPr>
              <a:t>…</a:t>
            </a:r>
            <a:r>
              <a:rPr lang="en-US" altLang="zh-CN" b="1" dirty="0">
                <a:latin typeface="Calibri" panose="020F0502020204030204" pitchFamily="34" charset="0"/>
                <a:sym typeface="Symbol" panose="05050102010706020507" pitchFamily="18" charset="2"/>
              </a:rPr>
              <a:t></a:t>
            </a:r>
            <a:r>
              <a:rPr lang="en-US" altLang="zh-CN" b="1" dirty="0">
                <a:latin typeface="Calibri" panose="020F0502020204030204" pitchFamily="34" charset="0"/>
              </a:rPr>
              <a:t> </a:t>
            </a:r>
            <a:r>
              <a:rPr lang="en-US" altLang="zh-CN" b="1" dirty="0" err="1">
                <a:latin typeface="Calibri" panose="020F0502020204030204" pitchFamily="34" charset="0"/>
              </a:rPr>
              <a:t>Q</a:t>
            </a:r>
            <a:r>
              <a:rPr lang="en-US" altLang="zh-CN" b="1" baseline="-25000" dirty="0" err="1">
                <a:latin typeface="Calibri" panose="020F0502020204030204" pitchFamily="34" charset="0"/>
              </a:rPr>
              <a:t>m</a:t>
            </a:r>
            <a:r>
              <a:rPr lang="zh-CN" altLang="en-US" b="1" dirty="0">
                <a:latin typeface="Calibri" panose="020F0502020204030204" pitchFamily="34" charset="0"/>
              </a:rPr>
              <a:t>，</a:t>
            </a:r>
          </a:p>
          <a:p>
            <a:pPr marL="0" indent="0">
              <a:lnSpc>
                <a:spcPct val="125000"/>
              </a:lnSpc>
              <a:buFont typeface="Arial" panose="020B0604020202020204" pitchFamily="34" charset="0"/>
              <a:buNone/>
            </a:pPr>
            <a:r>
              <a:rPr lang="zh-CN" altLang="en-US" b="1" dirty="0">
                <a:latin typeface="Calibri" panose="020F0502020204030204" pitchFamily="34" charset="0"/>
              </a:rPr>
              <a:t>注意到这两个子句，其中一个含有命题变元的肯定形式，另一个含有该变元的否定，由这两个子句就可推出一个新子句：</a:t>
            </a:r>
          </a:p>
          <a:p>
            <a:pPr marL="0" indent="0">
              <a:lnSpc>
                <a:spcPct val="165000"/>
              </a:lnSpc>
              <a:spcBef>
                <a:spcPct val="0"/>
              </a:spcBef>
              <a:spcAft>
                <a:spcPct val="40000"/>
              </a:spcAft>
              <a:buFont typeface="Arial" panose="020B0604020202020204" pitchFamily="34" charset="0"/>
              <a:buNone/>
            </a:pPr>
            <a:r>
              <a:rPr lang="en-US" altLang="zh-CN" b="1" dirty="0">
                <a:solidFill>
                  <a:srgbClr val="993300"/>
                </a:solidFill>
                <a:latin typeface="Calibri" panose="020F0502020204030204" pitchFamily="34" charset="0"/>
              </a:rPr>
              <a:t>                 </a:t>
            </a:r>
            <a:r>
              <a:rPr lang="en-US" altLang="zh-CN" b="1" dirty="0">
                <a:solidFill>
                  <a:srgbClr val="0070C0"/>
                </a:solidFill>
                <a:latin typeface="Calibri" panose="020F0502020204030204" pitchFamily="34" charset="0"/>
              </a:rPr>
              <a:t>P</a:t>
            </a:r>
            <a:r>
              <a:rPr lang="en-US" altLang="zh-CN" b="1" baseline="-25000" dirty="0">
                <a:solidFill>
                  <a:srgbClr val="0070C0"/>
                </a:solidFill>
                <a:latin typeface="Calibri" panose="020F0502020204030204" pitchFamily="34" charset="0"/>
              </a:rPr>
              <a:t>2</a:t>
            </a:r>
            <a:r>
              <a:rPr lang="en-US" altLang="zh-CN" b="1" dirty="0">
                <a:solidFill>
                  <a:srgbClr val="0070C0"/>
                </a:solidFill>
                <a:latin typeface="Calibri" panose="020F0502020204030204" pitchFamily="34" charset="0"/>
                <a:sym typeface="Symbol" panose="05050102010706020507" pitchFamily="18" charset="2"/>
              </a:rPr>
              <a:t></a:t>
            </a:r>
            <a:r>
              <a:rPr lang="en-US" altLang="zh-CN" b="1" dirty="0">
                <a:solidFill>
                  <a:srgbClr val="0070C0"/>
                </a:solidFill>
                <a:latin typeface="Calibri" panose="020F0502020204030204" pitchFamily="34" charset="0"/>
              </a:rPr>
              <a:t>…</a:t>
            </a:r>
            <a:r>
              <a:rPr lang="en-US" altLang="zh-CN" b="1" dirty="0">
                <a:solidFill>
                  <a:srgbClr val="0070C0"/>
                </a:solidFill>
                <a:latin typeface="Calibri" panose="020F0502020204030204" pitchFamily="34" charset="0"/>
                <a:sym typeface="Symbol" panose="05050102010706020507" pitchFamily="18" charset="2"/>
              </a:rPr>
              <a:t></a:t>
            </a:r>
            <a:r>
              <a:rPr lang="en-US" altLang="zh-CN" b="1" dirty="0">
                <a:solidFill>
                  <a:srgbClr val="0070C0"/>
                </a:solidFill>
                <a:latin typeface="Calibri" panose="020F0502020204030204" pitchFamily="34" charset="0"/>
              </a:rPr>
              <a:t> </a:t>
            </a:r>
            <a:r>
              <a:rPr lang="en-US" altLang="zh-CN" b="1" dirty="0" err="1">
                <a:solidFill>
                  <a:srgbClr val="0070C0"/>
                </a:solidFill>
                <a:latin typeface="Calibri" panose="020F0502020204030204" pitchFamily="34" charset="0"/>
              </a:rPr>
              <a:t>P</a:t>
            </a:r>
            <a:r>
              <a:rPr lang="en-US" altLang="zh-CN" b="1" baseline="-25000" dirty="0" err="1">
                <a:solidFill>
                  <a:srgbClr val="0070C0"/>
                </a:solidFill>
                <a:latin typeface="Calibri" panose="020F0502020204030204" pitchFamily="34" charset="0"/>
              </a:rPr>
              <a:t>n</a:t>
            </a:r>
            <a:r>
              <a:rPr lang="en-US" altLang="zh-CN" b="1" dirty="0">
                <a:solidFill>
                  <a:srgbClr val="0070C0"/>
                </a:solidFill>
                <a:latin typeface="Calibri" panose="020F0502020204030204" pitchFamily="34" charset="0"/>
                <a:sym typeface="Symbol" panose="05050102010706020507" pitchFamily="18" charset="2"/>
              </a:rPr>
              <a:t></a:t>
            </a:r>
            <a:r>
              <a:rPr lang="en-US" altLang="zh-CN" b="1" dirty="0">
                <a:solidFill>
                  <a:srgbClr val="0070C0"/>
                </a:solidFill>
                <a:latin typeface="Calibri" panose="020F0502020204030204" pitchFamily="34" charset="0"/>
              </a:rPr>
              <a:t> Q</a:t>
            </a:r>
            <a:r>
              <a:rPr lang="en-US" altLang="zh-CN" b="1" baseline="-25000" dirty="0">
                <a:solidFill>
                  <a:srgbClr val="0070C0"/>
                </a:solidFill>
                <a:latin typeface="Calibri" panose="020F0502020204030204" pitchFamily="34" charset="0"/>
              </a:rPr>
              <a:t>2</a:t>
            </a:r>
            <a:r>
              <a:rPr lang="en-US" altLang="zh-CN" b="1" dirty="0">
                <a:solidFill>
                  <a:srgbClr val="0070C0"/>
                </a:solidFill>
                <a:latin typeface="Calibri" panose="020F0502020204030204" pitchFamily="34" charset="0"/>
                <a:sym typeface="Symbol" panose="05050102010706020507" pitchFamily="18" charset="2"/>
              </a:rPr>
              <a:t></a:t>
            </a:r>
            <a:r>
              <a:rPr lang="en-US" altLang="zh-CN" b="1" dirty="0">
                <a:solidFill>
                  <a:srgbClr val="0070C0"/>
                </a:solidFill>
                <a:latin typeface="Calibri" panose="020F0502020204030204" pitchFamily="34" charset="0"/>
              </a:rPr>
              <a:t>…</a:t>
            </a:r>
            <a:r>
              <a:rPr lang="en-US" altLang="zh-CN" b="1" dirty="0">
                <a:solidFill>
                  <a:srgbClr val="0070C0"/>
                </a:solidFill>
                <a:latin typeface="Calibri" panose="020F0502020204030204" pitchFamily="34" charset="0"/>
                <a:sym typeface="Symbol" panose="05050102010706020507" pitchFamily="18" charset="2"/>
              </a:rPr>
              <a:t></a:t>
            </a:r>
            <a:r>
              <a:rPr lang="en-US" altLang="zh-CN" b="1" dirty="0">
                <a:solidFill>
                  <a:srgbClr val="0070C0"/>
                </a:solidFill>
                <a:latin typeface="Calibri" panose="020F0502020204030204" pitchFamily="34" charset="0"/>
              </a:rPr>
              <a:t> </a:t>
            </a:r>
            <a:r>
              <a:rPr lang="en-US" altLang="zh-CN" b="1" dirty="0" err="1">
                <a:solidFill>
                  <a:srgbClr val="0070C0"/>
                </a:solidFill>
                <a:latin typeface="Calibri" panose="020F0502020204030204" pitchFamily="34" charset="0"/>
              </a:rPr>
              <a:t>Q</a:t>
            </a:r>
            <a:r>
              <a:rPr lang="en-US" altLang="zh-CN" b="1" baseline="-25000" dirty="0" err="1">
                <a:solidFill>
                  <a:srgbClr val="0070C0"/>
                </a:solidFill>
                <a:latin typeface="Calibri" panose="020F0502020204030204" pitchFamily="34" charset="0"/>
              </a:rPr>
              <a:t>m</a:t>
            </a:r>
            <a:endParaRPr lang="en-US" altLang="zh-CN" b="1" baseline="-25000" dirty="0">
              <a:solidFill>
                <a:srgbClr val="0070C0"/>
              </a:solidFill>
              <a:latin typeface="Calibri" panose="020F0502020204030204" pitchFamily="34" charset="0"/>
            </a:endParaRPr>
          </a:p>
          <a:p>
            <a:pPr marL="0" indent="0">
              <a:lnSpc>
                <a:spcPct val="125000"/>
              </a:lnSpc>
              <a:buFont typeface="Arial" panose="020B0604020202020204" pitchFamily="34" charset="0"/>
              <a:buNone/>
            </a:pPr>
            <a:r>
              <a:rPr lang="zh-CN" altLang="en-US" b="1" dirty="0">
                <a:latin typeface="Calibri" panose="020F0502020204030204" pitchFamily="34" charset="0"/>
              </a:rPr>
              <a:t>称之为这两个子句的</a:t>
            </a:r>
            <a:r>
              <a:rPr lang="zh-CN" altLang="en-US" b="1" dirty="0">
                <a:solidFill>
                  <a:srgbClr val="993300"/>
                </a:solidFill>
                <a:latin typeface="Calibri" panose="020F0502020204030204" pitchFamily="34" charset="0"/>
              </a:rPr>
              <a:t>归结式</a:t>
            </a:r>
            <a:r>
              <a:rPr lang="zh-CN" altLang="en-US" b="1" dirty="0">
                <a:latin typeface="Calibri" panose="020F0502020204030204" pitchFamily="34" charset="0"/>
              </a:rPr>
              <a:t>。</a:t>
            </a:r>
          </a:p>
        </p:txBody>
      </p:sp>
    </p:spTree>
    <p:extLst>
      <p:ext uri="{BB962C8B-B14F-4D97-AF65-F5344CB8AC3E}">
        <p14:creationId xmlns:p14="http://schemas.microsoft.com/office/powerpoint/2010/main" val="312105710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8307C01-24EE-4776-852D-B90EC879395B}" type="slidenum">
              <a:rPr lang="zh-CN" altLang="en-US" smtClean="0">
                <a:solidFill>
                  <a:schemeClr val="accent1"/>
                </a:solidFill>
              </a:rPr>
              <a:pPr/>
              <a:t>8</a:t>
            </a:fld>
            <a:r>
              <a:rPr lang="en-US" altLang="zh-CN" dirty="0">
                <a:solidFill>
                  <a:schemeClr val="accent1"/>
                </a:solidFill>
              </a:rPr>
              <a:t>/50</a:t>
            </a:r>
          </a:p>
        </p:txBody>
      </p:sp>
      <p:sp>
        <p:nvSpPr>
          <p:cNvPr id="13315" name="Rectangle 2"/>
          <p:cNvSpPr>
            <a:spLocks noGrp="1"/>
          </p:cNvSpPr>
          <p:nvPr>
            <p:ph type="title" idx="4294967295"/>
          </p:nvPr>
        </p:nvSpPr>
        <p:spPr/>
        <p:txBody>
          <a:bodyPr/>
          <a:lstStyle/>
          <a:p>
            <a:r>
              <a:rPr lang="zh-CN" altLang="en-US">
                <a:ea typeface="宋体" panose="02010600030101010101" pitchFamily="2" charset="-122"/>
              </a:rPr>
              <a:t>若干重要的归结规则 </a:t>
            </a:r>
          </a:p>
        </p:txBody>
      </p:sp>
      <p:sp>
        <p:nvSpPr>
          <p:cNvPr id="9219" name="Rectangle 3"/>
          <p:cNvSpPr>
            <a:spLocks noGrp="1"/>
          </p:cNvSpPr>
          <p:nvPr>
            <p:ph type="body" idx="4294967295"/>
          </p:nvPr>
        </p:nvSpPr>
        <p:spPr>
          <a:xfrm>
            <a:off x="250825" y="981075"/>
            <a:ext cx="8713788" cy="5616575"/>
          </a:xfrm>
        </p:spPr>
        <p:txBody>
          <a:bodyPr/>
          <a:lstStyle/>
          <a:p>
            <a:pPr>
              <a:buFont typeface="Arial" panose="020B0604020202020204" pitchFamily="34" charset="0"/>
              <a:buNone/>
            </a:pPr>
            <a:r>
              <a:rPr lang="zh-CN" altLang="en-US" sz="2800" b="1" dirty="0">
                <a:latin typeface="Calibri" panose="020F0502020204030204" pitchFamily="34" charset="0"/>
              </a:rPr>
              <a:t>父辈子句                  归结式                   说明</a:t>
            </a:r>
          </a:p>
          <a:p>
            <a:pPr>
              <a:buFont typeface="Arial" panose="020B0604020202020204" pitchFamily="34" charset="0"/>
              <a:buNone/>
            </a:pPr>
            <a:endParaRPr lang="zh-CN" altLang="en-US" sz="2800" b="1" dirty="0">
              <a:latin typeface="Calibri" panose="020F0502020204030204" pitchFamily="34" charset="0"/>
            </a:endParaRPr>
          </a:p>
          <a:p>
            <a:pPr>
              <a:buFont typeface="Arial" panose="020B0604020202020204" pitchFamily="34" charset="0"/>
              <a:buNone/>
            </a:pPr>
            <a:r>
              <a:rPr lang="en-US" altLang="zh-CN" sz="2800" b="1" dirty="0">
                <a:latin typeface="Calibri" panose="020F0502020204030204" pitchFamily="34" charset="0"/>
              </a:rPr>
              <a:t>P</a:t>
            </a:r>
            <a:r>
              <a:rPr lang="zh-CN" altLang="en-US" sz="2800" b="1" dirty="0">
                <a:latin typeface="Calibri" panose="020F0502020204030204" pitchFamily="34" charset="0"/>
              </a:rPr>
              <a:t>和</a:t>
            </a:r>
            <a:r>
              <a:rPr lang="zh-CN" altLang="en-US" sz="2800" b="1" dirty="0">
                <a:latin typeface="Calibri" panose="020F0502020204030204" pitchFamily="34" charset="0"/>
                <a:sym typeface="Symbol" panose="05050102010706020507" pitchFamily="18" charset="2"/>
              </a:rPr>
              <a:t></a:t>
            </a:r>
            <a:r>
              <a:rPr lang="en-US" altLang="zh-CN" sz="2800" b="1" dirty="0">
                <a:latin typeface="Calibri" panose="020F0502020204030204" pitchFamily="34" charset="0"/>
              </a:rPr>
              <a:t>P</a:t>
            </a:r>
            <a:r>
              <a:rPr lang="en-US" altLang="zh-CN" sz="2800" b="1" dirty="0">
                <a:latin typeface="Calibri" panose="020F0502020204030204" pitchFamily="34" charset="0"/>
                <a:sym typeface="Symbol" panose="05050102010706020507" pitchFamily="18" charset="2"/>
              </a:rPr>
              <a:t></a:t>
            </a:r>
            <a:r>
              <a:rPr lang="en-US" altLang="zh-CN" sz="2800" b="1" dirty="0">
                <a:latin typeface="Calibri" panose="020F0502020204030204" pitchFamily="34" charset="0"/>
              </a:rPr>
              <a:t>Q                    Q                            </a:t>
            </a:r>
            <a:r>
              <a:rPr lang="zh-CN" altLang="en-US" sz="2800" b="1" dirty="0">
                <a:solidFill>
                  <a:srgbClr val="C00000"/>
                </a:solidFill>
                <a:latin typeface="Calibri" panose="020F0502020204030204" pitchFamily="34" charset="0"/>
              </a:rPr>
              <a:t>三段论</a:t>
            </a:r>
          </a:p>
          <a:p>
            <a:pPr>
              <a:spcBef>
                <a:spcPct val="70000"/>
              </a:spcBef>
              <a:buFont typeface="Arial" panose="020B0604020202020204" pitchFamily="34" charset="0"/>
              <a:buNone/>
            </a:pPr>
            <a:r>
              <a:rPr lang="en-US" altLang="zh-CN" sz="2800" b="1" dirty="0">
                <a:latin typeface="Calibri" panose="020F0502020204030204" pitchFamily="34" charset="0"/>
              </a:rPr>
              <a:t>P</a:t>
            </a:r>
            <a:r>
              <a:rPr lang="en-US" altLang="zh-CN" sz="2800" b="1" dirty="0">
                <a:latin typeface="Calibri" panose="020F0502020204030204" pitchFamily="34" charset="0"/>
                <a:sym typeface="Symbol" panose="05050102010706020507" pitchFamily="18" charset="2"/>
              </a:rPr>
              <a:t></a:t>
            </a:r>
            <a:r>
              <a:rPr lang="en-US" altLang="zh-CN" sz="2800" b="1" dirty="0">
                <a:latin typeface="Calibri" panose="020F0502020204030204" pitchFamily="34" charset="0"/>
              </a:rPr>
              <a:t>Q</a:t>
            </a:r>
            <a:r>
              <a:rPr lang="zh-CN" altLang="en-US" sz="2800" b="1" dirty="0">
                <a:latin typeface="Calibri" panose="020F0502020204030204" pitchFamily="34" charset="0"/>
              </a:rPr>
              <a:t>和</a:t>
            </a:r>
            <a:r>
              <a:rPr lang="zh-CN" altLang="en-US" sz="2800" b="1" dirty="0">
                <a:latin typeface="Calibri" panose="020F0502020204030204" pitchFamily="34" charset="0"/>
                <a:sym typeface="Symbol" panose="05050102010706020507" pitchFamily="18" charset="2"/>
              </a:rPr>
              <a:t></a:t>
            </a:r>
            <a:r>
              <a:rPr lang="en-US" altLang="zh-CN" sz="2800" b="1" dirty="0">
                <a:latin typeface="Calibri" panose="020F0502020204030204" pitchFamily="34" charset="0"/>
              </a:rPr>
              <a:t>P</a:t>
            </a:r>
            <a:r>
              <a:rPr lang="en-US" altLang="zh-CN" sz="2800" b="1" dirty="0">
                <a:latin typeface="Calibri" panose="020F0502020204030204" pitchFamily="34" charset="0"/>
                <a:sym typeface="Symbol" panose="05050102010706020507" pitchFamily="18" charset="2"/>
              </a:rPr>
              <a:t></a:t>
            </a:r>
            <a:r>
              <a:rPr lang="en-US" altLang="zh-CN" sz="2800" b="1" dirty="0">
                <a:latin typeface="Calibri" panose="020F0502020204030204" pitchFamily="34" charset="0"/>
              </a:rPr>
              <a:t>Q               Q                           </a:t>
            </a:r>
            <a:r>
              <a:rPr lang="zh-CN" altLang="en-US" sz="2800" b="1" dirty="0">
                <a:latin typeface="Calibri" panose="020F0502020204030204" pitchFamily="34" charset="0"/>
              </a:rPr>
              <a:t>子句合并成</a:t>
            </a:r>
            <a:r>
              <a:rPr lang="en-US" altLang="zh-CN" sz="2800" b="1" dirty="0">
                <a:latin typeface="Calibri" panose="020F0502020204030204" pitchFamily="34" charset="0"/>
              </a:rPr>
              <a:t>Q</a:t>
            </a:r>
          </a:p>
          <a:p>
            <a:pPr>
              <a:spcBef>
                <a:spcPct val="70000"/>
              </a:spcBef>
              <a:buFont typeface="Arial" panose="020B0604020202020204" pitchFamily="34" charset="0"/>
              <a:buNone/>
            </a:pPr>
            <a:r>
              <a:rPr lang="en-US" altLang="zh-CN" sz="2800" b="1" dirty="0">
                <a:latin typeface="Calibri" panose="020F0502020204030204" pitchFamily="34" charset="0"/>
              </a:rPr>
              <a:t>P</a:t>
            </a:r>
            <a:r>
              <a:rPr lang="en-US" altLang="zh-CN" sz="2800" b="1" dirty="0">
                <a:latin typeface="Calibri" panose="020F0502020204030204" pitchFamily="34" charset="0"/>
                <a:sym typeface="Symbol" panose="05050102010706020507" pitchFamily="18" charset="2"/>
              </a:rPr>
              <a:t></a:t>
            </a:r>
            <a:r>
              <a:rPr lang="en-US" altLang="zh-CN" sz="2800" b="1" dirty="0">
                <a:latin typeface="Calibri" panose="020F0502020204030204" pitchFamily="34" charset="0"/>
              </a:rPr>
              <a:t>Q</a:t>
            </a:r>
            <a:r>
              <a:rPr lang="zh-CN" altLang="en-US" sz="2800" b="1" dirty="0">
                <a:latin typeface="Calibri" panose="020F0502020204030204" pitchFamily="34" charset="0"/>
              </a:rPr>
              <a:t>和</a:t>
            </a:r>
            <a:r>
              <a:rPr lang="zh-CN" altLang="en-US" sz="2800" b="1" dirty="0">
                <a:latin typeface="Calibri" panose="020F0502020204030204" pitchFamily="34" charset="0"/>
                <a:sym typeface="Symbol" panose="05050102010706020507" pitchFamily="18" charset="2"/>
              </a:rPr>
              <a:t></a:t>
            </a:r>
            <a:r>
              <a:rPr lang="en-US" altLang="zh-CN" sz="2800" b="1" dirty="0">
                <a:latin typeface="Calibri" panose="020F0502020204030204" pitchFamily="34" charset="0"/>
              </a:rPr>
              <a:t>P</a:t>
            </a:r>
            <a:r>
              <a:rPr lang="en-US" altLang="zh-CN" sz="2800" b="1" dirty="0">
                <a:latin typeface="Calibri" panose="020F0502020204030204" pitchFamily="34" charset="0"/>
                <a:sym typeface="Symbol" panose="05050102010706020507" pitchFamily="18" charset="2"/>
              </a:rPr>
              <a:t></a:t>
            </a:r>
            <a:r>
              <a:rPr lang="en-US" altLang="zh-CN" sz="2800" b="1" dirty="0">
                <a:latin typeface="Calibri" panose="020F0502020204030204" pitchFamily="34" charset="0"/>
              </a:rPr>
              <a:t>Q        </a:t>
            </a:r>
            <a:r>
              <a:rPr lang="en-US" altLang="zh-CN" sz="2800" b="1" dirty="0">
                <a:latin typeface="Calibri" panose="020F0502020204030204" pitchFamily="34" charset="0"/>
                <a:sym typeface="Symbol" panose="05050102010706020507" pitchFamily="18" charset="2"/>
              </a:rPr>
              <a:t></a:t>
            </a:r>
            <a:r>
              <a:rPr lang="en-US" altLang="zh-CN" sz="2800" b="1" dirty="0">
                <a:latin typeface="Calibri" panose="020F0502020204030204" pitchFamily="34" charset="0"/>
              </a:rPr>
              <a:t>P</a:t>
            </a:r>
            <a:r>
              <a:rPr lang="en-US" altLang="zh-CN" sz="2800" b="1" dirty="0">
                <a:latin typeface="Calibri" panose="020F0502020204030204" pitchFamily="34" charset="0"/>
                <a:sym typeface="Symbol" panose="05050102010706020507" pitchFamily="18" charset="2"/>
              </a:rPr>
              <a:t></a:t>
            </a:r>
            <a:r>
              <a:rPr lang="en-US" altLang="zh-CN" sz="2800" b="1" dirty="0">
                <a:latin typeface="Calibri" panose="020F0502020204030204" pitchFamily="34" charset="0"/>
              </a:rPr>
              <a:t>P</a:t>
            </a:r>
            <a:r>
              <a:rPr lang="zh-CN" altLang="en-US" sz="2800" b="1" dirty="0">
                <a:latin typeface="Calibri" panose="020F0502020204030204" pitchFamily="34" charset="0"/>
              </a:rPr>
              <a:t>或</a:t>
            </a:r>
            <a:r>
              <a:rPr lang="zh-CN" altLang="en-US" sz="2800" b="1" dirty="0">
                <a:latin typeface="Calibri" panose="020F0502020204030204" pitchFamily="34" charset="0"/>
                <a:sym typeface="Symbol" panose="05050102010706020507" pitchFamily="18" charset="2"/>
              </a:rPr>
              <a:t></a:t>
            </a:r>
            <a:r>
              <a:rPr lang="en-US" altLang="zh-CN" sz="2800" b="1" dirty="0">
                <a:latin typeface="Calibri" panose="020F0502020204030204" pitchFamily="34" charset="0"/>
              </a:rPr>
              <a:t>Q</a:t>
            </a:r>
            <a:r>
              <a:rPr lang="en-US" altLang="zh-CN" sz="2800" b="1" dirty="0">
                <a:latin typeface="Calibri" panose="020F0502020204030204" pitchFamily="34" charset="0"/>
                <a:sym typeface="Symbol" panose="05050102010706020507" pitchFamily="18" charset="2"/>
              </a:rPr>
              <a:t></a:t>
            </a:r>
            <a:r>
              <a:rPr lang="en-US" altLang="zh-CN" sz="2800" b="1" dirty="0">
                <a:latin typeface="Calibri" panose="020F0502020204030204" pitchFamily="34" charset="0"/>
              </a:rPr>
              <a:t>Q      </a:t>
            </a:r>
            <a:r>
              <a:rPr lang="zh-CN" altLang="en-US" sz="2800" b="1" dirty="0">
                <a:solidFill>
                  <a:srgbClr val="993300"/>
                </a:solidFill>
                <a:latin typeface="Calibri" panose="020F0502020204030204" pitchFamily="34" charset="0"/>
              </a:rPr>
              <a:t>两个可能的子句</a:t>
            </a:r>
          </a:p>
          <a:p>
            <a:pPr>
              <a:spcBef>
                <a:spcPct val="0"/>
              </a:spcBef>
              <a:buFont typeface="Arial" panose="020B0604020202020204" pitchFamily="34" charset="0"/>
              <a:buNone/>
            </a:pPr>
            <a:r>
              <a:rPr lang="zh-CN" altLang="en-US" sz="2800" b="1" dirty="0">
                <a:solidFill>
                  <a:srgbClr val="993300"/>
                </a:solidFill>
                <a:latin typeface="Calibri" panose="020F0502020204030204" pitchFamily="34" charset="0"/>
              </a:rPr>
              <a:t>                                                                     均为重言式</a:t>
            </a:r>
          </a:p>
          <a:p>
            <a:pPr>
              <a:spcBef>
                <a:spcPct val="70000"/>
              </a:spcBef>
              <a:buFont typeface="Arial" panose="020B0604020202020204" pitchFamily="34" charset="0"/>
              <a:buNone/>
            </a:pPr>
            <a:r>
              <a:rPr lang="zh-CN" altLang="en-US" sz="2800" b="1" dirty="0">
                <a:latin typeface="Calibri" panose="020F0502020204030204" pitchFamily="34" charset="0"/>
                <a:sym typeface="Symbol" panose="05050102010706020507" pitchFamily="18" charset="2"/>
              </a:rPr>
              <a:t></a:t>
            </a:r>
            <a:r>
              <a:rPr lang="en-US" altLang="zh-CN" sz="2800" b="1" dirty="0">
                <a:latin typeface="Calibri" panose="020F0502020204030204" pitchFamily="34" charset="0"/>
              </a:rPr>
              <a:t>P</a:t>
            </a:r>
            <a:r>
              <a:rPr lang="zh-CN" altLang="en-US" sz="2800" b="1" dirty="0">
                <a:latin typeface="Calibri" panose="020F0502020204030204" pitchFamily="34" charset="0"/>
              </a:rPr>
              <a:t>和</a:t>
            </a:r>
            <a:r>
              <a:rPr lang="en-US" altLang="zh-CN" sz="2800" b="1" dirty="0">
                <a:latin typeface="Calibri" panose="020F0502020204030204" pitchFamily="34" charset="0"/>
              </a:rPr>
              <a:t>P                         </a:t>
            </a:r>
            <a:r>
              <a:rPr lang="en-US" altLang="zh-CN" sz="2800" b="1" dirty="0">
                <a:solidFill>
                  <a:srgbClr val="993300"/>
                </a:solidFill>
                <a:latin typeface="Calibri" panose="020F0502020204030204" pitchFamily="34" charset="0"/>
              </a:rPr>
              <a:t>□</a:t>
            </a:r>
            <a:r>
              <a:rPr lang="en-US" altLang="zh-CN" sz="2800" b="1" dirty="0">
                <a:latin typeface="Calibri" panose="020F0502020204030204" pitchFamily="34" charset="0"/>
              </a:rPr>
              <a:t>                             </a:t>
            </a:r>
            <a:r>
              <a:rPr lang="zh-CN" altLang="en-US" sz="2800" b="1" dirty="0">
                <a:latin typeface="Calibri" panose="020F0502020204030204" pitchFamily="34" charset="0"/>
              </a:rPr>
              <a:t>空子句，</a:t>
            </a:r>
          </a:p>
          <a:p>
            <a:pPr>
              <a:spcBef>
                <a:spcPct val="0"/>
              </a:spcBef>
              <a:buFont typeface="Arial" panose="020B0604020202020204" pitchFamily="34" charset="0"/>
              <a:buNone/>
            </a:pPr>
            <a:r>
              <a:rPr lang="zh-CN" altLang="en-US" sz="2800" b="1" dirty="0">
                <a:latin typeface="Calibri" panose="020F0502020204030204" pitchFamily="34" charset="0"/>
              </a:rPr>
              <a:t>                                                                     归结结束</a:t>
            </a:r>
          </a:p>
          <a:p>
            <a:pPr>
              <a:spcBef>
                <a:spcPct val="70000"/>
              </a:spcBef>
              <a:buFont typeface="Arial" panose="020B0604020202020204" pitchFamily="34" charset="0"/>
              <a:buNone/>
            </a:pPr>
            <a:r>
              <a:rPr lang="en-US" altLang="zh-CN" sz="2800" b="1" dirty="0">
                <a:latin typeface="Calibri" panose="020F0502020204030204" pitchFamily="34" charset="0"/>
              </a:rPr>
              <a:t>P</a:t>
            </a:r>
            <a:r>
              <a:rPr lang="en-US" altLang="zh-CN" sz="2800" b="1" dirty="0">
                <a:latin typeface="Calibri" panose="020F0502020204030204" pitchFamily="34" charset="0"/>
                <a:sym typeface="Symbol" panose="05050102010706020507" pitchFamily="18" charset="2"/>
              </a:rPr>
              <a:t></a:t>
            </a:r>
            <a:r>
              <a:rPr lang="en-US" altLang="zh-CN" sz="2800" b="1" dirty="0">
                <a:latin typeface="Calibri" panose="020F0502020204030204" pitchFamily="34" charset="0"/>
              </a:rPr>
              <a:t>Q</a:t>
            </a:r>
            <a:r>
              <a:rPr lang="zh-CN" altLang="en-US" sz="2800" b="1" dirty="0">
                <a:latin typeface="Calibri" panose="020F0502020204030204" pitchFamily="34" charset="0"/>
              </a:rPr>
              <a:t>和</a:t>
            </a:r>
            <a:r>
              <a:rPr lang="zh-CN" altLang="en-US" sz="2800" b="1" dirty="0">
                <a:latin typeface="Calibri" panose="020F0502020204030204" pitchFamily="34" charset="0"/>
                <a:sym typeface="Symbol" panose="05050102010706020507" pitchFamily="18" charset="2"/>
              </a:rPr>
              <a:t></a:t>
            </a:r>
            <a:r>
              <a:rPr lang="en-US" altLang="zh-CN" sz="2800" b="1" dirty="0">
                <a:latin typeface="Calibri" panose="020F0502020204030204" pitchFamily="34" charset="0"/>
              </a:rPr>
              <a:t>Q</a:t>
            </a:r>
            <a:r>
              <a:rPr lang="en-US" altLang="zh-CN" sz="2800" b="1" dirty="0">
                <a:latin typeface="Calibri" panose="020F0502020204030204" pitchFamily="34" charset="0"/>
                <a:sym typeface="Symbol" panose="05050102010706020507" pitchFamily="18" charset="2"/>
              </a:rPr>
              <a:t></a:t>
            </a:r>
            <a:r>
              <a:rPr lang="en-US" altLang="zh-CN" sz="2800" b="1" dirty="0">
                <a:latin typeface="Calibri" panose="020F0502020204030204" pitchFamily="34" charset="0"/>
              </a:rPr>
              <a:t>R              P</a:t>
            </a:r>
            <a:r>
              <a:rPr lang="en-US" altLang="zh-CN" sz="2800" b="1" dirty="0">
                <a:latin typeface="Calibri" panose="020F0502020204030204" pitchFamily="34" charset="0"/>
                <a:sym typeface="Symbol" panose="05050102010706020507" pitchFamily="18" charset="2"/>
              </a:rPr>
              <a:t></a:t>
            </a:r>
            <a:r>
              <a:rPr lang="en-US" altLang="zh-CN" sz="2800" b="1" dirty="0">
                <a:latin typeface="Calibri" panose="020F0502020204030204" pitchFamily="34" charset="0"/>
              </a:rPr>
              <a:t>R                       </a:t>
            </a:r>
            <a:r>
              <a:rPr lang="zh-CN" altLang="en-US" sz="2800" b="1" dirty="0">
                <a:latin typeface="Calibri" panose="020F0502020204030204" pitchFamily="34" charset="0"/>
              </a:rPr>
              <a:t>一般归结</a:t>
            </a:r>
          </a:p>
        </p:txBody>
      </p:sp>
      <p:sp>
        <p:nvSpPr>
          <p:cNvPr id="13317" name="Line 4"/>
          <p:cNvSpPr>
            <a:spLocks noChangeShapeType="1"/>
          </p:cNvSpPr>
          <p:nvPr/>
        </p:nvSpPr>
        <p:spPr bwMode="auto">
          <a:xfrm>
            <a:off x="250825" y="1557338"/>
            <a:ext cx="8208963"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8" name="Line 5"/>
          <p:cNvSpPr>
            <a:spLocks noChangeShapeType="1"/>
          </p:cNvSpPr>
          <p:nvPr/>
        </p:nvSpPr>
        <p:spPr bwMode="auto">
          <a:xfrm>
            <a:off x="2857500" y="1000125"/>
            <a:ext cx="0" cy="5472113"/>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r>
              <a:rPr lang="en-US" altLang="zh-CN" dirty="0"/>
              <a:t>    </a:t>
            </a:r>
            <a:endParaRPr lang="zh-CN" altLang="en-US" dirty="0"/>
          </a:p>
        </p:txBody>
      </p:sp>
      <p:sp>
        <p:nvSpPr>
          <p:cNvPr id="13319" name="Line 6"/>
          <p:cNvSpPr>
            <a:spLocks noChangeShapeType="1"/>
          </p:cNvSpPr>
          <p:nvPr/>
        </p:nvSpPr>
        <p:spPr bwMode="auto">
          <a:xfrm>
            <a:off x="5572125" y="1071563"/>
            <a:ext cx="0" cy="5472112"/>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r>
              <a:rPr lang="en-US" altLang="zh-CN" dirty="0"/>
              <a:t>  </a:t>
            </a:r>
            <a:endParaRPr lang="zh-CN" altLang="en-US" dirty="0"/>
          </a:p>
        </p:txBody>
      </p:sp>
    </p:spTree>
    <p:extLst>
      <p:ext uri="{BB962C8B-B14F-4D97-AF65-F5344CB8AC3E}">
        <p14:creationId xmlns:p14="http://schemas.microsoft.com/office/powerpoint/2010/main" val="34050170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pRg st="3" end="3"/>
                                            </p:txEl>
                                          </p:spTgt>
                                        </p:tgtEl>
                                        <p:attrNameLst>
                                          <p:attrName>style.visibility</p:attrName>
                                        </p:attrNameLst>
                                      </p:cBhvr>
                                      <p:to>
                                        <p:strVal val="visible"/>
                                      </p:to>
                                    </p:set>
                                    <p:animEffect transition="in" filter="blinds(horizontal)">
                                      <p:cBhvr>
                                        <p:cTn id="7" dur="500"/>
                                        <p:tgtEl>
                                          <p:spTgt spid="921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19">
                                            <p:txEl>
                                              <p:pRg st="4" end="4"/>
                                            </p:txEl>
                                          </p:spTgt>
                                        </p:tgtEl>
                                        <p:attrNameLst>
                                          <p:attrName>style.visibility</p:attrName>
                                        </p:attrNameLst>
                                      </p:cBhvr>
                                      <p:to>
                                        <p:strVal val="visible"/>
                                      </p:to>
                                    </p:set>
                                    <p:animEffect transition="in" filter="blinds(horizontal)">
                                      <p:cBhvr>
                                        <p:cTn id="12" dur="500"/>
                                        <p:tgtEl>
                                          <p:spTgt spid="9219">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219">
                                            <p:txEl>
                                              <p:pRg st="5" end="5"/>
                                            </p:txEl>
                                          </p:spTgt>
                                        </p:tgtEl>
                                        <p:attrNameLst>
                                          <p:attrName>style.visibility</p:attrName>
                                        </p:attrNameLst>
                                      </p:cBhvr>
                                      <p:to>
                                        <p:strVal val="visible"/>
                                      </p:to>
                                    </p:set>
                                    <p:animEffect transition="in" filter="blinds(horizontal)">
                                      <p:cBhvr>
                                        <p:cTn id="17" dur="500"/>
                                        <p:tgtEl>
                                          <p:spTgt spid="9219">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219">
                                            <p:txEl>
                                              <p:pRg st="6" end="6"/>
                                            </p:txEl>
                                          </p:spTgt>
                                        </p:tgtEl>
                                        <p:attrNameLst>
                                          <p:attrName>style.visibility</p:attrName>
                                        </p:attrNameLst>
                                      </p:cBhvr>
                                      <p:to>
                                        <p:strVal val="visible"/>
                                      </p:to>
                                    </p:set>
                                    <p:animEffect transition="in" filter="blinds(horizontal)">
                                      <p:cBhvr>
                                        <p:cTn id="22" dur="500"/>
                                        <p:tgtEl>
                                          <p:spTgt spid="9219">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219">
                                            <p:txEl>
                                              <p:pRg st="7" end="7"/>
                                            </p:txEl>
                                          </p:spTgt>
                                        </p:tgtEl>
                                        <p:attrNameLst>
                                          <p:attrName>style.visibility</p:attrName>
                                        </p:attrNameLst>
                                      </p:cBhvr>
                                      <p:to>
                                        <p:strVal val="visible"/>
                                      </p:to>
                                    </p:set>
                                    <p:animEffect transition="in" filter="blinds(horizontal)">
                                      <p:cBhvr>
                                        <p:cTn id="27" dur="500"/>
                                        <p:tgtEl>
                                          <p:spTgt spid="9219">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9219">
                                            <p:txEl>
                                              <p:pRg st="8" end="8"/>
                                            </p:txEl>
                                          </p:spTgt>
                                        </p:tgtEl>
                                        <p:attrNameLst>
                                          <p:attrName>style.visibility</p:attrName>
                                        </p:attrNameLst>
                                      </p:cBhvr>
                                      <p:to>
                                        <p:strVal val="visible"/>
                                      </p:to>
                                    </p:set>
                                    <p:animEffect transition="in" filter="blinds(horizontal)">
                                      <p:cBhvr>
                                        <p:cTn id="32" dur="500"/>
                                        <p:tgtEl>
                                          <p:spTgt spid="92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AAC39A-BDF7-4F3F-83C5-81449800DBE1}" type="slidenum">
              <a:rPr lang="zh-CN" altLang="en-US" smtClean="0">
                <a:solidFill>
                  <a:schemeClr val="accent1"/>
                </a:solidFill>
              </a:rPr>
              <a:pPr/>
              <a:t>9</a:t>
            </a:fld>
            <a:r>
              <a:rPr lang="en-US" altLang="zh-CN" dirty="0">
                <a:solidFill>
                  <a:schemeClr val="accent1"/>
                </a:solidFill>
              </a:rPr>
              <a:t>/50</a:t>
            </a:r>
          </a:p>
        </p:txBody>
      </p:sp>
      <p:sp>
        <p:nvSpPr>
          <p:cNvPr id="15363" name="Rectangle 2"/>
          <p:cNvSpPr>
            <a:spLocks noGrp="1"/>
          </p:cNvSpPr>
          <p:nvPr>
            <p:ph type="title" idx="4294967295"/>
          </p:nvPr>
        </p:nvSpPr>
        <p:spPr/>
        <p:txBody>
          <a:bodyPr/>
          <a:lstStyle/>
          <a:p>
            <a:pPr algn="l"/>
            <a:r>
              <a:rPr lang="zh-CN" altLang="en-US" sz="4000" b="1" dirty="0"/>
              <a:t>例  用归结原理证明      </a:t>
            </a:r>
            <a:r>
              <a:rPr lang="zh-CN" altLang="en-US" sz="4000" b="1" dirty="0">
                <a:sym typeface="Symbol" panose="05050102010706020507" pitchFamily="18" charset="2"/>
              </a:rPr>
              <a:t></a:t>
            </a:r>
            <a:r>
              <a:rPr lang="en-US" altLang="zh-CN" sz="4000" b="1" dirty="0"/>
              <a:t>P</a:t>
            </a:r>
            <a:r>
              <a:rPr lang="en-US" altLang="zh-CN" sz="4000" b="1" dirty="0">
                <a:sym typeface="Symbol" panose="05050102010706020507" pitchFamily="18" charset="2"/>
              </a:rPr>
              <a:t></a:t>
            </a:r>
            <a:r>
              <a:rPr lang="en-US" altLang="zh-CN" sz="4000" b="1" dirty="0"/>
              <a:t>P</a:t>
            </a:r>
            <a:endParaRPr lang="zh-CN" altLang="en-US" sz="4000" b="1" dirty="0">
              <a:ea typeface="宋体" panose="02010600030101010101" pitchFamily="2" charset="-122"/>
            </a:endParaRPr>
          </a:p>
        </p:txBody>
      </p:sp>
      <p:sp>
        <p:nvSpPr>
          <p:cNvPr id="30723" name="Text Box 4"/>
          <p:cNvSpPr txBox="1">
            <a:spLocks noChangeArrowheads="1"/>
          </p:cNvSpPr>
          <p:nvPr/>
        </p:nvSpPr>
        <p:spPr bwMode="auto">
          <a:xfrm>
            <a:off x="180182" y="692696"/>
            <a:ext cx="8496944" cy="1009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3200" b="1" dirty="0">
                <a:solidFill>
                  <a:srgbClr val="333300"/>
                </a:solidFill>
                <a:latin typeface="Calibri" panose="020F0502020204030204" pitchFamily="34" charset="0"/>
              </a:rPr>
              <a:t>证明： </a:t>
            </a:r>
            <a:r>
              <a:rPr lang="zh-CN" altLang="en-US" sz="3200" b="1" dirty="0">
                <a:solidFill>
                  <a:srgbClr val="333300"/>
                </a:solidFill>
                <a:latin typeface="Calibri" panose="020F0502020204030204" pitchFamily="34" charset="0"/>
                <a:sym typeface="Symbol" panose="05050102010706020507" pitchFamily="18" charset="2"/>
              </a:rPr>
              <a:t></a:t>
            </a:r>
            <a:r>
              <a:rPr lang="en-US" altLang="zh-CN" sz="3200" b="1" dirty="0">
                <a:solidFill>
                  <a:srgbClr val="333300"/>
                </a:solidFill>
                <a:latin typeface="Calibri" panose="020F0502020204030204" pitchFamily="34" charset="0"/>
              </a:rPr>
              <a:t>(</a:t>
            </a:r>
            <a:r>
              <a:rPr lang="en-US" altLang="zh-CN" sz="3200" b="1" dirty="0">
                <a:solidFill>
                  <a:srgbClr val="333300"/>
                </a:solidFill>
                <a:latin typeface="Calibri" panose="020F0502020204030204" pitchFamily="34" charset="0"/>
                <a:sym typeface="Symbol" panose="05050102010706020507" pitchFamily="18" charset="2"/>
              </a:rPr>
              <a:t></a:t>
            </a:r>
            <a:r>
              <a:rPr lang="en-US" altLang="zh-CN" sz="3200" b="1" dirty="0">
                <a:solidFill>
                  <a:srgbClr val="333300"/>
                </a:solidFill>
                <a:latin typeface="Calibri" panose="020F0502020204030204" pitchFamily="34" charset="0"/>
              </a:rPr>
              <a:t>P∨P) =  P </a:t>
            </a:r>
            <a:r>
              <a:rPr lang="en-US" altLang="zh-CN" sz="3200" b="1" dirty="0">
                <a:solidFill>
                  <a:srgbClr val="333300"/>
                </a:solidFill>
                <a:latin typeface="Calibri" panose="020F0502020204030204" pitchFamily="34" charset="0"/>
                <a:sym typeface="Symbol" panose="05050102010706020507" pitchFamily="18" charset="2"/>
              </a:rPr>
              <a:t></a:t>
            </a:r>
            <a:r>
              <a:rPr lang="en-US" altLang="zh-CN" sz="3200" b="1" dirty="0">
                <a:solidFill>
                  <a:srgbClr val="333300"/>
                </a:solidFill>
                <a:latin typeface="Calibri" panose="020F0502020204030204" pitchFamily="34" charset="0"/>
              </a:rPr>
              <a:t>P</a:t>
            </a:r>
            <a:r>
              <a:rPr lang="zh-CN" altLang="en-US" sz="3200" b="1" dirty="0">
                <a:solidFill>
                  <a:srgbClr val="333300"/>
                </a:solidFill>
                <a:latin typeface="Calibri" panose="020F0502020204030204" pitchFamily="34" charset="0"/>
              </a:rPr>
              <a:t>。有两个子句。</a:t>
            </a:r>
            <a:endParaRPr lang="en-US" altLang="zh-CN" sz="3200" b="1" dirty="0">
              <a:solidFill>
                <a:srgbClr val="333300"/>
              </a:solidFill>
              <a:latin typeface="Calibri" panose="020F0502020204030204" pitchFamily="34" charset="0"/>
            </a:endParaRPr>
          </a:p>
          <a:p>
            <a:pPr eaLnBrk="1" hangingPunct="1"/>
            <a:r>
              <a:rPr lang="en-US" altLang="zh-CN" dirty="0"/>
              <a:t> </a:t>
            </a:r>
          </a:p>
        </p:txBody>
      </p:sp>
      <p:sp>
        <p:nvSpPr>
          <p:cNvPr id="30724" name="Text Box 5"/>
          <p:cNvSpPr txBox="1">
            <a:spLocks noChangeArrowheads="1"/>
          </p:cNvSpPr>
          <p:nvPr/>
        </p:nvSpPr>
        <p:spPr bwMode="auto">
          <a:xfrm>
            <a:off x="1547664" y="1263042"/>
            <a:ext cx="7129462"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3200" b="1" dirty="0">
                <a:solidFill>
                  <a:srgbClr val="333300"/>
                </a:solidFill>
                <a:latin typeface="Calibri" panose="020F0502020204030204" pitchFamily="34" charset="0"/>
              </a:rPr>
              <a:t>归结过程为</a:t>
            </a:r>
          </a:p>
          <a:p>
            <a:pPr eaLnBrk="1" hangingPunct="1">
              <a:lnSpc>
                <a:spcPct val="120000"/>
              </a:lnSpc>
            </a:pPr>
            <a:r>
              <a:rPr lang="en-US" altLang="zh-CN" sz="3200" b="1" dirty="0">
                <a:solidFill>
                  <a:srgbClr val="333300"/>
                </a:solidFill>
                <a:latin typeface="Calibri" panose="020F0502020204030204" pitchFamily="34" charset="0"/>
              </a:rPr>
              <a:t>(1) </a:t>
            </a:r>
            <a:r>
              <a:rPr lang="en-US" altLang="zh-CN" sz="3200" b="1" dirty="0">
                <a:latin typeface="Calibri" panose="020F0502020204030204" pitchFamily="34" charset="0"/>
                <a:sym typeface="Symbol" panose="05050102010706020507" pitchFamily="18" charset="2"/>
              </a:rPr>
              <a:t> </a:t>
            </a:r>
            <a:r>
              <a:rPr lang="en-US" altLang="zh-CN" sz="3200" b="1" dirty="0">
                <a:solidFill>
                  <a:srgbClr val="333300"/>
                </a:solidFill>
                <a:latin typeface="Calibri" panose="020F0502020204030204" pitchFamily="34" charset="0"/>
              </a:rPr>
              <a:t>P</a:t>
            </a:r>
          </a:p>
          <a:p>
            <a:pPr eaLnBrk="1" hangingPunct="1">
              <a:lnSpc>
                <a:spcPct val="120000"/>
              </a:lnSpc>
            </a:pPr>
            <a:r>
              <a:rPr lang="en-US" altLang="zh-CN" sz="3200" b="1" dirty="0">
                <a:solidFill>
                  <a:srgbClr val="333300"/>
                </a:solidFill>
                <a:latin typeface="Calibri" panose="020F0502020204030204" pitchFamily="34" charset="0"/>
              </a:rPr>
              <a:t>(2) </a:t>
            </a:r>
            <a:r>
              <a:rPr lang="en-US" altLang="zh-CN" sz="3200" b="1" dirty="0">
                <a:solidFill>
                  <a:srgbClr val="333300"/>
                </a:solidFill>
                <a:latin typeface="Calibri" panose="020F0502020204030204" pitchFamily="34" charset="0"/>
                <a:sym typeface="Symbol" panose="05050102010706020507" pitchFamily="18" charset="2"/>
              </a:rPr>
              <a:t>P</a:t>
            </a:r>
          </a:p>
          <a:p>
            <a:pPr eaLnBrk="1" hangingPunct="1">
              <a:lnSpc>
                <a:spcPct val="120000"/>
              </a:lnSpc>
            </a:pPr>
            <a:r>
              <a:rPr lang="en-US" altLang="zh-CN" sz="3200" b="1" dirty="0">
                <a:solidFill>
                  <a:srgbClr val="333300"/>
                </a:solidFill>
                <a:latin typeface="Calibri" panose="020F0502020204030204" pitchFamily="34" charset="0"/>
              </a:rPr>
              <a:t>(3) </a:t>
            </a:r>
            <a:r>
              <a:rPr lang="en-US" altLang="zh-CN" sz="3200" b="1" dirty="0">
                <a:solidFill>
                  <a:srgbClr val="333300"/>
                </a:solidFill>
                <a:latin typeface="Calibri" panose="020F0502020204030204" pitchFamily="34" charset="0"/>
                <a:sym typeface="Symbol" panose="05050102010706020507" pitchFamily="18" charset="2"/>
              </a:rPr>
              <a:t>□                                              </a:t>
            </a:r>
            <a:r>
              <a:rPr lang="en-US" altLang="zh-CN" sz="3200" b="1" dirty="0">
                <a:solidFill>
                  <a:schemeClr val="hlink"/>
                </a:solidFill>
                <a:latin typeface="Calibri" panose="020F0502020204030204" pitchFamily="34" charset="0"/>
                <a:sym typeface="Symbol" panose="05050102010706020507" pitchFamily="18" charset="2"/>
              </a:rPr>
              <a:t>(1)(2)</a:t>
            </a:r>
            <a:r>
              <a:rPr lang="zh-CN" altLang="en-US" sz="3200" b="1" dirty="0">
                <a:solidFill>
                  <a:schemeClr val="hlink"/>
                </a:solidFill>
                <a:latin typeface="Calibri" panose="020F0502020204030204" pitchFamily="34" charset="0"/>
                <a:sym typeface="Symbol" panose="05050102010706020507" pitchFamily="18" charset="2"/>
              </a:rPr>
              <a:t>归结</a:t>
            </a:r>
            <a:r>
              <a:rPr lang="zh-CN" altLang="en-US" sz="3200" b="1" dirty="0">
                <a:solidFill>
                  <a:srgbClr val="333300"/>
                </a:solidFill>
                <a:latin typeface="Calibri" panose="020F0502020204030204" pitchFamily="34" charset="0"/>
                <a:sym typeface="Symbol" panose="05050102010706020507" pitchFamily="18" charset="2"/>
              </a:rPr>
              <a:t> </a:t>
            </a:r>
          </a:p>
        </p:txBody>
      </p:sp>
      <p:sp>
        <p:nvSpPr>
          <p:cNvPr id="8" name="文本框 7"/>
          <p:cNvSpPr txBox="1"/>
          <p:nvPr/>
        </p:nvSpPr>
        <p:spPr>
          <a:xfrm>
            <a:off x="-1" y="3816910"/>
            <a:ext cx="9109075" cy="2708434"/>
          </a:xfrm>
          <a:prstGeom prst="rect">
            <a:avLst/>
          </a:prstGeom>
          <a:solidFill>
            <a:schemeClr val="tx2">
              <a:lumMod val="20000"/>
              <a:lumOff val="80000"/>
            </a:schemeClr>
          </a:solidFill>
        </p:spPr>
        <p:txBody>
          <a:bodyPr wrap="square" rtlCol="0">
            <a:spAutoFit/>
          </a:bodyPr>
          <a:lstStyle/>
          <a:p>
            <a:pPr>
              <a:lnSpc>
                <a:spcPts val="3400"/>
              </a:lnSpc>
            </a:pPr>
            <a:r>
              <a:rPr lang="zh-CN" altLang="en-US" sz="3200" b="1" dirty="0"/>
              <a:t>归谬法</a:t>
            </a:r>
            <a:r>
              <a:rPr lang="en-US" altLang="zh-CN" sz="3200" b="1" dirty="0"/>
              <a:t>(</a:t>
            </a:r>
            <a:r>
              <a:rPr lang="zh-CN" altLang="en-US" sz="3200" b="1" dirty="0"/>
              <a:t>反证法</a:t>
            </a:r>
            <a:r>
              <a:rPr lang="en-US" altLang="zh-CN" sz="3200" b="1" dirty="0"/>
              <a:t>)</a:t>
            </a:r>
            <a:r>
              <a:rPr lang="zh-CN" altLang="en-US" sz="3200" b="1" dirty="0"/>
              <a:t>的证明：</a:t>
            </a:r>
            <a:endParaRPr lang="en-US" altLang="zh-CN" sz="3200" b="1" dirty="0"/>
          </a:p>
          <a:p>
            <a:pPr>
              <a:lnSpc>
                <a:spcPts val="3400"/>
              </a:lnSpc>
            </a:pPr>
            <a:r>
              <a:rPr lang="en-US" altLang="zh-CN" sz="3200" b="1" dirty="0"/>
              <a:t>            (1) </a:t>
            </a:r>
            <a:r>
              <a:rPr lang="zh-CN" altLang="en-US" sz="3200" b="1" dirty="0">
                <a:sym typeface="Symbol" panose="05050102010706020507" pitchFamily="18" charset="2"/>
              </a:rPr>
              <a:t></a:t>
            </a:r>
            <a:r>
              <a:rPr lang="en-US" altLang="zh-CN" sz="3200" b="1" dirty="0"/>
              <a:t>(</a:t>
            </a:r>
            <a:r>
              <a:rPr lang="zh-CN" altLang="en-US" sz="3200" b="1" dirty="0">
                <a:solidFill>
                  <a:srgbClr val="FF0000"/>
                </a:solidFill>
                <a:sym typeface="Symbol" panose="05050102010706020507" pitchFamily="18" charset="2"/>
              </a:rPr>
              <a:t></a:t>
            </a:r>
            <a:r>
              <a:rPr lang="en-US" altLang="zh-CN" sz="3200" b="1" dirty="0">
                <a:solidFill>
                  <a:srgbClr val="FF0000"/>
                </a:solidFill>
              </a:rPr>
              <a:t>P</a:t>
            </a:r>
            <a:r>
              <a:rPr lang="en-US" altLang="zh-CN" sz="3200" b="1" dirty="0">
                <a:solidFill>
                  <a:srgbClr val="FF0000"/>
                </a:solidFill>
                <a:sym typeface="Symbol" panose="05050102010706020507" pitchFamily="18" charset="2"/>
              </a:rPr>
              <a:t>P</a:t>
            </a:r>
            <a:r>
              <a:rPr lang="en-US" altLang="zh-CN" sz="3200" b="1" dirty="0">
                <a:sym typeface="Symbol" panose="05050102010706020507" pitchFamily="18" charset="2"/>
              </a:rPr>
              <a:t>)                            </a:t>
            </a:r>
            <a:r>
              <a:rPr lang="zh-CN" altLang="en-US" sz="3200" b="1" dirty="0">
                <a:solidFill>
                  <a:srgbClr val="FF0000"/>
                </a:solidFill>
                <a:sym typeface="Symbol" panose="05050102010706020507" pitchFamily="18" charset="2"/>
              </a:rPr>
              <a:t>结论的否定</a:t>
            </a:r>
            <a:r>
              <a:rPr lang="en-US" altLang="zh-CN" sz="3200" b="1" dirty="0">
                <a:sym typeface="Symbol" panose="05050102010706020507" pitchFamily="18" charset="2"/>
              </a:rPr>
              <a:t>                                            </a:t>
            </a:r>
            <a:endParaRPr lang="en-US" altLang="zh-CN" sz="3200" b="1" dirty="0"/>
          </a:p>
          <a:p>
            <a:pPr>
              <a:lnSpc>
                <a:spcPts val="3400"/>
              </a:lnSpc>
            </a:pPr>
            <a:r>
              <a:rPr lang="en-US" altLang="zh-CN" sz="3200" b="1" dirty="0"/>
              <a:t>            (2) P</a:t>
            </a:r>
            <a:r>
              <a:rPr lang="en-US" altLang="zh-CN" sz="3200" b="1" dirty="0">
                <a:sym typeface="Symbol" panose="05050102010706020507" pitchFamily="18" charset="2"/>
              </a:rPr>
              <a:t></a:t>
            </a:r>
            <a:r>
              <a:rPr lang="zh-CN" altLang="en-US" sz="3200" b="1" dirty="0">
                <a:sym typeface="Symbol" panose="05050102010706020507" pitchFamily="18" charset="2"/>
              </a:rPr>
              <a:t></a:t>
            </a:r>
            <a:r>
              <a:rPr lang="en-US" altLang="zh-CN" sz="3200" b="1" dirty="0">
                <a:sym typeface="Symbol" panose="05050102010706020507" pitchFamily="18" charset="2"/>
              </a:rPr>
              <a:t>P                               </a:t>
            </a:r>
            <a:r>
              <a:rPr lang="zh-CN" altLang="en-US" sz="3200" b="1" dirty="0">
                <a:sym typeface="Symbol" panose="05050102010706020507" pitchFamily="18" charset="2"/>
              </a:rPr>
              <a:t>等值置换</a:t>
            </a:r>
            <a:r>
              <a:rPr lang="en-US" altLang="zh-CN" sz="3200" b="1" dirty="0"/>
              <a:t>(1)</a:t>
            </a:r>
          </a:p>
          <a:p>
            <a:pPr>
              <a:lnSpc>
                <a:spcPts val="3400"/>
              </a:lnSpc>
            </a:pPr>
            <a:r>
              <a:rPr lang="en-US" altLang="zh-CN" sz="3200" b="1" dirty="0"/>
              <a:t>            (3) </a:t>
            </a:r>
            <a:r>
              <a:rPr lang="en-US" altLang="zh-CN" sz="3200" b="1" dirty="0">
                <a:solidFill>
                  <a:srgbClr val="FF0000"/>
                </a:solidFill>
              </a:rPr>
              <a:t>P</a:t>
            </a:r>
            <a:r>
              <a:rPr lang="en-US" altLang="zh-CN" sz="3200" b="1" dirty="0">
                <a:sym typeface="Symbol" panose="05050102010706020507" pitchFamily="18" charset="2"/>
              </a:rPr>
              <a:t>                                             </a:t>
            </a:r>
            <a:r>
              <a:rPr lang="zh-CN" altLang="en-US" sz="3200" b="1" dirty="0">
                <a:sym typeface="Symbol" panose="05050102010706020507" pitchFamily="18" charset="2"/>
              </a:rPr>
              <a:t>化简</a:t>
            </a:r>
            <a:r>
              <a:rPr lang="en-US" altLang="zh-CN" sz="3200" b="1" dirty="0">
                <a:sym typeface="Symbol" panose="05050102010706020507" pitchFamily="18" charset="2"/>
              </a:rPr>
              <a:t>(2)</a:t>
            </a:r>
            <a:endParaRPr lang="en-US" altLang="zh-CN" sz="3200" b="1" dirty="0"/>
          </a:p>
          <a:p>
            <a:pPr>
              <a:lnSpc>
                <a:spcPts val="3400"/>
              </a:lnSpc>
            </a:pPr>
            <a:r>
              <a:rPr lang="zh-CN" altLang="en-US" sz="3200" b="1" dirty="0"/>
              <a:t>            </a:t>
            </a:r>
            <a:r>
              <a:rPr lang="en-US" altLang="zh-CN" sz="3200" b="1" dirty="0"/>
              <a:t>(4) </a:t>
            </a:r>
            <a:r>
              <a:rPr lang="zh-CN" altLang="en-US" sz="3200" b="1" dirty="0">
                <a:solidFill>
                  <a:srgbClr val="FF0000"/>
                </a:solidFill>
                <a:sym typeface="Symbol" panose="05050102010706020507" pitchFamily="18" charset="2"/>
              </a:rPr>
              <a:t></a:t>
            </a:r>
            <a:r>
              <a:rPr lang="en-US" altLang="zh-CN" sz="3200" b="1" dirty="0">
                <a:solidFill>
                  <a:srgbClr val="FF0000"/>
                </a:solidFill>
              </a:rPr>
              <a:t>P                                          </a:t>
            </a:r>
            <a:r>
              <a:rPr lang="zh-CN" altLang="en-US" sz="3200" b="1" dirty="0">
                <a:sym typeface="Symbol" panose="05050102010706020507" pitchFamily="18" charset="2"/>
              </a:rPr>
              <a:t>化简</a:t>
            </a:r>
            <a:r>
              <a:rPr lang="en-US" altLang="zh-CN" sz="3200" b="1" dirty="0">
                <a:sym typeface="Symbol" panose="05050102010706020507" pitchFamily="18" charset="2"/>
              </a:rPr>
              <a:t>(2)</a:t>
            </a:r>
            <a:r>
              <a:rPr lang="zh-CN" altLang="en-US" sz="3200" dirty="0">
                <a:solidFill>
                  <a:srgbClr val="FF0000"/>
                </a:solidFill>
              </a:rPr>
              <a:t>  </a:t>
            </a:r>
          </a:p>
          <a:p>
            <a:pPr>
              <a:lnSpc>
                <a:spcPts val="3400"/>
              </a:lnSpc>
            </a:pPr>
            <a:r>
              <a:rPr lang="zh-CN" altLang="en-US" sz="3200" dirty="0"/>
              <a:t>           </a:t>
            </a:r>
            <a:r>
              <a:rPr lang="zh-CN" altLang="en-US" sz="3200" b="1" dirty="0"/>
              <a:t>显然，</a:t>
            </a:r>
            <a:r>
              <a:rPr lang="en-US" altLang="zh-CN" sz="3200" b="1" dirty="0"/>
              <a:t>(3)(4)</a:t>
            </a:r>
            <a:r>
              <a:rPr lang="zh-CN" altLang="en-US" sz="3200" b="1" dirty="0"/>
              <a:t>矛盾！</a:t>
            </a:r>
            <a:endParaRPr lang="en-US" altLang="zh-CN" sz="3200" b="1" dirty="0"/>
          </a:p>
        </p:txBody>
      </p:sp>
    </p:spTree>
    <p:extLst>
      <p:ext uri="{BB962C8B-B14F-4D97-AF65-F5344CB8AC3E}">
        <p14:creationId xmlns:p14="http://schemas.microsoft.com/office/powerpoint/2010/main" val="2646021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blinds(horizontal)">
                                      <p:cBhvr>
                                        <p:cTn id="7" dur="500"/>
                                        <p:tgtEl>
                                          <p:spTgt spid="30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072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072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0724">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0724">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8">
                                            <p:txEl>
                                              <p:pRg st="4" end="4"/>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_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320348</TotalTime>
  <Words>6143</Words>
  <Application>Microsoft Office PowerPoint</Application>
  <PresentationFormat>全屏显示(4:3)</PresentationFormat>
  <Paragraphs>618</Paragraphs>
  <Slides>54</Slides>
  <Notes>25</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62" baseType="lpstr">
      <vt:lpstr>黑体</vt:lpstr>
      <vt:lpstr>宋体</vt:lpstr>
      <vt:lpstr>Arial</vt:lpstr>
      <vt:lpstr>Calibri</vt:lpstr>
      <vt:lpstr>Times New Roman</vt:lpstr>
      <vt:lpstr>Wingdings</vt:lpstr>
      <vt:lpstr>4_Office 主题</vt:lpstr>
      <vt:lpstr>公式</vt:lpstr>
      <vt:lpstr>PowerPoint 演示文稿</vt:lpstr>
      <vt:lpstr>归结推理法</vt:lpstr>
      <vt:lpstr>归结原理</vt:lpstr>
      <vt:lpstr>归结推理法 </vt:lpstr>
      <vt:lpstr>建立子句集 </vt:lpstr>
      <vt:lpstr>例  建立子句集 </vt:lpstr>
      <vt:lpstr>归结式</vt:lpstr>
      <vt:lpstr>若干重要的归结规则 </vt:lpstr>
      <vt:lpstr>例  用归结原理证明      PP</vt:lpstr>
      <vt:lpstr>例 用归结法求证         (PQ)((PQ)P)</vt:lpstr>
      <vt:lpstr>例求证├ (((PQ) R)(SP)Q)  (SR)</vt:lpstr>
      <vt:lpstr>例求证├ (((PQ) R)(SP)Q)  (SR)</vt:lpstr>
      <vt:lpstr>例求证├ (((PQ) R)(SP)Q)  (SR)</vt:lpstr>
      <vt:lpstr>例</vt:lpstr>
      <vt:lpstr>解: 采用归结法</vt:lpstr>
      <vt:lpstr>PowerPoint 演示文稿</vt:lpstr>
      <vt:lpstr>数学家 吴文俊 (1919.5.12-2017.5.7) </vt:lpstr>
      <vt:lpstr>苏格拉底三段论</vt:lpstr>
      <vt:lpstr>  2.1 一阶逻辑基本概念</vt:lpstr>
      <vt:lpstr>个体词（个体）</vt:lpstr>
      <vt:lpstr> 个体常项、个体变项</vt:lpstr>
      <vt:lpstr> 个体域</vt:lpstr>
      <vt:lpstr>谓词</vt:lpstr>
      <vt:lpstr>谓词命名式:  携有空位的大写字母</vt:lpstr>
      <vt:lpstr>谓词填式</vt:lpstr>
      <vt:lpstr>谓词命名式与谓词填式（0元谓词）</vt:lpstr>
      <vt:lpstr>谓词：从个体域到真值集的映射</vt:lpstr>
      <vt:lpstr>n元谓词 P(x1，x2，…，xn)</vt:lpstr>
      <vt:lpstr>个体域{a}上的一元谓词 </vt:lpstr>
      <vt:lpstr>个体域{a，b}上的一元谓词 </vt:lpstr>
      <vt:lpstr>个体域{a，b，c}上的一元谓词 </vt:lpstr>
      <vt:lpstr>个体域{a，b ，c ，d}上的一元谓词 </vt:lpstr>
      <vt:lpstr>个体域{a}上的二元谓词 </vt:lpstr>
      <vt:lpstr>个体域{a，b}上的二元谓词 </vt:lpstr>
      <vt:lpstr> 常谓词、谓词变元</vt:lpstr>
      <vt:lpstr>谓词语句的符号化</vt:lpstr>
      <vt:lpstr>例  符号化：这只大书柜摆满了那些书。</vt:lpstr>
      <vt:lpstr>例 将下列命题符号化，并讨论它们的真值:      (1)只有2是素数，4才是素数；      (2)如果5大于4，则4大于6。</vt:lpstr>
      <vt:lpstr>  量词</vt:lpstr>
      <vt:lpstr>全称量词、存在量词</vt:lpstr>
      <vt:lpstr>例 个体域D为人类集合,将下列命题符号化: </vt:lpstr>
      <vt:lpstr>例 个体域D为全总个体域,将下列命题符号化: </vt:lpstr>
      <vt:lpstr>PowerPoint 演示文稿</vt:lpstr>
      <vt:lpstr>PowerPoint 演示文稿</vt:lpstr>
      <vt:lpstr>例  符号化：计算机系的有些老师是青年教师</vt:lpstr>
      <vt:lpstr>PowerPoint 演示文稿</vt:lpstr>
      <vt:lpstr>例 符号化：  金子闪光，但闪光的并非全是金子。</vt:lpstr>
      <vt:lpstr>例 符号化：鸟会飞，但并非会飞的都是鸟。</vt:lpstr>
      <vt:lpstr>例 符号化：人不犯我，我不犯人；人若犯我，我必犯人。</vt:lpstr>
      <vt:lpstr>典型错误</vt:lpstr>
      <vt:lpstr>作业05</vt:lpstr>
      <vt:lpstr>作业03参考答案</vt:lpstr>
      <vt:lpstr>作业03参考答案</vt:lpstr>
      <vt:lpstr>课堂作业</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zhong</dc:creator>
  <cp:lastModifiedBy>1563883475@qq.com</cp:lastModifiedBy>
  <cp:revision>489</cp:revision>
  <dcterms:created xsi:type="dcterms:W3CDTF">2090-01-01T11:28:32Z</dcterms:created>
  <dcterms:modified xsi:type="dcterms:W3CDTF">2024-11-14T10:31:36Z</dcterms:modified>
</cp:coreProperties>
</file>