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"/>
  </p:notesMasterIdLst>
  <p:sldIdLst>
    <p:sldId id="884" r:id="rId2"/>
    <p:sldId id="885" r:id="rId3"/>
    <p:sldId id="886" r:id="rId4"/>
    <p:sldId id="887" r:id="rId5"/>
    <p:sldId id="888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93300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67611" autoAdjust="0"/>
  </p:normalViewPr>
  <p:slideViewPr>
    <p:cSldViewPr>
      <p:cViewPr varScale="1">
        <p:scale>
          <a:sx n="56" d="100"/>
          <a:sy n="56" d="100"/>
        </p:scale>
        <p:origin x="215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0E9399-3F89-49BD-B063-AD416EB07312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F3B43AF-1D13-403E-8CAD-E589427EA0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53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35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14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2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8C1F30-8CF9-47F6-93B2-1894FBF16E2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250051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12A0CF-ED49-415E-ACC6-41D78AECBC9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 smtClean="0">
                <a:ea typeface="宋体" panose="02010600030101010101" pitchFamily="2" charset="-122"/>
              </a:rPr>
              <a:t>05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 idx="4294967295"/>
          </p:nvPr>
        </p:nvSpPr>
        <p:spPr>
          <a:xfrm>
            <a:off x="107504" y="764705"/>
            <a:ext cx="8569325" cy="864095"/>
          </a:xfrm>
        </p:spPr>
        <p:txBody>
          <a:bodyPr/>
          <a:lstStyle/>
          <a:p>
            <a:pPr marL="901700" indent="-901700"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2.3(1)(2)(3)(4)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4" y="1484784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补充题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/>
              <a:t>假定</a:t>
            </a:r>
            <a:r>
              <a:rPr lang="zh-CN" altLang="en-US" sz="2800" b="1" dirty="0">
                <a:cs typeface="Times New Roman" panose="02020603050405020304" pitchFamily="18" charset="0"/>
              </a:rPr>
              <a:t>甲，乙，丙，丁</a:t>
            </a:r>
            <a:r>
              <a:rPr lang="zh-CN" altLang="en-US" sz="2800" dirty="0" smtClean="0"/>
              <a:t>会英语与法语的情况列在下表中。</a:t>
            </a:r>
            <a:endParaRPr lang="en-US" altLang="zh-CN" sz="2800" dirty="0" smtClean="0"/>
          </a:p>
          <a:p>
            <a:r>
              <a:rPr lang="zh-CN" altLang="en-US" sz="2800" dirty="0" smtClean="0"/>
              <a:t>记</a:t>
            </a:r>
            <a:r>
              <a:rPr lang="en-US" altLang="zh-CN" sz="2800" dirty="0" smtClean="0"/>
              <a:t>E(x)</a:t>
            </a:r>
            <a:r>
              <a:rPr lang="zh-CN" altLang="en-US" sz="2800" dirty="0" smtClean="0"/>
              <a:t>表示</a:t>
            </a:r>
            <a:r>
              <a:rPr lang="en-US" altLang="zh-CN" sz="2800" dirty="0"/>
              <a:t>x</a:t>
            </a:r>
            <a:r>
              <a:rPr lang="zh-CN" altLang="en-US" sz="2800" dirty="0" smtClean="0"/>
              <a:t>会英语，</a:t>
            </a:r>
            <a:endParaRPr lang="en-US" altLang="zh-CN" sz="2800" dirty="0" smtClean="0"/>
          </a:p>
          <a:p>
            <a:r>
              <a:rPr lang="en-US" altLang="zh-CN" sz="2800" dirty="0" smtClean="0"/>
              <a:t>    P(x)</a:t>
            </a:r>
            <a:r>
              <a:rPr lang="zh-CN" altLang="en-US" sz="2800" dirty="0" smtClean="0"/>
              <a:t>表示</a:t>
            </a:r>
            <a:r>
              <a:rPr lang="en-US" altLang="zh-CN" sz="2800" dirty="0"/>
              <a:t>x</a:t>
            </a:r>
            <a:r>
              <a:rPr lang="zh-CN" altLang="en-US" sz="2800" dirty="0" smtClean="0"/>
              <a:t>会法语。</a:t>
            </a:r>
            <a:endParaRPr lang="en-US" altLang="zh-CN" sz="2800" dirty="0"/>
          </a:p>
          <a:p>
            <a:r>
              <a:rPr lang="zh-CN" altLang="en-US" sz="2800" dirty="0" smtClean="0"/>
              <a:t>翻译下列公式并计算</a:t>
            </a:r>
            <a:endParaRPr lang="en-US" altLang="zh-CN" sz="2800" dirty="0" smtClean="0"/>
          </a:p>
          <a:p>
            <a:r>
              <a:rPr lang="zh-CN" altLang="en-US" sz="2800" dirty="0" smtClean="0"/>
              <a:t>其值：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smtClean="0"/>
              <a:t>x</a:t>
            </a:r>
            <a:r>
              <a:rPr lang="en-US" altLang="zh-CN" sz="28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dirty="0" smtClean="0">
                <a:sym typeface="Symbol" panose="05050102010706020507" pitchFamily="18" charset="2"/>
              </a:rPr>
              <a:t>E(x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en-US" altLang="zh-CN" sz="2800" b="1" dirty="0" smtClean="0">
                <a:sym typeface="Symbol" panose="05050102010706020507" pitchFamily="18" charset="2"/>
              </a:rPr>
              <a:t>P(x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smtClean="0"/>
              <a:t>x</a:t>
            </a:r>
            <a:r>
              <a:rPr lang="en-US" altLang="zh-CN" sz="28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dirty="0" smtClean="0">
                <a:sym typeface="Symbol" panose="05050102010706020507" pitchFamily="18" charset="2"/>
              </a:rPr>
              <a:t>E(x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en-US" altLang="zh-CN" sz="2800" b="1" dirty="0" smtClean="0">
                <a:sym typeface="Symbol" panose="05050102010706020507" pitchFamily="18" charset="2"/>
              </a:rPr>
              <a:t>P(x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 smtClean="0"/>
              <a:t>x</a:t>
            </a:r>
            <a:r>
              <a:rPr lang="en-US" altLang="zh-CN" sz="2800" b="1" dirty="0" err="1" smtClean="0">
                <a:sym typeface="Symbol" panose="05050102010706020507" pitchFamily="18" charset="2"/>
              </a:rPr>
              <a:t>E</a:t>
            </a:r>
            <a:r>
              <a:rPr lang="en-US" altLang="zh-CN" sz="2800" b="1" dirty="0" smtClean="0">
                <a:sym typeface="Symbol" panose="05050102010706020507" pitchFamily="18" charset="2"/>
              </a:rPr>
              <a:t>(x</a:t>
            </a:r>
            <a:r>
              <a:rPr lang="en-US" altLang="zh-CN" sz="2800" b="1" dirty="0">
                <a:sym typeface="Symbol" panose="05050102010706020507" pitchFamily="18" charset="2"/>
              </a:rPr>
              <a:t>)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 smtClean="0"/>
              <a:t>xP</a:t>
            </a:r>
            <a:r>
              <a:rPr lang="en-US" altLang="zh-CN" sz="2800" b="1" dirty="0" smtClean="0">
                <a:sym typeface="Symbol" panose="05050102010706020507" pitchFamily="18" charset="2"/>
              </a:rPr>
              <a:t>(x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 smtClean="0"/>
              <a:t>x</a:t>
            </a:r>
            <a:r>
              <a:rPr lang="en-US" altLang="zh-CN" sz="2800" b="1" dirty="0" err="1" smtClean="0">
                <a:sym typeface="Symbol" panose="05050102010706020507" pitchFamily="18" charset="2"/>
              </a:rPr>
              <a:t>E</a:t>
            </a:r>
            <a:r>
              <a:rPr lang="en-US" altLang="zh-CN" sz="2800" b="1" dirty="0" smtClean="0">
                <a:sym typeface="Symbol" panose="05050102010706020507" pitchFamily="18" charset="2"/>
              </a:rPr>
              <a:t>(x</a:t>
            </a:r>
            <a:r>
              <a:rPr lang="en-US" altLang="zh-CN" sz="2800" b="1" dirty="0">
                <a:sym typeface="Symbol" panose="05050102010706020507" pitchFamily="18" charset="2"/>
              </a:rPr>
              <a:t>) </a:t>
            </a:r>
            <a:r>
              <a:rPr lang="en-US" altLang="zh-CN" sz="2800" b="1" dirty="0" err="1" smtClean="0"/>
              <a:t>xP</a:t>
            </a:r>
            <a:r>
              <a:rPr lang="en-US" altLang="zh-CN" sz="2800" b="1" dirty="0" smtClean="0">
                <a:sym typeface="Symbol" panose="05050102010706020507" pitchFamily="18" charset="2"/>
              </a:rPr>
              <a:t>(x)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4236670" y="3501008"/>
            <a:ext cx="4464496" cy="1728787"/>
            <a:chOff x="4067944" y="3284984"/>
            <a:chExt cx="4464496" cy="1728787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067944" y="3284984"/>
              <a:ext cx="4464496" cy="1728787"/>
            </a:xfrm>
            <a:prstGeom prst="rect">
              <a:avLst/>
            </a:prstGeom>
            <a:solidFill>
              <a:srgbClr val="7F8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 smtClean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      </a:t>
              </a:r>
              <a:r>
                <a:rPr lang="zh-CN" altLang="en-US" sz="2800" b="1" dirty="0" smtClean="0">
                  <a:cs typeface="Times New Roman" panose="02020603050405020304" pitchFamily="18" charset="0"/>
                </a:rPr>
                <a:t>甲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</a:t>
              </a:r>
              <a:r>
                <a:rPr lang="zh-CN" altLang="en-US" sz="2800" b="1" dirty="0" smtClean="0">
                  <a:cs typeface="Times New Roman" panose="02020603050405020304" pitchFamily="18" charset="0"/>
                </a:rPr>
                <a:t>乙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</a:t>
              </a:r>
              <a:r>
                <a:rPr lang="zh-CN" altLang="en-US" sz="2800" b="1" dirty="0" smtClean="0">
                  <a:cs typeface="Times New Roman" panose="02020603050405020304" pitchFamily="18" charset="0"/>
                </a:rPr>
                <a:t>丙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</a:t>
              </a:r>
              <a:r>
                <a:rPr lang="zh-CN" altLang="en-US" sz="2800" b="1" dirty="0" smtClean="0">
                  <a:cs typeface="Times New Roman" panose="02020603050405020304" pitchFamily="18" charset="0"/>
                </a:rPr>
                <a:t>丁</a:t>
              </a:r>
              <a:endParaRPr lang="en-US" altLang="zh-CN" sz="2800" b="1" baseline="-30000" dirty="0"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800" b="1" dirty="0" smtClean="0"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cs typeface="Times New Roman" panose="02020603050405020304" pitchFamily="18" charset="0"/>
                </a:rPr>
                <a:t>英语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 1     0      1      0    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zh-CN" altLang="en-US" sz="2800" b="1" dirty="0" smtClean="0">
                  <a:cs typeface="Times New Roman" panose="02020603050405020304" pitchFamily="18" charset="0"/>
                </a:rPr>
                <a:t>法语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 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1      0      0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4211960" y="3786702"/>
              <a:ext cx="3959622" cy="2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48833" y="3352795"/>
              <a:ext cx="0" cy="16573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340515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 smtClean="0">
                <a:ea typeface="宋体" panose="02010600030101010101" pitchFamily="2" charset="-122"/>
              </a:rPr>
              <a:t>05</a:t>
            </a:r>
            <a:r>
              <a:rPr lang="zh-CN" altLang="en-US" sz="4000" dirty="0" smtClean="0">
                <a:ea typeface="宋体" panose="02010600030101010101" pitchFamily="2" charset="-122"/>
              </a:rPr>
              <a:t>参考答案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56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7461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 smtClean="0">
                <a:ea typeface="宋体" panose="02010600030101010101" pitchFamily="2" charset="-122"/>
              </a:rPr>
              <a:t>05</a:t>
            </a:r>
            <a:r>
              <a:rPr lang="zh-CN" altLang="en-US" sz="4000" dirty="0" smtClean="0">
                <a:ea typeface="宋体" panose="02010600030101010101" pitchFamily="2" charset="-122"/>
              </a:rPr>
              <a:t>参考答案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683568" y="720312"/>
            <a:ext cx="7520880" cy="648072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</a:rPr>
              <a:t>）没有</a:t>
            </a:r>
            <a:r>
              <a:rPr lang="zh-CN" altLang="en-US" b="1" dirty="0">
                <a:solidFill>
                  <a:srgbClr val="C00000"/>
                </a:solidFill>
              </a:rPr>
              <a:t>不犯错误的</a:t>
            </a:r>
            <a:r>
              <a:rPr lang="zh-CN" altLang="en-US" b="1" dirty="0" smtClean="0">
                <a:solidFill>
                  <a:srgbClr val="C00000"/>
                </a:solidFill>
              </a:rPr>
              <a:t>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971600" y="1440392"/>
            <a:ext cx="7772400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tabLst>
                <a:tab pos="2235200" algn="l"/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tabLst>
                <a:tab pos="2235200" algn="l"/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tabLst>
                <a:tab pos="2235200" algn="l"/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tabLst>
                <a:tab pos="2235200" algn="l"/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tabLst>
                <a:tab pos="2235200" algn="l"/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2235200" algn="l"/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2235200" algn="l"/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2235200" algn="l"/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2235200" algn="l"/>
                <a:tab pos="3771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432000" algn="l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333300"/>
                </a:solidFill>
              </a:rPr>
              <a:t>解</a:t>
            </a:r>
            <a:r>
              <a:rPr lang="zh-CN" altLang="en-US" sz="2400" b="1" dirty="0">
                <a:solidFill>
                  <a:srgbClr val="333300"/>
                </a:solidFill>
              </a:rPr>
              <a:t>一：</a:t>
            </a:r>
            <a:r>
              <a:rPr lang="en-US" altLang="zh-CN" sz="2400" b="1" dirty="0">
                <a:solidFill>
                  <a:srgbClr val="333300"/>
                </a:solidFill>
              </a:rPr>
              <a:t>P(e)</a:t>
            </a:r>
            <a:r>
              <a:rPr lang="zh-CN" altLang="en-US" sz="2400" b="1" dirty="0">
                <a:solidFill>
                  <a:srgbClr val="333300"/>
                </a:solidFill>
              </a:rPr>
              <a:t>表示“</a:t>
            </a:r>
            <a:r>
              <a:rPr lang="en-US" altLang="zh-CN" sz="2400" b="1" dirty="0">
                <a:solidFill>
                  <a:srgbClr val="333300"/>
                </a:solidFill>
              </a:rPr>
              <a:t>e</a:t>
            </a:r>
            <a:r>
              <a:rPr lang="zh-CN" altLang="en-US" sz="2400" b="1" dirty="0">
                <a:solidFill>
                  <a:srgbClr val="333300"/>
                </a:solidFill>
              </a:rPr>
              <a:t>为人”</a:t>
            </a:r>
            <a:r>
              <a:rPr lang="en-US" altLang="zh-CN" sz="2400" b="1" dirty="0">
                <a:solidFill>
                  <a:srgbClr val="333300"/>
                </a:solidFill>
              </a:rPr>
              <a:t>,</a:t>
            </a:r>
          </a:p>
          <a:p>
            <a:pPr indent="-432000"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333300"/>
                </a:solidFill>
              </a:rPr>
              <a:t>           F(e) </a:t>
            </a:r>
            <a:r>
              <a:rPr lang="zh-CN" altLang="en-US" sz="2400" b="1" dirty="0">
                <a:solidFill>
                  <a:srgbClr val="333300"/>
                </a:solidFill>
              </a:rPr>
              <a:t>表示 “</a:t>
            </a:r>
            <a:r>
              <a:rPr lang="en-US" altLang="zh-CN" sz="2400" b="1" dirty="0">
                <a:solidFill>
                  <a:srgbClr val="333300"/>
                </a:solidFill>
              </a:rPr>
              <a:t>e</a:t>
            </a:r>
            <a:r>
              <a:rPr lang="zh-CN" altLang="en-US" sz="2400" b="1" dirty="0">
                <a:solidFill>
                  <a:srgbClr val="333300"/>
                </a:solidFill>
              </a:rPr>
              <a:t>犯错误”</a:t>
            </a:r>
            <a:r>
              <a:rPr lang="en-US" altLang="zh-CN" sz="2400" b="1" dirty="0">
                <a:solidFill>
                  <a:srgbClr val="333300"/>
                </a:solidFill>
              </a:rPr>
              <a:t>,</a:t>
            </a:r>
          </a:p>
          <a:p>
            <a:pPr indent="-432000"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333300"/>
                </a:solidFill>
              </a:rPr>
              <a:t>	      </a:t>
            </a:r>
            <a:r>
              <a:rPr lang="zh-CN" altLang="en-US" sz="2400" b="1" dirty="0">
                <a:solidFill>
                  <a:srgbClr val="333300"/>
                </a:solidFill>
              </a:rPr>
              <a:t>则原句译为   	</a:t>
            </a:r>
            <a:r>
              <a:rPr lang="el-GR" altLang="zh-CN" sz="2400" b="1" dirty="0"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ym typeface="Symbol" panose="05050102010706020507" pitchFamily="18" charset="2"/>
              </a:rPr>
              <a:t>x(P(x) </a:t>
            </a:r>
            <a:r>
              <a:rPr lang="en-US" altLang="zh-CN" sz="2400" b="1" dirty="0"/>
              <a:t>∧</a:t>
            </a:r>
            <a:r>
              <a:rPr lang="el-GR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ym typeface="Symbol" panose="05050102010706020507" pitchFamily="18" charset="2"/>
              </a:rPr>
              <a:t>F(x</a:t>
            </a:r>
            <a:r>
              <a:rPr lang="en-US" altLang="zh-CN" sz="2400" b="1" dirty="0" smtClean="0"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</a:p>
          <a:p>
            <a:pPr indent="-432000"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333300"/>
                </a:solidFill>
              </a:rPr>
              <a:t>	        </a:t>
            </a:r>
            <a:r>
              <a:rPr lang="zh-CN" altLang="en-US" sz="2400" b="1" dirty="0">
                <a:solidFill>
                  <a:srgbClr val="333300"/>
                </a:solidFill>
              </a:rPr>
              <a:t>或		</a:t>
            </a:r>
            <a:r>
              <a:rPr lang="zh-CN" altLang="el-GR" sz="2400" b="1" dirty="0">
                <a:solidFill>
                  <a:srgbClr val="333300"/>
                </a:solidFill>
              </a:rPr>
              <a:t>∀</a:t>
            </a:r>
            <a:r>
              <a:rPr lang="en-US" altLang="zh-CN" sz="2400" b="1" dirty="0">
                <a:solidFill>
                  <a:srgbClr val="333300"/>
                </a:solidFill>
              </a:rPr>
              <a:t>x(P(x) →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F(x)</a:t>
            </a:r>
            <a:r>
              <a:rPr lang="en-US" altLang="zh-CN" sz="2400" b="1" dirty="0">
                <a:solidFill>
                  <a:srgbClr val="333300"/>
                </a:solidFill>
              </a:rPr>
              <a:t>)</a:t>
            </a:r>
          </a:p>
          <a:p>
            <a:pPr indent="-432000" algn="l">
              <a:lnSpc>
                <a:spcPct val="120000"/>
              </a:lnSpc>
            </a:pPr>
            <a:endParaRPr lang="en-US" altLang="zh-CN" sz="2400" b="1" dirty="0">
              <a:solidFill>
                <a:srgbClr val="333300"/>
              </a:solidFill>
            </a:endParaRPr>
          </a:p>
          <a:p>
            <a:pPr indent="-432000"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333300"/>
                </a:solidFill>
              </a:rPr>
              <a:t>解二：</a:t>
            </a:r>
            <a:r>
              <a:rPr lang="en-US" altLang="zh-CN" sz="2400" b="1" dirty="0">
                <a:solidFill>
                  <a:srgbClr val="333300"/>
                </a:solidFill>
              </a:rPr>
              <a:t>P(e)</a:t>
            </a:r>
            <a:r>
              <a:rPr lang="zh-CN" altLang="en-US" sz="2400" b="1" dirty="0">
                <a:solidFill>
                  <a:srgbClr val="333300"/>
                </a:solidFill>
              </a:rPr>
              <a:t>表示“</a:t>
            </a:r>
            <a:r>
              <a:rPr lang="en-US" altLang="zh-CN" sz="2400" b="1" dirty="0">
                <a:solidFill>
                  <a:srgbClr val="333300"/>
                </a:solidFill>
              </a:rPr>
              <a:t>e</a:t>
            </a:r>
            <a:r>
              <a:rPr lang="zh-CN" altLang="en-US" sz="2400" b="1" dirty="0">
                <a:solidFill>
                  <a:srgbClr val="333300"/>
                </a:solidFill>
              </a:rPr>
              <a:t>为人”</a:t>
            </a:r>
            <a:r>
              <a:rPr lang="en-US" altLang="zh-CN" sz="2400" b="1" dirty="0">
                <a:solidFill>
                  <a:srgbClr val="333300"/>
                </a:solidFill>
              </a:rPr>
              <a:t>, </a:t>
            </a:r>
          </a:p>
          <a:p>
            <a:pPr indent="-432000"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333300"/>
                </a:solidFill>
              </a:rPr>
              <a:t>	       F(e)</a:t>
            </a:r>
            <a:r>
              <a:rPr lang="zh-CN" altLang="en-US" sz="2400" b="1" dirty="0">
                <a:solidFill>
                  <a:srgbClr val="333300"/>
                </a:solidFill>
              </a:rPr>
              <a:t>表示“</a:t>
            </a:r>
            <a:r>
              <a:rPr lang="en-US" altLang="zh-CN" sz="2400" b="1" dirty="0">
                <a:solidFill>
                  <a:srgbClr val="333300"/>
                </a:solidFill>
              </a:rPr>
              <a:t>e</a:t>
            </a:r>
            <a:r>
              <a:rPr lang="zh-CN" altLang="en-US" sz="2400" b="1" dirty="0">
                <a:solidFill>
                  <a:srgbClr val="333300"/>
                </a:solidFill>
              </a:rPr>
              <a:t>为错误”，</a:t>
            </a:r>
          </a:p>
          <a:p>
            <a:pPr indent="-432000"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333300"/>
                </a:solidFill>
              </a:rPr>
              <a:t>           </a:t>
            </a:r>
            <a:r>
              <a:rPr lang="en-US" altLang="zh-CN" sz="2400" b="1" dirty="0">
                <a:solidFill>
                  <a:srgbClr val="333300"/>
                </a:solidFill>
              </a:rPr>
              <a:t>D(e1,e2) </a:t>
            </a:r>
            <a:r>
              <a:rPr lang="zh-CN" altLang="en-US" sz="2400" b="1" dirty="0">
                <a:solidFill>
                  <a:srgbClr val="333300"/>
                </a:solidFill>
              </a:rPr>
              <a:t>表示 “</a:t>
            </a:r>
            <a:r>
              <a:rPr lang="en-US" altLang="zh-CN" sz="2400" b="1" dirty="0" smtClean="0">
                <a:solidFill>
                  <a:srgbClr val="333300"/>
                </a:solidFill>
              </a:rPr>
              <a:t>e1</a:t>
            </a:r>
            <a:r>
              <a:rPr lang="zh-CN" altLang="en-US" sz="2400" b="1" dirty="0">
                <a:solidFill>
                  <a:srgbClr val="333300"/>
                </a:solidFill>
              </a:rPr>
              <a:t>犯</a:t>
            </a:r>
            <a:r>
              <a:rPr lang="en-US" altLang="zh-CN" sz="2400" b="1" dirty="0" smtClean="0">
                <a:solidFill>
                  <a:srgbClr val="333300"/>
                </a:solidFill>
              </a:rPr>
              <a:t>e2</a:t>
            </a:r>
            <a:r>
              <a:rPr lang="en-US" altLang="zh-CN" sz="2400" b="1" dirty="0">
                <a:solidFill>
                  <a:srgbClr val="333300"/>
                </a:solidFill>
              </a:rPr>
              <a:t>”,</a:t>
            </a:r>
          </a:p>
          <a:p>
            <a:pPr indent="-432000"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333300"/>
                </a:solidFill>
              </a:rPr>
              <a:t>          </a:t>
            </a:r>
            <a:r>
              <a:rPr lang="zh-CN" altLang="en-US" sz="2400" b="1" dirty="0">
                <a:solidFill>
                  <a:srgbClr val="333300"/>
                </a:solidFill>
              </a:rPr>
              <a:t>则原句译为   	</a:t>
            </a:r>
          </a:p>
          <a:p>
            <a:pPr indent="-432000"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333300"/>
                </a:solidFill>
              </a:rPr>
              <a:t>   		     </a:t>
            </a:r>
            <a:r>
              <a:rPr lang="el-GR" altLang="zh-CN" sz="2400" b="1" dirty="0"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P(x) </a:t>
            </a:r>
            <a:r>
              <a:rPr lang="en-US" altLang="zh-CN" sz="2400" b="1" dirty="0"/>
              <a:t>∧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zh-CN" altLang="el-GR" sz="2400" b="1" dirty="0">
                <a:solidFill>
                  <a:srgbClr val="333300"/>
                </a:solidFill>
              </a:rPr>
              <a:t>∀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y(F(y</a:t>
            </a:r>
            <a:r>
              <a:rPr lang="en-US" altLang="zh-CN" sz="2400" b="1" dirty="0" smtClean="0">
                <a:solidFill>
                  <a:srgbClr val="3333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dirty="0" smtClean="0">
                <a:solidFill>
                  <a:srgbClr val="333300"/>
                </a:solidFill>
              </a:rPr>
              <a:t>→</a:t>
            </a:r>
            <a:r>
              <a:rPr lang="el-GR" altLang="zh-CN" sz="2400" b="1" dirty="0" smtClean="0"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333300"/>
                </a:solidFill>
              </a:rPr>
              <a:t>D(</a:t>
            </a:r>
            <a:r>
              <a:rPr lang="en-US" altLang="zh-CN" sz="2400" b="1" dirty="0" err="1">
                <a:solidFill>
                  <a:srgbClr val="333300"/>
                </a:solidFill>
              </a:rPr>
              <a:t>x,y</a:t>
            </a:r>
            <a:r>
              <a:rPr lang="en-US" altLang="zh-CN" sz="2400" b="1" dirty="0" smtClean="0">
                <a:solidFill>
                  <a:srgbClr val="333300"/>
                </a:solidFill>
              </a:rPr>
              <a:t>))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indent="-432000"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333300"/>
                </a:solidFill>
              </a:rPr>
              <a:t>           </a:t>
            </a:r>
            <a:r>
              <a:rPr lang="zh-CN" altLang="en-US" sz="2400" b="1" dirty="0">
                <a:solidFill>
                  <a:srgbClr val="333300"/>
                </a:solidFill>
              </a:rPr>
              <a:t>或                </a:t>
            </a:r>
            <a:endParaRPr lang="en-US" altLang="zh-CN" sz="2400" b="1" dirty="0">
              <a:solidFill>
                <a:srgbClr val="333300"/>
              </a:solidFill>
            </a:endParaRPr>
          </a:p>
          <a:p>
            <a:pPr indent="-432000" algn="l">
              <a:lnSpc>
                <a:spcPct val="120000"/>
              </a:lnSpc>
            </a:pPr>
            <a:r>
              <a:rPr lang="en-US" altLang="zh-CN" sz="2400" b="1" dirty="0">
                <a:solidFill>
                  <a:srgbClr val="333300"/>
                </a:solidFill>
              </a:rPr>
              <a:t>                                 </a:t>
            </a:r>
            <a:r>
              <a:rPr lang="zh-CN" altLang="el-GR" sz="2400" b="1" dirty="0">
                <a:solidFill>
                  <a:srgbClr val="333300"/>
                </a:solidFill>
              </a:rPr>
              <a:t>∀</a:t>
            </a:r>
            <a:r>
              <a:rPr lang="en-US" altLang="zh-CN" sz="2400" b="1" dirty="0">
                <a:solidFill>
                  <a:srgbClr val="333300"/>
                </a:solidFill>
              </a:rPr>
              <a:t>x(P(x) →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y(F(y) </a:t>
            </a:r>
            <a:r>
              <a:rPr lang="en-US" altLang="zh-CN" sz="2400" b="1" dirty="0">
                <a:solidFill>
                  <a:srgbClr val="333300"/>
                </a:solidFill>
              </a:rPr>
              <a:t>∧D(</a:t>
            </a:r>
            <a:r>
              <a:rPr lang="en-US" altLang="zh-CN" sz="2400" b="1" dirty="0" err="1">
                <a:solidFill>
                  <a:srgbClr val="333300"/>
                </a:solidFill>
              </a:rPr>
              <a:t>x,y</a:t>
            </a:r>
            <a:r>
              <a:rPr lang="en-US" altLang="zh-CN" sz="2400" b="1" dirty="0">
                <a:solidFill>
                  <a:srgbClr val="333300"/>
                </a:solidFill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4262298344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 smtClean="0">
                <a:ea typeface="宋体" panose="02010600030101010101" pitchFamily="2" charset="-122"/>
              </a:rPr>
              <a:t>05</a:t>
            </a:r>
            <a:r>
              <a:rPr lang="zh-CN" altLang="en-US" sz="4000" dirty="0" smtClean="0">
                <a:ea typeface="宋体" panose="02010600030101010101" pitchFamily="2" charset="-122"/>
              </a:rPr>
              <a:t>参考答案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13" y="843389"/>
            <a:ext cx="9046417" cy="31409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3111" y="458112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P(x): x</a:t>
            </a:r>
            <a:r>
              <a:rPr lang="zh-CN" altLang="en-US" sz="3200" dirty="0" smtClean="0"/>
              <a:t>为人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84460" y="4205417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有个体在北京工作，但不是北京人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7127" y="5227459"/>
            <a:ext cx="5123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3200" b="1" dirty="0">
                <a:sym typeface="Symbol" panose="05050102010706020507" pitchFamily="18" charset="2"/>
              </a:rPr>
              <a:t> </a:t>
            </a:r>
            <a:r>
              <a:rPr lang="zh-CN" altLang="el-GR" sz="3200" b="1" dirty="0" smtClean="0">
                <a:solidFill>
                  <a:srgbClr val="333300"/>
                </a:solidFill>
              </a:rPr>
              <a:t>∀</a:t>
            </a:r>
            <a:r>
              <a:rPr lang="en-US" altLang="zh-CN" sz="3200" b="1" dirty="0">
                <a:solidFill>
                  <a:srgbClr val="333300"/>
                </a:solidFill>
              </a:rPr>
              <a:t>x(P(x) </a:t>
            </a:r>
            <a:r>
              <a:rPr lang="en-US" altLang="zh-CN" sz="3200" b="1" dirty="0" smtClean="0">
                <a:solidFill>
                  <a:srgbClr val="333300"/>
                </a:solidFill>
              </a:rPr>
              <a:t>→</a:t>
            </a:r>
            <a:r>
              <a:rPr lang="en-US" altLang="zh-CN" sz="3200" b="1" dirty="0" smtClean="0">
                <a:solidFill>
                  <a:srgbClr val="333300"/>
                </a:solidFill>
                <a:sym typeface="Symbol" panose="05050102010706020507" pitchFamily="18" charset="2"/>
              </a:rPr>
              <a:t>(F(x) </a:t>
            </a:r>
            <a:r>
              <a:rPr lang="en-US" altLang="zh-CN" sz="3200" b="1" dirty="0">
                <a:solidFill>
                  <a:srgbClr val="333300"/>
                </a:solidFill>
              </a:rPr>
              <a:t>→ </a:t>
            </a:r>
            <a:r>
              <a:rPr lang="en-US" altLang="zh-CN" sz="3200" b="1" dirty="0" smtClean="0">
                <a:solidFill>
                  <a:srgbClr val="333300"/>
                </a:solidFill>
              </a:rPr>
              <a:t>G(x)))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867127" y="5834881"/>
            <a:ext cx="4485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ym typeface="Symbol" panose="05050102010706020507" pitchFamily="18" charset="2"/>
              </a:rPr>
              <a:t>P(x) </a:t>
            </a:r>
            <a:r>
              <a:rPr lang="en-US" altLang="zh-CN" sz="3200" b="1" dirty="0" smtClean="0"/>
              <a:t>∧</a:t>
            </a:r>
            <a:r>
              <a:rPr lang="en-US" altLang="zh-CN" sz="3200" b="1" dirty="0" smtClean="0">
                <a:solidFill>
                  <a:srgbClr val="333300"/>
                </a:solidFill>
                <a:sym typeface="Symbol" panose="05050102010706020507" pitchFamily="18" charset="2"/>
              </a:rPr>
              <a:t>F(x)</a:t>
            </a:r>
            <a:r>
              <a:rPr lang="en-US" altLang="zh-CN" sz="3200" b="1" dirty="0" smtClean="0"/>
              <a:t> ∧</a:t>
            </a:r>
            <a:r>
              <a:rPr lang="el-GR" altLang="zh-CN" sz="3200" b="1" dirty="0">
                <a:sym typeface="Symbol" panose="05050102010706020507" pitchFamily="18" charset="2"/>
              </a:rPr>
              <a:t> </a:t>
            </a:r>
            <a:r>
              <a:rPr lang="el-GR" altLang="zh-CN" sz="3200" b="1" dirty="0" smtClean="0">
                <a:sym typeface="Symbol" panose="05050102010706020507" pitchFamily="18" charset="2"/>
              </a:rPr>
              <a:t></a:t>
            </a:r>
            <a:r>
              <a:rPr lang="en-US" altLang="zh-CN" sz="3200" b="1" dirty="0" smtClean="0">
                <a:sym typeface="Symbol" panose="05050102010706020507" pitchFamily="18" charset="2"/>
              </a:rPr>
              <a:t>G</a:t>
            </a:r>
            <a:r>
              <a:rPr lang="en-US" altLang="zh-CN" sz="3200" b="1" dirty="0" smtClean="0">
                <a:solidFill>
                  <a:srgbClr val="333300"/>
                </a:solidFill>
                <a:sym typeface="Symbol" panose="05050102010706020507" pitchFamily="18" charset="2"/>
              </a:rPr>
              <a:t>(x))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5778054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42872"/>
            <a:ext cx="878497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补充题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ym typeface="Symbol" panose="05050102010706020507" pitchFamily="18" charset="2"/>
              </a:rPr>
              <a:t>解：在给定的个体域上：</a:t>
            </a:r>
            <a:endParaRPr lang="en-US" altLang="zh-CN" sz="2800" b="1" dirty="0" smtClean="0">
              <a:sym typeface="Symbol" panose="05050102010706020507" pitchFamily="18" charset="2"/>
            </a:endParaRPr>
          </a:p>
          <a:p>
            <a:endParaRPr lang="en-US" altLang="zh-CN" sz="2800" b="1" dirty="0" smtClean="0">
              <a:sym typeface="Symbol" panose="05050102010706020507" pitchFamily="18" charset="2"/>
            </a:endParaRPr>
          </a:p>
          <a:p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sym typeface="Symbol" panose="05050102010706020507" pitchFamily="18" charset="2"/>
              </a:rPr>
              <a:t>      </a:t>
            </a:r>
            <a:r>
              <a:rPr lang="zh-CN" altLang="en-US" sz="28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任意一个会英语的人都会法语</a:t>
            </a:r>
            <a:endParaRPr lang="en-US" altLang="zh-CN" sz="2800" b="1" dirty="0" smtClean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zh-CN" altLang="en-US" sz="2800" b="1" dirty="0" smtClean="0">
                <a:sym typeface="Symbol" panose="05050102010706020507" pitchFamily="18" charset="2"/>
              </a:rPr>
              <a:t>       </a:t>
            </a:r>
            <a:r>
              <a:rPr lang="en-US" altLang="zh-CN" sz="2800" b="1" dirty="0"/>
              <a:t>x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E(x)F(x</a:t>
            </a:r>
            <a:r>
              <a:rPr lang="en-US" altLang="zh-CN" sz="2800" b="1" dirty="0" smtClean="0">
                <a:sym typeface="Symbol" panose="05050102010706020507" pitchFamily="18" charset="2"/>
              </a:rPr>
              <a:t>)</a:t>
            </a:r>
            <a:r>
              <a:rPr lang="en-US" altLang="zh-CN" sz="28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)=1</a:t>
            </a:r>
            <a:r>
              <a:rPr lang="en-US" altLang="zh-CN" sz="2800" b="1" dirty="0" smtClean="0">
                <a:sym typeface="Symbol" panose="05050102010706020507" pitchFamily="18" charset="2"/>
              </a:rPr>
              <a:t> 1 0 1=0</a:t>
            </a:r>
            <a:endParaRPr lang="en-US" altLang="zh-CN" sz="2800" b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en-US" altLang="zh-CN" sz="2800" b="1" dirty="0" smtClean="0">
                <a:sym typeface="Symbol" panose="05050102010706020507" pitchFamily="18" charset="2"/>
              </a:rPr>
              <a:t>       </a:t>
            </a:r>
          </a:p>
          <a:p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sym typeface="Symbol" panose="05050102010706020507" pitchFamily="18" charset="2"/>
              </a:rPr>
              <a:t>      </a:t>
            </a:r>
            <a:r>
              <a:rPr lang="zh-CN" altLang="en-US" sz="28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有既会英语又会法语的人  </a:t>
            </a:r>
            <a:endParaRPr lang="en-US" altLang="zh-CN" sz="2800" b="1" dirty="0" smtClean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sym typeface="Symbol" panose="05050102010706020507" pitchFamily="18" charset="2"/>
              </a:rPr>
              <a:t>      </a:t>
            </a:r>
            <a:r>
              <a:rPr lang="en-US" altLang="zh-CN" sz="2800" b="1" dirty="0"/>
              <a:t>x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E(x)F(x</a:t>
            </a:r>
            <a:r>
              <a:rPr lang="en-US" altLang="zh-CN" sz="2800" b="1" dirty="0" smtClean="0">
                <a:sym typeface="Symbol" panose="05050102010706020507" pitchFamily="18" charset="2"/>
              </a:rPr>
              <a:t>)</a:t>
            </a:r>
            <a:r>
              <a:rPr lang="en-US" altLang="zh-CN" sz="28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)=1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∨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∨0∨0=1</a:t>
            </a:r>
          </a:p>
          <a:p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如果每个人都会英语，那么每个人都会法语</a:t>
            </a:r>
            <a:endParaRPr lang="en-US" altLang="zh-CN" sz="2800" b="1" dirty="0" smtClean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zh-CN" altLang="en-US" sz="2800" b="1" dirty="0" smtClean="0">
                <a:sym typeface="Symbol" panose="05050102010706020507" pitchFamily="18" charset="2"/>
              </a:rPr>
              <a:t>       </a:t>
            </a:r>
            <a:r>
              <a:rPr lang="en-US" altLang="zh-CN" sz="2800" b="1" dirty="0" err="1"/>
              <a:t>x</a:t>
            </a:r>
            <a:r>
              <a:rPr lang="en-US" altLang="zh-CN" sz="2800" b="1" dirty="0" err="1"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ym typeface="Symbol" panose="05050102010706020507" pitchFamily="18" charset="2"/>
              </a:rPr>
              <a:t>(x)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/>
              <a:t>xF</a:t>
            </a:r>
            <a:r>
              <a:rPr lang="en-US" altLang="zh-CN" sz="2800" b="1" dirty="0">
                <a:sym typeface="Symbol" panose="05050102010706020507" pitchFamily="18" charset="2"/>
              </a:rPr>
              <a:t>(x</a:t>
            </a:r>
            <a:r>
              <a:rPr lang="en-US" altLang="zh-CN" sz="2800" b="1" dirty="0" smtClean="0">
                <a:sym typeface="Symbol" panose="05050102010706020507" pitchFamily="18" charset="2"/>
              </a:rPr>
              <a:t>)=00=1</a:t>
            </a:r>
          </a:p>
          <a:p>
            <a:endParaRPr lang="en-US" altLang="zh-CN" sz="2800" b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        </a:t>
            </a:r>
            <a:r>
              <a:rPr lang="zh-CN" altLang="en-US" sz="28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如果有人会英语，那么有人会法语</a:t>
            </a:r>
            <a:endParaRPr lang="en-US" altLang="zh-CN" sz="2800" b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en-US" altLang="zh-CN" sz="2800" b="1" dirty="0" smtClean="0">
                <a:sym typeface="Symbol" panose="05050102010706020507" pitchFamily="18" charset="2"/>
              </a:rPr>
              <a:t>       </a:t>
            </a:r>
            <a:r>
              <a:rPr lang="en-US" altLang="zh-CN" sz="2800" b="1" dirty="0" err="1"/>
              <a:t>x</a:t>
            </a:r>
            <a:r>
              <a:rPr lang="en-US" altLang="zh-CN" sz="2800" b="1" dirty="0" err="1"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ym typeface="Symbol" panose="05050102010706020507" pitchFamily="18" charset="2"/>
              </a:rPr>
              <a:t>(x) </a:t>
            </a:r>
            <a:r>
              <a:rPr lang="en-US" altLang="zh-CN" sz="2800" b="1" dirty="0" err="1" smtClean="0"/>
              <a:t>xF</a:t>
            </a:r>
            <a:r>
              <a:rPr lang="en-US" altLang="zh-CN" sz="2800" b="1" dirty="0" smtClean="0">
                <a:sym typeface="Symbol" panose="05050102010706020507" pitchFamily="18" charset="2"/>
              </a:rPr>
              <a:t>(x)=1 1=1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4932040" y="0"/>
            <a:ext cx="4211960" cy="1728787"/>
            <a:chOff x="4202049" y="3096344"/>
            <a:chExt cx="4211960" cy="1728787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202049" y="3096344"/>
              <a:ext cx="4211960" cy="1728787"/>
            </a:xfrm>
            <a:prstGeom prst="rect">
              <a:avLst/>
            </a:prstGeom>
            <a:solidFill>
              <a:srgbClr val="7F8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 smtClean="0"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      </a:t>
              </a:r>
              <a:r>
                <a:rPr lang="zh-CN" altLang="en-US" sz="2800" b="1" dirty="0" smtClean="0">
                  <a:cs typeface="Times New Roman" panose="02020603050405020304" pitchFamily="18" charset="0"/>
                </a:rPr>
                <a:t>甲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</a:t>
              </a:r>
              <a:r>
                <a:rPr lang="zh-CN" altLang="en-US" sz="2800" b="1" dirty="0" smtClean="0">
                  <a:cs typeface="Times New Roman" panose="02020603050405020304" pitchFamily="18" charset="0"/>
                </a:rPr>
                <a:t>乙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</a:t>
              </a:r>
              <a:r>
                <a:rPr lang="zh-CN" altLang="en-US" sz="2800" b="1" dirty="0" smtClean="0">
                  <a:cs typeface="Times New Roman" panose="02020603050405020304" pitchFamily="18" charset="0"/>
                </a:rPr>
                <a:t>丙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</a:t>
              </a:r>
              <a:r>
                <a:rPr lang="zh-CN" altLang="en-US" sz="2800" b="1" dirty="0" smtClean="0">
                  <a:cs typeface="Times New Roman" panose="02020603050405020304" pitchFamily="18" charset="0"/>
                </a:rPr>
                <a:t>丁</a:t>
              </a:r>
              <a:endParaRPr lang="en-US" altLang="zh-CN" sz="2800" b="1" baseline="-30000" dirty="0"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800" b="1" dirty="0" smtClean="0"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>
                  <a:cs typeface="Times New Roman" panose="02020603050405020304" pitchFamily="18" charset="0"/>
                </a:rPr>
                <a:t>英语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 T     F      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T 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F     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zh-CN" altLang="en-US" sz="2800" b="1" dirty="0" smtClean="0">
                  <a:cs typeface="Times New Roman" panose="02020603050405020304" pitchFamily="18" charset="0"/>
                </a:rPr>
                <a:t>法语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 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T     </a:t>
              </a:r>
              <a:r>
                <a:rPr lang="en-US" altLang="zh-CN" sz="2800" b="1" dirty="0" err="1" smtClean="0">
                  <a:cs typeface="Times New Roman" panose="02020603050405020304" pitchFamily="18" charset="0"/>
                </a:rPr>
                <a:t>T</a:t>
              </a:r>
              <a:r>
                <a:rPr lang="en-US" altLang="zh-CN" sz="2800" b="1" dirty="0" smtClean="0">
                  <a:cs typeface="Times New Roman" panose="02020603050405020304" pitchFamily="18" charset="0"/>
                </a:rPr>
                <a:t>      </a:t>
              </a:r>
              <a:r>
                <a:rPr lang="en-US" altLang="zh-CN" sz="2800" b="1" dirty="0">
                  <a:cs typeface="Times New Roman" panose="02020603050405020304" pitchFamily="18" charset="0"/>
                </a:rPr>
                <a:t>F      </a:t>
              </a:r>
              <a:r>
                <a:rPr lang="en-US" altLang="zh-CN" sz="2800" b="1" dirty="0" err="1"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4211960" y="3786702"/>
              <a:ext cx="3959622" cy="2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48833" y="3140968"/>
              <a:ext cx="0" cy="16573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8056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320349</TotalTime>
  <Words>293</Words>
  <Application>Microsoft Office PowerPoint</Application>
  <PresentationFormat>全屏显示(4:3)</PresentationFormat>
  <Paragraphs>59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Symbol</vt:lpstr>
      <vt:lpstr>Times New Roman</vt:lpstr>
      <vt:lpstr>4_Office 主题</vt:lpstr>
      <vt:lpstr>作业05</vt:lpstr>
      <vt:lpstr>作业05参考答案</vt:lpstr>
      <vt:lpstr>作业05参考答案</vt:lpstr>
      <vt:lpstr>作业05参考答案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490</cp:revision>
  <dcterms:created xsi:type="dcterms:W3CDTF">2090-01-01T11:28:32Z</dcterms:created>
  <dcterms:modified xsi:type="dcterms:W3CDTF">2024-11-16T04:47:42Z</dcterms:modified>
</cp:coreProperties>
</file>